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Quattrocento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1" name="Sueli Santos Amori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Quattrocento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Quattrocento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QuattrocentoSans-bold.fntdata"/><Relationship Id="rId14" Type="http://schemas.openxmlformats.org/officeDocument/2006/relationships/slide" Target="slides/slide8.xml"/><Relationship Id="rId58" Type="http://schemas.openxmlformats.org/officeDocument/2006/relationships/font" Target="fonts/Quattrocento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4-13T13:47:46.521">
    <p:pos x="6000" y="0"/>
    <p:text>Iniciamos em 2017 e ampliamos a partir de 2018</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4-13T14:55:26.831">
    <p:pos x="6000" y="0"/>
    <p:text>Implantado em 2018.Trimestral.</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4-13T13:51:18.747">
    <p:pos x="6000" y="0"/>
    <p:text>Iniciamos em 2011, qdo o Instituto iniciou a concessão das primeiras aposentadorias. IPRESB foi instituído em nov/2006.</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4-13T13:58:27.994">
    <p:pos x="6000" y="0"/>
    <p:text>Oportunidade para o desenvolvimento pessoal ou pode constituir um ciclo de desequilíbrios e infortúnios.</p:text>
  </p:cm>
  <p:cm authorId="0" idx="5" dt="2022-04-13T13:56:05.289">
    <p:pos x="6000" y="100"/>
    <p:text>ZANELLI, perda da identidade profissional.
FRANÇA, Pesquisas recentes demonstram que as atitudes positivas ou negativas dos futuros aposentados, são influenciadas pelo seu relacionamento com família, mundo social e diversidade de interesses com os quais preenchem o seu tempo livre.
SOARES, Construção de novas fontes de satisfação e prazer
Mostrar menos</p:text>
  </p:cm>
  <p:cm authorId="0" idx="6" dt="2022-04-13T13:58:46.907">
    <p:pos x="6000" y="200"/>
    <p:text>Equilíbrio entre a vida profissional e as demais instâncias da vida pessoal.</p:text>
  </p:cm>
  <p:cm authorId="0" idx="7" dt="2022-04-13T13:57:58.361">
    <p:pos x="6000" y="300"/>
    <p:text>Gestão de tempo - fazer planejamento. Ver prioridades. Planilha de qtas horas n os dedicamos as atividades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2-04-13T14:05:42.250">
    <p:pos x="6000" y="0"/>
    <p:text>Implantado desde 2014, novo formato a partir de 2019.</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2-04-13T14:12:56.176">
    <p:pos x="6000" y="0"/>
    <p:text>GOLDENBERG, resultado da pesquisa.
Mulheres : ganhos da liberdade tardiamente conquista, independência. e valorização/apoio das amigas.
Homens: tempo para dedicar a família(valorização o mundo do afeto) e projetos que os façam sentir útil, ativos e produtivos.</p:text>
  </p:cm>
  <p:cm authorId="0" idx="10" dt="2022-04-13T14:12:34.599">
    <p:pos x="6000" y="100"/>
    <p:text>2019 Evento de Comemoração ao dia do Servidor Público Aposentado e 2020 início do Pós Aposentadoria.</p:text>
  </p:cm>
  <p:cm authorId="0" idx="11" dt="2022-04-13T14:12:17.429">
    <p:pos x="6000" y="200"/>
    <p:text>É fundamental garantir o livre arbítrio. Alguns optam pela continuidade do trabalho, outros por aproveitar o tempo livre para novas atividades.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38fa816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38fa816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391358eec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12391358eec_3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2391358eec_3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12391358eec_3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1ca688d3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21ca688d38_0_2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21d72f34d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21d72f34d1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391358eec_3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2391358eec_3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391358eec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12391358eec_3_1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391358eec_3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2391358eec_3_1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2391358eec_3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12391358eec_3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23a6aefd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123a6aefd66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23a6aefd6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123a6aefd66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38fa8163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38fa8163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23a6aefd6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23a6aefd66_0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23a6aefd6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123a6aefd66_0_1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23a6aefd6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123a6aefd66_0_1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23a6aefd66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123a6aefd66_0_2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23a6aefd66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123a6aefd66_0_2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23a6aefd66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123a6aefd66_0_2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23a6aefd66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123a6aefd66_0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23a6aefd66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123a6aefd66_0_3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23a6aefd66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123a6aefd66_0_3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23a6aefd66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123a6aefd66_0_4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2558828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2558828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123a6aefd66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123a6aefd66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23a6aefd66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123a6aefd66_0_4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23f8faa20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123f8faa20d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23a6aefd66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123a6aefd66_0_5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23f8faa20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g123f8faa20d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23f8faa20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123f8faa20d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23f8faa2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g123f8faa20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23f8faa20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123f8faa20d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123f8faa20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g123f8faa20d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23f8faa20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123f8faa20d_0_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38fa8163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1238fa81633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123f8faa20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g123f8faa20d_0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23f8faa20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g123f8faa20d_0_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21d1f6be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121d1f6be29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23f8faa20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g123f8faa20d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23f8faa20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g123f8faa20d_0_2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23f8faa20d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g123f8faa20d_0_2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121b89364c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g121b89364c0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21b89364c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121b89364c0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21b89364c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g121b89364c0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121b89364c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g121b89364c0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391358ee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12391358eec_1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21ca688d3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g121ca688d38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121ca688d3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g121ca688d38_0_1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391358eec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2391358eec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391358eec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2391358eec_3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391358eec_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2391358eec_3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391358eec_3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12391358eec_3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857250"/>
            <a:ext cx="8229600" cy="8001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687068"/>
            <a:ext cx="8229600" cy="3243900"/>
          </a:xfrm>
          <a:prstGeom prst="rect">
            <a:avLst/>
          </a:prstGeom>
          <a:noFill/>
          <a:ln>
            <a:noFill/>
          </a:ln>
        </p:spPr>
        <p:txBody>
          <a:bodyPr anchorCtr="0" anchor="t" bIns="45700" lIns="91425" spcFirstLastPara="1" rIns="91425" wrap="square" tIns="45700">
            <a:normAutofit/>
          </a:bodyPr>
          <a:lstStyle>
            <a:lvl1pPr indent="-342900" lvl="0" marL="457200" rtl="0" algn="l">
              <a:spcBef>
                <a:spcPts val="300"/>
              </a:spcBef>
              <a:spcAft>
                <a:spcPts val="0"/>
              </a:spcAft>
              <a:buSzPts val="1800"/>
              <a:buChar char="●"/>
              <a:defRPr/>
            </a:lvl1pPr>
            <a:lvl2pPr indent="-342900" lvl="1" marL="914400" rtl="0" algn="l">
              <a:spcBef>
                <a:spcPts val="1200"/>
              </a:spcBef>
              <a:spcAft>
                <a:spcPts val="0"/>
              </a:spcAft>
              <a:buSzPts val="1800"/>
              <a:buChar char="○"/>
              <a:defRPr/>
            </a:lvl2pPr>
            <a:lvl3pPr indent="-342900" lvl="2" marL="1371600" rtl="0" algn="l">
              <a:spcBef>
                <a:spcPts val="1200"/>
              </a:spcBef>
              <a:spcAft>
                <a:spcPts val="0"/>
              </a:spcAft>
              <a:buSzPts val="1800"/>
              <a:buChar char="■"/>
              <a:defRPr/>
            </a:lvl3pPr>
            <a:lvl4pPr indent="-342900" lvl="3" marL="1828800" rtl="0" algn="l">
              <a:spcBef>
                <a:spcPts val="1200"/>
              </a:spcBef>
              <a:spcAft>
                <a:spcPts val="0"/>
              </a:spcAft>
              <a:buSzPts val="1800"/>
              <a:buChar char="●"/>
              <a:defRPr/>
            </a:lvl4pPr>
            <a:lvl5pPr indent="-342900" lvl="4" marL="2286000" rtl="0" algn="l">
              <a:spcBef>
                <a:spcPts val="1200"/>
              </a:spcBef>
              <a:spcAft>
                <a:spcPts val="0"/>
              </a:spcAft>
              <a:buSzPts val="1800"/>
              <a:buChar char="○"/>
              <a:defRPr/>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53" name="Google Shape;53;p13"/>
          <p:cNvSpPr txBox="1"/>
          <p:nvPr>
            <p:ph idx="10" type="dt"/>
          </p:nvPr>
        </p:nvSpPr>
        <p:spPr>
          <a:xfrm>
            <a:off x="6586536" y="459486"/>
            <a:ext cx="957300" cy="342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5257800" y="459486"/>
            <a:ext cx="1326000" cy="342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8174736" y="1704"/>
            <a:ext cx="762000" cy="274200"/>
          </a:xfrm>
          <a:prstGeom prst="rect">
            <a:avLst/>
          </a:prstGeom>
          <a:noFill/>
          <a:ln>
            <a:noFill/>
          </a:ln>
        </p:spPr>
        <p:txBody>
          <a:bodyPr anchorCtr="0" anchor="b"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36.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25.png"/></Relationships>
</file>

<file path=ppt/slides/_rels/slide32.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28.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30.png"/><Relationship Id="rId8"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7.png"/><Relationship Id="rId4" Type="http://schemas.openxmlformats.org/officeDocument/2006/relationships/image" Target="../media/image2.png"/><Relationship Id="rId5"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8.pn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comments" Target="../comments/comment2.xml"/><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comments" Target="../comments/comment3.xml"/><Relationship Id="rId4" Type="http://schemas.openxmlformats.org/officeDocument/2006/relationships/image" Target="../media/image40.jpg"/><Relationship Id="rId5" Type="http://schemas.openxmlformats.org/officeDocument/2006/relationships/image" Target="../media/image2.png"/><Relationship Id="rId6"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comments" Target="../comments/comment4.xml"/><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44.png"/><Relationship Id="rId7"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5.jp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0.jpg"/><Relationship Id="rId4" Type="http://schemas.openxmlformats.org/officeDocument/2006/relationships/image" Target="../media/image49.png"/><Relationship Id="rId5" Type="http://schemas.openxmlformats.org/officeDocument/2006/relationships/image" Target="../media/image32.png"/><Relationship Id="rId6"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comments" Target="../comments/comment5.xml"/><Relationship Id="rId4" Type="http://schemas.openxmlformats.org/officeDocument/2006/relationships/image" Target="../media/image57.jpg"/><Relationship Id="rId5" Type="http://schemas.openxmlformats.org/officeDocument/2006/relationships/image" Target="../media/image2.png"/><Relationship Id="rId6"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44.png"/><Relationship Id="rId6"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52.png"/><Relationship Id="rId6" Type="http://schemas.openxmlformats.org/officeDocument/2006/relationships/image" Target="../media/image51.png"/><Relationship Id="rId7" Type="http://schemas.openxmlformats.org/officeDocument/2006/relationships/image" Target="../media/image53.png"/><Relationship Id="rId8"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comments" Target="../comments/comment6.xml"/><Relationship Id="rId4" Type="http://schemas.openxmlformats.org/officeDocument/2006/relationships/image" Target="../media/image56.jpg"/><Relationship Id="rId5" Type="http://schemas.openxmlformats.org/officeDocument/2006/relationships/image" Target="../media/image2.png"/><Relationship Id="rId6" Type="http://schemas.openxmlformats.org/officeDocument/2006/relationships/image" Target="../media/image32.png"/><Relationship Id="rId7"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58.pn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5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62.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jpg"/></Relationships>
</file>

<file path=ppt/slides/_rels/slide50.xml.rels><?xml version="1.0" encoding="UTF-8" standalone="yes"?><Relationships xmlns="http://schemas.openxmlformats.org/package/2006/relationships"><Relationship Id="rId11" Type="http://schemas.openxmlformats.org/officeDocument/2006/relationships/hyperlink" Target="http://www.crde-unati.uerj.br/publicacoes/pdf/repensando.pdf" TargetMode="External"/><Relationship Id="rId10" Type="http://schemas.openxmlformats.org/officeDocument/2006/relationships/hyperlink" Target="https://www.aedb.br/seget/arquivos/artigos08/194_lilian_e_elvis%20-%20programa%20para%20aposentadoria.pdf" TargetMode="External"/><Relationship Id="rId12" Type="http://schemas.openxmlformats.org/officeDocument/2006/relationships/hyperlink" Target="http://www.crde-unati.uerj.br/publicacoes/pdf/repensando.pdf" TargetMode="External"/><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aedb.br/seget/arquivos/artigos08/194_lilian_e_elvis%20-%20programa%20para%20aposentadoria.pdf" TargetMode="External"/><Relationship Id="rId5" Type="http://schemas.openxmlformats.org/officeDocument/2006/relationships/hyperlink" Target="https://revistas.ucpel.edu.br/rsd/article/view/346/304" TargetMode="External"/><Relationship Id="rId6" Type="http://schemas.openxmlformats.org/officeDocument/2006/relationships/hyperlink" Target="http://www.cfess.org.br/arquivos/2018-CfessFenasps-DiretrizesINSS.pdf" TargetMode="External"/><Relationship Id="rId7" Type="http://schemas.openxmlformats.org/officeDocument/2006/relationships/hyperlink" Target="https://www.gesuas.com.br/blog/parecer-social-ou-laudo-social/" TargetMode="External"/><Relationship Id="rId8" Type="http://schemas.openxmlformats.org/officeDocument/2006/relationships/hyperlink" Target="https://posdigital.pucpr.br/blog/modelo-biopsicossocial#:~:text=O%20modelo%20biopsicossocial%20%C3%A9%20uma,e%20social%20de%20um%20indiv%C3%ADduo%3A&amp;text=Social%3A%20investiga%C3%A7%C3%A3o%20de%20como%20fatores,afetar%20a%20sa%C3%BAde%20do%20pacient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64.png"/><Relationship Id="rId4" Type="http://schemas.openxmlformats.org/officeDocument/2006/relationships/image" Target="../media/image2.png"/><Relationship Id="rId5" Type="http://schemas.openxmlformats.org/officeDocument/2006/relationships/hyperlink" Target="mailto:ssocial@ipreddiadema.sp.gov.b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grpSp>
        <p:nvGrpSpPr>
          <p:cNvPr id="60" name="Google Shape;60;p14"/>
          <p:cNvGrpSpPr/>
          <p:nvPr/>
        </p:nvGrpSpPr>
        <p:grpSpPr>
          <a:xfrm>
            <a:off x="0" y="0"/>
            <a:ext cx="9150825" cy="5151300"/>
            <a:chOff x="0" y="0"/>
            <a:chExt cx="9150825" cy="5151300"/>
          </a:xfrm>
        </p:grpSpPr>
        <p:sp>
          <p:nvSpPr>
            <p:cNvPr id="61" name="Google Shape;61;p14"/>
            <p:cNvSpPr/>
            <p:nvPr/>
          </p:nvSpPr>
          <p:spPr>
            <a:xfrm>
              <a:off x="0" y="0"/>
              <a:ext cx="3116700" cy="51435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3116700" y="0"/>
              <a:ext cx="6027300" cy="738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5400000">
              <a:off x="3927225" y="-72300"/>
              <a:ext cx="4413300" cy="6033900"/>
            </a:xfrm>
            <a:prstGeom prst="rtTriangl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14"/>
          <p:cNvGrpSpPr/>
          <p:nvPr/>
        </p:nvGrpSpPr>
        <p:grpSpPr>
          <a:xfrm>
            <a:off x="4571988" y="3283187"/>
            <a:ext cx="4467900" cy="1659813"/>
            <a:chOff x="219213" y="181737"/>
            <a:chExt cx="4467900" cy="1659813"/>
          </a:xfrm>
        </p:grpSpPr>
        <p:pic>
          <p:nvPicPr>
            <p:cNvPr id="65" name="Google Shape;65;p14"/>
            <p:cNvPicPr preferRelativeResize="0"/>
            <p:nvPr/>
          </p:nvPicPr>
          <p:blipFill>
            <a:blip r:embed="rId3">
              <a:alphaModFix/>
            </a:blip>
            <a:stretch>
              <a:fillRect/>
            </a:stretch>
          </p:blipFill>
          <p:spPr>
            <a:xfrm>
              <a:off x="1969923" y="181737"/>
              <a:ext cx="966500" cy="915275"/>
            </a:xfrm>
            <a:prstGeom prst="rect">
              <a:avLst/>
            </a:prstGeom>
            <a:noFill/>
            <a:ln>
              <a:noFill/>
            </a:ln>
          </p:spPr>
        </p:pic>
        <p:sp>
          <p:nvSpPr>
            <p:cNvPr id="66" name="Google Shape;66;p14"/>
            <p:cNvSpPr txBox="1"/>
            <p:nvPr/>
          </p:nvSpPr>
          <p:spPr>
            <a:xfrm>
              <a:off x="219213" y="1250550"/>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pic>
        <p:nvPicPr>
          <p:cNvPr id="67" name="Google Shape;67;p14"/>
          <p:cNvPicPr preferRelativeResize="0"/>
          <p:nvPr/>
        </p:nvPicPr>
        <p:blipFill rotWithShape="1">
          <a:blip r:embed="rId4">
            <a:alphaModFix/>
          </a:blip>
          <a:srcRect b="0" l="0" r="0" t="0"/>
          <a:stretch/>
        </p:blipFill>
        <p:spPr>
          <a:xfrm>
            <a:off x="6010925" y="321100"/>
            <a:ext cx="2807325" cy="1958925"/>
          </a:xfrm>
          <a:prstGeom prst="rect">
            <a:avLst/>
          </a:prstGeom>
          <a:noFill/>
          <a:ln>
            <a:noFill/>
          </a:ln>
        </p:spPr>
      </p:pic>
      <p:sp>
        <p:nvSpPr>
          <p:cNvPr id="68" name="Google Shape;68;p14"/>
          <p:cNvSpPr txBox="1"/>
          <p:nvPr>
            <p:ph idx="1" type="subTitle"/>
          </p:nvPr>
        </p:nvSpPr>
        <p:spPr>
          <a:xfrm>
            <a:off x="361025" y="3078400"/>
            <a:ext cx="4536900" cy="800400"/>
          </a:xfrm>
          <a:prstGeom prst="rect">
            <a:avLst/>
          </a:prstGeom>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935"/>
              <a:buNone/>
            </a:pPr>
            <a:r>
              <a:rPr b="1" lang="pt-BR" sz="2000">
                <a:solidFill>
                  <a:schemeClr val="lt1"/>
                </a:solidFill>
              </a:rPr>
              <a:t>Garantindo o acesso à informação aos segurados e à sociedade</a:t>
            </a:r>
            <a:endParaRPr b="1" sz="2000">
              <a:solidFill>
                <a:schemeClr val="lt1"/>
              </a:solidFill>
            </a:endParaRPr>
          </a:p>
        </p:txBody>
      </p:sp>
      <p:sp>
        <p:nvSpPr>
          <p:cNvPr id="69" name="Google Shape;69;p14"/>
          <p:cNvSpPr txBox="1"/>
          <p:nvPr/>
        </p:nvSpPr>
        <p:spPr>
          <a:xfrm>
            <a:off x="361025" y="909450"/>
            <a:ext cx="55347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600">
                <a:solidFill>
                  <a:schemeClr val="lt1"/>
                </a:solidFill>
              </a:rPr>
              <a:t>A ATUAÇÃO DO SERVIÇO SOCIAL NO DESENVOLVIMENTO DE BOAS PRÁTICAS PARA A EDUCAÇÃO PREVIDENCIÁRIA</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p:nvPr/>
        </p:nvSpPr>
        <p:spPr>
          <a:xfrm>
            <a:off x="5212600" y="1197000"/>
            <a:ext cx="3976500" cy="6156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228" name="Google Shape;228;p23"/>
          <p:cNvSpPr txBox="1"/>
          <p:nvPr/>
        </p:nvSpPr>
        <p:spPr>
          <a:xfrm>
            <a:off x="5304675" y="1181550"/>
            <a:ext cx="312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500">
                <a:solidFill>
                  <a:schemeClr val="lt1"/>
                </a:solidFill>
              </a:rPr>
              <a:t>FASES DO SERVIÇO</a:t>
            </a:r>
            <a:endParaRPr b="1" sz="1500">
              <a:solidFill>
                <a:schemeClr val="lt1"/>
              </a:solidFill>
            </a:endParaRPr>
          </a:p>
          <a:p>
            <a:pPr indent="0" lvl="0" marL="0" rtl="0" algn="l">
              <a:spcBef>
                <a:spcPts val="0"/>
              </a:spcBef>
              <a:spcAft>
                <a:spcPts val="0"/>
              </a:spcAft>
              <a:buNone/>
            </a:pPr>
            <a:r>
              <a:rPr b="1" lang="pt-BR" sz="1500">
                <a:solidFill>
                  <a:schemeClr val="lt1"/>
                </a:solidFill>
              </a:rPr>
              <a:t>SOCIAL NA PREVIDÊNCIA</a:t>
            </a:r>
            <a:endParaRPr b="1" sz="1500">
              <a:solidFill>
                <a:schemeClr val="lt1"/>
              </a:solidFill>
            </a:endParaRPr>
          </a:p>
        </p:txBody>
      </p:sp>
      <p:sp>
        <p:nvSpPr>
          <p:cNvPr id="229" name="Google Shape;229;p23"/>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230" name="Google Shape;230;p23"/>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232" name="Google Shape;232;p23"/>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233" name="Google Shape;233;p23"/>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234" name="Google Shape;234;p23"/>
          <p:cNvGrpSpPr/>
          <p:nvPr/>
        </p:nvGrpSpPr>
        <p:grpSpPr>
          <a:xfrm>
            <a:off x="1234375" y="189600"/>
            <a:ext cx="5402638" cy="833900"/>
            <a:chOff x="-715525" y="966962"/>
            <a:chExt cx="5402638" cy="833900"/>
          </a:xfrm>
        </p:grpSpPr>
        <p:pic>
          <p:nvPicPr>
            <p:cNvPr id="235" name="Google Shape;235;p23"/>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236" name="Google Shape;236;p23"/>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237" name="Google Shape;237;p23"/>
          <p:cNvSpPr txBox="1"/>
          <p:nvPr/>
        </p:nvSpPr>
        <p:spPr>
          <a:xfrm>
            <a:off x="407275" y="1690775"/>
            <a:ext cx="4582800" cy="11343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1800">
                <a:solidFill>
                  <a:schemeClr val="dk1"/>
                </a:solidFill>
              </a:rPr>
              <a:t>Após promulgação da CF 88, a</a:t>
            </a:r>
            <a:r>
              <a:rPr lang="pt-BR" sz="1800">
                <a:solidFill>
                  <a:srgbClr val="1155CC"/>
                </a:solidFill>
              </a:rPr>
              <a:t> </a:t>
            </a:r>
            <a:r>
              <a:rPr b="1" lang="pt-BR" sz="1800">
                <a:solidFill>
                  <a:srgbClr val="1155CC"/>
                </a:solidFill>
              </a:rPr>
              <a:t>Lei 8213/91</a:t>
            </a:r>
            <a:r>
              <a:rPr lang="pt-BR" sz="1800">
                <a:solidFill>
                  <a:schemeClr val="dk1"/>
                </a:solidFill>
              </a:rPr>
              <a:t> definiu como </a:t>
            </a:r>
            <a:r>
              <a:rPr b="1" lang="pt-BR" sz="1800">
                <a:solidFill>
                  <a:srgbClr val="1155CC"/>
                </a:solidFill>
              </a:rPr>
              <a:t>competência do Serviço Social na previdência</a:t>
            </a:r>
            <a:r>
              <a:rPr lang="pt-BR" sz="1800">
                <a:solidFill>
                  <a:srgbClr val="1155CC"/>
                </a:solidFill>
              </a:rPr>
              <a:t>:</a:t>
            </a:r>
            <a:r>
              <a:rPr lang="pt-BR" sz="1800">
                <a:solidFill>
                  <a:srgbClr val="CC0000"/>
                </a:solidFill>
              </a:rPr>
              <a:t> </a:t>
            </a:r>
            <a:endParaRPr sz="1800">
              <a:solidFill>
                <a:srgbClr val="CC0000"/>
              </a:solidFill>
            </a:endParaRPr>
          </a:p>
        </p:txBody>
      </p:sp>
      <p:sp>
        <p:nvSpPr>
          <p:cNvPr id="238" name="Google Shape;238;p23"/>
          <p:cNvSpPr txBox="1"/>
          <p:nvPr/>
        </p:nvSpPr>
        <p:spPr>
          <a:xfrm>
            <a:off x="591125" y="3081225"/>
            <a:ext cx="8206500" cy="1417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pt-BR" sz="1800">
                <a:solidFill>
                  <a:schemeClr val="dk1"/>
                </a:solidFill>
              </a:rPr>
              <a:t>esclarecimento de direitos, dos meios de exercê-los e do estabelecimento conjunto com os beneficiários quanto à solução de problemas, tanto na sua relação com a instituição como na dinâmica da sociedade.</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p:nvPr/>
        </p:nvSpPr>
        <p:spPr>
          <a:xfrm>
            <a:off x="3009325" y="1658200"/>
            <a:ext cx="5734500" cy="2756100"/>
          </a:xfrm>
          <a:prstGeom prst="rect">
            <a:avLst/>
          </a:prstGeom>
          <a:solidFill>
            <a:srgbClr val="FFF2CC"/>
          </a:solidFill>
          <a:ln>
            <a:noFill/>
          </a:ln>
          <a:effectLst>
            <a:outerShdw blurRad="57150" rotWithShape="0" algn="bl" dir="3600000" dist="19050">
              <a:srgbClr val="000000">
                <a:alpha val="8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245" name="Google Shape;245;p24"/>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247" name="Google Shape;247;p24"/>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248" name="Google Shape;248;p24"/>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249" name="Google Shape;249;p24"/>
          <p:cNvGrpSpPr/>
          <p:nvPr/>
        </p:nvGrpSpPr>
        <p:grpSpPr>
          <a:xfrm>
            <a:off x="1234375" y="189600"/>
            <a:ext cx="5402638" cy="833900"/>
            <a:chOff x="-715525" y="966962"/>
            <a:chExt cx="5402638" cy="833900"/>
          </a:xfrm>
        </p:grpSpPr>
        <p:pic>
          <p:nvPicPr>
            <p:cNvPr id="250" name="Google Shape;250;p24"/>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251" name="Google Shape;251;p24"/>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252" name="Google Shape;252;p24"/>
          <p:cNvSpPr/>
          <p:nvPr/>
        </p:nvSpPr>
        <p:spPr>
          <a:xfrm>
            <a:off x="529700" y="1370725"/>
            <a:ext cx="2042100" cy="3243000"/>
          </a:xfrm>
          <a:prstGeom prst="roundRect">
            <a:avLst>
              <a:gd fmla="val 16667" name="adj"/>
            </a:avLst>
          </a:prstGeom>
          <a:solidFill>
            <a:srgbClr val="1155CC"/>
          </a:solidFill>
          <a:ln>
            <a:noFill/>
          </a:ln>
          <a:effectLst>
            <a:reflection blurRad="0" dir="5400000" dist="76200" endA="0" endPos="14000" fadeDir="5400012" kx="0" rotWithShape="0" algn="bl" stA="52999"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253" name="Google Shape;253;p24"/>
          <p:cNvSpPr txBox="1"/>
          <p:nvPr/>
        </p:nvSpPr>
        <p:spPr>
          <a:xfrm>
            <a:off x="529700" y="2253475"/>
            <a:ext cx="2042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OBJETIVO DO SERVIÇO SOCIAL NA PREVIDÊNCIA</a:t>
            </a:r>
            <a:endParaRPr b="1" sz="2100">
              <a:solidFill>
                <a:schemeClr val="lt1"/>
              </a:solidFill>
            </a:endParaRPr>
          </a:p>
        </p:txBody>
      </p:sp>
      <p:sp>
        <p:nvSpPr>
          <p:cNvPr id="254" name="Google Shape;254;p24"/>
          <p:cNvSpPr txBox="1"/>
          <p:nvPr>
            <p:ph idx="1" type="body"/>
          </p:nvPr>
        </p:nvSpPr>
        <p:spPr>
          <a:xfrm>
            <a:off x="3296575" y="2021350"/>
            <a:ext cx="5160000" cy="2029800"/>
          </a:xfrm>
          <a:prstGeom prst="rect">
            <a:avLst/>
          </a:prstGeom>
          <a:noFill/>
          <a:ln>
            <a:noFill/>
          </a:ln>
        </p:spPr>
        <p:txBody>
          <a:bodyPr anchorCtr="0" anchor="t" bIns="45700" lIns="91425" spcFirstLastPara="1" rIns="91425" wrap="square" tIns="45700">
            <a:normAutofit fontScale="92500"/>
          </a:bodyPr>
          <a:lstStyle/>
          <a:p>
            <a:pPr indent="442912" lvl="0" marL="0" rtl="0" algn="just">
              <a:lnSpc>
                <a:spcPct val="150000"/>
              </a:lnSpc>
              <a:spcBef>
                <a:spcPts val="0"/>
              </a:spcBef>
              <a:spcAft>
                <a:spcPts val="1200"/>
              </a:spcAft>
              <a:buSzPct val="133333"/>
              <a:buNone/>
            </a:pPr>
            <a:r>
              <a:rPr b="1" lang="pt-BR">
                <a:solidFill>
                  <a:schemeClr val="dk1"/>
                </a:solidFill>
              </a:rPr>
              <a:t>Assegurar o direito</a:t>
            </a:r>
            <a:r>
              <a:rPr lang="pt-BR">
                <a:solidFill>
                  <a:schemeClr val="dk1"/>
                </a:solidFill>
              </a:rPr>
              <a:t>, tanto no acesso aos </a:t>
            </a:r>
            <a:r>
              <a:rPr b="1" lang="pt-BR">
                <a:solidFill>
                  <a:schemeClr val="dk1"/>
                </a:solidFill>
              </a:rPr>
              <a:t>benefícios e serviços previdenciários</a:t>
            </a:r>
            <a:r>
              <a:rPr lang="pt-BR">
                <a:solidFill>
                  <a:schemeClr val="dk1"/>
                </a:solidFill>
              </a:rPr>
              <a:t>, como também na </a:t>
            </a:r>
            <a:r>
              <a:rPr b="1" lang="pt-BR">
                <a:solidFill>
                  <a:schemeClr val="dk1"/>
                </a:solidFill>
              </a:rPr>
              <a:t>contribuição para a formação de uma consciência de proteção social</a:t>
            </a:r>
            <a:r>
              <a:rPr lang="pt-BR">
                <a:solidFill>
                  <a:schemeClr val="dk1"/>
                </a:solidFill>
              </a:rPr>
              <a:t> ao trabalho com a responsabilidade do Poder Público.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p:nvPr/>
        </p:nvSpPr>
        <p:spPr>
          <a:xfrm>
            <a:off x="5082950" y="1197000"/>
            <a:ext cx="4106400" cy="6156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260" name="Google Shape;260;p25"/>
          <p:cNvSpPr txBox="1"/>
          <p:nvPr/>
        </p:nvSpPr>
        <p:spPr>
          <a:xfrm>
            <a:off x="5150550" y="1181550"/>
            <a:ext cx="258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500">
                <a:solidFill>
                  <a:schemeClr val="lt1"/>
                </a:solidFill>
              </a:rPr>
              <a:t>ORGANIZAÇÃO NO ESTADO DE SÃO PAULO</a:t>
            </a:r>
            <a:endParaRPr b="1" sz="1500">
              <a:solidFill>
                <a:schemeClr val="lt1"/>
              </a:solidFill>
            </a:endParaRPr>
          </a:p>
        </p:txBody>
      </p:sp>
      <p:sp>
        <p:nvSpPr>
          <p:cNvPr id="261" name="Google Shape;261;p25"/>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262" name="Google Shape;262;p25"/>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264" name="Google Shape;264;p25"/>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265" name="Google Shape;265;p25"/>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266" name="Google Shape;266;p25"/>
          <p:cNvGrpSpPr/>
          <p:nvPr/>
        </p:nvGrpSpPr>
        <p:grpSpPr>
          <a:xfrm>
            <a:off x="1234375" y="189600"/>
            <a:ext cx="5402638" cy="833900"/>
            <a:chOff x="-715525" y="966962"/>
            <a:chExt cx="5402638" cy="833900"/>
          </a:xfrm>
        </p:grpSpPr>
        <p:pic>
          <p:nvPicPr>
            <p:cNvPr id="267" name="Google Shape;267;p25"/>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268" name="Google Shape;268;p25"/>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269" name="Google Shape;269;p25"/>
          <p:cNvSpPr txBox="1"/>
          <p:nvPr/>
        </p:nvSpPr>
        <p:spPr>
          <a:xfrm>
            <a:off x="624863" y="1965000"/>
            <a:ext cx="1507200" cy="877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4500">
                <a:solidFill>
                  <a:srgbClr val="990000"/>
                </a:solidFill>
              </a:rPr>
              <a:t>645</a:t>
            </a:r>
            <a:endParaRPr b="1" sz="4500">
              <a:solidFill>
                <a:srgbClr val="990000"/>
              </a:solidFill>
            </a:endParaRPr>
          </a:p>
        </p:txBody>
      </p:sp>
      <p:sp>
        <p:nvSpPr>
          <p:cNvPr id="270" name="Google Shape;270;p25"/>
          <p:cNvSpPr txBox="1"/>
          <p:nvPr/>
        </p:nvSpPr>
        <p:spPr>
          <a:xfrm>
            <a:off x="1968559" y="2103450"/>
            <a:ext cx="2499000" cy="60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2700">
                <a:solidFill>
                  <a:srgbClr val="1155CC"/>
                </a:solidFill>
              </a:rPr>
              <a:t>MUNICÍPIOS</a:t>
            </a:r>
            <a:endParaRPr b="1" sz="2700">
              <a:solidFill>
                <a:srgbClr val="1155CC"/>
              </a:solidFill>
            </a:endParaRPr>
          </a:p>
        </p:txBody>
      </p:sp>
      <p:sp>
        <p:nvSpPr>
          <p:cNvPr id="271" name="Google Shape;271;p25"/>
          <p:cNvSpPr txBox="1"/>
          <p:nvPr/>
        </p:nvSpPr>
        <p:spPr>
          <a:xfrm>
            <a:off x="551988" y="1279200"/>
            <a:ext cx="4215300" cy="523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2200">
                <a:solidFill>
                  <a:srgbClr val="1155CC"/>
                </a:solidFill>
              </a:rPr>
              <a:t>NO ESTADO DE SÃO PAULO</a:t>
            </a:r>
            <a:endParaRPr b="1" sz="2200">
              <a:solidFill>
                <a:srgbClr val="1155CC"/>
              </a:solidFill>
            </a:endParaRPr>
          </a:p>
        </p:txBody>
      </p:sp>
      <p:sp>
        <p:nvSpPr>
          <p:cNvPr id="272" name="Google Shape;272;p25"/>
          <p:cNvSpPr txBox="1"/>
          <p:nvPr/>
        </p:nvSpPr>
        <p:spPr>
          <a:xfrm>
            <a:off x="624863" y="2912450"/>
            <a:ext cx="1507200" cy="877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4500">
                <a:solidFill>
                  <a:srgbClr val="990000"/>
                </a:solidFill>
              </a:rPr>
              <a:t>223</a:t>
            </a:r>
            <a:endParaRPr b="1" sz="4500">
              <a:solidFill>
                <a:srgbClr val="990000"/>
              </a:solidFill>
            </a:endParaRPr>
          </a:p>
        </p:txBody>
      </p:sp>
      <p:sp>
        <p:nvSpPr>
          <p:cNvPr id="273" name="Google Shape;273;p25"/>
          <p:cNvSpPr txBox="1"/>
          <p:nvPr/>
        </p:nvSpPr>
        <p:spPr>
          <a:xfrm>
            <a:off x="1968550" y="2993900"/>
            <a:ext cx="27063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600">
                <a:solidFill>
                  <a:srgbClr val="1155CC"/>
                </a:solidFill>
              </a:rPr>
              <a:t>REGIMES PRÓPRIOS DE PREVIDÊNCIA SOCIAL*</a:t>
            </a:r>
            <a:endParaRPr b="1" sz="1600">
              <a:solidFill>
                <a:srgbClr val="1155CC"/>
              </a:solidFill>
            </a:endParaRPr>
          </a:p>
        </p:txBody>
      </p:sp>
      <p:sp>
        <p:nvSpPr>
          <p:cNvPr id="274" name="Google Shape;274;p25"/>
          <p:cNvSpPr txBox="1"/>
          <p:nvPr/>
        </p:nvSpPr>
        <p:spPr>
          <a:xfrm>
            <a:off x="624863" y="3859900"/>
            <a:ext cx="1507200" cy="877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4500">
                <a:solidFill>
                  <a:srgbClr val="990000"/>
                </a:solidFill>
              </a:rPr>
              <a:t>28</a:t>
            </a:r>
            <a:endParaRPr b="1" sz="4500">
              <a:solidFill>
                <a:srgbClr val="990000"/>
              </a:solidFill>
            </a:endParaRPr>
          </a:p>
        </p:txBody>
      </p:sp>
      <p:sp>
        <p:nvSpPr>
          <p:cNvPr id="275" name="Google Shape;275;p25"/>
          <p:cNvSpPr txBox="1"/>
          <p:nvPr/>
        </p:nvSpPr>
        <p:spPr>
          <a:xfrm>
            <a:off x="1968550" y="3941350"/>
            <a:ext cx="27063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600">
                <a:solidFill>
                  <a:srgbClr val="1155CC"/>
                </a:solidFill>
              </a:rPr>
              <a:t>INSTITUTOS CONTAM COM O SERVIÇO SOCIAL</a:t>
            </a:r>
            <a:endParaRPr b="1" sz="1600">
              <a:solidFill>
                <a:srgbClr val="1155CC"/>
              </a:solidFill>
            </a:endParaRPr>
          </a:p>
        </p:txBody>
      </p:sp>
      <p:sp>
        <p:nvSpPr>
          <p:cNvPr id="276" name="Google Shape;276;p25"/>
          <p:cNvSpPr txBox="1"/>
          <p:nvPr/>
        </p:nvSpPr>
        <p:spPr>
          <a:xfrm>
            <a:off x="828025" y="4812600"/>
            <a:ext cx="27063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900">
                <a:solidFill>
                  <a:srgbClr val="1155CC"/>
                </a:solidFill>
              </a:rPr>
              <a:t>*lista disponibilizada pela APEPREM</a:t>
            </a:r>
            <a:endParaRPr sz="900">
              <a:solidFill>
                <a:srgbClr val="1155CC"/>
              </a:solidFill>
            </a:endParaRPr>
          </a:p>
        </p:txBody>
      </p:sp>
      <p:pic>
        <p:nvPicPr>
          <p:cNvPr id="277" name="Google Shape;277;p25"/>
          <p:cNvPicPr preferRelativeResize="0"/>
          <p:nvPr/>
        </p:nvPicPr>
        <p:blipFill>
          <a:blip r:embed="rId5">
            <a:alphaModFix/>
          </a:blip>
          <a:stretch>
            <a:fillRect/>
          </a:stretch>
        </p:blipFill>
        <p:spPr>
          <a:xfrm>
            <a:off x="4571993" y="1802393"/>
            <a:ext cx="2582400" cy="1798385"/>
          </a:xfrm>
          <a:prstGeom prst="rect">
            <a:avLst/>
          </a:prstGeom>
          <a:noFill/>
          <a:ln>
            <a:noFill/>
          </a:ln>
        </p:spPr>
      </p:pic>
      <p:pic>
        <p:nvPicPr>
          <p:cNvPr id="278" name="Google Shape;278;p25"/>
          <p:cNvPicPr preferRelativeResize="0"/>
          <p:nvPr/>
        </p:nvPicPr>
        <p:blipFill>
          <a:blip r:embed="rId6">
            <a:alphaModFix/>
          </a:blip>
          <a:stretch>
            <a:fillRect/>
          </a:stretch>
        </p:blipFill>
        <p:spPr>
          <a:xfrm>
            <a:off x="6483050" y="3153629"/>
            <a:ext cx="2706300" cy="19820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nvSpPr>
        <p:spPr>
          <a:xfrm>
            <a:off x="5147700" y="2561725"/>
            <a:ext cx="25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600">
                <a:solidFill>
                  <a:schemeClr val="lt1"/>
                </a:solidFill>
              </a:rPr>
              <a:t>REVISÃO HISTÓRICA</a:t>
            </a:r>
            <a:endParaRPr b="1" sz="1600">
              <a:solidFill>
                <a:schemeClr val="lt1"/>
              </a:solidFill>
            </a:endParaRPr>
          </a:p>
        </p:txBody>
      </p:sp>
      <p:sp>
        <p:nvSpPr>
          <p:cNvPr id="284" name="Google Shape;284;p26"/>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285" name="Google Shape;285;p26"/>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287" name="Google Shape;287;p26"/>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288" name="Google Shape;288;p26"/>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289" name="Google Shape;289;p26"/>
          <p:cNvGrpSpPr/>
          <p:nvPr/>
        </p:nvGrpSpPr>
        <p:grpSpPr>
          <a:xfrm>
            <a:off x="1234375" y="189600"/>
            <a:ext cx="5402638" cy="833900"/>
            <a:chOff x="-715525" y="966962"/>
            <a:chExt cx="5402638" cy="833900"/>
          </a:xfrm>
        </p:grpSpPr>
        <p:pic>
          <p:nvPicPr>
            <p:cNvPr id="290" name="Google Shape;290;p26"/>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291" name="Google Shape;291;p26"/>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292" name="Google Shape;292;p26"/>
          <p:cNvSpPr txBox="1"/>
          <p:nvPr>
            <p:ph idx="1" type="body"/>
          </p:nvPr>
        </p:nvSpPr>
        <p:spPr>
          <a:xfrm>
            <a:off x="457475" y="1360025"/>
            <a:ext cx="8378400" cy="1282500"/>
          </a:xfrm>
          <a:prstGeom prst="rect">
            <a:avLst/>
          </a:prstGeom>
          <a:noFill/>
          <a:ln>
            <a:noFill/>
          </a:ln>
        </p:spPr>
        <p:txBody>
          <a:bodyPr anchorCtr="0" anchor="t" bIns="45700" lIns="91425" spcFirstLastPara="1" rIns="91425" wrap="square" tIns="45700">
            <a:noAutofit/>
          </a:bodyPr>
          <a:lstStyle/>
          <a:p>
            <a:pPr indent="0" lvl="0" marL="0" rtl="0" algn="just">
              <a:spcBef>
                <a:spcPts val="1200"/>
              </a:spcBef>
              <a:spcAft>
                <a:spcPts val="0"/>
              </a:spcAft>
              <a:buNone/>
            </a:pPr>
            <a:r>
              <a:rPr b="1" lang="pt-BR" sz="1600"/>
              <a:t>Embora o IPMO exista desde 1967, somente em 2004 ele se tornou autarquia previdenciária através da Lei 124 de 19 de julho de 2004, objetivando se adequar às condições estabelecidas pela Lei nº 9.717/98.</a:t>
            </a:r>
            <a:endParaRPr b="1" sz="1600"/>
          </a:p>
          <a:p>
            <a:pPr indent="0" lvl="0" marL="0" rtl="0" algn="just">
              <a:spcBef>
                <a:spcPts val="1200"/>
              </a:spcBef>
              <a:spcAft>
                <a:spcPts val="0"/>
              </a:spcAft>
              <a:buClr>
                <a:schemeClr val="dk1"/>
              </a:buClr>
              <a:buSzPts val="1100"/>
              <a:buFont typeface="Arial"/>
              <a:buNone/>
            </a:pPr>
            <a:r>
              <a:rPr lang="pt-BR" sz="1600"/>
              <a:t>Na época, 01 assistente social já trabalhava no instituto. Dentre as demandas: </a:t>
            </a:r>
            <a:endParaRPr sz="1600"/>
          </a:p>
          <a:p>
            <a:pPr indent="0" lvl="0" marL="0" rtl="0" algn="just">
              <a:spcBef>
                <a:spcPts val="1200"/>
              </a:spcBef>
              <a:spcAft>
                <a:spcPts val="0"/>
              </a:spcAft>
              <a:buNone/>
            </a:pPr>
            <a:r>
              <a:t/>
            </a:r>
            <a:endParaRPr sz="1600"/>
          </a:p>
          <a:p>
            <a:pPr indent="0" lvl="0" marL="0" rtl="0" algn="just">
              <a:spcBef>
                <a:spcPts val="1200"/>
              </a:spcBef>
              <a:spcAft>
                <a:spcPts val="0"/>
              </a:spcAft>
              <a:buNone/>
            </a:pPr>
            <a:r>
              <a:t/>
            </a:r>
            <a:endParaRPr/>
          </a:p>
          <a:p>
            <a:pPr indent="0" lvl="0" marL="365760" rtl="0" algn="l">
              <a:lnSpc>
                <a:spcPct val="150000"/>
              </a:lnSpc>
              <a:spcBef>
                <a:spcPts val="1200"/>
              </a:spcBef>
              <a:spcAft>
                <a:spcPts val="1200"/>
              </a:spcAft>
              <a:buNone/>
            </a:pPr>
            <a:r>
              <a:rPr b="1" lang="pt-BR">
                <a:solidFill>
                  <a:schemeClr val="dk1"/>
                </a:solidFill>
              </a:rPr>
              <a:t> </a:t>
            </a:r>
            <a:endParaRPr>
              <a:solidFill>
                <a:schemeClr val="dk1"/>
              </a:solidFill>
            </a:endParaRPr>
          </a:p>
        </p:txBody>
      </p:sp>
      <p:sp>
        <p:nvSpPr>
          <p:cNvPr id="293" name="Google Shape;293;p26"/>
          <p:cNvSpPr txBox="1"/>
          <p:nvPr/>
        </p:nvSpPr>
        <p:spPr>
          <a:xfrm>
            <a:off x="542425" y="2923150"/>
            <a:ext cx="3730500" cy="15639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1200"/>
              </a:spcBef>
              <a:spcAft>
                <a:spcPts val="0"/>
              </a:spcAft>
              <a:buClr>
                <a:schemeClr val="dk2"/>
              </a:buClr>
              <a:buSzPts val="1600"/>
              <a:buChar char="❖"/>
            </a:pPr>
            <a:r>
              <a:rPr lang="pt-BR" sz="1600">
                <a:solidFill>
                  <a:schemeClr val="dk2"/>
                </a:solidFill>
              </a:rPr>
              <a:t>auxílio-doença </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pt-BR" sz="1600">
                <a:solidFill>
                  <a:schemeClr val="dk2"/>
                </a:solidFill>
              </a:rPr>
              <a:t>readaptação de função</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pt-BR" sz="1600">
                <a:solidFill>
                  <a:schemeClr val="dk2"/>
                </a:solidFill>
              </a:rPr>
              <a:t>recadastramento, </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pt-BR" sz="1600">
                <a:solidFill>
                  <a:schemeClr val="dk2"/>
                </a:solidFill>
              </a:rPr>
              <a:t>visitas domiciliares e institucionais  </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pt-BR" sz="1600">
                <a:solidFill>
                  <a:schemeClr val="dk2"/>
                </a:solidFill>
              </a:rPr>
              <a:t>entre outras atividades.</a:t>
            </a:r>
            <a:endParaRPr/>
          </a:p>
        </p:txBody>
      </p:sp>
      <p:sp>
        <p:nvSpPr>
          <p:cNvPr id="294" name="Google Shape;294;p26"/>
          <p:cNvSpPr/>
          <p:nvPr/>
        </p:nvSpPr>
        <p:spPr>
          <a:xfrm>
            <a:off x="6416550" y="3205325"/>
            <a:ext cx="2541000" cy="15639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txBox="1"/>
          <p:nvPr/>
        </p:nvSpPr>
        <p:spPr>
          <a:xfrm>
            <a:off x="6538200" y="3271475"/>
            <a:ext cx="22977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Clr>
                <a:schemeClr val="dk1"/>
              </a:buClr>
              <a:buSzPts val="1100"/>
              <a:buFont typeface="Arial"/>
              <a:buNone/>
            </a:pPr>
            <a:r>
              <a:rPr lang="pt-BR" sz="1200">
                <a:solidFill>
                  <a:schemeClr val="lt1"/>
                </a:solidFill>
              </a:rPr>
              <a:t>Hoje, o instituto conta com 3 assistentes sociais, realizando além do acompanhamento dos servidores ativos e inativos (como antes), a execução de projetos.  </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pSp>
        <p:nvGrpSpPr>
          <p:cNvPr id="300" name="Google Shape;300;p27"/>
          <p:cNvGrpSpPr/>
          <p:nvPr/>
        </p:nvGrpSpPr>
        <p:grpSpPr>
          <a:xfrm>
            <a:off x="0" y="0"/>
            <a:ext cx="9150825" cy="5151300"/>
            <a:chOff x="0" y="0"/>
            <a:chExt cx="9150825" cy="5151300"/>
          </a:xfrm>
        </p:grpSpPr>
        <p:sp>
          <p:nvSpPr>
            <p:cNvPr id="301" name="Google Shape;301;p27"/>
            <p:cNvSpPr/>
            <p:nvPr/>
          </p:nvSpPr>
          <p:spPr>
            <a:xfrm>
              <a:off x="0" y="0"/>
              <a:ext cx="3116700" cy="51435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3116700" y="0"/>
              <a:ext cx="6027300" cy="738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rot="5400000">
              <a:off x="3927225" y="-72300"/>
              <a:ext cx="4413300" cy="6033900"/>
            </a:xfrm>
            <a:prstGeom prst="rtTriangl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7"/>
          <p:cNvGrpSpPr/>
          <p:nvPr/>
        </p:nvGrpSpPr>
        <p:grpSpPr>
          <a:xfrm>
            <a:off x="4571988" y="3283187"/>
            <a:ext cx="4467900" cy="1659813"/>
            <a:chOff x="219213" y="181737"/>
            <a:chExt cx="4467900" cy="1659813"/>
          </a:xfrm>
        </p:grpSpPr>
        <p:pic>
          <p:nvPicPr>
            <p:cNvPr id="305" name="Google Shape;305;p27"/>
            <p:cNvPicPr preferRelativeResize="0"/>
            <p:nvPr/>
          </p:nvPicPr>
          <p:blipFill>
            <a:blip r:embed="rId3">
              <a:alphaModFix/>
            </a:blip>
            <a:stretch>
              <a:fillRect/>
            </a:stretch>
          </p:blipFill>
          <p:spPr>
            <a:xfrm>
              <a:off x="1969923" y="181737"/>
              <a:ext cx="966500" cy="915275"/>
            </a:xfrm>
            <a:prstGeom prst="rect">
              <a:avLst/>
            </a:prstGeom>
            <a:noFill/>
            <a:ln>
              <a:noFill/>
            </a:ln>
          </p:spPr>
        </p:pic>
        <p:sp>
          <p:nvSpPr>
            <p:cNvPr id="306" name="Google Shape;306;p27"/>
            <p:cNvSpPr txBox="1"/>
            <p:nvPr/>
          </p:nvSpPr>
          <p:spPr>
            <a:xfrm>
              <a:off x="219213" y="1250550"/>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pic>
        <p:nvPicPr>
          <p:cNvPr id="307" name="Google Shape;307;p27"/>
          <p:cNvPicPr preferRelativeResize="0"/>
          <p:nvPr/>
        </p:nvPicPr>
        <p:blipFill rotWithShape="1">
          <a:blip r:embed="rId4">
            <a:alphaModFix/>
          </a:blip>
          <a:srcRect b="0" l="0" r="0" t="0"/>
          <a:stretch/>
        </p:blipFill>
        <p:spPr>
          <a:xfrm>
            <a:off x="6010925" y="321100"/>
            <a:ext cx="2807325" cy="1958925"/>
          </a:xfrm>
          <a:prstGeom prst="rect">
            <a:avLst/>
          </a:prstGeom>
          <a:noFill/>
          <a:ln>
            <a:noFill/>
          </a:ln>
        </p:spPr>
      </p:pic>
      <p:sp>
        <p:nvSpPr>
          <p:cNvPr id="308" name="Google Shape;308;p27"/>
          <p:cNvSpPr txBox="1"/>
          <p:nvPr/>
        </p:nvSpPr>
        <p:spPr>
          <a:xfrm>
            <a:off x="338000" y="1671000"/>
            <a:ext cx="4107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990"/>
              <a:buFont typeface="Arial"/>
              <a:buNone/>
            </a:pPr>
            <a:r>
              <a:rPr b="1" lang="pt-BR" sz="2600">
                <a:solidFill>
                  <a:schemeClr val="lt1"/>
                </a:solidFill>
              </a:rPr>
              <a:t>ATUAÇÃO DO SERVIÇO SOCIAL NOS RPPS</a:t>
            </a:r>
            <a:r>
              <a:rPr b="1" lang="pt-BR" sz="2600">
                <a:solidFill>
                  <a:schemeClr val="lt1"/>
                </a:solidFill>
              </a:rPr>
              <a:t>		</a:t>
            </a:r>
            <a:endParaRPr b="1" sz="2600"/>
          </a:p>
        </p:txBody>
      </p:sp>
      <p:sp>
        <p:nvSpPr>
          <p:cNvPr id="309" name="Google Shape;309;p27"/>
          <p:cNvSpPr/>
          <p:nvPr/>
        </p:nvSpPr>
        <p:spPr>
          <a:xfrm rot="5400000">
            <a:off x="166500" y="-166500"/>
            <a:ext cx="900000" cy="12330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txBox="1"/>
          <p:nvPr/>
        </p:nvSpPr>
        <p:spPr>
          <a:xfrm>
            <a:off x="338000" y="3911600"/>
            <a:ext cx="32163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990"/>
              <a:buFont typeface="Arial"/>
              <a:buNone/>
            </a:pPr>
            <a:r>
              <a:rPr b="1" lang="pt-BR" sz="1100">
                <a:solidFill>
                  <a:schemeClr val="lt1"/>
                </a:solidFill>
              </a:rPr>
              <a:t>*A atuação não é homogênea, as ações do Serviço Social podem sofrer diferenças de instituto para instituto, assim como o formato de programas e projetos desenvolvidos. </a:t>
            </a:r>
            <a:r>
              <a:rPr b="1" lang="pt-BR" sz="1100">
                <a:solidFill>
                  <a:schemeClr val="lt1"/>
                </a:solidFill>
              </a:rPr>
              <a:t>		</a:t>
            </a:r>
            <a:endParaRPr b="1"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316" name="Google Shape;316;p28"/>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318" name="Google Shape;318;p28"/>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319" name="Google Shape;319;p28"/>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320" name="Google Shape;320;p28"/>
          <p:cNvGrpSpPr/>
          <p:nvPr/>
        </p:nvGrpSpPr>
        <p:grpSpPr>
          <a:xfrm>
            <a:off x="1234375" y="189600"/>
            <a:ext cx="5402638" cy="833900"/>
            <a:chOff x="-715525" y="966962"/>
            <a:chExt cx="5402638" cy="833900"/>
          </a:xfrm>
        </p:grpSpPr>
        <p:pic>
          <p:nvPicPr>
            <p:cNvPr id="321" name="Google Shape;321;p28"/>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322" name="Google Shape;322;p28"/>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323" name="Google Shape;323;p28"/>
          <p:cNvSpPr/>
          <p:nvPr/>
        </p:nvSpPr>
        <p:spPr>
          <a:xfrm>
            <a:off x="529700" y="1370725"/>
            <a:ext cx="2042100" cy="3243000"/>
          </a:xfrm>
          <a:prstGeom prst="roundRect">
            <a:avLst>
              <a:gd fmla="val 16667" name="adj"/>
            </a:avLst>
          </a:prstGeom>
          <a:solidFill>
            <a:srgbClr val="1155CC"/>
          </a:solidFill>
          <a:ln>
            <a:noFill/>
          </a:ln>
          <a:effectLst>
            <a:reflection blurRad="0" dir="5400000" dist="76200" endA="0" endPos="14000" fadeDir="5400012" kx="0" rotWithShape="0" algn="bl" stA="52999"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324" name="Google Shape;324;p28"/>
          <p:cNvSpPr txBox="1"/>
          <p:nvPr/>
        </p:nvSpPr>
        <p:spPr>
          <a:xfrm>
            <a:off x="529700" y="2253475"/>
            <a:ext cx="2042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O QUE FAZ O ASSISTENTE SOCIAL?</a:t>
            </a:r>
            <a:endParaRPr b="1" sz="2100">
              <a:solidFill>
                <a:schemeClr val="lt1"/>
              </a:solidFill>
            </a:endParaRPr>
          </a:p>
          <a:p>
            <a:pPr indent="0" lvl="0" marL="0" rtl="0" algn="ctr">
              <a:spcBef>
                <a:spcPts val="0"/>
              </a:spcBef>
              <a:spcAft>
                <a:spcPts val="0"/>
              </a:spcAft>
              <a:buNone/>
            </a:pPr>
            <a:r>
              <a:rPr b="1" lang="pt-BR" sz="2100">
                <a:solidFill>
                  <a:schemeClr val="lt1"/>
                </a:solidFill>
              </a:rPr>
              <a:t>(</a:t>
            </a:r>
            <a:r>
              <a:rPr b="1" lang="pt-BR" sz="2000">
                <a:solidFill>
                  <a:schemeClr val="lt1"/>
                </a:solidFill>
              </a:rPr>
              <a:t>CFESS</a:t>
            </a:r>
            <a:r>
              <a:rPr b="1" lang="pt-BR" sz="2100">
                <a:solidFill>
                  <a:schemeClr val="lt1"/>
                </a:solidFill>
              </a:rPr>
              <a:t>)</a:t>
            </a:r>
            <a:endParaRPr b="1" sz="2100">
              <a:solidFill>
                <a:schemeClr val="lt1"/>
              </a:solidFill>
            </a:endParaRPr>
          </a:p>
        </p:txBody>
      </p:sp>
      <p:sp>
        <p:nvSpPr>
          <p:cNvPr id="325" name="Google Shape;325;p28"/>
          <p:cNvSpPr/>
          <p:nvPr/>
        </p:nvSpPr>
        <p:spPr>
          <a:xfrm>
            <a:off x="2952125" y="1860750"/>
            <a:ext cx="1612200" cy="620400"/>
          </a:xfrm>
          <a:prstGeom prst="roundRect">
            <a:avLst>
              <a:gd fmla="val 16667"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600"/>
              <a:t>ELABORAR</a:t>
            </a:r>
            <a:endParaRPr b="1" sz="1600"/>
          </a:p>
        </p:txBody>
      </p:sp>
      <p:sp>
        <p:nvSpPr>
          <p:cNvPr id="326" name="Google Shape;326;p28"/>
          <p:cNvSpPr/>
          <p:nvPr/>
        </p:nvSpPr>
        <p:spPr>
          <a:xfrm>
            <a:off x="2952125" y="2743162"/>
            <a:ext cx="1612200" cy="620400"/>
          </a:xfrm>
          <a:prstGeom prst="roundRect">
            <a:avLst>
              <a:gd fmla="val 16667"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600"/>
              <a:t>EXECUTAR</a:t>
            </a:r>
            <a:endParaRPr b="1" sz="1600"/>
          </a:p>
        </p:txBody>
      </p:sp>
      <p:sp>
        <p:nvSpPr>
          <p:cNvPr id="327" name="Google Shape;327;p28"/>
          <p:cNvSpPr/>
          <p:nvPr/>
        </p:nvSpPr>
        <p:spPr>
          <a:xfrm>
            <a:off x="2952125" y="3625570"/>
            <a:ext cx="1612200" cy="620400"/>
          </a:xfrm>
          <a:prstGeom prst="roundRect">
            <a:avLst>
              <a:gd fmla="val 16667"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dk1"/>
              </a:solidFill>
            </a:endParaRPr>
          </a:p>
          <a:p>
            <a:pPr indent="0" lvl="0" marL="0" rtl="0" algn="ctr">
              <a:spcBef>
                <a:spcPts val="0"/>
              </a:spcBef>
              <a:spcAft>
                <a:spcPts val="0"/>
              </a:spcAft>
              <a:buNone/>
            </a:pPr>
            <a:r>
              <a:rPr b="1" lang="pt-BR" sz="1500">
                <a:solidFill>
                  <a:schemeClr val="dk1"/>
                </a:solidFill>
              </a:rPr>
              <a:t>COORDENAR/ </a:t>
            </a:r>
            <a:r>
              <a:rPr b="1" lang="pt-BR" sz="1500"/>
              <a:t>ANALISAR</a:t>
            </a:r>
            <a:endParaRPr b="1" sz="1500"/>
          </a:p>
          <a:p>
            <a:pPr indent="0" lvl="0" marL="0" rtl="0" algn="ctr">
              <a:spcBef>
                <a:spcPts val="0"/>
              </a:spcBef>
              <a:spcAft>
                <a:spcPts val="0"/>
              </a:spcAft>
              <a:buNone/>
            </a:pPr>
            <a:r>
              <a:t/>
            </a:r>
            <a:endParaRPr b="1" sz="1600"/>
          </a:p>
        </p:txBody>
      </p:sp>
      <p:sp>
        <p:nvSpPr>
          <p:cNvPr id="328" name="Google Shape;328;p28"/>
          <p:cNvSpPr/>
          <p:nvPr/>
        </p:nvSpPr>
        <p:spPr>
          <a:xfrm>
            <a:off x="5017025" y="1956850"/>
            <a:ext cx="3650100" cy="2193000"/>
          </a:xfrm>
          <a:prstGeom prst="roundRect">
            <a:avLst>
              <a:gd fmla="val 16667"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600"/>
              <a:t>PLANOS, PROGRAMAS e PROJETOS para </a:t>
            </a:r>
            <a:r>
              <a:rPr b="1" lang="pt-BR" sz="1600"/>
              <a:t>viabilizar os direitos da população e seu acesso às políticas sociais </a:t>
            </a:r>
            <a:r>
              <a:rPr lang="pt-BR" sz="1600"/>
              <a:t>(saúde, assistência social, habitação, educação, </a:t>
            </a:r>
            <a:r>
              <a:rPr b="1" lang="pt-BR" sz="1600"/>
              <a:t>previdência social…)</a:t>
            </a:r>
            <a:endParaRPr b="1" sz="1600"/>
          </a:p>
        </p:txBody>
      </p:sp>
      <p:cxnSp>
        <p:nvCxnSpPr>
          <p:cNvPr id="329" name="Google Shape;329;p28"/>
          <p:cNvCxnSpPr>
            <a:stCxn id="325" idx="3"/>
            <a:endCxn id="328" idx="1"/>
          </p:cNvCxnSpPr>
          <p:nvPr/>
        </p:nvCxnSpPr>
        <p:spPr>
          <a:xfrm>
            <a:off x="4564325" y="2170950"/>
            <a:ext cx="452700" cy="882300"/>
          </a:xfrm>
          <a:prstGeom prst="straightConnector1">
            <a:avLst/>
          </a:prstGeom>
          <a:noFill/>
          <a:ln cap="flat" cmpd="sng" w="9525">
            <a:solidFill>
              <a:schemeClr val="dk2"/>
            </a:solidFill>
            <a:prstDash val="solid"/>
            <a:round/>
            <a:headEnd len="med" w="med" type="none"/>
            <a:tailEnd len="med" w="med" type="triangle"/>
          </a:ln>
        </p:spPr>
      </p:cxnSp>
      <p:cxnSp>
        <p:nvCxnSpPr>
          <p:cNvPr id="330" name="Google Shape;330;p28"/>
          <p:cNvCxnSpPr>
            <a:stCxn id="326" idx="3"/>
            <a:endCxn id="328" idx="1"/>
          </p:cNvCxnSpPr>
          <p:nvPr/>
        </p:nvCxnSpPr>
        <p:spPr>
          <a:xfrm>
            <a:off x="4564325" y="3053362"/>
            <a:ext cx="452700" cy="0"/>
          </a:xfrm>
          <a:prstGeom prst="straightConnector1">
            <a:avLst/>
          </a:prstGeom>
          <a:noFill/>
          <a:ln cap="flat" cmpd="sng" w="9525">
            <a:solidFill>
              <a:schemeClr val="dk2"/>
            </a:solidFill>
            <a:prstDash val="solid"/>
            <a:round/>
            <a:headEnd len="med" w="med" type="none"/>
            <a:tailEnd len="med" w="med" type="triangle"/>
          </a:ln>
        </p:spPr>
      </p:cxnSp>
      <p:cxnSp>
        <p:nvCxnSpPr>
          <p:cNvPr id="331" name="Google Shape;331;p28"/>
          <p:cNvCxnSpPr>
            <a:stCxn id="327" idx="3"/>
            <a:endCxn id="328" idx="1"/>
          </p:cNvCxnSpPr>
          <p:nvPr/>
        </p:nvCxnSpPr>
        <p:spPr>
          <a:xfrm flipH="1" rot="10800000">
            <a:off x="4564325" y="3053470"/>
            <a:ext cx="452700" cy="882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p:nvPr/>
        </p:nvSpPr>
        <p:spPr>
          <a:xfrm>
            <a:off x="5212600" y="1197000"/>
            <a:ext cx="3976500" cy="6156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337" name="Google Shape;337;p29"/>
          <p:cNvSpPr txBox="1"/>
          <p:nvPr/>
        </p:nvSpPr>
        <p:spPr>
          <a:xfrm>
            <a:off x="5304675" y="1181550"/>
            <a:ext cx="3316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500">
                <a:solidFill>
                  <a:schemeClr val="lt1"/>
                </a:solidFill>
              </a:rPr>
              <a:t>O QUE FAZ O </a:t>
            </a:r>
            <a:endParaRPr b="1" sz="1500">
              <a:solidFill>
                <a:schemeClr val="lt1"/>
              </a:solidFill>
            </a:endParaRPr>
          </a:p>
          <a:p>
            <a:pPr indent="0" lvl="0" marL="0" rtl="0" algn="l">
              <a:spcBef>
                <a:spcPts val="0"/>
              </a:spcBef>
              <a:spcAft>
                <a:spcPts val="0"/>
              </a:spcAft>
              <a:buNone/>
            </a:pPr>
            <a:r>
              <a:rPr b="1" lang="pt-BR" sz="1500">
                <a:solidFill>
                  <a:schemeClr val="lt1"/>
                </a:solidFill>
              </a:rPr>
              <a:t>ASSISTENTE SOCIAL? (CFESS)</a:t>
            </a:r>
            <a:endParaRPr b="1" sz="1500">
              <a:solidFill>
                <a:schemeClr val="lt1"/>
              </a:solidFill>
            </a:endParaRPr>
          </a:p>
        </p:txBody>
      </p:sp>
      <p:sp>
        <p:nvSpPr>
          <p:cNvPr id="338" name="Google Shape;338;p29"/>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339" name="Google Shape;339;p29"/>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341" name="Google Shape;341;p29"/>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342" name="Google Shape;342;p29"/>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343" name="Google Shape;343;p29"/>
          <p:cNvGrpSpPr/>
          <p:nvPr/>
        </p:nvGrpSpPr>
        <p:grpSpPr>
          <a:xfrm>
            <a:off x="1234375" y="189600"/>
            <a:ext cx="5402638" cy="833900"/>
            <a:chOff x="-715525" y="966962"/>
            <a:chExt cx="5402638" cy="833900"/>
          </a:xfrm>
        </p:grpSpPr>
        <p:pic>
          <p:nvPicPr>
            <p:cNvPr id="344" name="Google Shape;344;p29"/>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345" name="Google Shape;345;p29"/>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346" name="Google Shape;346;p29"/>
          <p:cNvSpPr/>
          <p:nvPr/>
        </p:nvSpPr>
        <p:spPr>
          <a:xfrm>
            <a:off x="775350" y="1886350"/>
            <a:ext cx="3834807" cy="4996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E2AC00"/>
                </a:solidFill>
                <a:latin typeface="Arial"/>
              </a:rPr>
              <a:t>ESTUDO SOCIAL =</a:t>
            </a:r>
          </a:p>
        </p:txBody>
      </p:sp>
      <p:sp>
        <p:nvSpPr>
          <p:cNvPr id="347" name="Google Shape;347;p29"/>
          <p:cNvSpPr/>
          <p:nvPr/>
        </p:nvSpPr>
        <p:spPr>
          <a:xfrm>
            <a:off x="644850" y="2970950"/>
            <a:ext cx="2909400" cy="105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COLETA DE DADOS / PESQUISA / </a:t>
            </a:r>
            <a:endParaRPr b="1"/>
          </a:p>
          <a:p>
            <a:pPr indent="0" lvl="0" marL="0" rtl="0" algn="ctr">
              <a:spcBef>
                <a:spcPts val="0"/>
              </a:spcBef>
              <a:spcAft>
                <a:spcPts val="0"/>
              </a:spcAft>
              <a:buNone/>
            </a:pPr>
            <a:r>
              <a:rPr b="1" lang="pt-BR"/>
              <a:t>ANÁLISE DE DOCUMENTOS</a:t>
            </a:r>
            <a:endParaRPr b="1"/>
          </a:p>
        </p:txBody>
      </p:sp>
      <p:sp>
        <p:nvSpPr>
          <p:cNvPr id="348" name="Google Shape;348;p29"/>
          <p:cNvSpPr/>
          <p:nvPr/>
        </p:nvSpPr>
        <p:spPr>
          <a:xfrm>
            <a:off x="4234250" y="3156050"/>
            <a:ext cx="1396500" cy="68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AVALIAÇÕES</a:t>
            </a:r>
            <a:endParaRPr b="1"/>
          </a:p>
        </p:txBody>
      </p:sp>
      <p:sp>
        <p:nvSpPr>
          <p:cNvPr id="349" name="Google Shape;349;p29"/>
          <p:cNvSpPr/>
          <p:nvPr/>
        </p:nvSpPr>
        <p:spPr>
          <a:xfrm>
            <a:off x="6310750" y="3156050"/>
            <a:ext cx="2095500" cy="68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a:t>Relatórios, laudos, pareceres</a:t>
            </a:r>
            <a:endParaRPr/>
          </a:p>
        </p:txBody>
      </p:sp>
      <p:cxnSp>
        <p:nvCxnSpPr>
          <p:cNvPr id="350" name="Google Shape;350;p29"/>
          <p:cNvCxnSpPr>
            <a:endCxn id="348" idx="1"/>
          </p:cNvCxnSpPr>
          <p:nvPr/>
        </p:nvCxnSpPr>
        <p:spPr>
          <a:xfrm>
            <a:off x="3554150" y="3496850"/>
            <a:ext cx="680100" cy="0"/>
          </a:xfrm>
          <a:prstGeom prst="straightConnector1">
            <a:avLst/>
          </a:prstGeom>
          <a:noFill/>
          <a:ln cap="flat" cmpd="sng" w="9525">
            <a:solidFill>
              <a:schemeClr val="dk2"/>
            </a:solidFill>
            <a:prstDash val="solid"/>
            <a:round/>
            <a:headEnd len="med" w="med" type="none"/>
            <a:tailEnd len="med" w="med" type="triangle"/>
          </a:ln>
        </p:spPr>
      </p:cxnSp>
      <p:cxnSp>
        <p:nvCxnSpPr>
          <p:cNvPr id="351" name="Google Shape;351;p29"/>
          <p:cNvCxnSpPr>
            <a:stCxn id="348" idx="3"/>
            <a:endCxn id="349" idx="1"/>
          </p:cNvCxnSpPr>
          <p:nvPr/>
        </p:nvCxnSpPr>
        <p:spPr>
          <a:xfrm>
            <a:off x="5630750" y="3496850"/>
            <a:ext cx="6801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p:nvPr/>
        </p:nvSpPr>
        <p:spPr>
          <a:xfrm>
            <a:off x="5212600" y="1197000"/>
            <a:ext cx="3976500" cy="6156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357" name="Google Shape;357;p30"/>
          <p:cNvSpPr txBox="1"/>
          <p:nvPr/>
        </p:nvSpPr>
        <p:spPr>
          <a:xfrm>
            <a:off x="5304675" y="1181550"/>
            <a:ext cx="3316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500">
                <a:solidFill>
                  <a:schemeClr val="lt1"/>
                </a:solidFill>
              </a:rPr>
              <a:t>O QUE FAZ O </a:t>
            </a:r>
            <a:endParaRPr b="1" sz="1500">
              <a:solidFill>
                <a:schemeClr val="lt1"/>
              </a:solidFill>
            </a:endParaRPr>
          </a:p>
          <a:p>
            <a:pPr indent="0" lvl="0" marL="0" rtl="0" algn="l">
              <a:spcBef>
                <a:spcPts val="0"/>
              </a:spcBef>
              <a:spcAft>
                <a:spcPts val="0"/>
              </a:spcAft>
              <a:buNone/>
            </a:pPr>
            <a:r>
              <a:rPr b="1" lang="pt-BR" sz="1500">
                <a:solidFill>
                  <a:schemeClr val="lt1"/>
                </a:solidFill>
              </a:rPr>
              <a:t>ASSISTENTE SOCIAL? (CFESS)</a:t>
            </a:r>
            <a:endParaRPr b="1" sz="1500">
              <a:solidFill>
                <a:schemeClr val="lt1"/>
              </a:solidFill>
            </a:endParaRPr>
          </a:p>
        </p:txBody>
      </p:sp>
      <p:sp>
        <p:nvSpPr>
          <p:cNvPr id="358" name="Google Shape;358;p30"/>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359" name="Google Shape;359;p30"/>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361" name="Google Shape;361;p30"/>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362" name="Google Shape;362;p30"/>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363" name="Google Shape;363;p30"/>
          <p:cNvGrpSpPr/>
          <p:nvPr/>
        </p:nvGrpSpPr>
        <p:grpSpPr>
          <a:xfrm>
            <a:off x="1234375" y="189600"/>
            <a:ext cx="5402638" cy="833900"/>
            <a:chOff x="-715525" y="966962"/>
            <a:chExt cx="5402638" cy="833900"/>
          </a:xfrm>
        </p:grpSpPr>
        <p:pic>
          <p:nvPicPr>
            <p:cNvPr id="364" name="Google Shape;364;p30"/>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365" name="Google Shape;365;p30"/>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366" name="Google Shape;366;p30"/>
          <p:cNvSpPr txBox="1"/>
          <p:nvPr/>
        </p:nvSpPr>
        <p:spPr>
          <a:xfrm>
            <a:off x="314400" y="1227875"/>
            <a:ext cx="4824000" cy="8157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1800">
                <a:solidFill>
                  <a:schemeClr val="dk1"/>
                </a:solidFill>
              </a:rPr>
              <a:t>Zelar pelo </a:t>
            </a:r>
            <a:r>
              <a:rPr b="1" lang="pt-BR" sz="1800">
                <a:solidFill>
                  <a:schemeClr val="dk1"/>
                </a:solidFill>
              </a:rPr>
              <a:t>direito de acesso aos benefícios e serviços previdenciários.</a:t>
            </a:r>
            <a:endParaRPr b="1" sz="1800">
              <a:solidFill>
                <a:schemeClr val="dk1"/>
              </a:solidFill>
            </a:endParaRPr>
          </a:p>
        </p:txBody>
      </p:sp>
      <p:sp>
        <p:nvSpPr>
          <p:cNvPr id="367" name="Google Shape;367;p30"/>
          <p:cNvSpPr txBox="1"/>
          <p:nvPr/>
        </p:nvSpPr>
        <p:spPr>
          <a:xfrm>
            <a:off x="314400" y="2163900"/>
            <a:ext cx="8475600" cy="8157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1800">
                <a:solidFill>
                  <a:schemeClr val="dk1"/>
                </a:solidFill>
              </a:rPr>
              <a:t>Trabalhar </a:t>
            </a:r>
            <a:r>
              <a:rPr b="1" lang="pt-BR" sz="1800">
                <a:solidFill>
                  <a:schemeClr val="dk1"/>
                </a:solidFill>
              </a:rPr>
              <a:t>EM CONJUNTO</a:t>
            </a:r>
            <a:r>
              <a:rPr lang="pt-BR" sz="1800">
                <a:solidFill>
                  <a:schemeClr val="dk1"/>
                </a:solidFill>
              </a:rPr>
              <a:t> com segurados o processo de solução das demandas tanto no âmbito interno como na dinâmica da sociedade.</a:t>
            </a:r>
            <a:endParaRPr sz="1800">
              <a:solidFill>
                <a:schemeClr val="dk1"/>
              </a:solidFill>
            </a:endParaRPr>
          </a:p>
        </p:txBody>
      </p:sp>
      <p:sp>
        <p:nvSpPr>
          <p:cNvPr id="368" name="Google Shape;368;p30"/>
          <p:cNvSpPr txBox="1"/>
          <p:nvPr/>
        </p:nvSpPr>
        <p:spPr>
          <a:xfrm>
            <a:off x="314400" y="3099925"/>
            <a:ext cx="67560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b="1" lang="pt-BR" sz="1800">
                <a:solidFill>
                  <a:schemeClr val="dk1"/>
                </a:solidFill>
              </a:rPr>
              <a:t>Garantir </a:t>
            </a:r>
            <a:r>
              <a:rPr b="1" lang="pt-BR" sz="1800">
                <a:solidFill>
                  <a:srgbClr val="FF0000"/>
                </a:solidFill>
              </a:rPr>
              <a:t>SIGILO </a:t>
            </a:r>
            <a:r>
              <a:rPr b="1" lang="pt-BR" sz="1800">
                <a:solidFill>
                  <a:schemeClr val="dk1"/>
                </a:solidFill>
              </a:rPr>
              <a:t>à pessoa que é atendida.</a:t>
            </a:r>
            <a:endParaRPr b="1" sz="1800">
              <a:solidFill>
                <a:schemeClr val="dk1"/>
              </a:solidFill>
            </a:endParaRPr>
          </a:p>
        </p:txBody>
      </p:sp>
      <p:pic>
        <p:nvPicPr>
          <p:cNvPr id="369" name="Google Shape;369;p30"/>
          <p:cNvPicPr preferRelativeResize="0"/>
          <p:nvPr/>
        </p:nvPicPr>
        <p:blipFill>
          <a:blip r:embed="rId5">
            <a:alphaModFix/>
          </a:blip>
          <a:stretch>
            <a:fillRect/>
          </a:stretch>
        </p:blipFill>
        <p:spPr>
          <a:xfrm>
            <a:off x="5060200" y="2921525"/>
            <a:ext cx="1411726" cy="997024"/>
          </a:xfrm>
          <a:prstGeom prst="rect">
            <a:avLst/>
          </a:prstGeom>
          <a:noFill/>
          <a:ln>
            <a:noFill/>
          </a:ln>
        </p:spPr>
      </p:pic>
      <p:sp>
        <p:nvSpPr>
          <p:cNvPr id="370" name="Google Shape;370;p30"/>
          <p:cNvSpPr txBox="1"/>
          <p:nvPr/>
        </p:nvSpPr>
        <p:spPr>
          <a:xfrm>
            <a:off x="314400" y="4209825"/>
            <a:ext cx="25413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b="1" lang="pt-BR" sz="1800">
                <a:solidFill>
                  <a:srgbClr val="1155CC"/>
                </a:solidFill>
              </a:rPr>
              <a:t>AÇÕES </a:t>
            </a:r>
            <a:r>
              <a:rPr lang="pt-BR" sz="1800">
                <a:solidFill>
                  <a:schemeClr val="dk1"/>
                </a:solidFill>
              </a:rPr>
              <a:t>previstas:</a:t>
            </a:r>
            <a:endParaRPr sz="1800">
              <a:solidFill>
                <a:schemeClr val="dk1"/>
              </a:solidFill>
            </a:endParaRPr>
          </a:p>
        </p:txBody>
      </p:sp>
      <p:sp>
        <p:nvSpPr>
          <p:cNvPr id="371" name="Google Shape;371;p30"/>
          <p:cNvSpPr txBox="1"/>
          <p:nvPr/>
        </p:nvSpPr>
        <p:spPr>
          <a:xfrm>
            <a:off x="3341675" y="3861675"/>
            <a:ext cx="5141400" cy="62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pt-BR" sz="1600">
                <a:solidFill>
                  <a:schemeClr val="dk1"/>
                </a:solidFill>
              </a:rPr>
              <a:t>Artigo 88º da </a:t>
            </a:r>
            <a:r>
              <a:rPr b="1" lang="pt-BR" sz="1600">
                <a:solidFill>
                  <a:schemeClr val="dk1"/>
                </a:solidFill>
              </a:rPr>
              <a:t>Lei n.º 8213/1991</a:t>
            </a:r>
            <a:r>
              <a:rPr lang="pt-BR" sz="1600">
                <a:solidFill>
                  <a:schemeClr val="dk1"/>
                </a:solidFill>
              </a:rPr>
              <a:t>, </a:t>
            </a:r>
            <a:endParaRPr sz="1600">
              <a:solidFill>
                <a:schemeClr val="dk1"/>
              </a:solidFill>
            </a:endParaRPr>
          </a:p>
          <a:p>
            <a:pPr indent="0" lvl="0" marL="0" rtl="0" algn="just">
              <a:lnSpc>
                <a:spcPct val="115000"/>
              </a:lnSpc>
              <a:spcBef>
                <a:spcPts val="0"/>
              </a:spcBef>
              <a:spcAft>
                <a:spcPts val="0"/>
              </a:spcAft>
              <a:buNone/>
            </a:pPr>
            <a:r>
              <a:rPr lang="pt-BR" sz="1000">
                <a:solidFill>
                  <a:schemeClr val="dk1"/>
                </a:solidFill>
              </a:rPr>
              <a:t>na Matriz Teórico Metodológica do Serviço Social na Previdência Social.</a:t>
            </a:r>
            <a:endParaRPr sz="1600">
              <a:solidFill>
                <a:schemeClr val="dk1"/>
              </a:solidFill>
            </a:endParaRPr>
          </a:p>
        </p:txBody>
      </p:sp>
      <p:sp>
        <p:nvSpPr>
          <p:cNvPr id="372" name="Google Shape;372;p30"/>
          <p:cNvSpPr txBox="1"/>
          <p:nvPr/>
        </p:nvSpPr>
        <p:spPr>
          <a:xfrm>
            <a:off x="3341675" y="4573450"/>
            <a:ext cx="4365900" cy="431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pt-BR" sz="1600">
                <a:solidFill>
                  <a:srgbClr val="212529"/>
                </a:solidFill>
                <a:highlight>
                  <a:schemeClr val="lt1"/>
                </a:highlight>
              </a:rPr>
              <a:t>Artigos 4º e 5º da Lei 8.662/1993</a:t>
            </a:r>
            <a:endParaRPr sz="1600">
              <a:solidFill>
                <a:schemeClr val="dk1"/>
              </a:solidFill>
            </a:endParaRPr>
          </a:p>
        </p:txBody>
      </p:sp>
      <p:cxnSp>
        <p:nvCxnSpPr>
          <p:cNvPr id="373" name="Google Shape;373;p30"/>
          <p:cNvCxnSpPr>
            <a:stCxn id="370" idx="3"/>
            <a:endCxn id="371" idx="1"/>
          </p:cNvCxnSpPr>
          <p:nvPr/>
        </p:nvCxnSpPr>
        <p:spPr>
          <a:xfrm flipH="1" rot="10800000">
            <a:off x="2855700" y="4172625"/>
            <a:ext cx="486000" cy="2835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374" name="Google Shape;374;p30"/>
          <p:cNvCxnSpPr>
            <a:stCxn id="370" idx="3"/>
            <a:endCxn id="372" idx="1"/>
          </p:cNvCxnSpPr>
          <p:nvPr/>
        </p:nvCxnSpPr>
        <p:spPr>
          <a:xfrm>
            <a:off x="2855700" y="4456125"/>
            <a:ext cx="486000" cy="333000"/>
          </a:xfrm>
          <a:prstGeom prst="bentConnector3">
            <a:avLst>
              <a:gd fmla="val 49997"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1"/>
          <p:cNvSpPr/>
          <p:nvPr/>
        </p:nvSpPr>
        <p:spPr>
          <a:xfrm>
            <a:off x="2669700" y="200550"/>
            <a:ext cx="4468500" cy="14652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382" name="Google Shape;382;p31"/>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383" name="Google Shape;383;p31"/>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4" name="Google Shape;384;p31"/>
          <p:cNvSpPr/>
          <p:nvPr/>
        </p:nvSpPr>
        <p:spPr>
          <a:xfrm>
            <a:off x="451875" y="0"/>
            <a:ext cx="2042100" cy="514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385" name="Google Shape;385;p31"/>
          <p:cNvSpPr txBox="1"/>
          <p:nvPr/>
        </p:nvSpPr>
        <p:spPr>
          <a:xfrm>
            <a:off x="451875" y="200550"/>
            <a:ext cx="2042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AÇÕES </a:t>
            </a:r>
            <a:endParaRPr b="1" sz="2100">
              <a:solidFill>
                <a:schemeClr val="lt1"/>
              </a:solidFill>
            </a:endParaRPr>
          </a:p>
          <a:p>
            <a:pPr indent="0" lvl="0" marL="0" rtl="0" algn="ctr">
              <a:spcBef>
                <a:spcPts val="0"/>
              </a:spcBef>
              <a:spcAft>
                <a:spcPts val="0"/>
              </a:spcAft>
              <a:buNone/>
            </a:pPr>
            <a:r>
              <a:rPr b="1" lang="pt-BR" sz="2100">
                <a:solidFill>
                  <a:schemeClr val="lt1"/>
                </a:solidFill>
              </a:rPr>
              <a:t>NO RPPS</a:t>
            </a:r>
            <a:endParaRPr b="1" sz="2100">
              <a:solidFill>
                <a:schemeClr val="lt1"/>
              </a:solidFill>
            </a:endParaRPr>
          </a:p>
        </p:txBody>
      </p:sp>
      <p:sp>
        <p:nvSpPr>
          <p:cNvPr id="386" name="Google Shape;386;p31"/>
          <p:cNvSpPr txBox="1"/>
          <p:nvPr/>
        </p:nvSpPr>
        <p:spPr>
          <a:xfrm>
            <a:off x="451875" y="2156100"/>
            <a:ext cx="2042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Avaliação Social</a:t>
            </a:r>
            <a:endParaRPr b="1" sz="2100">
              <a:solidFill>
                <a:schemeClr val="lt1"/>
              </a:solidFill>
            </a:endParaRPr>
          </a:p>
        </p:txBody>
      </p:sp>
      <p:pic>
        <p:nvPicPr>
          <p:cNvPr id="387" name="Google Shape;387;p31"/>
          <p:cNvPicPr preferRelativeResize="0"/>
          <p:nvPr/>
        </p:nvPicPr>
        <p:blipFill>
          <a:blip r:embed="rId4">
            <a:alphaModFix/>
          </a:blip>
          <a:stretch>
            <a:fillRect/>
          </a:stretch>
        </p:blipFill>
        <p:spPr>
          <a:xfrm>
            <a:off x="2833375" y="546274"/>
            <a:ext cx="739675" cy="773750"/>
          </a:xfrm>
          <a:prstGeom prst="rect">
            <a:avLst/>
          </a:prstGeom>
          <a:noFill/>
          <a:ln>
            <a:noFill/>
          </a:ln>
        </p:spPr>
      </p:pic>
      <p:sp>
        <p:nvSpPr>
          <p:cNvPr id="388" name="Google Shape;388;p31"/>
          <p:cNvSpPr txBox="1"/>
          <p:nvPr/>
        </p:nvSpPr>
        <p:spPr>
          <a:xfrm>
            <a:off x="3831838" y="458400"/>
            <a:ext cx="32592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pt-BR" sz="1600">
                <a:solidFill>
                  <a:schemeClr val="dk1"/>
                </a:solidFill>
              </a:rPr>
              <a:t>INCLUSÃO DE DEPENDENTES</a:t>
            </a:r>
            <a:endParaRPr b="1" sz="1600">
              <a:solidFill>
                <a:srgbClr val="38218B"/>
              </a:solidFill>
            </a:endParaRPr>
          </a:p>
        </p:txBody>
      </p:sp>
      <p:sp>
        <p:nvSpPr>
          <p:cNvPr id="389" name="Google Shape;389;p31"/>
          <p:cNvSpPr txBox="1"/>
          <p:nvPr/>
        </p:nvSpPr>
        <p:spPr>
          <a:xfrm>
            <a:off x="4038025" y="862575"/>
            <a:ext cx="3077700" cy="561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pt-BR" sz="1600">
                <a:solidFill>
                  <a:schemeClr val="dk1"/>
                </a:solidFill>
              </a:rPr>
              <a:t>Maiores </a:t>
            </a:r>
            <a:r>
              <a:rPr lang="pt-BR" sz="1600">
                <a:solidFill>
                  <a:schemeClr val="dk1"/>
                </a:solidFill>
              </a:rPr>
              <a:t>de </a:t>
            </a:r>
            <a:r>
              <a:rPr b="1" lang="pt-BR" sz="1600">
                <a:solidFill>
                  <a:srgbClr val="FF0000"/>
                </a:solidFill>
              </a:rPr>
              <a:t>18/21</a:t>
            </a:r>
            <a:r>
              <a:rPr lang="pt-BR" sz="1600">
                <a:solidFill>
                  <a:schemeClr val="dk1"/>
                </a:solidFill>
              </a:rPr>
              <a:t> </a:t>
            </a:r>
            <a:r>
              <a:rPr b="1" lang="pt-BR" sz="1600">
                <a:solidFill>
                  <a:schemeClr val="dk1"/>
                </a:solidFill>
              </a:rPr>
              <a:t>anos</a:t>
            </a:r>
            <a:r>
              <a:rPr lang="pt-BR" sz="1600">
                <a:solidFill>
                  <a:schemeClr val="dk1"/>
                </a:solidFill>
              </a:rPr>
              <a:t> por Incapacidade Permanente</a:t>
            </a:r>
            <a:endParaRPr sz="1600">
              <a:solidFill>
                <a:srgbClr val="38218B"/>
              </a:solidFill>
            </a:endParaRPr>
          </a:p>
        </p:txBody>
      </p:sp>
      <p:sp>
        <p:nvSpPr>
          <p:cNvPr id="390" name="Google Shape;390;p31"/>
          <p:cNvSpPr/>
          <p:nvPr/>
        </p:nvSpPr>
        <p:spPr>
          <a:xfrm>
            <a:off x="2669700" y="1844763"/>
            <a:ext cx="6135600" cy="11391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txBox="1"/>
          <p:nvPr/>
        </p:nvSpPr>
        <p:spPr>
          <a:xfrm>
            <a:off x="3799600" y="1919600"/>
            <a:ext cx="4681800" cy="1054200"/>
          </a:xfrm>
          <a:prstGeom prst="rect">
            <a:avLst/>
          </a:prstGeom>
          <a:solidFill>
            <a:srgbClr val="FFF9E8"/>
          </a:solid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pt-BR" sz="1600">
                <a:solidFill>
                  <a:schemeClr val="dk1"/>
                </a:solidFill>
              </a:rPr>
              <a:t>APOSENTADORIA </a:t>
            </a:r>
            <a:r>
              <a:rPr lang="pt-BR" sz="1600">
                <a:solidFill>
                  <a:schemeClr val="dk1"/>
                </a:solidFill>
              </a:rPr>
              <a:t>por Tempo de Contribuição</a:t>
            </a:r>
            <a:r>
              <a:rPr b="1" lang="pt-BR" sz="1600">
                <a:solidFill>
                  <a:schemeClr val="dk1"/>
                </a:solidFill>
              </a:rPr>
              <a:t> PARA PCD </a:t>
            </a:r>
            <a:r>
              <a:rPr lang="pt-BR" sz="1600">
                <a:solidFill>
                  <a:schemeClr val="dk1"/>
                </a:solidFill>
              </a:rPr>
              <a:t>(ainda por Mandado Judicial/</a:t>
            </a:r>
            <a:r>
              <a:rPr lang="pt-BR" sz="1600">
                <a:solidFill>
                  <a:schemeClr val="dk1"/>
                </a:solidFill>
                <a:highlight>
                  <a:srgbClr val="FFF9E8"/>
                </a:highlight>
              </a:rPr>
              <a:t> Índice de Funcionalidade Brasileiro Modificado – IFBr-M, validado pela UNB e aprovado pelo CONADE)</a:t>
            </a:r>
            <a:endParaRPr sz="1600">
              <a:solidFill>
                <a:srgbClr val="38218B"/>
              </a:solidFill>
              <a:highlight>
                <a:srgbClr val="FFF9E8"/>
              </a:highlight>
            </a:endParaRPr>
          </a:p>
        </p:txBody>
      </p:sp>
      <p:sp>
        <p:nvSpPr>
          <p:cNvPr id="392" name="Google Shape;392;p31"/>
          <p:cNvSpPr/>
          <p:nvPr/>
        </p:nvSpPr>
        <p:spPr>
          <a:xfrm>
            <a:off x="2669700" y="3162875"/>
            <a:ext cx="6135600" cy="18039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txBox="1"/>
          <p:nvPr/>
        </p:nvSpPr>
        <p:spPr>
          <a:xfrm>
            <a:off x="3831850" y="3404175"/>
            <a:ext cx="40509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pt-BR" sz="1600">
                <a:solidFill>
                  <a:schemeClr val="dk1"/>
                </a:solidFill>
              </a:rPr>
              <a:t>PENSÃO POR MORTE</a:t>
            </a:r>
            <a:endParaRPr b="1" sz="1600">
              <a:solidFill>
                <a:srgbClr val="38218B"/>
              </a:solidFill>
            </a:endParaRPr>
          </a:p>
        </p:txBody>
      </p:sp>
      <p:sp>
        <p:nvSpPr>
          <p:cNvPr id="394" name="Google Shape;394;p31"/>
          <p:cNvSpPr txBox="1"/>
          <p:nvPr/>
        </p:nvSpPr>
        <p:spPr>
          <a:xfrm>
            <a:off x="4038025" y="3801575"/>
            <a:ext cx="4636800" cy="931200"/>
          </a:xfrm>
          <a:prstGeom prst="rect">
            <a:avLst/>
          </a:prstGeom>
          <a:noFill/>
          <a:ln>
            <a:noFill/>
          </a:ln>
        </p:spPr>
        <p:txBody>
          <a:bodyPr anchorCtr="0" anchor="t" bIns="34275" lIns="68575" spcFirstLastPara="1" rIns="68575" wrap="square" tIns="34275">
            <a:spAutoFit/>
          </a:bodyPr>
          <a:lstStyle/>
          <a:p>
            <a:pPr indent="0" lvl="0" marL="0" rtl="0" algn="l">
              <a:lnSpc>
                <a:spcPct val="150000"/>
              </a:lnSpc>
              <a:spcBef>
                <a:spcPts val="0"/>
              </a:spcBef>
              <a:spcAft>
                <a:spcPts val="0"/>
              </a:spcAft>
              <a:buNone/>
            </a:pPr>
            <a:r>
              <a:rPr lang="pt-BR">
                <a:solidFill>
                  <a:schemeClr val="dk1"/>
                </a:solidFill>
              </a:rPr>
              <a:t>- </a:t>
            </a:r>
            <a:r>
              <a:rPr lang="pt-BR">
                <a:solidFill>
                  <a:schemeClr val="dk1"/>
                </a:solidFill>
              </a:rPr>
              <a:t>União estável</a:t>
            </a:r>
            <a:endParaRPr>
              <a:solidFill>
                <a:schemeClr val="dk1"/>
              </a:solidFill>
            </a:endParaRPr>
          </a:p>
          <a:p>
            <a:pPr indent="0" lvl="0" marL="0" rtl="0" algn="l">
              <a:lnSpc>
                <a:spcPct val="150000"/>
              </a:lnSpc>
              <a:spcBef>
                <a:spcPts val="0"/>
              </a:spcBef>
              <a:spcAft>
                <a:spcPts val="0"/>
              </a:spcAft>
              <a:buNone/>
            </a:pPr>
            <a:r>
              <a:rPr lang="pt-BR">
                <a:solidFill>
                  <a:schemeClr val="dk1"/>
                </a:solidFill>
              </a:rPr>
              <a:t>- Dependentes </a:t>
            </a:r>
            <a:r>
              <a:rPr b="1" lang="pt-BR">
                <a:solidFill>
                  <a:schemeClr val="dk1"/>
                </a:solidFill>
              </a:rPr>
              <a:t>&gt; </a:t>
            </a:r>
            <a:r>
              <a:rPr b="1" lang="pt-BR">
                <a:solidFill>
                  <a:srgbClr val="FF0000"/>
                </a:solidFill>
              </a:rPr>
              <a:t>18/21</a:t>
            </a:r>
            <a:r>
              <a:rPr b="1" lang="pt-BR">
                <a:solidFill>
                  <a:schemeClr val="dk1"/>
                </a:solidFill>
              </a:rPr>
              <a:t> Anos</a:t>
            </a:r>
            <a:r>
              <a:rPr lang="pt-BR">
                <a:solidFill>
                  <a:schemeClr val="dk1"/>
                </a:solidFill>
              </a:rPr>
              <a:t> (Incapacidade)</a:t>
            </a:r>
            <a:endParaRPr>
              <a:solidFill>
                <a:schemeClr val="dk1"/>
              </a:solidFill>
            </a:endParaRPr>
          </a:p>
          <a:p>
            <a:pPr indent="0" lvl="0" marL="0" rtl="0" algn="l">
              <a:lnSpc>
                <a:spcPct val="150000"/>
              </a:lnSpc>
              <a:spcBef>
                <a:spcPts val="0"/>
              </a:spcBef>
              <a:spcAft>
                <a:spcPts val="0"/>
              </a:spcAft>
              <a:buNone/>
            </a:pPr>
            <a:r>
              <a:rPr lang="pt-BR">
                <a:solidFill>
                  <a:schemeClr val="dk1"/>
                </a:solidFill>
              </a:rPr>
              <a:t>- Dependentes de</a:t>
            </a:r>
            <a:r>
              <a:rPr b="1" lang="pt-BR">
                <a:solidFill>
                  <a:schemeClr val="dk1"/>
                </a:solidFill>
              </a:rPr>
              <a:t> 2ª classe (pais)</a:t>
            </a:r>
            <a:r>
              <a:rPr lang="pt-BR">
                <a:solidFill>
                  <a:schemeClr val="dk1"/>
                </a:solidFill>
              </a:rPr>
              <a:t> / </a:t>
            </a:r>
            <a:r>
              <a:rPr b="1" lang="pt-BR">
                <a:solidFill>
                  <a:schemeClr val="dk1"/>
                </a:solidFill>
              </a:rPr>
              <a:t>3ª classe (irmãos)</a:t>
            </a:r>
            <a:endParaRPr b="1">
              <a:solidFill>
                <a:schemeClr val="dk1"/>
              </a:solidFill>
            </a:endParaRPr>
          </a:p>
        </p:txBody>
      </p:sp>
      <p:pic>
        <p:nvPicPr>
          <p:cNvPr id="395" name="Google Shape;395;p31"/>
          <p:cNvPicPr preferRelativeResize="0"/>
          <p:nvPr/>
        </p:nvPicPr>
        <p:blipFill>
          <a:blip r:embed="rId5">
            <a:alphaModFix/>
          </a:blip>
          <a:stretch>
            <a:fillRect/>
          </a:stretch>
        </p:blipFill>
        <p:spPr>
          <a:xfrm>
            <a:off x="2959200" y="2069688"/>
            <a:ext cx="640425" cy="689251"/>
          </a:xfrm>
          <a:prstGeom prst="rect">
            <a:avLst/>
          </a:prstGeom>
          <a:noFill/>
          <a:ln>
            <a:noFill/>
          </a:ln>
        </p:spPr>
      </p:pic>
      <p:pic>
        <p:nvPicPr>
          <p:cNvPr id="396" name="Google Shape;396;p31"/>
          <p:cNvPicPr preferRelativeResize="0"/>
          <p:nvPr/>
        </p:nvPicPr>
        <p:blipFill>
          <a:blip r:embed="rId6">
            <a:alphaModFix/>
          </a:blip>
          <a:stretch>
            <a:fillRect/>
          </a:stretch>
        </p:blipFill>
        <p:spPr>
          <a:xfrm>
            <a:off x="2870150" y="3649175"/>
            <a:ext cx="791696" cy="831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2"/>
          <p:cNvSpPr/>
          <p:nvPr/>
        </p:nvSpPr>
        <p:spPr>
          <a:xfrm>
            <a:off x="445775" y="0"/>
            <a:ext cx="7791600" cy="11592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402" name="Google Shape;402;p32"/>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404" name="Google Shape;404;p32"/>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405" name="Google Shape;405;p32"/>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06" name="Google Shape;406;p32"/>
          <p:cNvSpPr txBox="1"/>
          <p:nvPr/>
        </p:nvSpPr>
        <p:spPr>
          <a:xfrm>
            <a:off x="649699" y="163950"/>
            <a:ext cx="1838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100">
                <a:solidFill>
                  <a:schemeClr val="lt1"/>
                </a:solidFill>
              </a:rPr>
              <a:t>AÇÕES </a:t>
            </a:r>
            <a:endParaRPr b="1" sz="2100">
              <a:solidFill>
                <a:schemeClr val="lt1"/>
              </a:solidFill>
            </a:endParaRPr>
          </a:p>
          <a:p>
            <a:pPr indent="0" lvl="0" marL="0" rtl="0" algn="l">
              <a:spcBef>
                <a:spcPts val="0"/>
              </a:spcBef>
              <a:spcAft>
                <a:spcPts val="0"/>
              </a:spcAft>
              <a:buNone/>
            </a:pPr>
            <a:r>
              <a:rPr b="1" lang="pt-BR" sz="2100">
                <a:solidFill>
                  <a:schemeClr val="lt1"/>
                </a:solidFill>
              </a:rPr>
              <a:t>NO RPPS</a:t>
            </a:r>
            <a:endParaRPr b="1" sz="2100">
              <a:solidFill>
                <a:schemeClr val="lt1"/>
              </a:solidFill>
            </a:endParaRPr>
          </a:p>
        </p:txBody>
      </p:sp>
      <p:sp>
        <p:nvSpPr>
          <p:cNvPr id="407" name="Google Shape;407;p32"/>
          <p:cNvSpPr txBox="1"/>
          <p:nvPr/>
        </p:nvSpPr>
        <p:spPr>
          <a:xfrm>
            <a:off x="2216325" y="325650"/>
            <a:ext cx="4827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Atendimento e Acompanhamento</a:t>
            </a:r>
            <a:endParaRPr b="1" sz="2100">
              <a:solidFill>
                <a:schemeClr val="lt1"/>
              </a:solidFill>
            </a:endParaRPr>
          </a:p>
        </p:txBody>
      </p:sp>
      <p:grpSp>
        <p:nvGrpSpPr>
          <p:cNvPr id="408" name="Google Shape;408;p32"/>
          <p:cNvGrpSpPr/>
          <p:nvPr/>
        </p:nvGrpSpPr>
        <p:grpSpPr>
          <a:xfrm>
            <a:off x="497700" y="1635175"/>
            <a:ext cx="1914000" cy="3078300"/>
            <a:chOff x="573900" y="1635175"/>
            <a:chExt cx="1914000" cy="3078300"/>
          </a:xfrm>
        </p:grpSpPr>
        <p:sp>
          <p:nvSpPr>
            <p:cNvPr id="409" name="Google Shape;409;p32"/>
            <p:cNvSpPr/>
            <p:nvPr/>
          </p:nvSpPr>
          <p:spPr>
            <a:xfrm>
              <a:off x="573900"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573900"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p32"/>
          <p:cNvSpPr txBox="1"/>
          <p:nvPr/>
        </p:nvSpPr>
        <p:spPr>
          <a:xfrm>
            <a:off x="500800" y="2770225"/>
            <a:ext cx="1914000" cy="8082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Atendimento Social Individual ou Familiar</a:t>
            </a:r>
            <a:endParaRPr b="1" sz="1600">
              <a:solidFill>
                <a:srgbClr val="38218B"/>
              </a:solidFill>
            </a:endParaRPr>
          </a:p>
        </p:txBody>
      </p:sp>
      <p:grpSp>
        <p:nvGrpSpPr>
          <p:cNvPr id="412" name="Google Shape;412;p32"/>
          <p:cNvGrpSpPr/>
          <p:nvPr/>
        </p:nvGrpSpPr>
        <p:grpSpPr>
          <a:xfrm>
            <a:off x="2687804" y="1635175"/>
            <a:ext cx="1914000" cy="3078300"/>
            <a:chOff x="2753575" y="1635175"/>
            <a:chExt cx="1914000" cy="3078300"/>
          </a:xfrm>
        </p:grpSpPr>
        <p:sp>
          <p:nvSpPr>
            <p:cNvPr id="413" name="Google Shape;413;p32"/>
            <p:cNvSpPr/>
            <p:nvPr/>
          </p:nvSpPr>
          <p:spPr>
            <a:xfrm>
              <a:off x="2753575"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2"/>
            <p:cNvSpPr/>
            <p:nvPr/>
          </p:nvSpPr>
          <p:spPr>
            <a:xfrm>
              <a:off x="2753575"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32"/>
          <p:cNvGrpSpPr/>
          <p:nvPr/>
        </p:nvGrpSpPr>
        <p:grpSpPr>
          <a:xfrm>
            <a:off x="4877908" y="1635175"/>
            <a:ext cx="1914000" cy="3078300"/>
            <a:chOff x="5009450" y="1635175"/>
            <a:chExt cx="1914000" cy="3078300"/>
          </a:xfrm>
        </p:grpSpPr>
        <p:sp>
          <p:nvSpPr>
            <p:cNvPr id="416" name="Google Shape;416;p32"/>
            <p:cNvSpPr/>
            <p:nvPr/>
          </p:nvSpPr>
          <p:spPr>
            <a:xfrm>
              <a:off x="5009450"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2"/>
            <p:cNvSpPr/>
            <p:nvPr/>
          </p:nvSpPr>
          <p:spPr>
            <a:xfrm>
              <a:off x="5009450"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32"/>
          <p:cNvGrpSpPr/>
          <p:nvPr/>
        </p:nvGrpSpPr>
        <p:grpSpPr>
          <a:xfrm>
            <a:off x="7068013" y="1635175"/>
            <a:ext cx="1914000" cy="3078300"/>
            <a:chOff x="7144213" y="1635175"/>
            <a:chExt cx="1914000" cy="3078300"/>
          </a:xfrm>
        </p:grpSpPr>
        <p:sp>
          <p:nvSpPr>
            <p:cNvPr id="419" name="Google Shape;419;p32"/>
            <p:cNvSpPr/>
            <p:nvPr/>
          </p:nvSpPr>
          <p:spPr>
            <a:xfrm>
              <a:off x="7144213"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2"/>
            <p:cNvSpPr/>
            <p:nvPr/>
          </p:nvSpPr>
          <p:spPr>
            <a:xfrm>
              <a:off x="7144213"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32"/>
          <p:cNvSpPr txBox="1"/>
          <p:nvPr/>
        </p:nvSpPr>
        <p:spPr>
          <a:xfrm>
            <a:off x="500800" y="3924475"/>
            <a:ext cx="1914000" cy="5001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lang="pt-BR">
                <a:solidFill>
                  <a:schemeClr val="dk1"/>
                </a:solidFill>
              </a:rPr>
              <a:t>Demanda espontânea ou encaminhamentos</a:t>
            </a:r>
            <a:endParaRPr>
              <a:solidFill>
                <a:srgbClr val="38218B"/>
              </a:solidFill>
            </a:endParaRPr>
          </a:p>
        </p:txBody>
      </p:sp>
      <p:sp>
        <p:nvSpPr>
          <p:cNvPr id="422" name="Google Shape;422;p32"/>
          <p:cNvSpPr txBox="1"/>
          <p:nvPr/>
        </p:nvSpPr>
        <p:spPr>
          <a:xfrm>
            <a:off x="2693050" y="2987250"/>
            <a:ext cx="1903500" cy="13005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Casos de Aposentadoria por Invalidez / </a:t>
            </a:r>
            <a:r>
              <a:rPr b="1" lang="pt-BR" sz="1600">
                <a:solidFill>
                  <a:srgbClr val="FF0000"/>
                </a:solidFill>
              </a:rPr>
              <a:t>Incapacidade Permanente</a:t>
            </a:r>
            <a:endParaRPr b="1" sz="1600">
              <a:solidFill>
                <a:srgbClr val="FF0000"/>
              </a:solidFill>
            </a:endParaRPr>
          </a:p>
        </p:txBody>
      </p:sp>
      <p:pic>
        <p:nvPicPr>
          <p:cNvPr id="423" name="Google Shape;423;p32"/>
          <p:cNvPicPr preferRelativeResize="0"/>
          <p:nvPr/>
        </p:nvPicPr>
        <p:blipFill rotWithShape="1">
          <a:blip r:embed="rId4">
            <a:alphaModFix/>
          </a:blip>
          <a:srcRect b="21209" l="19768" r="17255" t="15984"/>
          <a:stretch/>
        </p:blipFill>
        <p:spPr>
          <a:xfrm>
            <a:off x="5564050" y="1769234"/>
            <a:ext cx="608687" cy="607991"/>
          </a:xfrm>
          <a:prstGeom prst="rect">
            <a:avLst/>
          </a:prstGeom>
          <a:noFill/>
          <a:ln>
            <a:noFill/>
          </a:ln>
        </p:spPr>
      </p:pic>
      <p:sp>
        <p:nvSpPr>
          <p:cNvPr id="424" name="Google Shape;424;p32"/>
          <p:cNvSpPr txBox="1"/>
          <p:nvPr/>
        </p:nvSpPr>
        <p:spPr>
          <a:xfrm>
            <a:off x="4877912" y="2987250"/>
            <a:ext cx="1914000" cy="5619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Licença à Saúde  (Perícias Médicas)</a:t>
            </a:r>
            <a:endParaRPr b="1" sz="1600">
              <a:solidFill>
                <a:srgbClr val="38218B"/>
              </a:solidFill>
            </a:endParaRPr>
          </a:p>
        </p:txBody>
      </p:sp>
      <p:sp>
        <p:nvSpPr>
          <p:cNvPr id="425" name="Google Shape;425;p32"/>
          <p:cNvSpPr txBox="1"/>
          <p:nvPr/>
        </p:nvSpPr>
        <p:spPr>
          <a:xfrm>
            <a:off x="4877925" y="3724875"/>
            <a:ext cx="1914000" cy="5001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lang="pt-BR">
                <a:solidFill>
                  <a:schemeClr val="dk1"/>
                </a:solidFill>
              </a:rPr>
              <a:t>Processo de Transição</a:t>
            </a:r>
            <a:endParaRPr>
              <a:solidFill>
                <a:srgbClr val="38218B"/>
              </a:solidFill>
            </a:endParaRPr>
          </a:p>
        </p:txBody>
      </p:sp>
      <p:sp>
        <p:nvSpPr>
          <p:cNvPr id="426" name="Google Shape;426;p32"/>
          <p:cNvSpPr txBox="1"/>
          <p:nvPr/>
        </p:nvSpPr>
        <p:spPr>
          <a:xfrm>
            <a:off x="7073312" y="2987250"/>
            <a:ext cx="1914000" cy="13005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Acolhimento de aposentados e pensionistas após concessão dos benefícios</a:t>
            </a:r>
            <a:endParaRPr b="1" sz="1600">
              <a:solidFill>
                <a:srgbClr val="38218B"/>
              </a:solidFill>
            </a:endParaRPr>
          </a:p>
        </p:txBody>
      </p:sp>
      <p:pic>
        <p:nvPicPr>
          <p:cNvPr id="427" name="Google Shape;427;p32"/>
          <p:cNvPicPr preferRelativeResize="0"/>
          <p:nvPr/>
        </p:nvPicPr>
        <p:blipFill>
          <a:blip r:embed="rId5">
            <a:alphaModFix/>
          </a:blip>
          <a:stretch>
            <a:fillRect/>
          </a:stretch>
        </p:blipFill>
        <p:spPr>
          <a:xfrm>
            <a:off x="3388198" y="1725711"/>
            <a:ext cx="513212" cy="695039"/>
          </a:xfrm>
          <a:prstGeom prst="rect">
            <a:avLst/>
          </a:prstGeom>
          <a:noFill/>
          <a:ln>
            <a:noFill/>
          </a:ln>
        </p:spPr>
      </p:pic>
      <p:pic>
        <p:nvPicPr>
          <p:cNvPr id="428" name="Google Shape;428;p32"/>
          <p:cNvPicPr preferRelativeResize="0"/>
          <p:nvPr/>
        </p:nvPicPr>
        <p:blipFill>
          <a:blip r:embed="rId6">
            <a:alphaModFix/>
          </a:blip>
          <a:stretch>
            <a:fillRect/>
          </a:stretch>
        </p:blipFill>
        <p:spPr>
          <a:xfrm>
            <a:off x="7608885" y="1792275"/>
            <a:ext cx="842830" cy="561900"/>
          </a:xfrm>
          <a:prstGeom prst="rect">
            <a:avLst/>
          </a:prstGeom>
          <a:noFill/>
          <a:ln>
            <a:noFill/>
          </a:ln>
        </p:spPr>
      </p:pic>
      <p:pic>
        <p:nvPicPr>
          <p:cNvPr id="429" name="Google Shape;429;p32"/>
          <p:cNvPicPr preferRelativeResize="0"/>
          <p:nvPr/>
        </p:nvPicPr>
        <p:blipFill>
          <a:blip r:embed="rId7">
            <a:alphaModFix/>
          </a:blip>
          <a:stretch>
            <a:fillRect/>
          </a:stretch>
        </p:blipFill>
        <p:spPr>
          <a:xfrm>
            <a:off x="1150363" y="1725697"/>
            <a:ext cx="608675" cy="712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grpSp>
        <p:nvGrpSpPr>
          <p:cNvPr id="74" name="Google Shape;74;p15"/>
          <p:cNvGrpSpPr/>
          <p:nvPr/>
        </p:nvGrpSpPr>
        <p:grpSpPr>
          <a:xfrm>
            <a:off x="0" y="0"/>
            <a:ext cx="9150825" cy="5151300"/>
            <a:chOff x="0" y="0"/>
            <a:chExt cx="9150825" cy="5151300"/>
          </a:xfrm>
        </p:grpSpPr>
        <p:sp>
          <p:nvSpPr>
            <p:cNvPr id="75" name="Google Shape;75;p15"/>
            <p:cNvSpPr/>
            <p:nvPr/>
          </p:nvSpPr>
          <p:spPr>
            <a:xfrm>
              <a:off x="0" y="0"/>
              <a:ext cx="3116700" cy="51435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3116700" y="0"/>
              <a:ext cx="6027300" cy="738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3927225" y="-72300"/>
              <a:ext cx="4413300" cy="6033900"/>
            </a:xfrm>
            <a:prstGeom prst="rtTriangl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15"/>
          <p:cNvGrpSpPr/>
          <p:nvPr/>
        </p:nvGrpSpPr>
        <p:grpSpPr>
          <a:xfrm>
            <a:off x="4571988" y="3283187"/>
            <a:ext cx="4467900" cy="1659813"/>
            <a:chOff x="219213" y="181737"/>
            <a:chExt cx="4467900" cy="1659813"/>
          </a:xfrm>
        </p:grpSpPr>
        <p:pic>
          <p:nvPicPr>
            <p:cNvPr id="79" name="Google Shape;79;p15"/>
            <p:cNvPicPr preferRelativeResize="0"/>
            <p:nvPr/>
          </p:nvPicPr>
          <p:blipFill>
            <a:blip r:embed="rId3">
              <a:alphaModFix/>
            </a:blip>
            <a:stretch>
              <a:fillRect/>
            </a:stretch>
          </p:blipFill>
          <p:spPr>
            <a:xfrm>
              <a:off x="1969923" y="181737"/>
              <a:ext cx="966500" cy="915275"/>
            </a:xfrm>
            <a:prstGeom prst="rect">
              <a:avLst/>
            </a:prstGeom>
            <a:noFill/>
            <a:ln>
              <a:noFill/>
            </a:ln>
          </p:spPr>
        </p:pic>
        <p:sp>
          <p:nvSpPr>
            <p:cNvPr id="80" name="Google Shape;80;p15"/>
            <p:cNvSpPr txBox="1"/>
            <p:nvPr/>
          </p:nvSpPr>
          <p:spPr>
            <a:xfrm>
              <a:off x="219213" y="1250550"/>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pic>
        <p:nvPicPr>
          <p:cNvPr id="81" name="Google Shape;81;p15"/>
          <p:cNvPicPr preferRelativeResize="0"/>
          <p:nvPr/>
        </p:nvPicPr>
        <p:blipFill rotWithShape="1">
          <a:blip r:embed="rId4">
            <a:alphaModFix/>
          </a:blip>
          <a:srcRect b="0" l="0" r="0" t="0"/>
          <a:stretch/>
        </p:blipFill>
        <p:spPr>
          <a:xfrm>
            <a:off x="6010925" y="321100"/>
            <a:ext cx="2807325" cy="1958925"/>
          </a:xfrm>
          <a:prstGeom prst="rect">
            <a:avLst/>
          </a:prstGeom>
          <a:noFill/>
          <a:ln>
            <a:noFill/>
          </a:ln>
        </p:spPr>
      </p:pic>
      <p:sp>
        <p:nvSpPr>
          <p:cNvPr id="82" name="Google Shape;82;p15"/>
          <p:cNvSpPr txBox="1"/>
          <p:nvPr/>
        </p:nvSpPr>
        <p:spPr>
          <a:xfrm>
            <a:off x="361025" y="1729550"/>
            <a:ext cx="5649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990"/>
              <a:buFont typeface="Arial"/>
              <a:buNone/>
            </a:pPr>
            <a:r>
              <a:rPr b="1" lang="pt-BR" sz="2600">
                <a:solidFill>
                  <a:schemeClr val="lt1"/>
                </a:solidFill>
              </a:rPr>
              <a:t>A TRAJETÓRIA DO SERVIÇO SOCIAL NA POLÍTICA DE PREVIDÊNCIA SOCIAL		</a:t>
            </a:r>
            <a:endParaRPr b="1" sz="2600"/>
          </a:p>
        </p:txBody>
      </p:sp>
      <p:sp>
        <p:nvSpPr>
          <p:cNvPr id="83" name="Google Shape;83;p15"/>
          <p:cNvSpPr/>
          <p:nvPr/>
        </p:nvSpPr>
        <p:spPr>
          <a:xfrm rot="5400000">
            <a:off x="166500" y="-166500"/>
            <a:ext cx="900000" cy="12330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3"/>
          <p:cNvSpPr/>
          <p:nvPr/>
        </p:nvSpPr>
        <p:spPr>
          <a:xfrm>
            <a:off x="2669700" y="200550"/>
            <a:ext cx="4468500" cy="14652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437" name="Google Shape;437;p33"/>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438" name="Google Shape;438;p33"/>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9" name="Google Shape;439;p33"/>
          <p:cNvSpPr/>
          <p:nvPr/>
        </p:nvSpPr>
        <p:spPr>
          <a:xfrm>
            <a:off x="451875" y="0"/>
            <a:ext cx="2042100" cy="514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440" name="Google Shape;440;p33"/>
          <p:cNvSpPr txBox="1"/>
          <p:nvPr/>
        </p:nvSpPr>
        <p:spPr>
          <a:xfrm>
            <a:off x="471000" y="2156100"/>
            <a:ext cx="2042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AÇÕES </a:t>
            </a:r>
            <a:endParaRPr b="1" sz="2100">
              <a:solidFill>
                <a:schemeClr val="lt1"/>
              </a:solidFill>
            </a:endParaRPr>
          </a:p>
          <a:p>
            <a:pPr indent="0" lvl="0" marL="0" rtl="0" algn="ctr">
              <a:spcBef>
                <a:spcPts val="0"/>
              </a:spcBef>
              <a:spcAft>
                <a:spcPts val="0"/>
              </a:spcAft>
              <a:buNone/>
            </a:pPr>
            <a:r>
              <a:rPr b="1" lang="pt-BR" sz="2100">
                <a:solidFill>
                  <a:schemeClr val="lt1"/>
                </a:solidFill>
              </a:rPr>
              <a:t>NO RPPS</a:t>
            </a:r>
            <a:endParaRPr b="1" sz="2100">
              <a:solidFill>
                <a:schemeClr val="lt1"/>
              </a:solidFill>
            </a:endParaRPr>
          </a:p>
        </p:txBody>
      </p:sp>
      <p:sp>
        <p:nvSpPr>
          <p:cNvPr id="441" name="Google Shape;441;p33"/>
          <p:cNvSpPr txBox="1"/>
          <p:nvPr/>
        </p:nvSpPr>
        <p:spPr>
          <a:xfrm>
            <a:off x="3934275" y="529050"/>
            <a:ext cx="3158100" cy="808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pt-BR" sz="1600">
                <a:solidFill>
                  <a:schemeClr val="dk1"/>
                </a:solidFill>
              </a:rPr>
              <a:t>Elaboração, execução e desenvolvimento de </a:t>
            </a:r>
            <a:r>
              <a:rPr b="1" lang="pt-BR" sz="1600">
                <a:solidFill>
                  <a:schemeClr val="dk1"/>
                </a:solidFill>
              </a:rPr>
              <a:t>Programas de Educação Previdenciária</a:t>
            </a:r>
            <a:endParaRPr b="1" sz="1600">
              <a:solidFill>
                <a:schemeClr val="dk1"/>
              </a:solidFill>
            </a:endParaRPr>
          </a:p>
        </p:txBody>
      </p:sp>
      <p:sp>
        <p:nvSpPr>
          <p:cNvPr id="442" name="Google Shape;442;p33"/>
          <p:cNvSpPr/>
          <p:nvPr/>
        </p:nvSpPr>
        <p:spPr>
          <a:xfrm>
            <a:off x="2669700" y="1844780"/>
            <a:ext cx="6135600" cy="15741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2669700" y="3597900"/>
            <a:ext cx="6135600" cy="13689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txBox="1"/>
          <p:nvPr/>
        </p:nvSpPr>
        <p:spPr>
          <a:xfrm>
            <a:off x="3934275" y="2356013"/>
            <a:ext cx="4510200" cy="561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pt-BR" sz="1600">
                <a:solidFill>
                  <a:schemeClr val="dk1"/>
                </a:solidFill>
              </a:rPr>
              <a:t>Levantamento processual</a:t>
            </a:r>
            <a:r>
              <a:rPr lang="pt-BR" sz="1600">
                <a:solidFill>
                  <a:schemeClr val="dk1"/>
                </a:solidFill>
              </a:rPr>
              <a:t> para sugestão de estratégias de enfrentamento de problemas</a:t>
            </a:r>
            <a:endParaRPr b="1" sz="1600">
              <a:solidFill>
                <a:schemeClr val="dk1"/>
              </a:solidFill>
            </a:endParaRPr>
          </a:p>
        </p:txBody>
      </p:sp>
      <p:sp>
        <p:nvSpPr>
          <p:cNvPr id="445" name="Google Shape;445;p33"/>
          <p:cNvSpPr txBox="1"/>
          <p:nvPr/>
        </p:nvSpPr>
        <p:spPr>
          <a:xfrm>
            <a:off x="3934275" y="4124538"/>
            <a:ext cx="45102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pt-BR" sz="1600">
                <a:solidFill>
                  <a:schemeClr val="dk1"/>
                </a:solidFill>
              </a:rPr>
              <a:t>Elaboração de </a:t>
            </a:r>
            <a:r>
              <a:rPr b="1" lang="pt-BR" sz="1600">
                <a:solidFill>
                  <a:schemeClr val="dk1"/>
                </a:solidFill>
              </a:rPr>
              <a:t>cartilha previdenciária</a:t>
            </a:r>
            <a:endParaRPr b="1" sz="1600">
              <a:solidFill>
                <a:schemeClr val="dk1"/>
              </a:solidFill>
            </a:endParaRPr>
          </a:p>
        </p:txBody>
      </p:sp>
      <p:pic>
        <p:nvPicPr>
          <p:cNvPr id="446" name="Google Shape;446;p33"/>
          <p:cNvPicPr preferRelativeResize="0"/>
          <p:nvPr/>
        </p:nvPicPr>
        <p:blipFill>
          <a:blip r:embed="rId4">
            <a:alphaModFix/>
          </a:blip>
          <a:stretch>
            <a:fillRect/>
          </a:stretch>
        </p:blipFill>
        <p:spPr>
          <a:xfrm>
            <a:off x="2966923" y="2186462"/>
            <a:ext cx="647575" cy="800936"/>
          </a:xfrm>
          <a:prstGeom prst="rect">
            <a:avLst/>
          </a:prstGeom>
          <a:noFill/>
          <a:ln>
            <a:noFill/>
          </a:ln>
        </p:spPr>
      </p:pic>
      <p:pic>
        <p:nvPicPr>
          <p:cNvPr id="447" name="Google Shape;447;p33"/>
          <p:cNvPicPr preferRelativeResize="0"/>
          <p:nvPr/>
        </p:nvPicPr>
        <p:blipFill>
          <a:blip r:embed="rId5">
            <a:alphaModFix/>
          </a:blip>
          <a:stretch>
            <a:fillRect/>
          </a:stretch>
        </p:blipFill>
        <p:spPr>
          <a:xfrm>
            <a:off x="2966912" y="3931000"/>
            <a:ext cx="647575" cy="702693"/>
          </a:xfrm>
          <a:prstGeom prst="rect">
            <a:avLst/>
          </a:prstGeom>
          <a:noFill/>
          <a:ln>
            <a:noFill/>
          </a:ln>
        </p:spPr>
      </p:pic>
      <p:pic>
        <p:nvPicPr>
          <p:cNvPr id="448" name="Google Shape;448;p33"/>
          <p:cNvPicPr preferRelativeResize="0"/>
          <p:nvPr/>
        </p:nvPicPr>
        <p:blipFill>
          <a:blip r:embed="rId6">
            <a:alphaModFix/>
          </a:blip>
          <a:stretch>
            <a:fillRect/>
          </a:stretch>
        </p:blipFill>
        <p:spPr>
          <a:xfrm>
            <a:off x="2837650" y="417275"/>
            <a:ext cx="906137" cy="103174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4"/>
          <p:cNvSpPr/>
          <p:nvPr/>
        </p:nvSpPr>
        <p:spPr>
          <a:xfrm>
            <a:off x="445775" y="0"/>
            <a:ext cx="7791600" cy="11592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454" name="Google Shape;454;p34"/>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4"/>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456" name="Google Shape;456;p34"/>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457" name="Google Shape;457;p34"/>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58" name="Google Shape;458;p34"/>
          <p:cNvSpPr txBox="1"/>
          <p:nvPr/>
        </p:nvSpPr>
        <p:spPr>
          <a:xfrm>
            <a:off x="649699" y="163950"/>
            <a:ext cx="1838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100">
                <a:solidFill>
                  <a:schemeClr val="lt1"/>
                </a:solidFill>
              </a:rPr>
              <a:t>AÇÕES </a:t>
            </a:r>
            <a:endParaRPr b="1" sz="2100">
              <a:solidFill>
                <a:schemeClr val="lt1"/>
              </a:solidFill>
            </a:endParaRPr>
          </a:p>
          <a:p>
            <a:pPr indent="0" lvl="0" marL="0" rtl="0" algn="l">
              <a:spcBef>
                <a:spcPts val="0"/>
              </a:spcBef>
              <a:spcAft>
                <a:spcPts val="0"/>
              </a:spcAft>
              <a:buNone/>
            </a:pPr>
            <a:r>
              <a:rPr b="1" lang="pt-BR" sz="2100">
                <a:solidFill>
                  <a:schemeClr val="lt1"/>
                </a:solidFill>
              </a:rPr>
              <a:t>NO RPPS</a:t>
            </a:r>
            <a:endParaRPr b="1" sz="2100">
              <a:solidFill>
                <a:schemeClr val="lt1"/>
              </a:solidFill>
            </a:endParaRPr>
          </a:p>
        </p:txBody>
      </p:sp>
      <p:sp>
        <p:nvSpPr>
          <p:cNvPr id="459" name="Google Shape;459;p34"/>
          <p:cNvSpPr txBox="1"/>
          <p:nvPr/>
        </p:nvSpPr>
        <p:spPr>
          <a:xfrm>
            <a:off x="2216325" y="325650"/>
            <a:ext cx="4194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Intersetorial</a:t>
            </a:r>
            <a:endParaRPr b="1" sz="2100">
              <a:solidFill>
                <a:schemeClr val="lt1"/>
              </a:solidFill>
            </a:endParaRPr>
          </a:p>
        </p:txBody>
      </p:sp>
      <p:grpSp>
        <p:nvGrpSpPr>
          <p:cNvPr id="460" name="Google Shape;460;p34"/>
          <p:cNvGrpSpPr/>
          <p:nvPr/>
        </p:nvGrpSpPr>
        <p:grpSpPr>
          <a:xfrm>
            <a:off x="1100522" y="1449338"/>
            <a:ext cx="2143489" cy="2828650"/>
            <a:chOff x="573900" y="1635175"/>
            <a:chExt cx="1914000" cy="3078300"/>
          </a:xfrm>
        </p:grpSpPr>
        <p:sp>
          <p:nvSpPr>
            <p:cNvPr id="461" name="Google Shape;461;p34"/>
            <p:cNvSpPr/>
            <p:nvPr/>
          </p:nvSpPr>
          <p:spPr>
            <a:xfrm>
              <a:off x="573900"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4"/>
            <p:cNvSpPr/>
            <p:nvPr/>
          </p:nvSpPr>
          <p:spPr>
            <a:xfrm>
              <a:off x="573900"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34"/>
          <p:cNvSpPr txBox="1"/>
          <p:nvPr/>
        </p:nvSpPr>
        <p:spPr>
          <a:xfrm>
            <a:off x="1100525" y="2768275"/>
            <a:ext cx="2143500" cy="13005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Readaptação de segurados</a:t>
            </a:r>
            <a:r>
              <a:rPr lang="pt-BR" sz="1600">
                <a:solidFill>
                  <a:schemeClr val="dk1"/>
                </a:solidFill>
              </a:rPr>
              <a:t> atuando em conjunto nos processos (IPMO)</a:t>
            </a:r>
            <a:br>
              <a:rPr lang="pt-BR" sz="1600">
                <a:solidFill>
                  <a:schemeClr val="dk1"/>
                </a:solidFill>
              </a:rPr>
            </a:br>
            <a:r>
              <a:rPr lang="pt-BR" sz="1600">
                <a:solidFill>
                  <a:srgbClr val="FF0000"/>
                </a:solidFill>
              </a:rPr>
              <a:t>*Cuidado</a:t>
            </a:r>
            <a:endParaRPr sz="1600">
              <a:solidFill>
                <a:srgbClr val="FF0000"/>
              </a:solidFill>
            </a:endParaRPr>
          </a:p>
        </p:txBody>
      </p:sp>
      <p:grpSp>
        <p:nvGrpSpPr>
          <p:cNvPr id="464" name="Google Shape;464;p34"/>
          <p:cNvGrpSpPr/>
          <p:nvPr/>
        </p:nvGrpSpPr>
        <p:grpSpPr>
          <a:xfrm>
            <a:off x="3643154" y="1449325"/>
            <a:ext cx="2143489" cy="2828650"/>
            <a:chOff x="573900" y="1635175"/>
            <a:chExt cx="1914000" cy="3078300"/>
          </a:xfrm>
        </p:grpSpPr>
        <p:sp>
          <p:nvSpPr>
            <p:cNvPr id="465" name="Google Shape;465;p34"/>
            <p:cNvSpPr/>
            <p:nvPr/>
          </p:nvSpPr>
          <p:spPr>
            <a:xfrm>
              <a:off x="573900"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4"/>
            <p:cNvSpPr/>
            <p:nvPr/>
          </p:nvSpPr>
          <p:spPr>
            <a:xfrm>
              <a:off x="573900"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34"/>
          <p:cNvGrpSpPr/>
          <p:nvPr/>
        </p:nvGrpSpPr>
        <p:grpSpPr>
          <a:xfrm>
            <a:off x="6067304" y="1449325"/>
            <a:ext cx="2143489" cy="2828650"/>
            <a:chOff x="573900" y="1635175"/>
            <a:chExt cx="1914000" cy="3078300"/>
          </a:xfrm>
        </p:grpSpPr>
        <p:sp>
          <p:nvSpPr>
            <p:cNvPr id="468" name="Google Shape;468;p34"/>
            <p:cNvSpPr/>
            <p:nvPr/>
          </p:nvSpPr>
          <p:spPr>
            <a:xfrm>
              <a:off x="573900" y="1635175"/>
              <a:ext cx="1914000" cy="1282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4"/>
            <p:cNvSpPr/>
            <p:nvPr/>
          </p:nvSpPr>
          <p:spPr>
            <a:xfrm>
              <a:off x="573900" y="2520475"/>
              <a:ext cx="1914000" cy="2193000"/>
            </a:xfrm>
            <a:prstGeom prst="rect">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70" name="Google Shape;470;p34"/>
          <p:cNvPicPr preferRelativeResize="0"/>
          <p:nvPr/>
        </p:nvPicPr>
        <p:blipFill>
          <a:blip r:embed="rId4">
            <a:alphaModFix/>
          </a:blip>
          <a:stretch>
            <a:fillRect/>
          </a:stretch>
        </p:blipFill>
        <p:spPr>
          <a:xfrm>
            <a:off x="1807387" y="1512225"/>
            <a:ext cx="729776" cy="729776"/>
          </a:xfrm>
          <a:prstGeom prst="rect">
            <a:avLst/>
          </a:prstGeom>
          <a:noFill/>
          <a:ln>
            <a:noFill/>
          </a:ln>
        </p:spPr>
      </p:pic>
      <p:pic>
        <p:nvPicPr>
          <p:cNvPr id="471" name="Google Shape;471;p34"/>
          <p:cNvPicPr preferRelativeResize="0"/>
          <p:nvPr/>
        </p:nvPicPr>
        <p:blipFill>
          <a:blip r:embed="rId5">
            <a:alphaModFix/>
          </a:blip>
          <a:stretch>
            <a:fillRect/>
          </a:stretch>
        </p:blipFill>
        <p:spPr>
          <a:xfrm>
            <a:off x="4243801" y="1641614"/>
            <a:ext cx="942182" cy="507900"/>
          </a:xfrm>
          <a:prstGeom prst="rect">
            <a:avLst/>
          </a:prstGeom>
          <a:noFill/>
          <a:ln>
            <a:noFill/>
          </a:ln>
        </p:spPr>
      </p:pic>
      <p:sp>
        <p:nvSpPr>
          <p:cNvPr id="472" name="Google Shape;472;p34"/>
          <p:cNvSpPr txBox="1"/>
          <p:nvPr/>
        </p:nvSpPr>
        <p:spPr>
          <a:xfrm>
            <a:off x="3643138" y="2768275"/>
            <a:ext cx="2143500" cy="10542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Reuniões internas e externas</a:t>
            </a:r>
            <a:r>
              <a:rPr lang="pt-BR" sz="1600">
                <a:solidFill>
                  <a:schemeClr val="dk1"/>
                </a:solidFill>
              </a:rPr>
              <a:t> para articulação das políticas públicas</a:t>
            </a:r>
            <a:endParaRPr sz="1600">
              <a:solidFill>
                <a:schemeClr val="dk1"/>
              </a:solidFill>
            </a:endParaRPr>
          </a:p>
        </p:txBody>
      </p:sp>
      <p:pic>
        <p:nvPicPr>
          <p:cNvPr descr="O que é assessoria de imprensa digital? - Press Manager" id="473" name="Google Shape;473;p34"/>
          <p:cNvPicPr preferRelativeResize="0"/>
          <p:nvPr/>
        </p:nvPicPr>
        <p:blipFill rotWithShape="1">
          <a:blip r:embed="rId6">
            <a:alphaModFix/>
          </a:blip>
          <a:srcRect b="0" l="0" r="0" t="0"/>
          <a:stretch/>
        </p:blipFill>
        <p:spPr>
          <a:xfrm>
            <a:off x="6683488" y="1559239"/>
            <a:ext cx="911133" cy="672675"/>
          </a:xfrm>
          <a:prstGeom prst="rect">
            <a:avLst/>
          </a:prstGeom>
          <a:noFill/>
          <a:ln>
            <a:noFill/>
          </a:ln>
        </p:spPr>
      </p:pic>
      <p:sp>
        <p:nvSpPr>
          <p:cNvPr id="474" name="Google Shape;474;p34"/>
          <p:cNvSpPr txBox="1"/>
          <p:nvPr/>
        </p:nvSpPr>
        <p:spPr>
          <a:xfrm>
            <a:off x="6067288" y="2834875"/>
            <a:ext cx="2143500" cy="10542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sz="1600">
                <a:solidFill>
                  <a:schemeClr val="dk1"/>
                </a:solidFill>
              </a:rPr>
              <a:t>Assessoria a direção</a:t>
            </a:r>
            <a:r>
              <a:rPr lang="pt-BR" sz="1600">
                <a:solidFill>
                  <a:schemeClr val="dk1"/>
                </a:solidFill>
              </a:rPr>
              <a:t> em assuntos em matéria de serviço social</a:t>
            </a:r>
            <a:endParaRPr sz="1600">
              <a:solidFill>
                <a:schemeClr val="dk1"/>
              </a:solidFill>
            </a:endParaRPr>
          </a:p>
        </p:txBody>
      </p:sp>
      <p:sp>
        <p:nvSpPr>
          <p:cNvPr id="475" name="Google Shape;475;p34"/>
          <p:cNvSpPr txBox="1"/>
          <p:nvPr/>
        </p:nvSpPr>
        <p:spPr>
          <a:xfrm>
            <a:off x="1058500" y="4241400"/>
            <a:ext cx="71523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200">
                <a:solidFill>
                  <a:srgbClr val="FF0000"/>
                </a:solidFill>
              </a:rPr>
              <a:t>*profissionais de Serviço Social NÃO possuem qualificação técnica e formação que permitam se manifestar quanto aos fatores que tratam das áreas de conhecimento das funções do corpo e situação clínica.</a:t>
            </a:r>
            <a:endParaRPr sz="12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5"/>
          <p:cNvSpPr/>
          <p:nvPr/>
        </p:nvSpPr>
        <p:spPr>
          <a:xfrm>
            <a:off x="453500" y="1251325"/>
            <a:ext cx="2042100" cy="38922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481" name="Google Shape;481;p35"/>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482" name="Google Shape;482;p35"/>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5"/>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484" name="Google Shape;484;p35"/>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485" name="Google Shape;485;p35"/>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486" name="Google Shape;486;p35"/>
          <p:cNvGrpSpPr/>
          <p:nvPr/>
        </p:nvGrpSpPr>
        <p:grpSpPr>
          <a:xfrm>
            <a:off x="1234375" y="189600"/>
            <a:ext cx="5402638" cy="833900"/>
            <a:chOff x="-715525" y="966962"/>
            <a:chExt cx="5402638" cy="833900"/>
          </a:xfrm>
        </p:grpSpPr>
        <p:pic>
          <p:nvPicPr>
            <p:cNvPr id="487" name="Google Shape;487;p35"/>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488" name="Google Shape;488;p35"/>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489" name="Google Shape;489;p35"/>
          <p:cNvSpPr txBox="1"/>
          <p:nvPr/>
        </p:nvSpPr>
        <p:spPr>
          <a:xfrm>
            <a:off x="453500" y="1740450"/>
            <a:ext cx="2042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AVALIAÇÃO SOCIAL</a:t>
            </a:r>
            <a:endParaRPr b="1" sz="2100">
              <a:solidFill>
                <a:schemeClr val="lt1"/>
              </a:solidFill>
            </a:endParaRPr>
          </a:p>
        </p:txBody>
      </p:sp>
      <p:sp>
        <p:nvSpPr>
          <p:cNvPr id="490" name="Google Shape;490;p35"/>
          <p:cNvSpPr txBox="1"/>
          <p:nvPr/>
        </p:nvSpPr>
        <p:spPr>
          <a:xfrm>
            <a:off x="453500" y="3004400"/>
            <a:ext cx="2042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800">
                <a:solidFill>
                  <a:schemeClr val="lt1"/>
                </a:solidFill>
              </a:rPr>
              <a:t>Para fins de concessão de Benefício Previdenciário </a:t>
            </a:r>
            <a:endParaRPr b="1" sz="1800">
              <a:solidFill>
                <a:schemeClr val="lt1"/>
              </a:solidFill>
            </a:endParaRPr>
          </a:p>
        </p:txBody>
      </p:sp>
      <p:sp>
        <p:nvSpPr>
          <p:cNvPr id="491" name="Google Shape;491;p35"/>
          <p:cNvSpPr/>
          <p:nvPr/>
        </p:nvSpPr>
        <p:spPr>
          <a:xfrm>
            <a:off x="2772875" y="1489225"/>
            <a:ext cx="1741200" cy="105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Contato com a demanda e indivíduos envolvidos</a:t>
            </a:r>
            <a:endParaRPr b="1"/>
          </a:p>
        </p:txBody>
      </p:sp>
      <p:sp>
        <p:nvSpPr>
          <p:cNvPr id="492" name="Google Shape;492;p35"/>
          <p:cNvSpPr/>
          <p:nvPr/>
        </p:nvSpPr>
        <p:spPr>
          <a:xfrm>
            <a:off x="5176163" y="1674325"/>
            <a:ext cx="1396500" cy="68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Plano de Trabalho</a:t>
            </a:r>
            <a:endParaRPr b="1"/>
          </a:p>
        </p:txBody>
      </p:sp>
      <p:sp>
        <p:nvSpPr>
          <p:cNvPr id="493" name="Google Shape;493;p35"/>
          <p:cNvSpPr/>
          <p:nvPr/>
        </p:nvSpPr>
        <p:spPr>
          <a:xfrm>
            <a:off x="7234750" y="1674325"/>
            <a:ext cx="1396500" cy="68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Estudo Social</a:t>
            </a:r>
            <a:endParaRPr b="1"/>
          </a:p>
        </p:txBody>
      </p:sp>
      <p:cxnSp>
        <p:nvCxnSpPr>
          <p:cNvPr id="494" name="Google Shape;494;p35"/>
          <p:cNvCxnSpPr>
            <a:stCxn id="491" idx="3"/>
            <a:endCxn id="492" idx="1"/>
          </p:cNvCxnSpPr>
          <p:nvPr/>
        </p:nvCxnSpPr>
        <p:spPr>
          <a:xfrm>
            <a:off x="4514075" y="2015125"/>
            <a:ext cx="662100" cy="0"/>
          </a:xfrm>
          <a:prstGeom prst="straightConnector1">
            <a:avLst/>
          </a:prstGeom>
          <a:noFill/>
          <a:ln cap="flat" cmpd="sng" w="9525">
            <a:solidFill>
              <a:schemeClr val="dk2"/>
            </a:solidFill>
            <a:prstDash val="solid"/>
            <a:round/>
            <a:headEnd len="med" w="med" type="none"/>
            <a:tailEnd len="med" w="med" type="triangle"/>
          </a:ln>
        </p:spPr>
      </p:cxnSp>
      <p:cxnSp>
        <p:nvCxnSpPr>
          <p:cNvPr id="495" name="Google Shape;495;p35"/>
          <p:cNvCxnSpPr>
            <a:stCxn id="492" idx="3"/>
            <a:endCxn id="493" idx="1"/>
          </p:cNvCxnSpPr>
          <p:nvPr/>
        </p:nvCxnSpPr>
        <p:spPr>
          <a:xfrm>
            <a:off x="6572663" y="2015125"/>
            <a:ext cx="662100" cy="0"/>
          </a:xfrm>
          <a:prstGeom prst="straightConnector1">
            <a:avLst/>
          </a:prstGeom>
          <a:noFill/>
          <a:ln cap="flat" cmpd="sng" w="9525">
            <a:solidFill>
              <a:schemeClr val="dk2"/>
            </a:solidFill>
            <a:prstDash val="solid"/>
            <a:round/>
            <a:headEnd len="med" w="med" type="none"/>
            <a:tailEnd len="med" w="med" type="triangle"/>
          </a:ln>
        </p:spPr>
      </p:cxnSp>
      <p:sp>
        <p:nvSpPr>
          <p:cNvPr id="496" name="Google Shape;496;p35"/>
          <p:cNvSpPr/>
          <p:nvPr/>
        </p:nvSpPr>
        <p:spPr>
          <a:xfrm>
            <a:off x="2772875" y="3600450"/>
            <a:ext cx="1396500" cy="911400"/>
          </a:xfrm>
          <a:prstGeom prst="roundRect">
            <a:avLst>
              <a:gd fmla="val 16667" name="adj"/>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ESTUDO SOCIAL</a:t>
            </a:r>
            <a:endParaRPr b="1"/>
          </a:p>
        </p:txBody>
      </p:sp>
      <p:sp>
        <p:nvSpPr>
          <p:cNvPr id="497" name="Google Shape;497;p35"/>
          <p:cNvSpPr/>
          <p:nvPr/>
        </p:nvSpPr>
        <p:spPr>
          <a:xfrm>
            <a:off x="4667225" y="3600450"/>
            <a:ext cx="2042100" cy="911400"/>
          </a:xfrm>
          <a:prstGeom prst="roundRect">
            <a:avLst>
              <a:gd fmla="val 16667" name="adj"/>
            </a:avLst>
          </a:prstGeom>
          <a:solidFill>
            <a:srgbClr val="FFFB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t>Necessidade de comunicar e requerer ações</a:t>
            </a:r>
            <a:endParaRPr b="1"/>
          </a:p>
        </p:txBody>
      </p:sp>
      <p:cxnSp>
        <p:nvCxnSpPr>
          <p:cNvPr id="498" name="Google Shape;498;p35"/>
          <p:cNvCxnSpPr>
            <a:stCxn id="496" idx="3"/>
            <a:endCxn id="497" idx="1"/>
          </p:cNvCxnSpPr>
          <p:nvPr/>
        </p:nvCxnSpPr>
        <p:spPr>
          <a:xfrm>
            <a:off x="4169375" y="4056150"/>
            <a:ext cx="498000" cy="0"/>
          </a:xfrm>
          <a:prstGeom prst="straightConnector1">
            <a:avLst/>
          </a:prstGeom>
          <a:noFill/>
          <a:ln cap="flat" cmpd="sng" w="9525">
            <a:solidFill>
              <a:schemeClr val="dk2"/>
            </a:solidFill>
            <a:prstDash val="solid"/>
            <a:round/>
            <a:headEnd len="med" w="med" type="none"/>
            <a:tailEnd len="med" w="med" type="triangle"/>
          </a:ln>
        </p:spPr>
      </p:cxnSp>
      <p:grpSp>
        <p:nvGrpSpPr>
          <p:cNvPr id="499" name="Google Shape;499;p35"/>
          <p:cNvGrpSpPr/>
          <p:nvPr/>
        </p:nvGrpSpPr>
        <p:grpSpPr>
          <a:xfrm>
            <a:off x="7582250" y="3236888"/>
            <a:ext cx="828000" cy="828000"/>
            <a:chOff x="7582250" y="3367188"/>
            <a:chExt cx="828000" cy="828000"/>
          </a:xfrm>
        </p:grpSpPr>
        <p:sp>
          <p:nvSpPr>
            <p:cNvPr id="500" name="Google Shape;500;p35"/>
            <p:cNvSpPr/>
            <p:nvPr/>
          </p:nvSpPr>
          <p:spPr>
            <a:xfrm>
              <a:off x="7582250" y="3367188"/>
              <a:ext cx="828000" cy="828000"/>
            </a:xfrm>
            <a:prstGeom prst="ellipse">
              <a:avLst/>
            </a:prstGeom>
            <a:noFill/>
            <a:ln cap="flat" cmpd="sng" w="190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1" name="Google Shape;501;p35"/>
            <p:cNvPicPr preferRelativeResize="0"/>
            <p:nvPr/>
          </p:nvPicPr>
          <p:blipFill>
            <a:blip r:embed="rId5">
              <a:alphaModFix/>
            </a:blip>
            <a:stretch>
              <a:fillRect/>
            </a:stretch>
          </p:blipFill>
          <p:spPr>
            <a:xfrm>
              <a:off x="7721288" y="3506213"/>
              <a:ext cx="549925" cy="549925"/>
            </a:xfrm>
            <a:prstGeom prst="rect">
              <a:avLst/>
            </a:prstGeom>
            <a:noFill/>
            <a:ln>
              <a:noFill/>
            </a:ln>
          </p:spPr>
        </p:pic>
      </p:grpSp>
      <p:sp>
        <p:nvSpPr>
          <p:cNvPr id="502" name="Google Shape;502;p35"/>
          <p:cNvSpPr txBox="1"/>
          <p:nvPr/>
        </p:nvSpPr>
        <p:spPr>
          <a:xfrm>
            <a:off x="7015250" y="4174575"/>
            <a:ext cx="1962000" cy="5001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Font typeface="Arial"/>
              <a:buNone/>
            </a:pPr>
            <a:r>
              <a:rPr b="1" lang="pt-BR">
                <a:solidFill>
                  <a:srgbClr val="C55A11"/>
                </a:solidFill>
              </a:rPr>
              <a:t>COMO É FEITA ESSA COMUNICAÇÃO?</a:t>
            </a:r>
            <a:endParaRPr>
              <a:solidFill>
                <a:srgbClr val="C55A1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6"/>
          <p:cNvSpPr/>
          <p:nvPr/>
        </p:nvSpPr>
        <p:spPr>
          <a:xfrm>
            <a:off x="5059025" y="1197000"/>
            <a:ext cx="4130100" cy="4311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508" name="Google Shape;508;p36"/>
          <p:cNvSpPr txBox="1"/>
          <p:nvPr/>
        </p:nvSpPr>
        <p:spPr>
          <a:xfrm>
            <a:off x="5059025" y="1197000"/>
            <a:ext cx="25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600">
                <a:solidFill>
                  <a:schemeClr val="lt1"/>
                </a:solidFill>
              </a:rPr>
              <a:t>AVALIAÇÃO SOCIAL</a:t>
            </a:r>
            <a:endParaRPr b="1" sz="1600">
              <a:solidFill>
                <a:schemeClr val="lt1"/>
              </a:solidFill>
            </a:endParaRPr>
          </a:p>
        </p:txBody>
      </p:sp>
      <p:sp>
        <p:nvSpPr>
          <p:cNvPr id="509" name="Google Shape;509;p36"/>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510" name="Google Shape;510;p36"/>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6"/>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512" name="Google Shape;512;p36"/>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513" name="Google Shape;513;p36"/>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514" name="Google Shape;514;p36"/>
          <p:cNvGrpSpPr/>
          <p:nvPr/>
        </p:nvGrpSpPr>
        <p:grpSpPr>
          <a:xfrm>
            <a:off x="1234375" y="189600"/>
            <a:ext cx="5402638" cy="833900"/>
            <a:chOff x="-715525" y="966962"/>
            <a:chExt cx="5402638" cy="833900"/>
          </a:xfrm>
        </p:grpSpPr>
        <p:pic>
          <p:nvPicPr>
            <p:cNvPr id="515" name="Google Shape;515;p36"/>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516" name="Google Shape;516;p36"/>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517" name="Google Shape;517;p36"/>
          <p:cNvSpPr txBox="1"/>
          <p:nvPr/>
        </p:nvSpPr>
        <p:spPr>
          <a:xfrm>
            <a:off x="6302700" y="3926450"/>
            <a:ext cx="26100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chemeClr val="lt1"/>
                </a:solidFill>
              </a:rPr>
              <a:t>Artigo 40 - Regulamenta os Regimes próprios de Previdência Social</a:t>
            </a:r>
            <a:endParaRPr>
              <a:solidFill>
                <a:schemeClr val="lt1"/>
              </a:solidFill>
            </a:endParaRPr>
          </a:p>
        </p:txBody>
      </p:sp>
      <p:sp>
        <p:nvSpPr>
          <p:cNvPr id="518" name="Google Shape;518;p36"/>
          <p:cNvSpPr txBox="1"/>
          <p:nvPr/>
        </p:nvSpPr>
        <p:spPr>
          <a:xfrm>
            <a:off x="495000" y="1248100"/>
            <a:ext cx="45102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800">
                <a:solidFill>
                  <a:schemeClr val="dk1"/>
                </a:solidFill>
              </a:rPr>
              <a:t>Resulta em:</a:t>
            </a:r>
            <a:endParaRPr b="1" sz="1800">
              <a:solidFill>
                <a:schemeClr val="dk1"/>
              </a:solidFill>
            </a:endParaRPr>
          </a:p>
        </p:txBody>
      </p:sp>
      <p:sp>
        <p:nvSpPr>
          <p:cNvPr id="519" name="Google Shape;519;p36"/>
          <p:cNvSpPr/>
          <p:nvPr/>
        </p:nvSpPr>
        <p:spPr>
          <a:xfrm>
            <a:off x="501425" y="1801600"/>
            <a:ext cx="8334600" cy="7701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txBox="1"/>
          <p:nvPr/>
        </p:nvSpPr>
        <p:spPr>
          <a:xfrm>
            <a:off x="2134750" y="2044300"/>
            <a:ext cx="6586800" cy="2847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pt-BR">
                <a:solidFill>
                  <a:schemeClr val="dk1"/>
                </a:solidFill>
              </a:rPr>
              <a:t>Apresentação </a:t>
            </a:r>
            <a:r>
              <a:rPr b="1" lang="pt-BR">
                <a:solidFill>
                  <a:schemeClr val="dk1"/>
                </a:solidFill>
              </a:rPr>
              <a:t>descritiva </a:t>
            </a:r>
            <a:r>
              <a:rPr lang="pt-BR">
                <a:solidFill>
                  <a:schemeClr val="dk1"/>
                </a:solidFill>
              </a:rPr>
              <a:t>e interpretativa do contexto e fatos estudados.</a:t>
            </a:r>
            <a:endParaRPr>
              <a:solidFill>
                <a:schemeClr val="dk1"/>
              </a:solidFill>
            </a:endParaRPr>
          </a:p>
        </p:txBody>
      </p:sp>
      <p:sp>
        <p:nvSpPr>
          <p:cNvPr id="521" name="Google Shape;521;p36"/>
          <p:cNvSpPr/>
          <p:nvPr/>
        </p:nvSpPr>
        <p:spPr>
          <a:xfrm>
            <a:off x="501425" y="2669175"/>
            <a:ext cx="8334600" cy="12573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a:off x="501425" y="4061050"/>
            <a:ext cx="8334600" cy="9855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txBox="1"/>
          <p:nvPr/>
        </p:nvSpPr>
        <p:spPr>
          <a:xfrm>
            <a:off x="529475" y="1905688"/>
            <a:ext cx="1390200" cy="561900"/>
          </a:xfrm>
          <a:prstGeom prst="rect">
            <a:avLst/>
          </a:prstGeom>
          <a:noFill/>
          <a:ln>
            <a:noFill/>
          </a:ln>
        </p:spPr>
        <p:txBody>
          <a:bodyPr anchorCtr="0" anchor="t" bIns="34275" lIns="68575" spcFirstLastPara="1" rIns="68575" wrap="square" tIns="34275">
            <a:spAutoFit/>
          </a:bodyPr>
          <a:lstStyle/>
          <a:p>
            <a:pPr indent="0" lvl="0" marL="0" rtl="0" algn="r">
              <a:spcBef>
                <a:spcPts val="0"/>
              </a:spcBef>
              <a:spcAft>
                <a:spcPts val="0"/>
              </a:spcAft>
              <a:buClr>
                <a:schemeClr val="dk1"/>
              </a:buClr>
              <a:buFont typeface="Arial"/>
              <a:buNone/>
            </a:pPr>
            <a:r>
              <a:rPr b="1" lang="pt-BR" sz="1600">
                <a:solidFill>
                  <a:schemeClr val="dk1"/>
                </a:solidFill>
              </a:rPr>
              <a:t>RELATÓRIO SOCIAL</a:t>
            </a:r>
            <a:endParaRPr b="1" sz="1600">
              <a:solidFill>
                <a:schemeClr val="dk1"/>
              </a:solidFill>
            </a:endParaRPr>
          </a:p>
        </p:txBody>
      </p:sp>
      <p:sp>
        <p:nvSpPr>
          <p:cNvPr id="524" name="Google Shape;524;p36"/>
          <p:cNvSpPr txBox="1"/>
          <p:nvPr/>
        </p:nvSpPr>
        <p:spPr>
          <a:xfrm>
            <a:off x="529475" y="3089275"/>
            <a:ext cx="1390200" cy="561900"/>
          </a:xfrm>
          <a:prstGeom prst="rect">
            <a:avLst/>
          </a:prstGeom>
          <a:noFill/>
          <a:ln>
            <a:noFill/>
          </a:ln>
        </p:spPr>
        <p:txBody>
          <a:bodyPr anchorCtr="0" anchor="t" bIns="34275" lIns="68575" spcFirstLastPara="1" rIns="68575" wrap="square" tIns="34275">
            <a:spAutoFit/>
          </a:bodyPr>
          <a:lstStyle/>
          <a:p>
            <a:pPr indent="0" lvl="0" marL="0" rtl="0" algn="r">
              <a:spcBef>
                <a:spcPts val="0"/>
              </a:spcBef>
              <a:spcAft>
                <a:spcPts val="0"/>
              </a:spcAft>
              <a:buClr>
                <a:schemeClr val="dk1"/>
              </a:buClr>
              <a:buFont typeface="Arial"/>
              <a:buNone/>
            </a:pPr>
            <a:r>
              <a:rPr b="1" lang="pt-BR" sz="1600">
                <a:solidFill>
                  <a:schemeClr val="dk1"/>
                </a:solidFill>
              </a:rPr>
              <a:t>PARECER </a:t>
            </a:r>
            <a:r>
              <a:rPr b="1" lang="pt-BR" sz="1600">
                <a:solidFill>
                  <a:schemeClr val="dk1"/>
                </a:solidFill>
              </a:rPr>
              <a:t>SOCIAL</a:t>
            </a:r>
            <a:endParaRPr b="1" sz="1600">
              <a:solidFill>
                <a:schemeClr val="dk1"/>
              </a:solidFill>
            </a:endParaRPr>
          </a:p>
        </p:txBody>
      </p:sp>
      <p:sp>
        <p:nvSpPr>
          <p:cNvPr id="525" name="Google Shape;525;p36"/>
          <p:cNvSpPr txBox="1"/>
          <p:nvPr/>
        </p:nvSpPr>
        <p:spPr>
          <a:xfrm>
            <a:off x="529475" y="4272850"/>
            <a:ext cx="1390200" cy="561900"/>
          </a:xfrm>
          <a:prstGeom prst="rect">
            <a:avLst/>
          </a:prstGeom>
          <a:noFill/>
          <a:ln>
            <a:noFill/>
          </a:ln>
        </p:spPr>
        <p:txBody>
          <a:bodyPr anchorCtr="0" anchor="t" bIns="34275" lIns="68575" spcFirstLastPara="1" rIns="68575" wrap="square" tIns="34275">
            <a:spAutoFit/>
          </a:bodyPr>
          <a:lstStyle/>
          <a:p>
            <a:pPr indent="0" lvl="0" marL="0" rtl="0" algn="r">
              <a:spcBef>
                <a:spcPts val="0"/>
              </a:spcBef>
              <a:spcAft>
                <a:spcPts val="0"/>
              </a:spcAft>
              <a:buClr>
                <a:schemeClr val="dk1"/>
              </a:buClr>
              <a:buFont typeface="Arial"/>
              <a:buNone/>
            </a:pPr>
            <a:r>
              <a:rPr b="1" lang="pt-BR" sz="1600">
                <a:solidFill>
                  <a:schemeClr val="dk1"/>
                </a:solidFill>
              </a:rPr>
              <a:t>LAUDO </a:t>
            </a:r>
            <a:r>
              <a:rPr b="1" lang="pt-BR" sz="1600">
                <a:solidFill>
                  <a:schemeClr val="dk1"/>
                </a:solidFill>
              </a:rPr>
              <a:t>SOCIAL</a:t>
            </a:r>
            <a:endParaRPr b="1" sz="1600">
              <a:solidFill>
                <a:schemeClr val="dk1"/>
              </a:solidFill>
            </a:endParaRPr>
          </a:p>
        </p:txBody>
      </p:sp>
      <p:sp>
        <p:nvSpPr>
          <p:cNvPr id="526" name="Google Shape;526;p36"/>
          <p:cNvSpPr txBox="1"/>
          <p:nvPr/>
        </p:nvSpPr>
        <p:spPr>
          <a:xfrm>
            <a:off x="2134750" y="2850775"/>
            <a:ext cx="6586800" cy="931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pt-BR">
                <a:solidFill>
                  <a:schemeClr val="dk1"/>
                </a:solidFill>
              </a:rPr>
              <a:t>Exposição de caráter </a:t>
            </a:r>
            <a:r>
              <a:rPr b="1" lang="pt-BR">
                <a:solidFill>
                  <a:schemeClr val="dk1"/>
                </a:solidFill>
              </a:rPr>
              <a:t>conclusivo ou indicativo</a:t>
            </a:r>
            <a:r>
              <a:rPr lang="pt-BR">
                <a:solidFill>
                  <a:schemeClr val="dk1"/>
                </a:solidFill>
              </a:rPr>
              <a:t>.</a:t>
            </a:r>
            <a:endParaRPr>
              <a:solidFill>
                <a:schemeClr val="dk1"/>
              </a:solidFill>
            </a:endParaRPr>
          </a:p>
          <a:p>
            <a:pPr indent="0" lvl="0" marL="0" rtl="0" algn="l">
              <a:spcBef>
                <a:spcPts val="0"/>
              </a:spcBef>
              <a:spcAft>
                <a:spcPts val="0"/>
              </a:spcAft>
              <a:buClr>
                <a:schemeClr val="dk1"/>
              </a:buClr>
              <a:buFont typeface="Arial"/>
              <a:buNone/>
            </a:pPr>
            <a:r>
              <a:rPr lang="pt-BR">
                <a:solidFill>
                  <a:schemeClr val="dk1"/>
                </a:solidFill>
              </a:rPr>
              <a:t>Em poucas palavras: a “</a:t>
            </a:r>
            <a:r>
              <a:rPr b="1" lang="pt-BR">
                <a:solidFill>
                  <a:schemeClr val="dk1"/>
                </a:solidFill>
              </a:rPr>
              <a:t>opinião/posicionamento técnico</a:t>
            </a:r>
            <a:r>
              <a:rPr lang="pt-BR">
                <a:solidFill>
                  <a:schemeClr val="dk1"/>
                </a:solidFill>
              </a:rPr>
              <a:t>” profissional. Apresenta sugestões de ações a serem desenvolvidas. </a:t>
            </a:r>
            <a:r>
              <a:rPr b="1" lang="pt-BR">
                <a:solidFill>
                  <a:schemeClr val="dk1"/>
                </a:solidFill>
              </a:rPr>
              <a:t>O parecer social pode ser parte final de um laudo social.</a:t>
            </a:r>
            <a:endParaRPr b="1">
              <a:solidFill>
                <a:schemeClr val="dk1"/>
              </a:solidFill>
            </a:endParaRPr>
          </a:p>
        </p:txBody>
      </p:sp>
      <p:sp>
        <p:nvSpPr>
          <p:cNvPr id="527" name="Google Shape;527;p36"/>
          <p:cNvSpPr txBox="1"/>
          <p:nvPr/>
        </p:nvSpPr>
        <p:spPr>
          <a:xfrm>
            <a:off x="2134750" y="4195900"/>
            <a:ext cx="6586800" cy="715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pt-BR">
                <a:solidFill>
                  <a:schemeClr val="dk1"/>
                </a:solidFill>
              </a:rPr>
              <a:t>Tem a finalidade de instruir um processo, dar suporte a uma decisão ou sentença judicial. É estruturado com introdução, identificação dos sujeitos, metodologia, relato analítico e parecer final;documento, utilizado como uma das “provas”.</a:t>
            </a:r>
            <a:endParaRPr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7"/>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7"/>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534" name="Google Shape;534;p37"/>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535" name="Google Shape;535;p37"/>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36" name="Google Shape;536;p37"/>
          <p:cNvSpPr/>
          <p:nvPr/>
        </p:nvSpPr>
        <p:spPr>
          <a:xfrm>
            <a:off x="451875" y="0"/>
            <a:ext cx="2042100" cy="514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537" name="Google Shape;537;p37"/>
          <p:cNvSpPr txBox="1"/>
          <p:nvPr/>
        </p:nvSpPr>
        <p:spPr>
          <a:xfrm>
            <a:off x="389925" y="2333250"/>
            <a:ext cx="2166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900">
                <a:solidFill>
                  <a:schemeClr val="lt1"/>
                </a:solidFill>
              </a:rPr>
              <a:t>INSTRUMENTAL</a:t>
            </a:r>
            <a:endParaRPr b="1" sz="1800">
              <a:solidFill>
                <a:schemeClr val="lt1"/>
              </a:solidFill>
            </a:endParaRPr>
          </a:p>
        </p:txBody>
      </p:sp>
      <p:sp>
        <p:nvSpPr>
          <p:cNvPr id="538" name="Google Shape;538;p37"/>
          <p:cNvSpPr/>
          <p:nvPr/>
        </p:nvSpPr>
        <p:spPr>
          <a:xfrm>
            <a:off x="2863975" y="1465297"/>
            <a:ext cx="1661100" cy="624900"/>
          </a:xfrm>
          <a:prstGeom prst="roundRect">
            <a:avLst>
              <a:gd fmla="val 16667" name="adj"/>
            </a:avLst>
          </a:prstGeom>
          <a:solidFill>
            <a:srgbClr val="38761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Visita Domiciliar</a:t>
            </a:r>
            <a:endParaRPr b="1" i="0" sz="1200" u="none" cap="none" strike="noStrike">
              <a:solidFill>
                <a:schemeClr val="lt1"/>
              </a:solidFill>
            </a:endParaRPr>
          </a:p>
        </p:txBody>
      </p:sp>
      <p:sp>
        <p:nvSpPr>
          <p:cNvPr id="539" name="Google Shape;539;p37"/>
          <p:cNvSpPr/>
          <p:nvPr/>
        </p:nvSpPr>
        <p:spPr>
          <a:xfrm>
            <a:off x="2863975" y="3163231"/>
            <a:ext cx="1661100" cy="624900"/>
          </a:xfrm>
          <a:prstGeom prst="roundRect">
            <a:avLst>
              <a:gd fmla="val 16667" name="adj"/>
            </a:avLst>
          </a:prstGeom>
          <a:solidFill>
            <a:srgbClr val="43434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Visita Institucional</a:t>
            </a:r>
            <a:endParaRPr b="1" i="0" sz="1200" u="none" cap="none" strike="noStrike">
              <a:solidFill>
                <a:schemeClr val="lt1"/>
              </a:solidFill>
            </a:endParaRPr>
          </a:p>
        </p:txBody>
      </p:sp>
      <p:sp>
        <p:nvSpPr>
          <p:cNvPr id="540" name="Google Shape;540;p37"/>
          <p:cNvSpPr/>
          <p:nvPr/>
        </p:nvSpPr>
        <p:spPr>
          <a:xfrm>
            <a:off x="4971838" y="4012228"/>
            <a:ext cx="1661100" cy="624900"/>
          </a:xfrm>
          <a:prstGeom prst="roundRect">
            <a:avLst>
              <a:gd fmla="val 16667" name="adj"/>
            </a:avLst>
          </a:prstGeom>
          <a:solidFill>
            <a:srgbClr val="BF9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Observação</a:t>
            </a:r>
            <a:endParaRPr b="1" i="0" sz="1200" u="none" cap="none" strike="noStrike">
              <a:solidFill>
                <a:schemeClr val="lt1"/>
              </a:solidFill>
            </a:endParaRPr>
          </a:p>
        </p:txBody>
      </p:sp>
      <p:sp>
        <p:nvSpPr>
          <p:cNvPr id="541" name="Google Shape;541;p37"/>
          <p:cNvSpPr/>
          <p:nvPr/>
        </p:nvSpPr>
        <p:spPr>
          <a:xfrm>
            <a:off x="4971850" y="606838"/>
            <a:ext cx="1661100" cy="624900"/>
          </a:xfrm>
          <a:prstGeom prst="roundRect">
            <a:avLst>
              <a:gd fmla="val 16667" name="adj"/>
            </a:avLst>
          </a:prstGeom>
          <a:solidFill>
            <a:srgbClr val="A61C00"/>
          </a:solid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Font typeface="Arial"/>
              <a:buNone/>
            </a:pPr>
            <a:r>
              <a:rPr b="1" lang="pt-BR" sz="1200">
                <a:solidFill>
                  <a:schemeClr val="lt1"/>
                </a:solidFill>
              </a:rPr>
              <a:t>Encaminhamentos para a rede</a:t>
            </a:r>
            <a:endParaRPr b="1" sz="1200">
              <a:solidFill>
                <a:schemeClr val="lt1"/>
              </a:solidFill>
            </a:endParaRPr>
          </a:p>
        </p:txBody>
      </p:sp>
      <p:sp>
        <p:nvSpPr>
          <p:cNvPr id="542" name="Google Shape;542;p37"/>
          <p:cNvSpPr/>
          <p:nvPr/>
        </p:nvSpPr>
        <p:spPr>
          <a:xfrm>
            <a:off x="4971850" y="1465297"/>
            <a:ext cx="1661100" cy="624900"/>
          </a:xfrm>
          <a:prstGeom prst="roundRect">
            <a:avLst>
              <a:gd fmla="val 16667" name="adj"/>
            </a:avLst>
          </a:prstGeom>
          <a:solidFill>
            <a:srgbClr val="7F6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Relatórios </a:t>
            </a:r>
            <a:endParaRPr b="1" i="0" sz="1200" u="none" cap="none" strike="noStrike">
              <a:solidFill>
                <a:schemeClr val="lt1"/>
              </a:solidFill>
            </a:endParaRPr>
          </a:p>
        </p:txBody>
      </p:sp>
      <p:sp>
        <p:nvSpPr>
          <p:cNvPr id="543" name="Google Shape;543;p37"/>
          <p:cNvSpPr/>
          <p:nvPr/>
        </p:nvSpPr>
        <p:spPr>
          <a:xfrm>
            <a:off x="2844788" y="4012200"/>
            <a:ext cx="1661100" cy="624900"/>
          </a:xfrm>
          <a:prstGeom prst="roundRect">
            <a:avLst>
              <a:gd fmla="val 16667" name="adj"/>
            </a:avLst>
          </a:prstGeom>
          <a:solidFill>
            <a:srgbClr val="351C7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Parecer Social</a:t>
            </a:r>
            <a:endParaRPr b="1" i="0" sz="1200" u="none" cap="none" strike="noStrike">
              <a:solidFill>
                <a:schemeClr val="lt1"/>
              </a:solidFill>
            </a:endParaRPr>
          </a:p>
        </p:txBody>
      </p:sp>
      <p:sp>
        <p:nvSpPr>
          <p:cNvPr id="544" name="Google Shape;544;p37"/>
          <p:cNvSpPr/>
          <p:nvPr/>
        </p:nvSpPr>
        <p:spPr>
          <a:xfrm>
            <a:off x="2863975" y="2314263"/>
            <a:ext cx="1661100" cy="624900"/>
          </a:xfrm>
          <a:prstGeom prst="roundRect">
            <a:avLst>
              <a:gd fmla="val 16667" name="adj"/>
            </a:avLst>
          </a:prstGeom>
          <a:solidFill>
            <a:srgbClr val="B45F0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Diário técnico</a:t>
            </a:r>
            <a:endParaRPr b="1" i="0" sz="1200" u="none" cap="none" strike="noStrike">
              <a:solidFill>
                <a:schemeClr val="lt1"/>
              </a:solidFill>
            </a:endParaRPr>
          </a:p>
        </p:txBody>
      </p:sp>
      <p:sp>
        <p:nvSpPr>
          <p:cNvPr id="545" name="Google Shape;545;p37"/>
          <p:cNvSpPr/>
          <p:nvPr/>
        </p:nvSpPr>
        <p:spPr>
          <a:xfrm>
            <a:off x="7079725" y="3548775"/>
            <a:ext cx="1661100" cy="624900"/>
          </a:xfrm>
          <a:prstGeom prst="roundRect">
            <a:avLst>
              <a:gd fmla="val 16667" name="adj"/>
            </a:avLst>
          </a:prstGeom>
          <a:solidFill>
            <a:srgbClr val="741B4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Capacitação </a:t>
            </a:r>
            <a:r>
              <a:rPr b="1" lang="pt-BR" sz="1200">
                <a:solidFill>
                  <a:schemeClr val="lt1"/>
                </a:solidFill>
              </a:rPr>
              <a:t>interna e externa (cursos, congressos…)</a:t>
            </a:r>
            <a:endParaRPr b="1" i="0" sz="1200" u="none" cap="none" strike="noStrike">
              <a:solidFill>
                <a:schemeClr val="lt1"/>
              </a:solidFill>
            </a:endParaRPr>
          </a:p>
        </p:txBody>
      </p:sp>
      <p:sp>
        <p:nvSpPr>
          <p:cNvPr id="546" name="Google Shape;546;p37"/>
          <p:cNvSpPr/>
          <p:nvPr/>
        </p:nvSpPr>
        <p:spPr>
          <a:xfrm>
            <a:off x="4971850" y="3172738"/>
            <a:ext cx="1661100" cy="624900"/>
          </a:xfrm>
          <a:prstGeom prst="roundRect">
            <a:avLst>
              <a:gd fmla="val 16667" name="adj"/>
            </a:avLst>
          </a:prstGeom>
          <a:solidFill>
            <a:srgbClr val="0B539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Trabalhos em grupos (Programas)</a:t>
            </a:r>
            <a:endParaRPr b="1" i="0" sz="1200" u="none" cap="none" strike="noStrike">
              <a:solidFill>
                <a:schemeClr val="lt1"/>
              </a:solidFill>
            </a:endParaRPr>
          </a:p>
        </p:txBody>
      </p:sp>
      <p:sp>
        <p:nvSpPr>
          <p:cNvPr id="547" name="Google Shape;547;p37"/>
          <p:cNvSpPr/>
          <p:nvPr/>
        </p:nvSpPr>
        <p:spPr>
          <a:xfrm>
            <a:off x="4971850" y="2333238"/>
            <a:ext cx="1661100" cy="624900"/>
          </a:xfrm>
          <a:prstGeom prst="roundRect">
            <a:avLst>
              <a:gd fmla="val 16667" name="adj"/>
            </a:avLst>
          </a:prstGeom>
          <a:solidFill>
            <a:srgbClr val="274E1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Reuniões internas e externa</a:t>
            </a:r>
            <a:endParaRPr b="1" i="0" sz="1200" u="none" cap="none" strike="noStrike">
              <a:solidFill>
                <a:schemeClr val="lt1"/>
              </a:solidFill>
            </a:endParaRPr>
          </a:p>
        </p:txBody>
      </p:sp>
      <p:sp>
        <p:nvSpPr>
          <p:cNvPr id="548" name="Google Shape;548;p37"/>
          <p:cNvSpPr/>
          <p:nvPr/>
        </p:nvSpPr>
        <p:spPr>
          <a:xfrm>
            <a:off x="7079725" y="2627350"/>
            <a:ext cx="1661100" cy="624900"/>
          </a:xfrm>
          <a:prstGeom prst="roundRect">
            <a:avLst>
              <a:gd fmla="val 16667" name="adj"/>
            </a:avLst>
          </a:prstGeom>
          <a:solidFill>
            <a:srgbClr val="674EA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Discussão de Caso</a:t>
            </a:r>
            <a:endParaRPr b="1" i="0" sz="1200" u="none" cap="none" strike="noStrike">
              <a:solidFill>
                <a:schemeClr val="lt1"/>
              </a:solidFill>
            </a:endParaRPr>
          </a:p>
        </p:txBody>
      </p:sp>
      <p:sp>
        <p:nvSpPr>
          <p:cNvPr id="549" name="Google Shape;549;p37"/>
          <p:cNvSpPr/>
          <p:nvPr/>
        </p:nvSpPr>
        <p:spPr>
          <a:xfrm>
            <a:off x="2863975" y="606838"/>
            <a:ext cx="1661100" cy="624900"/>
          </a:xfrm>
          <a:prstGeom prst="roundRect">
            <a:avLst>
              <a:gd fmla="val 16667" name="adj"/>
            </a:avLst>
          </a:prstGeom>
          <a:solidFill>
            <a:srgbClr val="1155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Atendimento Individual</a:t>
            </a:r>
            <a:endParaRPr b="1" i="0" sz="1200" u="none" cap="none" strike="noStrike">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8"/>
          <p:cNvSpPr/>
          <p:nvPr/>
        </p:nvSpPr>
        <p:spPr>
          <a:xfrm>
            <a:off x="261025" y="1420225"/>
            <a:ext cx="2234700" cy="1075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555" name="Google Shape;555;p38"/>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556" name="Google Shape;556;p38"/>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558" name="Google Shape;558;p38"/>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559" name="Google Shape;559;p38"/>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560" name="Google Shape;560;p38"/>
          <p:cNvGrpSpPr/>
          <p:nvPr/>
        </p:nvGrpSpPr>
        <p:grpSpPr>
          <a:xfrm>
            <a:off x="1234375" y="189600"/>
            <a:ext cx="5402638" cy="833900"/>
            <a:chOff x="-715525" y="966962"/>
            <a:chExt cx="5402638" cy="833900"/>
          </a:xfrm>
        </p:grpSpPr>
        <p:pic>
          <p:nvPicPr>
            <p:cNvPr id="561" name="Google Shape;561;p38"/>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562" name="Google Shape;562;p38"/>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563" name="Google Shape;563;p38"/>
          <p:cNvSpPr txBox="1"/>
          <p:nvPr/>
        </p:nvSpPr>
        <p:spPr>
          <a:xfrm>
            <a:off x="357325" y="1542475"/>
            <a:ext cx="2042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E A VISITA DOMICILIAR?</a:t>
            </a:r>
            <a:endParaRPr b="1" sz="2100">
              <a:solidFill>
                <a:schemeClr val="lt1"/>
              </a:solidFill>
            </a:endParaRPr>
          </a:p>
        </p:txBody>
      </p:sp>
      <p:sp>
        <p:nvSpPr>
          <p:cNvPr id="564" name="Google Shape;564;p38"/>
          <p:cNvSpPr txBox="1"/>
          <p:nvPr/>
        </p:nvSpPr>
        <p:spPr>
          <a:xfrm>
            <a:off x="2579900" y="1251325"/>
            <a:ext cx="6095100" cy="74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700">
                <a:solidFill>
                  <a:schemeClr val="dk1"/>
                </a:solidFill>
              </a:rPr>
              <a:t>- </a:t>
            </a:r>
            <a:r>
              <a:rPr b="1" lang="pt-BR" sz="1700">
                <a:solidFill>
                  <a:schemeClr val="dk1"/>
                </a:solidFill>
              </a:rPr>
              <a:t>Um dos instrumentos técnico-metodológicos</a:t>
            </a:r>
            <a:r>
              <a:rPr lang="pt-BR" sz="1700">
                <a:solidFill>
                  <a:schemeClr val="dk1"/>
                </a:solidFill>
              </a:rPr>
              <a:t>, pois </a:t>
            </a:r>
            <a:endParaRPr sz="1700">
              <a:solidFill>
                <a:schemeClr val="dk1"/>
              </a:solidFill>
            </a:endParaRPr>
          </a:p>
          <a:p>
            <a:pPr indent="0" lvl="0" marL="0" rtl="0" algn="l">
              <a:lnSpc>
                <a:spcPct val="115000"/>
              </a:lnSpc>
              <a:spcBef>
                <a:spcPts val="0"/>
              </a:spcBef>
              <a:spcAft>
                <a:spcPts val="0"/>
              </a:spcAft>
              <a:buNone/>
            </a:pPr>
            <a:r>
              <a:rPr lang="pt-BR" sz="1700">
                <a:solidFill>
                  <a:schemeClr val="dk1"/>
                </a:solidFill>
              </a:rPr>
              <a:t>facilita a aproximação do profissional à realidade do usuário.</a:t>
            </a:r>
            <a:endParaRPr sz="1700">
              <a:solidFill>
                <a:schemeClr val="dk1"/>
              </a:solidFill>
            </a:endParaRPr>
          </a:p>
        </p:txBody>
      </p:sp>
      <p:sp>
        <p:nvSpPr>
          <p:cNvPr id="565" name="Google Shape;565;p38"/>
          <p:cNvSpPr txBox="1"/>
          <p:nvPr/>
        </p:nvSpPr>
        <p:spPr>
          <a:xfrm>
            <a:off x="2579900" y="1998625"/>
            <a:ext cx="6440400" cy="74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700">
                <a:solidFill>
                  <a:schemeClr val="dk1"/>
                </a:solidFill>
              </a:rPr>
              <a:t>- </a:t>
            </a:r>
            <a:r>
              <a:rPr lang="pt-BR" sz="1700">
                <a:solidFill>
                  <a:schemeClr val="dk1"/>
                </a:solidFill>
              </a:rPr>
              <a:t>Deve-se avaliar a necessidade da visita domiciliar e a demanda que originou esta ação.</a:t>
            </a:r>
            <a:endParaRPr sz="1700">
              <a:solidFill>
                <a:schemeClr val="dk1"/>
              </a:solidFill>
            </a:endParaRPr>
          </a:p>
        </p:txBody>
      </p:sp>
      <p:sp>
        <p:nvSpPr>
          <p:cNvPr id="566" name="Google Shape;566;p38"/>
          <p:cNvSpPr/>
          <p:nvPr/>
        </p:nvSpPr>
        <p:spPr>
          <a:xfrm>
            <a:off x="561900" y="2932575"/>
            <a:ext cx="8334600" cy="2106300"/>
          </a:xfrm>
          <a:prstGeom prst="rect">
            <a:avLst/>
          </a:prstGeom>
          <a:solidFill>
            <a:srgbClr val="FFFBEE"/>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txBox="1"/>
          <p:nvPr/>
        </p:nvSpPr>
        <p:spPr>
          <a:xfrm>
            <a:off x="2399425" y="3056925"/>
            <a:ext cx="6303300" cy="44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700">
                <a:solidFill>
                  <a:srgbClr val="FF0000"/>
                </a:solidFill>
              </a:rPr>
              <a:t>ATENÇÃO/CUIDADO!! NÃO DEVE SER:</a:t>
            </a:r>
            <a:endParaRPr b="1" sz="1700">
              <a:solidFill>
                <a:srgbClr val="FF0000"/>
              </a:solidFill>
            </a:endParaRPr>
          </a:p>
        </p:txBody>
      </p:sp>
      <p:sp>
        <p:nvSpPr>
          <p:cNvPr id="568" name="Google Shape;568;p38"/>
          <p:cNvSpPr txBox="1"/>
          <p:nvPr/>
        </p:nvSpPr>
        <p:spPr>
          <a:xfrm>
            <a:off x="2459800" y="3542175"/>
            <a:ext cx="3129000" cy="1339200"/>
          </a:xfrm>
          <a:prstGeom prst="rect">
            <a:avLst/>
          </a:prstGeom>
          <a:noFill/>
          <a:ln>
            <a:noFill/>
          </a:ln>
        </p:spPr>
        <p:txBody>
          <a:bodyPr anchorCtr="0" anchor="t" bIns="34275" lIns="68575" spcFirstLastPara="1" rIns="68575" wrap="square" tIns="34275">
            <a:spAutoFit/>
          </a:bodyPr>
          <a:lstStyle/>
          <a:p>
            <a:pPr indent="-323850" lvl="0" marL="457200" rtl="0" algn="l">
              <a:lnSpc>
                <a:spcPct val="150000"/>
              </a:lnSpc>
              <a:spcBef>
                <a:spcPts val="0"/>
              </a:spcBef>
              <a:spcAft>
                <a:spcPts val="0"/>
              </a:spcAft>
              <a:buClr>
                <a:schemeClr val="dk1"/>
              </a:buClr>
              <a:buSzPts val="1500"/>
              <a:buChar char="-"/>
            </a:pPr>
            <a:r>
              <a:rPr lang="pt-BR" sz="1500">
                <a:solidFill>
                  <a:schemeClr val="dk1"/>
                </a:solidFill>
              </a:rPr>
              <a:t>Instrumento impositivo</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pt-BR" sz="1500">
                <a:solidFill>
                  <a:schemeClr val="dk1"/>
                </a:solidFill>
              </a:rPr>
              <a:t>Discurso higienista</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pt-BR" sz="1500">
                <a:solidFill>
                  <a:schemeClr val="dk1"/>
                </a:solidFill>
              </a:rPr>
              <a:t>Prática policialesca</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pt-BR" sz="1500">
                <a:solidFill>
                  <a:schemeClr val="dk1"/>
                </a:solidFill>
              </a:rPr>
              <a:t>Modo punitivo </a:t>
            </a:r>
            <a:endParaRPr sz="1500">
              <a:solidFill>
                <a:schemeClr val="dk1"/>
              </a:solidFill>
            </a:endParaRPr>
          </a:p>
        </p:txBody>
      </p:sp>
      <p:sp>
        <p:nvSpPr>
          <p:cNvPr id="569" name="Google Shape;569;p38"/>
          <p:cNvSpPr txBox="1"/>
          <p:nvPr/>
        </p:nvSpPr>
        <p:spPr>
          <a:xfrm>
            <a:off x="5168600" y="3721050"/>
            <a:ext cx="3567600" cy="992700"/>
          </a:xfrm>
          <a:prstGeom prst="rect">
            <a:avLst/>
          </a:prstGeom>
          <a:noFill/>
          <a:ln>
            <a:noFill/>
          </a:ln>
        </p:spPr>
        <p:txBody>
          <a:bodyPr anchorCtr="0" anchor="t" bIns="34275" lIns="68575" spcFirstLastPara="1" rIns="68575" wrap="square" tIns="34275">
            <a:spAutoFit/>
          </a:bodyPr>
          <a:lstStyle/>
          <a:p>
            <a:pPr indent="-323850" lvl="0" marL="457200" rtl="0" algn="l">
              <a:lnSpc>
                <a:spcPct val="150000"/>
              </a:lnSpc>
              <a:spcBef>
                <a:spcPts val="0"/>
              </a:spcBef>
              <a:spcAft>
                <a:spcPts val="0"/>
              </a:spcAft>
              <a:buClr>
                <a:schemeClr val="dk1"/>
              </a:buClr>
              <a:buSzPts val="1500"/>
              <a:buChar char="-"/>
            </a:pPr>
            <a:r>
              <a:rPr lang="pt-BR" sz="1500">
                <a:solidFill>
                  <a:schemeClr val="dk1"/>
                </a:solidFill>
              </a:rPr>
              <a:t>“Pegar  de surpresa  o  usuário”. </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pt-BR" sz="1500">
                <a:solidFill>
                  <a:schemeClr val="dk1"/>
                </a:solidFill>
              </a:rPr>
              <a:t>Concepções do certo-errado, limpo-sujo, bem-mal</a:t>
            </a:r>
            <a:endParaRPr sz="1500">
              <a:solidFill>
                <a:schemeClr val="dk1"/>
              </a:solidFill>
            </a:endParaRPr>
          </a:p>
        </p:txBody>
      </p:sp>
      <p:cxnSp>
        <p:nvCxnSpPr>
          <p:cNvPr id="570" name="Google Shape;570;p38"/>
          <p:cNvCxnSpPr/>
          <p:nvPr/>
        </p:nvCxnSpPr>
        <p:spPr>
          <a:xfrm>
            <a:off x="2830650" y="3520200"/>
            <a:ext cx="1881300" cy="1394400"/>
          </a:xfrm>
          <a:prstGeom prst="straightConnector1">
            <a:avLst/>
          </a:prstGeom>
          <a:noFill/>
          <a:ln cap="flat" cmpd="sng" w="9525">
            <a:solidFill>
              <a:schemeClr val="dk2"/>
            </a:solidFill>
            <a:prstDash val="solid"/>
            <a:round/>
            <a:headEnd len="med" w="med" type="none"/>
            <a:tailEnd len="med" w="med" type="none"/>
          </a:ln>
        </p:spPr>
      </p:cxnSp>
      <p:cxnSp>
        <p:nvCxnSpPr>
          <p:cNvPr id="571" name="Google Shape;571;p38"/>
          <p:cNvCxnSpPr/>
          <p:nvPr/>
        </p:nvCxnSpPr>
        <p:spPr>
          <a:xfrm flipH="1" rot="10800000">
            <a:off x="2837050" y="3516400"/>
            <a:ext cx="1839300" cy="1400700"/>
          </a:xfrm>
          <a:prstGeom prst="straightConnector1">
            <a:avLst/>
          </a:prstGeom>
          <a:noFill/>
          <a:ln cap="flat" cmpd="sng" w="9525">
            <a:solidFill>
              <a:schemeClr val="dk2"/>
            </a:solidFill>
            <a:prstDash val="solid"/>
            <a:round/>
            <a:headEnd len="med" w="med" type="none"/>
            <a:tailEnd len="med" w="med" type="none"/>
          </a:ln>
        </p:spPr>
      </p:cxnSp>
      <p:cxnSp>
        <p:nvCxnSpPr>
          <p:cNvPr id="572" name="Google Shape;572;p38"/>
          <p:cNvCxnSpPr/>
          <p:nvPr/>
        </p:nvCxnSpPr>
        <p:spPr>
          <a:xfrm>
            <a:off x="5518475" y="3735575"/>
            <a:ext cx="2922000" cy="969300"/>
          </a:xfrm>
          <a:prstGeom prst="straightConnector1">
            <a:avLst/>
          </a:prstGeom>
          <a:noFill/>
          <a:ln cap="flat" cmpd="sng" w="9525">
            <a:solidFill>
              <a:schemeClr val="dk2"/>
            </a:solidFill>
            <a:prstDash val="solid"/>
            <a:round/>
            <a:headEnd len="med" w="med" type="none"/>
            <a:tailEnd len="med" w="med" type="none"/>
          </a:ln>
        </p:spPr>
      </p:cxnSp>
      <p:cxnSp>
        <p:nvCxnSpPr>
          <p:cNvPr id="573" name="Google Shape;573;p38"/>
          <p:cNvCxnSpPr/>
          <p:nvPr/>
        </p:nvCxnSpPr>
        <p:spPr>
          <a:xfrm flipH="1">
            <a:off x="5490050" y="3678975"/>
            <a:ext cx="2943300" cy="1035000"/>
          </a:xfrm>
          <a:prstGeom prst="straightConnector1">
            <a:avLst/>
          </a:prstGeom>
          <a:noFill/>
          <a:ln cap="flat" cmpd="sng" w="9525">
            <a:solidFill>
              <a:schemeClr val="dk2"/>
            </a:solidFill>
            <a:prstDash val="solid"/>
            <a:round/>
            <a:headEnd len="med" w="med" type="none"/>
            <a:tailEnd len="med" w="med" type="none"/>
          </a:ln>
        </p:spPr>
      </p:cxnSp>
      <p:pic>
        <p:nvPicPr>
          <p:cNvPr id="574" name="Google Shape;574;p38"/>
          <p:cNvPicPr preferRelativeResize="0"/>
          <p:nvPr/>
        </p:nvPicPr>
        <p:blipFill>
          <a:blip r:embed="rId5">
            <a:alphaModFix/>
          </a:blip>
          <a:stretch>
            <a:fillRect/>
          </a:stretch>
        </p:blipFill>
        <p:spPr>
          <a:xfrm>
            <a:off x="882445" y="3312220"/>
            <a:ext cx="1347000" cy="1347000"/>
          </a:xfrm>
          <a:prstGeom prst="rect">
            <a:avLst/>
          </a:prstGeom>
          <a:noFill/>
          <a:ln>
            <a:noFill/>
          </a:ln>
          <a:effectLst>
            <a:outerShdw blurRad="57150" rotWithShape="0" algn="bl" dir="5400000" dist="19050">
              <a:srgbClr val="000000">
                <a:alpha val="17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9"/>
          <p:cNvSpPr/>
          <p:nvPr/>
        </p:nvSpPr>
        <p:spPr>
          <a:xfrm>
            <a:off x="261025" y="1250750"/>
            <a:ext cx="4713600" cy="6300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580" name="Google Shape;580;p39"/>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581" name="Google Shape;581;p39"/>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9"/>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583" name="Google Shape;583;p39"/>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584" name="Google Shape;584;p39"/>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585" name="Google Shape;585;p39"/>
          <p:cNvGrpSpPr/>
          <p:nvPr/>
        </p:nvGrpSpPr>
        <p:grpSpPr>
          <a:xfrm>
            <a:off x="1234375" y="189600"/>
            <a:ext cx="5402638" cy="833900"/>
            <a:chOff x="-715525" y="966962"/>
            <a:chExt cx="5402638" cy="833900"/>
          </a:xfrm>
        </p:grpSpPr>
        <p:pic>
          <p:nvPicPr>
            <p:cNvPr id="586" name="Google Shape;586;p39"/>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587" name="Google Shape;587;p39"/>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588" name="Google Shape;588;p39"/>
          <p:cNvSpPr txBox="1"/>
          <p:nvPr/>
        </p:nvSpPr>
        <p:spPr>
          <a:xfrm>
            <a:off x="441800" y="1311800"/>
            <a:ext cx="4571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100">
                <a:solidFill>
                  <a:schemeClr val="lt1"/>
                </a:solidFill>
              </a:rPr>
              <a:t>RECADASTRAMENTO ANUAL</a:t>
            </a:r>
            <a:endParaRPr b="1" sz="2100">
              <a:solidFill>
                <a:schemeClr val="lt1"/>
              </a:solidFill>
            </a:endParaRPr>
          </a:p>
        </p:txBody>
      </p:sp>
      <p:sp>
        <p:nvSpPr>
          <p:cNvPr id="589" name="Google Shape;589;p39"/>
          <p:cNvSpPr txBox="1"/>
          <p:nvPr/>
        </p:nvSpPr>
        <p:spPr>
          <a:xfrm>
            <a:off x="704850" y="2367875"/>
            <a:ext cx="80679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800">
                <a:solidFill>
                  <a:schemeClr val="dk1"/>
                </a:solidFill>
              </a:rPr>
              <a:t>Alguns institutos citaram a </a:t>
            </a:r>
            <a:r>
              <a:rPr b="1" lang="pt-BR" sz="1800">
                <a:solidFill>
                  <a:schemeClr val="dk1"/>
                </a:solidFill>
              </a:rPr>
              <a:t>participação do Serviço Social no processo de recadastramento anual</a:t>
            </a:r>
            <a:r>
              <a:rPr lang="pt-BR" sz="1800">
                <a:solidFill>
                  <a:schemeClr val="dk1"/>
                </a:solidFill>
              </a:rPr>
              <a:t>, na impossibilidade de locomoção (acesso ao serviço) dos segurados, resultando em Visita Domiciliar.</a:t>
            </a:r>
            <a:endParaRPr sz="1800">
              <a:solidFill>
                <a:schemeClr val="dk1"/>
              </a:solidFill>
            </a:endParaRPr>
          </a:p>
        </p:txBody>
      </p:sp>
      <p:sp>
        <p:nvSpPr>
          <p:cNvPr id="590" name="Google Shape;590;p39"/>
          <p:cNvSpPr txBox="1"/>
          <p:nvPr/>
        </p:nvSpPr>
        <p:spPr>
          <a:xfrm>
            <a:off x="3063450" y="3739725"/>
            <a:ext cx="57801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800">
                <a:solidFill>
                  <a:schemeClr val="dk1"/>
                </a:solidFill>
              </a:rPr>
              <a:t>No </a:t>
            </a:r>
            <a:r>
              <a:rPr b="1" lang="pt-BR" sz="1800">
                <a:solidFill>
                  <a:schemeClr val="dk1"/>
                </a:solidFill>
              </a:rPr>
              <a:t>Prudenprev</a:t>
            </a:r>
            <a:r>
              <a:rPr lang="pt-BR" sz="1800">
                <a:solidFill>
                  <a:schemeClr val="dk1"/>
                </a:solidFill>
              </a:rPr>
              <a:t>, a profissional é também </a:t>
            </a:r>
            <a:r>
              <a:rPr b="1" lang="pt-BR" sz="1800">
                <a:solidFill>
                  <a:schemeClr val="dk1"/>
                </a:solidFill>
              </a:rPr>
              <a:t>responsável pela organização / gestão desse recadastramento</a:t>
            </a:r>
            <a:r>
              <a:rPr lang="pt-BR" sz="1800">
                <a:solidFill>
                  <a:schemeClr val="dk1"/>
                </a:solidFill>
              </a:rPr>
              <a:t>.</a:t>
            </a:r>
            <a:endParaRPr sz="1800">
              <a:solidFill>
                <a:schemeClr val="dk1"/>
              </a:solidFill>
            </a:endParaRPr>
          </a:p>
        </p:txBody>
      </p:sp>
      <p:pic>
        <p:nvPicPr>
          <p:cNvPr id="591" name="Google Shape;591;p39"/>
          <p:cNvPicPr preferRelativeResize="0"/>
          <p:nvPr/>
        </p:nvPicPr>
        <p:blipFill>
          <a:blip r:embed="rId5">
            <a:alphaModFix/>
          </a:blip>
          <a:stretch>
            <a:fillRect/>
          </a:stretch>
        </p:blipFill>
        <p:spPr>
          <a:xfrm>
            <a:off x="859025" y="3899025"/>
            <a:ext cx="2006486" cy="780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0"/>
          <p:cNvSpPr/>
          <p:nvPr/>
        </p:nvSpPr>
        <p:spPr>
          <a:xfrm>
            <a:off x="261025" y="1250750"/>
            <a:ext cx="8883000" cy="8340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597" name="Google Shape;597;p40"/>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598" name="Google Shape;598;p40"/>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0"/>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600" name="Google Shape;600;p40"/>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601" name="Google Shape;601;p40"/>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602" name="Google Shape;602;p40"/>
          <p:cNvGrpSpPr/>
          <p:nvPr/>
        </p:nvGrpSpPr>
        <p:grpSpPr>
          <a:xfrm>
            <a:off x="1234375" y="189600"/>
            <a:ext cx="5402638" cy="833900"/>
            <a:chOff x="-715525" y="966962"/>
            <a:chExt cx="5402638" cy="833900"/>
          </a:xfrm>
        </p:grpSpPr>
        <p:pic>
          <p:nvPicPr>
            <p:cNvPr id="603" name="Google Shape;603;p40"/>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604" name="Google Shape;604;p40"/>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605" name="Google Shape;605;p40"/>
          <p:cNvSpPr txBox="1"/>
          <p:nvPr/>
        </p:nvSpPr>
        <p:spPr>
          <a:xfrm>
            <a:off x="479725" y="1250750"/>
            <a:ext cx="219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100">
                <a:solidFill>
                  <a:schemeClr val="lt1"/>
                </a:solidFill>
              </a:rPr>
              <a:t>IMPACTOS DA EC 103/19</a:t>
            </a:r>
            <a:endParaRPr b="1" sz="2100">
              <a:solidFill>
                <a:schemeClr val="lt1"/>
              </a:solidFill>
            </a:endParaRPr>
          </a:p>
        </p:txBody>
      </p:sp>
      <p:sp>
        <p:nvSpPr>
          <p:cNvPr id="606" name="Google Shape;606;p40"/>
          <p:cNvSpPr txBox="1"/>
          <p:nvPr/>
        </p:nvSpPr>
        <p:spPr>
          <a:xfrm>
            <a:off x="487850" y="2223150"/>
            <a:ext cx="8578500" cy="128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1"/>
                </a:solidFill>
              </a:rPr>
              <a:t>“§ 4º-A. Poderão ser estabelecidos por lei complementar do respectivo ente federativo idade e tempo de contribuição diferenciados para aposentadoria de servidores com deficiência, previamente submetidos a </a:t>
            </a:r>
            <a:r>
              <a:rPr b="1" lang="pt-BR" sz="1600">
                <a:solidFill>
                  <a:schemeClr val="dk1"/>
                </a:solidFill>
              </a:rPr>
              <a:t>avaliação biopsicossocial</a:t>
            </a:r>
            <a:r>
              <a:rPr lang="pt-BR" sz="1600">
                <a:solidFill>
                  <a:schemeClr val="dk1"/>
                </a:solidFill>
              </a:rPr>
              <a:t> realizada por equipe multiprofissional e </a:t>
            </a:r>
            <a:r>
              <a:rPr b="1" lang="pt-BR" sz="1600">
                <a:solidFill>
                  <a:schemeClr val="dk1"/>
                </a:solidFill>
              </a:rPr>
              <a:t>interdisciplinar</a:t>
            </a:r>
            <a:r>
              <a:rPr lang="pt-BR" sz="1600">
                <a:solidFill>
                  <a:schemeClr val="dk1"/>
                </a:solidFill>
              </a:rPr>
              <a:t>.”</a:t>
            </a:r>
            <a:endParaRPr sz="1600">
              <a:solidFill>
                <a:schemeClr val="dk1"/>
              </a:solidFill>
            </a:endParaRPr>
          </a:p>
        </p:txBody>
      </p:sp>
      <p:sp>
        <p:nvSpPr>
          <p:cNvPr id="607" name="Google Shape;607;p40"/>
          <p:cNvSpPr txBox="1"/>
          <p:nvPr/>
        </p:nvSpPr>
        <p:spPr>
          <a:xfrm>
            <a:off x="2844650" y="1287775"/>
            <a:ext cx="5062800" cy="74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700">
                <a:solidFill>
                  <a:schemeClr val="lt1"/>
                </a:solidFill>
              </a:rPr>
              <a:t>Aposentadoria por Tempo de Contribuição para Pessoa com Deficiência</a:t>
            </a:r>
            <a:endParaRPr b="1" sz="1700">
              <a:solidFill>
                <a:schemeClr val="lt1"/>
              </a:solidFill>
            </a:endParaRPr>
          </a:p>
        </p:txBody>
      </p:sp>
      <p:sp>
        <p:nvSpPr>
          <p:cNvPr id="608" name="Google Shape;608;p40"/>
          <p:cNvSpPr txBox="1"/>
          <p:nvPr/>
        </p:nvSpPr>
        <p:spPr>
          <a:xfrm>
            <a:off x="487850" y="3557575"/>
            <a:ext cx="85785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Char char="-"/>
            </a:pPr>
            <a:r>
              <a:rPr b="1" lang="pt-BR" sz="1600">
                <a:solidFill>
                  <a:schemeClr val="dk1"/>
                </a:solidFill>
              </a:rPr>
              <a:t>AINDA </a:t>
            </a:r>
            <a:r>
              <a:rPr lang="pt-BR" sz="1600">
                <a:solidFill>
                  <a:schemeClr val="dk1"/>
                </a:solidFill>
              </a:rPr>
              <a:t>não possui instrumento de avaliação unificado e definido pós EC 103/19;</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pt-BR" sz="1600">
                <a:solidFill>
                  <a:schemeClr val="dk1"/>
                </a:solidFill>
              </a:rPr>
              <a:t>AINDA </a:t>
            </a:r>
            <a:r>
              <a:rPr lang="pt-BR" sz="1600">
                <a:solidFill>
                  <a:schemeClr val="dk1"/>
                </a:solidFill>
              </a:rPr>
              <a:t>não existe plano de ação interdisciplinar </a:t>
            </a:r>
            <a:endParaRPr sz="1600">
              <a:solidFill>
                <a:schemeClr val="dk1"/>
              </a:solidFill>
            </a:endParaRPr>
          </a:p>
        </p:txBody>
      </p:sp>
      <p:sp>
        <p:nvSpPr>
          <p:cNvPr id="609" name="Google Shape;609;p40"/>
          <p:cNvSpPr txBox="1"/>
          <p:nvPr/>
        </p:nvSpPr>
        <p:spPr>
          <a:xfrm>
            <a:off x="487850" y="4401800"/>
            <a:ext cx="85785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500">
                <a:solidFill>
                  <a:schemeClr val="dk1"/>
                </a:solidFill>
              </a:rPr>
              <a:t>*</a:t>
            </a:r>
            <a:r>
              <a:rPr lang="pt-BR" sz="1200">
                <a:solidFill>
                  <a:schemeClr val="dk1"/>
                </a:solidFill>
                <a:highlight>
                  <a:srgbClr val="FFFFFF"/>
                </a:highlight>
              </a:rPr>
              <a:t>Índice de Funcionalidade Brasileiro Modificado – IFBr-M ainda utilizado no INSS</a:t>
            </a:r>
            <a:r>
              <a:rPr lang="pt-BR" sz="1500">
                <a:solidFill>
                  <a:schemeClr val="dk1"/>
                </a:solidFill>
              </a:rPr>
              <a:t>;</a:t>
            </a:r>
            <a:endParaRPr sz="15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1"/>
          <p:cNvSpPr/>
          <p:nvPr/>
        </p:nvSpPr>
        <p:spPr>
          <a:xfrm>
            <a:off x="261025" y="1250750"/>
            <a:ext cx="8883000" cy="8340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615" name="Google Shape;615;p41"/>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616" name="Google Shape;616;p41"/>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1"/>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618" name="Google Shape;618;p41"/>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619" name="Google Shape;619;p41"/>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620" name="Google Shape;620;p41"/>
          <p:cNvGrpSpPr/>
          <p:nvPr/>
        </p:nvGrpSpPr>
        <p:grpSpPr>
          <a:xfrm>
            <a:off x="1234375" y="189600"/>
            <a:ext cx="5402638" cy="833900"/>
            <a:chOff x="-715525" y="966962"/>
            <a:chExt cx="5402638" cy="833900"/>
          </a:xfrm>
        </p:grpSpPr>
        <p:pic>
          <p:nvPicPr>
            <p:cNvPr id="621" name="Google Shape;621;p41"/>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622" name="Google Shape;622;p41"/>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623" name="Google Shape;623;p41"/>
          <p:cNvSpPr txBox="1"/>
          <p:nvPr/>
        </p:nvSpPr>
        <p:spPr>
          <a:xfrm>
            <a:off x="479725" y="1250750"/>
            <a:ext cx="219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100">
                <a:solidFill>
                  <a:schemeClr val="lt1"/>
                </a:solidFill>
              </a:rPr>
              <a:t>IMPACTOS DA EC 103/19</a:t>
            </a:r>
            <a:endParaRPr b="1" sz="2100">
              <a:solidFill>
                <a:schemeClr val="lt1"/>
              </a:solidFill>
            </a:endParaRPr>
          </a:p>
        </p:txBody>
      </p:sp>
      <p:sp>
        <p:nvSpPr>
          <p:cNvPr id="624" name="Google Shape;624;p41"/>
          <p:cNvSpPr txBox="1"/>
          <p:nvPr/>
        </p:nvSpPr>
        <p:spPr>
          <a:xfrm>
            <a:off x="2844650" y="1287775"/>
            <a:ext cx="5062800" cy="74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700">
                <a:solidFill>
                  <a:schemeClr val="lt1"/>
                </a:solidFill>
              </a:rPr>
              <a:t>Aposentadoria por Tempo de Contribuição para PCD</a:t>
            </a:r>
            <a:endParaRPr b="1" sz="1700">
              <a:solidFill>
                <a:schemeClr val="lt1"/>
              </a:solidFill>
            </a:endParaRPr>
          </a:p>
        </p:txBody>
      </p:sp>
      <p:sp>
        <p:nvSpPr>
          <p:cNvPr id="625" name="Google Shape;625;p41"/>
          <p:cNvSpPr/>
          <p:nvPr/>
        </p:nvSpPr>
        <p:spPr>
          <a:xfrm>
            <a:off x="440025" y="2255400"/>
            <a:ext cx="8580300" cy="15696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412375" y="3966750"/>
            <a:ext cx="8580300" cy="10770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txBox="1"/>
          <p:nvPr/>
        </p:nvSpPr>
        <p:spPr>
          <a:xfrm>
            <a:off x="479725" y="2320000"/>
            <a:ext cx="85407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500">
                <a:solidFill>
                  <a:srgbClr val="1C4587"/>
                </a:solidFill>
              </a:rPr>
              <a:t>BIOPSICOSSOCIAL</a:t>
            </a:r>
            <a:r>
              <a:rPr lang="pt-BR" sz="1500">
                <a:solidFill>
                  <a:srgbClr val="1C4587"/>
                </a:solidFill>
              </a:rPr>
              <a:t> </a:t>
            </a:r>
            <a:r>
              <a:rPr lang="pt-BR" sz="1500">
                <a:solidFill>
                  <a:schemeClr val="dk1"/>
                </a:solidFill>
              </a:rPr>
              <a:t>: É uma abordagem multidisciplinar</a:t>
            </a:r>
            <a:endParaRPr sz="1500">
              <a:solidFill>
                <a:schemeClr val="dk1"/>
              </a:solidFill>
            </a:endParaRPr>
          </a:p>
        </p:txBody>
      </p:sp>
      <p:sp>
        <p:nvSpPr>
          <p:cNvPr id="628" name="Google Shape;628;p41"/>
          <p:cNvSpPr txBox="1"/>
          <p:nvPr/>
        </p:nvSpPr>
        <p:spPr>
          <a:xfrm>
            <a:off x="737000" y="2677425"/>
            <a:ext cx="8283300" cy="107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300">
                <a:solidFill>
                  <a:schemeClr val="dk1"/>
                </a:solidFill>
              </a:rPr>
              <a:t>Biológico</a:t>
            </a:r>
            <a:r>
              <a:rPr lang="pt-BR" sz="1300">
                <a:solidFill>
                  <a:schemeClr val="dk1"/>
                </a:solidFill>
              </a:rPr>
              <a:t>: aborda questões como a saúde física, propensões genéticas e efeito de drogas e medicamentos.</a:t>
            </a:r>
            <a:endParaRPr sz="1300">
              <a:solidFill>
                <a:schemeClr val="dk1"/>
              </a:solidFill>
            </a:endParaRPr>
          </a:p>
          <a:p>
            <a:pPr indent="0" lvl="0" marL="0" rtl="0" algn="l">
              <a:lnSpc>
                <a:spcPct val="115000"/>
              </a:lnSpc>
              <a:spcBef>
                <a:spcPts val="0"/>
              </a:spcBef>
              <a:spcAft>
                <a:spcPts val="0"/>
              </a:spcAft>
              <a:buNone/>
            </a:pPr>
            <a:r>
              <a:rPr b="1" lang="pt-BR" sz="1300">
                <a:solidFill>
                  <a:schemeClr val="dk1"/>
                </a:solidFill>
              </a:rPr>
              <a:t>Psicológico</a:t>
            </a:r>
            <a:r>
              <a:rPr lang="pt-BR" sz="1300">
                <a:solidFill>
                  <a:schemeClr val="dk1"/>
                </a:solidFill>
              </a:rPr>
              <a:t>: Aborda questões como autoestima e saúde mental.</a:t>
            </a:r>
            <a:endParaRPr sz="1300">
              <a:solidFill>
                <a:schemeClr val="dk1"/>
              </a:solidFill>
            </a:endParaRPr>
          </a:p>
          <a:p>
            <a:pPr indent="0" lvl="0" marL="0" rtl="0" algn="l">
              <a:lnSpc>
                <a:spcPct val="115000"/>
              </a:lnSpc>
              <a:spcBef>
                <a:spcPts val="0"/>
              </a:spcBef>
              <a:spcAft>
                <a:spcPts val="0"/>
              </a:spcAft>
              <a:buNone/>
            </a:pPr>
            <a:r>
              <a:rPr b="1" lang="pt-BR" sz="1300">
                <a:solidFill>
                  <a:schemeClr val="dk1"/>
                </a:solidFill>
                <a:highlight>
                  <a:schemeClr val="accent6"/>
                </a:highlight>
              </a:rPr>
              <a:t>Social</a:t>
            </a:r>
            <a:r>
              <a:rPr lang="pt-BR" sz="1300">
                <a:solidFill>
                  <a:schemeClr val="dk1"/>
                </a:solidFill>
                <a:highlight>
                  <a:schemeClr val="accent6"/>
                </a:highlight>
              </a:rPr>
              <a:t>: investigação de como fatores sociais (aspectos socioeconômicos, culturais e inter-relacionais) podem afetar a saúde do paciente.</a:t>
            </a:r>
            <a:endParaRPr sz="1300">
              <a:solidFill>
                <a:schemeClr val="dk1"/>
              </a:solidFill>
              <a:highlight>
                <a:schemeClr val="accent6"/>
              </a:highlight>
            </a:endParaRPr>
          </a:p>
        </p:txBody>
      </p:sp>
      <p:sp>
        <p:nvSpPr>
          <p:cNvPr id="629" name="Google Shape;629;p41"/>
          <p:cNvSpPr txBox="1"/>
          <p:nvPr/>
        </p:nvSpPr>
        <p:spPr>
          <a:xfrm>
            <a:off x="459925" y="4045325"/>
            <a:ext cx="85407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500">
                <a:solidFill>
                  <a:srgbClr val="1C4587"/>
                </a:solidFill>
              </a:rPr>
              <a:t>INTERDISCIPLINARIDADE</a:t>
            </a:r>
            <a:r>
              <a:rPr lang="pt-BR" sz="1500">
                <a:solidFill>
                  <a:schemeClr val="dk1"/>
                </a:solidFill>
              </a:rPr>
              <a:t>:  As relações profissionais e de poder tendem à </a:t>
            </a:r>
            <a:r>
              <a:rPr b="1" lang="pt-BR" sz="1500">
                <a:solidFill>
                  <a:schemeClr val="dk1"/>
                </a:solidFill>
              </a:rPr>
              <a:t>horizontalidade/ estratégias de ação são comuns / troca recíproca</a:t>
            </a:r>
            <a:r>
              <a:rPr lang="pt-BR" sz="1500">
                <a:solidFill>
                  <a:schemeClr val="dk1"/>
                </a:solidFill>
              </a:rPr>
              <a:t> </a:t>
            </a:r>
            <a:r>
              <a:rPr b="1" lang="pt-BR" sz="1500">
                <a:solidFill>
                  <a:schemeClr val="dk1"/>
                </a:solidFill>
              </a:rPr>
              <a:t>de conhecimento</a:t>
            </a:r>
            <a:r>
              <a:rPr lang="pt-BR" sz="1500">
                <a:solidFill>
                  <a:schemeClr val="dk1"/>
                </a:solidFill>
              </a:rPr>
              <a:t> entre as diferentes disciplinas.</a:t>
            </a:r>
            <a:endParaRPr sz="15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2"/>
          <p:cNvSpPr/>
          <p:nvPr/>
        </p:nvSpPr>
        <p:spPr>
          <a:xfrm>
            <a:off x="261025" y="1250750"/>
            <a:ext cx="8883000" cy="8340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635" name="Google Shape;635;p42"/>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636" name="Google Shape;636;p42"/>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2"/>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638" name="Google Shape;638;p42"/>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639" name="Google Shape;639;p42"/>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640" name="Google Shape;640;p42"/>
          <p:cNvGrpSpPr/>
          <p:nvPr/>
        </p:nvGrpSpPr>
        <p:grpSpPr>
          <a:xfrm>
            <a:off x="1234375" y="189600"/>
            <a:ext cx="5402638" cy="833900"/>
            <a:chOff x="-715525" y="966962"/>
            <a:chExt cx="5402638" cy="833900"/>
          </a:xfrm>
        </p:grpSpPr>
        <p:pic>
          <p:nvPicPr>
            <p:cNvPr id="641" name="Google Shape;641;p42"/>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642" name="Google Shape;642;p42"/>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643" name="Google Shape;643;p42"/>
          <p:cNvSpPr txBox="1"/>
          <p:nvPr/>
        </p:nvSpPr>
        <p:spPr>
          <a:xfrm>
            <a:off x="479725" y="1250750"/>
            <a:ext cx="219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100">
                <a:solidFill>
                  <a:schemeClr val="lt1"/>
                </a:solidFill>
              </a:rPr>
              <a:t>IMPACTOS DA EC 103/19</a:t>
            </a:r>
            <a:endParaRPr b="1" sz="2100">
              <a:solidFill>
                <a:schemeClr val="lt1"/>
              </a:solidFill>
            </a:endParaRPr>
          </a:p>
        </p:txBody>
      </p:sp>
      <p:sp>
        <p:nvSpPr>
          <p:cNvPr id="644" name="Google Shape;644;p42"/>
          <p:cNvSpPr txBox="1"/>
          <p:nvPr/>
        </p:nvSpPr>
        <p:spPr>
          <a:xfrm>
            <a:off x="2844650" y="1276250"/>
            <a:ext cx="50628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800">
                <a:solidFill>
                  <a:schemeClr val="lt1"/>
                </a:solidFill>
              </a:rPr>
              <a:t>READAPTAÇÃO E REABILITAÇÃO PROFISSIONAL</a:t>
            </a:r>
            <a:endParaRPr b="1" sz="1800">
              <a:solidFill>
                <a:schemeClr val="lt1"/>
              </a:solidFill>
            </a:endParaRPr>
          </a:p>
        </p:txBody>
      </p:sp>
      <p:sp>
        <p:nvSpPr>
          <p:cNvPr id="645" name="Google Shape;645;p42"/>
          <p:cNvSpPr txBox="1"/>
          <p:nvPr/>
        </p:nvSpPr>
        <p:spPr>
          <a:xfrm>
            <a:off x="877500" y="2132425"/>
            <a:ext cx="7703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800">
                <a:solidFill>
                  <a:schemeClr val="dk1"/>
                </a:solidFill>
              </a:rPr>
              <a:t>As </a:t>
            </a:r>
            <a:r>
              <a:rPr b="1" lang="pt-BR" sz="1800">
                <a:solidFill>
                  <a:schemeClr val="dk1"/>
                </a:solidFill>
              </a:rPr>
              <a:t>Prefeituras e demais órgãos públicos</a:t>
            </a:r>
            <a:r>
              <a:rPr lang="pt-BR" sz="1800">
                <a:solidFill>
                  <a:schemeClr val="dk1"/>
                </a:solidFill>
              </a:rPr>
              <a:t> deverão ser os </a:t>
            </a:r>
            <a:r>
              <a:rPr b="1" lang="pt-BR" sz="1800">
                <a:solidFill>
                  <a:schemeClr val="dk1"/>
                </a:solidFill>
              </a:rPr>
              <a:t>responsáveis </a:t>
            </a:r>
            <a:r>
              <a:rPr lang="pt-BR" sz="1800">
                <a:solidFill>
                  <a:schemeClr val="dk1"/>
                </a:solidFill>
              </a:rPr>
              <a:t>pela Reabilitação e Readaptação seus servidores.</a:t>
            </a:r>
            <a:endParaRPr sz="1800">
              <a:solidFill>
                <a:schemeClr val="dk1"/>
              </a:solidFill>
            </a:endParaRPr>
          </a:p>
        </p:txBody>
      </p:sp>
      <p:sp>
        <p:nvSpPr>
          <p:cNvPr id="646" name="Google Shape;646;p42"/>
          <p:cNvSpPr txBox="1"/>
          <p:nvPr/>
        </p:nvSpPr>
        <p:spPr>
          <a:xfrm>
            <a:off x="877500" y="2816450"/>
            <a:ext cx="7926000" cy="2458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pt-BR" sz="1200">
                <a:solidFill>
                  <a:schemeClr val="dk1"/>
                </a:solidFill>
              </a:rPr>
              <a:t>Alguns entes </a:t>
            </a:r>
            <a:r>
              <a:rPr lang="pt-BR" sz="1200">
                <a:solidFill>
                  <a:schemeClr val="dk1"/>
                </a:solidFill>
              </a:rPr>
              <a:t>têm</a:t>
            </a:r>
            <a:r>
              <a:rPr lang="pt-BR" sz="1200">
                <a:solidFill>
                  <a:schemeClr val="dk1"/>
                </a:solidFill>
              </a:rPr>
              <a:t> solicitado ao setor de Serviço Social para atuar em conjunto nos processos de readaptação de função dos servidores públicos municipais a fim subsidiar pareceres periciais,realizando, inclusive, visitas técnicas institucionais. </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rPr b="1" lang="pt-BR" sz="1200">
                <a:solidFill>
                  <a:srgbClr val="FF0000"/>
                </a:solidFill>
              </a:rPr>
              <a:t>ATENÇÃO: </a:t>
            </a:r>
            <a:r>
              <a:rPr lang="pt-BR">
                <a:solidFill>
                  <a:srgbClr val="009F91"/>
                </a:solidFill>
                <a:highlight>
                  <a:srgbClr val="FFFFFF"/>
                </a:highlight>
              </a:rPr>
              <a:t>Manifestação do CRESS-SP sobre o curso “Análise de Compatibilidade de Trabalho” promovido pelo INSS: a "</a:t>
            </a:r>
            <a:r>
              <a:rPr b="1" lang="pt-BR">
                <a:solidFill>
                  <a:srgbClr val="009F91"/>
                </a:solidFill>
                <a:highlight>
                  <a:srgbClr val="FFFFFF"/>
                </a:highlight>
              </a:rPr>
              <a:t>Análise de Compatibilidade do Trabalho</a:t>
            </a:r>
            <a:r>
              <a:rPr lang="pt-BR">
                <a:solidFill>
                  <a:srgbClr val="009F91"/>
                </a:solidFill>
                <a:highlight>
                  <a:srgbClr val="FFFFFF"/>
                </a:highlight>
              </a:rPr>
              <a:t>" é função incompatível com as atribuições privativas e competências profissionais da(o) Assistente Social, especialmente diante de possíveis riscos que a sociedade e as(os) profissionais, bem como os beneficiários podem sofrer. </a:t>
            </a:r>
            <a:endParaRPr>
              <a:solidFill>
                <a:srgbClr val="009F91"/>
              </a:solidFill>
              <a:highlight>
                <a:srgbClr val="FFFFFF"/>
              </a:highlight>
            </a:endParaRPr>
          </a:p>
          <a:p>
            <a:pPr indent="0" lvl="0" marL="0" rtl="0" algn="l">
              <a:lnSpc>
                <a:spcPct val="115000"/>
              </a:lnSpc>
              <a:spcBef>
                <a:spcPts val="0"/>
              </a:spcBef>
              <a:spcAft>
                <a:spcPts val="0"/>
              </a:spcAft>
              <a:buNone/>
            </a:pPr>
            <a:r>
              <a:t/>
            </a:r>
            <a:endParaRPr sz="12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idx="1" type="subTitle"/>
          </p:nvPr>
        </p:nvSpPr>
        <p:spPr>
          <a:xfrm>
            <a:off x="4262825" y="1489225"/>
            <a:ext cx="3863100" cy="2805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pt-BR" sz="1800"/>
              <a:t>Trajetória do Serviço Social na Previdência Social.</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pt-BR" sz="1800"/>
              <a:t>A atuação do Serviço Social nos RPPS.</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pt-BR" sz="1800"/>
              <a:t>Impactos da E.C. 103/19.</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pt-BR" sz="1800"/>
              <a:t>Serviço Social e Educação Previdenciária.</a:t>
            </a:r>
            <a:endParaRPr sz="1800"/>
          </a:p>
        </p:txBody>
      </p:sp>
      <p:sp>
        <p:nvSpPr>
          <p:cNvPr id="89" name="Google Shape;89;p16"/>
          <p:cNvSpPr txBox="1"/>
          <p:nvPr/>
        </p:nvSpPr>
        <p:spPr>
          <a:xfrm>
            <a:off x="888075" y="407050"/>
            <a:ext cx="7608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800"/>
          </a:p>
        </p:txBody>
      </p:sp>
      <p:sp>
        <p:nvSpPr>
          <p:cNvPr id="90" name="Google Shape;90;p16"/>
          <p:cNvSpPr/>
          <p:nvPr/>
        </p:nvSpPr>
        <p:spPr>
          <a:xfrm>
            <a:off x="540250" y="1370725"/>
            <a:ext cx="2031600" cy="3243000"/>
          </a:xfrm>
          <a:prstGeom prst="roundRect">
            <a:avLst>
              <a:gd fmla="val 16667" name="adj"/>
            </a:avLst>
          </a:prstGeom>
          <a:solidFill>
            <a:srgbClr val="1155CC"/>
          </a:solidFill>
          <a:ln>
            <a:noFill/>
          </a:ln>
          <a:effectLst>
            <a:reflection blurRad="0" dir="5400000" dist="76200" endA="0" endPos="14000" fadeDir="5400012" kx="0" rotWithShape="0" algn="bl" stA="52999" stPos="0" sy="-100000" ky="0"/>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1800">
                <a:solidFill>
                  <a:schemeClr val="lt1"/>
                </a:solidFill>
              </a:rPr>
              <a:t>ASSUNTOS DISSERTADOS</a:t>
            </a:r>
            <a:endParaRPr b="1" sz="2200">
              <a:solidFill>
                <a:schemeClr val="lt1"/>
              </a:solidFill>
            </a:endParaRPr>
          </a:p>
        </p:txBody>
      </p:sp>
      <p:sp>
        <p:nvSpPr>
          <p:cNvPr id="91" name="Google Shape;91;p16"/>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2" name="Google Shape;92;p16"/>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grpSp>
        <p:nvGrpSpPr>
          <p:cNvPr id="93" name="Google Shape;93;p16"/>
          <p:cNvGrpSpPr/>
          <p:nvPr/>
        </p:nvGrpSpPr>
        <p:grpSpPr>
          <a:xfrm>
            <a:off x="1234375" y="189600"/>
            <a:ext cx="5402638" cy="833900"/>
            <a:chOff x="-715525" y="966962"/>
            <a:chExt cx="5402638" cy="833900"/>
          </a:xfrm>
        </p:grpSpPr>
        <p:pic>
          <p:nvPicPr>
            <p:cNvPr id="94" name="Google Shape;94;p16"/>
            <p:cNvPicPr preferRelativeResize="0"/>
            <p:nvPr/>
          </p:nvPicPr>
          <p:blipFill>
            <a:blip r:embed="rId3">
              <a:alphaModFix/>
            </a:blip>
            <a:stretch>
              <a:fillRect/>
            </a:stretch>
          </p:blipFill>
          <p:spPr>
            <a:xfrm>
              <a:off x="-715525" y="966962"/>
              <a:ext cx="880575" cy="833900"/>
            </a:xfrm>
            <a:prstGeom prst="rect">
              <a:avLst/>
            </a:prstGeom>
            <a:noFill/>
            <a:ln>
              <a:noFill/>
            </a:ln>
          </p:spPr>
        </p:pic>
        <p:sp>
          <p:nvSpPr>
            <p:cNvPr id="95" name="Google Shape;95;p16"/>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96" name="Google Shape;96;p16"/>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97" name="Google Shape;97;p16"/>
          <p:cNvSpPr/>
          <p:nvPr/>
        </p:nvSpPr>
        <p:spPr>
          <a:xfrm>
            <a:off x="7320300" y="-703775"/>
            <a:ext cx="26412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6"/>
          <p:cNvPicPr preferRelativeResize="0"/>
          <p:nvPr/>
        </p:nvPicPr>
        <p:blipFill rotWithShape="1">
          <a:blip r:embed="rId4">
            <a:alphaModFix/>
          </a:blip>
          <a:srcRect b="0" l="0" r="0" t="0"/>
          <a:stretch/>
        </p:blipFill>
        <p:spPr>
          <a:xfrm>
            <a:off x="7089900" y="179775"/>
            <a:ext cx="1838175" cy="1282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grpSp>
        <p:nvGrpSpPr>
          <p:cNvPr id="651" name="Google Shape;651;p43"/>
          <p:cNvGrpSpPr/>
          <p:nvPr/>
        </p:nvGrpSpPr>
        <p:grpSpPr>
          <a:xfrm>
            <a:off x="0" y="0"/>
            <a:ext cx="9150825" cy="5151300"/>
            <a:chOff x="0" y="0"/>
            <a:chExt cx="9150825" cy="5151300"/>
          </a:xfrm>
        </p:grpSpPr>
        <p:sp>
          <p:nvSpPr>
            <p:cNvPr id="652" name="Google Shape;652;p43"/>
            <p:cNvSpPr/>
            <p:nvPr/>
          </p:nvSpPr>
          <p:spPr>
            <a:xfrm>
              <a:off x="0" y="0"/>
              <a:ext cx="3116700" cy="51435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3"/>
            <p:cNvSpPr/>
            <p:nvPr/>
          </p:nvSpPr>
          <p:spPr>
            <a:xfrm>
              <a:off x="3116700" y="0"/>
              <a:ext cx="6027300" cy="738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3"/>
            <p:cNvSpPr/>
            <p:nvPr/>
          </p:nvSpPr>
          <p:spPr>
            <a:xfrm rot="5400000">
              <a:off x="3927225" y="-72300"/>
              <a:ext cx="4413300" cy="6033900"/>
            </a:xfrm>
            <a:prstGeom prst="rtTriangl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 name="Google Shape;655;p43"/>
          <p:cNvGrpSpPr/>
          <p:nvPr/>
        </p:nvGrpSpPr>
        <p:grpSpPr>
          <a:xfrm>
            <a:off x="4571988" y="3283187"/>
            <a:ext cx="4467900" cy="1659813"/>
            <a:chOff x="219213" y="181737"/>
            <a:chExt cx="4467900" cy="1659813"/>
          </a:xfrm>
        </p:grpSpPr>
        <p:pic>
          <p:nvPicPr>
            <p:cNvPr id="656" name="Google Shape;656;p43"/>
            <p:cNvPicPr preferRelativeResize="0"/>
            <p:nvPr/>
          </p:nvPicPr>
          <p:blipFill>
            <a:blip r:embed="rId3">
              <a:alphaModFix/>
            </a:blip>
            <a:stretch>
              <a:fillRect/>
            </a:stretch>
          </p:blipFill>
          <p:spPr>
            <a:xfrm>
              <a:off x="1969923" y="181737"/>
              <a:ext cx="966500" cy="915275"/>
            </a:xfrm>
            <a:prstGeom prst="rect">
              <a:avLst/>
            </a:prstGeom>
            <a:noFill/>
            <a:ln>
              <a:noFill/>
            </a:ln>
          </p:spPr>
        </p:pic>
        <p:sp>
          <p:nvSpPr>
            <p:cNvPr id="657" name="Google Shape;657;p43"/>
            <p:cNvSpPr txBox="1"/>
            <p:nvPr/>
          </p:nvSpPr>
          <p:spPr>
            <a:xfrm>
              <a:off x="219213" y="1250550"/>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pic>
        <p:nvPicPr>
          <p:cNvPr id="658" name="Google Shape;658;p43"/>
          <p:cNvPicPr preferRelativeResize="0"/>
          <p:nvPr/>
        </p:nvPicPr>
        <p:blipFill rotWithShape="1">
          <a:blip r:embed="rId4">
            <a:alphaModFix/>
          </a:blip>
          <a:srcRect b="0" l="0" r="0" t="0"/>
          <a:stretch/>
        </p:blipFill>
        <p:spPr>
          <a:xfrm>
            <a:off x="6010925" y="321100"/>
            <a:ext cx="2807325" cy="1958925"/>
          </a:xfrm>
          <a:prstGeom prst="rect">
            <a:avLst/>
          </a:prstGeom>
          <a:noFill/>
          <a:ln>
            <a:noFill/>
          </a:ln>
        </p:spPr>
      </p:pic>
      <p:sp>
        <p:nvSpPr>
          <p:cNvPr id="659" name="Google Shape;659;p43"/>
          <p:cNvSpPr txBox="1"/>
          <p:nvPr/>
        </p:nvSpPr>
        <p:spPr>
          <a:xfrm>
            <a:off x="361025" y="1729550"/>
            <a:ext cx="56499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990"/>
              <a:buFont typeface="Arial"/>
              <a:buNone/>
            </a:pPr>
            <a:r>
              <a:rPr b="1" lang="pt-BR" sz="2600">
                <a:solidFill>
                  <a:schemeClr val="lt1"/>
                </a:solidFill>
              </a:rPr>
              <a:t>SERVIÇO SOCIAL E </a:t>
            </a:r>
            <a:endParaRPr b="1" sz="2600">
              <a:solidFill>
                <a:schemeClr val="lt1"/>
              </a:solidFill>
            </a:endParaRPr>
          </a:p>
          <a:p>
            <a:pPr indent="0" lvl="0" marL="0" rtl="0" algn="l">
              <a:spcBef>
                <a:spcPts val="0"/>
              </a:spcBef>
              <a:spcAft>
                <a:spcPts val="0"/>
              </a:spcAft>
              <a:buClr>
                <a:schemeClr val="dk1"/>
              </a:buClr>
              <a:buSzPts val="990"/>
              <a:buFont typeface="Arial"/>
              <a:buNone/>
            </a:pPr>
            <a:r>
              <a:rPr b="1" lang="pt-BR" sz="2600">
                <a:solidFill>
                  <a:schemeClr val="lt1"/>
                </a:solidFill>
              </a:rPr>
              <a:t>EDUCAÇÃO PREVIDENCIÁRIA</a:t>
            </a:r>
            <a:r>
              <a:rPr b="1" lang="pt-BR" sz="2600">
                <a:solidFill>
                  <a:schemeClr val="lt1"/>
                </a:solidFill>
              </a:rPr>
              <a:t>	</a:t>
            </a:r>
            <a:endParaRPr b="1" sz="2600"/>
          </a:p>
        </p:txBody>
      </p:sp>
      <p:sp>
        <p:nvSpPr>
          <p:cNvPr id="660" name="Google Shape;660;p43"/>
          <p:cNvSpPr/>
          <p:nvPr/>
        </p:nvSpPr>
        <p:spPr>
          <a:xfrm rot="5400000">
            <a:off x="166500" y="-166500"/>
            <a:ext cx="900000" cy="12330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4"/>
          <p:cNvSpPr/>
          <p:nvPr/>
        </p:nvSpPr>
        <p:spPr>
          <a:xfrm>
            <a:off x="445775" y="0"/>
            <a:ext cx="7791600" cy="997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666" name="Google Shape;666;p44"/>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4"/>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668" name="Google Shape;668;p44"/>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669" name="Google Shape;669;p44"/>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70" name="Google Shape;670;p44"/>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671" name="Google Shape;671;p44"/>
          <p:cNvSpPr txBox="1"/>
          <p:nvPr/>
        </p:nvSpPr>
        <p:spPr>
          <a:xfrm>
            <a:off x="1579050" y="237150"/>
            <a:ext cx="4476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EDUCAÇÃO PREVIDENCIÁRIA</a:t>
            </a:r>
            <a:endParaRPr b="1" sz="2200">
              <a:solidFill>
                <a:schemeClr val="lt1"/>
              </a:solidFill>
            </a:endParaRPr>
          </a:p>
        </p:txBody>
      </p:sp>
      <p:sp>
        <p:nvSpPr>
          <p:cNvPr id="672" name="Google Shape;672;p44"/>
          <p:cNvSpPr txBox="1"/>
          <p:nvPr/>
        </p:nvSpPr>
        <p:spPr>
          <a:xfrm>
            <a:off x="546750" y="1332175"/>
            <a:ext cx="6048900" cy="3010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pt-BR" sz="1800">
                <a:solidFill>
                  <a:srgbClr val="1155CC"/>
                </a:solidFill>
              </a:rPr>
              <a:t>Ações </a:t>
            </a:r>
            <a:r>
              <a:rPr lang="pt-BR" sz="1800">
                <a:solidFill>
                  <a:schemeClr val="dk1"/>
                </a:solidFill>
              </a:rPr>
              <a:t>relacionadas à </a:t>
            </a:r>
            <a:r>
              <a:rPr b="1" lang="pt-BR" sz="1800">
                <a:solidFill>
                  <a:srgbClr val="1155CC"/>
                </a:solidFill>
              </a:rPr>
              <a:t>melhoria da</a:t>
            </a:r>
            <a:r>
              <a:rPr lang="pt-BR" sz="1800">
                <a:solidFill>
                  <a:srgbClr val="1155CC"/>
                </a:solidFill>
              </a:rPr>
              <a:t> </a:t>
            </a:r>
            <a:r>
              <a:rPr b="1" lang="pt-BR" sz="1800">
                <a:solidFill>
                  <a:srgbClr val="1155CC"/>
                </a:solidFill>
              </a:rPr>
              <a:t>qualidade de vida dos segurados</a:t>
            </a:r>
            <a:r>
              <a:rPr lang="pt-BR" sz="1800">
                <a:solidFill>
                  <a:schemeClr val="dk1"/>
                </a:solidFill>
              </a:rPr>
              <a:t> do RPPS, como a promoção da saúde, prevenção de doenças, educação financeira, planejamento e transição para a aposentadoria, vida durante a aposentadoria e envelhecimento ativo.</a:t>
            </a:r>
            <a:endParaRPr sz="1800">
              <a:solidFill>
                <a:schemeClr val="dk1"/>
              </a:solidFill>
            </a:endParaRPr>
          </a:p>
          <a:p>
            <a:pPr indent="0" lvl="0" marL="0" rtl="0" algn="just">
              <a:lnSpc>
                <a:spcPct val="115000"/>
              </a:lnSpc>
              <a:spcBef>
                <a:spcPts val="0"/>
              </a:spcBef>
              <a:spcAft>
                <a:spcPts val="0"/>
              </a:spcAft>
              <a:buNone/>
            </a:pPr>
            <a:r>
              <a:t/>
            </a:r>
            <a:endParaRPr sz="1800">
              <a:solidFill>
                <a:schemeClr val="dk1"/>
              </a:solidFill>
            </a:endParaRPr>
          </a:p>
          <a:p>
            <a:pPr indent="0" lvl="0" marL="0" rtl="0" algn="just">
              <a:lnSpc>
                <a:spcPct val="115000"/>
              </a:lnSpc>
              <a:spcBef>
                <a:spcPts val="0"/>
              </a:spcBef>
              <a:spcAft>
                <a:spcPts val="0"/>
              </a:spcAft>
              <a:buNone/>
            </a:pPr>
            <a:r>
              <a:rPr lang="pt-BR" sz="1800">
                <a:solidFill>
                  <a:schemeClr val="dk1"/>
                </a:solidFill>
              </a:rPr>
              <a:t>Também são contempladas pela educação previdenciária as ações de </a:t>
            </a:r>
            <a:r>
              <a:rPr b="1" lang="pt-BR" sz="1800">
                <a:solidFill>
                  <a:srgbClr val="1155CC"/>
                </a:solidFill>
              </a:rPr>
              <a:t>socialização das informações para os segurados e a sociedade.</a:t>
            </a:r>
            <a:endParaRPr b="1" sz="1800">
              <a:solidFill>
                <a:srgbClr val="1155CC"/>
              </a:solidFill>
            </a:endParaRPr>
          </a:p>
        </p:txBody>
      </p:sp>
      <p:sp>
        <p:nvSpPr>
          <p:cNvPr id="673" name="Google Shape;673;p44"/>
          <p:cNvSpPr txBox="1"/>
          <p:nvPr/>
        </p:nvSpPr>
        <p:spPr>
          <a:xfrm>
            <a:off x="546750" y="4395450"/>
            <a:ext cx="47316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200">
                <a:solidFill>
                  <a:schemeClr val="dk1"/>
                </a:solidFill>
              </a:rPr>
              <a:t>Fonte: Manual do Pró-Gestão RPPS – Versão 3.3 de 11/02/2022</a:t>
            </a:r>
            <a:endParaRPr sz="1200">
              <a:solidFill>
                <a:schemeClr val="dk1"/>
              </a:solidFill>
            </a:endParaRPr>
          </a:p>
        </p:txBody>
      </p:sp>
      <p:pic>
        <p:nvPicPr>
          <p:cNvPr id="674" name="Google Shape;674;p44"/>
          <p:cNvPicPr preferRelativeResize="0"/>
          <p:nvPr/>
        </p:nvPicPr>
        <p:blipFill>
          <a:blip r:embed="rId5">
            <a:alphaModFix/>
          </a:blip>
          <a:stretch>
            <a:fillRect/>
          </a:stretch>
        </p:blipFill>
        <p:spPr>
          <a:xfrm>
            <a:off x="7182123" y="2069445"/>
            <a:ext cx="728350" cy="814632"/>
          </a:xfrm>
          <a:prstGeom prst="rect">
            <a:avLst/>
          </a:prstGeom>
          <a:noFill/>
          <a:ln>
            <a:noFill/>
          </a:ln>
        </p:spPr>
      </p:pic>
      <p:pic>
        <p:nvPicPr>
          <p:cNvPr id="675" name="Google Shape;675;p44"/>
          <p:cNvPicPr preferRelativeResize="0"/>
          <p:nvPr/>
        </p:nvPicPr>
        <p:blipFill>
          <a:blip r:embed="rId6">
            <a:alphaModFix/>
          </a:blip>
          <a:stretch>
            <a:fillRect/>
          </a:stretch>
        </p:blipFill>
        <p:spPr>
          <a:xfrm>
            <a:off x="8140313" y="2499050"/>
            <a:ext cx="728350" cy="891850"/>
          </a:xfrm>
          <a:prstGeom prst="rect">
            <a:avLst/>
          </a:prstGeom>
          <a:noFill/>
          <a:ln>
            <a:noFill/>
          </a:ln>
        </p:spPr>
      </p:pic>
      <p:pic>
        <p:nvPicPr>
          <p:cNvPr id="676" name="Google Shape;676;p44"/>
          <p:cNvPicPr preferRelativeResize="0"/>
          <p:nvPr/>
        </p:nvPicPr>
        <p:blipFill>
          <a:blip r:embed="rId7">
            <a:alphaModFix/>
          </a:blip>
          <a:stretch>
            <a:fillRect/>
          </a:stretch>
        </p:blipFill>
        <p:spPr>
          <a:xfrm>
            <a:off x="8201645" y="1677113"/>
            <a:ext cx="518750" cy="634050"/>
          </a:xfrm>
          <a:prstGeom prst="rect">
            <a:avLst/>
          </a:prstGeom>
          <a:noFill/>
          <a:ln>
            <a:noFill/>
          </a:ln>
        </p:spPr>
      </p:pic>
      <p:pic>
        <p:nvPicPr>
          <p:cNvPr id="677" name="Google Shape;677;p44"/>
          <p:cNvPicPr preferRelativeResize="0"/>
          <p:nvPr/>
        </p:nvPicPr>
        <p:blipFill>
          <a:blip r:embed="rId8">
            <a:alphaModFix/>
          </a:blip>
          <a:stretch>
            <a:fillRect/>
          </a:stretch>
        </p:blipFill>
        <p:spPr>
          <a:xfrm>
            <a:off x="7182113" y="3211250"/>
            <a:ext cx="641398" cy="814625"/>
          </a:xfrm>
          <a:prstGeom prst="rect">
            <a:avLst/>
          </a:prstGeom>
          <a:noFill/>
          <a:ln>
            <a:noFill/>
          </a:ln>
        </p:spPr>
      </p:pic>
      <p:pic>
        <p:nvPicPr>
          <p:cNvPr id="678" name="Google Shape;678;p44"/>
          <p:cNvPicPr preferRelativeResize="0"/>
          <p:nvPr/>
        </p:nvPicPr>
        <p:blipFill>
          <a:blip r:embed="rId9">
            <a:alphaModFix/>
          </a:blip>
          <a:stretch>
            <a:fillRect/>
          </a:stretch>
        </p:blipFill>
        <p:spPr>
          <a:xfrm>
            <a:off x="8140325" y="3678200"/>
            <a:ext cx="641400" cy="5885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5"/>
          <p:cNvSpPr/>
          <p:nvPr/>
        </p:nvSpPr>
        <p:spPr>
          <a:xfrm>
            <a:off x="2441250" y="0"/>
            <a:ext cx="5499900" cy="1092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684" name="Google Shape;684;p45"/>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5"/>
          <p:cNvSpPr/>
          <p:nvPr/>
        </p:nvSpPr>
        <p:spPr>
          <a:xfrm>
            <a:off x="2441250" y="0"/>
            <a:ext cx="6702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686" name="Google Shape;686;p45"/>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687" name="Google Shape;687;p45"/>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88" name="Google Shape;688;p45"/>
          <p:cNvSpPr txBox="1"/>
          <p:nvPr/>
        </p:nvSpPr>
        <p:spPr>
          <a:xfrm>
            <a:off x="2361338" y="292500"/>
            <a:ext cx="47652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SERVIÇO SOCIAL IPRESB</a:t>
            </a:r>
            <a:endParaRPr b="1" sz="2100">
              <a:solidFill>
                <a:schemeClr val="lt1"/>
              </a:solidFill>
            </a:endParaRPr>
          </a:p>
        </p:txBody>
      </p:sp>
      <p:pic>
        <p:nvPicPr>
          <p:cNvPr id="689" name="Google Shape;689;p45"/>
          <p:cNvPicPr preferRelativeResize="0"/>
          <p:nvPr/>
        </p:nvPicPr>
        <p:blipFill>
          <a:blip r:embed="rId4">
            <a:alphaModFix/>
          </a:blip>
          <a:stretch>
            <a:fillRect/>
          </a:stretch>
        </p:blipFill>
        <p:spPr>
          <a:xfrm>
            <a:off x="8087525" y="4131775"/>
            <a:ext cx="1374950" cy="1742375"/>
          </a:xfrm>
          <a:prstGeom prst="rect">
            <a:avLst/>
          </a:prstGeom>
          <a:noFill/>
          <a:ln>
            <a:noFill/>
          </a:ln>
        </p:spPr>
      </p:pic>
      <p:pic>
        <p:nvPicPr>
          <p:cNvPr id="690" name="Google Shape;690;p45"/>
          <p:cNvPicPr preferRelativeResize="0"/>
          <p:nvPr/>
        </p:nvPicPr>
        <p:blipFill>
          <a:blip r:embed="rId5">
            <a:alphaModFix/>
          </a:blip>
          <a:stretch>
            <a:fillRect/>
          </a:stretch>
        </p:blipFill>
        <p:spPr>
          <a:xfrm>
            <a:off x="588064" y="92100"/>
            <a:ext cx="1579531" cy="1092900"/>
          </a:xfrm>
          <a:prstGeom prst="rect">
            <a:avLst/>
          </a:prstGeom>
          <a:noFill/>
          <a:ln>
            <a:noFill/>
          </a:ln>
        </p:spPr>
      </p:pic>
      <p:grpSp>
        <p:nvGrpSpPr>
          <p:cNvPr id="691" name="Google Shape;691;p45"/>
          <p:cNvGrpSpPr/>
          <p:nvPr/>
        </p:nvGrpSpPr>
        <p:grpSpPr>
          <a:xfrm>
            <a:off x="1263475" y="3265910"/>
            <a:ext cx="1516800" cy="1615840"/>
            <a:chOff x="4399325" y="368985"/>
            <a:chExt cx="1516800" cy="1615840"/>
          </a:xfrm>
        </p:grpSpPr>
        <p:grpSp>
          <p:nvGrpSpPr>
            <p:cNvPr id="692" name="Google Shape;692;p45"/>
            <p:cNvGrpSpPr/>
            <p:nvPr/>
          </p:nvGrpSpPr>
          <p:grpSpPr>
            <a:xfrm>
              <a:off x="4675781" y="368985"/>
              <a:ext cx="963900" cy="963900"/>
              <a:chOff x="4980581" y="521385"/>
              <a:chExt cx="963900" cy="963900"/>
            </a:xfrm>
          </p:grpSpPr>
          <p:sp>
            <p:nvSpPr>
              <p:cNvPr id="693" name="Google Shape;693;p45"/>
              <p:cNvSpPr/>
              <p:nvPr/>
            </p:nvSpPr>
            <p:spPr>
              <a:xfrm>
                <a:off x="4980581" y="521385"/>
                <a:ext cx="963900" cy="963900"/>
              </a:xfrm>
              <a:prstGeom prst="ellipse">
                <a:avLst/>
              </a:prstGeom>
              <a:noFill/>
              <a:ln cap="flat" cmpd="sng" w="19050">
                <a:solidFill>
                  <a:srgbClr val="783F0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chemeClr val="lt1"/>
                  </a:solidFill>
                  <a:latin typeface="Quattrocento Sans"/>
                  <a:ea typeface="Quattrocento Sans"/>
                  <a:cs typeface="Quattrocento Sans"/>
                  <a:sym typeface="Quattrocento Sans"/>
                </a:endParaRPr>
              </a:p>
            </p:txBody>
          </p:sp>
          <p:pic>
            <p:nvPicPr>
              <p:cNvPr id="694" name="Google Shape;694;p45"/>
              <p:cNvPicPr preferRelativeResize="0"/>
              <p:nvPr/>
            </p:nvPicPr>
            <p:blipFill>
              <a:blip r:embed="rId6">
                <a:alphaModFix/>
              </a:blip>
              <a:stretch>
                <a:fillRect/>
              </a:stretch>
            </p:blipFill>
            <p:spPr>
              <a:xfrm>
                <a:off x="5197449" y="715686"/>
                <a:ext cx="530150" cy="575275"/>
              </a:xfrm>
              <a:prstGeom prst="rect">
                <a:avLst/>
              </a:prstGeom>
              <a:noFill/>
              <a:ln>
                <a:noFill/>
              </a:ln>
            </p:spPr>
          </p:pic>
        </p:grpSp>
        <p:sp>
          <p:nvSpPr>
            <p:cNvPr id="695" name="Google Shape;695;p45"/>
            <p:cNvSpPr txBox="1"/>
            <p:nvPr/>
          </p:nvSpPr>
          <p:spPr>
            <a:xfrm>
              <a:off x="4399325" y="1336825"/>
              <a:ext cx="15168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rgbClr val="783F04"/>
                  </a:solidFill>
                </a:rPr>
                <a:t>Boletim Informativo</a:t>
              </a:r>
              <a:endParaRPr b="1">
                <a:solidFill>
                  <a:srgbClr val="783F04"/>
                </a:solidFill>
              </a:endParaRPr>
            </a:p>
          </p:txBody>
        </p:sp>
      </p:grpSp>
      <p:grpSp>
        <p:nvGrpSpPr>
          <p:cNvPr id="696" name="Google Shape;696;p45"/>
          <p:cNvGrpSpPr/>
          <p:nvPr/>
        </p:nvGrpSpPr>
        <p:grpSpPr>
          <a:xfrm>
            <a:off x="5614388" y="3160472"/>
            <a:ext cx="2245800" cy="1826690"/>
            <a:chOff x="2444750" y="2481285"/>
            <a:chExt cx="2245800" cy="1826690"/>
          </a:xfrm>
        </p:grpSpPr>
        <p:sp>
          <p:nvSpPr>
            <p:cNvPr id="697" name="Google Shape;697;p45"/>
            <p:cNvSpPr/>
            <p:nvPr/>
          </p:nvSpPr>
          <p:spPr>
            <a:xfrm>
              <a:off x="3085706" y="2481285"/>
              <a:ext cx="963900" cy="963900"/>
            </a:xfrm>
            <a:prstGeom prst="ellipse">
              <a:avLst/>
            </a:prstGeom>
            <a:noFill/>
            <a:ln cap="flat" cmpd="sng" w="19050">
              <a:solidFill>
                <a:srgbClr val="0C343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chemeClr val="lt1"/>
                </a:solidFill>
                <a:latin typeface="Quattrocento Sans"/>
                <a:ea typeface="Quattrocento Sans"/>
                <a:cs typeface="Quattrocento Sans"/>
                <a:sym typeface="Quattrocento Sans"/>
              </a:endParaRPr>
            </a:p>
          </p:txBody>
        </p:sp>
        <p:sp>
          <p:nvSpPr>
            <p:cNvPr id="698" name="Google Shape;698;p45"/>
            <p:cNvSpPr txBox="1"/>
            <p:nvPr/>
          </p:nvSpPr>
          <p:spPr>
            <a:xfrm>
              <a:off x="2444750" y="3445175"/>
              <a:ext cx="2245800" cy="86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rgbClr val="134F5C"/>
                  </a:solidFill>
                </a:rPr>
                <a:t>PEPREV</a:t>
              </a:r>
              <a:endParaRPr b="1">
                <a:solidFill>
                  <a:srgbClr val="134F5C"/>
                </a:solidFill>
              </a:endParaRPr>
            </a:p>
            <a:p>
              <a:pPr indent="0" lvl="0" marL="0" rtl="0" algn="ctr">
                <a:lnSpc>
                  <a:spcPct val="115000"/>
                </a:lnSpc>
                <a:spcBef>
                  <a:spcPts val="0"/>
                </a:spcBef>
                <a:spcAft>
                  <a:spcPts val="0"/>
                </a:spcAft>
                <a:buNone/>
              </a:pPr>
              <a:r>
                <a:rPr b="1" lang="pt-BR" sz="1300">
                  <a:solidFill>
                    <a:srgbClr val="134F5C"/>
                  </a:solidFill>
                </a:rPr>
                <a:t>Programa de Educação Previdenciária</a:t>
              </a:r>
              <a:endParaRPr b="1" sz="1300">
                <a:solidFill>
                  <a:srgbClr val="134F5C"/>
                </a:solidFill>
              </a:endParaRPr>
            </a:p>
          </p:txBody>
        </p:sp>
      </p:grpSp>
      <p:grpSp>
        <p:nvGrpSpPr>
          <p:cNvPr id="699" name="Google Shape;699;p45"/>
          <p:cNvGrpSpPr/>
          <p:nvPr/>
        </p:nvGrpSpPr>
        <p:grpSpPr>
          <a:xfrm>
            <a:off x="5688798" y="1313747"/>
            <a:ext cx="2097000" cy="1578890"/>
            <a:chOff x="6552735" y="2435435"/>
            <a:chExt cx="2097000" cy="1578890"/>
          </a:xfrm>
        </p:grpSpPr>
        <p:grpSp>
          <p:nvGrpSpPr>
            <p:cNvPr id="700" name="Google Shape;700;p45"/>
            <p:cNvGrpSpPr/>
            <p:nvPr/>
          </p:nvGrpSpPr>
          <p:grpSpPr>
            <a:xfrm>
              <a:off x="7119268" y="2435435"/>
              <a:ext cx="963900" cy="963900"/>
              <a:chOff x="7119268" y="2435435"/>
              <a:chExt cx="963900" cy="963900"/>
            </a:xfrm>
          </p:grpSpPr>
          <p:sp>
            <p:nvSpPr>
              <p:cNvPr id="701" name="Google Shape;701;p45"/>
              <p:cNvSpPr/>
              <p:nvPr/>
            </p:nvSpPr>
            <p:spPr>
              <a:xfrm>
                <a:off x="7119268" y="2435435"/>
                <a:ext cx="963900" cy="963900"/>
              </a:xfrm>
              <a:prstGeom prst="ellipse">
                <a:avLst/>
              </a:prstGeom>
              <a:noFill/>
              <a:ln cap="flat" cmpd="sng" w="19050">
                <a:solidFill>
                  <a:srgbClr val="38761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rgbClr val="38761D"/>
                  </a:solidFill>
                  <a:latin typeface="Quattrocento Sans"/>
                  <a:ea typeface="Quattrocento Sans"/>
                  <a:cs typeface="Quattrocento Sans"/>
                  <a:sym typeface="Quattrocento Sans"/>
                </a:endParaRPr>
              </a:p>
            </p:txBody>
          </p:sp>
          <p:pic>
            <p:nvPicPr>
              <p:cNvPr id="702" name="Google Shape;702;p45"/>
              <p:cNvPicPr preferRelativeResize="0"/>
              <p:nvPr/>
            </p:nvPicPr>
            <p:blipFill>
              <a:blip r:embed="rId7">
                <a:alphaModFix/>
              </a:blip>
              <a:stretch>
                <a:fillRect/>
              </a:stretch>
            </p:blipFill>
            <p:spPr>
              <a:xfrm>
                <a:off x="7261125" y="2688073"/>
                <a:ext cx="680150" cy="458600"/>
              </a:xfrm>
              <a:prstGeom prst="rect">
                <a:avLst/>
              </a:prstGeom>
              <a:noFill/>
              <a:ln>
                <a:noFill/>
              </a:ln>
            </p:spPr>
          </p:pic>
        </p:grpSp>
        <p:sp>
          <p:nvSpPr>
            <p:cNvPr id="703" name="Google Shape;703;p45"/>
            <p:cNvSpPr txBox="1"/>
            <p:nvPr/>
          </p:nvSpPr>
          <p:spPr>
            <a:xfrm>
              <a:off x="6552735" y="3399325"/>
              <a:ext cx="20970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300">
                  <a:solidFill>
                    <a:srgbClr val="38761D"/>
                  </a:solidFill>
                </a:rPr>
                <a:t>Programa</a:t>
              </a:r>
              <a:endParaRPr b="1" sz="1300">
                <a:solidFill>
                  <a:srgbClr val="38761D"/>
                </a:solidFill>
              </a:endParaRPr>
            </a:p>
            <a:p>
              <a:pPr indent="0" lvl="0" marL="0" rtl="0" algn="ctr">
                <a:lnSpc>
                  <a:spcPct val="115000"/>
                </a:lnSpc>
                <a:spcBef>
                  <a:spcPts val="0"/>
                </a:spcBef>
                <a:spcAft>
                  <a:spcPts val="0"/>
                </a:spcAft>
                <a:buNone/>
              </a:pPr>
              <a:r>
                <a:rPr b="1" lang="pt-BR" sz="1300">
                  <a:solidFill>
                    <a:srgbClr val="38761D"/>
                  </a:solidFill>
                </a:rPr>
                <a:t> Pós Aposentadoria</a:t>
              </a:r>
              <a:endParaRPr b="1" sz="1300">
                <a:solidFill>
                  <a:srgbClr val="38761D"/>
                </a:solidFill>
              </a:endParaRPr>
            </a:p>
          </p:txBody>
        </p:sp>
      </p:grpSp>
      <p:grpSp>
        <p:nvGrpSpPr>
          <p:cNvPr id="704" name="Google Shape;704;p45"/>
          <p:cNvGrpSpPr/>
          <p:nvPr/>
        </p:nvGrpSpPr>
        <p:grpSpPr>
          <a:xfrm>
            <a:off x="3624850" y="1279638"/>
            <a:ext cx="1374900" cy="1643163"/>
            <a:chOff x="5999375" y="335250"/>
            <a:chExt cx="1374900" cy="1643163"/>
          </a:xfrm>
        </p:grpSpPr>
        <p:grpSp>
          <p:nvGrpSpPr>
            <p:cNvPr id="705" name="Google Shape;705;p45"/>
            <p:cNvGrpSpPr/>
            <p:nvPr/>
          </p:nvGrpSpPr>
          <p:grpSpPr>
            <a:xfrm>
              <a:off x="6191513" y="335250"/>
              <a:ext cx="990600" cy="978000"/>
              <a:chOff x="6191513" y="335250"/>
              <a:chExt cx="990600" cy="978000"/>
            </a:xfrm>
          </p:grpSpPr>
          <p:sp>
            <p:nvSpPr>
              <p:cNvPr id="706" name="Google Shape;706;p45"/>
              <p:cNvSpPr/>
              <p:nvPr/>
            </p:nvSpPr>
            <p:spPr>
              <a:xfrm>
                <a:off x="6191513" y="335250"/>
                <a:ext cx="990600" cy="978000"/>
              </a:xfrm>
              <a:prstGeom prst="ellipse">
                <a:avLst/>
              </a:prstGeom>
              <a:noFill/>
              <a:ln cap="flat" cmpd="sng" w="19050">
                <a:solidFill>
                  <a:srgbClr val="A64D7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7" name="Google Shape;707;p45"/>
              <p:cNvPicPr preferRelativeResize="0"/>
              <p:nvPr/>
            </p:nvPicPr>
            <p:blipFill>
              <a:blip r:embed="rId8">
                <a:alphaModFix/>
              </a:blip>
              <a:stretch>
                <a:fillRect/>
              </a:stretch>
            </p:blipFill>
            <p:spPr>
              <a:xfrm>
                <a:off x="6310052" y="610349"/>
                <a:ext cx="753552" cy="481159"/>
              </a:xfrm>
              <a:prstGeom prst="rect">
                <a:avLst/>
              </a:prstGeom>
              <a:noFill/>
              <a:ln>
                <a:noFill/>
              </a:ln>
            </p:spPr>
          </p:pic>
        </p:grpSp>
        <p:sp>
          <p:nvSpPr>
            <p:cNvPr id="708" name="Google Shape;708;p45"/>
            <p:cNvSpPr txBox="1"/>
            <p:nvPr/>
          </p:nvSpPr>
          <p:spPr>
            <a:xfrm>
              <a:off x="5999375" y="1330413"/>
              <a:ext cx="13749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rgbClr val="A64D79"/>
                  </a:solidFill>
                </a:rPr>
                <a:t>Redes Sociais</a:t>
              </a:r>
              <a:endParaRPr b="1">
                <a:solidFill>
                  <a:srgbClr val="A64D79"/>
                </a:solidFill>
              </a:endParaRPr>
            </a:p>
          </p:txBody>
        </p:sp>
      </p:grpSp>
      <p:grpSp>
        <p:nvGrpSpPr>
          <p:cNvPr id="709" name="Google Shape;709;p45"/>
          <p:cNvGrpSpPr/>
          <p:nvPr/>
        </p:nvGrpSpPr>
        <p:grpSpPr>
          <a:xfrm>
            <a:off x="1263475" y="1295285"/>
            <a:ext cx="1516800" cy="1611890"/>
            <a:chOff x="1263475" y="1295285"/>
            <a:chExt cx="1516800" cy="1611890"/>
          </a:xfrm>
        </p:grpSpPr>
        <p:grpSp>
          <p:nvGrpSpPr>
            <p:cNvPr id="710" name="Google Shape;710;p45"/>
            <p:cNvGrpSpPr/>
            <p:nvPr/>
          </p:nvGrpSpPr>
          <p:grpSpPr>
            <a:xfrm>
              <a:off x="1263475" y="1295285"/>
              <a:ext cx="1516800" cy="1611890"/>
              <a:chOff x="2809250" y="368985"/>
              <a:chExt cx="1516800" cy="1611890"/>
            </a:xfrm>
          </p:grpSpPr>
          <p:sp>
            <p:nvSpPr>
              <p:cNvPr id="711" name="Google Shape;711;p45"/>
              <p:cNvSpPr/>
              <p:nvPr/>
            </p:nvSpPr>
            <p:spPr>
              <a:xfrm>
                <a:off x="3085706" y="368985"/>
                <a:ext cx="963900" cy="963900"/>
              </a:xfrm>
              <a:prstGeom prst="ellipse">
                <a:avLst/>
              </a:prstGeom>
              <a:noFill/>
              <a:ln cap="flat" cmpd="sng" w="19050">
                <a:solidFill>
                  <a:srgbClr val="1C458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chemeClr val="lt1"/>
                  </a:solidFill>
                  <a:latin typeface="Quattrocento Sans"/>
                  <a:ea typeface="Quattrocento Sans"/>
                  <a:cs typeface="Quattrocento Sans"/>
                  <a:sym typeface="Quattrocento Sans"/>
                </a:endParaRPr>
              </a:p>
            </p:txBody>
          </p:sp>
          <p:sp>
            <p:nvSpPr>
              <p:cNvPr id="712" name="Google Shape;712;p45"/>
              <p:cNvSpPr txBox="1"/>
              <p:nvPr/>
            </p:nvSpPr>
            <p:spPr>
              <a:xfrm>
                <a:off x="2809250" y="1332875"/>
                <a:ext cx="15168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rgbClr val="1C4587"/>
                    </a:solidFill>
                  </a:rPr>
                  <a:t>Campanhas de Saúde</a:t>
                </a:r>
                <a:endParaRPr b="1">
                  <a:solidFill>
                    <a:srgbClr val="1C4587"/>
                  </a:solidFill>
                </a:endParaRPr>
              </a:p>
            </p:txBody>
          </p:sp>
        </p:grpSp>
        <p:pic>
          <p:nvPicPr>
            <p:cNvPr id="713" name="Google Shape;713;p45"/>
            <p:cNvPicPr preferRelativeResize="0"/>
            <p:nvPr/>
          </p:nvPicPr>
          <p:blipFill>
            <a:blip r:embed="rId9">
              <a:alphaModFix/>
            </a:blip>
            <a:stretch>
              <a:fillRect/>
            </a:stretch>
          </p:blipFill>
          <p:spPr>
            <a:xfrm>
              <a:off x="1712438" y="1545825"/>
              <a:ext cx="618875" cy="480886"/>
            </a:xfrm>
            <a:prstGeom prst="rect">
              <a:avLst/>
            </a:prstGeom>
            <a:noFill/>
            <a:ln>
              <a:noFill/>
            </a:ln>
          </p:spPr>
        </p:pic>
      </p:grpSp>
      <p:grpSp>
        <p:nvGrpSpPr>
          <p:cNvPr id="714" name="Google Shape;714;p45"/>
          <p:cNvGrpSpPr/>
          <p:nvPr/>
        </p:nvGrpSpPr>
        <p:grpSpPr>
          <a:xfrm>
            <a:off x="3143000" y="3160485"/>
            <a:ext cx="2395200" cy="1826690"/>
            <a:chOff x="3143000" y="3160485"/>
            <a:chExt cx="2395200" cy="1826690"/>
          </a:xfrm>
        </p:grpSpPr>
        <p:grpSp>
          <p:nvGrpSpPr>
            <p:cNvPr id="715" name="Google Shape;715;p45"/>
            <p:cNvGrpSpPr/>
            <p:nvPr/>
          </p:nvGrpSpPr>
          <p:grpSpPr>
            <a:xfrm>
              <a:off x="3143000" y="3160485"/>
              <a:ext cx="2395200" cy="1826690"/>
              <a:chOff x="4493500" y="2435435"/>
              <a:chExt cx="2395200" cy="1826690"/>
            </a:xfrm>
          </p:grpSpPr>
          <p:sp>
            <p:nvSpPr>
              <p:cNvPr id="716" name="Google Shape;716;p45"/>
              <p:cNvSpPr/>
              <p:nvPr/>
            </p:nvSpPr>
            <p:spPr>
              <a:xfrm>
                <a:off x="5209156" y="2435435"/>
                <a:ext cx="963900" cy="963900"/>
              </a:xfrm>
              <a:prstGeom prst="ellipse">
                <a:avLst/>
              </a:prstGeom>
              <a:noFill/>
              <a:ln cap="flat" cmpd="sng" w="19050">
                <a:solidFill>
                  <a:srgbClr val="BF9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rgbClr val="F1C232"/>
                  </a:solidFill>
                  <a:latin typeface="Quattrocento Sans"/>
                  <a:ea typeface="Quattrocento Sans"/>
                  <a:cs typeface="Quattrocento Sans"/>
                  <a:sym typeface="Quattrocento Sans"/>
                </a:endParaRPr>
              </a:p>
            </p:txBody>
          </p:sp>
          <p:sp>
            <p:nvSpPr>
              <p:cNvPr id="717" name="Google Shape;717;p45"/>
              <p:cNvSpPr txBox="1"/>
              <p:nvPr/>
            </p:nvSpPr>
            <p:spPr>
              <a:xfrm>
                <a:off x="4493500" y="3399325"/>
                <a:ext cx="2395200" cy="86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rgbClr val="9D7801"/>
                    </a:solidFill>
                  </a:rPr>
                  <a:t>PPA</a:t>
                </a:r>
                <a:endParaRPr b="1">
                  <a:solidFill>
                    <a:srgbClr val="9D7801"/>
                  </a:solidFill>
                </a:endParaRPr>
              </a:p>
              <a:p>
                <a:pPr indent="0" lvl="0" marL="0" rtl="0" algn="ctr">
                  <a:lnSpc>
                    <a:spcPct val="115000"/>
                  </a:lnSpc>
                  <a:spcBef>
                    <a:spcPts val="0"/>
                  </a:spcBef>
                  <a:spcAft>
                    <a:spcPts val="0"/>
                  </a:spcAft>
                  <a:buNone/>
                </a:pPr>
                <a:r>
                  <a:rPr b="1" lang="pt-BR" sz="1300">
                    <a:solidFill>
                      <a:srgbClr val="9D7801"/>
                    </a:solidFill>
                  </a:rPr>
                  <a:t>Programa de Preparação para a Aposentadoria</a:t>
                </a:r>
                <a:endParaRPr b="1" sz="1300">
                  <a:solidFill>
                    <a:srgbClr val="9D7801"/>
                  </a:solidFill>
                </a:endParaRPr>
              </a:p>
            </p:txBody>
          </p:sp>
        </p:grpSp>
        <p:pic>
          <p:nvPicPr>
            <p:cNvPr id="718" name="Google Shape;718;p45"/>
            <p:cNvPicPr preferRelativeResize="0"/>
            <p:nvPr/>
          </p:nvPicPr>
          <p:blipFill>
            <a:blip r:embed="rId10">
              <a:alphaModFix/>
            </a:blip>
            <a:stretch>
              <a:fillRect/>
            </a:stretch>
          </p:blipFill>
          <p:spPr>
            <a:xfrm>
              <a:off x="3922163" y="3399575"/>
              <a:ext cx="836875" cy="470425"/>
            </a:xfrm>
            <a:prstGeom prst="rect">
              <a:avLst/>
            </a:prstGeom>
            <a:noFill/>
            <a:ln>
              <a:noFill/>
            </a:ln>
          </p:spPr>
        </p:pic>
      </p:grpSp>
      <p:pic>
        <p:nvPicPr>
          <p:cNvPr id="719" name="Google Shape;719;p45"/>
          <p:cNvPicPr preferRelativeResize="0"/>
          <p:nvPr/>
        </p:nvPicPr>
        <p:blipFill>
          <a:blip r:embed="rId11">
            <a:alphaModFix/>
          </a:blip>
          <a:stretch>
            <a:fillRect/>
          </a:stretch>
        </p:blipFill>
        <p:spPr>
          <a:xfrm>
            <a:off x="6463575" y="3406000"/>
            <a:ext cx="547440" cy="507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6"/>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6"/>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726" name="Google Shape;726;p46"/>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727" name="Google Shape;727;p46"/>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28" name="Google Shape;728;p46"/>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729" name="Google Shape;729;p46"/>
          <p:cNvSpPr txBox="1"/>
          <p:nvPr/>
        </p:nvSpPr>
        <p:spPr>
          <a:xfrm>
            <a:off x="1579050" y="318000"/>
            <a:ext cx="4476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CAMPANHAS DE SAÚDE</a:t>
            </a:r>
            <a:endParaRPr b="1" sz="2200">
              <a:solidFill>
                <a:schemeClr val="lt1"/>
              </a:solidFill>
            </a:endParaRPr>
          </a:p>
        </p:txBody>
      </p:sp>
      <p:pic>
        <p:nvPicPr>
          <p:cNvPr id="730" name="Google Shape;730;p46"/>
          <p:cNvPicPr preferRelativeResize="0"/>
          <p:nvPr/>
        </p:nvPicPr>
        <p:blipFill>
          <a:blip r:embed="rId6">
            <a:alphaModFix/>
          </a:blip>
          <a:stretch>
            <a:fillRect/>
          </a:stretch>
        </p:blipFill>
        <p:spPr>
          <a:xfrm>
            <a:off x="2755038" y="707125"/>
            <a:ext cx="4476600" cy="2070436"/>
          </a:xfrm>
          <a:prstGeom prst="rect">
            <a:avLst/>
          </a:prstGeom>
          <a:noFill/>
          <a:ln>
            <a:noFill/>
          </a:ln>
        </p:spPr>
      </p:pic>
      <p:sp>
        <p:nvSpPr>
          <p:cNvPr id="731" name="Google Shape;731;p46"/>
          <p:cNvSpPr txBox="1"/>
          <p:nvPr/>
        </p:nvSpPr>
        <p:spPr>
          <a:xfrm>
            <a:off x="2755050" y="3102175"/>
            <a:ext cx="6048900" cy="1280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pt-BR" sz="1600">
                <a:solidFill>
                  <a:srgbClr val="1155CC"/>
                </a:solidFill>
              </a:rPr>
              <a:t>Campanhas mensais temáticas</a:t>
            </a:r>
            <a:r>
              <a:rPr lang="pt-BR" sz="1600">
                <a:solidFill>
                  <a:schemeClr val="dk1"/>
                </a:solidFill>
              </a:rPr>
              <a:t>, conhecidas também como calendário colorido da saúde, que surgiram com o objetivo de conscientizar a população sobre o perigo de algumas doenças e incentivar a prevenção e o tratamento dessas enfermidades.</a:t>
            </a:r>
            <a:endParaRPr sz="1600">
              <a:solidFill>
                <a:schemeClr val="dk1"/>
              </a:solidFill>
            </a:endParaRPr>
          </a:p>
        </p:txBody>
      </p:sp>
      <p:sp>
        <p:nvSpPr>
          <p:cNvPr id="732" name="Google Shape;732;p46"/>
          <p:cNvSpPr/>
          <p:nvPr/>
        </p:nvSpPr>
        <p:spPr>
          <a:xfrm>
            <a:off x="451875" y="0"/>
            <a:ext cx="2042100" cy="514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733" name="Google Shape;733;p46"/>
          <p:cNvSpPr txBox="1"/>
          <p:nvPr/>
        </p:nvSpPr>
        <p:spPr>
          <a:xfrm>
            <a:off x="451875" y="313750"/>
            <a:ext cx="2042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CAMPANHAS DE SAÚDE</a:t>
            </a:r>
            <a:endParaRPr b="1" sz="2100">
              <a:solidFill>
                <a:schemeClr val="lt1"/>
              </a:solidFill>
            </a:endParaRPr>
          </a:p>
        </p:txBody>
      </p:sp>
      <p:sp>
        <p:nvSpPr>
          <p:cNvPr id="734" name="Google Shape;734;p46"/>
          <p:cNvSpPr txBox="1"/>
          <p:nvPr/>
        </p:nvSpPr>
        <p:spPr>
          <a:xfrm>
            <a:off x="451875" y="2170250"/>
            <a:ext cx="2042100" cy="115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Calendário Colorido da Saúde</a:t>
            </a:r>
            <a:endParaRPr b="1" sz="210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pic>
        <p:nvPicPr>
          <p:cNvPr id="739" name="Google Shape;739;p47"/>
          <p:cNvPicPr preferRelativeResize="0"/>
          <p:nvPr/>
        </p:nvPicPr>
        <p:blipFill>
          <a:blip r:embed="rId3">
            <a:alphaModFix/>
          </a:blip>
          <a:stretch>
            <a:fillRect/>
          </a:stretch>
        </p:blipFill>
        <p:spPr>
          <a:xfrm>
            <a:off x="615700" y="1117850"/>
            <a:ext cx="7740001" cy="3870001"/>
          </a:xfrm>
          <a:prstGeom prst="rect">
            <a:avLst/>
          </a:prstGeom>
          <a:noFill/>
          <a:ln>
            <a:noFill/>
          </a:ln>
        </p:spPr>
      </p:pic>
      <p:sp>
        <p:nvSpPr>
          <p:cNvPr id="740" name="Google Shape;740;p47"/>
          <p:cNvSpPr/>
          <p:nvPr/>
        </p:nvSpPr>
        <p:spPr>
          <a:xfrm>
            <a:off x="445775" y="0"/>
            <a:ext cx="7791600" cy="997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741" name="Google Shape;741;p47"/>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7"/>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743" name="Google Shape;743;p47"/>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744" name="Google Shape;744;p47"/>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45" name="Google Shape;745;p47"/>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746" name="Google Shape;746;p47"/>
          <p:cNvSpPr txBox="1"/>
          <p:nvPr/>
        </p:nvSpPr>
        <p:spPr>
          <a:xfrm>
            <a:off x="1509963" y="67800"/>
            <a:ext cx="4476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CAMPANHAS DE SAÚDE PARA OS SERVIDORES</a:t>
            </a:r>
            <a:endParaRPr b="1" sz="22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pic>
        <p:nvPicPr>
          <p:cNvPr id="751" name="Google Shape;751;p48"/>
          <p:cNvPicPr preferRelativeResize="0"/>
          <p:nvPr/>
        </p:nvPicPr>
        <p:blipFill>
          <a:blip r:embed="rId3">
            <a:alphaModFix/>
          </a:blip>
          <a:stretch>
            <a:fillRect/>
          </a:stretch>
        </p:blipFill>
        <p:spPr>
          <a:xfrm>
            <a:off x="4276925" y="1390863"/>
            <a:ext cx="4275150" cy="3207450"/>
          </a:xfrm>
          <a:prstGeom prst="rect">
            <a:avLst/>
          </a:prstGeom>
          <a:noFill/>
          <a:ln>
            <a:noFill/>
          </a:ln>
        </p:spPr>
      </p:pic>
      <p:sp>
        <p:nvSpPr>
          <p:cNvPr id="752" name="Google Shape;752;p48"/>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753" name="Google Shape;753;p48"/>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8"/>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755" name="Google Shape;755;p48"/>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756" name="Google Shape;756;p48"/>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57" name="Google Shape;757;p48"/>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758" name="Google Shape;758;p48"/>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REDES SOCIAIS</a:t>
            </a:r>
            <a:endParaRPr b="1" sz="2200">
              <a:solidFill>
                <a:schemeClr val="lt1"/>
              </a:solidFill>
            </a:endParaRPr>
          </a:p>
        </p:txBody>
      </p:sp>
      <p:pic>
        <p:nvPicPr>
          <p:cNvPr id="759" name="Google Shape;759;p48"/>
          <p:cNvPicPr preferRelativeResize="0"/>
          <p:nvPr/>
        </p:nvPicPr>
        <p:blipFill>
          <a:blip r:embed="rId6">
            <a:alphaModFix/>
          </a:blip>
          <a:stretch>
            <a:fillRect/>
          </a:stretch>
        </p:blipFill>
        <p:spPr>
          <a:xfrm>
            <a:off x="445775" y="950775"/>
            <a:ext cx="3648000" cy="40876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49"/>
          <p:cNvSpPr/>
          <p:nvPr/>
        </p:nvSpPr>
        <p:spPr>
          <a:xfrm>
            <a:off x="4283700" y="0"/>
            <a:ext cx="3953700" cy="10824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765" name="Google Shape;765;p49"/>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9"/>
          <p:cNvSpPr/>
          <p:nvPr/>
        </p:nvSpPr>
        <p:spPr>
          <a:xfrm>
            <a:off x="4283700" y="0"/>
            <a:ext cx="48603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767" name="Google Shape;767;p49"/>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768" name="Google Shape;768;p49"/>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69" name="Google Shape;769;p49"/>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770" name="Google Shape;770;p49"/>
          <p:cNvSpPr txBox="1"/>
          <p:nvPr/>
        </p:nvSpPr>
        <p:spPr>
          <a:xfrm>
            <a:off x="4572000" y="110250"/>
            <a:ext cx="2672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200">
                <a:solidFill>
                  <a:schemeClr val="lt1"/>
                </a:solidFill>
              </a:rPr>
              <a:t>BOLETIM INFORMATIVO</a:t>
            </a:r>
            <a:endParaRPr b="1" sz="2200">
              <a:solidFill>
                <a:schemeClr val="lt1"/>
              </a:solidFill>
            </a:endParaRPr>
          </a:p>
        </p:txBody>
      </p:sp>
      <p:pic>
        <p:nvPicPr>
          <p:cNvPr id="771" name="Google Shape;771;p49"/>
          <p:cNvPicPr preferRelativeResize="0"/>
          <p:nvPr/>
        </p:nvPicPr>
        <p:blipFill>
          <a:blip r:embed="rId6">
            <a:alphaModFix/>
          </a:blip>
          <a:stretch>
            <a:fillRect/>
          </a:stretch>
        </p:blipFill>
        <p:spPr>
          <a:xfrm>
            <a:off x="591125" y="56313"/>
            <a:ext cx="3324074" cy="5030876"/>
          </a:xfrm>
          <a:prstGeom prst="rect">
            <a:avLst/>
          </a:prstGeom>
          <a:noFill/>
          <a:ln>
            <a:noFill/>
          </a:ln>
        </p:spPr>
      </p:pic>
      <p:sp>
        <p:nvSpPr>
          <p:cNvPr id="772" name="Google Shape;772;p49"/>
          <p:cNvSpPr/>
          <p:nvPr/>
        </p:nvSpPr>
        <p:spPr>
          <a:xfrm>
            <a:off x="4458075" y="1778900"/>
            <a:ext cx="3840600" cy="25968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9"/>
          <p:cNvSpPr txBox="1"/>
          <p:nvPr/>
        </p:nvSpPr>
        <p:spPr>
          <a:xfrm>
            <a:off x="4656525" y="2012150"/>
            <a:ext cx="3443700" cy="213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pt-BR" sz="1600">
                <a:solidFill>
                  <a:srgbClr val="1155CC"/>
                </a:solidFill>
              </a:rPr>
              <a:t>Instrumento </a:t>
            </a:r>
            <a:r>
              <a:rPr lang="pt-BR" sz="1600">
                <a:solidFill>
                  <a:schemeClr val="dk1"/>
                </a:solidFill>
              </a:rPr>
              <a:t>destinado a reunir informações e dados que servirão de base para </a:t>
            </a:r>
            <a:r>
              <a:rPr b="1" lang="pt-BR" sz="1600">
                <a:solidFill>
                  <a:srgbClr val="1155CC"/>
                </a:solidFill>
              </a:rPr>
              <a:t>divulgação das atividades do Instituto</a:t>
            </a:r>
            <a:r>
              <a:rPr lang="pt-BR" sz="1600">
                <a:solidFill>
                  <a:schemeClr val="dk1"/>
                </a:solidFill>
              </a:rPr>
              <a:t>, mediante disponibilização em seu site, por e-mail ou, ainda, em forma de informativo impresso.</a:t>
            </a:r>
            <a:endParaRPr sz="16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id="778" name="Google Shape;778;p50"/>
          <p:cNvPicPr preferRelativeResize="0"/>
          <p:nvPr/>
        </p:nvPicPr>
        <p:blipFill rotWithShape="1">
          <a:blip r:embed="rId4">
            <a:alphaModFix/>
          </a:blip>
          <a:srcRect b="34779" l="-633" r="30" t="26417"/>
          <a:stretch/>
        </p:blipFill>
        <p:spPr>
          <a:xfrm>
            <a:off x="260875" y="691500"/>
            <a:ext cx="8883127" cy="2192999"/>
          </a:xfrm>
          <a:prstGeom prst="rect">
            <a:avLst/>
          </a:prstGeom>
          <a:noFill/>
          <a:ln>
            <a:noFill/>
          </a:ln>
        </p:spPr>
      </p:pic>
      <p:sp>
        <p:nvSpPr>
          <p:cNvPr id="779" name="Google Shape;779;p50"/>
          <p:cNvSpPr/>
          <p:nvPr/>
        </p:nvSpPr>
        <p:spPr>
          <a:xfrm>
            <a:off x="314400" y="0"/>
            <a:ext cx="79230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780" name="Google Shape;780;p50"/>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0"/>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782" name="Google Shape;782;p50"/>
          <p:cNvPicPr preferRelativeResize="0"/>
          <p:nvPr/>
        </p:nvPicPr>
        <p:blipFill rotWithShape="1">
          <a:blip r:embed="rId5">
            <a:alphaModFix/>
          </a:blip>
          <a:srcRect b="0" l="0" r="0" t="0"/>
          <a:stretch/>
        </p:blipFill>
        <p:spPr>
          <a:xfrm>
            <a:off x="7182125" y="88075"/>
            <a:ext cx="1838175" cy="1282650"/>
          </a:xfrm>
          <a:prstGeom prst="rect">
            <a:avLst/>
          </a:prstGeom>
          <a:noFill/>
          <a:ln>
            <a:noFill/>
          </a:ln>
        </p:spPr>
      </p:pic>
      <p:sp>
        <p:nvSpPr>
          <p:cNvPr id="783" name="Google Shape;783;p50"/>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84" name="Google Shape;784;p50"/>
          <p:cNvPicPr preferRelativeResize="0"/>
          <p:nvPr/>
        </p:nvPicPr>
        <p:blipFill>
          <a:blip r:embed="rId6">
            <a:alphaModFix/>
          </a:blip>
          <a:stretch>
            <a:fillRect/>
          </a:stretch>
        </p:blipFill>
        <p:spPr>
          <a:xfrm>
            <a:off x="8087525" y="4131775"/>
            <a:ext cx="1374950" cy="1742375"/>
          </a:xfrm>
          <a:prstGeom prst="rect">
            <a:avLst/>
          </a:prstGeom>
          <a:noFill/>
          <a:ln>
            <a:noFill/>
          </a:ln>
        </p:spPr>
      </p:pic>
      <p:sp>
        <p:nvSpPr>
          <p:cNvPr id="785" name="Google Shape;785;p50"/>
          <p:cNvSpPr txBox="1"/>
          <p:nvPr/>
        </p:nvSpPr>
        <p:spPr>
          <a:xfrm>
            <a:off x="314400" y="168300"/>
            <a:ext cx="7116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PPA</a:t>
            </a:r>
            <a:endParaRPr b="1" sz="2200">
              <a:solidFill>
                <a:schemeClr val="lt1"/>
              </a:solidFill>
            </a:endParaRPr>
          </a:p>
        </p:txBody>
      </p:sp>
      <p:sp>
        <p:nvSpPr>
          <p:cNvPr id="786" name="Google Shape;786;p50"/>
          <p:cNvSpPr txBox="1"/>
          <p:nvPr/>
        </p:nvSpPr>
        <p:spPr>
          <a:xfrm>
            <a:off x="946725" y="3171350"/>
            <a:ext cx="7511400" cy="156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i="1" lang="pt-BR" sz="1600">
                <a:solidFill>
                  <a:schemeClr val="dk1"/>
                </a:solidFill>
              </a:rPr>
              <a:t>O </a:t>
            </a:r>
            <a:r>
              <a:rPr b="1" i="1" lang="pt-BR" sz="1600">
                <a:solidFill>
                  <a:srgbClr val="1155CC"/>
                </a:solidFill>
              </a:rPr>
              <a:t>Programa de Preparação para Aposentadoria - “Juntos pensamos no Futuro!” </a:t>
            </a:r>
            <a:r>
              <a:rPr i="1" lang="pt-BR" sz="1600">
                <a:solidFill>
                  <a:schemeClr val="dk1"/>
                </a:solidFill>
              </a:rPr>
              <a:t>constitui-se, fundamentalmente, de </a:t>
            </a:r>
            <a:r>
              <a:rPr b="1" i="1" lang="pt-BR" sz="1600">
                <a:solidFill>
                  <a:schemeClr val="dk1"/>
                </a:solidFill>
              </a:rPr>
              <a:t>apoio </a:t>
            </a:r>
            <a:r>
              <a:rPr i="1" lang="pt-BR" sz="1600">
                <a:solidFill>
                  <a:schemeClr val="dk1"/>
                </a:solidFill>
              </a:rPr>
              <a:t>aos trabalhadores em processo de </a:t>
            </a:r>
            <a:r>
              <a:rPr b="1" i="1" lang="pt-BR" sz="1600">
                <a:solidFill>
                  <a:schemeClr val="dk1"/>
                </a:solidFill>
              </a:rPr>
              <a:t>transição para a aposentadoria</a:t>
            </a:r>
            <a:r>
              <a:rPr i="1" lang="pt-BR" sz="1600">
                <a:solidFill>
                  <a:schemeClr val="dk1"/>
                </a:solidFill>
              </a:rPr>
              <a:t>, desenvolvido a partir de reflexões sobre diversos temas, a fim de minimizar impacto desfavorável que esta nova fase pode gerar em suas vidas.</a:t>
            </a:r>
            <a:endParaRPr i="1" sz="16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51"/>
          <p:cNvSpPr/>
          <p:nvPr/>
        </p:nvSpPr>
        <p:spPr>
          <a:xfrm>
            <a:off x="7205075" y="4124100"/>
            <a:ext cx="1498800" cy="528300"/>
          </a:xfrm>
          <a:prstGeom prst="roundRect">
            <a:avLst>
              <a:gd fmla="val 16667" name="adj"/>
            </a:avLst>
          </a:prstGeom>
          <a:solidFill>
            <a:srgbClr val="20124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Avaliação pós-programa e encerramento</a:t>
            </a:r>
            <a:endParaRPr b="1" i="0" sz="1100" u="none" cap="none" strike="noStrike">
              <a:solidFill>
                <a:schemeClr val="lt1"/>
              </a:solidFill>
            </a:endParaRPr>
          </a:p>
        </p:txBody>
      </p:sp>
      <p:sp>
        <p:nvSpPr>
          <p:cNvPr id="792" name="Google Shape;792;p51"/>
          <p:cNvSpPr/>
          <p:nvPr/>
        </p:nvSpPr>
        <p:spPr>
          <a:xfrm>
            <a:off x="3559450" y="1370725"/>
            <a:ext cx="5144400" cy="528300"/>
          </a:xfrm>
          <a:prstGeom prst="roundRect">
            <a:avLst>
              <a:gd fmla="val 16667" name="adj"/>
            </a:avLst>
          </a:prstGeom>
          <a:solidFill>
            <a:srgbClr val="7F6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600" u="none" cap="none" strike="noStrike">
                <a:solidFill>
                  <a:schemeClr val="lt1"/>
                </a:solidFill>
              </a:rPr>
              <a:t>Encontro de Sensibilização/Abertura</a:t>
            </a:r>
            <a:endParaRPr sz="1600">
              <a:solidFill>
                <a:schemeClr val="lt1"/>
              </a:solidFill>
            </a:endParaRPr>
          </a:p>
        </p:txBody>
      </p:sp>
      <p:sp>
        <p:nvSpPr>
          <p:cNvPr id="793" name="Google Shape;793;p51"/>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794" name="Google Shape;794;p51"/>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1"/>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796" name="Google Shape;796;p51"/>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797" name="Google Shape;797;p51"/>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798" name="Google Shape;798;p51"/>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799" name="Google Shape;799;p51"/>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PPA EM BARUERI</a:t>
            </a:r>
            <a:endParaRPr b="1" sz="2200">
              <a:solidFill>
                <a:schemeClr val="lt1"/>
              </a:solidFill>
            </a:endParaRPr>
          </a:p>
        </p:txBody>
      </p:sp>
      <p:sp>
        <p:nvSpPr>
          <p:cNvPr id="800" name="Google Shape;800;p51"/>
          <p:cNvSpPr txBox="1"/>
          <p:nvPr/>
        </p:nvSpPr>
        <p:spPr>
          <a:xfrm>
            <a:off x="1566092" y="2181224"/>
            <a:ext cx="17190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pt-BR" sz="1600" u="none" cap="none" strike="noStrike">
                <a:solidFill>
                  <a:schemeClr val="dk1"/>
                </a:solidFill>
              </a:rPr>
              <a:t>Semestral</a:t>
            </a:r>
            <a:endParaRPr sz="1600"/>
          </a:p>
        </p:txBody>
      </p:sp>
      <p:sp>
        <p:nvSpPr>
          <p:cNvPr id="801" name="Google Shape;801;p51"/>
          <p:cNvSpPr txBox="1"/>
          <p:nvPr/>
        </p:nvSpPr>
        <p:spPr>
          <a:xfrm>
            <a:off x="1566107" y="3199959"/>
            <a:ext cx="18546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pt-BR" sz="1600" u="none" cap="none" strike="noStrike">
                <a:solidFill>
                  <a:schemeClr val="dk1"/>
                </a:solidFill>
              </a:rPr>
              <a:t>12 Encontros Semanais</a:t>
            </a:r>
            <a:endParaRPr sz="1600"/>
          </a:p>
        </p:txBody>
      </p:sp>
      <p:sp>
        <p:nvSpPr>
          <p:cNvPr id="802" name="Google Shape;802;p51"/>
          <p:cNvSpPr/>
          <p:nvPr/>
        </p:nvSpPr>
        <p:spPr>
          <a:xfrm>
            <a:off x="3148050" y="1964125"/>
            <a:ext cx="61500" cy="2088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1"/>
          <p:cNvSpPr txBox="1"/>
          <p:nvPr/>
        </p:nvSpPr>
        <p:spPr>
          <a:xfrm>
            <a:off x="4408871" y="942150"/>
            <a:ext cx="2876400" cy="346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pt-BR" sz="1800">
                <a:solidFill>
                  <a:srgbClr val="1155CC"/>
                </a:solidFill>
              </a:rPr>
              <a:t>TEMAS ABORDADOS</a:t>
            </a:r>
            <a:endParaRPr sz="1800">
              <a:solidFill>
                <a:srgbClr val="1155CC"/>
              </a:solidFill>
            </a:endParaRPr>
          </a:p>
        </p:txBody>
      </p:sp>
      <p:sp>
        <p:nvSpPr>
          <p:cNvPr id="804" name="Google Shape;804;p51"/>
          <p:cNvSpPr/>
          <p:nvPr/>
        </p:nvSpPr>
        <p:spPr>
          <a:xfrm>
            <a:off x="5408109" y="2057612"/>
            <a:ext cx="1498800" cy="528300"/>
          </a:xfrm>
          <a:prstGeom prst="roundRect">
            <a:avLst>
              <a:gd fmla="val 16667" name="adj"/>
            </a:avLst>
          </a:prstGeom>
          <a:solidFill>
            <a:srgbClr val="B45F0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Regime Previdenciário</a:t>
            </a:r>
            <a:endParaRPr b="1" i="0" sz="1100" u="none" cap="none" strike="noStrike">
              <a:solidFill>
                <a:schemeClr val="lt1"/>
              </a:solidFill>
            </a:endParaRPr>
          </a:p>
        </p:txBody>
      </p:sp>
      <p:sp>
        <p:nvSpPr>
          <p:cNvPr id="805" name="Google Shape;805;p51"/>
          <p:cNvSpPr/>
          <p:nvPr/>
        </p:nvSpPr>
        <p:spPr>
          <a:xfrm>
            <a:off x="3559452" y="3450054"/>
            <a:ext cx="1498800" cy="528300"/>
          </a:xfrm>
          <a:prstGeom prst="roundRect">
            <a:avLst>
              <a:gd fmla="val 16667" name="adj"/>
            </a:avLst>
          </a:prstGeom>
          <a:solidFill>
            <a:srgbClr val="C638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Saúde e Envelhecimento</a:t>
            </a:r>
            <a:endParaRPr b="1" i="0" sz="1100" u="none" cap="none" strike="noStrike">
              <a:solidFill>
                <a:schemeClr val="lt1"/>
              </a:solidFill>
            </a:endParaRPr>
          </a:p>
        </p:txBody>
      </p:sp>
      <p:sp>
        <p:nvSpPr>
          <p:cNvPr id="806" name="Google Shape;806;p51"/>
          <p:cNvSpPr/>
          <p:nvPr/>
        </p:nvSpPr>
        <p:spPr>
          <a:xfrm>
            <a:off x="5408159" y="2729719"/>
            <a:ext cx="1498800" cy="528300"/>
          </a:xfrm>
          <a:prstGeom prst="roundRect">
            <a:avLst>
              <a:gd fmla="val 16667" name="adj"/>
            </a:avLst>
          </a:prstGeom>
          <a:solidFill>
            <a:srgbClr val="99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Direitos Sociais e Cidadania</a:t>
            </a:r>
            <a:endParaRPr sz="1100">
              <a:solidFill>
                <a:schemeClr val="lt1"/>
              </a:solidFill>
            </a:endParaRPr>
          </a:p>
        </p:txBody>
      </p:sp>
      <p:sp>
        <p:nvSpPr>
          <p:cNvPr id="807" name="Google Shape;807;p51"/>
          <p:cNvSpPr/>
          <p:nvPr/>
        </p:nvSpPr>
        <p:spPr>
          <a:xfrm>
            <a:off x="3559508" y="2776005"/>
            <a:ext cx="1498800" cy="528300"/>
          </a:xfrm>
          <a:prstGeom prst="roundRect">
            <a:avLst>
              <a:gd fmla="val 16667" name="adj"/>
            </a:avLst>
          </a:prstGeom>
          <a:solidFill>
            <a:srgbClr val="741B4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Gestão Financeira</a:t>
            </a:r>
            <a:endParaRPr sz="1100">
              <a:solidFill>
                <a:schemeClr val="lt1"/>
              </a:solidFill>
            </a:endParaRPr>
          </a:p>
        </p:txBody>
      </p:sp>
      <p:sp>
        <p:nvSpPr>
          <p:cNvPr id="808" name="Google Shape;808;p51"/>
          <p:cNvSpPr/>
          <p:nvPr/>
        </p:nvSpPr>
        <p:spPr>
          <a:xfrm>
            <a:off x="5408151" y="3453653"/>
            <a:ext cx="1498800" cy="528300"/>
          </a:xfrm>
          <a:prstGeom prst="roundRect">
            <a:avLst>
              <a:gd fmla="val 16667" name="adj"/>
            </a:avLst>
          </a:prstGeom>
          <a:solidFill>
            <a:srgbClr val="0B539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Nutrição</a:t>
            </a:r>
            <a:endParaRPr b="1" i="0" sz="1100" u="none" cap="none" strike="noStrike">
              <a:solidFill>
                <a:schemeClr val="lt1"/>
              </a:solidFill>
            </a:endParaRPr>
          </a:p>
        </p:txBody>
      </p:sp>
      <p:sp>
        <p:nvSpPr>
          <p:cNvPr id="809" name="Google Shape;809;p51"/>
          <p:cNvSpPr/>
          <p:nvPr/>
        </p:nvSpPr>
        <p:spPr>
          <a:xfrm>
            <a:off x="7205127" y="2725381"/>
            <a:ext cx="1498800" cy="528300"/>
          </a:xfrm>
          <a:prstGeom prst="roundRect">
            <a:avLst>
              <a:gd fmla="val 16667" name="adj"/>
            </a:avLst>
          </a:prstGeom>
          <a:solidFill>
            <a:srgbClr val="0000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Gestão de Tempo</a:t>
            </a:r>
            <a:endParaRPr sz="1100">
              <a:solidFill>
                <a:schemeClr val="lt1"/>
              </a:solidFill>
            </a:endParaRPr>
          </a:p>
        </p:txBody>
      </p:sp>
      <p:sp>
        <p:nvSpPr>
          <p:cNvPr id="810" name="Google Shape;810;p51"/>
          <p:cNvSpPr/>
          <p:nvPr/>
        </p:nvSpPr>
        <p:spPr>
          <a:xfrm>
            <a:off x="3559557" y="4124093"/>
            <a:ext cx="1498800" cy="528300"/>
          </a:xfrm>
          <a:prstGeom prst="roundRect">
            <a:avLst>
              <a:gd fmla="val 16667" name="adj"/>
            </a:avLst>
          </a:prstGeom>
          <a:solidFill>
            <a:srgbClr val="38761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Projeto de Vida I Elaboração</a:t>
            </a:r>
            <a:endParaRPr b="1" i="0" sz="1100" u="none" cap="none" strike="noStrike">
              <a:solidFill>
                <a:schemeClr val="lt1"/>
              </a:solidFill>
            </a:endParaRPr>
          </a:p>
        </p:txBody>
      </p:sp>
      <p:sp>
        <p:nvSpPr>
          <p:cNvPr id="811" name="Google Shape;811;p51"/>
          <p:cNvSpPr/>
          <p:nvPr/>
        </p:nvSpPr>
        <p:spPr>
          <a:xfrm>
            <a:off x="3559452" y="2077832"/>
            <a:ext cx="1498800" cy="528300"/>
          </a:xfrm>
          <a:prstGeom prst="roundRect">
            <a:avLst>
              <a:gd fmla="val 16667" name="adj"/>
            </a:avLst>
          </a:prstGeom>
          <a:solidFill>
            <a:srgbClr val="1155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Integração e avaliação pré- programa</a:t>
            </a:r>
            <a:endParaRPr b="1" i="0" sz="1100" u="none" cap="none" strike="noStrike">
              <a:solidFill>
                <a:schemeClr val="lt1"/>
              </a:solidFill>
            </a:endParaRPr>
          </a:p>
        </p:txBody>
      </p:sp>
      <p:sp>
        <p:nvSpPr>
          <p:cNvPr id="812" name="Google Shape;812;p51"/>
          <p:cNvSpPr/>
          <p:nvPr/>
        </p:nvSpPr>
        <p:spPr>
          <a:xfrm>
            <a:off x="7205075" y="2057600"/>
            <a:ext cx="1498800" cy="528300"/>
          </a:xfrm>
          <a:prstGeom prst="roundRect">
            <a:avLst>
              <a:gd fmla="val 16667" name="adj"/>
            </a:avLst>
          </a:prstGeom>
          <a:solidFill>
            <a:srgbClr val="00B05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Auto-avaliação</a:t>
            </a:r>
            <a:endParaRPr b="1" i="0" sz="1100" u="none" cap="none" strike="noStrike">
              <a:solidFill>
                <a:schemeClr val="lt1"/>
              </a:solidFill>
            </a:endParaRPr>
          </a:p>
        </p:txBody>
      </p:sp>
      <p:sp>
        <p:nvSpPr>
          <p:cNvPr id="813" name="Google Shape;813;p51"/>
          <p:cNvSpPr/>
          <p:nvPr/>
        </p:nvSpPr>
        <p:spPr>
          <a:xfrm>
            <a:off x="7205127" y="3451470"/>
            <a:ext cx="1498800" cy="528300"/>
          </a:xfrm>
          <a:prstGeom prst="roundRect">
            <a:avLst>
              <a:gd fmla="val 16667" name="adj"/>
            </a:avLst>
          </a:prstGeom>
          <a:solidFill>
            <a:srgbClr val="E6913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Atividade Física</a:t>
            </a:r>
            <a:endParaRPr b="1" i="0" sz="1100" u="none" cap="none" strike="noStrike">
              <a:solidFill>
                <a:schemeClr val="lt1"/>
              </a:solidFill>
            </a:endParaRPr>
          </a:p>
        </p:txBody>
      </p:sp>
      <p:sp>
        <p:nvSpPr>
          <p:cNvPr id="814" name="Google Shape;814;p51"/>
          <p:cNvSpPr/>
          <p:nvPr/>
        </p:nvSpPr>
        <p:spPr>
          <a:xfrm>
            <a:off x="5408111" y="4124093"/>
            <a:ext cx="1498800" cy="528300"/>
          </a:xfrm>
          <a:prstGeom prst="roundRect">
            <a:avLst>
              <a:gd fmla="val 16667" name="adj"/>
            </a:avLst>
          </a:prstGeom>
          <a:solidFill>
            <a:srgbClr val="9900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100" u="none" cap="none" strike="noStrike">
                <a:solidFill>
                  <a:schemeClr val="lt1"/>
                </a:solidFill>
              </a:rPr>
              <a:t>Projeto de Vida II Apresentação</a:t>
            </a:r>
            <a:endParaRPr b="1" i="0" sz="1100" u="none" cap="none" strike="noStrike">
              <a:solidFill>
                <a:schemeClr val="lt1"/>
              </a:solidFill>
            </a:endParaRPr>
          </a:p>
        </p:txBody>
      </p:sp>
      <p:pic>
        <p:nvPicPr>
          <p:cNvPr id="815" name="Google Shape;815;p51"/>
          <p:cNvPicPr preferRelativeResize="0"/>
          <p:nvPr/>
        </p:nvPicPr>
        <p:blipFill>
          <a:blip r:embed="rId6">
            <a:alphaModFix/>
          </a:blip>
          <a:stretch>
            <a:fillRect/>
          </a:stretch>
        </p:blipFill>
        <p:spPr>
          <a:xfrm>
            <a:off x="615200" y="1921025"/>
            <a:ext cx="745800" cy="801448"/>
          </a:xfrm>
          <a:prstGeom prst="rect">
            <a:avLst/>
          </a:prstGeom>
          <a:noFill/>
          <a:ln>
            <a:noFill/>
          </a:ln>
        </p:spPr>
      </p:pic>
      <p:pic>
        <p:nvPicPr>
          <p:cNvPr id="816" name="Google Shape;816;p51"/>
          <p:cNvPicPr preferRelativeResize="0"/>
          <p:nvPr/>
        </p:nvPicPr>
        <p:blipFill>
          <a:blip r:embed="rId7">
            <a:alphaModFix/>
          </a:blip>
          <a:stretch>
            <a:fillRect/>
          </a:stretch>
        </p:blipFill>
        <p:spPr>
          <a:xfrm>
            <a:off x="615200" y="3092175"/>
            <a:ext cx="745800" cy="77744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52"/>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822" name="Google Shape;822;p52"/>
          <p:cNvSpPr/>
          <p:nvPr/>
        </p:nvSpPr>
        <p:spPr>
          <a:xfrm>
            <a:off x="5188425" y="2083675"/>
            <a:ext cx="3387600" cy="19332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2"/>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2"/>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825" name="Google Shape;825;p52"/>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826" name="Google Shape;826;p52"/>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27" name="Google Shape;827;p52"/>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828" name="Google Shape;828;p52"/>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PPA</a:t>
            </a:r>
            <a:endParaRPr b="1" sz="2200">
              <a:solidFill>
                <a:schemeClr val="lt1"/>
              </a:solidFill>
            </a:endParaRPr>
          </a:p>
        </p:txBody>
      </p:sp>
      <p:sp>
        <p:nvSpPr>
          <p:cNvPr id="829" name="Google Shape;829;p52"/>
          <p:cNvSpPr txBox="1"/>
          <p:nvPr/>
        </p:nvSpPr>
        <p:spPr>
          <a:xfrm>
            <a:off x="5350725" y="2500825"/>
            <a:ext cx="30630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800">
                <a:solidFill>
                  <a:srgbClr val="1155CC"/>
                </a:solidFill>
              </a:rPr>
              <a:t>Material elaborado</a:t>
            </a:r>
            <a:r>
              <a:rPr lang="pt-BR" sz="1800">
                <a:solidFill>
                  <a:srgbClr val="1155CC"/>
                </a:solidFill>
              </a:rPr>
              <a:t> </a:t>
            </a:r>
            <a:r>
              <a:rPr lang="pt-BR" sz="1800">
                <a:solidFill>
                  <a:schemeClr val="dk1"/>
                </a:solidFill>
              </a:rPr>
              <a:t>por equipe interdisciplinar </a:t>
            </a:r>
            <a:r>
              <a:rPr b="1" lang="pt-BR" sz="1800">
                <a:solidFill>
                  <a:schemeClr val="dk1"/>
                </a:solidFill>
              </a:rPr>
              <a:t>para os encontros do PPA</a:t>
            </a:r>
            <a:r>
              <a:rPr lang="pt-BR" sz="1800">
                <a:solidFill>
                  <a:schemeClr val="dk1"/>
                </a:solidFill>
              </a:rPr>
              <a:t>.</a:t>
            </a:r>
            <a:endParaRPr sz="1800">
              <a:solidFill>
                <a:schemeClr val="dk1"/>
              </a:solidFill>
            </a:endParaRPr>
          </a:p>
        </p:txBody>
      </p:sp>
      <p:pic>
        <p:nvPicPr>
          <p:cNvPr id="830" name="Google Shape;830;p52"/>
          <p:cNvPicPr preferRelativeResize="0"/>
          <p:nvPr/>
        </p:nvPicPr>
        <p:blipFill>
          <a:blip r:embed="rId5">
            <a:alphaModFix/>
          </a:blip>
          <a:stretch>
            <a:fillRect/>
          </a:stretch>
        </p:blipFill>
        <p:spPr>
          <a:xfrm>
            <a:off x="568200" y="1113900"/>
            <a:ext cx="4195600" cy="3722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104" name="Google Shape;104;p17"/>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06" name="Google Shape;106;p17"/>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07" name="Google Shape;107;p17"/>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08" name="Google Shape;108;p17"/>
          <p:cNvGrpSpPr/>
          <p:nvPr/>
        </p:nvGrpSpPr>
        <p:grpSpPr>
          <a:xfrm>
            <a:off x="1234375" y="189600"/>
            <a:ext cx="5402638" cy="833900"/>
            <a:chOff x="-715525" y="966962"/>
            <a:chExt cx="5402638" cy="833900"/>
          </a:xfrm>
        </p:grpSpPr>
        <p:pic>
          <p:nvPicPr>
            <p:cNvPr id="109" name="Google Shape;109;p17"/>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110" name="Google Shape;110;p17"/>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111" name="Google Shape;111;p17"/>
          <p:cNvSpPr/>
          <p:nvPr/>
        </p:nvSpPr>
        <p:spPr>
          <a:xfrm>
            <a:off x="660200" y="1370725"/>
            <a:ext cx="1911600" cy="3243000"/>
          </a:xfrm>
          <a:prstGeom prst="roundRect">
            <a:avLst>
              <a:gd fmla="val 16667" name="adj"/>
            </a:avLst>
          </a:prstGeom>
          <a:solidFill>
            <a:srgbClr val="1155CC"/>
          </a:solidFill>
          <a:ln>
            <a:noFill/>
          </a:ln>
          <a:effectLst>
            <a:reflection blurRad="0" dir="5400000" dist="76200" endA="0" endPos="14000" fadeDir="5400012" kx="0" rotWithShape="0" algn="bl" stA="52999"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12" name="Google Shape;112;p17"/>
          <p:cNvSpPr txBox="1"/>
          <p:nvPr/>
        </p:nvSpPr>
        <p:spPr>
          <a:xfrm>
            <a:off x="660200" y="2561275"/>
            <a:ext cx="1911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REVISÃO HISTÓRICA</a:t>
            </a:r>
            <a:endParaRPr b="1" sz="2200">
              <a:solidFill>
                <a:schemeClr val="lt1"/>
              </a:solidFill>
            </a:endParaRPr>
          </a:p>
        </p:txBody>
      </p:sp>
      <p:sp>
        <p:nvSpPr>
          <p:cNvPr id="113" name="Google Shape;113;p17"/>
          <p:cNvSpPr txBox="1"/>
          <p:nvPr/>
        </p:nvSpPr>
        <p:spPr>
          <a:xfrm>
            <a:off x="2879225" y="1370725"/>
            <a:ext cx="30000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Início do Século XX</a:t>
            </a:r>
            <a:endParaRPr>
              <a:solidFill>
                <a:schemeClr val="dk1"/>
              </a:solidFill>
            </a:endParaRPr>
          </a:p>
        </p:txBody>
      </p:sp>
      <p:sp>
        <p:nvSpPr>
          <p:cNvPr id="114" name="Google Shape;114;p17"/>
          <p:cNvSpPr txBox="1"/>
          <p:nvPr/>
        </p:nvSpPr>
        <p:spPr>
          <a:xfrm>
            <a:off x="2879225" y="2590500"/>
            <a:ext cx="20799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Motivações</a:t>
            </a:r>
            <a:endParaRPr sz="2000">
              <a:solidFill>
                <a:schemeClr val="dk1"/>
              </a:solidFill>
            </a:endParaRPr>
          </a:p>
        </p:txBody>
      </p:sp>
      <p:sp>
        <p:nvSpPr>
          <p:cNvPr id="115" name="Google Shape;115;p17"/>
          <p:cNvSpPr txBox="1"/>
          <p:nvPr/>
        </p:nvSpPr>
        <p:spPr>
          <a:xfrm>
            <a:off x="5698000" y="2240925"/>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1"/>
                </a:solidFill>
              </a:rPr>
              <a:t>Fim da Primeira Guerra</a:t>
            </a:r>
            <a:endParaRPr sz="1600">
              <a:solidFill>
                <a:schemeClr val="dk1"/>
              </a:solidFill>
            </a:endParaRPr>
          </a:p>
        </p:txBody>
      </p:sp>
      <p:sp>
        <p:nvSpPr>
          <p:cNvPr id="116" name="Google Shape;116;p17"/>
          <p:cNvSpPr txBox="1"/>
          <p:nvPr/>
        </p:nvSpPr>
        <p:spPr>
          <a:xfrm>
            <a:off x="5698000" y="2621250"/>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1"/>
                </a:solidFill>
              </a:rPr>
              <a:t>Industrialização brasileira</a:t>
            </a:r>
            <a:endParaRPr sz="1600">
              <a:solidFill>
                <a:schemeClr val="dk1"/>
              </a:solidFill>
            </a:endParaRPr>
          </a:p>
        </p:txBody>
      </p:sp>
      <p:sp>
        <p:nvSpPr>
          <p:cNvPr id="117" name="Google Shape;117;p17"/>
          <p:cNvSpPr txBox="1"/>
          <p:nvPr/>
        </p:nvSpPr>
        <p:spPr>
          <a:xfrm>
            <a:off x="5698000" y="3001575"/>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1"/>
                </a:solidFill>
              </a:rPr>
              <a:t>Mobilizações populares </a:t>
            </a:r>
            <a:endParaRPr sz="1600">
              <a:solidFill>
                <a:schemeClr val="dk1"/>
              </a:solidFill>
            </a:endParaRPr>
          </a:p>
        </p:txBody>
      </p:sp>
      <p:cxnSp>
        <p:nvCxnSpPr>
          <p:cNvPr id="118" name="Google Shape;118;p17"/>
          <p:cNvCxnSpPr>
            <a:stCxn id="114" idx="3"/>
            <a:endCxn id="115" idx="1"/>
          </p:cNvCxnSpPr>
          <p:nvPr/>
        </p:nvCxnSpPr>
        <p:spPr>
          <a:xfrm flipH="1" rot="10800000">
            <a:off x="4959125" y="2456400"/>
            <a:ext cx="738900" cy="3804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119" name="Google Shape;119;p17"/>
          <p:cNvCxnSpPr>
            <a:stCxn id="114" idx="3"/>
            <a:endCxn id="116" idx="1"/>
          </p:cNvCxnSpPr>
          <p:nvPr/>
        </p:nvCxnSpPr>
        <p:spPr>
          <a:xfrm>
            <a:off x="4959125" y="2836800"/>
            <a:ext cx="738900" cy="600"/>
          </a:xfrm>
          <a:prstGeom prst="bentConnector3">
            <a:avLst>
              <a:gd fmla="val 49998" name="adj1"/>
            </a:avLst>
          </a:prstGeom>
          <a:noFill/>
          <a:ln cap="flat" cmpd="sng" w="9525">
            <a:solidFill>
              <a:schemeClr val="dk2"/>
            </a:solidFill>
            <a:prstDash val="solid"/>
            <a:round/>
            <a:headEnd len="med" w="med" type="none"/>
            <a:tailEnd len="med" w="med" type="none"/>
          </a:ln>
        </p:spPr>
      </p:cxnSp>
      <p:cxnSp>
        <p:nvCxnSpPr>
          <p:cNvPr id="120" name="Google Shape;120;p17"/>
          <p:cNvCxnSpPr>
            <a:stCxn id="114" idx="3"/>
            <a:endCxn id="117" idx="1"/>
          </p:cNvCxnSpPr>
          <p:nvPr/>
        </p:nvCxnSpPr>
        <p:spPr>
          <a:xfrm>
            <a:off x="4959125" y="2836800"/>
            <a:ext cx="738900" cy="380400"/>
          </a:xfrm>
          <a:prstGeom prst="bentConnector3">
            <a:avLst>
              <a:gd fmla="val 49998" name="adj1"/>
            </a:avLst>
          </a:prstGeom>
          <a:noFill/>
          <a:ln cap="flat" cmpd="sng" w="9525">
            <a:solidFill>
              <a:schemeClr val="dk2"/>
            </a:solidFill>
            <a:prstDash val="solid"/>
            <a:round/>
            <a:headEnd len="med" w="med" type="none"/>
            <a:tailEnd len="med" w="med" type="none"/>
          </a:ln>
        </p:spPr>
      </p:cxnSp>
      <p:sp>
        <p:nvSpPr>
          <p:cNvPr id="121" name="Google Shape;121;p17"/>
          <p:cNvSpPr txBox="1"/>
          <p:nvPr/>
        </p:nvSpPr>
        <p:spPr>
          <a:xfrm>
            <a:off x="2879225" y="4136900"/>
            <a:ext cx="26481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Proteção Social</a:t>
            </a:r>
            <a:endParaRPr>
              <a:solidFill>
                <a:schemeClr val="dk1"/>
              </a:solidFill>
            </a:endParaRPr>
          </a:p>
        </p:txBody>
      </p:sp>
      <p:pic>
        <p:nvPicPr>
          <p:cNvPr id="122" name="Google Shape;122;p17"/>
          <p:cNvPicPr preferRelativeResize="0"/>
          <p:nvPr/>
        </p:nvPicPr>
        <p:blipFill rotWithShape="1">
          <a:blip r:embed="rId5">
            <a:alphaModFix/>
          </a:blip>
          <a:srcRect b="12950" l="0" r="0" t="11844"/>
          <a:stretch/>
        </p:blipFill>
        <p:spPr>
          <a:xfrm>
            <a:off x="5694150" y="3850613"/>
            <a:ext cx="3007704" cy="10651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53"/>
          <p:cNvSpPr/>
          <p:nvPr/>
        </p:nvSpPr>
        <p:spPr>
          <a:xfrm>
            <a:off x="4456850" y="1140525"/>
            <a:ext cx="4187400" cy="3772800"/>
          </a:xfrm>
          <a:prstGeom prst="roundRect">
            <a:avLst>
              <a:gd fmla="val 8616" name="adj"/>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3"/>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837" name="Google Shape;837;p53"/>
          <p:cNvSpPr/>
          <p:nvPr/>
        </p:nvSpPr>
        <p:spPr>
          <a:xfrm>
            <a:off x="690925" y="1140525"/>
            <a:ext cx="3309900" cy="3772800"/>
          </a:xfrm>
          <a:prstGeom prst="roundRect">
            <a:avLst>
              <a:gd fmla="val 8616" name="adj"/>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3"/>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3"/>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840" name="Google Shape;840;p53"/>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841" name="Google Shape;841;p53"/>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42" name="Google Shape;842;p53"/>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843" name="Google Shape;843;p53"/>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PPA  -  DEPOIMENTOS</a:t>
            </a:r>
            <a:endParaRPr b="1" sz="2200">
              <a:solidFill>
                <a:schemeClr val="lt1"/>
              </a:solidFill>
            </a:endParaRPr>
          </a:p>
        </p:txBody>
      </p:sp>
      <p:pic>
        <p:nvPicPr>
          <p:cNvPr id="844" name="Google Shape;844;p53"/>
          <p:cNvPicPr preferRelativeResize="0"/>
          <p:nvPr/>
        </p:nvPicPr>
        <p:blipFill>
          <a:blip r:embed="rId5">
            <a:alphaModFix/>
          </a:blip>
          <a:stretch>
            <a:fillRect/>
          </a:stretch>
        </p:blipFill>
        <p:spPr>
          <a:xfrm rot="10800000">
            <a:off x="491328" y="1025351"/>
            <a:ext cx="527974" cy="527974"/>
          </a:xfrm>
          <a:prstGeom prst="rect">
            <a:avLst/>
          </a:prstGeom>
          <a:noFill/>
          <a:ln>
            <a:noFill/>
          </a:ln>
        </p:spPr>
      </p:pic>
      <p:sp>
        <p:nvSpPr>
          <p:cNvPr id="845" name="Google Shape;845;p53"/>
          <p:cNvSpPr txBox="1"/>
          <p:nvPr/>
        </p:nvSpPr>
        <p:spPr>
          <a:xfrm>
            <a:off x="814350" y="1373475"/>
            <a:ext cx="3063000" cy="31461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300">
                <a:solidFill>
                  <a:schemeClr val="dk1"/>
                </a:solidFill>
              </a:rPr>
              <a:t>“[…] Este programa foi fundamental para o entendimento da minha vida pós aposentadoria. Procurei aprender em cada tema, pois sabia que seria muito útil para o meu cotidiano. Na minha opinião todos os funcionários deveriam fazer o PPA porque evitariam muitas situações como sentir-se inútil. Entendi que minha vida teria outro rumo e começaria uma nova fase, que diga-se de passagem, entendi que será maravilhosa.”</a:t>
            </a:r>
            <a:endParaRPr sz="1300">
              <a:solidFill>
                <a:schemeClr val="dk1"/>
              </a:solidFill>
            </a:endParaRPr>
          </a:p>
        </p:txBody>
      </p:sp>
      <p:sp>
        <p:nvSpPr>
          <p:cNvPr id="846" name="Google Shape;846;p53"/>
          <p:cNvSpPr txBox="1"/>
          <p:nvPr/>
        </p:nvSpPr>
        <p:spPr>
          <a:xfrm>
            <a:off x="814375" y="4331350"/>
            <a:ext cx="30630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sz="1300">
                <a:solidFill>
                  <a:schemeClr val="dk1"/>
                </a:solidFill>
              </a:rPr>
              <a:t>(W,2019)</a:t>
            </a:r>
            <a:endParaRPr i="1" sz="1300"/>
          </a:p>
        </p:txBody>
      </p:sp>
      <p:pic>
        <p:nvPicPr>
          <p:cNvPr id="847" name="Google Shape;847;p53"/>
          <p:cNvPicPr preferRelativeResize="0"/>
          <p:nvPr/>
        </p:nvPicPr>
        <p:blipFill>
          <a:blip r:embed="rId5">
            <a:alphaModFix/>
          </a:blip>
          <a:stretch>
            <a:fillRect/>
          </a:stretch>
        </p:blipFill>
        <p:spPr>
          <a:xfrm rot="10800000">
            <a:off x="4377353" y="1025351"/>
            <a:ext cx="527974" cy="527974"/>
          </a:xfrm>
          <a:prstGeom prst="rect">
            <a:avLst/>
          </a:prstGeom>
          <a:noFill/>
          <a:ln>
            <a:noFill/>
          </a:ln>
        </p:spPr>
      </p:pic>
      <p:sp>
        <p:nvSpPr>
          <p:cNvPr id="848" name="Google Shape;848;p53"/>
          <p:cNvSpPr txBox="1"/>
          <p:nvPr/>
        </p:nvSpPr>
        <p:spPr>
          <a:xfrm>
            <a:off x="4642850" y="1488525"/>
            <a:ext cx="3815400" cy="29160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300">
                <a:solidFill>
                  <a:schemeClr val="dk1"/>
                </a:solidFill>
              </a:rPr>
              <a:t>“A princípio pensei que seria algo sem importância, corriqueiro, mas me enganei.</a:t>
            </a:r>
            <a:endParaRPr sz="1300">
              <a:solidFill>
                <a:schemeClr val="dk1"/>
              </a:solidFill>
            </a:endParaRPr>
          </a:p>
          <a:p>
            <a:pPr indent="457200" lvl="0" marL="0" rtl="0" algn="just">
              <a:lnSpc>
                <a:spcPct val="115000"/>
              </a:lnSpc>
              <a:spcBef>
                <a:spcPts val="0"/>
              </a:spcBef>
              <a:spcAft>
                <a:spcPts val="0"/>
              </a:spcAft>
              <a:buNone/>
            </a:pPr>
            <a:r>
              <a:rPr lang="pt-BR" sz="1300">
                <a:solidFill>
                  <a:schemeClr val="dk1"/>
                </a:solidFill>
              </a:rPr>
              <a:t>Me surpreendi em cada encontro, a convivência com pessoas tão diferentes e ao mesmo tempo todas no mesmo patamar não houve nenhuma diferenciação (cargo, posição, etc). Todos sempre fomos muito bem acolhidos.</a:t>
            </a:r>
            <a:endParaRPr sz="1300">
              <a:solidFill>
                <a:schemeClr val="dk1"/>
              </a:solidFill>
            </a:endParaRPr>
          </a:p>
          <a:p>
            <a:pPr indent="457200" lvl="0" marL="0" rtl="0" algn="just">
              <a:lnSpc>
                <a:spcPct val="115000"/>
              </a:lnSpc>
              <a:spcBef>
                <a:spcPts val="0"/>
              </a:spcBef>
              <a:spcAft>
                <a:spcPts val="0"/>
              </a:spcAft>
              <a:buNone/>
            </a:pPr>
            <a:r>
              <a:rPr lang="pt-BR" sz="1300">
                <a:solidFill>
                  <a:schemeClr val="dk1"/>
                </a:solidFill>
              </a:rPr>
              <a:t>E consegui enxergar um leque de oportunidades e coisas que posso executar, não é pelo fato de ser aposentada que vou ser descartada ou tratada como uma pessoa que não tem mais nada a produzir.”</a:t>
            </a:r>
            <a:endParaRPr sz="1300">
              <a:solidFill>
                <a:schemeClr val="dk1"/>
              </a:solidFill>
            </a:endParaRPr>
          </a:p>
        </p:txBody>
      </p:sp>
      <p:sp>
        <p:nvSpPr>
          <p:cNvPr id="849" name="Google Shape;849;p53"/>
          <p:cNvSpPr txBox="1"/>
          <p:nvPr/>
        </p:nvSpPr>
        <p:spPr>
          <a:xfrm>
            <a:off x="4642850" y="4331350"/>
            <a:ext cx="38154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sz="1300">
                <a:solidFill>
                  <a:schemeClr val="dk1"/>
                </a:solidFill>
              </a:rPr>
              <a:t>(I, 2019)</a:t>
            </a:r>
            <a:endParaRPr i="1" sz="1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54"/>
          <p:cNvSpPr/>
          <p:nvPr/>
        </p:nvSpPr>
        <p:spPr>
          <a:xfrm>
            <a:off x="537075" y="1830250"/>
            <a:ext cx="4851900" cy="9465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5" name="Google Shape;855;p54"/>
          <p:cNvPicPr preferRelativeResize="0"/>
          <p:nvPr/>
        </p:nvPicPr>
        <p:blipFill>
          <a:blip r:embed="rId3">
            <a:alphaModFix/>
          </a:blip>
          <a:stretch>
            <a:fillRect/>
          </a:stretch>
        </p:blipFill>
        <p:spPr>
          <a:xfrm>
            <a:off x="5560700" y="415575"/>
            <a:ext cx="3555000" cy="2339624"/>
          </a:xfrm>
          <a:prstGeom prst="rect">
            <a:avLst/>
          </a:prstGeom>
          <a:noFill/>
          <a:ln>
            <a:noFill/>
          </a:ln>
        </p:spPr>
      </p:pic>
      <p:sp>
        <p:nvSpPr>
          <p:cNvPr id="856" name="Google Shape;856;p54"/>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857" name="Google Shape;857;p54"/>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4"/>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859" name="Google Shape;859;p54"/>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860" name="Google Shape;860;p54"/>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61" name="Google Shape;861;p54"/>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862" name="Google Shape;862;p54"/>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PPA</a:t>
            </a:r>
            <a:endParaRPr b="1" sz="2200">
              <a:solidFill>
                <a:schemeClr val="lt1"/>
              </a:solidFill>
            </a:endParaRPr>
          </a:p>
        </p:txBody>
      </p:sp>
      <p:pic>
        <p:nvPicPr>
          <p:cNvPr id="863" name="Google Shape;863;p54"/>
          <p:cNvPicPr preferRelativeResize="0"/>
          <p:nvPr/>
        </p:nvPicPr>
        <p:blipFill>
          <a:blip r:embed="rId6">
            <a:alphaModFix/>
          </a:blip>
          <a:stretch>
            <a:fillRect/>
          </a:stretch>
        </p:blipFill>
        <p:spPr>
          <a:xfrm>
            <a:off x="1561938" y="999750"/>
            <a:ext cx="2802175" cy="749329"/>
          </a:xfrm>
          <a:prstGeom prst="rect">
            <a:avLst/>
          </a:prstGeom>
          <a:noFill/>
          <a:ln>
            <a:noFill/>
          </a:ln>
        </p:spPr>
      </p:pic>
      <p:sp>
        <p:nvSpPr>
          <p:cNvPr id="864" name="Google Shape;864;p54"/>
          <p:cNvSpPr txBox="1"/>
          <p:nvPr/>
        </p:nvSpPr>
        <p:spPr>
          <a:xfrm>
            <a:off x="537075" y="1946350"/>
            <a:ext cx="48519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600">
                <a:solidFill>
                  <a:srgbClr val="1155CC"/>
                </a:solidFill>
              </a:rPr>
              <a:t>Programa de Preparação para Aposentadoria: </a:t>
            </a:r>
            <a:endParaRPr b="1" sz="1600">
              <a:solidFill>
                <a:srgbClr val="1155CC"/>
              </a:solidFill>
            </a:endParaRPr>
          </a:p>
          <a:p>
            <a:pPr indent="0" lvl="0" marL="0" rtl="0" algn="ctr">
              <a:lnSpc>
                <a:spcPct val="115000"/>
              </a:lnSpc>
              <a:spcBef>
                <a:spcPts val="0"/>
              </a:spcBef>
              <a:spcAft>
                <a:spcPts val="0"/>
              </a:spcAft>
              <a:buNone/>
            </a:pPr>
            <a:r>
              <a:rPr b="1" lang="pt-BR" sz="1600">
                <a:solidFill>
                  <a:srgbClr val="1155CC"/>
                </a:solidFill>
              </a:rPr>
              <a:t>De Repente o Futuro</a:t>
            </a:r>
            <a:endParaRPr b="1" sz="1600">
              <a:solidFill>
                <a:srgbClr val="1155CC"/>
              </a:solidFill>
            </a:endParaRPr>
          </a:p>
        </p:txBody>
      </p:sp>
      <p:sp>
        <p:nvSpPr>
          <p:cNvPr id="865" name="Google Shape;865;p54"/>
          <p:cNvSpPr txBox="1"/>
          <p:nvPr/>
        </p:nvSpPr>
        <p:spPr>
          <a:xfrm>
            <a:off x="529800" y="2998225"/>
            <a:ext cx="8321100" cy="1995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pt-BR" sz="1300">
                <a:solidFill>
                  <a:schemeClr val="dk1"/>
                </a:solidFill>
              </a:rPr>
              <a:t>O </a:t>
            </a:r>
            <a:r>
              <a:rPr b="1" lang="pt-BR" sz="1300">
                <a:solidFill>
                  <a:srgbClr val="1155CC"/>
                </a:solidFill>
              </a:rPr>
              <a:t>Programa de Preparação para Aposentadoria - PPA</a:t>
            </a:r>
            <a:r>
              <a:rPr lang="pt-BR" sz="1300">
                <a:solidFill>
                  <a:schemeClr val="dk1"/>
                </a:solidFill>
              </a:rPr>
              <a:t> teve seu </a:t>
            </a:r>
            <a:r>
              <a:rPr b="1" lang="pt-BR" sz="1300">
                <a:solidFill>
                  <a:schemeClr val="dk1"/>
                </a:solidFill>
              </a:rPr>
              <a:t>início em 2009</a:t>
            </a:r>
            <a:r>
              <a:rPr lang="pt-BR" sz="1300">
                <a:solidFill>
                  <a:schemeClr val="dk1"/>
                </a:solidFill>
              </a:rPr>
              <a:t>, sendo interrompido em 2015 pela redução de recursos humanos deste instituto, tendo como </a:t>
            </a:r>
            <a:r>
              <a:rPr b="1" lang="pt-BR" sz="1300">
                <a:solidFill>
                  <a:schemeClr val="dk1"/>
                </a:solidFill>
              </a:rPr>
              <a:t>objetivo central esclarecer as principais dúvidas sobre o processo de aposentadoria</a:t>
            </a:r>
            <a:r>
              <a:rPr lang="pt-BR" sz="1300">
                <a:solidFill>
                  <a:schemeClr val="dk1"/>
                </a:solidFill>
              </a:rPr>
              <a:t>, disponibilizando um espaço de reflexão, troca e afirmação de direitos. O público alvo são os servidores que estão próximos de concretizar o direito a aposentadoria. </a:t>
            </a:r>
            <a:r>
              <a:rPr b="1" lang="pt-BR" sz="1300">
                <a:solidFill>
                  <a:schemeClr val="dk1"/>
                </a:solidFill>
              </a:rPr>
              <a:t>Em 2019 o retorno contou com encontros semestrais (dois encontros)</a:t>
            </a:r>
            <a:r>
              <a:rPr lang="pt-BR" sz="1300">
                <a:solidFill>
                  <a:schemeClr val="dk1"/>
                </a:solidFill>
              </a:rPr>
              <a:t>. Atualmente encontros poderão ocorrer a cada três meses, conforme demanda de segurados.</a:t>
            </a:r>
            <a:endParaRPr sz="1300">
              <a:solidFill>
                <a:schemeClr val="dk1"/>
              </a:solidFill>
            </a:endParaRPr>
          </a:p>
          <a:p>
            <a:pPr indent="0" lvl="0" marL="0" rtl="0" algn="just">
              <a:lnSpc>
                <a:spcPct val="115000"/>
              </a:lnSpc>
              <a:spcBef>
                <a:spcPts val="0"/>
              </a:spcBef>
              <a:spcAft>
                <a:spcPts val="0"/>
              </a:spcAft>
              <a:buNone/>
            </a:pPr>
            <a:r>
              <a:t/>
            </a:r>
            <a:endParaRPr sz="1300">
              <a:solidFill>
                <a:schemeClr val="dk1"/>
              </a:solidFill>
            </a:endParaRPr>
          </a:p>
          <a:p>
            <a:pPr indent="0" lvl="0" marL="0" rtl="0" algn="just">
              <a:lnSpc>
                <a:spcPct val="115000"/>
              </a:lnSpc>
              <a:spcBef>
                <a:spcPts val="0"/>
              </a:spcBef>
              <a:spcAft>
                <a:spcPts val="0"/>
              </a:spcAft>
              <a:buNone/>
            </a:pPr>
            <a:r>
              <a:rPr lang="pt-BR" sz="1300">
                <a:solidFill>
                  <a:schemeClr val="dk1"/>
                </a:solidFill>
              </a:rPr>
              <a:t>Serão mantidas as colaborações de profissionais da rede de serviço dos municípios como palestrantes.</a:t>
            </a:r>
            <a:endParaRPr sz="13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pic>
        <p:nvPicPr>
          <p:cNvPr id="870" name="Google Shape;870;p55"/>
          <p:cNvPicPr preferRelativeResize="0"/>
          <p:nvPr/>
        </p:nvPicPr>
        <p:blipFill>
          <a:blip r:embed="rId3">
            <a:alphaModFix/>
          </a:blip>
          <a:stretch>
            <a:fillRect/>
          </a:stretch>
        </p:blipFill>
        <p:spPr>
          <a:xfrm>
            <a:off x="1670950" y="92088"/>
            <a:ext cx="2413157" cy="1742374"/>
          </a:xfrm>
          <a:prstGeom prst="rect">
            <a:avLst/>
          </a:prstGeom>
          <a:noFill/>
          <a:ln>
            <a:noFill/>
          </a:ln>
        </p:spPr>
      </p:pic>
      <p:pic>
        <p:nvPicPr>
          <p:cNvPr id="871" name="Google Shape;871;p55"/>
          <p:cNvPicPr preferRelativeResize="0"/>
          <p:nvPr/>
        </p:nvPicPr>
        <p:blipFill>
          <a:blip r:embed="rId4">
            <a:alphaModFix/>
          </a:blip>
          <a:stretch>
            <a:fillRect/>
          </a:stretch>
        </p:blipFill>
        <p:spPr>
          <a:xfrm>
            <a:off x="5440650" y="859800"/>
            <a:ext cx="3846325" cy="2084790"/>
          </a:xfrm>
          <a:prstGeom prst="rect">
            <a:avLst/>
          </a:prstGeom>
          <a:noFill/>
          <a:ln>
            <a:noFill/>
          </a:ln>
        </p:spPr>
      </p:pic>
      <p:sp>
        <p:nvSpPr>
          <p:cNvPr id="872" name="Google Shape;872;p55"/>
          <p:cNvSpPr/>
          <p:nvPr/>
        </p:nvSpPr>
        <p:spPr>
          <a:xfrm>
            <a:off x="423938" y="1998100"/>
            <a:ext cx="4851900" cy="946500"/>
          </a:xfrm>
          <a:prstGeom prst="rect">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5"/>
          <p:cNvSpPr/>
          <p:nvPr/>
        </p:nvSpPr>
        <p:spPr>
          <a:xfrm>
            <a:off x="5440650" y="0"/>
            <a:ext cx="2796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874" name="Google Shape;874;p55"/>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5"/>
          <p:cNvSpPr/>
          <p:nvPr/>
        </p:nvSpPr>
        <p:spPr>
          <a:xfrm>
            <a:off x="5440650" y="0"/>
            <a:ext cx="3703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876" name="Google Shape;876;p55"/>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77" name="Google Shape;877;p55"/>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878" name="Google Shape;878;p55"/>
          <p:cNvSpPr txBox="1"/>
          <p:nvPr/>
        </p:nvSpPr>
        <p:spPr>
          <a:xfrm>
            <a:off x="5440650" y="168300"/>
            <a:ext cx="1990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PPA</a:t>
            </a:r>
            <a:endParaRPr b="1" sz="2200">
              <a:solidFill>
                <a:schemeClr val="lt1"/>
              </a:solidFill>
            </a:endParaRPr>
          </a:p>
        </p:txBody>
      </p:sp>
      <p:sp>
        <p:nvSpPr>
          <p:cNvPr id="879" name="Google Shape;879;p55"/>
          <p:cNvSpPr txBox="1"/>
          <p:nvPr/>
        </p:nvSpPr>
        <p:spPr>
          <a:xfrm>
            <a:off x="479213" y="2114200"/>
            <a:ext cx="48519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600">
                <a:solidFill>
                  <a:srgbClr val="1155CC"/>
                </a:solidFill>
              </a:rPr>
              <a:t>Programa de Preparação para Aposentadoria: </a:t>
            </a:r>
            <a:endParaRPr b="1" sz="1600">
              <a:solidFill>
                <a:srgbClr val="1155CC"/>
              </a:solidFill>
            </a:endParaRPr>
          </a:p>
          <a:p>
            <a:pPr indent="0" lvl="0" marL="0" rtl="0" algn="ctr">
              <a:lnSpc>
                <a:spcPct val="115000"/>
              </a:lnSpc>
              <a:spcBef>
                <a:spcPts val="0"/>
              </a:spcBef>
              <a:spcAft>
                <a:spcPts val="0"/>
              </a:spcAft>
              <a:buNone/>
            </a:pPr>
            <a:r>
              <a:rPr b="1" lang="pt-BR" sz="1600">
                <a:solidFill>
                  <a:srgbClr val="1155CC"/>
                </a:solidFill>
              </a:rPr>
              <a:t>Passos para o Futuro </a:t>
            </a:r>
            <a:endParaRPr b="1" sz="1600">
              <a:solidFill>
                <a:srgbClr val="1155CC"/>
              </a:solidFill>
            </a:endParaRPr>
          </a:p>
        </p:txBody>
      </p:sp>
      <p:sp>
        <p:nvSpPr>
          <p:cNvPr id="880" name="Google Shape;880;p55"/>
          <p:cNvSpPr txBox="1"/>
          <p:nvPr/>
        </p:nvSpPr>
        <p:spPr>
          <a:xfrm>
            <a:off x="529800" y="3231600"/>
            <a:ext cx="8321100" cy="176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pt-BR" sz="1300">
                <a:solidFill>
                  <a:schemeClr val="dk1"/>
                </a:solidFill>
              </a:rPr>
              <a:t>O</a:t>
            </a:r>
            <a:r>
              <a:rPr b="1" lang="pt-BR" sz="1300">
                <a:solidFill>
                  <a:schemeClr val="accent1"/>
                </a:solidFill>
              </a:rPr>
              <a:t> </a:t>
            </a:r>
            <a:r>
              <a:rPr b="1" lang="pt-BR" sz="1300">
                <a:solidFill>
                  <a:srgbClr val="1155CC"/>
                </a:solidFill>
              </a:rPr>
              <a:t>Programa de Preparação para Aposentadoria - PPA</a:t>
            </a:r>
            <a:r>
              <a:rPr lang="pt-BR" sz="1300">
                <a:solidFill>
                  <a:schemeClr val="dk1"/>
                </a:solidFill>
              </a:rPr>
              <a:t> teve </a:t>
            </a:r>
            <a:r>
              <a:rPr lang="pt-BR" sz="1300">
                <a:solidFill>
                  <a:schemeClr val="dk1"/>
                </a:solidFill>
              </a:rPr>
              <a:t>início</a:t>
            </a:r>
            <a:r>
              <a:rPr lang="pt-BR" sz="1300">
                <a:solidFill>
                  <a:schemeClr val="dk1"/>
                </a:solidFill>
              </a:rPr>
              <a:t> em 2018, sendo interrompido em decorrência da pandemia. Realizado com os servidores que estivessem a dois anos de se aposentar, tinha como objetivo instrui-los neste processo de “encerramento” da carreira profissional. Como também, auxiliava no planejamento desta nova etapa. </a:t>
            </a:r>
            <a:endParaRPr sz="1300">
              <a:solidFill>
                <a:schemeClr val="dk1"/>
              </a:solidFill>
            </a:endParaRPr>
          </a:p>
          <a:p>
            <a:pPr indent="0" lvl="0" marL="0" rtl="0" algn="just">
              <a:lnSpc>
                <a:spcPct val="115000"/>
              </a:lnSpc>
              <a:spcBef>
                <a:spcPts val="0"/>
              </a:spcBef>
              <a:spcAft>
                <a:spcPts val="0"/>
              </a:spcAft>
              <a:buNone/>
            </a:pPr>
            <a:r>
              <a:rPr lang="pt-BR" sz="1300">
                <a:solidFill>
                  <a:schemeClr val="dk1"/>
                </a:solidFill>
              </a:rPr>
              <a:t>Realizado em quatro encontros, atualmente (em reestruturação), temos plano de executá-lo no segundo semestre de 2022 conforme os protocolos de </a:t>
            </a:r>
            <a:r>
              <a:rPr lang="pt-BR" sz="1300">
                <a:solidFill>
                  <a:schemeClr val="dk1"/>
                </a:solidFill>
              </a:rPr>
              <a:t>saúde</a:t>
            </a:r>
            <a:r>
              <a:rPr lang="pt-BR" sz="1300">
                <a:solidFill>
                  <a:schemeClr val="dk1"/>
                </a:solidFill>
              </a:rPr>
              <a:t> quanto aos riscos do COVID.</a:t>
            </a:r>
            <a:endParaRPr sz="1300">
              <a:solidFill>
                <a:schemeClr val="dk1"/>
              </a:solidFill>
            </a:endParaRPr>
          </a:p>
          <a:p>
            <a:pPr indent="0" lvl="0" marL="0" rtl="0" algn="just">
              <a:lnSpc>
                <a:spcPct val="115000"/>
              </a:lnSpc>
              <a:spcBef>
                <a:spcPts val="0"/>
              </a:spcBef>
              <a:spcAft>
                <a:spcPts val="0"/>
              </a:spcAft>
              <a:buNone/>
            </a:pPr>
            <a:r>
              <a:rPr lang="pt-BR" sz="1300">
                <a:solidFill>
                  <a:schemeClr val="dk1"/>
                </a:solidFill>
              </a:rPr>
              <a:t>Para a execução, contamos com profissionais do IPMO e contratados com experiência neste ramo.  </a:t>
            </a:r>
            <a:endParaRPr sz="1300">
              <a:solidFill>
                <a:schemeClr val="dk1"/>
              </a:solidFill>
            </a:endParaRPr>
          </a:p>
        </p:txBody>
      </p:sp>
      <p:pic>
        <p:nvPicPr>
          <p:cNvPr id="881" name="Google Shape;881;p55"/>
          <p:cNvPicPr preferRelativeResize="0"/>
          <p:nvPr/>
        </p:nvPicPr>
        <p:blipFill rotWithShape="1">
          <a:blip r:embed="rId6">
            <a:alphaModFix/>
          </a:blip>
          <a:srcRect b="0" l="0" r="0" t="0"/>
          <a:stretch/>
        </p:blipFill>
        <p:spPr>
          <a:xfrm>
            <a:off x="7182125" y="88075"/>
            <a:ext cx="1838175" cy="1282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id="886" name="Google Shape;886;p56"/>
          <p:cNvPicPr preferRelativeResize="0"/>
          <p:nvPr/>
        </p:nvPicPr>
        <p:blipFill rotWithShape="1">
          <a:blip r:embed="rId4">
            <a:alphaModFix/>
          </a:blip>
          <a:srcRect b="0" l="0" r="0" t="0"/>
          <a:stretch/>
        </p:blipFill>
        <p:spPr>
          <a:xfrm>
            <a:off x="4856200" y="1255750"/>
            <a:ext cx="4287798" cy="3111325"/>
          </a:xfrm>
          <a:prstGeom prst="rect">
            <a:avLst/>
          </a:prstGeom>
          <a:noFill/>
          <a:ln>
            <a:noFill/>
          </a:ln>
        </p:spPr>
      </p:pic>
      <p:sp>
        <p:nvSpPr>
          <p:cNvPr id="887" name="Google Shape;887;p56"/>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888" name="Google Shape;888;p56"/>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6"/>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890" name="Google Shape;890;p56"/>
          <p:cNvPicPr preferRelativeResize="0"/>
          <p:nvPr/>
        </p:nvPicPr>
        <p:blipFill rotWithShape="1">
          <a:blip r:embed="rId5">
            <a:alphaModFix/>
          </a:blip>
          <a:srcRect b="0" l="0" r="0" t="0"/>
          <a:stretch/>
        </p:blipFill>
        <p:spPr>
          <a:xfrm>
            <a:off x="7182125" y="88075"/>
            <a:ext cx="1838175" cy="1282650"/>
          </a:xfrm>
          <a:prstGeom prst="rect">
            <a:avLst/>
          </a:prstGeom>
          <a:noFill/>
          <a:ln>
            <a:noFill/>
          </a:ln>
        </p:spPr>
      </p:pic>
      <p:sp>
        <p:nvSpPr>
          <p:cNvPr id="891" name="Google Shape;891;p56"/>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92" name="Google Shape;892;p56"/>
          <p:cNvPicPr preferRelativeResize="0"/>
          <p:nvPr/>
        </p:nvPicPr>
        <p:blipFill>
          <a:blip r:embed="rId6">
            <a:alphaModFix/>
          </a:blip>
          <a:stretch>
            <a:fillRect/>
          </a:stretch>
        </p:blipFill>
        <p:spPr>
          <a:xfrm>
            <a:off x="8087525" y="4131775"/>
            <a:ext cx="1374950" cy="1742375"/>
          </a:xfrm>
          <a:prstGeom prst="rect">
            <a:avLst/>
          </a:prstGeom>
          <a:noFill/>
          <a:ln>
            <a:noFill/>
          </a:ln>
        </p:spPr>
      </p:pic>
      <p:sp>
        <p:nvSpPr>
          <p:cNvPr id="893" name="Google Shape;893;p56"/>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PEPREV</a:t>
            </a:r>
            <a:endParaRPr b="1" sz="2200">
              <a:solidFill>
                <a:schemeClr val="lt1"/>
              </a:solidFill>
            </a:endParaRPr>
          </a:p>
        </p:txBody>
      </p:sp>
      <p:sp>
        <p:nvSpPr>
          <p:cNvPr id="894" name="Google Shape;894;p56"/>
          <p:cNvSpPr txBox="1"/>
          <p:nvPr/>
        </p:nvSpPr>
        <p:spPr>
          <a:xfrm>
            <a:off x="532400" y="1264450"/>
            <a:ext cx="4105800" cy="3093900"/>
          </a:xfrm>
          <a:prstGeom prst="rect">
            <a:avLst/>
          </a:prstGeom>
          <a:noFill/>
          <a:ln>
            <a:noFill/>
          </a:ln>
        </p:spPr>
        <p:txBody>
          <a:bodyPr anchorCtr="0" anchor="t" bIns="91425" lIns="91425" spcFirstLastPara="1" rIns="91425" wrap="square" tIns="91425">
            <a:spAutoFit/>
          </a:bodyPr>
          <a:lstStyle/>
          <a:p>
            <a:pPr indent="457200" lvl="0" marL="0" rtl="0" algn="just">
              <a:lnSpc>
                <a:spcPct val="125000"/>
              </a:lnSpc>
              <a:spcBef>
                <a:spcPts val="0"/>
              </a:spcBef>
              <a:spcAft>
                <a:spcPts val="0"/>
              </a:spcAft>
              <a:buNone/>
            </a:pPr>
            <a:r>
              <a:rPr i="1" lang="pt-BR">
                <a:solidFill>
                  <a:schemeClr val="dk1"/>
                </a:solidFill>
              </a:rPr>
              <a:t>O </a:t>
            </a:r>
            <a:r>
              <a:rPr b="1" i="1" lang="pt-BR">
                <a:solidFill>
                  <a:srgbClr val="1155CC"/>
                </a:solidFill>
              </a:rPr>
              <a:t>Programa de Educação Previdenciária </a:t>
            </a:r>
            <a:r>
              <a:rPr i="1" lang="pt-BR">
                <a:solidFill>
                  <a:schemeClr val="dk1"/>
                </a:solidFill>
              </a:rPr>
              <a:t>busca disseminar o conhecimento previdenciário com o propósito de informar e conscientizar os servidores sobre seus direitos e deveres, além de discutir acerca dos benefícios existentes. Este Programa é desenvolvido para o servidor público titular de cargo efetivo do Município de Barueri, com a finalidade de o preparar para usufruir, com tranquilidade e segurança, tudo aquilo que a previdência social, enquanto sistema de proteção social, pode oferecer.</a:t>
            </a:r>
            <a:endParaRPr i="1">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57"/>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900" name="Google Shape;900;p57"/>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7"/>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902" name="Google Shape;902;p57"/>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903" name="Google Shape;903;p57"/>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04" name="Google Shape;904;p57"/>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905" name="Google Shape;905;p57"/>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PEPREV</a:t>
            </a:r>
            <a:endParaRPr b="1" sz="2200">
              <a:solidFill>
                <a:schemeClr val="lt1"/>
              </a:solidFill>
            </a:endParaRPr>
          </a:p>
        </p:txBody>
      </p:sp>
      <p:sp>
        <p:nvSpPr>
          <p:cNvPr id="906" name="Google Shape;906;p57"/>
          <p:cNvSpPr txBox="1"/>
          <p:nvPr/>
        </p:nvSpPr>
        <p:spPr>
          <a:xfrm>
            <a:off x="2404292" y="2257424"/>
            <a:ext cx="17190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pt-BR" sz="1600">
                <a:solidFill>
                  <a:schemeClr val="dk1"/>
                </a:solidFill>
              </a:rPr>
              <a:t>Anual</a:t>
            </a:r>
            <a:endParaRPr sz="1600"/>
          </a:p>
        </p:txBody>
      </p:sp>
      <p:sp>
        <p:nvSpPr>
          <p:cNvPr id="907" name="Google Shape;907;p57"/>
          <p:cNvSpPr txBox="1"/>
          <p:nvPr/>
        </p:nvSpPr>
        <p:spPr>
          <a:xfrm>
            <a:off x="2405277" y="3276150"/>
            <a:ext cx="13749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pt-BR" sz="1600">
                <a:solidFill>
                  <a:schemeClr val="dk1"/>
                </a:solidFill>
              </a:rPr>
              <a:t>Encontro Mensal</a:t>
            </a:r>
            <a:endParaRPr sz="1600"/>
          </a:p>
        </p:txBody>
      </p:sp>
      <p:sp>
        <p:nvSpPr>
          <p:cNvPr id="908" name="Google Shape;908;p57"/>
          <p:cNvSpPr/>
          <p:nvPr/>
        </p:nvSpPr>
        <p:spPr>
          <a:xfrm>
            <a:off x="3907625" y="1957050"/>
            <a:ext cx="61500" cy="2088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7"/>
          <p:cNvSpPr txBox="1"/>
          <p:nvPr/>
        </p:nvSpPr>
        <p:spPr>
          <a:xfrm>
            <a:off x="4443721" y="1115013"/>
            <a:ext cx="2876400" cy="3462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pt-BR" sz="1800">
                <a:solidFill>
                  <a:srgbClr val="1155CC"/>
                </a:solidFill>
              </a:rPr>
              <a:t>TEMAS ABORDADOS</a:t>
            </a:r>
            <a:endParaRPr sz="1800">
              <a:solidFill>
                <a:srgbClr val="1155CC"/>
              </a:solidFill>
            </a:endParaRPr>
          </a:p>
        </p:txBody>
      </p:sp>
      <p:sp>
        <p:nvSpPr>
          <p:cNvPr id="910" name="Google Shape;910;p57"/>
          <p:cNvSpPr/>
          <p:nvPr/>
        </p:nvSpPr>
        <p:spPr>
          <a:xfrm>
            <a:off x="4763525" y="3224164"/>
            <a:ext cx="2236800" cy="580500"/>
          </a:xfrm>
          <a:prstGeom prst="roundRect">
            <a:avLst>
              <a:gd fmla="val 16667" name="adj"/>
            </a:avLst>
          </a:prstGeom>
          <a:solidFill>
            <a:srgbClr val="C638A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a:solidFill>
                  <a:schemeClr val="lt1"/>
                </a:solidFill>
              </a:rPr>
              <a:t>Projetos Previdenciários</a:t>
            </a:r>
            <a:endParaRPr b="1">
              <a:solidFill>
                <a:schemeClr val="lt1"/>
              </a:solidFill>
            </a:endParaRPr>
          </a:p>
        </p:txBody>
      </p:sp>
      <p:sp>
        <p:nvSpPr>
          <p:cNvPr id="911" name="Google Shape;911;p57"/>
          <p:cNvSpPr/>
          <p:nvPr/>
        </p:nvSpPr>
        <p:spPr>
          <a:xfrm>
            <a:off x="4763609" y="2483547"/>
            <a:ext cx="2236800" cy="580500"/>
          </a:xfrm>
          <a:prstGeom prst="roundRect">
            <a:avLst>
              <a:gd fmla="val 16667" name="adj"/>
            </a:avLst>
          </a:prstGeom>
          <a:solidFill>
            <a:srgbClr val="741B4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a:solidFill>
                  <a:schemeClr val="lt1"/>
                </a:solidFill>
              </a:rPr>
              <a:t>Apresentando o RPPS</a:t>
            </a:r>
            <a:endParaRPr b="1">
              <a:solidFill>
                <a:schemeClr val="lt1"/>
              </a:solidFill>
            </a:endParaRPr>
          </a:p>
        </p:txBody>
      </p:sp>
      <p:sp>
        <p:nvSpPr>
          <p:cNvPr id="912" name="Google Shape;912;p57"/>
          <p:cNvSpPr/>
          <p:nvPr/>
        </p:nvSpPr>
        <p:spPr>
          <a:xfrm>
            <a:off x="4763683" y="3964769"/>
            <a:ext cx="2236800" cy="580500"/>
          </a:xfrm>
          <a:prstGeom prst="roundRect">
            <a:avLst>
              <a:gd fmla="val 16667" name="adj"/>
            </a:avLst>
          </a:prstGeom>
          <a:solidFill>
            <a:srgbClr val="38761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a:solidFill>
                  <a:schemeClr val="lt1"/>
                </a:solidFill>
              </a:rPr>
              <a:t>Benefícios Concedidos</a:t>
            </a:r>
            <a:endParaRPr b="1">
              <a:solidFill>
                <a:schemeClr val="lt1"/>
              </a:solidFill>
            </a:endParaRPr>
          </a:p>
        </p:txBody>
      </p:sp>
      <p:sp>
        <p:nvSpPr>
          <p:cNvPr id="913" name="Google Shape;913;p57"/>
          <p:cNvSpPr/>
          <p:nvPr/>
        </p:nvSpPr>
        <p:spPr>
          <a:xfrm>
            <a:off x="4763525" y="1716425"/>
            <a:ext cx="2236800" cy="580500"/>
          </a:xfrm>
          <a:prstGeom prst="roundRect">
            <a:avLst>
              <a:gd fmla="val 16667" name="adj"/>
            </a:avLst>
          </a:prstGeom>
          <a:solidFill>
            <a:srgbClr val="1155C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a:solidFill>
                  <a:schemeClr val="lt1"/>
                </a:solidFill>
              </a:rPr>
              <a:t>Conhecendo a Previdência Social</a:t>
            </a:r>
            <a:endParaRPr b="1">
              <a:solidFill>
                <a:schemeClr val="lt1"/>
              </a:solidFill>
            </a:endParaRPr>
          </a:p>
        </p:txBody>
      </p:sp>
      <p:pic>
        <p:nvPicPr>
          <p:cNvPr id="914" name="Google Shape;914;p57"/>
          <p:cNvPicPr preferRelativeResize="0"/>
          <p:nvPr/>
        </p:nvPicPr>
        <p:blipFill>
          <a:blip r:embed="rId5">
            <a:alphaModFix/>
          </a:blip>
          <a:stretch>
            <a:fillRect/>
          </a:stretch>
        </p:blipFill>
        <p:spPr>
          <a:xfrm>
            <a:off x="1413725" y="2014500"/>
            <a:ext cx="745800" cy="801448"/>
          </a:xfrm>
          <a:prstGeom prst="rect">
            <a:avLst/>
          </a:prstGeom>
          <a:noFill/>
          <a:ln>
            <a:noFill/>
          </a:ln>
        </p:spPr>
      </p:pic>
      <p:pic>
        <p:nvPicPr>
          <p:cNvPr id="915" name="Google Shape;915;p57"/>
          <p:cNvPicPr preferRelativeResize="0"/>
          <p:nvPr/>
        </p:nvPicPr>
        <p:blipFill>
          <a:blip r:embed="rId6">
            <a:alphaModFix/>
          </a:blip>
          <a:stretch>
            <a:fillRect/>
          </a:stretch>
        </p:blipFill>
        <p:spPr>
          <a:xfrm>
            <a:off x="1413725" y="3125700"/>
            <a:ext cx="745800" cy="77744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58"/>
          <p:cNvSpPr/>
          <p:nvPr/>
        </p:nvSpPr>
        <p:spPr>
          <a:xfrm>
            <a:off x="4882500" y="1999950"/>
            <a:ext cx="3507300" cy="1918500"/>
          </a:xfrm>
          <a:prstGeom prst="roundRect">
            <a:avLst>
              <a:gd fmla="val 8616" name="adj"/>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8"/>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922" name="Google Shape;922;p58"/>
          <p:cNvSpPr/>
          <p:nvPr/>
        </p:nvSpPr>
        <p:spPr>
          <a:xfrm>
            <a:off x="881800" y="1448550"/>
            <a:ext cx="3309900" cy="1141800"/>
          </a:xfrm>
          <a:prstGeom prst="roundRect">
            <a:avLst>
              <a:gd fmla="val 8616" name="adj"/>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8"/>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8"/>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925" name="Google Shape;925;p58"/>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926" name="Google Shape;926;p58"/>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27" name="Google Shape;927;p58"/>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928" name="Google Shape;928;p58"/>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PEPREV</a:t>
            </a:r>
            <a:r>
              <a:rPr b="1" lang="pt-BR" sz="2200">
                <a:solidFill>
                  <a:schemeClr val="lt1"/>
                </a:solidFill>
              </a:rPr>
              <a:t> -  DEPOIMENTOS</a:t>
            </a:r>
            <a:endParaRPr b="1" sz="2200">
              <a:solidFill>
                <a:schemeClr val="lt1"/>
              </a:solidFill>
            </a:endParaRPr>
          </a:p>
        </p:txBody>
      </p:sp>
      <p:pic>
        <p:nvPicPr>
          <p:cNvPr id="929" name="Google Shape;929;p58"/>
          <p:cNvPicPr preferRelativeResize="0"/>
          <p:nvPr/>
        </p:nvPicPr>
        <p:blipFill>
          <a:blip r:embed="rId5">
            <a:alphaModFix/>
          </a:blip>
          <a:stretch>
            <a:fillRect/>
          </a:stretch>
        </p:blipFill>
        <p:spPr>
          <a:xfrm rot="10800000">
            <a:off x="682203" y="1333376"/>
            <a:ext cx="527974" cy="527974"/>
          </a:xfrm>
          <a:prstGeom prst="rect">
            <a:avLst/>
          </a:prstGeom>
          <a:noFill/>
          <a:ln>
            <a:noFill/>
          </a:ln>
        </p:spPr>
      </p:pic>
      <p:sp>
        <p:nvSpPr>
          <p:cNvPr id="930" name="Google Shape;930;p58"/>
          <p:cNvSpPr txBox="1"/>
          <p:nvPr/>
        </p:nvSpPr>
        <p:spPr>
          <a:xfrm>
            <a:off x="1005225" y="1675200"/>
            <a:ext cx="3063000" cy="6150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300">
                <a:solidFill>
                  <a:schemeClr val="dk1"/>
                </a:solidFill>
              </a:rPr>
              <a:t>“Bem esclarecido, objetivo e com fundamento.”</a:t>
            </a:r>
            <a:endParaRPr sz="1300">
              <a:solidFill>
                <a:schemeClr val="dk1"/>
              </a:solidFill>
            </a:endParaRPr>
          </a:p>
        </p:txBody>
      </p:sp>
      <p:sp>
        <p:nvSpPr>
          <p:cNvPr id="931" name="Google Shape;931;p58"/>
          <p:cNvSpPr txBox="1"/>
          <p:nvPr/>
        </p:nvSpPr>
        <p:spPr>
          <a:xfrm>
            <a:off x="1005225" y="2186850"/>
            <a:ext cx="30630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sz="1300">
                <a:solidFill>
                  <a:schemeClr val="dk1"/>
                </a:solidFill>
              </a:rPr>
              <a:t>(M, 2019)</a:t>
            </a:r>
            <a:endParaRPr i="1" sz="1300"/>
          </a:p>
        </p:txBody>
      </p:sp>
      <p:sp>
        <p:nvSpPr>
          <p:cNvPr id="932" name="Google Shape;932;p58"/>
          <p:cNvSpPr/>
          <p:nvPr/>
        </p:nvSpPr>
        <p:spPr>
          <a:xfrm>
            <a:off x="881800" y="3273900"/>
            <a:ext cx="3309900" cy="1141800"/>
          </a:xfrm>
          <a:prstGeom prst="roundRect">
            <a:avLst>
              <a:gd fmla="val 8616" name="adj"/>
            </a:avLst>
          </a:prstGeom>
          <a:solidFill>
            <a:srgbClr val="FFF9E8"/>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3" name="Google Shape;933;p58"/>
          <p:cNvPicPr preferRelativeResize="0"/>
          <p:nvPr/>
        </p:nvPicPr>
        <p:blipFill>
          <a:blip r:embed="rId5">
            <a:alphaModFix/>
          </a:blip>
          <a:stretch>
            <a:fillRect/>
          </a:stretch>
        </p:blipFill>
        <p:spPr>
          <a:xfrm rot="10800000">
            <a:off x="682203" y="3158726"/>
            <a:ext cx="527974" cy="527974"/>
          </a:xfrm>
          <a:prstGeom prst="rect">
            <a:avLst/>
          </a:prstGeom>
          <a:noFill/>
          <a:ln>
            <a:noFill/>
          </a:ln>
        </p:spPr>
      </p:pic>
      <p:sp>
        <p:nvSpPr>
          <p:cNvPr id="934" name="Google Shape;934;p58"/>
          <p:cNvSpPr txBox="1"/>
          <p:nvPr/>
        </p:nvSpPr>
        <p:spPr>
          <a:xfrm>
            <a:off x="1005250" y="3519150"/>
            <a:ext cx="3063000" cy="6150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300">
                <a:solidFill>
                  <a:schemeClr val="dk1"/>
                </a:solidFill>
              </a:rPr>
              <a:t>“Parabéns pela preocupação com os funcionários.”</a:t>
            </a:r>
            <a:endParaRPr sz="1300">
              <a:solidFill>
                <a:schemeClr val="dk1"/>
              </a:solidFill>
            </a:endParaRPr>
          </a:p>
        </p:txBody>
      </p:sp>
      <p:sp>
        <p:nvSpPr>
          <p:cNvPr id="935" name="Google Shape;935;p58"/>
          <p:cNvSpPr txBox="1"/>
          <p:nvPr/>
        </p:nvSpPr>
        <p:spPr>
          <a:xfrm>
            <a:off x="1005225" y="3994500"/>
            <a:ext cx="30630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sz="1300">
                <a:solidFill>
                  <a:schemeClr val="dk1"/>
                </a:solidFill>
              </a:rPr>
              <a:t>(F, 2019)</a:t>
            </a:r>
            <a:endParaRPr i="1" sz="1300"/>
          </a:p>
        </p:txBody>
      </p:sp>
      <p:pic>
        <p:nvPicPr>
          <p:cNvPr id="936" name="Google Shape;936;p58"/>
          <p:cNvPicPr preferRelativeResize="0"/>
          <p:nvPr/>
        </p:nvPicPr>
        <p:blipFill>
          <a:blip r:embed="rId5">
            <a:alphaModFix/>
          </a:blip>
          <a:stretch>
            <a:fillRect/>
          </a:stretch>
        </p:blipFill>
        <p:spPr>
          <a:xfrm rot="10800000">
            <a:off x="4682903" y="1884776"/>
            <a:ext cx="527974" cy="527974"/>
          </a:xfrm>
          <a:prstGeom prst="rect">
            <a:avLst/>
          </a:prstGeom>
          <a:noFill/>
          <a:ln>
            <a:noFill/>
          </a:ln>
        </p:spPr>
      </p:pic>
      <p:sp>
        <p:nvSpPr>
          <p:cNvPr id="937" name="Google Shape;937;p58"/>
          <p:cNvSpPr txBox="1"/>
          <p:nvPr/>
        </p:nvSpPr>
        <p:spPr>
          <a:xfrm>
            <a:off x="5019150" y="2353350"/>
            <a:ext cx="3234000" cy="10752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None/>
            </a:pPr>
            <a:r>
              <a:rPr lang="pt-BR" sz="1300">
                <a:solidFill>
                  <a:schemeClr val="dk1"/>
                </a:solidFill>
              </a:rPr>
              <a:t>“Somente agradecendo por todo o empenho da equipe do IPRESB e outros que colaboraram para tal evento procurando conscientizar a todos.”</a:t>
            </a:r>
            <a:endParaRPr sz="1300">
              <a:solidFill>
                <a:schemeClr val="dk1"/>
              </a:solidFill>
            </a:endParaRPr>
          </a:p>
        </p:txBody>
      </p:sp>
      <p:sp>
        <p:nvSpPr>
          <p:cNvPr id="938" name="Google Shape;938;p58"/>
          <p:cNvSpPr txBox="1"/>
          <p:nvPr/>
        </p:nvSpPr>
        <p:spPr>
          <a:xfrm>
            <a:off x="5005950" y="3428550"/>
            <a:ext cx="32340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pt-BR" sz="1300">
                <a:solidFill>
                  <a:schemeClr val="dk1"/>
                </a:solidFill>
              </a:rPr>
              <a:t>(H, 2019)</a:t>
            </a:r>
            <a:endParaRPr i="1" sz="13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59"/>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944" name="Google Shape;944;p59"/>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9"/>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946" name="Google Shape;946;p59"/>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947" name="Google Shape;947;p59"/>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48" name="Google Shape;948;p59"/>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949" name="Google Shape;949;p59"/>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AÇÕES DE CAPACITAÇÃO</a:t>
            </a:r>
            <a:endParaRPr b="1" sz="2200">
              <a:solidFill>
                <a:schemeClr val="lt1"/>
              </a:solidFill>
            </a:endParaRPr>
          </a:p>
        </p:txBody>
      </p:sp>
      <p:grpSp>
        <p:nvGrpSpPr>
          <p:cNvPr id="950" name="Google Shape;950;p59"/>
          <p:cNvGrpSpPr/>
          <p:nvPr/>
        </p:nvGrpSpPr>
        <p:grpSpPr>
          <a:xfrm>
            <a:off x="1536059" y="3225291"/>
            <a:ext cx="2571764" cy="717697"/>
            <a:chOff x="1673637" y="4158518"/>
            <a:chExt cx="3721800" cy="1152001"/>
          </a:xfrm>
        </p:grpSpPr>
        <p:sp>
          <p:nvSpPr>
            <p:cNvPr id="951" name="Google Shape;951;p59"/>
            <p:cNvSpPr/>
            <p:nvPr/>
          </p:nvSpPr>
          <p:spPr>
            <a:xfrm>
              <a:off x="2825637" y="4158518"/>
              <a:ext cx="2569800" cy="1152000"/>
            </a:xfrm>
            <a:prstGeom prst="rect">
              <a:avLst/>
            </a:prstGeom>
            <a:solidFill>
              <a:srgbClr val="FDF0E7"/>
            </a:solidFill>
            <a:ln cap="flat" cmpd="sng" w="12700">
              <a:solidFill>
                <a:srgbClr val="833C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2000"/>
                <a:buFont typeface="Arial"/>
                <a:buNone/>
              </a:pPr>
              <a:r>
                <a:t/>
              </a:r>
              <a:endParaRPr b="1" i="0" sz="16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Quattrocento Sans"/>
                <a:buNone/>
              </a:pPr>
              <a:r>
                <a:rPr b="1" i="0" lang="pt-BR" sz="1600" u="none" cap="none" strike="noStrike">
                  <a:solidFill>
                    <a:srgbClr val="000000"/>
                  </a:solidFill>
                </a:rPr>
                <a:t>C</a:t>
              </a:r>
              <a:r>
                <a:rPr b="1" lang="pt-BR" sz="1600"/>
                <a:t>urso</a:t>
              </a:r>
              <a:r>
                <a:rPr b="1" lang="pt-BR" sz="1600"/>
                <a:t>s</a:t>
              </a:r>
              <a:endParaRPr sz="1600"/>
            </a:p>
            <a:p>
              <a:pPr indent="0" lvl="0" marL="0" marR="0" rtl="0" algn="ctr">
                <a:lnSpc>
                  <a:spcPct val="100000"/>
                </a:lnSpc>
                <a:spcBef>
                  <a:spcPts val="0"/>
                </a:spcBef>
                <a:spcAft>
                  <a:spcPts val="0"/>
                </a:spcAft>
                <a:buSzPts val="2000"/>
                <a:buFont typeface="Arial"/>
                <a:buNone/>
              </a:pPr>
              <a:r>
                <a:t/>
              </a:r>
              <a:endParaRPr b="1" i="0" sz="1600" u="none" cap="none" strike="noStrike">
                <a:solidFill>
                  <a:srgbClr val="000000"/>
                </a:solidFill>
              </a:endParaRPr>
            </a:p>
          </p:txBody>
        </p:sp>
        <p:sp>
          <p:nvSpPr>
            <p:cNvPr id="952" name="Google Shape;952;p59"/>
            <p:cNvSpPr/>
            <p:nvPr/>
          </p:nvSpPr>
          <p:spPr>
            <a:xfrm>
              <a:off x="1673637" y="4158519"/>
              <a:ext cx="1152000" cy="1152000"/>
            </a:xfrm>
            <a:prstGeom prst="rect">
              <a:avLst/>
            </a:prstGeom>
            <a:solidFill>
              <a:srgbClr val="833C0B"/>
            </a:solidFill>
            <a:ln cap="flat" cmpd="sng" w="12700">
              <a:solidFill>
                <a:srgbClr val="833C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53" name="Google Shape;953;p59"/>
          <p:cNvGrpSpPr/>
          <p:nvPr/>
        </p:nvGrpSpPr>
        <p:grpSpPr>
          <a:xfrm>
            <a:off x="1537647" y="1875758"/>
            <a:ext cx="2568611" cy="717696"/>
            <a:chOff x="1673637" y="2286000"/>
            <a:chExt cx="3717238" cy="1152000"/>
          </a:xfrm>
        </p:grpSpPr>
        <p:sp>
          <p:nvSpPr>
            <p:cNvPr id="954" name="Google Shape;954;p59"/>
            <p:cNvSpPr/>
            <p:nvPr/>
          </p:nvSpPr>
          <p:spPr>
            <a:xfrm>
              <a:off x="2793475" y="2286000"/>
              <a:ext cx="2597400" cy="1152000"/>
            </a:xfrm>
            <a:prstGeom prst="rect">
              <a:avLst/>
            </a:prstGeom>
            <a:solidFill>
              <a:srgbClr val="F7FFFB"/>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Quattrocento Sans"/>
                <a:buNone/>
              </a:pPr>
              <a:r>
                <a:rPr b="1" i="0" lang="pt-BR" sz="1600" u="none" cap="none" strike="noStrike">
                  <a:solidFill>
                    <a:srgbClr val="000000"/>
                  </a:solidFill>
                </a:rPr>
                <a:t>S</a:t>
              </a:r>
              <a:r>
                <a:rPr b="1" lang="pt-BR" sz="1600"/>
                <a:t>eminários</a:t>
              </a:r>
              <a:endParaRPr b="1" i="0" sz="1600" u="none" cap="none" strike="noStrike">
                <a:solidFill>
                  <a:srgbClr val="000000"/>
                </a:solidFill>
              </a:endParaRPr>
            </a:p>
          </p:txBody>
        </p:sp>
        <p:sp>
          <p:nvSpPr>
            <p:cNvPr id="955" name="Google Shape;955;p59"/>
            <p:cNvSpPr/>
            <p:nvPr/>
          </p:nvSpPr>
          <p:spPr>
            <a:xfrm>
              <a:off x="1673637" y="2286000"/>
              <a:ext cx="1152000" cy="1152000"/>
            </a:xfrm>
            <a:prstGeom prst="rect">
              <a:avLst/>
            </a:prstGeom>
            <a:solidFill>
              <a:srgbClr val="3856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800"/>
                <a:buFont typeface="Arial"/>
                <a:buNone/>
              </a:pPr>
              <a:r>
                <a:t/>
              </a:r>
              <a:endParaRPr b="0" i="0" sz="1800" u="none" cap="none" strike="noStrike">
                <a:solidFill>
                  <a:srgbClr val="FFFFFF"/>
                </a:solidFill>
                <a:latin typeface="Calibri"/>
                <a:ea typeface="Calibri"/>
                <a:cs typeface="Calibri"/>
                <a:sym typeface="Calibri"/>
              </a:endParaRPr>
            </a:p>
          </p:txBody>
        </p:sp>
      </p:grpSp>
      <p:pic>
        <p:nvPicPr>
          <p:cNvPr id="956" name="Google Shape;956;p59"/>
          <p:cNvPicPr preferRelativeResize="0"/>
          <p:nvPr/>
        </p:nvPicPr>
        <p:blipFill>
          <a:blip r:embed="rId5">
            <a:alphaModFix/>
          </a:blip>
          <a:stretch>
            <a:fillRect/>
          </a:stretch>
        </p:blipFill>
        <p:spPr>
          <a:xfrm>
            <a:off x="1665000" y="1957838"/>
            <a:ext cx="531000" cy="553550"/>
          </a:xfrm>
          <a:prstGeom prst="rect">
            <a:avLst/>
          </a:prstGeom>
          <a:noFill/>
          <a:ln>
            <a:noFill/>
          </a:ln>
        </p:spPr>
      </p:pic>
      <p:pic>
        <p:nvPicPr>
          <p:cNvPr id="957" name="Google Shape;957;p59"/>
          <p:cNvPicPr preferRelativeResize="0"/>
          <p:nvPr/>
        </p:nvPicPr>
        <p:blipFill>
          <a:blip r:embed="rId6">
            <a:alphaModFix/>
          </a:blip>
          <a:stretch>
            <a:fillRect/>
          </a:stretch>
        </p:blipFill>
        <p:spPr>
          <a:xfrm>
            <a:off x="1631024" y="3284674"/>
            <a:ext cx="598950" cy="598950"/>
          </a:xfrm>
          <a:prstGeom prst="rect">
            <a:avLst/>
          </a:prstGeom>
          <a:noFill/>
          <a:ln>
            <a:noFill/>
          </a:ln>
        </p:spPr>
      </p:pic>
      <p:grpSp>
        <p:nvGrpSpPr>
          <p:cNvPr id="958" name="Google Shape;958;p59"/>
          <p:cNvGrpSpPr/>
          <p:nvPr/>
        </p:nvGrpSpPr>
        <p:grpSpPr>
          <a:xfrm>
            <a:off x="4992716" y="3225304"/>
            <a:ext cx="2571775" cy="717708"/>
            <a:chOff x="2825637" y="4158499"/>
            <a:chExt cx="3721816" cy="1152019"/>
          </a:xfrm>
        </p:grpSpPr>
        <p:sp>
          <p:nvSpPr>
            <p:cNvPr id="959" name="Google Shape;959;p59"/>
            <p:cNvSpPr/>
            <p:nvPr/>
          </p:nvSpPr>
          <p:spPr>
            <a:xfrm>
              <a:off x="2825637" y="4158518"/>
              <a:ext cx="2569800" cy="1152000"/>
            </a:xfrm>
            <a:prstGeom prst="rect">
              <a:avLst/>
            </a:prstGeom>
            <a:solidFill>
              <a:srgbClr val="DDEAF6"/>
            </a:solidFill>
            <a:ln cap="flat" cmpd="sng" w="12700">
              <a:solidFill>
                <a:srgbClr val="0737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2000"/>
                <a:buFont typeface="Arial"/>
                <a:buNone/>
              </a:pPr>
              <a:r>
                <a:t/>
              </a:r>
              <a:endParaRPr b="1" i="0" sz="16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Quattrocento Sans"/>
                <a:buNone/>
              </a:pPr>
              <a:r>
                <a:rPr b="1" lang="pt-BR" sz="1600"/>
                <a:t>Vídeos Educativos</a:t>
              </a:r>
              <a:endParaRPr sz="1600"/>
            </a:p>
            <a:p>
              <a:pPr indent="0" lvl="0" marL="0" marR="0" rtl="0" algn="ctr">
                <a:lnSpc>
                  <a:spcPct val="100000"/>
                </a:lnSpc>
                <a:spcBef>
                  <a:spcPts val="0"/>
                </a:spcBef>
                <a:spcAft>
                  <a:spcPts val="0"/>
                </a:spcAft>
                <a:buSzPts val="2000"/>
                <a:buFont typeface="Arial"/>
                <a:buNone/>
              </a:pPr>
              <a:r>
                <a:t/>
              </a:r>
              <a:endParaRPr b="1" i="0" sz="1600" u="none" cap="none" strike="noStrike">
                <a:solidFill>
                  <a:srgbClr val="000000"/>
                </a:solidFill>
              </a:endParaRPr>
            </a:p>
          </p:txBody>
        </p:sp>
        <p:sp>
          <p:nvSpPr>
            <p:cNvPr id="960" name="Google Shape;960;p59"/>
            <p:cNvSpPr/>
            <p:nvPr/>
          </p:nvSpPr>
          <p:spPr>
            <a:xfrm>
              <a:off x="5395453" y="4158499"/>
              <a:ext cx="1152000" cy="1152000"/>
            </a:xfrm>
            <a:prstGeom prst="rect">
              <a:avLst/>
            </a:prstGeom>
            <a:solidFill>
              <a:srgbClr val="073763"/>
            </a:solidFill>
            <a:ln cap="flat" cmpd="sng" w="12700">
              <a:solidFill>
                <a:srgbClr val="0737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61" name="Google Shape;961;p59"/>
          <p:cNvGrpSpPr/>
          <p:nvPr/>
        </p:nvGrpSpPr>
        <p:grpSpPr>
          <a:xfrm>
            <a:off x="4992734" y="1875764"/>
            <a:ext cx="2571818" cy="717707"/>
            <a:chOff x="7480641" y="2138762"/>
            <a:chExt cx="3516295" cy="1152017"/>
          </a:xfrm>
        </p:grpSpPr>
        <p:sp>
          <p:nvSpPr>
            <p:cNvPr id="962" name="Google Shape;962;p59"/>
            <p:cNvSpPr/>
            <p:nvPr/>
          </p:nvSpPr>
          <p:spPr>
            <a:xfrm>
              <a:off x="7480641" y="2138762"/>
              <a:ext cx="2423700" cy="1152000"/>
            </a:xfrm>
            <a:prstGeom prst="rect">
              <a:avLst/>
            </a:prstGeom>
            <a:solidFill>
              <a:srgbClr val="FFFFFF"/>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Quattrocento Sans"/>
                <a:buNone/>
              </a:pPr>
              <a:r>
                <a:rPr b="1" lang="pt-BR" sz="1600"/>
                <a:t>Mini Cartilhas</a:t>
              </a:r>
              <a:endParaRPr b="1" i="0" sz="1600" u="none" cap="none" strike="noStrike">
                <a:solidFill>
                  <a:srgbClr val="000000"/>
                </a:solidFill>
              </a:endParaRPr>
            </a:p>
          </p:txBody>
        </p:sp>
        <p:sp>
          <p:nvSpPr>
            <p:cNvPr id="963" name="Google Shape;963;p59"/>
            <p:cNvSpPr/>
            <p:nvPr/>
          </p:nvSpPr>
          <p:spPr>
            <a:xfrm>
              <a:off x="9904336" y="2138779"/>
              <a:ext cx="1092600" cy="1152000"/>
            </a:xfrm>
            <a:prstGeom prst="rect">
              <a:avLst/>
            </a:prstGeom>
            <a:solidFill>
              <a:srgbClr val="3A3838"/>
            </a:solidFill>
            <a:ln cap="flat" cmpd="sng" w="1270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800"/>
                <a:buFont typeface="Arial"/>
                <a:buNone/>
              </a:pPr>
              <a:r>
                <a:t/>
              </a:r>
              <a:endParaRPr b="0" i="0" sz="1800" u="none" cap="none" strike="noStrike">
                <a:solidFill>
                  <a:srgbClr val="FFFFFF"/>
                </a:solidFill>
                <a:latin typeface="Calibri"/>
                <a:ea typeface="Calibri"/>
                <a:cs typeface="Calibri"/>
                <a:sym typeface="Calibri"/>
              </a:endParaRPr>
            </a:p>
          </p:txBody>
        </p:sp>
      </p:grpSp>
      <p:pic>
        <p:nvPicPr>
          <p:cNvPr id="964" name="Google Shape;964;p59"/>
          <p:cNvPicPr preferRelativeResize="0"/>
          <p:nvPr/>
        </p:nvPicPr>
        <p:blipFill>
          <a:blip r:embed="rId7">
            <a:alphaModFix/>
          </a:blip>
          <a:stretch>
            <a:fillRect/>
          </a:stretch>
        </p:blipFill>
        <p:spPr>
          <a:xfrm>
            <a:off x="6899975" y="3335100"/>
            <a:ext cx="531000" cy="498107"/>
          </a:xfrm>
          <a:prstGeom prst="rect">
            <a:avLst/>
          </a:prstGeom>
          <a:noFill/>
          <a:ln>
            <a:noFill/>
          </a:ln>
        </p:spPr>
      </p:pic>
      <p:pic>
        <p:nvPicPr>
          <p:cNvPr id="965" name="Google Shape;965;p59"/>
          <p:cNvPicPr preferRelativeResize="0"/>
          <p:nvPr/>
        </p:nvPicPr>
        <p:blipFill>
          <a:blip r:embed="rId8">
            <a:alphaModFix/>
          </a:blip>
          <a:stretch>
            <a:fillRect/>
          </a:stretch>
        </p:blipFill>
        <p:spPr>
          <a:xfrm>
            <a:off x="6899975" y="1946509"/>
            <a:ext cx="531000" cy="5761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pic>
        <p:nvPicPr>
          <p:cNvPr id="970" name="Google Shape;970;p60"/>
          <p:cNvPicPr preferRelativeResize="0"/>
          <p:nvPr/>
        </p:nvPicPr>
        <p:blipFill rotWithShape="1">
          <a:blip r:embed="rId4">
            <a:alphaModFix/>
          </a:blip>
          <a:srcRect b="0" l="0" r="0" t="0"/>
          <a:stretch/>
        </p:blipFill>
        <p:spPr>
          <a:xfrm>
            <a:off x="5006050" y="56401"/>
            <a:ext cx="4137949" cy="2830200"/>
          </a:xfrm>
          <a:prstGeom prst="rect">
            <a:avLst/>
          </a:prstGeom>
          <a:noFill/>
          <a:ln>
            <a:noFill/>
          </a:ln>
        </p:spPr>
      </p:pic>
      <p:sp>
        <p:nvSpPr>
          <p:cNvPr id="971" name="Google Shape;971;p60"/>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972" name="Google Shape;972;p60"/>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0"/>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974" name="Google Shape;974;p60"/>
          <p:cNvPicPr preferRelativeResize="0"/>
          <p:nvPr/>
        </p:nvPicPr>
        <p:blipFill rotWithShape="1">
          <a:blip r:embed="rId5">
            <a:alphaModFix/>
          </a:blip>
          <a:srcRect b="0" l="0" r="0" t="0"/>
          <a:stretch/>
        </p:blipFill>
        <p:spPr>
          <a:xfrm>
            <a:off x="7182125" y="88075"/>
            <a:ext cx="1838175" cy="1282650"/>
          </a:xfrm>
          <a:prstGeom prst="rect">
            <a:avLst/>
          </a:prstGeom>
          <a:noFill/>
          <a:ln>
            <a:noFill/>
          </a:ln>
        </p:spPr>
      </p:pic>
      <p:sp>
        <p:nvSpPr>
          <p:cNvPr id="975" name="Google Shape;975;p60"/>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76" name="Google Shape;976;p60"/>
          <p:cNvPicPr preferRelativeResize="0"/>
          <p:nvPr/>
        </p:nvPicPr>
        <p:blipFill>
          <a:blip r:embed="rId6">
            <a:alphaModFix/>
          </a:blip>
          <a:stretch>
            <a:fillRect/>
          </a:stretch>
        </p:blipFill>
        <p:spPr>
          <a:xfrm>
            <a:off x="8087525" y="4131775"/>
            <a:ext cx="1374950" cy="1742375"/>
          </a:xfrm>
          <a:prstGeom prst="rect">
            <a:avLst/>
          </a:prstGeom>
          <a:noFill/>
          <a:ln>
            <a:noFill/>
          </a:ln>
        </p:spPr>
      </p:pic>
      <p:sp>
        <p:nvSpPr>
          <p:cNvPr id="977" name="Google Shape;977;p60"/>
          <p:cNvSpPr txBox="1"/>
          <p:nvPr/>
        </p:nvSpPr>
        <p:spPr>
          <a:xfrm>
            <a:off x="445775" y="168300"/>
            <a:ext cx="6985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200">
                <a:solidFill>
                  <a:schemeClr val="lt1"/>
                </a:solidFill>
              </a:rPr>
              <a:t>PROGRAMA PÓS APOSENTADORIA</a:t>
            </a:r>
            <a:endParaRPr b="1" sz="2200">
              <a:solidFill>
                <a:schemeClr val="lt1"/>
              </a:solidFill>
            </a:endParaRPr>
          </a:p>
        </p:txBody>
      </p:sp>
      <p:sp>
        <p:nvSpPr>
          <p:cNvPr id="978" name="Google Shape;978;p60"/>
          <p:cNvSpPr txBox="1"/>
          <p:nvPr/>
        </p:nvSpPr>
        <p:spPr>
          <a:xfrm>
            <a:off x="607325" y="1066350"/>
            <a:ext cx="4105800" cy="1746900"/>
          </a:xfrm>
          <a:prstGeom prst="rect">
            <a:avLst/>
          </a:prstGeom>
          <a:noFill/>
          <a:ln>
            <a:noFill/>
          </a:ln>
        </p:spPr>
        <p:txBody>
          <a:bodyPr anchorCtr="0" anchor="t" bIns="91425" lIns="91425" spcFirstLastPara="1" rIns="91425" wrap="square" tIns="91425">
            <a:spAutoFit/>
          </a:bodyPr>
          <a:lstStyle/>
          <a:p>
            <a:pPr indent="457200" lvl="0" marL="0" rtl="0" algn="just">
              <a:lnSpc>
                <a:spcPct val="125000"/>
              </a:lnSpc>
              <a:spcBef>
                <a:spcPts val="0"/>
              </a:spcBef>
              <a:spcAft>
                <a:spcPts val="0"/>
              </a:spcAft>
              <a:buNone/>
            </a:pPr>
            <a:r>
              <a:rPr i="1" lang="pt-BR">
                <a:solidFill>
                  <a:schemeClr val="dk1"/>
                </a:solidFill>
              </a:rPr>
              <a:t>O </a:t>
            </a:r>
            <a:r>
              <a:rPr b="1" i="1" lang="pt-BR">
                <a:solidFill>
                  <a:srgbClr val="1155CC"/>
                </a:solidFill>
              </a:rPr>
              <a:t>Programa Pós Aposentadoria</a:t>
            </a:r>
            <a:r>
              <a:rPr i="1" lang="pt-BR">
                <a:solidFill>
                  <a:schemeClr val="dk1"/>
                </a:solidFill>
              </a:rPr>
              <a:t> trata-se de oportunidade de apoio destinado aos segurados municipais aposentados pelo Regime Próprio de Previdência Social do Município de Barueri, proporcionando espaço para reflexão, informação, educação, cultura e lazer.</a:t>
            </a:r>
            <a:endParaRPr i="1">
              <a:solidFill>
                <a:schemeClr val="dk1"/>
              </a:solidFill>
            </a:endParaRPr>
          </a:p>
        </p:txBody>
      </p:sp>
      <p:sp>
        <p:nvSpPr>
          <p:cNvPr id="979" name="Google Shape;979;p60"/>
          <p:cNvSpPr txBox="1"/>
          <p:nvPr/>
        </p:nvSpPr>
        <p:spPr>
          <a:xfrm>
            <a:off x="466674" y="4167675"/>
            <a:ext cx="1450800" cy="561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pt-BR" sz="1600">
                <a:solidFill>
                  <a:schemeClr val="dk1"/>
                </a:solidFill>
              </a:rPr>
              <a:t>Encontros Quinzenais</a:t>
            </a:r>
            <a:endParaRPr sz="1600"/>
          </a:p>
        </p:txBody>
      </p:sp>
      <p:pic>
        <p:nvPicPr>
          <p:cNvPr id="980" name="Google Shape;980;p60"/>
          <p:cNvPicPr preferRelativeResize="0"/>
          <p:nvPr/>
        </p:nvPicPr>
        <p:blipFill>
          <a:blip r:embed="rId7">
            <a:alphaModFix/>
          </a:blip>
          <a:stretch>
            <a:fillRect/>
          </a:stretch>
        </p:blipFill>
        <p:spPr>
          <a:xfrm>
            <a:off x="819175" y="3188100"/>
            <a:ext cx="745800" cy="801448"/>
          </a:xfrm>
          <a:prstGeom prst="rect">
            <a:avLst/>
          </a:prstGeom>
          <a:noFill/>
          <a:ln>
            <a:noFill/>
          </a:ln>
        </p:spPr>
      </p:pic>
      <p:sp>
        <p:nvSpPr>
          <p:cNvPr id="981" name="Google Shape;981;p60"/>
          <p:cNvSpPr/>
          <p:nvPr/>
        </p:nvSpPr>
        <p:spPr>
          <a:xfrm>
            <a:off x="1956550" y="3187575"/>
            <a:ext cx="59700" cy="16182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0"/>
          <p:cNvSpPr/>
          <p:nvPr/>
        </p:nvSpPr>
        <p:spPr>
          <a:xfrm>
            <a:off x="3799000" y="3072150"/>
            <a:ext cx="1498800" cy="561900"/>
          </a:xfrm>
          <a:prstGeom prst="roundRect">
            <a:avLst>
              <a:gd fmla="val 16667" name="adj"/>
            </a:avLst>
          </a:prstGeom>
          <a:solidFill>
            <a:srgbClr val="1C458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Educação Financeira</a:t>
            </a:r>
            <a:endParaRPr b="1" sz="1200">
              <a:solidFill>
                <a:schemeClr val="lt1"/>
              </a:solidFill>
            </a:endParaRPr>
          </a:p>
        </p:txBody>
      </p:sp>
      <p:sp>
        <p:nvSpPr>
          <p:cNvPr id="983" name="Google Shape;983;p60"/>
          <p:cNvSpPr txBox="1"/>
          <p:nvPr/>
        </p:nvSpPr>
        <p:spPr>
          <a:xfrm>
            <a:off x="2133099" y="3838875"/>
            <a:ext cx="14508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pt-BR" sz="1600">
                <a:solidFill>
                  <a:srgbClr val="1155CC"/>
                </a:solidFill>
              </a:rPr>
              <a:t>Programação</a:t>
            </a:r>
            <a:endParaRPr sz="1600">
              <a:solidFill>
                <a:srgbClr val="1155CC"/>
              </a:solidFill>
            </a:endParaRPr>
          </a:p>
        </p:txBody>
      </p:sp>
      <p:sp>
        <p:nvSpPr>
          <p:cNvPr id="984" name="Google Shape;984;p60"/>
          <p:cNvSpPr/>
          <p:nvPr/>
        </p:nvSpPr>
        <p:spPr>
          <a:xfrm>
            <a:off x="3799000" y="3762675"/>
            <a:ext cx="1498800" cy="561900"/>
          </a:xfrm>
          <a:prstGeom prst="roundRect">
            <a:avLst>
              <a:gd fmla="val 16667" name="adj"/>
            </a:avLst>
          </a:prstGeom>
          <a:solidFill>
            <a:srgbClr val="BF9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Nutrição e qualidade de vida</a:t>
            </a:r>
            <a:endParaRPr b="1" sz="1200">
              <a:solidFill>
                <a:schemeClr val="lt1"/>
              </a:solidFill>
            </a:endParaRPr>
          </a:p>
        </p:txBody>
      </p:sp>
      <p:sp>
        <p:nvSpPr>
          <p:cNvPr id="985" name="Google Shape;985;p60"/>
          <p:cNvSpPr/>
          <p:nvPr/>
        </p:nvSpPr>
        <p:spPr>
          <a:xfrm>
            <a:off x="4408600" y="4453200"/>
            <a:ext cx="1498800" cy="561900"/>
          </a:xfrm>
          <a:prstGeom prst="roundRect">
            <a:avLst>
              <a:gd fmla="val 16667" name="adj"/>
            </a:avLst>
          </a:prstGeom>
          <a:solidFill>
            <a:srgbClr val="351C7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Atividade física e longevidade</a:t>
            </a:r>
            <a:endParaRPr b="1" sz="1200">
              <a:solidFill>
                <a:schemeClr val="lt1"/>
              </a:solidFill>
            </a:endParaRPr>
          </a:p>
        </p:txBody>
      </p:sp>
      <p:sp>
        <p:nvSpPr>
          <p:cNvPr id="986" name="Google Shape;986;p60"/>
          <p:cNvSpPr/>
          <p:nvPr/>
        </p:nvSpPr>
        <p:spPr>
          <a:xfrm>
            <a:off x="5530925" y="3072150"/>
            <a:ext cx="1498800" cy="561900"/>
          </a:xfrm>
          <a:prstGeom prst="roundRect">
            <a:avLst>
              <a:gd fmla="val 16667" name="adj"/>
            </a:avLst>
          </a:prstGeom>
          <a:solidFill>
            <a:srgbClr val="274E1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pt-BR" sz="1200" u="none" cap="none" strike="noStrike">
                <a:solidFill>
                  <a:schemeClr val="lt1"/>
                </a:solidFill>
              </a:rPr>
              <a:t>Saúde e bem estar</a:t>
            </a:r>
            <a:endParaRPr b="1" i="0" sz="1200" u="none" cap="none" strike="noStrike">
              <a:solidFill>
                <a:schemeClr val="lt1"/>
              </a:solidFill>
            </a:endParaRPr>
          </a:p>
        </p:txBody>
      </p:sp>
      <p:sp>
        <p:nvSpPr>
          <p:cNvPr id="987" name="Google Shape;987;p60"/>
          <p:cNvSpPr/>
          <p:nvPr/>
        </p:nvSpPr>
        <p:spPr>
          <a:xfrm>
            <a:off x="5530925" y="3762675"/>
            <a:ext cx="1498800" cy="561900"/>
          </a:xfrm>
          <a:prstGeom prst="roundRect">
            <a:avLst>
              <a:gd fmla="val 16667" name="adj"/>
            </a:avLst>
          </a:prstGeom>
          <a:solidFill>
            <a:srgbClr val="99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Cinema e Debate</a:t>
            </a:r>
            <a:endParaRPr b="1" sz="1200">
              <a:solidFill>
                <a:schemeClr val="lt1"/>
              </a:solidFill>
            </a:endParaRPr>
          </a:p>
        </p:txBody>
      </p:sp>
      <p:sp>
        <p:nvSpPr>
          <p:cNvPr id="988" name="Google Shape;988;p60"/>
          <p:cNvSpPr/>
          <p:nvPr/>
        </p:nvSpPr>
        <p:spPr>
          <a:xfrm>
            <a:off x="6140525" y="4453200"/>
            <a:ext cx="1933200" cy="561900"/>
          </a:xfrm>
          <a:prstGeom prst="roundRect">
            <a:avLst>
              <a:gd fmla="val 16667" name="adj"/>
            </a:avLst>
          </a:prstGeom>
          <a:solidFill>
            <a:srgbClr val="B45F0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Empreendedorismo</a:t>
            </a:r>
            <a:endParaRPr b="1" sz="1200">
              <a:solidFill>
                <a:schemeClr val="lt1"/>
              </a:solidFill>
            </a:endParaRPr>
          </a:p>
        </p:txBody>
      </p:sp>
      <p:sp>
        <p:nvSpPr>
          <p:cNvPr id="989" name="Google Shape;989;p60"/>
          <p:cNvSpPr/>
          <p:nvPr/>
        </p:nvSpPr>
        <p:spPr>
          <a:xfrm>
            <a:off x="7262850" y="3072150"/>
            <a:ext cx="1498800" cy="561900"/>
          </a:xfrm>
          <a:prstGeom prst="roundRect">
            <a:avLst>
              <a:gd fmla="val 16667" name="adj"/>
            </a:avLst>
          </a:prstGeom>
          <a:solidFill>
            <a:srgbClr val="4C113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Projetos Sociais e Trabalho Voluntário</a:t>
            </a:r>
            <a:endParaRPr b="1" sz="1200">
              <a:solidFill>
                <a:schemeClr val="lt1"/>
              </a:solidFill>
            </a:endParaRPr>
          </a:p>
        </p:txBody>
      </p:sp>
      <p:sp>
        <p:nvSpPr>
          <p:cNvPr id="990" name="Google Shape;990;p60"/>
          <p:cNvSpPr/>
          <p:nvPr/>
        </p:nvSpPr>
        <p:spPr>
          <a:xfrm>
            <a:off x="7278575" y="3762675"/>
            <a:ext cx="1498800" cy="561900"/>
          </a:xfrm>
          <a:prstGeom prst="roundRect">
            <a:avLst>
              <a:gd fmla="val 16667" name="adj"/>
            </a:avLst>
          </a:prstGeom>
          <a:solidFill>
            <a:srgbClr val="85200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pt-BR" sz="1200">
                <a:solidFill>
                  <a:schemeClr val="lt1"/>
                </a:solidFill>
              </a:rPr>
              <a:t>Saúde Mental</a:t>
            </a:r>
            <a:endParaRPr b="1" sz="1200">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pic>
        <p:nvPicPr>
          <p:cNvPr id="995" name="Google Shape;995;p61"/>
          <p:cNvPicPr preferRelativeResize="0"/>
          <p:nvPr/>
        </p:nvPicPr>
        <p:blipFill>
          <a:blip r:embed="rId3">
            <a:alphaModFix/>
          </a:blip>
          <a:stretch>
            <a:fillRect/>
          </a:stretch>
        </p:blipFill>
        <p:spPr>
          <a:xfrm>
            <a:off x="4823437" y="896480"/>
            <a:ext cx="3692674" cy="4185446"/>
          </a:xfrm>
          <a:prstGeom prst="rect">
            <a:avLst/>
          </a:prstGeom>
          <a:noFill/>
          <a:ln>
            <a:noFill/>
          </a:ln>
        </p:spPr>
      </p:pic>
      <p:sp>
        <p:nvSpPr>
          <p:cNvPr id="996" name="Google Shape;996;p61"/>
          <p:cNvSpPr/>
          <p:nvPr/>
        </p:nvSpPr>
        <p:spPr>
          <a:xfrm>
            <a:off x="445775" y="0"/>
            <a:ext cx="7791600" cy="8598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997" name="Google Shape;997;p61"/>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1"/>
          <p:cNvSpPr/>
          <p:nvPr/>
        </p:nvSpPr>
        <p:spPr>
          <a:xfrm>
            <a:off x="529800" y="0"/>
            <a:ext cx="8614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999" name="Google Shape;999;p61"/>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1000" name="Google Shape;1000;p61"/>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001" name="Google Shape;1001;p61"/>
          <p:cNvPicPr preferRelativeResize="0"/>
          <p:nvPr/>
        </p:nvPicPr>
        <p:blipFill>
          <a:blip r:embed="rId5">
            <a:alphaModFix/>
          </a:blip>
          <a:stretch>
            <a:fillRect/>
          </a:stretch>
        </p:blipFill>
        <p:spPr>
          <a:xfrm>
            <a:off x="8087525" y="4131775"/>
            <a:ext cx="1374950" cy="1742375"/>
          </a:xfrm>
          <a:prstGeom prst="rect">
            <a:avLst/>
          </a:prstGeom>
          <a:noFill/>
          <a:ln>
            <a:noFill/>
          </a:ln>
        </p:spPr>
      </p:pic>
      <p:sp>
        <p:nvSpPr>
          <p:cNvPr id="1002" name="Google Shape;1002;p61"/>
          <p:cNvSpPr txBox="1"/>
          <p:nvPr/>
        </p:nvSpPr>
        <p:spPr>
          <a:xfrm>
            <a:off x="367950" y="60450"/>
            <a:ext cx="6985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800">
                <a:solidFill>
                  <a:schemeClr val="lt1"/>
                </a:solidFill>
              </a:rPr>
              <a:t>QUESTIONÁRIO PARA CONSULTA DO RETORNO DAS ATIVIDADES DO PROGRAMA PÓS APOSENTADORIA</a:t>
            </a:r>
            <a:endParaRPr b="1" sz="1800">
              <a:solidFill>
                <a:schemeClr val="lt1"/>
              </a:solidFill>
            </a:endParaRPr>
          </a:p>
        </p:txBody>
      </p:sp>
      <p:pic>
        <p:nvPicPr>
          <p:cNvPr id="1003" name="Google Shape;1003;p61"/>
          <p:cNvPicPr preferRelativeResize="0"/>
          <p:nvPr/>
        </p:nvPicPr>
        <p:blipFill rotWithShape="1">
          <a:blip r:embed="rId6">
            <a:alphaModFix/>
          </a:blip>
          <a:srcRect b="1039" l="0" r="0" t="0"/>
          <a:stretch/>
        </p:blipFill>
        <p:spPr>
          <a:xfrm>
            <a:off x="798650" y="922663"/>
            <a:ext cx="3658575" cy="41330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62"/>
          <p:cNvSpPr/>
          <p:nvPr/>
        </p:nvSpPr>
        <p:spPr>
          <a:xfrm>
            <a:off x="1853650" y="0"/>
            <a:ext cx="6087600" cy="8004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009" name="Google Shape;1009;p62"/>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2"/>
          <p:cNvSpPr/>
          <p:nvPr/>
        </p:nvSpPr>
        <p:spPr>
          <a:xfrm>
            <a:off x="2441250" y="0"/>
            <a:ext cx="6702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011" name="Google Shape;1011;p62"/>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012" name="Google Shape;1012;p62"/>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013" name="Google Shape;1013;p62"/>
          <p:cNvPicPr preferRelativeResize="0"/>
          <p:nvPr/>
        </p:nvPicPr>
        <p:blipFill>
          <a:blip r:embed="rId4">
            <a:alphaModFix/>
          </a:blip>
          <a:stretch>
            <a:fillRect/>
          </a:stretch>
        </p:blipFill>
        <p:spPr>
          <a:xfrm>
            <a:off x="8087525" y="4131775"/>
            <a:ext cx="1374950" cy="1742375"/>
          </a:xfrm>
          <a:prstGeom prst="rect">
            <a:avLst/>
          </a:prstGeom>
          <a:noFill/>
          <a:ln>
            <a:noFill/>
          </a:ln>
        </p:spPr>
      </p:pic>
      <p:sp>
        <p:nvSpPr>
          <p:cNvPr id="1014" name="Google Shape;1014;p62"/>
          <p:cNvSpPr txBox="1"/>
          <p:nvPr/>
        </p:nvSpPr>
        <p:spPr>
          <a:xfrm>
            <a:off x="1853625" y="92100"/>
            <a:ext cx="5499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500">
                <a:solidFill>
                  <a:schemeClr val="lt1"/>
                </a:solidFill>
              </a:rPr>
              <a:t>QUESTIONÁRIO PARA CONSULTA DO RETORNO DAS ATIVIDADES DO PROGRAMA PÓS APOSENTADORIA</a:t>
            </a:r>
            <a:endParaRPr b="1" sz="1500">
              <a:solidFill>
                <a:schemeClr val="lt1"/>
              </a:solidFill>
            </a:endParaRPr>
          </a:p>
        </p:txBody>
      </p:sp>
      <p:sp>
        <p:nvSpPr>
          <p:cNvPr id="1015" name="Google Shape;1015;p62"/>
          <p:cNvSpPr/>
          <p:nvPr/>
        </p:nvSpPr>
        <p:spPr>
          <a:xfrm>
            <a:off x="541440" y="114238"/>
            <a:ext cx="1085136" cy="602218"/>
          </a:xfrm>
          <a:custGeom>
            <a:rect b="b" l="l" r="r" t="t"/>
            <a:pathLst>
              <a:path extrusionOk="0" h="857250" w="1771650">
                <a:moveTo>
                  <a:pt x="0" y="681037"/>
                </a:moveTo>
                <a:lnTo>
                  <a:pt x="0" y="176212"/>
                </a:lnTo>
                <a:lnTo>
                  <a:pt x="211" y="167555"/>
                </a:lnTo>
                <a:lnTo>
                  <a:pt x="7585" y="125060"/>
                </a:lnTo>
                <a:lnTo>
                  <a:pt x="25063" y="85629"/>
                </a:lnTo>
                <a:lnTo>
                  <a:pt x="51611" y="51611"/>
                </a:lnTo>
                <a:lnTo>
                  <a:pt x="85629" y="25063"/>
                </a:lnTo>
                <a:lnTo>
                  <a:pt x="125060" y="7585"/>
                </a:lnTo>
                <a:lnTo>
                  <a:pt x="167555" y="211"/>
                </a:lnTo>
                <a:lnTo>
                  <a:pt x="176212" y="0"/>
                </a:lnTo>
                <a:lnTo>
                  <a:pt x="1595437" y="0"/>
                </a:lnTo>
                <a:lnTo>
                  <a:pt x="1638264" y="5282"/>
                </a:lnTo>
                <a:lnTo>
                  <a:pt x="1678504" y="20805"/>
                </a:lnTo>
                <a:lnTo>
                  <a:pt x="1713767" y="45639"/>
                </a:lnTo>
                <a:lnTo>
                  <a:pt x="1741952" y="78314"/>
                </a:lnTo>
                <a:lnTo>
                  <a:pt x="1761353" y="116857"/>
                </a:lnTo>
                <a:lnTo>
                  <a:pt x="1770803" y="158940"/>
                </a:lnTo>
                <a:lnTo>
                  <a:pt x="1771650" y="176212"/>
                </a:lnTo>
                <a:lnTo>
                  <a:pt x="1771650" y="681037"/>
                </a:lnTo>
                <a:lnTo>
                  <a:pt x="1766367" y="723864"/>
                </a:lnTo>
                <a:lnTo>
                  <a:pt x="1750844" y="764104"/>
                </a:lnTo>
                <a:lnTo>
                  <a:pt x="1726010" y="799367"/>
                </a:lnTo>
                <a:lnTo>
                  <a:pt x="1693335" y="827552"/>
                </a:lnTo>
                <a:lnTo>
                  <a:pt x="1654792" y="846953"/>
                </a:lnTo>
                <a:lnTo>
                  <a:pt x="1612709" y="856403"/>
                </a:lnTo>
                <a:lnTo>
                  <a:pt x="1595437" y="857250"/>
                </a:lnTo>
                <a:lnTo>
                  <a:pt x="176212" y="857250"/>
                </a:lnTo>
                <a:lnTo>
                  <a:pt x="133385" y="851967"/>
                </a:lnTo>
                <a:lnTo>
                  <a:pt x="93145" y="836444"/>
                </a:lnTo>
                <a:lnTo>
                  <a:pt x="57882" y="811610"/>
                </a:lnTo>
                <a:lnTo>
                  <a:pt x="29697" y="778935"/>
                </a:lnTo>
                <a:lnTo>
                  <a:pt x="10296" y="740392"/>
                </a:lnTo>
                <a:lnTo>
                  <a:pt x="846" y="698309"/>
                </a:lnTo>
                <a:lnTo>
                  <a:pt x="0" y="681037"/>
                </a:lnTo>
                <a:close/>
              </a:path>
            </a:pathLst>
          </a:custGeom>
          <a:noFill/>
          <a:ln cap="flat" cmpd="sng" w="9525">
            <a:solidFill>
              <a:srgbClr val="1155C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1155CC"/>
              </a:solidFill>
              <a:latin typeface="Calibri"/>
              <a:ea typeface="Calibri"/>
              <a:cs typeface="Calibri"/>
              <a:sym typeface="Calibri"/>
            </a:endParaRPr>
          </a:p>
        </p:txBody>
      </p:sp>
      <p:sp>
        <p:nvSpPr>
          <p:cNvPr id="1016" name="Google Shape;1016;p62"/>
          <p:cNvSpPr txBox="1"/>
          <p:nvPr/>
        </p:nvSpPr>
        <p:spPr>
          <a:xfrm>
            <a:off x="662513" y="144450"/>
            <a:ext cx="843000" cy="541800"/>
          </a:xfrm>
          <a:prstGeom prst="rect">
            <a:avLst/>
          </a:prstGeom>
          <a:noFill/>
          <a:ln>
            <a:noFill/>
          </a:ln>
        </p:spPr>
        <p:txBody>
          <a:bodyPr anchorCtr="0" anchor="t" bIns="0" lIns="0" spcFirstLastPara="1" rIns="0" wrap="square" tIns="25900">
            <a:spAutoFit/>
          </a:bodyPr>
          <a:lstStyle/>
          <a:p>
            <a:pPr indent="0" lvl="0" marL="0" marR="0" rtl="0" algn="ctr">
              <a:lnSpc>
                <a:spcPct val="100000"/>
              </a:lnSpc>
              <a:spcBef>
                <a:spcPts val="0"/>
              </a:spcBef>
              <a:spcAft>
                <a:spcPts val="0"/>
              </a:spcAft>
              <a:buNone/>
            </a:pPr>
            <a:r>
              <a:rPr b="1" lang="pt-BR" sz="1000">
                <a:solidFill>
                  <a:srgbClr val="1155CC"/>
                </a:solidFill>
              </a:rPr>
              <a:t>Participantes</a:t>
            </a:r>
            <a:endParaRPr b="1" sz="1000">
              <a:solidFill>
                <a:srgbClr val="1155CC"/>
              </a:solidFill>
            </a:endParaRPr>
          </a:p>
          <a:p>
            <a:pPr indent="0" lvl="0" marL="0" marR="0" rtl="0" algn="ctr">
              <a:lnSpc>
                <a:spcPct val="100000"/>
              </a:lnSpc>
              <a:spcBef>
                <a:spcPts val="300"/>
              </a:spcBef>
              <a:spcAft>
                <a:spcPts val="0"/>
              </a:spcAft>
              <a:buNone/>
            </a:pPr>
            <a:r>
              <a:rPr lang="pt-BR" sz="2100">
                <a:solidFill>
                  <a:srgbClr val="1155CC"/>
                </a:solidFill>
              </a:rPr>
              <a:t>938</a:t>
            </a:r>
            <a:endParaRPr sz="2100">
              <a:solidFill>
                <a:srgbClr val="1155CC"/>
              </a:solidFill>
            </a:endParaRPr>
          </a:p>
        </p:txBody>
      </p:sp>
      <p:sp>
        <p:nvSpPr>
          <p:cNvPr id="1017" name="Google Shape;1017;p62"/>
          <p:cNvSpPr txBox="1"/>
          <p:nvPr/>
        </p:nvSpPr>
        <p:spPr>
          <a:xfrm>
            <a:off x="765611" y="962838"/>
            <a:ext cx="1581900" cy="178500"/>
          </a:xfrm>
          <a:prstGeom prst="rect">
            <a:avLst/>
          </a:prstGeom>
          <a:noFill/>
          <a:ln>
            <a:noFill/>
          </a:ln>
        </p:spPr>
        <p:txBody>
          <a:bodyPr anchorCtr="0" anchor="t" bIns="0" lIns="0" spcFirstLastPara="1" rIns="0" wrap="square" tIns="9100">
            <a:spAutoFit/>
          </a:bodyPr>
          <a:lstStyle/>
          <a:p>
            <a:pPr indent="0" lvl="0" marL="12700" marR="0" rtl="0" algn="l">
              <a:lnSpc>
                <a:spcPct val="100000"/>
              </a:lnSpc>
              <a:spcBef>
                <a:spcPts val="0"/>
              </a:spcBef>
              <a:spcAft>
                <a:spcPts val="0"/>
              </a:spcAft>
              <a:buNone/>
            </a:pPr>
            <a:r>
              <a:rPr b="1" lang="pt-BR" sz="1100">
                <a:solidFill>
                  <a:srgbClr val="1155CC"/>
                </a:solidFill>
              </a:rPr>
              <a:t>Interesse no Programa</a:t>
            </a:r>
            <a:endParaRPr b="1" sz="1100">
              <a:solidFill>
                <a:srgbClr val="1155CC"/>
              </a:solidFill>
            </a:endParaRPr>
          </a:p>
        </p:txBody>
      </p:sp>
      <p:sp>
        <p:nvSpPr>
          <p:cNvPr id="1018" name="Google Shape;1018;p62"/>
          <p:cNvSpPr txBox="1"/>
          <p:nvPr/>
        </p:nvSpPr>
        <p:spPr>
          <a:xfrm>
            <a:off x="2704884" y="970488"/>
            <a:ext cx="1412400" cy="178500"/>
          </a:xfrm>
          <a:prstGeom prst="rect">
            <a:avLst/>
          </a:prstGeom>
          <a:noFill/>
          <a:ln>
            <a:noFill/>
          </a:ln>
        </p:spPr>
        <p:txBody>
          <a:bodyPr anchorCtr="0" anchor="t" bIns="0" lIns="0" spcFirstLastPara="1" rIns="0" wrap="square" tIns="9100">
            <a:spAutoFit/>
          </a:bodyPr>
          <a:lstStyle/>
          <a:p>
            <a:pPr indent="0" lvl="0" marL="12700" marR="0" rtl="0" algn="ctr">
              <a:lnSpc>
                <a:spcPct val="100000"/>
              </a:lnSpc>
              <a:spcBef>
                <a:spcPts val="0"/>
              </a:spcBef>
              <a:spcAft>
                <a:spcPts val="0"/>
              </a:spcAft>
              <a:buNone/>
            </a:pPr>
            <a:r>
              <a:rPr b="1" lang="pt-BR" sz="1100">
                <a:solidFill>
                  <a:srgbClr val="1155CC"/>
                </a:solidFill>
              </a:rPr>
              <a:t>Participação</a:t>
            </a:r>
            <a:endParaRPr b="1" sz="1100">
              <a:solidFill>
                <a:srgbClr val="1155CC"/>
              </a:solidFill>
            </a:endParaRPr>
          </a:p>
        </p:txBody>
      </p:sp>
      <p:sp>
        <p:nvSpPr>
          <p:cNvPr id="1019" name="Google Shape;1019;p62"/>
          <p:cNvSpPr txBox="1"/>
          <p:nvPr/>
        </p:nvSpPr>
        <p:spPr>
          <a:xfrm>
            <a:off x="4638409" y="962838"/>
            <a:ext cx="1412400" cy="178500"/>
          </a:xfrm>
          <a:prstGeom prst="rect">
            <a:avLst/>
          </a:prstGeom>
          <a:noFill/>
          <a:ln>
            <a:noFill/>
          </a:ln>
        </p:spPr>
        <p:txBody>
          <a:bodyPr anchorCtr="0" anchor="t" bIns="0" lIns="0" spcFirstLastPara="1" rIns="0" wrap="square" tIns="9100">
            <a:spAutoFit/>
          </a:bodyPr>
          <a:lstStyle/>
          <a:p>
            <a:pPr indent="0" lvl="0" marL="12700" marR="0" rtl="0" algn="ctr">
              <a:lnSpc>
                <a:spcPct val="100000"/>
              </a:lnSpc>
              <a:spcBef>
                <a:spcPts val="0"/>
              </a:spcBef>
              <a:spcAft>
                <a:spcPts val="0"/>
              </a:spcAft>
              <a:buNone/>
            </a:pPr>
            <a:r>
              <a:rPr b="1" lang="pt-BR" sz="1100">
                <a:solidFill>
                  <a:srgbClr val="1155CC"/>
                </a:solidFill>
              </a:rPr>
              <a:t>Ciclo de Vacinação</a:t>
            </a:r>
            <a:endParaRPr b="1" sz="1100">
              <a:solidFill>
                <a:srgbClr val="1155CC"/>
              </a:solidFill>
            </a:endParaRPr>
          </a:p>
        </p:txBody>
      </p:sp>
      <p:sp>
        <p:nvSpPr>
          <p:cNvPr id="1020" name="Google Shape;1020;p62"/>
          <p:cNvSpPr txBox="1"/>
          <p:nvPr/>
        </p:nvSpPr>
        <p:spPr>
          <a:xfrm>
            <a:off x="6685825" y="1497900"/>
            <a:ext cx="2099100" cy="347700"/>
          </a:xfrm>
          <a:prstGeom prst="rect">
            <a:avLst/>
          </a:prstGeom>
          <a:noFill/>
          <a:ln>
            <a:noFill/>
          </a:ln>
        </p:spPr>
        <p:txBody>
          <a:bodyPr anchorCtr="0" anchor="t" bIns="0" lIns="0" spcFirstLastPara="1" rIns="0" wrap="square" tIns="9100">
            <a:spAutoFit/>
          </a:bodyPr>
          <a:lstStyle/>
          <a:p>
            <a:pPr indent="0" lvl="0" marL="12700" marR="0" rtl="0" algn="ctr">
              <a:lnSpc>
                <a:spcPct val="100000"/>
              </a:lnSpc>
              <a:spcBef>
                <a:spcPts val="0"/>
              </a:spcBef>
              <a:spcAft>
                <a:spcPts val="0"/>
              </a:spcAft>
              <a:buNone/>
            </a:pPr>
            <a:r>
              <a:rPr b="1" lang="pt-BR" sz="1100">
                <a:solidFill>
                  <a:srgbClr val="1155CC"/>
                </a:solidFill>
              </a:rPr>
              <a:t>Autopercepção da segurança em relação à pandemia</a:t>
            </a:r>
            <a:endParaRPr b="1" sz="1100">
              <a:solidFill>
                <a:srgbClr val="1155CC"/>
              </a:solidFill>
            </a:endParaRPr>
          </a:p>
        </p:txBody>
      </p:sp>
      <p:sp>
        <p:nvSpPr>
          <p:cNvPr id="1021" name="Google Shape;1021;p62"/>
          <p:cNvSpPr txBox="1"/>
          <p:nvPr/>
        </p:nvSpPr>
        <p:spPr>
          <a:xfrm>
            <a:off x="525625" y="3178750"/>
            <a:ext cx="1894200" cy="317100"/>
          </a:xfrm>
          <a:prstGeom prst="rect">
            <a:avLst/>
          </a:prstGeom>
          <a:noFill/>
          <a:ln>
            <a:noFill/>
          </a:ln>
        </p:spPr>
        <p:txBody>
          <a:bodyPr anchorCtr="0" anchor="t" bIns="0" lIns="0" spcFirstLastPara="1" rIns="0" wrap="square" tIns="9100">
            <a:spAutoFit/>
          </a:bodyPr>
          <a:lstStyle/>
          <a:p>
            <a:pPr indent="0" lvl="0" marL="12700" marR="0" rtl="0" algn="ctr">
              <a:lnSpc>
                <a:spcPct val="100000"/>
              </a:lnSpc>
              <a:spcBef>
                <a:spcPts val="0"/>
              </a:spcBef>
              <a:spcAft>
                <a:spcPts val="0"/>
              </a:spcAft>
              <a:buNone/>
            </a:pPr>
            <a:r>
              <a:rPr b="1" lang="pt-BR" sz="1000">
                <a:solidFill>
                  <a:srgbClr val="1155CC"/>
                </a:solidFill>
              </a:rPr>
              <a:t>Participação das atividades em Grupo</a:t>
            </a:r>
            <a:endParaRPr b="1" sz="1000">
              <a:solidFill>
                <a:srgbClr val="1155CC"/>
              </a:solidFill>
            </a:endParaRPr>
          </a:p>
        </p:txBody>
      </p:sp>
      <p:grpSp>
        <p:nvGrpSpPr>
          <p:cNvPr id="1022" name="Google Shape;1022;p62"/>
          <p:cNvGrpSpPr/>
          <p:nvPr/>
        </p:nvGrpSpPr>
        <p:grpSpPr>
          <a:xfrm>
            <a:off x="1009911" y="1509535"/>
            <a:ext cx="1079989" cy="1079984"/>
            <a:chOff x="933704" y="1430669"/>
            <a:chExt cx="1093328" cy="1063919"/>
          </a:xfrm>
        </p:grpSpPr>
        <p:grpSp>
          <p:nvGrpSpPr>
            <p:cNvPr id="1023" name="Google Shape;1023;p62"/>
            <p:cNvGrpSpPr/>
            <p:nvPr/>
          </p:nvGrpSpPr>
          <p:grpSpPr>
            <a:xfrm>
              <a:off x="933704" y="1430669"/>
              <a:ext cx="1093328" cy="1063919"/>
              <a:chOff x="3931017" y="2926732"/>
              <a:chExt cx="1093328" cy="1063919"/>
            </a:xfrm>
          </p:grpSpPr>
          <p:sp>
            <p:nvSpPr>
              <p:cNvPr id="1024" name="Google Shape;1024;p62"/>
              <p:cNvSpPr/>
              <p:nvPr/>
            </p:nvSpPr>
            <p:spPr>
              <a:xfrm>
                <a:off x="4048045" y="2926732"/>
                <a:ext cx="976300" cy="1063919"/>
              </a:xfrm>
              <a:custGeom>
                <a:rect b="b" l="l" r="r" t="t"/>
                <a:pathLst>
                  <a:path extrusionOk="0" h="1514475" w="1351280">
                    <a:moveTo>
                      <a:pt x="603907" y="1513981"/>
                    </a:moveTo>
                    <a:lnTo>
                      <a:pt x="556103" y="1513059"/>
                    </a:lnTo>
                    <a:lnTo>
                      <a:pt x="508453" y="1509117"/>
                    </a:lnTo>
                    <a:lnTo>
                      <a:pt x="461146" y="1502171"/>
                    </a:lnTo>
                    <a:lnTo>
                      <a:pt x="414373" y="1492247"/>
                    </a:lnTo>
                    <a:lnTo>
                      <a:pt x="368320" y="1479387"/>
                    </a:lnTo>
                    <a:lnTo>
                      <a:pt x="323170" y="1463640"/>
                    </a:lnTo>
                    <a:lnTo>
                      <a:pt x="279105" y="1445071"/>
                    </a:lnTo>
                    <a:lnTo>
                      <a:pt x="236300" y="1423752"/>
                    </a:lnTo>
                    <a:lnTo>
                      <a:pt x="194926" y="1399770"/>
                    </a:lnTo>
                    <a:lnTo>
                      <a:pt x="155149" y="1373220"/>
                    </a:lnTo>
                    <a:lnTo>
                      <a:pt x="117128" y="1344208"/>
                    </a:lnTo>
                    <a:lnTo>
                      <a:pt x="81014" y="1312851"/>
                    </a:lnTo>
                    <a:lnTo>
                      <a:pt x="46951" y="1279273"/>
                    </a:lnTo>
                    <a:lnTo>
                      <a:pt x="15076" y="1243608"/>
                    </a:lnTo>
                    <a:lnTo>
                      <a:pt x="0" y="1225038"/>
                    </a:lnTo>
                    <a:lnTo>
                      <a:pt x="237825" y="1037830"/>
                    </a:lnTo>
                    <a:lnTo>
                      <a:pt x="246872" y="1048973"/>
                    </a:lnTo>
                    <a:lnTo>
                      <a:pt x="256265" y="1059823"/>
                    </a:lnTo>
                    <a:lnTo>
                      <a:pt x="286434" y="1090518"/>
                    </a:lnTo>
                    <a:lnTo>
                      <a:pt x="319372" y="1118217"/>
                    </a:lnTo>
                    <a:lnTo>
                      <a:pt x="354782" y="1142670"/>
                    </a:lnTo>
                    <a:lnTo>
                      <a:pt x="392346" y="1163658"/>
                    </a:lnTo>
                    <a:lnTo>
                      <a:pt x="431728" y="1180992"/>
                    </a:lnTo>
                    <a:lnTo>
                      <a:pt x="472573" y="1194517"/>
                    </a:lnTo>
                    <a:lnTo>
                      <a:pt x="514514" y="1204110"/>
                    </a:lnTo>
                    <a:lnTo>
                      <a:pt x="557174" y="1209687"/>
                    </a:lnTo>
                    <a:lnTo>
                      <a:pt x="600170" y="1211196"/>
                    </a:lnTo>
                    <a:lnTo>
                      <a:pt x="614510" y="1210792"/>
                    </a:lnTo>
                    <a:lnTo>
                      <a:pt x="657353" y="1206863"/>
                    </a:lnTo>
                    <a:lnTo>
                      <a:pt x="699632" y="1198893"/>
                    </a:lnTo>
                    <a:lnTo>
                      <a:pt x="740967" y="1186952"/>
                    </a:lnTo>
                    <a:lnTo>
                      <a:pt x="780986" y="1171148"/>
                    </a:lnTo>
                    <a:lnTo>
                      <a:pt x="819330" y="1151624"/>
                    </a:lnTo>
                    <a:lnTo>
                      <a:pt x="855655" y="1128553"/>
                    </a:lnTo>
                    <a:lnTo>
                      <a:pt x="889634" y="1102145"/>
                    </a:lnTo>
                    <a:lnTo>
                      <a:pt x="920962" y="1072635"/>
                    </a:lnTo>
                    <a:lnTo>
                      <a:pt x="949357" y="1040290"/>
                    </a:lnTo>
                    <a:lnTo>
                      <a:pt x="974564" y="1005399"/>
                    </a:lnTo>
                    <a:lnTo>
                      <a:pt x="996356" y="968277"/>
                    </a:lnTo>
                    <a:lnTo>
                      <a:pt x="1014539" y="929256"/>
                    </a:lnTo>
                    <a:lnTo>
                      <a:pt x="1028948" y="888688"/>
                    </a:lnTo>
                    <a:lnTo>
                      <a:pt x="1039454" y="846936"/>
                    </a:lnTo>
                    <a:lnTo>
                      <a:pt x="1045963" y="804377"/>
                    </a:lnTo>
                    <a:lnTo>
                      <a:pt x="1048415" y="761393"/>
                    </a:lnTo>
                    <a:lnTo>
                      <a:pt x="1048327" y="747037"/>
                    </a:lnTo>
                    <a:lnTo>
                      <a:pt x="1045344" y="704085"/>
                    </a:lnTo>
                    <a:lnTo>
                      <a:pt x="1038311" y="661610"/>
                    </a:lnTo>
                    <a:lnTo>
                      <a:pt x="1027290" y="619992"/>
                    </a:lnTo>
                    <a:lnTo>
                      <a:pt x="1012382" y="579605"/>
                    </a:lnTo>
                    <a:lnTo>
                      <a:pt x="993719" y="540812"/>
                    </a:lnTo>
                    <a:lnTo>
                      <a:pt x="971470" y="503961"/>
                    </a:lnTo>
                    <a:lnTo>
                      <a:pt x="945834" y="469385"/>
                    </a:lnTo>
                    <a:lnTo>
                      <a:pt x="917042" y="437393"/>
                    </a:lnTo>
                    <a:lnTo>
                      <a:pt x="885352" y="408273"/>
                    </a:lnTo>
                    <a:lnTo>
                      <a:pt x="851050" y="382286"/>
                    </a:lnTo>
                    <a:lnTo>
                      <a:pt x="814444" y="359666"/>
                    </a:lnTo>
                    <a:lnTo>
                      <a:pt x="775861" y="340617"/>
                    </a:lnTo>
                    <a:lnTo>
                      <a:pt x="735650" y="325309"/>
                    </a:lnTo>
                    <a:lnTo>
                      <a:pt x="694171" y="313880"/>
                    </a:lnTo>
                    <a:lnTo>
                      <a:pt x="651797" y="306433"/>
                    </a:lnTo>
                    <a:lnTo>
                      <a:pt x="608908" y="303034"/>
                    </a:lnTo>
                    <a:lnTo>
                      <a:pt x="594564" y="302807"/>
                    </a:lnTo>
                    <a:lnTo>
                      <a:pt x="594564" y="0"/>
                    </a:lnTo>
                    <a:lnTo>
                      <a:pt x="642353" y="1512"/>
                    </a:lnTo>
                    <a:lnTo>
                      <a:pt x="689951" y="6042"/>
                    </a:lnTo>
                    <a:lnTo>
                      <a:pt x="737168" y="13573"/>
                    </a:lnTo>
                    <a:lnTo>
                      <a:pt x="783815" y="24074"/>
                    </a:lnTo>
                    <a:lnTo>
                      <a:pt x="829706" y="37503"/>
                    </a:lnTo>
                    <a:lnTo>
                      <a:pt x="874658" y="53806"/>
                    </a:lnTo>
                    <a:lnTo>
                      <a:pt x="918491" y="72919"/>
                    </a:lnTo>
                    <a:lnTo>
                      <a:pt x="961029" y="94765"/>
                    </a:lnTo>
                    <a:lnTo>
                      <a:pt x="1002104" y="119256"/>
                    </a:lnTo>
                    <a:lnTo>
                      <a:pt x="1041550" y="146296"/>
                    </a:lnTo>
                    <a:lnTo>
                      <a:pt x="1079211" y="175775"/>
                    </a:lnTo>
                    <a:lnTo>
                      <a:pt x="1114935" y="207577"/>
                    </a:lnTo>
                    <a:lnTo>
                      <a:pt x="1148581" y="241573"/>
                    </a:lnTo>
                    <a:lnTo>
                      <a:pt x="1180013" y="277629"/>
                    </a:lnTo>
                    <a:lnTo>
                      <a:pt x="1209107" y="315600"/>
                    </a:lnTo>
                    <a:lnTo>
                      <a:pt x="1235745" y="355334"/>
                    </a:lnTo>
                    <a:lnTo>
                      <a:pt x="1259821" y="396674"/>
                    </a:lnTo>
                    <a:lnTo>
                      <a:pt x="1281240" y="439452"/>
                    </a:lnTo>
                    <a:lnTo>
                      <a:pt x="1299916" y="483500"/>
                    </a:lnTo>
                    <a:lnTo>
                      <a:pt x="1315774" y="528640"/>
                    </a:lnTo>
                    <a:lnTo>
                      <a:pt x="1328750" y="574693"/>
                    </a:lnTo>
                    <a:lnTo>
                      <a:pt x="1338793" y="621474"/>
                    </a:lnTo>
                    <a:lnTo>
                      <a:pt x="1345863" y="668796"/>
                    </a:lnTo>
                    <a:lnTo>
                      <a:pt x="1349932" y="716471"/>
                    </a:lnTo>
                    <a:lnTo>
                      <a:pt x="1350983" y="764308"/>
                    </a:lnTo>
                    <a:lnTo>
                      <a:pt x="1350375" y="788228"/>
                    </a:lnTo>
                    <a:lnTo>
                      <a:pt x="1346895" y="835949"/>
                    </a:lnTo>
                    <a:lnTo>
                      <a:pt x="1340409" y="883356"/>
                    </a:lnTo>
                    <a:lnTo>
                      <a:pt x="1330944" y="930257"/>
                    </a:lnTo>
                    <a:lnTo>
                      <a:pt x="1318537" y="976467"/>
                    </a:lnTo>
                    <a:lnTo>
                      <a:pt x="1303238" y="1021800"/>
                    </a:lnTo>
                    <a:lnTo>
                      <a:pt x="1285107" y="1066075"/>
                    </a:lnTo>
                    <a:lnTo>
                      <a:pt x="1264218" y="1109115"/>
                    </a:lnTo>
                    <a:lnTo>
                      <a:pt x="1240653" y="1150749"/>
                    </a:lnTo>
                    <a:lnTo>
                      <a:pt x="1214507" y="1190809"/>
                    </a:lnTo>
                    <a:lnTo>
                      <a:pt x="1185885" y="1229137"/>
                    </a:lnTo>
                    <a:lnTo>
                      <a:pt x="1154900" y="1265578"/>
                    </a:lnTo>
                    <a:lnTo>
                      <a:pt x="1121676" y="1299988"/>
                    </a:lnTo>
                    <a:lnTo>
                      <a:pt x="1086347" y="1332229"/>
                    </a:lnTo>
                    <a:lnTo>
                      <a:pt x="1049053" y="1362171"/>
                    </a:lnTo>
                    <a:lnTo>
                      <a:pt x="1009943" y="1389696"/>
                    </a:lnTo>
                    <a:lnTo>
                      <a:pt x="969174" y="1414694"/>
                    </a:lnTo>
                    <a:lnTo>
                      <a:pt x="926908" y="1437064"/>
                    </a:lnTo>
                    <a:lnTo>
                      <a:pt x="883315" y="1456717"/>
                    </a:lnTo>
                    <a:lnTo>
                      <a:pt x="838568" y="1473574"/>
                    </a:lnTo>
                    <a:lnTo>
                      <a:pt x="792846" y="1487569"/>
                    </a:lnTo>
                    <a:lnTo>
                      <a:pt x="746332" y="1498646"/>
                    </a:lnTo>
                    <a:lnTo>
                      <a:pt x="699212" y="1506760"/>
                    </a:lnTo>
                    <a:lnTo>
                      <a:pt x="651673" y="1511878"/>
                    </a:lnTo>
                    <a:lnTo>
                      <a:pt x="627807" y="1513307"/>
                    </a:lnTo>
                    <a:lnTo>
                      <a:pt x="603907" y="1513981"/>
                    </a:lnTo>
                    <a:close/>
                  </a:path>
                </a:pathLst>
              </a:custGeom>
              <a:solidFill>
                <a:srgbClr val="12239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25" name="Google Shape;1025;p62"/>
              <p:cNvSpPr/>
              <p:nvPr/>
            </p:nvSpPr>
            <p:spPr>
              <a:xfrm>
                <a:off x="3931017" y="2926732"/>
                <a:ext cx="546874" cy="860949"/>
              </a:xfrm>
              <a:custGeom>
                <a:rect b="b" l="l" r="r" t="t"/>
                <a:pathLst>
                  <a:path extrusionOk="0" h="1225550" w="756919">
                    <a:moveTo>
                      <a:pt x="161887" y="1225038"/>
                    </a:moveTo>
                    <a:lnTo>
                      <a:pt x="130667" y="1182329"/>
                    </a:lnTo>
                    <a:lnTo>
                      <a:pt x="102509" y="1137540"/>
                    </a:lnTo>
                    <a:lnTo>
                      <a:pt x="77541" y="1090893"/>
                    </a:lnTo>
                    <a:lnTo>
                      <a:pt x="55896" y="1042614"/>
                    </a:lnTo>
                    <a:lnTo>
                      <a:pt x="37669" y="992940"/>
                    </a:lnTo>
                    <a:lnTo>
                      <a:pt x="22958" y="942112"/>
                    </a:lnTo>
                    <a:lnTo>
                      <a:pt x="11827" y="890381"/>
                    </a:lnTo>
                    <a:lnTo>
                      <a:pt x="4339" y="837998"/>
                    </a:lnTo>
                    <a:lnTo>
                      <a:pt x="521" y="785219"/>
                    </a:lnTo>
                    <a:lnTo>
                      <a:pt x="0" y="758778"/>
                    </a:lnTo>
                    <a:lnTo>
                      <a:pt x="402" y="732303"/>
                    </a:lnTo>
                    <a:lnTo>
                      <a:pt x="3972" y="679507"/>
                    </a:lnTo>
                    <a:lnTo>
                      <a:pt x="11224" y="627090"/>
                    </a:lnTo>
                    <a:lnTo>
                      <a:pt x="22112" y="575307"/>
                    </a:lnTo>
                    <a:lnTo>
                      <a:pt x="36593" y="524414"/>
                    </a:lnTo>
                    <a:lnTo>
                      <a:pt x="54587" y="474655"/>
                    </a:lnTo>
                    <a:lnTo>
                      <a:pt x="76014" y="426278"/>
                    </a:lnTo>
                    <a:lnTo>
                      <a:pt x="100762" y="379515"/>
                    </a:lnTo>
                    <a:lnTo>
                      <a:pt x="128718" y="334599"/>
                    </a:lnTo>
                    <a:lnTo>
                      <a:pt x="159738" y="291744"/>
                    </a:lnTo>
                    <a:lnTo>
                      <a:pt x="193676" y="251165"/>
                    </a:lnTo>
                    <a:lnTo>
                      <a:pt x="230362" y="213055"/>
                    </a:lnTo>
                    <a:lnTo>
                      <a:pt x="269620" y="177607"/>
                    </a:lnTo>
                    <a:lnTo>
                      <a:pt x="311255" y="144986"/>
                    </a:lnTo>
                    <a:lnTo>
                      <a:pt x="355068" y="115359"/>
                    </a:lnTo>
                    <a:lnTo>
                      <a:pt x="400839" y="88863"/>
                    </a:lnTo>
                    <a:lnTo>
                      <a:pt x="448350" y="65636"/>
                    </a:lnTo>
                    <a:lnTo>
                      <a:pt x="497365" y="45784"/>
                    </a:lnTo>
                    <a:lnTo>
                      <a:pt x="547648" y="29411"/>
                    </a:lnTo>
                    <a:lnTo>
                      <a:pt x="598949" y="16588"/>
                    </a:lnTo>
                    <a:lnTo>
                      <a:pt x="651021" y="7388"/>
                    </a:lnTo>
                    <a:lnTo>
                      <a:pt x="703607" y="1847"/>
                    </a:lnTo>
                    <a:lnTo>
                      <a:pt x="756452" y="0"/>
                    </a:lnTo>
                    <a:lnTo>
                      <a:pt x="756452" y="302807"/>
                    </a:lnTo>
                    <a:lnTo>
                      <a:pt x="740579" y="303084"/>
                    </a:lnTo>
                    <a:lnTo>
                      <a:pt x="724745" y="303916"/>
                    </a:lnTo>
                    <a:lnTo>
                      <a:pt x="677514" y="309729"/>
                    </a:lnTo>
                    <a:lnTo>
                      <a:pt x="631169" y="320454"/>
                    </a:lnTo>
                    <a:lnTo>
                      <a:pt x="586200" y="335973"/>
                    </a:lnTo>
                    <a:lnTo>
                      <a:pt x="543084" y="356126"/>
                    </a:lnTo>
                    <a:lnTo>
                      <a:pt x="502314" y="380686"/>
                    </a:lnTo>
                    <a:lnTo>
                      <a:pt x="464353" y="409372"/>
                    </a:lnTo>
                    <a:lnTo>
                      <a:pt x="429599" y="441874"/>
                    </a:lnTo>
                    <a:lnTo>
                      <a:pt x="398424" y="477854"/>
                    </a:lnTo>
                    <a:lnTo>
                      <a:pt x="371185" y="516903"/>
                    </a:lnTo>
                    <a:lnTo>
                      <a:pt x="348189" y="558574"/>
                    </a:lnTo>
                    <a:lnTo>
                      <a:pt x="329677" y="602425"/>
                    </a:lnTo>
                    <a:lnTo>
                      <a:pt x="315848" y="647992"/>
                    </a:lnTo>
                    <a:lnTo>
                      <a:pt x="306864" y="694758"/>
                    </a:lnTo>
                    <a:lnTo>
                      <a:pt x="302822" y="742189"/>
                    </a:lnTo>
                    <a:lnTo>
                      <a:pt x="302581" y="758075"/>
                    </a:lnTo>
                    <a:lnTo>
                      <a:pt x="302894" y="773939"/>
                    </a:lnTo>
                    <a:lnTo>
                      <a:pt x="307158" y="821370"/>
                    </a:lnTo>
                    <a:lnTo>
                      <a:pt x="316356" y="868075"/>
                    </a:lnTo>
                    <a:lnTo>
                      <a:pt x="330386" y="913560"/>
                    </a:lnTo>
                    <a:lnTo>
                      <a:pt x="349106" y="957344"/>
                    </a:lnTo>
                    <a:lnTo>
                      <a:pt x="372304" y="998924"/>
                    </a:lnTo>
                    <a:lnTo>
                      <a:pt x="399713" y="1037830"/>
                    </a:lnTo>
                    <a:lnTo>
                      <a:pt x="161887" y="1225038"/>
                    </a:lnTo>
                    <a:close/>
                  </a:path>
                </a:pathLst>
              </a:custGeom>
              <a:solidFill>
                <a:srgbClr val="118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pic>
          <p:nvPicPr>
            <p:cNvPr id="1026" name="Google Shape;1026;p62"/>
            <p:cNvPicPr preferRelativeResize="0"/>
            <p:nvPr/>
          </p:nvPicPr>
          <p:blipFill rotWithShape="1">
            <a:blip r:embed="rId5">
              <a:alphaModFix/>
            </a:blip>
            <a:srcRect b="0" l="0" r="0" t="0"/>
            <a:stretch/>
          </p:blipFill>
          <p:spPr>
            <a:xfrm>
              <a:off x="1329683" y="1811947"/>
              <a:ext cx="301366" cy="301366"/>
            </a:xfrm>
            <a:prstGeom prst="rect">
              <a:avLst/>
            </a:prstGeom>
            <a:noFill/>
            <a:ln>
              <a:noFill/>
            </a:ln>
          </p:spPr>
        </p:pic>
      </p:grpSp>
      <p:sp>
        <p:nvSpPr>
          <p:cNvPr id="1027" name="Google Shape;1027;p62"/>
          <p:cNvSpPr/>
          <p:nvPr/>
        </p:nvSpPr>
        <p:spPr>
          <a:xfrm rot="2193148">
            <a:off x="1073058" y="1587717"/>
            <a:ext cx="111868" cy="45501"/>
          </a:xfrm>
          <a:custGeom>
            <a:rect b="b" l="l" r="r" t="t"/>
            <a:pathLst>
              <a:path extrusionOk="0" h="64769" w="154940">
                <a:moveTo>
                  <a:pt x="154576" y="64166"/>
                </a:moveTo>
                <a:lnTo>
                  <a:pt x="114438" y="0"/>
                </a:lnTo>
                <a:lnTo>
                  <a:pt x="0" y="0"/>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1" sz="800">
              <a:solidFill>
                <a:srgbClr val="990000"/>
              </a:solidFill>
            </a:endParaRPr>
          </a:p>
        </p:txBody>
      </p:sp>
      <p:sp>
        <p:nvSpPr>
          <p:cNvPr id="1028" name="Google Shape;1028;p62"/>
          <p:cNvSpPr txBox="1"/>
          <p:nvPr/>
        </p:nvSpPr>
        <p:spPr>
          <a:xfrm>
            <a:off x="1545450" y="2626850"/>
            <a:ext cx="843000" cy="269400"/>
          </a:xfrm>
          <a:prstGeom prst="rect">
            <a:avLst/>
          </a:prstGeom>
          <a:noFill/>
          <a:ln>
            <a:noFill/>
          </a:ln>
        </p:spPr>
        <p:txBody>
          <a:bodyPr anchorCtr="0" anchor="t" bIns="0" lIns="0" spcFirstLastPara="1" rIns="0" wrap="square" tIns="9100">
            <a:spAutoFit/>
          </a:bodyPr>
          <a:lstStyle/>
          <a:p>
            <a:pPr indent="0" lvl="0" marL="12700" marR="0" rtl="0" algn="ctr">
              <a:lnSpc>
                <a:spcPct val="111300"/>
              </a:lnSpc>
              <a:spcBef>
                <a:spcPts val="0"/>
              </a:spcBef>
              <a:spcAft>
                <a:spcPts val="0"/>
              </a:spcAft>
              <a:buNone/>
            </a:pPr>
            <a:r>
              <a:rPr b="1" lang="pt-BR" sz="800">
                <a:solidFill>
                  <a:srgbClr val="990000"/>
                </a:solidFill>
              </a:rPr>
              <a:t>Tenho interesse  604 (64,39%)</a:t>
            </a:r>
            <a:endParaRPr b="1" sz="800">
              <a:solidFill>
                <a:srgbClr val="990000"/>
              </a:solidFill>
            </a:endParaRPr>
          </a:p>
        </p:txBody>
      </p:sp>
      <p:sp>
        <p:nvSpPr>
          <p:cNvPr id="1029" name="Google Shape;1029;p62"/>
          <p:cNvSpPr txBox="1"/>
          <p:nvPr/>
        </p:nvSpPr>
        <p:spPr>
          <a:xfrm>
            <a:off x="488575" y="1230275"/>
            <a:ext cx="978900" cy="279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0"/>
              </a:spcBef>
              <a:spcAft>
                <a:spcPts val="0"/>
              </a:spcAft>
              <a:buNone/>
            </a:pPr>
            <a:r>
              <a:rPr b="1" lang="pt-BR" sz="800">
                <a:solidFill>
                  <a:srgbClr val="990000"/>
                </a:solidFill>
              </a:rPr>
              <a:t>Não tenho interesse</a:t>
            </a:r>
            <a:endParaRPr b="1" sz="800">
              <a:solidFill>
                <a:srgbClr val="990000"/>
              </a:solidFill>
            </a:endParaRPr>
          </a:p>
          <a:p>
            <a:pPr indent="0" lvl="0" marL="0" marR="0" rtl="0" algn="ctr">
              <a:lnSpc>
                <a:spcPct val="100000"/>
              </a:lnSpc>
              <a:spcBef>
                <a:spcPts val="100"/>
              </a:spcBef>
              <a:spcAft>
                <a:spcPts val="0"/>
              </a:spcAft>
              <a:buNone/>
            </a:pPr>
            <a:r>
              <a:rPr b="1" lang="pt-BR" sz="800">
                <a:solidFill>
                  <a:srgbClr val="990000"/>
                </a:solidFill>
              </a:rPr>
              <a:t>334 (35,61%)</a:t>
            </a:r>
            <a:endParaRPr b="1" sz="800">
              <a:solidFill>
                <a:srgbClr val="990000"/>
              </a:solidFill>
            </a:endParaRPr>
          </a:p>
        </p:txBody>
      </p:sp>
      <p:sp>
        <p:nvSpPr>
          <p:cNvPr id="1030" name="Google Shape;1030;p62"/>
          <p:cNvSpPr/>
          <p:nvPr/>
        </p:nvSpPr>
        <p:spPr>
          <a:xfrm rot="1418443">
            <a:off x="3449808" y="2622504"/>
            <a:ext cx="115725" cy="44122"/>
          </a:xfrm>
          <a:custGeom>
            <a:rect b="b" l="l" r="r" t="t"/>
            <a:pathLst>
              <a:path extrusionOk="0" h="62864" w="160020">
                <a:moveTo>
                  <a:pt x="0" y="0"/>
                </a:moveTo>
                <a:lnTo>
                  <a:pt x="45690" y="62525"/>
                </a:lnTo>
                <a:lnTo>
                  <a:pt x="159868" y="62525"/>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31" name="Google Shape;1031;p62"/>
          <p:cNvSpPr/>
          <p:nvPr/>
        </p:nvSpPr>
        <p:spPr>
          <a:xfrm rot="1849660">
            <a:off x="2902995" y="1590179"/>
            <a:ext cx="120121" cy="40557"/>
          </a:xfrm>
          <a:custGeom>
            <a:rect b="b" l="l" r="r" t="t"/>
            <a:pathLst>
              <a:path extrusionOk="0" h="57785" w="166370">
                <a:moveTo>
                  <a:pt x="165974" y="57537"/>
                </a:moveTo>
                <a:lnTo>
                  <a:pt x="114178" y="0"/>
                </a:lnTo>
                <a:lnTo>
                  <a:pt x="0" y="0"/>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nvGrpSpPr>
          <p:cNvPr id="1032" name="Google Shape;1032;p62"/>
          <p:cNvGrpSpPr/>
          <p:nvPr/>
        </p:nvGrpSpPr>
        <p:grpSpPr>
          <a:xfrm>
            <a:off x="2868505" y="1509507"/>
            <a:ext cx="1079989" cy="1079956"/>
            <a:chOff x="2652669" y="1602202"/>
            <a:chExt cx="1085089" cy="1063891"/>
          </a:xfrm>
        </p:grpSpPr>
        <p:grpSp>
          <p:nvGrpSpPr>
            <p:cNvPr id="1033" name="Google Shape;1033;p62"/>
            <p:cNvGrpSpPr/>
            <p:nvPr/>
          </p:nvGrpSpPr>
          <p:grpSpPr>
            <a:xfrm>
              <a:off x="2652669" y="1602202"/>
              <a:ext cx="1085089" cy="1063891"/>
              <a:chOff x="3642152" y="3196733"/>
              <a:chExt cx="1117611" cy="1090276"/>
            </a:xfrm>
          </p:grpSpPr>
          <p:sp>
            <p:nvSpPr>
              <p:cNvPr id="1034" name="Google Shape;1034;p62"/>
              <p:cNvSpPr/>
              <p:nvPr/>
            </p:nvSpPr>
            <p:spPr>
              <a:xfrm>
                <a:off x="4087727" y="3196733"/>
                <a:ext cx="672036" cy="1090276"/>
              </a:xfrm>
              <a:custGeom>
                <a:rect b="b" l="l" r="r" t="t"/>
                <a:pathLst>
                  <a:path extrusionOk="0" h="1550670" w="929639">
                    <a:moveTo>
                      <a:pt x="160514" y="1550434"/>
                    </a:moveTo>
                    <a:lnTo>
                      <a:pt x="120126" y="1549587"/>
                    </a:lnTo>
                    <a:lnTo>
                      <a:pt x="79838" y="1546624"/>
                    </a:lnTo>
                    <a:lnTo>
                      <a:pt x="39759" y="1541554"/>
                    </a:lnTo>
                    <a:lnTo>
                      <a:pt x="0" y="1534391"/>
                    </a:lnTo>
                    <a:lnTo>
                      <a:pt x="62589" y="1230723"/>
                    </a:lnTo>
                    <a:lnTo>
                      <a:pt x="74493" y="1233030"/>
                    </a:lnTo>
                    <a:lnTo>
                      <a:pt x="86445" y="1235022"/>
                    </a:lnTo>
                    <a:lnTo>
                      <a:pt x="134665" y="1239841"/>
                    </a:lnTo>
                    <a:lnTo>
                      <a:pt x="158898" y="1240349"/>
                    </a:lnTo>
                    <a:lnTo>
                      <a:pt x="171020" y="1240127"/>
                    </a:lnTo>
                    <a:lnTo>
                      <a:pt x="219309" y="1236066"/>
                    </a:lnTo>
                    <a:lnTo>
                      <a:pt x="266913" y="1226973"/>
                    </a:lnTo>
                    <a:lnTo>
                      <a:pt x="313310" y="1212946"/>
                    </a:lnTo>
                    <a:lnTo>
                      <a:pt x="357995" y="1194140"/>
                    </a:lnTo>
                    <a:lnTo>
                      <a:pt x="400479" y="1170760"/>
                    </a:lnTo>
                    <a:lnTo>
                      <a:pt x="440299" y="1143060"/>
                    </a:lnTo>
                    <a:lnTo>
                      <a:pt x="477019" y="1111343"/>
                    </a:lnTo>
                    <a:lnTo>
                      <a:pt x="510239" y="1075956"/>
                    </a:lnTo>
                    <a:lnTo>
                      <a:pt x="539596" y="1037285"/>
                    </a:lnTo>
                    <a:lnTo>
                      <a:pt x="564769" y="995753"/>
                    </a:lnTo>
                    <a:lnTo>
                      <a:pt x="585484" y="951812"/>
                    </a:lnTo>
                    <a:lnTo>
                      <a:pt x="601514" y="905943"/>
                    </a:lnTo>
                    <a:lnTo>
                      <a:pt x="612685" y="858647"/>
                    </a:lnTo>
                    <a:lnTo>
                      <a:pt x="618874" y="810439"/>
                    </a:lnTo>
                    <a:lnTo>
                      <a:pt x="620203" y="774006"/>
                    </a:lnTo>
                    <a:lnTo>
                      <a:pt x="620013" y="761847"/>
                    </a:lnTo>
                    <a:lnTo>
                      <a:pt x="616090" y="713401"/>
                    </a:lnTo>
                    <a:lnTo>
                      <a:pt x="607149" y="665630"/>
                    </a:lnTo>
                    <a:lnTo>
                      <a:pt x="593286" y="619056"/>
                    </a:lnTo>
                    <a:lnTo>
                      <a:pt x="574654" y="574187"/>
                    </a:lnTo>
                    <a:lnTo>
                      <a:pt x="551455" y="531513"/>
                    </a:lnTo>
                    <a:lnTo>
                      <a:pt x="523943" y="491501"/>
                    </a:lnTo>
                    <a:lnTo>
                      <a:pt x="492418" y="454587"/>
                    </a:lnTo>
                    <a:lnTo>
                      <a:pt x="457225" y="421174"/>
                    </a:lnTo>
                    <a:lnTo>
                      <a:pt x="418747" y="391627"/>
                    </a:lnTo>
                    <a:lnTo>
                      <a:pt x="377406" y="366269"/>
                    </a:lnTo>
                    <a:lnTo>
                      <a:pt x="333652" y="345377"/>
                    </a:lnTo>
                    <a:lnTo>
                      <a:pt x="287963" y="329178"/>
                    </a:lnTo>
                    <a:lnTo>
                      <a:pt x="240839" y="317850"/>
                    </a:lnTo>
                    <a:lnTo>
                      <a:pt x="192793" y="311517"/>
                    </a:lnTo>
                    <a:lnTo>
                      <a:pt x="156474" y="310088"/>
                    </a:lnTo>
                    <a:lnTo>
                      <a:pt x="156474" y="0"/>
                    </a:lnTo>
                    <a:lnTo>
                      <a:pt x="196856" y="1058"/>
                    </a:lnTo>
                    <a:lnTo>
                      <a:pt x="237128" y="4232"/>
                    </a:lnTo>
                    <a:lnTo>
                      <a:pt x="277180" y="9512"/>
                    </a:lnTo>
                    <a:lnTo>
                      <a:pt x="316902" y="16884"/>
                    </a:lnTo>
                    <a:lnTo>
                      <a:pt x="356186" y="26327"/>
                    </a:lnTo>
                    <a:lnTo>
                      <a:pt x="394924" y="37817"/>
                    </a:lnTo>
                    <a:lnTo>
                      <a:pt x="433011" y="51320"/>
                    </a:lnTo>
                    <a:lnTo>
                      <a:pt x="470342" y="66802"/>
                    </a:lnTo>
                    <a:lnTo>
                      <a:pt x="506816" y="84218"/>
                    </a:lnTo>
                    <a:lnTo>
                      <a:pt x="542333" y="103522"/>
                    </a:lnTo>
                    <a:lnTo>
                      <a:pt x="576795" y="124661"/>
                    </a:lnTo>
                    <a:lnTo>
                      <a:pt x="610110" y="147578"/>
                    </a:lnTo>
                    <a:lnTo>
                      <a:pt x="642185" y="172209"/>
                    </a:lnTo>
                    <a:lnTo>
                      <a:pt x="672933" y="198487"/>
                    </a:lnTo>
                    <a:lnTo>
                      <a:pt x="702271" y="226341"/>
                    </a:lnTo>
                    <a:lnTo>
                      <a:pt x="730117" y="255694"/>
                    </a:lnTo>
                    <a:lnTo>
                      <a:pt x="756397" y="286467"/>
                    </a:lnTo>
                    <a:lnTo>
                      <a:pt x="781037" y="318575"/>
                    </a:lnTo>
                    <a:lnTo>
                      <a:pt x="803972" y="351930"/>
                    </a:lnTo>
                    <a:lnTo>
                      <a:pt x="825137" y="386442"/>
                    </a:lnTo>
                    <a:lnTo>
                      <a:pt x="844476" y="422015"/>
                    </a:lnTo>
                    <a:lnTo>
                      <a:pt x="861935" y="458554"/>
                    </a:lnTo>
                    <a:lnTo>
                      <a:pt x="877467" y="495957"/>
                    </a:lnTo>
                    <a:lnTo>
                      <a:pt x="891030" y="534124"/>
                    </a:lnTo>
                    <a:lnTo>
                      <a:pt x="902585" y="572949"/>
                    </a:lnTo>
                    <a:lnTo>
                      <a:pt x="912103" y="612327"/>
                    </a:lnTo>
                    <a:lnTo>
                      <a:pt x="919556" y="652150"/>
                    </a:lnTo>
                    <a:lnTo>
                      <a:pt x="924925" y="692309"/>
                    </a:lnTo>
                    <a:lnTo>
                      <a:pt x="928194" y="732694"/>
                    </a:lnTo>
                    <a:lnTo>
                      <a:pt x="929356" y="773196"/>
                    </a:lnTo>
                    <a:lnTo>
                      <a:pt x="929144" y="793456"/>
                    </a:lnTo>
                    <a:lnTo>
                      <a:pt x="927139" y="833924"/>
                    </a:lnTo>
                    <a:lnTo>
                      <a:pt x="923029" y="874232"/>
                    </a:lnTo>
                    <a:lnTo>
                      <a:pt x="916824" y="914270"/>
                    </a:lnTo>
                    <a:lnTo>
                      <a:pt x="908542" y="953928"/>
                    </a:lnTo>
                    <a:lnTo>
                      <a:pt x="898206" y="993097"/>
                    </a:lnTo>
                    <a:lnTo>
                      <a:pt x="885843" y="1031671"/>
                    </a:lnTo>
                    <a:lnTo>
                      <a:pt x="871488" y="1069545"/>
                    </a:lnTo>
                    <a:lnTo>
                      <a:pt x="855180" y="1106615"/>
                    </a:lnTo>
                    <a:lnTo>
                      <a:pt x="836963" y="1142779"/>
                    </a:lnTo>
                    <a:lnTo>
                      <a:pt x="816887" y="1177940"/>
                    </a:lnTo>
                    <a:lnTo>
                      <a:pt x="795007" y="1212000"/>
                    </a:lnTo>
                    <a:lnTo>
                      <a:pt x="771382" y="1244867"/>
                    </a:lnTo>
                    <a:lnTo>
                      <a:pt x="746078" y="1276451"/>
                    </a:lnTo>
                    <a:lnTo>
                      <a:pt x="719163" y="1306666"/>
                    </a:lnTo>
                    <a:lnTo>
                      <a:pt x="690711" y="1335429"/>
                    </a:lnTo>
                    <a:lnTo>
                      <a:pt x="660799" y="1362661"/>
                    </a:lnTo>
                    <a:lnTo>
                      <a:pt x="629509" y="1388289"/>
                    </a:lnTo>
                    <a:lnTo>
                      <a:pt x="596928" y="1412242"/>
                    </a:lnTo>
                    <a:lnTo>
                      <a:pt x="563143" y="1434455"/>
                    </a:lnTo>
                    <a:lnTo>
                      <a:pt x="528247" y="1454867"/>
                    </a:lnTo>
                    <a:lnTo>
                      <a:pt x="492336" y="1473422"/>
                    </a:lnTo>
                    <a:lnTo>
                      <a:pt x="455507" y="1490070"/>
                    </a:lnTo>
                    <a:lnTo>
                      <a:pt x="417861" y="1504765"/>
                    </a:lnTo>
                    <a:lnTo>
                      <a:pt x="379501" y="1517467"/>
                    </a:lnTo>
                    <a:lnTo>
                      <a:pt x="340532" y="1528141"/>
                    </a:lnTo>
                    <a:lnTo>
                      <a:pt x="301060" y="1536759"/>
                    </a:lnTo>
                    <a:lnTo>
                      <a:pt x="261193" y="1543296"/>
                    </a:lnTo>
                    <a:lnTo>
                      <a:pt x="221040" y="1547735"/>
                    </a:lnTo>
                    <a:lnTo>
                      <a:pt x="180710" y="1550063"/>
                    </a:lnTo>
                    <a:lnTo>
                      <a:pt x="160514" y="1550434"/>
                    </a:lnTo>
                    <a:close/>
                  </a:path>
                </a:pathLst>
              </a:custGeom>
              <a:solidFill>
                <a:srgbClr val="118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35" name="Google Shape;1035;p62"/>
              <p:cNvSpPr/>
              <p:nvPr/>
            </p:nvSpPr>
            <p:spPr>
              <a:xfrm>
                <a:off x="3642152" y="3196733"/>
                <a:ext cx="559112" cy="1079114"/>
              </a:xfrm>
              <a:custGeom>
                <a:rect b="b" l="l" r="r" t="t"/>
                <a:pathLst>
                  <a:path extrusionOk="0" h="1534795" w="773429">
                    <a:moveTo>
                      <a:pt x="616371" y="1534391"/>
                    </a:moveTo>
                    <a:lnTo>
                      <a:pt x="564674" y="1521796"/>
                    </a:lnTo>
                    <a:lnTo>
                      <a:pt x="513954" y="1505660"/>
                    </a:lnTo>
                    <a:lnTo>
                      <a:pt x="464462" y="1486062"/>
                    </a:lnTo>
                    <a:lnTo>
                      <a:pt x="416440" y="1463100"/>
                    </a:lnTo>
                    <a:lnTo>
                      <a:pt x="370106" y="1436878"/>
                    </a:lnTo>
                    <a:lnTo>
                      <a:pt x="325672" y="1407516"/>
                    </a:lnTo>
                    <a:lnTo>
                      <a:pt x="283358" y="1375157"/>
                    </a:lnTo>
                    <a:lnTo>
                      <a:pt x="243371" y="1339960"/>
                    </a:lnTo>
                    <a:lnTo>
                      <a:pt x="205893" y="1302089"/>
                    </a:lnTo>
                    <a:lnTo>
                      <a:pt x="171095" y="1261713"/>
                    </a:lnTo>
                    <a:lnTo>
                      <a:pt x="139149" y="1219032"/>
                    </a:lnTo>
                    <a:lnTo>
                      <a:pt x="110212" y="1174255"/>
                    </a:lnTo>
                    <a:lnTo>
                      <a:pt x="84413" y="1127587"/>
                    </a:lnTo>
                    <a:lnTo>
                      <a:pt x="61873" y="1079242"/>
                    </a:lnTo>
                    <a:lnTo>
                      <a:pt x="42704" y="1029455"/>
                    </a:lnTo>
                    <a:lnTo>
                      <a:pt x="26997" y="978473"/>
                    </a:lnTo>
                    <a:lnTo>
                      <a:pt x="14824" y="926527"/>
                    </a:lnTo>
                    <a:lnTo>
                      <a:pt x="6241" y="873855"/>
                    </a:lnTo>
                    <a:lnTo>
                      <a:pt x="1292" y="820716"/>
                    </a:lnTo>
                    <a:lnTo>
                      <a:pt x="0" y="767371"/>
                    </a:lnTo>
                    <a:lnTo>
                      <a:pt x="383" y="749578"/>
                    </a:lnTo>
                    <a:lnTo>
                      <a:pt x="3972" y="696339"/>
                    </a:lnTo>
                    <a:lnTo>
                      <a:pt x="11203" y="643473"/>
                    </a:lnTo>
                    <a:lnTo>
                      <a:pt x="22046" y="591222"/>
                    </a:lnTo>
                    <a:lnTo>
                      <a:pt x="36447" y="539843"/>
                    </a:lnTo>
                    <a:lnTo>
                      <a:pt x="54335" y="489589"/>
                    </a:lnTo>
                    <a:lnTo>
                      <a:pt x="75627" y="440688"/>
                    </a:lnTo>
                    <a:lnTo>
                      <a:pt x="100227" y="393364"/>
                    </a:lnTo>
                    <a:lnTo>
                      <a:pt x="128016" y="347850"/>
                    </a:lnTo>
                    <a:lnTo>
                      <a:pt x="158855" y="304369"/>
                    </a:lnTo>
                    <a:lnTo>
                      <a:pt x="192603" y="263118"/>
                    </a:lnTo>
                    <a:lnTo>
                      <a:pt x="229107" y="224288"/>
                    </a:lnTo>
                    <a:lnTo>
                      <a:pt x="268188" y="188069"/>
                    </a:lnTo>
                    <a:lnTo>
                      <a:pt x="309654" y="154638"/>
                    </a:lnTo>
                    <a:lnTo>
                      <a:pt x="353314" y="124148"/>
                    </a:lnTo>
                    <a:lnTo>
                      <a:pt x="398970" y="96737"/>
                    </a:lnTo>
                    <a:lnTo>
                      <a:pt x="446398" y="72543"/>
                    </a:lnTo>
                    <a:lnTo>
                      <a:pt x="495365" y="51683"/>
                    </a:lnTo>
                    <a:lnTo>
                      <a:pt x="545646" y="34251"/>
                    </a:lnTo>
                    <a:lnTo>
                      <a:pt x="597013" y="20327"/>
                    </a:lnTo>
                    <a:lnTo>
                      <a:pt x="649214" y="9981"/>
                    </a:lnTo>
                    <a:lnTo>
                      <a:pt x="701991" y="3264"/>
                    </a:lnTo>
                    <a:lnTo>
                      <a:pt x="755104" y="204"/>
                    </a:lnTo>
                    <a:lnTo>
                      <a:pt x="772845" y="0"/>
                    </a:lnTo>
                    <a:lnTo>
                      <a:pt x="772845" y="310088"/>
                    </a:lnTo>
                    <a:lnTo>
                      <a:pt x="762200" y="310211"/>
                    </a:lnTo>
                    <a:lnTo>
                      <a:pt x="751567" y="310578"/>
                    </a:lnTo>
                    <a:lnTo>
                      <a:pt x="709188" y="314491"/>
                    </a:lnTo>
                    <a:lnTo>
                      <a:pt x="667346" y="322285"/>
                    </a:lnTo>
                    <a:lnTo>
                      <a:pt x="626393" y="333893"/>
                    </a:lnTo>
                    <a:lnTo>
                      <a:pt x="586672" y="349218"/>
                    </a:lnTo>
                    <a:lnTo>
                      <a:pt x="548520" y="368131"/>
                    </a:lnTo>
                    <a:lnTo>
                      <a:pt x="512257" y="390473"/>
                    </a:lnTo>
                    <a:lnTo>
                      <a:pt x="478189" y="416055"/>
                    </a:lnTo>
                    <a:lnTo>
                      <a:pt x="446602" y="444661"/>
                    </a:lnTo>
                    <a:lnTo>
                      <a:pt x="417763" y="476052"/>
                    </a:lnTo>
                    <a:lnTo>
                      <a:pt x="391915" y="509963"/>
                    </a:lnTo>
                    <a:lnTo>
                      <a:pt x="369275" y="546107"/>
                    </a:lnTo>
                    <a:lnTo>
                      <a:pt x="350033" y="584181"/>
                    </a:lnTo>
                    <a:lnTo>
                      <a:pt x="334353" y="623864"/>
                    </a:lnTo>
                    <a:lnTo>
                      <a:pt x="322365" y="664822"/>
                    </a:lnTo>
                    <a:lnTo>
                      <a:pt x="314172" y="706710"/>
                    </a:lnTo>
                    <a:lnTo>
                      <a:pt x="309842" y="749174"/>
                    </a:lnTo>
                    <a:lnTo>
                      <a:pt x="309138" y="770511"/>
                    </a:lnTo>
                    <a:lnTo>
                      <a:pt x="309152" y="781189"/>
                    </a:lnTo>
                    <a:lnTo>
                      <a:pt x="311650" y="823802"/>
                    </a:lnTo>
                    <a:lnTo>
                      <a:pt x="318032" y="866005"/>
                    </a:lnTo>
                    <a:lnTo>
                      <a:pt x="328245" y="907444"/>
                    </a:lnTo>
                    <a:lnTo>
                      <a:pt x="342202" y="947769"/>
                    </a:lnTo>
                    <a:lnTo>
                      <a:pt x="359786" y="986641"/>
                    </a:lnTo>
                    <a:lnTo>
                      <a:pt x="380849" y="1023733"/>
                    </a:lnTo>
                    <a:lnTo>
                      <a:pt x="405213" y="1058731"/>
                    </a:lnTo>
                    <a:lnTo>
                      <a:pt x="432674" y="1091342"/>
                    </a:lnTo>
                    <a:lnTo>
                      <a:pt x="462999" y="1121290"/>
                    </a:lnTo>
                    <a:lnTo>
                      <a:pt x="495934" y="1148324"/>
                    </a:lnTo>
                    <a:lnTo>
                      <a:pt x="531202" y="1172216"/>
                    </a:lnTo>
                    <a:lnTo>
                      <a:pt x="568504" y="1192764"/>
                    </a:lnTo>
                    <a:lnTo>
                      <a:pt x="607527" y="1209795"/>
                    </a:lnTo>
                    <a:lnTo>
                      <a:pt x="647943" y="1223166"/>
                    </a:lnTo>
                    <a:lnTo>
                      <a:pt x="678961" y="1230723"/>
                    </a:lnTo>
                    <a:lnTo>
                      <a:pt x="616371" y="1534391"/>
                    </a:lnTo>
                    <a:close/>
                  </a:path>
                </a:pathLst>
              </a:custGeom>
              <a:solidFill>
                <a:srgbClr val="12239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pic>
          <p:nvPicPr>
            <p:cNvPr id="1036" name="Google Shape;1036;p62"/>
            <p:cNvPicPr preferRelativeResize="0"/>
            <p:nvPr/>
          </p:nvPicPr>
          <p:blipFill rotWithShape="1">
            <a:blip r:embed="rId6">
              <a:alphaModFix/>
            </a:blip>
            <a:srcRect b="0" l="0" r="0" t="0"/>
            <a:stretch/>
          </p:blipFill>
          <p:spPr>
            <a:xfrm>
              <a:off x="3034486" y="1973424"/>
              <a:ext cx="321457" cy="321457"/>
            </a:xfrm>
            <a:prstGeom prst="rect">
              <a:avLst/>
            </a:prstGeom>
            <a:noFill/>
            <a:ln>
              <a:noFill/>
            </a:ln>
          </p:spPr>
        </p:pic>
      </p:grpSp>
      <p:sp>
        <p:nvSpPr>
          <p:cNvPr id="1037" name="Google Shape;1037;p62"/>
          <p:cNvSpPr/>
          <p:nvPr/>
        </p:nvSpPr>
        <p:spPr>
          <a:xfrm rot="1327943">
            <a:off x="1414953" y="2594237"/>
            <a:ext cx="115742" cy="100658"/>
          </a:xfrm>
          <a:custGeom>
            <a:rect b="b" l="l" r="r" t="t"/>
            <a:pathLst>
              <a:path extrusionOk="0" h="62864" w="160020">
                <a:moveTo>
                  <a:pt x="0" y="0"/>
                </a:moveTo>
                <a:lnTo>
                  <a:pt x="45690" y="62525"/>
                </a:lnTo>
                <a:lnTo>
                  <a:pt x="159868" y="62525"/>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rgbClr val="990000"/>
              </a:solidFill>
              <a:latin typeface="Calibri"/>
              <a:ea typeface="Calibri"/>
              <a:cs typeface="Calibri"/>
              <a:sym typeface="Calibri"/>
            </a:endParaRPr>
          </a:p>
        </p:txBody>
      </p:sp>
      <p:sp>
        <p:nvSpPr>
          <p:cNvPr id="1038" name="Google Shape;1038;p62"/>
          <p:cNvSpPr txBox="1"/>
          <p:nvPr/>
        </p:nvSpPr>
        <p:spPr>
          <a:xfrm>
            <a:off x="2347500" y="1247088"/>
            <a:ext cx="843000" cy="279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0"/>
              </a:spcBef>
              <a:spcAft>
                <a:spcPts val="0"/>
              </a:spcAft>
              <a:buNone/>
            </a:pPr>
            <a:r>
              <a:rPr b="1" lang="pt-BR" sz="800">
                <a:solidFill>
                  <a:srgbClr val="990000"/>
                </a:solidFill>
              </a:rPr>
              <a:t>Online</a:t>
            </a:r>
            <a:endParaRPr b="1" sz="800">
              <a:solidFill>
                <a:srgbClr val="990000"/>
              </a:solidFill>
            </a:endParaRPr>
          </a:p>
          <a:p>
            <a:pPr indent="0" lvl="0" marL="0" marR="0" rtl="0" algn="ctr">
              <a:lnSpc>
                <a:spcPct val="100000"/>
              </a:lnSpc>
              <a:spcBef>
                <a:spcPts val="100"/>
              </a:spcBef>
              <a:spcAft>
                <a:spcPts val="0"/>
              </a:spcAft>
              <a:buNone/>
            </a:pPr>
            <a:r>
              <a:rPr b="1" lang="pt-BR" sz="800">
                <a:solidFill>
                  <a:srgbClr val="990000"/>
                </a:solidFill>
              </a:rPr>
              <a:t>281 (46,76%)</a:t>
            </a:r>
            <a:endParaRPr b="1" sz="800">
              <a:solidFill>
                <a:srgbClr val="990000"/>
              </a:solidFill>
            </a:endParaRPr>
          </a:p>
        </p:txBody>
      </p:sp>
      <p:sp>
        <p:nvSpPr>
          <p:cNvPr id="1039" name="Google Shape;1039;p62"/>
          <p:cNvSpPr txBox="1"/>
          <p:nvPr/>
        </p:nvSpPr>
        <p:spPr>
          <a:xfrm>
            <a:off x="3477575" y="2621888"/>
            <a:ext cx="843000" cy="279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0"/>
              </a:spcBef>
              <a:spcAft>
                <a:spcPts val="0"/>
              </a:spcAft>
              <a:buNone/>
            </a:pPr>
            <a:r>
              <a:rPr b="1" lang="pt-BR" sz="800">
                <a:solidFill>
                  <a:srgbClr val="990000"/>
                </a:solidFill>
              </a:rPr>
              <a:t>Presencial</a:t>
            </a:r>
            <a:endParaRPr b="1" sz="800">
              <a:solidFill>
                <a:srgbClr val="990000"/>
              </a:solidFill>
            </a:endParaRPr>
          </a:p>
          <a:p>
            <a:pPr indent="0" lvl="0" marL="0" marR="0" rtl="0" algn="ctr">
              <a:lnSpc>
                <a:spcPct val="100000"/>
              </a:lnSpc>
              <a:spcBef>
                <a:spcPts val="100"/>
              </a:spcBef>
              <a:spcAft>
                <a:spcPts val="0"/>
              </a:spcAft>
              <a:buNone/>
            </a:pPr>
            <a:r>
              <a:rPr b="1" lang="pt-BR" sz="800">
                <a:solidFill>
                  <a:srgbClr val="990000"/>
                </a:solidFill>
              </a:rPr>
              <a:t>320 (53,24%)</a:t>
            </a:r>
            <a:endParaRPr b="1" sz="800">
              <a:solidFill>
                <a:srgbClr val="990000"/>
              </a:solidFill>
            </a:endParaRPr>
          </a:p>
        </p:txBody>
      </p:sp>
      <p:sp>
        <p:nvSpPr>
          <p:cNvPr id="1040" name="Google Shape;1040;p62"/>
          <p:cNvSpPr/>
          <p:nvPr/>
        </p:nvSpPr>
        <p:spPr>
          <a:xfrm>
            <a:off x="5213550" y="2626857"/>
            <a:ext cx="98639" cy="92188"/>
          </a:xfrm>
          <a:custGeom>
            <a:rect b="b" l="l" r="r" t="t"/>
            <a:pathLst>
              <a:path extrusionOk="0" h="75564" w="136525">
                <a:moveTo>
                  <a:pt x="0" y="0"/>
                </a:moveTo>
                <a:lnTo>
                  <a:pt x="21739" y="75397"/>
                </a:lnTo>
                <a:lnTo>
                  <a:pt x="135995" y="75397"/>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41" name="Google Shape;1041;p62"/>
          <p:cNvSpPr/>
          <p:nvPr/>
        </p:nvSpPr>
        <p:spPr>
          <a:xfrm>
            <a:off x="5031658" y="1488352"/>
            <a:ext cx="100474" cy="52638"/>
          </a:xfrm>
          <a:custGeom>
            <a:rect b="b" l="l" r="r" t="t"/>
            <a:pathLst>
              <a:path extrusionOk="0" h="74930" w="139065">
                <a:moveTo>
                  <a:pt x="138999" y="74461"/>
                </a:moveTo>
                <a:lnTo>
                  <a:pt x="114255" y="0"/>
                </a:lnTo>
                <a:lnTo>
                  <a:pt x="0" y="0"/>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nvGrpSpPr>
          <p:cNvPr id="1042" name="Google Shape;1042;p62"/>
          <p:cNvGrpSpPr/>
          <p:nvPr/>
        </p:nvGrpSpPr>
        <p:grpSpPr>
          <a:xfrm>
            <a:off x="4804616" y="1517941"/>
            <a:ext cx="1079991" cy="1080012"/>
            <a:chOff x="4804616" y="1594141"/>
            <a:chExt cx="1079991" cy="1080012"/>
          </a:xfrm>
        </p:grpSpPr>
        <p:grpSp>
          <p:nvGrpSpPr>
            <p:cNvPr id="1043" name="Google Shape;1043;p62"/>
            <p:cNvGrpSpPr/>
            <p:nvPr/>
          </p:nvGrpSpPr>
          <p:grpSpPr>
            <a:xfrm>
              <a:off x="4804616" y="1594141"/>
              <a:ext cx="1079991" cy="1080012"/>
              <a:chOff x="4840640" y="1528127"/>
              <a:chExt cx="1131829" cy="1102728"/>
            </a:xfrm>
          </p:grpSpPr>
          <p:sp>
            <p:nvSpPr>
              <p:cNvPr id="1044" name="Google Shape;1044;p62"/>
              <p:cNvSpPr/>
              <p:nvPr/>
            </p:nvSpPr>
            <p:spPr>
              <a:xfrm>
                <a:off x="4840640" y="1528127"/>
                <a:ext cx="1131829" cy="1102728"/>
              </a:xfrm>
              <a:custGeom>
                <a:rect b="b" l="l" r="r" t="t"/>
                <a:pathLst>
                  <a:path extrusionOk="0" h="1569720" w="1566545">
                    <a:moveTo>
                      <a:pt x="793312" y="1569594"/>
                    </a:moveTo>
                    <a:lnTo>
                      <a:pt x="746668" y="1568817"/>
                    </a:lnTo>
                    <a:lnTo>
                      <a:pt x="700152" y="1565258"/>
                    </a:lnTo>
                    <a:lnTo>
                      <a:pt x="653931" y="1558928"/>
                    </a:lnTo>
                    <a:lnTo>
                      <a:pt x="608167" y="1549851"/>
                    </a:lnTo>
                    <a:lnTo>
                      <a:pt x="563025" y="1538057"/>
                    </a:lnTo>
                    <a:lnTo>
                      <a:pt x="518663" y="1523590"/>
                    </a:lnTo>
                    <a:lnTo>
                      <a:pt x="475239" y="1506501"/>
                    </a:lnTo>
                    <a:lnTo>
                      <a:pt x="432908" y="1486849"/>
                    </a:lnTo>
                    <a:lnTo>
                      <a:pt x="391819" y="1464706"/>
                    </a:lnTo>
                    <a:lnTo>
                      <a:pt x="352119" y="1440150"/>
                    </a:lnTo>
                    <a:lnTo>
                      <a:pt x="313949" y="1413267"/>
                    </a:lnTo>
                    <a:lnTo>
                      <a:pt x="277443" y="1384153"/>
                    </a:lnTo>
                    <a:lnTo>
                      <a:pt x="242732" y="1352912"/>
                    </a:lnTo>
                    <a:lnTo>
                      <a:pt x="209939" y="1319654"/>
                    </a:lnTo>
                    <a:lnTo>
                      <a:pt x="179180" y="1284498"/>
                    </a:lnTo>
                    <a:lnTo>
                      <a:pt x="150565" y="1247568"/>
                    </a:lnTo>
                    <a:lnTo>
                      <a:pt x="124194" y="1208996"/>
                    </a:lnTo>
                    <a:lnTo>
                      <a:pt x="100162" y="1168918"/>
                    </a:lnTo>
                    <a:lnTo>
                      <a:pt x="78553" y="1127476"/>
                    </a:lnTo>
                    <a:lnTo>
                      <a:pt x="59446" y="1084818"/>
                    </a:lnTo>
                    <a:lnTo>
                      <a:pt x="42906" y="1041096"/>
                    </a:lnTo>
                    <a:lnTo>
                      <a:pt x="28994" y="996463"/>
                    </a:lnTo>
                    <a:lnTo>
                      <a:pt x="17759" y="951079"/>
                    </a:lnTo>
                    <a:lnTo>
                      <a:pt x="9239" y="905106"/>
                    </a:lnTo>
                    <a:lnTo>
                      <a:pt x="3467" y="858705"/>
                    </a:lnTo>
                    <a:lnTo>
                      <a:pt x="461" y="812042"/>
                    </a:lnTo>
                    <a:lnTo>
                      <a:pt x="0" y="788664"/>
                    </a:lnTo>
                    <a:lnTo>
                      <a:pt x="233" y="765282"/>
                    </a:lnTo>
                    <a:lnTo>
                      <a:pt x="2784" y="718592"/>
                    </a:lnTo>
                    <a:lnTo>
                      <a:pt x="8104" y="672137"/>
                    </a:lnTo>
                    <a:lnTo>
                      <a:pt x="16175" y="626082"/>
                    </a:lnTo>
                    <a:lnTo>
                      <a:pt x="26968" y="580591"/>
                    </a:lnTo>
                    <a:lnTo>
                      <a:pt x="40444" y="535824"/>
                    </a:lnTo>
                    <a:lnTo>
                      <a:pt x="56557" y="491942"/>
                    </a:lnTo>
                    <a:lnTo>
                      <a:pt x="75248" y="449099"/>
                    </a:lnTo>
                    <a:lnTo>
                      <a:pt x="96451" y="407448"/>
                    </a:lnTo>
                    <a:lnTo>
                      <a:pt x="120092" y="367136"/>
                    </a:lnTo>
                    <a:lnTo>
                      <a:pt x="146085" y="328307"/>
                    </a:lnTo>
                    <a:lnTo>
                      <a:pt x="174340" y="291099"/>
                    </a:lnTo>
                    <a:lnTo>
                      <a:pt x="204755" y="255643"/>
                    </a:lnTo>
                    <a:lnTo>
                      <a:pt x="237222" y="222066"/>
                    </a:lnTo>
                    <a:lnTo>
                      <a:pt x="271627" y="190487"/>
                    </a:lnTo>
                    <a:lnTo>
                      <a:pt x="307847" y="161017"/>
                    </a:lnTo>
                    <a:lnTo>
                      <a:pt x="345754" y="133762"/>
                    </a:lnTo>
                    <a:lnTo>
                      <a:pt x="365298" y="120995"/>
                    </a:lnTo>
                    <a:lnTo>
                      <a:pt x="532373" y="386530"/>
                    </a:lnTo>
                    <a:lnTo>
                      <a:pt x="520647" y="394189"/>
                    </a:lnTo>
                    <a:lnTo>
                      <a:pt x="509153" y="402196"/>
                    </a:lnTo>
                    <a:lnTo>
                      <a:pt x="476171" y="428224"/>
                    </a:lnTo>
                    <a:lnTo>
                      <a:pt x="445638" y="457100"/>
                    </a:lnTo>
                    <a:lnTo>
                      <a:pt x="417799" y="488592"/>
                    </a:lnTo>
                    <a:lnTo>
                      <a:pt x="392875" y="522449"/>
                    </a:lnTo>
                    <a:lnTo>
                      <a:pt x="371066" y="558401"/>
                    </a:lnTo>
                    <a:lnTo>
                      <a:pt x="352545" y="596161"/>
                    </a:lnTo>
                    <a:lnTo>
                      <a:pt x="337461" y="635427"/>
                    </a:lnTo>
                    <a:lnTo>
                      <a:pt x="325935" y="675886"/>
                    </a:lnTo>
                    <a:lnTo>
                      <a:pt x="318057" y="717215"/>
                    </a:lnTo>
                    <a:lnTo>
                      <a:pt x="313892" y="759083"/>
                    </a:lnTo>
                    <a:lnTo>
                      <a:pt x="313194" y="787131"/>
                    </a:lnTo>
                    <a:lnTo>
                      <a:pt x="313471" y="801158"/>
                    </a:lnTo>
                    <a:lnTo>
                      <a:pt x="316800" y="843102"/>
                    </a:lnTo>
                    <a:lnTo>
                      <a:pt x="323850" y="884580"/>
                    </a:lnTo>
                    <a:lnTo>
                      <a:pt x="334566" y="925262"/>
                    </a:lnTo>
                    <a:lnTo>
                      <a:pt x="348862" y="964823"/>
                    </a:lnTo>
                    <a:lnTo>
                      <a:pt x="366625" y="1002947"/>
                    </a:lnTo>
                    <a:lnTo>
                      <a:pt x="387711" y="1039330"/>
                    </a:lnTo>
                    <a:lnTo>
                      <a:pt x="411954" y="1073681"/>
                    </a:lnTo>
                    <a:lnTo>
                      <a:pt x="439158" y="1105725"/>
                    </a:lnTo>
                    <a:lnTo>
                      <a:pt x="469108" y="1135207"/>
                    </a:lnTo>
                    <a:lnTo>
                      <a:pt x="501564" y="1161892"/>
                    </a:lnTo>
                    <a:lnTo>
                      <a:pt x="536267" y="1185567"/>
                    </a:lnTo>
                    <a:lnTo>
                      <a:pt x="572940" y="1206042"/>
                    </a:lnTo>
                    <a:lnTo>
                      <a:pt x="611289" y="1223154"/>
                    </a:lnTo>
                    <a:lnTo>
                      <a:pt x="651010" y="1236767"/>
                    </a:lnTo>
                    <a:lnTo>
                      <a:pt x="691784" y="1246771"/>
                    </a:lnTo>
                    <a:lnTo>
                      <a:pt x="733286" y="1253087"/>
                    </a:lnTo>
                    <a:lnTo>
                      <a:pt x="775185" y="1255665"/>
                    </a:lnTo>
                    <a:lnTo>
                      <a:pt x="789182" y="1255689"/>
                    </a:lnTo>
                    <a:lnTo>
                      <a:pt x="803173" y="1255295"/>
                    </a:lnTo>
                    <a:lnTo>
                      <a:pt x="844990" y="1251610"/>
                    </a:lnTo>
                    <a:lnTo>
                      <a:pt x="886312" y="1244199"/>
                    </a:lnTo>
                    <a:lnTo>
                      <a:pt x="926809" y="1233121"/>
                    </a:lnTo>
                    <a:lnTo>
                      <a:pt x="966157" y="1218463"/>
                    </a:lnTo>
                    <a:lnTo>
                      <a:pt x="1004043" y="1200343"/>
                    </a:lnTo>
                    <a:lnTo>
                      <a:pt x="1040164" y="1178906"/>
                    </a:lnTo>
                    <a:lnTo>
                      <a:pt x="1074232" y="1154322"/>
                    </a:lnTo>
                    <a:lnTo>
                      <a:pt x="1105974" y="1126788"/>
                    </a:lnTo>
                    <a:lnTo>
                      <a:pt x="1135138" y="1096525"/>
                    </a:lnTo>
                    <a:lnTo>
                      <a:pt x="1161490" y="1063772"/>
                    </a:lnTo>
                    <a:lnTo>
                      <a:pt x="1184821" y="1028793"/>
                    </a:lnTo>
                    <a:lnTo>
                      <a:pt x="1204943" y="991865"/>
                    </a:lnTo>
                    <a:lnTo>
                      <a:pt x="1221696" y="953285"/>
                    </a:lnTo>
                    <a:lnTo>
                      <a:pt x="1234946" y="913360"/>
                    </a:lnTo>
                    <a:lnTo>
                      <a:pt x="1244588" y="872409"/>
                    </a:lnTo>
                    <a:lnTo>
                      <a:pt x="1250545" y="830758"/>
                    </a:lnTo>
                    <a:lnTo>
                      <a:pt x="1252768" y="788741"/>
                    </a:lnTo>
                    <a:lnTo>
                      <a:pt x="1252676" y="774711"/>
                    </a:lnTo>
                    <a:lnTo>
                      <a:pt x="1249900" y="732727"/>
                    </a:lnTo>
                    <a:lnTo>
                      <a:pt x="1243396" y="691159"/>
                    </a:lnTo>
                    <a:lnTo>
                      <a:pt x="1233216" y="650339"/>
                    </a:lnTo>
                    <a:lnTo>
                      <a:pt x="1219441" y="610592"/>
                    </a:lnTo>
                    <a:lnTo>
                      <a:pt x="1202182" y="572237"/>
                    </a:lnTo>
                    <a:lnTo>
                      <a:pt x="1181576" y="535579"/>
                    </a:lnTo>
                    <a:lnTo>
                      <a:pt x="1157788" y="500911"/>
                    </a:lnTo>
                    <a:lnTo>
                      <a:pt x="1131007" y="468509"/>
                    </a:lnTo>
                    <a:lnTo>
                      <a:pt x="1101447" y="438634"/>
                    </a:lnTo>
                    <a:lnTo>
                      <a:pt x="1069345" y="411522"/>
                    </a:lnTo>
                    <a:lnTo>
                      <a:pt x="1034957" y="387391"/>
                    </a:lnTo>
                    <a:lnTo>
                      <a:pt x="998557" y="366433"/>
                    </a:lnTo>
                    <a:lnTo>
                      <a:pt x="960436" y="348815"/>
                    </a:lnTo>
                    <a:lnTo>
                      <a:pt x="920898" y="334679"/>
                    </a:lnTo>
                    <a:lnTo>
                      <a:pt x="880259" y="324136"/>
                    </a:lnTo>
                    <a:lnTo>
                      <a:pt x="838843" y="317272"/>
                    </a:lnTo>
                    <a:lnTo>
                      <a:pt x="796982" y="314141"/>
                    </a:lnTo>
                    <a:lnTo>
                      <a:pt x="782987" y="313932"/>
                    </a:lnTo>
                    <a:lnTo>
                      <a:pt x="782987" y="0"/>
                    </a:lnTo>
                    <a:lnTo>
                      <a:pt x="829617" y="1392"/>
                    </a:lnTo>
                    <a:lnTo>
                      <a:pt x="876081" y="5567"/>
                    </a:lnTo>
                    <a:lnTo>
                      <a:pt x="922215" y="12507"/>
                    </a:lnTo>
                    <a:lnTo>
                      <a:pt x="967855" y="22189"/>
                    </a:lnTo>
                    <a:lnTo>
                      <a:pt x="1012839" y="34578"/>
                    </a:lnTo>
                    <a:lnTo>
                      <a:pt x="1057007" y="49630"/>
                    </a:lnTo>
                    <a:lnTo>
                      <a:pt x="1100202" y="67292"/>
                    </a:lnTo>
                    <a:lnTo>
                      <a:pt x="1142271" y="87501"/>
                    </a:lnTo>
                    <a:lnTo>
                      <a:pt x="1183064" y="110185"/>
                    </a:lnTo>
                    <a:lnTo>
                      <a:pt x="1222438" y="135264"/>
                    </a:lnTo>
                    <a:lnTo>
                      <a:pt x="1260251" y="162649"/>
                    </a:lnTo>
                    <a:lnTo>
                      <a:pt x="1296370" y="192243"/>
                    </a:lnTo>
                    <a:lnTo>
                      <a:pt x="1330667" y="223940"/>
                    </a:lnTo>
                    <a:lnTo>
                      <a:pt x="1363020" y="257628"/>
                    </a:lnTo>
                    <a:lnTo>
                      <a:pt x="1393314" y="293188"/>
                    </a:lnTo>
                    <a:lnTo>
                      <a:pt x="1421441" y="330493"/>
                    </a:lnTo>
                    <a:lnTo>
                      <a:pt x="1447302" y="369411"/>
                    </a:lnTo>
                    <a:lnTo>
                      <a:pt x="1470805" y="409803"/>
                    </a:lnTo>
                    <a:lnTo>
                      <a:pt x="1491866" y="451526"/>
                    </a:lnTo>
                    <a:lnTo>
                      <a:pt x="1510411" y="494433"/>
                    </a:lnTo>
                    <a:lnTo>
                      <a:pt x="1526374" y="538371"/>
                    </a:lnTo>
                    <a:lnTo>
                      <a:pt x="1539697" y="583183"/>
                    </a:lnTo>
                    <a:lnTo>
                      <a:pt x="1550335" y="628711"/>
                    </a:lnTo>
                    <a:lnTo>
                      <a:pt x="1558249" y="674794"/>
                    </a:lnTo>
                    <a:lnTo>
                      <a:pt x="1563411" y="721267"/>
                    </a:lnTo>
                    <a:lnTo>
                      <a:pt x="1565802" y="767965"/>
                    </a:lnTo>
                    <a:lnTo>
                      <a:pt x="1565956" y="791348"/>
                    </a:lnTo>
                    <a:lnTo>
                      <a:pt x="1565415" y="814724"/>
                    </a:lnTo>
                    <a:lnTo>
                      <a:pt x="1562250" y="861376"/>
                    </a:lnTo>
                    <a:lnTo>
                      <a:pt x="1556319" y="907757"/>
                    </a:lnTo>
                    <a:lnTo>
                      <a:pt x="1547643" y="953701"/>
                    </a:lnTo>
                    <a:lnTo>
                      <a:pt x="1536252" y="999046"/>
                    </a:lnTo>
                    <a:lnTo>
                      <a:pt x="1522188" y="1043631"/>
                    </a:lnTo>
                    <a:lnTo>
                      <a:pt x="1505500" y="1087297"/>
                    </a:lnTo>
                    <a:lnTo>
                      <a:pt x="1486246" y="1129889"/>
                    </a:lnTo>
                    <a:lnTo>
                      <a:pt x="1464497" y="1171256"/>
                    </a:lnTo>
                    <a:lnTo>
                      <a:pt x="1440328" y="1211251"/>
                    </a:lnTo>
                    <a:lnTo>
                      <a:pt x="1413826" y="1249733"/>
                    </a:lnTo>
                    <a:lnTo>
                      <a:pt x="1385085" y="1286565"/>
                    </a:lnTo>
                    <a:lnTo>
                      <a:pt x="1354206" y="1321615"/>
                    </a:lnTo>
                    <a:lnTo>
                      <a:pt x="1321299" y="1354760"/>
                    </a:lnTo>
                    <a:lnTo>
                      <a:pt x="1286482" y="1385882"/>
                    </a:lnTo>
                    <a:lnTo>
                      <a:pt x="1249877" y="1414871"/>
                    </a:lnTo>
                    <a:lnTo>
                      <a:pt x="1211615" y="1441623"/>
                    </a:lnTo>
                    <a:lnTo>
                      <a:pt x="1171832" y="1466043"/>
                    </a:lnTo>
                    <a:lnTo>
                      <a:pt x="1130668" y="1488045"/>
                    </a:lnTo>
                    <a:lnTo>
                      <a:pt x="1088270" y="1507551"/>
                    </a:lnTo>
                    <a:lnTo>
                      <a:pt x="1044788" y="1524492"/>
                    </a:lnTo>
                    <a:lnTo>
                      <a:pt x="1000378" y="1538807"/>
                    </a:lnTo>
                    <a:lnTo>
                      <a:pt x="955195" y="1550445"/>
                    </a:lnTo>
                    <a:lnTo>
                      <a:pt x="909401" y="1559366"/>
                    </a:lnTo>
                    <a:lnTo>
                      <a:pt x="863158" y="1565537"/>
                    </a:lnTo>
                    <a:lnTo>
                      <a:pt x="816631" y="1568937"/>
                    </a:lnTo>
                    <a:lnTo>
                      <a:pt x="793312" y="1569594"/>
                    </a:lnTo>
                    <a:close/>
                  </a:path>
                </a:pathLst>
              </a:custGeom>
              <a:solidFill>
                <a:srgbClr val="118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45" name="Google Shape;1045;p62"/>
              <p:cNvSpPr/>
              <p:nvPr/>
            </p:nvSpPr>
            <p:spPr>
              <a:xfrm>
                <a:off x="5104714" y="1529909"/>
                <a:ext cx="274814" cy="269883"/>
              </a:xfrm>
              <a:custGeom>
                <a:rect b="b" l="l" r="r" t="t"/>
                <a:pathLst>
                  <a:path extrusionOk="0" h="384175" w="380365">
                    <a:moveTo>
                      <a:pt x="167075" y="383995"/>
                    </a:moveTo>
                    <a:lnTo>
                      <a:pt x="0" y="118461"/>
                    </a:lnTo>
                    <a:lnTo>
                      <a:pt x="40731" y="94390"/>
                    </a:lnTo>
                    <a:lnTo>
                      <a:pt x="82683" y="72904"/>
                    </a:lnTo>
                    <a:lnTo>
                      <a:pt x="125856" y="54002"/>
                    </a:lnTo>
                    <a:lnTo>
                      <a:pt x="170249" y="37685"/>
                    </a:lnTo>
                    <a:lnTo>
                      <a:pt x="215537" y="24061"/>
                    </a:lnTo>
                    <a:lnTo>
                      <a:pt x="261394" y="13239"/>
                    </a:lnTo>
                    <a:lnTo>
                      <a:pt x="307821" y="5218"/>
                    </a:lnTo>
                    <a:lnTo>
                      <a:pt x="354817" y="0"/>
                    </a:lnTo>
                    <a:lnTo>
                      <a:pt x="379966" y="312918"/>
                    </a:lnTo>
                    <a:lnTo>
                      <a:pt x="351768" y="316050"/>
                    </a:lnTo>
                    <a:lnTo>
                      <a:pt x="323912" y="320862"/>
                    </a:lnTo>
                    <a:lnTo>
                      <a:pt x="269225" y="335530"/>
                    </a:lnTo>
                    <a:lnTo>
                      <a:pt x="216685" y="356661"/>
                    </a:lnTo>
                    <a:lnTo>
                      <a:pt x="191514" y="369553"/>
                    </a:lnTo>
                    <a:lnTo>
                      <a:pt x="167075" y="383995"/>
                    </a:lnTo>
                    <a:close/>
                  </a:path>
                </a:pathLst>
              </a:custGeom>
              <a:solidFill>
                <a:srgbClr val="12239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46" name="Google Shape;1046;p62"/>
              <p:cNvSpPr/>
              <p:nvPr/>
            </p:nvSpPr>
            <p:spPr>
              <a:xfrm>
                <a:off x="5361212" y="1528127"/>
                <a:ext cx="45420" cy="221705"/>
              </a:xfrm>
              <a:custGeom>
                <a:rect b="b" l="l" r="r" t="t"/>
                <a:pathLst>
                  <a:path extrusionOk="0" h="315594" w="62865">
                    <a:moveTo>
                      <a:pt x="25148" y="315453"/>
                    </a:moveTo>
                    <a:lnTo>
                      <a:pt x="0" y="2534"/>
                    </a:lnTo>
                    <a:lnTo>
                      <a:pt x="15698" y="1425"/>
                    </a:lnTo>
                    <a:lnTo>
                      <a:pt x="31410" y="633"/>
                    </a:lnTo>
                    <a:lnTo>
                      <a:pt x="47134" y="158"/>
                    </a:lnTo>
                    <a:lnTo>
                      <a:pt x="62870" y="0"/>
                    </a:lnTo>
                    <a:lnTo>
                      <a:pt x="62870" y="313932"/>
                    </a:lnTo>
                    <a:lnTo>
                      <a:pt x="43994" y="314312"/>
                    </a:lnTo>
                    <a:lnTo>
                      <a:pt x="25148" y="315453"/>
                    </a:lnTo>
                    <a:close/>
                  </a:path>
                </a:pathLst>
              </a:custGeom>
              <a:solidFill>
                <a:srgbClr val="E66B3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pic>
          <p:nvPicPr>
            <p:cNvPr id="1047" name="Google Shape;1047;p62"/>
            <p:cNvPicPr preferRelativeResize="0"/>
            <p:nvPr/>
          </p:nvPicPr>
          <p:blipFill rotWithShape="1">
            <a:blip r:embed="rId7">
              <a:alphaModFix/>
            </a:blip>
            <a:srcRect b="0" l="0" r="0" t="0"/>
            <a:stretch/>
          </p:blipFill>
          <p:spPr>
            <a:xfrm>
              <a:off x="5163784" y="1944870"/>
              <a:ext cx="361640" cy="361640"/>
            </a:xfrm>
            <a:prstGeom prst="rect">
              <a:avLst/>
            </a:prstGeom>
            <a:noFill/>
            <a:ln>
              <a:noFill/>
            </a:ln>
          </p:spPr>
        </p:pic>
      </p:grpSp>
      <p:sp>
        <p:nvSpPr>
          <p:cNvPr id="1048" name="Google Shape;1048;p62"/>
          <p:cNvSpPr txBox="1"/>
          <p:nvPr/>
        </p:nvSpPr>
        <p:spPr>
          <a:xfrm>
            <a:off x="5346108" y="2626850"/>
            <a:ext cx="653100" cy="269400"/>
          </a:xfrm>
          <a:prstGeom prst="rect">
            <a:avLst/>
          </a:prstGeom>
          <a:noFill/>
          <a:ln>
            <a:noFill/>
          </a:ln>
        </p:spPr>
        <p:txBody>
          <a:bodyPr anchorCtr="0" anchor="t" bIns="0" lIns="0" spcFirstLastPara="1" rIns="0" wrap="square" tIns="9100">
            <a:spAutoFit/>
          </a:bodyPr>
          <a:lstStyle/>
          <a:p>
            <a:pPr indent="0" lvl="0" marL="12700" marR="0" rtl="0" algn="ctr">
              <a:lnSpc>
                <a:spcPct val="111300"/>
              </a:lnSpc>
              <a:spcBef>
                <a:spcPts val="0"/>
              </a:spcBef>
              <a:spcAft>
                <a:spcPts val="0"/>
              </a:spcAft>
              <a:buNone/>
            </a:pPr>
            <a:r>
              <a:rPr b="1" lang="pt-BR" sz="800">
                <a:solidFill>
                  <a:srgbClr val="990000"/>
                </a:solidFill>
              </a:rPr>
              <a:t>Completo  854 (91,04%)</a:t>
            </a:r>
            <a:endParaRPr b="1" sz="800">
              <a:solidFill>
                <a:srgbClr val="990000"/>
              </a:solidFill>
            </a:endParaRPr>
          </a:p>
        </p:txBody>
      </p:sp>
      <p:sp>
        <p:nvSpPr>
          <p:cNvPr id="1049" name="Google Shape;1049;p62"/>
          <p:cNvSpPr txBox="1"/>
          <p:nvPr/>
        </p:nvSpPr>
        <p:spPr>
          <a:xfrm>
            <a:off x="4378550" y="1380000"/>
            <a:ext cx="653100" cy="269400"/>
          </a:xfrm>
          <a:prstGeom prst="rect">
            <a:avLst/>
          </a:prstGeom>
          <a:noFill/>
          <a:ln>
            <a:noFill/>
          </a:ln>
        </p:spPr>
        <p:txBody>
          <a:bodyPr anchorCtr="0" anchor="t" bIns="0" lIns="0" spcFirstLastPara="1" rIns="0" wrap="square" tIns="9100">
            <a:spAutoFit/>
          </a:bodyPr>
          <a:lstStyle/>
          <a:p>
            <a:pPr indent="0" lvl="0" marL="0" marR="0" rtl="0" algn="ctr">
              <a:lnSpc>
                <a:spcPct val="111300"/>
              </a:lnSpc>
              <a:spcBef>
                <a:spcPts val="600"/>
              </a:spcBef>
              <a:spcAft>
                <a:spcPts val="0"/>
              </a:spcAft>
              <a:buNone/>
            </a:pPr>
            <a:r>
              <a:rPr b="1" lang="pt-BR" sz="800">
                <a:solidFill>
                  <a:srgbClr val="990000"/>
                </a:solidFill>
              </a:rPr>
              <a:t>Incompleto 72 (7,68%)</a:t>
            </a:r>
            <a:endParaRPr b="1" sz="800">
              <a:solidFill>
                <a:srgbClr val="990000"/>
              </a:solidFill>
            </a:endParaRPr>
          </a:p>
        </p:txBody>
      </p:sp>
      <p:sp>
        <p:nvSpPr>
          <p:cNvPr id="1050" name="Google Shape;1050;p62"/>
          <p:cNvSpPr/>
          <p:nvPr/>
        </p:nvSpPr>
        <p:spPr>
          <a:xfrm>
            <a:off x="8275363" y="2813045"/>
            <a:ext cx="97721" cy="53977"/>
          </a:xfrm>
          <a:custGeom>
            <a:rect b="b" l="l" r="r" t="t"/>
            <a:pathLst>
              <a:path extrusionOk="0" h="76835" w="135254">
                <a:moveTo>
                  <a:pt x="0" y="0"/>
                </a:moveTo>
                <a:lnTo>
                  <a:pt x="20552" y="76518"/>
                </a:lnTo>
                <a:lnTo>
                  <a:pt x="134842" y="76518"/>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51" name="Google Shape;1051;p62"/>
          <p:cNvSpPr/>
          <p:nvPr/>
        </p:nvSpPr>
        <p:spPr>
          <a:xfrm>
            <a:off x="7557214" y="2082884"/>
            <a:ext cx="103227" cy="52192"/>
          </a:xfrm>
          <a:custGeom>
            <a:rect b="b" l="l" r="r" t="t"/>
            <a:pathLst>
              <a:path extrusionOk="0" h="74294" w="142875">
                <a:moveTo>
                  <a:pt x="142769" y="73924"/>
                </a:moveTo>
                <a:lnTo>
                  <a:pt x="114289" y="0"/>
                </a:lnTo>
                <a:lnTo>
                  <a:pt x="0" y="0"/>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nvGrpSpPr>
          <p:cNvPr id="1052" name="Google Shape;1052;p62"/>
          <p:cNvGrpSpPr/>
          <p:nvPr/>
        </p:nvGrpSpPr>
        <p:grpSpPr>
          <a:xfrm>
            <a:off x="7195369" y="2135069"/>
            <a:ext cx="1080002" cy="1079951"/>
            <a:chOff x="7195369" y="2033219"/>
            <a:chExt cx="1080002" cy="1079951"/>
          </a:xfrm>
        </p:grpSpPr>
        <p:grpSp>
          <p:nvGrpSpPr>
            <p:cNvPr id="1053" name="Google Shape;1053;p62"/>
            <p:cNvGrpSpPr/>
            <p:nvPr/>
          </p:nvGrpSpPr>
          <p:grpSpPr>
            <a:xfrm>
              <a:off x="7195369" y="2033219"/>
              <a:ext cx="1080002" cy="1079951"/>
              <a:chOff x="5403070" y="3404894"/>
              <a:chExt cx="1143586" cy="1114385"/>
            </a:xfrm>
          </p:grpSpPr>
          <p:sp>
            <p:nvSpPr>
              <p:cNvPr id="1054" name="Google Shape;1054;p62"/>
              <p:cNvSpPr/>
              <p:nvPr/>
            </p:nvSpPr>
            <p:spPr>
              <a:xfrm>
                <a:off x="5607916" y="3404894"/>
                <a:ext cx="938740" cy="1114385"/>
              </a:xfrm>
              <a:custGeom>
                <a:rect b="b" l="l" r="r" t="t"/>
                <a:pathLst>
                  <a:path extrusionOk="0" h="1584960" w="1298575">
                    <a:moveTo>
                      <a:pt x="501907" y="1584814"/>
                    </a:moveTo>
                    <a:lnTo>
                      <a:pt x="454521" y="1583059"/>
                    </a:lnTo>
                    <a:lnTo>
                      <a:pt x="407325" y="1578461"/>
                    </a:lnTo>
                    <a:lnTo>
                      <a:pt x="360488" y="1571037"/>
                    </a:lnTo>
                    <a:lnTo>
                      <a:pt x="314180" y="1560813"/>
                    </a:lnTo>
                    <a:lnTo>
                      <a:pt x="268566" y="1547826"/>
                    </a:lnTo>
                    <a:lnTo>
                      <a:pt x="223812" y="1532123"/>
                    </a:lnTo>
                    <a:lnTo>
                      <a:pt x="180077" y="1513761"/>
                    </a:lnTo>
                    <a:lnTo>
                      <a:pt x="137519" y="1492804"/>
                    </a:lnTo>
                    <a:lnTo>
                      <a:pt x="96291" y="1469330"/>
                    </a:lnTo>
                    <a:lnTo>
                      <a:pt x="56541" y="1443421"/>
                    </a:lnTo>
                    <a:lnTo>
                      <a:pt x="18413" y="1415172"/>
                    </a:lnTo>
                    <a:lnTo>
                      <a:pt x="0" y="1400201"/>
                    </a:lnTo>
                    <a:lnTo>
                      <a:pt x="202964" y="1157087"/>
                    </a:lnTo>
                    <a:lnTo>
                      <a:pt x="214012" y="1166070"/>
                    </a:lnTo>
                    <a:lnTo>
                      <a:pt x="225324" y="1174716"/>
                    </a:lnTo>
                    <a:lnTo>
                      <a:pt x="260739" y="1198564"/>
                    </a:lnTo>
                    <a:lnTo>
                      <a:pt x="298149" y="1219128"/>
                    </a:lnTo>
                    <a:lnTo>
                      <a:pt x="337252" y="1236241"/>
                    </a:lnTo>
                    <a:lnTo>
                      <a:pt x="377730" y="1249764"/>
                    </a:lnTo>
                    <a:lnTo>
                      <a:pt x="419257" y="1259589"/>
                    </a:lnTo>
                    <a:lnTo>
                      <a:pt x="461497" y="1265635"/>
                    </a:lnTo>
                    <a:lnTo>
                      <a:pt x="504109" y="1267855"/>
                    </a:lnTo>
                    <a:lnTo>
                      <a:pt x="518336" y="1267741"/>
                    </a:lnTo>
                    <a:lnTo>
                      <a:pt x="560906" y="1264835"/>
                    </a:lnTo>
                    <a:lnTo>
                      <a:pt x="603044" y="1258109"/>
                    </a:lnTo>
                    <a:lnTo>
                      <a:pt x="644408" y="1247617"/>
                    </a:lnTo>
                    <a:lnTo>
                      <a:pt x="684665" y="1233444"/>
                    </a:lnTo>
                    <a:lnTo>
                      <a:pt x="723488" y="1215704"/>
                    </a:lnTo>
                    <a:lnTo>
                      <a:pt x="760563" y="1194541"/>
                    </a:lnTo>
                    <a:lnTo>
                      <a:pt x="795591" y="1170126"/>
                    </a:lnTo>
                    <a:lnTo>
                      <a:pt x="828289" y="1142656"/>
                    </a:lnTo>
                    <a:lnTo>
                      <a:pt x="858392" y="1112354"/>
                    </a:lnTo>
                    <a:lnTo>
                      <a:pt x="885656" y="1079465"/>
                    </a:lnTo>
                    <a:lnTo>
                      <a:pt x="909862" y="1044254"/>
                    </a:lnTo>
                    <a:lnTo>
                      <a:pt x="930813" y="1007006"/>
                    </a:lnTo>
                    <a:lnTo>
                      <a:pt x="948339" y="968023"/>
                    </a:lnTo>
                    <a:lnTo>
                      <a:pt x="962300" y="927620"/>
                    </a:lnTo>
                    <a:lnTo>
                      <a:pt x="972582" y="886124"/>
                    </a:lnTo>
                    <a:lnTo>
                      <a:pt x="979103" y="843869"/>
                    </a:lnTo>
                    <a:lnTo>
                      <a:pt x="981808" y="801199"/>
                    </a:lnTo>
                    <a:lnTo>
                      <a:pt x="981858" y="786943"/>
                    </a:lnTo>
                    <a:lnTo>
                      <a:pt x="981481" y="772691"/>
                    </a:lnTo>
                    <a:lnTo>
                      <a:pt x="977795" y="730095"/>
                    </a:lnTo>
                    <a:lnTo>
                      <a:pt x="970306" y="688002"/>
                    </a:lnTo>
                    <a:lnTo>
                      <a:pt x="959073" y="646754"/>
                    </a:lnTo>
                    <a:lnTo>
                      <a:pt x="944188" y="606683"/>
                    </a:lnTo>
                    <a:lnTo>
                      <a:pt x="925770" y="568115"/>
                    </a:lnTo>
                    <a:lnTo>
                      <a:pt x="903969" y="531361"/>
                    </a:lnTo>
                    <a:lnTo>
                      <a:pt x="878961" y="496718"/>
                    </a:lnTo>
                    <a:lnTo>
                      <a:pt x="850948" y="464466"/>
                    </a:lnTo>
                    <a:lnTo>
                      <a:pt x="820157" y="434867"/>
                    </a:lnTo>
                    <a:lnTo>
                      <a:pt x="786837" y="408159"/>
                    </a:lnTo>
                    <a:lnTo>
                      <a:pt x="751257" y="384558"/>
                    </a:lnTo>
                    <a:lnTo>
                      <a:pt x="713705" y="364256"/>
                    </a:lnTo>
                    <a:lnTo>
                      <a:pt x="674484" y="347416"/>
                    </a:lnTo>
                    <a:lnTo>
                      <a:pt x="633913" y="334176"/>
                    </a:lnTo>
                    <a:lnTo>
                      <a:pt x="592318" y="324641"/>
                    </a:lnTo>
                    <a:lnTo>
                      <a:pt x="550037" y="318889"/>
                    </a:lnTo>
                    <a:lnTo>
                      <a:pt x="507411" y="316966"/>
                    </a:lnTo>
                    <a:lnTo>
                      <a:pt x="507411" y="0"/>
                    </a:lnTo>
                    <a:lnTo>
                      <a:pt x="554809" y="1424"/>
                    </a:lnTo>
                    <a:lnTo>
                      <a:pt x="602036" y="5693"/>
                    </a:lnTo>
                    <a:lnTo>
                      <a:pt x="648923" y="12790"/>
                    </a:lnTo>
                    <a:lnTo>
                      <a:pt x="695301" y="22691"/>
                    </a:lnTo>
                    <a:lnTo>
                      <a:pt x="741004" y="35359"/>
                    </a:lnTo>
                    <a:lnTo>
                      <a:pt x="785866" y="50750"/>
                    </a:lnTo>
                    <a:lnTo>
                      <a:pt x="829728" y="68807"/>
                    </a:lnTo>
                    <a:lnTo>
                      <a:pt x="872430" y="89466"/>
                    </a:lnTo>
                    <a:lnTo>
                      <a:pt x="913820" y="112652"/>
                    </a:lnTo>
                    <a:lnTo>
                      <a:pt x="953749" y="138283"/>
                    </a:lnTo>
                    <a:lnTo>
                      <a:pt x="992073" y="166266"/>
                    </a:lnTo>
                    <a:lnTo>
                      <a:pt x="1028654" y="196500"/>
                    </a:lnTo>
                    <a:lnTo>
                      <a:pt x="1063361" y="228877"/>
                    </a:lnTo>
                    <a:lnTo>
                      <a:pt x="1096069" y="263280"/>
                    </a:lnTo>
                    <a:lnTo>
                      <a:pt x="1126660" y="299586"/>
                    </a:lnTo>
                    <a:lnTo>
                      <a:pt x="1155025" y="337663"/>
                    </a:lnTo>
                    <a:lnTo>
                      <a:pt x="1181061" y="377376"/>
                    </a:lnTo>
                    <a:lnTo>
                      <a:pt x="1204675" y="418581"/>
                    </a:lnTo>
                    <a:lnTo>
                      <a:pt x="1225782" y="461130"/>
                    </a:lnTo>
                    <a:lnTo>
                      <a:pt x="1244307" y="504871"/>
                    </a:lnTo>
                    <a:lnTo>
                      <a:pt x="1260181" y="549645"/>
                    </a:lnTo>
                    <a:lnTo>
                      <a:pt x="1273349" y="595292"/>
                    </a:lnTo>
                    <a:lnTo>
                      <a:pt x="1283762" y="641649"/>
                    </a:lnTo>
                    <a:lnTo>
                      <a:pt x="1291385" y="688547"/>
                    </a:lnTo>
                    <a:lnTo>
                      <a:pt x="1296188" y="735818"/>
                    </a:lnTo>
                    <a:lnTo>
                      <a:pt x="1298155" y="783294"/>
                    </a:lnTo>
                    <a:lnTo>
                      <a:pt x="1298073" y="807054"/>
                    </a:lnTo>
                    <a:lnTo>
                      <a:pt x="1295776" y="854514"/>
                    </a:lnTo>
                    <a:lnTo>
                      <a:pt x="1290644" y="901751"/>
                    </a:lnTo>
                    <a:lnTo>
                      <a:pt x="1282697" y="948595"/>
                    </a:lnTo>
                    <a:lnTo>
                      <a:pt x="1271961" y="994878"/>
                    </a:lnTo>
                    <a:lnTo>
                      <a:pt x="1258477" y="1040432"/>
                    </a:lnTo>
                    <a:lnTo>
                      <a:pt x="1242291" y="1085095"/>
                    </a:lnTo>
                    <a:lnTo>
                      <a:pt x="1223464" y="1128705"/>
                    </a:lnTo>
                    <a:lnTo>
                      <a:pt x="1202062" y="1171106"/>
                    </a:lnTo>
                    <a:lnTo>
                      <a:pt x="1178162" y="1212145"/>
                    </a:lnTo>
                    <a:lnTo>
                      <a:pt x="1151851" y="1251675"/>
                    </a:lnTo>
                    <a:lnTo>
                      <a:pt x="1123222" y="1289554"/>
                    </a:lnTo>
                    <a:lnTo>
                      <a:pt x="1092379" y="1325646"/>
                    </a:lnTo>
                    <a:lnTo>
                      <a:pt x="1059433" y="1359820"/>
                    </a:lnTo>
                    <a:lnTo>
                      <a:pt x="1024502" y="1391954"/>
                    </a:lnTo>
                    <a:lnTo>
                      <a:pt x="987712" y="1421932"/>
                    </a:lnTo>
                    <a:lnTo>
                      <a:pt x="949194" y="1449647"/>
                    </a:lnTo>
                    <a:lnTo>
                      <a:pt x="909089" y="1474999"/>
                    </a:lnTo>
                    <a:lnTo>
                      <a:pt x="867539" y="1497896"/>
                    </a:lnTo>
                    <a:lnTo>
                      <a:pt x="824694" y="1518257"/>
                    </a:lnTo>
                    <a:lnTo>
                      <a:pt x="780708" y="1536007"/>
                    </a:lnTo>
                    <a:lnTo>
                      <a:pt x="735740" y="1551085"/>
                    </a:lnTo>
                    <a:lnTo>
                      <a:pt x="689950" y="1563434"/>
                    </a:lnTo>
                    <a:lnTo>
                      <a:pt x="643504" y="1573011"/>
                    </a:lnTo>
                    <a:lnTo>
                      <a:pt x="596569" y="1579781"/>
                    </a:lnTo>
                    <a:lnTo>
                      <a:pt x="549314" y="1583720"/>
                    </a:lnTo>
                    <a:lnTo>
                      <a:pt x="525619" y="1584623"/>
                    </a:lnTo>
                    <a:lnTo>
                      <a:pt x="501907" y="1584814"/>
                    </a:lnTo>
                    <a:close/>
                  </a:path>
                </a:pathLst>
              </a:custGeom>
              <a:solidFill>
                <a:srgbClr val="118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55" name="Google Shape;1055;p62"/>
              <p:cNvSpPr/>
              <p:nvPr/>
            </p:nvSpPr>
            <p:spPr>
              <a:xfrm>
                <a:off x="5403070" y="3549418"/>
                <a:ext cx="351625" cy="840254"/>
              </a:xfrm>
              <a:custGeom>
                <a:rect b="b" l="l" r="r" t="t"/>
                <a:pathLst>
                  <a:path extrusionOk="0" h="1195070" w="486409">
                    <a:moveTo>
                      <a:pt x="283367" y="1194647"/>
                    </a:moveTo>
                    <a:lnTo>
                      <a:pt x="251728" y="1166654"/>
                    </a:lnTo>
                    <a:lnTo>
                      <a:pt x="221626" y="1137009"/>
                    </a:lnTo>
                    <a:lnTo>
                      <a:pt x="193144" y="1105797"/>
                    </a:lnTo>
                    <a:lnTo>
                      <a:pt x="166365" y="1073107"/>
                    </a:lnTo>
                    <a:lnTo>
                      <a:pt x="141365" y="1039032"/>
                    </a:lnTo>
                    <a:lnTo>
                      <a:pt x="118215" y="1003668"/>
                    </a:lnTo>
                    <a:lnTo>
                      <a:pt x="96980" y="967118"/>
                    </a:lnTo>
                    <a:lnTo>
                      <a:pt x="77722" y="929484"/>
                    </a:lnTo>
                    <a:lnTo>
                      <a:pt x="60495" y="890874"/>
                    </a:lnTo>
                    <a:lnTo>
                      <a:pt x="45349" y="851398"/>
                    </a:lnTo>
                    <a:lnTo>
                      <a:pt x="32325" y="811169"/>
                    </a:lnTo>
                    <a:lnTo>
                      <a:pt x="21463" y="770300"/>
                    </a:lnTo>
                    <a:lnTo>
                      <a:pt x="12791" y="728910"/>
                    </a:lnTo>
                    <a:lnTo>
                      <a:pt x="6336" y="687114"/>
                    </a:lnTo>
                    <a:lnTo>
                      <a:pt x="2116" y="645033"/>
                    </a:lnTo>
                    <a:lnTo>
                      <a:pt x="142" y="602786"/>
                    </a:lnTo>
                    <a:lnTo>
                      <a:pt x="0" y="581638"/>
                    </a:lnTo>
                    <a:lnTo>
                      <a:pt x="420" y="560494"/>
                    </a:lnTo>
                    <a:lnTo>
                      <a:pt x="2950" y="518277"/>
                    </a:lnTo>
                    <a:lnTo>
                      <a:pt x="7724" y="476255"/>
                    </a:lnTo>
                    <a:lnTo>
                      <a:pt x="14729" y="434549"/>
                    </a:lnTo>
                    <a:lnTo>
                      <a:pt x="23944" y="393276"/>
                    </a:lnTo>
                    <a:lnTo>
                      <a:pt x="35343" y="352555"/>
                    </a:lnTo>
                    <a:lnTo>
                      <a:pt x="48895" y="312501"/>
                    </a:lnTo>
                    <a:lnTo>
                      <a:pt x="64560" y="273229"/>
                    </a:lnTo>
                    <a:lnTo>
                      <a:pt x="82293" y="234850"/>
                    </a:lnTo>
                    <a:lnTo>
                      <a:pt x="102045" y="197474"/>
                    </a:lnTo>
                    <a:lnTo>
                      <a:pt x="123759" y="161207"/>
                    </a:lnTo>
                    <a:lnTo>
                      <a:pt x="147372" y="126152"/>
                    </a:lnTo>
                    <a:lnTo>
                      <a:pt x="172819" y="92410"/>
                    </a:lnTo>
                    <a:lnTo>
                      <a:pt x="200026" y="60077"/>
                    </a:lnTo>
                    <a:lnTo>
                      <a:pt x="228915" y="29244"/>
                    </a:lnTo>
                    <a:lnTo>
                      <a:pt x="259406" y="0"/>
                    </a:lnTo>
                    <a:lnTo>
                      <a:pt x="471955" y="234745"/>
                    </a:lnTo>
                    <a:lnTo>
                      <a:pt x="462687" y="243399"/>
                    </a:lnTo>
                    <a:lnTo>
                      <a:pt x="453660" y="252291"/>
                    </a:lnTo>
                    <a:lnTo>
                      <a:pt x="420002" y="290191"/>
                    </a:lnTo>
                    <a:lnTo>
                      <a:pt x="390566" y="331469"/>
                    </a:lnTo>
                    <a:lnTo>
                      <a:pt x="365687" y="375655"/>
                    </a:lnTo>
                    <a:lnTo>
                      <a:pt x="345648" y="422246"/>
                    </a:lnTo>
                    <a:lnTo>
                      <a:pt x="330677" y="470711"/>
                    </a:lnTo>
                    <a:lnTo>
                      <a:pt x="320945" y="520498"/>
                    </a:lnTo>
                    <a:lnTo>
                      <a:pt x="316563" y="571042"/>
                    </a:lnTo>
                    <a:lnTo>
                      <a:pt x="316311" y="583724"/>
                    </a:lnTo>
                    <a:lnTo>
                      <a:pt x="316396" y="596417"/>
                    </a:lnTo>
                    <a:lnTo>
                      <a:pt x="320113" y="647014"/>
                    </a:lnTo>
                    <a:lnTo>
                      <a:pt x="329189" y="696926"/>
                    </a:lnTo>
                    <a:lnTo>
                      <a:pt x="343520" y="745584"/>
                    </a:lnTo>
                    <a:lnTo>
                      <a:pt x="362945" y="792436"/>
                    </a:lnTo>
                    <a:lnTo>
                      <a:pt x="387240" y="836946"/>
                    </a:lnTo>
                    <a:lnTo>
                      <a:pt x="416131" y="878610"/>
                    </a:lnTo>
                    <a:lnTo>
                      <a:pt x="449287" y="916951"/>
                    </a:lnTo>
                    <a:lnTo>
                      <a:pt x="486331" y="951534"/>
                    </a:lnTo>
                    <a:lnTo>
                      <a:pt x="283367" y="1194647"/>
                    </a:lnTo>
                    <a:close/>
                  </a:path>
                </a:pathLst>
              </a:custGeom>
              <a:solidFill>
                <a:srgbClr val="12239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56" name="Google Shape;1056;p62"/>
              <p:cNvSpPr/>
              <p:nvPr/>
            </p:nvSpPr>
            <p:spPr>
              <a:xfrm>
                <a:off x="5590594" y="3404894"/>
                <a:ext cx="384218" cy="309848"/>
              </a:xfrm>
              <a:custGeom>
                <a:rect b="b" l="l" r="r" t="t"/>
                <a:pathLst>
                  <a:path extrusionOk="0" h="440689" w="531495">
                    <a:moveTo>
                      <a:pt x="212549" y="440298"/>
                    </a:moveTo>
                    <a:lnTo>
                      <a:pt x="0" y="205553"/>
                    </a:lnTo>
                    <a:lnTo>
                      <a:pt x="27552" y="181635"/>
                    </a:lnTo>
                    <a:lnTo>
                      <a:pt x="56113" y="159062"/>
                    </a:lnTo>
                    <a:lnTo>
                      <a:pt x="116265" y="117951"/>
                    </a:lnTo>
                    <a:lnTo>
                      <a:pt x="179927" y="82546"/>
                    </a:lnTo>
                    <a:lnTo>
                      <a:pt x="246576" y="53172"/>
                    </a:lnTo>
                    <a:lnTo>
                      <a:pt x="315633" y="30051"/>
                    </a:lnTo>
                    <a:lnTo>
                      <a:pt x="386523" y="13406"/>
                    </a:lnTo>
                    <a:lnTo>
                      <a:pt x="458639" y="3351"/>
                    </a:lnTo>
                    <a:lnTo>
                      <a:pt x="531372" y="0"/>
                    </a:lnTo>
                    <a:lnTo>
                      <a:pt x="531372" y="316966"/>
                    </a:lnTo>
                    <a:lnTo>
                      <a:pt x="509506" y="317469"/>
                    </a:lnTo>
                    <a:lnTo>
                      <a:pt x="487732" y="318977"/>
                    </a:lnTo>
                    <a:lnTo>
                      <a:pt x="444463" y="325010"/>
                    </a:lnTo>
                    <a:lnTo>
                      <a:pt x="401929" y="334997"/>
                    </a:lnTo>
                    <a:lnTo>
                      <a:pt x="360494" y="348870"/>
                    </a:lnTo>
                    <a:lnTo>
                      <a:pt x="320505" y="366494"/>
                    </a:lnTo>
                    <a:lnTo>
                      <a:pt x="282308" y="387737"/>
                    </a:lnTo>
                    <a:lnTo>
                      <a:pt x="246217" y="412404"/>
                    </a:lnTo>
                    <a:lnTo>
                      <a:pt x="229080" y="425947"/>
                    </a:lnTo>
                    <a:lnTo>
                      <a:pt x="212549" y="440298"/>
                    </a:lnTo>
                    <a:close/>
                  </a:path>
                </a:pathLst>
              </a:custGeom>
              <a:solidFill>
                <a:srgbClr val="E66B3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grpSp>
        <p:pic>
          <p:nvPicPr>
            <p:cNvPr id="1057" name="Google Shape;1057;p62"/>
            <p:cNvPicPr preferRelativeResize="0"/>
            <p:nvPr/>
          </p:nvPicPr>
          <p:blipFill rotWithShape="1">
            <a:blip r:embed="rId8">
              <a:alphaModFix/>
            </a:blip>
            <a:srcRect b="0" l="0" r="0" t="0"/>
            <a:stretch/>
          </p:blipFill>
          <p:spPr>
            <a:xfrm>
              <a:off x="7571294" y="2409128"/>
              <a:ext cx="328155" cy="328155"/>
            </a:xfrm>
            <a:prstGeom prst="rect">
              <a:avLst/>
            </a:prstGeom>
            <a:noFill/>
            <a:ln>
              <a:noFill/>
            </a:ln>
          </p:spPr>
        </p:pic>
      </p:grpSp>
      <p:sp>
        <p:nvSpPr>
          <p:cNvPr id="1058" name="Google Shape;1058;p62"/>
          <p:cNvSpPr txBox="1"/>
          <p:nvPr/>
        </p:nvSpPr>
        <p:spPr>
          <a:xfrm>
            <a:off x="6912250" y="1896575"/>
            <a:ext cx="616500" cy="269400"/>
          </a:xfrm>
          <a:prstGeom prst="rect">
            <a:avLst/>
          </a:prstGeom>
          <a:noFill/>
          <a:ln>
            <a:noFill/>
          </a:ln>
        </p:spPr>
        <p:txBody>
          <a:bodyPr anchorCtr="0" anchor="t" bIns="0" lIns="0" spcFirstLastPara="1" rIns="0" wrap="square" tIns="9100">
            <a:spAutoFit/>
          </a:bodyPr>
          <a:lstStyle/>
          <a:p>
            <a:pPr indent="0" lvl="0" marL="0" marR="0" rtl="0" algn="ctr">
              <a:lnSpc>
                <a:spcPct val="111300"/>
              </a:lnSpc>
              <a:spcBef>
                <a:spcPts val="600"/>
              </a:spcBef>
              <a:spcAft>
                <a:spcPts val="0"/>
              </a:spcAft>
              <a:buNone/>
            </a:pPr>
            <a:r>
              <a:rPr b="1" lang="pt-BR" sz="800">
                <a:solidFill>
                  <a:srgbClr val="990000"/>
                </a:solidFill>
              </a:rPr>
              <a:t>Inseguro 110 </a:t>
            </a:r>
            <a:r>
              <a:rPr b="1" lang="pt-BR" sz="800">
                <a:solidFill>
                  <a:srgbClr val="990000"/>
                </a:solidFill>
              </a:rPr>
              <a:t>(11,73%)</a:t>
            </a:r>
            <a:endParaRPr b="1" sz="800">
              <a:solidFill>
                <a:srgbClr val="990000"/>
              </a:solidFill>
            </a:endParaRPr>
          </a:p>
        </p:txBody>
      </p:sp>
      <p:sp>
        <p:nvSpPr>
          <p:cNvPr id="1059" name="Google Shape;1059;p62"/>
          <p:cNvSpPr txBox="1"/>
          <p:nvPr/>
        </p:nvSpPr>
        <p:spPr>
          <a:xfrm>
            <a:off x="6565625" y="2652125"/>
            <a:ext cx="616500" cy="269400"/>
          </a:xfrm>
          <a:prstGeom prst="rect">
            <a:avLst/>
          </a:prstGeom>
          <a:noFill/>
          <a:ln>
            <a:noFill/>
          </a:ln>
        </p:spPr>
        <p:txBody>
          <a:bodyPr anchorCtr="0" anchor="t" bIns="0" lIns="0" spcFirstLastPara="1" rIns="0" wrap="square" tIns="9100">
            <a:spAutoFit/>
          </a:bodyPr>
          <a:lstStyle/>
          <a:p>
            <a:pPr indent="0" lvl="0" marL="0" marR="0" rtl="0" algn="ctr">
              <a:lnSpc>
                <a:spcPct val="111300"/>
              </a:lnSpc>
              <a:spcBef>
                <a:spcPts val="600"/>
              </a:spcBef>
              <a:spcAft>
                <a:spcPts val="0"/>
              </a:spcAft>
              <a:buNone/>
            </a:pPr>
            <a:r>
              <a:rPr b="1" lang="pt-BR" sz="800">
                <a:solidFill>
                  <a:srgbClr val="990000"/>
                </a:solidFill>
              </a:rPr>
              <a:t>Seguro    255</a:t>
            </a:r>
            <a:r>
              <a:rPr b="1" lang="pt-BR" sz="800">
                <a:solidFill>
                  <a:srgbClr val="990000"/>
                </a:solidFill>
              </a:rPr>
              <a:t> (27,19%)</a:t>
            </a:r>
            <a:endParaRPr b="1" sz="800">
              <a:solidFill>
                <a:srgbClr val="990000"/>
              </a:solidFill>
            </a:endParaRPr>
          </a:p>
        </p:txBody>
      </p:sp>
      <p:sp>
        <p:nvSpPr>
          <p:cNvPr id="1060" name="Google Shape;1060;p62"/>
          <p:cNvSpPr/>
          <p:nvPr/>
        </p:nvSpPr>
        <p:spPr>
          <a:xfrm rot="-2985819">
            <a:off x="7058854" y="2570424"/>
            <a:ext cx="100648" cy="52647"/>
          </a:xfrm>
          <a:custGeom>
            <a:rect b="b" l="l" r="r" t="t"/>
            <a:pathLst>
              <a:path extrusionOk="0" h="74930" w="139065">
                <a:moveTo>
                  <a:pt x="138999" y="74461"/>
                </a:moveTo>
                <a:lnTo>
                  <a:pt x="114255" y="0"/>
                </a:lnTo>
                <a:lnTo>
                  <a:pt x="0" y="0"/>
                </a:lnTo>
              </a:path>
            </a:pathLst>
          </a:custGeom>
          <a:noFill/>
          <a:ln cap="flat" cmpd="sng" w="9525">
            <a:solidFill>
              <a:srgbClr val="99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061" name="Google Shape;1061;p62"/>
          <p:cNvSpPr txBox="1"/>
          <p:nvPr/>
        </p:nvSpPr>
        <p:spPr>
          <a:xfrm>
            <a:off x="8373075" y="2696050"/>
            <a:ext cx="616500" cy="406500"/>
          </a:xfrm>
          <a:prstGeom prst="rect">
            <a:avLst/>
          </a:prstGeom>
          <a:noFill/>
          <a:ln>
            <a:noFill/>
          </a:ln>
        </p:spPr>
        <p:txBody>
          <a:bodyPr anchorCtr="0" anchor="t" bIns="0" lIns="0" spcFirstLastPara="1" rIns="0" wrap="square" tIns="9100">
            <a:spAutoFit/>
          </a:bodyPr>
          <a:lstStyle/>
          <a:p>
            <a:pPr indent="0" lvl="0" marL="0" marR="0" rtl="0" algn="ctr">
              <a:lnSpc>
                <a:spcPct val="111300"/>
              </a:lnSpc>
              <a:spcBef>
                <a:spcPts val="600"/>
              </a:spcBef>
              <a:spcAft>
                <a:spcPts val="0"/>
              </a:spcAft>
              <a:buNone/>
            </a:pPr>
            <a:r>
              <a:rPr b="1" lang="pt-BR" sz="800">
                <a:solidFill>
                  <a:srgbClr val="990000"/>
                </a:solidFill>
              </a:rPr>
              <a:t>Relativa Segurança 573 </a:t>
            </a:r>
            <a:r>
              <a:rPr b="1" lang="pt-BR" sz="800">
                <a:solidFill>
                  <a:srgbClr val="990000"/>
                </a:solidFill>
              </a:rPr>
              <a:t>(61,09%)</a:t>
            </a:r>
            <a:endParaRPr b="1" sz="800">
              <a:solidFill>
                <a:srgbClr val="990000"/>
              </a:solidFill>
            </a:endParaRPr>
          </a:p>
        </p:txBody>
      </p:sp>
      <p:sp>
        <p:nvSpPr>
          <p:cNvPr id="1062" name="Google Shape;1062;p62"/>
          <p:cNvSpPr/>
          <p:nvPr/>
        </p:nvSpPr>
        <p:spPr>
          <a:xfrm>
            <a:off x="608250" y="3772500"/>
            <a:ext cx="488100" cy="9885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2"/>
          <p:cNvSpPr/>
          <p:nvPr/>
        </p:nvSpPr>
        <p:spPr>
          <a:xfrm>
            <a:off x="1249400" y="3913823"/>
            <a:ext cx="488100" cy="8616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2"/>
          <p:cNvSpPr/>
          <p:nvPr/>
        </p:nvSpPr>
        <p:spPr>
          <a:xfrm>
            <a:off x="1890550" y="4276224"/>
            <a:ext cx="488100" cy="4992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2"/>
          <p:cNvSpPr txBox="1"/>
          <p:nvPr/>
        </p:nvSpPr>
        <p:spPr>
          <a:xfrm>
            <a:off x="525750" y="4803725"/>
            <a:ext cx="653100" cy="2049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Não estou realizando</a:t>
            </a:r>
            <a:endParaRPr b="1" sz="600">
              <a:solidFill>
                <a:srgbClr val="990000"/>
              </a:solidFill>
            </a:endParaRPr>
          </a:p>
        </p:txBody>
      </p:sp>
      <p:sp>
        <p:nvSpPr>
          <p:cNvPr id="1066" name="Google Shape;1066;p62"/>
          <p:cNvSpPr txBox="1"/>
          <p:nvPr/>
        </p:nvSpPr>
        <p:spPr>
          <a:xfrm>
            <a:off x="1166900" y="4805725"/>
            <a:ext cx="653100" cy="2049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Tenho retomado aos poucos</a:t>
            </a:r>
            <a:endParaRPr b="1" sz="600">
              <a:solidFill>
                <a:srgbClr val="990000"/>
              </a:solidFill>
            </a:endParaRPr>
          </a:p>
        </p:txBody>
      </p:sp>
      <p:sp>
        <p:nvSpPr>
          <p:cNvPr id="1067" name="Google Shape;1067;p62"/>
          <p:cNvSpPr txBox="1"/>
          <p:nvPr/>
        </p:nvSpPr>
        <p:spPr>
          <a:xfrm>
            <a:off x="1849300" y="4805725"/>
            <a:ext cx="570600" cy="2049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Tenho realizado</a:t>
            </a:r>
            <a:endParaRPr b="1" sz="600">
              <a:solidFill>
                <a:srgbClr val="990000"/>
              </a:solidFill>
            </a:endParaRPr>
          </a:p>
        </p:txBody>
      </p:sp>
      <p:sp>
        <p:nvSpPr>
          <p:cNvPr id="1068" name="Google Shape;1068;p62"/>
          <p:cNvSpPr txBox="1"/>
          <p:nvPr/>
        </p:nvSpPr>
        <p:spPr>
          <a:xfrm>
            <a:off x="608250" y="3586375"/>
            <a:ext cx="4881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394</a:t>
            </a:r>
            <a:endParaRPr b="1" sz="800">
              <a:solidFill>
                <a:srgbClr val="990000"/>
              </a:solidFill>
            </a:endParaRPr>
          </a:p>
        </p:txBody>
      </p:sp>
      <p:sp>
        <p:nvSpPr>
          <p:cNvPr id="1069" name="Google Shape;1069;p62"/>
          <p:cNvSpPr txBox="1"/>
          <p:nvPr/>
        </p:nvSpPr>
        <p:spPr>
          <a:xfrm>
            <a:off x="1249400" y="3740125"/>
            <a:ext cx="4881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346</a:t>
            </a:r>
            <a:endParaRPr b="1" sz="800">
              <a:solidFill>
                <a:srgbClr val="990000"/>
              </a:solidFill>
            </a:endParaRPr>
          </a:p>
        </p:txBody>
      </p:sp>
      <p:sp>
        <p:nvSpPr>
          <p:cNvPr id="1070" name="Google Shape;1070;p62"/>
          <p:cNvSpPr txBox="1"/>
          <p:nvPr/>
        </p:nvSpPr>
        <p:spPr>
          <a:xfrm>
            <a:off x="1890550" y="4102525"/>
            <a:ext cx="4881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198</a:t>
            </a:r>
            <a:endParaRPr b="1" sz="800">
              <a:solidFill>
                <a:srgbClr val="990000"/>
              </a:solidFill>
            </a:endParaRPr>
          </a:p>
        </p:txBody>
      </p:sp>
      <p:grpSp>
        <p:nvGrpSpPr>
          <p:cNvPr id="1071" name="Google Shape;1071;p62"/>
          <p:cNvGrpSpPr/>
          <p:nvPr/>
        </p:nvGrpSpPr>
        <p:grpSpPr>
          <a:xfrm>
            <a:off x="3120400" y="3663925"/>
            <a:ext cx="2126400" cy="1362900"/>
            <a:chOff x="3120400" y="3663925"/>
            <a:chExt cx="2126400" cy="1362900"/>
          </a:xfrm>
        </p:grpSpPr>
        <p:sp>
          <p:nvSpPr>
            <p:cNvPr id="1072" name="Google Shape;1072;p62"/>
            <p:cNvSpPr/>
            <p:nvPr/>
          </p:nvSpPr>
          <p:spPr>
            <a:xfrm>
              <a:off x="3153688" y="3837626"/>
              <a:ext cx="421500" cy="8616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2"/>
            <p:cNvSpPr/>
            <p:nvPr/>
          </p:nvSpPr>
          <p:spPr>
            <a:xfrm>
              <a:off x="3699804" y="4397725"/>
              <a:ext cx="421500" cy="3015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2"/>
            <p:cNvSpPr/>
            <p:nvPr/>
          </p:nvSpPr>
          <p:spPr>
            <a:xfrm>
              <a:off x="4245921" y="4536025"/>
              <a:ext cx="421500" cy="1632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2"/>
            <p:cNvSpPr/>
            <p:nvPr/>
          </p:nvSpPr>
          <p:spPr>
            <a:xfrm>
              <a:off x="4792038" y="4592125"/>
              <a:ext cx="421500" cy="1071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2"/>
            <p:cNvSpPr txBox="1"/>
            <p:nvPr/>
          </p:nvSpPr>
          <p:spPr>
            <a:xfrm>
              <a:off x="3120400" y="4729525"/>
              <a:ext cx="488100" cy="297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Não conhecia o programa</a:t>
              </a:r>
              <a:endParaRPr b="1" sz="600">
                <a:solidFill>
                  <a:srgbClr val="990000"/>
                </a:solidFill>
              </a:endParaRPr>
            </a:p>
          </p:txBody>
        </p:sp>
        <p:sp>
          <p:nvSpPr>
            <p:cNvPr id="1077" name="Google Shape;1077;p62"/>
            <p:cNvSpPr txBox="1"/>
            <p:nvPr/>
          </p:nvSpPr>
          <p:spPr>
            <a:xfrm>
              <a:off x="3666500" y="4729525"/>
              <a:ext cx="488100" cy="297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Fui informado no IPRESB</a:t>
              </a:r>
              <a:endParaRPr b="1" sz="600">
                <a:solidFill>
                  <a:srgbClr val="990000"/>
                </a:solidFill>
              </a:endParaRPr>
            </a:p>
          </p:txBody>
        </p:sp>
        <p:sp>
          <p:nvSpPr>
            <p:cNvPr id="1078" name="Google Shape;1078;p62"/>
            <p:cNvSpPr txBox="1"/>
            <p:nvPr/>
          </p:nvSpPr>
          <p:spPr>
            <a:xfrm>
              <a:off x="4212600" y="4729525"/>
              <a:ext cx="488100" cy="297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Participei do evento de lançamento</a:t>
              </a:r>
              <a:endParaRPr b="1" sz="600">
                <a:solidFill>
                  <a:srgbClr val="990000"/>
                </a:solidFill>
              </a:endParaRPr>
            </a:p>
          </p:txBody>
        </p:sp>
        <p:sp>
          <p:nvSpPr>
            <p:cNvPr id="1079" name="Google Shape;1079;p62"/>
            <p:cNvSpPr txBox="1"/>
            <p:nvPr/>
          </p:nvSpPr>
          <p:spPr>
            <a:xfrm>
              <a:off x="4758700" y="4729525"/>
              <a:ext cx="488100" cy="297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Colegas de trabalho me falaram</a:t>
              </a:r>
              <a:endParaRPr b="1" sz="600">
                <a:solidFill>
                  <a:srgbClr val="990000"/>
                </a:solidFill>
              </a:endParaRPr>
            </a:p>
          </p:txBody>
        </p:sp>
        <p:sp>
          <p:nvSpPr>
            <p:cNvPr id="1080" name="Google Shape;1080;p62"/>
            <p:cNvSpPr txBox="1"/>
            <p:nvPr/>
          </p:nvSpPr>
          <p:spPr>
            <a:xfrm>
              <a:off x="3153700" y="3663925"/>
              <a:ext cx="42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550</a:t>
              </a:r>
              <a:endParaRPr b="1" sz="800">
                <a:solidFill>
                  <a:srgbClr val="990000"/>
                </a:solidFill>
              </a:endParaRPr>
            </a:p>
          </p:txBody>
        </p:sp>
        <p:sp>
          <p:nvSpPr>
            <p:cNvPr id="1081" name="Google Shape;1081;p62"/>
            <p:cNvSpPr txBox="1"/>
            <p:nvPr/>
          </p:nvSpPr>
          <p:spPr>
            <a:xfrm>
              <a:off x="3699800" y="4224025"/>
              <a:ext cx="42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185</a:t>
              </a:r>
              <a:endParaRPr b="1" sz="800">
                <a:solidFill>
                  <a:srgbClr val="990000"/>
                </a:solidFill>
              </a:endParaRPr>
            </a:p>
          </p:txBody>
        </p:sp>
        <p:sp>
          <p:nvSpPr>
            <p:cNvPr id="1082" name="Google Shape;1082;p62"/>
            <p:cNvSpPr txBox="1"/>
            <p:nvPr/>
          </p:nvSpPr>
          <p:spPr>
            <a:xfrm>
              <a:off x="4245900" y="4362325"/>
              <a:ext cx="42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122</a:t>
              </a:r>
              <a:endParaRPr b="1" sz="800">
                <a:solidFill>
                  <a:srgbClr val="990000"/>
                </a:solidFill>
              </a:endParaRPr>
            </a:p>
          </p:txBody>
        </p:sp>
        <p:sp>
          <p:nvSpPr>
            <p:cNvPr id="1083" name="Google Shape;1083;p62"/>
            <p:cNvSpPr txBox="1"/>
            <p:nvPr/>
          </p:nvSpPr>
          <p:spPr>
            <a:xfrm>
              <a:off x="4792050" y="4418425"/>
              <a:ext cx="42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81</a:t>
              </a:r>
              <a:endParaRPr b="1" sz="800">
                <a:solidFill>
                  <a:srgbClr val="990000"/>
                </a:solidFill>
              </a:endParaRPr>
            </a:p>
          </p:txBody>
        </p:sp>
      </p:grpSp>
      <p:sp>
        <p:nvSpPr>
          <p:cNvPr id="1084" name="Google Shape;1084;p62"/>
          <p:cNvSpPr txBox="1"/>
          <p:nvPr/>
        </p:nvSpPr>
        <p:spPr>
          <a:xfrm>
            <a:off x="3236500" y="3255700"/>
            <a:ext cx="1894200" cy="163200"/>
          </a:xfrm>
          <a:prstGeom prst="rect">
            <a:avLst/>
          </a:prstGeom>
          <a:noFill/>
          <a:ln>
            <a:noFill/>
          </a:ln>
        </p:spPr>
        <p:txBody>
          <a:bodyPr anchorCtr="0" anchor="t" bIns="0" lIns="0" spcFirstLastPara="1" rIns="0" wrap="square" tIns="9100">
            <a:spAutoFit/>
          </a:bodyPr>
          <a:lstStyle/>
          <a:p>
            <a:pPr indent="0" lvl="0" marL="12700" marR="0" rtl="0" algn="ctr">
              <a:lnSpc>
                <a:spcPct val="100000"/>
              </a:lnSpc>
              <a:spcBef>
                <a:spcPts val="0"/>
              </a:spcBef>
              <a:spcAft>
                <a:spcPts val="0"/>
              </a:spcAft>
              <a:buNone/>
            </a:pPr>
            <a:r>
              <a:rPr b="1" lang="pt-BR" sz="1000">
                <a:solidFill>
                  <a:srgbClr val="1155CC"/>
                </a:solidFill>
              </a:rPr>
              <a:t>Conhecia o programa?</a:t>
            </a:r>
            <a:endParaRPr b="1" sz="1000">
              <a:solidFill>
                <a:srgbClr val="1155CC"/>
              </a:solidFill>
            </a:endParaRPr>
          </a:p>
        </p:txBody>
      </p:sp>
      <p:sp>
        <p:nvSpPr>
          <p:cNvPr id="1085" name="Google Shape;1085;p62"/>
          <p:cNvSpPr txBox="1"/>
          <p:nvPr/>
        </p:nvSpPr>
        <p:spPr>
          <a:xfrm>
            <a:off x="5668150" y="3445038"/>
            <a:ext cx="2515800" cy="163200"/>
          </a:xfrm>
          <a:prstGeom prst="rect">
            <a:avLst/>
          </a:prstGeom>
          <a:noFill/>
          <a:ln>
            <a:noFill/>
          </a:ln>
        </p:spPr>
        <p:txBody>
          <a:bodyPr anchorCtr="0" anchor="t" bIns="0" lIns="0" spcFirstLastPara="1" rIns="0" wrap="square" tIns="9100">
            <a:spAutoFit/>
          </a:bodyPr>
          <a:lstStyle/>
          <a:p>
            <a:pPr indent="0" lvl="0" marL="12700" marR="0" rtl="0" algn="ctr">
              <a:lnSpc>
                <a:spcPct val="100000"/>
              </a:lnSpc>
              <a:spcBef>
                <a:spcPts val="0"/>
              </a:spcBef>
              <a:spcAft>
                <a:spcPts val="0"/>
              </a:spcAft>
              <a:buNone/>
            </a:pPr>
            <a:r>
              <a:rPr b="1" lang="pt-BR" sz="1000">
                <a:solidFill>
                  <a:srgbClr val="1155CC"/>
                </a:solidFill>
              </a:rPr>
              <a:t>TOP 5 - Redes Sociais para Participação</a:t>
            </a:r>
            <a:endParaRPr b="1" sz="1000">
              <a:solidFill>
                <a:srgbClr val="1155CC"/>
              </a:solidFill>
            </a:endParaRPr>
          </a:p>
        </p:txBody>
      </p:sp>
      <p:grpSp>
        <p:nvGrpSpPr>
          <p:cNvPr id="1086" name="Google Shape;1086;p62"/>
          <p:cNvGrpSpPr/>
          <p:nvPr/>
        </p:nvGrpSpPr>
        <p:grpSpPr>
          <a:xfrm>
            <a:off x="5798275" y="3667400"/>
            <a:ext cx="2255550" cy="1352600"/>
            <a:chOff x="5798275" y="3667400"/>
            <a:chExt cx="2255550" cy="1352600"/>
          </a:xfrm>
        </p:grpSpPr>
        <p:sp>
          <p:nvSpPr>
            <p:cNvPr id="1087" name="Google Shape;1087;p62"/>
            <p:cNvSpPr/>
            <p:nvPr/>
          </p:nvSpPr>
          <p:spPr>
            <a:xfrm>
              <a:off x="5829775" y="3835950"/>
              <a:ext cx="361500" cy="8616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2"/>
            <p:cNvSpPr/>
            <p:nvPr/>
          </p:nvSpPr>
          <p:spPr>
            <a:xfrm>
              <a:off x="6286209" y="4095450"/>
              <a:ext cx="361500" cy="6021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2"/>
            <p:cNvSpPr/>
            <p:nvPr/>
          </p:nvSpPr>
          <p:spPr>
            <a:xfrm>
              <a:off x="6742644" y="4168650"/>
              <a:ext cx="361500" cy="5289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2"/>
            <p:cNvSpPr/>
            <p:nvPr/>
          </p:nvSpPr>
          <p:spPr>
            <a:xfrm>
              <a:off x="7199078" y="4417650"/>
              <a:ext cx="361500" cy="2799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2"/>
            <p:cNvSpPr/>
            <p:nvPr/>
          </p:nvSpPr>
          <p:spPr>
            <a:xfrm>
              <a:off x="7655513" y="4534350"/>
              <a:ext cx="361500" cy="163200"/>
            </a:xfrm>
            <a:prstGeom prst="rect">
              <a:avLst/>
            </a:prstGeom>
            <a:solidFill>
              <a:srgbClr val="11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2"/>
            <p:cNvSpPr txBox="1"/>
            <p:nvPr/>
          </p:nvSpPr>
          <p:spPr>
            <a:xfrm>
              <a:off x="5798275" y="4722700"/>
              <a:ext cx="424500" cy="1125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Youtube</a:t>
              </a:r>
              <a:endParaRPr b="1" sz="600">
                <a:solidFill>
                  <a:srgbClr val="990000"/>
                </a:solidFill>
              </a:endParaRPr>
            </a:p>
          </p:txBody>
        </p:sp>
        <p:sp>
          <p:nvSpPr>
            <p:cNvPr id="1093" name="Google Shape;1093;p62"/>
            <p:cNvSpPr txBox="1"/>
            <p:nvPr/>
          </p:nvSpPr>
          <p:spPr>
            <a:xfrm>
              <a:off x="6254700" y="4722700"/>
              <a:ext cx="424500" cy="1125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Facebook</a:t>
              </a:r>
              <a:endParaRPr b="1" sz="600">
                <a:solidFill>
                  <a:srgbClr val="990000"/>
                </a:solidFill>
              </a:endParaRPr>
            </a:p>
          </p:txBody>
        </p:sp>
        <p:sp>
          <p:nvSpPr>
            <p:cNvPr id="1094" name="Google Shape;1094;p62"/>
            <p:cNvSpPr txBox="1"/>
            <p:nvPr/>
          </p:nvSpPr>
          <p:spPr>
            <a:xfrm>
              <a:off x="6711125" y="4722700"/>
              <a:ext cx="424500" cy="2973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Youtube, Facebook, Instagram</a:t>
              </a:r>
              <a:endParaRPr b="1" sz="600">
                <a:solidFill>
                  <a:srgbClr val="990000"/>
                </a:solidFill>
              </a:endParaRPr>
            </a:p>
          </p:txBody>
        </p:sp>
        <p:sp>
          <p:nvSpPr>
            <p:cNvPr id="1095" name="Google Shape;1095;p62"/>
            <p:cNvSpPr txBox="1"/>
            <p:nvPr/>
          </p:nvSpPr>
          <p:spPr>
            <a:xfrm>
              <a:off x="7171113" y="4722700"/>
              <a:ext cx="424500" cy="2049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Youtube, Facebook</a:t>
              </a:r>
              <a:endParaRPr b="1" sz="600">
                <a:solidFill>
                  <a:srgbClr val="990000"/>
                </a:solidFill>
              </a:endParaRPr>
            </a:p>
          </p:txBody>
        </p:sp>
        <p:sp>
          <p:nvSpPr>
            <p:cNvPr id="1096" name="Google Shape;1096;p62"/>
            <p:cNvSpPr txBox="1"/>
            <p:nvPr/>
          </p:nvSpPr>
          <p:spPr>
            <a:xfrm>
              <a:off x="7629325" y="4722700"/>
              <a:ext cx="424500" cy="1125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600">
                  <a:solidFill>
                    <a:srgbClr val="990000"/>
                  </a:solidFill>
                </a:rPr>
                <a:t>Instagram</a:t>
              </a:r>
              <a:endParaRPr b="1" sz="600">
                <a:solidFill>
                  <a:srgbClr val="990000"/>
                </a:solidFill>
              </a:endParaRPr>
            </a:p>
          </p:txBody>
        </p:sp>
        <p:sp>
          <p:nvSpPr>
            <p:cNvPr id="1097" name="Google Shape;1097;p62"/>
            <p:cNvSpPr txBox="1"/>
            <p:nvPr/>
          </p:nvSpPr>
          <p:spPr>
            <a:xfrm>
              <a:off x="5829775" y="3667400"/>
              <a:ext cx="36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271</a:t>
              </a:r>
              <a:endParaRPr b="1" sz="800">
                <a:solidFill>
                  <a:srgbClr val="990000"/>
                </a:solidFill>
              </a:endParaRPr>
            </a:p>
          </p:txBody>
        </p:sp>
        <p:sp>
          <p:nvSpPr>
            <p:cNvPr id="1098" name="Google Shape;1098;p62"/>
            <p:cNvSpPr txBox="1"/>
            <p:nvPr/>
          </p:nvSpPr>
          <p:spPr>
            <a:xfrm>
              <a:off x="6286200" y="3926900"/>
              <a:ext cx="36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184</a:t>
              </a:r>
              <a:endParaRPr b="1" sz="800">
                <a:solidFill>
                  <a:srgbClr val="990000"/>
                </a:solidFill>
              </a:endParaRPr>
            </a:p>
          </p:txBody>
        </p:sp>
        <p:sp>
          <p:nvSpPr>
            <p:cNvPr id="1099" name="Google Shape;1099;p62"/>
            <p:cNvSpPr txBox="1"/>
            <p:nvPr/>
          </p:nvSpPr>
          <p:spPr>
            <a:xfrm>
              <a:off x="6742625" y="4000100"/>
              <a:ext cx="36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170</a:t>
              </a:r>
              <a:endParaRPr b="1" sz="800">
                <a:solidFill>
                  <a:srgbClr val="990000"/>
                </a:solidFill>
              </a:endParaRPr>
            </a:p>
          </p:txBody>
        </p:sp>
        <p:sp>
          <p:nvSpPr>
            <p:cNvPr id="1100" name="Google Shape;1100;p62"/>
            <p:cNvSpPr txBox="1"/>
            <p:nvPr/>
          </p:nvSpPr>
          <p:spPr>
            <a:xfrm>
              <a:off x="7186863" y="4249100"/>
              <a:ext cx="36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83</a:t>
              </a:r>
              <a:endParaRPr b="1" sz="800">
                <a:solidFill>
                  <a:srgbClr val="990000"/>
                </a:solidFill>
              </a:endParaRPr>
            </a:p>
          </p:txBody>
        </p:sp>
        <p:sp>
          <p:nvSpPr>
            <p:cNvPr id="1101" name="Google Shape;1101;p62"/>
            <p:cNvSpPr txBox="1"/>
            <p:nvPr/>
          </p:nvSpPr>
          <p:spPr>
            <a:xfrm>
              <a:off x="7643288" y="4365800"/>
              <a:ext cx="361500" cy="143400"/>
            </a:xfrm>
            <a:prstGeom prst="rect">
              <a:avLst/>
            </a:prstGeom>
            <a:noFill/>
            <a:ln>
              <a:noFill/>
            </a:ln>
          </p:spPr>
          <p:txBody>
            <a:bodyPr anchorCtr="0" anchor="t" bIns="0" lIns="0" spcFirstLastPara="1" rIns="0" wrap="square" tIns="20000">
              <a:spAutoFit/>
            </a:bodyPr>
            <a:lstStyle/>
            <a:p>
              <a:pPr indent="0" lvl="0" marL="0" marR="0" rtl="0" algn="ctr">
                <a:lnSpc>
                  <a:spcPct val="100000"/>
                </a:lnSpc>
                <a:spcBef>
                  <a:spcPts val="100"/>
                </a:spcBef>
                <a:spcAft>
                  <a:spcPts val="0"/>
                </a:spcAft>
                <a:buNone/>
              </a:pPr>
              <a:r>
                <a:rPr b="1" lang="pt-BR" sz="800">
                  <a:solidFill>
                    <a:srgbClr val="990000"/>
                  </a:solidFill>
                </a:rPr>
                <a:t>43</a:t>
              </a:r>
              <a:endParaRPr b="1" sz="800">
                <a:solidFill>
                  <a:srgbClr val="990000"/>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p:nvPr/>
        </p:nvSpPr>
        <p:spPr>
          <a:xfrm>
            <a:off x="5059025" y="1197000"/>
            <a:ext cx="4130100" cy="4311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28" name="Google Shape;128;p18"/>
          <p:cNvSpPr txBox="1"/>
          <p:nvPr/>
        </p:nvSpPr>
        <p:spPr>
          <a:xfrm>
            <a:off x="5059025" y="1197000"/>
            <a:ext cx="25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600">
                <a:solidFill>
                  <a:schemeClr val="lt1"/>
                </a:solidFill>
              </a:rPr>
              <a:t>REVISÃO HISTÓRICA</a:t>
            </a:r>
            <a:endParaRPr b="1" sz="1600">
              <a:solidFill>
                <a:schemeClr val="lt1"/>
              </a:solidFill>
            </a:endParaRPr>
          </a:p>
        </p:txBody>
      </p:sp>
      <p:sp>
        <p:nvSpPr>
          <p:cNvPr id="129" name="Google Shape;129;p18"/>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130" name="Google Shape;130;p18"/>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32" name="Google Shape;132;p18"/>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33" name="Google Shape;133;p18"/>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34" name="Google Shape;134;p18"/>
          <p:cNvGrpSpPr/>
          <p:nvPr/>
        </p:nvGrpSpPr>
        <p:grpSpPr>
          <a:xfrm>
            <a:off x="1234375" y="189600"/>
            <a:ext cx="5402638" cy="833900"/>
            <a:chOff x="-715525" y="966962"/>
            <a:chExt cx="5402638" cy="833900"/>
          </a:xfrm>
        </p:grpSpPr>
        <p:pic>
          <p:nvPicPr>
            <p:cNvPr id="135" name="Google Shape;135;p18"/>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136" name="Google Shape;136;p18"/>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137" name="Google Shape;137;p18"/>
          <p:cNvSpPr txBox="1"/>
          <p:nvPr/>
        </p:nvSpPr>
        <p:spPr>
          <a:xfrm>
            <a:off x="537775" y="1370725"/>
            <a:ext cx="37998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Sistema Contributivo</a:t>
            </a:r>
            <a:endParaRPr sz="2000">
              <a:solidFill>
                <a:schemeClr val="dk1"/>
              </a:solidFill>
            </a:endParaRPr>
          </a:p>
        </p:txBody>
      </p:sp>
      <p:sp>
        <p:nvSpPr>
          <p:cNvPr id="138" name="Google Shape;138;p18"/>
          <p:cNvSpPr txBox="1"/>
          <p:nvPr/>
        </p:nvSpPr>
        <p:spPr>
          <a:xfrm>
            <a:off x="537775" y="2325450"/>
            <a:ext cx="45213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Empregados e Empregadores</a:t>
            </a:r>
            <a:endParaRPr sz="2000">
              <a:solidFill>
                <a:schemeClr val="dk1"/>
              </a:solidFill>
            </a:endParaRPr>
          </a:p>
        </p:txBody>
      </p:sp>
      <p:pic>
        <p:nvPicPr>
          <p:cNvPr id="139" name="Google Shape;139;p18"/>
          <p:cNvPicPr preferRelativeResize="0"/>
          <p:nvPr/>
        </p:nvPicPr>
        <p:blipFill>
          <a:blip r:embed="rId5">
            <a:alphaModFix/>
          </a:blip>
          <a:stretch>
            <a:fillRect/>
          </a:stretch>
        </p:blipFill>
        <p:spPr>
          <a:xfrm>
            <a:off x="5224175" y="2132425"/>
            <a:ext cx="3799800" cy="2710524"/>
          </a:xfrm>
          <a:prstGeom prst="rect">
            <a:avLst/>
          </a:prstGeom>
          <a:noFill/>
          <a:ln>
            <a:noFill/>
          </a:ln>
        </p:spPr>
      </p:pic>
      <p:sp>
        <p:nvSpPr>
          <p:cNvPr id="140" name="Google Shape;140;p18"/>
          <p:cNvSpPr txBox="1"/>
          <p:nvPr/>
        </p:nvSpPr>
        <p:spPr>
          <a:xfrm>
            <a:off x="537775" y="3867350"/>
            <a:ext cx="19635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Categorias</a:t>
            </a:r>
            <a:endParaRPr sz="2000">
              <a:solidFill>
                <a:schemeClr val="dk1"/>
              </a:solidFill>
            </a:endParaRPr>
          </a:p>
        </p:txBody>
      </p:sp>
      <p:sp>
        <p:nvSpPr>
          <p:cNvPr id="141" name="Google Shape;141;p18"/>
          <p:cNvSpPr txBox="1"/>
          <p:nvPr/>
        </p:nvSpPr>
        <p:spPr>
          <a:xfrm>
            <a:off x="2953950" y="3280163"/>
            <a:ext cx="16641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1"/>
                </a:solidFill>
              </a:rPr>
              <a:t>Expressivas politicamente</a:t>
            </a:r>
            <a:endParaRPr sz="1600">
              <a:solidFill>
                <a:schemeClr val="dk1"/>
              </a:solidFill>
            </a:endParaRPr>
          </a:p>
        </p:txBody>
      </p:sp>
      <p:sp>
        <p:nvSpPr>
          <p:cNvPr id="142" name="Google Shape;142;p18"/>
          <p:cNvSpPr txBox="1"/>
          <p:nvPr/>
        </p:nvSpPr>
        <p:spPr>
          <a:xfrm>
            <a:off x="2953950" y="4274213"/>
            <a:ext cx="19635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1"/>
                </a:solidFill>
              </a:rPr>
              <a:t>Estratégicas para </a:t>
            </a:r>
            <a:endParaRPr sz="1600">
              <a:solidFill>
                <a:schemeClr val="dk1"/>
              </a:solidFill>
            </a:endParaRPr>
          </a:p>
          <a:p>
            <a:pPr indent="0" lvl="0" marL="0" rtl="0" algn="l">
              <a:lnSpc>
                <a:spcPct val="115000"/>
              </a:lnSpc>
              <a:spcBef>
                <a:spcPts val="0"/>
              </a:spcBef>
              <a:spcAft>
                <a:spcPts val="0"/>
              </a:spcAft>
              <a:buNone/>
            </a:pPr>
            <a:r>
              <a:rPr lang="pt-BR" sz="1600">
                <a:solidFill>
                  <a:schemeClr val="dk1"/>
                </a:solidFill>
              </a:rPr>
              <a:t>economia</a:t>
            </a:r>
            <a:endParaRPr sz="1600">
              <a:solidFill>
                <a:schemeClr val="dk1"/>
              </a:solidFill>
            </a:endParaRPr>
          </a:p>
        </p:txBody>
      </p:sp>
      <p:cxnSp>
        <p:nvCxnSpPr>
          <p:cNvPr id="143" name="Google Shape;143;p18"/>
          <p:cNvCxnSpPr>
            <a:stCxn id="140" idx="3"/>
            <a:endCxn id="141" idx="1"/>
          </p:cNvCxnSpPr>
          <p:nvPr/>
        </p:nvCxnSpPr>
        <p:spPr>
          <a:xfrm flipH="1" rot="10800000">
            <a:off x="2501275" y="3637250"/>
            <a:ext cx="452700" cy="476400"/>
          </a:xfrm>
          <a:prstGeom prst="straightConnector1">
            <a:avLst/>
          </a:prstGeom>
          <a:noFill/>
          <a:ln cap="flat" cmpd="sng" w="9525">
            <a:solidFill>
              <a:schemeClr val="dk2"/>
            </a:solidFill>
            <a:prstDash val="solid"/>
            <a:round/>
            <a:headEnd len="med" w="med" type="none"/>
            <a:tailEnd len="med" w="med" type="triangle"/>
          </a:ln>
        </p:spPr>
      </p:cxnSp>
      <p:cxnSp>
        <p:nvCxnSpPr>
          <p:cNvPr id="144" name="Google Shape;144;p18"/>
          <p:cNvCxnSpPr>
            <a:stCxn id="140" idx="3"/>
            <a:endCxn id="142" idx="1"/>
          </p:cNvCxnSpPr>
          <p:nvPr/>
        </p:nvCxnSpPr>
        <p:spPr>
          <a:xfrm>
            <a:off x="2501275" y="4113650"/>
            <a:ext cx="452700" cy="517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63"/>
          <p:cNvSpPr/>
          <p:nvPr/>
        </p:nvSpPr>
        <p:spPr>
          <a:xfrm>
            <a:off x="5059025" y="1197000"/>
            <a:ext cx="4130100" cy="3270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107" name="Google Shape;1107;p63"/>
          <p:cNvSpPr txBox="1"/>
          <p:nvPr/>
        </p:nvSpPr>
        <p:spPr>
          <a:xfrm>
            <a:off x="5059025" y="1144950"/>
            <a:ext cx="25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600">
                <a:solidFill>
                  <a:schemeClr val="lt1"/>
                </a:solidFill>
              </a:rPr>
              <a:t>REFERÊNCIAS</a:t>
            </a:r>
            <a:endParaRPr b="1" sz="1600">
              <a:solidFill>
                <a:schemeClr val="lt1"/>
              </a:solidFill>
            </a:endParaRPr>
          </a:p>
        </p:txBody>
      </p:sp>
      <p:sp>
        <p:nvSpPr>
          <p:cNvPr id="1108" name="Google Shape;1108;p63"/>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1109" name="Google Shape;1109;p63"/>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3"/>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111" name="Google Shape;1111;p63"/>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112" name="Google Shape;1112;p63"/>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113" name="Google Shape;1113;p63"/>
          <p:cNvGrpSpPr/>
          <p:nvPr/>
        </p:nvGrpSpPr>
        <p:grpSpPr>
          <a:xfrm>
            <a:off x="1234375" y="189600"/>
            <a:ext cx="5402638" cy="833900"/>
            <a:chOff x="-715525" y="966962"/>
            <a:chExt cx="5402638" cy="833900"/>
          </a:xfrm>
        </p:grpSpPr>
        <p:pic>
          <p:nvPicPr>
            <p:cNvPr id="1114" name="Google Shape;1114;p63"/>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1115" name="Google Shape;1115;p63"/>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1116" name="Google Shape;1116;p63"/>
          <p:cNvSpPr txBox="1"/>
          <p:nvPr/>
        </p:nvSpPr>
        <p:spPr>
          <a:xfrm>
            <a:off x="6546150" y="3345450"/>
            <a:ext cx="2123100" cy="52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300"/>
              </a:spcBef>
              <a:spcAft>
                <a:spcPts val="0"/>
              </a:spcAft>
              <a:buNone/>
            </a:pPr>
            <a:r>
              <a:rPr b="1" lang="pt-BR" sz="2200">
                <a:solidFill>
                  <a:schemeClr val="lt1"/>
                </a:solidFill>
              </a:rPr>
              <a:t>PREVIDÊNCIA</a:t>
            </a:r>
            <a:endParaRPr b="1" sz="2200">
              <a:solidFill>
                <a:schemeClr val="lt1"/>
              </a:solidFill>
            </a:endParaRPr>
          </a:p>
        </p:txBody>
      </p:sp>
      <p:sp>
        <p:nvSpPr>
          <p:cNvPr id="1117" name="Google Shape;1117;p63"/>
          <p:cNvSpPr txBox="1"/>
          <p:nvPr/>
        </p:nvSpPr>
        <p:spPr>
          <a:xfrm>
            <a:off x="6302700" y="3926450"/>
            <a:ext cx="26100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chemeClr val="lt1"/>
                </a:solidFill>
              </a:rPr>
              <a:t>Artigo 40 - Regulamenta os Regimes próprios de Previdência Social</a:t>
            </a:r>
            <a:endParaRPr>
              <a:solidFill>
                <a:schemeClr val="lt1"/>
              </a:solidFill>
            </a:endParaRPr>
          </a:p>
        </p:txBody>
      </p:sp>
      <p:sp>
        <p:nvSpPr>
          <p:cNvPr id="1118" name="Google Shape;1118;p63"/>
          <p:cNvSpPr txBox="1"/>
          <p:nvPr/>
        </p:nvSpPr>
        <p:spPr>
          <a:xfrm>
            <a:off x="376200" y="1329800"/>
            <a:ext cx="8706000" cy="3854100"/>
          </a:xfrm>
          <a:prstGeom prst="rect">
            <a:avLst/>
          </a:prstGeom>
          <a:noFill/>
          <a:ln>
            <a:noFill/>
          </a:ln>
        </p:spPr>
        <p:txBody>
          <a:bodyPr anchorCtr="0" anchor="t" bIns="91425" lIns="91425" spcFirstLastPara="1" rIns="91425" wrap="square" tIns="91425">
            <a:spAutoFit/>
          </a:bodyPr>
          <a:lstStyle/>
          <a:p>
            <a:pPr indent="-279400" lvl="0" marL="457200" rtl="0" algn="l">
              <a:lnSpc>
                <a:spcPct val="115000"/>
              </a:lnSpc>
              <a:spcBef>
                <a:spcPts val="0"/>
              </a:spcBef>
              <a:spcAft>
                <a:spcPts val="0"/>
              </a:spcAft>
              <a:buClr>
                <a:schemeClr val="dk1"/>
              </a:buClr>
              <a:buSzPts val="800"/>
              <a:buChar char="●"/>
            </a:pPr>
            <a:r>
              <a:rPr lang="pt-BR" sz="800">
                <a:solidFill>
                  <a:schemeClr val="dk1"/>
                </a:solidFill>
              </a:rPr>
              <a:t>RIBEIRO, Cristina Jaques. Problematizando o Instrumento Visita Domiciliar.                                                                                                                                                    </a:t>
            </a:r>
            <a:r>
              <a:rPr lang="pt-BR" sz="800">
                <a:solidFill>
                  <a:schemeClr val="dk1"/>
                </a:solidFill>
                <a:highlight>
                  <a:schemeClr val="lt1"/>
                </a:highlight>
              </a:rPr>
              <a:t>Sociedade em Debate, Pelotas, 16(1): 209-221, jan.-jun./201. Disponível em: </a:t>
            </a:r>
            <a:r>
              <a:rPr lang="pt-BR" sz="800" u="sng">
                <a:solidFill>
                  <a:schemeClr val="dk1"/>
                </a:solidFill>
                <a:highlight>
                  <a:schemeClr val="lt1"/>
                </a:highlight>
                <a:hlinkClick r:id="rId5">
                  <a:extLst>
                    <a:ext uri="{A12FA001-AC4F-418D-AE19-62706E023703}">
                      <ahyp:hlinkClr val="tx"/>
                    </a:ext>
                  </a:extLst>
                </a:hlinkClick>
              </a:rPr>
              <a:t>https://revistas.ucpel.edu.br/rsd/article/view/346/304</a:t>
            </a:r>
            <a:r>
              <a:rPr lang="pt-BR" sz="800">
                <a:solidFill>
                  <a:schemeClr val="dk1"/>
                </a:solidFill>
                <a:highlight>
                  <a:schemeClr val="lt1"/>
                </a:highlight>
              </a:rPr>
              <a:t> </a:t>
            </a:r>
            <a:endParaRPr sz="800">
              <a:solidFill>
                <a:schemeClr val="dk1"/>
              </a:solidFill>
              <a:highlight>
                <a:schemeClr val="lt1"/>
              </a:highlight>
            </a:endParaRPr>
          </a:p>
          <a:p>
            <a:pPr indent="-279400" lvl="0" marL="457200" rtl="0" algn="l">
              <a:lnSpc>
                <a:spcPct val="115000"/>
              </a:lnSpc>
              <a:spcBef>
                <a:spcPts val="0"/>
              </a:spcBef>
              <a:spcAft>
                <a:spcPts val="0"/>
              </a:spcAft>
              <a:buClr>
                <a:schemeClr val="dk1"/>
              </a:buClr>
              <a:buSzPts val="800"/>
              <a:buChar char="●"/>
            </a:pPr>
            <a:r>
              <a:rPr lang="pt-BR" sz="800">
                <a:solidFill>
                  <a:schemeClr val="dk1"/>
                </a:solidFill>
                <a:highlight>
                  <a:schemeClr val="lt1"/>
                </a:highlight>
              </a:rPr>
              <a:t>CFESS. DIRETRIZES DE AÇÕES DO SERVIÇO SOCIAL NO INSS. BRASILIA; DF.2018. Disponível em: </a:t>
            </a:r>
            <a:r>
              <a:rPr lang="pt-BR" sz="800" u="sng">
                <a:solidFill>
                  <a:schemeClr val="accent5"/>
                </a:solidFill>
                <a:highlight>
                  <a:schemeClr val="lt1"/>
                </a:highlight>
                <a:hlinkClick r:id="rId6">
                  <a:extLst>
                    <a:ext uri="{A12FA001-AC4F-418D-AE19-62706E023703}">
                      <ahyp:hlinkClr val="tx"/>
                    </a:ext>
                  </a:extLst>
                </a:hlinkClick>
              </a:rPr>
              <a:t>http://www.cfess.org.br/arquivos/2018-CfessFenasps-DiretrizesINSS.pdf</a:t>
            </a:r>
            <a:endParaRPr sz="800">
              <a:solidFill>
                <a:schemeClr val="dk1"/>
              </a:solidFill>
              <a:highlight>
                <a:schemeClr val="lt1"/>
              </a:highlight>
            </a:endParaRPr>
          </a:p>
          <a:p>
            <a:pPr indent="-279400" lvl="0" marL="457200" rtl="0" algn="l">
              <a:lnSpc>
                <a:spcPct val="115000"/>
              </a:lnSpc>
              <a:spcBef>
                <a:spcPts val="0"/>
              </a:spcBef>
              <a:spcAft>
                <a:spcPts val="0"/>
              </a:spcAft>
              <a:buClr>
                <a:schemeClr val="dk1"/>
              </a:buClr>
              <a:buSzPts val="800"/>
              <a:buChar char="●"/>
            </a:pPr>
            <a:r>
              <a:rPr lang="pt-BR" sz="800">
                <a:solidFill>
                  <a:schemeClr val="dk1"/>
                </a:solidFill>
                <a:highlight>
                  <a:schemeClr val="lt1"/>
                </a:highlight>
              </a:rPr>
              <a:t>DIAS, Nereide Rodrigues. O Serviço Social no INSS: uma trajetória de contribuição na efetivação dos direitos sociais. Franca, 2004. 209 f.</a:t>
            </a:r>
            <a:endParaRPr sz="800">
              <a:solidFill>
                <a:schemeClr val="dk1"/>
              </a:solidFill>
              <a:highlight>
                <a:schemeClr val="lt1"/>
              </a:highlight>
            </a:endParaRPr>
          </a:p>
          <a:p>
            <a:pPr indent="-279400" lvl="0" marL="457200" rtl="0" algn="l">
              <a:lnSpc>
                <a:spcPct val="115000"/>
              </a:lnSpc>
              <a:spcBef>
                <a:spcPts val="0"/>
              </a:spcBef>
              <a:spcAft>
                <a:spcPts val="0"/>
              </a:spcAft>
              <a:buClr>
                <a:schemeClr val="dk1"/>
              </a:buClr>
              <a:buSzPts val="800"/>
              <a:buChar char="●"/>
            </a:pPr>
            <a:r>
              <a:rPr lang="pt-BR" sz="800">
                <a:solidFill>
                  <a:schemeClr val="dk1"/>
                </a:solidFill>
                <a:highlight>
                  <a:schemeClr val="lt1"/>
                </a:highlight>
              </a:rPr>
              <a:t>REIS, Kaiane. PARECER SOCIAL ou LAUDO SOCIAL? Entenda as diferenças!.GESUAS. 2018. Disponível em : </a:t>
            </a:r>
            <a:r>
              <a:rPr lang="pt-BR" sz="800" u="sng">
                <a:solidFill>
                  <a:schemeClr val="accent5"/>
                </a:solidFill>
                <a:highlight>
                  <a:schemeClr val="lt1"/>
                </a:highlight>
                <a:hlinkClick r:id="rId7">
                  <a:extLst>
                    <a:ext uri="{A12FA001-AC4F-418D-AE19-62706E023703}">
                      <ahyp:hlinkClr val="tx"/>
                    </a:ext>
                  </a:extLst>
                </a:hlinkClick>
              </a:rPr>
              <a:t>https://www.gesuas.com.br/blog/parecer-social-ou-laudo-social/</a:t>
            </a:r>
            <a:endParaRPr sz="800">
              <a:solidFill>
                <a:schemeClr val="dk1"/>
              </a:solidFill>
              <a:highlight>
                <a:schemeClr val="lt1"/>
              </a:highlight>
            </a:endParaRPr>
          </a:p>
          <a:p>
            <a:pPr indent="-279400" lvl="0" marL="457200" rtl="0" algn="l">
              <a:lnSpc>
                <a:spcPct val="115000"/>
              </a:lnSpc>
              <a:spcBef>
                <a:spcPts val="0"/>
              </a:spcBef>
              <a:spcAft>
                <a:spcPts val="0"/>
              </a:spcAft>
              <a:buClr>
                <a:schemeClr val="dk1"/>
              </a:buClr>
              <a:buSzPts val="800"/>
              <a:buChar char="●"/>
            </a:pPr>
            <a:r>
              <a:rPr lang="pt-BR" sz="800">
                <a:solidFill>
                  <a:schemeClr val="dk1"/>
                </a:solidFill>
                <a:highlight>
                  <a:schemeClr val="lt1"/>
                </a:highlight>
              </a:rPr>
              <a:t>CFESS. O Estudo Social em perícias, laudos e pareceres técnicos: debates atuais no judiciário, no penitenciário e na previdência social / Conselho Federal de Serviço Social - CFESS, org. – 11. ed. – São Paulo : Cortez, 2014.</a:t>
            </a:r>
            <a:endParaRPr sz="800">
              <a:solidFill>
                <a:schemeClr val="dk1"/>
              </a:solidFill>
              <a:highlight>
                <a:schemeClr val="lt1"/>
              </a:highlight>
            </a:endParaRPr>
          </a:p>
          <a:p>
            <a:pPr indent="-279400" lvl="0" marL="457200" rtl="0" algn="l">
              <a:lnSpc>
                <a:spcPct val="115000"/>
              </a:lnSpc>
              <a:spcBef>
                <a:spcPts val="0"/>
              </a:spcBef>
              <a:spcAft>
                <a:spcPts val="0"/>
              </a:spcAft>
              <a:buClr>
                <a:schemeClr val="dk1"/>
              </a:buClr>
              <a:buSzPts val="800"/>
              <a:buChar char="●"/>
            </a:pPr>
            <a:r>
              <a:rPr lang="pt-BR" sz="800">
                <a:solidFill>
                  <a:schemeClr val="dk1"/>
                </a:solidFill>
                <a:highlight>
                  <a:schemeClr val="lt1"/>
                </a:highlight>
              </a:rPr>
              <a:t>FÁVERO, E. Instruções sociais de processos, sentenças e decisões. In: Serviço Social: direitos sociais e competências profissionais – Brasília: CFESS/ABEPSS, 2009, p. 609 - 636.</a:t>
            </a:r>
            <a:endParaRPr sz="800">
              <a:solidFill>
                <a:schemeClr val="dk1"/>
              </a:solidFill>
              <a:highlight>
                <a:schemeClr val="lt1"/>
              </a:highlight>
            </a:endParaRPr>
          </a:p>
          <a:p>
            <a:pPr indent="-279400" lvl="0" marL="457200" rtl="0" algn="l">
              <a:lnSpc>
                <a:spcPct val="115000"/>
              </a:lnSpc>
              <a:spcBef>
                <a:spcPts val="0"/>
              </a:spcBef>
              <a:spcAft>
                <a:spcPts val="0"/>
              </a:spcAft>
              <a:buClr>
                <a:schemeClr val="dk1"/>
              </a:buClr>
              <a:buSzPts val="800"/>
              <a:buChar char="●"/>
            </a:pPr>
            <a:r>
              <a:rPr lang="pt-BR" sz="800">
                <a:solidFill>
                  <a:schemeClr val="dk1"/>
                </a:solidFill>
                <a:highlight>
                  <a:schemeClr val="lt1"/>
                </a:highlight>
              </a:rPr>
              <a:t>BALDISSERA, OLIVIA. Modelo biopsicossocial: dê adeus à separação entre saúde física e mental. PÓS DIGITAL. PUCPR. 2021. Online. Disponível em:  </a:t>
            </a:r>
            <a:r>
              <a:rPr lang="pt-BR" sz="800" u="sng">
                <a:solidFill>
                  <a:schemeClr val="accent5"/>
                </a:solidFill>
                <a:highlight>
                  <a:schemeClr val="lt1"/>
                </a:highlight>
                <a:hlinkClick r:id="rId8">
                  <a:extLst>
                    <a:ext uri="{A12FA001-AC4F-418D-AE19-62706E023703}">
                      <ahyp:hlinkClr val="tx"/>
                    </a:ext>
                  </a:extLst>
                </a:hlinkClick>
              </a:rPr>
              <a:t>https://posdigital.pucpr.br/blog/modelo-biopsicossocial#:~:text=O%20modelo%20biopsicossocial%20%C3%A9%20uma,e%20social%20de%20um%20indiv%C3%ADduo%3A&amp;text=Social%3A%20investiga%C3%A7%C3%A3o%20de%20como%20fatores,afetar%20a%20sa%C3%BAde%20do%20paciente</a:t>
            </a:r>
            <a:r>
              <a:rPr lang="pt-BR" sz="800">
                <a:solidFill>
                  <a:schemeClr val="dk1"/>
                </a:solidFill>
                <a:highlight>
                  <a:schemeClr val="lt1"/>
                </a:highlight>
              </a:rPr>
              <a:t>.</a:t>
            </a:r>
            <a:endParaRPr sz="800">
              <a:solidFill>
                <a:schemeClr val="dk1"/>
              </a:solidFill>
              <a:highlight>
                <a:schemeClr val="lt1"/>
              </a:highlight>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ALMEIDA, R. S.; MORAIS, L. S.; SILVA, E. A. </a:t>
            </a:r>
            <a:r>
              <a:rPr b="1" lang="pt-BR" sz="800">
                <a:solidFill>
                  <a:schemeClr val="dk1"/>
                </a:solidFill>
              </a:rPr>
              <a:t>PPA – Programa de Preparação para Aposentadoria</a:t>
            </a:r>
            <a:r>
              <a:rPr lang="pt-BR" sz="800">
                <a:solidFill>
                  <a:schemeClr val="dk1"/>
                </a:solidFill>
              </a:rPr>
              <a:t>. SEGeT – Simpósio de Excelência em Gestão e Tecnologia.</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Disponível em:</a:t>
            </a:r>
            <a:r>
              <a:rPr lang="pt-BR" sz="800">
                <a:solidFill>
                  <a:schemeClr val="dk1"/>
                </a:solidFill>
                <a:uFill>
                  <a:noFill/>
                </a:uFill>
                <a:hlinkClick r:id="rId9">
                  <a:extLst>
                    <a:ext uri="{A12FA001-AC4F-418D-AE19-62706E023703}">
                      <ahyp:hlinkClr val="tx"/>
                    </a:ext>
                  </a:extLst>
                </a:hlinkClick>
              </a:rPr>
              <a:t> </a:t>
            </a:r>
            <a:r>
              <a:rPr lang="pt-BR" sz="800" u="sng">
                <a:solidFill>
                  <a:schemeClr val="accent5"/>
                </a:solidFill>
                <a:hlinkClick r:id="rId10">
                  <a:extLst>
                    <a:ext uri="{A12FA001-AC4F-418D-AE19-62706E023703}">
                      <ahyp:hlinkClr val="tx"/>
                    </a:ext>
                  </a:extLst>
                </a:hlinkClick>
              </a:rPr>
              <a:t>https://www.aedb.br/seget/arquivos/artigos08/194_lilian_e_elvis%20-%20programa%20para%20aposentadoria.pdf</a:t>
            </a:r>
            <a:endParaRPr sz="800" u="sng">
              <a:solidFill>
                <a:schemeClr val="accent5"/>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FRANÇA, Lucia. </a:t>
            </a:r>
            <a:r>
              <a:rPr b="1" lang="pt-BR" sz="800">
                <a:solidFill>
                  <a:schemeClr val="dk1"/>
                </a:solidFill>
              </a:rPr>
              <a:t>Repensando a aposentadoria com qualidade: um manual para facilitadores de programas de educação para aposentadoria em comunidades</a:t>
            </a:r>
            <a:r>
              <a:rPr lang="pt-BR" sz="800">
                <a:solidFill>
                  <a:schemeClr val="dk1"/>
                </a:solidFill>
              </a:rPr>
              <a:t>. CRDE UnATI UERJ. Rio de Janeiro: 2002.Disponível em:</a:t>
            </a:r>
            <a:r>
              <a:rPr lang="pt-BR" sz="800">
                <a:solidFill>
                  <a:schemeClr val="dk1"/>
                </a:solidFill>
                <a:uFill>
                  <a:noFill/>
                </a:uFill>
                <a:hlinkClick r:id="rId11">
                  <a:extLst>
                    <a:ext uri="{A12FA001-AC4F-418D-AE19-62706E023703}">
                      <ahyp:hlinkClr val="tx"/>
                    </a:ext>
                  </a:extLst>
                </a:hlinkClick>
              </a:rPr>
              <a:t> </a:t>
            </a:r>
            <a:r>
              <a:rPr lang="pt-BR" sz="800" u="sng">
                <a:solidFill>
                  <a:schemeClr val="accent5"/>
                </a:solidFill>
                <a:hlinkClick r:id="rId12">
                  <a:extLst>
                    <a:ext uri="{A12FA001-AC4F-418D-AE19-62706E023703}">
                      <ahyp:hlinkClr val="tx"/>
                    </a:ext>
                  </a:extLst>
                </a:hlinkClick>
              </a:rPr>
              <a:t>http://www.crde-unati.uerj.br/publicacoes/pdf/repensando.pdf</a:t>
            </a:r>
            <a:r>
              <a:rPr lang="pt-BR" sz="800">
                <a:solidFill>
                  <a:schemeClr val="dk1"/>
                </a:solidFill>
              </a:rPr>
              <a:t>. Acesso em: 25/10/2019.</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GOLDENBERG, Mirian. A invenção de uma bela velhice - projetos de vida e a busca da felicidade. Editora Record, 2021.</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OLIEVENSTEIN, C. </a:t>
            </a:r>
            <a:r>
              <a:rPr b="1" lang="pt-BR" sz="800">
                <a:solidFill>
                  <a:schemeClr val="dk1"/>
                </a:solidFill>
              </a:rPr>
              <a:t>O nascimento da velhice</a:t>
            </a:r>
            <a:r>
              <a:rPr lang="pt-BR" sz="800">
                <a:solidFill>
                  <a:schemeClr val="dk1"/>
                </a:solidFill>
              </a:rPr>
              <a:t>. Tradução de Viviane Ribeiro. Bauru, SP: Edusc, 2001.</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MINISTÉRIO DO DESENVOLVIMENTO SOCIAL E COMBATE A FOME. </a:t>
            </a:r>
            <a:r>
              <a:rPr b="1" lang="pt-BR" sz="800">
                <a:solidFill>
                  <a:schemeClr val="dk1"/>
                </a:solidFill>
              </a:rPr>
              <a:t>Política Nacional do Idoso.</a:t>
            </a:r>
            <a:r>
              <a:rPr lang="pt-BR" sz="800">
                <a:solidFill>
                  <a:schemeClr val="dk1"/>
                </a:solidFill>
              </a:rPr>
              <a:t> Lei 8.842, janeiro de 1994. Disponível em: file:///C:/Documents%20and%20Settings/samorim/Meus%20documentos/Downloads/Politica%20Nacional%20do%20Idoso.pdf</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NERI, A. L. </a:t>
            </a:r>
            <a:r>
              <a:rPr b="1" lang="pt-BR" sz="800">
                <a:solidFill>
                  <a:schemeClr val="dk1"/>
                </a:solidFill>
              </a:rPr>
              <a:t>Desenvolvimento e Envelhecimento – Perspectivas Biológicas, Psicológicas e Sociológicas</a:t>
            </a:r>
            <a:r>
              <a:rPr lang="pt-BR" sz="800">
                <a:solidFill>
                  <a:schemeClr val="dk1"/>
                </a:solidFill>
              </a:rPr>
              <a:t>. Campinas, SP: Papirus, 1995.</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NERI, A. L.(org) </a:t>
            </a:r>
            <a:r>
              <a:rPr b="1" lang="pt-BR" sz="800">
                <a:solidFill>
                  <a:schemeClr val="dk1"/>
                </a:solidFill>
              </a:rPr>
              <a:t>Qualidade de vida e idade madura</a:t>
            </a:r>
            <a:r>
              <a:rPr i="1" lang="pt-BR" sz="800">
                <a:solidFill>
                  <a:schemeClr val="dk1"/>
                </a:solidFill>
              </a:rPr>
              <a:t>. </a:t>
            </a:r>
            <a:r>
              <a:rPr lang="pt-BR" sz="800">
                <a:solidFill>
                  <a:schemeClr val="dk1"/>
                </a:solidFill>
              </a:rPr>
              <a:t>Campinas, SP: Papirus, 1993.</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pt-BR" sz="800">
                <a:solidFill>
                  <a:schemeClr val="dk1"/>
                </a:solidFill>
              </a:rPr>
              <a:t>ZANELLI, José Carlos. </a:t>
            </a:r>
            <a:r>
              <a:rPr b="1" lang="pt-BR" sz="800">
                <a:solidFill>
                  <a:schemeClr val="dk1"/>
                </a:solidFill>
              </a:rPr>
              <a:t>Orientação para a aposentadoria nas organizações de trabalho</a:t>
            </a:r>
            <a:r>
              <a:rPr lang="pt-BR" sz="800">
                <a:solidFill>
                  <a:schemeClr val="dk1"/>
                </a:solidFill>
              </a:rPr>
              <a:t>: construção de projetos para o pós-carreira; Artmed, 2010.</a:t>
            </a:r>
            <a:endParaRPr sz="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64"/>
          <p:cNvSpPr/>
          <p:nvPr/>
        </p:nvSpPr>
        <p:spPr>
          <a:xfrm>
            <a:off x="445775" y="0"/>
            <a:ext cx="7791600" cy="987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pic>
        <p:nvPicPr>
          <p:cNvPr id="1124" name="Google Shape;1124;p64"/>
          <p:cNvPicPr preferRelativeResize="0"/>
          <p:nvPr/>
        </p:nvPicPr>
        <p:blipFill>
          <a:blip r:embed="rId3">
            <a:alphaModFix/>
          </a:blip>
          <a:stretch>
            <a:fillRect/>
          </a:stretch>
        </p:blipFill>
        <p:spPr>
          <a:xfrm>
            <a:off x="4627125" y="1877689"/>
            <a:ext cx="4105325" cy="2441458"/>
          </a:xfrm>
          <a:prstGeom prst="rect">
            <a:avLst/>
          </a:prstGeom>
          <a:noFill/>
          <a:ln>
            <a:noFill/>
          </a:ln>
        </p:spPr>
      </p:pic>
      <p:sp>
        <p:nvSpPr>
          <p:cNvPr id="1125" name="Google Shape;1125;p64"/>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64"/>
          <p:cNvSpPr/>
          <p:nvPr/>
        </p:nvSpPr>
        <p:spPr>
          <a:xfrm>
            <a:off x="445775" y="0"/>
            <a:ext cx="86982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127" name="Google Shape;1127;p64"/>
          <p:cNvPicPr preferRelativeResize="0"/>
          <p:nvPr/>
        </p:nvPicPr>
        <p:blipFill rotWithShape="1">
          <a:blip r:embed="rId4">
            <a:alphaModFix/>
          </a:blip>
          <a:srcRect b="0" l="0" r="0" t="0"/>
          <a:stretch/>
        </p:blipFill>
        <p:spPr>
          <a:xfrm>
            <a:off x="7182125" y="88075"/>
            <a:ext cx="1838175" cy="1282650"/>
          </a:xfrm>
          <a:prstGeom prst="rect">
            <a:avLst/>
          </a:prstGeom>
          <a:noFill/>
          <a:ln>
            <a:noFill/>
          </a:ln>
        </p:spPr>
      </p:pic>
      <p:sp>
        <p:nvSpPr>
          <p:cNvPr id="1128" name="Google Shape;1128;p64"/>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29" name="Google Shape;1129;p64"/>
          <p:cNvSpPr txBox="1"/>
          <p:nvPr/>
        </p:nvSpPr>
        <p:spPr>
          <a:xfrm>
            <a:off x="2568713" y="132300"/>
            <a:ext cx="3545700" cy="72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3500">
                <a:solidFill>
                  <a:schemeClr val="lt1"/>
                </a:solidFill>
              </a:rPr>
              <a:t>OBRIGADA!</a:t>
            </a:r>
            <a:endParaRPr b="1" sz="3500">
              <a:solidFill>
                <a:schemeClr val="lt1"/>
              </a:solidFill>
            </a:endParaRPr>
          </a:p>
        </p:txBody>
      </p:sp>
      <p:sp>
        <p:nvSpPr>
          <p:cNvPr id="1130" name="Google Shape;1130;p64"/>
          <p:cNvSpPr/>
          <p:nvPr/>
        </p:nvSpPr>
        <p:spPr>
          <a:xfrm>
            <a:off x="4119288" y="2054425"/>
            <a:ext cx="61500" cy="2088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1" name="Google Shape;1131;p64"/>
          <p:cNvGrpSpPr/>
          <p:nvPr/>
        </p:nvGrpSpPr>
        <p:grpSpPr>
          <a:xfrm>
            <a:off x="434113" y="1732000"/>
            <a:ext cx="3545700" cy="669275"/>
            <a:chOff x="597250" y="1398950"/>
            <a:chExt cx="3545700" cy="669275"/>
          </a:xfrm>
        </p:grpSpPr>
        <p:sp>
          <p:nvSpPr>
            <p:cNvPr id="1132" name="Google Shape;1132;p64"/>
            <p:cNvSpPr txBox="1"/>
            <p:nvPr/>
          </p:nvSpPr>
          <p:spPr>
            <a:xfrm>
              <a:off x="597250" y="1398950"/>
              <a:ext cx="35457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600">
                  <a:solidFill>
                    <a:srgbClr val="1155CC"/>
                  </a:solidFill>
                </a:rPr>
                <a:t>EDLA C. SIQUEIRA </a:t>
              </a:r>
              <a:endParaRPr b="1" sz="1600">
                <a:solidFill>
                  <a:srgbClr val="1155CC"/>
                </a:solidFill>
              </a:endParaRPr>
            </a:p>
          </p:txBody>
        </p:sp>
        <p:sp>
          <p:nvSpPr>
            <p:cNvPr id="1133" name="Google Shape;1133;p64"/>
            <p:cNvSpPr txBox="1"/>
            <p:nvPr/>
          </p:nvSpPr>
          <p:spPr>
            <a:xfrm>
              <a:off x="870100" y="166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solidFill>
                    <a:schemeClr val="dk1"/>
                  </a:solidFill>
                  <a:uFill>
                    <a:noFill/>
                  </a:uFill>
                  <a:hlinkClick r:id="rId5">
                    <a:extLst>
                      <a:ext uri="{A12FA001-AC4F-418D-AE19-62706E023703}">
                        <ahyp:hlinkClr val="tx"/>
                      </a:ext>
                    </a:extLst>
                  </a:hlinkClick>
                </a:rPr>
                <a:t>ssocial@ipreddiadema.sp.gov.br</a:t>
              </a:r>
              <a:endParaRPr>
                <a:solidFill>
                  <a:schemeClr val="dk1"/>
                </a:solidFill>
              </a:endParaRPr>
            </a:p>
          </p:txBody>
        </p:sp>
      </p:grpSp>
      <p:grpSp>
        <p:nvGrpSpPr>
          <p:cNvPr id="1134" name="Google Shape;1134;p64"/>
          <p:cNvGrpSpPr/>
          <p:nvPr/>
        </p:nvGrpSpPr>
        <p:grpSpPr>
          <a:xfrm>
            <a:off x="434113" y="2763775"/>
            <a:ext cx="3545700" cy="669275"/>
            <a:chOff x="597250" y="1398950"/>
            <a:chExt cx="3545700" cy="669275"/>
          </a:xfrm>
        </p:grpSpPr>
        <p:sp>
          <p:nvSpPr>
            <p:cNvPr id="1135" name="Google Shape;1135;p64"/>
            <p:cNvSpPr txBox="1"/>
            <p:nvPr/>
          </p:nvSpPr>
          <p:spPr>
            <a:xfrm>
              <a:off x="597250" y="1398950"/>
              <a:ext cx="35457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600">
                  <a:solidFill>
                    <a:srgbClr val="1155CC"/>
                  </a:solidFill>
                </a:rPr>
                <a:t>SAMANDA NASCIMENTO</a:t>
              </a:r>
              <a:r>
                <a:rPr b="1" lang="pt-BR" sz="1600">
                  <a:solidFill>
                    <a:srgbClr val="1155CC"/>
                  </a:solidFill>
                </a:rPr>
                <a:t> </a:t>
              </a:r>
              <a:endParaRPr b="1" sz="1600">
                <a:solidFill>
                  <a:srgbClr val="1155CC"/>
                </a:solidFill>
              </a:endParaRPr>
            </a:p>
          </p:txBody>
        </p:sp>
        <p:sp>
          <p:nvSpPr>
            <p:cNvPr id="1136" name="Google Shape;1136;p64"/>
            <p:cNvSpPr txBox="1"/>
            <p:nvPr/>
          </p:nvSpPr>
          <p:spPr>
            <a:xfrm>
              <a:off x="870100" y="16680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solidFill>
                    <a:schemeClr val="dk1"/>
                  </a:solidFill>
                </a:rPr>
                <a:t>servicosocial@ipmo.com.br</a:t>
              </a:r>
              <a:endParaRPr>
                <a:solidFill>
                  <a:schemeClr val="dk1"/>
                </a:solidFill>
              </a:endParaRPr>
            </a:p>
          </p:txBody>
        </p:sp>
      </p:grpSp>
      <p:grpSp>
        <p:nvGrpSpPr>
          <p:cNvPr id="1137" name="Google Shape;1137;p64"/>
          <p:cNvGrpSpPr/>
          <p:nvPr/>
        </p:nvGrpSpPr>
        <p:grpSpPr>
          <a:xfrm>
            <a:off x="434038" y="3795550"/>
            <a:ext cx="3545850" cy="669275"/>
            <a:chOff x="597250" y="1398950"/>
            <a:chExt cx="3545850" cy="669275"/>
          </a:xfrm>
        </p:grpSpPr>
        <p:sp>
          <p:nvSpPr>
            <p:cNvPr id="1138" name="Google Shape;1138;p64"/>
            <p:cNvSpPr txBox="1"/>
            <p:nvPr/>
          </p:nvSpPr>
          <p:spPr>
            <a:xfrm>
              <a:off x="597250" y="1398950"/>
              <a:ext cx="35457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sz="1600">
                  <a:solidFill>
                    <a:srgbClr val="1155CC"/>
                  </a:solidFill>
                </a:rPr>
                <a:t>SUELI SANTOS AMORIM</a:t>
              </a:r>
              <a:endParaRPr b="1" sz="1600">
                <a:solidFill>
                  <a:srgbClr val="1155CC"/>
                </a:solidFill>
              </a:endParaRPr>
            </a:p>
          </p:txBody>
        </p:sp>
        <p:sp>
          <p:nvSpPr>
            <p:cNvPr id="1139" name="Google Shape;1139;p64"/>
            <p:cNvSpPr txBox="1"/>
            <p:nvPr/>
          </p:nvSpPr>
          <p:spPr>
            <a:xfrm>
              <a:off x="597400" y="1668025"/>
              <a:ext cx="354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solidFill>
                    <a:schemeClr val="dk1"/>
                  </a:solidFill>
                </a:rPr>
                <a:t>servicosocial@ipresb.barueri.sp.gov.br</a:t>
              </a:r>
              <a:endParaRPr>
                <a:solidFill>
                  <a:schemeClr val="dk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p:nvPr/>
        </p:nvSpPr>
        <p:spPr>
          <a:xfrm>
            <a:off x="5059025" y="1197000"/>
            <a:ext cx="4130100" cy="4311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50" name="Google Shape;150;p19"/>
          <p:cNvSpPr txBox="1"/>
          <p:nvPr/>
        </p:nvSpPr>
        <p:spPr>
          <a:xfrm>
            <a:off x="5059025" y="1197000"/>
            <a:ext cx="25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600">
                <a:solidFill>
                  <a:schemeClr val="lt1"/>
                </a:solidFill>
              </a:rPr>
              <a:t>REVISÃO HISTÓRICA</a:t>
            </a:r>
            <a:endParaRPr b="1" sz="1600">
              <a:solidFill>
                <a:schemeClr val="lt1"/>
              </a:solidFill>
            </a:endParaRPr>
          </a:p>
        </p:txBody>
      </p:sp>
      <p:sp>
        <p:nvSpPr>
          <p:cNvPr id="151" name="Google Shape;151;p19"/>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152" name="Google Shape;152;p19"/>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54" name="Google Shape;154;p19"/>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55" name="Google Shape;155;p19"/>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56" name="Google Shape;156;p19"/>
          <p:cNvGrpSpPr/>
          <p:nvPr/>
        </p:nvGrpSpPr>
        <p:grpSpPr>
          <a:xfrm>
            <a:off x="1234375" y="189600"/>
            <a:ext cx="5402638" cy="833900"/>
            <a:chOff x="-715525" y="966962"/>
            <a:chExt cx="5402638" cy="833900"/>
          </a:xfrm>
        </p:grpSpPr>
        <p:pic>
          <p:nvPicPr>
            <p:cNvPr id="157" name="Google Shape;157;p19"/>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158" name="Google Shape;158;p19"/>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159" name="Google Shape;159;p19"/>
          <p:cNvSpPr txBox="1"/>
          <p:nvPr>
            <p:ph idx="1" type="body"/>
          </p:nvPr>
        </p:nvSpPr>
        <p:spPr>
          <a:xfrm>
            <a:off x="457475" y="1360025"/>
            <a:ext cx="6597300" cy="2602500"/>
          </a:xfrm>
          <a:prstGeom prst="rect">
            <a:avLst/>
          </a:prstGeom>
          <a:noFill/>
          <a:ln>
            <a:noFill/>
          </a:ln>
        </p:spPr>
        <p:txBody>
          <a:bodyPr anchorCtr="0" anchor="t" bIns="45700" lIns="91425" spcFirstLastPara="1" rIns="91425" wrap="square" tIns="45700">
            <a:noAutofit/>
          </a:bodyPr>
          <a:lstStyle/>
          <a:p>
            <a:pPr indent="-245871" lvl="0" marL="365760" rtl="0" algn="l">
              <a:lnSpc>
                <a:spcPct val="150000"/>
              </a:lnSpc>
              <a:spcBef>
                <a:spcPts val="0"/>
              </a:spcBef>
              <a:spcAft>
                <a:spcPts val="0"/>
              </a:spcAft>
              <a:buClr>
                <a:schemeClr val="dk1"/>
              </a:buClr>
              <a:buSzPts val="1800"/>
              <a:buChar char="●"/>
            </a:pPr>
            <a:r>
              <a:rPr lang="pt-BR">
                <a:solidFill>
                  <a:schemeClr val="dk1"/>
                </a:solidFill>
              </a:rPr>
              <a:t>Lei Eloy Chaves (1923)</a:t>
            </a:r>
            <a:endParaRPr>
              <a:solidFill>
                <a:schemeClr val="dk1"/>
              </a:solidFill>
            </a:endParaRPr>
          </a:p>
          <a:p>
            <a:pPr indent="-245871" lvl="0" marL="365760" rtl="0" algn="l">
              <a:lnSpc>
                <a:spcPct val="150000"/>
              </a:lnSpc>
              <a:spcBef>
                <a:spcPts val="0"/>
              </a:spcBef>
              <a:spcAft>
                <a:spcPts val="0"/>
              </a:spcAft>
              <a:buClr>
                <a:schemeClr val="dk1"/>
              </a:buClr>
              <a:buSzPts val="1800"/>
              <a:buChar char="●"/>
            </a:pPr>
            <a:r>
              <a:rPr lang="pt-BR">
                <a:solidFill>
                  <a:schemeClr val="dk1"/>
                </a:solidFill>
              </a:rPr>
              <a:t>Caixa de Aposentadorias e Pensões (CAPs )</a:t>
            </a:r>
            <a:endParaRPr>
              <a:solidFill>
                <a:schemeClr val="dk1"/>
              </a:solidFill>
            </a:endParaRPr>
          </a:p>
          <a:p>
            <a:pPr indent="-245871" lvl="0" marL="365760" rtl="0" algn="l">
              <a:lnSpc>
                <a:spcPct val="150000"/>
              </a:lnSpc>
              <a:spcBef>
                <a:spcPts val="0"/>
              </a:spcBef>
              <a:spcAft>
                <a:spcPts val="0"/>
              </a:spcAft>
              <a:buClr>
                <a:schemeClr val="dk1"/>
              </a:buClr>
              <a:buSzPts val="1800"/>
              <a:buChar char="●"/>
            </a:pPr>
            <a:r>
              <a:rPr lang="pt-BR">
                <a:solidFill>
                  <a:schemeClr val="dk1"/>
                </a:solidFill>
              </a:rPr>
              <a:t>Institutos de Aposentadorias e Pensões (IAPs) </a:t>
            </a:r>
            <a:endParaRPr>
              <a:solidFill>
                <a:schemeClr val="dk1"/>
              </a:solidFill>
            </a:endParaRPr>
          </a:p>
          <a:p>
            <a:pPr indent="-245871" lvl="0" marL="365760" rtl="0" algn="l">
              <a:lnSpc>
                <a:spcPct val="150000"/>
              </a:lnSpc>
              <a:spcBef>
                <a:spcPts val="300"/>
              </a:spcBef>
              <a:spcAft>
                <a:spcPts val="0"/>
              </a:spcAft>
              <a:buClr>
                <a:schemeClr val="dk1"/>
              </a:buClr>
              <a:buSzPts val="1800"/>
              <a:buChar char="●"/>
            </a:pPr>
            <a:r>
              <a:rPr lang="pt-BR">
                <a:solidFill>
                  <a:schemeClr val="dk1"/>
                </a:solidFill>
              </a:rPr>
              <a:t>Lei de Orgânica da Previdência Social (Lei Nº 3.807/1960)</a:t>
            </a:r>
            <a:endParaRPr>
              <a:solidFill>
                <a:schemeClr val="dk1"/>
              </a:solidFill>
            </a:endParaRPr>
          </a:p>
          <a:p>
            <a:pPr indent="-245871" lvl="0" marL="365760" rtl="0" algn="l">
              <a:lnSpc>
                <a:spcPct val="150000"/>
              </a:lnSpc>
              <a:spcBef>
                <a:spcPts val="300"/>
              </a:spcBef>
              <a:spcAft>
                <a:spcPts val="0"/>
              </a:spcAft>
              <a:buClr>
                <a:schemeClr val="dk1"/>
              </a:buClr>
              <a:buSzPts val="1800"/>
              <a:buChar char="●"/>
            </a:pPr>
            <a:r>
              <a:rPr lang="pt-BR">
                <a:solidFill>
                  <a:schemeClr val="dk1"/>
                </a:solidFill>
              </a:rPr>
              <a:t>Institutos de Aposentadorias e Pensões (INPs) </a:t>
            </a:r>
            <a:endParaRPr>
              <a:solidFill>
                <a:schemeClr val="dk1"/>
              </a:solidFill>
            </a:endParaRPr>
          </a:p>
          <a:p>
            <a:pPr indent="-245871" lvl="0" marL="365760" rtl="0" algn="l">
              <a:lnSpc>
                <a:spcPct val="150000"/>
              </a:lnSpc>
              <a:spcBef>
                <a:spcPts val="300"/>
              </a:spcBef>
              <a:spcAft>
                <a:spcPts val="0"/>
              </a:spcAft>
              <a:buClr>
                <a:schemeClr val="dk1"/>
              </a:buClr>
              <a:buSzPts val="1800"/>
              <a:buChar char="●"/>
            </a:pPr>
            <a:r>
              <a:rPr lang="pt-BR">
                <a:solidFill>
                  <a:schemeClr val="dk1"/>
                </a:solidFill>
              </a:rPr>
              <a:t>Ministério de Previdência e Assistência Social </a:t>
            </a:r>
            <a:endParaRPr>
              <a:solidFill>
                <a:schemeClr val="dk1"/>
              </a:solidFill>
            </a:endParaRPr>
          </a:p>
          <a:p>
            <a:pPr indent="0" lvl="0" marL="365760" rtl="0" algn="l">
              <a:lnSpc>
                <a:spcPct val="150000"/>
              </a:lnSpc>
              <a:spcBef>
                <a:spcPts val="300"/>
              </a:spcBef>
              <a:spcAft>
                <a:spcPts val="1200"/>
              </a:spcAft>
              <a:buNone/>
            </a:pPr>
            <a:r>
              <a:rPr b="1" lang="pt-BR">
                <a:solidFill>
                  <a:schemeClr val="dk1"/>
                </a:solidFill>
              </a:rPr>
              <a:t> </a:t>
            </a:r>
            <a:endParaRPr>
              <a:solidFill>
                <a:schemeClr val="dk1"/>
              </a:solidFill>
            </a:endParaRPr>
          </a:p>
        </p:txBody>
      </p:sp>
      <p:sp>
        <p:nvSpPr>
          <p:cNvPr id="160" name="Google Shape;160;p19"/>
          <p:cNvSpPr txBox="1"/>
          <p:nvPr/>
        </p:nvSpPr>
        <p:spPr>
          <a:xfrm>
            <a:off x="475938" y="4166250"/>
            <a:ext cx="4079700" cy="523200"/>
          </a:xfrm>
          <a:prstGeom prst="rect">
            <a:avLst/>
          </a:prstGeom>
          <a:noFill/>
          <a:ln>
            <a:noFill/>
          </a:ln>
        </p:spPr>
        <p:txBody>
          <a:bodyPr anchorCtr="0" anchor="t" bIns="91425" lIns="91425" spcFirstLastPara="1" rIns="91425" wrap="square" tIns="91425">
            <a:spAutoFit/>
          </a:bodyPr>
          <a:lstStyle/>
          <a:p>
            <a:pPr indent="-271271" lvl="0" marL="365760" rtl="0" algn="l">
              <a:lnSpc>
                <a:spcPct val="150000"/>
              </a:lnSpc>
              <a:spcBef>
                <a:spcPts val="300"/>
              </a:spcBef>
              <a:spcAft>
                <a:spcPts val="0"/>
              </a:spcAft>
              <a:buClr>
                <a:schemeClr val="dk1"/>
              </a:buClr>
              <a:buSzPts val="2200"/>
              <a:buChar char="●"/>
            </a:pPr>
            <a:r>
              <a:rPr b="1" lang="pt-BR" sz="2200">
                <a:solidFill>
                  <a:schemeClr val="dk1"/>
                </a:solidFill>
              </a:rPr>
              <a:t>Constituição Federal 1988 </a:t>
            </a:r>
            <a:endParaRPr b="1" sz="2200"/>
          </a:p>
        </p:txBody>
      </p:sp>
      <p:sp>
        <p:nvSpPr>
          <p:cNvPr id="161" name="Google Shape;161;p19"/>
          <p:cNvSpPr/>
          <p:nvPr/>
        </p:nvSpPr>
        <p:spPr>
          <a:xfrm>
            <a:off x="4590463" y="4285800"/>
            <a:ext cx="1550700" cy="284100"/>
          </a:xfrm>
          <a:prstGeom prst="rightArrow">
            <a:avLst>
              <a:gd fmla="val 50000" name="adj1"/>
              <a:gd fmla="val 50000" name="adj2"/>
            </a:avLst>
          </a:prstGeom>
          <a:gradFill>
            <a:gsLst>
              <a:gs pos="0">
                <a:srgbClr val="FFF6DB"/>
              </a:gs>
              <a:gs pos="100000">
                <a:srgbClr val="FAD25C"/>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6302700" y="3255000"/>
            <a:ext cx="2610000" cy="17427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txBox="1"/>
          <p:nvPr/>
        </p:nvSpPr>
        <p:spPr>
          <a:xfrm>
            <a:off x="6546150" y="3345450"/>
            <a:ext cx="2123100" cy="52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300"/>
              </a:spcBef>
              <a:spcAft>
                <a:spcPts val="0"/>
              </a:spcAft>
              <a:buNone/>
            </a:pPr>
            <a:r>
              <a:rPr b="1" lang="pt-BR" sz="2200">
                <a:solidFill>
                  <a:schemeClr val="lt1"/>
                </a:solidFill>
              </a:rPr>
              <a:t>PREVIDÊNCIA</a:t>
            </a:r>
            <a:endParaRPr b="1" sz="2200">
              <a:solidFill>
                <a:schemeClr val="lt1"/>
              </a:solidFill>
            </a:endParaRPr>
          </a:p>
        </p:txBody>
      </p:sp>
      <p:sp>
        <p:nvSpPr>
          <p:cNvPr id="164" name="Google Shape;164;p19"/>
          <p:cNvSpPr txBox="1"/>
          <p:nvPr/>
        </p:nvSpPr>
        <p:spPr>
          <a:xfrm>
            <a:off x="6302700" y="3926450"/>
            <a:ext cx="2610000" cy="895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t-BR">
                <a:solidFill>
                  <a:schemeClr val="lt1"/>
                </a:solidFill>
              </a:rPr>
              <a:t>Artigo 40 - Regulamenta os Regimes próprios de Previdência Social</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p:nvPr/>
        </p:nvSpPr>
        <p:spPr>
          <a:xfrm>
            <a:off x="5059025" y="1197000"/>
            <a:ext cx="4130100" cy="4311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70" name="Google Shape;170;p20"/>
          <p:cNvSpPr txBox="1"/>
          <p:nvPr/>
        </p:nvSpPr>
        <p:spPr>
          <a:xfrm>
            <a:off x="5059025" y="1197000"/>
            <a:ext cx="2541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600">
                <a:solidFill>
                  <a:schemeClr val="lt1"/>
                </a:solidFill>
              </a:rPr>
              <a:t>REVISÃO HISTÓRICA</a:t>
            </a:r>
            <a:endParaRPr b="1" sz="1600">
              <a:solidFill>
                <a:schemeClr val="lt1"/>
              </a:solidFill>
            </a:endParaRPr>
          </a:p>
        </p:txBody>
      </p:sp>
      <p:sp>
        <p:nvSpPr>
          <p:cNvPr id="171" name="Google Shape;171;p20"/>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172" name="Google Shape;172;p20"/>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74" name="Google Shape;174;p20"/>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75" name="Google Shape;175;p20"/>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76" name="Google Shape;176;p20"/>
          <p:cNvGrpSpPr/>
          <p:nvPr/>
        </p:nvGrpSpPr>
        <p:grpSpPr>
          <a:xfrm>
            <a:off x="1234375" y="189600"/>
            <a:ext cx="5402638" cy="833900"/>
            <a:chOff x="-715525" y="966962"/>
            <a:chExt cx="5402638" cy="833900"/>
          </a:xfrm>
        </p:grpSpPr>
        <p:pic>
          <p:nvPicPr>
            <p:cNvPr id="177" name="Google Shape;177;p20"/>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178" name="Google Shape;178;p20"/>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179" name="Google Shape;179;p20"/>
          <p:cNvSpPr txBox="1"/>
          <p:nvPr/>
        </p:nvSpPr>
        <p:spPr>
          <a:xfrm>
            <a:off x="384225" y="1266088"/>
            <a:ext cx="44367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b="1" lang="pt-BR" sz="2000">
                <a:solidFill>
                  <a:schemeClr val="dk1"/>
                </a:solidFill>
              </a:rPr>
              <a:t>Industrialização na Era Vargas</a:t>
            </a:r>
            <a:endParaRPr b="1" sz="2000">
              <a:solidFill>
                <a:schemeClr val="dk1"/>
              </a:solidFill>
            </a:endParaRPr>
          </a:p>
        </p:txBody>
      </p:sp>
      <p:sp>
        <p:nvSpPr>
          <p:cNvPr id="180" name="Google Shape;180;p20"/>
          <p:cNvSpPr txBox="1"/>
          <p:nvPr/>
        </p:nvSpPr>
        <p:spPr>
          <a:xfrm>
            <a:off x="1792500" y="1868488"/>
            <a:ext cx="5527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800">
                <a:solidFill>
                  <a:schemeClr val="dk1"/>
                </a:solidFill>
              </a:rPr>
              <a:t>Resposta reguladora à agravante questão social</a:t>
            </a:r>
            <a:endParaRPr sz="1800">
              <a:solidFill>
                <a:schemeClr val="dk1"/>
              </a:solidFill>
            </a:endParaRPr>
          </a:p>
        </p:txBody>
      </p:sp>
      <p:sp>
        <p:nvSpPr>
          <p:cNvPr id="181" name="Google Shape;181;p20"/>
          <p:cNvSpPr/>
          <p:nvPr/>
        </p:nvSpPr>
        <p:spPr>
          <a:xfrm flipH="1" rot="10800000">
            <a:off x="990325" y="1819300"/>
            <a:ext cx="729300" cy="399300"/>
          </a:xfrm>
          <a:prstGeom prst="bentArrow">
            <a:avLst>
              <a:gd fmla="val 25000" name="adj1"/>
              <a:gd fmla="val 25000" name="adj2"/>
              <a:gd fmla="val 25000" name="adj3"/>
              <a:gd fmla="val 43750" name="adj4"/>
            </a:avLst>
          </a:prstGeom>
          <a:gradFill>
            <a:gsLst>
              <a:gs pos="0">
                <a:srgbClr val="FFF6DB"/>
              </a:gs>
              <a:gs pos="100000">
                <a:srgbClr val="FAD25C"/>
              </a:gs>
            </a:gsLst>
            <a:path path="circle">
              <a:fillToRect b="50%" l="50%" r="50%" t="50%"/>
            </a:path>
            <a:tileRect/>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nvSpPr>
        <p:spPr>
          <a:xfrm>
            <a:off x="384225" y="2938150"/>
            <a:ext cx="64404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Ministrado pela igreja (Encíclicas papais)</a:t>
            </a:r>
            <a:endParaRPr sz="2000">
              <a:solidFill>
                <a:schemeClr val="dk1"/>
              </a:solidFill>
            </a:endParaRPr>
          </a:p>
        </p:txBody>
      </p:sp>
      <p:sp>
        <p:nvSpPr>
          <p:cNvPr id="183" name="Google Shape;183;p20"/>
          <p:cNvSpPr txBox="1"/>
          <p:nvPr/>
        </p:nvSpPr>
        <p:spPr>
          <a:xfrm>
            <a:off x="384225" y="4150325"/>
            <a:ext cx="59415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Hoje, regulamentado pela lei 8662/93. </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189" name="Google Shape;189;p21"/>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191" name="Google Shape;191;p21"/>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192" name="Google Shape;192;p21"/>
          <p:cNvSpPr/>
          <p:nvPr/>
        </p:nvSpPr>
        <p:spPr>
          <a:xfrm>
            <a:off x="0" y="0"/>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93" name="Google Shape;193;p21"/>
          <p:cNvGrpSpPr/>
          <p:nvPr/>
        </p:nvGrpSpPr>
        <p:grpSpPr>
          <a:xfrm>
            <a:off x="1234375" y="189600"/>
            <a:ext cx="5402638" cy="833900"/>
            <a:chOff x="-715525" y="966962"/>
            <a:chExt cx="5402638" cy="833900"/>
          </a:xfrm>
        </p:grpSpPr>
        <p:pic>
          <p:nvPicPr>
            <p:cNvPr id="194" name="Google Shape;194;p21"/>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195" name="Google Shape;195;p21"/>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196" name="Google Shape;196;p21"/>
          <p:cNvSpPr/>
          <p:nvPr/>
        </p:nvSpPr>
        <p:spPr>
          <a:xfrm>
            <a:off x="529700" y="1370725"/>
            <a:ext cx="2042100" cy="3243000"/>
          </a:xfrm>
          <a:prstGeom prst="roundRect">
            <a:avLst>
              <a:gd fmla="val 16667" name="adj"/>
            </a:avLst>
          </a:prstGeom>
          <a:solidFill>
            <a:srgbClr val="1155CC"/>
          </a:solidFill>
          <a:ln>
            <a:noFill/>
          </a:ln>
          <a:effectLst>
            <a:reflection blurRad="0" dir="5400000" dist="76200" endA="0" endPos="14000" fadeDir="5400012" kx="0" rotWithShape="0" algn="bl" stA="52999"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197" name="Google Shape;197;p21"/>
          <p:cNvSpPr txBox="1"/>
          <p:nvPr/>
        </p:nvSpPr>
        <p:spPr>
          <a:xfrm>
            <a:off x="529700" y="2253475"/>
            <a:ext cx="2042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lt1"/>
                </a:solidFill>
              </a:rPr>
              <a:t>FASES DO SERVIÇO SOCIAL NA PREVIDÊNCIA</a:t>
            </a:r>
            <a:endParaRPr b="1" sz="2100">
              <a:solidFill>
                <a:schemeClr val="lt1"/>
              </a:solidFill>
            </a:endParaRPr>
          </a:p>
        </p:txBody>
      </p:sp>
      <p:sp>
        <p:nvSpPr>
          <p:cNvPr id="198" name="Google Shape;198;p21"/>
          <p:cNvSpPr txBox="1"/>
          <p:nvPr/>
        </p:nvSpPr>
        <p:spPr>
          <a:xfrm>
            <a:off x="2879225" y="1370725"/>
            <a:ext cx="5051100" cy="8928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Legalmente em 06 de abril de 1944</a:t>
            </a:r>
            <a:endParaRPr sz="2000">
              <a:solidFill>
                <a:schemeClr val="dk1"/>
              </a:solidFill>
            </a:endParaRPr>
          </a:p>
          <a:p>
            <a:pPr indent="457200" lvl="0" marL="0" rtl="0" algn="l">
              <a:lnSpc>
                <a:spcPct val="115000"/>
              </a:lnSpc>
              <a:spcBef>
                <a:spcPts val="0"/>
              </a:spcBef>
              <a:spcAft>
                <a:spcPts val="0"/>
              </a:spcAft>
              <a:buNone/>
            </a:pPr>
            <a:r>
              <a:rPr lang="pt-BR" sz="2000">
                <a:solidFill>
                  <a:srgbClr val="CC0000"/>
                </a:solidFill>
              </a:rPr>
              <a:t>(</a:t>
            </a:r>
            <a:r>
              <a:rPr b="1" lang="pt-BR" sz="2300">
                <a:solidFill>
                  <a:srgbClr val="CC0000"/>
                </a:solidFill>
              </a:rPr>
              <a:t>78 anos de inserção</a:t>
            </a:r>
            <a:r>
              <a:rPr lang="pt-BR" sz="2000">
                <a:solidFill>
                  <a:srgbClr val="CC0000"/>
                </a:solidFill>
              </a:rPr>
              <a:t>)</a:t>
            </a:r>
            <a:endParaRPr sz="2000">
              <a:solidFill>
                <a:srgbClr val="CC0000"/>
              </a:solidFill>
            </a:endParaRPr>
          </a:p>
        </p:txBody>
      </p:sp>
      <p:sp>
        <p:nvSpPr>
          <p:cNvPr id="199" name="Google Shape;199;p21"/>
          <p:cNvSpPr txBox="1"/>
          <p:nvPr/>
        </p:nvSpPr>
        <p:spPr>
          <a:xfrm>
            <a:off x="2879225" y="3906025"/>
            <a:ext cx="43029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Humanização das grandes máquinas burocráticas</a:t>
            </a:r>
            <a:endParaRPr>
              <a:solidFill>
                <a:schemeClr val="dk1"/>
              </a:solidFill>
            </a:endParaRPr>
          </a:p>
        </p:txBody>
      </p:sp>
      <p:pic>
        <p:nvPicPr>
          <p:cNvPr id="200" name="Google Shape;200;p21"/>
          <p:cNvPicPr preferRelativeResize="0"/>
          <p:nvPr/>
        </p:nvPicPr>
        <p:blipFill rotWithShape="1">
          <a:blip r:embed="rId5">
            <a:alphaModFix/>
          </a:blip>
          <a:srcRect b="0" l="0" r="0" t="0"/>
          <a:stretch/>
        </p:blipFill>
        <p:spPr>
          <a:xfrm>
            <a:off x="7111075" y="2937475"/>
            <a:ext cx="1838175" cy="1106723"/>
          </a:xfrm>
          <a:prstGeom prst="rect">
            <a:avLst/>
          </a:prstGeom>
          <a:noFill/>
          <a:ln>
            <a:noFill/>
          </a:ln>
        </p:spPr>
      </p:pic>
      <p:sp>
        <p:nvSpPr>
          <p:cNvPr id="201" name="Google Shape;201;p21"/>
          <p:cNvSpPr txBox="1"/>
          <p:nvPr/>
        </p:nvSpPr>
        <p:spPr>
          <a:xfrm>
            <a:off x="2879225" y="2661475"/>
            <a:ext cx="43029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2000">
                <a:solidFill>
                  <a:schemeClr val="dk1"/>
                </a:solidFill>
              </a:rPr>
              <a:t>Ligado ao Conselho Nacional do Trabalho (CNT)</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p:nvPr/>
        </p:nvSpPr>
        <p:spPr>
          <a:xfrm>
            <a:off x="5212600" y="1197000"/>
            <a:ext cx="3976500" cy="615600"/>
          </a:xfrm>
          <a:prstGeom prst="roundRect">
            <a:avLst>
              <a:gd fmla="val 16667"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lt1"/>
              </a:solidFill>
            </a:endParaRPr>
          </a:p>
        </p:txBody>
      </p:sp>
      <p:sp>
        <p:nvSpPr>
          <p:cNvPr id="207" name="Google Shape;207;p22"/>
          <p:cNvSpPr txBox="1"/>
          <p:nvPr/>
        </p:nvSpPr>
        <p:spPr>
          <a:xfrm>
            <a:off x="5304675" y="1181550"/>
            <a:ext cx="312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500">
                <a:solidFill>
                  <a:schemeClr val="lt1"/>
                </a:solidFill>
              </a:rPr>
              <a:t>FASES DO SERVIÇO</a:t>
            </a:r>
            <a:endParaRPr b="1" sz="1500">
              <a:solidFill>
                <a:schemeClr val="lt1"/>
              </a:solidFill>
            </a:endParaRPr>
          </a:p>
          <a:p>
            <a:pPr indent="0" lvl="0" marL="0" rtl="0" algn="l">
              <a:spcBef>
                <a:spcPts val="0"/>
              </a:spcBef>
              <a:spcAft>
                <a:spcPts val="0"/>
              </a:spcAft>
              <a:buNone/>
            </a:pPr>
            <a:r>
              <a:rPr b="1" lang="pt-BR" sz="1500">
                <a:solidFill>
                  <a:schemeClr val="lt1"/>
                </a:solidFill>
              </a:rPr>
              <a:t>SOCIAL NA PREVIDÊNCIA</a:t>
            </a:r>
            <a:endParaRPr b="1" sz="1500">
              <a:solidFill>
                <a:schemeClr val="lt1"/>
              </a:solidFill>
            </a:endParaRPr>
          </a:p>
        </p:txBody>
      </p:sp>
      <p:sp>
        <p:nvSpPr>
          <p:cNvPr id="208" name="Google Shape;208;p22"/>
          <p:cNvSpPr/>
          <p:nvPr/>
        </p:nvSpPr>
        <p:spPr>
          <a:xfrm>
            <a:off x="314400" y="1064200"/>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sp>
        <p:nvSpPr>
          <p:cNvPr id="209" name="Google Shape;209;p22"/>
          <p:cNvSpPr/>
          <p:nvPr/>
        </p:nvSpPr>
        <p:spPr>
          <a:xfrm>
            <a:off x="7320300" y="-703775"/>
            <a:ext cx="2909400" cy="2193000"/>
          </a:xfrm>
          <a:prstGeom prst="flowChartConnector">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a:off x="314400" y="-4025"/>
            <a:ext cx="8829600" cy="92100"/>
          </a:xfrm>
          <a:prstGeom prst="rect">
            <a:avLst/>
          </a:prstGeom>
          <a:solidFill>
            <a:srgbClr val="1155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1" i="0" sz="1400" u="none" cap="none" strike="noStrike">
              <a:solidFill>
                <a:schemeClr val="lt1"/>
              </a:solidFill>
              <a:latin typeface="Calibri"/>
              <a:ea typeface="Calibri"/>
              <a:cs typeface="Calibri"/>
              <a:sym typeface="Calibri"/>
            </a:endParaRPr>
          </a:p>
        </p:txBody>
      </p:sp>
      <p:pic>
        <p:nvPicPr>
          <p:cNvPr id="211" name="Google Shape;211;p22"/>
          <p:cNvPicPr preferRelativeResize="0"/>
          <p:nvPr/>
        </p:nvPicPr>
        <p:blipFill rotWithShape="1">
          <a:blip r:embed="rId3">
            <a:alphaModFix/>
          </a:blip>
          <a:srcRect b="0" l="0" r="0" t="0"/>
          <a:stretch/>
        </p:blipFill>
        <p:spPr>
          <a:xfrm>
            <a:off x="7182125" y="88075"/>
            <a:ext cx="1838175" cy="1282650"/>
          </a:xfrm>
          <a:prstGeom prst="rect">
            <a:avLst/>
          </a:prstGeom>
          <a:noFill/>
          <a:ln>
            <a:noFill/>
          </a:ln>
        </p:spPr>
      </p:pic>
      <p:sp>
        <p:nvSpPr>
          <p:cNvPr id="212" name="Google Shape;212;p22"/>
          <p:cNvSpPr/>
          <p:nvPr/>
        </p:nvSpPr>
        <p:spPr>
          <a:xfrm>
            <a:off x="0" y="-4025"/>
            <a:ext cx="314400" cy="5143500"/>
          </a:xfrm>
          <a:prstGeom prst="rect">
            <a:avLst/>
          </a:prstGeom>
          <a:gradFill>
            <a:gsLst>
              <a:gs pos="0">
                <a:srgbClr val="FFE599"/>
              </a:gs>
              <a:gs pos="100000">
                <a:srgbClr val="FAD25C"/>
              </a:gs>
            </a:gsLst>
            <a:path path="circle">
              <a:fillToRect l="100%" t="100%"/>
            </a:path>
            <a:tileRect b="-100%" r="-10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213" name="Google Shape;213;p22"/>
          <p:cNvGrpSpPr/>
          <p:nvPr/>
        </p:nvGrpSpPr>
        <p:grpSpPr>
          <a:xfrm>
            <a:off x="1234375" y="189600"/>
            <a:ext cx="5402638" cy="833900"/>
            <a:chOff x="-715525" y="966962"/>
            <a:chExt cx="5402638" cy="833900"/>
          </a:xfrm>
        </p:grpSpPr>
        <p:pic>
          <p:nvPicPr>
            <p:cNvPr id="214" name="Google Shape;214;p22"/>
            <p:cNvPicPr preferRelativeResize="0"/>
            <p:nvPr/>
          </p:nvPicPr>
          <p:blipFill>
            <a:blip r:embed="rId4">
              <a:alphaModFix/>
            </a:blip>
            <a:stretch>
              <a:fillRect/>
            </a:stretch>
          </p:blipFill>
          <p:spPr>
            <a:xfrm>
              <a:off x="-715525" y="966962"/>
              <a:ext cx="880575" cy="833900"/>
            </a:xfrm>
            <a:prstGeom prst="rect">
              <a:avLst/>
            </a:prstGeom>
            <a:noFill/>
            <a:ln>
              <a:noFill/>
            </a:ln>
          </p:spPr>
        </p:pic>
        <p:sp>
          <p:nvSpPr>
            <p:cNvPr id="215" name="Google Shape;215;p22"/>
            <p:cNvSpPr txBox="1"/>
            <p:nvPr/>
          </p:nvSpPr>
          <p:spPr>
            <a:xfrm>
              <a:off x="219213" y="1088413"/>
              <a:ext cx="4467900" cy="591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200"/>
                <a:t>Assistentes Sociais dos Regimes Próprios de Previdência</a:t>
              </a:r>
              <a:endParaRPr b="1" sz="1200"/>
            </a:p>
            <a:p>
              <a:pPr indent="0" lvl="0" marL="0" rtl="0" algn="ctr">
                <a:lnSpc>
                  <a:spcPct val="120000"/>
                </a:lnSpc>
                <a:spcBef>
                  <a:spcPts val="0"/>
                </a:spcBef>
                <a:spcAft>
                  <a:spcPts val="0"/>
                </a:spcAft>
                <a:buNone/>
              </a:pPr>
              <a:r>
                <a:rPr lang="pt-BR" sz="1200"/>
                <a:t>Estado de São Paulo</a:t>
              </a:r>
              <a:endParaRPr sz="1200"/>
            </a:p>
          </p:txBody>
        </p:sp>
      </p:grpSp>
      <p:sp>
        <p:nvSpPr>
          <p:cNvPr id="216" name="Google Shape;216;p22"/>
          <p:cNvSpPr txBox="1"/>
          <p:nvPr/>
        </p:nvSpPr>
        <p:spPr>
          <a:xfrm>
            <a:off x="407275" y="1233575"/>
            <a:ext cx="4582800" cy="7233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1800">
                <a:solidFill>
                  <a:schemeClr val="dk1"/>
                </a:solidFill>
              </a:rPr>
              <a:t>Unificação IAPs até o SINPAS</a:t>
            </a:r>
            <a:r>
              <a:rPr lang="pt-BR" sz="2000">
                <a:solidFill>
                  <a:schemeClr val="dk1"/>
                </a:solidFill>
              </a:rPr>
              <a:t> </a:t>
            </a:r>
            <a:endParaRPr sz="2000">
              <a:solidFill>
                <a:schemeClr val="dk1"/>
              </a:solidFill>
            </a:endParaRPr>
          </a:p>
          <a:p>
            <a:pPr indent="457200" lvl="0" marL="0" rtl="0" algn="l">
              <a:lnSpc>
                <a:spcPct val="115000"/>
              </a:lnSpc>
              <a:spcBef>
                <a:spcPts val="0"/>
              </a:spcBef>
              <a:spcAft>
                <a:spcPts val="0"/>
              </a:spcAft>
              <a:buNone/>
            </a:pPr>
            <a:r>
              <a:rPr lang="pt-BR" sz="1200">
                <a:solidFill>
                  <a:schemeClr val="dk1"/>
                </a:solidFill>
              </a:rPr>
              <a:t>(Sistema Nacional de Previdência e Assistência Social)</a:t>
            </a:r>
            <a:endParaRPr sz="600">
              <a:solidFill>
                <a:schemeClr val="dk1"/>
              </a:solidFill>
            </a:endParaRPr>
          </a:p>
        </p:txBody>
      </p:sp>
      <p:sp>
        <p:nvSpPr>
          <p:cNvPr id="217" name="Google Shape;217;p22"/>
          <p:cNvSpPr txBox="1"/>
          <p:nvPr/>
        </p:nvSpPr>
        <p:spPr>
          <a:xfrm>
            <a:off x="407275" y="2479500"/>
            <a:ext cx="45828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1800">
                <a:solidFill>
                  <a:schemeClr val="dk1"/>
                </a:solidFill>
              </a:rPr>
              <a:t>Planejamento, supervisão e execução </a:t>
            </a:r>
            <a:endParaRPr sz="1800">
              <a:solidFill>
                <a:schemeClr val="dk1"/>
              </a:solidFill>
            </a:endParaRPr>
          </a:p>
        </p:txBody>
      </p:sp>
      <p:sp>
        <p:nvSpPr>
          <p:cNvPr id="218" name="Google Shape;218;p22"/>
          <p:cNvSpPr/>
          <p:nvPr/>
        </p:nvSpPr>
        <p:spPr>
          <a:xfrm>
            <a:off x="5059653" y="2583750"/>
            <a:ext cx="369000" cy="284100"/>
          </a:xfrm>
          <a:prstGeom prst="rightArrow">
            <a:avLst>
              <a:gd fmla="val 50000" name="adj1"/>
              <a:gd fmla="val 50000" name="adj2"/>
            </a:avLst>
          </a:prstGeom>
          <a:gradFill>
            <a:gsLst>
              <a:gs pos="0">
                <a:srgbClr val="FFF6DB"/>
              </a:gs>
              <a:gs pos="100000">
                <a:srgbClr val="FAD25C"/>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txBox="1"/>
          <p:nvPr/>
        </p:nvSpPr>
        <p:spPr>
          <a:xfrm>
            <a:off x="5498250" y="2494950"/>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800">
                <a:solidFill>
                  <a:schemeClr val="dk1"/>
                </a:solidFill>
              </a:rPr>
              <a:t>Plano Básico de Ação </a:t>
            </a:r>
            <a:endParaRPr sz="1800">
              <a:solidFill>
                <a:schemeClr val="dk1"/>
              </a:solidFill>
            </a:endParaRPr>
          </a:p>
        </p:txBody>
      </p:sp>
      <p:sp>
        <p:nvSpPr>
          <p:cNvPr id="220" name="Google Shape;220;p22"/>
          <p:cNvSpPr txBox="1"/>
          <p:nvPr/>
        </p:nvSpPr>
        <p:spPr>
          <a:xfrm>
            <a:off x="420451" y="3680400"/>
            <a:ext cx="50910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Char char="●"/>
            </a:pPr>
            <a:r>
              <a:rPr lang="pt-BR" sz="1800">
                <a:solidFill>
                  <a:schemeClr val="dk1"/>
                </a:solidFill>
              </a:rPr>
              <a:t>Separação entre Previdência e Assistência</a:t>
            </a:r>
            <a:endParaRPr sz="1800">
              <a:solidFill>
                <a:schemeClr val="dk1"/>
              </a:solidFill>
            </a:endParaRPr>
          </a:p>
        </p:txBody>
      </p:sp>
      <p:sp>
        <p:nvSpPr>
          <p:cNvPr id="221" name="Google Shape;221;p22"/>
          <p:cNvSpPr/>
          <p:nvPr/>
        </p:nvSpPr>
        <p:spPr>
          <a:xfrm>
            <a:off x="5634278" y="3779075"/>
            <a:ext cx="369000" cy="284100"/>
          </a:xfrm>
          <a:prstGeom prst="rightArrow">
            <a:avLst>
              <a:gd fmla="val 50000" name="adj1"/>
              <a:gd fmla="val 50000" name="adj2"/>
            </a:avLst>
          </a:prstGeom>
          <a:gradFill>
            <a:gsLst>
              <a:gs pos="0">
                <a:srgbClr val="FFF6DB"/>
              </a:gs>
              <a:gs pos="100000">
                <a:srgbClr val="FAD25C"/>
              </a:gs>
            </a:gsLst>
            <a:lin ang="5400012"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txBox="1"/>
          <p:nvPr/>
        </p:nvSpPr>
        <p:spPr>
          <a:xfrm>
            <a:off x="6126125" y="3536550"/>
            <a:ext cx="2468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800">
                <a:solidFill>
                  <a:schemeClr val="dk1"/>
                </a:solidFill>
              </a:rPr>
              <a:t>PERÍODOS DE </a:t>
            </a:r>
            <a:r>
              <a:rPr b="1" lang="pt-BR" sz="1800">
                <a:solidFill>
                  <a:srgbClr val="38761D"/>
                </a:solidFill>
              </a:rPr>
              <a:t>ALTOS </a:t>
            </a:r>
            <a:r>
              <a:rPr lang="pt-BR" sz="1800">
                <a:solidFill>
                  <a:schemeClr val="dk1"/>
                </a:solidFill>
              </a:rPr>
              <a:t>E </a:t>
            </a:r>
            <a:r>
              <a:rPr b="1" lang="pt-BR" sz="1800">
                <a:solidFill>
                  <a:srgbClr val="CC0000"/>
                </a:solidFill>
              </a:rPr>
              <a:t>BAIXOS</a:t>
            </a:r>
            <a:endParaRPr b="1" sz="1800">
              <a:solidFill>
                <a:srgbClr val="CC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