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5"/>
  </p:notesMasterIdLst>
  <p:sldIdLst>
    <p:sldId id="290" r:id="rId2"/>
    <p:sldId id="281" r:id="rId3"/>
    <p:sldId id="292" r:id="rId4"/>
    <p:sldId id="291" r:id="rId5"/>
    <p:sldId id="293" r:id="rId6"/>
    <p:sldId id="294" r:id="rId7"/>
    <p:sldId id="295" r:id="rId8"/>
    <p:sldId id="296" r:id="rId9"/>
    <p:sldId id="297" r:id="rId10"/>
    <p:sldId id="298" r:id="rId11"/>
    <p:sldId id="299" r:id="rId12"/>
    <p:sldId id="300" r:id="rId13"/>
    <p:sldId id="301" r:id="rId14"/>
  </p:sldIdLst>
  <p:sldSz cx="9144000" cy="6858000" type="screen4x3"/>
  <p:notesSz cx="6888163" cy="100203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ABC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25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BE0F573E-F690-44A0-8DC7-CB0EEE044E9E}" type="datetimeFigureOut">
              <a:rPr lang="pt-BR" smtClean="0"/>
              <a:pPr/>
              <a:t>25/04/2022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A801EAD2-C2CD-4207-BA54-154911D1601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C08B3E-0B9E-4E2D-80D5-C8EBB55074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15ABDD-AC6A-42B7-9591-F3732B5137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8062033-C690-407E-8842-E275095C3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E5C2B-6937-4D42-AF64-D6EF9B97AA60}" type="datetime1">
              <a:rPr lang="pt-BR" smtClean="0"/>
              <a:pPr/>
              <a:t>25/04/2022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ED038D6-B82B-498E-B6D4-542F3AB66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C9DF308-7E0E-44D7-9E74-78D4B25AE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9C4CB-7D28-4D3F-9430-CCF032AB297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2637730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CCDFD5-383B-4078-82C4-40E7B8E6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ED11A66-7D50-4B9B-9F44-F51C494564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EA66D82-6CCB-44B0-B31C-9D2BD2355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E5C2B-6937-4D42-AF64-D6EF9B97AA60}" type="datetime1">
              <a:rPr lang="pt-BR" smtClean="0"/>
              <a:pPr/>
              <a:t>25/04/2022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087F580-E1DF-4728-9B30-044282929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ECFF39F-A804-478A-B0B3-5FBD05343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9C4CB-7D28-4D3F-9430-CCF032AB297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6706088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7E4AABB-D5D5-4CEA-ABFA-74A6BC721B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BBE2784-58A2-48D8-9034-930EF3476C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01BA177-5A5C-4762-85FC-53D9D4E59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E5C2B-6937-4D42-AF64-D6EF9B97AA60}" type="datetime1">
              <a:rPr lang="pt-BR" smtClean="0"/>
              <a:pPr/>
              <a:t>25/04/2022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BEF6822-9641-42F0-AAA4-C45E0217D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6786BD4-6A0D-4F86-A708-7300AA893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9C4CB-7D28-4D3F-9430-CCF032AB297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1990851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>
            <a:extLst>
              <a:ext uri="{FF2B5EF4-FFF2-40B4-BE49-F238E27FC236}">
                <a16:creationId xmlns:a16="http://schemas.microsoft.com/office/drawing/2014/main" id="{F3640869-819E-4E2D-B21C-D27288DCF3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3C29B89C-7ECE-41A6-AD3A-DEAD386A08F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124744"/>
            <a:ext cx="6224736" cy="4776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0315035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290B0B-3C7D-4F61-A0C1-4700CE4EE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1048442-829C-4244-9915-22F7BFB991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BD47B9D-EEE3-4F6E-9CAB-317705387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70C1D-176A-40B9-8E91-444AA9CC73FC}" type="datetime1">
              <a:rPr lang="pt-BR" smtClean="0"/>
              <a:pPr/>
              <a:t>25/04/2022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EF4D9C6-1AA7-407B-A1CA-8104AFFD1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D883C5F-137D-4E9E-B902-041274B2B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9C4CB-7D28-4D3F-9430-CCF032AB297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2570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278D03-F94A-4EE0-91F6-77140C48E4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AEA0B63-AFB2-418C-9377-46EE20F702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D242094-DCC1-4848-AE27-9CC2BB169A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E64E5C6-9BB7-457B-91C1-A941671B79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B59B4-7C8A-4B2B-B1F6-72713CE2BBF2}" type="datetime1">
              <a:rPr lang="pt-BR" smtClean="0"/>
              <a:pPr/>
              <a:t>25/04/2022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90DD43C-968E-45C5-999B-23AF2A326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A7AD9DE-013D-41D8-B3D5-A667357BF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9C4CB-7D28-4D3F-9430-CCF032AB297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6174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2189F2-1C36-4EC6-B536-3DD63223E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B68EA4A-DF55-4E18-B903-B0844AAC55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6A3482A-6D13-4658-A012-70B32F39D2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FD25331A-932F-4D8E-9C5D-A8C14B63AE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9F47E75D-59CA-46DA-8D1C-45B275A111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FCF77A35-B7F8-45FA-87BC-E2D4E9D1C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D04CF-789E-411E-A4BA-97DDEE786F7E}" type="datetime1">
              <a:rPr lang="pt-BR" smtClean="0"/>
              <a:pPr/>
              <a:t>25/04/2022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04DF1CD2-5108-4FB7-860A-79785B42D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E4319720-86CE-48C5-B939-67D76A13E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9C4CB-7D28-4D3F-9430-CCF032AB297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7644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968B91-FAA9-4B96-9E3B-8487D3DDF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2C7319F4-5CFE-4FD6-90FD-2DA0A4683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E5C2B-6937-4D42-AF64-D6EF9B97AA60}" type="datetime1">
              <a:rPr lang="pt-BR" smtClean="0"/>
              <a:pPr/>
              <a:t>25/04/2022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8BCD5A28-88E9-4D1F-BA33-029478C46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20964499-3C79-4155-AC03-E2D3F8FCD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9C4CB-7D28-4D3F-9430-CCF032AB297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933906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C16D842B-2889-4B03-A90B-A20E16DE3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E5C2B-6937-4D42-AF64-D6EF9B97AA60}" type="datetime1">
              <a:rPr lang="pt-BR" smtClean="0"/>
              <a:pPr/>
              <a:t>25/04/2022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BFA7A175-A969-4EE1-A65A-8FA431066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9EC4E48-F7BE-4C03-A8DB-42B0F02B0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9C4CB-7D28-4D3F-9430-CCF032AB297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2081331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3CE21B-C83D-4443-AD29-525574C10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178C2DB-4983-4200-952A-A80349E43F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B86F4C6-6AE1-4A6A-BD0D-459786F524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B959F5A-FCE9-49BA-8E45-564F0DA7B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04721-2D71-491D-AB71-36DB29592A93}" type="datetime1">
              <a:rPr lang="pt-BR" smtClean="0"/>
              <a:pPr/>
              <a:t>25/04/2022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9769637-08AE-42B3-AFF0-34735293F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214D0CB-6A99-4FE8-A9A5-7EACDEF25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9C4CB-7D28-4D3F-9430-CCF032AB297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4236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CC2D8D-EB27-46C0-B91A-8CEE4516F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46991693-B8F3-473F-8398-2A33B534EB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D68A3E0-4801-4AB5-A657-8CB8BC6FA6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39F093C-0944-463F-995B-150128283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AAC49-CDAE-45EA-9D92-26DC1564C9B9}" type="datetime1">
              <a:rPr lang="pt-BR" smtClean="0"/>
              <a:pPr/>
              <a:t>25/04/2022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76DC6D4-B36D-4903-8439-898565288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BF0F825-6B62-4505-8DFF-65F9A521A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9C4CB-7D28-4D3F-9430-CCF032AB297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2696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3172CEE-81B6-452B-ADCC-60A2680438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EE5C2B-6937-4D42-AF64-D6EF9B97AA60}" type="datetime1">
              <a:rPr lang="pt-BR" smtClean="0"/>
              <a:pPr/>
              <a:t>25/04/2022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A377BEE-55F7-4206-B69D-08459254CB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E3B9A3B-FDCD-43DC-8FCF-E26CAAEFD6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9C4CB-7D28-4D3F-9430-CCF032AB297E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15CA9585-5FCC-45B1-9ADD-2F8F279229BE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124744"/>
            <a:ext cx="6224736" cy="4776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0201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29A7CAED-9242-43FE-B005-ACAB3C914D9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124744"/>
            <a:ext cx="6224736" cy="4776406"/>
          </a:xfrm>
          <a:prstGeom prst="rect">
            <a:avLst/>
          </a:prstGeom>
        </p:spPr>
      </p:pic>
      <p:sp>
        <p:nvSpPr>
          <p:cNvPr id="8" name="Espaço Reservado para Conteúdo 7">
            <a:extLst>
              <a:ext uri="{FF2B5EF4-FFF2-40B4-BE49-F238E27FC236}">
                <a16:creationId xmlns:a16="http://schemas.microsoft.com/office/drawing/2014/main" id="{4238FF95-A08C-4988-8FCD-A9C298CFF5B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77688" y="1196752"/>
            <a:ext cx="8686800" cy="422277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ctr">
              <a:lnSpc>
                <a:spcPct val="200000"/>
              </a:lnSpc>
              <a:spcBef>
                <a:spcPts val="0"/>
              </a:spcBef>
              <a:buNone/>
            </a:pPr>
            <a:r>
              <a:rPr lang="pt-BR" sz="3200" b="1" dirty="0">
                <a:latin typeface="Palatino Linotype" panose="02040502050505030304" pitchFamily="18" charset="0"/>
              </a:rPr>
              <a:t>“ APORTE DE BENS PATRIMONIAIS E OUTRAS ALTERNATIVAS DE FINANCIAMENTO COM OBJETIVO DO EQUILÍBRIO FINANCEIRO-ATUARIAL”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4294967295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5FC9C4CB-7D28-4D3F-9430-CCF032AB297E}" type="slidenum">
              <a:rPr lang="pt-BR" sz="1400" b="1" smtClean="0">
                <a:latin typeface="Arial Rounded MT Bold" pitchFamily="34" charset="0"/>
              </a:rPr>
              <a:pPr/>
              <a:t>1</a:t>
            </a:fld>
            <a:endParaRPr lang="pt-BR" sz="1400" b="1" dirty="0"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0634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rism isInverted="1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10">
            <a:extLst>
              <a:ext uri="{FF2B5EF4-FFF2-40B4-BE49-F238E27FC236}">
                <a16:creationId xmlns:a16="http://schemas.microsoft.com/office/drawing/2014/main" id="{683AF86C-93AD-47CB-B33E-9A2B68CDD30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124744"/>
            <a:ext cx="6224736" cy="4776406"/>
          </a:xfrm>
          <a:prstGeom prst="rect">
            <a:avLst/>
          </a:prstGeom>
        </p:spPr>
      </p:pic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304800" y="188640"/>
            <a:ext cx="8686800" cy="43204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1341438" indent="-619125">
              <a:buClr>
                <a:srgbClr val="C00000"/>
              </a:buClr>
              <a:buNone/>
            </a:pPr>
            <a:r>
              <a:rPr lang="pt-BR" sz="2400" b="1" dirty="0">
                <a:latin typeface="Calibri" pitchFamily="34" charset="0"/>
                <a:cs typeface="Calibri" pitchFamily="34" charset="0"/>
              </a:rPr>
              <a:t>2.5. 	Imposto de Renda do Aposentado e Pensionista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4294967295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C9C4CB-7D28-4D3F-9430-CCF032AB297E}" type="slidenum">
              <a:rPr kumimoji="0" lang="pt-BR" sz="1400" b="1" i="0" u="none" strike="noStrike" kern="1200" cap="none" spc="0" normalizeH="0" baseline="0" noProof="0" smtClean="0">
                <a:ln>
                  <a:noFill/>
                </a:ln>
                <a:solidFill>
                  <a:srgbClr val="F07F09">
                    <a:shade val="75000"/>
                  </a:srgbClr>
                </a:solidFill>
                <a:effectLst/>
                <a:uLnTx/>
                <a:uFillTx/>
                <a:latin typeface="Arial Rounded MT Bold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pt-BR" sz="1400" b="1" i="0" u="none" strike="noStrike" kern="1200" cap="none" spc="0" normalizeH="0" baseline="0" noProof="0" dirty="0">
              <a:ln>
                <a:noFill/>
              </a:ln>
              <a:solidFill>
                <a:srgbClr val="F07F09">
                  <a:shade val="75000"/>
                </a:srgbClr>
              </a:solidFill>
              <a:effectLst/>
              <a:uLnTx/>
              <a:uFillTx/>
              <a:latin typeface="Arial Rounded MT Bold" pitchFamily="34" charset="0"/>
              <a:ea typeface="+mn-ea"/>
              <a:cs typeface="+mn-cs"/>
            </a:endParaRPr>
          </a:p>
        </p:txBody>
      </p:sp>
      <p:sp>
        <p:nvSpPr>
          <p:cNvPr id="10" name="Espaço Reservado para Conteúdo 2">
            <a:extLst>
              <a:ext uri="{FF2B5EF4-FFF2-40B4-BE49-F238E27FC236}">
                <a16:creationId xmlns:a16="http://schemas.microsoft.com/office/drawing/2014/main" id="{E671BF64-1AC5-48ED-BA2A-1A26D25B778E}"/>
              </a:ext>
            </a:extLst>
          </p:cNvPr>
          <p:cNvSpPr txBox="1">
            <a:spLocks/>
          </p:cNvSpPr>
          <p:nvPr/>
        </p:nvSpPr>
        <p:spPr>
          <a:xfrm>
            <a:off x="1919700" y="1442272"/>
            <a:ext cx="6828764" cy="432048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C00000"/>
              </a:buClr>
              <a:buNone/>
            </a:pPr>
            <a:r>
              <a:rPr lang="pt-BR" sz="2400" b="1" dirty="0">
                <a:latin typeface="Calibri" pitchFamily="34" charset="0"/>
                <a:cs typeface="Calibri" pitchFamily="34" charset="0"/>
              </a:rPr>
              <a:t>                 Impacto : </a:t>
            </a:r>
            <a:r>
              <a:rPr lang="pt-BR" sz="2400" dirty="0">
                <a:latin typeface="Calibri" pitchFamily="34" charset="0"/>
                <a:cs typeface="Calibri" pitchFamily="34" charset="0"/>
              </a:rPr>
              <a:t>curto; médio; e longo prazo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84ADB4ED-4D54-48EE-BE40-206EBD9BDA35}"/>
              </a:ext>
            </a:extLst>
          </p:cNvPr>
          <p:cNvSpPr txBox="1"/>
          <p:nvPr/>
        </p:nvSpPr>
        <p:spPr>
          <a:xfrm>
            <a:off x="304800" y="620688"/>
            <a:ext cx="84436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41550" indent="-811213" algn="just"/>
            <a:r>
              <a:rPr lang="pt-BR" sz="2400" b="1" dirty="0">
                <a:latin typeface="Calibri" panose="020F0502020204030204" pitchFamily="34" charset="0"/>
                <a:cs typeface="Calibri" panose="020F0502020204030204" pitchFamily="34" charset="0"/>
              </a:rPr>
              <a:t>2.5.1.	</a:t>
            </a:r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Vinculação do valor de Imposto de Renda para o pagamento de Benefícios Previdenciários</a:t>
            </a:r>
          </a:p>
        </p:txBody>
      </p:sp>
      <p:sp>
        <p:nvSpPr>
          <p:cNvPr id="7" name="Espaço Reservado para Conteúdo 2">
            <a:extLst>
              <a:ext uri="{FF2B5EF4-FFF2-40B4-BE49-F238E27FC236}">
                <a16:creationId xmlns:a16="http://schemas.microsoft.com/office/drawing/2014/main" id="{792EEA41-C8F1-43D8-86AE-81FD90D7CED8}"/>
              </a:ext>
            </a:extLst>
          </p:cNvPr>
          <p:cNvSpPr txBox="1">
            <a:spLocks/>
          </p:cNvSpPr>
          <p:nvPr/>
        </p:nvSpPr>
        <p:spPr>
          <a:xfrm>
            <a:off x="1917732" y="1946328"/>
            <a:ext cx="6828764" cy="546568"/>
          </a:xfrm>
          <a:prstGeom prst="rect">
            <a:avLst/>
          </a:prstGeom>
        </p:spPr>
        <p:txBody>
          <a:bodyPr vert="horz">
            <a:noAutofit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C00000"/>
              </a:buClr>
              <a:buNone/>
            </a:pPr>
            <a:r>
              <a:rPr lang="pt-BR" sz="2400" b="1" dirty="0">
                <a:latin typeface="Calibri" pitchFamily="34" charset="0"/>
                <a:cs typeface="Calibri" pitchFamily="34" charset="0"/>
              </a:rPr>
              <a:t>                 Processo: </a:t>
            </a:r>
            <a:r>
              <a:rPr lang="pt-BR" sz="2400" dirty="0">
                <a:latin typeface="Calibri" pitchFamily="34" charset="0"/>
                <a:cs typeface="Calibri" pitchFamily="34" charset="0"/>
              </a:rPr>
              <a:t>Lei Municipal / Estadual</a:t>
            </a:r>
          </a:p>
          <a:p>
            <a:pPr marL="0" indent="0">
              <a:buClr>
                <a:srgbClr val="C00000"/>
              </a:buClr>
              <a:buNone/>
            </a:pPr>
            <a:endParaRPr lang="pt-BR" sz="24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0C3359EA-74A6-4B8F-BD20-F92A6F1FC076}"/>
              </a:ext>
            </a:extLst>
          </p:cNvPr>
          <p:cNvSpPr txBox="1"/>
          <p:nvPr/>
        </p:nvSpPr>
        <p:spPr>
          <a:xfrm>
            <a:off x="304800" y="2564904"/>
            <a:ext cx="84436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41550" indent="-811213" algn="just"/>
            <a:r>
              <a:rPr lang="pt-BR" sz="2400" b="1" dirty="0">
                <a:latin typeface="Calibri" panose="020F0502020204030204" pitchFamily="34" charset="0"/>
                <a:cs typeface="Calibri" panose="020F0502020204030204" pitchFamily="34" charset="0"/>
              </a:rPr>
              <a:t>2.5.2.	</a:t>
            </a:r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Antecipação dos valores de Imposto de Renda para o pagamento de Benefícios Previdenciários</a:t>
            </a:r>
          </a:p>
        </p:txBody>
      </p:sp>
      <p:sp>
        <p:nvSpPr>
          <p:cNvPr id="12" name="Espaço Reservado para Conteúdo 2">
            <a:extLst>
              <a:ext uri="{FF2B5EF4-FFF2-40B4-BE49-F238E27FC236}">
                <a16:creationId xmlns:a16="http://schemas.microsoft.com/office/drawing/2014/main" id="{BB5AD611-5182-4750-9EF3-40E413187685}"/>
              </a:ext>
            </a:extLst>
          </p:cNvPr>
          <p:cNvSpPr txBox="1">
            <a:spLocks/>
          </p:cNvSpPr>
          <p:nvPr/>
        </p:nvSpPr>
        <p:spPr>
          <a:xfrm>
            <a:off x="1924420" y="3429000"/>
            <a:ext cx="6828764" cy="432048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C00000"/>
              </a:buClr>
              <a:buNone/>
            </a:pPr>
            <a:r>
              <a:rPr lang="pt-BR" sz="2400" b="1" dirty="0">
                <a:latin typeface="Calibri" pitchFamily="34" charset="0"/>
                <a:cs typeface="Calibri" pitchFamily="34" charset="0"/>
              </a:rPr>
              <a:t>                 Impacto : </a:t>
            </a:r>
            <a:r>
              <a:rPr lang="pt-BR" sz="2400" dirty="0">
                <a:latin typeface="Calibri" pitchFamily="34" charset="0"/>
                <a:cs typeface="Calibri" pitchFamily="34" charset="0"/>
              </a:rPr>
              <a:t>curto prazo</a:t>
            </a:r>
          </a:p>
        </p:txBody>
      </p:sp>
      <p:sp>
        <p:nvSpPr>
          <p:cNvPr id="13" name="Espaço Reservado para Conteúdo 2">
            <a:extLst>
              <a:ext uri="{FF2B5EF4-FFF2-40B4-BE49-F238E27FC236}">
                <a16:creationId xmlns:a16="http://schemas.microsoft.com/office/drawing/2014/main" id="{2DAACBA0-C619-4040-9CE0-AA14BB9B942F}"/>
              </a:ext>
            </a:extLst>
          </p:cNvPr>
          <p:cNvSpPr txBox="1">
            <a:spLocks/>
          </p:cNvSpPr>
          <p:nvPr/>
        </p:nvSpPr>
        <p:spPr>
          <a:xfrm>
            <a:off x="1922452" y="3933056"/>
            <a:ext cx="6828764" cy="1860650"/>
          </a:xfrm>
          <a:prstGeom prst="rect">
            <a:avLst/>
          </a:prstGeom>
        </p:spPr>
        <p:txBody>
          <a:bodyPr vert="horz">
            <a:noAutofit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C00000"/>
              </a:buClr>
              <a:buNone/>
            </a:pPr>
            <a:r>
              <a:rPr lang="pt-BR" sz="2400" b="1" dirty="0">
                <a:latin typeface="Calibri" pitchFamily="34" charset="0"/>
                <a:cs typeface="Calibri" pitchFamily="34" charset="0"/>
              </a:rPr>
              <a:t>                 Processo:</a:t>
            </a:r>
            <a:endParaRPr lang="pt-BR" sz="2400" dirty="0">
              <a:latin typeface="Calibri" pitchFamily="34" charset="0"/>
              <a:cs typeface="Calibri" pitchFamily="34" charset="0"/>
            </a:endParaRPr>
          </a:p>
          <a:p>
            <a:pPr marL="1341438" indent="-176213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>
                <a:latin typeface="Calibri" pitchFamily="34" charset="0"/>
                <a:cs typeface="Calibri" pitchFamily="34" charset="0"/>
              </a:rPr>
              <a:t>Aprovação pela SPREV</a:t>
            </a:r>
          </a:p>
          <a:p>
            <a:pPr marL="1341438" indent="-176213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>
                <a:latin typeface="Calibri" pitchFamily="34" charset="0"/>
                <a:cs typeface="Calibri" pitchFamily="34" charset="0"/>
              </a:rPr>
              <a:t>Avaliação Atuarial específica</a:t>
            </a:r>
          </a:p>
          <a:p>
            <a:pPr marL="1341438" indent="-176213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>
                <a:latin typeface="Calibri" pitchFamily="34" charset="0"/>
                <a:cs typeface="Calibri" pitchFamily="34" charset="0"/>
              </a:rPr>
              <a:t>Lei Municipal / Estadual</a:t>
            </a:r>
          </a:p>
          <a:p>
            <a:pPr marL="0" indent="0">
              <a:buClr>
                <a:srgbClr val="C00000"/>
              </a:buClr>
              <a:buNone/>
            </a:pPr>
            <a:endParaRPr lang="pt-BR" sz="2400" b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74377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0" grpId="0"/>
      <p:bldP spid="2" grpId="0"/>
      <p:bldP spid="7" grpId="0"/>
      <p:bldP spid="9" grpId="0"/>
      <p:bldP spid="12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>
            <a:extLst>
              <a:ext uri="{FF2B5EF4-FFF2-40B4-BE49-F238E27FC236}">
                <a16:creationId xmlns:a16="http://schemas.microsoft.com/office/drawing/2014/main" id="{DCF0DFFB-EDE0-423F-AD0C-B4D04639D57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124744"/>
            <a:ext cx="6224736" cy="4776406"/>
          </a:xfrm>
          <a:prstGeom prst="rect">
            <a:avLst/>
          </a:prstGeom>
        </p:spPr>
      </p:pic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297772" y="1700808"/>
            <a:ext cx="8686800" cy="122413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900113" indent="-17780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>
                <a:latin typeface="Calibri" pitchFamily="34" charset="0"/>
                <a:cs typeface="Calibri" pitchFamily="34" charset="0"/>
              </a:rPr>
              <a:t>Variações significativas de Resultados Financeiro-Atuarial, em função do </a:t>
            </a:r>
            <a:r>
              <a:rPr lang="pt-BR" sz="2400" b="1" dirty="0">
                <a:latin typeface="Calibri" pitchFamily="34" charset="0"/>
                <a:cs typeface="Calibri" pitchFamily="34" charset="0"/>
              </a:rPr>
              <a:t>perfil dos Segurados </a:t>
            </a:r>
            <a:r>
              <a:rPr lang="pt-BR" sz="2400" dirty="0">
                <a:latin typeface="Calibri" pitchFamily="34" charset="0"/>
                <a:cs typeface="Calibri" pitchFamily="34" charset="0"/>
              </a:rPr>
              <a:t>e </a:t>
            </a:r>
            <a:r>
              <a:rPr lang="pt-BR" sz="2400" b="1" dirty="0">
                <a:latin typeface="Calibri" pitchFamily="34" charset="0"/>
                <a:cs typeface="Calibri" pitchFamily="34" charset="0"/>
              </a:rPr>
              <a:t>Distribuição</a:t>
            </a:r>
            <a:r>
              <a:rPr lang="pt-BR" sz="2400" dirty="0">
                <a:latin typeface="Calibri" pitchFamily="34" charset="0"/>
                <a:cs typeface="Calibri" pitchFamily="34" charset="0"/>
              </a:rPr>
              <a:t> entre Ativos; Aposentados e Pensionistas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4294967295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C9C4CB-7D28-4D3F-9430-CCF032AB297E}" type="slidenum">
              <a:rPr kumimoji="0" lang="pt-BR" sz="1400" b="1" i="0" u="none" strike="noStrike" kern="1200" cap="none" spc="0" normalizeH="0" baseline="0" noProof="0" smtClean="0">
                <a:ln>
                  <a:noFill/>
                </a:ln>
                <a:solidFill>
                  <a:srgbClr val="F07F09">
                    <a:shade val="75000"/>
                  </a:srgbClr>
                </a:solidFill>
                <a:effectLst/>
                <a:uLnTx/>
                <a:uFillTx/>
                <a:latin typeface="Arial Rounded MT Bold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pt-BR" sz="1400" b="1" i="0" u="none" strike="noStrike" kern="1200" cap="none" spc="0" normalizeH="0" baseline="0" noProof="0" dirty="0">
              <a:ln>
                <a:noFill/>
              </a:ln>
              <a:solidFill>
                <a:srgbClr val="F07F09">
                  <a:shade val="75000"/>
                </a:srgbClr>
              </a:solidFill>
              <a:effectLst/>
              <a:uLnTx/>
              <a:uFillTx/>
              <a:latin typeface="Arial Rounded MT Bold" pitchFamily="34" charset="0"/>
              <a:ea typeface="+mn-ea"/>
              <a:cs typeface="+mn-cs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547477D3-6589-444A-BA25-8E8413304BF5}"/>
              </a:ext>
            </a:extLst>
          </p:cNvPr>
          <p:cNvSpPr txBox="1"/>
          <p:nvPr/>
        </p:nvSpPr>
        <p:spPr>
          <a:xfrm>
            <a:off x="604532" y="980728"/>
            <a:ext cx="8064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latin typeface="Verdana" panose="020B0604030504040204" pitchFamily="34" charset="0"/>
                <a:ea typeface="Verdana" panose="020B0604030504040204" pitchFamily="34" charset="0"/>
                <a:cs typeface="Aharoni" panose="02010803020104030203" pitchFamily="2" charset="-79"/>
              </a:rPr>
              <a:t>3. Impacto para os Municípios / Estados</a:t>
            </a:r>
          </a:p>
        </p:txBody>
      </p:sp>
      <p:sp>
        <p:nvSpPr>
          <p:cNvPr id="8" name="Espaço Reservado para Conteúdo 2">
            <a:extLst>
              <a:ext uri="{FF2B5EF4-FFF2-40B4-BE49-F238E27FC236}">
                <a16:creationId xmlns:a16="http://schemas.microsoft.com/office/drawing/2014/main" id="{CDC448B7-9D60-46A9-8A78-4774BC82981A}"/>
              </a:ext>
            </a:extLst>
          </p:cNvPr>
          <p:cNvSpPr txBox="1">
            <a:spLocks/>
          </p:cNvSpPr>
          <p:nvPr/>
        </p:nvSpPr>
        <p:spPr>
          <a:xfrm>
            <a:off x="301752" y="2996954"/>
            <a:ext cx="8686800" cy="93610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00113" indent="-17780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>
                <a:latin typeface="Calibri" pitchFamily="34" charset="0"/>
                <a:cs typeface="Calibri" pitchFamily="34" charset="0"/>
              </a:rPr>
              <a:t>Poder adotar um ou mais cenários propostos e com possíveis combinações entre eles</a:t>
            </a:r>
          </a:p>
        </p:txBody>
      </p:sp>
      <p:sp>
        <p:nvSpPr>
          <p:cNvPr id="9" name="Espaço Reservado para Conteúdo 2">
            <a:extLst>
              <a:ext uri="{FF2B5EF4-FFF2-40B4-BE49-F238E27FC236}">
                <a16:creationId xmlns:a16="http://schemas.microsoft.com/office/drawing/2014/main" id="{88526663-1E94-4C13-9B4D-52133126BD34}"/>
              </a:ext>
            </a:extLst>
          </p:cNvPr>
          <p:cNvSpPr txBox="1">
            <a:spLocks/>
          </p:cNvSpPr>
          <p:nvPr/>
        </p:nvSpPr>
        <p:spPr>
          <a:xfrm>
            <a:off x="301752" y="4077073"/>
            <a:ext cx="8686800" cy="1152127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00113" indent="-17780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>
                <a:latin typeface="Calibri" pitchFamily="34" charset="0"/>
                <a:cs typeface="Calibri" pitchFamily="34" charset="0"/>
              </a:rPr>
              <a:t>Verificar a </a:t>
            </a:r>
            <a:r>
              <a:rPr lang="pt-BR" sz="2400" b="1" dirty="0">
                <a:latin typeface="Calibri" pitchFamily="34" charset="0"/>
                <a:cs typeface="Calibri" pitchFamily="34" charset="0"/>
              </a:rPr>
              <a:t>viabilidade financeira</a:t>
            </a:r>
            <a:r>
              <a:rPr lang="pt-BR" sz="2400" dirty="0">
                <a:latin typeface="Calibri" pitchFamily="34" charset="0"/>
                <a:cs typeface="Calibri" pitchFamily="34" charset="0"/>
              </a:rPr>
              <a:t>, </a:t>
            </a:r>
            <a:r>
              <a:rPr lang="pt-BR" sz="2400" b="1" dirty="0">
                <a:latin typeface="Calibri" pitchFamily="34" charset="0"/>
                <a:cs typeface="Calibri" pitchFamily="34" charset="0"/>
              </a:rPr>
              <a:t>orçamentária e fiscal </a:t>
            </a:r>
            <a:r>
              <a:rPr lang="pt-BR" sz="2400" dirty="0">
                <a:latin typeface="Calibri" pitchFamily="34" charset="0"/>
                <a:cs typeface="Calibri" pitchFamily="34" charset="0"/>
              </a:rPr>
              <a:t>no curto, médio e longo prazo</a:t>
            </a:r>
          </a:p>
        </p:txBody>
      </p:sp>
    </p:spTree>
    <p:extLst>
      <p:ext uri="{BB962C8B-B14F-4D97-AF65-F5344CB8AC3E}">
        <p14:creationId xmlns:p14="http://schemas.microsoft.com/office/powerpoint/2010/main" val="1009148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  <p:bldP spid="8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>
            <a:extLst>
              <a:ext uri="{FF2B5EF4-FFF2-40B4-BE49-F238E27FC236}">
                <a16:creationId xmlns:a16="http://schemas.microsoft.com/office/drawing/2014/main" id="{F3D4E71C-0544-4820-919E-95C49973B8D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124744"/>
            <a:ext cx="6224736" cy="4776406"/>
          </a:xfrm>
          <a:prstGeom prst="rect">
            <a:avLst/>
          </a:prstGeom>
        </p:spPr>
      </p:pic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297772" y="2060847"/>
            <a:ext cx="8686800" cy="115212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900113" indent="-17780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>
                <a:latin typeface="Calibri" pitchFamily="34" charset="0"/>
                <a:cs typeface="Calibri" pitchFamily="34" charset="0"/>
              </a:rPr>
              <a:t>Deve ser feita com a participação do Atuário, Dirigentes do RPPS e Dirigentes do Município / Estado.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4294967295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C9C4CB-7D28-4D3F-9430-CCF032AB297E}" type="slidenum">
              <a:rPr kumimoji="0" lang="pt-BR" sz="1400" b="1" i="0" u="none" strike="noStrike" kern="1200" cap="none" spc="0" normalizeH="0" baseline="0" noProof="0" smtClean="0">
                <a:ln>
                  <a:noFill/>
                </a:ln>
                <a:solidFill>
                  <a:srgbClr val="F07F09">
                    <a:shade val="75000"/>
                  </a:srgbClr>
                </a:solidFill>
                <a:effectLst/>
                <a:uLnTx/>
                <a:uFillTx/>
                <a:latin typeface="Arial Rounded MT Bold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pt-BR" sz="1400" b="1" i="0" u="none" strike="noStrike" kern="1200" cap="none" spc="0" normalizeH="0" baseline="0" noProof="0" dirty="0">
              <a:ln>
                <a:noFill/>
              </a:ln>
              <a:solidFill>
                <a:srgbClr val="F07F09">
                  <a:shade val="75000"/>
                </a:srgbClr>
              </a:solidFill>
              <a:effectLst/>
              <a:uLnTx/>
              <a:uFillTx/>
              <a:latin typeface="Arial Rounded MT Bold" pitchFamily="34" charset="0"/>
              <a:ea typeface="+mn-ea"/>
              <a:cs typeface="+mn-cs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547477D3-6589-444A-BA25-8E8413304BF5}"/>
              </a:ext>
            </a:extLst>
          </p:cNvPr>
          <p:cNvSpPr txBox="1"/>
          <p:nvPr/>
        </p:nvSpPr>
        <p:spPr>
          <a:xfrm>
            <a:off x="604532" y="1052735"/>
            <a:ext cx="8064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2913" indent="-442913"/>
            <a:r>
              <a:rPr lang="pt-BR" sz="2400" b="1" dirty="0">
                <a:latin typeface="Verdana" panose="020B0604030504040204" pitchFamily="34" charset="0"/>
                <a:ea typeface="Verdana" panose="020B0604030504040204" pitchFamily="34" charset="0"/>
                <a:cs typeface="Aharoni" panose="02010803020104030203" pitchFamily="2" charset="-79"/>
              </a:rPr>
              <a:t>4. Construção da Estrutura Previdenciária do Município / Estado</a:t>
            </a:r>
          </a:p>
        </p:txBody>
      </p:sp>
      <p:sp>
        <p:nvSpPr>
          <p:cNvPr id="8" name="Espaço Reservado para Conteúdo 2">
            <a:extLst>
              <a:ext uri="{FF2B5EF4-FFF2-40B4-BE49-F238E27FC236}">
                <a16:creationId xmlns:a16="http://schemas.microsoft.com/office/drawing/2014/main" id="{CDC448B7-9D60-46A9-8A78-4774BC82981A}"/>
              </a:ext>
            </a:extLst>
          </p:cNvPr>
          <p:cNvSpPr txBox="1">
            <a:spLocks/>
          </p:cNvSpPr>
          <p:nvPr/>
        </p:nvSpPr>
        <p:spPr>
          <a:xfrm>
            <a:off x="301752" y="3212977"/>
            <a:ext cx="8686800" cy="93610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00113" indent="-17780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>
                <a:latin typeface="Calibri" pitchFamily="34" charset="0"/>
                <a:cs typeface="Calibri" pitchFamily="34" charset="0"/>
              </a:rPr>
              <a:t>Atender a legislação pertinente, em relação à SPREV e Tribunais de Contas.</a:t>
            </a:r>
          </a:p>
        </p:txBody>
      </p:sp>
      <p:sp>
        <p:nvSpPr>
          <p:cNvPr id="9" name="Espaço Reservado para Conteúdo 2">
            <a:extLst>
              <a:ext uri="{FF2B5EF4-FFF2-40B4-BE49-F238E27FC236}">
                <a16:creationId xmlns:a16="http://schemas.microsoft.com/office/drawing/2014/main" id="{88526663-1E94-4C13-9B4D-52133126BD34}"/>
              </a:ext>
            </a:extLst>
          </p:cNvPr>
          <p:cNvSpPr txBox="1">
            <a:spLocks/>
          </p:cNvSpPr>
          <p:nvPr/>
        </p:nvSpPr>
        <p:spPr>
          <a:xfrm>
            <a:off x="301752" y="4149080"/>
            <a:ext cx="8686800" cy="1152127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00113" indent="-17780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>
                <a:latin typeface="Calibri" pitchFamily="34" charset="0"/>
                <a:cs typeface="Calibri" pitchFamily="34" charset="0"/>
              </a:rPr>
              <a:t>Todo o processo é dinâmico, e não estatístico, devendo variar as possíveis soluções ao passar dos anos.</a:t>
            </a:r>
          </a:p>
        </p:txBody>
      </p:sp>
    </p:spTree>
    <p:extLst>
      <p:ext uri="{BB962C8B-B14F-4D97-AF65-F5344CB8AC3E}">
        <p14:creationId xmlns:p14="http://schemas.microsoft.com/office/powerpoint/2010/main" val="5450183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  <p:bldP spid="8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11892C-B958-4FF7-ADD8-D7E87CBEA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t-BR" b="1" dirty="0">
                <a:latin typeface="Bahnschrift SemiBold" panose="020B0502040204020203" pitchFamily="34" charset="0"/>
              </a:rPr>
              <a:t>RICHARD DUTZMANN - ATUÁRIO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4684485-97FA-46AD-89AF-33BF40C992F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lnSpc>
                <a:spcPct val="200000"/>
              </a:lnSpc>
              <a:spcBef>
                <a:spcPts val="0"/>
              </a:spcBef>
              <a:buNone/>
            </a:pPr>
            <a:r>
              <a:rPr lang="pt-BR" sz="2800" b="1" dirty="0">
                <a:latin typeface="Bahnschrift SemiBold" panose="020B0502040204020203" pitchFamily="34" charset="0"/>
              </a:rPr>
              <a:t>ESCRITÓRIO TÉCNICO DE ATUÁRIA S/S LTDA.</a:t>
            </a:r>
          </a:p>
          <a:p>
            <a:pPr marL="0" indent="0" algn="r">
              <a:lnSpc>
                <a:spcPct val="200000"/>
              </a:lnSpc>
              <a:spcBef>
                <a:spcPts val="0"/>
              </a:spcBef>
              <a:buNone/>
            </a:pPr>
            <a:r>
              <a:rPr lang="pt-BR" sz="2800" b="1" dirty="0">
                <a:latin typeface="Bahnschrift SemiBold" panose="020B0502040204020203" pitchFamily="34" charset="0"/>
              </a:rPr>
              <a:t>FONE: 11 2626-7045    WHATSAPP: 11 97677-7555</a:t>
            </a:r>
          </a:p>
          <a:p>
            <a:pPr marL="0" indent="0">
              <a:lnSpc>
                <a:spcPct val="200000"/>
              </a:lnSpc>
              <a:spcBef>
                <a:spcPts val="0"/>
              </a:spcBef>
              <a:buNone/>
            </a:pPr>
            <a:r>
              <a:rPr lang="pt-BR" sz="2800" b="1" dirty="0">
                <a:latin typeface="Bahnschrift SemiBold" panose="020B0502040204020203" pitchFamily="34" charset="0"/>
              </a:rPr>
              <a:t>E-MAIL: rpps@etaa.com.br</a:t>
            </a:r>
          </a:p>
          <a:p>
            <a:pPr marL="0" indent="0" algn="r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800" b="1" dirty="0">
                <a:latin typeface="Bahnschrift SemiBold" panose="020B0502040204020203" pitchFamily="34" charset="0"/>
              </a:rPr>
              <a:t>RUA BARÃO DO TRIUNFO, 238 – SALAS 23/24   BROOKLIN – SÃO PAULO – SP – CEP 04602-000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1AA09165-0165-45EA-8336-8C8683F1CCAF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5FC9C4CB-7D28-4D3F-9430-CCF032AB297E}" type="slidenum">
              <a:rPr lang="pt-BR" smtClean="0"/>
              <a:pPr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707679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4750" advClick="0" advTm="1000">
        <p15:prstTrans prst="curtains"/>
      </p:transition>
    </mc:Choice>
    <mc:Fallback>
      <p:transition spd="slow" advClick="0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Imagem 28">
            <a:extLst>
              <a:ext uri="{FF2B5EF4-FFF2-40B4-BE49-F238E27FC236}">
                <a16:creationId xmlns:a16="http://schemas.microsoft.com/office/drawing/2014/main" id="{208DEB07-7B62-4DA8-BD95-5DBB3BBEF01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124744"/>
            <a:ext cx="6224736" cy="4776406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4800" y="125589"/>
            <a:ext cx="8686800" cy="567107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pt-BR" b="1" dirty="0"/>
              <a:t>EQUILÍBRIO FINANCEIRO-ATUARIAL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4294967295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5FC9C4CB-7D28-4D3F-9430-CCF032AB297E}" type="slidenum">
              <a:rPr lang="pt-BR" sz="1400" b="1" smtClean="0">
                <a:latin typeface="Arial Rounded MT Bold" pitchFamily="34" charset="0"/>
              </a:rPr>
              <a:pPr/>
              <a:t>2</a:t>
            </a:fld>
            <a:endParaRPr lang="pt-BR" sz="1400" b="1" dirty="0">
              <a:latin typeface="Arial Rounded MT Bold" pitchFamily="34" charset="0"/>
            </a:endParaRPr>
          </a:p>
        </p:txBody>
      </p:sp>
      <p:grpSp>
        <p:nvGrpSpPr>
          <p:cNvPr id="5" name="Agrupar 4">
            <a:extLst>
              <a:ext uri="{FF2B5EF4-FFF2-40B4-BE49-F238E27FC236}">
                <a16:creationId xmlns:a16="http://schemas.microsoft.com/office/drawing/2014/main" id="{BBB684C1-7470-42B7-A471-CAFF87EE3443}"/>
              </a:ext>
            </a:extLst>
          </p:cNvPr>
          <p:cNvGrpSpPr/>
          <p:nvPr/>
        </p:nvGrpSpPr>
        <p:grpSpPr>
          <a:xfrm>
            <a:off x="611560" y="1139360"/>
            <a:ext cx="8143932" cy="1929600"/>
            <a:chOff x="642911" y="1070772"/>
            <a:chExt cx="8143932" cy="1929600"/>
          </a:xfrm>
        </p:grpSpPr>
        <p:sp>
          <p:nvSpPr>
            <p:cNvPr id="19" name="CaixaDeTexto 18"/>
            <p:cNvSpPr txBox="1"/>
            <p:nvPr/>
          </p:nvSpPr>
          <p:spPr>
            <a:xfrm>
              <a:off x="642911" y="1412432"/>
              <a:ext cx="35719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85738" algn="ctr"/>
              <a:r>
                <a:rPr lang="pt-BR" sz="2000" dirty="0">
                  <a:latin typeface="Calibri" pitchFamily="34" charset="0"/>
                  <a:cs typeface="Calibri" pitchFamily="34" charset="0"/>
                </a:rPr>
                <a:t>O que tenho</a:t>
              </a:r>
            </a:p>
            <a:p>
              <a:pPr marL="185738" algn="ctr"/>
              <a:r>
                <a:rPr lang="pt-BR" sz="2000" dirty="0">
                  <a:latin typeface="Calibri" pitchFamily="34" charset="0"/>
                  <a:cs typeface="Calibri" pitchFamily="34" charset="0"/>
                </a:rPr>
                <a:t>    + 	</a:t>
              </a:r>
            </a:p>
            <a:p>
              <a:pPr marL="185738" algn="ctr"/>
              <a:r>
                <a:rPr lang="pt-BR" sz="2000" dirty="0">
                  <a:latin typeface="Calibri" pitchFamily="34" charset="0"/>
                  <a:cs typeface="Calibri" pitchFamily="34" charset="0"/>
                </a:rPr>
                <a:t>O que vou receber</a:t>
              </a:r>
            </a:p>
          </p:txBody>
        </p:sp>
        <p:sp>
          <p:nvSpPr>
            <p:cNvPr id="21" name="Colchete esquerdo 20"/>
            <p:cNvSpPr/>
            <p:nvPr/>
          </p:nvSpPr>
          <p:spPr>
            <a:xfrm flipH="1">
              <a:off x="8048753" y="1070772"/>
              <a:ext cx="188595" cy="1928826"/>
            </a:xfrm>
            <a:prstGeom prst="leftBracket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2" name="Colchete esquerdo 21"/>
            <p:cNvSpPr/>
            <p:nvPr/>
          </p:nvSpPr>
          <p:spPr>
            <a:xfrm flipH="1">
              <a:off x="3500431" y="1070772"/>
              <a:ext cx="188595" cy="1928826"/>
            </a:xfrm>
            <a:prstGeom prst="leftBracket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3" name="Colchete esquerdo 22"/>
            <p:cNvSpPr/>
            <p:nvPr/>
          </p:nvSpPr>
          <p:spPr>
            <a:xfrm>
              <a:off x="1384967" y="1070772"/>
              <a:ext cx="115200" cy="1929600"/>
            </a:xfrm>
            <a:prstGeom prst="leftBracket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4" name="Colchete esquerdo 23"/>
            <p:cNvSpPr/>
            <p:nvPr/>
          </p:nvSpPr>
          <p:spPr>
            <a:xfrm>
              <a:off x="5951332" y="1070772"/>
              <a:ext cx="115200" cy="1929600"/>
            </a:xfrm>
            <a:prstGeom prst="leftBracket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5" name="CaixaDeTexto 24"/>
            <p:cNvSpPr txBox="1"/>
            <p:nvPr/>
          </p:nvSpPr>
          <p:spPr>
            <a:xfrm>
              <a:off x="4572001" y="1150964"/>
              <a:ext cx="428628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9600" b="1" u="sng" dirty="0">
                  <a:latin typeface="Calibri" pitchFamily="34" charset="0"/>
                  <a:cs typeface="Calibri" pitchFamily="34" charset="0"/>
                </a:rPr>
                <a:t>&gt;</a:t>
              </a:r>
            </a:p>
          </p:txBody>
        </p:sp>
        <p:sp>
          <p:nvSpPr>
            <p:cNvPr id="26" name="CaixaDeTexto 25"/>
            <p:cNvSpPr txBox="1"/>
            <p:nvPr/>
          </p:nvSpPr>
          <p:spPr>
            <a:xfrm>
              <a:off x="5214943" y="1427963"/>
              <a:ext cx="35719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85738" algn="ctr"/>
              <a:r>
                <a:rPr lang="pt-BR" sz="2000" dirty="0">
                  <a:latin typeface="Calibri" pitchFamily="34" charset="0"/>
                  <a:cs typeface="Calibri" pitchFamily="34" charset="0"/>
                </a:rPr>
                <a:t>O que pago</a:t>
              </a:r>
            </a:p>
            <a:p>
              <a:pPr marL="185738" algn="ctr"/>
              <a:r>
                <a:rPr lang="pt-BR" sz="2000" dirty="0">
                  <a:latin typeface="Calibri" pitchFamily="34" charset="0"/>
                  <a:cs typeface="Calibri" pitchFamily="34" charset="0"/>
                </a:rPr>
                <a:t>    + 	</a:t>
              </a:r>
            </a:p>
            <a:p>
              <a:pPr marL="185738" algn="ctr"/>
              <a:r>
                <a:rPr lang="pt-BR" sz="2000" dirty="0">
                  <a:latin typeface="Calibri" pitchFamily="34" charset="0"/>
                  <a:cs typeface="Calibri" pitchFamily="34" charset="0"/>
                </a:rPr>
                <a:t>O que vou pagar</a:t>
              </a:r>
            </a:p>
          </p:txBody>
        </p:sp>
      </p:grpSp>
      <p:sp>
        <p:nvSpPr>
          <p:cNvPr id="27" name="CaixaDeTexto 26"/>
          <p:cNvSpPr txBox="1"/>
          <p:nvPr/>
        </p:nvSpPr>
        <p:spPr>
          <a:xfrm>
            <a:off x="4434253" y="3357563"/>
            <a:ext cx="7858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latin typeface="Calibri" pitchFamily="34" charset="0"/>
                <a:cs typeface="Calibri" pitchFamily="34" charset="0"/>
              </a:rPr>
              <a:t>OU</a:t>
            </a:r>
          </a:p>
        </p:txBody>
      </p:sp>
      <p:grpSp>
        <p:nvGrpSpPr>
          <p:cNvPr id="8" name="Agrupar 7">
            <a:extLst>
              <a:ext uri="{FF2B5EF4-FFF2-40B4-BE49-F238E27FC236}">
                <a16:creationId xmlns:a16="http://schemas.microsoft.com/office/drawing/2014/main" id="{61144139-EE61-449C-A5BD-5D3E209FF26F}"/>
              </a:ext>
            </a:extLst>
          </p:cNvPr>
          <p:cNvGrpSpPr/>
          <p:nvPr/>
        </p:nvGrpSpPr>
        <p:grpSpPr>
          <a:xfrm>
            <a:off x="1504472" y="4142606"/>
            <a:ext cx="7099932" cy="1929600"/>
            <a:chOff x="1504472" y="4142606"/>
            <a:chExt cx="7099932" cy="1929600"/>
          </a:xfrm>
        </p:grpSpPr>
        <p:sp>
          <p:nvSpPr>
            <p:cNvPr id="6" name="CaixaDeTexto 5"/>
            <p:cNvSpPr txBox="1"/>
            <p:nvPr/>
          </p:nvSpPr>
          <p:spPr>
            <a:xfrm>
              <a:off x="1869326" y="4941220"/>
              <a:ext cx="241464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85738"/>
              <a:r>
                <a:rPr lang="pt-BR" dirty="0">
                  <a:latin typeface="Calibri" pitchFamily="34" charset="0"/>
                  <a:cs typeface="Calibri" pitchFamily="34" charset="0"/>
                </a:rPr>
                <a:t>FLUXO DE ATIVOS</a:t>
              </a:r>
            </a:p>
          </p:txBody>
        </p:sp>
        <p:sp>
          <p:nvSpPr>
            <p:cNvPr id="7" name="CaixaDeTexto 6"/>
            <p:cNvSpPr txBox="1"/>
            <p:nvPr/>
          </p:nvSpPr>
          <p:spPr>
            <a:xfrm>
              <a:off x="5724128" y="4931876"/>
              <a:ext cx="28802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85738"/>
              <a:r>
                <a:rPr lang="pt-BR" dirty="0">
                  <a:latin typeface="Calibri" pitchFamily="34" charset="0"/>
                  <a:cs typeface="Calibri" pitchFamily="34" charset="0"/>
                </a:rPr>
                <a:t>FLUXO DE PASSIVOS</a:t>
              </a:r>
            </a:p>
          </p:txBody>
        </p:sp>
        <p:sp>
          <p:nvSpPr>
            <p:cNvPr id="14" name="Colchete esquerdo 13"/>
            <p:cNvSpPr/>
            <p:nvPr/>
          </p:nvSpPr>
          <p:spPr>
            <a:xfrm flipH="1">
              <a:off x="8172400" y="4142606"/>
              <a:ext cx="188595" cy="1928826"/>
            </a:xfrm>
            <a:prstGeom prst="leftBracket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5" name="Colchete esquerdo 14"/>
            <p:cNvSpPr/>
            <p:nvPr/>
          </p:nvSpPr>
          <p:spPr>
            <a:xfrm flipH="1">
              <a:off x="4139952" y="4142606"/>
              <a:ext cx="188595" cy="1928826"/>
            </a:xfrm>
            <a:prstGeom prst="leftBracket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6" name="Colchete esquerdo 15"/>
            <p:cNvSpPr/>
            <p:nvPr/>
          </p:nvSpPr>
          <p:spPr>
            <a:xfrm>
              <a:off x="1504472" y="4142606"/>
              <a:ext cx="115200" cy="1929600"/>
            </a:xfrm>
            <a:prstGeom prst="leftBracket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7" name="Colchete esquerdo 16"/>
            <p:cNvSpPr/>
            <p:nvPr/>
          </p:nvSpPr>
          <p:spPr>
            <a:xfrm>
              <a:off x="5783343" y="4142606"/>
              <a:ext cx="115200" cy="1929600"/>
            </a:xfrm>
            <a:prstGeom prst="leftBracket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8" name="CaixaDeTexto 27">
              <a:extLst>
                <a:ext uri="{FF2B5EF4-FFF2-40B4-BE49-F238E27FC236}">
                  <a16:creationId xmlns:a16="http://schemas.microsoft.com/office/drawing/2014/main" id="{2CC970BF-051C-4F4F-AE5B-21D8D579DA9D}"/>
                </a:ext>
              </a:extLst>
            </p:cNvPr>
            <p:cNvSpPr txBox="1"/>
            <p:nvPr/>
          </p:nvSpPr>
          <p:spPr>
            <a:xfrm>
              <a:off x="4754964" y="4227445"/>
              <a:ext cx="428628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9600" b="1" u="sng" dirty="0">
                  <a:latin typeface="Calibri" pitchFamily="34" charset="0"/>
                  <a:cs typeface="Calibri" pitchFamily="34" charset="0"/>
                </a:rPr>
                <a:t>&gt;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m 14">
            <a:extLst>
              <a:ext uri="{FF2B5EF4-FFF2-40B4-BE49-F238E27FC236}">
                <a16:creationId xmlns:a16="http://schemas.microsoft.com/office/drawing/2014/main" id="{5C40C0F2-411B-47E1-B2F3-3270D94DF2D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124744"/>
            <a:ext cx="6224736" cy="4776406"/>
          </a:xfrm>
          <a:prstGeom prst="rect">
            <a:avLst/>
          </a:prstGeom>
        </p:spPr>
      </p:pic>
      <p:sp>
        <p:nvSpPr>
          <p:cNvPr id="4" name="Espaço Reservado para Número de Slide 3"/>
          <p:cNvSpPr>
            <a:spLocks noGrp="1"/>
          </p:cNvSpPr>
          <p:nvPr>
            <p:ph type="sldNum" sz="quarter" idx="4294967295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5FC9C4CB-7D28-4D3F-9430-CCF032AB297E}" type="slidenum">
              <a:rPr lang="pt-BR" sz="1400" b="1" smtClean="0">
                <a:latin typeface="Arial Rounded MT Bold" pitchFamily="34" charset="0"/>
              </a:rPr>
              <a:pPr/>
              <a:t>3</a:t>
            </a:fld>
            <a:endParaRPr lang="pt-BR" sz="1400" b="1" dirty="0">
              <a:latin typeface="Arial Rounded MT Bold" pitchFamily="34" charset="0"/>
            </a:endParaRPr>
          </a:p>
        </p:txBody>
      </p:sp>
      <p:graphicFrame>
        <p:nvGraphicFramePr>
          <p:cNvPr id="6" name="Tabela 6">
            <a:extLst>
              <a:ext uri="{FF2B5EF4-FFF2-40B4-BE49-F238E27FC236}">
                <a16:creationId xmlns:a16="http://schemas.microsoft.com/office/drawing/2014/main" id="{5E4D6129-2DD7-4E61-A233-4C204451E9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9216663"/>
              </p:ext>
            </p:extLst>
          </p:nvPr>
        </p:nvGraphicFramePr>
        <p:xfrm>
          <a:off x="395536" y="404664"/>
          <a:ext cx="8280921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8392">
                  <a:extLst>
                    <a:ext uri="{9D8B030D-6E8A-4147-A177-3AD203B41FA5}">
                      <a16:colId xmlns:a16="http://schemas.microsoft.com/office/drawing/2014/main" val="404839205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65723811"/>
                    </a:ext>
                  </a:extLst>
                </a:gridCol>
                <a:gridCol w="3528393">
                  <a:extLst>
                    <a:ext uri="{9D8B030D-6E8A-4147-A177-3AD203B41FA5}">
                      <a16:colId xmlns:a16="http://schemas.microsoft.com/office/drawing/2014/main" val="1833923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FLUXO DE ATIVOS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X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FLUXO DE PASSIVOS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0617770"/>
                  </a:ext>
                </a:extLst>
              </a:tr>
            </a:tbl>
          </a:graphicData>
        </a:graphic>
      </p:graphicFrame>
      <p:sp>
        <p:nvSpPr>
          <p:cNvPr id="7" name="CaixaDeTexto 6">
            <a:extLst>
              <a:ext uri="{FF2B5EF4-FFF2-40B4-BE49-F238E27FC236}">
                <a16:creationId xmlns:a16="http://schemas.microsoft.com/office/drawing/2014/main" id="{7275BC8F-B3E3-4124-8E7F-B8F2261572B0}"/>
              </a:ext>
            </a:extLst>
          </p:cNvPr>
          <p:cNvSpPr txBox="1"/>
          <p:nvPr/>
        </p:nvSpPr>
        <p:spPr>
          <a:xfrm>
            <a:off x="683568" y="881984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- Atual Patrimônio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EE9A998E-1B3B-449D-848B-F3A8B09AF93C}"/>
              </a:ext>
            </a:extLst>
          </p:cNvPr>
          <p:cNvSpPr txBox="1"/>
          <p:nvPr/>
        </p:nvSpPr>
        <p:spPr>
          <a:xfrm>
            <a:off x="683568" y="1268760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- Dívida do Ente com o RPPS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0F5EFC6F-E437-4F5F-BD0A-91F1203FC9B1}"/>
              </a:ext>
            </a:extLst>
          </p:cNvPr>
          <p:cNvSpPr txBox="1"/>
          <p:nvPr/>
        </p:nvSpPr>
        <p:spPr>
          <a:xfrm>
            <a:off x="683568" y="3573015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- COMPREV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95C73094-BF27-4F6D-8ADD-D6FBB9A59039}"/>
              </a:ext>
            </a:extLst>
          </p:cNvPr>
          <p:cNvSpPr txBox="1"/>
          <p:nvPr/>
        </p:nvSpPr>
        <p:spPr>
          <a:xfrm>
            <a:off x="683568" y="3966155"/>
            <a:ext cx="43924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- Contribuição Suplementar e/ou</a:t>
            </a:r>
          </a:p>
          <a:p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   Aportes Suplementares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1EDD91B1-0D8D-469A-9C77-B103D1EDBDEA}"/>
              </a:ext>
            </a:extLst>
          </p:cNvPr>
          <p:cNvSpPr txBox="1"/>
          <p:nvPr/>
        </p:nvSpPr>
        <p:spPr>
          <a:xfrm>
            <a:off x="683568" y="4797152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- Ganho Financeiro (Juros)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8DEE3878-2B14-4DBB-BB62-E84BD0B69679}"/>
              </a:ext>
            </a:extLst>
          </p:cNvPr>
          <p:cNvSpPr txBox="1"/>
          <p:nvPr/>
        </p:nvSpPr>
        <p:spPr>
          <a:xfrm>
            <a:off x="683568" y="1673044"/>
            <a:ext cx="41044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- Contribuição Básica (Normal)</a:t>
            </a:r>
          </a:p>
          <a:p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       - Ente</a:t>
            </a:r>
          </a:p>
          <a:p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       - Servidor Ativo</a:t>
            </a:r>
          </a:p>
          <a:p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       - Aposentado</a:t>
            </a:r>
          </a:p>
          <a:p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       - Pensionista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65D93284-00FE-4CAF-98C8-FCBD642D74AB}"/>
              </a:ext>
            </a:extLst>
          </p:cNvPr>
          <p:cNvSpPr txBox="1"/>
          <p:nvPr/>
        </p:nvSpPr>
        <p:spPr>
          <a:xfrm>
            <a:off x="5508103" y="881984"/>
            <a:ext cx="31683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- Atuais Aposentadorias</a:t>
            </a: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CAD4DDEA-C726-426F-BBA4-925204F2F170}"/>
              </a:ext>
            </a:extLst>
          </p:cNvPr>
          <p:cNvSpPr txBox="1"/>
          <p:nvPr/>
        </p:nvSpPr>
        <p:spPr>
          <a:xfrm>
            <a:off x="5508104" y="1441399"/>
            <a:ext cx="252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- Atuais Pensões</a:t>
            </a: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6A16A4E6-E421-438F-BFCB-D89170FA512C}"/>
              </a:ext>
            </a:extLst>
          </p:cNvPr>
          <p:cNvSpPr txBox="1"/>
          <p:nvPr/>
        </p:nvSpPr>
        <p:spPr>
          <a:xfrm>
            <a:off x="5508104" y="1981402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- Novas Aposentadorias</a:t>
            </a: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DC16731A-5750-4F1F-98FA-34D218F8C286}"/>
              </a:ext>
            </a:extLst>
          </p:cNvPr>
          <p:cNvSpPr txBox="1"/>
          <p:nvPr/>
        </p:nvSpPr>
        <p:spPr>
          <a:xfrm>
            <a:off x="5508104" y="2564904"/>
            <a:ext cx="252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- Novas Pensões</a:t>
            </a:r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34B329FE-0E1C-4D6B-BE85-D281C2B42B30}"/>
              </a:ext>
            </a:extLst>
          </p:cNvPr>
          <p:cNvSpPr txBox="1"/>
          <p:nvPr/>
        </p:nvSpPr>
        <p:spPr>
          <a:xfrm>
            <a:off x="5508104" y="3147379"/>
            <a:ext cx="2952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- Custo Administrativo</a:t>
            </a:r>
          </a:p>
        </p:txBody>
      </p:sp>
    </p:spTree>
    <p:extLst>
      <p:ext uri="{BB962C8B-B14F-4D97-AF65-F5344CB8AC3E}">
        <p14:creationId xmlns:p14="http://schemas.microsoft.com/office/powerpoint/2010/main" val="3921597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/>
      <p:bldP spid="12" grpId="0"/>
      <p:bldP spid="13" grpId="0"/>
      <p:bldP spid="14" grpId="0"/>
      <p:bldP spid="17" grpId="0"/>
      <p:bldP spid="18" grpId="0"/>
      <p:bldP spid="19" grpId="0"/>
      <p:bldP spid="20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10">
            <a:extLst>
              <a:ext uri="{FF2B5EF4-FFF2-40B4-BE49-F238E27FC236}">
                <a16:creationId xmlns:a16="http://schemas.microsoft.com/office/drawing/2014/main" id="{8CD61C52-335C-4682-837C-3CBCF2E206F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124744"/>
            <a:ext cx="6224736" cy="4776406"/>
          </a:xfrm>
          <a:prstGeom prst="rect">
            <a:avLst/>
          </a:prstGeom>
        </p:spPr>
      </p:pic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304800" y="1556793"/>
            <a:ext cx="8686800" cy="79208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1165225" indent="-354013">
              <a:buClr>
                <a:srgbClr val="C00000"/>
              </a:buClr>
              <a:buFont typeface="Wingdings" pitchFamily="2" charset="2"/>
              <a:buChar char="Ø"/>
            </a:pPr>
            <a:r>
              <a:rPr lang="pt-BR" sz="2400" b="1" dirty="0">
                <a:latin typeface="Calibri" pitchFamily="34" charset="0"/>
                <a:cs typeface="Calibri" pitchFamily="34" charset="0"/>
              </a:rPr>
              <a:t>Reforma da Previdência EC 103, em relação à elegibilidade para a aposentadoria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4294967295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C9C4CB-7D28-4D3F-9430-CCF032AB297E}" type="slidenum">
              <a:rPr kumimoji="0" lang="pt-BR" sz="1400" b="1" i="0" u="none" strike="noStrike" kern="1200" cap="none" spc="0" normalizeH="0" baseline="0" noProof="0" smtClean="0">
                <a:ln>
                  <a:noFill/>
                </a:ln>
                <a:solidFill>
                  <a:srgbClr val="F07F09">
                    <a:shade val="75000"/>
                  </a:srgbClr>
                </a:solidFill>
                <a:effectLst/>
                <a:uLnTx/>
                <a:uFillTx/>
                <a:latin typeface="Arial Rounded MT Bold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pt-BR" sz="1400" b="1" i="0" u="none" strike="noStrike" kern="1200" cap="none" spc="0" normalizeH="0" baseline="0" noProof="0" dirty="0">
              <a:ln>
                <a:noFill/>
              </a:ln>
              <a:solidFill>
                <a:srgbClr val="F07F09">
                  <a:shade val="75000"/>
                </a:srgbClr>
              </a:solidFill>
              <a:effectLst/>
              <a:uLnTx/>
              <a:uFillTx/>
              <a:latin typeface="Arial Rounded MT Bold" pitchFamily="34" charset="0"/>
              <a:ea typeface="+mn-ea"/>
              <a:cs typeface="+mn-cs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547477D3-6589-444A-BA25-8E8413304BF5}"/>
              </a:ext>
            </a:extLst>
          </p:cNvPr>
          <p:cNvSpPr txBox="1"/>
          <p:nvPr/>
        </p:nvSpPr>
        <p:spPr>
          <a:xfrm>
            <a:off x="611560" y="836712"/>
            <a:ext cx="8064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latin typeface="Verdana" panose="020B0604030504040204" pitchFamily="34" charset="0"/>
                <a:ea typeface="Verdana" panose="020B0604030504040204" pitchFamily="34" charset="0"/>
                <a:cs typeface="Aharoni" panose="02010803020104030203" pitchFamily="2" charset="-79"/>
              </a:rPr>
              <a:t>1. Redução no Fluxo de Passivos</a:t>
            </a:r>
          </a:p>
        </p:txBody>
      </p:sp>
      <p:sp>
        <p:nvSpPr>
          <p:cNvPr id="8" name="Espaço Reservado para Conteúdo 2">
            <a:extLst>
              <a:ext uri="{FF2B5EF4-FFF2-40B4-BE49-F238E27FC236}">
                <a16:creationId xmlns:a16="http://schemas.microsoft.com/office/drawing/2014/main" id="{6352A21B-B85B-47ED-A4B4-81925DA4AB2B}"/>
              </a:ext>
            </a:extLst>
          </p:cNvPr>
          <p:cNvSpPr txBox="1">
            <a:spLocks/>
          </p:cNvSpPr>
          <p:nvPr/>
        </p:nvSpPr>
        <p:spPr>
          <a:xfrm>
            <a:off x="309460" y="3429000"/>
            <a:ext cx="8686800" cy="432048"/>
          </a:xfrm>
          <a:prstGeom prst="rect">
            <a:avLst/>
          </a:prstGeom>
        </p:spPr>
        <p:txBody>
          <a:bodyPr vert="horz">
            <a:noAutofit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65225">
              <a:buClr>
                <a:srgbClr val="C00000"/>
              </a:buClr>
              <a:buSzPct val="100000"/>
              <a:buFont typeface="Wingdings" panose="05000000000000000000" pitchFamily="2" charset="2"/>
              <a:buChar char="Ø"/>
            </a:pPr>
            <a:r>
              <a:rPr lang="pt-BR" sz="2400" b="1" dirty="0">
                <a:latin typeface="Calibri" panose="020F0502020204030204" pitchFamily="34" charset="0"/>
                <a:cs typeface="Calibri" pitchFamily="34" charset="0"/>
              </a:rPr>
              <a:t>Alterações nas regras e valores, em relação à pensão</a:t>
            </a:r>
          </a:p>
        </p:txBody>
      </p:sp>
      <p:sp>
        <p:nvSpPr>
          <p:cNvPr id="9" name="Espaço Reservado para Conteúdo 2">
            <a:extLst>
              <a:ext uri="{FF2B5EF4-FFF2-40B4-BE49-F238E27FC236}">
                <a16:creationId xmlns:a16="http://schemas.microsoft.com/office/drawing/2014/main" id="{1A3DC7F2-74CB-40AE-BBA2-2E02E1E1268F}"/>
              </a:ext>
            </a:extLst>
          </p:cNvPr>
          <p:cNvSpPr txBox="1">
            <a:spLocks/>
          </p:cNvSpPr>
          <p:nvPr/>
        </p:nvSpPr>
        <p:spPr>
          <a:xfrm>
            <a:off x="321560" y="5013176"/>
            <a:ext cx="8686800" cy="50405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65225"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pt-BR" sz="2400" b="1" dirty="0">
                <a:latin typeface="Calibri" pitchFamily="34" charset="0"/>
                <a:cs typeface="Calibri" pitchFamily="34" charset="0"/>
              </a:rPr>
              <a:t>Eficiência na Gestão Administrativa</a:t>
            </a:r>
          </a:p>
        </p:txBody>
      </p:sp>
      <p:sp>
        <p:nvSpPr>
          <p:cNvPr id="10" name="Espaço Reservado para Conteúdo 2">
            <a:extLst>
              <a:ext uri="{FF2B5EF4-FFF2-40B4-BE49-F238E27FC236}">
                <a16:creationId xmlns:a16="http://schemas.microsoft.com/office/drawing/2014/main" id="{E671BF64-1AC5-48ED-BA2A-1A26D25B778E}"/>
              </a:ext>
            </a:extLst>
          </p:cNvPr>
          <p:cNvSpPr txBox="1">
            <a:spLocks/>
          </p:cNvSpPr>
          <p:nvPr/>
        </p:nvSpPr>
        <p:spPr>
          <a:xfrm>
            <a:off x="709736" y="2348880"/>
            <a:ext cx="8686800" cy="432048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C00000"/>
              </a:buClr>
              <a:buNone/>
            </a:pPr>
            <a:r>
              <a:rPr lang="pt-BR" sz="2400" b="1" dirty="0">
                <a:latin typeface="Calibri" pitchFamily="34" charset="0"/>
                <a:cs typeface="Calibri" pitchFamily="34" charset="0"/>
              </a:rPr>
              <a:t>                 Impacto : </a:t>
            </a:r>
            <a:r>
              <a:rPr lang="pt-BR" sz="2400" dirty="0">
                <a:latin typeface="Calibri" pitchFamily="34" charset="0"/>
                <a:cs typeface="Calibri" pitchFamily="34" charset="0"/>
              </a:rPr>
              <a:t>curto; médio; e longo prazo</a:t>
            </a:r>
          </a:p>
        </p:txBody>
      </p:sp>
      <p:sp>
        <p:nvSpPr>
          <p:cNvPr id="12" name="Espaço Reservado para Conteúdo 2">
            <a:extLst>
              <a:ext uri="{FF2B5EF4-FFF2-40B4-BE49-F238E27FC236}">
                <a16:creationId xmlns:a16="http://schemas.microsoft.com/office/drawing/2014/main" id="{26725460-2B8D-457B-8739-BA4733FFDB64}"/>
              </a:ext>
            </a:extLst>
          </p:cNvPr>
          <p:cNvSpPr txBox="1">
            <a:spLocks/>
          </p:cNvSpPr>
          <p:nvPr/>
        </p:nvSpPr>
        <p:spPr>
          <a:xfrm>
            <a:off x="707768" y="2852936"/>
            <a:ext cx="8686800" cy="432048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C00000"/>
              </a:buClr>
              <a:buNone/>
            </a:pPr>
            <a:r>
              <a:rPr lang="pt-BR" sz="2400" b="1" dirty="0">
                <a:latin typeface="Calibri" pitchFamily="34" charset="0"/>
                <a:cs typeface="Calibri" pitchFamily="34" charset="0"/>
              </a:rPr>
              <a:t>                 Processo: </a:t>
            </a:r>
            <a:r>
              <a:rPr lang="pt-BR" sz="2400" dirty="0">
                <a:latin typeface="Calibri" pitchFamily="34" charset="0"/>
                <a:cs typeface="Calibri" pitchFamily="34" charset="0"/>
              </a:rPr>
              <a:t>Lei Municipal / Estadual</a:t>
            </a:r>
          </a:p>
        </p:txBody>
      </p:sp>
      <p:sp>
        <p:nvSpPr>
          <p:cNvPr id="13" name="Espaço Reservado para Conteúdo 2">
            <a:extLst>
              <a:ext uri="{FF2B5EF4-FFF2-40B4-BE49-F238E27FC236}">
                <a16:creationId xmlns:a16="http://schemas.microsoft.com/office/drawing/2014/main" id="{CD35C591-65FE-496B-A8D9-7DFD17277694}"/>
              </a:ext>
            </a:extLst>
          </p:cNvPr>
          <p:cNvSpPr txBox="1">
            <a:spLocks/>
          </p:cNvSpPr>
          <p:nvPr/>
        </p:nvSpPr>
        <p:spPr>
          <a:xfrm>
            <a:off x="709736" y="3904920"/>
            <a:ext cx="8686800" cy="432048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C00000"/>
              </a:buClr>
              <a:buNone/>
            </a:pPr>
            <a:r>
              <a:rPr lang="pt-BR" sz="2400" b="1" dirty="0">
                <a:latin typeface="Calibri" pitchFamily="34" charset="0"/>
                <a:cs typeface="Calibri" pitchFamily="34" charset="0"/>
              </a:rPr>
              <a:t>                 Impacto : </a:t>
            </a:r>
            <a:r>
              <a:rPr lang="pt-BR" sz="2400" dirty="0">
                <a:latin typeface="Calibri" pitchFamily="34" charset="0"/>
                <a:cs typeface="Calibri" pitchFamily="34" charset="0"/>
              </a:rPr>
              <a:t>curto; médio; e longo prazo</a:t>
            </a:r>
          </a:p>
        </p:txBody>
      </p:sp>
      <p:sp>
        <p:nvSpPr>
          <p:cNvPr id="14" name="Espaço Reservado para Conteúdo 2">
            <a:extLst>
              <a:ext uri="{FF2B5EF4-FFF2-40B4-BE49-F238E27FC236}">
                <a16:creationId xmlns:a16="http://schemas.microsoft.com/office/drawing/2014/main" id="{D9657BF7-4E40-44CE-B994-4EE7D4A83F81}"/>
              </a:ext>
            </a:extLst>
          </p:cNvPr>
          <p:cNvSpPr txBox="1">
            <a:spLocks/>
          </p:cNvSpPr>
          <p:nvPr/>
        </p:nvSpPr>
        <p:spPr>
          <a:xfrm>
            <a:off x="707768" y="4408976"/>
            <a:ext cx="8686800" cy="432048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C00000"/>
              </a:buClr>
              <a:buNone/>
            </a:pPr>
            <a:r>
              <a:rPr lang="pt-BR" sz="2400" b="1" dirty="0">
                <a:latin typeface="Calibri" pitchFamily="34" charset="0"/>
                <a:cs typeface="Calibri" pitchFamily="34" charset="0"/>
              </a:rPr>
              <a:t>                 Processo: </a:t>
            </a:r>
            <a:r>
              <a:rPr lang="pt-BR" sz="2400" dirty="0">
                <a:latin typeface="Calibri" pitchFamily="34" charset="0"/>
                <a:cs typeface="Calibri" pitchFamily="34" charset="0"/>
              </a:rPr>
              <a:t>Lei Municipal / Estadual</a:t>
            </a:r>
          </a:p>
        </p:txBody>
      </p:sp>
    </p:spTree>
    <p:extLst>
      <p:ext uri="{BB962C8B-B14F-4D97-AF65-F5344CB8AC3E}">
        <p14:creationId xmlns:p14="http://schemas.microsoft.com/office/powerpoint/2010/main" val="3861954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  <p:bldP spid="8" grpId="0"/>
      <p:bldP spid="9" grpId="0"/>
      <p:bldP spid="10" grpId="0"/>
      <p:bldP spid="12" grpId="0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>
            <a:extLst>
              <a:ext uri="{FF2B5EF4-FFF2-40B4-BE49-F238E27FC236}">
                <a16:creationId xmlns:a16="http://schemas.microsoft.com/office/drawing/2014/main" id="{83FA1D3B-00F1-4753-A911-316446AA8B2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124744"/>
            <a:ext cx="6224736" cy="4776406"/>
          </a:xfrm>
          <a:prstGeom prst="rect">
            <a:avLst/>
          </a:prstGeom>
        </p:spPr>
      </p:pic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304800" y="1700808"/>
            <a:ext cx="8686800" cy="115212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1341438" indent="-619125">
              <a:buClr>
                <a:srgbClr val="C00000"/>
              </a:buClr>
              <a:buNone/>
            </a:pPr>
            <a:r>
              <a:rPr lang="pt-BR" sz="2400" b="1" dirty="0">
                <a:latin typeface="Calibri" pitchFamily="34" charset="0"/>
                <a:cs typeface="Calibri" pitchFamily="34" charset="0"/>
              </a:rPr>
              <a:t>2.1. 	Alíquota do Aposentado e Pensionista, sobre uma base de benefícios previdenciários abaixo do RGPS (0; 1; 2; 3; Salário Mínimo)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4294967295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C9C4CB-7D28-4D3F-9430-CCF032AB297E}" type="slidenum">
              <a:rPr kumimoji="0" lang="pt-BR" sz="1400" b="1" i="0" u="none" strike="noStrike" kern="1200" cap="none" spc="0" normalizeH="0" baseline="0" noProof="0" smtClean="0">
                <a:ln>
                  <a:noFill/>
                </a:ln>
                <a:solidFill>
                  <a:srgbClr val="F07F09">
                    <a:shade val="75000"/>
                  </a:srgbClr>
                </a:solidFill>
                <a:effectLst/>
                <a:uLnTx/>
                <a:uFillTx/>
                <a:latin typeface="Arial Rounded MT Bold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pt-BR" sz="1400" b="1" i="0" u="none" strike="noStrike" kern="1200" cap="none" spc="0" normalizeH="0" baseline="0" noProof="0" dirty="0">
              <a:ln>
                <a:noFill/>
              </a:ln>
              <a:solidFill>
                <a:srgbClr val="F07F09">
                  <a:shade val="75000"/>
                </a:srgbClr>
              </a:solidFill>
              <a:effectLst/>
              <a:uLnTx/>
              <a:uFillTx/>
              <a:latin typeface="Arial Rounded MT Bold" pitchFamily="34" charset="0"/>
              <a:ea typeface="+mn-ea"/>
              <a:cs typeface="+mn-cs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547477D3-6589-444A-BA25-8E8413304BF5}"/>
              </a:ext>
            </a:extLst>
          </p:cNvPr>
          <p:cNvSpPr txBox="1"/>
          <p:nvPr/>
        </p:nvSpPr>
        <p:spPr>
          <a:xfrm>
            <a:off x="611560" y="980728"/>
            <a:ext cx="8064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latin typeface="Verdana" panose="020B0604030504040204" pitchFamily="34" charset="0"/>
                <a:ea typeface="Verdana" panose="020B0604030504040204" pitchFamily="34" charset="0"/>
                <a:cs typeface="Aharoni" panose="02010803020104030203" pitchFamily="2" charset="-79"/>
              </a:rPr>
              <a:t>2. Aumento no Fluxo de Ativos</a:t>
            </a:r>
          </a:p>
        </p:txBody>
      </p:sp>
      <p:sp>
        <p:nvSpPr>
          <p:cNvPr id="10" name="Espaço Reservado para Conteúdo 2">
            <a:extLst>
              <a:ext uri="{FF2B5EF4-FFF2-40B4-BE49-F238E27FC236}">
                <a16:creationId xmlns:a16="http://schemas.microsoft.com/office/drawing/2014/main" id="{E671BF64-1AC5-48ED-BA2A-1A26D25B778E}"/>
              </a:ext>
            </a:extLst>
          </p:cNvPr>
          <p:cNvSpPr txBox="1">
            <a:spLocks/>
          </p:cNvSpPr>
          <p:nvPr/>
        </p:nvSpPr>
        <p:spPr>
          <a:xfrm>
            <a:off x="1400836" y="2852936"/>
            <a:ext cx="6828764" cy="432048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C00000"/>
              </a:buClr>
              <a:buNone/>
            </a:pPr>
            <a:r>
              <a:rPr lang="pt-BR" sz="2400" b="1" dirty="0">
                <a:latin typeface="Calibri" pitchFamily="34" charset="0"/>
                <a:cs typeface="Calibri" pitchFamily="34" charset="0"/>
              </a:rPr>
              <a:t>                 Impacto : </a:t>
            </a:r>
            <a:r>
              <a:rPr lang="pt-BR" sz="2400" dirty="0">
                <a:latin typeface="Calibri" pitchFamily="34" charset="0"/>
                <a:cs typeface="Calibri" pitchFamily="34" charset="0"/>
              </a:rPr>
              <a:t>curto; médio; e longo prazo</a:t>
            </a:r>
          </a:p>
        </p:txBody>
      </p:sp>
      <p:sp>
        <p:nvSpPr>
          <p:cNvPr id="12" name="Espaço Reservado para Conteúdo 2">
            <a:extLst>
              <a:ext uri="{FF2B5EF4-FFF2-40B4-BE49-F238E27FC236}">
                <a16:creationId xmlns:a16="http://schemas.microsoft.com/office/drawing/2014/main" id="{26725460-2B8D-457B-8739-BA4733FFDB64}"/>
              </a:ext>
            </a:extLst>
          </p:cNvPr>
          <p:cNvSpPr txBox="1">
            <a:spLocks/>
          </p:cNvSpPr>
          <p:nvPr/>
        </p:nvSpPr>
        <p:spPr>
          <a:xfrm>
            <a:off x="1398868" y="3429000"/>
            <a:ext cx="6828764" cy="432048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C00000"/>
              </a:buClr>
              <a:buNone/>
            </a:pPr>
            <a:r>
              <a:rPr lang="pt-BR" sz="2400" b="1" dirty="0">
                <a:latin typeface="Calibri" pitchFamily="34" charset="0"/>
                <a:cs typeface="Calibri" pitchFamily="34" charset="0"/>
              </a:rPr>
              <a:t>                 Processo: </a:t>
            </a:r>
            <a:r>
              <a:rPr lang="pt-BR" sz="2400" dirty="0">
                <a:latin typeface="Calibri" pitchFamily="34" charset="0"/>
                <a:cs typeface="Calibri" pitchFamily="34" charset="0"/>
              </a:rPr>
              <a:t>Lei Municipal / Estadual</a:t>
            </a:r>
          </a:p>
        </p:txBody>
      </p:sp>
    </p:spTree>
    <p:extLst>
      <p:ext uri="{BB962C8B-B14F-4D97-AF65-F5344CB8AC3E}">
        <p14:creationId xmlns:p14="http://schemas.microsoft.com/office/powerpoint/2010/main" val="789481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  <p:bldP spid="10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>
            <a:extLst>
              <a:ext uri="{FF2B5EF4-FFF2-40B4-BE49-F238E27FC236}">
                <a16:creationId xmlns:a16="http://schemas.microsoft.com/office/drawing/2014/main" id="{95E2B548-DA38-4A92-9B7A-F3F854A8901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124744"/>
            <a:ext cx="6224736" cy="4776406"/>
          </a:xfrm>
          <a:prstGeom prst="rect">
            <a:avLst/>
          </a:prstGeom>
        </p:spPr>
      </p:pic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304800" y="1052736"/>
            <a:ext cx="8686800" cy="43204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1341438" indent="-619125">
              <a:buClr>
                <a:srgbClr val="C00000"/>
              </a:buClr>
              <a:buNone/>
            </a:pPr>
            <a:r>
              <a:rPr lang="pt-BR" sz="2400" b="1" dirty="0">
                <a:latin typeface="Calibri" pitchFamily="34" charset="0"/>
                <a:cs typeface="Calibri" pitchFamily="34" charset="0"/>
              </a:rPr>
              <a:t>2.2. 	Alíquota Especial do Pessoal da Educação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4294967295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C9C4CB-7D28-4D3F-9430-CCF032AB297E}" type="slidenum">
              <a:rPr kumimoji="0" lang="pt-BR" sz="1400" b="1" i="0" u="none" strike="noStrike" kern="1200" cap="none" spc="0" normalizeH="0" baseline="0" noProof="0" smtClean="0">
                <a:ln>
                  <a:noFill/>
                </a:ln>
                <a:solidFill>
                  <a:srgbClr val="F07F09">
                    <a:shade val="75000"/>
                  </a:srgbClr>
                </a:solidFill>
                <a:effectLst/>
                <a:uLnTx/>
                <a:uFillTx/>
                <a:latin typeface="Arial Rounded MT Bold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pt-BR" sz="1400" b="1" i="0" u="none" strike="noStrike" kern="1200" cap="none" spc="0" normalizeH="0" baseline="0" noProof="0" dirty="0">
              <a:ln>
                <a:noFill/>
              </a:ln>
              <a:solidFill>
                <a:srgbClr val="F07F09">
                  <a:shade val="75000"/>
                </a:srgbClr>
              </a:solidFill>
              <a:effectLst/>
              <a:uLnTx/>
              <a:uFillTx/>
              <a:latin typeface="Arial Rounded MT Bold" pitchFamily="34" charset="0"/>
              <a:ea typeface="+mn-ea"/>
              <a:cs typeface="+mn-cs"/>
            </a:endParaRPr>
          </a:p>
        </p:txBody>
      </p:sp>
      <p:sp>
        <p:nvSpPr>
          <p:cNvPr id="10" name="Espaço Reservado para Conteúdo 2">
            <a:extLst>
              <a:ext uri="{FF2B5EF4-FFF2-40B4-BE49-F238E27FC236}">
                <a16:creationId xmlns:a16="http://schemas.microsoft.com/office/drawing/2014/main" id="{E671BF64-1AC5-48ED-BA2A-1A26D25B778E}"/>
              </a:ext>
            </a:extLst>
          </p:cNvPr>
          <p:cNvSpPr txBox="1">
            <a:spLocks/>
          </p:cNvSpPr>
          <p:nvPr/>
        </p:nvSpPr>
        <p:spPr>
          <a:xfrm>
            <a:off x="1919700" y="2996951"/>
            <a:ext cx="6828764" cy="432048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C00000"/>
              </a:buClr>
              <a:buNone/>
            </a:pPr>
            <a:r>
              <a:rPr lang="pt-BR" sz="2400" b="1" dirty="0">
                <a:latin typeface="Calibri" pitchFamily="34" charset="0"/>
                <a:cs typeface="Calibri" pitchFamily="34" charset="0"/>
              </a:rPr>
              <a:t>                 Impacto : </a:t>
            </a:r>
            <a:r>
              <a:rPr lang="pt-BR" sz="2400" dirty="0">
                <a:latin typeface="Calibri" pitchFamily="34" charset="0"/>
                <a:cs typeface="Calibri" pitchFamily="34" charset="0"/>
              </a:rPr>
              <a:t>curto; médio; e longo prazo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84ADB4ED-4D54-48EE-BE40-206EBD9BDA35}"/>
              </a:ext>
            </a:extLst>
          </p:cNvPr>
          <p:cNvSpPr txBox="1"/>
          <p:nvPr/>
        </p:nvSpPr>
        <p:spPr>
          <a:xfrm>
            <a:off x="304800" y="1484784"/>
            <a:ext cx="84436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41550" indent="-811213" algn="just"/>
            <a:r>
              <a:rPr lang="pt-BR" sz="2400" b="1" dirty="0">
                <a:latin typeface="Calibri" panose="020F0502020204030204" pitchFamily="34" charset="0"/>
                <a:cs typeface="Calibri" panose="020F0502020204030204" pitchFamily="34" charset="0"/>
              </a:rPr>
              <a:t>2.2.1.	</a:t>
            </a:r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pago pelo </a:t>
            </a:r>
            <a:r>
              <a:rPr lang="pt-BR" sz="2400" b="1" dirty="0">
                <a:latin typeface="Calibri" panose="020F0502020204030204" pitchFamily="34" charset="0"/>
                <a:cs typeface="Calibri" panose="020F0502020204030204" pitchFamily="34" charset="0"/>
              </a:rPr>
              <a:t>Empregador</a:t>
            </a:r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 e não pelo </a:t>
            </a:r>
            <a:r>
              <a:rPr lang="pt-BR" sz="2400" b="1" dirty="0">
                <a:latin typeface="Calibri" panose="020F0502020204030204" pitchFamily="34" charset="0"/>
                <a:cs typeface="Calibri" panose="020F0502020204030204" pitchFamily="34" charset="0"/>
              </a:rPr>
              <a:t>Servidor</a:t>
            </a:r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, em função da condição diferenciada para se aposentar em relação aos demais servidores</a:t>
            </a:r>
          </a:p>
        </p:txBody>
      </p:sp>
      <p:sp>
        <p:nvSpPr>
          <p:cNvPr id="7" name="Espaço Reservado para Conteúdo 2">
            <a:extLst>
              <a:ext uri="{FF2B5EF4-FFF2-40B4-BE49-F238E27FC236}">
                <a16:creationId xmlns:a16="http://schemas.microsoft.com/office/drawing/2014/main" id="{792EEA41-C8F1-43D8-86AE-81FD90D7CED8}"/>
              </a:ext>
            </a:extLst>
          </p:cNvPr>
          <p:cNvSpPr txBox="1">
            <a:spLocks/>
          </p:cNvSpPr>
          <p:nvPr/>
        </p:nvSpPr>
        <p:spPr>
          <a:xfrm>
            <a:off x="1917732" y="3501007"/>
            <a:ext cx="6828764" cy="1580986"/>
          </a:xfrm>
          <a:prstGeom prst="rect">
            <a:avLst/>
          </a:prstGeom>
        </p:spPr>
        <p:txBody>
          <a:bodyPr vert="horz">
            <a:noAutofit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C00000"/>
              </a:buClr>
              <a:buNone/>
            </a:pPr>
            <a:r>
              <a:rPr lang="pt-BR" sz="2400" b="1" dirty="0">
                <a:latin typeface="Calibri" pitchFamily="34" charset="0"/>
                <a:cs typeface="Calibri" pitchFamily="34" charset="0"/>
              </a:rPr>
              <a:t>                 Processo:</a:t>
            </a:r>
            <a:endParaRPr lang="pt-BR" sz="2400" dirty="0">
              <a:latin typeface="Calibri" pitchFamily="34" charset="0"/>
              <a:cs typeface="Calibri" pitchFamily="34" charset="0"/>
            </a:endParaRPr>
          </a:p>
          <a:p>
            <a:pPr marL="1341438" indent="-176213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>
                <a:latin typeface="Calibri" pitchFamily="34" charset="0"/>
                <a:cs typeface="Calibri" pitchFamily="34" charset="0"/>
              </a:rPr>
              <a:t>Avaliação Atuarial específica</a:t>
            </a:r>
          </a:p>
          <a:p>
            <a:pPr marL="1341438" indent="-176213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>
                <a:latin typeface="Calibri" pitchFamily="34" charset="0"/>
                <a:cs typeface="Calibri" pitchFamily="34" charset="0"/>
              </a:rPr>
              <a:t>Lei Municipal / Estadual</a:t>
            </a:r>
          </a:p>
          <a:p>
            <a:pPr marL="0" indent="0">
              <a:buClr>
                <a:srgbClr val="C00000"/>
              </a:buClr>
              <a:buNone/>
            </a:pPr>
            <a:endParaRPr lang="pt-BR" sz="2400" b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4106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0" grpId="0"/>
      <p:bldP spid="2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>
            <a:extLst>
              <a:ext uri="{FF2B5EF4-FFF2-40B4-BE49-F238E27FC236}">
                <a16:creationId xmlns:a16="http://schemas.microsoft.com/office/drawing/2014/main" id="{94DDE5E8-D420-48BA-9BC8-11FDA54B80F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124744"/>
            <a:ext cx="6224736" cy="4776406"/>
          </a:xfrm>
          <a:prstGeom prst="rect">
            <a:avLst/>
          </a:prstGeom>
        </p:spPr>
      </p:pic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-226368" y="116632"/>
            <a:ext cx="8686800" cy="43204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1341438" indent="-619125">
              <a:buClr>
                <a:srgbClr val="C00000"/>
              </a:buClr>
              <a:buNone/>
            </a:pPr>
            <a:r>
              <a:rPr lang="pt-BR" sz="2400" b="1" dirty="0">
                <a:latin typeface="Calibri" pitchFamily="34" charset="0"/>
                <a:cs typeface="Calibri" pitchFamily="34" charset="0"/>
              </a:rPr>
              <a:t>2.3. 	Aporte de Bens Patrimoniais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4294967295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C9C4CB-7D28-4D3F-9430-CCF032AB297E}" type="slidenum">
              <a:rPr kumimoji="0" lang="pt-BR" sz="1400" b="1" i="0" u="none" strike="noStrike" kern="1200" cap="none" spc="0" normalizeH="0" baseline="0" noProof="0" smtClean="0">
                <a:ln>
                  <a:noFill/>
                </a:ln>
                <a:solidFill>
                  <a:srgbClr val="F07F09">
                    <a:shade val="75000"/>
                  </a:srgbClr>
                </a:solidFill>
                <a:effectLst/>
                <a:uLnTx/>
                <a:uFillTx/>
                <a:latin typeface="Arial Rounded MT Bold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pt-BR" sz="1400" b="1" i="0" u="none" strike="noStrike" kern="1200" cap="none" spc="0" normalizeH="0" baseline="0" noProof="0" dirty="0">
              <a:ln>
                <a:noFill/>
              </a:ln>
              <a:solidFill>
                <a:srgbClr val="F07F09">
                  <a:shade val="75000"/>
                </a:srgbClr>
              </a:solidFill>
              <a:effectLst/>
              <a:uLnTx/>
              <a:uFillTx/>
              <a:latin typeface="Arial Rounded MT Bold" pitchFamily="34" charset="0"/>
              <a:ea typeface="+mn-ea"/>
              <a:cs typeface="+mn-cs"/>
            </a:endParaRPr>
          </a:p>
        </p:txBody>
      </p:sp>
      <p:sp>
        <p:nvSpPr>
          <p:cNvPr id="10" name="Espaço Reservado para Conteúdo 2">
            <a:extLst>
              <a:ext uri="{FF2B5EF4-FFF2-40B4-BE49-F238E27FC236}">
                <a16:creationId xmlns:a16="http://schemas.microsoft.com/office/drawing/2014/main" id="{E671BF64-1AC5-48ED-BA2A-1A26D25B778E}"/>
              </a:ext>
            </a:extLst>
          </p:cNvPr>
          <p:cNvSpPr txBox="1">
            <a:spLocks/>
          </p:cNvSpPr>
          <p:nvPr/>
        </p:nvSpPr>
        <p:spPr>
          <a:xfrm>
            <a:off x="1919700" y="2609147"/>
            <a:ext cx="6828764" cy="432048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C00000"/>
              </a:buClr>
              <a:buNone/>
            </a:pPr>
            <a:r>
              <a:rPr lang="pt-BR" sz="2400" b="1" dirty="0">
                <a:latin typeface="Calibri" pitchFamily="34" charset="0"/>
                <a:cs typeface="Calibri" pitchFamily="34" charset="0"/>
              </a:rPr>
              <a:t>                 Impacto : </a:t>
            </a:r>
            <a:r>
              <a:rPr lang="pt-BR" sz="2400" dirty="0">
                <a:latin typeface="Calibri" pitchFamily="34" charset="0"/>
                <a:cs typeface="Calibri" pitchFamily="34" charset="0"/>
              </a:rPr>
              <a:t>curto prazo</a:t>
            </a:r>
          </a:p>
        </p:txBody>
      </p:sp>
      <p:sp>
        <p:nvSpPr>
          <p:cNvPr id="12" name="Espaço Reservado para Conteúdo 2">
            <a:extLst>
              <a:ext uri="{FF2B5EF4-FFF2-40B4-BE49-F238E27FC236}">
                <a16:creationId xmlns:a16="http://schemas.microsoft.com/office/drawing/2014/main" id="{26725460-2B8D-457B-8739-BA4733FFDB64}"/>
              </a:ext>
            </a:extLst>
          </p:cNvPr>
          <p:cNvSpPr txBox="1">
            <a:spLocks/>
          </p:cNvSpPr>
          <p:nvPr/>
        </p:nvSpPr>
        <p:spPr>
          <a:xfrm>
            <a:off x="1917732" y="2982204"/>
            <a:ext cx="6828764" cy="3543140"/>
          </a:xfrm>
          <a:prstGeom prst="rect">
            <a:avLst/>
          </a:prstGeom>
        </p:spPr>
        <p:txBody>
          <a:bodyPr vert="horz">
            <a:noAutofit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C00000"/>
              </a:buClr>
              <a:buNone/>
            </a:pPr>
            <a:r>
              <a:rPr lang="pt-BR" sz="2400" b="1" dirty="0">
                <a:latin typeface="Calibri" pitchFamily="34" charset="0"/>
                <a:cs typeface="Calibri" pitchFamily="34" charset="0"/>
              </a:rPr>
              <a:t>                 Processo:</a:t>
            </a:r>
            <a:endParaRPr lang="pt-BR" sz="2400" dirty="0">
              <a:latin typeface="Calibri" pitchFamily="34" charset="0"/>
              <a:cs typeface="Calibri" pitchFamily="34" charset="0"/>
            </a:endParaRPr>
          </a:p>
          <a:p>
            <a:pPr marL="1341438" indent="-176213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>
                <a:latin typeface="Calibri" pitchFamily="34" charset="0"/>
                <a:cs typeface="Calibri" pitchFamily="34" charset="0"/>
              </a:rPr>
              <a:t>Aprovação da SPREV</a:t>
            </a:r>
          </a:p>
          <a:p>
            <a:pPr marL="1341438" indent="-176213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>
                <a:latin typeface="Calibri" pitchFamily="34" charset="0"/>
                <a:cs typeface="Calibri" pitchFamily="34" charset="0"/>
              </a:rPr>
              <a:t>Avaliação Atuarial específica</a:t>
            </a:r>
          </a:p>
          <a:p>
            <a:pPr marL="1341438" indent="-176213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>
                <a:latin typeface="Calibri" pitchFamily="34" charset="0"/>
                <a:cs typeface="Calibri" pitchFamily="34" charset="0"/>
              </a:rPr>
              <a:t>Documentação Regularizada</a:t>
            </a:r>
          </a:p>
          <a:p>
            <a:pPr marL="1341438" indent="-176213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>
                <a:latin typeface="Calibri" pitchFamily="34" charset="0"/>
                <a:cs typeface="Calibri" pitchFamily="34" charset="0"/>
              </a:rPr>
              <a:t>Poder dar liquidez de imediato</a:t>
            </a:r>
          </a:p>
          <a:p>
            <a:pPr marL="1341438" indent="-176213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>
                <a:latin typeface="Calibri" pitchFamily="34" charset="0"/>
                <a:cs typeface="Calibri" pitchFamily="34" charset="0"/>
              </a:rPr>
              <a:t>Valor de mercado aferido por profissional da área (corretor de imóveis)</a:t>
            </a:r>
          </a:p>
          <a:p>
            <a:pPr marL="1341438" indent="-176213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>
                <a:latin typeface="Calibri" pitchFamily="34" charset="0"/>
                <a:cs typeface="Calibri" pitchFamily="34" charset="0"/>
              </a:rPr>
              <a:t>Lei Municipal / Estadual</a:t>
            </a:r>
          </a:p>
          <a:p>
            <a:pPr marL="0" indent="0">
              <a:buClr>
                <a:srgbClr val="C00000"/>
              </a:buClr>
              <a:buNone/>
            </a:pPr>
            <a:endParaRPr lang="pt-BR" sz="24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84ADB4ED-4D54-48EE-BE40-206EBD9BDA35}"/>
              </a:ext>
            </a:extLst>
          </p:cNvPr>
          <p:cNvSpPr txBox="1"/>
          <p:nvPr/>
        </p:nvSpPr>
        <p:spPr>
          <a:xfrm>
            <a:off x="-324544" y="548680"/>
            <a:ext cx="87849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41550" indent="-811213" algn="just"/>
            <a:r>
              <a:rPr lang="pt-BR" sz="2400" b="1" dirty="0">
                <a:latin typeface="Calibri" panose="020F0502020204030204" pitchFamily="34" charset="0"/>
                <a:cs typeface="Calibri" panose="020F0502020204030204" pitchFamily="34" charset="0"/>
              </a:rPr>
              <a:t>2.3.1.	</a:t>
            </a:r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Aporte de imóveis para cobertura do Déficit Técnico, </a:t>
            </a:r>
            <a:r>
              <a:rPr lang="pt-BR" sz="2400" b="1" dirty="0">
                <a:latin typeface="Calibri" panose="020F0502020204030204" pitchFamily="34" charset="0"/>
                <a:cs typeface="Calibri" panose="020F0502020204030204" pitchFamily="34" charset="0"/>
              </a:rPr>
              <a:t>com aprovação da SPREV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E65D79F9-91EE-4630-B6BC-1925272B841D}"/>
              </a:ext>
            </a:extLst>
          </p:cNvPr>
          <p:cNvSpPr txBox="1"/>
          <p:nvPr/>
        </p:nvSpPr>
        <p:spPr>
          <a:xfrm>
            <a:off x="1619672" y="1412775"/>
            <a:ext cx="73688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0225" indent="-342900">
              <a:buFont typeface="Wingdings" panose="05000000000000000000" pitchFamily="2" charset="2"/>
              <a:buChar char="v"/>
            </a:pPr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Nota Técnica SEI nº 10/2017/GCACI/SRPPS/SPREV-MF, datado em 07/12/2017 “Transações de bens imóveis no RPPS”</a:t>
            </a:r>
          </a:p>
        </p:txBody>
      </p:sp>
    </p:spTree>
    <p:extLst>
      <p:ext uri="{BB962C8B-B14F-4D97-AF65-F5344CB8AC3E}">
        <p14:creationId xmlns:p14="http://schemas.microsoft.com/office/powerpoint/2010/main" val="1252152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0" grpId="0"/>
      <p:bldP spid="12" grpId="0"/>
      <p:bldP spid="2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91C3ADA7-A232-4704-88E2-CE0A8B99F1B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124744"/>
            <a:ext cx="6224736" cy="4776406"/>
          </a:xfrm>
          <a:prstGeom prst="rect">
            <a:avLst/>
          </a:prstGeom>
        </p:spPr>
      </p:pic>
      <p:sp>
        <p:nvSpPr>
          <p:cNvPr id="4" name="Espaço Reservado para Número de Slide 3"/>
          <p:cNvSpPr>
            <a:spLocks noGrp="1"/>
          </p:cNvSpPr>
          <p:nvPr>
            <p:ph type="sldNum" sz="quarter" idx="4294967295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C9C4CB-7D28-4D3F-9430-CCF032AB297E}" type="slidenum">
              <a:rPr kumimoji="0" lang="pt-BR" sz="1400" b="1" i="0" u="none" strike="noStrike" kern="1200" cap="none" spc="0" normalizeH="0" baseline="0" noProof="0" smtClean="0">
                <a:ln>
                  <a:noFill/>
                </a:ln>
                <a:solidFill>
                  <a:srgbClr val="F07F09">
                    <a:shade val="75000"/>
                  </a:srgbClr>
                </a:solidFill>
                <a:effectLst/>
                <a:uLnTx/>
                <a:uFillTx/>
                <a:latin typeface="Arial Rounded MT Bold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pt-BR" sz="1400" b="1" i="0" u="none" strike="noStrike" kern="1200" cap="none" spc="0" normalizeH="0" baseline="0" noProof="0" dirty="0">
              <a:ln>
                <a:noFill/>
              </a:ln>
              <a:solidFill>
                <a:srgbClr val="F07F09">
                  <a:shade val="75000"/>
                </a:srgbClr>
              </a:solidFill>
              <a:effectLst/>
              <a:uLnTx/>
              <a:uFillTx/>
              <a:latin typeface="Arial Rounded MT Bold" pitchFamily="34" charset="0"/>
              <a:ea typeface="+mn-ea"/>
              <a:cs typeface="+mn-cs"/>
            </a:endParaRPr>
          </a:p>
        </p:txBody>
      </p:sp>
      <p:sp>
        <p:nvSpPr>
          <p:cNvPr id="10" name="Espaço Reservado para Conteúdo 2">
            <a:extLst>
              <a:ext uri="{FF2B5EF4-FFF2-40B4-BE49-F238E27FC236}">
                <a16:creationId xmlns:a16="http://schemas.microsoft.com/office/drawing/2014/main" id="{E671BF64-1AC5-48ED-BA2A-1A26D25B778E}"/>
              </a:ext>
            </a:extLst>
          </p:cNvPr>
          <p:cNvSpPr txBox="1">
            <a:spLocks/>
          </p:cNvSpPr>
          <p:nvPr/>
        </p:nvSpPr>
        <p:spPr>
          <a:xfrm>
            <a:off x="1919700" y="2060848"/>
            <a:ext cx="6828764" cy="432048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C00000"/>
              </a:buClr>
              <a:buNone/>
            </a:pPr>
            <a:r>
              <a:rPr lang="pt-BR" sz="2400" b="1" dirty="0">
                <a:latin typeface="Calibri" pitchFamily="34" charset="0"/>
                <a:cs typeface="Calibri" pitchFamily="34" charset="0"/>
              </a:rPr>
              <a:t>                 Impacto : </a:t>
            </a:r>
            <a:r>
              <a:rPr lang="pt-BR" sz="2400" dirty="0">
                <a:latin typeface="Calibri" pitchFamily="34" charset="0"/>
                <a:cs typeface="Calibri" pitchFamily="34" charset="0"/>
              </a:rPr>
              <a:t>curto prazo</a:t>
            </a:r>
          </a:p>
        </p:txBody>
      </p:sp>
      <p:sp>
        <p:nvSpPr>
          <p:cNvPr id="12" name="Espaço Reservado para Conteúdo 2">
            <a:extLst>
              <a:ext uri="{FF2B5EF4-FFF2-40B4-BE49-F238E27FC236}">
                <a16:creationId xmlns:a16="http://schemas.microsoft.com/office/drawing/2014/main" id="{26725460-2B8D-457B-8739-BA4733FFDB64}"/>
              </a:ext>
            </a:extLst>
          </p:cNvPr>
          <p:cNvSpPr txBox="1">
            <a:spLocks/>
          </p:cNvSpPr>
          <p:nvPr/>
        </p:nvSpPr>
        <p:spPr>
          <a:xfrm>
            <a:off x="1917732" y="2505912"/>
            <a:ext cx="6828764" cy="1931200"/>
          </a:xfrm>
          <a:prstGeom prst="rect">
            <a:avLst/>
          </a:prstGeom>
        </p:spPr>
        <p:txBody>
          <a:bodyPr vert="horz">
            <a:noAutofit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C00000"/>
              </a:buClr>
              <a:buNone/>
            </a:pPr>
            <a:r>
              <a:rPr lang="pt-BR" sz="2400" b="1" dirty="0">
                <a:latin typeface="Calibri" pitchFamily="34" charset="0"/>
                <a:cs typeface="Calibri" pitchFamily="34" charset="0"/>
              </a:rPr>
              <a:t>                 Processo:</a:t>
            </a:r>
            <a:endParaRPr lang="pt-BR" sz="2400" dirty="0">
              <a:latin typeface="Calibri" pitchFamily="34" charset="0"/>
              <a:cs typeface="Calibri" pitchFamily="34" charset="0"/>
            </a:endParaRPr>
          </a:p>
          <a:p>
            <a:pPr marL="1341438" indent="-176213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>
                <a:latin typeface="Calibri" pitchFamily="34" charset="0"/>
                <a:cs typeface="Calibri" pitchFamily="34" charset="0"/>
              </a:rPr>
              <a:t>Leilão público</a:t>
            </a:r>
          </a:p>
          <a:p>
            <a:pPr marL="1341438" indent="-176213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>
                <a:latin typeface="Calibri" pitchFamily="34" charset="0"/>
                <a:cs typeface="Calibri" pitchFamily="34" charset="0"/>
              </a:rPr>
              <a:t>Documentação Regularizada</a:t>
            </a:r>
          </a:p>
          <a:p>
            <a:pPr marL="1341438" indent="-176213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>
                <a:latin typeface="Calibri" pitchFamily="34" charset="0"/>
                <a:cs typeface="Calibri" pitchFamily="34" charset="0"/>
              </a:rPr>
              <a:t>Lei Municipal / Estadual</a:t>
            </a:r>
          </a:p>
          <a:p>
            <a:pPr marL="0" indent="0">
              <a:buClr>
                <a:srgbClr val="C00000"/>
              </a:buClr>
              <a:buNone/>
            </a:pPr>
            <a:endParaRPr lang="pt-BR" sz="24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84ADB4ED-4D54-48EE-BE40-206EBD9BDA35}"/>
              </a:ext>
            </a:extLst>
          </p:cNvPr>
          <p:cNvSpPr txBox="1"/>
          <p:nvPr/>
        </p:nvSpPr>
        <p:spPr>
          <a:xfrm>
            <a:off x="304800" y="1196752"/>
            <a:ext cx="84436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41550" indent="-811213" algn="just"/>
            <a:r>
              <a:rPr lang="pt-BR" sz="2400" b="1" dirty="0">
                <a:latin typeface="Calibri" panose="020F0502020204030204" pitchFamily="34" charset="0"/>
                <a:cs typeface="Calibri" panose="020F0502020204030204" pitchFamily="34" charset="0"/>
              </a:rPr>
              <a:t>2.3.2.	</a:t>
            </a:r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Aporte de imóveis para cobertura do Déficit Técnico, direto da Prefeitura / Estado</a:t>
            </a:r>
            <a:endParaRPr lang="pt-BR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2402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>
            <a:extLst>
              <a:ext uri="{FF2B5EF4-FFF2-40B4-BE49-F238E27FC236}">
                <a16:creationId xmlns:a16="http://schemas.microsoft.com/office/drawing/2014/main" id="{3F16BC11-DB96-4DB8-AA23-B70A6EFE692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124744"/>
            <a:ext cx="6224736" cy="4776406"/>
          </a:xfrm>
          <a:prstGeom prst="rect">
            <a:avLst/>
          </a:prstGeom>
        </p:spPr>
      </p:pic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-226368" y="260648"/>
            <a:ext cx="9214920" cy="718168"/>
          </a:xfrm>
          <a:prstGeom prst="rect">
            <a:avLst/>
          </a:prstGeom>
        </p:spPr>
        <p:txBody>
          <a:bodyPr>
            <a:noAutofit/>
          </a:bodyPr>
          <a:lstStyle/>
          <a:p>
            <a:pPr marL="1341438" indent="-619125">
              <a:buClr>
                <a:srgbClr val="C00000"/>
              </a:buClr>
              <a:buNone/>
            </a:pPr>
            <a:r>
              <a:rPr lang="pt-BR" sz="2400" b="1" dirty="0">
                <a:latin typeface="Calibri" pitchFamily="34" charset="0"/>
                <a:cs typeface="Calibri" pitchFamily="34" charset="0"/>
              </a:rPr>
              <a:t>2.4. 	Opção de Segregação de Massas ou Novo Corte de Segregação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4294967295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C9C4CB-7D28-4D3F-9430-CCF032AB297E}" type="slidenum">
              <a:rPr kumimoji="0" lang="pt-BR" sz="1400" b="1" i="0" u="none" strike="noStrike" kern="1200" cap="none" spc="0" normalizeH="0" baseline="0" noProof="0" smtClean="0">
                <a:ln>
                  <a:noFill/>
                </a:ln>
                <a:solidFill>
                  <a:srgbClr val="F07F09">
                    <a:shade val="75000"/>
                  </a:srgbClr>
                </a:solidFill>
                <a:effectLst/>
                <a:uLnTx/>
                <a:uFillTx/>
                <a:latin typeface="Arial Rounded MT Bold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pt-BR" sz="1400" b="1" i="0" u="none" strike="noStrike" kern="1200" cap="none" spc="0" normalizeH="0" baseline="0" noProof="0" dirty="0">
              <a:ln>
                <a:noFill/>
              </a:ln>
              <a:solidFill>
                <a:srgbClr val="F07F09">
                  <a:shade val="75000"/>
                </a:srgbClr>
              </a:solidFill>
              <a:effectLst/>
              <a:uLnTx/>
              <a:uFillTx/>
              <a:latin typeface="Arial Rounded MT Bold" pitchFamily="34" charset="0"/>
              <a:ea typeface="+mn-ea"/>
              <a:cs typeface="+mn-cs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84ADB4ED-4D54-48EE-BE40-206EBD9BDA35}"/>
              </a:ext>
            </a:extLst>
          </p:cNvPr>
          <p:cNvSpPr txBox="1"/>
          <p:nvPr/>
        </p:nvSpPr>
        <p:spPr>
          <a:xfrm>
            <a:off x="-324544" y="3236783"/>
            <a:ext cx="9214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41550" indent="-811213" algn="just"/>
            <a:r>
              <a:rPr lang="pt-BR" sz="2400" b="1" dirty="0">
                <a:latin typeface="Calibri" panose="020F0502020204030204" pitchFamily="34" charset="0"/>
                <a:cs typeface="Calibri" panose="020F0502020204030204" pitchFamily="34" charset="0"/>
              </a:rPr>
              <a:t>2.4.1.	</a:t>
            </a:r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Migração de Segurados do Plano em Repartição (Financeiro) para o Plano de Capitalização (Previdenciário)  “compra de vidas”</a:t>
            </a:r>
            <a:endParaRPr lang="pt-BR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Espaço Reservado para Conteúdo 2">
            <a:extLst>
              <a:ext uri="{FF2B5EF4-FFF2-40B4-BE49-F238E27FC236}">
                <a16:creationId xmlns:a16="http://schemas.microsoft.com/office/drawing/2014/main" id="{0C562A41-FAD1-4B32-8116-F8E9011908A8}"/>
              </a:ext>
            </a:extLst>
          </p:cNvPr>
          <p:cNvSpPr txBox="1">
            <a:spLocks/>
          </p:cNvSpPr>
          <p:nvPr/>
        </p:nvSpPr>
        <p:spPr>
          <a:xfrm>
            <a:off x="1405616" y="4406158"/>
            <a:ext cx="6828764" cy="432048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C00000"/>
              </a:buClr>
              <a:buNone/>
            </a:pPr>
            <a:r>
              <a:rPr lang="pt-BR" sz="2400" b="1" dirty="0">
                <a:latin typeface="Calibri" pitchFamily="34" charset="0"/>
                <a:cs typeface="Calibri" pitchFamily="34" charset="0"/>
              </a:rPr>
              <a:t>                 Impacto : </a:t>
            </a:r>
            <a:r>
              <a:rPr lang="pt-BR" sz="2400" dirty="0">
                <a:latin typeface="Calibri" pitchFamily="34" charset="0"/>
                <a:cs typeface="Calibri" pitchFamily="34" charset="0"/>
              </a:rPr>
              <a:t>curto prazo</a:t>
            </a:r>
          </a:p>
        </p:txBody>
      </p:sp>
      <p:sp>
        <p:nvSpPr>
          <p:cNvPr id="9" name="Espaço Reservado para Conteúdo 2">
            <a:extLst>
              <a:ext uri="{FF2B5EF4-FFF2-40B4-BE49-F238E27FC236}">
                <a16:creationId xmlns:a16="http://schemas.microsoft.com/office/drawing/2014/main" id="{08BA529D-774E-4235-B8C1-B5DDC73CD567}"/>
              </a:ext>
            </a:extLst>
          </p:cNvPr>
          <p:cNvSpPr txBox="1">
            <a:spLocks/>
          </p:cNvSpPr>
          <p:nvPr/>
        </p:nvSpPr>
        <p:spPr>
          <a:xfrm>
            <a:off x="1403648" y="4821726"/>
            <a:ext cx="6828764" cy="1860650"/>
          </a:xfrm>
          <a:prstGeom prst="rect">
            <a:avLst/>
          </a:prstGeom>
        </p:spPr>
        <p:txBody>
          <a:bodyPr vert="horz">
            <a:noAutofit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C00000"/>
              </a:buClr>
              <a:buNone/>
            </a:pPr>
            <a:r>
              <a:rPr lang="pt-BR" sz="2400" b="1" dirty="0">
                <a:latin typeface="Calibri" pitchFamily="34" charset="0"/>
                <a:cs typeface="Calibri" pitchFamily="34" charset="0"/>
              </a:rPr>
              <a:t>                 Processo:</a:t>
            </a:r>
            <a:endParaRPr lang="pt-BR" sz="2400" dirty="0">
              <a:latin typeface="Calibri" pitchFamily="34" charset="0"/>
              <a:cs typeface="Calibri" pitchFamily="34" charset="0"/>
            </a:endParaRPr>
          </a:p>
          <a:p>
            <a:pPr marL="1341438" indent="-176213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>
                <a:latin typeface="Calibri" pitchFamily="34" charset="0"/>
                <a:cs typeface="Calibri" pitchFamily="34" charset="0"/>
              </a:rPr>
              <a:t>Aprovação pela SPREV</a:t>
            </a:r>
          </a:p>
          <a:p>
            <a:pPr marL="1341438" indent="-176213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>
                <a:latin typeface="Calibri" pitchFamily="34" charset="0"/>
                <a:cs typeface="Calibri" pitchFamily="34" charset="0"/>
              </a:rPr>
              <a:t>Avaliação Atuarial específica</a:t>
            </a:r>
          </a:p>
          <a:p>
            <a:pPr marL="1341438" indent="-176213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>
                <a:latin typeface="Calibri" pitchFamily="34" charset="0"/>
                <a:cs typeface="Calibri" pitchFamily="34" charset="0"/>
              </a:rPr>
              <a:t>Lei Municipal / Estadual</a:t>
            </a:r>
          </a:p>
          <a:p>
            <a:pPr marL="0" indent="0">
              <a:buClr>
                <a:srgbClr val="C00000"/>
              </a:buClr>
              <a:buNone/>
            </a:pPr>
            <a:endParaRPr lang="pt-BR" sz="24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Espaço Reservado para Conteúdo 2">
            <a:extLst>
              <a:ext uri="{FF2B5EF4-FFF2-40B4-BE49-F238E27FC236}">
                <a16:creationId xmlns:a16="http://schemas.microsoft.com/office/drawing/2014/main" id="{D2A302B6-C1D1-4548-81BA-BAE0986E3AFF}"/>
              </a:ext>
            </a:extLst>
          </p:cNvPr>
          <p:cNvSpPr txBox="1">
            <a:spLocks/>
          </p:cNvSpPr>
          <p:nvPr/>
        </p:nvSpPr>
        <p:spPr>
          <a:xfrm>
            <a:off x="1405616" y="1052736"/>
            <a:ext cx="6828764" cy="432048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C00000"/>
              </a:buClr>
              <a:buNone/>
            </a:pPr>
            <a:r>
              <a:rPr lang="pt-BR" sz="2400" b="1" dirty="0">
                <a:latin typeface="Calibri" pitchFamily="34" charset="0"/>
                <a:cs typeface="Calibri" pitchFamily="34" charset="0"/>
              </a:rPr>
              <a:t>                 Impacto : </a:t>
            </a:r>
            <a:r>
              <a:rPr lang="pt-BR" sz="2400" dirty="0">
                <a:latin typeface="Calibri" pitchFamily="34" charset="0"/>
                <a:cs typeface="Calibri" pitchFamily="34" charset="0"/>
              </a:rPr>
              <a:t>curto prazo</a:t>
            </a:r>
          </a:p>
        </p:txBody>
      </p:sp>
      <p:sp>
        <p:nvSpPr>
          <p:cNvPr id="15" name="Espaço Reservado para Conteúdo 2">
            <a:extLst>
              <a:ext uri="{FF2B5EF4-FFF2-40B4-BE49-F238E27FC236}">
                <a16:creationId xmlns:a16="http://schemas.microsoft.com/office/drawing/2014/main" id="{C1CCB4A9-23BF-427A-AF2B-3A4B0901F20B}"/>
              </a:ext>
            </a:extLst>
          </p:cNvPr>
          <p:cNvSpPr txBox="1">
            <a:spLocks/>
          </p:cNvSpPr>
          <p:nvPr/>
        </p:nvSpPr>
        <p:spPr>
          <a:xfrm>
            <a:off x="1403648" y="1411044"/>
            <a:ext cx="6828764" cy="1860650"/>
          </a:xfrm>
          <a:prstGeom prst="rect">
            <a:avLst/>
          </a:prstGeom>
        </p:spPr>
        <p:txBody>
          <a:bodyPr vert="horz">
            <a:noAutofit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C00000"/>
              </a:buClr>
              <a:buNone/>
            </a:pPr>
            <a:r>
              <a:rPr lang="pt-BR" sz="2400" b="1" dirty="0">
                <a:latin typeface="Calibri" pitchFamily="34" charset="0"/>
                <a:cs typeface="Calibri" pitchFamily="34" charset="0"/>
              </a:rPr>
              <a:t>                 Processo:</a:t>
            </a:r>
            <a:endParaRPr lang="pt-BR" sz="2400" dirty="0">
              <a:latin typeface="Calibri" pitchFamily="34" charset="0"/>
              <a:cs typeface="Calibri" pitchFamily="34" charset="0"/>
            </a:endParaRPr>
          </a:p>
          <a:p>
            <a:pPr marL="1341438" indent="-176213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>
                <a:latin typeface="Calibri" pitchFamily="34" charset="0"/>
                <a:cs typeface="Calibri" pitchFamily="34" charset="0"/>
              </a:rPr>
              <a:t>Aprovação pela SPREV</a:t>
            </a:r>
          </a:p>
          <a:p>
            <a:pPr marL="1341438" indent="-176213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>
                <a:latin typeface="Calibri" pitchFamily="34" charset="0"/>
                <a:cs typeface="Calibri" pitchFamily="34" charset="0"/>
              </a:rPr>
              <a:t>Avaliação Atuarial específica</a:t>
            </a:r>
          </a:p>
          <a:p>
            <a:pPr marL="1341438" indent="-176213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>
                <a:latin typeface="Calibri" pitchFamily="34" charset="0"/>
                <a:cs typeface="Calibri" pitchFamily="34" charset="0"/>
              </a:rPr>
              <a:t>Lei Municipal / Estadual</a:t>
            </a:r>
          </a:p>
          <a:p>
            <a:pPr marL="0" indent="0">
              <a:buClr>
                <a:srgbClr val="C00000"/>
              </a:buClr>
              <a:buNone/>
            </a:pPr>
            <a:endParaRPr lang="pt-BR" sz="2400" b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2405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  <p:bldP spid="8" grpId="0"/>
      <p:bldP spid="9" grpId="0"/>
      <p:bldP spid="14" grpId="0"/>
      <p:bldP spid="15" grpId="0"/>
    </p:bld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4038</TotalTime>
  <Words>739</Words>
  <Application>Microsoft Office PowerPoint</Application>
  <PresentationFormat>Apresentação na tela (4:3)</PresentationFormat>
  <Paragraphs>115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23" baseType="lpstr">
      <vt:lpstr>Arial</vt:lpstr>
      <vt:lpstr>Arial Rounded MT Bold</vt:lpstr>
      <vt:lpstr>Bahnschrift SemiBold</vt:lpstr>
      <vt:lpstr>Calibri</vt:lpstr>
      <vt:lpstr>Calibri Light</vt:lpstr>
      <vt:lpstr>Palatino Linotype</vt:lpstr>
      <vt:lpstr>Verdana</vt:lpstr>
      <vt:lpstr>Wingdings</vt:lpstr>
      <vt:lpstr>Wingdings 2</vt:lpstr>
      <vt:lpstr>Tema do Office</vt:lpstr>
      <vt:lpstr>Apresentação do PowerPoint</vt:lpstr>
      <vt:lpstr>EQUILÍBRIO FINANCEIRO-ATUARIAL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RICHARD DUTZMANN - ATUÁRIO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PREVIDÊNCIA COMPLEMENTAR PARA OS SERVIDORES TITULARES DE CARGO EFETIVO</dc:title>
  <dc:creator>Magda</dc:creator>
  <cp:lastModifiedBy>Magda</cp:lastModifiedBy>
  <cp:revision>190</cp:revision>
  <dcterms:created xsi:type="dcterms:W3CDTF">2014-09-01T20:28:10Z</dcterms:created>
  <dcterms:modified xsi:type="dcterms:W3CDTF">2022-04-25T13:05:39Z</dcterms:modified>
</cp:coreProperties>
</file>