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0" r:id="rId4"/>
    <p:sldId id="259" r:id="rId5"/>
    <p:sldId id="269" r:id="rId6"/>
    <p:sldId id="261" r:id="rId7"/>
    <p:sldId id="262" r:id="rId8"/>
    <p:sldId id="263" r:id="rId9"/>
    <p:sldId id="265" r:id="rId10"/>
    <p:sldId id="273" r:id="rId11"/>
    <p:sldId id="266" r:id="rId12"/>
    <p:sldId id="264" r:id="rId13"/>
    <p:sldId id="267" r:id="rId14"/>
    <p:sldId id="268" r:id="rId15"/>
    <p:sldId id="270" r:id="rId16"/>
    <p:sldId id="271" r:id="rId17"/>
    <p:sldId id="272" r:id="rId18"/>
    <p:sldId id="258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6539" userDrawn="1">
          <p15:clr>
            <a:srgbClr val="A4A3A4"/>
          </p15:clr>
        </p15:guide>
        <p15:guide id="4" orient="horz" pos="31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45" autoAdjust="0"/>
    <p:restoredTop sz="94660"/>
  </p:normalViewPr>
  <p:slideViewPr>
    <p:cSldViewPr snapToGrid="0">
      <p:cViewPr varScale="1">
        <p:scale>
          <a:sx n="95" d="100"/>
          <a:sy n="95" d="100"/>
        </p:scale>
        <p:origin x="520" y="176"/>
      </p:cViewPr>
      <p:guideLst>
        <p:guide pos="6539"/>
        <p:guide orient="horz" pos="31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486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EBFD2-2FFF-4895-8E2C-72CE3B3C83DE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4C800-1361-4828-8516-9545F64C0E9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7745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47274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12865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38264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922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97361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983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15857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88434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0685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072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3836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0952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5488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3082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4260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07890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672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9454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833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2640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89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931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698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53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52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161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3137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947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35C8E-18C9-4D17-BEB0-AA5A56F113D7}" type="datetimeFigureOut">
              <a:rPr lang="pt-BR" smtClean="0"/>
              <a:t>26/04/2022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D1578-3EA4-489F-962B-75511A7F86E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141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D58C64-D241-3848-A116-D8DB42C255C3}"/>
              </a:ext>
            </a:extLst>
          </p:cNvPr>
          <p:cNvSpPr txBox="1"/>
          <p:nvPr/>
        </p:nvSpPr>
        <p:spPr>
          <a:xfrm>
            <a:off x="1659835" y="1739347"/>
            <a:ext cx="86868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R" sz="4000" b="1" dirty="0"/>
              <a:t>BASE DE CÁLCULO DO PASEP:</a:t>
            </a:r>
            <a:r>
              <a:rPr lang="en-BR" sz="4000" dirty="0"/>
              <a:t> </a:t>
            </a:r>
            <a:r>
              <a:rPr lang="en-US" sz="4000" b="1" dirty="0"/>
              <a:t>INCIDÊNCIA NA CONTRIBUIÇÃO PREVIDENCIÁRIA E REFLEXOS NOS RENDIMENTOS DOS INVESTIMENTOS</a:t>
            </a:r>
          </a:p>
          <a:p>
            <a:endParaRPr lang="en-US" sz="4000" b="1" dirty="0"/>
          </a:p>
          <a:p>
            <a:r>
              <a:rPr lang="en-US" sz="2800" b="1" dirty="0"/>
              <a:t>MARIA INÊS MURGEL</a:t>
            </a:r>
            <a:r>
              <a:rPr lang="en-US" sz="4000" b="1" dirty="0"/>
              <a:t> </a:t>
            </a:r>
            <a:endParaRPr lang="en-US" sz="4000" dirty="0"/>
          </a:p>
          <a:p>
            <a:endParaRPr lang="en-BR" dirty="0"/>
          </a:p>
        </p:txBody>
      </p:sp>
    </p:spTree>
    <p:extLst>
      <p:ext uri="{BB962C8B-B14F-4D97-AF65-F5344CB8AC3E}">
        <p14:creationId xmlns:p14="http://schemas.microsoft.com/office/powerpoint/2010/main" val="1822685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D58C64-D241-3848-A116-D8DB42C255C3}"/>
              </a:ext>
            </a:extLst>
          </p:cNvPr>
          <p:cNvSpPr txBox="1"/>
          <p:nvPr/>
        </p:nvSpPr>
        <p:spPr>
          <a:xfrm>
            <a:off x="1659835" y="1739347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50B669-808B-7447-880D-109481B7BA98}"/>
              </a:ext>
            </a:extLst>
          </p:cNvPr>
          <p:cNvSpPr txBox="1"/>
          <p:nvPr/>
        </p:nvSpPr>
        <p:spPr>
          <a:xfrm>
            <a:off x="415443" y="1622813"/>
            <a:ext cx="945411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noProof="1"/>
              <a:t>§ 1º</a:t>
            </a:r>
            <a:r>
              <a:rPr lang="pt-BR" sz="2800" noProof="1"/>
              <a:t>-A. </a:t>
            </a:r>
            <a:r>
              <a:rPr lang="pt-BR" sz="2800" b="1" noProof="1"/>
              <a:t>Quando houver deficit atuarial, a contribuição ordinária dos aposentados e pensionistas poderá incidir sobre o valor dos proventos de aposentadoria e de pensões que supere o salário-mínimo</a:t>
            </a:r>
            <a:r>
              <a:rPr lang="pt-BR" sz="2800" noProof="1"/>
              <a:t>. (Incluído pela Emenda Constitucional nº 103, de 2019) </a:t>
            </a:r>
          </a:p>
          <a:p>
            <a:pPr algn="just"/>
            <a:br>
              <a:rPr lang="pt-BR" sz="2000" noProof="1"/>
            </a:br>
            <a:br>
              <a:rPr lang="pt-BR" sz="2000" noProof="1"/>
            </a:br>
            <a:endParaRPr lang="pt-BR" sz="2000" noProof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91337-059A-3B4C-B637-777372C50E07}"/>
              </a:ext>
            </a:extLst>
          </p:cNvPr>
          <p:cNvSpPr txBox="1"/>
          <p:nvPr/>
        </p:nvSpPr>
        <p:spPr>
          <a:xfrm>
            <a:off x="993913" y="366538"/>
            <a:ext cx="86072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R" sz="4400" b="1" dirty="0"/>
              <a:t>Contribuição para o Custeio do RPPS</a:t>
            </a:r>
          </a:p>
        </p:txBody>
      </p:sp>
    </p:spTree>
    <p:extLst>
      <p:ext uri="{BB962C8B-B14F-4D97-AF65-F5344CB8AC3E}">
        <p14:creationId xmlns:p14="http://schemas.microsoft.com/office/powerpoint/2010/main" val="316811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D58C64-D241-3848-A116-D8DB42C255C3}"/>
              </a:ext>
            </a:extLst>
          </p:cNvPr>
          <p:cNvSpPr txBox="1"/>
          <p:nvPr/>
        </p:nvSpPr>
        <p:spPr>
          <a:xfrm>
            <a:off x="1659835" y="1739347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50B669-808B-7447-880D-109481B7BA98}"/>
              </a:ext>
            </a:extLst>
          </p:cNvPr>
          <p:cNvSpPr txBox="1"/>
          <p:nvPr/>
        </p:nvSpPr>
        <p:spPr>
          <a:xfrm>
            <a:off x="415443" y="1520687"/>
            <a:ext cx="9454113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noProof="1"/>
              <a:t>§ 1º</a:t>
            </a:r>
            <a:r>
              <a:rPr lang="pt-BR" sz="2400" noProof="1"/>
              <a:t>-B. Demonstrada a insuficiência da medida prevista no § 1º-A para equacionar o deficit atuarial, é facultada a instituição de contribuição extraordinária, no âmbito da União, dos servidores públicos ativos, dos aposentados e dos pensionistas. (Incluído pela Emenda Constitucional nº 103, de 2019) </a:t>
            </a:r>
          </a:p>
          <a:p>
            <a:pPr algn="just"/>
            <a:endParaRPr lang="pt-BR" sz="2400" b="1" noProof="1"/>
          </a:p>
          <a:p>
            <a:pPr algn="just"/>
            <a:r>
              <a:rPr lang="pt-BR" sz="2400" b="1" noProof="1"/>
              <a:t>§ 1º</a:t>
            </a:r>
            <a:r>
              <a:rPr lang="pt-BR" sz="2400" noProof="1"/>
              <a:t>-C. A contribuição extraordinária de que trata o § 1º-B deverá ser instituída simultaneamente com outras medidas para equacionamento do deficit e vigorará por período determinado, contado da data de sua instituição. (Incluído pela Emenda Constitucional nº 103, de 2019)</a:t>
            </a:r>
          </a:p>
          <a:p>
            <a:pPr algn="just"/>
            <a:br>
              <a:rPr lang="pt-BR" sz="2400" noProof="1"/>
            </a:br>
            <a:br>
              <a:rPr lang="pt-BR" sz="2800" dirty="0"/>
            </a:br>
            <a:endParaRPr lang="pt-B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91337-059A-3B4C-B637-777372C50E07}"/>
              </a:ext>
            </a:extLst>
          </p:cNvPr>
          <p:cNvSpPr txBox="1"/>
          <p:nvPr/>
        </p:nvSpPr>
        <p:spPr>
          <a:xfrm>
            <a:off x="993913" y="366538"/>
            <a:ext cx="86072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R" sz="4400" b="1" dirty="0"/>
              <a:t>Contribuição para o Custeio do RPPS</a:t>
            </a:r>
          </a:p>
        </p:txBody>
      </p:sp>
    </p:spTree>
    <p:extLst>
      <p:ext uri="{BB962C8B-B14F-4D97-AF65-F5344CB8AC3E}">
        <p14:creationId xmlns:p14="http://schemas.microsoft.com/office/powerpoint/2010/main" val="2960815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D58C64-D241-3848-A116-D8DB42C255C3}"/>
              </a:ext>
            </a:extLst>
          </p:cNvPr>
          <p:cNvSpPr txBox="1"/>
          <p:nvPr/>
        </p:nvSpPr>
        <p:spPr>
          <a:xfrm>
            <a:off x="1659835" y="1739347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50B669-808B-7447-880D-109481B7BA98}"/>
              </a:ext>
            </a:extLst>
          </p:cNvPr>
          <p:cNvSpPr txBox="1"/>
          <p:nvPr/>
        </p:nvSpPr>
        <p:spPr>
          <a:xfrm>
            <a:off x="415443" y="1520687"/>
            <a:ext cx="9454113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endParaRPr lang="en-BR" sz="2400" b="1" dirty="0"/>
          </a:p>
          <a:p>
            <a:pPr algn="just"/>
            <a:r>
              <a:rPr lang="en-BR" sz="2400" b="1" dirty="0"/>
              <a:t>Lei 9.717, de 27 de novembro de 1998:</a:t>
            </a:r>
            <a:r>
              <a:rPr lang="en-BR" sz="2400" dirty="0"/>
              <a:t> faculta à União, Estados, Distrito Federal e Municípios </a:t>
            </a:r>
            <a:r>
              <a:rPr lang="en-BR" sz="2400" i="1" dirty="0"/>
              <a:t>a constituição de fundos integrados de bens, direitos e ativos, com finalidade previdenciária</a:t>
            </a:r>
            <a:r>
              <a:rPr lang="en-BR" sz="2400" dirty="0"/>
              <a:t>.</a:t>
            </a:r>
          </a:p>
          <a:p>
            <a:pPr algn="just"/>
            <a:endParaRPr lang="en-BR" sz="2400" dirty="0"/>
          </a:p>
          <a:p>
            <a:pPr algn="just"/>
            <a:r>
              <a:rPr lang="en-BR" sz="2400" dirty="0"/>
              <a:t>Art. 1o., III:</a:t>
            </a:r>
          </a:p>
          <a:p>
            <a:pPr algn="just"/>
            <a:r>
              <a:rPr lang="pt-BR" sz="2400" noProof="1"/>
              <a:t>as contribuições e os recursos vinculados ao Fundo Previdenciário da União, dos Estados, do Distrito Federal e dos Municípios e as contribuições do pessoal civil e militar, ativo, inativo, e dos pensionistas, </a:t>
            </a:r>
            <a:r>
              <a:rPr lang="pt-BR" sz="2400" b="1" noProof="1"/>
              <a:t>somente poderão ser utilizadas para pagamento de benefícios previdenciários dos respectivos regimes, ressalvadas as despesas administrativas.</a:t>
            </a:r>
          </a:p>
          <a:p>
            <a:pPr algn="just"/>
            <a:br>
              <a:rPr lang="pt-BR" noProof="1"/>
            </a:br>
            <a:br>
              <a:rPr lang="pt-BR" sz="2800" dirty="0"/>
            </a:br>
            <a:endParaRPr lang="pt-B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91337-059A-3B4C-B637-777372C50E07}"/>
              </a:ext>
            </a:extLst>
          </p:cNvPr>
          <p:cNvSpPr txBox="1"/>
          <p:nvPr/>
        </p:nvSpPr>
        <p:spPr>
          <a:xfrm>
            <a:off x="993913" y="366538"/>
            <a:ext cx="86072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R" sz="4400" b="1" dirty="0"/>
              <a:t>Contribuição para o Custeio do RPPS</a:t>
            </a:r>
          </a:p>
        </p:txBody>
      </p:sp>
    </p:spTree>
    <p:extLst>
      <p:ext uri="{BB962C8B-B14F-4D97-AF65-F5344CB8AC3E}">
        <p14:creationId xmlns:p14="http://schemas.microsoft.com/office/powerpoint/2010/main" val="2016773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D58C64-D241-3848-A116-D8DB42C255C3}"/>
              </a:ext>
            </a:extLst>
          </p:cNvPr>
          <p:cNvSpPr txBox="1"/>
          <p:nvPr/>
        </p:nvSpPr>
        <p:spPr>
          <a:xfrm>
            <a:off x="1659835" y="1739347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50B669-808B-7447-880D-109481B7BA98}"/>
              </a:ext>
            </a:extLst>
          </p:cNvPr>
          <p:cNvSpPr txBox="1"/>
          <p:nvPr/>
        </p:nvSpPr>
        <p:spPr>
          <a:xfrm>
            <a:off x="415443" y="1520687"/>
            <a:ext cx="945411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r>
              <a:rPr lang="pt-BR" sz="2400" dirty="0"/>
              <a:t>Ambas as Contribuições possuem natureza jurídica de tributo;</a:t>
            </a:r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endParaRPr lang="pt-BR" sz="2400" dirty="0"/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r>
              <a:rPr lang="pt-BR" sz="2400" dirty="0"/>
              <a:t>A FINALIDADE é requisito </a:t>
            </a:r>
            <a:r>
              <a:rPr lang="pt-BR" sz="2400" dirty="0" err="1"/>
              <a:t>inafastável</a:t>
            </a:r>
            <a:r>
              <a:rPr lang="pt-BR" sz="2400" dirty="0"/>
              <a:t> para a caracterização de uma contribuição; </a:t>
            </a:r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endParaRPr lang="pt-BR" sz="2400" dirty="0"/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r>
              <a:rPr lang="pt-BR" sz="2400" dirty="0"/>
              <a:t>Verifica-se a finalidade de uma contribuição pela análise da destinação legal do produto da arrecadação;</a:t>
            </a:r>
            <a:endParaRPr lang="en-BR" sz="2400" dirty="0"/>
          </a:p>
          <a:p>
            <a:pPr algn="just">
              <a:buClr>
                <a:schemeClr val="accent5"/>
              </a:buClr>
            </a:pPr>
            <a:r>
              <a:rPr lang="pt-BR" sz="2400" dirty="0"/>
              <a:t> </a:t>
            </a:r>
            <a:endParaRPr lang="en-BR" sz="2400" dirty="0"/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r>
              <a:rPr lang="pt-BR" sz="2400" dirty="0"/>
              <a:t>A validade das contribuições sociais do PASEP e para o custeio do RPPS está diretamente relacionada à existência da finalidade que justificou a sua criação, bem como da caracterização dessa finalidade </a:t>
            </a:r>
            <a:r>
              <a:rPr lang="pt-BR" sz="2400" b="1" u="sng" dirty="0"/>
              <a:t>através da destinação do produto arrecadado</a:t>
            </a:r>
            <a:r>
              <a:rPr lang="pt-BR" sz="2400" dirty="0"/>
              <a:t>.</a:t>
            </a:r>
            <a:endParaRPr lang="en-BR" sz="2400" dirty="0"/>
          </a:p>
          <a:p>
            <a:pPr algn="just"/>
            <a:endParaRPr lang="pt-BR" sz="2400" noProof="1"/>
          </a:p>
          <a:p>
            <a:pPr algn="just"/>
            <a:br>
              <a:rPr lang="pt-BR" sz="2400" noProof="1"/>
            </a:br>
            <a:br>
              <a:rPr lang="pt-BR" sz="2800" dirty="0"/>
            </a:br>
            <a:endParaRPr lang="pt-B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91337-059A-3B4C-B637-777372C50E07}"/>
              </a:ext>
            </a:extLst>
          </p:cNvPr>
          <p:cNvSpPr txBox="1"/>
          <p:nvPr/>
        </p:nvSpPr>
        <p:spPr>
          <a:xfrm>
            <a:off x="993913" y="366538"/>
            <a:ext cx="86072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R" sz="3600" b="1" dirty="0"/>
              <a:t>Características essenciais do PASEP e da Contribuição para o Custeio do RPPS</a:t>
            </a:r>
          </a:p>
        </p:txBody>
      </p:sp>
    </p:spTree>
    <p:extLst>
      <p:ext uri="{BB962C8B-B14F-4D97-AF65-F5344CB8AC3E}">
        <p14:creationId xmlns:p14="http://schemas.microsoft.com/office/powerpoint/2010/main" val="302472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D58C64-D241-3848-A116-D8DB42C255C3}"/>
              </a:ext>
            </a:extLst>
          </p:cNvPr>
          <p:cNvSpPr txBox="1"/>
          <p:nvPr/>
        </p:nvSpPr>
        <p:spPr>
          <a:xfrm>
            <a:off x="1659835" y="1739347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50B669-808B-7447-880D-109481B7BA98}"/>
              </a:ext>
            </a:extLst>
          </p:cNvPr>
          <p:cNvSpPr txBox="1"/>
          <p:nvPr/>
        </p:nvSpPr>
        <p:spPr>
          <a:xfrm>
            <a:off x="415443" y="1520687"/>
            <a:ext cx="945411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r>
              <a:rPr lang="pt-BR" sz="2400" b="1" dirty="0"/>
              <a:t>O art. 195 da Constituição autorizou a cobrança do PASEP sobre RECEITA.</a:t>
            </a:r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endParaRPr lang="pt-BR" sz="2400" b="1" dirty="0"/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r>
              <a:rPr lang="en-BR" sz="2400" b="1" dirty="0"/>
              <a:t>STF – RECEITA é o ingresso financeiro que se integra no patrimônio na condição de elemento novo e positivo, </a:t>
            </a:r>
            <a:r>
              <a:rPr lang="en-BR" sz="2400" b="1" u="sng" dirty="0"/>
              <a:t>sem reservas ou condições</a:t>
            </a:r>
            <a:r>
              <a:rPr lang="en-BR" sz="2400" b="1" dirty="0"/>
              <a:t>.</a:t>
            </a:r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endParaRPr lang="en-BR" sz="2400" b="1" dirty="0"/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r>
              <a:rPr lang="pt-BR" sz="2400" dirty="0"/>
              <a:t>Receita não se confunde com entradas provisórias, representadas por importâncias que se encontrem em poder do ente de forma temporária, por pertencerem a outrem.</a:t>
            </a:r>
            <a:endParaRPr lang="en-BR" sz="2400" dirty="0"/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endParaRPr lang="en-BR" sz="2400" dirty="0"/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r>
              <a:rPr lang="pt-BR" sz="2400" b="1" u="sng" dirty="0"/>
              <a:t>A tributação de valores não pertencentes ao contribuinte desvirtua o sistema constitucional tributário brasileiro</a:t>
            </a:r>
            <a:r>
              <a:rPr lang="pt-BR" sz="2400" b="1" dirty="0"/>
              <a:t>. </a:t>
            </a:r>
            <a:endParaRPr lang="en-BR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91337-059A-3B4C-B637-777372C50E07}"/>
              </a:ext>
            </a:extLst>
          </p:cNvPr>
          <p:cNvSpPr txBox="1"/>
          <p:nvPr/>
        </p:nvSpPr>
        <p:spPr>
          <a:xfrm>
            <a:off x="993913" y="366538"/>
            <a:ext cx="8607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R" sz="3600" b="1" dirty="0"/>
              <a:t>BASE DE CÁLCULO DO PASEP</a:t>
            </a:r>
          </a:p>
        </p:txBody>
      </p:sp>
    </p:spTree>
    <p:extLst>
      <p:ext uri="{BB962C8B-B14F-4D97-AF65-F5344CB8AC3E}">
        <p14:creationId xmlns:p14="http://schemas.microsoft.com/office/powerpoint/2010/main" val="4238424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D58C64-D241-3848-A116-D8DB42C255C3}"/>
              </a:ext>
            </a:extLst>
          </p:cNvPr>
          <p:cNvSpPr txBox="1"/>
          <p:nvPr/>
        </p:nvSpPr>
        <p:spPr>
          <a:xfrm>
            <a:off x="1659835" y="1739347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50B669-808B-7447-880D-109481B7BA98}"/>
              </a:ext>
            </a:extLst>
          </p:cNvPr>
          <p:cNvSpPr txBox="1"/>
          <p:nvPr/>
        </p:nvSpPr>
        <p:spPr>
          <a:xfrm>
            <a:off x="415443" y="1520687"/>
            <a:ext cx="945411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400" dirty="0"/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r>
              <a:rPr lang="en-BR" sz="2400" dirty="0"/>
              <a:t>As receitas previdenciárias não são realizadas para refletir disponibilidade de caixa, não tem caráter permanente, e são CONSTITUCIONALMENTE vinculadas à prestação de benefícios previdenciários. </a:t>
            </a:r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endParaRPr lang="en-BR" sz="2400" dirty="0"/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r>
              <a:rPr lang="en-BR" sz="2400" dirty="0"/>
              <a:t>A Autarquia Previdenciária faz apenas a gestão das receitas previdenciárias, por conta e ordem da lei, sem deter a disponibilidade de tais recursos. </a:t>
            </a:r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endParaRPr lang="en-BR" sz="2400" dirty="0"/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r>
              <a:rPr lang="en-BR" sz="2400" dirty="0"/>
              <a:t>As receitas da contribuição patronal para o RPPS e da contribuição patronal em regime de débitos e parcelamentos – RPPS decorrem de repasses de um ente federado que, por sua vez, foi tributado pelo PASEP.</a:t>
            </a:r>
          </a:p>
          <a:p>
            <a:pPr algn="just"/>
            <a:endParaRPr lang="en-BR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91337-059A-3B4C-B637-777372C50E07}"/>
              </a:ext>
            </a:extLst>
          </p:cNvPr>
          <p:cNvSpPr txBox="1"/>
          <p:nvPr/>
        </p:nvSpPr>
        <p:spPr>
          <a:xfrm>
            <a:off x="993913" y="366538"/>
            <a:ext cx="86072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R" sz="3600" b="1" dirty="0"/>
              <a:t>Incidência do PASEP sobre contribuições para o RPPS</a:t>
            </a:r>
          </a:p>
        </p:txBody>
      </p:sp>
    </p:spTree>
    <p:extLst>
      <p:ext uri="{BB962C8B-B14F-4D97-AF65-F5344CB8AC3E}">
        <p14:creationId xmlns:p14="http://schemas.microsoft.com/office/powerpoint/2010/main" val="2993430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D58C64-D241-3848-A116-D8DB42C255C3}"/>
              </a:ext>
            </a:extLst>
          </p:cNvPr>
          <p:cNvSpPr txBox="1"/>
          <p:nvPr/>
        </p:nvSpPr>
        <p:spPr>
          <a:xfrm>
            <a:off x="1659835" y="1739347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50B669-808B-7447-880D-109481B7BA98}"/>
              </a:ext>
            </a:extLst>
          </p:cNvPr>
          <p:cNvSpPr txBox="1"/>
          <p:nvPr/>
        </p:nvSpPr>
        <p:spPr>
          <a:xfrm>
            <a:off x="415443" y="1520687"/>
            <a:ext cx="945411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400" dirty="0"/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r>
              <a:rPr lang="en-BR" sz="2400" dirty="0"/>
              <a:t>Receitas das contribuições Previdenciárias, da transferência da insuficiência financeira (déficit previdenciário), e a receita decorrente da compensação previdenciária </a:t>
            </a:r>
            <a:r>
              <a:rPr lang="en-BR" sz="2400" b="1" dirty="0"/>
              <a:t>são constitucionalmente e legalmente vinculadas ao pagamento de benefícios previdenciários.</a:t>
            </a:r>
            <a:r>
              <a:rPr lang="en-BR" sz="2400" dirty="0"/>
              <a:t> </a:t>
            </a:r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endParaRPr lang="en-BR" sz="2400" dirty="0"/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r>
              <a:rPr lang="pt-BR" sz="2400" dirty="0"/>
              <a:t>Com estas contribuições, são constituídas as reservas técnicas, provisões e fundos, cujos recursos se destinam integralmente ao pagamento dos benefícios previdenciários.</a:t>
            </a:r>
            <a:r>
              <a:rPr lang="en-BR" sz="2400" dirty="0"/>
              <a:t> </a:t>
            </a:r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endParaRPr lang="en-BR" sz="2400" dirty="0"/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r>
              <a:rPr lang="en-BR" sz="2400" dirty="0"/>
              <a:t>A vinculação constitucional das contribuições impede a destinação da receita para o custeio de qualquer outra finalidade diversa do pagamento de benefícios previdenciários.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91337-059A-3B4C-B637-777372C50E07}"/>
              </a:ext>
            </a:extLst>
          </p:cNvPr>
          <p:cNvSpPr txBox="1"/>
          <p:nvPr/>
        </p:nvSpPr>
        <p:spPr>
          <a:xfrm>
            <a:off x="993913" y="366538"/>
            <a:ext cx="86072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R" sz="3600" b="1" dirty="0"/>
              <a:t>Incidência do PASEP sobre contribuições para o RPPS</a:t>
            </a:r>
          </a:p>
        </p:txBody>
      </p:sp>
    </p:spTree>
    <p:extLst>
      <p:ext uri="{BB962C8B-B14F-4D97-AF65-F5344CB8AC3E}">
        <p14:creationId xmlns:p14="http://schemas.microsoft.com/office/powerpoint/2010/main" val="827701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D58C64-D241-3848-A116-D8DB42C255C3}"/>
              </a:ext>
            </a:extLst>
          </p:cNvPr>
          <p:cNvSpPr txBox="1"/>
          <p:nvPr/>
        </p:nvSpPr>
        <p:spPr>
          <a:xfrm>
            <a:off x="1659835" y="1739347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50B669-808B-7447-880D-109481B7BA98}"/>
              </a:ext>
            </a:extLst>
          </p:cNvPr>
          <p:cNvSpPr txBox="1"/>
          <p:nvPr/>
        </p:nvSpPr>
        <p:spPr>
          <a:xfrm>
            <a:off x="415443" y="1520687"/>
            <a:ext cx="945411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400" dirty="0"/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r>
              <a:rPr lang="en-BR" sz="2400" dirty="0"/>
              <a:t>A incidência viola a natureza das contribuições, cujo produto de sua arrecadação não pode ser desviado de sua finalidade;</a:t>
            </a:r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endParaRPr lang="en-BR" sz="2400" dirty="0"/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r>
              <a:rPr lang="pt-BR" sz="2400" dirty="0"/>
              <a:t>Viola o princípio da capacidade contributiva </a:t>
            </a:r>
            <a:r>
              <a:rPr lang="pt-BR" sz="2400"/>
              <a:t>(BI-TRIBUTAÇÃO);</a:t>
            </a:r>
            <a:endParaRPr lang="en-BR" sz="2400" dirty="0"/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endParaRPr lang="en-BR" sz="2400" dirty="0"/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r>
              <a:rPr lang="en-BR" sz="2400" dirty="0"/>
              <a:t>Viola o princípio do não confisco.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91337-059A-3B4C-B637-777372C50E07}"/>
              </a:ext>
            </a:extLst>
          </p:cNvPr>
          <p:cNvSpPr txBox="1"/>
          <p:nvPr/>
        </p:nvSpPr>
        <p:spPr>
          <a:xfrm>
            <a:off x="993913" y="366538"/>
            <a:ext cx="86072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R" sz="3600" b="1" dirty="0"/>
              <a:t>Incidência do PASEP sobre contribuições para o RPPS</a:t>
            </a:r>
          </a:p>
        </p:txBody>
      </p:sp>
    </p:spTree>
    <p:extLst>
      <p:ext uri="{BB962C8B-B14F-4D97-AF65-F5344CB8AC3E}">
        <p14:creationId xmlns:p14="http://schemas.microsoft.com/office/powerpoint/2010/main" val="16104860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D58C64-D241-3848-A116-D8DB42C255C3}"/>
              </a:ext>
            </a:extLst>
          </p:cNvPr>
          <p:cNvSpPr txBox="1"/>
          <p:nvPr/>
        </p:nvSpPr>
        <p:spPr>
          <a:xfrm>
            <a:off x="1659835" y="1739347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884EA4-FACC-C145-892E-71C8AA51A225}"/>
              </a:ext>
            </a:extLst>
          </p:cNvPr>
          <p:cNvSpPr txBox="1"/>
          <p:nvPr/>
        </p:nvSpPr>
        <p:spPr>
          <a:xfrm>
            <a:off x="2663688" y="1639647"/>
            <a:ext cx="753886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R" sz="4800" b="1" dirty="0"/>
              <a:t>MUITO OBRIGADA!!!</a:t>
            </a:r>
          </a:p>
          <a:p>
            <a:pPr algn="ctr"/>
            <a:endParaRPr lang="en-BR" sz="4800" b="1" dirty="0"/>
          </a:p>
          <a:p>
            <a:pPr algn="ctr"/>
            <a:endParaRPr lang="en-BR" sz="4400" b="1" dirty="0"/>
          </a:p>
          <a:p>
            <a:pPr algn="ctr"/>
            <a:r>
              <a:rPr lang="en-BR" sz="4400" b="1" dirty="0"/>
              <a:t>Maria Inês Murgel</a:t>
            </a:r>
          </a:p>
        </p:txBody>
      </p:sp>
    </p:spTree>
    <p:extLst>
      <p:ext uri="{BB962C8B-B14F-4D97-AF65-F5344CB8AC3E}">
        <p14:creationId xmlns:p14="http://schemas.microsoft.com/office/powerpoint/2010/main" val="1100774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D58C64-D241-3848-A116-D8DB42C255C3}"/>
              </a:ext>
            </a:extLst>
          </p:cNvPr>
          <p:cNvSpPr txBox="1"/>
          <p:nvPr/>
        </p:nvSpPr>
        <p:spPr>
          <a:xfrm>
            <a:off x="1659835" y="1739347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50B669-808B-7447-880D-109481B7BA98}"/>
              </a:ext>
            </a:extLst>
          </p:cNvPr>
          <p:cNvSpPr txBox="1"/>
          <p:nvPr/>
        </p:nvSpPr>
        <p:spPr>
          <a:xfrm>
            <a:off x="415443" y="1520687"/>
            <a:ext cx="945411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ü"/>
            </a:pPr>
            <a:r>
              <a:rPr lang="pt-BR" sz="2800" b="1" dirty="0"/>
              <a:t>PASEP</a:t>
            </a:r>
            <a:r>
              <a:rPr lang="pt-BR" sz="2800" dirty="0"/>
              <a:t> - Programa de Formação do Patrimônio do Servidor Público.</a:t>
            </a:r>
          </a:p>
          <a:p>
            <a:pPr marL="457200" indent="-457200" algn="just">
              <a:buFont typeface="Wingdings" pitchFamily="2" charset="2"/>
              <a:buChar char="ü"/>
            </a:pPr>
            <a:endParaRPr lang="pt-BR" sz="2800" dirty="0"/>
          </a:p>
          <a:p>
            <a:pPr marL="457200" indent="-457200" algn="just">
              <a:buFont typeface="Wingdings" pitchFamily="2" charset="2"/>
              <a:buChar char="ü"/>
            </a:pPr>
            <a:r>
              <a:rPr lang="pt-BR" sz="2800" dirty="0"/>
              <a:t>Lei Complementar nº 8/1970 - criação</a:t>
            </a:r>
          </a:p>
          <a:p>
            <a:pPr marL="457200" indent="-457200" algn="just">
              <a:buFont typeface="Wingdings" pitchFamily="2" charset="2"/>
              <a:buChar char="ü"/>
            </a:pPr>
            <a:endParaRPr lang="pt-BR" sz="2800" dirty="0"/>
          </a:p>
          <a:p>
            <a:pPr marL="457200" indent="-457200" algn="just">
              <a:buFont typeface="Wingdings" pitchFamily="2" charset="2"/>
              <a:buChar char="ü"/>
            </a:pPr>
            <a:r>
              <a:rPr lang="pt-BR" sz="2800" dirty="0"/>
              <a:t>Lei Complementar nº 26/1975 - o </a:t>
            </a:r>
            <a:r>
              <a:rPr lang="pt-BR" sz="2800" b="1" dirty="0"/>
              <a:t>PASEP</a:t>
            </a:r>
            <a:r>
              <a:rPr lang="pt-BR" sz="2800" dirty="0"/>
              <a:t> foi unificado com o PIS – Programa Integração Social, dando origem ao Fundo PIS-</a:t>
            </a:r>
            <a:r>
              <a:rPr lang="pt-BR" sz="2800" b="1" dirty="0"/>
              <a:t>PASEP</a:t>
            </a:r>
            <a:r>
              <a:rPr lang="pt-BR" sz="2800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91337-059A-3B4C-B637-777372C50E07}"/>
              </a:ext>
            </a:extLst>
          </p:cNvPr>
          <p:cNvSpPr txBox="1"/>
          <p:nvPr/>
        </p:nvSpPr>
        <p:spPr>
          <a:xfrm>
            <a:off x="993913" y="366538"/>
            <a:ext cx="86072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R" sz="4400" b="1" dirty="0"/>
              <a:t>PASEP</a:t>
            </a:r>
          </a:p>
        </p:txBody>
      </p:sp>
    </p:spTree>
    <p:extLst>
      <p:ext uri="{BB962C8B-B14F-4D97-AF65-F5344CB8AC3E}">
        <p14:creationId xmlns:p14="http://schemas.microsoft.com/office/powerpoint/2010/main" val="3367202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D58C64-D241-3848-A116-D8DB42C255C3}"/>
              </a:ext>
            </a:extLst>
          </p:cNvPr>
          <p:cNvSpPr txBox="1"/>
          <p:nvPr/>
        </p:nvSpPr>
        <p:spPr>
          <a:xfrm>
            <a:off x="1659835" y="1739347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50B669-808B-7447-880D-109481B7BA98}"/>
              </a:ext>
            </a:extLst>
          </p:cNvPr>
          <p:cNvSpPr txBox="1"/>
          <p:nvPr/>
        </p:nvSpPr>
        <p:spPr>
          <a:xfrm>
            <a:off x="415443" y="1520687"/>
            <a:ext cx="9454113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BR" sz="2800" b="1" dirty="0"/>
              <a:t>CF/1988</a:t>
            </a:r>
          </a:p>
          <a:p>
            <a:pPr algn="just"/>
            <a:endParaRPr lang="en-BR" sz="2800" b="1" dirty="0"/>
          </a:p>
          <a:p>
            <a:pPr algn="just"/>
            <a:r>
              <a:rPr lang="en-BR" sz="2800" b="1" dirty="0"/>
              <a:t>Art. 239.</a:t>
            </a:r>
            <a:r>
              <a:rPr lang="en-BR" sz="2800" dirty="0"/>
              <a:t> A arrecadação decorrente das contribuições para o Programa de Integração Social, criado pela Lei Complementar nº 7, de 7 de setembro de 1970, </a:t>
            </a:r>
            <a:r>
              <a:rPr lang="en-BR" sz="2800" b="1" dirty="0"/>
              <a:t>e para o Programa de Formação do Patrimonio do Servidor Público</a:t>
            </a:r>
            <a:r>
              <a:rPr lang="en-BR" sz="2800" dirty="0"/>
              <a:t>, </a:t>
            </a:r>
            <a:r>
              <a:rPr lang="en-BR" sz="2800" b="1" dirty="0"/>
              <a:t>criado pela Lei Complementar nº 8, de 3 de dezembro de 1970</a:t>
            </a:r>
            <a:r>
              <a:rPr lang="en-BR" sz="2800" dirty="0"/>
              <a:t>, passa, a partir da promulgação desta Constituição, a financiar, nos termos que a lei dispuser, </a:t>
            </a:r>
            <a:r>
              <a:rPr lang="en-BR" sz="2800" b="1" dirty="0"/>
              <a:t>o programa do seguro-desemprego, outras ações da previdência social e o abono de que trata o § 3º deste artigo</a:t>
            </a:r>
            <a:r>
              <a:rPr lang="en-BR" sz="2800" dirty="0"/>
              <a:t>. (Redação dada pela Emenda Constitucional nº 103, de 2019)</a:t>
            </a:r>
          </a:p>
          <a:p>
            <a:endParaRPr lang="en-B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91337-059A-3B4C-B637-777372C50E07}"/>
              </a:ext>
            </a:extLst>
          </p:cNvPr>
          <p:cNvSpPr txBox="1"/>
          <p:nvPr/>
        </p:nvSpPr>
        <p:spPr>
          <a:xfrm>
            <a:off x="993913" y="366538"/>
            <a:ext cx="86072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R" sz="4400" b="1" dirty="0"/>
              <a:t>PIS/PASEP</a:t>
            </a:r>
          </a:p>
        </p:txBody>
      </p:sp>
    </p:spTree>
    <p:extLst>
      <p:ext uri="{BB962C8B-B14F-4D97-AF65-F5344CB8AC3E}">
        <p14:creationId xmlns:p14="http://schemas.microsoft.com/office/powerpoint/2010/main" val="3199621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D58C64-D241-3848-A116-D8DB42C255C3}"/>
              </a:ext>
            </a:extLst>
          </p:cNvPr>
          <p:cNvSpPr txBox="1"/>
          <p:nvPr/>
        </p:nvSpPr>
        <p:spPr>
          <a:xfrm>
            <a:off x="1659835" y="1739347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50B669-808B-7447-880D-109481B7BA98}"/>
              </a:ext>
            </a:extLst>
          </p:cNvPr>
          <p:cNvSpPr txBox="1"/>
          <p:nvPr/>
        </p:nvSpPr>
        <p:spPr>
          <a:xfrm>
            <a:off x="415443" y="1520687"/>
            <a:ext cx="9454113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BR" sz="2800" b="1" dirty="0"/>
              <a:t>A Contribuição para o PIS/PASEP, portanto, destina-se ao financiamento da </a:t>
            </a:r>
            <a:r>
              <a:rPr lang="en-BR" sz="2800" b="1" u="sng" dirty="0"/>
              <a:t>Seguridade Social</a:t>
            </a:r>
          </a:p>
          <a:p>
            <a:pPr algn="just"/>
            <a:endParaRPr lang="pt-BR" sz="2800" noProof="1"/>
          </a:p>
          <a:p>
            <a:pPr algn="just"/>
            <a:r>
              <a:rPr lang="pt-BR" sz="2800" b="1" noProof="1"/>
              <a:t>Seguridade Social:</a:t>
            </a:r>
            <a:r>
              <a:rPr lang="pt-BR" sz="2800" noProof="1"/>
              <a:t> conjunto integrado de ações de iniciativa dos Poderes Públicos e da sociedade, destinadas a assegurar os direitos relativos </a:t>
            </a:r>
            <a:r>
              <a:rPr lang="pt-BR" sz="2800" b="1" noProof="1"/>
              <a:t>à saúde, à previdência e à assistência social</a:t>
            </a:r>
            <a:r>
              <a:rPr lang="pt-BR" sz="2800" noProof="1"/>
              <a:t>.</a:t>
            </a:r>
          </a:p>
          <a:p>
            <a:pPr algn="just"/>
            <a:endParaRPr lang="pt-BR" sz="2800" b="1" noProof="1"/>
          </a:p>
          <a:p>
            <a:pPr algn="just"/>
            <a:endParaRPr lang="pt-BR" sz="2800" b="1" noProof="1"/>
          </a:p>
          <a:p>
            <a:pPr algn="just"/>
            <a:endParaRPr lang="en-B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91337-059A-3B4C-B637-777372C50E07}"/>
              </a:ext>
            </a:extLst>
          </p:cNvPr>
          <p:cNvSpPr txBox="1"/>
          <p:nvPr/>
        </p:nvSpPr>
        <p:spPr>
          <a:xfrm>
            <a:off x="993913" y="366538"/>
            <a:ext cx="86072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R" sz="4400" b="1" dirty="0"/>
              <a:t>PIS/PASEP</a:t>
            </a:r>
          </a:p>
        </p:txBody>
      </p:sp>
    </p:spTree>
    <p:extLst>
      <p:ext uri="{BB962C8B-B14F-4D97-AF65-F5344CB8AC3E}">
        <p14:creationId xmlns:p14="http://schemas.microsoft.com/office/powerpoint/2010/main" val="2770244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D58C64-D241-3848-A116-D8DB42C255C3}"/>
              </a:ext>
            </a:extLst>
          </p:cNvPr>
          <p:cNvSpPr txBox="1"/>
          <p:nvPr/>
        </p:nvSpPr>
        <p:spPr>
          <a:xfrm>
            <a:off x="1659835" y="1739347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50B669-808B-7447-880D-109481B7BA98}"/>
              </a:ext>
            </a:extLst>
          </p:cNvPr>
          <p:cNvSpPr txBox="1"/>
          <p:nvPr/>
        </p:nvSpPr>
        <p:spPr>
          <a:xfrm>
            <a:off x="415443" y="1520687"/>
            <a:ext cx="9454113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BR" sz="2800" b="1" dirty="0"/>
              <a:t>CF/1988</a:t>
            </a:r>
          </a:p>
          <a:p>
            <a:pPr algn="just"/>
            <a:endParaRPr lang="en-BR" sz="2800" b="1" dirty="0"/>
          </a:p>
          <a:p>
            <a:pPr algn="just"/>
            <a:r>
              <a:rPr lang="pt-BR" sz="2400" b="1" noProof="1"/>
              <a:t>Art. 195.</a:t>
            </a:r>
            <a:r>
              <a:rPr lang="pt-BR" sz="2400" noProof="1"/>
              <a:t> A seguridade social será financiada por toda a sociedade, de forma direta e indireta, nos termos da lei, mediante recursos provenientes dos orçamentos da União, dos Estados, do Distrito Federal e dos Municípios, e das seguintes contribuições sociais: (Vide Emenda Constitucional nº 20, de 1998)</a:t>
            </a:r>
          </a:p>
          <a:p>
            <a:pPr algn="just"/>
            <a:r>
              <a:rPr lang="pt-BR" sz="2400" b="1" noProof="1"/>
              <a:t>I</a:t>
            </a:r>
            <a:r>
              <a:rPr lang="pt-BR" sz="2400" noProof="1"/>
              <a:t> - do empregador, da empresa e da entidade a ela equiparada na forma da lei, incidentes sobre: (Redação dada pela Emenda Constitucional nº 20, de 1998)</a:t>
            </a:r>
          </a:p>
          <a:p>
            <a:pPr algn="just"/>
            <a:endParaRPr lang="pt-BR" sz="2400" b="1" noProof="1"/>
          </a:p>
          <a:p>
            <a:pPr algn="just"/>
            <a:r>
              <a:rPr lang="pt-BR" sz="2400" b="1" noProof="1"/>
              <a:t>b)</a:t>
            </a:r>
            <a:r>
              <a:rPr lang="pt-BR" sz="2400" noProof="1"/>
              <a:t> </a:t>
            </a:r>
            <a:r>
              <a:rPr lang="pt-BR" sz="2400" b="1" noProof="1"/>
              <a:t>a receita ou o faturamento</a:t>
            </a:r>
            <a:r>
              <a:rPr lang="pt-BR" sz="2400" noProof="1"/>
              <a:t>; (Incluído pela Emenda Constitucional nº 20, de 1998)</a:t>
            </a:r>
          </a:p>
          <a:p>
            <a:pPr algn="just"/>
            <a:endParaRPr lang="pt-BR" sz="2400" noProof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91337-059A-3B4C-B637-777372C50E07}"/>
              </a:ext>
            </a:extLst>
          </p:cNvPr>
          <p:cNvSpPr txBox="1"/>
          <p:nvPr/>
        </p:nvSpPr>
        <p:spPr>
          <a:xfrm>
            <a:off x="993913" y="366538"/>
            <a:ext cx="86072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R" sz="4400" b="1" dirty="0"/>
              <a:t>PIS/PASEP</a:t>
            </a:r>
          </a:p>
        </p:txBody>
      </p:sp>
    </p:spTree>
    <p:extLst>
      <p:ext uri="{BB962C8B-B14F-4D97-AF65-F5344CB8AC3E}">
        <p14:creationId xmlns:p14="http://schemas.microsoft.com/office/powerpoint/2010/main" val="1807342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D58C64-D241-3848-A116-D8DB42C255C3}"/>
              </a:ext>
            </a:extLst>
          </p:cNvPr>
          <p:cNvSpPr txBox="1"/>
          <p:nvPr/>
        </p:nvSpPr>
        <p:spPr>
          <a:xfrm>
            <a:off x="1659835" y="1739347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50B669-808B-7447-880D-109481B7BA98}"/>
              </a:ext>
            </a:extLst>
          </p:cNvPr>
          <p:cNvSpPr txBox="1"/>
          <p:nvPr/>
        </p:nvSpPr>
        <p:spPr>
          <a:xfrm>
            <a:off x="415443" y="1520687"/>
            <a:ext cx="9454113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Lei 9715/1998 </a:t>
            </a:r>
          </a:p>
          <a:p>
            <a:pPr algn="just"/>
            <a:r>
              <a:rPr lang="pt-BR" sz="2400" dirty="0"/>
              <a:t>Art. 2</a:t>
            </a:r>
            <a:r>
              <a:rPr lang="pt-BR" sz="2400" u="sng" baseline="30000" dirty="0"/>
              <a:t>o</a:t>
            </a:r>
            <a:r>
              <a:rPr lang="pt-BR" sz="2400" dirty="0"/>
              <a:t>  A contribuição para o PIS/PASEP será apurada mensalmente: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III - pelas pessoas jurídicas de direito público interno, </a:t>
            </a:r>
            <a:r>
              <a:rPr lang="pt-BR" sz="2400" b="1" dirty="0"/>
              <a:t>com base no valor mensal das receitas correntes arrecadadas e das transferências correntes e de capital recebidas</a:t>
            </a:r>
            <a:r>
              <a:rPr lang="pt-BR" sz="2400" dirty="0"/>
              <a:t>.</a:t>
            </a:r>
          </a:p>
          <a:p>
            <a:pPr algn="just"/>
            <a:endParaRPr lang="pt-BR" sz="2400" dirty="0"/>
          </a:p>
          <a:p>
            <a:pPr algn="just"/>
            <a:br>
              <a:rPr lang="pt-BR" sz="2800" dirty="0"/>
            </a:br>
            <a:endParaRPr lang="pt-B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91337-059A-3B4C-B637-777372C50E07}"/>
              </a:ext>
            </a:extLst>
          </p:cNvPr>
          <p:cNvSpPr txBox="1"/>
          <p:nvPr/>
        </p:nvSpPr>
        <p:spPr>
          <a:xfrm>
            <a:off x="993913" y="366538"/>
            <a:ext cx="86072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R" sz="4400" b="1" dirty="0"/>
              <a:t>PIS/PASEP</a:t>
            </a:r>
          </a:p>
        </p:txBody>
      </p:sp>
    </p:spTree>
    <p:extLst>
      <p:ext uri="{BB962C8B-B14F-4D97-AF65-F5344CB8AC3E}">
        <p14:creationId xmlns:p14="http://schemas.microsoft.com/office/powerpoint/2010/main" val="3664575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D58C64-D241-3848-A116-D8DB42C255C3}"/>
              </a:ext>
            </a:extLst>
          </p:cNvPr>
          <p:cNvSpPr txBox="1"/>
          <p:nvPr/>
        </p:nvSpPr>
        <p:spPr>
          <a:xfrm>
            <a:off x="1659835" y="1739347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50B669-808B-7447-880D-109481B7BA98}"/>
              </a:ext>
            </a:extLst>
          </p:cNvPr>
          <p:cNvSpPr txBox="1"/>
          <p:nvPr/>
        </p:nvSpPr>
        <p:spPr>
          <a:xfrm>
            <a:off x="415443" y="1520687"/>
            <a:ext cx="945411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noProof="1"/>
              <a:t>Lei 9715/1998 </a:t>
            </a:r>
          </a:p>
          <a:p>
            <a:pPr algn="just"/>
            <a:r>
              <a:rPr lang="pt-BR" sz="2400" noProof="1"/>
              <a:t> </a:t>
            </a:r>
          </a:p>
          <a:p>
            <a:pPr algn="just"/>
            <a:endParaRPr lang="pt-BR" sz="2400" noProof="1"/>
          </a:p>
          <a:p>
            <a:pPr algn="just"/>
            <a:r>
              <a:rPr lang="pt-BR" sz="2400" noProof="1"/>
              <a:t>Art. 8</a:t>
            </a:r>
            <a:r>
              <a:rPr lang="pt-BR" sz="2400" u="sng" baseline="30000" noProof="1"/>
              <a:t>o</a:t>
            </a:r>
            <a:r>
              <a:rPr lang="pt-BR" sz="2400" noProof="1"/>
              <a:t>  A contribuição será calculada mediante a aplicação, conforme o caso, das seguintes alíquotas:</a:t>
            </a:r>
          </a:p>
          <a:p>
            <a:pPr algn="just"/>
            <a:endParaRPr lang="pt-BR" sz="2400" noProof="1"/>
          </a:p>
          <a:p>
            <a:pPr algn="just"/>
            <a:r>
              <a:rPr lang="pt-BR" sz="2400" noProof="1"/>
              <a:t>III - </a:t>
            </a:r>
            <a:r>
              <a:rPr lang="pt-BR" sz="2400" b="1" noProof="1"/>
              <a:t>um por cento sobre o valor das receitas correntes arrecadadas e das transferências correntes e de capital recebidas.</a:t>
            </a:r>
          </a:p>
          <a:p>
            <a:pPr algn="just"/>
            <a:br>
              <a:rPr lang="pt-BR" sz="2400" noProof="1"/>
            </a:br>
            <a:br>
              <a:rPr lang="pt-BR" sz="2400" dirty="0"/>
            </a:br>
            <a:endParaRPr lang="pt-BR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91337-059A-3B4C-B637-777372C50E07}"/>
              </a:ext>
            </a:extLst>
          </p:cNvPr>
          <p:cNvSpPr txBox="1"/>
          <p:nvPr/>
        </p:nvSpPr>
        <p:spPr>
          <a:xfrm>
            <a:off x="993913" y="366538"/>
            <a:ext cx="86072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R" sz="4400" b="1" dirty="0"/>
              <a:t>PIS/PASEP</a:t>
            </a:r>
          </a:p>
        </p:txBody>
      </p:sp>
    </p:spTree>
    <p:extLst>
      <p:ext uri="{BB962C8B-B14F-4D97-AF65-F5344CB8AC3E}">
        <p14:creationId xmlns:p14="http://schemas.microsoft.com/office/powerpoint/2010/main" val="949021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D58C64-D241-3848-A116-D8DB42C255C3}"/>
              </a:ext>
            </a:extLst>
          </p:cNvPr>
          <p:cNvSpPr txBox="1"/>
          <p:nvPr/>
        </p:nvSpPr>
        <p:spPr>
          <a:xfrm>
            <a:off x="1659835" y="1739347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50B669-808B-7447-880D-109481B7BA98}"/>
              </a:ext>
            </a:extLst>
          </p:cNvPr>
          <p:cNvSpPr txBox="1"/>
          <p:nvPr/>
        </p:nvSpPr>
        <p:spPr>
          <a:xfrm>
            <a:off x="415443" y="1520687"/>
            <a:ext cx="9454113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r>
              <a:rPr lang="en-BR" sz="2400" b="1" dirty="0"/>
              <a:t>Solução de Consulta COSIT nº. 278 de 01 de junho de 2017. Solução de Consulta COSIT nº. 99.070 de 13 de junho de 2017</a:t>
            </a:r>
            <a:r>
              <a:rPr lang="en-BR" sz="2400" dirty="0"/>
              <a:t>. </a:t>
            </a:r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endParaRPr lang="en-BR" sz="2400" dirty="0"/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r>
              <a:rPr lang="en-BR" sz="2400" dirty="0"/>
              <a:t>Integram a base de cálculo da Contribuição para o PIS/PASEP as seguintes receitas auferidas por Regime Próprio de Previdência Social (RPPS) : </a:t>
            </a:r>
          </a:p>
          <a:p>
            <a:pPr marL="457200" indent="-457200" algn="just">
              <a:buClr>
                <a:schemeClr val="accent5"/>
              </a:buClr>
              <a:buAutoNum type="alphaLcParenR"/>
            </a:pPr>
            <a:r>
              <a:rPr lang="en-BR" sz="2400" b="1" dirty="0"/>
              <a:t>decorrentes da contribuição dos segurados ativos, inativos e pensionistas; </a:t>
            </a:r>
          </a:p>
          <a:p>
            <a:pPr marL="457200" indent="-457200" algn="just">
              <a:buClr>
                <a:schemeClr val="accent5"/>
              </a:buClr>
              <a:buAutoNum type="alphaLcParenR"/>
            </a:pPr>
            <a:r>
              <a:rPr lang="en-BR" sz="2400" b="1" dirty="0"/>
              <a:t>de rendimentos de aplicações ﬁnanceiras; </a:t>
            </a:r>
          </a:p>
          <a:p>
            <a:pPr marL="457200" indent="-457200" algn="just">
              <a:buClr>
                <a:schemeClr val="accent5"/>
              </a:buClr>
              <a:buAutoNum type="alphaLcParenR"/>
            </a:pPr>
            <a:r>
              <a:rPr lang="en-BR" sz="2400" b="1" dirty="0"/>
              <a:t>da contribuição patronal para o RPPS; e </a:t>
            </a:r>
          </a:p>
          <a:p>
            <a:pPr marL="457200" indent="-457200" algn="just">
              <a:buClr>
                <a:schemeClr val="accent5"/>
              </a:buClr>
              <a:buAutoNum type="alphaLcParenR"/>
            </a:pPr>
            <a:r>
              <a:rPr lang="en-BR" sz="2400" b="1" dirty="0"/>
              <a:t>da contribuição patronal em regime de débitos e parcelamentos – RPPS.</a:t>
            </a:r>
          </a:p>
          <a:p>
            <a:pPr marL="342900" indent="-342900" algn="just">
              <a:buClr>
                <a:schemeClr val="accent5"/>
              </a:buClr>
              <a:buFont typeface="Wingdings" pitchFamily="2" charset="2"/>
              <a:buChar char="Ø"/>
            </a:pPr>
            <a:endParaRPr lang="en-BR" sz="2400" b="1" dirty="0"/>
          </a:p>
          <a:p>
            <a:pPr algn="just"/>
            <a:br>
              <a:rPr lang="pt-BR" sz="2400" noProof="1"/>
            </a:br>
            <a:br>
              <a:rPr lang="pt-BR" sz="2800" dirty="0"/>
            </a:br>
            <a:endParaRPr lang="pt-B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91337-059A-3B4C-B637-777372C50E07}"/>
              </a:ext>
            </a:extLst>
          </p:cNvPr>
          <p:cNvSpPr txBox="1"/>
          <p:nvPr/>
        </p:nvSpPr>
        <p:spPr>
          <a:xfrm>
            <a:off x="993913" y="366538"/>
            <a:ext cx="86072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R" sz="4400" b="1" dirty="0"/>
              <a:t>PIS/PASEP</a:t>
            </a:r>
          </a:p>
        </p:txBody>
      </p:sp>
    </p:spTree>
    <p:extLst>
      <p:ext uri="{BB962C8B-B14F-4D97-AF65-F5344CB8AC3E}">
        <p14:creationId xmlns:p14="http://schemas.microsoft.com/office/powerpoint/2010/main" val="2581470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2091" y="366538"/>
            <a:ext cx="1824466" cy="12731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D58C64-D241-3848-A116-D8DB42C255C3}"/>
              </a:ext>
            </a:extLst>
          </p:cNvPr>
          <p:cNvSpPr txBox="1"/>
          <p:nvPr/>
        </p:nvSpPr>
        <p:spPr>
          <a:xfrm>
            <a:off x="1659835" y="1739347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50B669-808B-7447-880D-109481B7BA98}"/>
              </a:ext>
            </a:extLst>
          </p:cNvPr>
          <p:cNvSpPr txBox="1"/>
          <p:nvPr/>
        </p:nvSpPr>
        <p:spPr>
          <a:xfrm>
            <a:off x="415443" y="1520687"/>
            <a:ext cx="945411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noProof="1"/>
              <a:t>Art. 149.</a:t>
            </a:r>
            <a:r>
              <a:rPr lang="pt-BR" sz="2400" noProof="1"/>
              <a:t> </a:t>
            </a:r>
            <a:r>
              <a:rPr lang="pt-BR" sz="2400" b="1" noProof="1"/>
              <a:t>Compete exclusivamente à União instituir contribuições sociais</a:t>
            </a:r>
            <a:r>
              <a:rPr lang="pt-BR" sz="2400" noProof="1"/>
              <a:t>, de intervenção no domínio econômico e de interesse das categorias profissionais ou econômicas, como instrumento de sua atuação nas respectivas áreas, observado o disposto nos arts. 146, III, e 150, I e III, e sem prejuízo do previsto no art. 195, § 6º, relativamente às contribuições a que alude o dispositivo.</a:t>
            </a:r>
          </a:p>
          <a:p>
            <a:pPr algn="just"/>
            <a:endParaRPr lang="pt-BR" sz="2400" b="1" noProof="1"/>
          </a:p>
          <a:p>
            <a:pPr algn="just"/>
            <a:r>
              <a:rPr lang="pt-BR" sz="2400" b="1" noProof="1"/>
              <a:t>§ 1º</a:t>
            </a:r>
            <a:r>
              <a:rPr lang="pt-BR" sz="2400" noProof="1"/>
              <a:t> </a:t>
            </a:r>
            <a:r>
              <a:rPr lang="pt-BR" sz="2400" b="1" noProof="1"/>
              <a:t>A União, os Estados, o Distrito Federal e os Municípios instituirão, por meio de lei, contribuições </a:t>
            </a:r>
            <a:r>
              <a:rPr lang="pt-BR" sz="2400" b="1" u="sng" noProof="1"/>
              <a:t>para custeio de regime próprio de previdência social</a:t>
            </a:r>
            <a:r>
              <a:rPr lang="pt-BR" sz="2400" b="1" noProof="1"/>
              <a:t>, cobradas dos servidores ativos, dos aposentados e dos pensionistas, que poderão ter alíquotas progressivas de acordo com o valor da base de contribuição ou dos proventos de aposentadoria e de pensões</a:t>
            </a:r>
            <a:r>
              <a:rPr lang="pt-BR" sz="2400" noProof="1"/>
              <a:t>. (Redação dada pela Emenda Constitucional nº 103, de 2019)</a:t>
            </a:r>
          </a:p>
          <a:p>
            <a:pPr algn="just"/>
            <a:br>
              <a:rPr lang="pt-BR" sz="2000" noProof="1"/>
            </a:br>
            <a:br>
              <a:rPr lang="pt-BR" sz="2000" noProof="1"/>
            </a:br>
            <a:endParaRPr lang="pt-BR" sz="2000" noProof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91337-059A-3B4C-B637-777372C50E07}"/>
              </a:ext>
            </a:extLst>
          </p:cNvPr>
          <p:cNvSpPr txBox="1"/>
          <p:nvPr/>
        </p:nvSpPr>
        <p:spPr>
          <a:xfrm>
            <a:off x="993913" y="366538"/>
            <a:ext cx="86072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BR" sz="4400" b="1" dirty="0"/>
              <a:t>Contribuição para o Custeio do RPPS</a:t>
            </a:r>
          </a:p>
        </p:txBody>
      </p:sp>
    </p:spTree>
    <p:extLst>
      <p:ext uri="{BB962C8B-B14F-4D97-AF65-F5344CB8AC3E}">
        <p14:creationId xmlns:p14="http://schemas.microsoft.com/office/powerpoint/2010/main" val="1381943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1289</TotalTime>
  <Words>1393</Words>
  <Application>Microsoft Macintosh PowerPoint</Application>
  <PresentationFormat>Widescreen</PresentationFormat>
  <Paragraphs>133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Tema do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respiro</dc:title>
  <dc:creator>Nova</dc:creator>
  <cp:lastModifiedBy>JCMB - Office 365</cp:lastModifiedBy>
  <cp:revision>15</cp:revision>
  <dcterms:created xsi:type="dcterms:W3CDTF">2020-09-25T15:05:21Z</dcterms:created>
  <dcterms:modified xsi:type="dcterms:W3CDTF">2022-04-27T01:26:03Z</dcterms:modified>
</cp:coreProperties>
</file>