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257" r:id="rId2"/>
    <p:sldId id="331" r:id="rId3"/>
    <p:sldId id="572" r:id="rId4"/>
    <p:sldId id="573" r:id="rId5"/>
    <p:sldId id="579" r:id="rId6"/>
    <p:sldId id="578" r:id="rId7"/>
    <p:sldId id="631" r:id="rId8"/>
    <p:sldId id="616" r:id="rId9"/>
    <p:sldId id="632" r:id="rId10"/>
    <p:sldId id="633" r:id="rId11"/>
    <p:sldId id="635" r:id="rId12"/>
    <p:sldId id="622" r:id="rId13"/>
    <p:sldId id="619" r:id="rId14"/>
    <p:sldId id="626" r:id="rId15"/>
    <p:sldId id="625" r:id="rId16"/>
    <p:sldId id="624" r:id="rId17"/>
    <p:sldId id="623" r:id="rId18"/>
    <p:sldId id="621" r:id="rId19"/>
    <p:sldId id="582" r:id="rId20"/>
    <p:sldId id="583" r:id="rId21"/>
    <p:sldId id="585" r:id="rId22"/>
    <p:sldId id="584" r:id="rId23"/>
    <p:sldId id="586" r:id="rId24"/>
    <p:sldId id="581" r:id="rId25"/>
    <p:sldId id="611" r:id="rId26"/>
    <p:sldId id="613" r:id="rId27"/>
    <p:sldId id="614" r:id="rId28"/>
    <p:sldId id="615" r:id="rId29"/>
    <p:sldId id="617" r:id="rId30"/>
    <p:sldId id="607" r:id="rId31"/>
    <p:sldId id="609" r:id="rId32"/>
    <p:sldId id="636" r:id="rId33"/>
    <p:sldId id="587" r:id="rId34"/>
    <p:sldId id="588" r:id="rId35"/>
    <p:sldId id="589" r:id="rId36"/>
    <p:sldId id="591" r:id="rId37"/>
    <p:sldId id="592" r:id="rId38"/>
    <p:sldId id="593" r:id="rId39"/>
    <p:sldId id="594" r:id="rId40"/>
    <p:sldId id="595" r:id="rId41"/>
    <p:sldId id="596" r:id="rId42"/>
    <p:sldId id="597" r:id="rId43"/>
    <p:sldId id="598" r:id="rId44"/>
    <p:sldId id="599" r:id="rId45"/>
    <p:sldId id="600" r:id="rId46"/>
    <p:sldId id="601" r:id="rId47"/>
    <p:sldId id="577" r:id="rId48"/>
    <p:sldId id="602" r:id="rId49"/>
    <p:sldId id="603" r:id="rId50"/>
    <p:sldId id="606" r:id="rId51"/>
    <p:sldId id="605" r:id="rId52"/>
    <p:sldId id="604" r:id="rId53"/>
    <p:sldId id="612" r:id="rId54"/>
    <p:sldId id="630" r:id="rId55"/>
    <p:sldId id="266" r:id="rId56"/>
  </p:sldIdLst>
  <p:sldSz cx="9144000" cy="5143500" type="screen16x9"/>
  <p:notesSz cx="6888163" cy="100203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40273F7C-6C89-4D9F-8C9A-0A87A2208B00}">
          <p14:sldIdLst>
            <p14:sldId id="257"/>
            <p14:sldId id="331"/>
            <p14:sldId id="572"/>
            <p14:sldId id="573"/>
            <p14:sldId id="579"/>
            <p14:sldId id="578"/>
            <p14:sldId id="631"/>
            <p14:sldId id="616"/>
            <p14:sldId id="632"/>
            <p14:sldId id="633"/>
            <p14:sldId id="635"/>
            <p14:sldId id="622"/>
            <p14:sldId id="619"/>
            <p14:sldId id="626"/>
            <p14:sldId id="625"/>
            <p14:sldId id="624"/>
            <p14:sldId id="623"/>
            <p14:sldId id="621"/>
            <p14:sldId id="582"/>
            <p14:sldId id="583"/>
            <p14:sldId id="585"/>
            <p14:sldId id="584"/>
            <p14:sldId id="586"/>
            <p14:sldId id="581"/>
            <p14:sldId id="611"/>
            <p14:sldId id="613"/>
            <p14:sldId id="614"/>
            <p14:sldId id="615"/>
            <p14:sldId id="617"/>
            <p14:sldId id="607"/>
            <p14:sldId id="609"/>
            <p14:sldId id="636"/>
            <p14:sldId id="587"/>
            <p14:sldId id="588"/>
            <p14:sldId id="589"/>
            <p14:sldId id="591"/>
            <p14:sldId id="592"/>
            <p14:sldId id="593"/>
            <p14:sldId id="594"/>
            <p14:sldId id="595"/>
            <p14:sldId id="596"/>
            <p14:sldId id="597"/>
            <p14:sldId id="598"/>
            <p14:sldId id="599"/>
            <p14:sldId id="600"/>
            <p14:sldId id="601"/>
            <p14:sldId id="577"/>
            <p14:sldId id="602"/>
            <p14:sldId id="603"/>
            <p14:sldId id="606"/>
            <p14:sldId id="605"/>
            <p14:sldId id="604"/>
            <p14:sldId id="612"/>
            <p14:sldId id="630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63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94404" autoAdjust="0"/>
  </p:normalViewPr>
  <p:slideViewPr>
    <p:cSldViewPr>
      <p:cViewPr varScale="1">
        <p:scale>
          <a:sx n="139" d="100"/>
          <a:sy n="139" d="100"/>
        </p:scale>
        <p:origin x="85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6628C2D4-2B87-4397-AF48-ACB22EB6B4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E13E47B-E0A5-4DC4-ACEB-75811B794FB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1EA0C9-2462-4BA9-990C-B3F00CD1E8E8}" type="datetimeFigureOut">
              <a:rPr lang="pt-BR" smtClean="0"/>
              <a:t>25/04/2022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CD25D40-BDBD-4A7A-A0D0-4A63429A9AE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5D9AAB8-AE29-4EC3-BD09-E847D3BCD52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6D2B9-F232-4DFE-A7AD-EE366D91DA9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748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E2DE348C-8644-444C-89E1-709B36D6DA56}" type="datetimeFigureOut">
              <a:rPr lang="pt-BR" smtClean="0"/>
              <a:t>25/04/2022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B1CC6B9D-3F71-475B-B9BF-019AB540D2D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41360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baseline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24F9B8-C964-4EE5-BCF5-A90A365E657B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9150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6CA0D1-5B2E-4857-872C-EB5AE88F32F8}" type="slidenum">
              <a:rPr kumimoji="0" lang="pt-B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t-BR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27319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6CA0D1-5B2E-4857-872C-EB5AE88F32F8}" type="slidenum">
              <a:rPr kumimoji="0" lang="pt-B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t-BR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83963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1168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94567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49488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17743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06422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17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50644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18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94580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247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ENCARGOS SOCIAIS – recolhimentos referente aos cargos em comissão = celetistas e ativos vinculados ao RPPS – lançamentos contábeis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DEMAIS DESPESAS ELEGÍVEIS PARA ANÁLISE  - exemplo ver 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AVCB – Auto de Vistoria do Corpo de Bombeiros.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51266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20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09834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21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78900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22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93001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23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37259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6CA0D1-5B2E-4857-872C-EB5AE88F32F8}" type="slidenum">
              <a:rPr kumimoji="0" lang="pt-B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pt-BR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04115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25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81866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26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68726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27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163978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28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52269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29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0890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74602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30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112412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31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699971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6CA0D1-5B2E-4857-872C-EB5AE88F32F8}" type="slidenum">
              <a:rPr kumimoji="0" lang="pt-B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pt-BR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551101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33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477008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34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613735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35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881165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36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376687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37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731670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38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268140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39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9907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300064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40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862467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41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677219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42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559735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43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345096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44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026647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45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330426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46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768191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47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833142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48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184779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49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7987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118490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50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3235680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51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534415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52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567965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53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1513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54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9065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69379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6CA0D1-5B2E-4857-872C-EB5AE88F32F8}" type="slidenum">
              <a:rPr kumimoji="0" lang="pt-B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pt-BR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7116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CA0D1-5B2E-4857-872C-EB5AE88F32F8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10211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6CA0D1-5B2E-4857-872C-EB5AE88F32F8}" type="slidenum">
              <a:rPr kumimoji="0" lang="pt-B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t-BR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5519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32205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34306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246220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05979"/>
            <a:ext cx="8219256" cy="857250"/>
          </a:xfrm>
        </p:spPr>
        <p:txBody>
          <a:bodyPr>
            <a:normAutofit/>
          </a:bodyPr>
          <a:lstStyle>
            <a:lvl1pPr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1736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3505200" y="1131590"/>
            <a:ext cx="418728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38296B1-23A8-4710-8DAD-29788D493B6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7624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6935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745415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648986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1524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416886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91298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7" name="Retângulo 6"/>
          <p:cNvSpPr/>
          <p:nvPr/>
        </p:nvSpPr>
        <p:spPr>
          <a:xfrm>
            <a:off x="1" y="4768275"/>
            <a:ext cx="9144000" cy="267787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78000">
                <a:schemeClr val="bg1"/>
              </a:gs>
            </a:gsLst>
            <a:lin ang="10800000" scaled="0"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739247"/>
            <a:ext cx="790552" cy="29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966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iabrasil.org.br/ippf/definicao-de-auditoria-interna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Vista panorâmica da cidade iluminada à noite&#10;&#10;Descrição gerada automaticamente">
            <a:extLst>
              <a:ext uri="{FF2B5EF4-FFF2-40B4-BE49-F238E27FC236}">
                <a16:creationId xmlns:a16="http://schemas.microsoft.com/office/drawing/2014/main" id="{407A776F-B07E-4B89-9E1D-EC27ADFFA95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38836230-3E21-4DA0-9FE1-4ACD8323FAB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525" y="1707654"/>
            <a:ext cx="4602949" cy="1728192"/>
          </a:xfrm>
          <a:prstGeom prst="rect">
            <a:avLst/>
          </a:prstGeom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CAA76005-C0C2-4A74-A77F-6FDCDEF90F3E}"/>
              </a:ext>
            </a:extLst>
          </p:cNvPr>
          <p:cNvSpPr/>
          <p:nvPr/>
        </p:nvSpPr>
        <p:spPr>
          <a:xfrm>
            <a:off x="251520" y="195486"/>
            <a:ext cx="8640960" cy="4485564"/>
          </a:xfrm>
          <a:prstGeom prst="rect">
            <a:avLst/>
          </a:prstGeom>
          <a:noFill/>
          <a:ln w="889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0701CD6-0282-4A1D-BC39-DEC0725FD25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5" y="11815"/>
            <a:ext cx="1835695" cy="128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774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CONTROLE INTERNO - Fundamentos Legais</a:t>
            </a:r>
            <a:endParaRPr lang="en-US" sz="2000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4265C992-E6A9-4453-B1AC-1FACCED30C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699542"/>
            <a:ext cx="7632854" cy="3871296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E155EAF7-CD1D-4BB7-9E93-CBA907FD47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1" y="37309"/>
            <a:ext cx="1691679" cy="11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283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A7C81AB6-4117-4DCA-8173-C3C332A4C29B}"/>
              </a:ext>
            </a:extLst>
          </p:cNvPr>
          <p:cNvSpPr txBox="1"/>
          <p:nvPr/>
        </p:nvSpPr>
        <p:spPr>
          <a:xfrm>
            <a:off x="0" y="1180452"/>
            <a:ext cx="8784976" cy="34797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1210" marR="71120" algn="just">
              <a:lnSpc>
                <a:spcPct val="120000"/>
              </a:lnSpc>
              <a:spcBef>
                <a:spcPts val="265"/>
              </a:spcBef>
              <a:spcAft>
                <a:spcPts val="0"/>
              </a:spcAft>
            </a:pPr>
            <a:r>
              <a:rPr lang="pt-PT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LC 790/93 - Artigo 26 - Para cumprimento de suas funções, o Tribunal de Contas</a:t>
            </a:r>
            <a:r>
              <a:rPr lang="pt-PT" i="1" spc="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poderá</a:t>
            </a:r>
            <a:r>
              <a:rPr lang="pt-PT" i="1" spc="-3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utilizar-se</a:t>
            </a:r>
            <a:r>
              <a:rPr lang="pt-PT" i="1" spc="-3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dos</a:t>
            </a:r>
            <a:r>
              <a:rPr lang="pt-PT" i="1" spc="-3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elementos</a:t>
            </a:r>
            <a:r>
              <a:rPr lang="pt-PT" i="1" spc="-3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apurados</a:t>
            </a:r>
            <a:r>
              <a:rPr lang="pt-PT" i="1" spc="-3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pelas</a:t>
            </a:r>
            <a:r>
              <a:rPr lang="pt-PT" i="1" spc="-3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b="1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unidades</a:t>
            </a:r>
            <a:r>
              <a:rPr lang="pt-PT" b="1" i="1" spc="-4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b="1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internas</a:t>
            </a:r>
            <a:r>
              <a:rPr lang="pt-PT" b="1" i="1" spc="-4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b="1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de</a:t>
            </a:r>
            <a:r>
              <a:rPr lang="pt-PT" b="1" i="1" spc="-2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b="1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controle da administração direta e autarquias, empresas públicas,</a:t>
            </a:r>
            <a:r>
              <a:rPr lang="pt-PT" b="1" i="1" spc="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b="1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sociedades de economia mista e fundações instituídas ou mantidas</a:t>
            </a:r>
            <a:r>
              <a:rPr lang="pt-PT" b="1" i="1" spc="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b="1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pelo</a:t>
            </a:r>
            <a:r>
              <a:rPr lang="pt-PT" b="1" i="1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b="1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Poder</a:t>
            </a:r>
            <a:r>
              <a:rPr lang="pt-PT" b="1" i="1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b="1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Público</a:t>
            </a:r>
            <a:r>
              <a:rPr lang="pt-PT" b="1" i="1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b="1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estadual</a:t>
            </a:r>
            <a:r>
              <a:rPr lang="pt-PT" b="1" i="1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b="1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ou</a:t>
            </a:r>
            <a:r>
              <a:rPr lang="pt-PT" b="1" i="1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b="1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municipal.</a:t>
            </a:r>
            <a:endParaRPr lang="pt-BR" dirty="0">
              <a:effectLst/>
              <a:ea typeface="Times New Roman" panose="02020603050405020304" pitchFamily="18" charset="0"/>
            </a:endParaRPr>
          </a:p>
          <a:p>
            <a:pPr marL="791210" algn="just">
              <a:spcBef>
                <a:spcPts val="265"/>
              </a:spcBef>
              <a:spcAft>
                <a:spcPts val="0"/>
              </a:spcAft>
            </a:pPr>
            <a:r>
              <a:rPr lang="pt-PT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LC 790/93 -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Artigo</a:t>
            </a:r>
            <a:r>
              <a:rPr lang="pt-PT" spc="-4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38</a:t>
            </a:r>
            <a:r>
              <a:rPr lang="pt-PT" spc="-3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-</a:t>
            </a:r>
            <a:r>
              <a:rPr lang="pt-PT" spc="-3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(.......)</a:t>
            </a:r>
            <a:endParaRPr lang="pt-BR" dirty="0">
              <a:effectLst/>
              <a:ea typeface="Times New Roman" panose="02020603050405020304" pitchFamily="18" charset="0"/>
            </a:endParaRPr>
          </a:p>
          <a:p>
            <a:pPr marL="791210" marR="71755" algn="just">
              <a:lnSpc>
                <a:spcPct val="120000"/>
              </a:lnSpc>
              <a:spcBef>
                <a:spcPts val="805"/>
              </a:spcBef>
              <a:spcAft>
                <a:spcPts val="0"/>
              </a:spcAft>
            </a:pPr>
            <a:r>
              <a:rPr lang="pt-PT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Parágrafo único - Antes do pronunciamento dos responsáveis de que</a:t>
            </a:r>
            <a:r>
              <a:rPr lang="pt-PT" i="1" spc="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trata este artigo, a tomada de contas dos ordenadores de despesa, recebedores, tesoureiros, pagadores ou assemelhados deverá ter sua regularidade </a:t>
            </a:r>
            <a:r>
              <a:rPr lang="pt-PT" b="1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certiﬁcada pelo controle interno </a:t>
            </a:r>
            <a:r>
              <a:rPr lang="pt-PT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do órgão ou unidade a que</a:t>
            </a:r>
            <a:r>
              <a:rPr lang="pt-PT" i="1" spc="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estiver</a:t>
            </a:r>
            <a:r>
              <a:rPr lang="pt-PT" i="1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i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vinculado.</a:t>
            </a:r>
            <a:endParaRPr lang="pt-BR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A41E7458-B76A-45D1-9A34-2F04DF7F99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A2EF3D3-8702-4B71-9DFE-09001A8F1054}"/>
              </a:ext>
            </a:extLst>
          </p:cNvPr>
          <p:cNvSpPr txBox="1">
            <a:spLocks/>
          </p:cNvSpPr>
          <p:nvPr/>
        </p:nvSpPr>
        <p:spPr>
          <a:xfrm>
            <a:off x="-36512" y="0"/>
            <a:ext cx="9144000" cy="555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pt-BR" altLang="pt-BR" sz="2000" b="1" dirty="0">
                <a:solidFill>
                  <a:srgbClr val="000000"/>
                </a:solidFill>
              </a:rPr>
              <a:t>CONTROLE INTERNO - Fundamentos Legais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365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sz="2000" b="1" dirty="0"/>
              <a:t>CONTROLE INTERNO</a:t>
            </a:r>
            <a:endParaRPr lang="en-US" sz="20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4A2BF43-1EF0-45F9-9FE4-AABFDBA40917}"/>
              </a:ext>
            </a:extLst>
          </p:cNvPr>
          <p:cNvSpPr txBox="1"/>
          <p:nvPr/>
        </p:nvSpPr>
        <p:spPr>
          <a:xfrm>
            <a:off x="2286000" y="33950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 TCE E O CONTROLE INTERNO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EF3B541-F826-4661-8FFA-87DB2E667650}"/>
              </a:ext>
            </a:extLst>
          </p:cNvPr>
          <p:cNvSpPr txBox="1"/>
          <p:nvPr/>
        </p:nvSpPr>
        <p:spPr>
          <a:xfrm>
            <a:off x="144856" y="833680"/>
            <a:ext cx="896448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b="1" i="0" dirty="0">
                <a:solidFill>
                  <a:srgbClr val="333333"/>
                </a:solidFill>
                <a:effectLst/>
              </a:rPr>
              <a:t>COMUNICADO SDG Nº 035/2015</a:t>
            </a:r>
          </a:p>
          <a:p>
            <a:pPr algn="just"/>
            <a:r>
              <a:rPr lang="pt-BR" b="0" i="0" dirty="0">
                <a:solidFill>
                  <a:srgbClr val="333333"/>
                </a:solidFill>
                <a:effectLst/>
              </a:rPr>
              <a:t>O TRIBUNAL DE CONTAS DO ESTADO DE SÃO PAULO ressalta que, a mando dos artigos 31, 70 e 74 da Constituição Federal, bem assim do artigo 54, parágrafo único, e artigo 59, ambos da Lei de Responsabilidade Fiscal, do artigo 38, parágrafo único, da Lei Orgânica desta Corte e, ainda das Normas Brasileiras de Contabilidade Aplicadas ao Setor Público1 NBC T 16.8, as entidades públicas estaduais e municipais devem possuir seus próprios sistemas de controle interno, que atuarão de forma integrada.</a:t>
            </a:r>
          </a:p>
          <a:p>
            <a:pPr algn="just"/>
            <a:br>
              <a:rPr lang="pt-BR" b="0" i="0" dirty="0">
                <a:solidFill>
                  <a:srgbClr val="333333"/>
                </a:solidFill>
                <a:effectLst/>
              </a:rPr>
            </a:br>
            <a:r>
              <a:rPr lang="pt-BR" b="0" i="0" dirty="0">
                <a:solidFill>
                  <a:srgbClr val="333333"/>
                </a:solidFill>
                <a:effectLst/>
              </a:rPr>
              <a:t>Sob aquele fundamento constitucional e legal, é dever dos gestores municipais e estaduais, por meio de normas e instruções, instituir, se inexistente, e regulamentar a operação do controle interno, de molde que o dirigente disponha de informações qualificadas para a tomada de decisões, além de obter mais segurança sobre a legalidade, legitimidade, eficiência e publicidade dos atos administrativos chancelados, sem que existam razões para alegar desconhecimento.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35BB6A31-331B-4BAD-8D1C-D594299315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856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sz="2000" b="1" dirty="0"/>
              <a:t>CONTROLE INTERNO</a:t>
            </a:r>
            <a:endParaRPr lang="en-US" sz="20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4A2BF43-1EF0-45F9-9FE4-AABFDBA40917}"/>
              </a:ext>
            </a:extLst>
          </p:cNvPr>
          <p:cNvSpPr txBox="1"/>
          <p:nvPr/>
        </p:nvSpPr>
        <p:spPr>
          <a:xfrm>
            <a:off x="2286000" y="46787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 TCE E O CONTROLE INTERNO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285F55A3-E3AB-4A0A-A3E9-946D28976168}"/>
              </a:ext>
            </a:extLst>
          </p:cNvPr>
          <p:cNvSpPr txBox="1"/>
          <p:nvPr/>
        </p:nvSpPr>
        <p:spPr>
          <a:xfrm>
            <a:off x="395536" y="1419622"/>
            <a:ext cx="842493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É primordial que o controle interno seja instituído e atue de fato. As entidades, levando em conta a sua realidade interna, avaliarão quais atividades comporão o seu sistema de controle interno e qual a estrutura necessária para exercer as atribuições correspondentes, sendo recomendável que a atividade seja exercida por servidor de provimento efetivo.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Nesse contexto, tal normatização atentará, dentre outros aspectos, para as funções constitucionais e legais atribuídas ao controle interno: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6B7F353-08DE-4D97-B371-DEFFC9EF12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273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sz="2000" b="1" dirty="0"/>
              <a:t>CONTROLE INTERNO</a:t>
            </a:r>
            <a:endParaRPr lang="en-US" sz="20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4A2BF43-1EF0-45F9-9FE4-AABFDBA40917}"/>
              </a:ext>
            </a:extLst>
          </p:cNvPr>
          <p:cNvSpPr txBox="1"/>
          <p:nvPr/>
        </p:nvSpPr>
        <p:spPr>
          <a:xfrm>
            <a:off x="2286000" y="39801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 TCE E O CONTROLE INTERNO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D185D3C5-514A-4D96-B660-FC8FB55D9D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70985D28-7606-4C6F-B2D6-447335E27FA8}"/>
              </a:ext>
            </a:extLst>
          </p:cNvPr>
          <p:cNvSpPr txBox="1"/>
          <p:nvPr/>
        </p:nvSpPr>
        <p:spPr>
          <a:xfrm>
            <a:off x="108267" y="1196134"/>
            <a:ext cx="8927466" cy="3635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1 - Avaliar o cumprimento das metas físicas e financeiras dos planos orçamentários, bem como a eficiência de seus resultados.</a:t>
            </a:r>
          </a:p>
          <a:p>
            <a:pPr algn="just">
              <a:lnSpc>
                <a:spcPct val="107000"/>
              </a:lnSpc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2 - Comprovar a legalidade da gestão orçamentária, financeira e patrimonial.</a:t>
            </a:r>
          </a:p>
          <a:p>
            <a:pPr algn="just">
              <a:lnSpc>
                <a:spcPct val="107000"/>
              </a:lnSpc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3 - Comprovar a legalidade dos repasses a entidades do terceiro setor, avaliando a eficácia e a eficiência dos resultados alcançados.</a:t>
            </a:r>
          </a:p>
          <a:p>
            <a:pPr algn="just">
              <a:lnSpc>
                <a:spcPct val="107000"/>
              </a:lnSpc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4 - Exercer o controle das operações de crédito, avais e garantias, bem como dos direitos e haveres do Município.</a:t>
            </a:r>
          </a:p>
          <a:p>
            <a:pPr algn="just">
              <a:lnSpc>
                <a:spcPct val="107000"/>
              </a:lnSpc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5 - Apoiar o Tribunal de Contas no exercício de sua missão institucional.</a:t>
            </a:r>
          </a:p>
          <a:p>
            <a:pPr algn="just">
              <a:lnSpc>
                <a:spcPct val="107000"/>
              </a:lnSpc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6 - Em conjunto com autoridades da Administração Financeira do Município, assinar o Relatório de Gestão Fiscal.</a:t>
            </a:r>
          </a:p>
          <a:p>
            <a:pPr algn="just">
              <a:lnSpc>
                <a:spcPct val="107000"/>
              </a:lnSpc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7 - Atestar a regularidade da tomada de contas dos ordenadores de despesa, recebedores, tesoureiros, pagadores ou assemelhados.</a:t>
            </a:r>
          </a:p>
        </p:txBody>
      </p:sp>
    </p:spTree>
    <p:extLst>
      <p:ext uri="{BB962C8B-B14F-4D97-AF65-F5344CB8AC3E}">
        <p14:creationId xmlns:p14="http://schemas.microsoft.com/office/powerpoint/2010/main" val="2128115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sz="2000" b="1" dirty="0"/>
              <a:t>CONTROLE INTERNO</a:t>
            </a:r>
            <a:endParaRPr lang="en-US" sz="20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4A2BF43-1EF0-45F9-9FE4-AABFDBA40917}"/>
              </a:ext>
            </a:extLst>
          </p:cNvPr>
          <p:cNvSpPr txBox="1"/>
          <p:nvPr/>
        </p:nvSpPr>
        <p:spPr>
          <a:xfrm>
            <a:off x="2286000" y="48351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 TCE E O CONTROLE INTERNO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F459729-A821-46B8-BC8F-992ED85336E4}"/>
              </a:ext>
            </a:extLst>
          </p:cNvPr>
          <p:cNvSpPr txBox="1"/>
          <p:nvPr/>
        </p:nvSpPr>
        <p:spPr>
          <a:xfrm>
            <a:off x="179512" y="1121712"/>
            <a:ext cx="885698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b="0" i="0" dirty="0">
                <a:solidFill>
                  <a:srgbClr val="333333"/>
                </a:solidFill>
                <a:effectLst/>
              </a:rPr>
              <a:t>Os resultados da atuação do controle interno tendem a ser mais exitosos à medida que os procedimentos de acompanhamento se façam de forma preventiva ou concomitante ao ato.</a:t>
            </a:r>
          </a:p>
          <a:p>
            <a:pPr algn="just"/>
            <a:br>
              <a:rPr lang="pt-BR" b="0" i="0" dirty="0">
                <a:solidFill>
                  <a:srgbClr val="333333"/>
                </a:solidFill>
                <a:effectLst/>
              </a:rPr>
            </a:br>
            <a:r>
              <a:rPr lang="pt-BR" b="0" i="0" dirty="0">
                <a:solidFill>
                  <a:srgbClr val="333333"/>
                </a:solidFill>
                <a:effectLst/>
              </a:rPr>
              <a:t>Entidades maiores e mais complexas, com diversidades de atos, requerem, por consequência a adoção de manuais de procedimentos, de modo a conferir maior segurança, independência e eficiência nas rotinas de trabalho, bem como proporcionar a atuação objetiva do controle interno.</a:t>
            </a:r>
          </a:p>
          <a:p>
            <a:pPr algn="just"/>
            <a:br>
              <a:rPr lang="pt-BR" b="0" i="0" dirty="0">
                <a:solidFill>
                  <a:srgbClr val="333333"/>
                </a:solidFill>
                <a:effectLst/>
              </a:rPr>
            </a:br>
            <a:r>
              <a:rPr lang="pt-BR" b="0" i="0" dirty="0">
                <a:solidFill>
                  <a:srgbClr val="333333"/>
                </a:solidFill>
                <a:effectLst/>
              </a:rPr>
              <a:t>O exercício do controle interno em cada caso também dependerá do porte e da complexidade inerentes à entidade. A partir dessa análise, a atuação do controle interno deverá ser planejada em função dos riscos avaliados, consubstanciada em roteiros de acompanhamento periódicos ou em planos anuais ou plurianuais.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A2903999-A586-4D58-A202-08A54250B1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33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sz="2000" b="1" dirty="0"/>
              <a:t>CONTROLE INTERNO</a:t>
            </a:r>
            <a:endParaRPr lang="en-US" sz="20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4A2BF43-1EF0-45F9-9FE4-AABFDBA40917}"/>
              </a:ext>
            </a:extLst>
          </p:cNvPr>
          <p:cNvSpPr txBox="1"/>
          <p:nvPr/>
        </p:nvSpPr>
        <p:spPr>
          <a:xfrm>
            <a:off x="2286000" y="48351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 TCE E O CONTROLE INTERNO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64BDCB1-14C2-427B-A5E6-E1DE84558B1C}"/>
              </a:ext>
            </a:extLst>
          </p:cNvPr>
          <p:cNvSpPr txBox="1"/>
          <p:nvPr/>
        </p:nvSpPr>
        <p:spPr>
          <a:xfrm>
            <a:off x="467544" y="1232629"/>
            <a:ext cx="842493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+mn-cs"/>
              </a:rPr>
              <a:t>A atividade de controle interno abrange todo órgão ou entidade, de tal sorte, que os responsáveis pelos setores devem prestar informações e esclarecimentos mediante o preenchimento de relatórios padronizados para subsidiar o relatório periódico do controlador interno.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+mn-cs"/>
              </a:rPr>
              <a:t>Uma vez avaliados os pontos de controle, as conclusões deverão ser anotadas em relatório próprio, seja por meio de processo administrativo ou instrumento congênere e levado ao conhecimento da autoridade máxima da entidade, a quem caberá determinar as providências e estipular o tempo para regularização, se for o caso.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1B105871-1C30-44E7-BF61-9C2BC9AF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285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sz="2000" b="1" dirty="0"/>
              <a:t>CONTROLE INTERNO</a:t>
            </a:r>
            <a:endParaRPr lang="en-US" sz="20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4A2BF43-1EF0-45F9-9FE4-AABFDBA40917}"/>
              </a:ext>
            </a:extLst>
          </p:cNvPr>
          <p:cNvSpPr txBox="1"/>
          <p:nvPr/>
        </p:nvSpPr>
        <p:spPr>
          <a:xfrm>
            <a:off x="2286000" y="48351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 TCE E O CONTROLE INTERNO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66A2CB0-98F2-4BDB-945D-A2BF76E5FD15}"/>
              </a:ext>
            </a:extLst>
          </p:cNvPr>
          <p:cNvSpPr txBox="1"/>
          <p:nvPr/>
        </p:nvSpPr>
        <p:spPr>
          <a:xfrm>
            <a:off x="215516" y="1417588"/>
            <a:ext cx="871296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b="0" i="0" dirty="0">
                <a:solidFill>
                  <a:srgbClr val="333333"/>
                </a:solidFill>
                <a:effectLst/>
              </a:rPr>
              <a:t>É da responsabilidade do controle interno, após a determinação da autoridade, acompanhar as medidas e o prazo estipulado ao setor responsável pela correção. De se registrar, ainda, que a adequada instituição e atuação do correspondente órgão de controle interno é medida que será verificada por ocasião da fiscalização levada a efeito pelo Tribunal de Contas, com repercussão no exame das contas anuais.</a:t>
            </a:r>
          </a:p>
          <a:p>
            <a:pPr algn="just"/>
            <a:br>
              <a:rPr lang="pt-BR" b="0" i="0" dirty="0">
                <a:solidFill>
                  <a:srgbClr val="333333"/>
                </a:solidFill>
                <a:effectLst/>
              </a:rPr>
            </a:br>
            <a:r>
              <a:rPr lang="pt-BR" b="0" i="0" dirty="0">
                <a:solidFill>
                  <a:srgbClr val="333333"/>
                </a:solidFill>
                <a:effectLst/>
              </a:rPr>
              <a:t>Anote-se que há manual disponível na página eletrônica desta Corte, devidamente atualizado.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B8ED112E-9002-471E-8A98-CDE2C980122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2225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sz="2000" b="1" dirty="0"/>
              <a:t>CONTROLE INTERNO</a:t>
            </a:r>
            <a:endParaRPr lang="en-US" sz="20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4A2BF43-1EF0-45F9-9FE4-AABFDBA40917}"/>
              </a:ext>
            </a:extLst>
          </p:cNvPr>
          <p:cNvSpPr txBox="1"/>
          <p:nvPr/>
        </p:nvSpPr>
        <p:spPr>
          <a:xfrm>
            <a:off x="2286000" y="48351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 TCE E O CONTROLE INTERNO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9F79406-C6A3-4457-9E1E-F218F92F2511}"/>
              </a:ext>
            </a:extLst>
          </p:cNvPr>
          <p:cNvSpPr txBox="1"/>
          <p:nvPr/>
        </p:nvSpPr>
        <p:spPr>
          <a:xfrm>
            <a:off x="431540" y="1417588"/>
            <a:ext cx="82809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+mn-cs"/>
              </a:rPr>
              <a:t>Por fim, em ocorrendo qualquer ofensa aos princípios consagrados no artigo 37 da Constituição Federal, deverá o fato ser comunicado a este Tribunal, impreterivelmente, em até 03(três) dias da conclusão do relatório ou parecer respectivo.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+mn-cs"/>
              </a:rPr>
              <a:t>SDG, em 04 de setembro de 2015.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+mn-cs"/>
              </a:rPr>
              <a:t>SÉRGIO CIQUERA ROSSI</a:t>
            </a:r>
            <a:b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+mn-cs"/>
              </a:rPr>
              <a:t>SECRETÁRIO-DIRETOR GERAL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E81A7939-2CE4-40A6-AD8C-0467FDDE6C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3895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sz="2000" b="1" dirty="0"/>
              <a:t>CONTROLE INTERNO - PESQUISA</a:t>
            </a:r>
            <a:endParaRPr lang="en-US" sz="20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F0014A3-70E5-4E5A-8060-3F8444B9EE82}"/>
              </a:ext>
            </a:extLst>
          </p:cNvPr>
          <p:cNvSpPr txBox="1"/>
          <p:nvPr/>
        </p:nvSpPr>
        <p:spPr>
          <a:xfrm>
            <a:off x="539552" y="1518897"/>
            <a:ext cx="8064896" cy="2105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71120" algn="just">
              <a:lnSpc>
                <a:spcPct val="123000"/>
              </a:lnSpc>
              <a:spcAft>
                <a:spcPts val="0"/>
              </a:spcAft>
            </a:pPr>
            <a:r>
              <a:rPr lang="pt-PT" dirty="0">
                <a:effectLst/>
                <a:ea typeface="Times New Roman" panose="02020603050405020304" pitchFamily="18" charset="0"/>
              </a:rPr>
              <a:t>No intuito de melhor conhecer a realidade dos controles internos, o Tribunal de</a:t>
            </a:r>
            <a:r>
              <a:rPr lang="pt-PT" spc="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Contas do Estado de São Paulo, como coordenador da 7a ação do programa denominado Fórum de Combate à Corrupção no Estado de São Paulo – FOCCO-SP, consubstanciada</a:t>
            </a:r>
            <a:r>
              <a:rPr lang="pt-PT" spc="-2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no</a:t>
            </a:r>
            <a:r>
              <a:rPr lang="pt-PT" spc="-2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fomento,</a:t>
            </a:r>
            <a:r>
              <a:rPr lang="pt-PT" spc="-2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criação,</a:t>
            </a:r>
            <a:r>
              <a:rPr lang="pt-PT" spc="-2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estruturação</a:t>
            </a:r>
            <a:r>
              <a:rPr lang="pt-PT" spc="-2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e</a:t>
            </a:r>
            <a:r>
              <a:rPr lang="pt-PT" spc="-2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capacitação</a:t>
            </a:r>
            <a:r>
              <a:rPr lang="pt-PT" spc="-2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dos</a:t>
            </a:r>
            <a:r>
              <a:rPr lang="pt-PT" spc="-2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órgãos</a:t>
            </a:r>
            <a:r>
              <a:rPr lang="pt-PT" spc="-2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de</a:t>
            </a:r>
            <a:r>
              <a:rPr lang="pt-PT" spc="-2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controle interno dos municípios, realizou uma pesquisa, respondida por cerca de 1.200</a:t>
            </a:r>
            <a:r>
              <a:rPr lang="pt-PT" spc="5" dirty="0"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effectLst/>
                <a:ea typeface="Times New Roman" panose="02020603050405020304" pitchFamily="18" charset="0"/>
              </a:rPr>
              <a:t>entidades,</a:t>
            </a:r>
            <a:r>
              <a:rPr lang="pt-PT" spc="-70" dirty="0"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effectLst/>
                <a:ea typeface="Times New Roman" panose="02020603050405020304" pitchFamily="18" charset="0"/>
              </a:rPr>
              <a:t>podendo</a:t>
            </a:r>
            <a:r>
              <a:rPr lang="pt-PT" spc="-70" dirty="0"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effectLst/>
                <a:ea typeface="Times New Roman" panose="02020603050405020304" pitchFamily="18" charset="0"/>
              </a:rPr>
              <a:t>ser</a:t>
            </a:r>
            <a:r>
              <a:rPr lang="pt-PT" spc="-70" dirty="0"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effectLst/>
                <a:ea typeface="Times New Roman" panose="02020603050405020304" pitchFamily="18" charset="0"/>
              </a:rPr>
              <a:t>destacadas</a:t>
            </a:r>
            <a:r>
              <a:rPr lang="pt-PT" spc="-7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algumas</a:t>
            </a:r>
            <a:r>
              <a:rPr lang="pt-PT" spc="-7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peculiaridades:</a:t>
            </a:r>
            <a:endParaRPr lang="pt-BR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E888E1A-5BB6-4F8D-80C7-D8E2C000D6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47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9">
            <a:extLst>
              <a:ext uri="{FF2B5EF4-FFF2-40B4-BE49-F238E27FC236}">
                <a16:creationId xmlns:a16="http://schemas.microsoft.com/office/drawing/2014/main" id="{8E236FA3-5019-4D73-96F6-D24A8AE37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1694587"/>
            <a:ext cx="6796088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714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128588" lvl="2" algn="ctr" defTabSz="685800" fontAlgn="base">
              <a:spcBef>
                <a:spcPct val="50000"/>
              </a:spcBef>
              <a:spcAft>
                <a:spcPct val="0"/>
              </a:spcAft>
              <a:buClr>
                <a:srgbClr val="CC0000"/>
              </a:buClr>
              <a:buNone/>
            </a:pPr>
            <a:r>
              <a:rPr lang="pt-BR" altLang="pt-B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“FUNDAMENTOS DO CONTROLE INTERNO”</a:t>
            </a:r>
            <a:endParaRPr lang="pt-BR" altLang="pt-BR" sz="15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lvl="2" algn="ctr" defTabSz="685800" fontAlgn="base">
              <a:spcBef>
                <a:spcPct val="50000"/>
              </a:spcBef>
              <a:spcAft>
                <a:spcPct val="0"/>
              </a:spcAft>
              <a:buClr>
                <a:srgbClr val="CC0000"/>
              </a:buClr>
              <a:buNone/>
            </a:pPr>
            <a:r>
              <a:rPr lang="pt-BR" altLang="pt-BR" sz="2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REGIMES PRÓPRIOS DE PREVIDÊNCIA SOCIAL </a:t>
            </a:r>
          </a:p>
          <a:p>
            <a:pPr marL="128588" lvl="2" algn="ctr" defTabSz="685800" fontAlgn="base">
              <a:spcBef>
                <a:spcPct val="50000"/>
              </a:spcBef>
              <a:spcAft>
                <a:spcPct val="0"/>
              </a:spcAft>
              <a:buClr>
                <a:srgbClr val="CC0000"/>
              </a:buClr>
              <a:buNone/>
            </a:pPr>
            <a:r>
              <a:rPr lang="pt-BR" altLang="pt-BR" sz="2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RPPS</a:t>
            </a:r>
            <a:endParaRPr lang="pt-BR" altLang="pt-BR" sz="1200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033494A1-D980-4029-8D19-1ED3301D64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29634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80F4649C-DCA6-4E77-9530-E297BC3A441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1816"/>
            <a:ext cx="1619672" cy="1130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9494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14A16129-142C-41FC-B4CD-82EBF3F9870E}"/>
              </a:ext>
            </a:extLst>
          </p:cNvPr>
          <p:cNvSpPr txBox="1"/>
          <p:nvPr/>
        </p:nvSpPr>
        <p:spPr>
          <a:xfrm>
            <a:off x="323528" y="555526"/>
            <a:ext cx="8424936" cy="4255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1460">
              <a:spcBef>
                <a:spcPts val="850"/>
              </a:spcBef>
              <a:spcAft>
                <a:spcPts val="0"/>
              </a:spcAft>
            </a:pPr>
            <a:r>
              <a:rPr lang="pt-PT" b="1" dirty="0">
                <a:effectLst/>
                <a:ea typeface="Times New Roman" panose="02020603050405020304" pitchFamily="18" charset="0"/>
              </a:rPr>
              <a:t>Em</a:t>
            </a:r>
            <a:r>
              <a:rPr lang="pt-PT" b="1" spc="-45" dirty="0">
                <a:effectLst/>
                <a:ea typeface="Times New Roman" panose="02020603050405020304" pitchFamily="18" charset="0"/>
              </a:rPr>
              <a:t> </a:t>
            </a:r>
            <a:r>
              <a:rPr lang="pt-PT" b="1" dirty="0">
                <a:effectLst/>
                <a:ea typeface="Times New Roman" panose="02020603050405020304" pitchFamily="18" charset="0"/>
              </a:rPr>
              <a:t>relação</a:t>
            </a:r>
            <a:r>
              <a:rPr lang="pt-PT" b="1" spc="-45" dirty="0">
                <a:effectLst/>
                <a:ea typeface="Times New Roman" panose="02020603050405020304" pitchFamily="18" charset="0"/>
              </a:rPr>
              <a:t> </a:t>
            </a:r>
            <a:r>
              <a:rPr lang="pt-PT" b="1" dirty="0">
                <a:effectLst/>
                <a:ea typeface="Times New Roman" panose="02020603050405020304" pitchFamily="18" charset="0"/>
              </a:rPr>
              <a:t>à</a:t>
            </a:r>
            <a:r>
              <a:rPr lang="pt-PT" b="1" spc="-40" dirty="0">
                <a:effectLst/>
                <a:ea typeface="Times New Roman" panose="02020603050405020304" pitchFamily="18" charset="0"/>
              </a:rPr>
              <a:t> </a:t>
            </a:r>
            <a:r>
              <a:rPr lang="pt-PT" b="1" dirty="0">
                <a:effectLst/>
                <a:ea typeface="Times New Roman" panose="02020603050405020304" pitchFamily="18" charset="0"/>
              </a:rPr>
              <a:t>estrutura</a:t>
            </a:r>
            <a:r>
              <a:rPr lang="pt-PT" b="1" spc="-45" dirty="0">
                <a:effectLst/>
                <a:ea typeface="Times New Roman" panose="02020603050405020304" pitchFamily="18" charset="0"/>
              </a:rPr>
              <a:t> </a:t>
            </a:r>
            <a:r>
              <a:rPr lang="pt-PT" b="1" dirty="0">
                <a:effectLst/>
                <a:ea typeface="Times New Roman" panose="02020603050405020304" pitchFamily="18" charset="0"/>
              </a:rPr>
              <a:t>e</a:t>
            </a:r>
            <a:r>
              <a:rPr lang="pt-PT" b="1" spc="-40" dirty="0">
                <a:effectLst/>
                <a:ea typeface="Times New Roman" panose="02020603050405020304" pitchFamily="18" charset="0"/>
              </a:rPr>
              <a:t> </a:t>
            </a:r>
            <a:r>
              <a:rPr lang="pt-PT" b="1" dirty="0">
                <a:effectLst/>
                <a:ea typeface="Times New Roman" panose="02020603050405020304" pitchFamily="18" charset="0"/>
              </a:rPr>
              <a:t>perfil</a:t>
            </a:r>
            <a:r>
              <a:rPr lang="pt-PT" b="1" spc="-45" dirty="0">
                <a:effectLst/>
                <a:ea typeface="Times New Roman" panose="02020603050405020304" pitchFamily="18" charset="0"/>
              </a:rPr>
              <a:t> </a:t>
            </a:r>
            <a:r>
              <a:rPr lang="pt-PT" b="1" dirty="0">
                <a:effectLst/>
                <a:ea typeface="Times New Roman" panose="02020603050405020304" pitchFamily="18" charset="0"/>
              </a:rPr>
              <a:t>dos</a:t>
            </a:r>
            <a:r>
              <a:rPr lang="pt-PT" b="1" spc="-40" dirty="0">
                <a:effectLst/>
                <a:ea typeface="Times New Roman" panose="02020603050405020304" pitchFamily="18" charset="0"/>
              </a:rPr>
              <a:t> </a:t>
            </a:r>
            <a:r>
              <a:rPr lang="pt-PT" b="1" dirty="0">
                <a:effectLst/>
                <a:ea typeface="Times New Roman" panose="02020603050405020304" pitchFamily="18" charset="0"/>
              </a:rPr>
              <a:t>controles</a:t>
            </a:r>
            <a:r>
              <a:rPr lang="pt-PT" b="1" spc="-45" dirty="0">
                <a:effectLst/>
                <a:ea typeface="Times New Roman" panose="02020603050405020304" pitchFamily="18" charset="0"/>
              </a:rPr>
              <a:t> </a:t>
            </a:r>
            <a:r>
              <a:rPr lang="pt-PT" b="1" dirty="0">
                <a:effectLst/>
                <a:ea typeface="Times New Roman" panose="02020603050405020304" pitchFamily="18" charset="0"/>
              </a:rPr>
              <a:t>internos</a:t>
            </a:r>
            <a:endParaRPr lang="pt-BR" b="1" dirty="0">
              <a:effectLst/>
              <a:ea typeface="Times New Roman" panose="02020603050405020304" pitchFamily="18" charset="0"/>
            </a:endParaRPr>
          </a:p>
          <a:p>
            <a:pPr marL="342900" marR="71120" lvl="0" indent="-342900" algn="just">
              <a:lnSpc>
                <a:spcPct val="125000"/>
              </a:lnSpc>
              <a:spcBef>
                <a:spcPts val="430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dirty="0">
                <a:effectLst/>
                <a:ea typeface="Times New Roman" panose="02020603050405020304" pitchFamily="18" charset="0"/>
              </a:rPr>
              <a:t>92%</a:t>
            </a:r>
            <a:r>
              <a:rPr lang="pt-PT" spc="-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instítuiram</a:t>
            </a:r>
            <a:r>
              <a:rPr lang="pt-PT" spc="-1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o</a:t>
            </a:r>
            <a:r>
              <a:rPr lang="pt-PT" spc="-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controle</a:t>
            </a:r>
            <a:r>
              <a:rPr lang="pt-PT" spc="-1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interno; </a:t>
            </a:r>
          </a:p>
          <a:p>
            <a:pPr marL="342900" marR="71120" lvl="0" indent="-342900" algn="just">
              <a:lnSpc>
                <a:spcPct val="125000"/>
              </a:lnSpc>
              <a:spcBef>
                <a:spcPts val="430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sz="1800" dirty="0">
                <a:effectLst/>
                <a:ea typeface="Times New Roman" panose="02020603050405020304" pitchFamily="18" charset="0"/>
              </a:rPr>
              <a:t>77% atuam exclusivamente na própria entidade; 9% tem competência para</a:t>
            </a:r>
            <a:r>
              <a:rPr lang="pt-PT" sz="1800" spc="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atuar também nas demais entidades que compõem o município e 10% em</a:t>
            </a:r>
            <a:r>
              <a:rPr lang="pt-PT" sz="1800" spc="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entidades</a:t>
            </a:r>
            <a:r>
              <a:rPr lang="pt-PT" sz="1800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do</a:t>
            </a:r>
            <a:r>
              <a:rPr lang="pt-PT" sz="1800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terceiro</a:t>
            </a:r>
            <a:r>
              <a:rPr lang="pt-PT" sz="1800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setor;</a:t>
            </a:r>
            <a:endParaRPr lang="pt-BR" sz="1800" dirty="0">
              <a:effectLst/>
              <a:ea typeface="Times New Roman" panose="02020603050405020304" pitchFamily="18" charset="0"/>
            </a:endParaRPr>
          </a:p>
          <a:p>
            <a:pPr marL="342900" marR="71755" lvl="0" indent="-342900" algn="just">
              <a:lnSpc>
                <a:spcPct val="125000"/>
              </a:lnSpc>
              <a:spcBef>
                <a:spcPts val="5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sz="1800" dirty="0">
                <a:effectLst/>
                <a:ea typeface="Times New Roman" panose="02020603050405020304" pitchFamily="18" charset="0"/>
              </a:rPr>
              <a:t>84% estão subordinadas diretamente à autoridade máxima da entidade,</a:t>
            </a:r>
            <a:r>
              <a:rPr lang="pt-PT" sz="1800" spc="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enquanto 8% subordinam-se à Secretaria da Pasta ou setor equivalente ao</a:t>
            </a:r>
            <a:r>
              <a:rPr lang="pt-PT" sz="1800" spc="-260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primeiro</a:t>
            </a:r>
            <a:r>
              <a:rPr lang="pt-PT" sz="1800" spc="-7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escalão;</a:t>
            </a:r>
            <a:endParaRPr lang="pt-BR" sz="1800" dirty="0">
              <a:effectLst/>
              <a:ea typeface="Times New Roman" panose="02020603050405020304" pitchFamily="18" charset="0"/>
            </a:endParaRPr>
          </a:p>
          <a:p>
            <a:pPr marL="342900" marR="71120" lvl="0" indent="-342900" algn="just">
              <a:lnSpc>
                <a:spcPct val="125000"/>
              </a:lnSpc>
              <a:spcBef>
                <a:spcPts val="5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sz="1800" dirty="0">
                <a:effectLst/>
                <a:ea typeface="Times New Roman" panose="02020603050405020304" pitchFamily="18" charset="0"/>
              </a:rPr>
              <a:t>54% executam as atividades de controle interno em regime de dedicação</a:t>
            </a:r>
            <a:r>
              <a:rPr lang="pt-PT" sz="1800" spc="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parcial</a:t>
            </a:r>
            <a:r>
              <a:rPr lang="pt-PT" sz="1800" spc="-60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e</a:t>
            </a:r>
            <a:r>
              <a:rPr lang="pt-PT" sz="1800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30%</a:t>
            </a:r>
            <a:r>
              <a:rPr lang="pt-PT" sz="1800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com</a:t>
            </a:r>
            <a:r>
              <a:rPr lang="pt-PT" sz="1800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dedicação</a:t>
            </a:r>
            <a:r>
              <a:rPr lang="pt-PT" sz="1800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integral;</a:t>
            </a:r>
            <a:endParaRPr lang="pt-BR" sz="1800" dirty="0">
              <a:effectLst/>
              <a:ea typeface="Times New Roman" panose="02020603050405020304" pitchFamily="18" charset="0"/>
            </a:endParaRPr>
          </a:p>
          <a:p>
            <a:pPr marL="342900" marR="71120" lvl="0" indent="-342900" algn="just">
              <a:lnSpc>
                <a:spcPct val="125000"/>
              </a:lnSpc>
              <a:spcBef>
                <a:spcPts val="5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sz="1800" dirty="0">
                <a:effectLst/>
                <a:ea typeface="Times New Roman" panose="02020603050405020304" pitchFamily="18" charset="0"/>
              </a:rPr>
              <a:t>75% foram designados para executarem atividades de controle interno escolhidos</a:t>
            </a:r>
            <a:r>
              <a:rPr lang="pt-PT" sz="1800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dentre</a:t>
            </a:r>
            <a:r>
              <a:rPr lang="pt-PT" sz="1800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os</a:t>
            </a:r>
            <a:r>
              <a:rPr lang="pt-PT" sz="1800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servidores</a:t>
            </a:r>
            <a:r>
              <a:rPr lang="pt-PT" sz="1800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efetivos;</a:t>
            </a:r>
            <a:r>
              <a:rPr lang="pt-PT" sz="1800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10%</a:t>
            </a:r>
            <a:r>
              <a:rPr lang="pt-PT" sz="1800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foram</a:t>
            </a:r>
            <a:r>
              <a:rPr lang="pt-PT" sz="1800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providos</a:t>
            </a:r>
            <a:r>
              <a:rPr lang="pt-PT" sz="1800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por</a:t>
            </a:r>
            <a:r>
              <a:rPr lang="pt-PT" sz="1800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meio</a:t>
            </a:r>
            <a:r>
              <a:rPr lang="pt-PT" sz="1800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de</a:t>
            </a:r>
            <a:r>
              <a:rPr lang="pt-PT" sz="1800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concurso</a:t>
            </a:r>
            <a:r>
              <a:rPr lang="pt-PT" sz="1800" spc="-4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público</a:t>
            </a:r>
            <a:r>
              <a:rPr lang="pt-PT" sz="1800" spc="-40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e</a:t>
            </a:r>
            <a:r>
              <a:rPr lang="pt-PT" sz="1800" spc="-4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10%</a:t>
            </a:r>
            <a:r>
              <a:rPr lang="pt-PT" sz="1800" spc="-40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ocupados</a:t>
            </a:r>
            <a:r>
              <a:rPr lang="pt-PT" sz="1800" spc="-40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por</a:t>
            </a:r>
            <a:r>
              <a:rPr lang="pt-PT" sz="1800" spc="-45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comissionados</a:t>
            </a:r>
            <a:r>
              <a:rPr lang="pt-PT" sz="1800" spc="-40" dirty="0"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ea typeface="Times New Roman" panose="02020603050405020304" pitchFamily="18" charset="0"/>
              </a:rPr>
              <a:t>internos;</a:t>
            </a:r>
            <a:endParaRPr lang="pt-BR" sz="1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12DF6A2-211D-429D-ACE9-E85A950439D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55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pt-BR" sz="2000" b="1" dirty="0"/>
              <a:t>CONTROLE INTERNO - PESQUISA</a:t>
            </a:r>
            <a:endParaRPr lang="en-US" sz="20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10424572-409B-44D4-A989-81136A5350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749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CD6E424-8419-4CDE-A15D-90A212561D5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55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pt-BR" sz="2000" b="1" dirty="0"/>
              <a:t>CONTROLE INTERNO - PESQUISA</a:t>
            </a:r>
            <a:endParaRPr lang="en-US" sz="20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39C2198-CE27-4923-AA56-93B893570883}"/>
              </a:ext>
            </a:extLst>
          </p:cNvPr>
          <p:cNvSpPr txBox="1"/>
          <p:nvPr/>
        </p:nvSpPr>
        <p:spPr>
          <a:xfrm>
            <a:off x="467544" y="1102404"/>
            <a:ext cx="8208912" cy="3485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71755" lvl="0" indent="-342900" algn="just">
              <a:lnSpc>
                <a:spcPct val="125000"/>
              </a:lnSpc>
              <a:buClr>
                <a:srgbClr val="231F20"/>
              </a:buClr>
              <a:buSzPts val="1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dirty="0">
                <a:effectLst/>
                <a:ea typeface="Times New Roman" panose="02020603050405020304" pitchFamily="18" charset="0"/>
              </a:rPr>
              <a:t>47% dos servidores do controle interno dividem o ambiente com outros</a:t>
            </a:r>
            <a:r>
              <a:rPr lang="pt-PT" spc="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órgãos,</a:t>
            </a:r>
            <a:r>
              <a:rPr lang="pt-PT" spc="-4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enquanto</a:t>
            </a:r>
            <a:r>
              <a:rPr lang="pt-PT" spc="-4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que</a:t>
            </a:r>
            <a:r>
              <a:rPr lang="pt-PT" spc="-4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10%</a:t>
            </a:r>
            <a:r>
              <a:rPr lang="pt-PT" spc="-4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possuem</a:t>
            </a:r>
            <a:r>
              <a:rPr lang="pt-PT" spc="-4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sala</a:t>
            </a:r>
            <a:r>
              <a:rPr lang="pt-PT" spc="-4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própria/exclusiva;</a:t>
            </a:r>
            <a:endParaRPr lang="pt-BR" dirty="0">
              <a:effectLst/>
              <a:ea typeface="Times New Roman" panose="02020603050405020304" pitchFamily="18" charset="0"/>
            </a:endParaRPr>
          </a:p>
          <a:p>
            <a:pPr marL="342900" marR="71755" lvl="0" indent="-342900" algn="just">
              <a:lnSpc>
                <a:spcPct val="125000"/>
              </a:lnSpc>
              <a:spcBef>
                <a:spcPts val="5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dirty="0">
                <a:effectLst/>
                <a:ea typeface="Times New Roman" panose="02020603050405020304" pitchFamily="18" charset="0"/>
              </a:rPr>
              <a:t>Em</a:t>
            </a:r>
            <a:r>
              <a:rPr lang="pt-PT" spc="-6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relação</a:t>
            </a:r>
            <a:r>
              <a:rPr lang="pt-PT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às</a:t>
            </a:r>
            <a:r>
              <a:rPr lang="pt-PT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macro-funções</a:t>
            </a:r>
            <a:r>
              <a:rPr lang="pt-PT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do</a:t>
            </a:r>
            <a:r>
              <a:rPr lang="pt-PT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sistema</a:t>
            </a:r>
            <a:r>
              <a:rPr lang="pt-PT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de</a:t>
            </a:r>
            <a:r>
              <a:rPr lang="pt-PT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controle</a:t>
            </a:r>
            <a:r>
              <a:rPr lang="pt-PT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interno,</a:t>
            </a:r>
            <a:r>
              <a:rPr lang="pt-PT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50%</a:t>
            </a:r>
            <a:r>
              <a:rPr lang="pt-PT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concentram suas atividades na área de controladoria; 24% na auditoria; 7% na ouvidoria</a:t>
            </a:r>
            <a:r>
              <a:rPr lang="pt-PT" spc="-7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e</a:t>
            </a:r>
            <a:r>
              <a:rPr lang="pt-PT" spc="-7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4%</a:t>
            </a:r>
            <a:r>
              <a:rPr lang="pt-PT" spc="-7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na</a:t>
            </a:r>
            <a:r>
              <a:rPr lang="pt-PT" spc="-7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corregedoria;</a:t>
            </a:r>
            <a:endParaRPr lang="pt-BR" dirty="0">
              <a:effectLst/>
              <a:ea typeface="Times New Roman" panose="02020603050405020304" pitchFamily="18" charset="0"/>
            </a:endParaRPr>
          </a:p>
          <a:p>
            <a:pPr marL="342900" marR="71755" lvl="0" indent="-342900" algn="just">
              <a:lnSpc>
                <a:spcPct val="125000"/>
              </a:lnSpc>
              <a:spcBef>
                <a:spcPts val="5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dirty="0">
                <a:effectLst/>
                <a:ea typeface="Times New Roman" panose="02020603050405020304" pitchFamily="18" charset="0"/>
              </a:rPr>
              <a:t>75% dos servidores que respondem pelo controle interno possuem 05 anos</a:t>
            </a:r>
            <a:r>
              <a:rPr lang="pt-PT" spc="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ou</a:t>
            </a:r>
            <a:r>
              <a:rPr lang="pt-PT" spc="-4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mais</a:t>
            </a:r>
            <a:r>
              <a:rPr lang="pt-PT" spc="-4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de</a:t>
            </a:r>
            <a:r>
              <a:rPr lang="pt-PT" spc="-4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atividade</a:t>
            </a:r>
            <a:r>
              <a:rPr lang="pt-PT" spc="-4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profissional</a:t>
            </a:r>
            <a:r>
              <a:rPr lang="pt-PT" spc="-3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na</a:t>
            </a:r>
            <a:r>
              <a:rPr lang="pt-PT" spc="-4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entidade</a:t>
            </a:r>
            <a:r>
              <a:rPr lang="pt-PT" spc="-4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que</a:t>
            </a:r>
            <a:r>
              <a:rPr lang="pt-PT" spc="-4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atuam;</a:t>
            </a:r>
            <a:endParaRPr lang="pt-BR" dirty="0">
              <a:effectLst/>
              <a:ea typeface="Times New Roman" panose="02020603050405020304" pitchFamily="18" charset="0"/>
            </a:endParaRPr>
          </a:p>
          <a:p>
            <a:pPr marL="342900" marR="71120" lvl="0" indent="-342900" algn="just">
              <a:lnSpc>
                <a:spcPct val="125000"/>
              </a:lnSpc>
              <a:spcBef>
                <a:spcPts val="5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dirty="0">
                <a:effectLst/>
                <a:ea typeface="Times New Roman" panose="02020603050405020304" pitchFamily="18" charset="0"/>
              </a:rPr>
              <a:t>74% possuem nível superior ou com pós-graduação e 25% com ensino</a:t>
            </a:r>
            <a:r>
              <a:rPr lang="pt-PT" spc="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médio/fundamental;</a:t>
            </a:r>
            <a:endParaRPr lang="pt-BR" dirty="0">
              <a:effectLst/>
              <a:ea typeface="Times New Roman" panose="02020603050405020304" pitchFamily="18" charset="0"/>
            </a:endParaRPr>
          </a:p>
          <a:p>
            <a:pPr marL="342900" marR="71755" lvl="0" indent="-342900" algn="just">
              <a:spcAft>
                <a:spcPts val="0"/>
              </a:spcAft>
              <a:buClr>
                <a:srgbClr val="231F20"/>
              </a:buClr>
              <a:buSzPts val="1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dirty="0">
                <a:effectLst/>
                <a:ea typeface="Times New Roman" panose="02020603050405020304" pitchFamily="18" charset="0"/>
              </a:rPr>
              <a:t>40%</a:t>
            </a:r>
            <a:r>
              <a:rPr lang="pt-PT" spc="2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declararam</a:t>
            </a:r>
            <a:r>
              <a:rPr lang="pt-PT" spc="2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que</a:t>
            </a:r>
            <a:r>
              <a:rPr lang="pt-PT" spc="3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não</a:t>
            </a:r>
            <a:r>
              <a:rPr lang="pt-PT" spc="2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receberam</a:t>
            </a:r>
            <a:r>
              <a:rPr lang="pt-PT" spc="3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capacitação</a:t>
            </a:r>
            <a:r>
              <a:rPr lang="pt-PT" spc="2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nos</a:t>
            </a:r>
            <a:r>
              <a:rPr lang="pt-PT" spc="2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últimos</a:t>
            </a:r>
            <a:r>
              <a:rPr lang="pt-PT" spc="3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dois</a:t>
            </a:r>
            <a:r>
              <a:rPr lang="pt-PT" spc="2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anos.</a:t>
            </a:r>
            <a:endParaRPr lang="pt-BR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AC1C235-9912-4E7D-B923-CF1E90CBC8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039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4AA4C73-2326-49FA-B130-36C5193633B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55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pt-BR" sz="2000" b="1" dirty="0"/>
              <a:t>CONTROLE INTERNO - PESQUISA</a:t>
            </a:r>
            <a:endParaRPr lang="en-US" sz="20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6830EB3-CC5C-4339-8305-B1666A276148}"/>
              </a:ext>
            </a:extLst>
          </p:cNvPr>
          <p:cNvSpPr txBox="1"/>
          <p:nvPr/>
        </p:nvSpPr>
        <p:spPr>
          <a:xfrm>
            <a:off x="179512" y="554117"/>
            <a:ext cx="8784976" cy="4249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1460" algn="just">
              <a:spcBef>
                <a:spcPts val="965"/>
              </a:spcBef>
              <a:spcAft>
                <a:spcPts val="0"/>
              </a:spcAft>
            </a:pPr>
            <a:r>
              <a:rPr lang="pt-PT" b="1" dirty="0">
                <a:effectLst/>
                <a:ea typeface="Times New Roman" panose="02020603050405020304" pitchFamily="18" charset="0"/>
              </a:rPr>
              <a:t>Em</a:t>
            </a:r>
            <a:r>
              <a:rPr lang="pt-PT" b="1" spc="-15" dirty="0">
                <a:effectLst/>
                <a:ea typeface="Times New Roman" panose="02020603050405020304" pitchFamily="18" charset="0"/>
              </a:rPr>
              <a:t> </a:t>
            </a:r>
            <a:r>
              <a:rPr lang="pt-PT" b="1" dirty="0">
                <a:effectLst/>
                <a:ea typeface="Times New Roman" panose="02020603050405020304" pitchFamily="18" charset="0"/>
              </a:rPr>
              <a:t>relação</a:t>
            </a:r>
            <a:r>
              <a:rPr lang="pt-PT" b="1" spc="-15" dirty="0">
                <a:effectLst/>
                <a:ea typeface="Times New Roman" panose="02020603050405020304" pitchFamily="18" charset="0"/>
              </a:rPr>
              <a:t> </a:t>
            </a:r>
            <a:r>
              <a:rPr lang="pt-PT" b="1" dirty="0">
                <a:effectLst/>
                <a:ea typeface="Times New Roman" panose="02020603050405020304" pitchFamily="18" charset="0"/>
              </a:rPr>
              <a:t>aos</a:t>
            </a:r>
            <a:r>
              <a:rPr lang="pt-PT" b="1" spc="-10" dirty="0">
                <a:effectLst/>
                <a:ea typeface="Times New Roman" panose="02020603050405020304" pitchFamily="18" charset="0"/>
              </a:rPr>
              <a:t> </a:t>
            </a:r>
            <a:r>
              <a:rPr lang="pt-PT" b="1" dirty="0">
                <a:effectLst/>
                <a:ea typeface="Times New Roman" panose="02020603050405020304" pitchFamily="18" charset="0"/>
              </a:rPr>
              <a:t>procedimentos</a:t>
            </a:r>
            <a:r>
              <a:rPr lang="pt-PT" b="1" spc="-15" dirty="0">
                <a:effectLst/>
                <a:ea typeface="Times New Roman" panose="02020603050405020304" pitchFamily="18" charset="0"/>
              </a:rPr>
              <a:t> </a:t>
            </a:r>
            <a:r>
              <a:rPr lang="pt-PT" b="1" dirty="0">
                <a:effectLst/>
                <a:ea typeface="Times New Roman" panose="02020603050405020304" pitchFamily="18" charset="0"/>
              </a:rPr>
              <a:t>e</a:t>
            </a:r>
            <a:r>
              <a:rPr lang="pt-PT" b="1" spc="-10" dirty="0">
                <a:effectLst/>
                <a:ea typeface="Times New Roman" panose="02020603050405020304" pitchFamily="18" charset="0"/>
              </a:rPr>
              <a:t> </a:t>
            </a:r>
            <a:r>
              <a:rPr lang="pt-PT" b="1" dirty="0">
                <a:effectLst/>
                <a:ea typeface="Times New Roman" panose="02020603050405020304" pitchFamily="18" charset="0"/>
              </a:rPr>
              <a:t>gestão</a:t>
            </a:r>
            <a:r>
              <a:rPr lang="pt-PT" b="1" spc="-15" dirty="0">
                <a:effectLst/>
                <a:ea typeface="Times New Roman" panose="02020603050405020304" pitchFamily="18" charset="0"/>
              </a:rPr>
              <a:t> </a:t>
            </a:r>
            <a:r>
              <a:rPr lang="pt-PT" b="1" dirty="0">
                <a:effectLst/>
                <a:ea typeface="Times New Roman" panose="02020603050405020304" pitchFamily="18" charset="0"/>
              </a:rPr>
              <a:t>de</a:t>
            </a:r>
            <a:r>
              <a:rPr lang="pt-PT" b="1" spc="-15" dirty="0">
                <a:effectLst/>
                <a:ea typeface="Times New Roman" panose="02020603050405020304" pitchFamily="18" charset="0"/>
              </a:rPr>
              <a:t> </a:t>
            </a:r>
            <a:r>
              <a:rPr lang="pt-PT" b="1" dirty="0">
                <a:effectLst/>
                <a:ea typeface="Times New Roman" panose="02020603050405020304" pitchFamily="18" charset="0"/>
              </a:rPr>
              <a:t>riscos</a:t>
            </a:r>
            <a:endParaRPr lang="pt-BR" b="1" dirty="0">
              <a:effectLst/>
              <a:ea typeface="Times New Roman" panose="02020603050405020304" pitchFamily="18" charset="0"/>
            </a:endParaRPr>
          </a:p>
          <a:p>
            <a:pPr marL="342900" marR="71755" lvl="0" indent="-342900" algn="just">
              <a:spcBef>
                <a:spcPts val="965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dirty="0">
                <a:effectLst/>
                <a:ea typeface="Times New Roman" panose="02020603050405020304" pitchFamily="18" charset="0"/>
              </a:rPr>
              <a:t>73%</a:t>
            </a:r>
            <a:r>
              <a:rPr lang="pt-PT" spc="1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não</a:t>
            </a:r>
            <a:r>
              <a:rPr lang="pt-PT" spc="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planejam</a:t>
            </a:r>
            <a:r>
              <a:rPr lang="pt-PT" spc="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suas</a:t>
            </a:r>
            <a:r>
              <a:rPr lang="pt-PT" spc="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atividades</a:t>
            </a:r>
            <a:r>
              <a:rPr lang="pt-PT" spc="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por</a:t>
            </a:r>
            <a:r>
              <a:rPr lang="pt-PT" spc="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meio</a:t>
            </a:r>
            <a:r>
              <a:rPr lang="pt-PT" spc="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de</a:t>
            </a:r>
            <a:r>
              <a:rPr lang="pt-PT" spc="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planos</a:t>
            </a:r>
            <a:r>
              <a:rPr lang="pt-PT" spc="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de</a:t>
            </a:r>
            <a:r>
              <a:rPr lang="pt-PT" spc="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ações</a:t>
            </a:r>
            <a:r>
              <a:rPr lang="pt-PT" spc="1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anuais;</a:t>
            </a:r>
            <a:endParaRPr lang="pt-BR" dirty="0">
              <a:effectLst/>
              <a:ea typeface="Times New Roman" panose="02020603050405020304" pitchFamily="18" charset="0"/>
            </a:endParaRPr>
          </a:p>
          <a:p>
            <a:pPr marL="342900" marR="71755" lvl="0" indent="-342900" algn="just">
              <a:lnSpc>
                <a:spcPct val="125000"/>
              </a:lnSpc>
              <a:spcBef>
                <a:spcPts val="290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dirty="0">
                <a:effectLst/>
                <a:ea typeface="Times New Roman" panose="02020603050405020304" pitchFamily="18" charset="0"/>
              </a:rPr>
              <a:t>Na média, a avaliação dos aspectos contábeis, normativos e operacionais são</a:t>
            </a:r>
            <a:r>
              <a:rPr lang="pt-PT" spc="-25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equitativos,</a:t>
            </a:r>
            <a:r>
              <a:rPr lang="pt-PT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distribuídos</a:t>
            </a:r>
            <a:r>
              <a:rPr lang="pt-PT" spc="-5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uniformemente;</a:t>
            </a:r>
            <a:endParaRPr lang="pt-BR" dirty="0">
              <a:effectLst/>
              <a:ea typeface="Times New Roman" panose="02020603050405020304" pitchFamily="18" charset="0"/>
            </a:endParaRPr>
          </a:p>
          <a:p>
            <a:pPr marL="342900" marR="71755" lvl="0" indent="-342900" algn="just">
              <a:lnSpc>
                <a:spcPct val="125000"/>
              </a:lnSpc>
              <a:spcBef>
                <a:spcPts val="5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dirty="0">
                <a:effectLst/>
                <a:ea typeface="Times New Roman" panose="02020603050405020304" pitchFamily="18" charset="0"/>
              </a:rPr>
              <a:t>88%</a:t>
            </a:r>
            <a:r>
              <a:rPr lang="pt-PT" spc="26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formalizam</a:t>
            </a:r>
            <a:r>
              <a:rPr lang="pt-PT" spc="26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relatórios</a:t>
            </a:r>
            <a:r>
              <a:rPr lang="pt-PT" spc="26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em</a:t>
            </a:r>
            <a:r>
              <a:rPr lang="pt-PT" spc="26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decorrência</a:t>
            </a:r>
            <a:r>
              <a:rPr lang="pt-PT" spc="26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dos</a:t>
            </a:r>
            <a:r>
              <a:rPr lang="pt-PT" spc="26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acompanhamentos</a:t>
            </a:r>
            <a:r>
              <a:rPr lang="pt-PT" spc="-265" dirty="0">
                <a:effectLst/>
                <a:ea typeface="Times New Roman" panose="02020603050405020304" pitchFamily="18" charset="0"/>
              </a:rPr>
              <a:t>  </a:t>
            </a:r>
            <a:r>
              <a:rPr lang="pt-PT" dirty="0">
                <a:effectLst/>
                <a:ea typeface="Times New Roman" panose="02020603050405020304" pitchFamily="18" charset="0"/>
              </a:rPr>
              <a:t>realizados;</a:t>
            </a:r>
            <a:endParaRPr lang="pt-BR" dirty="0">
              <a:effectLst/>
              <a:ea typeface="Times New Roman" panose="02020603050405020304" pitchFamily="18" charset="0"/>
            </a:endParaRPr>
          </a:p>
          <a:p>
            <a:pPr marL="342900" marR="71755" lvl="0" indent="-342900" algn="just">
              <a:lnSpc>
                <a:spcPct val="125000"/>
              </a:lnSpc>
              <a:buClr>
                <a:srgbClr val="231F20"/>
              </a:buClr>
              <a:buSzPts val="1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dirty="0">
                <a:effectLst/>
                <a:ea typeface="Times New Roman" panose="02020603050405020304" pitchFamily="18" charset="0"/>
              </a:rPr>
              <a:t>26% encaminharam, nos últimos 2 anos, relatórios de acompanhamentos ao</a:t>
            </a:r>
            <a:r>
              <a:rPr lang="pt-PT" spc="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Tribunal</a:t>
            </a:r>
            <a:r>
              <a:rPr lang="pt-PT" spc="-7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de</a:t>
            </a:r>
            <a:r>
              <a:rPr lang="pt-PT" spc="-7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Contas;</a:t>
            </a:r>
            <a:endParaRPr lang="pt-BR" dirty="0">
              <a:effectLst/>
              <a:ea typeface="Times New Roman" panose="02020603050405020304" pitchFamily="18" charset="0"/>
            </a:endParaRPr>
          </a:p>
          <a:p>
            <a:pPr marL="342900" marR="71120" lvl="0" indent="-342900" algn="just">
              <a:lnSpc>
                <a:spcPct val="125000"/>
              </a:lnSpc>
              <a:spcBef>
                <a:spcPts val="5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dirty="0">
                <a:effectLst/>
                <a:ea typeface="Times New Roman" panose="02020603050405020304" pitchFamily="18" charset="0"/>
              </a:rPr>
              <a:t>74% não utilizam critérios de riscos para desenvolver as suas ações de controle</a:t>
            </a:r>
            <a:r>
              <a:rPr lang="pt-PT" spc="-6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interno;</a:t>
            </a:r>
            <a:endParaRPr lang="pt-BR" dirty="0">
              <a:effectLst/>
              <a:ea typeface="Times New Roman" panose="02020603050405020304" pitchFamily="18" charset="0"/>
            </a:endParaRPr>
          </a:p>
          <a:p>
            <a:pPr marL="342900" marR="71755" lvl="0" indent="-342900" algn="just">
              <a:lnSpc>
                <a:spcPct val="125000"/>
              </a:lnSpc>
              <a:buClr>
                <a:srgbClr val="231F20"/>
              </a:buClr>
              <a:buSzPts val="1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dirty="0">
                <a:effectLst/>
                <a:ea typeface="Times New Roman" panose="02020603050405020304" pitchFamily="18" charset="0"/>
              </a:rPr>
              <a:t>15% emitiram alertas ao gestor em relação ao contingenciamento de despesas</a:t>
            </a:r>
            <a:r>
              <a:rPr lang="pt-PT" spc="-7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de</a:t>
            </a:r>
            <a:r>
              <a:rPr lang="pt-PT" spc="-7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que</a:t>
            </a:r>
            <a:r>
              <a:rPr lang="pt-PT" spc="-7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trata</a:t>
            </a:r>
            <a:r>
              <a:rPr lang="pt-PT" spc="-7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o</a:t>
            </a:r>
            <a:r>
              <a:rPr lang="pt-PT" spc="-7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art.</a:t>
            </a:r>
            <a:r>
              <a:rPr lang="pt-PT" spc="-7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9º</a:t>
            </a:r>
            <a:r>
              <a:rPr lang="pt-PT" spc="-7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da</a:t>
            </a:r>
            <a:r>
              <a:rPr lang="pt-PT" spc="-7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LRF;</a:t>
            </a:r>
            <a:endParaRPr lang="pt-BR" dirty="0">
              <a:effectLst/>
              <a:ea typeface="Times New Roman" panose="02020603050405020304" pitchFamily="18" charset="0"/>
            </a:endParaRPr>
          </a:p>
          <a:p>
            <a:pPr marL="342900" marR="71755" lvl="0" indent="-342900" algn="just">
              <a:lnSpc>
                <a:spcPct val="125000"/>
              </a:lnSpc>
              <a:spcBef>
                <a:spcPts val="5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dirty="0">
                <a:effectLst/>
                <a:ea typeface="Times New Roman" panose="02020603050405020304" pitchFamily="18" charset="0"/>
              </a:rPr>
              <a:t>5% regulamentaram a Lei Federal nº 12.846/13 (responsabilização administrativa e civil de pessoas jurídicas pela prática de atos contra a administração</a:t>
            </a:r>
            <a:r>
              <a:rPr lang="pt-PT" spc="-25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pública).</a:t>
            </a:r>
            <a:endParaRPr lang="pt-BR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67FFAA1-5160-4E5A-A103-E0CAC27C60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875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382A963-D048-4108-B81F-6AC8BED3B065}"/>
              </a:ext>
            </a:extLst>
          </p:cNvPr>
          <p:cNvSpPr txBox="1"/>
          <p:nvPr/>
        </p:nvSpPr>
        <p:spPr>
          <a:xfrm>
            <a:off x="611560" y="1373281"/>
            <a:ext cx="7920880" cy="23969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71755" algn="just">
              <a:lnSpc>
                <a:spcPct val="120000"/>
              </a:lnSpc>
              <a:spcBef>
                <a:spcPts val="430"/>
              </a:spcBef>
              <a:spcAft>
                <a:spcPts val="0"/>
              </a:spcAft>
            </a:pPr>
            <a:r>
              <a:rPr lang="pt-PT" dirty="0">
                <a:effectLst/>
                <a:ea typeface="Times New Roman" panose="02020603050405020304" pitchFamily="18" charset="0"/>
              </a:rPr>
              <a:t>Diante das respostas obtidas, nota-se que as atividades de controle interno</a:t>
            </a:r>
            <a:r>
              <a:rPr lang="pt-PT" spc="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são</a:t>
            </a:r>
            <a:r>
              <a:rPr lang="pt-PT" spc="-2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exercidas</a:t>
            </a:r>
            <a:r>
              <a:rPr lang="pt-PT" spc="-2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de</a:t>
            </a:r>
            <a:r>
              <a:rPr lang="pt-PT" spc="-2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forma</a:t>
            </a:r>
            <a:r>
              <a:rPr lang="pt-PT" spc="-2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concomitante</a:t>
            </a:r>
            <a:r>
              <a:rPr lang="pt-PT" spc="-2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com</a:t>
            </a:r>
            <a:r>
              <a:rPr lang="pt-PT" spc="-2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outras</a:t>
            </a:r>
            <a:r>
              <a:rPr lang="pt-PT" spc="-2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atribuições,</a:t>
            </a:r>
            <a:r>
              <a:rPr lang="pt-PT" spc="-2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sem</a:t>
            </a:r>
            <a:r>
              <a:rPr lang="pt-PT" spc="-2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segregação</a:t>
            </a:r>
            <a:r>
              <a:rPr lang="pt-PT" spc="-2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de</a:t>
            </a:r>
            <a:r>
              <a:rPr lang="pt-PT" spc="-26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funções,</a:t>
            </a:r>
            <a:r>
              <a:rPr lang="pt-PT" spc="-2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com</a:t>
            </a:r>
            <a:r>
              <a:rPr lang="pt-PT" spc="-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poucos</a:t>
            </a:r>
            <a:r>
              <a:rPr lang="pt-PT" spc="-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recursos</a:t>
            </a:r>
            <a:r>
              <a:rPr lang="pt-PT" spc="-2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físicos</a:t>
            </a:r>
            <a:r>
              <a:rPr lang="pt-PT" spc="-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e</a:t>
            </a:r>
            <a:r>
              <a:rPr lang="pt-PT" spc="-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materiais</a:t>
            </a:r>
            <a:r>
              <a:rPr lang="pt-PT" spc="-2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e</a:t>
            </a:r>
            <a:r>
              <a:rPr lang="pt-PT" spc="-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com</a:t>
            </a:r>
            <a:r>
              <a:rPr lang="pt-PT" spc="-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parcela</a:t>
            </a:r>
            <a:r>
              <a:rPr lang="pt-PT" spc="-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razoável</a:t>
            </a:r>
            <a:r>
              <a:rPr lang="pt-PT" spc="-2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de</a:t>
            </a:r>
            <a:r>
              <a:rPr lang="pt-PT" spc="-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seus</a:t>
            </a:r>
            <a:r>
              <a:rPr lang="pt-PT" spc="-265" dirty="0"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effectLst/>
                <a:ea typeface="Times New Roman" panose="02020603050405020304" pitchFamily="18" charset="0"/>
              </a:rPr>
              <a:t>responsáveis</a:t>
            </a:r>
            <a:r>
              <a:rPr lang="pt-PT" spc="-70" dirty="0"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effectLst/>
                <a:ea typeface="Times New Roman" panose="02020603050405020304" pitchFamily="18" charset="0"/>
              </a:rPr>
              <a:t>sem</a:t>
            </a:r>
            <a:r>
              <a:rPr lang="pt-PT" spc="-70" dirty="0"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effectLst/>
                <a:ea typeface="Times New Roman" panose="02020603050405020304" pitchFamily="18" charset="0"/>
              </a:rPr>
              <a:t>capacitação</a:t>
            </a:r>
            <a:r>
              <a:rPr lang="pt-PT" spc="-65" dirty="0"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effectLst/>
                <a:ea typeface="Times New Roman" panose="02020603050405020304" pitchFamily="18" charset="0"/>
              </a:rPr>
              <a:t>permanente,</a:t>
            </a:r>
            <a:r>
              <a:rPr lang="pt-PT" spc="-70" dirty="0"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effectLst/>
                <a:ea typeface="Times New Roman" panose="02020603050405020304" pitchFamily="18" charset="0"/>
              </a:rPr>
              <a:t>demonstrando,</a:t>
            </a:r>
            <a:r>
              <a:rPr lang="pt-PT" spc="-70" dirty="0"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effectLst/>
                <a:ea typeface="Times New Roman" panose="02020603050405020304" pitchFamily="18" charset="0"/>
              </a:rPr>
              <a:t>à</a:t>
            </a:r>
            <a:r>
              <a:rPr lang="pt-PT" spc="-65" dirty="0"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effectLst/>
                <a:ea typeface="Times New Roman" panose="02020603050405020304" pitchFamily="18" charset="0"/>
              </a:rPr>
              <a:t>primeira</a:t>
            </a:r>
            <a:r>
              <a:rPr lang="pt-PT" spc="-7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vista,</a:t>
            </a:r>
            <a:r>
              <a:rPr lang="pt-PT" spc="-6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que</a:t>
            </a:r>
            <a:r>
              <a:rPr lang="pt-PT" spc="-7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as</a:t>
            </a:r>
            <a:r>
              <a:rPr lang="pt-PT" spc="-26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condições</a:t>
            </a:r>
            <a:r>
              <a:rPr lang="pt-PT" spc="-5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ofertadas</a:t>
            </a:r>
            <a:r>
              <a:rPr lang="pt-PT" spc="-5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ainda</a:t>
            </a:r>
            <a:r>
              <a:rPr lang="pt-PT" spc="-5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são</a:t>
            </a:r>
            <a:r>
              <a:rPr lang="pt-PT" spc="-5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incipientes.</a:t>
            </a:r>
            <a:endParaRPr lang="pt-BR" dirty="0">
              <a:effectLst/>
              <a:ea typeface="Times New Roman" panose="02020603050405020304" pitchFamily="18" charset="0"/>
            </a:endParaRPr>
          </a:p>
          <a:p>
            <a:pPr marR="71120" algn="just">
              <a:lnSpc>
                <a:spcPct val="120000"/>
              </a:lnSpc>
              <a:spcAft>
                <a:spcPts val="0"/>
              </a:spcAft>
            </a:pPr>
            <a:r>
              <a:rPr lang="pt-PT" dirty="0">
                <a:effectLst/>
                <a:ea typeface="Times New Roman" panose="02020603050405020304" pitchFamily="18" charset="0"/>
              </a:rPr>
              <a:t>Expressiva</a:t>
            </a:r>
            <a:r>
              <a:rPr lang="pt-PT" spc="-2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parcela</a:t>
            </a:r>
            <a:r>
              <a:rPr lang="pt-PT" spc="-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não</a:t>
            </a:r>
            <a:r>
              <a:rPr lang="pt-PT" spc="-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planeja</a:t>
            </a:r>
            <a:r>
              <a:rPr lang="pt-PT" spc="-2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as</a:t>
            </a:r>
            <a:r>
              <a:rPr lang="pt-PT" spc="-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atividades</a:t>
            </a:r>
            <a:r>
              <a:rPr lang="pt-PT" spc="-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em</a:t>
            </a:r>
            <a:r>
              <a:rPr lang="pt-PT" spc="-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forma</a:t>
            </a:r>
            <a:r>
              <a:rPr lang="pt-PT" spc="-2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de</a:t>
            </a:r>
            <a:r>
              <a:rPr lang="pt-PT" spc="-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plano</a:t>
            </a:r>
            <a:r>
              <a:rPr lang="pt-PT" spc="-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operativo</a:t>
            </a:r>
            <a:r>
              <a:rPr lang="pt-PT" spc="-1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anual,</a:t>
            </a:r>
            <a:r>
              <a:rPr lang="pt-PT" spc="-25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bem</a:t>
            </a:r>
            <a:r>
              <a:rPr lang="pt-PT" spc="-1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como</a:t>
            </a:r>
            <a:r>
              <a:rPr lang="pt-PT" spc="-1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não</a:t>
            </a:r>
            <a:r>
              <a:rPr lang="pt-PT" spc="-1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utiliza</a:t>
            </a:r>
            <a:r>
              <a:rPr lang="pt-PT" spc="-1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critérios</a:t>
            </a:r>
            <a:r>
              <a:rPr lang="pt-PT" spc="-1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de</a:t>
            </a:r>
            <a:r>
              <a:rPr lang="pt-PT" spc="-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riscos</a:t>
            </a:r>
            <a:r>
              <a:rPr lang="pt-PT" spc="-1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para</a:t>
            </a:r>
            <a:r>
              <a:rPr lang="pt-PT" spc="-1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o</a:t>
            </a:r>
            <a:r>
              <a:rPr lang="pt-PT" spc="-1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desenvolvimento</a:t>
            </a:r>
            <a:r>
              <a:rPr lang="pt-PT" spc="-1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de</a:t>
            </a:r>
            <a:r>
              <a:rPr lang="pt-PT" spc="-5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suas</a:t>
            </a:r>
            <a:r>
              <a:rPr lang="pt-PT" spc="-10" dirty="0"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effectLst/>
                <a:ea typeface="Times New Roman" panose="02020603050405020304" pitchFamily="18" charset="0"/>
              </a:rPr>
              <a:t>ações.</a:t>
            </a:r>
            <a:endParaRPr lang="pt-BR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8C2BA8A-3213-4CCD-9B96-55824B28DD4B}"/>
              </a:ext>
            </a:extLst>
          </p:cNvPr>
          <p:cNvSpPr txBox="1">
            <a:spLocks/>
          </p:cNvSpPr>
          <p:nvPr/>
        </p:nvSpPr>
        <p:spPr>
          <a:xfrm>
            <a:off x="0" y="17810"/>
            <a:ext cx="9144000" cy="555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pt-BR" sz="2000" b="1" dirty="0"/>
              <a:t>CONTROLE INTERNO - PESQUISA</a:t>
            </a:r>
            <a:endParaRPr lang="en-US" sz="20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7B55507-7CCC-4DBB-99D8-EEDD87A2FE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92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sz="2000" b="1" dirty="0"/>
              <a:t>CONTROLE INTERNO</a:t>
            </a:r>
            <a:endParaRPr lang="en-US" sz="20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A3F0FEB-8B9A-4FD1-A759-6C052A91577B}"/>
              </a:ext>
            </a:extLst>
          </p:cNvPr>
          <p:cNvSpPr txBox="1"/>
          <p:nvPr/>
        </p:nvSpPr>
        <p:spPr>
          <a:xfrm>
            <a:off x="755576" y="1279088"/>
            <a:ext cx="763284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Conceitos</a:t>
            </a:r>
            <a:r>
              <a:rPr lang="pt-PT" sz="1800" b="1" spc="1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Básicos</a:t>
            </a:r>
            <a:r>
              <a:rPr lang="pt-PT" sz="1800" b="1" spc="10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de</a:t>
            </a:r>
            <a:r>
              <a:rPr lang="pt-PT" sz="1800" b="1" spc="10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Auditoria</a:t>
            </a:r>
            <a:r>
              <a:rPr lang="pt-PT" sz="1800" b="1" spc="10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Governamental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dirty="0">
              <a:solidFill>
                <a:prstClr val="black"/>
              </a:solidFill>
              <a:latin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importância do controle na Administração Pública brasileira passou a ser destacada, por caminhar ao lado do planejamento, estando entre os principais princípios fundamentais que orientam a atividade pública e tendo por finalidade também proporcionar melhores serviços públicos, atendendo aos princípios de legalidade, impessoalidade, moralidade, publicidade e eficiência, organizando os processos peculiares à gestão pública, evitando os </a:t>
            </a: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erros, fraudes e desperdícios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A1BBBCB-469C-4888-8109-815A4B4839A9}"/>
              </a:ext>
            </a:extLst>
          </p:cNvPr>
          <p:cNvSpPr txBox="1"/>
          <p:nvPr/>
        </p:nvSpPr>
        <p:spPr>
          <a:xfrm>
            <a:off x="1547664" y="4587974"/>
            <a:ext cx="4572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Fonte: https://www.aedb.br/seget/arquivos/artigos15/35622398.pdf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750D78F9-ABB1-4C03-9143-068992DBE2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276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CONTROLE INTERNO</a:t>
            </a:r>
            <a:endParaRPr lang="en-US" sz="20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1634076-EB95-4C15-8281-09463E5A9F6D}"/>
              </a:ext>
            </a:extLst>
          </p:cNvPr>
          <p:cNvSpPr txBox="1"/>
          <p:nvPr/>
        </p:nvSpPr>
        <p:spPr>
          <a:xfrm>
            <a:off x="359532" y="1109202"/>
            <a:ext cx="8424936" cy="2925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spcBef>
                <a:spcPts val="485"/>
              </a:spcBef>
              <a:buClr>
                <a:srgbClr val="231F20"/>
              </a:buClr>
              <a:buSzPts val="1000"/>
              <a:tabLst>
                <a:tab pos="228600" algn="l"/>
                <a:tab pos="439420" algn="l"/>
                <a:tab pos="440055" algn="l"/>
              </a:tabLst>
            </a:pP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Conceitos</a:t>
            </a:r>
            <a:r>
              <a:rPr lang="pt-PT" sz="1800" b="1" spc="1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Básicos</a:t>
            </a:r>
            <a:r>
              <a:rPr lang="pt-PT" sz="1800" b="1" spc="10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de</a:t>
            </a:r>
            <a:r>
              <a:rPr lang="pt-PT" sz="1800" b="1" spc="10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Auditoria</a:t>
            </a:r>
            <a:r>
              <a:rPr lang="pt-PT" sz="1800" b="1" spc="10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Governamental</a:t>
            </a:r>
            <a:endParaRPr lang="pt-BR" sz="1000" b="1" dirty="0">
              <a:effectLst/>
              <a:latin typeface="Times New Roman" panose="02020603050405020304" pitchFamily="18" charset="0"/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>
              <a:spcBef>
                <a:spcPts val="55"/>
              </a:spcBef>
            </a:pPr>
            <a:r>
              <a:rPr lang="pt-P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pt-BR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71755" lvl="0" indent="-342900" algn="just">
              <a:lnSpc>
                <a:spcPct val="118000"/>
              </a:lnSpc>
              <a:buClr>
                <a:srgbClr val="231F20"/>
              </a:buClr>
              <a:buSzPts val="1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Erro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ato não voluntário, não intencional, resultante de desconhecimento</a:t>
            </a:r>
            <a:r>
              <a:rPr lang="pt-PT" sz="1800" spc="-2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técnico,</a:t>
            </a:r>
            <a:r>
              <a:rPr lang="pt-PT" sz="1800" spc="-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imperícia,</a:t>
            </a:r>
            <a:r>
              <a:rPr lang="pt-PT" sz="1800" spc="-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imprudência,</a:t>
            </a:r>
            <a:r>
              <a:rPr lang="pt-PT" sz="1800" spc="-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desatenção</a:t>
            </a:r>
            <a:r>
              <a:rPr lang="pt-PT" sz="18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</a:t>
            </a:r>
            <a:r>
              <a:rPr lang="pt-PT" sz="1800" spc="-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má</a:t>
            </a:r>
            <a:r>
              <a:rPr lang="pt-PT" sz="1800" spc="-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interpretação</a:t>
            </a:r>
            <a:r>
              <a:rPr lang="pt-PT" sz="18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</a:t>
            </a:r>
            <a:r>
              <a:rPr lang="pt-PT" sz="1800" spc="-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elaboração de documentos, registros ou demonstrações. Existe aqui culpa, pois</a:t>
            </a:r>
            <a:r>
              <a:rPr lang="pt-PT" sz="1800" spc="-2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não</a:t>
            </a:r>
            <a:r>
              <a:rPr lang="pt-PT" sz="1800" spc="-7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há</a:t>
            </a:r>
            <a:r>
              <a:rPr lang="pt-PT" sz="1800" spc="-7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intenção</a:t>
            </a:r>
            <a:r>
              <a:rPr lang="pt-PT" sz="1800" spc="-7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</a:t>
            </a:r>
            <a:r>
              <a:rPr lang="pt-PT" sz="1800" spc="-7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causar</a:t>
            </a:r>
            <a:r>
              <a:rPr lang="pt-PT" sz="1800" spc="-7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dano</a:t>
            </a:r>
            <a:r>
              <a:rPr lang="pt-PT" sz="1800" spc="-7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ao</a:t>
            </a:r>
            <a:r>
              <a:rPr lang="pt-PT" sz="1800" spc="-7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Tesouro.</a:t>
            </a:r>
            <a:endParaRPr lang="pt-BR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71755" lvl="0" indent="-342900" algn="just">
              <a:lnSpc>
                <a:spcPct val="118000"/>
              </a:lnSpc>
              <a:buClr>
                <a:srgbClr val="231F20"/>
              </a:buClr>
              <a:buSzPts val="1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sz="1800" b="1" i="1" spc="-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Fraude</a:t>
            </a:r>
            <a:r>
              <a:rPr lang="pt-PT" sz="1800" spc="-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r>
              <a:rPr lang="pt-PT" sz="1800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ato</a:t>
            </a:r>
            <a:r>
              <a:rPr lang="pt-PT" sz="1800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voluntário</a:t>
            </a:r>
            <a:r>
              <a:rPr lang="pt-PT" sz="1800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intencional,</a:t>
            </a:r>
            <a:r>
              <a:rPr lang="pt-PT" sz="1800" spc="-5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referente</a:t>
            </a:r>
            <a:r>
              <a:rPr lang="pt-PT" sz="1800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à</a:t>
            </a:r>
            <a:r>
              <a:rPr lang="pt-PT" sz="1800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omissão</a:t>
            </a:r>
            <a:r>
              <a:rPr lang="pt-PT" sz="1800" spc="-5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</a:t>
            </a:r>
            <a:r>
              <a:rPr lang="pt-PT" sz="1800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manipulação</a:t>
            </a:r>
            <a:r>
              <a:rPr lang="pt-PT" sz="1800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</a:t>
            </a:r>
            <a:r>
              <a:rPr lang="pt-PT" sz="1800" spc="-2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transações, adulteração de documentos, informações, registros e demonstrações.</a:t>
            </a:r>
            <a:r>
              <a:rPr lang="pt-PT" sz="18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Existe</a:t>
            </a:r>
            <a:r>
              <a:rPr lang="pt-PT" sz="18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dolo,</a:t>
            </a:r>
            <a:r>
              <a:rPr lang="pt-PT" sz="18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pois</a:t>
            </a:r>
            <a:r>
              <a:rPr lang="pt-PT" sz="18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há</a:t>
            </a:r>
            <a:r>
              <a:rPr lang="pt-PT" sz="18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intenção</a:t>
            </a:r>
            <a:r>
              <a:rPr lang="pt-PT" sz="18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</a:t>
            </a:r>
            <a:r>
              <a:rPr lang="pt-PT" sz="18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causar</a:t>
            </a:r>
            <a:r>
              <a:rPr lang="pt-PT" sz="18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dano</a:t>
            </a:r>
            <a:r>
              <a:rPr lang="pt-PT" sz="18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ao</a:t>
            </a:r>
            <a:r>
              <a:rPr lang="pt-PT" sz="18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erário.</a:t>
            </a:r>
            <a:endParaRPr lang="pt-BR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89167946-8EA6-460C-88BA-21DBE120FC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DB46CD37-75D3-410A-B149-F3131EF93220}"/>
              </a:ext>
            </a:extLst>
          </p:cNvPr>
          <p:cNvSpPr txBox="1"/>
          <p:nvPr/>
        </p:nvSpPr>
        <p:spPr>
          <a:xfrm>
            <a:off x="1475656" y="4515966"/>
            <a:ext cx="669674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000" dirty="0"/>
              <a:t>Fonte: https://meuartigo.brasilescola.uol.com.br/direito/controle-interno-na-administracao-publica.htm</a:t>
            </a:r>
          </a:p>
        </p:txBody>
      </p:sp>
    </p:spTree>
    <p:extLst>
      <p:ext uri="{BB962C8B-B14F-4D97-AF65-F5344CB8AC3E}">
        <p14:creationId xmlns:p14="http://schemas.microsoft.com/office/powerpoint/2010/main" val="22663779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CONTROLE INTERNO</a:t>
            </a:r>
            <a:endParaRPr lang="en-US" sz="20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B78CD72-B79E-4196-8577-03703E17924E}"/>
              </a:ext>
            </a:extLst>
          </p:cNvPr>
          <p:cNvSpPr txBox="1"/>
          <p:nvPr/>
        </p:nvSpPr>
        <p:spPr>
          <a:xfrm>
            <a:off x="179512" y="1116424"/>
            <a:ext cx="8208912" cy="33404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71755" lvl="0" indent="-342900" algn="just">
              <a:lnSpc>
                <a:spcPct val="118000"/>
              </a:lnSpc>
              <a:buClr>
                <a:srgbClr val="231F20"/>
              </a:buClr>
              <a:buSzPts val="1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Gestão Pública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sempre em prol do interesse coletivo, administração de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pessoas e recursos, baseada nos princípios constitucionais que regem a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Administração Pública: legalidade, impessoalidade, moralidade, publicidade</a:t>
            </a:r>
            <a:r>
              <a:rPr lang="pt-PT" sz="1800" spc="-5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</a:t>
            </a:r>
            <a:r>
              <a:rPr lang="pt-PT" sz="1800" spc="-5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eficiência</a:t>
            </a:r>
            <a:r>
              <a:rPr lang="pt-PT" sz="1800" spc="-5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</a:t>
            </a:r>
            <a:r>
              <a:rPr lang="pt-PT" sz="1800" spc="-5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economicidade</a:t>
            </a:r>
            <a:r>
              <a:rPr lang="pt-PT" sz="1800" spc="-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(LIMPE).</a:t>
            </a:r>
            <a:endParaRPr lang="pt-BR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71755" lvl="0" indent="-342900" algn="just">
              <a:lnSpc>
                <a:spcPct val="118000"/>
              </a:lnSpc>
              <a:buClr>
                <a:srgbClr val="231F20"/>
              </a:buClr>
              <a:buSzPts val="1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sz="1800" b="1" i="1" spc="-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Programa</a:t>
            </a:r>
            <a:r>
              <a:rPr lang="pt-PT" sz="1800" b="1" i="1" spc="-9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</a:t>
            </a:r>
            <a:r>
              <a:rPr lang="pt-PT" sz="1800" b="1" i="1" spc="-8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Auditoria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r>
              <a:rPr lang="pt-PT" sz="1800" spc="-8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plano</a:t>
            </a:r>
            <a:r>
              <a:rPr lang="pt-PT" sz="1800" spc="-8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</a:t>
            </a:r>
            <a:r>
              <a:rPr lang="pt-PT" sz="1800" spc="-8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ação</a:t>
            </a:r>
            <a:r>
              <a:rPr lang="pt-PT" sz="1800" spc="-8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contendo</a:t>
            </a:r>
            <a:r>
              <a:rPr lang="pt-PT" sz="1800" spc="-8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os</a:t>
            </a:r>
            <a:r>
              <a:rPr lang="pt-PT" sz="1800" spc="-8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procedimentos</a:t>
            </a:r>
            <a:r>
              <a:rPr lang="pt-PT" sz="1800" spc="-8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pt-PT" sz="1800" spc="-8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serem</a:t>
            </a:r>
            <a:r>
              <a:rPr lang="pt-PT" sz="1800" spc="-2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aplicados</a:t>
            </a:r>
            <a:r>
              <a:rPr lang="pt-PT" sz="1800" spc="-5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nos</a:t>
            </a:r>
            <a:r>
              <a:rPr lang="pt-PT" sz="1800" spc="-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trabalhos</a:t>
            </a:r>
            <a:r>
              <a:rPr lang="pt-PT" sz="1800" spc="-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</a:t>
            </a:r>
            <a:r>
              <a:rPr lang="pt-PT" sz="1800" spc="-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controlador.</a:t>
            </a:r>
          </a:p>
          <a:p>
            <a:pPr marL="342900" marR="72390" lvl="0" indent="-342900" algn="just">
              <a:lnSpc>
                <a:spcPct val="118000"/>
              </a:lnSpc>
              <a:spcAft>
                <a:spcPts val="0"/>
              </a:spcAft>
              <a:buClr>
                <a:srgbClr val="231F20"/>
              </a:buClr>
              <a:buSzPts val="1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b="1" dirty="0">
                <a:solidFill>
                  <a:srgbClr val="231F20"/>
                </a:solidFill>
                <a:latin typeface="Calibri" panose="020F0502020204030204" pitchFamily="34" charset="0"/>
              </a:rPr>
              <a:t>Relatório de Auditoria: </a:t>
            </a:r>
            <a:r>
              <a:rPr lang="pt-PT" dirty="0">
                <a:solidFill>
                  <a:srgbClr val="231F20"/>
                </a:solidFill>
                <a:latin typeface="Calibri" panose="020F0502020204030204" pitchFamily="34" charset="0"/>
              </a:rPr>
              <a:t>documento técnico de que se serve o controlador para relatar suas constatações, conclusões e recomendações.</a:t>
            </a:r>
            <a:endParaRPr lang="pt-BR" dirty="0">
              <a:solidFill>
                <a:srgbClr val="231F20"/>
              </a:solidFill>
              <a:latin typeface="Calibri" panose="020F0502020204030204" pitchFamily="34" charset="0"/>
            </a:endParaRPr>
          </a:p>
          <a:p>
            <a:pPr marL="342900" marR="72390" lvl="0" indent="-342900" algn="just">
              <a:lnSpc>
                <a:spcPct val="118000"/>
              </a:lnSpc>
              <a:spcAft>
                <a:spcPts val="0"/>
              </a:spcAft>
              <a:buClr>
                <a:srgbClr val="231F20"/>
              </a:buClr>
              <a:buSzPts val="1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b="1" dirty="0">
                <a:solidFill>
                  <a:srgbClr val="231F20"/>
                </a:solidFill>
                <a:latin typeface="Calibri" panose="020F0502020204030204" pitchFamily="34" charset="0"/>
              </a:rPr>
              <a:t>Ética Profissional: </a:t>
            </a:r>
            <a:r>
              <a:rPr lang="pt-PT" dirty="0">
                <a:solidFill>
                  <a:srgbClr val="231F20"/>
                </a:solidFill>
                <a:latin typeface="Calibri" panose="020F0502020204030204" pitchFamily="34" charset="0"/>
              </a:rPr>
              <a:t>praticará ato de descrédito o controlador que omitir fato importante, dele conhecido mas não evidenciado no relatório.</a:t>
            </a:r>
            <a:endParaRPr lang="pt-BR" dirty="0">
              <a:solidFill>
                <a:srgbClr val="231F20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6813A3A-8C55-4B89-B157-049D85A87A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D5306DA2-FDF1-40D5-81E8-02B4F195A946}"/>
              </a:ext>
            </a:extLst>
          </p:cNvPr>
          <p:cNvSpPr txBox="1"/>
          <p:nvPr/>
        </p:nvSpPr>
        <p:spPr>
          <a:xfrm>
            <a:off x="1475656" y="4515966"/>
            <a:ext cx="669674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000" dirty="0"/>
              <a:t>Fonte: https://meuartigo.brasilescola.uol.com.br/direito/controle-interno-na-administracao-publica.htm</a:t>
            </a:r>
          </a:p>
        </p:txBody>
      </p:sp>
    </p:spTree>
    <p:extLst>
      <p:ext uri="{BB962C8B-B14F-4D97-AF65-F5344CB8AC3E}">
        <p14:creationId xmlns:p14="http://schemas.microsoft.com/office/powerpoint/2010/main" val="26620430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CONTROLE INTERNO</a:t>
            </a:r>
            <a:endParaRPr lang="en-US" sz="20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BEF6028-9D53-45DE-A42C-ED542CB524B8}"/>
              </a:ext>
            </a:extLst>
          </p:cNvPr>
          <p:cNvSpPr txBox="1"/>
          <p:nvPr/>
        </p:nvSpPr>
        <p:spPr>
          <a:xfrm>
            <a:off x="1555220" y="383644"/>
            <a:ext cx="6033560" cy="718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00025" lvl="1" algn="ctr">
              <a:lnSpc>
                <a:spcPct val="117000"/>
              </a:lnSpc>
              <a:spcBef>
                <a:spcPts val="485"/>
              </a:spcBef>
              <a:spcAft>
                <a:spcPts val="0"/>
              </a:spcAft>
              <a:buClr>
                <a:srgbClr val="231F20"/>
              </a:buClr>
              <a:buSzPts val="1000"/>
              <a:tabLst>
                <a:tab pos="228600" algn="l"/>
                <a:tab pos="439420" algn="l"/>
                <a:tab pos="440055" algn="l"/>
              </a:tabLst>
            </a:pP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Técnicas</a:t>
            </a:r>
            <a:r>
              <a:rPr lang="pt-PT" sz="1800" b="1" spc="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de</a:t>
            </a:r>
            <a:r>
              <a:rPr lang="pt-PT" sz="1800" b="1" spc="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auditoria</a:t>
            </a:r>
            <a:r>
              <a:rPr lang="pt-PT" sz="1800" b="1" spc="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interna</a:t>
            </a:r>
            <a:r>
              <a:rPr lang="pt-PT" sz="1800" b="1" spc="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que</a:t>
            </a:r>
            <a:r>
              <a:rPr lang="pt-PT" sz="1800" b="1" spc="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podem</a:t>
            </a:r>
            <a:r>
              <a:rPr lang="pt-PT" sz="1800" b="1" spc="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ser</a:t>
            </a:r>
            <a:r>
              <a:rPr lang="pt-PT" sz="1800" b="1" spc="5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usadas</a:t>
            </a:r>
            <a:r>
              <a:rPr lang="pt-PT" sz="1800" b="1" spc="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pelo controle interno</a:t>
            </a:r>
            <a:endParaRPr lang="pt-BR" sz="1000" b="1" dirty="0">
              <a:effectLst/>
              <a:latin typeface="Times New Roman" panose="02020603050405020304" pitchFamily="18" charset="0"/>
              <a:ea typeface="Trebuchet MS" panose="020B0603020202020204" pitchFamily="34" charset="0"/>
              <a:cs typeface="Trebuchet MS" panose="020B0603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C9B9312-F452-4AF9-86A6-5111B5D2F4EE}"/>
              </a:ext>
            </a:extLst>
          </p:cNvPr>
          <p:cNvSpPr txBox="1"/>
          <p:nvPr/>
        </p:nvSpPr>
        <p:spPr>
          <a:xfrm>
            <a:off x="323528" y="1555603"/>
            <a:ext cx="8352928" cy="3435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71755" lvl="0" indent="-285750" algn="just">
              <a:lnSpc>
                <a:spcPct val="118000"/>
              </a:lnSpc>
              <a:spcBef>
                <a:spcPts val="895"/>
              </a:spcBef>
              <a:spcAft>
                <a:spcPts val="0"/>
              </a:spcAft>
              <a:buClr>
                <a:srgbClr val="231F20"/>
              </a:buClr>
              <a:buSzPct val="100000"/>
              <a:buFont typeface="Wingdings" panose="05000000000000000000" pitchFamily="2" charset="2"/>
              <a:buChar char="§"/>
              <a:tabLst>
                <a:tab pos="431800" algn="l"/>
              </a:tabLst>
            </a:pPr>
            <a:r>
              <a:rPr lang="pt-PT" b="1" i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Mapeamento</a:t>
            </a:r>
            <a:r>
              <a:rPr lang="pt-PT" sz="1800" b="1" i="1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</a:t>
            </a:r>
            <a:r>
              <a:rPr lang="pt-PT" sz="1800" b="1" i="1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riscos:</a:t>
            </a:r>
            <a:r>
              <a:rPr lang="pt-PT" sz="1800" b="1" i="1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Identificação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eventos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das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condições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que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possam afetar os objetivos e metas planejadas, reduzir a eficiência dos processos, negar cumprimento às normas ou a qualidade das informações contábeis .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Exemplo: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a) identificar a política de investimentos praticada pelos gestores dos fundos do RPPS;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b) analisar as práticas de gestão de investimentos que estão sendo adotadas pelos RPPS para aumentar as condições de segurança, rentabilidade e transparência, e;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c) verificar quais os sistemas de apoio à gestão de investimentos que estão sendo adotados pelos gestores dos RPPS (</a:t>
            </a:r>
            <a:r>
              <a:rPr lang="pt-BR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pt-BR" b="0" i="0" dirty="0">
                <a:effectLst/>
              </a:rPr>
              <a:t>onjunto de ferramentas, métodos e técnicas utilizados pelos gestores dos RPPS na execução da política de investimentos).</a:t>
            </a:r>
            <a:endParaRPr lang="pt-B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pt-BR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1371E95A-9DAE-4A27-8AC5-D2821E946B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4965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CONTROLE INTERNO</a:t>
            </a:r>
            <a:endParaRPr lang="en-US" sz="20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D067EF9-6B32-432C-8590-4DFEF13A168E}"/>
              </a:ext>
            </a:extLst>
          </p:cNvPr>
          <p:cNvSpPr txBox="1"/>
          <p:nvPr/>
        </p:nvSpPr>
        <p:spPr>
          <a:xfrm>
            <a:off x="323528" y="951023"/>
            <a:ext cx="8496944" cy="4068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71755" lvl="0" indent="-285750" algn="just">
              <a:lnSpc>
                <a:spcPct val="116000"/>
              </a:lnSpc>
              <a:spcAft>
                <a:spcPts val="400"/>
              </a:spcAft>
              <a:buClr>
                <a:srgbClr val="231F20"/>
              </a:buClr>
              <a:buSzPct val="100000"/>
              <a:buFont typeface="Wingdings" panose="05000000000000000000" pitchFamily="2" charset="2"/>
              <a:buChar char="§"/>
              <a:tabLst>
                <a:tab pos="431800" algn="l"/>
              </a:tabLst>
            </a:pPr>
            <a:r>
              <a:rPr lang="pt-PT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Exame</a:t>
            </a:r>
            <a:r>
              <a:rPr lang="pt-PT" sz="1800" b="1" i="1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pt-PT" sz="1800" b="1" i="1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comparação</a:t>
            </a:r>
            <a:r>
              <a:rPr lang="pt-PT" sz="1800" b="1" i="1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</a:t>
            </a:r>
            <a:r>
              <a:rPr lang="pt-PT" sz="1800" b="1" i="1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livros</a:t>
            </a:r>
            <a:r>
              <a:rPr lang="pt-PT" sz="1800" b="1" i="1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pt-PT" sz="1800" b="1" i="1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registros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pc="5" dirty="0">
                <a:solidFill>
                  <a:srgbClr val="231F2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aferição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entre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números</a:t>
            </a:r>
            <a:r>
              <a:rPr lang="pt-PT" sz="1800" spc="-2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pt-PT" sz="1800" spc="5" dirty="0">
              <a:solidFill>
                <a:srgbClr val="231F2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R="71755" lvl="0" algn="just">
              <a:lnSpc>
                <a:spcPct val="116000"/>
              </a:lnSpc>
              <a:spcAft>
                <a:spcPts val="400"/>
              </a:spcAft>
              <a:buClr>
                <a:srgbClr val="231F20"/>
              </a:buClr>
              <a:buSzPts val="1000"/>
              <a:tabLst>
                <a:tab pos="431800" algn="l"/>
              </a:tabLst>
            </a:pP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sintéticos e analíticos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Exemplo: </a:t>
            </a:r>
            <a:endParaRPr lang="pt-BR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marR="71755" lvl="0" algn="just">
              <a:lnSpc>
                <a:spcPct val="116000"/>
              </a:lnSpc>
              <a:spcAft>
                <a:spcPts val="400"/>
              </a:spcAft>
              <a:buClr>
                <a:srgbClr val="231F20"/>
              </a:buClr>
              <a:buSzPts val="1000"/>
              <a:tabLst>
                <a:tab pos="431800" algn="l"/>
              </a:tabLst>
            </a:pP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a) comparação entre as cifras analíticas do</a:t>
            </a:r>
            <a:r>
              <a:rPr lang="pt-PT" sz="1800" i="1" spc="-2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Setor da Dívida Ativa com os valores anotados nos Balanços Patrimonial e</a:t>
            </a:r>
            <a:r>
              <a:rPr lang="pt-PT" sz="1800" i="1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Econômico; </a:t>
            </a:r>
            <a:endParaRPr lang="pt-BR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marR="71755" lvl="0" algn="just">
              <a:lnSpc>
                <a:spcPct val="116000"/>
              </a:lnSpc>
              <a:spcAft>
                <a:spcPts val="400"/>
              </a:spcAft>
              <a:buClr>
                <a:srgbClr val="231F20"/>
              </a:buClr>
              <a:buSzPts val="1000"/>
              <a:tabLst>
                <a:tab pos="431800" algn="l"/>
              </a:tabLst>
            </a:pP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b) comparação do saldo da conta contábil com o valor inscrito</a:t>
            </a:r>
            <a:r>
              <a:rPr lang="pt-PT" sz="1800" i="1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nos</a:t>
            </a:r>
            <a:r>
              <a:rPr lang="pt-PT" sz="1800" i="1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balanços;</a:t>
            </a:r>
            <a:r>
              <a:rPr lang="pt-PT" sz="1800" i="1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271463" marR="71755" lvl="0" algn="just">
              <a:lnSpc>
                <a:spcPct val="116000"/>
              </a:lnSpc>
              <a:spcAft>
                <a:spcPts val="400"/>
              </a:spcAft>
              <a:buClr>
                <a:srgbClr val="231F20"/>
              </a:buClr>
              <a:buSzPts val="1000"/>
              <a:tabLst>
                <a:tab pos="431800" algn="l"/>
              </a:tabLst>
            </a:pP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c)</a:t>
            </a:r>
            <a:r>
              <a:rPr lang="pt-PT" sz="1800" i="1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identificação</a:t>
            </a:r>
            <a:r>
              <a:rPr lang="pt-PT" sz="1800" i="1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</a:t>
            </a:r>
            <a:r>
              <a:rPr lang="pt-PT" sz="1800" i="1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valor</a:t>
            </a:r>
            <a:r>
              <a:rPr lang="pt-PT" sz="1800" i="1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correto</a:t>
            </a:r>
            <a:r>
              <a:rPr lang="pt-PT" sz="1800" i="1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</a:t>
            </a:r>
            <a:r>
              <a:rPr lang="pt-PT" sz="1800" i="1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determinada</a:t>
            </a:r>
            <a:r>
              <a:rPr lang="pt-PT" sz="1800" i="1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conta,</a:t>
            </a:r>
            <a:r>
              <a:rPr lang="pt-PT" sz="1800" i="1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constatando</a:t>
            </a:r>
            <a:r>
              <a:rPr lang="pt-PT" sz="1800" i="1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uma</a:t>
            </a:r>
            <a:r>
              <a:rPr lang="pt-PT" sz="1800" i="1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inexatidão</a:t>
            </a:r>
            <a:r>
              <a:rPr lang="pt-PT" sz="1800" i="1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frente</a:t>
            </a:r>
            <a:r>
              <a:rPr lang="pt-PT" sz="1800" i="1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aos</a:t>
            </a:r>
            <a:r>
              <a:rPr lang="pt-PT" sz="1800" i="1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valores</a:t>
            </a:r>
            <a:r>
              <a:rPr lang="pt-PT" sz="1800" i="1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informados</a:t>
            </a:r>
            <a:r>
              <a:rPr lang="pt-PT" sz="1800" i="1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ao</a:t>
            </a:r>
            <a:r>
              <a:rPr lang="pt-PT" sz="1800" i="1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Sistema</a:t>
            </a:r>
            <a:r>
              <a:rPr lang="pt-PT" sz="1800" i="1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Audesp.</a:t>
            </a:r>
            <a:endParaRPr lang="pt-BR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71120" lvl="0" indent="-285750" algn="just">
              <a:lnSpc>
                <a:spcPct val="116000"/>
              </a:lnSpc>
              <a:spcAft>
                <a:spcPts val="400"/>
              </a:spcAft>
              <a:buClr>
                <a:srgbClr val="231F20"/>
              </a:buClr>
              <a:buSzPct val="100000"/>
              <a:buFont typeface="Wingdings" panose="05000000000000000000" pitchFamily="2" charset="2"/>
              <a:buChar char="§"/>
              <a:tabLst>
                <a:tab pos="431800" algn="l"/>
              </a:tabLst>
            </a:pPr>
            <a:r>
              <a:rPr lang="pt-PT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Exame Documental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apurar a validade e a autenticidade de documentos da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administração financeira. </a:t>
            </a:r>
            <a:endParaRPr lang="pt-BR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71120" lvl="0" algn="just">
              <a:lnSpc>
                <a:spcPct val="116000"/>
              </a:lnSpc>
              <a:spcAft>
                <a:spcPts val="400"/>
              </a:spcAft>
              <a:buClr>
                <a:srgbClr val="231F20"/>
              </a:buClr>
              <a:buSzPts val="1000"/>
              <a:tabLst>
                <a:tab pos="431800" algn="l"/>
              </a:tabLst>
            </a:pP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Ex.: as especificações da Nota de Empenho coincidem com as informações possibilitadas pelo comprovante fiscal: nome do</a:t>
            </a:r>
            <a:r>
              <a:rPr lang="pt-PT" sz="1800" i="1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credor,</a:t>
            </a:r>
            <a:r>
              <a:rPr lang="pt-PT" sz="1800" i="1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histórico,</a:t>
            </a:r>
            <a:r>
              <a:rPr lang="pt-PT" sz="1800" i="1" spc="-5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valor?</a:t>
            </a:r>
            <a:endParaRPr lang="pt-BR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EFC82107-28B9-4406-8316-B463A568BB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24FBE25D-3B79-4DF9-A912-0CD5A1A7B9A0}"/>
              </a:ext>
            </a:extLst>
          </p:cNvPr>
          <p:cNvSpPr txBox="1"/>
          <p:nvPr/>
        </p:nvSpPr>
        <p:spPr>
          <a:xfrm>
            <a:off x="1555220" y="383644"/>
            <a:ext cx="6033560" cy="718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00025" lvl="1" algn="ctr">
              <a:lnSpc>
                <a:spcPct val="117000"/>
              </a:lnSpc>
              <a:spcBef>
                <a:spcPts val="485"/>
              </a:spcBef>
              <a:spcAft>
                <a:spcPts val="0"/>
              </a:spcAft>
              <a:buClr>
                <a:srgbClr val="231F20"/>
              </a:buClr>
              <a:buSzPts val="1000"/>
              <a:tabLst>
                <a:tab pos="228600" algn="l"/>
                <a:tab pos="439420" algn="l"/>
                <a:tab pos="440055" algn="l"/>
              </a:tabLst>
            </a:pP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Técnicas</a:t>
            </a:r>
            <a:r>
              <a:rPr lang="pt-PT" sz="1800" b="1" spc="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de</a:t>
            </a:r>
            <a:r>
              <a:rPr lang="pt-PT" sz="1800" b="1" spc="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auditoria</a:t>
            </a:r>
            <a:r>
              <a:rPr lang="pt-PT" sz="1800" b="1" spc="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interna</a:t>
            </a:r>
            <a:r>
              <a:rPr lang="pt-PT" sz="1800" b="1" spc="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que</a:t>
            </a:r>
            <a:r>
              <a:rPr lang="pt-PT" sz="1800" b="1" spc="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podem</a:t>
            </a:r>
            <a:r>
              <a:rPr lang="pt-PT" sz="1800" b="1" spc="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ser</a:t>
            </a:r>
            <a:r>
              <a:rPr lang="pt-PT" sz="1800" b="1" spc="5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usadas</a:t>
            </a:r>
            <a:r>
              <a:rPr lang="pt-PT" sz="1800" b="1" spc="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pelo controle interno</a:t>
            </a:r>
            <a:endParaRPr lang="pt-BR" sz="1000" b="1" dirty="0">
              <a:effectLst/>
              <a:latin typeface="Times New Roman" panose="02020603050405020304" pitchFamily="18" charset="0"/>
              <a:ea typeface="Trebuchet MS" panose="020B0603020202020204" pitchFamily="34" charset="0"/>
              <a:cs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8087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CONTROLE INTERNO</a:t>
            </a:r>
            <a:endParaRPr lang="en-US" sz="20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6A3242D-68BA-45E4-9F8A-A27D8C435706}"/>
              </a:ext>
            </a:extLst>
          </p:cNvPr>
          <p:cNvSpPr txBox="1"/>
          <p:nvPr/>
        </p:nvSpPr>
        <p:spPr>
          <a:xfrm>
            <a:off x="179512" y="1201993"/>
            <a:ext cx="8712968" cy="348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285750" algn="just">
              <a:lnSpc>
                <a:spcPct val="107000"/>
              </a:lnSpc>
              <a:spcBef>
                <a:spcPts val="15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t-PT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Mapeamento de processos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processo de acompanhamento técnico, utilizado</a:t>
            </a:r>
            <a:r>
              <a:rPr lang="pt-PT" sz="1800" spc="-2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como</a:t>
            </a:r>
            <a:r>
              <a:rPr lang="pt-PT" sz="1800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ferramenta</a:t>
            </a:r>
            <a:r>
              <a:rPr lang="pt-PT" sz="1800" spc="-2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gerencial</a:t>
            </a:r>
            <a:r>
              <a:rPr lang="pt-PT" sz="1800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pt-PT" sz="1800" spc="-2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</a:t>
            </a:r>
            <a:r>
              <a:rPr lang="pt-PT" sz="1800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comunicação</a:t>
            </a:r>
            <a:r>
              <a:rPr lang="pt-PT" sz="1800" spc="-2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que</a:t>
            </a:r>
            <a:r>
              <a:rPr lang="pt-PT" sz="1800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tem</a:t>
            </a:r>
            <a:r>
              <a:rPr lang="pt-PT" sz="1800" spc="-2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por</a:t>
            </a:r>
            <a:r>
              <a:rPr lang="pt-PT" sz="1800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finalidade</a:t>
            </a:r>
            <a:r>
              <a:rPr lang="pt-PT" sz="1800" spc="-2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ajudar</a:t>
            </a:r>
            <a:r>
              <a:rPr lang="pt-PT" sz="18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pt-PT" sz="18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melhorar</a:t>
            </a:r>
            <a:r>
              <a:rPr lang="pt-PT" sz="18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os</a:t>
            </a:r>
            <a:r>
              <a:rPr lang="pt-PT" sz="18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processos</a:t>
            </a:r>
            <a:r>
              <a:rPr lang="pt-PT" sz="18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existentes</a:t>
            </a:r>
            <a:r>
              <a:rPr lang="pt-PT" sz="18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ou</a:t>
            </a:r>
            <a:r>
              <a:rPr lang="pt-PT" sz="18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</a:t>
            </a:r>
            <a:r>
              <a:rPr lang="pt-PT" sz="18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implantar</a:t>
            </a:r>
            <a:r>
              <a:rPr lang="pt-PT" sz="18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uma</a:t>
            </a:r>
            <a:r>
              <a:rPr lang="pt-PT" sz="18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nova</a:t>
            </a:r>
            <a:r>
              <a:rPr lang="pt-PT" sz="18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estrutura voltada para processos, ajudando a entidade a enxergar os pontos fortes,</a:t>
            </a:r>
            <a:r>
              <a:rPr lang="pt-PT" sz="1800" spc="-2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fracos e aumentar a eficiência dos procedimentos. </a:t>
            </a:r>
          </a:p>
          <a:p>
            <a:pPr marL="355600" algn="just">
              <a:lnSpc>
                <a:spcPct val="107000"/>
              </a:lnSpc>
              <a:spcBef>
                <a:spcPts val="15"/>
              </a:spcBef>
              <a:spcAft>
                <a:spcPts val="800"/>
              </a:spcAft>
            </a:pP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Ex.: a) a utilização de sistemas</a:t>
            </a:r>
            <a:r>
              <a:rPr lang="pt-PT" sz="1800" i="1" spc="-2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informatizados</a:t>
            </a:r>
            <a:r>
              <a:rPr lang="pt-PT" sz="1800" i="1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</a:t>
            </a:r>
            <a:r>
              <a:rPr lang="pt-PT" sz="1800" i="1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processos</a:t>
            </a:r>
            <a:r>
              <a:rPr lang="pt-PT" sz="1800" i="1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</a:t>
            </a:r>
            <a:r>
              <a:rPr lang="pt-PT" sz="1800" i="1" spc="-2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lugar</a:t>
            </a:r>
            <a:r>
              <a:rPr lang="pt-PT" sz="1800" i="1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dos</a:t>
            </a:r>
            <a:r>
              <a:rPr lang="pt-PT" sz="1800" i="1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processos</a:t>
            </a:r>
            <a:r>
              <a:rPr lang="pt-PT" sz="1800" i="1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físicos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pt-B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71755" lvl="0" indent="-285750" algn="just">
              <a:spcBef>
                <a:spcPts val="35"/>
              </a:spcBef>
              <a:spcAft>
                <a:spcPts val="0"/>
              </a:spcAft>
              <a:buClr>
                <a:srgbClr val="231F20"/>
              </a:buClr>
              <a:buSzPct val="100000"/>
              <a:buFont typeface="Wingdings" panose="05000000000000000000" pitchFamily="2" charset="2"/>
              <a:buChar char="§"/>
              <a:tabLst>
                <a:tab pos="346075" algn="l"/>
                <a:tab pos="346710" algn="l"/>
              </a:tabLst>
            </a:pPr>
            <a:r>
              <a:rPr lang="pt-PT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Entrevista ou indagação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consulta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junto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pessoas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que  atuam  dentro  ou</a:t>
            </a:r>
            <a:r>
              <a:rPr lang="pt-PT" sz="1800" spc="-2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fora do                 	Regime para aferir a eficácia, eficiência e efetividade dos serviços. </a:t>
            </a:r>
            <a:endParaRPr lang="pt-BR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1755" lvl="0" algn="just">
              <a:spcBef>
                <a:spcPts val="35"/>
              </a:spcBef>
              <a:spcAft>
                <a:spcPts val="0"/>
              </a:spcAft>
              <a:buClr>
                <a:srgbClr val="231F20"/>
              </a:buClr>
              <a:buSzPts val="850"/>
              <a:tabLst>
                <a:tab pos="346075" algn="l"/>
                <a:tab pos="346710" algn="l"/>
              </a:tabLst>
            </a:pPr>
            <a:r>
              <a:rPr lang="pt-PT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	 Ex.: os pensionistas estão satisfeitas com o atendimento e regularidade dos 	pagamentos?</a:t>
            </a:r>
            <a:endParaRPr lang="pt-BR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030A0F03-BF30-4A84-B2D6-B4E379421A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9F646F5-048C-4B1F-A40C-4A52C30A996D}"/>
              </a:ext>
            </a:extLst>
          </p:cNvPr>
          <p:cNvSpPr txBox="1"/>
          <p:nvPr/>
        </p:nvSpPr>
        <p:spPr>
          <a:xfrm>
            <a:off x="1555220" y="383644"/>
            <a:ext cx="6033560" cy="718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00025" lvl="1" algn="ctr">
              <a:lnSpc>
                <a:spcPct val="117000"/>
              </a:lnSpc>
              <a:spcBef>
                <a:spcPts val="485"/>
              </a:spcBef>
              <a:spcAft>
                <a:spcPts val="0"/>
              </a:spcAft>
              <a:buClr>
                <a:srgbClr val="231F20"/>
              </a:buClr>
              <a:buSzPts val="1000"/>
              <a:tabLst>
                <a:tab pos="228600" algn="l"/>
                <a:tab pos="439420" algn="l"/>
                <a:tab pos="440055" algn="l"/>
              </a:tabLst>
            </a:pP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Técnicas</a:t>
            </a:r>
            <a:r>
              <a:rPr lang="pt-PT" sz="1800" b="1" spc="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de</a:t>
            </a:r>
            <a:r>
              <a:rPr lang="pt-PT" sz="1800" b="1" spc="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auditoria</a:t>
            </a:r>
            <a:r>
              <a:rPr lang="pt-PT" sz="1800" b="1" spc="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interna</a:t>
            </a:r>
            <a:r>
              <a:rPr lang="pt-PT" sz="1800" b="1" spc="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que</a:t>
            </a:r>
            <a:r>
              <a:rPr lang="pt-PT" sz="1800" b="1" spc="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podem</a:t>
            </a:r>
            <a:r>
              <a:rPr lang="pt-PT" sz="1800" b="1" spc="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ser</a:t>
            </a:r>
            <a:r>
              <a:rPr lang="pt-PT" sz="1800" b="1" spc="5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usadas</a:t>
            </a:r>
            <a:r>
              <a:rPr lang="pt-PT" sz="1800" b="1" spc="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pelo controle interno</a:t>
            </a:r>
            <a:endParaRPr lang="pt-BR" sz="1000" b="1" dirty="0">
              <a:effectLst/>
              <a:latin typeface="Times New Roman" panose="02020603050405020304" pitchFamily="18" charset="0"/>
              <a:ea typeface="Trebuchet MS" panose="020B0603020202020204" pitchFamily="34" charset="0"/>
              <a:cs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948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71550"/>
          </a:xfrm>
        </p:spPr>
        <p:txBody>
          <a:bodyPr>
            <a:normAutofit/>
          </a:bodyPr>
          <a:lstStyle/>
          <a:p>
            <a:r>
              <a:rPr lang="pt-BR" sz="2000" b="1" dirty="0"/>
              <a:t>PIRÂMEDE DO CONTROLE - BRASIL</a:t>
            </a:r>
            <a:endParaRPr lang="en-US" sz="20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1DCB2447-FAB9-4203-A9C7-DC5E4F2A70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1015" y="771550"/>
            <a:ext cx="5930410" cy="3938017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9533AB41-EFA0-4879-9631-1381D05F41A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534" y="0"/>
            <a:ext cx="1824466" cy="127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9442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CONTROLE INTERNO</a:t>
            </a:r>
            <a:endParaRPr lang="en-US" sz="20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C6DD2C4-FCE6-4809-96EC-59104DA2126B}"/>
              </a:ext>
            </a:extLst>
          </p:cNvPr>
          <p:cNvSpPr txBox="1"/>
          <p:nvPr/>
        </p:nvSpPr>
        <p:spPr>
          <a:xfrm>
            <a:off x="503548" y="1139851"/>
            <a:ext cx="8136904" cy="28637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>
              <a:spcBef>
                <a:spcPts val="485"/>
              </a:spcBef>
              <a:buClr>
                <a:srgbClr val="231F20"/>
              </a:buClr>
              <a:buSzPts val="1000"/>
            </a:pP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Relatório</a:t>
            </a:r>
            <a:r>
              <a:rPr lang="pt-PT" sz="1800" b="1" spc="-9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de</a:t>
            </a:r>
            <a:r>
              <a:rPr lang="pt-PT" sz="1800" b="1" spc="-9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Auditoria</a:t>
            </a:r>
            <a:endParaRPr lang="pt-BR" sz="1000" b="1" dirty="0">
              <a:effectLst/>
              <a:latin typeface="Times New Roman" panose="02020603050405020304" pitchFamily="18" charset="0"/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355600">
              <a:spcBef>
                <a:spcPts val="925"/>
              </a:spcBef>
              <a:spcAft>
                <a:spcPts val="0"/>
              </a:spcAft>
            </a:pP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redação</a:t>
            </a:r>
            <a:r>
              <a:rPr lang="pt-PT" sz="1800" spc="1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relatório</a:t>
            </a:r>
            <a:r>
              <a:rPr lang="pt-PT" sz="1800" spc="1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auditoria</a:t>
            </a:r>
            <a:r>
              <a:rPr lang="pt-PT" sz="1800" spc="1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interna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deve</a:t>
            </a:r>
            <a:r>
              <a:rPr lang="pt-PT" sz="1800" spc="1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ser:</a:t>
            </a:r>
            <a:endParaRPr lang="pt-BR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71120" lvl="0" indent="-342900" algn="just">
              <a:lnSpc>
                <a:spcPct val="121000"/>
              </a:lnSpc>
              <a:spcBef>
                <a:spcPts val="925"/>
              </a:spcBef>
              <a:spcAft>
                <a:spcPts val="0"/>
              </a:spcAft>
              <a:buClr>
                <a:srgbClr val="231F20"/>
              </a:buClr>
              <a:buSzPct val="100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Clara e Simples: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informação deve ser revelada de forma objetiva, simplificada, em linguagem de fácil compreensão, sem explicações exaustivas, pos</a:t>
            </a:r>
            <a:r>
              <a:rPr lang="pt-PT" sz="1800" spc="-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sibilitando</a:t>
            </a:r>
            <a:r>
              <a:rPr lang="pt-PT" sz="1800" spc="-8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pt-PT" sz="1800" spc="-8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qualquer</a:t>
            </a:r>
            <a:r>
              <a:rPr lang="pt-PT" sz="1800" spc="-7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pessoa</a:t>
            </a:r>
            <a:r>
              <a:rPr lang="pt-PT" sz="1800" spc="-8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entendê-la,</a:t>
            </a:r>
            <a:r>
              <a:rPr lang="pt-PT" sz="1800" spc="-8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ainda</a:t>
            </a:r>
            <a:r>
              <a:rPr lang="pt-PT" sz="1800" spc="-7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que</a:t>
            </a:r>
            <a:r>
              <a:rPr lang="pt-PT" sz="1800" spc="-8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não</a:t>
            </a:r>
            <a:r>
              <a:rPr lang="pt-PT" sz="1800" spc="-7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versada</a:t>
            </a:r>
            <a:r>
              <a:rPr lang="pt-PT" sz="1800" spc="-8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</a:t>
            </a:r>
            <a:r>
              <a:rPr lang="pt-PT" sz="1800" spc="-8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matéria.</a:t>
            </a:r>
            <a:r>
              <a:rPr lang="pt-PT" sz="1800" spc="-2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Quando</a:t>
            </a:r>
            <a:r>
              <a:rPr lang="pt-PT" sz="1800" spc="-2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necessário,</a:t>
            </a:r>
            <a:r>
              <a:rPr lang="pt-PT" sz="1800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os</a:t>
            </a:r>
            <a:r>
              <a:rPr lang="pt-PT" sz="1800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termos</a:t>
            </a:r>
            <a:r>
              <a:rPr lang="pt-PT" sz="1800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técnicos</a:t>
            </a:r>
            <a:r>
              <a:rPr lang="pt-PT" sz="1800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serão</a:t>
            </a:r>
            <a:r>
              <a:rPr lang="pt-PT" sz="1800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esclarecidos</a:t>
            </a:r>
            <a:r>
              <a:rPr lang="pt-PT" sz="1800" spc="-2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em</a:t>
            </a:r>
            <a:r>
              <a:rPr lang="pt-PT" sz="1800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nota</a:t>
            </a:r>
            <a:r>
              <a:rPr lang="pt-PT" sz="1800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</a:t>
            </a:r>
            <a:r>
              <a:rPr lang="pt-PT" sz="1800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rodapé.</a:t>
            </a:r>
            <a:endParaRPr lang="pt-BR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71120" lvl="0" indent="-342900" algn="just">
              <a:lnSpc>
                <a:spcPct val="121000"/>
              </a:lnSpc>
              <a:spcAft>
                <a:spcPts val="0"/>
              </a:spcAft>
              <a:buClr>
                <a:srgbClr val="231F20"/>
              </a:buClr>
              <a:buSzPct val="100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Precisa: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informação deve estar livre de incertezas; não deve expor dúvidas</a:t>
            </a:r>
            <a:r>
              <a:rPr lang="pt-PT" sz="1800" spc="-2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</a:t>
            </a:r>
            <a:r>
              <a:rPr lang="pt-PT" sz="1800" spc="-7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obscuridades</a:t>
            </a:r>
            <a:r>
              <a:rPr lang="pt-PT" sz="1800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que</a:t>
            </a:r>
            <a:r>
              <a:rPr lang="pt-PT" sz="1800" spc="-7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causem</a:t>
            </a:r>
            <a:r>
              <a:rPr lang="pt-PT" sz="1800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interpretações</a:t>
            </a:r>
            <a:r>
              <a:rPr lang="pt-PT" sz="1800" spc="-7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diversas</a:t>
            </a:r>
            <a:r>
              <a:rPr lang="pt-PT" sz="1800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das</a:t>
            </a:r>
            <a:r>
              <a:rPr lang="pt-PT" sz="1800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pretendidas.</a:t>
            </a:r>
            <a:endParaRPr lang="pt-BR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32788C28-630F-4BDC-8B33-39FBFE7001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2578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CONTROLE INTERNO</a:t>
            </a:r>
            <a:endParaRPr lang="en-US" sz="20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279DCD7-9C8D-4E94-94F4-3546D44E1D6D}"/>
              </a:ext>
            </a:extLst>
          </p:cNvPr>
          <p:cNvSpPr txBox="1"/>
          <p:nvPr/>
        </p:nvSpPr>
        <p:spPr>
          <a:xfrm>
            <a:off x="539552" y="771550"/>
            <a:ext cx="7848872" cy="40899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71120" lvl="0" indent="-342900" algn="just">
              <a:lnSpc>
                <a:spcPct val="121000"/>
              </a:lnSpc>
              <a:spcAft>
                <a:spcPts val="0"/>
              </a:spcAft>
              <a:buClr>
                <a:srgbClr val="231F20"/>
              </a:buClr>
              <a:buSzPct val="100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Oportuna: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informação deve ser divulgada em tempo hábil </a:t>
            </a:r>
          </a:p>
          <a:p>
            <a:pPr marR="71120" lvl="0" algn="just">
              <a:lnSpc>
                <a:spcPct val="121000"/>
              </a:lnSpc>
              <a:spcAft>
                <a:spcPts val="0"/>
              </a:spcAft>
              <a:buClr>
                <a:srgbClr val="231F20"/>
              </a:buClr>
              <a:buSzPts val="1000"/>
              <a:tabLst>
                <a:tab pos="431800" algn="l"/>
              </a:tabLst>
            </a:pPr>
            <a:r>
              <a:rPr lang="pt-PT" dirty="0">
                <a:solidFill>
                  <a:srgbClr val="231F2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   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para que as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medidas</a:t>
            </a:r>
            <a:r>
              <a:rPr lang="pt-PT" sz="1800" spc="-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corretivas</a:t>
            </a:r>
            <a:r>
              <a:rPr lang="pt-PT" sz="18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sejam</a:t>
            </a:r>
            <a:r>
              <a:rPr lang="pt-PT" sz="18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tempestivas</a:t>
            </a:r>
            <a:r>
              <a:rPr lang="pt-PT" sz="18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e,</a:t>
            </a:r>
            <a:r>
              <a:rPr lang="pt-PT" sz="18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portanto,</a:t>
            </a:r>
            <a:r>
              <a:rPr lang="pt-PT" sz="18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efetivas.</a:t>
            </a:r>
            <a:endParaRPr lang="pt-BR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71120" lvl="0" indent="-342900" algn="just">
              <a:lnSpc>
                <a:spcPct val="121000"/>
              </a:lnSpc>
              <a:spcAft>
                <a:spcPts val="0"/>
              </a:spcAft>
              <a:buClr>
                <a:srgbClr val="231F20"/>
              </a:buClr>
              <a:buSzPct val="100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Imparcial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a informação deve ser fiel aos fatos, com neutralidade; sem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emissão</a:t>
            </a:r>
            <a:r>
              <a:rPr lang="pt-PT" sz="1800" spc="-7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</a:t>
            </a:r>
            <a:r>
              <a:rPr lang="pt-PT" sz="1800" spc="-7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juízo</a:t>
            </a:r>
            <a:r>
              <a:rPr lang="pt-PT" sz="1800" spc="-7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</a:t>
            </a:r>
            <a:r>
              <a:rPr lang="pt-PT" sz="1800" spc="-7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valor.</a:t>
            </a:r>
            <a:endParaRPr lang="pt-BR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71120" lvl="0" indent="-342900" algn="just">
              <a:lnSpc>
                <a:spcPct val="121000"/>
              </a:lnSpc>
              <a:spcAft>
                <a:spcPts val="0"/>
              </a:spcAft>
              <a:buClr>
                <a:srgbClr val="231F20"/>
              </a:buClr>
              <a:buSzPct val="100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Completa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embora objetiva e concisa, a informação deve estar inteira,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acabada,</a:t>
            </a:r>
            <a:r>
              <a:rPr lang="pt-PT" sz="1800" spc="-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terminativa,</a:t>
            </a:r>
            <a:r>
              <a:rPr lang="pt-PT" sz="18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sem</a:t>
            </a:r>
            <a:r>
              <a:rPr lang="pt-PT" sz="18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omissões</a:t>
            </a:r>
            <a:r>
              <a:rPr lang="pt-PT" sz="18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</a:t>
            </a:r>
            <a:r>
              <a:rPr lang="pt-PT" sz="1800" spc="-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supressões.</a:t>
            </a:r>
            <a:endParaRPr lang="pt-BR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71755" lvl="0" indent="-342900" algn="just">
              <a:lnSpc>
                <a:spcPct val="121000"/>
              </a:lnSpc>
              <a:buClr>
                <a:srgbClr val="231F20"/>
              </a:buClr>
              <a:buSzPct val="100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Conclusiva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r>
              <a:rPr lang="pt-PT" sz="1800" spc="-2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pt-PT" sz="1800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informação</a:t>
            </a:r>
            <a:r>
              <a:rPr lang="pt-PT" sz="1800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deve</a:t>
            </a:r>
            <a:r>
              <a:rPr lang="pt-PT" sz="1800" spc="-2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permitir</a:t>
            </a:r>
            <a:r>
              <a:rPr lang="pt-PT" sz="1800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pt-PT" sz="1800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formação</a:t>
            </a:r>
            <a:r>
              <a:rPr lang="pt-PT" sz="1800" spc="-2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</a:t>
            </a:r>
            <a:r>
              <a:rPr lang="pt-PT" sz="1800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opinião</a:t>
            </a:r>
            <a:r>
              <a:rPr lang="pt-PT" sz="1800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sobre</a:t>
            </a:r>
            <a:r>
              <a:rPr lang="pt-PT" sz="1800" spc="-2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os</a:t>
            </a:r>
            <a:r>
              <a:rPr lang="pt-PT" sz="1800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fatos</a:t>
            </a:r>
            <a:r>
              <a:rPr lang="pt-PT" sz="1800" spc="-2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relatados.</a:t>
            </a:r>
            <a:endParaRPr lang="pt-BR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71755" lvl="0" indent="-342900" algn="just">
              <a:lnSpc>
                <a:spcPct val="121000"/>
              </a:lnSpc>
              <a:buClr>
                <a:srgbClr val="231F20"/>
              </a:buClr>
              <a:buSzPct val="100000"/>
              <a:buFont typeface="Times New Roman" panose="02020603050405020304" pitchFamily="18" charset="0"/>
              <a:buChar char="•"/>
              <a:tabLst>
                <a:tab pos="431800" algn="l"/>
              </a:tabLst>
            </a:pPr>
            <a:r>
              <a:rPr lang="pt-PT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Construtiva: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informação deve expressar providências para melhorar a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gestão financeira e operacional da entidade de governo. Não se deve utilizar</a:t>
            </a:r>
            <a:r>
              <a:rPr lang="pt-PT" sz="1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expressões</a:t>
            </a:r>
            <a:r>
              <a:rPr lang="pt-PT" sz="1800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duras,</a:t>
            </a:r>
            <a:r>
              <a:rPr lang="pt-PT" sz="1800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ofensivas,</a:t>
            </a:r>
            <a:r>
              <a:rPr lang="pt-PT" sz="1800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adjetivadas,</a:t>
            </a:r>
            <a:r>
              <a:rPr lang="pt-PT" sz="1800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tampouco</a:t>
            </a:r>
            <a:r>
              <a:rPr lang="pt-PT" sz="1800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comentários</a:t>
            </a:r>
            <a:r>
              <a:rPr lang="pt-PT" sz="1800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desneces-</a:t>
            </a:r>
            <a:r>
              <a:rPr lang="pt-PT" sz="1800" spc="-2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sários,</a:t>
            </a:r>
            <a:r>
              <a:rPr lang="pt-PT" sz="1800" spc="-5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inoportunos</a:t>
            </a:r>
            <a:r>
              <a:rPr lang="pt-PT" sz="1800" spc="-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</a:t>
            </a:r>
            <a:r>
              <a:rPr lang="pt-PT" sz="1800" spc="-5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depreciativos.</a:t>
            </a:r>
            <a:endParaRPr lang="pt-BR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765D8972-A35B-4E24-AA49-FEBC391C86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1" y="0"/>
            <a:ext cx="1691679" cy="1180451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E31AC37F-D68D-4754-90C0-1F342B2A60D2}"/>
              </a:ext>
            </a:extLst>
          </p:cNvPr>
          <p:cNvSpPr txBox="1"/>
          <p:nvPr/>
        </p:nvSpPr>
        <p:spPr>
          <a:xfrm>
            <a:off x="2286000" y="47887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>
              <a:spcBef>
                <a:spcPts val="485"/>
              </a:spcBef>
              <a:buClr>
                <a:srgbClr val="231F20"/>
              </a:buClr>
              <a:buSzPts val="1000"/>
            </a:pP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Relatório</a:t>
            </a:r>
            <a:r>
              <a:rPr lang="pt-PT" sz="1800" b="1" spc="-9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de</a:t>
            </a:r>
            <a:r>
              <a:rPr lang="pt-PT" sz="1800" b="1" spc="-9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PT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Auditoria</a:t>
            </a:r>
            <a:endParaRPr lang="pt-BR" sz="1000" b="1" dirty="0">
              <a:effectLst/>
              <a:latin typeface="Times New Roman" panose="02020603050405020304" pitchFamily="18" charset="0"/>
              <a:ea typeface="Trebuchet MS" panose="020B0603020202020204" pitchFamily="34" charset="0"/>
              <a:cs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1582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CONTROLE INTERNO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3D963239-1331-44B4-970A-4A63B7F9C2FD}"/>
              </a:ext>
            </a:extLst>
          </p:cNvPr>
          <p:cNvSpPr/>
          <p:nvPr/>
        </p:nvSpPr>
        <p:spPr>
          <a:xfrm>
            <a:off x="395536" y="1263699"/>
            <a:ext cx="8424936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marR="0" lvl="0" indent="0" algn="just" defTabSz="6858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None/>
              <a:tabLst/>
              <a:defRPr/>
            </a:pP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No organograma da entidade municipal, a estrutura de controle interno deve</a:t>
            </a:r>
            <a:r>
              <a:rPr lang="pt-PT" sz="1800" spc="-2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estar diretamente vinculada ao dirigente máximo:</a:t>
            </a:r>
          </a:p>
          <a:p>
            <a:pPr marL="371475" marR="0" lvl="0" indent="-285750" algn="just" defTabSz="6858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Prefeitura - Prefeito; </a:t>
            </a:r>
          </a:p>
          <a:p>
            <a:pPr marL="371475" marR="0" lvl="0" indent="-285750" algn="just" defTabSz="6858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Câmara</a:t>
            </a:r>
            <a:r>
              <a:rPr lang="pt-PT" sz="1800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dos</a:t>
            </a:r>
            <a:r>
              <a:rPr lang="pt-PT" sz="1800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Vereadores - Presidente</a:t>
            </a:r>
            <a:r>
              <a:rPr lang="pt-PT" sz="1800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da</a:t>
            </a:r>
            <a:r>
              <a:rPr lang="pt-PT" sz="1800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Mesa</a:t>
            </a:r>
            <a:r>
              <a:rPr lang="pt-PT" sz="1800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Diretora;</a:t>
            </a:r>
            <a:r>
              <a:rPr lang="pt-PT" sz="1800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</a:p>
          <a:p>
            <a:pPr marL="371475" marR="0" lvl="0" indent="-285750" algn="just" defTabSz="6858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pt-PT" spc="-60" dirty="0">
                <a:solidFill>
                  <a:srgbClr val="231F20"/>
                </a:solidFill>
                <a:ea typeface="Times New Roman" panose="02020603050405020304" pitchFamily="18" charset="0"/>
              </a:rPr>
              <a:t>A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dministrações</a:t>
            </a:r>
            <a:r>
              <a:rPr lang="pt-PT" sz="1800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I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ndiretas -  Presidentes, Diretores-Presidentes ou</a:t>
            </a:r>
            <a:r>
              <a:rPr lang="pt-PT" sz="1800" spc="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Superintendentes.</a:t>
            </a:r>
          </a:p>
          <a:p>
            <a:pPr marL="85725" marR="0" lvl="0" algn="just" defTabSz="6858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SzTx/>
              <a:tabLst/>
              <a:defRPr/>
            </a:pPr>
            <a:endParaRPr lang="pt-PT" sz="1800" dirty="0">
              <a:solidFill>
                <a:srgbClr val="231F20"/>
              </a:solidFill>
              <a:effectLst/>
              <a:ea typeface="Times New Roman" panose="02020603050405020304" pitchFamily="18" charset="0"/>
            </a:endParaRPr>
          </a:p>
          <a:p>
            <a:pPr marL="85725" algn="just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pt-PT" dirty="0"/>
              <a:t>Os relatórios do controle interno se destinam, num primeiro momento, para orientação e oportunidade de correção às unidades administrativas controladas. Na ausência de consenso, submetidas àquelas autoridades para as providências cabíveis.</a:t>
            </a:r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77EEC47-F591-44BE-B124-03C0F33828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1" y="0"/>
            <a:ext cx="1691679" cy="11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4388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MAPEAMENTO E AVALIAÇÃO DE RISCOS 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1DF773E4-599D-4D13-B1C7-0354CCD7D7D2}"/>
              </a:ext>
            </a:extLst>
          </p:cNvPr>
          <p:cNvSpPr/>
          <p:nvPr/>
        </p:nvSpPr>
        <p:spPr>
          <a:xfrm>
            <a:off x="611560" y="586591"/>
            <a:ext cx="792087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0038" indent="-214313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pt-BR" b="1" dirty="0">
                <a:solidFill>
                  <a:srgbClr val="000000"/>
                </a:solidFill>
                <a:cs typeface="Arial" panose="020B0604020202020204" pitchFamily="34" charset="0"/>
              </a:rPr>
              <a:t>CENÁRIOS: Interno e Externo</a:t>
            </a:r>
          </a:p>
          <a:p>
            <a:pPr marL="300038" indent="-214313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endParaRPr lang="pt-BR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685800" lvl="1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b="1" dirty="0">
                <a:solidFill>
                  <a:srgbClr val="000000"/>
                </a:solidFill>
                <a:cs typeface="Arial" panose="020B0604020202020204" pitchFamily="34" charset="0"/>
              </a:rPr>
              <a:t>INTERNO: </a:t>
            </a:r>
          </a:p>
          <a:p>
            <a:pPr marL="1028700" lvl="2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endParaRPr lang="pt-BR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1028700" lvl="2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b="1" dirty="0">
                <a:solidFill>
                  <a:srgbClr val="000000"/>
                </a:solidFill>
                <a:cs typeface="Arial" panose="020B0604020202020204" pitchFamily="34" charset="0"/>
              </a:rPr>
              <a:t>BENEFÍCIOS PREVIDENCIÁRIOS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Concessão (Solicitação, Tramitação, Concessão, Revisão, Procedimentos)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Integridade (Fraudes)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Cadastro (Base cadastral servidores, dependentes, segurados)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endParaRPr lang="pt-BR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1028700" lvl="2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b="1" dirty="0">
                <a:solidFill>
                  <a:srgbClr val="000000"/>
                </a:solidFill>
                <a:cs typeface="Arial" panose="020B0604020202020204" pitchFamily="34" charset="0"/>
              </a:rPr>
              <a:t>RECEITAS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Higidez (Sustentabilidade, projeção atuarial)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Investimentos (Comitê, Política de investimentos, reuniões, atas, procedimentos, transparência)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2D99FDC-1E6C-49DF-ABFE-970EDC588A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0636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MAPEAMENTO E AVALIAÇÃO DE RISCOS 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6D0F7D7-E67A-4009-A56B-E8CB899B6BFA}"/>
              </a:ext>
            </a:extLst>
          </p:cNvPr>
          <p:cNvSpPr/>
          <p:nvPr/>
        </p:nvSpPr>
        <p:spPr>
          <a:xfrm>
            <a:off x="539552" y="586591"/>
            <a:ext cx="806489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1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b="1" dirty="0">
                <a:cs typeface="Arial" panose="020B0604020202020204" pitchFamily="34" charset="0"/>
              </a:rPr>
              <a:t>INTERNO: </a:t>
            </a:r>
          </a:p>
          <a:p>
            <a:pPr marL="1028700" lvl="2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endParaRPr lang="pt-BR" b="1" dirty="0">
              <a:cs typeface="Arial" panose="020B0604020202020204" pitchFamily="34" charset="0"/>
            </a:endParaRPr>
          </a:p>
          <a:p>
            <a:pPr marL="1028700" lvl="2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b="1" dirty="0">
                <a:cs typeface="Arial" panose="020B0604020202020204" pitchFamily="34" charset="0"/>
              </a:rPr>
              <a:t>DESPESAS 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pt-BR" dirty="0">
                <a:cs typeface="Arial" panose="020B0604020202020204" pitchFamily="34" charset="0"/>
              </a:rPr>
              <a:t>Benefícios (&gt; &lt; )Contribuições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pt-BR" dirty="0">
                <a:cs typeface="Arial" panose="020B0604020202020204" pitchFamily="34" charset="0"/>
              </a:rPr>
              <a:t>Taxa de Administração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pt-BR" dirty="0">
                <a:cs typeface="Arial" panose="020B0604020202020204" pitchFamily="34" charset="0"/>
              </a:rPr>
              <a:t>Despesas elegíveis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endParaRPr lang="pt-BR" b="1" dirty="0">
              <a:cs typeface="Arial" panose="020B0604020202020204" pitchFamily="34" charset="0"/>
            </a:endParaRPr>
          </a:p>
          <a:p>
            <a:pPr marL="1028700" lvl="2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b="1" dirty="0">
                <a:cs typeface="Arial" panose="020B0604020202020204" pitchFamily="34" charset="0"/>
              </a:rPr>
              <a:t>RESULTADO ATUARIAL 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pt-BR" dirty="0">
                <a:cs typeface="Arial" panose="020B0604020202020204" pitchFamily="34" charset="0"/>
              </a:rPr>
              <a:t>Déficit/Superávit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pt-BR" dirty="0">
                <a:cs typeface="Arial" panose="020B0604020202020204" pitchFamily="34" charset="0"/>
              </a:rPr>
              <a:t>Segregação de massa: Data de corte, Plano Financeiro e Plano Previdenciário: Impactos quanto à despesa com pessoal, Regimes financeiros de capitalização, Repartição de Capitais de Cobertura e Repartição simples. 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endParaRPr lang="pt-BR" b="1" dirty="0">
              <a:cs typeface="Arial" panose="020B060402020202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C848B60-5030-4D0B-BBC4-9354FC187A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9319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MAPEAMENTO E AVALIAÇÃO DE RISCOS 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79D7FE88-E887-4D9A-B8AA-FE44B6BB12CB}"/>
              </a:ext>
            </a:extLst>
          </p:cNvPr>
          <p:cNvSpPr/>
          <p:nvPr/>
        </p:nvSpPr>
        <p:spPr>
          <a:xfrm>
            <a:off x="431540" y="863590"/>
            <a:ext cx="828091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1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b="1" dirty="0">
                <a:solidFill>
                  <a:srgbClr val="000000"/>
                </a:solidFill>
                <a:cs typeface="Arial" panose="020B0604020202020204" pitchFamily="34" charset="0"/>
              </a:rPr>
              <a:t>INTERNO: </a:t>
            </a:r>
          </a:p>
          <a:p>
            <a:pPr marL="1028700" lvl="2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endParaRPr lang="pt-BR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1028700" lvl="2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b="1" dirty="0">
                <a:solidFill>
                  <a:srgbClr val="000000"/>
                </a:solidFill>
                <a:cs typeface="Arial" panose="020B0604020202020204" pitchFamily="34" charset="0"/>
              </a:rPr>
              <a:t>CONTABILIDADE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Normas contábeis e de atuária (PCASP, BACEN, MTP, SPREV)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Apresentação de demonstrações contábeis e demonstrativos: Balanços e demonstrações contábeis, Demonstrativos de Resultado da Avaliação Atuarial, Demonstrativo da Política de Investimentos; Demonstrativo de Informações Previdenciárias e Repasses 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endParaRPr lang="pt-BR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1028700" lvl="2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b="1" dirty="0">
                <a:solidFill>
                  <a:srgbClr val="000000"/>
                </a:solidFill>
                <a:cs typeface="Arial" panose="020B0604020202020204" pitchFamily="34" charset="0"/>
              </a:rPr>
              <a:t>RECURSOS HUMANOS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Quadro próprio, suficiente e/ou qualificado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Controle Interno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3244F7F-193D-46E8-B908-5BE74E45E3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6356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MAPEAMENTO E AVALIAÇÃO DE RISCOS 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4FE5327E-A6DE-40A0-ABF3-E0941B96EEFF}"/>
              </a:ext>
            </a:extLst>
          </p:cNvPr>
          <p:cNvSpPr/>
          <p:nvPr/>
        </p:nvSpPr>
        <p:spPr>
          <a:xfrm>
            <a:off x="1124570" y="563508"/>
            <a:ext cx="6894860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1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sz="1500" b="1" dirty="0">
                <a:solidFill>
                  <a:srgbClr val="000000"/>
                </a:solidFill>
                <a:latin typeface="Arial" pitchFamily="34" charset="0"/>
                <a:cs typeface="Arial" panose="020B0604020202020204" pitchFamily="34" charset="0"/>
              </a:rPr>
              <a:t>EXTERNO: </a:t>
            </a:r>
          </a:p>
          <a:p>
            <a:pPr marL="1028700" lvl="2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endParaRPr lang="pt-BR" sz="1500" b="1" dirty="0">
              <a:solidFill>
                <a:srgbClr val="000000"/>
              </a:solidFill>
              <a:latin typeface="Arial" pitchFamily="34" charset="0"/>
              <a:cs typeface="Arial" panose="020B0604020202020204" pitchFamily="34" charset="0"/>
            </a:endParaRPr>
          </a:p>
          <a:p>
            <a:pPr marL="1028700" lvl="2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sz="1500" b="1" dirty="0">
                <a:solidFill>
                  <a:srgbClr val="000000"/>
                </a:solidFill>
                <a:latin typeface="Arial" pitchFamily="34" charset="0"/>
                <a:cs typeface="Arial" panose="020B0604020202020204" pitchFamily="34" charset="0"/>
              </a:rPr>
              <a:t>CONTROLE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pt-BR" sz="1500" dirty="0">
                <a:solidFill>
                  <a:srgbClr val="000000"/>
                </a:solidFill>
                <a:latin typeface="Arial" pitchFamily="34" charset="0"/>
                <a:cs typeface="Arial" panose="020B0604020202020204" pitchFamily="34" charset="0"/>
              </a:rPr>
              <a:t>Tribunal de Contas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pt-BR" sz="1500" dirty="0">
                <a:solidFill>
                  <a:srgbClr val="000000"/>
                </a:solidFill>
                <a:latin typeface="Arial" pitchFamily="34" charset="0"/>
                <a:cs typeface="Arial" panose="020B0604020202020204" pitchFamily="34" charset="0"/>
              </a:rPr>
              <a:t>Ministério do Trabalho e Previdência</a:t>
            </a:r>
            <a:r>
              <a:rPr lang="pt-BR" sz="1500" b="1" dirty="0">
                <a:solidFill>
                  <a:srgbClr val="000000"/>
                </a:solidFill>
                <a:latin typeface="Arial" pitchFamily="34" charset="0"/>
                <a:cs typeface="Arial" panose="020B0604020202020204" pitchFamily="34" charset="0"/>
              </a:rPr>
              <a:t> 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endParaRPr lang="pt-BR" sz="1500" b="1" dirty="0">
              <a:solidFill>
                <a:srgbClr val="000000"/>
              </a:solidFill>
              <a:latin typeface="Arial" pitchFamily="34" charset="0"/>
              <a:cs typeface="Arial" panose="020B0604020202020204" pitchFamily="34" charset="0"/>
            </a:endParaRPr>
          </a:p>
          <a:p>
            <a:pPr marL="1028700" lvl="2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sz="1500" b="1" dirty="0">
                <a:solidFill>
                  <a:srgbClr val="000000"/>
                </a:solidFill>
                <a:latin typeface="Arial" pitchFamily="34" charset="0"/>
                <a:cs typeface="Arial" panose="020B0604020202020204" pitchFamily="34" charset="0"/>
              </a:rPr>
              <a:t>ECONOMIA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pt-BR" sz="1500" dirty="0">
                <a:solidFill>
                  <a:srgbClr val="000000"/>
                </a:solidFill>
                <a:latin typeface="Arial" pitchFamily="34" charset="0"/>
                <a:cs typeface="Arial" panose="020B0604020202020204" pitchFamily="34" charset="0"/>
              </a:rPr>
              <a:t>Instabilidade do mercado financeiro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pt-BR" sz="1500" dirty="0">
                <a:solidFill>
                  <a:srgbClr val="000000"/>
                </a:solidFill>
                <a:latin typeface="Arial" pitchFamily="34" charset="0"/>
                <a:cs typeface="Arial" panose="020B0604020202020204" pitchFamily="34" charset="0"/>
              </a:rPr>
              <a:t>Políticas do Banco Central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pt-BR" sz="1500" dirty="0">
                <a:solidFill>
                  <a:srgbClr val="000000"/>
                </a:solidFill>
                <a:latin typeface="Arial" pitchFamily="34" charset="0"/>
                <a:cs typeface="Arial" panose="020B0604020202020204" pitchFamily="34" charset="0"/>
              </a:rPr>
              <a:t>Cenário da economia nacional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pt-BR" sz="1500" dirty="0">
                <a:solidFill>
                  <a:srgbClr val="000000"/>
                </a:solidFill>
                <a:latin typeface="Arial" pitchFamily="34" charset="0"/>
                <a:cs typeface="Arial" panose="020B0604020202020204" pitchFamily="34" charset="0"/>
              </a:rPr>
              <a:t>Cenário da economia mundial</a:t>
            </a:r>
          </a:p>
          <a:p>
            <a:pPr marL="1028700" lvl="2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endParaRPr lang="pt-BR" sz="1500" b="1" dirty="0">
              <a:solidFill>
                <a:srgbClr val="000000"/>
              </a:solidFill>
              <a:latin typeface="Arial" pitchFamily="34" charset="0"/>
              <a:cs typeface="Arial" panose="020B0604020202020204" pitchFamily="34" charset="0"/>
            </a:endParaRPr>
          </a:p>
          <a:p>
            <a:pPr marL="1028700" lvl="2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sz="1500" b="1" dirty="0">
                <a:solidFill>
                  <a:srgbClr val="000000"/>
                </a:solidFill>
                <a:latin typeface="Arial" pitchFamily="34" charset="0"/>
                <a:cs typeface="Arial" panose="020B0604020202020204" pitchFamily="34" charset="0"/>
              </a:rPr>
              <a:t>POLÍTICO/LEGAL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pt-BR" sz="1500" dirty="0">
                <a:solidFill>
                  <a:srgbClr val="000000"/>
                </a:solidFill>
                <a:latin typeface="Arial" pitchFamily="34" charset="0"/>
                <a:cs typeface="Arial" panose="020B0604020202020204" pitchFamily="34" charset="0"/>
              </a:rPr>
              <a:t>Alterações no regime jurídico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endParaRPr lang="pt-BR" sz="1500" b="1" dirty="0">
              <a:solidFill>
                <a:srgbClr val="000000"/>
              </a:solidFill>
              <a:latin typeface="Arial" pitchFamily="34" charset="0"/>
              <a:cs typeface="Arial" panose="020B0604020202020204" pitchFamily="34" charset="0"/>
            </a:endParaRPr>
          </a:p>
          <a:p>
            <a:pPr marL="1028700" lvl="2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sz="1500" b="1" dirty="0">
                <a:solidFill>
                  <a:srgbClr val="000000"/>
                </a:solidFill>
                <a:latin typeface="Arial" pitchFamily="34" charset="0"/>
                <a:cs typeface="Arial" panose="020B0604020202020204" pitchFamily="34" charset="0"/>
              </a:rPr>
              <a:t>EXIGÊNCIAS LEGAIS</a:t>
            </a:r>
          </a:p>
          <a:p>
            <a:pPr lvl="3" indent="-257175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pt-BR" sz="1500" dirty="0">
                <a:solidFill>
                  <a:srgbClr val="000000"/>
                </a:solidFill>
                <a:latin typeface="Arial" pitchFamily="34" charset="0"/>
                <a:cs typeface="Arial" panose="020B0604020202020204" pitchFamily="34" charset="0"/>
              </a:rPr>
              <a:t>CERTIFICADO DE REGULARIDADE PREVIDENCIÁRIA</a:t>
            </a:r>
            <a:endParaRPr lang="pt-BR" sz="1350" dirty="0">
              <a:solidFill>
                <a:srgbClr val="000000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F4ABE9E-8D94-4378-9CFC-9F207583EA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7250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pt-BR" altLang="pt-BR" sz="2000" b="1" dirty="0">
                <a:solidFill>
                  <a:srgbClr val="000000"/>
                </a:solidFill>
              </a:rPr>
              <a:t>EXEMPLOS</a:t>
            </a:r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ATUAÇÃO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E98F9407-AC5A-4F47-B6B7-044B5E2526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718274"/>
              </p:ext>
            </p:extLst>
          </p:nvPr>
        </p:nvGraphicFramePr>
        <p:xfrm>
          <a:off x="611560" y="652463"/>
          <a:ext cx="8208912" cy="40790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4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1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2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0311">
                <a:tc>
                  <a:txBody>
                    <a:bodyPr/>
                    <a:lstStyle/>
                    <a:p>
                      <a:pPr algn="just">
                        <a:lnSpc>
                          <a:spcPts val="216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Categoria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42" marR="514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16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Área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42" marR="514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16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Temas/Assuntos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42" marR="514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8770">
                <a:tc>
                  <a:txBody>
                    <a:bodyPr/>
                    <a:lstStyle/>
                    <a:p>
                      <a:pPr algn="just">
                        <a:lnSpc>
                          <a:spcPts val="216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/>
                        </a:rPr>
                        <a:t>Contábil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42" marR="514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16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/>
                        </a:rPr>
                        <a:t>Registros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42" marR="514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216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Registros observam a fidedignidade, clareza e oportunidade dos fatos contábeis </a:t>
                      </a:r>
                    </a:p>
                    <a:p>
                      <a:pPr marL="342900" lvl="0" indent="-342900" algn="just">
                        <a:lnSpc>
                          <a:spcPts val="216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Classificações indevidas das contas nas demonstrações contábeis</a:t>
                      </a:r>
                    </a:p>
                    <a:p>
                      <a:pPr marL="342900" lvl="0" indent="-342900" algn="just">
                        <a:lnSpc>
                          <a:spcPts val="216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Omissões ou redações falhas de notas explicativas</a:t>
                      </a:r>
                    </a:p>
                    <a:p>
                      <a:pPr marL="342900" lvl="0" indent="-342900" algn="just">
                        <a:lnSpc>
                          <a:spcPts val="216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Dívidas não reconhecidas pelo Ente</a:t>
                      </a:r>
                    </a:p>
                    <a:p>
                      <a:pPr marL="342900" lvl="0" indent="-342900" algn="just">
                        <a:lnSpc>
                          <a:spcPts val="216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Procedimentos de encerramento parciais e finais de exercício não realizados ou realizados erroneamente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42" marR="514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Imagem 4">
            <a:extLst>
              <a:ext uri="{FF2B5EF4-FFF2-40B4-BE49-F238E27FC236}">
                <a16:creationId xmlns:a16="http://schemas.microsoft.com/office/drawing/2014/main" id="{BDF27EBD-2B18-43BF-9850-D7ED21401C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8730" y="0"/>
            <a:ext cx="1415270" cy="987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4792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sz="2000" b="1" dirty="0"/>
              <a:t>CONTROLE INTERNO</a:t>
            </a:r>
            <a:endParaRPr lang="en-US" sz="2000" dirty="0"/>
          </a:p>
        </p:txBody>
      </p:sp>
      <p:sp>
        <p:nvSpPr>
          <p:cNvPr id="3" name="Retângulo 5">
            <a:extLst>
              <a:ext uri="{FF2B5EF4-FFF2-40B4-BE49-F238E27FC236}">
                <a16:creationId xmlns:a16="http://schemas.microsoft.com/office/drawing/2014/main" id="{95269C48-BCE5-4A35-9E46-BE302DFE4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6850" y="1663809"/>
            <a:ext cx="62103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00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715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lvl="1" algn="ctr" defTabSz="68580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pt-BR" altLang="pt-BR" sz="28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ROTEIROS DO CONTROLE INTERNO</a:t>
            </a:r>
          </a:p>
          <a:p>
            <a:pPr marL="428625" lvl="1" algn="ctr" defTabSz="68580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pt-BR" altLang="pt-BR" sz="2800" b="1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marL="428625" lvl="1" algn="ctr" defTabSz="68580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pt-BR" altLang="pt-BR" sz="2800" b="1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marL="0" lvl="1" algn="ctr" defTabSz="68580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pt-BR" altLang="pt-BR" sz="28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CONTEÚDO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1D8B270-39C6-4F96-863C-6843E234B6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1"/>
            <a:ext cx="1835695" cy="128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6617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RELATÓRIO DO CONTROLE INTERNO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3D963239-1331-44B4-970A-4A63B7F9C2FD}"/>
              </a:ext>
            </a:extLst>
          </p:cNvPr>
          <p:cNvSpPr/>
          <p:nvPr/>
        </p:nvSpPr>
        <p:spPr>
          <a:xfrm>
            <a:off x="1439465" y="794340"/>
            <a:ext cx="6265069" cy="3554819"/>
          </a:xfrm>
          <a:prstGeom prst="rect">
            <a:avLst/>
          </a:prstGeom>
        </p:spPr>
        <p:txBody>
          <a:bodyPr>
            <a:spAutoFit/>
          </a:bodyPr>
          <a:lstStyle/>
          <a:p>
            <a:pPr marL="85725" algn="ctr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pt-BR" b="1" dirty="0">
                <a:cs typeface="Arial" panose="020B0604020202020204" pitchFamily="34" charset="0"/>
              </a:rPr>
              <a:t>ALGUNS ITENS</a:t>
            </a:r>
          </a:p>
          <a:p>
            <a:pPr marL="85725" algn="just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defRPr/>
            </a:pPr>
            <a:endParaRPr lang="pt-BR" b="1" u="sng" dirty="0">
              <a:cs typeface="Arial" panose="020B0604020202020204" pitchFamily="34" charset="0"/>
            </a:endParaRPr>
          </a:p>
          <a:p>
            <a:pPr marL="300038" indent="-214313" algn="just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cs typeface="Arial" panose="020B0604020202020204" pitchFamily="34" charset="0"/>
              </a:rPr>
              <a:t>Análise operacional</a:t>
            </a:r>
          </a:p>
          <a:p>
            <a:pPr marL="300038" indent="-214313" algn="just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cs typeface="Arial" panose="020B0604020202020204" pitchFamily="34" charset="0"/>
              </a:rPr>
              <a:t>Investimentos</a:t>
            </a:r>
          </a:p>
          <a:p>
            <a:pPr marL="300038" indent="-214313" algn="just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cs typeface="Arial" panose="020B0604020202020204" pitchFamily="34" charset="0"/>
              </a:rPr>
              <a:t>Execução orçamentária</a:t>
            </a:r>
          </a:p>
          <a:p>
            <a:pPr marL="300038" indent="-214313" algn="just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cs typeface="Arial" panose="020B0604020202020204" pitchFamily="34" charset="0"/>
              </a:rPr>
              <a:t>Encargos sociais</a:t>
            </a:r>
          </a:p>
          <a:p>
            <a:pPr marL="300038" indent="-214313" algn="just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cs typeface="Arial" panose="020B0604020202020204" pitchFamily="34" charset="0"/>
              </a:rPr>
              <a:t>Exame da despesa geral</a:t>
            </a:r>
          </a:p>
          <a:p>
            <a:pPr marL="300038" indent="-214313" algn="just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cs typeface="Arial" panose="020B0604020202020204" pitchFamily="34" charset="0"/>
              </a:rPr>
              <a:t>Editais de licitações e contratos</a:t>
            </a:r>
          </a:p>
          <a:p>
            <a:pPr marL="300038" indent="-214313" algn="just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cs typeface="Arial" panose="020B0604020202020204" pitchFamily="34" charset="0"/>
              </a:rPr>
              <a:t>Tesouraria</a:t>
            </a:r>
          </a:p>
          <a:p>
            <a:pPr marL="300038" indent="-214313" algn="just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cs typeface="Arial" panose="020B0604020202020204" pitchFamily="34" charset="0"/>
              </a:rPr>
              <a:t>Transparência e Lei de Acesso à Informação</a:t>
            </a:r>
            <a:endParaRPr lang="pt-BR" b="1" u="sng" dirty="0">
              <a:cs typeface="Arial" panose="020B060402020202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BD29BB9-A11A-459D-9931-A02BE723E6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1"/>
            <a:ext cx="1835695" cy="128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43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sz="2000" b="1" dirty="0"/>
              <a:t>SISTEMA DE CONTROLE INTERNO</a:t>
            </a:r>
            <a:endParaRPr lang="en-US" sz="2000" dirty="0"/>
          </a:p>
        </p:txBody>
      </p:sp>
      <p:sp>
        <p:nvSpPr>
          <p:cNvPr id="3" name="Chave Esquerda 2">
            <a:extLst>
              <a:ext uri="{FF2B5EF4-FFF2-40B4-BE49-F238E27FC236}">
                <a16:creationId xmlns:a16="http://schemas.microsoft.com/office/drawing/2014/main" id="{7AC4E3EA-AEAC-4C8C-A581-18A8C5E5A0E8}"/>
              </a:ext>
            </a:extLst>
          </p:cNvPr>
          <p:cNvSpPr/>
          <p:nvPr/>
        </p:nvSpPr>
        <p:spPr>
          <a:xfrm>
            <a:off x="1331640" y="627534"/>
            <a:ext cx="432048" cy="3960440"/>
          </a:xfrm>
          <a:prstGeom prst="leftBrace">
            <a:avLst>
              <a:gd name="adj1" fmla="val 8333"/>
              <a:gd name="adj2" fmla="val 4964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6CB83DE-1842-4B9C-8D24-368E7EEF4AC3}"/>
              </a:ext>
            </a:extLst>
          </p:cNvPr>
          <p:cNvSpPr txBox="1"/>
          <p:nvPr/>
        </p:nvSpPr>
        <p:spPr>
          <a:xfrm>
            <a:off x="107504" y="2182093"/>
            <a:ext cx="1440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SISTEMA DE CONTROLE INTERNO</a:t>
            </a:r>
          </a:p>
        </p:txBody>
      </p:sp>
      <p:sp>
        <p:nvSpPr>
          <p:cNvPr id="6" name="Chave Esquerda 5">
            <a:extLst>
              <a:ext uri="{FF2B5EF4-FFF2-40B4-BE49-F238E27FC236}">
                <a16:creationId xmlns:a16="http://schemas.microsoft.com/office/drawing/2014/main" id="{4BE1ECFD-CD5D-4A10-8224-72F962C9E64D}"/>
              </a:ext>
            </a:extLst>
          </p:cNvPr>
          <p:cNvSpPr/>
          <p:nvPr/>
        </p:nvSpPr>
        <p:spPr>
          <a:xfrm>
            <a:off x="2987824" y="661275"/>
            <a:ext cx="195560" cy="457839"/>
          </a:xfrm>
          <a:prstGeom prst="leftBrace">
            <a:avLst>
              <a:gd name="adj1" fmla="val 8333"/>
              <a:gd name="adj2" fmla="val 4964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6ADE496-9AA5-4153-8612-CD9E9FE9F4CF}"/>
              </a:ext>
            </a:extLst>
          </p:cNvPr>
          <p:cNvSpPr txBox="1"/>
          <p:nvPr/>
        </p:nvSpPr>
        <p:spPr>
          <a:xfrm>
            <a:off x="1992654" y="727516"/>
            <a:ext cx="995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AVALIAR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B96E390-DF18-4E04-95A2-60913C327BDE}"/>
              </a:ext>
            </a:extLst>
          </p:cNvPr>
          <p:cNvSpPr txBox="1"/>
          <p:nvPr/>
        </p:nvSpPr>
        <p:spPr>
          <a:xfrm>
            <a:off x="1731876" y="683059"/>
            <a:ext cx="4638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pt-BR" sz="2400" b="1" dirty="0"/>
              <a:t>1</a:t>
            </a:r>
          </a:p>
          <a:p>
            <a:pPr>
              <a:spcBef>
                <a:spcPts val="600"/>
              </a:spcBef>
            </a:pPr>
            <a:endParaRPr lang="pt-BR" sz="2400" b="1" dirty="0"/>
          </a:p>
          <a:p>
            <a:pPr>
              <a:spcBef>
                <a:spcPts val="600"/>
              </a:spcBef>
            </a:pPr>
            <a:r>
              <a:rPr lang="pt-BR" sz="2400" b="1" dirty="0"/>
              <a:t>2</a:t>
            </a:r>
          </a:p>
          <a:p>
            <a:pPr>
              <a:spcBef>
                <a:spcPts val="600"/>
              </a:spcBef>
            </a:pPr>
            <a:endParaRPr lang="pt-BR" sz="2400" b="1" dirty="0"/>
          </a:p>
          <a:p>
            <a:pPr>
              <a:spcBef>
                <a:spcPts val="600"/>
              </a:spcBef>
            </a:pPr>
            <a:r>
              <a:rPr lang="pt-BR" sz="2400" b="1" dirty="0"/>
              <a:t>3</a:t>
            </a:r>
          </a:p>
          <a:p>
            <a:pPr>
              <a:spcBef>
                <a:spcPts val="600"/>
              </a:spcBef>
            </a:pPr>
            <a:endParaRPr lang="pt-BR" sz="2400" b="1" dirty="0"/>
          </a:p>
          <a:p>
            <a:pPr>
              <a:spcBef>
                <a:spcPts val="600"/>
              </a:spcBef>
            </a:pPr>
            <a:r>
              <a:rPr lang="pt-BR" sz="2400" b="1" dirty="0"/>
              <a:t>4</a:t>
            </a:r>
          </a:p>
          <a:p>
            <a:pPr>
              <a:spcBef>
                <a:spcPts val="600"/>
              </a:spcBef>
            </a:pPr>
            <a:endParaRPr lang="pt-BR" sz="2400" b="1" dirty="0"/>
          </a:p>
          <a:p>
            <a:pPr>
              <a:spcBef>
                <a:spcPts val="600"/>
              </a:spcBef>
            </a:pPr>
            <a:r>
              <a:rPr lang="pt-BR" sz="2400" b="1" dirty="0"/>
              <a:t>5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8B750C6-7E29-4466-AC0C-7E61F7D65A20}"/>
              </a:ext>
            </a:extLst>
          </p:cNvPr>
          <p:cNvSpPr txBox="1"/>
          <p:nvPr/>
        </p:nvSpPr>
        <p:spPr>
          <a:xfrm>
            <a:off x="2141972" y="1626354"/>
            <a:ext cx="5094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u="sng" dirty="0"/>
              <a:t>COMPROVAR A LEGALIDADE DOS ATOS E FATOS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4ECEA12F-3E52-4C54-B617-04EB64CF055C}"/>
              </a:ext>
            </a:extLst>
          </p:cNvPr>
          <p:cNvSpPr txBox="1"/>
          <p:nvPr/>
        </p:nvSpPr>
        <p:spPr>
          <a:xfrm>
            <a:off x="1992654" y="2355726"/>
            <a:ext cx="2511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AVALIAR</a:t>
            </a:r>
          </a:p>
          <a:p>
            <a:r>
              <a:rPr lang="pt-BR" b="1" dirty="0"/>
              <a:t>RESULTADOS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D5A31A4-1D84-4245-8EF5-7524F9CBCB1C}"/>
              </a:ext>
            </a:extLst>
          </p:cNvPr>
          <p:cNvSpPr txBox="1"/>
          <p:nvPr/>
        </p:nvSpPr>
        <p:spPr>
          <a:xfrm>
            <a:off x="1992654" y="3402304"/>
            <a:ext cx="251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CONTROLAR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D6B995C9-8E55-4AB5-A9C5-47D9730064EE}"/>
              </a:ext>
            </a:extLst>
          </p:cNvPr>
          <p:cNvSpPr txBox="1"/>
          <p:nvPr/>
        </p:nvSpPr>
        <p:spPr>
          <a:xfrm>
            <a:off x="1992654" y="4124126"/>
            <a:ext cx="39474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APOIAR O CONTROLE EXTERNO NO EXERCÍCIO DA MISSÃO INSTITUCIONAL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8A0FA112-7BE4-448D-AB60-59EC7F3F980B}"/>
              </a:ext>
            </a:extLst>
          </p:cNvPr>
          <p:cNvSpPr txBox="1"/>
          <p:nvPr/>
        </p:nvSpPr>
        <p:spPr>
          <a:xfrm>
            <a:off x="3132088" y="691440"/>
            <a:ext cx="129614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/>
              <a:t>Execução</a:t>
            </a:r>
          </a:p>
        </p:txBody>
      </p:sp>
      <p:sp>
        <p:nvSpPr>
          <p:cNvPr id="14" name="Chave Esquerda 13">
            <a:extLst>
              <a:ext uri="{FF2B5EF4-FFF2-40B4-BE49-F238E27FC236}">
                <a16:creationId xmlns:a16="http://schemas.microsoft.com/office/drawing/2014/main" id="{787693DE-92F2-43E9-897E-79919F922BD6}"/>
              </a:ext>
            </a:extLst>
          </p:cNvPr>
          <p:cNvSpPr/>
          <p:nvPr/>
        </p:nvSpPr>
        <p:spPr>
          <a:xfrm>
            <a:off x="4407520" y="555526"/>
            <a:ext cx="164480" cy="758347"/>
          </a:xfrm>
          <a:prstGeom prst="leftBrace">
            <a:avLst>
              <a:gd name="adj1" fmla="val 8333"/>
              <a:gd name="adj2" fmla="val 4964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B813C99-9BB6-47D4-8BFE-13F3BCABB737}"/>
              </a:ext>
            </a:extLst>
          </p:cNvPr>
          <p:cNvSpPr txBox="1"/>
          <p:nvPr/>
        </p:nvSpPr>
        <p:spPr>
          <a:xfrm>
            <a:off x="4499992" y="555526"/>
            <a:ext cx="364664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pt-BR" sz="1700" dirty="0"/>
              <a:t>Dos Instrumentos de Planejamento</a:t>
            </a:r>
          </a:p>
          <a:p>
            <a:pPr>
              <a:spcBef>
                <a:spcPts val="600"/>
              </a:spcBef>
            </a:pPr>
            <a:r>
              <a:rPr lang="pt-BR" sz="1700" dirty="0"/>
              <a:t>Dos Programas de governo</a:t>
            </a:r>
          </a:p>
        </p:txBody>
      </p:sp>
      <p:sp>
        <p:nvSpPr>
          <p:cNvPr id="17" name="Chave Esquerda 16">
            <a:extLst>
              <a:ext uri="{FF2B5EF4-FFF2-40B4-BE49-F238E27FC236}">
                <a16:creationId xmlns:a16="http://schemas.microsoft.com/office/drawing/2014/main" id="{70F590E1-20A1-4DFD-9B7F-FF81AB73CEFB}"/>
              </a:ext>
            </a:extLst>
          </p:cNvPr>
          <p:cNvSpPr/>
          <p:nvPr/>
        </p:nvSpPr>
        <p:spPr>
          <a:xfrm>
            <a:off x="3327400" y="2245451"/>
            <a:ext cx="164480" cy="758347"/>
          </a:xfrm>
          <a:prstGeom prst="leftBrace">
            <a:avLst>
              <a:gd name="adj1" fmla="val 8333"/>
              <a:gd name="adj2" fmla="val 4964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03535CC6-1533-409F-AE12-0C04DE540C64}"/>
              </a:ext>
            </a:extLst>
          </p:cNvPr>
          <p:cNvSpPr txBox="1"/>
          <p:nvPr/>
        </p:nvSpPr>
        <p:spPr>
          <a:xfrm>
            <a:off x="3430104" y="2263243"/>
            <a:ext cx="108012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pt-BR" sz="1700" dirty="0"/>
              <a:t>Eficiência</a:t>
            </a:r>
          </a:p>
          <a:p>
            <a:pPr>
              <a:spcBef>
                <a:spcPts val="600"/>
              </a:spcBef>
            </a:pPr>
            <a:r>
              <a:rPr lang="pt-BR" sz="1700" dirty="0"/>
              <a:t>Eficácia</a:t>
            </a:r>
          </a:p>
        </p:txBody>
      </p:sp>
      <p:sp>
        <p:nvSpPr>
          <p:cNvPr id="19" name="Chave Esquerda 18">
            <a:extLst>
              <a:ext uri="{FF2B5EF4-FFF2-40B4-BE49-F238E27FC236}">
                <a16:creationId xmlns:a16="http://schemas.microsoft.com/office/drawing/2014/main" id="{871F0BFB-8C7B-4F60-920F-02202BA3776E}"/>
              </a:ext>
            </a:extLst>
          </p:cNvPr>
          <p:cNvSpPr/>
          <p:nvPr/>
        </p:nvSpPr>
        <p:spPr>
          <a:xfrm>
            <a:off x="3296419" y="3167065"/>
            <a:ext cx="195560" cy="828949"/>
          </a:xfrm>
          <a:prstGeom prst="leftBrace">
            <a:avLst>
              <a:gd name="adj1" fmla="val 8333"/>
              <a:gd name="adj2" fmla="val 4964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" name="Chave Esquerda 19">
            <a:extLst>
              <a:ext uri="{FF2B5EF4-FFF2-40B4-BE49-F238E27FC236}">
                <a16:creationId xmlns:a16="http://schemas.microsoft.com/office/drawing/2014/main" id="{3F41560A-3B8B-46AF-B0A8-584E9AC8EC9B}"/>
              </a:ext>
            </a:extLst>
          </p:cNvPr>
          <p:cNvSpPr/>
          <p:nvPr/>
        </p:nvSpPr>
        <p:spPr>
          <a:xfrm rot="10800000">
            <a:off x="4427984" y="2252596"/>
            <a:ext cx="164480" cy="758347"/>
          </a:xfrm>
          <a:prstGeom prst="leftBrace">
            <a:avLst>
              <a:gd name="adj1" fmla="val 8333"/>
              <a:gd name="adj2" fmla="val 4964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0EB49CD5-5B64-44E7-93C1-245D3042A7FC}"/>
              </a:ext>
            </a:extLst>
          </p:cNvPr>
          <p:cNvSpPr txBox="1"/>
          <p:nvPr/>
        </p:nvSpPr>
        <p:spPr>
          <a:xfrm>
            <a:off x="4592464" y="2388552"/>
            <a:ext cx="84819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/>
              <a:t>Gestão</a:t>
            </a:r>
          </a:p>
        </p:txBody>
      </p:sp>
      <p:sp>
        <p:nvSpPr>
          <p:cNvPr id="22" name="Chave Esquerda 21">
            <a:extLst>
              <a:ext uri="{FF2B5EF4-FFF2-40B4-BE49-F238E27FC236}">
                <a16:creationId xmlns:a16="http://schemas.microsoft.com/office/drawing/2014/main" id="{5DCF173B-4267-4631-9815-A8B616B43430}"/>
              </a:ext>
            </a:extLst>
          </p:cNvPr>
          <p:cNvSpPr/>
          <p:nvPr/>
        </p:nvSpPr>
        <p:spPr>
          <a:xfrm>
            <a:off x="5358414" y="2129003"/>
            <a:ext cx="164480" cy="991242"/>
          </a:xfrm>
          <a:prstGeom prst="leftBrace">
            <a:avLst>
              <a:gd name="adj1" fmla="val 8333"/>
              <a:gd name="adj2" fmla="val 4964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F4D71735-B7F5-4404-AC92-364B36CF19FC}"/>
              </a:ext>
            </a:extLst>
          </p:cNvPr>
          <p:cNvSpPr txBox="1"/>
          <p:nvPr/>
        </p:nvSpPr>
        <p:spPr>
          <a:xfrm>
            <a:off x="5481064" y="2031605"/>
            <a:ext cx="16155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/>
              <a:t>Orçamentária</a:t>
            </a:r>
          </a:p>
          <a:p>
            <a:r>
              <a:rPr lang="pt-BR" sz="1700" dirty="0"/>
              <a:t>Financeira</a:t>
            </a:r>
          </a:p>
          <a:p>
            <a:r>
              <a:rPr lang="pt-BR" sz="1700" dirty="0"/>
              <a:t>Patrimonial</a:t>
            </a:r>
          </a:p>
          <a:p>
            <a:r>
              <a:rPr lang="pt-BR" sz="1700" dirty="0"/>
              <a:t>Contábil</a:t>
            </a:r>
          </a:p>
        </p:txBody>
      </p:sp>
      <p:sp>
        <p:nvSpPr>
          <p:cNvPr id="26" name="Chave Esquerda 25">
            <a:extLst>
              <a:ext uri="{FF2B5EF4-FFF2-40B4-BE49-F238E27FC236}">
                <a16:creationId xmlns:a16="http://schemas.microsoft.com/office/drawing/2014/main" id="{94FEBF34-9ADA-4980-B4A2-9EEEF15F1599}"/>
              </a:ext>
            </a:extLst>
          </p:cNvPr>
          <p:cNvSpPr/>
          <p:nvPr/>
        </p:nvSpPr>
        <p:spPr>
          <a:xfrm>
            <a:off x="6832736" y="2106919"/>
            <a:ext cx="164480" cy="991242"/>
          </a:xfrm>
          <a:prstGeom prst="leftBrace">
            <a:avLst>
              <a:gd name="adj1" fmla="val 8333"/>
              <a:gd name="adj2" fmla="val 4964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2094B800-DE8A-4B3D-9440-6D24F24907BA}"/>
              </a:ext>
            </a:extLst>
          </p:cNvPr>
          <p:cNvSpPr txBox="1"/>
          <p:nvPr/>
        </p:nvSpPr>
        <p:spPr>
          <a:xfrm>
            <a:off x="6992080" y="2031605"/>
            <a:ext cx="204441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/>
              <a:t>Órgãos e entidades da Adm. Direta</a:t>
            </a:r>
          </a:p>
          <a:p>
            <a:endParaRPr lang="pt-BR" sz="1700" dirty="0"/>
          </a:p>
          <a:p>
            <a:r>
              <a:rPr lang="pt-BR" sz="1700" dirty="0"/>
              <a:t>Adm. Indireta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B2F2063B-29FF-453B-802E-6FE04D36251F}"/>
              </a:ext>
            </a:extLst>
          </p:cNvPr>
          <p:cNvSpPr txBox="1"/>
          <p:nvPr/>
        </p:nvSpPr>
        <p:spPr>
          <a:xfrm>
            <a:off x="3419872" y="3134747"/>
            <a:ext cx="300753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/>
              <a:t>Operações de Crédito</a:t>
            </a:r>
          </a:p>
          <a:p>
            <a:r>
              <a:rPr lang="pt-BR" sz="1700" dirty="0"/>
              <a:t>Garantias e Avais</a:t>
            </a:r>
          </a:p>
          <a:p>
            <a:r>
              <a:rPr lang="pt-BR" sz="1700" dirty="0"/>
              <a:t>Direitos e Haveres da entidade</a:t>
            </a:r>
          </a:p>
        </p:txBody>
      </p:sp>
      <p:sp>
        <p:nvSpPr>
          <p:cNvPr id="33" name="Seta: para Baixo 32">
            <a:extLst>
              <a:ext uri="{FF2B5EF4-FFF2-40B4-BE49-F238E27FC236}">
                <a16:creationId xmlns:a16="http://schemas.microsoft.com/office/drawing/2014/main" id="{D5A8DA08-B0DB-4246-A6B7-0DED086D69A5}"/>
              </a:ext>
            </a:extLst>
          </p:cNvPr>
          <p:cNvSpPr/>
          <p:nvPr/>
        </p:nvSpPr>
        <p:spPr>
          <a:xfrm>
            <a:off x="4797023" y="1995686"/>
            <a:ext cx="216023" cy="3922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C0B459D6-8711-4CA5-BEA4-1C264696084B}"/>
              </a:ext>
            </a:extLst>
          </p:cNvPr>
          <p:cNvSpPr txBox="1"/>
          <p:nvPr/>
        </p:nvSpPr>
        <p:spPr>
          <a:xfrm>
            <a:off x="7179822" y="4493458"/>
            <a:ext cx="23360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Guimarães (2006) 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E2E08446-07BB-449A-BD60-E64885B671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0220" y="1"/>
            <a:ext cx="1603779" cy="111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0174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RELATÓRIO DO CONTROLE INTERNO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30AC3660-5F3E-4A54-9F96-2B00413BA5C7}"/>
              </a:ext>
            </a:extLst>
          </p:cNvPr>
          <p:cNvSpPr/>
          <p:nvPr/>
        </p:nvSpPr>
        <p:spPr>
          <a:xfrm>
            <a:off x="1277540" y="1279088"/>
            <a:ext cx="6588919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pt-BR" b="1" dirty="0">
                <a:solidFill>
                  <a:srgbClr val="000000"/>
                </a:solidFill>
                <a:cs typeface="Arial" panose="020B0604020202020204" pitchFamily="34" charset="0"/>
              </a:rPr>
              <a:t>ANÁLISE OPERACIONAL </a:t>
            </a:r>
          </a:p>
          <a:p>
            <a:pPr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endParaRPr lang="pt-BR" u="sng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214313" indent="-214313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endParaRPr lang="pt-BR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214313" indent="-214313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As metas das ações governamentais foram atingidas?</a:t>
            </a:r>
          </a:p>
          <a:p>
            <a:pPr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endParaRPr lang="pt-BR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214313" indent="-214313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Os indicadores dos programas governamentais foram alcançados? </a:t>
            </a:r>
          </a:p>
          <a:p>
            <a:pPr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endParaRPr lang="pt-BR" i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214313" indent="-214313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As ações governamentais foram executadas de forma eficiente? Por exemplo, concessões de benefícios?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5DC9A78-6293-4CFC-8E68-8F64E1232F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1"/>
            <a:ext cx="1835695" cy="128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7719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RELATÓRIO DO CONTROLE INTERNO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9458E7E4-E7A5-419C-858F-76055683B575}"/>
              </a:ext>
            </a:extLst>
          </p:cNvPr>
          <p:cNvSpPr/>
          <p:nvPr/>
        </p:nvSpPr>
        <p:spPr>
          <a:xfrm>
            <a:off x="251520" y="555526"/>
            <a:ext cx="864095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 fontAlgn="base"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pt-BR" b="1" dirty="0">
                <a:solidFill>
                  <a:srgbClr val="000000"/>
                </a:solidFill>
                <a:cs typeface="Arial" panose="020B0604020202020204" pitchFamily="34" charset="0"/>
              </a:rPr>
              <a:t>INVESTIMENTOS</a:t>
            </a:r>
            <a:endParaRPr lang="pt-BR" u="sng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214313" indent="-214313" algn="just" defTabSz="685800" fontAlgn="base"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cs typeface="Arial" panose="020B0604020202020204" pitchFamily="34" charset="0"/>
              </a:rPr>
              <a:t>Os </a:t>
            </a:r>
            <a:r>
              <a:rPr lang="pt-BR" b="0" i="0" dirty="0">
                <a:effectLst/>
              </a:rPr>
              <a:t>d</a:t>
            </a:r>
            <a:r>
              <a:rPr lang="pt-BR" b="0" i="0" dirty="0">
                <a:solidFill>
                  <a:srgbClr val="000000"/>
                </a:solidFill>
                <a:effectLst/>
              </a:rPr>
              <a:t>irigentes da unidade gestora, </a:t>
            </a:r>
            <a:r>
              <a:rPr lang="pt-BR" b="0" i="0" dirty="0">
                <a:effectLst/>
              </a:rPr>
              <a:t>membros do comitê de investimentos </a:t>
            </a:r>
            <a:endParaRPr lang="pt-BR" dirty="0"/>
          </a:p>
          <a:p>
            <a:pPr marL="180975" algn="just" defTabSz="685800" fontAlgn="base"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tabLst>
                <a:tab pos="176213" algn="l"/>
              </a:tabLst>
              <a:defRPr/>
            </a:pPr>
            <a:r>
              <a:rPr lang="pt-BR" b="0" i="0" dirty="0">
                <a:effectLst/>
              </a:rPr>
              <a:t>e o responsável pela aplicação dos recursos do regime próprio de previdência social </a:t>
            </a:r>
            <a:r>
              <a:rPr lang="pt-BR" b="0" i="0" dirty="0">
                <a:solidFill>
                  <a:srgbClr val="000000"/>
                </a:solidFill>
                <a:effectLst/>
              </a:rPr>
              <a:t>atendem os requisitos mínimos do Art. 8º-B  da Lei 9.717/98 e Portaria  nº 9.907/20</a:t>
            </a:r>
          </a:p>
          <a:p>
            <a:pPr marL="214313" indent="-214313" algn="just" defTabSz="685800" fontAlgn="base"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Há política anual de investimentos? Como é a sua aprovação?</a:t>
            </a:r>
          </a:p>
          <a:p>
            <a:pPr marL="214313" indent="-214313" algn="just" defTabSz="685800" fontAlgn="base"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Há Comitê de Investimentos?</a:t>
            </a:r>
          </a:p>
          <a:p>
            <a:pPr marL="600075" lvl="1" indent="-257175" algn="just" defTabSz="685800" fontAlgn="base"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Qual a composição(Segurados, Administração)?</a:t>
            </a:r>
          </a:p>
          <a:p>
            <a:pPr marL="600075" lvl="1" indent="-257175" algn="just" defTabSz="685800" fontAlgn="base"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Vinculados ao ente federativo ou com o RPPS na qualidade de titular de cargo efetivo ou de livre nomeação e exoneração?</a:t>
            </a:r>
          </a:p>
          <a:p>
            <a:pPr marL="600075" lvl="1" indent="-257175" algn="just" defTabSz="685800" fontAlgn="base"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Há previsão de periodicidade das reuniões ordinárias e formas de convocação de extraordinárias?</a:t>
            </a:r>
          </a:p>
          <a:p>
            <a:pPr marL="600075" lvl="1" indent="-257175" algn="just" defTabSz="685800" fontAlgn="base"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Previsão de acessibilidade aos processos de investimento e desinvestimento de recursos do RPPS?</a:t>
            </a:r>
          </a:p>
          <a:p>
            <a:pPr marL="600075" lvl="1" indent="-257175" algn="just" defTabSz="685800" fontAlgn="base"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Há exigência de as deliberações e decisões serem registradas em atas?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C5AFE15-BE8C-42B6-9512-7A5CAEF320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5" y="733"/>
            <a:ext cx="1835695" cy="128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00717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RELATÓRIO DO CONTROLE INTERNO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4C96CBA1-FF77-4B40-B78F-BE3CBEDED08D}"/>
              </a:ext>
            </a:extLst>
          </p:cNvPr>
          <p:cNvSpPr/>
          <p:nvPr/>
        </p:nvSpPr>
        <p:spPr>
          <a:xfrm>
            <a:off x="179513" y="482496"/>
            <a:ext cx="8856984" cy="4393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 fontAlgn="base"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pt-BR" b="1" dirty="0">
                <a:solidFill>
                  <a:srgbClr val="000000"/>
                </a:solidFill>
                <a:cs typeface="Arial" panose="020B0604020202020204" pitchFamily="34" charset="0"/>
              </a:rPr>
              <a:t>INVESTIMENTOS</a:t>
            </a:r>
          </a:p>
          <a:p>
            <a:pPr marL="257175" indent="-257175" algn="just" defTabSz="685800" fontAlgn="base"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Procedimentos para os investimentos: </a:t>
            </a:r>
          </a:p>
          <a:p>
            <a:pPr marL="600075" lvl="1" indent="-257175" algn="just" defTabSz="685800" fontAlgn="base"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Obedecidos os parâmetros e limites da Resolução 3922 </a:t>
            </a:r>
            <a:r>
              <a:rPr lang="pt-BR" dirty="0">
                <a:cs typeface="Arial" panose="020B0604020202020204" pitchFamily="34" charset="0"/>
              </a:rPr>
              <a:t>(Resolução 4963/21)</a:t>
            </a: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?</a:t>
            </a:r>
          </a:p>
          <a:p>
            <a:pPr marL="600075" lvl="1" indent="-257175" algn="just" defTabSz="685800" fontAlgn="base"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Estão alinhados com a política de investimentos?</a:t>
            </a:r>
          </a:p>
          <a:p>
            <a:pPr marL="600075" lvl="1" indent="-257175" algn="just" defTabSz="685800" fontAlgn="base"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Avaliado e autorizado pelo Comitê, Conselho Fiscal e Conselho de Administração?</a:t>
            </a:r>
          </a:p>
          <a:p>
            <a:pPr marL="600075" lvl="1" indent="-257175" algn="just" defTabSz="685800" fontAlgn="base"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Documentado em atas as reuniões e decisões?</a:t>
            </a:r>
          </a:p>
          <a:p>
            <a:pPr marL="600075" lvl="1" indent="-257175" algn="just" defTabSz="685800" fontAlgn="base"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Avaliação do  Fundo de investimento e seu regulamento?</a:t>
            </a:r>
          </a:p>
          <a:p>
            <a:pPr marL="600075" lvl="1" indent="-257175" algn="just" defTabSz="685800" fontAlgn="base"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Apresentação da lâmina do Fundo?</a:t>
            </a:r>
          </a:p>
          <a:p>
            <a:pPr marL="600075" lvl="1" indent="-257175" algn="just" defTabSz="685800" fontAlgn="base"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Análise periódica de suas rentabilidades?</a:t>
            </a:r>
          </a:p>
          <a:p>
            <a:pPr marL="600075" lvl="1" indent="-257175" algn="just" defTabSz="685800" fontAlgn="base"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Opção de investimento assinados pelo responsável do Instituto ou de responsável certificado?</a:t>
            </a:r>
          </a:p>
          <a:p>
            <a:pPr marL="600075" lvl="1" indent="-257175" algn="just" defTabSz="685800" fontAlgn="base"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Quais foram os resultados dos investimentos?</a:t>
            </a:r>
          </a:p>
          <a:p>
            <a:pPr marL="600075" lvl="1" indent="-257175" algn="just" defTabSz="685800" fontAlgn="base"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Apresentação da composição dos investimentos: Renda fixa, renda variável, segmentos em imóveis, títulos e valores mobiliários?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1E1C98C-6F0D-45EB-B158-60901488E6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200" y="733"/>
            <a:ext cx="1723800" cy="1202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1963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RELATÓRIO DO CONTROLE INTERNO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F90823C7-E3B1-45D8-8BFF-D9502F3ED288}"/>
              </a:ext>
            </a:extLst>
          </p:cNvPr>
          <p:cNvSpPr/>
          <p:nvPr/>
        </p:nvSpPr>
        <p:spPr>
          <a:xfrm>
            <a:off x="575556" y="971312"/>
            <a:ext cx="7992887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pt-BR" b="1" dirty="0">
                <a:solidFill>
                  <a:srgbClr val="000000"/>
                </a:solidFill>
                <a:cs typeface="Arial" panose="020B0604020202020204" pitchFamily="34" charset="0"/>
              </a:rPr>
              <a:t>EXECUÇÃO ORÇAMENTÁRIA</a:t>
            </a:r>
          </a:p>
          <a:p>
            <a:pPr algn="just" defTabSz="685800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defRPr/>
            </a:pPr>
            <a:endParaRPr lang="pt-BR" u="sng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214313" indent="-214313" algn="just" defTabSz="685800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Acompanhamento da arrecadação da receita X previsão (mensal, bimestral, quadrimestral); execução orçamentária das receitas arrecadadas X despesas empenhadas, liquidadas e pagas.</a:t>
            </a:r>
          </a:p>
          <a:p>
            <a:pPr marL="214313" indent="-214313" algn="just" defTabSz="685800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cs typeface="Arial" panose="020B0604020202020204" pitchFamily="34" charset="0"/>
              </a:rPr>
              <a:t>Comparação do resultado da execução com as metas previstas no anexo de metas fiscais - </a:t>
            </a:r>
            <a:r>
              <a:rPr lang="pt-BR" dirty="0"/>
              <a:t>Demonstrativo VI - RECEITAS E DESPESAS PREVIDENCIÁRIAS DO RPPS (LRF, art. 4°, § 2°, inciso IV, alínea a).</a:t>
            </a:r>
            <a:endParaRPr lang="pt-BR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F1F7125-3600-4130-9E6C-B884C21A4D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5" y="733"/>
            <a:ext cx="1835695" cy="128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1978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RELATÓRIO DO CONTROLE INTERNO</a:t>
            </a:r>
          </a:p>
        </p:txBody>
      </p:sp>
      <p:sp>
        <p:nvSpPr>
          <p:cNvPr id="3" name="Retângulo 1">
            <a:extLst>
              <a:ext uri="{FF2B5EF4-FFF2-40B4-BE49-F238E27FC236}">
                <a16:creationId xmlns:a16="http://schemas.microsoft.com/office/drawing/2014/main" id="{02BA4813-A498-41D8-A661-255A5CEF1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555813"/>
            <a:ext cx="8640959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lvl="1" algn="ctr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None/>
            </a:pPr>
            <a:r>
              <a:rPr lang="pt-BR" altLang="pt-BR" sz="18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ENCARGOS SOCIAIS /CONSULTORIA</a:t>
            </a:r>
          </a:p>
          <a:p>
            <a:pPr marL="0" indent="0" algn="just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None/>
            </a:pPr>
            <a:endParaRPr lang="pt-BR" altLang="pt-BR" sz="18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marL="214313" indent="-214313" algn="just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altLang="pt-BR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Cumprimento dos parcelamentos previdenciários </a:t>
            </a:r>
          </a:p>
          <a:p>
            <a:pPr marL="214313" indent="-214313" algn="just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pt-BR" altLang="pt-BR" sz="18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marL="214313" indent="-214313" algn="just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altLang="pt-BR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Cautela na contratação de assessorias e consultorias com base em cláusula de êxito ou sucesso e com pagamento antecipado sem solução definitiva de mérito e trânsito em julgado. (Utilizar-se dos servidores próprios) </a:t>
            </a:r>
          </a:p>
          <a:p>
            <a:pPr marL="214313" indent="-214313" algn="just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pt-BR" altLang="pt-BR" sz="18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marL="0" indent="0" algn="just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None/>
            </a:pPr>
            <a:r>
              <a:rPr lang="pt-BR" altLang="pt-BR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Obs.: Item considerado capital para atendimento, caso contrário, a conta será rejeitada por este motivo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31053F4-8ED2-4A95-9CCD-523BA4829F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5" y="733"/>
            <a:ext cx="1835695" cy="128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425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RELATÓRIO DO CONTROLE INTERNO</a:t>
            </a:r>
          </a:p>
        </p:txBody>
      </p:sp>
      <p:sp>
        <p:nvSpPr>
          <p:cNvPr id="3" name="Retângulo 1">
            <a:extLst>
              <a:ext uri="{FF2B5EF4-FFF2-40B4-BE49-F238E27FC236}">
                <a16:creationId xmlns:a16="http://schemas.microsoft.com/office/drawing/2014/main" id="{77D4F0F9-4AF7-42F1-8B3B-92BF544E2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548" y="871284"/>
            <a:ext cx="8136904" cy="340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lvl="1" algn="ctr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None/>
            </a:pPr>
            <a:r>
              <a:rPr lang="pt-BR" altLang="pt-BR" sz="18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EXAMES DA DESPESA</a:t>
            </a:r>
          </a:p>
          <a:p>
            <a:pPr marL="342900" lvl="1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None/>
            </a:pPr>
            <a:endParaRPr lang="pt-BR" altLang="pt-BR" sz="1800" b="1" u="sng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marL="0" indent="0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None/>
            </a:pPr>
            <a:endParaRPr lang="pt-BR" altLang="pt-BR" sz="18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marL="214313" indent="-214313" algn="just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altLang="pt-BR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Abusos em viagens, congressos, despesas sem comprovação do interesse público,  multas de trânsito. </a:t>
            </a:r>
          </a:p>
          <a:p>
            <a:pPr marL="214313" indent="-214313" algn="just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pt-BR" altLang="pt-BR" sz="18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marL="214313" indent="-214313" algn="just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altLang="pt-BR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Avaliação de despesas de expansão, criação e aprimoramento. Observar as cautelas do artigo 16 da LRF</a:t>
            </a:r>
          </a:p>
          <a:p>
            <a:pPr marL="214313" indent="-214313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pt-BR" altLang="pt-BR" sz="18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marL="0" indent="0" defTabSz="685800" fontAlgn="base"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None/>
            </a:pPr>
            <a:endParaRPr lang="pt-BR" altLang="pt-BR" sz="18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6E9F013-BBFF-4C93-B19D-448229E338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5" y="733"/>
            <a:ext cx="1835695" cy="128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2305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RELATÓRIO DO CONTROLE INTERNO</a:t>
            </a:r>
          </a:p>
        </p:txBody>
      </p:sp>
      <p:sp>
        <p:nvSpPr>
          <p:cNvPr id="3" name="Retângulo 1">
            <a:extLst>
              <a:ext uri="{FF2B5EF4-FFF2-40B4-BE49-F238E27FC236}">
                <a16:creationId xmlns:a16="http://schemas.microsoft.com/office/drawing/2014/main" id="{2E6759A8-93B6-4044-8879-0200E32B3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8" y="1325255"/>
            <a:ext cx="7776864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lvl="1" algn="ctr" defTabSz="685800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None/>
            </a:pPr>
            <a:r>
              <a:rPr lang="pt-BR" altLang="pt-BR" sz="18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LICITAÇÕES E CONTRATOS</a:t>
            </a:r>
          </a:p>
          <a:p>
            <a:pPr marL="342900" lvl="1" algn="just" defTabSz="685800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None/>
            </a:pPr>
            <a:endParaRPr lang="pt-BR" altLang="pt-BR" sz="1800" b="1" u="sng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marL="214313" indent="-214313" algn="just" defTabSz="685800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altLang="pt-BR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Licitações com editais restritivos, afastando possíveis concorrentes. O Tribunal de Contas do Estado de São Paulo, por exemplo, possui farta jurisprudência sobre a matéria, inclusive várias Súmulas.</a:t>
            </a:r>
          </a:p>
          <a:p>
            <a:pPr marL="214313" indent="-214313" algn="just" defTabSz="685800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altLang="pt-BR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Verificar sucessivos aditamentos e a sua causa, podendo configurar falha de planejamento e deficiência na especificação do objeto.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85D19E4C-1E2F-4BF7-833A-766AB147FE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5" y="733"/>
            <a:ext cx="1835695" cy="128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0202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RELATÓRIO DO CONTROLE INTERNO</a:t>
            </a:r>
            <a:endParaRPr lang="en-US" sz="2000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EF66BDB-8E40-4C57-992C-57F4DBDBA932}"/>
              </a:ext>
            </a:extLst>
          </p:cNvPr>
          <p:cNvSpPr/>
          <p:nvPr/>
        </p:nvSpPr>
        <p:spPr>
          <a:xfrm>
            <a:off x="323528" y="678924"/>
            <a:ext cx="8496944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defTabSz="685800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pt-BR" b="1" dirty="0">
                <a:solidFill>
                  <a:srgbClr val="000000"/>
                </a:solidFill>
                <a:cs typeface="Arial" panose="020B0604020202020204" pitchFamily="34" charset="0"/>
              </a:rPr>
              <a:t>TESOURARIA</a:t>
            </a:r>
          </a:p>
          <a:p>
            <a:pPr marL="214313" indent="-214313" algn="just" defTabSz="685800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Verificar se a conciliação bancária é efetuada e qual a sua regularidade. </a:t>
            </a:r>
          </a:p>
          <a:p>
            <a:pPr marL="214313" indent="-214313" algn="just" defTabSz="685800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Verificar se entre os registros contábeis e os extratos bancários existem valores não conciliados ou pendências com períodos superiores a um mês. </a:t>
            </a:r>
          </a:p>
          <a:p>
            <a:pPr marL="214313" indent="-214313" algn="just" defTabSz="685800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A conciliação bancária é segregada? Há segregação entre os setores de pagamento e de conciliação bancária?</a:t>
            </a:r>
          </a:p>
          <a:p>
            <a:pPr marL="214313" indent="-214313" algn="just" defTabSz="685800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Verificar se existem contas correntes não registradas na contabilidade. </a:t>
            </a:r>
          </a:p>
          <a:p>
            <a:pPr marL="214313" indent="-214313" algn="just" defTabSz="685800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Verificar se existem contas correntes inativas ou canceladas nos registros contábeis.  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2703851-668C-46E5-98D3-2A280BE3D3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5" y="733"/>
            <a:ext cx="1835695" cy="128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4499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RELATÓRIO DO CONTROLE INTERNO</a:t>
            </a:r>
            <a:endParaRPr lang="en-US" sz="2000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6A44DC6B-FEA5-4E14-B86F-03E0BE9CE9EA}"/>
              </a:ext>
            </a:extLst>
          </p:cNvPr>
          <p:cNvSpPr/>
          <p:nvPr/>
        </p:nvSpPr>
        <p:spPr>
          <a:xfrm>
            <a:off x="467544" y="863590"/>
            <a:ext cx="820891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pt-BR" b="1" dirty="0">
                <a:solidFill>
                  <a:srgbClr val="000000"/>
                </a:solidFill>
                <a:cs typeface="Arial" panose="020B0604020202020204" pitchFamily="34" charset="0"/>
              </a:rPr>
              <a:t>CARGOS EM COMISSÃO</a:t>
            </a:r>
          </a:p>
          <a:p>
            <a:pPr marL="214313" indent="-214313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endParaRPr lang="pt-BR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214313" indent="-214313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Verificar se os cargos em comissão referem-se às atribuições de direção, chefia e assessoramento.</a:t>
            </a:r>
          </a:p>
          <a:p>
            <a:pPr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endParaRPr lang="pt-BR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endParaRPr lang="pt-BR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214313" indent="-214313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Verificar se a quantidade de cargos em comissão em relação aos cargos efetivos são desproporcionais.</a:t>
            </a:r>
          </a:p>
          <a:p>
            <a:pPr marL="214313" indent="-214313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endParaRPr lang="pt-BR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endParaRPr lang="pt-BR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214313" indent="-214313" algn="just" defTabSz="6858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Verificar se existe norma regulamentadora com as descrições das atividades dos cargos em comissão.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607C898-47EB-43A9-BF02-24D931745D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5" y="733"/>
            <a:ext cx="1835695" cy="128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9795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ROTEIRO DO CONTROLE INTERNO RPPS</a:t>
            </a:r>
            <a:endParaRPr lang="en-US" sz="20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BA2E5D0-43B1-4E09-AA44-B7456EF76308}"/>
              </a:ext>
            </a:extLst>
          </p:cNvPr>
          <p:cNvSpPr txBox="1"/>
          <p:nvPr/>
        </p:nvSpPr>
        <p:spPr>
          <a:xfrm>
            <a:off x="323528" y="1347614"/>
            <a:ext cx="8712968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dirty="0"/>
              <a:t> Manutenção da base cadastral atualizada dos beneficiários segurados, com a devida adequação às normas emanadas pelo Ministério do Trabalho e  Previdência - MTP; </a:t>
            </a:r>
          </a:p>
          <a:p>
            <a:pPr marL="285750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dirty="0"/>
              <a:t>Manutenção de mecanismos de controle para a concessão de benefícios previdenciários; </a:t>
            </a:r>
          </a:p>
          <a:p>
            <a:pPr marL="285750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dirty="0"/>
              <a:t>Estabelecimento de mecanismos de controle da receita previdenciária e das aplicações financeiras; </a:t>
            </a:r>
          </a:p>
          <a:p>
            <a:pPr marL="285750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dirty="0"/>
              <a:t>Acompanhamento dos processos de credenciamento das instituições financeiras nas quais os recursos previdenciários estão aplicados;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DAC4C02-8EFC-4CF8-89E8-02C538C939E5}"/>
              </a:ext>
            </a:extLst>
          </p:cNvPr>
          <p:cNvSpPr txBox="1"/>
          <p:nvPr/>
        </p:nvSpPr>
        <p:spPr>
          <a:xfrm>
            <a:off x="1475656" y="4535683"/>
            <a:ext cx="691276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000" dirty="0"/>
              <a:t>Fonte: https://www1.tce.pr.gov.br/multimidia/2017/6/flipbook/317850/files/assets/basic-html/page38.html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07E513CC-29D7-47C9-AF69-2CFB3F8184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5" y="733"/>
            <a:ext cx="1835695" cy="128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228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sz="2000" b="1" dirty="0"/>
              <a:t>AUDITORIA INTERNA</a:t>
            </a:r>
            <a:endParaRPr lang="en-US" sz="20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2286D49-4379-4A37-A661-B0CCDB317654}"/>
              </a:ext>
            </a:extLst>
          </p:cNvPr>
          <p:cNvSpPr txBox="1"/>
          <p:nvPr/>
        </p:nvSpPr>
        <p:spPr>
          <a:xfrm>
            <a:off x="827584" y="1136814"/>
            <a:ext cx="74888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A auditoria interna é uma atividade independente e objetiva de avaliação e consultoria, criada para agregar valor e melhorar as operações de uma organização. Ela auxilia a organização a atingir seus objetivos a partir da aplicação de uma abordagem sistemática e disciplinada à avaliação e melhoria da eficácia dos processos de gerenciamento de riscos, controle e governança.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F622507-4526-4C1F-B081-6D0A0BA6F08A}"/>
              </a:ext>
            </a:extLst>
          </p:cNvPr>
          <p:cNvSpPr txBox="1"/>
          <p:nvPr/>
        </p:nvSpPr>
        <p:spPr>
          <a:xfrm>
            <a:off x="827584" y="3048511"/>
            <a:ext cx="7488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R="0" lvl="0" indent="0" algn="just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</a:defRPr>
            </a:lvl1pPr>
          </a:lstStyle>
          <a:p>
            <a:r>
              <a:rPr lang="pt-BR" dirty="0">
                <a:solidFill>
                  <a:schemeClr val="tx1"/>
                </a:solidFill>
              </a:rPr>
              <a:t>..., é preciso que esteja firmemente escorada, de um lado, na aceitação dos administradores e, do outro lado, pela execução de um serviço contínuo e imaginativo que possa fornecer à administração soluções objetivas e tempestivas para os problemas.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6574FC9-D9AF-4CCD-B906-52F871CA14CF}"/>
              </a:ext>
            </a:extLst>
          </p:cNvPr>
          <p:cNvSpPr txBox="1"/>
          <p:nvPr/>
        </p:nvSpPr>
        <p:spPr>
          <a:xfrm>
            <a:off x="647564" y="4515966"/>
            <a:ext cx="784887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000" dirty="0"/>
              <a:t>Fonte: </a:t>
            </a:r>
            <a:r>
              <a:rPr lang="pt-BR" sz="1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https://iiabrasil.org.br/ippf/definicao-de-auditoria-interna</a:t>
            </a:r>
            <a:r>
              <a:rPr lang="pt-BR" sz="1000" dirty="0"/>
              <a:t> e https://www.conceicaodabarra.es.leg.br/001EdilsonControle.pdf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FBEF5C08-73B9-47D5-8581-409771BCB17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79954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ROTEIRO DO CONTROLE INTERNO</a:t>
            </a:r>
            <a:endParaRPr lang="en-US" sz="20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85D13EE-339C-4C53-ACDA-C61A234847FC}"/>
              </a:ext>
            </a:extLst>
          </p:cNvPr>
          <p:cNvSpPr txBox="1"/>
          <p:nvPr/>
        </p:nvSpPr>
        <p:spPr>
          <a:xfrm>
            <a:off x="431540" y="582136"/>
            <a:ext cx="8280920" cy="4149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pt-BR" dirty="0"/>
              <a:t>Acompanhamento regular dos critérios adotados pelo MTP para</a:t>
            </a:r>
          </a:p>
          <a:p>
            <a:pPr marL="271463" algn="just">
              <a:spcBef>
                <a:spcPts val="200"/>
              </a:spcBef>
            </a:pPr>
            <a:r>
              <a:rPr lang="pt-BR" dirty="0"/>
              <a:t>emissão de certidões e do Certificado de Regularidade Previdenciária, </a:t>
            </a:r>
          </a:p>
          <a:p>
            <a:pPr marL="271463" algn="just">
              <a:spcBef>
                <a:spcPts val="200"/>
              </a:spcBef>
            </a:pPr>
            <a:r>
              <a:rPr lang="pt-BR" dirty="0"/>
              <a:t>promovendo as ações necessárias no caso de saneamento de irregularidades impeditivas de sua emissão; </a:t>
            </a:r>
          </a:p>
          <a:p>
            <a:pPr marL="285750" indent="-285750" algn="just"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pt-BR" dirty="0"/>
              <a:t>Avaliação contínua das disponibilidades e das obrigações do RPPS, com acompanhamento gerencial pelos balancetes mensais e a consequente prestação de contas anual encaminhada ao TCE. </a:t>
            </a:r>
          </a:p>
          <a:p>
            <a:pPr marL="285750" indent="-285750" algn="just"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pt-BR" dirty="0"/>
              <a:t>Realização de avaliação atuarial e respectivas reavaliações em cada exercício financeiro; </a:t>
            </a:r>
          </a:p>
          <a:p>
            <a:pPr marL="285750" indent="-285750" algn="just"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pt-BR" dirty="0"/>
              <a:t>Verificação da adequação dos percentuais de contribuição previdenciária (patronal/ servidor) estabelecidos no cálculo atuarial com a legislação específica pertinente;</a:t>
            </a:r>
          </a:p>
          <a:p>
            <a:pPr marL="285750" indent="-285750" algn="just"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pt-BR" dirty="0"/>
              <a:t>Acompanhamento dos repasses das contribuições previdenciárias e dos aportes para cobertura de déficit previdenciário; </a:t>
            </a:r>
          </a:p>
          <a:p>
            <a:pPr marL="285750" indent="-285750" algn="just"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pt-BR" dirty="0"/>
              <a:t>Acompanhamento dos parcelamentos das dívidas com a previdência própria.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02886E1-F350-4DB8-83C5-0F2F3AD1FDBB}"/>
              </a:ext>
            </a:extLst>
          </p:cNvPr>
          <p:cNvSpPr txBox="1"/>
          <p:nvPr/>
        </p:nvSpPr>
        <p:spPr>
          <a:xfrm>
            <a:off x="1475656" y="4576853"/>
            <a:ext cx="691276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000" dirty="0"/>
              <a:t>Fonte: https://www1.tce.pr.gov.br/multimidia/2017/6/flipbook/317850/files/assets/basic-html/page38.html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08D211E5-9383-46A0-9CC9-9C7087E9BA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5" y="11815"/>
            <a:ext cx="1835695" cy="128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1416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ROTEIRO DO CONTROLE INTERNO</a:t>
            </a:r>
            <a:endParaRPr lang="en-US" sz="20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923FEDA-E923-404D-9B61-D4C31626B87B}"/>
              </a:ext>
            </a:extLst>
          </p:cNvPr>
          <p:cNvSpPr txBox="1"/>
          <p:nvPr/>
        </p:nvSpPr>
        <p:spPr>
          <a:xfrm>
            <a:off x="251520" y="1292760"/>
            <a:ext cx="8568952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dirty="0"/>
              <a:t>Há registro contábil individualizado das contribuições dos servidores e dos entes patrocinadores?</a:t>
            </a:r>
          </a:p>
          <a:p>
            <a:pPr marL="285750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dirty="0"/>
              <a:t>Há participação de representantes dos servidores nos colegiados e instâncias de decisão?</a:t>
            </a:r>
          </a:p>
          <a:p>
            <a:pPr marL="285750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dirty="0"/>
              <a:t>Foi publicado bimestralmente o demonstrativo financeiro e orçamentário de receita e despesa previdenciária? </a:t>
            </a:r>
          </a:p>
          <a:p>
            <a:pPr marL="285750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dirty="0"/>
              <a:t>Os benefícios concedidos são apenas aposentadoria e pensão?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ED312CD-A06A-4581-8DD2-DEF92442D1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5" y="11815"/>
            <a:ext cx="1835695" cy="128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520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ROTEIRO DO CONTROLE INTERNO</a:t>
            </a:r>
            <a:endParaRPr lang="en-US" sz="20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633E9EC-53D8-45E4-9152-E0B41935BF89}"/>
              </a:ext>
            </a:extLst>
          </p:cNvPr>
          <p:cNvSpPr txBox="1"/>
          <p:nvPr/>
        </p:nvSpPr>
        <p:spPr>
          <a:xfrm>
            <a:off x="431540" y="894075"/>
            <a:ext cx="828092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dirty="0"/>
              <a:t>A taxa de administração conforma-se a Portaria n° 19.451/2020?</a:t>
            </a:r>
            <a:endParaRPr lang="pt-BR" dirty="0">
              <a:solidFill>
                <a:srgbClr val="FF0000"/>
              </a:solidFill>
            </a:endParaRPr>
          </a:p>
          <a:p>
            <a:pPr marL="285750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As contribuições e os recursos do RPPS foram utilizados, exclusivamente,</a:t>
            </a:r>
            <a:r>
              <a:rPr lang="pt-PT" spc="-2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em</a:t>
            </a:r>
            <a:r>
              <a:rPr lang="pt-PT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benefícios</a:t>
            </a:r>
            <a:r>
              <a:rPr lang="pt-PT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previdenciários,</a:t>
            </a:r>
            <a:r>
              <a:rPr lang="pt-PT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exceção</a:t>
            </a:r>
            <a:r>
              <a:rPr lang="pt-PT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às</a:t>
            </a:r>
            <a:r>
              <a:rPr lang="pt-PT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despesas</a:t>
            </a:r>
            <a:r>
              <a:rPr lang="pt-PT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administrativas,</a:t>
            </a:r>
            <a:r>
              <a:rPr lang="pt-PT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inclusive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no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caso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de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extinção</a:t>
            </a:r>
            <a:r>
              <a:rPr lang="pt-PT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do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Regime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Próprio?</a:t>
            </a:r>
          </a:p>
          <a:p>
            <a:pPr marL="285750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PT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O</a:t>
            </a:r>
            <a:r>
              <a:rPr lang="pt-PT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regime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próprio</a:t>
            </a:r>
            <a:r>
              <a:rPr lang="pt-PT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mantém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seus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segurados</a:t>
            </a:r>
            <a:r>
              <a:rPr lang="pt-PT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informados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quanto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à</a:t>
            </a:r>
            <a:r>
              <a:rPr lang="pt-PT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sua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gestão?</a:t>
            </a:r>
            <a:r>
              <a:rPr lang="pt-PT" spc="-2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</a:p>
          <a:p>
            <a:pPr marL="285750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Os recursos provenientes</a:t>
            </a:r>
            <a:r>
              <a:rPr lang="pt-PT" spc="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da compensação</a:t>
            </a:r>
            <a:r>
              <a:rPr lang="pt-PT" spc="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financeira estão</a:t>
            </a:r>
            <a:r>
              <a:rPr lang="pt-PT" spc="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sendo utilizados</a:t>
            </a:r>
            <a:r>
              <a:rPr lang="pt-PT" spc="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somente</a:t>
            </a:r>
            <a:r>
              <a:rPr lang="pt-PT" spc="1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para</a:t>
            </a:r>
            <a:r>
              <a:rPr lang="pt-PT" spc="1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pagamento</a:t>
            </a:r>
            <a:r>
              <a:rPr lang="pt-PT" spc="1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de</a:t>
            </a:r>
            <a:r>
              <a:rPr lang="pt-PT" spc="1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benefícios</a:t>
            </a:r>
            <a:r>
              <a:rPr lang="pt-PT" spc="1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previdenciários,</a:t>
            </a:r>
            <a:r>
              <a:rPr lang="pt-PT" spc="2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inclusive</a:t>
            </a:r>
            <a:r>
              <a:rPr lang="pt-PT" spc="1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no</a:t>
            </a:r>
            <a:r>
              <a:rPr lang="pt-PT" spc="1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caso de</a:t>
            </a:r>
            <a:r>
              <a:rPr lang="pt-PT" spc="1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extinção</a:t>
            </a:r>
            <a:r>
              <a:rPr lang="pt-PT" spc="1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do</a:t>
            </a:r>
            <a:r>
              <a:rPr lang="pt-PT" spc="1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Regime</a:t>
            </a:r>
            <a:r>
              <a:rPr lang="pt-PT" spc="1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Próprio?</a:t>
            </a:r>
          </a:p>
          <a:p>
            <a:pPr marL="285750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Os atos concessórios dos benefícios de aposentadoria e pensão estão sendo</a:t>
            </a:r>
            <a:r>
              <a:rPr lang="pt-PT" spc="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encaminhados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ao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TCESP?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Em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caso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positivo,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está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sendo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utilizado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o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sistema</a:t>
            </a:r>
            <a:r>
              <a:rPr lang="pt-PT" spc="-2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SISCAA?</a:t>
            </a:r>
            <a:endParaRPr lang="pt-BR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3FC0959-4E07-4217-B895-7900F8DD5E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5" y="11815"/>
            <a:ext cx="1835695" cy="128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21085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CONTROLE INTERNO</a:t>
            </a:r>
            <a:endParaRPr lang="en-US" sz="20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B07FAD0-8B82-46B9-A0D2-2B36144D2FEA}"/>
              </a:ext>
            </a:extLst>
          </p:cNvPr>
          <p:cNvSpPr txBox="1"/>
          <p:nvPr/>
        </p:nvSpPr>
        <p:spPr>
          <a:xfrm>
            <a:off x="431540" y="1563429"/>
            <a:ext cx="8280920" cy="2016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71755" algn="just">
              <a:lnSpc>
                <a:spcPct val="117000"/>
              </a:lnSpc>
              <a:spcBef>
                <a:spcPts val="430"/>
              </a:spcBef>
              <a:spcAft>
                <a:spcPts val="0"/>
              </a:spcAft>
            </a:pP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Nas pequenas entidades, de pouca movimentação financeira, para elas um</a:t>
            </a:r>
            <a:r>
              <a:rPr lang="pt-PT" sz="1800" spc="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único</a:t>
            </a:r>
            <a:r>
              <a:rPr lang="pt-PT" sz="1800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servidor</a:t>
            </a:r>
            <a:r>
              <a:rPr lang="pt-PT" sz="1800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pode</a:t>
            </a:r>
            <a:r>
              <a:rPr lang="pt-PT" sz="1800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responder</a:t>
            </a:r>
            <a:r>
              <a:rPr lang="pt-PT" sz="1800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pelo</a:t>
            </a:r>
            <a:r>
              <a:rPr lang="pt-PT" sz="1800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Controle</a:t>
            </a:r>
            <a:r>
              <a:rPr lang="pt-PT" sz="1800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Interno,</a:t>
            </a:r>
            <a:r>
              <a:rPr lang="pt-PT" sz="1800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e,</a:t>
            </a:r>
            <a:r>
              <a:rPr lang="pt-PT" sz="1800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sob</a:t>
            </a:r>
            <a:r>
              <a:rPr lang="pt-PT" sz="1800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certas</a:t>
            </a:r>
            <a:r>
              <a:rPr lang="pt-PT" sz="1800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condições,</a:t>
            </a:r>
            <a:r>
              <a:rPr lang="pt-PT" sz="1800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não</a:t>
            </a:r>
            <a:r>
              <a:rPr lang="pt-PT" sz="1800" spc="-2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há necessidade de nova contratação para tais; bastaria específica gratificação para o</a:t>
            </a:r>
            <a:r>
              <a:rPr lang="pt-PT" sz="1800" spc="-2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servidor designado mediante previsão legal, conforme as possibilidades financeiras</a:t>
            </a:r>
            <a:r>
              <a:rPr lang="pt-PT" sz="1800" spc="-2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da</a:t>
            </a:r>
            <a:r>
              <a:rPr lang="pt-PT" sz="1800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entidade,</a:t>
            </a:r>
            <a:r>
              <a:rPr lang="pt-PT" sz="1800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ou</a:t>
            </a:r>
            <a:r>
              <a:rPr lang="pt-PT" sz="1800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pt-PT" sz="1800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possibilidade</a:t>
            </a:r>
            <a:r>
              <a:rPr lang="pt-PT" sz="1800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de</a:t>
            </a:r>
            <a:r>
              <a:rPr lang="pt-PT" sz="1800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o</a:t>
            </a:r>
            <a:r>
              <a:rPr lang="pt-PT" sz="1800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servidor</a:t>
            </a:r>
            <a:r>
              <a:rPr lang="pt-PT" sz="1800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ou</a:t>
            </a:r>
            <a:r>
              <a:rPr lang="pt-PT" sz="1800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pt-PT" sz="1800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estrutura</a:t>
            </a:r>
            <a:r>
              <a:rPr lang="pt-PT" sz="1800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administrativa</a:t>
            </a:r>
            <a:r>
              <a:rPr lang="pt-PT" sz="1800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respon</a:t>
            </a:r>
            <a:r>
              <a:rPr lang="pt-PT" sz="1800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der</a:t>
            </a:r>
            <a:r>
              <a:rPr lang="pt-PT" sz="1800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por</a:t>
            </a:r>
            <a:r>
              <a:rPr lang="pt-PT" sz="1800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todos</a:t>
            </a:r>
            <a:r>
              <a:rPr lang="pt-PT" sz="1800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os</a:t>
            </a:r>
            <a:r>
              <a:rPr lang="pt-PT" sz="1800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poderes</a:t>
            </a:r>
            <a:r>
              <a:rPr lang="pt-PT" sz="1800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</a:t>
            </a:r>
            <a:r>
              <a:rPr lang="pt-PT" sz="1800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órgãos</a:t>
            </a:r>
            <a:r>
              <a:rPr lang="pt-PT" sz="1800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que</a:t>
            </a:r>
            <a:r>
              <a:rPr lang="pt-PT" sz="1800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compõem</a:t>
            </a:r>
            <a:r>
              <a:rPr lang="pt-PT" sz="1800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o</a:t>
            </a:r>
            <a:r>
              <a:rPr lang="pt-PT" sz="1800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ente</a:t>
            </a:r>
            <a:r>
              <a:rPr lang="pt-PT" sz="1800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governamental.</a:t>
            </a:r>
            <a:endParaRPr lang="pt-BR" sz="18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27200CD-C94C-43E7-BE17-CC3E42C624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5" y="11815"/>
            <a:ext cx="1835695" cy="128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46444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CONTROLE INTERNO</a:t>
            </a:r>
            <a:endParaRPr lang="en-US" sz="20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DD0D219-7710-41D2-BBF4-D83E4F364563}"/>
              </a:ext>
            </a:extLst>
          </p:cNvPr>
          <p:cNvSpPr txBox="1"/>
          <p:nvPr/>
        </p:nvSpPr>
        <p:spPr>
          <a:xfrm>
            <a:off x="467544" y="1203598"/>
            <a:ext cx="8208912" cy="3475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71120" algn="just">
              <a:lnSpc>
                <a:spcPct val="123000"/>
              </a:lnSpc>
              <a:spcAft>
                <a:spcPts val="0"/>
              </a:spcAft>
            </a:pP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Nada impede que os Poderes e Órgãos, mediante lei no sentido formal para assegurar maior segurança jurídica, estabelecer em</a:t>
            </a:r>
            <a:r>
              <a:rPr lang="pt-PT" sz="1800" spc="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comum</a:t>
            </a:r>
            <a:r>
              <a:rPr lang="pt-PT" sz="1800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acordo</a:t>
            </a:r>
            <a:r>
              <a:rPr lang="pt-PT" sz="1800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uma</a:t>
            </a:r>
            <a:r>
              <a:rPr lang="pt-PT" sz="1800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estrutura</a:t>
            </a:r>
            <a:r>
              <a:rPr lang="pt-PT" sz="1800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administrativa, alocada</a:t>
            </a:r>
            <a:r>
              <a:rPr lang="pt-PT" sz="1800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na</a:t>
            </a:r>
            <a:r>
              <a:rPr lang="pt-PT" sz="1800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Prefeitura,</a:t>
            </a:r>
            <a:r>
              <a:rPr lang="pt-PT" sz="1800" spc="-2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para</a:t>
            </a:r>
            <a:r>
              <a:rPr lang="pt-PT" sz="1800" spc="-2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responder</a:t>
            </a:r>
            <a:r>
              <a:rPr lang="pt-PT" sz="1800" spc="-1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pelo</a:t>
            </a:r>
            <a:r>
              <a:rPr lang="pt-PT" sz="1800" spc="-1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Sistema</a:t>
            </a:r>
            <a:r>
              <a:rPr lang="pt-PT" sz="1800" spc="-1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de</a:t>
            </a:r>
            <a:r>
              <a:rPr lang="pt-PT" sz="1800" spc="-2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Controle</a:t>
            </a:r>
            <a:r>
              <a:rPr lang="pt-PT" sz="1800" spc="-1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Interno</a:t>
            </a:r>
            <a:r>
              <a:rPr lang="pt-PT" sz="1800" spc="-1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do</a:t>
            </a:r>
            <a:r>
              <a:rPr lang="pt-PT" sz="1800" spc="-1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Município,</a:t>
            </a:r>
            <a:r>
              <a:rPr lang="pt-PT" sz="1800" spc="-1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com</a:t>
            </a:r>
            <a:r>
              <a:rPr lang="pt-PT" sz="1800" spc="-2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atuação</a:t>
            </a:r>
            <a:r>
              <a:rPr lang="pt-PT" sz="1800" spc="-1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em</a:t>
            </a:r>
            <a:r>
              <a:rPr lang="pt-PT" sz="1800" spc="-2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todos os Poderes e Órgãos</a:t>
            </a:r>
            <a:r>
              <a:rPr lang="pt-PT" dirty="0">
                <a:solidFill>
                  <a:srgbClr val="231F20"/>
                </a:solidFill>
                <a:ea typeface="Times New Roman" panose="02020603050405020304" pitchFamily="18" charset="0"/>
              </a:rPr>
              <a:t>.</a:t>
            </a:r>
            <a:endParaRPr lang="pt-PT" sz="1800" dirty="0">
              <a:solidFill>
                <a:srgbClr val="231F20"/>
              </a:solidFill>
              <a:effectLst/>
              <a:ea typeface="Times New Roman" panose="02020603050405020304" pitchFamily="18" charset="0"/>
            </a:endParaRPr>
          </a:p>
          <a:p>
            <a:pPr marR="71120" algn="just">
              <a:lnSpc>
                <a:spcPct val="123000"/>
              </a:lnSpc>
            </a:pPr>
            <a:endParaRPr lang="pt-PT" dirty="0">
              <a:solidFill>
                <a:srgbClr val="231F20"/>
              </a:solidFill>
            </a:endParaRPr>
          </a:p>
          <a:p>
            <a:pPr marR="71120" algn="just">
              <a:lnSpc>
                <a:spcPct val="123000"/>
              </a:lnSpc>
            </a:pPr>
            <a:r>
              <a:rPr lang="pt-PT" dirty="0">
                <a:solidFill>
                  <a:srgbClr val="231F20"/>
                </a:solidFill>
              </a:rPr>
              <a:t>Tal alternativa seria uma solução viável e econômica para as entidades como Câmaras Municipais, órgãos da Administração Indireta ou Fundos de Previdência que contam com reduzido número de servidores que, se destacados para exercer a função de controle interno, certamente comprometeriam a segregação das atividades normais com as de controle.</a:t>
            </a:r>
            <a:endParaRPr lang="pt-BR" dirty="0">
              <a:solidFill>
                <a:srgbClr val="231F20"/>
              </a:solidFill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051202DE-C306-4420-95BA-B46D7EF69B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5" y="11815"/>
            <a:ext cx="1835695" cy="128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41639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0E46B3-8270-4A56-99D9-850C09165451}"/>
              </a:ext>
            </a:extLst>
          </p:cNvPr>
          <p:cNvSpPr txBox="1">
            <a:spLocks/>
          </p:cNvSpPr>
          <p:nvPr/>
        </p:nvSpPr>
        <p:spPr>
          <a:xfrm>
            <a:off x="457200" y="1786806"/>
            <a:ext cx="8229600" cy="784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pt-BR" sz="2800" dirty="0"/>
              <a:t>MUITO OBRIGADO.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6EDD0EC-7593-425B-B6DD-36B571D2B757}"/>
              </a:ext>
            </a:extLst>
          </p:cNvPr>
          <p:cNvSpPr txBox="1"/>
          <p:nvPr/>
        </p:nvSpPr>
        <p:spPr>
          <a:xfrm>
            <a:off x="2286000" y="3227660"/>
            <a:ext cx="4572000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pt-BR" sz="1100" b="1" dirty="0">
                <a:solidFill>
                  <a:srgbClr val="000000"/>
                </a:solidFill>
              </a:rPr>
              <a:t>TRIBUNAL DE CONTAS DO ESTADO DE SÃO PAULO</a:t>
            </a:r>
            <a:endParaRPr lang="pt-BR" sz="1100" b="1" i="0" dirty="0">
              <a:solidFill>
                <a:srgbClr val="000000"/>
              </a:solidFill>
              <a:effectLst/>
            </a:endParaRPr>
          </a:p>
          <a:p>
            <a:pPr algn="ctr">
              <a:spcAft>
                <a:spcPts val="1000"/>
              </a:spcAft>
            </a:pPr>
            <a:r>
              <a:rPr lang="pt-BR" sz="1100" b="1" i="0" dirty="0">
                <a:solidFill>
                  <a:srgbClr val="000000"/>
                </a:solidFill>
                <a:effectLst/>
              </a:rPr>
              <a:t>Celso Atilio Frigeri </a:t>
            </a:r>
            <a:endParaRPr lang="pt-BR" sz="1100" b="0" i="0" dirty="0">
              <a:solidFill>
                <a:srgbClr val="000000"/>
              </a:solidFill>
              <a:effectLst/>
            </a:endParaRPr>
          </a:p>
          <a:p>
            <a:pPr algn="ctr">
              <a:spcAft>
                <a:spcPts val="1000"/>
              </a:spcAft>
            </a:pPr>
            <a:r>
              <a:rPr lang="pt-BR" sz="1100" b="1" i="0" dirty="0">
                <a:solidFill>
                  <a:srgbClr val="000000"/>
                </a:solidFill>
                <a:effectLst/>
              </a:rPr>
              <a:t>Coordenadoria de Fiscalização e Controle - RPPS </a:t>
            </a:r>
          </a:p>
          <a:p>
            <a:pPr algn="ctr">
              <a:spcAft>
                <a:spcPts val="1000"/>
              </a:spcAft>
            </a:pPr>
            <a:r>
              <a:rPr lang="pt-BR" sz="1100" b="1" dirty="0">
                <a:solidFill>
                  <a:srgbClr val="000000"/>
                </a:solidFill>
              </a:rPr>
              <a:t>(19) 3543-2460 R 828</a:t>
            </a:r>
            <a:endParaRPr lang="pt-BR" sz="1100" b="1" i="0" dirty="0">
              <a:solidFill>
                <a:srgbClr val="000000"/>
              </a:solidFill>
              <a:effectLst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3E89C2F-1CD8-48D7-B6AA-B16BE51916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5" y="11815"/>
            <a:ext cx="1835695" cy="128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380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sz="2000" b="1" dirty="0"/>
              <a:t>IMPORTÂNCIA DO CONTROLE INTERNO  </a:t>
            </a:r>
            <a:endParaRPr lang="en-US" sz="20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15E5FB6-2F83-425C-BB67-4D25FC3CC82D}"/>
              </a:ext>
            </a:extLst>
          </p:cNvPr>
          <p:cNvSpPr txBox="1"/>
          <p:nvPr/>
        </p:nvSpPr>
        <p:spPr>
          <a:xfrm>
            <a:off x="863588" y="1491630"/>
            <a:ext cx="74168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R="0" lvl="0" indent="0" algn="just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</a:defRPr>
            </a:lvl1pPr>
          </a:lstStyle>
          <a:p>
            <a:r>
              <a:rPr lang="pt-BR" dirty="0">
                <a:solidFill>
                  <a:schemeClr val="tx1"/>
                </a:solidFill>
              </a:rPr>
              <a:t>"[...] sua principal finalidade vem a ser o exercício do controle dos atos de uma gestão administrativa e a verificação desses atos aos princípios constitucionais insertos no caput do artigo 37 - legalidade, impessoalidade, moralidade, publicidade e eficiência.</a:t>
            </a:r>
          </a:p>
          <a:p>
            <a:r>
              <a:rPr lang="pt-BR" dirty="0">
                <a:solidFill>
                  <a:schemeClr val="tx1"/>
                </a:solidFill>
              </a:rPr>
              <a:t>Silva (2011, p.32)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07B6644-3FC5-41D5-AB74-9E7EE335228A}"/>
              </a:ext>
            </a:extLst>
          </p:cNvPr>
          <p:cNvSpPr txBox="1"/>
          <p:nvPr/>
        </p:nvSpPr>
        <p:spPr>
          <a:xfrm>
            <a:off x="1619672" y="4443958"/>
            <a:ext cx="4572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000" dirty="0"/>
              <a:t>Fonte: https://www.aedb.br/seget/arquivos/artigos15/35622398.pdf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2023A417-FD36-43D9-8E9E-4593087192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495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CONTROLE INTERNO - Fundamentos Legais</a:t>
            </a:r>
            <a:endParaRPr lang="en-US" sz="20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61F42E3-FA32-40DB-A825-859267A8AA09}"/>
              </a:ext>
            </a:extLst>
          </p:cNvPr>
          <p:cNvSpPr txBox="1"/>
          <p:nvPr/>
        </p:nvSpPr>
        <p:spPr>
          <a:xfrm>
            <a:off x="539552" y="1167203"/>
            <a:ext cx="8352928" cy="1692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71755" algn="just">
              <a:lnSpc>
                <a:spcPct val="117000"/>
              </a:lnSpc>
              <a:spcBef>
                <a:spcPts val="840"/>
              </a:spcBef>
              <a:spcAft>
                <a:spcPts val="0"/>
              </a:spcAft>
            </a:pP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O</a:t>
            </a:r>
            <a:r>
              <a:rPr lang="pt-PT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Controle</a:t>
            </a:r>
            <a:r>
              <a:rPr lang="pt-PT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Interno</a:t>
            </a:r>
            <a:r>
              <a:rPr lang="pt-PT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acha-se</a:t>
            </a:r>
            <a:r>
              <a:rPr lang="pt-PT" spc="-4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previsto</a:t>
            </a:r>
            <a:r>
              <a:rPr lang="pt-PT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na</a:t>
            </a:r>
            <a:r>
              <a:rPr lang="pt-PT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Constituição</a:t>
            </a:r>
            <a:r>
              <a:rPr lang="pt-PT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federal</a:t>
            </a:r>
            <a:r>
              <a:rPr lang="pt-PT" spc="-4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</a:t>
            </a:r>
            <a:r>
              <a:rPr lang="pt-PT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estadual,</a:t>
            </a:r>
            <a:r>
              <a:rPr lang="pt-PT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na</a:t>
            </a:r>
            <a:r>
              <a:rPr lang="pt-PT" spc="-4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Lei</a:t>
            </a:r>
            <a:r>
              <a:rPr lang="pt-PT" spc="-2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de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Responsabilidade</a:t>
            </a:r>
            <a:r>
              <a:rPr lang="pt-PT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Fiscal,</a:t>
            </a:r>
            <a:r>
              <a:rPr lang="pt-PT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na</a:t>
            </a:r>
            <a:r>
              <a:rPr lang="pt-PT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Lei</a:t>
            </a:r>
            <a:r>
              <a:rPr lang="pt-PT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nº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4.320,</a:t>
            </a:r>
            <a:r>
              <a:rPr lang="pt-PT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de</a:t>
            </a:r>
            <a:r>
              <a:rPr lang="pt-PT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1964,</a:t>
            </a:r>
            <a:r>
              <a:rPr lang="pt-PT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no</a:t>
            </a:r>
            <a:r>
              <a:rPr lang="pt-PT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Decreto-lei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nº</a:t>
            </a:r>
            <a:r>
              <a:rPr lang="pt-PT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200,</a:t>
            </a:r>
            <a:r>
              <a:rPr lang="pt-PT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de</a:t>
            </a:r>
            <a:r>
              <a:rPr lang="pt-PT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1967,</a:t>
            </a:r>
            <a:r>
              <a:rPr lang="pt-PT" spc="-2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na</a:t>
            </a:r>
            <a:r>
              <a:rPr lang="pt-PT" spc="-2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Lei</a:t>
            </a:r>
            <a:r>
              <a:rPr lang="pt-PT" spc="-2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Orgânica</a:t>
            </a:r>
            <a:r>
              <a:rPr lang="pt-PT" spc="-2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a typeface="Times New Roman" panose="02020603050405020304" pitchFamily="18" charset="0"/>
              </a:rPr>
              <a:t>e</a:t>
            </a:r>
            <a:r>
              <a:rPr lang="pt-PT" spc="-20" dirty="0">
                <a:solidFill>
                  <a:srgbClr val="231F20"/>
                </a:solidFill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a typeface="Times New Roman" panose="02020603050405020304" pitchFamily="18" charset="0"/>
              </a:rPr>
              <a:t>Instruções</a:t>
            </a:r>
            <a:r>
              <a:rPr lang="pt-PT" spc="-25" dirty="0">
                <a:solidFill>
                  <a:srgbClr val="231F20"/>
                </a:solidFill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do</a:t>
            </a:r>
            <a:r>
              <a:rPr lang="pt-PT" spc="-2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Tribunal</a:t>
            </a:r>
            <a:r>
              <a:rPr lang="pt-PT" spc="-2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de</a:t>
            </a:r>
            <a:r>
              <a:rPr lang="pt-PT" spc="-2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Contas</a:t>
            </a:r>
            <a:r>
              <a:rPr lang="pt-PT" spc="-2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do</a:t>
            </a:r>
            <a:r>
              <a:rPr lang="pt-PT" spc="-2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Estado</a:t>
            </a:r>
            <a:r>
              <a:rPr lang="pt-PT" spc="-2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de</a:t>
            </a:r>
            <a:r>
              <a:rPr lang="pt-PT" spc="-2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São</a:t>
            </a:r>
            <a:r>
              <a:rPr lang="pt-PT" spc="-2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Paulo.</a:t>
            </a:r>
            <a:endParaRPr lang="pt-BR" dirty="0">
              <a:effectLst/>
              <a:ea typeface="Times New Roman" panose="02020603050405020304" pitchFamily="18" charset="0"/>
            </a:endParaRPr>
          </a:p>
          <a:p>
            <a:pPr marR="72390" algn="just">
              <a:lnSpc>
                <a:spcPct val="117000"/>
              </a:lnSpc>
              <a:spcBef>
                <a:spcPts val="15"/>
              </a:spcBef>
              <a:spcAft>
                <a:spcPts val="0"/>
              </a:spcAft>
            </a:pPr>
            <a:r>
              <a:rPr lang="pt-PT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O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marco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inicial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do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Controle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Interno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acha-se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disposto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na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Lei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nº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4.320,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de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1964,</a:t>
            </a:r>
            <a:r>
              <a:rPr lang="pt-PT" spc="-2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em</a:t>
            </a:r>
            <a:r>
              <a:rPr lang="pt-PT" spc="-7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seus</a:t>
            </a:r>
            <a:r>
              <a:rPr lang="pt-PT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arts.</a:t>
            </a:r>
            <a:r>
              <a:rPr lang="pt-PT" spc="-7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76</a:t>
            </a:r>
            <a:r>
              <a:rPr lang="pt-PT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pt-PT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80.</a:t>
            </a:r>
            <a:endParaRPr lang="pt-BR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08AA315-D496-4510-B542-FDE398A5F0A1}"/>
              </a:ext>
            </a:extLst>
          </p:cNvPr>
          <p:cNvSpPr txBox="1"/>
          <p:nvPr/>
        </p:nvSpPr>
        <p:spPr>
          <a:xfrm>
            <a:off x="539552" y="2859782"/>
            <a:ext cx="8352928" cy="1692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71120" algn="just">
              <a:lnSpc>
                <a:spcPct val="117000"/>
              </a:lnSpc>
              <a:spcBef>
                <a:spcPts val="10"/>
              </a:spcBef>
              <a:spcAft>
                <a:spcPts val="0"/>
              </a:spcAft>
            </a:pP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pt-PT" spc="-2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Constituição</a:t>
            </a:r>
            <a:r>
              <a:rPr lang="pt-PT" spc="-2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Federal,</a:t>
            </a:r>
            <a:r>
              <a:rPr lang="pt-PT" spc="-2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por</a:t>
            </a:r>
            <a:r>
              <a:rPr lang="pt-PT" spc="-2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sua</a:t>
            </a:r>
            <a:r>
              <a:rPr lang="pt-PT" spc="-2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vez,</a:t>
            </a:r>
            <a:r>
              <a:rPr lang="pt-PT" spc="-2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previu</a:t>
            </a:r>
            <a:r>
              <a:rPr lang="pt-PT" spc="-2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que</a:t>
            </a:r>
            <a:r>
              <a:rPr lang="pt-PT" spc="-2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pt-PT" spc="-2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fiscalização</a:t>
            </a:r>
            <a:r>
              <a:rPr lang="pt-PT" spc="-2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no</a:t>
            </a:r>
            <a:r>
              <a:rPr lang="pt-PT" spc="-2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Município</a:t>
            </a:r>
            <a:r>
              <a:rPr lang="pt-PT" spc="-2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será</a:t>
            </a:r>
            <a:r>
              <a:rPr lang="pt-PT" spc="-2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exercida pelo Poder Legislativo Municipal e pelos sistemas de controle interno do</a:t>
            </a:r>
            <a:r>
              <a:rPr lang="pt-PT" spc="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Poder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Executivo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Municipal,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juntamente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com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novidade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da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criação</a:t>
            </a:r>
            <a:r>
              <a:rPr lang="pt-PT" spc="-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do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Sistema</a:t>
            </a:r>
            <a:r>
              <a:rPr lang="pt-PT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de</a:t>
            </a:r>
            <a:r>
              <a:rPr lang="pt-PT" spc="-2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Controle</a:t>
            </a:r>
            <a:r>
              <a:rPr lang="pt-PT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Interno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mantida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de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forma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integrada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entre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os</a:t>
            </a:r>
            <a:r>
              <a:rPr lang="pt-PT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Poderes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da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Federação</a:t>
            </a:r>
            <a:r>
              <a:rPr lang="pt-PT" spc="-6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(arts.</a:t>
            </a:r>
            <a:r>
              <a:rPr lang="pt-PT" spc="-2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31</a:t>
            </a:r>
            <a:r>
              <a:rPr lang="pt-PT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</a:t>
            </a:r>
            <a:r>
              <a:rPr lang="pt-PT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74),</a:t>
            </a:r>
            <a:r>
              <a:rPr lang="pt-PT" spc="-4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reproduzido</a:t>
            </a:r>
            <a:r>
              <a:rPr lang="pt-PT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na</a:t>
            </a:r>
            <a:r>
              <a:rPr lang="pt-PT" spc="-4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Constituição</a:t>
            </a:r>
            <a:r>
              <a:rPr lang="pt-PT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Paulista</a:t>
            </a:r>
            <a:r>
              <a:rPr lang="pt-PT" spc="-4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em</a:t>
            </a:r>
            <a:r>
              <a:rPr lang="pt-PT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seu</a:t>
            </a:r>
            <a:r>
              <a:rPr lang="pt-PT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artigo</a:t>
            </a:r>
            <a:r>
              <a:rPr lang="pt-PT" spc="-4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50.</a:t>
            </a:r>
            <a:endParaRPr lang="pt-BR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1DABD072-F82E-490C-A964-77A66A4D84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707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C30BE46F-2BE8-40DD-8055-D1B9AA947010}"/>
              </a:ext>
            </a:extLst>
          </p:cNvPr>
          <p:cNvSpPr txBox="1"/>
          <p:nvPr/>
        </p:nvSpPr>
        <p:spPr>
          <a:xfrm>
            <a:off x="431540" y="1214070"/>
            <a:ext cx="8280920" cy="2715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71120" algn="just">
              <a:lnSpc>
                <a:spcPct val="123000"/>
              </a:lnSpc>
              <a:spcBef>
                <a:spcPts val="430"/>
              </a:spcBef>
              <a:spcAft>
                <a:spcPts val="0"/>
              </a:spcAft>
            </a:pPr>
            <a:r>
              <a:rPr lang="pt-PT" sz="2000" dirty="0">
                <a:solidFill>
                  <a:srgbClr val="231F20"/>
                </a:solidFill>
                <a:ea typeface="Times New Roman" panose="02020603050405020304" pitchFamily="18" charset="0"/>
              </a:rPr>
              <a:t>A</a:t>
            </a:r>
            <a:r>
              <a:rPr lang="pt-PT" sz="20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ntes da Constituição de 1988, o controle interno era somente exercido pelo Poder Executivo.</a:t>
            </a:r>
            <a:endParaRPr lang="pt-BR" sz="2000" dirty="0">
              <a:effectLst/>
              <a:ea typeface="Times New Roman" panose="02020603050405020304" pitchFamily="18" charset="0"/>
            </a:endParaRPr>
          </a:p>
          <a:p>
            <a:pPr marR="71755" algn="just">
              <a:lnSpc>
                <a:spcPct val="123000"/>
              </a:lnSpc>
              <a:spcAft>
                <a:spcPts val="0"/>
              </a:spcAft>
            </a:pPr>
            <a:r>
              <a:rPr lang="pt-PT" sz="20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Agora, cada Poder estatal dispõe de sua própria vigilância interna, podendo ser</a:t>
            </a:r>
            <a:r>
              <a:rPr lang="pt-PT" sz="2000" spc="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20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integrada</a:t>
            </a:r>
            <a:r>
              <a:rPr lang="pt-PT" sz="2000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20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à</a:t>
            </a:r>
            <a:r>
              <a:rPr lang="pt-PT" sz="2000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20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existente</a:t>
            </a:r>
            <a:r>
              <a:rPr lang="pt-PT" sz="2000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20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nos</a:t>
            </a:r>
            <a:r>
              <a:rPr lang="pt-PT" sz="2000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20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outros</a:t>
            </a:r>
            <a:r>
              <a:rPr lang="pt-PT" sz="2000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20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Poderes</a:t>
            </a:r>
            <a:r>
              <a:rPr lang="pt-PT" sz="2000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20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(art.</a:t>
            </a:r>
            <a:r>
              <a:rPr lang="pt-PT" sz="2000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20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74</a:t>
            </a:r>
            <a:r>
              <a:rPr lang="pt-PT" sz="2000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20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da</a:t>
            </a:r>
            <a:r>
              <a:rPr lang="pt-PT" sz="2000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20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CF).</a:t>
            </a:r>
            <a:endParaRPr lang="pt-BR" sz="2000" dirty="0">
              <a:effectLst/>
              <a:ea typeface="Times New Roman" panose="02020603050405020304" pitchFamily="18" charset="0"/>
            </a:endParaRPr>
          </a:p>
          <a:p>
            <a:pPr marR="71755" algn="just">
              <a:lnSpc>
                <a:spcPct val="123000"/>
              </a:lnSpc>
              <a:spcAft>
                <a:spcPts val="0"/>
              </a:spcAft>
            </a:pPr>
            <a:r>
              <a:rPr lang="pt-PT" sz="20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No âmbito do Poder Executivo, cada pessoa jurídica conta com particular</a:t>
            </a:r>
            <a:r>
              <a:rPr lang="pt-PT" sz="2000" spc="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20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unidade de controle interno; então, há uma para a Prefeitura, outra para a autar</a:t>
            </a:r>
            <a:r>
              <a:rPr lang="pt-PT" sz="2000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quia,</a:t>
            </a:r>
            <a:r>
              <a:rPr lang="pt-PT" sz="2000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2000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mais</a:t>
            </a:r>
            <a:r>
              <a:rPr lang="pt-PT" sz="2000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2000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uma</a:t>
            </a:r>
            <a:r>
              <a:rPr lang="pt-PT" sz="2000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2000" spc="-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para</a:t>
            </a:r>
            <a:r>
              <a:rPr lang="pt-PT" sz="2000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20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pt-PT" sz="2000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20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fundação</a:t>
            </a:r>
            <a:r>
              <a:rPr lang="pt-PT" sz="2000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20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ou</a:t>
            </a:r>
            <a:r>
              <a:rPr lang="pt-PT" sz="2000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20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pt-PT" sz="2000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20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empresa</a:t>
            </a:r>
            <a:r>
              <a:rPr lang="pt-PT" sz="2000" spc="-7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200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estatal.</a:t>
            </a:r>
            <a:endParaRPr lang="pt-BR" sz="20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53A2CB4F-80D6-4EBB-ABD6-B37DBF13EB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BB5F074-893D-42F1-B463-61C8FEDECFE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55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pt-BR" altLang="pt-BR" sz="2000" b="1" dirty="0">
                <a:solidFill>
                  <a:srgbClr val="000000"/>
                </a:solidFill>
              </a:rPr>
              <a:t>CONTROLE INTERNO - Fundamentos Legais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93289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0D263F-81B9-443E-9F90-AA21C12C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rmAutofit/>
          </a:bodyPr>
          <a:lstStyle/>
          <a:p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CONTROLE INTERNO - Fundamentos Legais</a:t>
            </a:r>
            <a:endParaRPr lang="en-US" sz="20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3FEE106-231D-4B19-8359-2C86BF934747}"/>
              </a:ext>
            </a:extLst>
          </p:cNvPr>
          <p:cNvSpPr txBox="1"/>
          <p:nvPr/>
        </p:nvSpPr>
        <p:spPr>
          <a:xfrm>
            <a:off x="683568" y="1563638"/>
            <a:ext cx="7776864" cy="27389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71120" algn="just">
              <a:lnSpc>
                <a:spcPct val="117000"/>
              </a:lnSpc>
              <a:spcBef>
                <a:spcPts val="20"/>
              </a:spcBef>
              <a:spcAft>
                <a:spcPts val="0"/>
              </a:spcAft>
            </a:pP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Depois, a Lei de Responsabilidade Fiscal veio detalhar outras incumbências</a:t>
            </a:r>
            <a:r>
              <a:rPr lang="pt-PT" spc="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para</a:t>
            </a:r>
            <a:r>
              <a:rPr lang="pt-PT" spc="12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o</a:t>
            </a:r>
            <a:r>
              <a:rPr lang="pt-PT" spc="12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órgão</a:t>
            </a:r>
            <a:r>
              <a:rPr lang="pt-PT" spc="12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do</a:t>
            </a:r>
            <a:r>
              <a:rPr lang="pt-PT" spc="12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Controle</a:t>
            </a:r>
            <a:r>
              <a:rPr lang="pt-PT" spc="12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Interno,</a:t>
            </a:r>
            <a:r>
              <a:rPr lang="pt-PT" spc="12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como</a:t>
            </a:r>
            <a:r>
              <a:rPr lang="pt-PT" spc="12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pt-PT" spc="12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obrigatoriedade</a:t>
            </a:r>
            <a:r>
              <a:rPr lang="pt-PT" spc="12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de</a:t>
            </a:r>
            <a:r>
              <a:rPr lang="pt-PT" spc="13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participação</a:t>
            </a:r>
            <a:r>
              <a:rPr lang="pt-PT" spc="12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do </a:t>
            </a:r>
            <a:r>
              <a:rPr lang="pt-PT" b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responsável</a:t>
            </a:r>
            <a:r>
              <a:rPr lang="pt-PT" b="1" spc="-3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b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pelo</a:t>
            </a:r>
            <a:r>
              <a:rPr lang="pt-PT" b="1" spc="-3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b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controle</a:t>
            </a:r>
            <a:r>
              <a:rPr lang="pt-PT" b="1" spc="-3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b="1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interno</a:t>
            </a:r>
            <a:r>
              <a:rPr lang="pt-PT" b="1" spc="-3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nos</a:t>
            </a:r>
            <a:r>
              <a:rPr lang="pt-PT" spc="-3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relatórios</a:t>
            </a:r>
            <a:r>
              <a:rPr lang="pt-PT" spc="-3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de</a:t>
            </a:r>
            <a:r>
              <a:rPr lang="pt-PT" spc="-3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gestão</a:t>
            </a:r>
            <a:r>
              <a:rPr lang="pt-PT" spc="-3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fiscal</a:t>
            </a:r>
            <a:r>
              <a:rPr lang="pt-PT" spc="-3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</a:t>
            </a:r>
            <a:r>
              <a:rPr lang="pt-PT" spc="-3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de</a:t>
            </a:r>
            <a:r>
              <a:rPr lang="pt-PT" spc="-3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fiscalização</a:t>
            </a:r>
            <a:r>
              <a:rPr lang="pt-PT" spc="-26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dos</a:t>
            </a:r>
            <a:r>
              <a:rPr lang="pt-PT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preceitos</a:t>
            </a:r>
            <a:r>
              <a:rPr lang="pt-PT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daquela</a:t>
            </a:r>
            <a:r>
              <a:rPr lang="pt-PT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norma</a:t>
            </a:r>
            <a:r>
              <a:rPr lang="pt-PT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(arts.</a:t>
            </a:r>
            <a:r>
              <a:rPr lang="pt-PT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54</a:t>
            </a:r>
            <a:r>
              <a:rPr lang="pt-PT" spc="-55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</a:t>
            </a:r>
            <a:r>
              <a:rPr lang="pt-PT" spc="-50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59).</a:t>
            </a:r>
          </a:p>
          <a:p>
            <a:pPr marR="71120" algn="just">
              <a:lnSpc>
                <a:spcPct val="117000"/>
              </a:lnSpc>
              <a:spcBef>
                <a:spcPts val="20"/>
              </a:spcBef>
              <a:spcAft>
                <a:spcPts val="0"/>
              </a:spcAft>
            </a:pPr>
            <a:endParaRPr lang="pt-PT" dirty="0">
              <a:solidFill>
                <a:srgbClr val="231F20"/>
              </a:solidFill>
              <a:effectLst/>
              <a:ea typeface="Times New Roman" panose="02020603050405020304" pitchFamily="18" charset="0"/>
            </a:endParaRPr>
          </a:p>
          <a:p>
            <a:pPr marR="66675" algn="just">
              <a:lnSpc>
                <a:spcPct val="120000"/>
              </a:lnSpc>
              <a:spcBef>
                <a:spcPts val="430"/>
              </a:spcBef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A LC 101/2000 também estabelece que a fiscalização do cumprimento dos seus dispositivos será exercida pelo Poder Legislativo, Tribunal de Contas, Ministério Público e </a:t>
            </a: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Sistema de Controle Interno 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de cada Poder.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722ECDF4-6013-49D1-9833-D95CBB0991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691679" cy="11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727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Caapefis 2018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Caapefis 2018</Template>
  <TotalTime>3059</TotalTime>
  <Words>4812</Words>
  <Application>Microsoft Office PowerPoint</Application>
  <PresentationFormat>Apresentação na tela (16:9)</PresentationFormat>
  <Paragraphs>436</Paragraphs>
  <Slides>55</Slides>
  <Notes>54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55</vt:i4>
      </vt:variant>
    </vt:vector>
  </HeadingPairs>
  <TitlesOfParts>
    <vt:vector size="61" baseType="lpstr">
      <vt:lpstr>Arial</vt:lpstr>
      <vt:lpstr>Calibri</vt:lpstr>
      <vt:lpstr>Times New Roman</vt:lpstr>
      <vt:lpstr>Verdana</vt:lpstr>
      <vt:lpstr>Wingdings</vt:lpstr>
      <vt:lpstr>Template Caapefis 2018</vt:lpstr>
      <vt:lpstr>Apresentação do PowerPoint</vt:lpstr>
      <vt:lpstr>Apresentação do PowerPoint</vt:lpstr>
      <vt:lpstr>PIRÂMEDE DO CONTROLE - BRASIL</vt:lpstr>
      <vt:lpstr>SISTEMA DE CONTROLE INTERNO</vt:lpstr>
      <vt:lpstr>AUDITORIA INTERNA</vt:lpstr>
      <vt:lpstr>IMPORTÂNCIA DO CONTROLE INTERNO  </vt:lpstr>
      <vt:lpstr>CONTROLE INTERNO - Fundamentos Legais</vt:lpstr>
      <vt:lpstr>Apresentação do PowerPoint</vt:lpstr>
      <vt:lpstr>CONTROLE INTERNO - Fundamentos Legais</vt:lpstr>
      <vt:lpstr>CONTROLE INTERNO - Fundamentos Legais</vt:lpstr>
      <vt:lpstr>Apresentação do PowerPoint</vt:lpstr>
      <vt:lpstr>CONTROLE INTERNO</vt:lpstr>
      <vt:lpstr>CONTROLE INTERNO</vt:lpstr>
      <vt:lpstr>CONTROLE INTERNO</vt:lpstr>
      <vt:lpstr>CONTROLE INTERNO</vt:lpstr>
      <vt:lpstr>CONTROLE INTERNO</vt:lpstr>
      <vt:lpstr>CONTROLE INTERNO</vt:lpstr>
      <vt:lpstr>CONTROLE INTERNO</vt:lpstr>
      <vt:lpstr>CONTROLE INTERNO - PESQUISA</vt:lpstr>
      <vt:lpstr>Apresentação do PowerPoint</vt:lpstr>
      <vt:lpstr>Apresentação do PowerPoint</vt:lpstr>
      <vt:lpstr>Apresentação do PowerPoint</vt:lpstr>
      <vt:lpstr>Apresentação do PowerPoint</vt:lpstr>
      <vt:lpstr>CONTROLE INTERNO</vt:lpstr>
      <vt:lpstr>CONTROLE INTERNO</vt:lpstr>
      <vt:lpstr>CONTROLE INTERNO</vt:lpstr>
      <vt:lpstr>CONTROLE INTERNO</vt:lpstr>
      <vt:lpstr>CONTROLE INTERNO</vt:lpstr>
      <vt:lpstr>CONTROLE INTERNO</vt:lpstr>
      <vt:lpstr>CONTROLE INTERNO</vt:lpstr>
      <vt:lpstr>CONTROLE INTERNO</vt:lpstr>
      <vt:lpstr>CONTROLE INTERNO</vt:lpstr>
      <vt:lpstr>MAPEAMENTO E AVALIAÇÃO DE RISCOS </vt:lpstr>
      <vt:lpstr>MAPEAMENTO E AVALIAÇÃO DE RISCOS </vt:lpstr>
      <vt:lpstr>MAPEAMENTO E AVALIAÇÃO DE RISCOS </vt:lpstr>
      <vt:lpstr>MAPEAMENTO E AVALIAÇÃO DE RISCOS </vt:lpstr>
      <vt:lpstr>EXEMPLOS DE ATUAÇÃO</vt:lpstr>
      <vt:lpstr>CONTROLE INTERNO</vt:lpstr>
      <vt:lpstr>RELATÓRIO DO CONTROLE INTERNO</vt:lpstr>
      <vt:lpstr>RELATÓRIO DO CONTROLE INTERNO</vt:lpstr>
      <vt:lpstr>RELATÓRIO DO CONTROLE INTERNO</vt:lpstr>
      <vt:lpstr>RELATÓRIO DO CONTROLE INTERNO</vt:lpstr>
      <vt:lpstr>RELATÓRIO DO CONTROLE INTERNO</vt:lpstr>
      <vt:lpstr>RELATÓRIO DO CONTROLE INTERNO</vt:lpstr>
      <vt:lpstr>RELATÓRIO DO CONTROLE INTERNO</vt:lpstr>
      <vt:lpstr>RELATÓRIO DO CONTROLE INTERNO</vt:lpstr>
      <vt:lpstr>RELATÓRIO DO CONTROLE INTERNO</vt:lpstr>
      <vt:lpstr>RELATÓRIO DO CONTROLE INTERNO</vt:lpstr>
      <vt:lpstr>ROTEIRO DO CONTROLE INTERNO RPPS</vt:lpstr>
      <vt:lpstr>ROTEIRO DO CONTROLE INTERNO</vt:lpstr>
      <vt:lpstr>ROTEIRO DO CONTROLE INTERNO</vt:lpstr>
      <vt:lpstr>ROTEIRO DO CONTROLE INTERNO</vt:lpstr>
      <vt:lpstr>CONTROLE INTERNO</vt:lpstr>
      <vt:lpstr>CONTROLE INTERNO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Matheus Gomes da Cruz</dc:creator>
  <cp:lastModifiedBy>Celso Atilio Frigeri</cp:lastModifiedBy>
  <cp:revision>82</cp:revision>
  <cp:lastPrinted>2022-03-13T16:13:16Z</cp:lastPrinted>
  <dcterms:created xsi:type="dcterms:W3CDTF">2018-01-29T16:58:01Z</dcterms:created>
  <dcterms:modified xsi:type="dcterms:W3CDTF">2022-04-25T19:01:53Z</dcterms:modified>
</cp:coreProperties>
</file>