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80" r:id="rId7"/>
    <p:sldId id="261" r:id="rId8"/>
    <p:sldId id="262" r:id="rId9"/>
    <p:sldId id="281" r:id="rId10"/>
    <p:sldId id="282" r:id="rId11"/>
    <p:sldId id="283" r:id="rId12"/>
    <p:sldId id="284" r:id="rId13"/>
    <p:sldId id="265" r:id="rId14"/>
    <p:sldId id="266" r:id="rId15"/>
    <p:sldId id="285" r:id="rId16"/>
    <p:sldId id="267" r:id="rId17"/>
    <p:sldId id="286" r:id="rId18"/>
    <p:sldId id="268" r:id="rId19"/>
    <p:sldId id="287" r:id="rId20"/>
    <p:sldId id="269" r:id="rId21"/>
    <p:sldId id="288" r:id="rId22"/>
    <p:sldId id="270" r:id="rId23"/>
    <p:sldId id="271" r:id="rId24"/>
    <p:sldId id="263" r:id="rId25"/>
    <p:sldId id="264" r:id="rId26"/>
    <p:sldId id="272" r:id="rId27"/>
    <p:sldId id="279" r:id="rId28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" y="113862"/>
            <a:ext cx="12164568" cy="67441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2812" y="4629404"/>
            <a:ext cx="732637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052" y="1398523"/>
            <a:ext cx="11613895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previdencia/pt-br/assuntos/previdencia-no-servico-publico/legislacao-dos-rpps/portarias/PortariaMTPn360de22fev2022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819400"/>
            <a:ext cx="1219200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 algn="ctr">
              <a:lnSpc>
                <a:spcPct val="100000"/>
              </a:lnSpc>
              <a:spcBef>
                <a:spcPts val="100"/>
              </a:spcBef>
            </a:pPr>
            <a:r>
              <a:rPr lang="pt-BR" sz="5400" b="1" dirty="0">
                <a:solidFill>
                  <a:srgbClr val="13406B"/>
                </a:solidFill>
                <a:latin typeface="Arial"/>
                <a:cs typeface="Arial"/>
              </a:rPr>
              <a:t>As Principais Mudanças no</a:t>
            </a:r>
          </a:p>
          <a:p>
            <a:pPr marL="220979" marR="5080" indent="-208915" algn="ctr">
              <a:lnSpc>
                <a:spcPct val="100000"/>
              </a:lnSpc>
              <a:spcBef>
                <a:spcPts val="100"/>
              </a:spcBef>
            </a:pPr>
            <a:r>
              <a:rPr lang="pt-BR" sz="5400" b="1" dirty="0">
                <a:solidFill>
                  <a:srgbClr val="13406B"/>
                </a:solidFill>
                <a:latin typeface="Arial"/>
                <a:cs typeface="Arial"/>
              </a:rPr>
              <a:t>Sistema CADPREV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6495694"/>
            <a:ext cx="12192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spc="-20" dirty="0">
                <a:latin typeface="Calibri"/>
                <a:cs typeface="Calibri"/>
              </a:rPr>
              <a:t>Águas de Lindóia/SP</a:t>
            </a:r>
            <a:r>
              <a:rPr sz="1800" b="1" spc="-20" dirty="0">
                <a:latin typeface="Calibri"/>
                <a:cs typeface="Calibri"/>
              </a:rPr>
              <a:t>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lang="pt-BR" sz="1800" b="1" spc="-45" dirty="0">
                <a:latin typeface="Calibri"/>
                <a:cs typeface="Calibri"/>
              </a:rPr>
              <a:t>26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lang="pt-BR" sz="1800" b="1" spc="-15" dirty="0">
                <a:latin typeface="Calibri"/>
                <a:cs typeface="Calibri"/>
              </a:rPr>
              <a:t>abril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2022</a:t>
            </a:r>
            <a:r>
              <a:rPr lang="pt-BR" sz="1800" b="1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1564" y="5987796"/>
            <a:ext cx="3697224" cy="54559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36EBFB5-29AA-459C-BF1D-6A5D120B9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" y="681096"/>
            <a:ext cx="2232607" cy="1315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87551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Preenchimento do Parcelamento Especial (EC 113/2021)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BCAA9D-1603-4D78-9093-9F49E5F86265}"/>
              </a:ext>
            </a:extLst>
          </p:cNvPr>
          <p:cNvSpPr txBox="1"/>
          <p:nvPr/>
        </p:nvSpPr>
        <p:spPr>
          <a:xfrm>
            <a:off x="0" y="1676400"/>
            <a:ext cx="12192000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Na Etapa 1, basta selecionar a rubrica desejada, dentre as opções disponibilizadas pelo sistema.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O Campo “Título” deve conter informações que auxiliem na identificação dos débitos parcelados.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56843"/>
            <a:ext cx="10364875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7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87551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Preenchimento do Parcelamento Especial (EC 113/2021)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BCAA9D-1603-4D78-9093-9F49E5F86265}"/>
              </a:ext>
            </a:extLst>
          </p:cNvPr>
          <p:cNvSpPr txBox="1"/>
          <p:nvPr/>
        </p:nvSpPr>
        <p:spPr>
          <a:xfrm>
            <a:off x="5687" y="2667000"/>
            <a:ext cx="12192000" cy="227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Ainda na mesma etapa, as competências inicial e final devem ser aquelas previstas na EC 113/2021, limitadas até os débitos vencidos em 31 de Outubro de 2021.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A quantidade de parcelas é </a:t>
            </a:r>
            <a:r>
              <a:rPr lang="pt-BR" sz="2400" b="1" u="sng" spc="-10" dirty="0">
                <a:latin typeface="Calibri"/>
                <a:cs typeface="Calibri"/>
              </a:rPr>
              <a:t>até 240 meses.</a:t>
            </a:r>
            <a:endParaRPr lang="pt-BR" sz="2400" b="1" spc="-10" dirty="0">
              <a:latin typeface="Calibri"/>
              <a:cs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O preenchimento da Lei que autoriza o parcelamento é obrigatório, conforme exigência da referida emenda.</a:t>
            </a:r>
          </a:p>
        </p:txBody>
      </p:sp>
    </p:spTree>
    <p:extLst>
      <p:ext uri="{BB962C8B-B14F-4D97-AF65-F5344CB8AC3E}">
        <p14:creationId xmlns:p14="http://schemas.microsoft.com/office/powerpoint/2010/main" val="1442151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5021" y="762000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Preenchimento do Parcelamento Especial (EC 113/2021)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BCAA9D-1603-4D78-9093-9F49E5F86265}"/>
              </a:ext>
            </a:extLst>
          </p:cNvPr>
          <p:cNvSpPr txBox="1"/>
          <p:nvPr/>
        </p:nvSpPr>
        <p:spPr>
          <a:xfrm>
            <a:off x="0" y="2401213"/>
            <a:ext cx="12192000" cy="217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O campo “Identificação do Parcelamento” permite que os valores devidos sejam importados diretamente dos </a:t>
            </a:r>
            <a:r>
              <a:rPr lang="pt-BR" sz="2400" b="1" spc="-10" dirty="0" err="1">
                <a:latin typeface="Calibri"/>
                <a:cs typeface="Calibri"/>
              </a:rPr>
              <a:t>DIPRs</a:t>
            </a:r>
            <a:r>
              <a:rPr lang="pt-BR" sz="2400" b="1" spc="-10" dirty="0">
                <a:latin typeface="Calibri"/>
                <a:cs typeface="Calibri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Basta selecionar a opção “Débito Total” – dessa forma, o CADPREV identificará todo o débito apontado nos </a:t>
            </a:r>
            <a:r>
              <a:rPr lang="pt-BR" sz="2400" b="1" spc="-10" dirty="0" err="1">
                <a:latin typeface="Calibri"/>
                <a:cs typeface="Calibri"/>
              </a:rPr>
              <a:t>DIPRs</a:t>
            </a:r>
            <a:r>
              <a:rPr lang="pt-BR" sz="2400" b="1" spc="-10" dirty="0">
                <a:latin typeface="Calibri"/>
                <a:cs typeface="Calibri"/>
              </a:rPr>
              <a:t> das competências informadas e não será necessário preencher os valores devidos na etapa 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0"/>
            <a:ext cx="8296275" cy="19907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3B2D42-B397-4704-9A49-37CFC457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5541"/>
            <a:ext cx="2668524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72634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e evolução dos demonstrativos DIPR e Parcelamento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A27E12-D9A0-467B-9BFE-E3A9726D93F8}"/>
              </a:ext>
            </a:extLst>
          </p:cNvPr>
          <p:cNvSpPr txBox="1"/>
          <p:nvPr/>
        </p:nvSpPr>
        <p:spPr>
          <a:xfrm>
            <a:off x="2362200" y="60960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Calibri"/>
                <a:cs typeface="Calibri"/>
              </a:rPr>
              <a:t>Projeto em andamento neste momento – Previsão de entrega do DIPR em produção até o final do primeiro do semestre de 2022.</a:t>
            </a:r>
            <a:endParaRPr lang="pt-BR" sz="1800" dirty="0">
              <a:latin typeface="Calibri"/>
              <a:cs typeface="Calibri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1E20D6D-5BCC-4EEC-9534-E1E8B8672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39351"/>
              </p:ext>
            </p:extLst>
          </p:nvPr>
        </p:nvGraphicFramePr>
        <p:xfrm>
          <a:off x="2590038" y="1637161"/>
          <a:ext cx="67056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m de Bitmap" r:id="rId3" imgW="8801280" imgH="5734080" progId="Paint.Picture">
                  <p:embed/>
                </p:oleObj>
              </mc:Choice>
              <mc:Fallback>
                <p:oleObj name="Imagem de Bitmap" r:id="rId3" imgW="8801280" imgH="5734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038" y="1637161"/>
                        <a:ext cx="6705600" cy="43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1" y="685800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3F720C3-A416-46B5-A9EB-E55C437B837B}"/>
              </a:ext>
            </a:extLst>
          </p:cNvPr>
          <p:cNvSpPr txBox="1">
            <a:spLocks/>
          </p:cNvSpPr>
          <p:nvPr/>
        </p:nvSpPr>
        <p:spPr>
          <a:xfrm>
            <a:off x="-15240" y="1160289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atual  </a:t>
            </a:r>
            <a:endParaRPr lang="pt-BR" sz="3000" kern="0" dirty="0">
              <a:latin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9F6E7C-33CF-4A6E-B39D-550E67AC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43922"/>
            <a:ext cx="7620000" cy="51271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D5C89FC-0D00-411F-BDF7-B42D1EA90C40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588F5D1-F09A-47CF-AA6D-64DAC98F9A3F}"/>
              </a:ext>
            </a:extLst>
          </p:cNvPr>
          <p:cNvSpPr txBox="1">
            <a:spLocks/>
          </p:cNvSpPr>
          <p:nvPr/>
        </p:nvSpPr>
        <p:spPr>
          <a:xfrm>
            <a:off x="1" y="618245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BA125B0-DFCD-42AA-AF06-78EC098231AB}"/>
              </a:ext>
            </a:extLst>
          </p:cNvPr>
          <p:cNvSpPr txBox="1">
            <a:spLocks/>
          </p:cNvSpPr>
          <p:nvPr/>
        </p:nvSpPr>
        <p:spPr>
          <a:xfrm>
            <a:off x="0" y="1094008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novo  </a:t>
            </a:r>
            <a:endParaRPr lang="pt-BR" sz="3000" kern="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37E865-18DE-4FAD-8519-4B54A69A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799"/>
            <a:ext cx="10515600" cy="48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E97F474C-6725-4D66-8095-C799D6CB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96" y="1674168"/>
            <a:ext cx="8686800" cy="5023967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1FFCAF5-7B72-43DF-A592-FFA34F569109}"/>
              </a:ext>
            </a:extLst>
          </p:cNvPr>
          <p:cNvSpPr/>
          <p:nvPr/>
        </p:nvSpPr>
        <p:spPr>
          <a:xfrm>
            <a:off x="1776984" y="1674168"/>
            <a:ext cx="1652016" cy="2308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9304146D-6448-47A5-BE27-AE99089C9BC6}"/>
              </a:ext>
            </a:extLst>
          </p:cNvPr>
          <p:cNvSpPr txBox="1">
            <a:spLocks/>
          </p:cNvSpPr>
          <p:nvPr/>
        </p:nvSpPr>
        <p:spPr>
          <a:xfrm>
            <a:off x="6096" y="1129664"/>
            <a:ext cx="121856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atual  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F9BBE21B-50B2-4EB7-8068-E17C01FFAD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8" y="630411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BF37A01-9782-4FD2-AB23-B6021C985BD0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5E59A3-A19B-4F01-8719-68D20BBC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99232"/>
            <a:ext cx="8534400" cy="455345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7A1978-7597-431A-A206-60BD6321ED93}"/>
              </a:ext>
            </a:extLst>
          </p:cNvPr>
          <p:cNvSpPr/>
          <p:nvPr/>
        </p:nvSpPr>
        <p:spPr>
          <a:xfrm>
            <a:off x="1816608" y="2514600"/>
            <a:ext cx="1002792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7AF92F0-D45B-4D7E-9EAE-6E0FD714ED23}"/>
              </a:ext>
            </a:extLst>
          </p:cNvPr>
          <p:cNvSpPr txBox="1">
            <a:spLocks/>
          </p:cNvSpPr>
          <p:nvPr/>
        </p:nvSpPr>
        <p:spPr>
          <a:xfrm>
            <a:off x="0" y="993325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Informações do CADASTRO  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0CE3C5D-2BC3-4446-9DC2-B3FC964B0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518836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B023DC-C8B2-4758-A75B-B851FC12DE52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5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8A0369-2497-4C15-A618-1465A2280A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192" y="649251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2B736AB-5100-4CE2-9042-7FB4F5C1BB1C}"/>
              </a:ext>
            </a:extLst>
          </p:cNvPr>
          <p:cNvSpPr txBox="1">
            <a:spLocks/>
          </p:cNvSpPr>
          <p:nvPr/>
        </p:nvSpPr>
        <p:spPr>
          <a:xfrm>
            <a:off x="-12192" y="1123740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atual - Etapa 2  </a:t>
            </a:r>
            <a:endParaRPr lang="pt-BR" sz="3000" kern="0" dirty="0">
              <a:latin typeface="Calibri"/>
              <a:cs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0181829-14D7-45C4-9AAE-D6BDC361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7" y="1723441"/>
            <a:ext cx="8839200" cy="5116271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817D282-19CA-432E-B633-D253FD95B743}"/>
              </a:ext>
            </a:extLst>
          </p:cNvPr>
          <p:cNvSpPr/>
          <p:nvPr/>
        </p:nvSpPr>
        <p:spPr>
          <a:xfrm>
            <a:off x="3124200" y="1713147"/>
            <a:ext cx="609600" cy="2680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47260DF-4F2B-4FFB-AC79-040387B68096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D98BDFE-2BEA-45AA-BA34-B0A84A0CA033}"/>
              </a:ext>
            </a:extLst>
          </p:cNvPr>
          <p:cNvSpPr/>
          <p:nvPr/>
        </p:nvSpPr>
        <p:spPr>
          <a:xfrm>
            <a:off x="1752600" y="2438400"/>
            <a:ext cx="1524000" cy="2680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D0BF459-9C99-4AED-B041-91ACC0F84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89469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E37808F-9AE0-4BD6-8AAE-EF2802BBE88F}"/>
              </a:ext>
            </a:extLst>
          </p:cNvPr>
          <p:cNvSpPr txBox="1">
            <a:spLocks/>
          </p:cNvSpPr>
          <p:nvPr/>
        </p:nvSpPr>
        <p:spPr>
          <a:xfrm>
            <a:off x="-51434" y="1073102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novo - Remunerações e Bases de Cálculo  </a:t>
            </a:r>
            <a:endParaRPr lang="pt-BR" sz="3000" kern="0" dirty="0">
              <a:latin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CA1CC6-C143-4866-99C2-0B63639A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02" y="1547591"/>
            <a:ext cx="8162925" cy="441898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FD6EB59-69F0-459D-BF9D-07A103515E14}"/>
              </a:ext>
            </a:extLst>
          </p:cNvPr>
          <p:cNvSpPr/>
          <p:nvPr/>
        </p:nvSpPr>
        <p:spPr>
          <a:xfrm>
            <a:off x="1905000" y="3604681"/>
            <a:ext cx="1600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F5F795-82B5-44DD-A292-28E9FFE01720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7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16338"/>
            <a:ext cx="12192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Quais são as principais mudanças no CADPREV em 2022?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05" y="1823086"/>
            <a:ext cx="1821180" cy="16916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001" y="3514725"/>
            <a:ext cx="33259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Adequação dos Demonstrativos DPIN e DAIR a Resolução CMN nº 4.963.</a:t>
            </a:r>
            <a:endParaRPr sz="2400" b="1" spc="-2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1626" y="5943391"/>
            <a:ext cx="211556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5" dirty="0">
                <a:latin typeface="Calibri"/>
                <a:cs typeface="Calibri"/>
              </a:rPr>
              <a:t>Criação dos novos Critérios.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7164" y="3699391"/>
            <a:ext cx="3886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dirty="0">
                <a:latin typeface="Calibri"/>
                <a:cs typeface="Calibri"/>
              </a:rPr>
              <a:t>Migração e Evolução dos demonstrativos DIPR e Parcelamento.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618805"/>
            <a:ext cx="1275588" cy="12740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40501" y="2937350"/>
            <a:ext cx="28562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15" dirty="0">
                <a:latin typeface="Calibri"/>
                <a:cs typeface="Calibri"/>
              </a:rPr>
              <a:t>Implantação do Parcelamento</a:t>
            </a:r>
            <a:r>
              <a:rPr lang="pt-BR" sz="2400" b="1" spc="-70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Especial </a:t>
            </a:r>
            <a:r>
              <a:rPr lang="pt-BR" sz="2400" b="1" spc="-525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da</a:t>
            </a:r>
            <a:r>
              <a:rPr lang="pt-BR" sz="2400" b="1" spc="-15" dirty="0">
                <a:latin typeface="Calibri"/>
                <a:cs typeface="Calibri"/>
              </a:rPr>
              <a:t> EC</a:t>
            </a:r>
            <a:r>
              <a:rPr lang="pt-BR" sz="2400" b="1" spc="-20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113, de</a:t>
            </a:r>
            <a:r>
              <a:rPr lang="pt-BR" sz="2400" b="1" spc="-15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2021.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D3F4BF5-1BF7-4B98-8A08-717521E19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03" y="2139277"/>
            <a:ext cx="2057921" cy="137544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943EBE1-D209-4FCA-BD8B-6AF97307E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626" y="4471984"/>
            <a:ext cx="2248447" cy="1465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4A89CD52-F916-43AA-BA2A-7357DEA5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84977"/>
            <a:ext cx="10134600" cy="4412098"/>
          </a:xfrm>
          <a:prstGeom prst="rect">
            <a:avLst/>
          </a:prstGeom>
        </p:spPr>
      </p:pic>
      <p:sp>
        <p:nvSpPr>
          <p:cNvPr id="28" name="object 2">
            <a:extLst>
              <a:ext uri="{FF2B5EF4-FFF2-40B4-BE49-F238E27FC236}">
                <a16:creationId xmlns:a16="http://schemas.microsoft.com/office/drawing/2014/main" id="{CFCD7171-6FEA-4B89-854B-646FD900D8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83920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4DE7861B-056B-4D52-A3BF-FE82ED823475}"/>
              </a:ext>
            </a:extLst>
          </p:cNvPr>
          <p:cNvSpPr txBox="1">
            <a:spLocks/>
          </p:cNvSpPr>
          <p:nvPr/>
        </p:nvSpPr>
        <p:spPr>
          <a:xfrm>
            <a:off x="0" y="1110488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atual - Envio do DIPR XML 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94BB09-F961-415D-A218-06C280B8733C}"/>
              </a:ext>
            </a:extLst>
          </p:cNvPr>
          <p:cNvSpPr/>
          <p:nvPr/>
        </p:nvSpPr>
        <p:spPr>
          <a:xfrm>
            <a:off x="457200" y="3581399"/>
            <a:ext cx="2209800" cy="16916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7D77BF1-F359-42A2-AA36-EE94B632CC52}"/>
              </a:ext>
            </a:extLst>
          </p:cNvPr>
          <p:cNvSpPr/>
          <p:nvPr/>
        </p:nvSpPr>
        <p:spPr>
          <a:xfrm>
            <a:off x="5486400" y="2194576"/>
            <a:ext cx="3886200" cy="13868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EAAD8F5-8F5E-429D-B4B7-5F457061CDDB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E430990-6C82-42A6-8E47-E42EC1B5276A}"/>
              </a:ext>
            </a:extLst>
          </p:cNvPr>
          <p:cNvSpPr txBox="1">
            <a:spLocks/>
          </p:cNvSpPr>
          <p:nvPr/>
        </p:nvSpPr>
        <p:spPr>
          <a:xfrm>
            <a:off x="-6096" y="670144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F20045B-D0D1-4816-A1F5-C064B1664C28}"/>
              </a:ext>
            </a:extLst>
          </p:cNvPr>
          <p:cNvSpPr txBox="1">
            <a:spLocks/>
          </p:cNvSpPr>
          <p:nvPr/>
        </p:nvSpPr>
        <p:spPr>
          <a:xfrm>
            <a:off x="-6096" y="1216651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DIPR novo - Envio do DIPR Web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709EB6-402A-4A94-ABD9-5AA5C562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6154"/>
            <a:ext cx="10134600" cy="4211302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FBD64DA-B7EC-4FB2-A2D0-15986A6D5678}"/>
              </a:ext>
            </a:extLst>
          </p:cNvPr>
          <p:cNvSpPr/>
          <p:nvPr/>
        </p:nvSpPr>
        <p:spPr>
          <a:xfrm>
            <a:off x="868680" y="4648200"/>
            <a:ext cx="762001" cy="2417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9FE267D-6AF2-458A-96C0-DA3ED44636C7}"/>
              </a:ext>
            </a:extLst>
          </p:cNvPr>
          <p:cNvSpPr/>
          <p:nvPr/>
        </p:nvSpPr>
        <p:spPr>
          <a:xfrm>
            <a:off x="2209800" y="2029172"/>
            <a:ext cx="6400800" cy="15522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3C8ACA-8BE3-4C77-98FD-EAF6C0BDA26E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5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6915ED0A-0926-4B88-B45E-881D197ED918}"/>
              </a:ext>
            </a:extLst>
          </p:cNvPr>
          <p:cNvSpPr txBox="1"/>
          <p:nvPr/>
        </p:nvSpPr>
        <p:spPr>
          <a:xfrm>
            <a:off x="6096" y="6019800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</a:t>
            </a:r>
            <a:r>
              <a:rPr lang="pt-BR" sz="180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Disclaimer</a:t>
            </a:r>
            <a:r>
              <a:rPr lang="pt-BR" sz="18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t-BR" sz="18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As telas, nomes e instituições utilizadas na apresentação são apenas exemplos de um preenchimento de informações no CADPREV e não representam dados de Entes Federativos reais.</a:t>
            </a:r>
            <a:endParaRPr lang="pt-BR" dirty="0"/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51413FF3-75D6-4DDC-9381-FE97D06EC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66800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Migração do demonstrativo DIPR</a:t>
            </a:r>
            <a:endParaRPr sz="3000" dirty="0">
              <a:latin typeface="Calibri"/>
              <a:cs typeface="Calibri"/>
            </a:endParaRP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C44152F6-76BA-466C-8E19-CBE691FCC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95276"/>
              </p:ext>
            </p:extLst>
          </p:nvPr>
        </p:nvGraphicFramePr>
        <p:xfrm>
          <a:off x="762000" y="3124200"/>
          <a:ext cx="10904646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m de Bitmap" r:id="rId3" imgW="14459040" imgH="3638520" progId="Paint.Picture">
                  <p:embed/>
                </p:oleObj>
              </mc:Choice>
              <mc:Fallback>
                <p:oleObj name="Imagem de Bitmap" r:id="rId3" imgW="14459040" imgH="3638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124200"/>
                        <a:ext cx="10904646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963D1833-86E8-4A12-93AB-0F72FCD573AC}"/>
              </a:ext>
            </a:extLst>
          </p:cNvPr>
          <p:cNvSpPr txBox="1"/>
          <p:nvPr/>
        </p:nvSpPr>
        <p:spPr>
          <a:xfrm>
            <a:off x="762000" y="1600200"/>
            <a:ext cx="1090464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spc="-10" dirty="0">
                <a:latin typeface="Calibri"/>
                <a:cs typeface="Calibri"/>
              </a:rPr>
              <a:t>Agora o DIPR conta com rascunhos dos demonstrativos em preenchimento. O usuário pode preencher o demonstrativo em etapas e levar o tempo necessário, validando evitando assim o trabalho de processamento e reprocessamento em casos de rejeição que não vão ocorrer mais.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C2AA972-434F-4823-B022-D7EF3F675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7800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Qual é o próximo demonstrativo previsto para migração?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BF80B1-CA7F-43EC-AAA2-560318BDF160}"/>
              </a:ext>
            </a:extLst>
          </p:cNvPr>
          <p:cNvSpPr txBox="1"/>
          <p:nvPr/>
        </p:nvSpPr>
        <p:spPr>
          <a:xfrm>
            <a:off x="0" y="3048000"/>
            <a:ext cx="121920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Previsão da Migração do Acordo de Parcelamento.</a:t>
            </a:r>
          </a:p>
          <a:p>
            <a:pPr marL="12700" algn="ctr">
              <a:spcBef>
                <a:spcPts val="100"/>
              </a:spcBef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Segundo Semestre de 2022.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269308F-856C-4CBF-89A6-746C2ABD2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92022"/>
            <a:ext cx="1219199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Criação dos novos Critérios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341D42-3A83-4FD0-8061-BD3F843C15E5}"/>
              </a:ext>
            </a:extLst>
          </p:cNvPr>
          <p:cNvSpPr txBox="1"/>
          <p:nvPr/>
        </p:nvSpPr>
        <p:spPr>
          <a:xfrm>
            <a:off x="266699" y="4038600"/>
            <a:ext cx="11658600" cy="1860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u="sng" spc="-10" dirty="0">
                <a:latin typeface="Calibri"/>
                <a:cs typeface="Calibri"/>
              </a:rPr>
              <a:t>Instituição do regime de previdência complementar - Aprovação da lei</a:t>
            </a:r>
            <a:r>
              <a:rPr lang="pt-BR" sz="2400" b="1" spc="-10" dirty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Critério exigível a partir de </a:t>
            </a:r>
            <a:r>
              <a:rPr lang="pt-BR" sz="2400" b="1" spc="-10" dirty="0">
                <a:solidFill>
                  <a:srgbClr val="FF0000"/>
                </a:solidFill>
                <a:latin typeface="Calibri"/>
                <a:cs typeface="Calibri"/>
              </a:rPr>
              <a:t>01/04/2022</a:t>
            </a:r>
            <a:r>
              <a:rPr lang="pt-BR" sz="2400" b="1" spc="-10" dirty="0">
                <a:latin typeface="Calibri"/>
                <a:cs typeface="Calibri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u="sng" spc="-10" dirty="0">
                <a:latin typeface="Calibri"/>
                <a:cs typeface="Calibri"/>
              </a:rPr>
              <a:t>Instituição do regime de previdência complementar - Aprovação do convênio de adesão.</a:t>
            </a:r>
            <a:r>
              <a:rPr lang="pt-BR" sz="2400" b="1" spc="-10" dirty="0">
                <a:latin typeface="Calibri"/>
                <a:cs typeface="Calibri"/>
              </a:rPr>
              <a:t> Critério exigível a partir de </a:t>
            </a:r>
            <a:r>
              <a:rPr lang="pt-BR" sz="2400" b="1" u="sng" spc="-10" dirty="0">
                <a:solidFill>
                  <a:srgbClr val="FF0000"/>
                </a:solidFill>
                <a:latin typeface="Calibri"/>
                <a:cs typeface="Calibri"/>
              </a:rPr>
              <a:t>01/07/2022</a:t>
            </a:r>
            <a:r>
              <a:rPr lang="pt-BR" sz="2400" b="1" spc="-10" dirty="0">
                <a:latin typeface="Calibri"/>
                <a:cs typeface="Calibri"/>
              </a:rPr>
              <a:t>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F7A0F2-822E-4E48-80C9-8CC2B371C664}"/>
              </a:ext>
            </a:extLst>
          </p:cNvPr>
          <p:cNvSpPr txBox="1"/>
          <p:nvPr/>
        </p:nvSpPr>
        <p:spPr>
          <a:xfrm>
            <a:off x="-1" y="1624964"/>
            <a:ext cx="12192000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u="sng" spc="-10" dirty="0">
                <a:latin typeface="Calibri"/>
                <a:cs typeface="Calibri"/>
              </a:rPr>
              <a:t>Operacionalização da compensação previdenciária – Contrato com empresa de tecnologia.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Critério exigível a partir de </a:t>
            </a:r>
            <a:r>
              <a:rPr lang="pt-BR" sz="2400" b="1" spc="-10" dirty="0">
                <a:solidFill>
                  <a:srgbClr val="FF0000"/>
                </a:solidFill>
                <a:latin typeface="Calibri"/>
                <a:cs typeface="Calibri"/>
              </a:rPr>
              <a:t>01/04/2022</a:t>
            </a:r>
            <a:r>
              <a:rPr lang="pt-BR" sz="2400" b="1" spc="-10" dirty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u="sng" spc="-10" dirty="0">
                <a:latin typeface="Calibri"/>
                <a:cs typeface="Calibri"/>
              </a:rPr>
              <a:t>Operacionalização da compensação previdenciária – Termo de Adesão.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Critério exigível a partir de </a:t>
            </a:r>
            <a:r>
              <a:rPr lang="pt-BR" sz="2400" b="1" spc="-10" dirty="0">
                <a:solidFill>
                  <a:srgbClr val="FF0000"/>
                </a:solidFill>
                <a:latin typeface="Calibri"/>
                <a:cs typeface="Calibri"/>
              </a:rPr>
              <a:t>01/04/2022</a:t>
            </a:r>
            <a:r>
              <a:rPr lang="pt-BR" sz="2400" b="1" spc="-1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692022"/>
            <a:ext cx="1219199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Criação dos novos Critérios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AC5C8A3-DFFC-4AF6-8AF4-56483F04CB7B}"/>
              </a:ext>
            </a:extLst>
          </p:cNvPr>
          <p:cNvSpPr txBox="1"/>
          <p:nvPr/>
        </p:nvSpPr>
        <p:spPr>
          <a:xfrm>
            <a:off x="228599" y="1600200"/>
            <a:ext cx="11963399" cy="155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u="sng" spc="-10" dirty="0">
                <a:latin typeface="Calibri"/>
                <a:cs typeface="Calibri"/>
              </a:rPr>
              <a:t>Atendimento a requisitos mínimos para a nomeação de dirigentes dos regimes próprios.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spc="-10" dirty="0">
                <a:solidFill>
                  <a:srgbClr val="FF0000"/>
                </a:solidFill>
                <a:latin typeface="Calibri"/>
                <a:cs typeface="Calibri"/>
              </a:rPr>
              <a:t>Critério em desenvolvimento neste momento.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2D35976-8E30-49D3-9920-668B3327F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0557"/>
              </p:ext>
            </p:extLst>
          </p:nvPr>
        </p:nvGraphicFramePr>
        <p:xfrm>
          <a:off x="4762499" y="3157742"/>
          <a:ext cx="2667000" cy="118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Imagem de Bitmap" r:id="rId3" imgW="5448240" imgH="2419200" progId="Paint.Picture">
                  <p:embed/>
                </p:oleObj>
              </mc:Choice>
              <mc:Fallback>
                <p:oleObj name="Imagem de Bitmap" r:id="rId3" imgW="5448240" imgH="2419200" progId="Paint.Picture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907D62C-144F-4A66-83DE-74FF27924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499" y="3157742"/>
                        <a:ext cx="2667000" cy="1184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C07F4A-F932-43FC-872F-FFF4EE8AA4B2}"/>
              </a:ext>
            </a:extLst>
          </p:cNvPr>
          <p:cNvSpPr txBox="1"/>
          <p:nvPr/>
        </p:nvSpPr>
        <p:spPr>
          <a:xfrm>
            <a:off x="266698" y="4342039"/>
            <a:ext cx="1165860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Recomendamos aos Representantes dos RPPS que efetuem uma atualização cadastral dos responsáveis cadastrados no CADPREV!</a:t>
            </a:r>
          </a:p>
          <a:p>
            <a:pPr marL="12700" algn="ctr">
              <a:spcBef>
                <a:spcPts val="100"/>
              </a:spcBef>
              <a:spcAft>
                <a:spcPts val="800"/>
              </a:spcAft>
            </a:pPr>
            <a:endParaRPr lang="pt-BR" sz="3000" b="1" spc="-15" dirty="0">
              <a:solidFill>
                <a:srgbClr val="001F5F"/>
              </a:solidFill>
              <a:latin typeface="Calibri"/>
              <a:ea typeface="+mj-ea"/>
              <a:cs typeface="Calibri"/>
            </a:endParaRPr>
          </a:p>
          <a:p>
            <a:pPr marL="12700" algn="ctr">
              <a:spcBef>
                <a:spcPts val="100"/>
              </a:spcBef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Essa ação tem impacto direto no critério que será criado no CADPREV.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A073CBBB-F101-4F48-833B-523ADD8AFEDA}"/>
              </a:ext>
            </a:extLst>
          </p:cNvPr>
          <p:cNvSpPr txBox="1"/>
          <p:nvPr/>
        </p:nvSpPr>
        <p:spPr>
          <a:xfrm>
            <a:off x="3112008" y="838200"/>
            <a:ext cx="8851392" cy="5420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CADPREV Web – Migrações e melhorias.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Criação do Cadastro com a união de todos dados cadastrais dos Demonstrativos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Migração do DPIN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Migração do DAIR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Migração do DIPR – Fase de Testes e homologação.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Migração do Parcelamento – Segundo Semestre de 2022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Migração do DRAA - 2023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b="1" spc="-1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Migração da NTA - 2023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D1EDABC-FDDC-4FBA-868C-46DC7251E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78571"/>
              </p:ext>
            </p:extLst>
          </p:nvPr>
        </p:nvGraphicFramePr>
        <p:xfrm>
          <a:off x="457200" y="704360"/>
          <a:ext cx="2654808" cy="5898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m de Bitmap" r:id="rId3" imgW="10287000" imgH="22860000" progId="Paint.Picture">
                  <p:embed/>
                </p:oleObj>
              </mc:Choice>
              <mc:Fallback>
                <p:oleObj name="Imagem de Bitmap" r:id="rId3" imgW="10287000" imgH="22860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04360"/>
                        <a:ext cx="2654808" cy="5898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6468"/>
            <a:ext cx="3622548" cy="1295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15639" y="44196"/>
            <a:ext cx="8976360" cy="935990"/>
            <a:chOff x="3215639" y="44196"/>
            <a:chExt cx="8976360" cy="935990"/>
          </a:xfrm>
        </p:grpSpPr>
        <p:sp>
          <p:nvSpPr>
            <p:cNvPr id="4" name="object 4"/>
            <p:cNvSpPr/>
            <p:nvPr/>
          </p:nvSpPr>
          <p:spPr>
            <a:xfrm>
              <a:off x="9695687" y="44196"/>
              <a:ext cx="2376170" cy="935990"/>
            </a:xfrm>
            <a:custGeom>
              <a:avLst/>
              <a:gdLst/>
              <a:ahLst/>
              <a:cxnLst/>
              <a:rect l="l" t="t" r="r" b="b"/>
              <a:pathLst>
                <a:path w="2376170" h="935990">
                  <a:moveTo>
                    <a:pt x="2375916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2375916" y="935736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240791"/>
              <a:ext cx="8976360" cy="3047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7807" y="2089404"/>
            <a:ext cx="4442459" cy="2286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4576569"/>
            <a:ext cx="121919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Marcelo Procópio Drumond Silva</a:t>
            </a:r>
            <a:endParaRPr dirty="0"/>
          </a:p>
          <a:p>
            <a:pPr marL="101600" algn="ctr">
              <a:lnSpc>
                <a:spcPct val="100000"/>
              </a:lnSpc>
            </a:pPr>
            <a:r>
              <a:rPr lang="pt-BR" sz="2000" b="0" spc="-5" dirty="0">
                <a:solidFill>
                  <a:srgbClr val="585858"/>
                </a:solidFill>
                <a:latin typeface="Arial MT"/>
                <a:cs typeface="Arial MT"/>
              </a:rPr>
              <a:t>Chefe de Divisão de Informações Previdenciárias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8995" y="694944"/>
            <a:ext cx="3790188" cy="12954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11352" y="1626107"/>
            <a:ext cx="2304415" cy="434340"/>
          </a:xfrm>
          <a:custGeom>
            <a:avLst/>
            <a:gdLst/>
            <a:ahLst/>
            <a:cxnLst/>
            <a:rect l="l" t="t" r="r" b="b"/>
            <a:pathLst>
              <a:path w="2304415" h="434339">
                <a:moveTo>
                  <a:pt x="2304288" y="0"/>
                </a:moveTo>
                <a:lnTo>
                  <a:pt x="0" y="0"/>
                </a:lnTo>
                <a:lnTo>
                  <a:pt x="0" y="434339"/>
                </a:lnTo>
                <a:lnTo>
                  <a:pt x="2304288" y="434339"/>
                </a:lnTo>
                <a:lnTo>
                  <a:pt x="2304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7808" y="6048755"/>
            <a:ext cx="4596384" cy="67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099" y="5331701"/>
            <a:ext cx="113538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10" dirty="0">
                <a:latin typeface="Calibri"/>
                <a:cs typeface="Calibri"/>
              </a:rPr>
              <a:t>A nova versão já está disponível no CADPREV.</a:t>
            </a:r>
          </a:p>
          <a:p>
            <a:pPr marL="12700" algn="ctr">
              <a:spcBef>
                <a:spcPts val="100"/>
              </a:spcBef>
            </a:pPr>
            <a:r>
              <a:rPr lang="pt-BR" sz="2400" b="1" spc="-10" dirty="0">
                <a:cs typeface="Calibri"/>
              </a:rPr>
              <a:t>1º item do processo de desenvolvimento da demanda que atende as necessidades identificadas na resolução CMN nº 4.963.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959477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dirty="0">
                <a:solidFill>
                  <a:srgbClr val="001F5F"/>
                </a:solidFill>
                <a:latin typeface="Calibri"/>
                <a:cs typeface="Calibri"/>
              </a:rPr>
              <a:t>O que mudou no DPIN e DAIR com a resolução CMN nº 4.963?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BF044C5D-2DE8-4A8D-B464-DC3055C0205C}"/>
              </a:ext>
            </a:extLst>
          </p:cNvPr>
          <p:cNvSpPr txBox="1">
            <a:spLocks/>
          </p:cNvSpPr>
          <p:nvPr/>
        </p:nvSpPr>
        <p:spPr>
          <a:xfrm>
            <a:off x="0" y="1698938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dirty="0">
                <a:solidFill>
                  <a:srgbClr val="001F5F"/>
                </a:solidFill>
                <a:latin typeface="Calibri"/>
                <a:cs typeface="Calibri"/>
              </a:rPr>
              <a:t>DAIR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DF3FAA-52F6-4446-AC34-2D103E52C376}"/>
              </a:ext>
            </a:extLst>
          </p:cNvPr>
          <p:cNvSpPr txBox="1"/>
          <p:nvPr/>
        </p:nvSpPr>
        <p:spPr>
          <a:xfrm>
            <a:off x="0" y="2356579"/>
            <a:ext cx="12191998" cy="87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500" b="1" spc="-10" dirty="0">
                <a:latin typeface="Calibri"/>
                <a:cs typeface="Calibri"/>
              </a:rPr>
              <a:t>Ao abrir o DAIR de janeiro de 2022 os ativos presentes na carteira de dezembro/2021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500" b="1" spc="-10" dirty="0">
                <a:latin typeface="Calibri"/>
                <a:cs typeface="Calibri"/>
              </a:rPr>
              <a:t>          serão reclassificados automaticamente para a nova resolução.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D58C79-314F-468E-A0B0-11039C132DF2}"/>
              </a:ext>
            </a:extLst>
          </p:cNvPr>
          <p:cNvSpPr txBox="1"/>
          <p:nvPr/>
        </p:nvSpPr>
        <p:spPr>
          <a:xfrm>
            <a:off x="228600" y="3436857"/>
            <a:ext cx="11734800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500" b="1" spc="-10" dirty="0">
                <a:latin typeface="Calibri"/>
                <a:cs typeface="Calibri"/>
              </a:rPr>
              <a:t>O sistema fará duas APR’s automáticas, uma para zerar o saldo da classificação anterior(resgate total) e um para transferir o saldo para a nova classificação(aplicação);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500" b="1" spc="-10" dirty="0">
                <a:latin typeface="Calibri"/>
                <a:cs typeface="Calibri"/>
              </a:rPr>
              <a:t>Prazo de envio das competências janeiro, fevereiro e março prorrogado para até 31/5/2022.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195AFDA-093C-4C81-9303-F8A103A8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9" y="1737662"/>
            <a:ext cx="11076942" cy="4324544"/>
          </a:xfrm>
          <a:prstGeom prst="rect">
            <a:avLst/>
          </a:prstGeom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id="{5966A4D2-6B4A-4A6B-8DFB-5AB155AE57AA}"/>
              </a:ext>
            </a:extLst>
          </p:cNvPr>
          <p:cNvSpPr txBox="1"/>
          <p:nvPr/>
        </p:nvSpPr>
        <p:spPr>
          <a:xfrm>
            <a:off x="557529" y="6334780"/>
            <a:ext cx="11704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 Disclaimer: </a:t>
            </a:r>
            <a:r>
              <a:rPr lang="pt-BR" sz="14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os fundos, instituições e valores utilizados na apresentação são apenas exemplos de uma carteira informada no CADPREV e não possuem o condão de sugerir ou direcionar as decisões autônomas de cada RPPS na sua g</a:t>
            </a:r>
            <a:r>
              <a:rPr lang="pt-BR" sz="1400" i="1" dirty="0">
                <a:solidFill>
                  <a:srgbClr val="4D5156"/>
                </a:solidFill>
                <a:latin typeface="Roboto" panose="02000000000000000000" pitchFamily="2" charset="0"/>
              </a:rPr>
              <a:t>estão da carteira de Investimentos. </a:t>
            </a:r>
            <a:r>
              <a:rPr lang="pt-BR" sz="140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    </a:t>
            </a:r>
            <a:endParaRPr lang="pt-BR" sz="1400" i="1" dirty="0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64E572DC-EE9F-4B09-A880-298AABD76CB2}"/>
              </a:ext>
            </a:extLst>
          </p:cNvPr>
          <p:cNvSpPr txBox="1">
            <a:spLocks/>
          </p:cNvSpPr>
          <p:nvPr/>
        </p:nvSpPr>
        <p:spPr>
          <a:xfrm>
            <a:off x="0" y="990600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dirty="0">
                <a:solidFill>
                  <a:srgbClr val="001F5F"/>
                </a:solidFill>
                <a:latin typeface="Calibri"/>
                <a:cs typeface="Calibri"/>
              </a:rPr>
              <a:t>DAIR</a:t>
            </a:r>
            <a:endParaRPr lang="pt-BR" sz="3000" kern="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E211CE9F-CD80-4048-B9F5-383FE9C7D61D}"/>
              </a:ext>
            </a:extLst>
          </p:cNvPr>
          <p:cNvSpPr txBox="1">
            <a:spLocks/>
          </p:cNvSpPr>
          <p:nvPr/>
        </p:nvSpPr>
        <p:spPr>
          <a:xfrm>
            <a:off x="0" y="1698938"/>
            <a:ext cx="12191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dirty="0">
                <a:solidFill>
                  <a:srgbClr val="001F5F"/>
                </a:solidFill>
                <a:latin typeface="Calibri"/>
                <a:cs typeface="Calibri"/>
              </a:rPr>
              <a:t>DAIR</a:t>
            </a:r>
            <a:endParaRPr lang="pt-BR" sz="3000" kern="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3255A8-AC06-4986-9B49-162C550DDA2A}"/>
              </a:ext>
            </a:extLst>
          </p:cNvPr>
          <p:cNvSpPr txBox="1"/>
          <p:nvPr/>
        </p:nvSpPr>
        <p:spPr>
          <a:xfrm>
            <a:off x="0" y="2967335"/>
            <a:ext cx="12192000" cy="2321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spc="-10" dirty="0">
                <a:latin typeface="Calibri"/>
                <a:cs typeface="Calibri"/>
              </a:rPr>
              <a:t>A Secretaria de Previdência junto a DATAPREV vem desenvolvendo neste momento as validações e notificações dos novos ativos no DAIR e a inclusão das informações</a:t>
            </a:r>
          </a:p>
          <a:p>
            <a:pPr algn="ctr"/>
            <a:r>
              <a:rPr lang="pt-BR" sz="2400" b="1" spc="-10" dirty="0">
                <a:latin typeface="Calibri"/>
                <a:cs typeface="Calibri"/>
              </a:rPr>
              <a:t> dos empréstimos consignados no demonstrativo.</a:t>
            </a:r>
          </a:p>
          <a:p>
            <a:pPr algn="ctr"/>
            <a:endParaRPr lang="pt-BR" sz="2400" b="1" spc="-10" dirty="0">
              <a:latin typeface="Calibri"/>
              <a:cs typeface="Calibri"/>
            </a:endParaRPr>
          </a:p>
          <a:p>
            <a:pPr marL="12700" algn="ctr">
              <a:spcBef>
                <a:spcPts val="100"/>
              </a:spcBef>
            </a:pPr>
            <a:r>
              <a:rPr lang="pt-BR" sz="2400" b="1" spc="-10" dirty="0">
                <a:latin typeface="Calibri"/>
                <a:cs typeface="Calibri"/>
              </a:rPr>
              <a:t>Essa é o 2º </a:t>
            </a:r>
            <a:r>
              <a:rPr lang="pt-BR" sz="2400" b="1" spc="-10" dirty="0">
                <a:cs typeface="Calibri"/>
              </a:rPr>
              <a:t>item do processo de desenvolvimento da demanda que atende as necessidades identificadas na resolução CMN nº 4.963.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9A1D3-3375-4925-9887-30FE555B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" y="1114255"/>
            <a:ext cx="12161519" cy="461665"/>
          </a:xfrm>
        </p:spPr>
        <p:txBody>
          <a:bodyPr/>
          <a:lstStyle/>
          <a:p>
            <a:pPr algn="ctr"/>
            <a:r>
              <a:rPr lang="pt-BR" sz="3000" dirty="0">
                <a:solidFill>
                  <a:srgbClr val="001F5F"/>
                </a:solidFill>
                <a:latin typeface="Calibri"/>
                <a:cs typeface="Calibri"/>
              </a:rPr>
              <a:t>O que mudou no DPIN e DAIR com a resolução CMN nº 4.963?</a:t>
            </a:r>
            <a:endParaRPr lang="pt-BR" sz="3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DBE6D1-2339-4CE4-AA22-74F360FA4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" y="4675170"/>
            <a:ext cx="12191999" cy="1397819"/>
          </a:xfrm>
        </p:spPr>
        <p:txBody>
          <a:bodyPr/>
          <a:lstStyle/>
          <a:p>
            <a:pPr algn="ctr" rtl="0">
              <a:spcBef>
                <a:spcPts val="100"/>
              </a:spcBef>
            </a:pPr>
            <a:r>
              <a:rPr lang="pt-BR" sz="2400" b="1" kern="1200" spc="-10" dirty="0">
                <a:latin typeface="Calibri"/>
                <a:cs typeface="Calibri"/>
              </a:rPr>
              <a:t>O DPIN será analisado pelo anexo da política de investimentos digitalizada adequada a nova Resolução CMN 4.963/2021.</a:t>
            </a:r>
          </a:p>
          <a:p>
            <a:pPr algn="ctr" rtl="0">
              <a:spcBef>
                <a:spcPts val="100"/>
              </a:spcBef>
            </a:pPr>
            <a:r>
              <a:rPr lang="pt-BR" sz="2400" b="1" kern="1200" spc="-10" dirty="0">
                <a:latin typeface="Calibri"/>
                <a:cs typeface="Calibri"/>
              </a:rPr>
              <a:t>A adequação dos ativos no DPIN será feita apenas para vigência no exercício 2023.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88406-8CEB-4BAA-9B65-3D7EA383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490" y="1722120"/>
            <a:ext cx="5468113" cy="22482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3F9349F-06FC-459E-9634-0E32826D4B3A}"/>
              </a:ext>
            </a:extLst>
          </p:cNvPr>
          <p:cNvSpPr txBox="1"/>
          <p:nvPr/>
        </p:nvSpPr>
        <p:spPr>
          <a:xfrm>
            <a:off x="2988306" y="411653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00"/>
              </a:spcBef>
            </a:pPr>
            <a:r>
              <a:rPr lang="pt-BR" sz="3200" b="1" spc="-10" dirty="0">
                <a:latin typeface="Calibri"/>
                <a:cs typeface="Calibri"/>
              </a:rPr>
              <a:t>DPIN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E009612-DEA4-47EB-956C-89BDDBC2A9B9}"/>
              </a:ext>
            </a:extLst>
          </p:cNvPr>
          <p:cNvSpPr txBox="1">
            <a:spLocks/>
          </p:cNvSpPr>
          <p:nvPr/>
        </p:nvSpPr>
        <p:spPr>
          <a:xfrm>
            <a:off x="0" y="5918751"/>
            <a:ext cx="12191999" cy="1028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pt-BR" sz="2400" b="1" spc="-10" dirty="0">
                <a:latin typeface="Calibri"/>
                <a:cs typeface="Calibri"/>
              </a:rPr>
              <a:t>3º </a:t>
            </a:r>
            <a:r>
              <a:rPr lang="pt-BR" sz="2400" b="1" spc="-10" dirty="0">
                <a:cs typeface="Calibri"/>
              </a:rPr>
              <a:t>item do processo de desenvolvimento da demanda que atende as necessidades </a:t>
            </a:r>
          </a:p>
          <a:p>
            <a:pPr marL="12700" algn="ctr">
              <a:spcBef>
                <a:spcPts val="100"/>
              </a:spcBef>
            </a:pPr>
            <a:r>
              <a:rPr lang="pt-BR" sz="2400" b="1" spc="-10" dirty="0">
                <a:cs typeface="Calibri"/>
              </a:rPr>
              <a:t>identificadas na resolução CMN nº 4.963. </a:t>
            </a:r>
          </a:p>
          <a:p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2777786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87551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Implantação do Parcelamento Especial  da EC 113, de 2021.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111651-DABC-4ED3-8B22-4A2224D304D0}"/>
              </a:ext>
            </a:extLst>
          </p:cNvPr>
          <p:cNvSpPr txBox="1"/>
          <p:nvPr/>
        </p:nvSpPr>
        <p:spPr>
          <a:xfrm>
            <a:off x="0" y="570176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spc="-10" dirty="0">
                <a:latin typeface="Calibri"/>
                <a:cs typeface="Calibri"/>
              </a:rPr>
              <a:t>Item do processo de desenvolvimento pronto e entregue em produção.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759708-2D25-4269-BF0E-DBB67042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27" y="1752600"/>
            <a:ext cx="7963745" cy="364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2BCAA9D-1603-4D78-9093-9F49E5F86265}"/>
              </a:ext>
            </a:extLst>
          </p:cNvPr>
          <p:cNvSpPr txBox="1"/>
          <p:nvPr/>
        </p:nvSpPr>
        <p:spPr>
          <a:xfrm>
            <a:off x="0" y="1450130"/>
            <a:ext cx="12192000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No dia 18/04/2022 foi disponibilizada no CADPREV a versão (1.49.1) com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a implementação das novas rubricas de parcelamento 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reparcelamento especial em até 240 meses.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(Emenda Constitucional nº 113/2021 e Portaria MTP nº 360/2022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spc="-10" dirty="0">
                <a:latin typeface="Calibri"/>
                <a:cs typeface="Calibri"/>
              </a:rPr>
              <a:t> </a:t>
            </a:r>
            <a:r>
              <a:rPr lang="pt-BR" sz="2400" b="1" spc="-10" dirty="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https://www.gov.br/trabalho-e-previdencia/pt-br/assuntos/previdencia-no-servico-publico/legislacao-dos-rpps/portarias/PortariaMTPn360de22fev2022.pdf</a:t>
            </a:r>
            <a:endParaRPr lang="pt-BR" sz="2400" b="1" spc="-1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6A1D9A3-8773-465C-AB9E-01519199FD20}"/>
              </a:ext>
            </a:extLst>
          </p:cNvPr>
          <p:cNvSpPr txBox="1">
            <a:spLocks/>
          </p:cNvSpPr>
          <p:nvPr/>
        </p:nvSpPr>
        <p:spPr>
          <a:xfrm>
            <a:off x="0" y="838200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3000" kern="0" spc="-15" dirty="0">
                <a:solidFill>
                  <a:srgbClr val="001F5F"/>
                </a:solidFill>
                <a:latin typeface="Calibri"/>
                <a:cs typeface="Calibri"/>
              </a:rPr>
              <a:t>Implantação do Parcelamento Especial  da EC 113, de 2021.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065733-DFFD-49DD-9884-1161BF1F6C8F}"/>
              </a:ext>
            </a:extLst>
          </p:cNvPr>
          <p:cNvSpPr txBox="1"/>
          <p:nvPr/>
        </p:nvSpPr>
        <p:spPr>
          <a:xfrm>
            <a:off x="533400" y="5535661"/>
            <a:ext cx="108204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parcelamento especial é destinado aos Municípios que comprovarem ter feito a reforma da previdência incluindo as regras de custeio, instituição do RPC, adesão ao COMPREV e limitação do rol de benefícios do RPPS à aposentadoria e pensão por morte previstos na EC 103/2019.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907D62C-144F-4A66-83DE-74FF27924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32757"/>
              </p:ext>
            </p:extLst>
          </p:nvPr>
        </p:nvGraphicFramePr>
        <p:xfrm>
          <a:off x="4495800" y="4306361"/>
          <a:ext cx="2667000" cy="118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Imagem de Bitmap" r:id="rId4" imgW="5448240" imgH="2419200" progId="Paint.Picture">
                  <p:embed/>
                </p:oleObj>
              </mc:Choice>
              <mc:Fallback>
                <p:oleObj name="Imagem de Bitmap" r:id="rId4" imgW="5448240" imgH="2419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4306361"/>
                        <a:ext cx="2667000" cy="1184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87551"/>
            <a:ext cx="1219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000" spc="-15" dirty="0">
                <a:solidFill>
                  <a:srgbClr val="001F5F"/>
                </a:solidFill>
                <a:latin typeface="Calibri"/>
                <a:cs typeface="Calibri"/>
              </a:rPr>
              <a:t>Preenchimento do Parcelamento Especial (EC 113/2021)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111651-DABC-4ED3-8B22-4A2224D304D0}"/>
              </a:ext>
            </a:extLst>
          </p:cNvPr>
          <p:cNvSpPr txBox="1"/>
          <p:nvPr/>
        </p:nvSpPr>
        <p:spPr>
          <a:xfrm>
            <a:off x="0" y="570176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spc="-10" dirty="0">
                <a:latin typeface="Calibri"/>
                <a:cs typeface="Calibri"/>
              </a:rPr>
              <a:t>Tela do CADPREV-Ente Local</a:t>
            </a:r>
            <a:endParaRPr lang="pt-BR" sz="1800" b="1" spc="-10" dirty="0">
              <a:latin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759708-2D25-4269-BF0E-DBB67042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27" y="1752600"/>
            <a:ext cx="7963745" cy="36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069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1276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Arial MT</vt:lpstr>
      <vt:lpstr>Calibri</vt:lpstr>
      <vt:lpstr>Roboto</vt:lpstr>
      <vt:lpstr>Wingdings</vt:lpstr>
      <vt:lpstr>Office Theme</vt:lpstr>
      <vt:lpstr>Imagem de Bitmap</vt:lpstr>
      <vt:lpstr>Imagem do Paintbrush</vt:lpstr>
      <vt:lpstr>Apresentação do PowerPoint</vt:lpstr>
      <vt:lpstr>Quais são as principais mudanças no CADPREV em 2022?</vt:lpstr>
      <vt:lpstr>O que mudou no DPIN e DAIR com a resolução CMN nº 4.963?</vt:lpstr>
      <vt:lpstr>Apresentação do PowerPoint</vt:lpstr>
      <vt:lpstr>Apresentação do PowerPoint</vt:lpstr>
      <vt:lpstr>O que mudou no DPIN e DAIR com a resolução CMN nº 4.963?</vt:lpstr>
      <vt:lpstr>Implantação do Parcelamento Especial  da EC 113, de 2021.</vt:lpstr>
      <vt:lpstr>Apresentação do PowerPoint</vt:lpstr>
      <vt:lpstr>Preenchimento do Parcelamento Especial (EC 113/2021)</vt:lpstr>
      <vt:lpstr>Preenchimento do Parcelamento Especial (EC 113/2021)</vt:lpstr>
      <vt:lpstr>Preenchimento do Parcelamento Especial (EC 113/2021)</vt:lpstr>
      <vt:lpstr>Preenchimento do Parcelamento Especial (EC 113/2021)</vt:lpstr>
      <vt:lpstr>Migração e evolução dos demonstrativos DIPR e Parcelamento</vt:lpstr>
      <vt:lpstr>Migração do demonstrativo DIPR</vt:lpstr>
      <vt:lpstr>Apresentação do PowerPoint</vt:lpstr>
      <vt:lpstr>Migração do demonstrativo DIPR</vt:lpstr>
      <vt:lpstr>Migração do demonstrativo DIPR</vt:lpstr>
      <vt:lpstr>Migração do demonstrativo DIPR</vt:lpstr>
      <vt:lpstr>Migração do demonstrativo DIPR</vt:lpstr>
      <vt:lpstr>Migração do demonstrativo DIPR</vt:lpstr>
      <vt:lpstr>Apresentação do PowerPoint</vt:lpstr>
      <vt:lpstr>Migração do demonstrativo DIPR</vt:lpstr>
      <vt:lpstr>Qual é o próximo demonstrativo previsto para migração?</vt:lpstr>
      <vt:lpstr>Criação dos novos Critérios</vt:lpstr>
      <vt:lpstr>Criação dos novos Critérios</vt:lpstr>
      <vt:lpstr>Apresentação do PowerPoint</vt:lpstr>
      <vt:lpstr>Marcelo Procópio Drumond Silva Chefe de Divisão de Informações Previdenciárias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Marcelo Procópio</cp:lastModifiedBy>
  <cp:revision>19</cp:revision>
  <dcterms:created xsi:type="dcterms:W3CDTF">2022-02-15T14:39:54Z</dcterms:created>
  <dcterms:modified xsi:type="dcterms:W3CDTF">2022-04-26T14:03:43Z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2022-02-15T00:00:00Z</vt:filetime>
  </property>
</Properties>
</file>