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66" r:id="rId4"/>
    <p:sldId id="265" r:id="rId5"/>
    <p:sldId id="264" r:id="rId6"/>
    <p:sldId id="258" r:id="rId7"/>
    <p:sldId id="279" r:id="rId8"/>
    <p:sldId id="262" r:id="rId9"/>
    <p:sldId id="263" r:id="rId10"/>
    <p:sldId id="267" r:id="rId11"/>
    <p:sldId id="259" r:id="rId12"/>
    <p:sldId id="268" r:id="rId13"/>
    <p:sldId id="260" r:id="rId14"/>
    <p:sldId id="270" r:id="rId15"/>
    <p:sldId id="273" r:id="rId16"/>
    <p:sldId id="271" r:id="rId17"/>
    <p:sldId id="272" r:id="rId18"/>
    <p:sldId id="274" r:id="rId19"/>
    <p:sldId id="276" r:id="rId20"/>
    <p:sldId id="277" r:id="rId21"/>
    <p:sldId id="278" r:id="rId2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pos="6539" userDrawn="1">
          <p15:clr>
            <a:srgbClr val="A4A3A4"/>
          </p15:clr>
        </p15:guide>
        <p15:guide id="4" orient="horz" pos="31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>
        <p:guide pos="6539"/>
        <p:guide orient="horz" pos="318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486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EEBFD2-2FFF-4895-8E2C-72CE3B3C83DE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24C800-1361-4828-8516-9545F64C0E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191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77455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13329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25245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19296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86849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41770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77063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87087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59644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85720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00657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442343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15320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37697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49078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17745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6430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06036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50367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78642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3128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9454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8338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2640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3893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9315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6981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1538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3522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1615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3137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9470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35C8E-18C9-4D17-BEB0-AA5A56F113D7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1413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portal.stf.jus.br/processos/detalhe.asp?incidente=11299" TargetMode="External"/><Relationship Id="rId4" Type="http://schemas.openxmlformats.org/officeDocument/2006/relationships/hyperlink" Target="http://www.planalto.gov.br/ccivil_03/constituicao/Emendas/Emc/emc19.htm#art5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mailto:rala.adv@gmail.com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planalto.gov.br/ccivil_03/constituicao/Emendas/Emc/emc103.htm#art1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91" y="366538"/>
            <a:ext cx="1824466" cy="1273109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537171DF-C3EB-4552-97CD-B02A6F6DBF74}"/>
              </a:ext>
            </a:extLst>
          </p:cNvPr>
          <p:cNvSpPr txBox="1"/>
          <p:nvPr/>
        </p:nvSpPr>
        <p:spPr>
          <a:xfrm>
            <a:off x="1216324" y="2355639"/>
            <a:ext cx="1026543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pt-BR" sz="4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pPr algn="ctr"/>
            <a:r>
              <a:rPr lang="pt-B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Remuneração </a:t>
            </a:r>
            <a:r>
              <a:rPr lang="pt-B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do </a:t>
            </a:r>
            <a:r>
              <a:rPr lang="pt-B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conselheiro: </a:t>
            </a:r>
            <a:r>
              <a:rPr lang="pt-B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legalidade e sua profissionalização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xmlns="" id="{EBE539EE-90CF-4E19-BA6A-BADB90B18E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86671" y="4449463"/>
            <a:ext cx="6524736" cy="1440160"/>
          </a:xfrm>
        </p:spPr>
        <p:txBody>
          <a:bodyPr>
            <a:normAutofit/>
          </a:bodyPr>
          <a:lstStyle/>
          <a:p>
            <a:endParaRPr lang="pt-BR" b="1" dirty="0">
              <a:solidFill>
                <a:schemeClr val="tx1"/>
              </a:solidFill>
            </a:endParaRPr>
          </a:p>
          <a:p>
            <a:r>
              <a:rPr lang="pt-BR" b="1" dirty="0">
                <a:solidFill>
                  <a:schemeClr val="tx1"/>
                </a:solidFill>
              </a:rPr>
              <a:t>Eduardo Telles de Lima Rala</a:t>
            </a:r>
          </a:p>
          <a:p>
            <a:r>
              <a:rPr lang="pt-BR" sz="2000" dirty="0" smtClean="0"/>
              <a:t>Procurador </a:t>
            </a:r>
            <a:r>
              <a:rPr lang="pt-BR" sz="2000" dirty="0"/>
              <a:t>Jurídico – FUNPREV Bauru</a:t>
            </a:r>
          </a:p>
        </p:txBody>
      </p:sp>
      <p:pic>
        <p:nvPicPr>
          <p:cNvPr id="8" name="Picture 2" descr="C:\Users\Eduardo\Downloads\Sem fundo.png">
            <a:extLst>
              <a:ext uri="{FF2B5EF4-FFF2-40B4-BE49-F238E27FC236}">
                <a16:creationId xmlns:a16="http://schemas.microsoft.com/office/drawing/2014/main" xmlns="" id="{68D00FA0-9F0D-4B03-9574-51013269D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8887" y="5811985"/>
            <a:ext cx="740305" cy="585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268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91" y="366538"/>
            <a:ext cx="1824466" cy="1273109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399193C2-7BB5-4E44-A41E-26397CF74AEC}"/>
              </a:ext>
            </a:extLst>
          </p:cNvPr>
          <p:cNvSpPr txBox="1"/>
          <p:nvPr/>
        </p:nvSpPr>
        <p:spPr>
          <a:xfrm>
            <a:off x="307867" y="671691"/>
            <a:ext cx="10971424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3200" b="1" i="1" cap="all" dirty="0"/>
              <a:t>PORTARIA Nº 9.907, DE 14 DE ABRIL DE 2020</a:t>
            </a:r>
            <a:endParaRPr lang="pt-BR" sz="3200" b="1" i="1" dirty="0"/>
          </a:p>
          <a:p>
            <a:pPr algn="just"/>
            <a:endParaRPr lang="pt-BR" sz="2400" b="1" i="1" dirty="0"/>
          </a:p>
          <a:p>
            <a:pPr algn="just"/>
            <a:r>
              <a:rPr lang="pt-BR" sz="2000" dirty="0"/>
              <a:t>Art. 1º Os requisitos mínimos exigidos no art. 8º-B da Lei nº 9.717, de 27 de novembro de 1998, a serem observados para nomeação ou permanência dos dirigentes da unidade gestora, dos membros dos conselhos deliberativo e fiscal, dos membros do comitê de investimentos e do responsável pela aplicação dos recursos dos regimes próprios de previdência social (RPPS) da União, dos Estados, do Distrito Federal e dos Municípios, atenderão aos parâmetros previstos nesta Portaria.</a:t>
            </a:r>
          </a:p>
          <a:p>
            <a:pPr algn="just"/>
            <a:endParaRPr lang="pt-BR" sz="2000" dirty="0"/>
          </a:p>
          <a:p>
            <a:pPr algn="just"/>
            <a:r>
              <a:rPr lang="pt-BR" sz="2400" b="1" dirty="0"/>
              <a:t>§ 1° É de responsabilidade do ente federativo e da unidade gestora do RPPS procederem à habilitação das pessoas de que trata o caput, verificando o atendimento aos requisitos legais e a outros, fixados pelo ente federativo ou pelo conselho deliberativo desses regimes, destinados a promover a melhoria da sua gestão.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§ 2° Cabe à Secretaria de Previdência realizar a orientação, o acompanhamento, a supervisão e a fiscalização do atendimento aos requisitos de que trata este artigo, nos termos do inciso I do art. 9º da Lei n° 9.717, de 1998, ressalvadas as inspeções e auditorias dos órgãos de controle interno e externo, na forma prevista no inciso IX do art. 1º dessa Lei.</a:t>
            </a:r>
            <a:endParaRPr lang="pt-BR" sz="3200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399193C2-7BB5-4E44-A41E-26397CF74AEC}"/>
              </a:ext>
            </a:extLst>
          </p:cNvPr>
          <p:cNvSpPr txBox="1"/>
          <p:nvPr/>
        </p:nvSpPr>
        <p:spPr>
          <a:xfrm>
            <a:off x="307867" y="43372"/>
            <a:ext cx="103135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3600" b="1" i="1" dirty="0" smtClean="0"/>
              <a:t>Responsabilidades – Conselheiros RPPS</a:t>
            </a:r>
            <a:endParaRPr lang="pt-BR" sz="3600" b="1" i="1" dirty="0"/>
          </a:p>
        </p:txBody>
      </p:sp>
    </p:spTree>
    <p:extLst>
      <p:ext uri="{BB962C8B-B14F-4D97-AF65-F5344CB8AC3E}">
        <p14:creationId xmlns:p14="http://schemas.microsoft.com/office/powerpoint/2010/main" val="68736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91" y="366538"/>
            <a:ext cx="1824466" cy="1273109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399193C2-7BB5-4E44-A41E-26397CF74AEC}"/>
              </a:ext>
            </a:extLst>
          </p:cNvPr>
          <p:cNvSpPr txBox="1"/>
          <p:nvPr/>
        </p:nvSpPr>
        <p:spPr>
          <a:xfrm>
            <a:off x="415443" y="698740"/>
            <a:ext cx="10876534" cy="57927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3200" b="1" i="1" dirty="0"/>
              <a:t>Lei Federal n.º 9.717, 27 de novembro de 1998</a:t>
            </a:r>
          </a:p>
          <a:p>
            <a:pPr algn="just"/>
            <a:endParaRPr lang="pt-BR" sz="2400" b="1" i="1" dirty="0"/>
          </a:p>
          <a:p>
            <a:pPr algn="just"/>
            <a:endParaRPr lang="pt-BR" sz="2400" b="1" i="1" dirty="0"/>
          </a:p>
          <a:p>
            <a:pPr algn="just"/>
            <a:r>
              <a:rPr lang="pt-BR" sz="2000" dirty="0"/>
              <a:t>Art. 8º Os responsáveis pelos poderes, órgãos ou entidades do ente estatal, os dirigentes da unidade gestora do respectivo regime próprio de previdência social e os </a:t>
            </a:r>
            <a:r>
              <a:rPr lang="pt-BR" sz="2000" b="1" dirty="0">
                <a:solidFill>
                  <a:srgbClr val="FF0000"/>
                </a:solidFill>
              </a:rPr>
              <a:t>membros dos seus conselhos </a:t>
            </a:r>
            <a:r>
              <a:rPr lang="pt-BR" sz="2000" dirty="0"/>
              <a:t>e comitês </a:t>
            </a:r>
            <a:r>
              <a:rPr lang="pt-BR" sz="2000" b="1" dirty="0">
                <a:highlight>
                  <a:srgbClr val="FFFF00"/>
                </a:highlight>
              </a:rPr>
              <a:t>respondem diretamente por infração ao disposto nesta Lei</a:t>
            </a:r>
            <a:r>
              <a:rPr lang="pt-BR" sz="2000" dirty="0"/>
              <a:t>, sujeitando-se, no que couber, ao regime disciplinar estabelecido na </a:t>
            </a:r>
            <a:r>
              <a:rPr lang="pt-BR" sz="2000" b="1" dirty="0">
                <a:solidFill>
                  <a:srgbClr val="FF0000"/>
                </a:solidFill>
              </a:rPr>
              <a:t>Lei Complementar nº 109</a:t>
            </a:r>
            <a:r>
              <a:rPr lang="pt-BR" sz="2000" dirty="0"/>
              <a:t>, de 29 de maio de 2001, e seu regulamento, e conforme diretrizes gerais.   (Redação dada pela Lei nº </a:t>
            </a:r>
            <a:r>
              <a:rPr lang="pt-BR" sz="2000" b="1" dirty="0">
                <a:solidFill>
                  <a:srgbClr val="FF0000"/>
                </a:solidFill>
                <a:highlight>
                  <a:srgbClr val="FFFF00"/>
                </a:highlight>
              </a:rPr>
              <a:t>13.846</a:t>
            </a:r>
            <a:r>
              <a:rPr lang="pt-BR" sz="2000" dirty="0"/>
              <a:t>, de 2019)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§ 1º As infrações serão apuradas mediante processo administrativo que tenha por base o auto, a representação ou a denúncia positiva dos fatos irregulares, assegurados ao acusado o contraditório e a ampla defesa, em conformidade com diretrizes gerais. (Renumerado do parágrafo único pela Lei nº </a:t>
            </a:r>
            <a:r>
              <a:rPr lang="pt-BR" sz="2000" b="1" dirty="0">
                <a:solidFill>
                  <a:srgbClr val="FF0000"/>
                </a:solidFill>
                <a:highlight>
                  <a:srgbClr val="FFFF00"/>
                </a:highlight>
              </a:rPr>
              <a:t>13.846</a:t>
            </a:r>
            <a:r>
              <a:rPr lang="pt-BR" sz="2000" dirty="0"/>
              <a:t>, de 2019)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§ 2º São também responsáveis quaisquer profissionais que prestem serviços técnicos ao ente estatal e respectivo regime próprio de previdência social, diretamente ou por intermédio de pessoa jurídica contratada.    (Incluído pela Lei nº </a:t>
            </a:r>
            <a:r>
              <a:rPr lang="pt-BR" sz="2000" b="1" dirty="0">
                <a:highlight>
                  <a:srgbClr val="FFFF00"/>
                </a:highlight>
              </a:rPr>
              <a:t>13.846</a:t>
            </a:r>
            <a:r>
              <a:rPr lang="pt-BR" sz="2000" dirty="0"/>
              <a:t>, de 2019)</a:t>
            </a:r>
            <a:endParaRPr lang="pt-BR" sz="2400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399193C2-7BB5-4E44-A41E-26397CF74AEC}"/>
              </a:ext>
            </a:extLst>
          </p:cNvPr>
          <p:cNvSpPr txBox="1"/>
          <p:nvPr/>
        </p:nvSpPr>
        <p:spPr>
          <a:xfrm>
            <a:off x="415443" y="182580"/>
            <a:ext cx="103135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3600" b="1" i="1" dirty="0" smtClean="0"/>
              <a:t>Responsabilidades – Conselheiros RPPS</a:t>
            </a:r>
            <a:endParaRPr lang="pt-BR" sz="3600" b="1" i="1" dirty="0"/>
          </a:p>
        </p:txBody>
      </p:sp>
    </p:spTree>
    <p:extLst>
      <p:ext uri="{BB962C8B-B14F-4D97-AF65-F5344CB8AC3E}">
        <p14:creationId xmlns:p14="http://schemas.microsoft.com/office/powerpoint/2010/main" val="410474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91" y="366538"/>
            <a:ext cx="1824466" cy="1273109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399193C2-7BB5-4E44-A41E-26397CF74AEC}"/>
              </a:ext>
            </a:extLst>
          </p:cNvPr>
          <p:cNvSpPr txBox="1"/>
          <p:nvPr/>
        </p:nvSpPr>
        <p:spPr>
          <a:xfrm>
            <a:off x="415443" y="698740"/>
            <a:ext cx="10876534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3200" b="1" i="1" dirty="0"/>
              <a:t>Lei Complementar nº 109, de 29 de maio de 2001</a:t>
            </a:r>
            <a:endParaRPr lang="pt-BR" sz="2400" b="1" i="1" dirty="0" smtClean="0"/>
          </a:p>
          <a:p>
            <a:pPr algn="just"/>
            <a:endParaRPr lang="pt-BR" sz="2400" b="1" i="1" dirty="0"/>
          </a:p>
          <a:p>
            <a:pPr algn="just"/>
            <a:r>
              <a:rPr lang="pt-BR" sz="2000" dirty="0" smtClean="0"/>
              <a:t>Art. 63.</a:t>
            </a:r>
          </a:p>
          <a:p>
            <a:pPr algn="just"/>
            <a:endParaRPr lang="pt-BR" sz="2000" dirty="0" smtClean="0"/>
          </a:p>
          <a:p>
            <a:pPr marL="342900" indent="-342900" algn="just">
              <a:buFontTx/>
              <a:buChar char="-"/>
            </a:pPr>
            <a:r>
              <a:rPr lang="pt-BR" sz="2000" dirty="0" smtClean="0"/>
              <a:t>Responsabilidade civil, pelos danos ou prejuízos que causarem, por ação ou omissão.</a:t>
            </a:r>
          </a:p>
          <a:p>
            <a:pPr marL="342900" indent="-342900" algn="just">
              <a:buFontTx/>
              <a:buChar char="-"/>
            </a:pPr>
            <a:endParaRPr lang="pt-BR" sz="2000" dirty="0"/>
          </a:p>
          <a:p>
            <a:pPr algn="just"/>
            <a:r>
              <a:rPr lang="pt-BR" sz="2000" dirty="0" smtClean="0"/>
              <a:t>Art. 64</a:t>
            </a:r>
          </a:p>
          <a:p>
            <a:pPr algn="just"/>
            <a:endParaRPr lang="pt-BR" sz="2000" dirty="0"/>
          </a:p>
          <a:p>
            <a:pPr marL="342900" indent="-342900" algn="just">
              <a:buFontTx/>
              <a:buChar char="-"/>
            </a:pPr>
            <a:r>
              <a:rPr lang="pt-BR" sz="2000" dirty="0" smtClean="0"/>
              <a:t>BCB, CVM e SRF – encaminharão informações ao Ministério Público</a:t>
            </a:r>
          </a:p>
          <a:p>
            <a:pPr marL="342900" indent="-342900" algn="just">
              <a:buFontTx/>
              <a:buChar char="-"/>
            </a:pPr>
            <a:endParaRPr lang="pt-BR" sz="2000" dirty="0"/>
          </a:p>
          <a:p>
            <a:pPr algn="just"/>
            <a:r>
              <a:rPr lang="pt-BR" sz="2000" dirty="0" smtClean="0"/>
              <a:t>Art. 65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-  </a:t>
            </a:r>
            <a:r>
              <a:rPr lang="pt-BR" sz="2000" dirty="0" smtClean="0"/>
              <a:t>Advertência / suspensão </a:t>
            </a:r>
            <a:r>
              <a:rPr lang="pt-BR" sz="2000" dirty="0"/>
              <a:t>do exercício de atividades </a:t>
            </a:r>
            <a:r>
              <a:rPr lang="pt-BR" sz="2000" dirty="0" smtClean="0"/>
              <a:t>[...] pelo </a:t>
            </a:r>
            <a:r>
              <a:rPr lang="pt-BR" sz="2000" dirty="0"/>
              <a:t>prazo de até cento e oitenta </a:t>
            </a:r>
            <a:r>
              <a:rPr lang="pt-BR" sz="2000" dirty="0" smtClean="0"/>
              <a:t>dias / inabilitação</a:t>
            </a:r>
            <a:r>
              <a:rPr lang="pt-BR" sz="2000" dirty="0"/>
              <a:t>, pelo prazo de dois a dez anos, para o exercício de cargo ou função em entidades de </a:t>
            </a:r>
            <a:r>
              <a:rPr lang="pt-BR" sz="2000" dirty="0" smtClean="0"/>
              <a:t>previdência </a:t>
            </a:r>
            <a:r>
              <a:rPr lang="pt-BR" sz="2000" dirty="0"/>
              <a:t>complementar, sociedades seguradoras, instituições financeiras e no serviço </a:t>
            </a:r>
            <a:r>
              <a:rPr lang="pt-BR" sz="2000" dirty="0" smtClean="0"/>
              <a:t>público /  multa </a:t>
            </a:r>
            <a:r>
              <a:rPr lang="pt-BR" sz="2000" dirty="0"/>
              <a:t>de dois mil reais a um milhão de reais,</a:t>
            </a:r>
            <a:endParaRPr lang="pt-BR" sz="2000" dirty="0" smtClean="0"/>
          </a:p>
          <a:p>
            <a:pPr marL="342900" indent="-342900" algn="just">
              <a:buFontTx/>
              <a:buChar char="-"/>
            </a:pPr>
            <a:endParaRPr lang="pt-BR" sz="2400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399193C2-7BB5-4E44-A41E-26397CF74AEC}"/>
              </a:ext>
            </a:extLst>
          </p:cNvPr>
          <p:cNvSpPr txBox="1"/>
          <p:nvPr/>
        </p:nvSpPr>
        <p:spPr>
          <a:xfrm>
            <a:off x="415443" y="52409"/>
            <a:ext cx="103135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3600" b="1" i="1" dirty="0" smtClean="0"/>
              <a:t>Responsabilidades – Conselheiros RPPS</a:t>
            </a:r>
            <a:endParaRPr lang="pt-BR" sz="3600" b="1" i="1" dirty="0"/>
          </a:p>
        </p:txBody>
      </p:sp>
    </p:spTree>
    <p:extLst>
      <p:ext uri="{BB962C8B-B14F-4D97-AF65-F5344CB8AC3E}">
        <p14:creationId xmlns:p14="http://schemas.microsoft.com/office/powerpoint/2010/main" val="82649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91" y="366538"/>
            <a:ext cx="1824466" cy="1273109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399193C2-7BB5-4E44-A41E-26397CF74AEC}"/>
              </a:ext>
            </a:extLst>
          </p:cNvPr>
          <p:cNvSpPr txBox="1"/>
          <p:nvPr/>
        </p:nvSpPr>
        <p:spPr>
          <a:xfrm>
            <a:off x="646980" y="1013039"/>
            <a:ext cx="10739887" cy="5478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3200" b="1" i="1" dirty="0"/>
              <a:t>Lei Federal n.º 9.717, 27 de novembro de 1998</a:t>
            </a:r>
          </a:p>
          <a:p>
            <a:pPr algn="just"/>
            <a:endParaRPr lang="pt-BR" sz="2400" b="1" i="1" dirty="0"/>
          </a:p>
          <a:p>
            <a:pPr algn="just"/>
            <a:endParaRPr lang="pt-BR" sz="2400" b="1" i="1" dirty="0"/>
          </a:p>
          <a:p>
            <a:pPr algn="just"/>
            <a:r>
              <a:rPr lang="pt-BR" sz="2700" dirty="0"/>
              <a:t>Art. 8º-A </a:t>
            </a:r>
            <a:r>
              <a:rPr lang="pt-BR" sz="2700" b="1" dirty="0">
                <a:solidFill>
                  <a:srgbClr val="FF0000"/>
                </a:solidFill>
              </a:rPr>
              <a:t>Os dirigentes </a:t>
            </a:r>
            <a:r>
              <a:rPr lang="pt-BR" sz="2700" dirty="0"/>
              <a:t>do ente federativo instituidor do regime próprio de previdência social e </a:t>
            </a:r>
            <a:r>
              <a:rPr lang="pt-BR" sz="2700" b="1" dirty="0">
                <a:solidFill>
                  <a:srgbClr val="FF0000"/>
                </a:solidFill>
              </a:rPr>
              <a:t>da unidade gestora do regime e os demais responsáveis pelas ações de investimento e aplicação dos recursos previdenciários</a:t>
            </a:r>
            <a:r>
              <a:rPr lang="pt-BR" sz="2700" dirty="0"/>
              <a:t>, inclusive os consultores, os distribuidores, a instituição financeira administradora da carteira, o fundo de investimentos que tenha recebido os recursos e seus gestores e administradores </a:t>
            </a:r>
            <a:r>
              <a:rPr lang="pt-BR" sz="2700" b="1" dirty="0">
                <a:solidFill>
                  <a:srgbClr val="FF0000"/>
                </a:solidFill>
              </a:rPr>
              <a:t>serão solidariamente responsáveis</a:t>
            </a:r>
            <a:r>
              <a:rPr lang="pt-BR" sz="2700" dirty="0"/>
              <a:t>, </a:t>
            </a:r>
            <a:r>
              <a:rPr lang="pt-BR" sz="2700" b="1" dirty="0">
                <a:solidFill>
                  <a:srgbClr val="FF0000"/>
                </a:solidFill>
              </a:rPr>
              <a:t>na medida de sua participação</a:t>
            </a:r>
            <a:r>
              <a:rPr lang="pt-BR" sz="2700" dirty="0"/>
              <a:t>, </a:t>
            </a:r>
            <a:r>
              <a:rPr lang="pt-BR" sz="2700" b="1" dirty="0">
                <a:solidFill>
                  <a:srgbClr val="FF0000"/>
                </a:solidFill>
              </a:rPr>
              <a:t>pelo ressarcimento dos prejuízos decorrentes de aplicação em desacordo com a legislação vigente a que tiverem dado causa</a:t>
            </a:r>
            <a:r>
              <a:rPr lang="pt-BR" sz="2700" dirty="0"/>
              <a:t>. (Incluído pela Lei nº </a:t>
            </a:r>
            <a:r>
              <a:rPr lang="pt-BR" sz="2700" b="1" dirty="0">
                <a:solidFill>
                  <a:srgbClr val="FF0000"/>
                </a:solidFill>
              </a:rPr>
              <a:t>13.846</a:t>
            </a:r>
            <a:r>
              <a:rPr lang="pt-BR" sz="2700" dirty="0"/>
              <a:t>, de 2019)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399193C2-7BB5-4E44-A41E-26397CF74AEC}"/>
              </a:ext>
            </a:extLst>
          </p:cNvPr>
          <p:cNvSpPr txBox="1"/>
          <p:nvPr/>
        </p:nvSpPr>
        <p:spPr>
          <a:xfrm>
            <a:off x="646980" y="326367"/>
            <a:ext cx="103135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3600" b="1" i="1" dirty="0" smtClean="0"/>
              <a:t>Responsabilidades – Conselheiros RPPS</a:t>
            </a:r>
            <a:endParaRPr lang="pt-BR" sz="3600" b="1" i="1" dirty="0"/>
          </a:p>
        </p:txBody>
      </p:sp>
    </p:spTree>
    <p:extLst>
      <p:ext uri="{BB962C8B-B14F-4D97-AF65-F5344CB8AC3E}">
        <p14:creationId xmlns:p14="http://schemas.microsoft.com/office/powerpoint/2010/main" val="383285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91" y="366538"/>
            <a:ext cx="1824466" cy="1273109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399193C2-7BB5-4E44-A41E-26397CF74AEC}"/>
              </a:ext>
            </a:extLst>
          </p:cNvPr>
          <p:cNvSpPr txBox="1"/>
          <p:nvPr/>
        </p:nvSpPr>
        <p:spPr>
          <a:xfrm>
            <a:off x="646980" y="1013039"/>
            <a:ext cx="10739887" cy="5478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3200" b="1" i="1" dirty="0" smtClean="0"/>
              <a:t>LEGALIDADE - REMUNERAÇÃO – CONSELHOS</a:t>
            </a:r>
          </a:p>
          <a:p>
            <a:pPr algn="just"/>
            <a:endParaRPr lang="pt-BR" sz="3200" b="1" i="1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600" dirty="0"/>
              <a:t>Art. 37. A administração pública direta e indireta de qualquer dos Poderes da União, dos Estados, do Distrito Federal e dos Municípios obedecerá aos princípios de legalidade, impessoalidade, moralidade, publicidade e eficiência e, também, ao </a:t>
            </a:r>
            <a:r>
              <a:rPr lang="pt-BR" sz="2600" dirty="0" smtClean="0"/>
              <a:t>seguinte: (Redação </a:t>
            </a:r>
            <a:r>
              <a:rPr lang="pt-BR" sz="2600" dirty="0"/>
              <a:t>dada pela Emenda Constitucional nº 19, de 1998</a:t>
            </a:r>
            <a:r>
              <a:rPr lang="pt-BR" sz="2600" dirty="0" smtClean="0"/>
              <a:t>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600" dirty="0"/>
              <a:t>V - </a:t>
            </a:r>
            <a:r>
              <a:rPr lang="pt-BR" sz="2600" b="1" dirty="0"/>
              <a:t>as funções de confiança, exercidas exclusivamente por servidores ocupantes de cargo efetivo</a:t>
            </a:r>
            <a:r>
              <a:rPr lang="pt-BR" sz="2600" dirty="0"/>
              <a:t>, e os cargos em comissão, </a:t>
            </a:r>
            <a:r>
              <a:rPr lang="pt-BR" sz="2600" b="1" dirty="0"/>
              <a:t>a serem preenchidos por servidores de carreira nos casos, condições e percentuais mínimos previstos em lei</a:t>
            </a:r>
            <a:r>
              <a:rPr lang="pt-BR" sz="2600" dirty="0"/>
              <a:t>, destinam-se apenas às </a:t>
            </a:r>
            <a:r>
              <a:rPr lang="pt-BR" sz="2600" b="1" dirty="0"/>
              <a:t>atribuições de direção, chefia e assessoramento</a:t>
            </a:r>
            <a:r>
              <a:rPr lang="pt-BR" sz="2600" dirty="0" smtClean="0"/>
              <a:t>; </a:t>
            </a:r>
            <a:r>
              <a:rPr lang="pt-BR" sz="2600" dirty="0"/>
              <a:t>(Redação dada pela Emenda Constitucional nº 19, de 1998)</a:t>
            </a:r>
          </a:p>
        </p:txBody>
      </p:sp>
    </p:spTree>
    <p:extLst>
      <p:ext uri="{BB962C8B-B14F-4D97-AF65-F5344CB8AC3E}">
        <p14:creationId xmlns:p14="http://schemas.microsoft.com/office/powerpoint/2010/main" val="277989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91" y="366538"/>
            <a:ext cx="1824466" cy="1273109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399193C2-7BB5-4E44-A41E-26397CF74AEC}"/>
              </a:ext>
            </a:extLst>
          </p:cNvPr>
          <p:cNvSpPr txBox="1"/>
          <p:nvPr/>
        </p:nvSpPr>
        <p:spPr>
          <a:xfrm>
            <a:off x="646980" y="1013039"/>
            <a:ext cx="10739887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3200" b="1" i="1" dirty="0"/>
              <a:t>LEGALIDADE - REMUNERAÇÃO – CONSELHOS</a:t>
            </a:r>
          </a:p>
          <a:p>
            <a:pPr algn="just"/>
            <a:endParaRPr lang="pt-BR" sz="3200" b="1" i="1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200" b="1" i="1" dirty="0" smtClean="0"/>
              <a:t>Servidor público de carreira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200" b="1" i="1" dirty="0" smtClean="0"/>
              <a:t>Mantém sua remuneração do cargo de base ou seus proventos (se inativo)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pt-BR" sz="3200" b="1" i="1" dirty="0" smtClean="0"/>
              <a:t>Cargo: </a:t>
            </a:r>
            <a:r>
              <a:rPr lang="pt-BR" sz="3200" dirty="0" smtClean="0"/>
              <a:t>lugar dentro da organização das funções (funcional) da Administração Pública (Direta e Indireta – autarquias e fundações), ocupado por servidor público, contendo funções específicas a serem desempenhadas pela pessoa física constituída como servidor público e remuneração fixada em lei.</a:t>
            </a:r>
            <a:endParaRPr lang="pt-BR" sz="2700" dirty="0"/>
          </a:p>
        </p:txBody>
      </p:sp>
    </p:spTree>
    <p:extLst>
      <p:ext uri="{BB962C8B-B14F-4D97-AF65-F5344CB8AC3E}">
        <p14:creationId xmlns:p14="http://schemas.microsoft.com/office/powerpoint/2010/main" val="306838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91" y="366538"/>
            <a:ext cx="1824466" cy="1273109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399193C2-7BB5-4E44-A41E-26397CF74AEC}"/>
              </a:ext>
            </a:extLst>
          </p:cNvPr>
          <p:cNvSpPr txBox="1"/>
          <p:nvPr/>
        </p:nvSpPr>
        <p:spPr>
          <a:xfrm>
            <a:off x="646980" y="1013039"/>
            <a:ext cx="10739887" cy="529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3200" b="1" i="1" dirty="0"/>
              <a:t>LEGALIDADE - REMUNERAÇÃO – CONSELHOS</a:t>
            </a:r>
          </a:p>
          <a:p>
            <a:pPr algn="just"/>
            <a:endParaRPr lang="pt-BR" sz="3200" b="1" i="1" dirty="0"/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pt-BR" sz="2800" b="1" i="1" dirty="0" smtClean="0"/>
              <a:t>Função pública: </a:t>
            </a:r>
            <a:r>
              <a:rPr lang="pt-BR" sz="2800" dirty="0" smtClean="0"/>
              <a:t>a atividade em si mesma, ou seja, função é sinônimo de atribuição e corresponde às inúmeras tarefas que constituem o objeto dos serviços prestados pelos servidores públicos.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700" b="1" i="1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700" dirty="0" smtClean="0"/>
              <a:t>A todo cargo correspondem funções, mas nem todas funções pressupõe a existência de cargo.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7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700" dirty="0" smtClean="0"/>
              <a:t>Admite-se a função gratificada, pela qual o servidor, sem um vínculo permanente, percebe remuneração pelo desempenho da atividade.</a:t>
            </a:r>
          </a:p>
        </p:txBody>
      </p:sp>
    </p:spTree>
    <p:extLst>
      <p:ext uri="{BB962C8B-B14F-4D97-AF65-F5344CB8AC3E}">
        <p14:creationId xmlns:p14="http://schemas.microsoft.com/office/powerpoint/2010/main" val="95280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91" y="366538"/>
            <a:ext cx="1824466" cy="1273109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399193C2-7BB5-4E44-A41E-26397CF74AEC}"/>
              </a:ext>
            </a:extLst>
          </p:cNvPr>
          <p:cNvSpPr txBox="1"/>
          <p:nvPr/>
        </p:nvSpPr>
        <p:spPr>
          <a:xfrm>
            <a:off x="646980" y="1013039"/>
            <a:ext cx="1073988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3200" b="1" i="1" dirty="0"/>
              <a:t>LEGALIDADE - REMUNERAÇÃO – CONSELHOS</a:t>
            </a:r>
          </a:p>
          <a:p>
            <a:pPr algn="just"/>
            <a:endParaRPr lang="pt-BR" sz="3200" b="1" i="1" dirty="0" smtClean="0"/>
          </a:p>
          <a:p>
            <a:pPr marL="457200" indent="-457200" algn="just">
              <a:buFontTx/>
              <a:buChar char="-"/>
            </a:pPr>
            <a:r>
              <a:rPr lang="pt-BR" sz="3200" b="1" i="1" dirty="0" smtClean="0"/>
              <a:t>Gratificações:</a:t>
            </a:r>
            <a:r>
              <a:rPr lang="pt-BR" sz="3200" dirty="0" smtClean="0"/>
              <a:t> relacionam-se com a especificidade da situação fática do exercício da função.</a:t>
            </a:r>
          </a:p>
          <a:p>
            <a:pPr marL="457200" indent="-457200" algn="just">
              <a:buFontTx/>
              <a:buChar char="-"/>
            </a:pPr>
            <a:endParaRPr lang="pt-BR" sz="3200" b="1" i="1" dirty="0"/>
          </a:p>
          <a:p>
            <a:pPr marL="457200" indent="-457200" algn="just">
              <a:buFontTx/>
              <a:buChar char="-"/>
            </a:pPr>
            <a:r>
              <a:rPr lang="pt-BR" sz="3200" b="1" i="1" dirty="0" smtClean="0"/>
              <a:t>No caso dos conselheiros, ela retribui a participação em reuniões em órgãos de deliberação coletiva, e em razão de suas responsabilidades extraordinárias relativamente ao cargo efetivo.</a:t>
            </a:r>
            <a:endParaRPr lang="pt-BR" sz="3200" b="1" i="1" dirty="0"/>
          </a:p>
        </p:txBody>
      </p:sp>
    </p:spTree>
    <p:extLst>
      <p:ext uri="{BB962C8B-B14F-4D97-AF65-F5344CB8AC3E}">
        <p14:creationId xmlns:p14="http://schemas.microsoft.com/office/powerpoint/2010/main" val="5808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91" y="366538"/>
            <a:ext cx="1824466" cy="1273109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399193C2-7BB5-4E44-A41E-26397CF74AEC}"/>
              </a:ext>
            </a:extLst>
          </p:cNvPr>
          <p:cNvSpPr txBox="1"/>
          <p:nvPr/>
        </p:nvSpPr>
        <p:spPr>
          <a:xfrm>
            <a:off x="646980" y="1013039"/>
            <a:ext cx="10739887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3200" b="1" i="1" dirty="0"/>
              <a:t>LEGALIDADE - REMUNERAÇÃO – CONSELHOS</a:t>
            </a:r>
          </a:p>
          <a:p>
            <a:pPr algn="just"/>
            <a:endParaRPr lang="pt-BR" sz="3200" b="1" i="1" dirty="0" smtClean="0"/>
          </a:p>
          <a:p>
            <a:pPr marL="457200" indent="-457200" algn="just">
              <a:buFontTx/>
              <a:buChar char="-"/>
            </a:pPr>
            <a:r>
              <a:rPr lang="pt-BR" sz="3000" dirty="0" smtClean="0"/>
              <a:t>Devem ser essas gratificações criadas por lei própria do ente federativo, respeitada a competência exclusiva do Poder Executivo.</a:t>
            </a:r>
          </a:p>
          <a:p>
            <a:pPr marL="457200" indent="-457200" algn="just">
              <a:buFontTx/>
              <a:buChar char="-"/>
            </a:pPr>
            <a:endParaRPr lang="pt-BR" sz="3000" dirty="0"/>
          </a:p>
          <a:p>
            <a:pPr marL="457200" indent="-457200" algn="just">
              <a:buFontTx/>
              <a:buChar char="-"/>
            </a:pPr>
            <a:r>
              <a:rPr lang="pt-BR" sz="3000" dirty="0" smtClean="0"/>
              <a:t>E devem ser observados os critérios formais para seu pagamento: controle de participação dos conselheiros durante as sessões do órgão colegiado, transparência/publicidade dos valores pagos, impossibilidade de pagamento caso participem de reuniões administrativas. (</a:t>
            </a:r>
            <a:r>
              <a:rPr lang="pt-BR" sz="3000" i="1" dirty="0" smtClean="0"/>
              <a:t>v.g.</a:t>
            </a:r>
            <a:r>
              <a:rPr lang="pt-BR" sz="3000" dirty="0" smtClean="0"/>
              <a:t> Lei Federal n.º 5.708/1971 e Lei Federal n.º 9.292/1996)</a:t>
            </a:r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val="381899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91" y="366538"/>
            <a:ext cx="1824466" cy="1273109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399193C2-7BB5-4E44-A41E-26397CF74AEC}"/>
              </a:ext>
            </a:extLst>
          </p:cNvPr>
          <p:cNvSpPr txBox="1"/>
          <p:nvPr/>
        </p:nvSpPr>
        <p:spPr>
          <a:xfrm>
            <a:off x="485616" y="84150"/>
            <a:ext cx="10739887" cy="66479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3200" b="1" i="1" dirty="0"/>
              <a:t>LEGALIDADE - REMUNERAÇÃO – CONSELHOS</a:t>
            </a:r>
          </a:p>
          <a:p>
            <a:pPr algn="just"/>
            <a:endParaRPr lang="pt-BR" sz="3200" b="1" i="1" dirty="0" smtClean="0"/>
          </a:p>
          <a:p>
            <a:pPr marL="457200" indent="-457200" algn="just">
              <a:buFontTx/>
              <a:buChar char="-"/>
            </a:pPr>
            <a:r>
              <a:rPr lang="pt-BR" sz="3000" dirty="0" smtClean="0"/>
              <a:t>Subsídio x Gratificação (Jeton) – TCE/ES – possível:</a:t>
            </a:r>
          </a:p>
          <a:p>
            <a:pPr marL="914400" lvl="1" indent="-457200" algn="just">
              <a:buFontTx/>
              <a:buChar char="-"/>
            </a:pPr>
            <a:r>
              <a:rPr lang="pt-BR" sz="3000" dirty="0" smtClean="0"/>
              <a:t>Consulta 24/2017 – informando que deve ser respeitado o teto remuneratório do Prefeito (Procuradores Municipais)</a:t>
            </a:r>
          </a:p>
          <a:p>
            <a:pPr marL="914400" lvl="1" indent="-457200" algn="just">
              <a:buFontTx/>
              <a:buChar char="-"/>
            </a:pPr>
            <a:r>
              <a:rPr lang="pt-BR" sz="3000" dirty="0" err="1" smtClean="0"/>
              <a:t>ADIn</a:t>
            </a:r>
            <a:r>
              <a:rPr lang="pt-BR" sz="3000" dirty="0" smtClean="0"/>
              <a:t> (STF) </a:t>
            </a:r>
            <a:r>
              <a:rPr lang="pt-BR" sz="3000" b="1" dirty="0" smtClean="0">
                <a:solidFill>
                  <a:srgbClr val="FF0000"/>
                </a:solidFill>
              </a:rPr>
              <a:t>1.485-DF</a:t>
            </a:r>
            <a:r>
              <a:rPr lang="pt-BR" sz="3000" dirty="0" smtClean="0"/>
              <a:t>:</a:t>
            </a:r>
          </a:p>
          <a:p>
            <a:pPr marL="1371600" lvl="2" indent="-457200" algn="just">
              <a:buFontTx/>
              <a:buChar char="-"/>
            </a:pPr>
            <a:r>
              <a:rPr lang="pt-BR" sz="2200" dirty="0"/>
              <a:t>CONSTITUCIONAL E ADMINISTRATIVO. </a:t>
            </a:r>
            <a:r>
              <a:rPr lang="pt-BR" sz="2200" dirty="0" smtClean="0"/>
              <a:t>SERVIDORES PÚBLICOS</a:t>
            </a:r>
            <a:r>
              <a:rPr lang="pt-BR" sz="2200" dirty="0"/>
              <a:t>. ATUAÇÃO REMUNERADA EM CONSELHOS </a:t>
            </a:r>
            <a:r>
              <a:rPr lang="pt-BR" sz="2200" dirty="0" smtClean="0"/>
              <a:t>DE ADMINISTRAÇÃO </a:t>
            </a:r>
            <a:r>
              <a:rPr lang="pt-BR" sz="2200" dirty="0"/>
              <a:t>E FISCAL DE EMPRESAS </a:t>
            </a:r>
            <a:r>
              <a:rPr lang="pt-BR" sz="2200" dirty="0" smtClean="0"/>
              <a:t>ESTATAIS. CONSTITUCIONALIDADE</a:t>
            </a:r>
            <a:r>
              <a:rPr lang="pt-BR" sz="2200" dirty="0"/>
              <a:t>.</a:t>
            </a:r>
          </a:p>
          <a:p>
            <a:pPr marL="1371600" lvl="2" indent="-457200" algn="just">
              <a:buFontTx/>
              <a:buChar char="-"/>
            </a:pPr>
            <a:r>
              <a:rPr lang="pt-BR" sz="2200" dirty="0"/>
              <a:t>1. A autorização dada pela </a:t>
            </a:r>
            <a:r>
              <a:rPr lang="pt-BR" sz="2200" b="1" dirty="0">
                <a:solidFill>
                  <a:srgbClr val="FF0000"/>
                </a:solidFill>
              </a:rPr>
              <a:t>Lei 9.292/1996 </a:t>
            </a:r>
            <a:r>
              <a:rPr lang="pt-BR" sz="2200" dirty="0"/>
              <a:t>para que </a:t>
            </a:r>
            <a:r>
              <a:rPr lang="pt-BR" sz="2200" dirty="0" smtClean="0"/>
              <a:t>servidores públicos </a:t>
            </a:r>
            <a:r>
              <a:rPr lang="pt-BR" sz="2200" dirty="0"/>
              <a:t>participem de conselhos de administração e fiscal das </a:t>
            </a:r>
            <a:r>
              <a:rPr lang="pt-BR" sz="2200" dirty="0" smtClean="0"/>
              <a:t>empresas públicas </a:t>
            </a:r>
            <a:r>
              <a:rPr lang="pt-BR" sz="2200" dirty="0"/>
              <a:t>e sociedades de economia mista, suas subsidiárias e controladas</a:t>
            </a:r>
            <a:r>
              <a:rPr lang="pt-BR" sz="2200" dirty="0" smtClean="0"/>
              <a:t>, bem </a:t>
            </a:r>
            <a:r>
              <a:rPr lang="pt-BR" sz="2200" dirty="0"/>
              <a:t>como entidades sob controle direto ou indireto da União </a:t>
            </a:r>
            <a:r>
              <a:rPr lang="pt-BR" sz="2200" dirty="0" smtClean="0"/>
              <a:t>não contraria </a:t>
            </a:r>
            <a:r>
              <a:rPr lang="pt-BR" sz="2200" dirty="0"/>
              <a:t>a vedação à acumulação remunerada de cargos, empregos </a:t>
            </a:r>
            <a:r>
              <a:rPr lang="pt-BR" sz="2200" dirty="0" smtClean="0"/>
              <a:t>e funções </a:t>
            </a:r>
            <a:r>
              <a:rPr lang="pt-BR" sz="2200" dirty="0"/>
              <a:t>públicas trazida nos incisos XVI e XVII do artigo 37 </a:t>
            </a:r>
            <a:r>
              <a:rPr lang="pt-BR" sz="2200" dirty="0" smtClean="0"/>
              <a:t>da Constituição</a:t>
            </a:r>
            <a:r>
              <a:rPr lang="pt-BR" sz="2200" dirty="0"/>
              <a:t>, uma vez que essa atuação como conselheiro não </a:t>
            </a:r>
            <a:r>
              <a:rPr lang="pt-BR" sz="2200" dirty="0" smtClean="0"/>
              <a:t>representa exercício </a:t>
            </a:r>
            <a:r>
              <a:rPr lang="pt-BR" sz="2200" dirty="0"/>
              <a:t>de cargo ou função pública em sentido estrito</a:t>
            </a:r>
          </a:p>
        </p:txBody>
      </p:sp>
    </p:spTree>
    <p:extLst>
      <p:ext uri="{BB962C8B-B14F-4D97-AF65-F5344CB8AC3E}">
        <p14:creationId xmlns:p14="http://schemas.microsoft.com/office/powerpoint/2010/main" val="2827253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91" y="366538"/>
            <a:ext cx="1824466" cy="1273109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399193C2-7BB5-4E44-A41E-26397CF74AEC}"/>
              </a:ext>
            </a:extLst>
          </p:cNvPr>
          <p:cNvSpPr txBox="1"/>
          <p:nvPr/>
        </p:nvSpPr>
        <p:spPr>
          <a:xfrm>
            <a:off x="2269039" y="400861"/>
            <a:ext cx="8595285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b="1" dirty="0" err="1" smtClean="0">
                <a:solidFill>
                  <a:srgbClr val="201F1E"/>
                </a:solidFill>
                <a:latin typeface="Segoe UI" panose="020B0502040204020203" pitchFamily="34" charset="0"/>
              </a:rPr>
              <a:t>Mini-currículo</a:t>
            </a:r>
            <a:r>
              <a:rPr lang="pt-BR" dirty="0" smtClean="0">
                <a:solidFill>
                  <a:srgbClr val="201F1E"/>
                </a:solidFill>
                <a:latin typeface="Segoe UI" panose="020B0502040204020203" pitchFamily="34" charset="0"/>
              </a:rPr>
              <a:t>:</a:t>
            </a:r>
          </a:p>
          <a:p>
            <a:pPr algn="just"/>
            <a:endParaRPr lang="pt-BR" dirty="0" smtClean="0">
              <a:solidFill>
                <a:srgbClr val="201F1E"/>
              </a:solidFill>
              <a:latin typeface="Segoe UI" panose="020B0502040204020203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201F1E"/>
                </a:solidFill>
                <a:latin typeface="Segoe UI" panose="020B0502040204020203" pitchFamily="34" charset="0"/>
              </a:rPr>
              <a:t>Advogado (2004).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201F1E"/>
                </a:solidFill>
                <a:latin typeface="Segoe UI" panose="020B0502040204020203" pitchFamily="34" charset="0"/>
              </a:rPr>
              <a:t>Procurador Jurídico na </a:t>
            </a:r>
            <a:r>
              <a:rPr lang="pt-BR" dirty="0" err="1" smtClean="0">
                <a:solidFill>
                  <a:srgbClr val="201F1E"/>
                </a:solidFill>
                <a:latin typeface="Segoe UI" panose="020B0502040204020203" pitchFamily="34" charset="0"/>
              </a:rPr>
              <a:t>Funprev</a:t>
            </a:r>
            <a:r>
              <a:rPr lang="pt-BR" dirty="0" smtClean="0">
                <a:solidFill>
                  <a:srgbClr val="201F1E"/>
                </a:solidFill>
                <a:latin typeface="Segoe UI" panose="020B0502040204020203" pitchFamily="34" charset="0"/>
              </a:rPr>
              <a:t> de Bauru (2008 – dias atuais).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201F1E"/>
                </a:solidFill>
                <a:latin typeface="Segoe UI" panose="020B0502040204020203" pitchFamily="34" charset="0"/>
              </a:rPr>
              <a:t>Servidor público municipal (2000-2002 / 2008 – dias atuais).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201F1E"/>
                </a:solidFill>
                <a:latin typeface="Segoe UI" panose="020B0502040204020203" pitchFamily="34" charset="0"/>
              </a:rPr>
              <a:t>Servidor público estadual (2002-2008).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201F1E"/>
                </a:solidFill>
                <a:latin typeface="Segoe UI" panose="020B0502040204020203" pitchFamily="34" charset="0"/>
              </a:rPr>
              <a:t>Professor Universitário.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pt-BR" dirty="0" smtClean="0">
              <a:solidFill>
                <a:srgbClr val="201F1E"/>
              </a:solidFill>
              <a:latin typeface="Segoe UI" panose="020B0502040204020203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201F1E"/>
                </a:solidFill>
                <a:latin typeface="Segoe UI" panose="020B0502040204020203" pitchFamily="34" charset="0"/>
              </a:rPr>
              <a:t>Mestre em Direito Constitucional (2012-2014), ITE-Bauru.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201F1E"/>
                </a:solidFill>
                <a:latin typeface="Segoe UI" panose="020B0502040204020203" pitchFamily="34" charset="0"/>
              </a:rPr>
              <a:t>Doutorando em Ciências da Reabilitação (2017-2022), HRAC-USP-Bauru.</a:t>
            </a:r>
            <a:endParaRPr lang="pt-BR" sz="2800" dirty="0" smtClean="0">
              <a:solidFill>
                <a:srgbClr val="201F1E"/>
              </a:solidFill>
              <a:latin typeface="Segoe UI" panose="020B0502040204020203" pitchFamily="34" charset="0"/>
            </a:endParaRPr>
          </a:p>
          <a:p>
            <a:pPr algn="just"/>
            <a:endParaRPr lang="pt-BR" sz="2800" dirty="0" smtClean="0">
              <a:solidFill>
                <a:srgbClr val="201F1E"/>
              </a:solidFill>
              <a:latin typeface="Segoe UI" panose="020B0502040204020203" pitchFamily="34" charset="0"/>
            </a:endParaRPr>
          </a:p>
          <a:p>
            <a:pPr marL="1943100" lvl="3" indent="-571500" algn="just">
              <a:buFont typeface="Wingdings" panose="05000000000000000000" pitchFamily="2" charset="2"/>
              <a:buChar char="è"/>
            </a:pPr>
            <a:r>
              <a:rPr lang="pt-BR" sz="3200" b="1" dirty="0" smtClean="0">
                <a:solidFill>
                  <a:srgbClr val="201F1E"/>
                </a:solidFill>
                <a:latin typeface="Segoe UI" panose="020B0502040204020203" pitchFamily="34" charset="0"/>
                <a:sym typeface="Wingdings" panose="05000000000000000000" pitchFamily="2" charset="2"/>
              </a:rPr>
              <a:t>Plano palestra</a:t>
            </a:r>
            <a:r>
              <a:rPr lang="pt-BR" sz="3200" dirty="0" smtClean="0">
                <a:solidFill>
                  <a:srgbClr val="201F1E"/>
                </a:solidFill>
                <a:latin typeface="Segoe UI" panose="020B0502040204020203" pitchFamily="34" charset="0"/>
                <a:sym typeface="Wingdings" panose="05000000000000000000" pitchFamily="2" charset="2"/>
              </a:rPr>
              <a:t>:</a:t>
            </a:r>
          </a:p>
          <a:p>
            <a:pPr lvl="3" algn="just"/>
            <a:endParaRPr lang="pt-BR" sz="3200" dirty="0" smtClean="0">
              <a:solidFill>
                <a:srgbClr val="201F1E"/>
              </a:solidFill>
              <a:latin typeface="Segoe UI" panose="020B0502040204020203" pitchFamily="34" charset="0"/>
            </a:endParaRPr>
          </a:p>
          <a:p>
            <a:pPr lvl="4" algn="just"/>
            <a:r>
              <a:rPr lang="pt-BR" sz="2800" dirty="0" smtClean="0">
                <a:solidFill>
                  <a:srgbClr val="201F1E"/>
                </a:solidFill>
                <a:latin typeface="Segoe UI" panose="020B0502040204020203" pitchFamily="34" charset="0"/>
              </a:rPr>
              <a:t>- </a:t>
            </a:r>
            <a:r>
              <a:rPr lang="pt-BR" sz="2800" dirty="0">
                <a:solidFill>
                  <a:srgbClr val="201F1E"/>
                </a:solidFill>
                <a:latin typeface="Segoe UI" panose="020B0502040204020203" pitchFamily="34" charset="0"/>
              </a:rPr>
              <a:t>Exigências legais</a:t>
            </a:r>
            <a:endParaRPr lang="pt-BR" sz="2800" dirty="0"/>
          </a:p>
          <a:p>
            <a:pPr lvl="4" algn="just"/>
            <a:endParaRPr lang="pt-BR" sz="1600" dirty="0" smtClean="0">
              <a:solidFill>
                <a:srgbClr val="201F1E"/>
              </a:solidFill>
              <a:latin typeface="Segoe UI" panose="020B0502040204020203" pitchFamily="34" charset="0"/>
            </a:endParaRPr>
          </a:p>
          <a:p>
            <a:pPr lvl="4" algn="just"/>
            <a:r>
              <a:rPr lang="pt-BR" sz="2800" dirty="0" smtClean="0">
                <a:solidFill>
                  <a:srgbClr val="201F1E"/>
                </a:solidFill>
                <a:latin typeface="Segoe UI" panose="020B0502040204020203" pitchFamily="34" charset="0"/>
              </a:rPr>
              <a:t>- Suas responsabilidades</a:t>
            </a:r>
          </a:p>
          <a:p>
            <a:pPr lvl="4" algn="just"/>
            <a:endParaRPr lang="pt-BR" sz="1600" dirty="0">
              <a:solidFill>
                <a:srgbClr val="201F1E"/>
              </a:solidFill>
              <a:latin typeface="Segoe UI" panose="020B0502040204020203" pitchFamily="34" charset="0"/>
            </a:endParaRPr>
          </a:p>
          <a:p>
            <a:pPr lvl="4" algn="just"/>
            <a:r>
              <a:rPr lang="pt-BR" sz="2800" dirty="0" smtClean="0">
                <a:solidFill>
                  <a:srgbClr val="201F1E"/>
                </a:solidFill>
                <a:latin typeface="Segoe UI" panose="020B0502040204020203" pitchFamily="34" charset="0"/>
              </a:rPr>
              <a:t>- Remuneração </a:t>
            </a:r>
            <a:r>
              <a:rPr lang="pt-BR" sz="2800" dirty="0">
                <a:solidFill>
                  <a:srgbClr val="201F1E"/>
                </a:solidFill>
                <a:latin typeface="Segoe UI" panose="020B0502040204020203" pitchFamily="34" charset="0"/>
              </a:rPr>
              <a:t>do conselheiro </a:t>
            </a:r>
          </a:p>
          <a:p>
            <a:pPr lvl="4" algn="just"/>
            <a:endParaRPr lang="pt-BR" sz="2800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304" y="572205"/>
            <a:ext cx="1973735" cy="1167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0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91" y="366538"/>
            <a:ext cx="1824466" cy="1273109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399193C2-7BB5-4E44-A41E-26397CF74AEC}"/>
              </a:ext>
            </a:extLst>
          </p:cNvPr>
          <p:cNvSpPr txBox="1"/>
          <p:nvPr/>
        </p:nvSpPr>
        <p:spPr>
          <a:xfrm>
            <a:off x="124437" y="662374"/>
            <a:ext cx="10739887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3200" b="1" i="1" dirty="0"/>
              <a:t>LEGALIDADE - REMUNERAÇÃO – CONSELHOS</a:t>
            </a:r>
          </a:p>
          <a:p>
            <a:pPr algn="just"/>
            <a:endParaRPr lang="pt-BR" sz="2800" b="1" i="1" dirty="0" smtClean="0"/>
          </a:p>
          <a:p>
            <a:pPr marL="457200" indent="-457200" algn="just">
              <a:buFontTx/>
              <a:buChar char="-"/>
            </a:pPr>
            <a:r>
              <a:rPr lang="pt-BR" sz="2400" dirty="0" smtClean="0"/>
              <a:t>Art</a:t>
            </a:r>
            <a:r>
              <a:rPr lang="pt-BR" sz="2400" dirty="0"/>
              <a:t>. 39. A União, os Estados, o Distrito Federal e os Municípios instituirão conselho de política de administração e remuneração de pessoal, integrado por servidores designados pelos respectivos Poderes. </a:t>
            </a:r>
            <a:r>
              <a:rPr lang="pt-BR" sz="800" dirty="0" smtClean="0">
                <a:hlinkClick r:id="rId4"/>
              </a:rPr>
              <a:t>(</a:t>
            </a:r>
            <a:r>
              <a:rPr lang="pt-BR" sz="800" dirty="0">
                <a:hlinkClick r:id="rId4"/>
              </a:rPr>
              <a:t>Redação dada pela Emenda Constitucional nº 19, de 1998) </a:t>
            </a:r>
            <a:r>
              <a:rPr lang="pt-BR" sz="800" dirty="0"/>
              <a:t>   </a:t>
            </a:r>
            <a:r>
              <a:rPr lang="pt-BR" sz="800" dirty="0">
                <a:hlinkClick r:id="rId5"/>
              </a:rPr>
              <a:t>(Vide ADI nº 2.135)</a:t>
            </a:r>
            <a:endParaRPr lang="pt-BR" sz="800" dirty="0" smtClean="0"/>
          </a:p>
          <a:p>
            <a:pPr marL="457200" indent="-457200" algn="just">
              <a:buFontTx/>
              <a:buChar char="-"/>
            </a:pPr>
            <a:r>
              <a:rPr lang="pt-BR" sz="2800" dirty="0" smtClean="0"/>
              <a:t>§ </a:t>
            </a:r>
            <a:r>
              <a:rPr lang="pt-BR" sz="2800" dirty="0"/>
              <a:t>4º O membro de Poder, o detentor de mandato eletivo, os Ministros de Estado e os Secretários Estaduais e Municipais serão remunerados exclusivamente por subsídio fixado em parcela única, vedado o acréscimo de qualquer gratificação, adicional, abono, prêmio, verba de representação ou outra espécie remuneratória, obedecido, em qualquer caso, o disposto no art. 37, X e XI. </a:t>
            </a:r>
            <a:endParaRPr lang="pt-BR" sz="2800" dirty="0" smtClean="0"/>
          </a:p>
          <a:p>
            <a:pPr marL="457200" indent="-457200" algn="just">
              <a:buFontTx/>
              <a:buChar char="-"/>
            </a:pPr>
            <a:r>
              <a:rPr lang="pt-BR" sz="2800" dirty="0"/>
              <a:t>§ 9º É vedada a incorporação de vantagens de caráter temporário ou vinculadas ao exercício de função de confiança ou de cargo em comissão à remuneração do cargo efetivo</a:t>
            </a:r>
            <a:r>
              <a:rPr lang="pt-BR" sz="1200" dirty="0"/>
              <a:t>. </a:t>
            </a:r>
            <a:r>
              <a:rPr lang="pt-BR" sz="1100" dirty="0" smtClean="0"/>
              <a:t>(</a:t>
            </a:r>
            <a:r>
              <a:rPr lang="pt-BR" sz="1100" dirty="0"/>
              <a:t>Incluído pela Emenda Constitucional nº 103, de 2019)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8442270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91" y="366538"/>
            <a:ext cx="1824466" cy="1273109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399193C2-7BB5-4E44-A41E-26397CF74AEC}"/>
              </a:ext>
            </a:extLst>
          </p:cNvPr>
          <p:cNvSpPr txBox="1"/>
          <p:nvPr/>
        </p:nvSpPr>
        <p:spPr>
          <a:xfrm>
            <a:off x="856138" y="658906"/>
            <a:ext cx="10378338" cy="25580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3200" b="1" i="1" dirty="0" smtClean="0"/>
              <a:t>OBRIGADO</a:t>
            </a:r>
          </a:p>
          <a:p>
            <a:pPr algn="just"/>
            <a:endParaRPr lang="pt-BR" sz="3200" b="1" i="1" dirty="0" smtClean="0"/>
          </a:p>
          <a:p>
            <a:pPr algn="just"/>
            <a:endParaRPr lang="pt-BR" sz="3200" b="1" i="1" dirty="0"/>
          </a:p>
          <a:p>
            <a:pPr algn="just"/>
            <a:endParaRPr lang="pt-BR" sz="3200" b="1" i="1" dirty="0" smtClean="0"/>
          </a:p>
          <a:p>
            <a:pPr algn="just"/>
            <a:endParaRPr lang="pt-BR" sz="3200" b="1" i="1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0565" y="2897461"/>
            <a:ext cx="4024312" cy="2379788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659181" y="3114001"/>
            <a:ext cx="455246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</a:t>
            </a:r>
            <a:r>
              <a:rPr lang="pt-BR" sz="2800" dirty="0" smtClean="0"/>
              <a:t>: </a:t>
            </a:r>
            <a:r>
              <a:rPr lang="pt-BR" sz="2800" dirty="0" smtClean="0">
                <a:hlinkClick r:id="rId5"/>
              </a:rPr>
              <a:t>rala.adv@gmail.com</a:t>
            </a:r>
            <a:endParaRPr lang="pt-BR" sz="2800" dirty="0" smtClean="0"/>
          </a:p>
          <a:p>
            <a:endParaRPr lang="pt-BR" sz="2800" dirty="0"/>
          </a:p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Telefone: (14) 99713-0269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C:\Users\Eduardo\Downloads\Sem fundo.png">
            <a:extLst>
              <a:ext uri="{FF2B5EF4-FFF2-40B4-BE49-F238E27FC236}">
                <a16:creationId xmlns:a16="http://schemas.microsoft.com/office/drawing/2014/main" xmlns="" id="{68D00FA0-9F0D-4B03-9574-51013269D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4324" y="5973350"/>
            <a:ext cx="740305" cy="585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7364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91" y="366538"/>
            <a:ext cx="1824466" cy="1273109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399193C2-7BB5-4E44-A41E-26397CF74AEC}"/>
              </a:ext>
            </a:extLst>
          </p:cNvPr>
          <p:cNvSpPr txBox="1"/>
          <p:nvPr/>
        </p:nvSpPr>
        <p:spPr>
          <a:xfrm>
            <a:off x="1277388" y="679926"/>
            <a:ext cx="94000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3600" b="1" i="1" dirty="0" smtClean="0"/>
              <a:t>Relação Jurídica – Conselheiros RPPS</a:t>
            </a:r>
            <a:endParaRPr lang="pt-BR" sz="3600" b="1" i="1" dirty="0"/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xmlns="" id="{394971B1-601F-4BFD-9624-55BFE3ED211E}"/>
              </a:ext>
            </a:extLst>
          </p:cNvPr>
          <p:cNvSpPr txBox="1">
            <a:spLocks/>
          </p:cNvSpPr>
          <p:nvPr/>
        </p:nvSpPr>
        <p:spPr>
          <a:xfrm>
            <a:off x="1277389" y="1683198"/>
            <a:ext cx="9586935" cy="46123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pt-BR" sz="3200" dirty="0" smtClean="0"/>
              <a:t>Art. 40, CF. O </a:t>
            </a:r>
            <a:r>
              <a:rPr lang="pt-BR" sz="3200" b="1" dirty="0" smtClean="0">
                <a:highlight>
                  <a:srgbClr val="FFFF00"/>
                </a:highlight>
              </a:rPr>
              <a:t>regime próprio de previdência social</a:t>
            </a:r>
            <a:r>
              <a:rPr lang="pt-BR" sz="3200" b="1" dirty="0" smtClean="0"/>
              <a:t> </a:t>
            </a:r>
            <a:r>
              <a:rPr lang="pt-BR" sz="3200" dirty="0" smtClean="0"/>
              <a:t>dos servidores </a:t>
            </a:r>
            <a:r>
              <a:rPr lang="pt-BR" sz="3200" b="1" dirty="0" smtClean="0">
                <a:highlight>
                  <a:srgbClr val="FFFF00"/>
                </a:highlight>
              </a:rPr>
              <a:t>titulares de cargos efetivos</a:t>
            </a:r>
            <a:r>
              <a:rPr lang="pt-BR" sz="3200" dirty="0" smtClean="0"/>
              <a:t> terá caráter </a:t>
            </a:r>
            <a:r>
              <a:rPr lang="pt-BR" sz="3200" b="1" dirty="0" smtClean="0">
                <a:highlight>
                  <a:srgbClr val="FFFF00"/>
                </a:highlight>
              </a:rPr>
              <a:t>contributivo</a:t>
            </a:r>
            <a:r>
              <a:rPr lang="pt-BR" sz="3200" dirty="0" smtClean="0"/>
              <a:t> e </a:t>
            </a:r>
            <a:r>
              <a:rPr lang="pt-BR" sz="3200" b="1" dirty="0" smtClean="0">
                <a:highlight>
                  <a:srgbClr val="FFFF00"/>
                </a:highlight>
              </a:rPr>
              <a:t>solidário</a:t>
            </a:r>
            <a:r>
              <a:rPr lang="pt-BR" sz="3200" dirty="0" smtClean="0"/>
              <a:t>, mediante </a:t>
            </a:r>
            <a:r>
              <a:rPr lang="pt-BR" sz="3200" b="1" dirty="0" smtClean="0">
                <a:highlight>
                  <a:srgbClr val="FFFF00"/>
                </a:highlight>
              </a:rPr>
              <a:t>contribuição do respectivo ente federativo</a:t>
            </a:r>
            <a:r>
              <a:rPr lang="pt-BR" sz="3200" dirty="0" smtClean="0"/>
              <a:t>, de </a:t>
            </a:r>
            <a:r>
              <a:rPr lang="pt-BR" sz="3200" b="1" dirty="0" smtClean="0">
                <a:highlight>
                  <a:srgbClr val="FFFF00"/>
                </a:highlight>
              </a:rPr>
              <a:t>servidores ativos</a:t>
            </a:r>
            <a:r>
              <a:rPr lang="pt-BR" sz="3200" dirty="0" smtClean="0"/>
              <a:t>, de </a:t>
            </a:r>
            <a:r>
              <a:rPr lang="pt-BR" sz="3200" b="1" dirty="0" smtClean="0">
                <a:highlight>
                  <a:srgbClr val="FFFF00"/>
                </a:highlight>
              </a:rPr>
              <a:t>aposentados e de pensionistas</a:t>
            </a:r>
            <a:r>
              <a:rPr lang="pt-BR" sz="3200" dirty="0" smtClean="0"/>
              <a:t>, observados </a:t>
            </a:r>
            <a:r>
              <a:rPr lang="pt-BR" sz="3200" b="1" dirty="0" smtClean="0">
                <a:highlight>
                  <a:srgbClr val="FFFF00"/>
                </a:highlight>
              </a:rPr>
              <a:t>critérios que preservem o equilíbrio financeiro e atuarial</a:t>
            </a:r>
            <a:r>
              <a:rPr lang="pt-BR" sz="3200" dirty="0" smtClean="0"/>
              <a:t>.</a:t>
            </a:r>
          </a:p>
          <a:p>
            <a:pPr algn="just"/>
            <a:r>
              <a:rPr lang="pt-BR" sz="1800" dirty="0" smtClean="0"/>
              <a:t>(Redação dada pela Emenda Constitucional nº 103, de 2019)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171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91" y="366538"/>
            <a:ext cx="1824466" cy="1273109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399193C2-7BB5-4E44-A41E-26397CF74AEC}"/>
              </a:ext>
            </a:extLst>
          </p:cNvPr>
          <p:cNvSpPr txBox="1"/>
          <p:nvPr/>
        </p:nvSpPr>
        <p:spPr>
          <a:xfrm>
            <a:off x="1025502" y="2242607"/>
            <a:ext cx="10313526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4400" dirty="0" smtClean="0"/>
              <a:t>Art</a:t>
            </a:r>
            <a:r>
              <a:rPr lang="pt-BR" sz="4400" dirty="0"/>
              <a:t>. </a:t>
            </a:r>
            <a:r>
              <a:rPr lang="pt-BR" sz="4400" dirty="0" smtClean="0"/>
              <a:t>10. CF. </a:t>
            </a:r>
            <a:r>
              <a:rPr lang="pt-BR" sz="4400" dirty="0"/>
              <a:t>É assegurada a </a:t>
            </a:r>
            <a:r>
              <a:rPr lang="pt-BR" sz="4400" b="1" dirty="0">
                <a:solidFill>
                  <a:srgbClr val="FF0000"/>
                </a:solidFill>
              </a:rPr>
              <a:t>participação</a:t>
            </a:r>
            <a:r>
              <a:rPr lang="pt-BR" sz="4400" dirty="0"/>
              <a:t> dos </a:t>
            </a:r>
            <a:r>
              <a:rPr lang="pt-BR" sz="4400" b="1" dirty="0">
                <a:solidFill>
                  <a:srgbClr val="FF0000"/>
                </a:solidFill>
              </a:rPr>
              <a:t>trabalhadores</a:t>
            </a:r>
            <a:r>
              <a:rPr lang="pt-BR" sz="4400" dirty="0"/>
              <a:t> e </a:t>
            </a:r>
            <a:r>
              <a:rPr lang="pt-BR" sz="4400" b="1" dirty="0">
                <a:solidFill>
                  <a:srgbClr val="FF0000"/>
                </a:solidFill>
              </a:rPr>
              <a:t>empregadores</a:t>
            </a:r>
            <a:r>
              <a:rPr lang="pt-BR" sz="4400" dirty="0"/>
              <a:t> nos </a:t>
            </a:r>
            <a:r>
              <a:rPr lang="pt-BR" sz="4400" b="1" dirty="0">
                <a:solidFill>
                  <a:srgbClr val="FF0000"/>
                </a:solidFill>
              </a:rPr>
              <a:t>colegiados dos órgãos públicos</a:t>
            </a:r>
            <a:r>
              <a:rPr lang="pt-BR" sz="4400" dirty="0"/>
              <a:t> em que seus </a:t>
            </a:r>
            <a:r>
              <a:rPr lang="pt-BR" sz="4400" b="1" dirty="0">
                <a:solidFill>
                  <a:srgbClr val="FF0000"/>
                </a:solidFill>
              </a:rPr>
              <a:t>interesses</a:t>
            </a:r>
            <a:r>
              <a:rPr lang="pt-BR" sz="4400" dirty="0"/>
              <a:t> profissionais ou </a:t>
            </a:r>
            <a:r>
              <a:rPr lang="pt-BR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previdenciários sejam objeto de discussão e deliberação</a:t>
            </a:r>
            <a:r>
              <a:rPr lang="pt-BR" sz="4400" dirty="0"/>
              <a:t>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399193C2-7BB5-4E44-A41E-26397CF74AEC}"/>
              </a:ext>
            </a:extLst>
          </p:cNvPr>
          <p:cNvSpPr txBox="1"/>
          <p:nvPr/>
        </p:nvSpPr>
        <p:spPr>
          <a:xfrm>
            <a:off x="1025502" y="679926"/>
            <a:ext cx="103135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3600" b="1" i="1" dirty="0" smtClean="0"/>
              <a:t>Relação Jurídica – Conselheiros RPPS</a:t>
            </a:r>
            <a:endParaRPr lang="pt-BR" sz="3600" b="1" i="1" dirty="0"/>
          </a:p>
        </p:txBody>
      </p:sp>
    </p:spTree>
    <p:extLst>
      <p:ext uri="{BB962C8B-B14F-4D97-AF65-F5344CB8AC3E}">
        <p14:creationId xmlns:p14="http://schemas.microsoft.com/office/powerpoint/2010/main" val="225926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91" y="366538"/>
            <a:ext cx="1824466" cy="1273109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399193C2-7BB5-4E44-A41E-26397CF74AEC}"/>
              </a:ext>
            </a:extLst>
          </p:cNvPr>
          <p:cNvSpPr txBox="1"/>
          <p:nvPr/>
        </p:nvSpPr>
        <p:spPr>
          <a:xfrm>
            <a:off x="550797" y="1408382"/>
            <a:ext cx="11075145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800" b="1" i="1" dirty="0"/>
              <a:t>Emenda Constitucional n.º 103, de 12 de novembro de 2019</a:t>
            </a:r>
          </a:p>
          <a:p>
            <a:pPr algn="just"/>
            <a:endParaRPr lang="pt-BR" sz="3600" dirty="0"/>
          </a:p>
          <a:p>
            <a:pPr algn="just"/>
            <a:r>
              <a:rPr lang="pt-BR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Art. 9º Até que entre em vigor lei complementar que discipline o </a:t>
            </a:r>
            <a:r>
              <a:rPr lang="pt-BR" sz="2800" b="0" i="0" dirty="0">
                <a:effectLst/>
                <a:latin typeface="Arial" panose="020B0604020202020204" pitchFamily="34" charset="0"/>
              </a:rPr>
              <a:t>§ 22 do art. 40 da Constituição Federa</a:t>
            </a:r>
            <a:r>
              <a:rPr lang="pt-BR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l, aplicam-se aos regimes próprios de previdência social o disposto na </a:t>
            </a:r>
            <a:r>
              <a:rPr lang="pt-BR" sz="2800" b="0" i="0" dirty="0">
                <a:effectLst/>
                <a:latin typeface="Arial" panose="020B0604020202020204" pitchFamily="34" charset="0"/>
              </a:rPr>
              <a:t>Lei nº 9.717, de 27 de novembro de 1998</a:t>
            </a:r>
            <a:r>
              <a:rPr lang="pt-BR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e o disposto neste artigo.</a:t>
            </a:r>
          </a:p>
          <a:p>
            <a:pPr algn="just"/>
            <a:endParaRPr lang="pt-BR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1431925" algn="just"/>
            <a:r>
              <a:rPr lang="pt-BR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§ 22. Vedada a instituição de novos regimes próprios de previdência social, lei complementar federal estabelecerá, para os que já existam, normas gerais de organização, de funcionamento e de responsabilidade em sua gestão, dispondo, entre outros aspectos, sobre: </a:t>
            </a:r>
            <a:r>
              <a:rPr lang="pt-BR" sz="1600" b="0" i="0" dirty="0">
                <a:effectLst/>
                <a:latin typeface="Arial" panose="020B0604020202020204" pitchFamily="34" charset="0"/>
                <a:hlinkClick r:id="rId4"/>
              </a:rPr>
              <a:t>(Incluído pela Emenda Constitucional nº 103, de 2019)</a:t>
            </a:r>
            <a:endParaRPr lang="pt-BR" sz="1600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399193C2-7BB5-4E44-A41E-26397CF74AEC}"/>
              </a:ext>
            </a:extLst>
          </p:cNvPr>
          <p:cNvSpPr txBox="1"/>
          <p:nvPr/>
        </p:nvSpPr>
        <p:spPr>
          <a:xfrm>
            <a:off x="550798" y="679926"/>
            <a:ext cx="103135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3600" b="1" i="1" dirty="0" smtClean="0"/>
              <a:t>Exigências legais – Conselheiros RPPS</a:t>
            </a:r>
            <a:endParaRPr lang="pt-BR" sz="3600" b="1" i="1" dirty="0"/>
          </a:p>
        </p:txBody>
      </p:sp>
    </p:spTree>
    <p:extLst>
      <p:ext uri="{BB962C8B-B14F-4D97-AF65-F5344CB8AC3E}">
        <p14:creationId xmlns:p14="http://schemas.microsoft.com/office/powerpoint/2010/main" val="281251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91" y="366538"/>
            <a:ext cx="1824466" cy="1273109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399193C2-7BB5-4E44-A41E-26397CF74AEC}"/>
              </a:ext>
            </a:extLst>
          </p:cNvPr>
          <p:cNvSpPr txBox="1"/>
          <p:nvPr/>
        </p:nvSpPr>
        <p:spPr>
          <a:xfrm>
            <a:off x="793630" y="1166842"/>
            <a:ext cx="10545398" cy="495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3200" b="1" i="1" dirty="0"/>
              <a:t>Lei Federal n.º 9.717, 27 de novembro de 1998</a:t>
            </a:r>
          </a:p>
          <a:p>
            <a:pPr algn="just"/>
            <a:endParaRPr lang="pt-BR" sz="2400" b="1" i="1" dirty="0"/>
          </a:p>
          <a:p>
            <a:pPr algn="just"/>
            <a:r>
              <a:rPr lang="pt-BR" sz="2600" dirty="0"/>
              <a:t>Art. 1º Os regimes próprios de previdência social dos servidores públicos da União, dos Estados, do Distrito Federal e dos Municípios, dos militares dos Estados e do Distrito Federal deverão ser organizados, baseados em normas gerais de contabilidade e atuária, de modo a garantir o seu equilíbrio financeiro e atuarial, observados os seguintes critérios:</a:t>
            </a:r>
          </a:p>
          <a:p>
            <a:pPr algn="just"/>
            <a:r>
              <a:rPr lang="pt-BR" sz="2600" dirty="0"/>
              <a:t>[...]</a:t>
            </a:r>
          </a:p>
          <a:p>
            <a:pPr algn="just"/>
            <a:r>
              <a:rPr lang="pt-BR" sz="2600" dirty="0"/>
              <a:t>VI </a:t>
            </a:r>
            <a:r>
              <a:rPr lang="pt-BR" sz="2600" b="1" dirty="0">
                <a:solidFill>
                  <a:srgbClr val="FF0000"/>
                </a:solidFill>
              </a:rPr>
              <a:t>- pleno acesso dos segurados </a:t>
            </a:r>
            <a:r>
              <a:rPr lang="pt-BR" sz="2600" dirty="0"/>
              <a:t>às </a:t>
            </a:r>
            <a:r>
              <a:rPr lang="pt-BR" sz="2600" b="1" dirty="0">
                <a:solidFill>
                  <a:srgbClr val="FF0000"/>
                </a:solidFill>
              </a:rPr>
              <a:t>informações relativas à gestão do regime </a:t>
            </a:r>
            <a:r>
              <a:rPr lang="pt-BR" sz="2600" dirty="0"/>
              <a:t>e </a:t>
            </a:r>
            <a:r>
              <a:rPr lang="pt-BR" sz="2600" b="1" dirty="0">
                <a:solidFill>
                  <a:srgbClr val="FF0000"/>
                </a:solidFill>
              </a:rPr>
              <a:t>participação de representantes dos servidores públicos</a:t>
            </a:r>
            <a:r>
              <a:rPr lang="pt-BR" sz="2600" dirty="0"/>
              <a:t> e dos militares, </a:t>
            </a:r>
            <a:r>
              <a:rPr lang="pt-BR" sz="2600" b="1" dirty="0">
                <a:solidFill>
                  <a:srgbClr val="FF0000"/>
                </a:solidFill>
              </a:rPr>
              <a:t>ativos e inativos</a:t>
            </a:r>
            <a:r>
              <a:rPr lang="pt-BR" sz="2600" dirty="0"/>
              <a:t>, </a:t>
            </a:r>
            <a:r>
              <a:rPr lang="pt-BR" sz="2600" b="1" dirty="0">
                <a:solidFill>
                  <a:srgbClr val="FF0000"/>
                </a:solidFill>
              </a:rPr>
              <a:t>nos colegiados e instâncias de decisão </a:t>
            </a:r>
            <a:r>
              <a:rPr lang="pt-BR" sz="2600" dirty="0"/>
              <a:t>em que os seus interesses sejam objeto de discussão e deliberação;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399193C2-7BB5-4E44-A41E-26397CF74AEC}"/>
              </a:ext>
            </a:extLst>
          </p:cNvPr>
          <p:cNvSpPr txBox="1"/>
          <p:nvPr/>
        </p:nvSpPr>
        <p:spPr>
          <a:xfrm>
            <a:off x="793630" y="520511"/>
            <a:ext cx="103135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3600" b="1" i="1" dirty="0" smtClean="0"/>
              <a:t>Exigências legais – Conselheiros RPPS</a:t>
            </a:r>
            <a:endParaRPr lang="pt-BR" sz="3600" b="1" i="1" dirty="0"/>
          </a:p>
        </p:txBody>
      </p:sp>
    </p:spTree>
    <p:extLst>
      <p:ext uri="{BB962C8B-B14F-4D97-AF65-F5344CB8AC3E}">
        <p14:creationId xmlns:p14="http://schemas.microsoft.com/office/powerpoint/2010/main" val="118880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91" y="366538"/>
            <a:ext cx="1824466" cy="1273109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399193C2-7BB5-4E44-A41E-26397CF74AEC}"/>
              </a:ext>
            </a:extLst>
          </p:cNvPr>
          <p:cNvSpPr txBox="1"/>
          <p:nvPr/>
        </p:nvSpPr>
        <p:spPr>
          <a:xfrm>
            <a:off x="793630" y="1166842"/>
            <a:ext cx="10545398" cy="4339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3200" b="1" i="1" dirty="0"/>
              <a:t>Lei Federal n.º 9.717, 27 de novembro de 1998</a:t>
            </a:r>
          </a:p>
          <a:p>
            <a:pPr algn="just"/>
            <a:endParaRPr lang="pt-BR" sz="2400" b="1" i="1" dirty="0"/>
          </a:p>
          <a:p>
            <a:pPr algn="just"/>
            <a:r>
              <a:rPr lang="pt-BR" sz="2600" dirty="0" smtClean="0"/>
              <a:t>Portaria n.º </a:t>
            </a:r>
            <a:r>
              <a:rPr lang="pt-BR" sz="2600" b="1" dirty="0" smtClean="0"/>
              <a:t>4992/1998</a:t>
            </a:r>
            <a:r>
              <a:rPr lang="pt-BR" sz="2600" dirty="0" smtClean="0"/>
              <a:t> revogada pela Portaria n.º </a:t>
            </a:r>
            <a:r>
              <a:rPr lang="pt-BR" sz="2600" b="1" dirty="0" smtClean="0"/>
              <a:t>402/2008</a:t>
            </a:r>
          </a:p>
          <a:p>
            <a:pPr algn="just"/>
            <a:endParaRPr lang="pt-BR" sz="2600" dirty="0"/>
          </a:p>
          <a:p>
            <a:pPr lvl="2" algn="just"/>
            <a:r>
              <a:rPr lang="pt-BR" sz="2400" dirty="0" smtClean="0"/>
              <a:t>- </a:t>
            </a:r>
            <a:r>
              <a:rPr lang="pt-BR" sz="2400" dirty="0" smtClean="0"/>
              <a:t>Art</a:t>
            </a:r>
            <a:r>
              <a:rPr lang="pt-BR" sz="2400" dirty="0"/>
              <a:t>. 19. Os dirigentes do órgão ou da unidade gestora do regime próprio de previdência social dos entes estatais, bem como os membros dos conselhos administrativo e fiscal dos fundos de que trata o art. 17 desta Portaria, respondem diretamente por infração ao disposto na Lei nº 9.717/98, sujeitando-se, às seguintes penalidades: I – advertência; II – multa pecuniária; III – inabilitação temporária para o exercício do cargo de direção ou de membro dos conselhos administrativo e fiscal. </a:t>
            </a:r>
            <a:endParaRPr lang="pt-BR" sz="2400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399193C2-7BB5-4E44-A41E-26397CF74AEC}"/>
              </a:ext>
            </a:extLst>
          </p:cNvPr>
          <p:cNvSpPr txBox="1"/>
          <p:nvPr/>
        </p:nvSpPr>
        <p:spPr>
          <a:xfrm>
            <a:off x="793630" y="520511"/>
            <a:ext cx="103135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3600" b="1" i="1" dirty="0" smtClean="0"/>
              <a:t>Exigências legais – Conselheiros RPPS</a:t>
            </a:r>
            <a:endParaRPr lang="pt-BR" sz="3600" b="1" i="1" dirty="0"/>
          </a:p>
        </p:txBody>
      </p:sp>
    </p:spTree>
    <p:extLst>
      <p:ext uri="{BB962C8B-B14F-4D97-AF65-F5344CB8AC3E}">
        <p14:creationId xmlns:p14="http://schemas.microsoft.com/office/powerpoint/2010/main" val="229416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91" y="366538"/>
            <a:ext cx="1824466" cy="1273109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399193C2-7BB5-4E44-A41E-26397CF74AEC}"/>
              </a:ext>
            </a:extLst>
          </p:cNvPr>
          <p:cNvSpPr txBox="1"/>
          <p:nvPr/>
        </p:nvSpPr>
        <p:spPr>
          <a:xfrm>
            <a:off x="415443" y="911842"/>
            <a:ext cx="10971424" cy="55796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3200" b="1" i="1" dirty="0"/>
              <a:t>Lei Federal n.º 9.717, 27 de novembro de 1998</a:t>
            </a:r>
          </a:p>
          <a:p>
            <a:pPr algn="just"/>
            <a:endParaRPr lang="pt-BR" sz="2400" b="1" i="1" dirty="0"/>
          </a:p>
          <a:p>
            <a:pPr algn="just"/>
            <a:r>
              <a:rPr lang="pt-BR" sz="1600" dirty="0"/>
              <a:t>Art. 8º-B Os dirigentes da unidade gestora do regime próprio de previdência social deverão atender aos seguintes requisitos mínimos:     (Incluído pela Lei nº </a:t>
            </a:r>
            <a:r>
              <a:rPr lang="pt-BR" sz="1600" b="1" dirty="0">
                <a:highlight>
                  <a:srgbClr val="FFFF00"/>
                </a:highlight>
              </a:rPr>
              <a:t>13.846</a:t>
            </a:r>
            <a:r>
              <a:rPr lang="pt-BR" sz="1600" dirty="0"/>
              <a:t>, de 2019)</a:t>
            </a:r>
          </a:p>
          <a:p>
            <a:pPr algn="just"/>
            <a:endParaRPr lang="pt-BR" sz="1600" dirty="0"/>
          </a:p>
          <a:p>
            <a:pPr algn="just"/>
            <a:r>
              <a:rPr lang="pt-BR" sz="1600" dirty="0"/>
              <a:t>I - não ter sofrido condenação criminal ou incidido em alguma das demais situações de </a:t>
            </a:r>
            <a:r>
              <a:rPr lang="pt-BR" sz="1600" dirty="0" err="1"/>
              <a:t>inelegilidade</a:t>
            </a:r>
            <a:r>
              <a:rPr lang="pt-BR" sz="1600" dirty="0"/>
              <a:t> previstas no inciso I do caput do art. 1º da Lei Complementar nº 64, de 18 de maio de 1990, observados os critérios e prazos previstos na referida Lei Complementar; (Incluído pela Lei nº </a:t>
            </a:r>
            <a:r>
              <a:rPr lang="pt-BR" sz="1600" b="1" dirty="0">
                <a:solidFill>
                  <a:srgbClr val="FF0000"/>
                </a:solidFill>
                <a:highlight>
                  <a:srgbClr val="FFFF00"/>
                </a:highlight>
              </a:rPr>
              <a:t>13.846</a:t>
            </a:r>
            <a:r>
              <a:rPr lang="pt-BR" sz="1600" dirty="0"/>
              <a:t>, de 2019)</a:t>
            </a:r>
          </a:p>
          <a:p>
            <a:pPr algn="just"/>
            <a:endParaRPr lang="pt-BR" sz="1600" dirty="0"/>
          </a:p>
          <a:p>
            <a:pPr algn="just"/>
            <a:r>
              <a:rPr lang="pt-BR" sz="1600" dirty="0"/>
              <a:t>II - possuir certificação e habilitação comprovadas, nos termos definidos em parâmetros gerais; (Incluído pela Lei nº </a:t>
            </a:r>
            <a:r>
              <a:rPr lang="pt-BR" sz="1600" b="1" dirty="0">
                <a:solidFill>
                  <a:srgbClr val="FF0000"/>
                </a:solidFill>
                <a:highlight>
                  <a:srgbClr val="FFFF00"/>
                </a:highlight>
              </a:rPr>
              <a:t>13.846</a:t>
            </a:r>
            <a:r>
              <a:rPr lang="pt-BR" sz="1600" dirty="0"/>
              <a:t>, de 2019)</a:t>
            </a:r>
          </a:p>
          <a:p>
            <a:pPr algn="just"/>
            <a:endParaRPr lang="pt-BR" sz="1600" dirty="0"/>
          </a:p>
          <a:p>
            <a:pPr algn="just"/>
            <a:r>
              <a:rPr lang="pt-BR" sz="1600" dirty="0"/>
              <a:t>III - possuir comprovada experiência no exercício de atividade nas áreas financeira, administrativa, contábil, jurídica, de fiscalização, atuarial ou de auditoria; (Incluído pela Lei nº </a:t>
            </a:r>
            <a:r>
              <a:rPr lang="pt-BR" sz="1600" b="1" dirty="0">
                <a:solidFill>
                  <a:srgbClr val="FF0000"/>
                </a:solidFill>
                <a:highlight>
                  <a:srgbClr val="FFFF00"/>
                </a:highlight>
              </a:rPr>
              <a:t>13.846</a:t>
            </a:r>
            <a:r>
              <a:rPr lang="pt-BR" sz="1600" dirty="0"/>
              <a:t>, de 2019)</a:t>
            </a:r>
          </a:p>
          <a:p>
            <a:pPr algn="just"/>
            <a:endParaRPr lang="pt-BR" sz="1600" dirty="0"/>
          </a:p>
          <a:p>
            <a:pPr algn="just"/>
            <a:r>
              <a:rPr lang="pt-BR" sz="1600" dirty="0"/>
              <a:t>IV - ter formação superior. (Incluído pela Lei nº </a:t>
            </a:r>
            <a:r>
              <a:rPr lang="pt-BR" sz="1600" b="1" dirty="0">
                <a:solidFill>
                  <a:srgbClr val="FF0000"/>
                </a:solidFill>
                <a:highlight>
                  <a:srgbClr val="FFFF00"/>
                </a:highlight>
              </a:rPr>
              <a:t>13.846</a:t>
            </a:r>
            <a:r>
              <a:rPr lang="pt-BR" sz="1600" dirty="0"/>
              <a:t>, de 2019)</a:t>
            </a:r>
          </a:p>
          <a:p>
            <a:pPr algn="just"/>
            <a:endParaRPr lang="pt-BR" sz="1600" dirty="0"/>
          </a:p>
          <a:p>
            <a:pPr algn="just"/>
            <a:r>
              <a:rPr lang="pt-BR" sz="1600" dirty="0"/>
              <a:t>Parágrafo único. Os requisitos a que se referem os incisos I e II do caput deste artigo aplicam-se aos membros dos conselhos deliberativo e fiscal e do comitê de investimentos da unidade gestora do regime próprio de previdência social. (Incluído pela Lei nº </a:t>
            </a:r>
            <a:r>
              <a:rPr lang="pt-BR" sz="1600" b="1" dirty="0">
                <a:solidFill>
                  <a:srgbClr val="FF0000"/>
                </a:solidFill>
                <a:highlight>
                  <a:srgbClr val="FFFF00"/>
                </a:highlight>
              </a:rPr>
              <a:t>13.846</a:t>
            </a:r>
            <a:r>
              <a:rPr lang="pt-BR" sz="1600" dirty="0"/>
              <a:t>, de 2019)</a:t>
            </a:r>
            <a:endParaRPr lang="pt-BR" sz="2700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399193C2-7BB5-4E44-A41E-26397CF74AEC}"/>
              </a:ext>
            </a:extLst>
          </p:cNvPr>
          <p:cNvSpPr txBox="1"/>
          <p:nvPr/>
        </p:nvSpPr>
        <p:spPr>
          <a:xfrm>
            <a:off x="415443" y="356761"/>
            <a:ext cx="103135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3600" b="1" i="1" dirty="0" smtClean="0"/>
              <a:t>Exigências legais – Conselheiros RPPS</a:t>
            </a:r>
            <a:endParaRPr lang="pt-BR" sz="3600" b="1" i="1" dirty="0"/>
          </a:p>
        </p:txBody>
      </p:sp>
    </p:spTree>
    <p:extLst>
      <p:ext uri="{BB962C8B-B14F-4D97-AF65-F5344CB8AC3E}">
        <p14:creationId xmlns:p14="http://schemas.microsoft.com/office/powerpoint/2010/main" val="378070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91" y="366538"/>
            <a:ext cx="1824466" cy="1273109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399193C2-7BB5-4E44-A41E-26397CF74AEC}"/>
              </a:ext>
            </a:extLst>
          </p:cNvPr>
          <p:cNvSpPr txBox="1"/>
          <p:nvPr/>
        </p:nvSpPr>
        <p:spPr>
          <a:xfrm>
            <a:off x="227184" y="145359"/>
            <a:ext cx="10971424" cy="64325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pt-BR" sz="3200" b="1" i="1" dirty="0" smtClean="0"/>
          </a:p>
          <a:p>
            <a:pPr algn="just"/>
            <a:r>
              <a:rPr lang="pt-BR" sz="3200" b="1" i="1" dirty="0" smtClean="0"/>
              <a:t>Lei </a:t>
            </a:r>
            <a:r>
              <a:rPr lang="pt-BR" sz="3200" b="1" i="1" dirty="0"/>
              <a:t>Federal n.º 9.717, 27 de novembro de </a:t>
            </a:r>
            <a:r>
              <a:rPr lang="pt-BR" sz="3200" b="1" i="1" dirty="0" smtClean="0"/>
              <a:t>1998</a:t>
            </a:r>
          </a:p>
          <a:p>
            <a:pPr algn="just"/>
            <a:endParaRPr lang="pt-BR" sz="2400" b="1" i="1" dirty="0"/>
          </a:p>
          <a:p>
            <a:pPr algn="just"/>
            <a:endParaRPr lang="pt-BR" sz="2400" b="1" i="1" dirty="0"/>
          </a:p>
          <a:p>
            <a:pPr algn="just"/>
            <a:r>
              <a:rPr lang="pt-BR" sz="1600" dirty="0"/>
              <a:t>Art. 9º Compete à União, por intermédio da Secretaria Especial de Previdência e Trabalho do Ministério da Economia, em relação aos regimes próprios de previdência social e aos seus fundos previdenciários:  (Redação dada pela Lei nº 13.846, de 2019)</a:t>
            </a:r>
          </a:p>
          <a:p>
            <a:pPr algn="just"/>
            <a:r>
              <a:rPr lang="pt-BR" sz="2000" b="1" i="1" dirty="0" smtClean="0"/>
              <a:t>I </a:t>
            </a:r>
            <a:r>
              <a:rPr lang="pt-BR" sz="2000" b="1" i="1" dirty="0"/>
              <a:t>- a orientação, a supervisão, a fiscalização e o acompanhamento;    (Redação dada pela Lei nº 13.846, de 2019)</a:t>
            </a:r>
          </a:p>
          <a:p>
            <a:pPr algn="just"/>
            <a:r>
              <a:rPr lang="pt-BR" sz="2000" b="1" i="1" dirty="0" smtClean="0"/>
              <a:t>II </a:t>
            </a:r>
            <a:r>
              <a:rPr lang="pt-BR" sz="2000" b="1" i="1" dirty="0"/>
              <a:t>- o estabelecimento e a publicação de parâmetros, diretrizes e critérios de responsabilidade previdenciária na sua instituição, organização e funcionamento, relativos a custeio, benefícios, atuária, contabilidade, aplicação e utilização de recursos e constituição e manutenção dos fundos previdenciários, para preservação do caráter contributivo e solidário e do equilíbrio financeiro e atuarial;     (Redação dada pela Lei nº 13.846, de 2019)</a:t>
            </a:r>
          </a:p>
          <a:p>
            <a:pPr algn="just"/>
            <a:r>
              <a:rPr lang="pt-BR" sz="1600" dirty="0" smtClean="0"/>
              <a:t>III </a:t>
            </a:r>
            <a:r>
              <a:rPr lang="pt-BR" sz="1600" dirty="0"/>
              <a:t>- a apuração de infrações, por servidor credenciado, e a aplicação de penalidades, por órgão próprio, nos casos previstos no art. 8º desta Lei;      (Redação dada pela Lei nº 13.846, de 2019)</a:t>
            </a:r>
          </a:p>
          <a:p>
            <a:pPr algn="just"/>
            <a:r>
              <a:rPr lang="pt-BR" sz="1600" dirty="0" smtClean="0"/>
              <a:t>IV </a:t>
            </a:r>
            <a:r>
              <a:rPr lang="pt-BR" sz="1600" dirty="0"/>
              <a:t>- a emissão do Certificado de Regularidade Previdenciária (CRP), que atestará, para os fins do disposto no art. 7º desta Lei, o cumprimento, pelos Estados, Distrito Federal e Municípios, dos critérios e exigências aplicáveis aos regimes próprios de previdência social e aos seus fundos previdenciários.     (Incluído pela Lei nº 13.846, de 2019)</a:t>
            </a:r>
          </a:p>
          <a:p>
            <a:pPr algn="just"/>
            <a:r>
              <a:rPr lang="pt-BR" sz="1600" dirty="0" smtClean="0"/>
              <a:t>Parágrafo </a:t>
            </a:r>
            <a:r>
              <a:rPr lang="pt-BR" sz="1600" dirty="0"/>
              <a:t>único.  A União, os Estados, o Distrito Federal e os Municípios encaminharão à Secretaria Especial de Previdência e Trabalho do Ministério da Economia, na forma, na periodicidade e nos critérios por ela definidos, dados e informações sobre o regime próprio de previdência social e seus segurados.      (Redação dada pela Lei nº 13.846, de 2019)</a:t>
            </a:r>
            <a:endParaRPr lang="pt-BR" sz="2400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399193C2-7BB5-4E44-A41E-26397CF74AEC}"/>
              </a:ext>
            </a:extLst>
          </p:cNvPr>
          <p:cNvSpPr txBox="1"/>
          <p:nvPr/>
        </p:nvSpPr>
        <p:spPr>
          <a:xfrm>
            <a:off x="227184" y="145359"/>
            <a:ext cx="1031352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3200" b="1" i="1" dirty="0" smtClean="0"/>
              <a:t>Exigências legais – Conselheiros RPPS</a:t>
            </a:r>
            <a:endParaRPr lang="pt-BR" sz="3200" b="1" i="1" dirty="0"/>
          </a:p>
        </p:txBody>
      </p:sp>
    </p:spTree>
    <p:extLst>
      <p:ext uri="{BB962C8B-B14F-4D97-AF65-F5344CB8AC3E}">
        <p14:creationId xmlns:p14="http://schemas.microsoft.com/office/powerpoint/2010/main" val="105116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1120</TotalTime>
  <Words>2294</Words>
  <Application>Microsoft Office PowerPoint</Application>
  <PresentationFormat>Widescreen</PresentationFormat>
  <Paragraphs>172</Paragraphs>
  <Slides>21</Slides>
  <Notes>21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9" baseType="lpstr">
      <vt:lpstr>Arial</vt:lpstr>
      <vt:lpstr>Book Antiqua</vt:lpstr>
      <vt:lpstr>Calibri</vt:lpstr>
      <vt:lpstr>Calibri Light</vt:lpstr>
      <vt:lpstr>Segoe UI</vt:lpstr>
      <vt:lpstr>Times New Roman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respiro</dc:title>
  <dc:creator>Nova</dc:creator>
  <cp:lastModifiedBy>Conta da Microsoft</cp:lastModifiedBy>
  <cp:revision>31</cp:revision>
  <dcterms:created xsi:type="dcterms:W3CDTF">2020-09-25T15:05:21Z</dcterms:created>
  <dcterms:modified xsi:type="dcterms:W3CDTF">2022-04-27T15:27:01Z</dcterms:modified>
</cp:coreProperties>
</file>