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83" r:id="rId11"/>
    <p:sldId id="282" r:id="rId12"/>
    <p:sldId id="267" r:id="rId13"/>
    <p:sldId id="265" r:id="rId14"/>
    <p:sldId id="268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6539" userDrawn="1">
          <p15:clr>
            <a:srgbClr val="A4A3A4"/>
          </p15:clr>
        </p15:guide>
        <p15:guide id="4" orient="horz" pos="31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pos="6539"/>
        <p:guide orient="horz" pos="31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486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EBFD2-2FFF-4895-8E2C-72CE3B3C83DE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4C800-1361-4828-8516-9545F64C0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191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745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122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141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33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8176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753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699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987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0102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956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50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551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58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C800-1361-4828-8516-9545F64C0E9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197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45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3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64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89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31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98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53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52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61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137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47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35C8E-18C9-4D17-BEB0-AA5A56F113D7}" type="datetimeFigureOut">
              <a:rPr lang="pt-BR" smtClean="0"/>
              <a:t>27/04/2022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D1578-3EA4-489F-962B-75511A7F86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41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58D7B57-0F85-48BC-AE2F-9D779DE7BA50}"/>
              </a:ext>
            </a:extLst>
          </p:cNvPr>
          <p:cNvSpPr txBox="1"/>
          <p:nvPr/>
        </p:nvSpPr>
        <p:spPr>
          <a:xfrm>
            <a:off x="978060" y="1874679"/>
            <a:ext cx="10235879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3600" b="1" dirty="0"/>
              <a:t>O QUE VOCES QUEREM NOS  SEUS INVESTIMENTOS?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9AA06A3-C50D-4574-860A-B80D328D4652}"/>
              </a:ext>
            </a:extLst>
          </p:cNvPr>
          <p:cNvSpPr txBox="1"/>
          <p:nvPr/>
        </p:nvSpPr>
        <p:spPr>
          <a:xfrm>
            <a:off x="1254647" y="3059668"/>
            <a:ext cx="3953903" cy="58477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pt-BR" sz="3200" b="1" dirty="0"/>
              <a:t>Rentabilidade Elevada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AFAB72F-12B9-4424-B8FE-F1870B7B99CA}"/>
              </a:ext>
            </a:extLst>
          </p:cNvPr>
          <p:cNvSpPr txBox="1"/>
          <p:nvPr/>
        </p:nvSpPr>
        <p:spPr>
          <a:xfrm>
            <a:off x="5208550" y="3890713"/>
            <a:ext cx="209846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pt-BR" sz="3200" b="1" dirty="0"/>
              <a:t>Baixo Risco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E26832E-866D-4AEB-B3AD-6506F242A961}"/>
              </a:ext>
            </a:extLst>
          </p:cNvPr>
          <p:cNvSpPr txBox="1"/>
          <p:nvPr/>
        </p:nvSpPr>
        <p:spPr>
          <a:xfrm>
            <a:off x="7584199" y="4475488"/>
            <a:ext cx="2367892" cy="584775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pt-BR" sz="3200" b="1" dirty="0"/>
              <a:t>Alta Liquidez</a:t>
            </a:r>
          </a:p>
        </p:txBody>
      </p:sp>
    </p:spTree>
    <p:extLst>
      <p:ext uri="{BB962C8B-B14F-4D97-AF65-F5344CB8AC3E}">
        <p14:creationId xmlns:p14="http://schemas.microsoft.com/office/powerpoint/2010/main" val="182268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EBC7F75-B92C-4CC5-BB0E-5299C8C9A4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43" y="713598"/>
            <a:ext cx="9536648" cy="602756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" name="Seta: para a Esquerda 1">
            <a:extLst>
              <a:ext uri="{FF2B5EF4-FFF2-40B4-BE49-F238E27FC236}">
                <a16:creationId xmlns:a16="http://schemas.microsoft.com/office/drawing/2014/main" id="{E01F5321-95E5-4F48-97AB-B74ABA917FB8}"/>
              </a:ext>
            </a:extLst>
          </p:cNvPr>
          <p:cNvSpPr/>
          <p:nvPr/>
        </p:nvSpPr>
        <p:spPr>
          <a:xfrm rot="19912837">
            <a:off x="7092752" y="1397331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30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pregados Que Recebem O Salário Mensal Ilustração do Vetor - Ilustração de  vetor, fundo: 56487572">
            <a:extLst>
              <a:ext uri="{FF2B5EF4-FFF2-40B4-BE49-F238E27FC236}">
                <a16:creationId xmlns:a16="http://schemas.microsoft.com/office/drawing/2014/main" id="{DBAE59AF-475F-4A0E-8425-454831D5C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983" y="4344858"/>
            <a:ext cx="4115382" cy="238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3º salário: Empresas são obrigadas a seguir nota técnica do ministério da  Economia?">
            <a:extLst>
              <a:ext uri="{FF2B5EF4-FFF2-40B4-BE49-F238E27FC236}">
                <a16:creationId xmlns:a16="http://schemas.microsoft.com/office/drawing/2014/main" id="{0BA74306-8A14-4D03-8A44-22EE301E4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774" y="236687"/>
            <a:ext cx="2971800" cy="153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ovo reajuste do mínimo aumenta aposentadorias, seguro-desemprego e PIS |  VEJA">
            <a:extLst>
              <a:ext uri="{FF2B5EF4-FFF2-40B4-BE49-F238E27FC236}">
                <a16:creationId xmlns:a16="http://schemas.microsoft.com/office/drawing/2014/main" id="{90496FB4-7C59-4254-9CDC-0462F0429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907" y="2155259"/>
            <a:ext cx="3297848" cy="1846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have Direita 1">
            <a:extLst>
              <a:ext uri="{FF2B5EF4-FFF2-40B4-BE49-F238E27FC236}">
                <a16:creationId xmlns:a16="http://schemas.microsoft.com/office/drawing/2014/main" id="{41B2051E-3659-46D2-B538-3D7CDA0E468E}"/>
              </a:ext>
            </a:extLst>
          </p:cNvPr>
          <p:cNvSpPr/>
          <p:nvPr/>
        </p:nvSpPr>
        <p:spPr>
          <a:xfrm>
            <a:off x="5365102" y="236688"/>
            <a:ext cx="1455575" cy="6313402"/>
          </a:xfrm>
          <a:prstGeom prst="rightBrac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DF86DA0-BE98-49A5-BDD1-F4E2D59356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0678" y="1474237"/>
            <a:ext cx="5290458" cy="445070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B58C782-68B6-478E-88EC-306D85C9E8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12" y="267751"/>
            <a:ext cx="1867493" cy="46003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4AED81FA-E12B-4445-9724-C6C0D1471E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670" y="91233"/>
            <a:ext cx="1824466" cy="127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6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DFCDC632-ECD9-462D-A1D3-E29979FB24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16" y="1171379"/>
            <a:ext cx="9261045" cy="5425364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60122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2F30F02-ADB5-41DB-9490-D119C47FE01F}"/>
              </a:ext>
            </a:extLst>
          </p:cNvPr>
          <p:cNvSpPr txBox="1"/>
          <p:nvPr/>
        </p:nvSpPr>
        <p:spPr>
          <a:xfrm>
            <a:off x="3054377" y="2211355"/>
            <a:ext cx="5055358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400" b="1" dirty="0"/>
          </a:p>
          <a:p>
            <a:pPr algn="ctr"/>
            <a:r>
              <a:rPr lang="pt-BR" sz="6000" b="1" dirty="0"/>
              <a:t>OBRIGADO !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Ronaldo Borges da Fonseca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(21) 99739-9777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ronaldo@maisvaliaconsultoria.com.br</a:t>
            </a:r>
          </a:p>
        </p:txBody>
      </p:sp>
    </p:spTree>
    <p:extLst>
      <p:ext uri="{BB962C8B-B14F-4D97-AF65-F5344CB8AC3E}">
        <p14:creationId xmlns:p14="http://schemas.microsoft.com/office/powerpoint/2010/main" val="833854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734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EBC7F75-B92C-4CC5-BB0E-5299C8C9A4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43" y="713598"/>
            <a:ext cx="9536648" cy="602756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92536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2F13EFF-4117-4405-B0EC-D2A78145B22E}"/>
              </a:ext>
            </a:extLst>
          </p:cNvPr>
          <p:cNvSpPr txBox="1"/>
          <p:nvPr/>
        </p:nvSpPr>
        <p:spPr>
          <a:xfrm>
            <a:off x="1355182" y="1912776"/>
            <a:ext cx="9481635" cy="255454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/>
              <a:t>OUTRA PERGUNTA:</a:t>
            </a:r>
          </a:p>
          <a:p>
            <a:endParaRPr lang="pt-BR" sz="3200" b="1" dirty="0"/>
          </a:p>
          <a:p>
            <a:r>
              <a:rPr lang="pt-BR" sz="3200" b="1" dirty="0"/>
              <a:t>Então Porque Você Não Compra Título Público Federal,</a:t>
            </a:r>
          </a:p>
          <a:p>
            <a:endParaRPr lang="pt-BR" sz="3200" b="1" dirty="0"/>
          </a:p>
          <a:p>
            <a:pPr algn="ctr"/>
            <a:r>
              <a:rPr lang="pt-BR" sz="3200" b="1" dirty="0"/>
              <a:t>Rendendo Acima da Sua Meta Atuarial?</a:t>
            </a:r>
          </a:p>
        </p:txBody>
      </p:sp>
    </p:spTree>
    <p:extLst>
      <p:ext uri="{BB962C8B-B14F-4D97-AF65-F5344CB8AC3E}">
        <p14:creationId xmlns:p14="http://schemas.microsoft.com/office/powerpoint/2010/main" val="190840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1B5C8F84-E15D-4638-80AA-F3F99A5501BD}"/>
              </a:ext>
            </a:extLst>
          </p:cNvPr>
          <p:cNvSpPr txBox="1"/>
          <p:nvPr/>
        </p:nvSpPr>
        <p:spPr>
          <a:xfrm>
            <a:off x="208939" y="1870010"/>
            <a:ext cx="11774121" cy="305949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Subseção I</a:t>
            </a:r>
            <a:endParaRPr lang="pt-B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Segmento de Renda Fixa</a:t>
            </a:r>
            <a:endParaRPr lang="pt-B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7º  No segmento de renda fixa, as aplicações dos recursos dos regimes próprios de previdência social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subordinam-se aos seguintes limites:</a:t>
            </a:r>
            <a:endParaRPr lang="pt-B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- até 100% (cem por cento) em:</a:t>
            </a:r>
            <a:endParaRPr lang="pt-BR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b="1" u="sng" dirty="0">
                <a:solidFill>
                  <a:srgbClr val="212529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títulos de emissão do Tesouro Nacional, registrados no Sistema Especial de Liquidação e Custódia (Selic);</a:t>
            </a:r>
            <a:endParaRPr lang="pt-BR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3B0E2C5-15CA-45BC-BC87-BFC30B1242AA}"/>
              </a:ext>
            </a:extLst>
          </p:cNvPr>
          <p:cNvSpPr txBox="1"/>
          <p:nvPr/>
        </p:nvSpPr>
        <p:spPr>
          <a:xfrm>
            <a:off x="208939" y="1285235"/>
            <a:ext cx="47159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Se Na Resolução 4.963/21:</a:t>
            </a:r>
          </a:p>
        </p:txBody>
      </p:sp>
    </p:spTree>
    <p:extLst>
      <p:ext uri="{BB962C8B-B14F-4D97-AF65-F5344CB8AC3E}">
        <p14:creationId xmlns:p14="http://schemas.microsoft.com/office/powerpoint/2010/main" val="3980834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550F161E-ECAC-4B4E-8CEC-768DFC73A787}"/>
              </a:ext>
            </a:extLst>
          </p:cNvPr>
          <p:cNvSpPr txBox="1"/>
          <p:nvPr/>
        </p:nvSpPr>
        <p:spPr>
          <a:xfrm>
            <a:off x="2016293" y="1772815"/>
            <a:ext cx="8159413" cy="156966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/>
              <a:t>Tá Bom, Vou Comprar.....</a:t>
            </a:r>
          </a:p>
          <a:p>
            <a:endParaRPr lang="pt-BR" sz="3200" b="1" dirty="0"/>
          </a:p>
          <a:p>
            <a:r>
              <a:rPr lang="pt-BR" sz="3200" b="1" dirty="0"/>
              <a:t>Mas Eu Compro o Título Pré ou o Pós – Fixado?</a:t>
            </a:r>
          </a:p>
        </p:txBody>
      </p:sp>
    </p:spTree>
    <p:extLst>
      <p:ext uri="{BB962C8B-B14F-4D97-AF65-F5344CB8AC3E}">
        <p14:creationId xmlns:p14="http://schemas.microsoft.com/office/powerpoint/2010/main" val="50264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ADF0335-2CFD-442A-A6D0-0BF226A89A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882" y="1070299"/>
            <a:ext cx="8580491" cy="552411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307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8CD0D44B-4C15-4515-9000-A26972C50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318" y="1287621"/>
            <a:ext cx="8864082" cy="522564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1911274C-D003-41EB-9E52-A5FF1930BA00}"/>
              </a:ext>
            </a:extLst>
          </p:cNvPr>
          <p:cNvSpPr/>
          <p:nvPr/>
        </p:nvSpPr>
        <p:spPr>
          <a:xfrm>
            <a:off x="2285999" y="2286000"/>
            <a:ext cx="3554963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65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B76FD78A-2848-4E7C-9653-C836F415212F}"/>
              </a:ext>
            </a:extLst>
          </p:cNvPr>
          <p:cNvSpPr txBox="1"/>
          <p:nvPr/>
        </p:nvSpPr>
        <p:spPr>
          <a:xfrm>
            <a:off x="2583827" y="1875454"/>
            <a:ext cx="7240380" cy="255454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/>
              <a:t>Outra Pergunta:</a:t>
            </a:r>
          </a:p>
          <a:p>
            <a:endParaRPr lang="pt-BR" sz="3200" b="1" dirty="0"/>
          </a:p>
          <a:p>
            <a:pPr algn="ctr"/>
            <a:r>
              <a:rPr lang="pt-BR" sz="3200" b="1" dirty="0"/>
              <a:t>Depois de Comprar, </a:t>
            </a:r>
          </a:p>
          <a:p>
            <a:pPr algn="ctr"/>
            <a:endParaRPr lang="pt-BR" sz="3200" b="1" dirty="0"/>
          </a:p>
          <a:p>
            <a:r>
              <a:rPr lang="pt-BR" sz="3200" b="1" dirty="0"/>
              <a:t>Eu Marco Na Curva ou Marco a Mercado?</a:t>
            </a:r>
          </a:p>
        </p:txBody>
      </p:sp>
    </p:spTree>
    <p:extLst>
      <p:ext uri="{BB962C8B-B14F-4D97-AF65-F5344CB8AC3E}">
        <p14:creationId xmlns:p14="http://schemas.microsoft.com/office/powerpoint/2010/main" val="3225274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091" y="366538"/>
            <a:ext cx="1824466" cy="127310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29A2167-47B8-41A4-AAF8-75715B716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9" y="158620"/>
            <a:ext cx="2252896" cy="55497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3FC558B-C6A6-497C-A006-85C3BB869D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5" y="1631921"/>
            <a:ext cx="11122090" cy="49850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645243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166</Words>
  <Application>Microsoft Office PowerPoint</Application>
  <PresentationFormat>Widescreen</PresentationFormat>
  <Paragraphs>46</Paragraphs>
  <Slides>14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respiro</dc:title>
  <dc:creator>Nova</dc:creator>
  <cp:lastModifiedBy>Administrador</cp:lastModifiedBy>
  <cp:revision>15</cp:revision>
  <dcterms:created xsi:type="dcterms:W3CDTF">2020-09-25T15:05:21Z</dcterms:created>
  <dcterms:modified xsi:type="dcterms:W3CDTF">2022-04-27T11:35:08Z</dcterms:modified>
</cp:coreProperties>
</file>