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7.jpg" ContentType="image/jpeg"/>
  <Override PartName="/ppt/notesSlides/notesSlide2.xml" ContentType="application/vnd.openxmlformats-officedocument.presentationml.notesSlide+xml"/>
  <Override PartName="/ppt/media/image41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02" r:id="rId2"/>
    <p:sldId id="583" r:id="rId3"/>
    <p:sldId id="264" r:id="rId4"/>
    <p:sldId id="263" r:id="rId5"/>
    <p:sldId id="277" r:id="rId6"/>
    <p:sldId id="605" r:id="rId7"/>
    <p:sldId id="609" r:id="rId8"/>
    <p:sldId id="517" r:id="rId9"/>
    <p:sldId id="604" r:id="rId10"/>
    <p:sldId id="607" r:id="rId11"/>
    <p:sldId id="606" r:id="rId12"/>
    <p:sldId id="610" r:id="rId13"/>
    <p:sldId id="611" r:id="rId14"/>
    <p:sldId id="613" r:id="rId15"/>
    <p:sldId id="612" r:id="rId16"/>
    <p:sldId id="603" r:id="rId17"/>
    <p:sldId id="595" r:id="rId18"/>
    <p:sldId id="601" r:id="rId19"/>
    <p:sldId id="602" r:id="rId20"/>
    <p:sldId id="511" r:id="rId21"/>
  </p:sldIdLst>
  <p:sldSz cx="18288000" cy="10287000"/>
  <p:notesSz cx="18288000" cy="10287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06A8D7B-4A72-4E84-BE23-D08EE77A7592}">
          <p14:sldIdLst>
            <p14:sldId id="402"/>
            <p14:sldId id="583"/>
          </p14:sldIdLst>
        </p14:section>
        <p14:section name="Seção sem Título" id="{75A595E6-FE7E-4A02-AE7C-2681A87C9009}">
          <p14:sldIdLst>
            <p14:sldId id="264"/>
            <p14:sldId id="263"/>
            <p14:sldId id="277"/>
            <p14:sldId id="605"/>
            <p14:sldId id="609"/>
            <p14:sldId id="517"/>
            <p14:sldId id="604"/>
            <p14:sldId id="607"/>
            <p14:sldId id="606"/>
            <p14:sldId id="610"/>
            <p14:sldId id="611"/>
            <p14:sldId id="613"/>
            <p14:sldId id="612"/>
            <p14:sldId id="603"/>
            <p14:sldId id="595"/>
            <p14:sldId id="601"/>
            <p14:sldId id="602"/>
            <p14:sldId id="5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TAVARES" initials="AT" lastIdx="1" clrIdx="0">
    <p:extLst>
      <p:ext uri="{19B8F6BF-5375-455C-9EA6-DF929625EA0E}">
        <p15:presenceInfo xmlns:p15="http://schemas.microsoft.com/office/powerpoint/2012/main" userId="S-1-5-21-3675353717-1924111472-3071523507-3287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0"/>
    <a:srgbClr val="C1EFFF"/>
    <a:srgbClr val="3BCCFF"/>
    <a:srgbClr val="48A1FA"/>
    <a:srgbClr val="F7F9FB"/>
    <a:srgbClr val="D7DFE9"/>
    <a:srgbClr val="7BA8DF"/>
    <a:srgbClr val="404040"/>
    <a:srgbClr val="4472C4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654" autoAdjust="0"/>
  </p:normalViewPr>
  <p:slideViewPr>
    <p:cSldViewPr>
      <p:cViewPr varScale="1">
        <p:scale>
          <a:sx n="41" d="100"/>
          <a:sy n="41" d="100"/>
        </p:scale>
        <p:origin x="96" y="2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23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fs14\psi\Institucionais%20e%20Parceiros\COMERCIAL\Apresenta&#231;&#245;es\APRESENTA&#199;&#195;O_INSTITUCIONAL\Grafico%20AUM%20e%20Macr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5D-431A-8D55-F15457B7206A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75D-431A-8D55-F15457B7206A}"/>
              </c:ext>
            </c:extLst>
          </c:dPt>
          <c:dLbls>
            <c:dLbl>
              <c:idx val="0"/>
              <c:layout>
                <c:manualLayout>
                  <c:x val="-0.19882394508378759"/>
                  <c:y val="-0.147491665989104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rPr>
                      <a:t>18,3</a:t>
                    </a:r>
                    <a:endParaRPr lang="en-US" baseline="0" dirty="0">
                      <a:solidFill>
                        <a:schemeClr val="tx1"/>
                      </a:solidFill>
                      <a:latin typeface="Trebuchet MS" panose="020B0603020202020204" pitchFamily="34" charset="0"/>
                    </a:endParaRPr>
                  </a:p>
                  <a:p>
                    <a:pPr>
                      <a:defRPr sz="2400"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pPr>
                    <a:r>
                      <a:rPr lang="en-US" baseline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rPr>
                      <a:t> </a:t>
                    </a:r>
                    <a:r>
                      <a:rPr lang="en-US" sz="1600" baseline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rPr>
                      <a:t>76,57%</a:t>
                    </a:r>
                    <a:endParaRPr lang="en-US" baseline="0" dirty="0">
                      <a:solidFill>
                        <a:schemeClr val="tx1"/>
                      </a:solidFill>
                      <a:latin typeface="Trebuchet MS" panose="020B0603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565162527760954"/>
                      <c:h val="0.3042245867217168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375D-431A-8D55-F15457B7206A}"/>
                </c:ext>
              </c:extLst>
            </c:dLbl>
            <c:dLbl>
              <c:idx val="1"/>
              <c:layout>
                <c:manualLayout>
                  <c:x val="0.16666666666666663"/>
                  <c:y val="0.154599069527867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rPr>
                      <a:t>5,6</a:t>
                    </a:r>
                  </a:p>
                  <a:p>
                    <a:pPr algn="ctr">
                      <a:defRPr sz="2400"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pPr>
                    <a:r>
                      <a:rPr lang="en-US" sz="2400" baseline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rPr>
                      <a:t> </a:t>
                    </a:r>
                    <a:r>
                      <a:rPr lang="en-US" sz="1600" baseline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rPr>
                      <a:t>23,43%</a:t>
                    </a:r>
                    <a:endParaRPr lang="en-US" sz="2400" baseline="0" dirty="0">
                      <a:solidFill>
                        <a:schemeClr val="tx1"/>
                      </a:solidFill>
                      <a:latin typeface="Trebuchet MS" panose="020B0603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2400" b="0" i="0" u="none" strike="noStrike" kern="1200" baseline="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94017094017094"/>
                      <c:h val="0.3030575725462039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375D-431A-8D55-F15457B720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17.5</c:v>
                </c:pt>
                <c:pt idx="1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D-431A-8D55-F15457B72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3925677487103E-2"/>
          <c:y val="7.1250481838459223E-2"/>
          <c:w val="0.93888888888888888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AUM!$K$2</c:f>
              <c:strCache>
                <c:ptCount val="1"/>
                <c:pt idx="0">
                  <c:v>Ano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AUM!$K$3:$K$13</c:f>
              <c:numCache>
                <c:formatCode>General</c:formatCode>
                <c:ptCount val="11"/>
                <c:pt idx="0">
                  <c:v>2009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AUM!$L$3:$L$13</c:f>
              <c:numCache>
                <c:formatCode>General</c:formatCode>
                <c:ptCount val="11"/>
                <c:pt idx="0">
                  <c:v>4.9000000000000004</c:v>
                </c:pt>
                <c:pt idx="1">
                  <c:v>8.5</c:v>
                </c:pt>
                <c:pt idx="2">
                  <c:v>10</c:v>
                </c:pt>
                <c:pt idx="3">
                  <c:v>10.7</c:v>
                </c:pt>
                <c:pt idx="4">
                  <c:v>12.7</c:v>
                </c:pt>
                <c:pt idx="5">
                  <c:v>18.100000000000001</c:v>
                </c:pt>
                <c:pt idx="6">
                  <c:v>19.2</c:v>
                </c:pt>
                <c:pt idx="7">
                  <c:v>19.899999999999999</c:v>
                </c:pt>
                <c:pt idx="8">
                  <c:v>20.7</c:v>
                </c:pt>
                <c:pt idx="9">
                  <c:v>22.8</c:v>
                </c:pt>
                <c:pt idx="10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46-4377-8B8C-4C8B08FE15C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67869312"/>
        <c:axId val="867845232"/>
      </c:barChart>
      <c:catAx>
        <c:axId val="86786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7845232"/>
        <c:crosses val="autoZero"/>
        <c:auto val="1"/>
        <c:lblAlgn val="ctr"/>
        <c:lblOffset val="100"/>
        <c:noMultiLvlLbl val="0"/>
      </c:catAx>
      <c:valAx>
        <c:axId val="867845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786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05EFD78-D53E-4041-A8F5-D77037D6C6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2586589-59D3-403C-8EBE-FD2EAF9716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2902B-CEDF-47B5-9327-474E014E195E}" type="datetimeFigureOut">
              <a:rPr lang="pt-BR" smtClean="0"/>
              <a:t>25/04/2022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B61869-6501-4B01-9667-BCA9FC3A7A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752CCE3-B235-481E-A194-9E4D8AD132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98846-BCB8-4238-A7E9-8BC635FC0B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8617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ADF59-1A7F-4B25-BAE3-33FA8F273CA6}" type="datetimeFigureOut">
              <a:rPr lang="pt-BR" smtClean="0"/>
              <a:t>25/04/2022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FFA6E-DFE6-4611-B67D-E871FFBEA8D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304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FFA6E-DFE6-4611-B67D-E871FFBEA8D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2347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384B-F2AC-4880-8101-31966C713FD7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8841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384B-F2AC-4880-8101-31966C713FD7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0433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384B-F2AC-4880-8101-31966C713FD7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1710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384B-F2AC-4880-8101-31966C713FD7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3362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FFA6E-DFE6-4611-B67D-E871FFBEA8D6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8116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FFA6E-DFE6-4611-B67D-E871FFBEA8D6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14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384B-F2AC-4880-8101-31966C713FD7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3662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384B-F2AC-4880-8101-31966C713FD7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56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384B-F2AC-4880-8101-31966C713FD7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03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384B-F2AC-4880-8101-31966C713FD7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671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384B-F2AC-4880-8101-31966C713FD7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1224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384B-F2AC-4880-8101-31966C713FD7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965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384B-F2AC-4880-8101-31966C713FD7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3567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384B-F2AC-4880-8101-31966C713FD7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067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7424318"/>
            <a:ext cx="18288000" cy="268605"/>
          </a:xfrm>
          <a:custGeom>
            <a:avLst/>
            <a:gdLst/>
            <a:ahLst/>
            <a:cxnLst/>
            <a:rect l="l" t="t" r="r" b="b"/>
            <a:pathLst>
              <a:path w="18288000" h="268604">
                <a:moveTo>
                  <a:pt x="18287988" y="109626"/>
                </a:moveTo>
                <a:lnTo>
                  <a:pt x="2679052" y="109626"/>
                </a:lnTo>
                <a:lnTo>
                  <a:pt x="2678773" y="107988"/>
                </a:lnTo>
                <a:lnTo>
                  <a:pt x="2677325" y="101549"/>
                </a:lnTo>
                <a:lnTo>
                  <a:pt x="2662275" y="65189"/>
                </a:lnTo>
                <a:lnTo>
                  <a:pt x="2637282" y="34747"/>
                </a:lnTo>
                <a:lnTo>
                  <a:pt x="2604566" y="12877"/>
                </a:lnTo>
                <a:lnTo>
                  <a:pt x="2566873" y="1447"/>
                </a:lnTo>
                <a:lnTo>
                  <a:pt x="2547201" y="0"/>
                </a:lnTo>
                <a:lnTo>
                  <a:pt x="2540609" y="165"/>
                </a:lnTo>
                <a:lnTo>
                  <a:pt x="2502014" y="7835"/>
                </a:lnTo>
                <a:lnTo>
                  <a:pt x="2467267" y="26403"/>
                </a:lnTo>
                <a:lnTo>
                  <a:pt x="2439441" y="54229"/>
                </a:lnTo>
                <a:lnTo>
                  <a:pt x="2420874" y="88963"/>
                </a:lnTo>
                <a:lnTo>
                  <a:pt x="2415324" y="109626"/>
                </a:lnTo>
                <a:lnTo>
                  <a:pt x="2201849" y="109626"/>
                </a:lnTo>
                <a:lnTo>
                  <a:pt x="2188299" y="70916"/>
                </a:lnTo>
                <a:lnTo>
                  <a:pt x="2164854" y="39293"/>
                </a:lnTo>
                <a:lnTo>
                  <a:pt x="2133231" y="15836"/>
                </a:lnTo>
                <a:lnTo>
                  <a:pt x="2096160" y="2578"/>
                </a:lnTo>
                <a:lnTo>
                  <a:pt x="2069985" y="0"/>
                </a:lnTo>
                <a:lnTo>
                  <a:pt x="2063394" y="165"/>
                </a:lnTo>
                <a:lnTo>
                  <a:pt x="2024799" y="7835"/>
                </a:lnTo>
                <a:lnTo>
                  <a:pt x="1990064" y="26403"/>
                </a:lnTo>
                <a:lnTo>
                  <a:pt x="1962238" y="54229"/>
                </a:lnTo>
                <a:lnTo>
                  <a:pt x="1943671" y="88963"/>
                </a:lnTo>
                <a:lnTo>
                  <a:pt x="1938121" y="109626"/>
                </a:lnTo>
                <a:lnTo>
                  <a:pt x="1724647" y="109626"/>
                </a:lnTo>
                <a:lnTo>
                  <a:pt x="1711096" y="70916"/>
                </a:lnTo>
                <a:lnTo>
                  <a:pt x="1687652" y="39293"/>
                </a:lnTo>
                <a:lnTo>
                  <a:pt x="1656029" y="15836"/>
                </a:lnTo>
                <a:lnTo>
                  <a:pt x="1618957" y="2578"/>
                </a:lnTo>
                <a:lnTo>
                  <a:pt x="1592783" y="0"/>
                </a:lnTo>
                <a:lnTo>
                  <a:pt x="1586191" y="165"/>
                </a:lnTo>
                <a:lnTo>
                  <a:pt x="1547596" y="7835"/>
                </a:lnTo>
                <a:lnTo>
                  <a:pt x="1512862" y="26403"/>
                </a:lnTo>
                <a:lnTo>
                  <a:pt x="1485036" y="54229"/>
                </a:lnTo>
                <a:lnTo>
                  <a:pt x="1466469" y="88963"/>
                </a:lnTo>
                <a:lnTo>
                  <a:pt x="1460919" y="109626"/>
                </a:lnTo>
                <a:lnTo>
                  <a:pt x="0" y="109626"/>
                </a:lnTo>
                <a:lnTo>
                  <a:pt x="0" y="152552"/>
                </a:lnTo>
                <a:lnTo>
                  <a:pt x="1459915" y="152552"/>
                </a:lnTo>
                <a:lnTo>
                  <a:pt x="1460080" y="153835"/>
                </a:lnTo>
                <a:lnTo>
                  <a:pt x="1471510" y="191516"/>
                </a:lnTo>
                <a:lnTo>
                  <a:pt x="1493380" y="224243"/>
                </a:lnTo>
                <a:lnTo>
                  <a:pt x="1523822" y="249224"/>
                </a:lnTo>
                <a:lnTo>
                  <a:pt x="1560182" y="264287"/>
                </a:lnTo>
                <a:lnTo>
                  <a:pt x="1592783" y="268312"/>
                </a:lnTo>
                <a:lnTo>
                  <a:pt x="1599374" y="268147"/>
                </a:lnTo>
                <a:lnTo>
                  <a:pt x="1637969" y="260477"/>
                </a:lnTo>
                <a:lnTo>
                  <a:pt x="1672704" y="241909"/>
                </a:lnTo>
                <a:lnTo>
                  <a:pt x="1700530" y="214083"/>
                </a:lnTo>
                <a:lnTo>
                  <a:pt x="1719097" y="179349"/>
                </a:lnTo>
                <a:lnTo>
                  <a:pt x="1725637" y="152552"/>
                </a:lnTo>
                <a:lnTo>
                  <a:pt x="1937118" y="152552"/>
                </a:lnTo>
                <a:lnTo>
                  <a:pt x="1948713" y="191516"/>
                </a:lnTo>
                <a:lnTo>
                  <a:pt x="1970582" y="224243"/>
                </a:lnTo>
                <a:lnTo>
                  <a:pt x="2001024" y="249224"/>
                </a:lnTo>
                <a:lnTo>
                  <a:pt x="2037384" y="264287"/>
                </a:lnTo>
                <a:lnTo>
                  <a:pt x="2069985" y="268312"/>
                </a:lnTo>
                <a:lnTo>
                  <a:pt x="2076577" y="268147"/>
                </a:lnTo>
                <a:lnTo>
                  <a:pt x="2115172" y="260477"/>
                </a:lnTo>
                <a:lnTo>
                  <a:pt x="2149906" y="241909"/>
                </a:lnTo>
                <a:lnTo>
                  <a:pt x="2177745" y="214083"/>
                </a:lnTo>
                <a:lnTo>
                  <a:pt x="2196300" y="179349"/>
                </a:lnTo>
                <a:lnTo>
                  <a:pt x="2202853" y="152552"/>
                </a:lnTo>
                <a:lnTo>
                  <a:pt x="2414320" y="152552"/>
                </a:lnTo>
                <a:lnTo>
                  <a:pt x="2425928" y="191516"/>
                </a:lnTo>
                <a:lnTo>
                  <a:pt x="2447785" y="224243"/>
                </a:lnTo>
                <a:lnTo>
                  <a:pt x="2478227" y="249224"/>
                </a:lnTo>
                <a:lnTo>
                  <a:pt x="2514587" y="264287"/>
                </a:lnTo>
                <a:lnTo>
                  <a:pt x="2547201" y="268312"/>
                </a:lnTo>
                <a:lnTo>
                  <a:pt x="2553792" y="268147"/>
                </a:lnTo>
                <a:lnTo>
                  <a:pt x="2592387" y="260477"/>
                </a:lnTo>
                <a:lnTo>
                  <a:pt x="2627122" y="241909"/>
                </a:lnTo>
                <a:lnTo>
                  <a:pt x="2654947" y="214083"/>
                </a:lnTo>
                <a:lnTo>
                  <a:pt x="2673515" y="179349"/>
                </a:lnTo>
                <a:lnTo>
                  <a:pt x="2680055" y="152552"/>
                </a:lnTo>
                <a:lnTo>
                  <a:pt x="18287988" y="152552"/>
                </a:lnTo>
                <a:lnTo>
                  <a:pt x="18287988" y="109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355940" y="7787207"/>
            <a:ext cx="17570450" cy="2308860"/>
          </a:xfrm>
          <a:custGeom>
            <a:avLst/>
            <a:gdLst/>
            <a:ahLst/>
            <a:cxnLst/>
            <a:rect l="l" t="t" r="r" b="b"/>
            <a:pathLst>
              <a:path w="17570450" h="2308859">
                <a:moveTo>
                  <a:pt x="17570259" y="2308790"/>
                </a:moveTo>
                <a:lnTo>
                  <a:pt x="0" y="2308790"/>
                </a:lnTo>
                <a:lnTo>
                  <a:pt x="0" y="0"/>
                </a:lnTo>
                <a:lnTo>
                  <a:pt x="17570259" y="0"/>
                </a:lnTo>
                <a:lnTo>
                  <a:pt x="17570259" y="2308790"/>
                </a:lnTo>
                <a:close/>
              </a:path>
            </a:pathLst>
          </a:custGeom>
          <a:solidFill>
            <a:srgbClr val="FFFEFE">
              <a:alpha val="5764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333298" y="7764614"/>
            <a:ext cx="17615535" cy="2354580"/>
          </a:xfrm>
          <a:custGeom>
            <a:avLst/>
            <a:gdLst/>
            <a:ahLst/>
            <a:cxnLst/>
            <a:rect l="l" t="t" r="r" b="b"/>
            <a:pathLst>
              <a:path w="17615535" h="2354579">
                <a:moveTo>
                  <a:pt x="17615523" y="0"/>
                </a:moveTo>
                <a:lnTo>
                  <a:pt x="17570260" y="0"/>
                </a:lnTo>
                <a:lnTo>
                  <a:pt x="17570260" y="45186"/>
                </a:lnTo>
                <a:lnTo>
                  <a:pt x="17570260" y="2308796"/>
                </a:lnTo>
                <a:lnTo>
                  <a:pt x="45262" y="2308796"/>
                </a:lnTo>
                <a:lnTo>
                  <a:pt x="45262" y="45186"/>
                </a:lnTo>
                <a:lnTo>
                  <a:pt x="17570260" y="45186"/>
                </a:lnTo>
                <a:lnTo>
                  <a:pt x="17570260" y="0"/>
                </a:lnTo>
                <a:lnTo>
                  <a:pt x="45262" y="0"/>
                </a:lnTo>
                <a:lnTo>
                  <a:pt x="0" y="0"/>
                </a:lnTo>
                <a:lnTo>
                  <a:pt x="0" y="2353983"/>
                </a:lnTo>
                <a:lnTo>
                  <a:pt x="45262" y="2353983"/>
                </a:lnTo>
                <a:lnTo>
                  <a:pt x="17570260" y="2353983"/>
                </a:lnTo>
                <a:lnTo>
                  <a:pt x="17615523" y="2353983"/>
                </a:lnTo>
                <a:lnTo>
                  <a:pt x="17615523" y="0"/>
                </a:lnTo>
                <a:close/>
              </a:path>
            </a:pathLst>
          </a:custGeom>
          <a:solidFill>
            <a:srgbClr val="FFFFFF">
              <a:alpha val="5764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98533" y="7977981"/>
            <a:ext cx="9290932" cy="1667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498533" y="7977981"/>
            <a:ext cx="9290932" cy="1667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rgbClr val="181818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rgbClr val="181818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rgbClr val="181818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120DBFB-B27A-4152-B93B-E0544768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 rtlCol="0"/>
          <a:lstStyle/>
          <a:p>
            <a:pPr rtl="0"/>
            <a:fld id="{023F44AE-E3AC-434B-A3B4-710D56035B77}" type="datetime1">
              <a:rPr lang="pt-BR" noProof="0" smtClean="0"/>
              <a:t>25/04/2022</a:t>
            </a:fld>
            <a:endParaRPr lang="pt-BR" noProof="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2609EE-8677-453E-B000-7C9D37C3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85346EE-7757-43D9-8F90-C5A66E3A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 rtlCol="0"/>
          <a:lstStyle/>
          <a:p>
            <a:pPr rtl="0"/>
            <a:fld id="{7966EA62-41C5-4F9A-A915-5B0BC739C923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0128637-293C-4F87-8D53-0BE4379C8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006" y="465431"/>
            <a:ext cx="7857470" cy="1280028"/>
          </a:xfrm>
        </p:spPr>
        <p:txBody>
          <a:bodyPr rtlCol="0">
            <a:normAutofit/>
          </a:bodyPr>
          <a:lstStyle>
            <a:lvl1pPr>
              <a:defRPr sz="5400" b="1"/>
            </a:lvl1pPr>
          </a:lstStyle>
          <a:p>
            <a:pPr rtl="0"/>
            <a:r>
              <a:rPr lang="pt-BR" noProof="0"/>
              <a:t>CLIQUE PARA EDITAR O ESTILO DO TÍTULO PRINCIPAL</a:t>
            </a:r>
          </a:p>
        </p:txBody>
      </p:sp>
      <p:sp>
        <p:nvSpPr>
          <p:cNvPr id="7" name="Espaço Reservado para Texto 7">
            <a:extLst>
              <a:ext uri="{FF2B5EF4-FFF2-40B4-BE49-F238E27FC236}">
                <a16:creationId xmlns:a16="http://schemas.microsoft.com/office/drawing/2014/main" id="{ABCAE7BC-9D1D-42BA-A132-117B58540C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006" y="1471614"/>
            <a:ext cx="5372100" cy="547689"/>
          </a:xfrm>
        </p:spPr>
        <p:txBody>
          <a:bodyPr rtlCol="0">
            <a:normAutofit/>
          </a:bodyPr>
          <a:lstStyle>
            <a:lvl1pPr marL="0" indent="0">
              <a:spcBef>
                <a:spcPts val="1350"/>
              </a:spcBef>
              <a:buNone/>
              <a:defRPr sz="3000" b="1">
                <a:latin typeface="+mj-lt"/>
              </a:defRPr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303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03716" y="963803"/>
            <a:ext cx="6080567" cy="618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0" i="0">
                <a:solidFill>
                  <a:srgbClr val="181818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8700" y="3348590"/>
            <a:ext cx="16230600" cy="3362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5.png"/><Relationship Id="rId3" Type="http://schemas.openxmlformats.org/officeDocument/2006/relationships/image" Target="../media/image38.png"/><Relationship Id="rId7" Type="http://schemas.openxmlformats.org/officeDocument/2006/relationships/image" Target="../media/image56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11" Type="http://schemas.openxmlformats.org/officeDocument/2006/relationships/image" Target="../media/image60.svg"/><Relationship Id="rId5" Type="http://schemas.openxmlformats.org/officeDocument/2006/relationships/image" Target="../media/image39.pn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www.linkedin.com/posts/porto_porto-activity-6919761140726046720-6Pze?utm_source=linkedin_share&amp;utm_medium=member_desktop_web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hyperlink" Target="mailto:ouvidoria@portoseguro.com.br" TargetMode="External"/><Relationship Id="rId7" Type="http://schemas.openxmlformats.org/officeDocument/2006/relationships/image" Target="../media/image66.png"/><Relationship Id="rId2" Type="http://schemas.openxmlformats.org/officeDocument/2006/relationships/hyperlink" Target="mailto:.relacionamento.investimentos@portoseguro.com.b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5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hyperlink" Target="http://www.portoseguroinvestimentos.com.br/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6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5.png"/><Relationship Id="rId10" Type="http://schemas.openxmlformats.org/officeDocument/2006/relationships/image" Target="../media/image26.png"/><Relationship Id="rId19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8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5.png"/><Relationship Id="rId10" Type="http://schemas.openxmlformats.org/officeDocument/2006/relationships/image" Target="../media/image43.png"/><Relationship Id="rId4" Type="http://schemas.openxmlformats.org/officeDocument/2006/relationships/image" Target="../media/image6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38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4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8.png"/><Relationship Id="rId7" Type="http://schemas.openxmlformats.org/officeDocument/2006/relationships/hyperlink" Target="https://public.flourish.studio/visualisation/7389007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64880EC-21AF-4DA7-B104-8705409D0275}"/>
              </a:ext>
            </a:extLst>
          </p:cNvPr>
          <p:cNvGrpSpPr/>
          <p:nvPr/>
        </p:nvGrpSpPr>
        <p:grpSpPr>
          <a:xfrm>
            <a:off x="-23814" y="-27213"/>
            <a:ext cx="18311813" cy="10303398"/>
            <a:chOff x="2546089" y="325291"/>
            <a:chExt cx="10211746" cy="5768620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2DA1FE16-36C4-4C9E-AE59-10CEDE5E7C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" t="28748" r="-112" b="75"/>
            <a:stretch/>
          </p:blipFill>
          <p:spPr>
            <a:xfrm>
              <a:off x="2546089" y="340527"/>
              <a:ext cx="10211746" cy="5753384"/>
            </a:xfrm>
            <a:prstGeom prst="rect">
              <a:avLst/>
            </a:prstGeom>
          </p:spPr>
        </p:pic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DB5A1BA5-609E-44E8-9D1A-553E95F2EFDA}"/>
                </a:ext>
              </a:extLst>
            </p:cNvPr>
            <p:cNvSpPr/>
            <p:nvPr/>
          </p:nvSpPr>
          <p:spPr>
            <a:xfrm>
              <a:off x="8856629" y="325291"/>
              <a:ext cx="3889049" cy="5435201"/>
            </a:xfrm>
            <a:prstGeom prst="rect">
              <a:avLst/>
            </a:prstGeom>
            <a:gradFill flip="none" rotWithShape="1">
              <a:gsLst>
                <a:gs pos="39000">
                  <a:srgbClr val="76ACCD">
                    <a:alpha val="0"/>
                  </a:srgbClr>
                </a:gs>
                <a:gs pos="65713">
                  <a:srgbClr val="589AC2">
                    <a:alpha val="0"/>
                  </a:srgbClr>
                </a:gs>
                <a:gs pos="30000">
                  <a:srgbClr val="B8D4E5">
                    <a:alpha val="29000"/>
                  </a:srgbClr>
                </a:gs>
                <a:gs pos="20000">
                  <a:srgbClr val="CFE2EE">
                    <a:alpha val="80000"/>
                  </a:srgbClr>
                </a:gs>
                <a:gs pos="10000">
                  <a:srgbClr val="E2EEF5">
                    <a:alpha val="91000"/>
                  </a:srgbClr>
                </a:gs>
                <a:gs pos="0">
                  <a:schemeClr val="bg1">
                    <a:alpha val="46000"/>
                  </a:schemeClr>
                </a:gs>
                <a:gs pos="100000">
                  <a:srgbClr val="0065A2">
                    <a:alpha val="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700" dirty="0"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C858A557-01D6-4635-9307-07D0CD8EAB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/>
          <a:stretch/>
        </p:blipFill>
        <p:spPr>
          <a:xfrm>
            <a:off x="-23814" y="7048500"/>
            <a:ext cx="18311813" cy="32583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4A21BE9-EE9A-4EF0-9795-FE3228B227EE}"/>
              </a:ext>
            </a:extLst>
          </p:cNvPr>
          <p:cNvSpPr txBox="1"/>
          <p:nvPr/>
        </p:nvSpPr>
        <p:spPr>
          <a:xfrm>
            <a:off x="5968642" y="8541889"/>
            <a:ext cx="13309960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Trebuchet MS" panose="020B0603020202020204" pitchFamily="34" charset="0"/>
              </a:rPr>
              <a:t>PORTO SEGURO INVESTIMENTOS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B5772D1-2CB7-4764-A473-0444E85E5D91}"/>
              </a:ext>
            </a:extLst>
          </p:cNvPr>
          <p:cNvSpPr txBox="1">
            <a:spLocks/>
          </p:cNvSpPr>
          <p:nvPr/>
        </p:nvSpPr>
        <p:spPr>
          <a:xfrm>
            <a:off x="1371600" y="9675096"/>
            <a:ext cx="2317185" cy="614670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71600">
              <a:spcBef>
                <a:spcPts val="1500"/>
              </a:spcBef>
              <a:defRPr/>
            </a:pPr>
            <a:r>
              <a:rPr lang="en-US" sz="1800" dirty="0">
                <a:solidFill>
                  <a:prstClr val="white"/>
                </a:solidFill>
                <a:latin typeface="+mn-lt"/>
              </a:rPr>
              <a:t>Abril- 2022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B1030FF-9DD7-469E-B607-09F1E53EF8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308"/>
            <a:ext cx="2133600" cy="266533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3D06320-5606-4F1B-A526-C5F0D317FA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78420"/>
            <a:ext cx="5715000" cy="398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7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3256408-5089-4052-9C55-5B1C6B41B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0467" y="2770917"/>
            <a:ext cx="6254814" cy="3669025"/>
          </a:xfrm>
          <a:prstGeom prst="rect">
            <a:avLst/>
          </a:prstGeom>
        </p:spPr>
      </p:pic>
      <p:pic>
        <p:nvPicPr>
          <p:cNvPr id="34" name="Picture 13" descr="shape_26.png">
            <a:extLst>
              <a:ext uri="{FF2B5EF4-FFF2-40B4-BE49-F238E27FC236}">
                <a16:creationId xmlns:a16="http://schemas.microsoft.com/office/drawing/2014/main" id="{9831C4CC-0FEB-4A5B-8BF2-03970C137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16002"/>
            <a:ext cx="18286411" cy="641350"/>
          </a:xfrm>
          <a:prstGeom prst="rect">
            <a:avLst/>
          </a:prstGeom>
        </p:spPr>
      </p:pic>
      <p:sp>
        <p:nvSpPr>
          <p:cNvPr id="6" name="Title Placeholder 1"/>
          <p:cNvSpPr txBox="1">
            <a:spLocks/>
          </p:cNvSpPr>
          <p:nvPr/>
        </p:nvSpPr>
        <p:spPr>
          <a:xfrm>
            <a:off x="433338" y="899271"/>
            <a:ext cx="9308514" cy="685382"/>
          </a:xfrm>
          <a:prstGeom prst="rect">
            <a:avLst/>
          </a:prstGeom>
          <a:effectLst/>
        </p:spPr>
        <p:txBody>
          <a:bodyPr vert="horz" wrap="none" lIns="137160" tIns="68582" rIns="137160" bIns="68582" rtlCol="0" anchor="ctr">
            <a:normAutofit fontScale="97500"/>
          </a:bodyPr>
          <a:lstStyle>
            <a:defPPr>
              <a:defRPr lang="pt-BR"/>
            </a:defPPr>
            <a:lvl1pPr defTabSz="1371635">
              <a:lnSpc>
                <a:spcPct val="90000"/>
              </a:lnSpc>
              <a:spcBef>
                <a:spcPct val="0"/>
              </a:spcBef>
              <a:defRPr sz="3600" baseline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>
                <a:solidFill>
                  <a:srgbClr val="009AD0"/>
                </a:solidFill>
              </a:rPr>
              <a:t>RENDA FIXA – IMAB 5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0B158F5-F6AB-4B2C-843F-7F7C7B709EFA}"/>
              </a:ext>
            </a:extLst>
          </p:cNvPr>
          <p:cNvGrpSpPr/>
          <p:nvPr/>
        </p:nvGrpSpPr>
        <p:grpSpPr>
          <a:xfrm>
            <a:off x="-26701" y="-203664"/>
            <a:ext cx="18341401" cy="2205869"/>
            <a:chOff x="-13504" y="-135978"/>
            <a:chExt cx="12232819" cy="2804186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E4362395-1DCE-4F51-977C-6C73C22F8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24085" r="-28"/>
            <a:stretch/>
          </p:blipFill>
          <p:spPr>
            <a:xfrm>
              <a:off x="2680045" y="-135977"/>
              <a:ext cx="9539270" cy="28041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252D8E64-CD78-42D8-B3D9-4D452BF55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301" r="92193"/>
            <a:stretch/>
          </p:blipFill>
          <p:spPr>
            <a:xfrm>
              <a:off x="-13504" y="-135978"/>
              <a:ext cx="920700" cy="2804185"/>
            </a:xfrm>
            <a:prstGeom prst="rect">
              <a:avLst/>
            </a:prstGeom>
          </p:spPr>
        </p:pic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F2BCC43D-70D3-488B-80D3-A03BFD5C02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84" y="179806"/>
            <a:ext cx="2268278" cy="158280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BF01FF5F-9B83-41F4-97FD-1CCDD3FD36F5}"/>
              </a:ext>
            </a:extLst>
          </p:cNvPr>
          <p:cNvSpPr/>
          <p:nvPr/>
        </p:nvSpPr>
        <p:spPr>
          <a:xfrm>
            <a:off x="11668744" y="3279094"/>
            <a:ext cx="2600484" cy="355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spaço Reservado para Número de Slide 4">
            <a:extLst>
              <a:ext uri="{FF2B5EF4-FFF2-40B4-BE49-F238E27FC236}">
                <a16:creationId xmlns:a16="http://schemas.microsoft.com/office/drawing/2014/main" id="{0AB24A22-2177-4AD3-9CFB-A537E2168D0F}"/>
              </a:ext>
            </a:extLst>
          </p:cNvPr>
          <p:cNvSpPr txBox="1">
            <a:spLocks/>
          </p:cNvSpPr>
          <p:nvPr/>
        </p:nvSpPr>
        <p:spPr>
          <a:xfrm>
            <a:off x="8519717" y="8416720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C7FD45-1854-4A9E-9F56-5E7C0BE0C339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31" name="CaixaDeTexto 10">
            <a:extLst>
              <a:ext uri="{FF2B5EF4-FFF2-40B4-BE49-F238E27FC236}">
                <a16:creationId xmlns:a16="http://schemas.microsoft.com/office/drawing/2014/main" id="{8CC228E4-B7DE-4AB5-8D26-7CD05D820BF8}"/>
              </a:ext>
            </a:extLst>
          </p:cNvPr>
          <p:cNvSpPr txBox="1"/>
          <p:nvPr/>
        </p:nvSpPr>
        <p:spPr>
          <a:xfrm>
            <a:off x="498392" y="2628900"/>
            <a:ext cx="392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defTabSz="609585">
              <a:defRPr sz="2400" b="1">
                <a:solidFill>
                  <a:srgbClr val="075C92"/>
                </a:solidFill>
                <a:latin typeface="Trebuchet MS"/>
                <a:cs typeface="Arial" pitchFamily="34" charset="0"/>
              </a:defRPr>
            </a:lvl1pPr>
          </a:lstStyle>
          <a:p>
            <a:r>
              <a:rPr lang="pt-BR" dirty="0" err="1"/>
              <a:t>Highlights</a:t>
            </a:r>
            <a:r>
              <a:rPr lang="pt-BR" dirty="0"/>
              <a:t> desempenho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BB7D4807-D819-4F38-B1B3-5DF54FAB74B4}"/>
              </a:ext>
            </a:extLst>
          </p:cNvPr>
          <p:cNvSpPr/>
          <p:nvPr/>
        </p:nvSpPr>
        <p:spPr>
          <a:xfrm>
            <a:off x="552139" y="3859277"/>
            <a:ext cx="16065263" cy="5687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404040"/>
                </a:solidFill>
                <a:latin typeface="+mj-lt"/>
                <a:cs typeface="Times New Roman" panose="02020603050405020304" pitchFamily="18" charset="0"/>
              </a:rPr>
              <a:t> 12 meses (2021):  1º / 12   (único a bater o benchmark) 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404040"/>
                </a:solidFill>
                <a:latin typeface="+mj-lt"/>
                <a:cs typeface="Times New Roman" panose="02020603050405020304" pitchFamily="18" charset="0"/>
              </a:rPr>
              <a:t> Risco superior ao benchmark em apenas 19 </a:t>
            </a:r>
            <a:r>
              <a:rPr lang="pt-BR" sz="2800" dirty="0" err="1">
                <a:solidFill>
                  <a:srgbClr val="404040"/>
                </a:solidFill>
                <a:latin typeface="+mj-lt"/>
                <a:cs typeface="Times New Roman" panose="02020603050405020304" pitchFamily="18" charset="0"/>
              </a:rPr>
              <a:t>b.p.s</a:t>
            </a:r>
            <a:r>
              <a:rPr lang="pt-BR" sz="2800" dirty="0">
                <a:solidFill>
                  <a:srgbClr val="404040"/>
                </a:solidFill>
                <a:latin typeface="+mj-lt"/>
                <a:cs typeface="Times New Roman" panose="02020603050405020304" pitchFamily="18" charset="0"/>
              </a:rPr>
              <a:t> (0,19% </a:t>
            </a:r>
            <a:r>
              <a:rPr lang="pt-BR" sz="2800" dirty="0" err="1">
                <a:solidFill>
                  <a:srgbClr val="404040"/>
                </a:solidFill>
                <a:latin typeface="+mj-lt"/>
                <a:cs typeface="Times New Roman" panose="02020603050405020304" pitchFamily="18" charset="0"/>
              </a:rPr>
              <a:t>p.p</a:t>
            </a:r>
            <a:r>
              <a:rPr lang="pt-BR" sz="2800" dirty="0">
                <a:solidFill>
                  <a:srgbClr val="404040"/>
                </a:solidFill>
                <a:latin typeface="+mj-lt"/>
                <a:cs typeface="Times New Roman" panose="02020603050405020304" pitchFamily="18" charset="0"/>
              </a:rPr>
              <a:t>.) em 2021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404040"/>
                </a:solidFill>
                <a:latin typeface="+mj-lt"/>
                <a:cs typeface="Times New Roman" panose="02020603050405020304" pitchFamily="18" charset="0"/>
              </a:rPr>
              <a:t> 24 meses ( 2020 a 2021):  1º / 12   (único a bater o benchmark)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404040"/>
                </a:solidFill>
                <a:latin typeface="+mj-lt"/>
                <a:cs typeface="Times New Roman" panose="02020603050405020304" pitchFamily="18" charset="0"/>
              </a:rPr>
              <a:t> 36 meses (2019 a 2021):  1º / 12  (apenas os dois primeiros bateram o  benchmark)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404040"/>
                </a:solidFill>
                <a:latin typeface="+mj-lt"/>
                <a:cs typeface="Times New Roman" panose="02020603050405020304" pitchFamily="18" charset="0"/>
              </a:rPr>
              <a:t> 60 meses (2017 a 2021): 2º / 11   (apenas os dois primeiros bateram o  benchmark)</a:t>
            </a: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endParaRPr lang="pt-BR" sz="240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endParaRPr lang="pt-BR" sz="240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endParaRPr lang="pt-BR" sz="240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pt-BR" sz="2400" dirty="0">
                <a:latin typeface="+mj-lt"/>
                <a:cs typeface="Times New Roman" panose="02020603050405020304" pitchFamily="18" charset="0"/>
              </a:rPr>
              <a:t>*Base 12 fundos IMA-B5 oferecidos ao segmento. </a:t>
            </a:r>
            <a:r>
              <a:rPr lang="pt-BR" sz="2400" dirty="0">
                <a:solidFill>
                  <a:srgbClr val="404040"/>
                </a:solidFill>
                <a:latin typeface="+mj-lt"/>
                <a:cs typeface="Times New Roman" panose="02020603050405020304" pitchFamily="18" charset="0"/>
              </a:rPr>
              <a:t>O </a:t>
            </a:r>
            <a:r>
              <a:rPr lang="pt-BR" sz="2400" dirty="0" err="1">
                <a:solidFill>
                  <a:srgbClr val="404040"/>
                </a:solidFill>
                <a:latin typeface="+mj-lt"/>
                <a:cs typeface="Times New Roman" panose="02020603050405020304" pitchFamily="18" charset="0"/>
              </a:rPr>
              <a:t>Peer</a:t>
            </a:r>
            <a:r>
              <a:rPr lang="pt-BR" sz="2400" dirty="0">
                <a:solidFill>
                  <a:srgbClr val="40404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404040"/>
                </a:solidFill>
                <a:latin typeface="+mj-lt"/>
                <a:cs typeface="Times New Roman" panose="02020603050405020304" pitchFamily="18" charset="0"/>
              </a:rPr>
              <a:t>group</a:t>
            </a:r>
            <a:r>
              <a:rPr lang="pt-BR" sz="2400" dirty="0">
                <a:solidFill>
                  <a:srgbClr val="404040"/>
                </a:solidFill>
                <a:latin typeface="+mj-lt"/>
                <a:cs typeface="Times New Roman" panose="02020603050405020304" pitchFamily="18" charset="0"/>
              </a:rPr>
              <a:t> contempla os fundos dos seguintes gestores: </a:t>
            </a:r>
            <a:r>
              <a:rPr lang="pt-BR" sz="2400" dirty="0" err="1">
                <a:solidFill>
                  <a:srgbClr val="404040"/>
                </a:solidFill>
                <a:latin typeface="+mj-lt"/>
                <a:cs typeface="Times New Roman" panose="02020603050405020304" pitchFamily="18" charset="0"/>
              </a:rPr>
              <a:t>Itau</a:t>
            </a:r>
            <a:r>
              <a:rPr lang="pt-BR" sz="2400" dirty="0">
                <a:solidFill>
                  <a:srgbClr val="404040"/>
                </a:solidFill>
                <a:latin typeface="+mj-lt"/>
                <a:cs typeface="Times New Roman" panose="02020603050405020304" pitchFamily="18" charset="0"/>
              </a:rPr>
              <a:t>, CEF, BB DTVM, XP, BV, Bradesco, Icatu, Santander, Western e </a:t>
            </a:r>
            <a:r>
              <a:rPr lang="pt-BR" sz="2400" dirty="0" err="1">
                <a:solidFill>
                  <a:srgbClr val="404040"/>
                </a:solidFill>
                <a:latin typeface="+mj-lt"/>
                <a:cs typeface="Times New Roman" panose="02020603050405020304" pitchFamily="18" charset="0"/>
              </a:rPr>
              <a:t>Sulamérica</a:t>
            </a:r>
            <a:r>
              <a:rPr lang="pt-BR" sz="2400" dirty="0">
                <a:solidFill>
                  <a:srgbClr val="404040"/>
                </a:solidFill>
                <a:latin typeface="+mj-lt"/>
                <a:cs typeface="Times New Roman" panose="02020603050405020304" pitchFamily="18" charset="0"/>
              </a:rPr>
              <a:t>. Data base Fechamento 2021.</a:t>
            </a:r>
            <a:endParaRPr lang="pt-BR" sz="2400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0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3" descr="shape_26.png">
            <a:extLst>
              <a:ext uri="{FF2B5EF4-FFF2-40B4-BE49-F238E27FC236}">
                <a16:creationId xmlns:a16="http://schemas.microsoft.com/office/drawing/2014/main" id="{9831C4CC-0FEB-4A5B-8BF2-03970C137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" y="9465844"/>
            <a:ext cx="18286411" cy="641350"/>
          </a:xfrm>
          <a:prstGeom prst="rect">
            <a:avLst/>
          </a:prstGeom>
        </p:spPr>
      </p:pic>
      <p:sp>
        <p:nvSpPr>
          <p:cNvPr id="6" name="Title Placeholder 1"/>
          <p:cNvSpPr txBox="1">
            <a:spLocks/>
          </p:cNvSpPr>
          <p:nvPr/>
        </p:nvSpPr>
        <p:spPr>
          <a:xfrm>
            <a:off x="433338" y="876300"/>
            <a:ext cx="9308514" cy="685382"/>
          </a:xfrm>
          <a:prstGeom prst="rect">
            <a:avLst/>
          </a:prstGeom>
          <a:effectLst/>
        </p:spPr>
        <p:txBody>
          <a:bodyPr vert="horz" wrap="none" lIns="137160" tIns="68582" rIns="137160" bIns="68582" rtlCol="0" anchor="ctr">
            <a:normAutofit fontScale="97500"/>
          </a:bodyPr>
          <a:lstStyle>
            <a:defPPr>
              <a:defRPr lang="pt-BR"/>
            </a:defPPr>
            <a:lvl1pPr defTabSz="1371635">
              <a:lnSpc>
                <a:spcPct val="90000"/>
              </a:lnSpc>
              <a:spcBef>
                <a:spcPct val="0"/>
              </a:spcBef>
              <a:defRPr sz="3600" baseline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>
                <a:solidFill>
                  <a:srgbClr val="009AD0"/>
                </a:solidFill>
              </a:rPr>
              <a:t>RENDA FIXA + Credito Privado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0B158F5-F6AB-4B2C-843F-7F7C7B709EFA}"/>
              </a:ext>
            </a:extLst>
          </p:cNvPr>
          <p:cNvGrpSpPr/>
          <p:nvPr/>
        </p:nvGrpSpPr>
        <p:grpSpPr>
          <a:xfrm>
            <a:off x="-26701" y="-203664"/>
            <a:ext cx="18341401" cy="2205869"/>
            <a:chOff x="-13504" y="-135978"/>
            <a:chExt cx="12232819" cy="2804186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E4362395-1DCE-4F51-977C-6C73C22F8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24085" r="-28"/>
            <a:stretch/>
          </p:blipFill>
          <p:spPr>
            <a:xfrm>
              <a:off x="2680045" y="-135977"/>
              <a:ext cx="9539270" cy="28041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252D8E64-CD78-42D8-B3D9-4D452BF55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301" r="92193"/>
            <a:stretch/>
          </p:blipFill>
          <p:spPr>
            <a:xfrm>
              <a:off x="-13504" y="-135978"/>
              <a:ext cx="920700" cy="2804185"/>
            </a:xfrm>
            <a:prstGeom prst="rect">
              <a:avLst/>
            </a:prstGeom>
          </p:spPr>
        </p:pic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F2BCC43D-70D3-488B-80D3-A03BFD5C02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84" y="179806"/>
            <a:ext cx="2268278" cy="158280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BF01FF5F-9B83-41F4-97FD-1CCDD3FD36F5}"/>
              </a:ext>
            </a:extLst>
          </p:cNvPr>
          <p:cNvSpPr/>
          <p:nvPr/>
        </p:nvSpPr>
        <p:spPr>
          <a:xfrm>
            <a:off x="11668744" y="3279094"/>
            <a:ext cx="2600484" cy="355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67401B-179C-43E1-AA09-1CC130809D3A}"/>
              </a:ext>
            </a:extLst>
          </p:cNvPr>
          <p:cNvSpPr txBox="1"/>
          <p:nvPr/>
        </p:nvSpPr>
        <p:spPr>
          <a:xfrm>
            <a:off x="11183128" y="2946865"/>
            <a:ext cx="6172200" cy="53860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u="sng" dirty="0"/>
              <a:t>Case:  Debêntures PETR45</a:t>
            </a:r>
          </a:p>
          <a:p>
            <a:endParaRPr lang="pt-BR" sz="2400" dirty="0"/>
          </a:p>
          <a:p>
            <a:r>
              <a:rPr lang="pt-BR" sz="2400" dirty="0"/>
              <a:t>Emissor: PETROBRÁS</a:t>
            </a:r>
          </a:p>
          <a:p>
            <a:r>
              <a:rPr lang="pt-BR" sz="2400" dirty="0"/>
              <a:t>Debênture Quirografária simples</a:t>
            </a:r>
          </a:p>
          <a:p>
            <a:endParaRPr lang="pt-BR" sz="2400" dirty="0"/>
          </a:p>
          <a:p>
            <a:r>
              <a:rPr lang="pt-BR" sz="2400" dirty="0"/>
              <a:t>Emissão: 25/08/2017</a:t>
            </a:r>
          </a:p>
          <a:p>
            <a:r>
              <a:rPr lang="pt-BR" sz="2400" dirty="0"/>
              <a:t>Vencimento: 15/08/2024</a:t>
            </a:r>
          </a:p>
          <a:p>
            <a:r>
              <a:rPr lang="pt-BR" sz="2400" dirty="0"/>
              <a:t>Amortização 50% </a:t>
            </a:r>
            <a:r>
              <a:rPr lang="pt-BR" sz="2400" dirty="0" err="1"/>
              <a:t>Ago</a:t>
            </a:r>
            <a:r>
              <a:rPr lang="pt-BR" sz="2400" dirty="0"/>
              <a:t> 23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Total emitido:  R$ 251.690.000</a:t>
            </a:r>
          </a:p>
          <a:p>
            <a:r>
              <a:rPr lang="pt-BR" sz="2400" dirty="0"/>
              <a:t>ICVM 476</a:t>
            </a:r>
          </a:p>
          <a:p>
            <a:endParaRPr lang="pt-BR" sz="2400" dirty="0"/>
          </a:p>
          <a:p>
            <a:r>
              <a:rPr lang="pt-BR" sz="2400" dirty="0"/>
              <a:t>Taxa emissão:  </a:t>
            </a:r>
            <a:r>
              <a:rPr lang="pt-BR" sz="2400" b="1" dirty="0"/>
              <a:t>IPCA + 5,84%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7010A1A-ECCA-4717-A305-8520E3D1D30C}"/>
              </a:ext>
            </a:extLst>
          </p:cNvPr>
          <p:cNvSpPr txBox="1"/>
          <p:nvPr/>
        </p:nvSpPr>
        <p:spPr>
          <a:xfrm>
            <a:off x="689582" y="2363870"/>
            <a:ext cx="9184214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Reflexões para o investidor de longo prazo:</a:t>
            </a:r>
          </a:p>
          <a:p>
            <a:pPr>
              <a:defRPr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Como a estratégia de crédito pode agregar no objetivo de melhores retornos para uma carteira de investimentos;</a:t>
            </a:r>
          </a:p>
          <a:p>
            <a:pPr marL="342900" indent="-342900">
              <a:buFontTx/>
              <a:buChar char="-"/>
              <a:defRPr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Retornos a curto, médio e longo prazo;</a:t>
            </a:r>
          </a:p>
          <a:p>
            <a:pPr marL="342900" indent="-342900">
              <a:buFontTx/>
              <a:buChar char="-"/>
              <a:defRPr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>
              <a:defRPr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>
              <a:defRPr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>
              <a:defRPr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Em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2020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, durante a crise do COVID-19, passamos por um dos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maiores períodos de volatilidade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 no mercado de crédito brasileiro, com aberturas de taxas sem precedentes na história recente;</a:t>
            </a:r>
          </a:p>
          <a:p>
            <a:pPr>
              <a:defRPr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Em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2021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, principalmente no segundo semestre, o mercado atravessou um período de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grande melhora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.</a:t>
            </a:r>
          </a:p>
          <a:p>
            <a:pPr>
              <a:defRPr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marL="342900" indent="-342900">
              <a:buFontTx/>
              <a:buChar char="-"/>
              <a:defRPr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55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3" descr="shape_26.png">
            <a:extLst>
              <a:ext uri="{FF2B5EF4-FFF2-40B4-BE49-F238E27FC236}">
                <a16:creationId xmlns:a16="http://schemas.microsoft.com/office/drawing/2014/main" id="{9831C4CC-0FEB-4A5B-8BF2-03970C137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16002"/>
            <a:ext cx="18286411" cy="641350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0B158F5-F6AB-4B2C-843F-7F7C7B709EFA}"/>
              </a:ext>
            </a:extLst>
          </p:cNvPr>
          <p:cNvGrpSpPr/>
          <p:nvPr/>
        </p:nvGrpSpPr>
        <p:grpSpPr>
          <a:xfrm>
            <a:off x="-26701" y="-203664"/>
            <a:ext cx="18341401" cy="2205869"/>
            <a:chOff x="-13504" y="-135978"/>
            <a:chExt cx="12232819" cy="2804186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E4362395-1DCE-4F51-977C-6C73C22F8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24085" r="-28"/>
            <a:stretch/>
          </p:blipFill>
          <p:spPr>
            <a:xfrm>
              <a:off x="2680045" y="-135977"/>
              <a:ext cx="9539270" cy="28041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252D8E64-CD78-42D8-B3D9-4D452BF55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301" r="92193"/>
            <a:stretch/>
          </p:blipFill>
          <p:spPr>
            <a:xfrm>
              <a:off x="-13504" y="-135978"/>
              <a:ext cx="920700" cy="2804185"/>
            </a:xfrm>
            <a:prstGeom prst="rect">
              <a:avLst/>
            </a:prstGeom>
          </p:spPr>
        </p:pic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F2BCC43D-70D3-488B-80D3-A03BFD5C02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84" y="179806"/>
            <a:ext cx="2268278" cy="15828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2519464-2CFC-4A29-999D-0F58A116BF47}"/>
              </a:ext>
            </a:extLst>
          </p:cNvPr>
          <p:cNvSpPr txBox="1">
            <a:spLocks/>
          </p:cNvSpPr>
          <p:nvPr/>
        </p:nvSpPr>
        <p:spPr>
          <a:xfrm>
            <a:off x="433338" y="876300"/>
            <a:ext cx="9308514" cy="685382"/>
          </a:xfrm>
          <a:prstGeom prst="rect">
            <a:avLst/>
          </a:prstGeom>
          <a:effectLst/>
        </p:spPr>
        <p:txBody>
          <a:bodyPr vert="horz" wrap="none" lIns="137160" tIns="68582" rIns="137160" bIns="68582" rtlCol="0" anchor="ctr">
            <a:normAutofit fontScale="97500"/>
          </a:bodyPr>
          <a:lstStyle>
            <a:defPPr>
              <a:defRPr lang="pt-BR"/>
            </a:defPPr>
            <a:lvl1pPr defTabSz="1371635">
              <a:lnSpc>
                <a:spcPct val="90000"/>
              </a:lnSpc>
              <a:spcBef>
                <a:spcPct val="0"/>
              </a:spcBef>
              <a:defRPr sz="3600" baseline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>
                <a:solidFill>
                  <a:srgbClr val="009AD0"/>
                </a:solidFill>
              </a:rPr>
              <a:t>RENDA FIXA + Credito Privado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355BCD1-8D82-48DC-B497-C24C0C07B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165" y="2777315"/>
            <a:ext cx="9753600" cy="581065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3BFB934-BE43-4495-BBBD-6C41D2DC682F}"/>
              </a:ext>
            </a:extLst>
          </p:cNvPr>
          <p:cNvSpPr txBox="1"/>
          <p:nvPr/>
        </p:nvSpPr>
        <p:spPr>
          <a:xfrm>
            <a:off x="11041247" y="2700421"/>
            <a:ext cx="6447599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Spread de crédito ?</a:t>
            </a:r>
          </a:p>
          <a:p>
            <a:endParaRPr lang="pt-BR" sz="3600" dirty="0"/>
          </a:p>
          <a:p>
            <a:endParaRPr lang="pt-BR" sz="3600" dirty="0"/>
          </a:p>
          <a:p>
            <a:r>
              <a:rPr lang="pt-BR" sz="2400" dirty="0"/>
              <a:t>EX. 22/04/22</a:t>
            </a:r>
          </a:p>
          <a:p>
            <a:endParaRPr lang="pt-BR" sz="2400" dirty="0"/>
          </a:p>
          <a:p>
            <a:r>
              <a:rPr lang="pt-BR" sz="2400" dirty="0"/>
              <a:t>35% NTN-B 23 + 65% NTN-B24 =  </a:t>
            </a:r>
            <a:r>
              <a:rPr lang="pt-BR" sz="3200" b="1" dirty="0"/>
              <a:t>IPCA +  5,53 </a:t>
            </a:r>
            <a:endParaRPr lang="pt-BR" sz="2400" b="1" dirty="0"/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026C5E02-D4EC-4267-8CA0-83221FE84DA1}"/>
              </a:ext>
            </a:extLst>
          </p:cNvPr>
          <p:cNvCxnSpPr>
            <a:cxnSpLocks/>
            <a:stCxn id="2" idx="2"/>
          </p:cNvCxnSpPr>
          <p:nvPr/>
        </p:nvCxnSpPr>
        <p:spPr>
          <a:xfrm rot="5400000">
            <a:off x="11480401" y="4263856"/>
            <a:ext cx="1362649" cy="4206644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6C07508-CA56-40DA-8F1D-9258D5857A81}"/>
              </a:ext>
            </a:extLst>
          </p:cNvPr>
          <p:cNvSpPr txBox="1"/>
          <p:nvPr/>
        </p:nvSpPr>
        <p:spPr>
          <a:xfrm>
            <a:off x="11121454" y="7581900"/>
            <a:ext cx="5865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PETR45:  IPCA + 5,53% + 0,5%  = IPCA + 6,03%</a:t>
            </a:r>
          </a:p>
          <a:p>
            <a:endParaRPr lang="pt-BR" sz="24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6FB2F2E-4CFF-46C3-B7EE-A1E7D9BCEB12}"/>
              </a:ext>
            </a:extLst>
          </p:cNvPr>
          <p:cNvSpPr/>
          <p:nvPr/>
        </p:nvSpPr>
        <p:spPr>
          <a:xfrm>
            <a:off x="1353759" y="6210299"/>
            <a:ext cx="9098005" cy="1008603"/>
          </a:xfrm>
          <a:prstGeom prst="rect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AAA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10EF5D5-B4E7-42A3-BA63-17BCC734580A}"/>
              </a:ext>
            </a:extLst>
          </p:cNvPr>
          <p:cNvSpPr/>
          <p:nvPr/>
        </p:nvSpPr>
        <p:spPr>
          <a:xfrm>
            <a:off x="1353759" y="4994667"/>
            <a:ext cx="9098005" cy="1215634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AA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A59A093-DD7C-4A45-B7DA-E20DEA2959BD}"/>
              </a:ext>
            </a:extLst>
          </p:cNvPr>
          <p:cNvSpPr/>
          <p:nvPr/>
        </p:nvSpPr>
        <p:spPr>
          <a:xfrm>
            <a:off x="1353758" y="3638900"/>
            <a:ext cx="9098005" cy="1362650"/>
          </a:xfrm>
          <a:prstGeom prst="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9052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3" descr="shape_26.png">
            <a:extLst>
              <a:ext uri="{FF2B5EF4-FFF2-40B4-BE49-F238E27FC236}">
                <a16:creationId xmlns:a16="http://schemas.microsoft.com/office/drawing/2014/main" id="{9831C4CC-0FEB-4A5B-8BF2-03970C137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16002"/>
            <a:ext cx="18286411" cy="641350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0B158F5-F6AB-4B2C-843F-7F7C7B709EFA}"/>
              </a:ext>
            </a:extLst>
          </p:cNvPr>
          <p:cNvGrpSpPr/>
          <p:nvPr/>
        </p:nvGrpSpPr>
        <p:grpSpPr>
          <a:xfrm>
            <a:off x="-26701" y="-203664"/>
            <a:ext cx="18341401" cy="2205869"/>
            <a:chOff x="-13504" y="-135978"/>
            <a:chExt cx="12232819" cy="2804186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E4362395-1DCE-4F51-977C-6C73C22F8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24085" r="-28"/>
            <a:stretch/>
          </p:blipFill>
          <p:spPr>
            <a:xfrm>
              <a:off x="2680045" y="-135977"/>
              <a:ext cx="9539270" cy="28041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252D8E64-CD78-42D8-B3D9-4D452BF55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301" r="92193"/>
            <a:stretch/>
          </p:blipFill>
          <p:spPr>
            <a:xfrm>
              <a:off x="-13504" y="-135978"/>
              <a:ext cx="920700" cy="2804185"/>
            </a:xfrm>
            <a:prstGeom prst="rect">
              <a:avLst/>
            </a:prstGeom>
          </p:spPr>
        </p:pic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F2BCC43D-70D3-488B-80D3-A03BFD5C02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84" y="179806"/>
            <a:ext cx="2268278" cy="15828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2519464-2CFC-4A29-999D-0F58A116BF47}"/>
              </a:ext>
            </a:extLst>
          </p:cNvPr>
          <p:cNvSpPr txBox="1">
            <a:spLocks/>
          </p:cNvSpPr>
          <p:nvPr/>
        </p:nvSpPr>
        <p:spPr>
          <a:xfrm>
            <a:off x="433338" y="876300"/>
            <a:ext cx="9308514" cy="685382"/>
          </a:xfrm>
          <a:prstGeom prst="rect">
            <a:avLst/>
          </a:prstGeom>
          <a:effectLst/>
        </p:spPr>
        <p:txBody>
          <a:bodyPr vert="horz" wrap="none" lIns="137160" tIns="68582" rIns="137160" bIns="68582" rtlCol="0" anchor="ctr">
            <a:normAutofit fontScale="97500"/>
          </a:bodyPr>
          <a:lstStyle>
            <a:defPPr>
              <a:defRPr lang="pt-BR"/>
            </a:defPPr>
            <a:lvl1pPr defTabSz="1371635">
              <a:lnSpc>
                <a:spcPct val="90000"/>
              </a:lnSpc>
              <a:spcBef>
                <a:spcPct val="0"/>
              </a:spcBef>
              <a:defRPr sz="3600" baseline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>
                <a:solidFill>
                  <a:srgbClr val="009AD0"/>
                </a:solidFill>
              </a:rPr>
              <a:t>RENDA FIXA + Credito Privado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01387A7-EA32-4FDE-8173-A88138E29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2222466"/>
            <a:ext cx="12840213" cy="75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11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3" descr="shape_26.png">
            <a:extLst>
              <a:ext uri="{FF2B5EF4-FFF2-40B4-BE49-F238E27FC236}">
                <a16:creationId xmlns:a16="http://schemas.microsoft.com/office/drawing/2014/main" id="{9831C4CC-0FEB-4A5B-8BF2-03970C137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16002"/>
            <a:ext cx="18286411" cy="641350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0B158F5-F6AB-4B2C-843F-7F7C7B709EFA}"/>
              </a:ext>
            </a:extLst>
          </p:cNvPr>
          <p:cNvGrpSpPr/>
          <p:nvPr/>
        </p:nvGrpSpPr>
        <p:grpSpPr>
          <a:xfrm>
            <a:off x="-26701" y="-203664"/>
            <a:ext cx="18341401" cy="2205869"/>
            <a:chOff x="-13504" y="-135978"/>
            <a:chExt cx="12232819" cy="2804186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E4362395-1DCE-4F51-977C-6C73C22F8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24085" r="-28"/>
            <a:stretch/>
          </p:blipFill>
          <p:spPr>
            <a:xfrm>
              <a:off x="2680045" y="-135977"/>
              <a:ext cx="9539270" cy="28041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252D8E64-CD78-42D8-B3D9-4D452BF55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301" r="92193"/>
            <a:stretch/>
          </p:blipFill>
          <p:spPr>
            <a:xfrm>
              <a:off x="-13504" y="-135978"/>
              <a:ext cx="920700" cy="2804185"/>
            </a:xfrm>
            <a:prstGeom prst="rect">
              <a:avLst/>
            </a:prstGeom>
          </p:spPr>
        </p:pic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F2BCC43D-70D3-488B-80D3-A03BFD5C02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84" y="179806"/>
            <a:ext cx="2268278" cy="15828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2519464-2CFC-4A29-999D-0F58A116BF47}"/>
              </a:ext>
            </a:extLst>
          </p:cNvPr>
          <p:cNvSpPr txBox="1">
            <a:spLocks/>
          </p:cNvSpPr>
          <p:nvPr/>
        </p:nvSpPr>
        <p:spPr>
          <a:xfrm>
            <a:off x="433338" y="876300"/>
            <a:ext cx="9308514" cy="685382"/>
          </a:xfrm>
          <a:prstGeom prst="rect">
            <a:avLst/>
          </a:prstGeom>
          <a:effectLst/>
        </p:spPr>
        <p:txBody>
          <a:bodyPr vert="horz" wrap="none" lIns="137160" tIns="68582" rIns="137160" bIns="68582" rtlCol="0" anchor="ctr">
            <a:normAutofit fontScale="97500"/>
          </a:bodyPr>
          <a:lstStyle>
            <a:defPPr>
              <a:defRPr lang="pt-BR"/>
            </a:defPPr>
            <a:lvl1pPr defTabSz="1371635">
              <a:lnSpc>
                <a:spcPct val="90000"/>
              </a:lnSpc>
              <a:spcBef>
                <a:spcPct val="0"/>
              </a:spcBef>
              <a:defRPr sz="3600" baseline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>
                <a:solidFill>
                  <a:srgbClr val="009AD0"/>
                </a:solidFill>
              </a:rPr>
              <a:t>RENDA FIXA + Credito Privado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85440A8-1184-47FC-AB45-247594E15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2314575"/>
            <a:ext cx="11582400" cy="68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00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3" descr="shape_26.png">
            <a:extLst>
              <a:ext uri="{FF2B5EF4-FFF2-40B4-BE49-F238E27FC236}">
                <a16:creationId xmlns:a16="http://schemas.microsoft.com/office/drawing/2014/main" id="{9831C4CC-0FEB-4A5B-8BF2-03970C137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16002"/>
            <a:ext cx="18286411" cy="641350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0B158F5-F6AB-4B2C-843F-7F7C7B709EFA}"/>
              </a:ext>
            </a:extLst>
          </p:cNvPr>
          <p:cNvGrpSpPr/>
          <p:nvPr/>
        </p:nvGrpSpPr>
        <p:grpSpPr>
          <a:xfrm>
            <a:off x="-26701" y="-203664"/>
            <a:ext cx="18341401" cy="2205869"/>
            <a:chOff x="-13504" y="-135978"/>
            <a:chExt cx="12232819" cy="2804186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E4362395-1DCE-4F51-977C-6C73C22F8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24085" r="-28"/>
            <a:stretch/>
          </p:blipFill>
          <p:spPr>
            <a:xfrm>
              <a:off x="2680045" y="-135977"/>
              <a:ext cx="9539270" cy="28041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252D8E64-CD78-42D8-B3D9-4D452BF55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301" r="92193"/>
            <a:stretch/>
          </p:blipFill>
          <p:spPr>
            <a:xfrm>
              <a:off x="-13504" y="-135978"/>
              <a:ext cx="920700" cy="2804185"/>
            </a:xfrm>
            <a:prstGeom prst="rect">
              <a:avLst/>
            </a:prstGeom>
          </p:spPr>
        </p:pic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F2BCC43D-70D3-488B-80D3-A03BFD5C02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84" y="179806"/>
            <a:ext cx="2268278" cy="15828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2519464-2CFC-4A29-999D-0F58A116BF47}"/>
              </a:ext>
            </a:extLst>
          </p:cNvPr>
          <p:cNvSpPr txBox="1">
            <a:spLocks/>
          </p:cNvSpPr>
          <p:nvPr/>
        </p:nvSpPr>
        <p:spPr>
          <a:xfrm>
            <a:off x="433338" y="876300"/>
            <a:ext cx="9308514" cy="685382"/>
          </a:xfrm>
          <a:prstGeom prst="rect">
            <a:avLst/>
          </a:prstGeom>
          <a:effectLst/>
        </p:spPr>
        <p:txBody>
          <a:bodyPr vert="horz" wrap="none" lIns="137160" tIns="68582" rIns="137160" bIns="68582" rtlCol="0" anchor="ctr">
            <a:normAutofit fontScale="97500"/>
          </a:bodyPr>
          <a:lstStyle>
            <a:defPPr>
              <a:defRPr lang="pt-BR"/>
            </a:defPPr>
            <a:lvl1pPr defTabSz="1371635">
              <a:lnSpc>
                <a:spcPct val="90000"/>
              </a:lnSpc>
              <a:spcBef>
                <a:spcPct val="0"/>
              </a:spcBef>
              <a:defRPr sz="3600" baseline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>
                <a:solidFill>
                  <a:srgbClr val="009AD0"/>
                </a:solidFill>
              </a:rPr>
              <a:t>RENDA FIXA + Credito Privado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5DD40ED-E35E-4D9F-9FFD-33BEF7506DA4}"/>
              </a:ext>
            </a:extLst>
          </p:cNvPr>
          <p:cNvSpPr txBox="1"/>
          <p:nvPr/>
        </p:nvSpPr>
        <p:spPr>
          <a:xfrm>
            <a:off x="861235" y="2450178"/>
            <a:ext cx="15859288" cy="61247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CONCLUSÃO</a:t>
            </a:r>
          </a:p>
          <a:p>
            <a:pPr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Investidor de longo prazo</a:t>
            </a:r>
          </a:p>
          <a:p>
            <a:pPr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No longo prazo sempre haverão crises no caminho</a:t>
            </a:r>
          </a:p>
          <a:p>
            <a:pPr marL="285750" indent="-285750">
              <a:buFontTx/>
              <a:buChar char="-"/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Tenha 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bons ativos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, de emissores que sobreviverão as crises</a:t>
            </a:r>
          </a:p>
          <a:p>
            <a:pPr marL="285750" indent="-285750">
              <a:buFontTx/>
              <a:buChar char="-"/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Diversifique em crédito privado e invista ao longo do tempo</a:t>
            </a:r>
          </a:p>
          <a:p>
            <a:pPr marL="285750" indent="-285750">
              <a:buFontTx/>
              <a:buChar char="-"/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Veja crises como oportunidades: o investidor que precisa de liquidez precisa vender e o investidor de longo prazo deve aproveitar para comprar com prêmio de crédito e liquidez</a:t>
            </a:r>
          </a:p>
          <a:p>
            <a:pPr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69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3" descr="shape_26.png">
            <a:extLst>
              <a:ext uri="{FF2B5EF4-FFF2-40B4-BE49-F238E27FC236}">
                <a16:creationId xmlns:a16="http://schemas.microsoft.com/office/drawing/2014/main" id="{9831C4CC-0FEB-4A5B-8BF2-03970C137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16002"/>
            <a:ext cx="18286411" cy="64135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E2BBF36-592C-4E8F-9062-D266A5511323}"/>
              </a:ext>
            </a:extLst>
          </p:cNvPr>
          <p:cNvSpPr/>
          <p:nvPr/>
        </p:nvSpPr>
        <p:spPr>
          <a:xfrm>
            <a:off x="2096009" y="2086473"/>
            <a:ext cx="14095982" cy="1987281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433338" y="899271"/>
            <a:ext cx="9308514" cy="685382"/>
          </a:xfrm>
          <a:prstGeom prst="rect">
            <a:avLst/>
          </a:prstGeom>
          <a:effectLst/>
        </p:spPr>
        <p:txBody>
          <a:bodyPr vert="horz" wrap="none" lIns="137160" tIns="68582" rIns="137160" bIns="68582" rtlCol="0" anchor="ctr">
            <a:normAutofit fontScale="97500"/>
          </a:bodyPr>
          <a:lstStyle>
            <a:defPPr>
              <a:defRPr lang="pt-BR"/>
            </a:defPPr>
            <a:lvl1pPr defTabSz="1371635">
              <a:lnSpc>
                <a:spcPct val="90000"/>
              </a:lnSpc>
              <a:spcBef>
                <a:spcPct val="0"/>
              </a:spcBef>
              <a:defRPr sz="3600" baseline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>
                <a:solidFill>
                  <a:srgbClr val="009AD0"/>
                </a:solidFill>
              </a:rPr>
              <a:t>GESTÃO RF CRÉDITO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1B92B4A-29AF-4443-9699-81EF815B7315}"/>
              </a:ext>
            </a:extLst>
          </p:cNvPr>
          <p:cNvSpPr txBox="1"/>
          <p:nvPr/>
        </p:nvSpPr>
        <p:spPr>
          <a:xfrm>
            <a:off x="4025901" y="2293573"/>
            <a:ext cx="7926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9AD0"/>
                </a:solidFill>
                <a:latin typeface="Trebuchet MS" panose="020B0603020202020204" pitchFamily="34" charset="0"/>
              </a:rPr>
              <a:t>GESTÃO RF CRÉDITO</a:t>
            </a:r>
            <a:br>
              <a:rPr lang="pt-BR" sz="3200" dirty="0">
                <a:solidFill>
                  <a:srgbClr val="009AD0"/>
                </a:solidFill>
                <a:latin typeface="Trebuchet MS" panose="020B0603020202020204" pitchFamily="34" charset="0"/>
              </a:rPr>
            </a:br>
            <a:r>
              <a:rPr lang="pt-BR" sz="3200" dirty="0">
                <a:solidFill>
                  <a:srgbClr val="009AD0"/>
                </a:solidFill>
                <a:latin typeface="Trebuchet MS" panose="020B0603020202020204" pitchFamily="34" charset="0"/>
              </a:rPr>
              <a:t>Ricardo Espíndola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2149990-6A54-4784-AC66-9A1E87C0E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038" y="2260436"/>
            <a:ext cx="1786863" cy="1786863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44E2561-AA44-400C-B411-AF1D3FD296D2}"/>
              </a:ext>
            </a:extLst>
          </p:cNvPr>
          <p:cNvSpPr txBox="1"/>
          <p:nvPr/>
        </p:nvSpPr>
        <p:spPr>
          <a:xfrm>
            <a:off x="1898120" y="4745074"/>
            <a:ext cx="6872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404040"/>
                </a:solidFill>
                <a:latin typeface="Trebuchet MS" panose="020B0603020202020204" pitchFamily="34" charset="0"/>
              </a:rPr>
              <a:t>Porto Seguro Referenciado DI Credito Privado</a:t>
            </a:r>
          </a:p>
          <a:p>
            <a:endParaRPr lang="pt-BR" sz="21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428625" indent="-428625" algn="just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pt-BR" sz="2100" b="1" dirty="0">
                <a:solidFill>
                  <a:srgbClr val="404040"/>
                </a:solidFill>
                <a:latin typeface="Trebuchet MS" panose="020B0603020202020204" pitchFamily="34" charset="0"/>
              </a:rPr>
              <a:t>Fundo </a:t>
            </a:r>
            <a:r>
              <a:rPr lang="pt-BR" sz="2100" dirty="0">
                <a:solidFill>
                  <a:srgbClr val="404040"/>
                </a:solidFill>
                <a:latin typeface="Trebuchet MS" panose="020B0603020202020204" pitchFamily="34" charset="0"/>
              </a:rPr>
              <a:t>com crédito privado HIGH GRADE;</a:t>
            </a:r>
          </a:p>
          <a:p>
            <a:pPr marL="428625" indent="-428625" algn="just">
              <a:buClr>
                <a:schemeClr val="accent2">
                  <a:lumMod val="50000"/>
                </a:schemeClr>
              </a:buCl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pt-BR" sz="2100" dirty="0">
                <a:solidFill>
                  <a:srgbClr val="404040"/>
                </a:solidFill>
                <a:latin typeface="Trebuchet MS" panose="020B0603020202020204" pitchFamily="34" charset="0"/>
              </a:rPr>
              <a:t>Resgate D0;</a:t>
            </a:r>
          </a:p>
          <a:p>
            <a:endParaRPr lang="pt-BR" sz="2100" dirty="0">
              <a:solidFill>
                <a:srgbClr val="404040"/>
              </a:solidFill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E10570E4-1F55-4A72-BDDB-6B1EBBEFE192}"/>
              </a:ext>
            </a:extLst>
          </p:cNvPr>
          <p:cNvCxnSpPr>
            <a:cxnSpLocks/>
          </p:cNvCxnSpPr>
          <p:nvPr/>
        </p:nvCxnSpPr>
        <p:spPr>
          <a:xfrm>
            <a:off x="2046334" y="5222617"/>
            <a:ext cx="5611047" cy="0"/>
          </a:xfrm>
          <a:prstGeom prst="line">
            <a:avLst/>
          </a:prstGeom>
          <a:ln w="20574">
            <a:gradFill flip="none" rotWithShape="1">
              <a:gsLst>
                <a:gs pos="0">
                  <a:srgbClr val="52A0CD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1862D09-52F7-4007-97DC-734B4B876E84}"/>
              </a:ext>
            </a:extLst>
          </p:cNvPr>
          <p:cNvSpPr txBox="1"/>
          <p:nvPr/>
        </p:nvSpPr>
        <p:spPr>
          <a:xfrm>
            <a:off x="9523897" y="4742408"/>
            <a:ext cx="643724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404040"/>
                </a:solidFill>
                <a:latin typeface="Trebuchet MS" panose="020B0603020202020204" pitchFamily="34" charset="0"/>
              </a:rPr>
              <a:t>Porto Seguro Ipê RF Crédito Privado</a:t>
            </a:r>
          </a:p>
          <a:p>
            <a:endParaRPr lang="pt-BR" sz="21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428625" indent="-428625" algn="just">
              <a:buSzPct val="106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pt-BR" sz="2100" b="1" dirty="0">
                <a:solidFill>
                  <a:srgbClr val="404040"/>
                </a:solidFill>
                <a:latin typeface="Trebuchet MS" panose="020B0603020202020204" pitchFamily="34" charset="0"/>
              </a:rPr>
              <a:t>Fundo crédito privado </a:t>
            </a:r>
            <a:r>
              <a:rPr lang="pt-BR" sz="2100" dirty="0">
                <a:solidFill>
                  <a:srgbClr val="404040"/>
                </a:solidFill>
                <a:latin typeface="Trebuchet MS" panose="020B0603020202020204" pitchFamily="34" charset="0"/>
              </a:rPr>
              <a:t>HIGH GRADE;</a:t>
            </a:r>
          </a:p>
          <a:p>
            <a:pPr marL="428625" indent="-428625" algn="just">
              <a:buClr>
                <a:schemeClr val="accent2">
                  <a:lumMod val="50000"/>
                </a:schemeClr>
              </a:buClr>
              <a:buSzPct val="106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pt-BR" sz="2100" dirty="0">
                <a:solidFill>
                  <a:srgbClr val="404040"/>
                </a:solidFill>
                <a:latin typeface="Trebuchet MS" panose="020B0603020202020204" pitchFamily="34" charset="0"/>
              </a:rPr>
              <a:t>Maior % PL alocado, menor exposição a caixa;</a:t>
            </a:r>
          </a:p>
          <a:p>
            <a:pPr marL="428625" indent="-428625" algn="just">
              <a:buSzPct val="106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pt-BR" sz="2100" dirty="0">
                <a:solidFill>
                  <a:srgbClr val="404040"/>
                </a:solidFill>
                <a:latin typeface="Trebuchet MS" panose="020B0603020202020204" pitchFamily="34" charset="0"/>
              </a:rPr>
              <a:t>Resgate D30;</a:t>
            </a:r>
          </a:p>
          <a:p>
            <a:endParaRPr lang="pt-BR" sz="2100" dirty="0">
              <a:solidFill>
                <a:srgbClr val="404040"/>
              </a:solidFill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0FD835C4-85AC-4BEF-BD86-09F3EA8AD461}"/>
              </a:ext>
            </a:extLst>
          </p:cNvPr>
          <p:cNvCxnSpPr>
            <a:cxnSpLocks/>
          </p:cNvCxnSpPr>
          <p:nvPr/>
        </p:nvCxnSpPr>
        <p:spPr>
          <a:xfrm>
            <a:off x="9633843" y="5275130"/>
            <a:ext cx="5880878" cy="0"/>
          </a:xfrm>
          <a:prstGeom prst="line">
            <a:avLst/>
          </a:prstGeom>
          <a:ln w="20574">
            <a:gradFill flip="none" rotWithShape="1">
              <a:gsLst>
                <a:gs pos="0">
                  <a:srgbClr val="52A0CD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EE5E369-CF94-4015-A634-DFE821FF10FB}"/>
              </a:ext>
            </a:extLst>
          </p:cNvPr>
          <p:cNvSpPr txBox="1"/>
          <p:nvPr/>
        </p:nvSpPr>
        <p:spPr>
          <a:xfrm>
            <a:off x="2526318" y="8396111"/>
            <a:ext cx="3942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404040"/>
                </a:solidFill>
                <a:latin typeface="Trebuchet MS" panose="020B0603020202020204" pitchFamily="34" charset="0"/>
              </a:rPr>
              <a:t>Rigor na aprovação de empresas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B4D2D4F-6B1A-4E3D-AF2A-3CC9D031F032}"/>
              </a:ext>
            </a:extLst>
          </p:cNvPr>
          <p:cNvSpPr txBox="1"/>
          <p:nvPr/>
        </p:nvSpPr>
        <p:spPr>
          <a:xfrm>
            <a:off x="6898662" y="8396111"/>
            <a:ext cx="41513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404040"/>
                </a:solidFill>
                <a:latin typeface="Trebuchet MS" panose="020B0603020202020204" pitchFamily="34" charset="0"/>
              </a:rPr>
              <a:t>Atividade no mercado secundário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08EAD7E-F203-4C74-BB95-900D7DE4B372}"/>
              </a:ext>
            </a:extLst>
          </p:cNvPr>
          <p:cNvSpPr txBox="1"/>
          <p:nvPr/>
        </p:nvSpPr>
        <p:spPr>
          <a:xfrm>
            <a:off x="10873956" y="8407786"/>
            <a:ext cx="51020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404040"/>
                </a:solidFill>
                <a:latin typeface="Trebuchet MS" panose="020B0603020202020204" pitchFamily="34" charset="0"/>
              </a:rPr>
              <a:t>Participação em assembleias e eventos de negociação de debenturistas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854D396-196A-41CD-92D4-526E15FA8683}"/>
              </a:ext>
            </a:extLst>
          </p:cNvPr>
          <p:cNvSpPr txBox="1"/>
          <p:nvPr/>
        </p:nvSpPr>
        <p:spPr>
          <a:xfrm>
            <a:off x="4069884" y="3069561"/>
            <a:ext cx="1124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pt-BR" sz="3600" dirty="0">
                <a:solidFill>
                  <a:srgbClr val="404040"/>
                </a:solidFill>
                <a:latin typeface="Trebuchet MS" panose="020B0603020202020204" pitchFamily="34" charset="0"/>
              </a:rPr>
            </a:br>
            <a:r>
              <a:rPr lang="pt-BR" sz="2400" dirty="0">
                <a:solidFill>
                  <a:srgbClr val="404040"/>
                </a:solidFill>
                <a:latin typeface="Trebuchet MS" panose="020B0603020202020204" pitchFamily="34" charset="0"/>
              </a:rPr>
              <a:t>Equipe: Fernando Ando, Leopoldo Crippa, Brenda Prado e Bruno Tedeschi</a:t>
            </a:r>
            <a:endParaRPr lang="pt-BR" sz="2100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Gráfico 2" descr="Lista de verificação">
            <a:extLst>
              <a:ext uri="{FF2B5EF4-FFF2-40B4-BE49-F238E27FC236}">
                <a16:creationId xmlns:a16="http://schemas.microsoft.com/office/drawing/2014/main" id="{6722B936-75D9-47B5-B113-B4CBFE6ED1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8119" y="8396111"/>
            <a:ext cx="784830" cy="784830"/>
          </a:xfrm>
          <a:prstGeom prst="rect">
            <a:avLst/>
          </a:prstGeom>
        </p:spPr>
      </p:pic>
      <p:pic>
        <p:nvPicPr>
          <p:cNvPr id="26" name="Picture 12" descr="list-01.png">
            <a:extLst>
              <a:ext uri="{FF2B5EF4-FFF2-40B4-BE49-F238E27FC236}">
                <a16:creationId xmlns:a16="http://schemas.microsoft.com/office/drawing/2014/main" id="{4A336A38-9F57-4BCD-9BE5-FCA7E0A2D3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0482" y="8476110"/>
            <a:ext cx="648180" cy="648180"/>
          </a:xfrm>
          <a:prstGeom prst="rect">
            <a:avLst/>
          </a:prstGeom>
        </p:spPr>
      </p:pic>
      <p:pic>
        <p:nvPicPr>
          <p:cNvPr id="27" name="Gráfico 26" descr="Tendência ascendente">
            <a:extLst>
              <a:ext uri="{FF2B5EF4-FFF2-40B4-BE49-F238E27FC236}">
                <a16:creationId xmlns:a16="http://schemas.microsoft.com/office/drawing/2014/main" id="{D6B452C6-00A4-49B2-8350-63BD46A663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86810" y="8380547"/>
            <a:ext cx="800394" cy="800394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0B158F5-F6AB-4B2C-843F-7F7C7B709EFA}"/>
              </a:ext>
            </a:extLst>
          </p:cNvPr>
          <p:cNvGrpSpPr/>
          <p:nvPr/>
        </p:nvGrpSpPr>
        <p:grpSpPr>
          <a:xfrm>
            <a:off x="-53401" y="-216053"/>
            <a:ext cx="18341401" cy="2205869"/>
            <a:chOff x="-13504" y="-135978"/>
            <a:chExt cx="12232819" cy="2804186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E4362395-1DCE-4F51-977C-6C73C22F8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24085" r="-28"/>
            <a:stretch/>
          </p:blipFill>
          <p:spPr>
            <a:xfrm>
              <a:off x="2680045" y="-135977"/>
              <a:ext cx="9539270" cy="28041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252D8E64-CD78-42D8-B3D9-4D452BF55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301" r="92193"/>
            <a:stretch/>
          </p:blipFill>
          <p:spPr>
            <a:xfrm>
              <a:off x="-13504" y="-135978"/>
              <a:ext cx="920700" cy="2804185"/>
            </a:xfrm>
            <a:prstGeom prst="rect">
              <a:avLst/>
            </a:prstGeom>
          </p:spPr>
        </p:pic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F2BCC43D-70D3-488B-80D3-A03BFD5C02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84" y="179806"/>
            <a:ext cx="2268278" cy="15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47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Agrupar 26">
            <a:extLst>
              <a:ext uri="{FF2B5EF4-FFF2-40B4-BE49-F238E27FC236}">
                <a16:creationId xmlns:a16="http://schemas.microsoft.com/office/drawing/2014/main" id="{FFA9D48F-C764-4AFF-BB38-99A39F0EE86B}"/>
              </a:ext>
            </a:extLst>
          </p:cNvPr>
          <p:cNvGrpSpPr/>
          <p:nvPr/>
        </p:nvGrpSpPr>
        <p:grpSpPr>
          <a:xfrm>
            <a:off x="0" y="-257930"/>
            <a:ext cx="18341401" cy="2205869"/>
            <a:chOff x="-13504" y="-135978"/>
            <a:chExt cx="12232819" cy="2804186"/>
          </a:xfrm>
        </p:grpSpPr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72D55892-239A-490B-8EB6-6999456B6D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24085" r="-28"/>
            <a:stretch/>
          </p:blipFill>
          <p:spPr>
            <a:xfrm>
              <a:off x="2680045" y="-135977"/>
              <a:ext cx="9539270" cy="2804185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1FF39392-C29B-405B-BD29-7543F7A90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301" r="92193"/>
            <a:stretch/>
          </p:blipFill>
          <p:spPr>
            <a:xfrm>
              <a:off x="-13504" y="-135978"/>
              <a:ext cx="920700" cy="2804185"/>
            </a:xfrm>
            <a:prstGeom prst="rect">
              <a:avLst/>
            </a:prstGeom>
          </p:spPr>
        </p:pic>
      </p:grpSp>
      <p:sp>
        <p:nvSpPr>
          <p:cNvPr id="6" name="Title Placeholder 1"/>
          <p:cNvSpPr txBox="1">
            <a:spLocks/>
          </p:cNvSpPr>
          <p:nvPr/>
        </p:nvSpPr>
        <p:spPr>
          <a:xfrm>
            <a:off x="220401" y="976928"/>
            <a:ext cx="9308514" cy="685382"/>
          </a:xfrm>
          <a:prstGeom prst="rect">
            <a:avLst/>
          </a:prstGeom>
          <a:effectLst/>
        </p:spPr>
        <p:txBody>
          <a:bodyPr vert="horz" wrap="none" lIns="137160" tIns="68582" rIns="137160" bIns="68582" rtlCol="0" anchor="ctr">
            <a:normAutofit fontScale="97500"/>
          </a:bodyPr>
          <a:lstStyle>
            <a:defPPr>
              <a:defRPr lang="pt-BR"/>
            </a:defPPr>
            <a:lvl1pPr defTabSz="1371635">
              <a:lnSpc>
                <a:spcPct val="90000"/>
              </a:lnSpc>
              <a:spcBef>
                <a:spcPct val="0"/>
              </a:spcBef>
              <a:defRPr sz="3600" baseline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>
                <a:solidFill>
                  <a:srgbClr val="009AD0"/>
                </a:solidFill>
              </a:rPr>
              <a:t>PROCESSO DE CRÉDITO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63FA13B4-260A-4B73-885B-A6803C0585F2}"/>
              </a:ext>
            </a:extLst>
          </p:cNvPr>
          <p:cNvSpPr/>
          <p:nvPr/>
        </p:nvSpPr>
        <p:spPr>
          <a:xfrm>
            <a:off x="4702684" y="7739411"/>
            <a:ext cx="3173035" cy="8529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212424A-73DE-496B-B724-BEA613E364F4}"/>
              </a:ext>
            </a:extLst>
          </p:cNvPr>
          <p:cNvSpPr txBox="1"/>
          <p:nvPr/>
        </p:nvSpPr>
        <p:spPr>
          <a:xfrm>
            <a:off x="502298" y="2391725"/>
            <a:ext cx="11230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9AD0"/>
                </a:solidFill>
                <a:latin typeface="Trebuchet MS" panose="020B0603020202020204" pitchFamily="34" charset="0"/>
              </a:rPr>
              <a:t>CONTROLE DE LIQUIDEZ, ATIVIDADE NO SECUNDÁRIO E RIGOR NA APROVAÇÃO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803B1B5-978D-4D99-87E9-90EF84E4B22D}"/>
              </a:ext>
            </a:extLst>
          </p:cNvPr>
          <p:cNvSpPr txBox="1"/>
          <p:nvPr/>
        </p:nvSpPr>
        <p:spPr>
          <a:xfrm>
            <a:off x="779341" y="5840292"/>
            <a:ext cx="24904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9AD0"/>
                </a:solidFill>
                <a:latin typeface="Trebuchet MS" panose="020B0603020202020204" pitchFamily="34" charset="0"/>
              </a:rPr>
              <a:t>ANÁLISE</a:t>
            </a:r>
          </a:p>
          <a:p>
            <a:endParaRPr lang="pt-BR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285750" indent="-285750" fontAlgn="base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t-BR" dirty="0">
                <a:solidFill>
                  <a:srgbClr val="404040"/>
                </a:solidFill>
                <a:latin typeface="Trebuchet MS" panose="020B0603020202020204" pitchFamily="34" charset="0"/>
              </a:rPr>
              <a:t>Identificação das  oportunidades;</a:t>
            </a:r>
          </a:p>
          <a:p>
            <a:pPr marL="285750" indent="-285750" fontAlgn="base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t-BR" dirty="0">
                <a:solidFill>
                  <a:srgbClr val="404040"/>
                </a:solidFill>
                <a:latin typeface="Trebuchet MS" panose="020B0603020202020204" pitchFamily="34" charset="0"/>
              </a:rPr>
              <a:t>Aspectos ASG;</a:t>
            </a:r>
          </a:p>
          <a:p>
            <a:pPr marL="285750" indent="-285750" fontAlgn="base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t-BR" dirty="0">
                <a:solidFill>
                  <a:srgbClr val="404040"/>
                </a:solidFill>
                <a:latin typeface="Trebuchet MS" panose="020B0603020202020204" pitchFamily="34" charset="0"/>
              </a:rPr>
              <a:t>Construção do Dossiê.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71EB38B-D995-499E-9F28-D6C98DAEE693}"/>
              </a:ext>
            </a:extLst>
          </p:cNvPr>
          <p:cNvSpPr txBox="1"/>
          <p:nvPr/>
        </p:nvSpPr>
        <p:spPr>
          <a:xfrm>
            <a:off x="3952347" y="5938578"/>
            <a:ext cx="31240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9AD0"/>
                </a:solidFill>
                <a:latin typeface="Trebuchet MS" panose="020B0603020202020204" pitchFamily="34" charset="0"/>
              </a:rPr>
              <a:t>APROVAÇÃO</a:t>
            </a:r>
          </a:p>
          <a:p>
            <a:endParaRPr lang="pt-BR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285750" indent="-285750" fontAlgn="base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t-BR" dirty="0">
                <a:solidFill>
                  <a:srgbClr val="404040"/>
                </a:solidFill>
                <a:latin typeface="Trebuchet MS" panose="020B0603020202020204" pitchFamily="34" charset="0"/>
              </a:rPr>
              <a:t> Apresentação do dossiê;</a:t>
            </a:r>
          </a:p>
          <a:p>
            <a:pPr marL="285750" indent="-285750" fontAlgn="base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t-BR" dirty="0">
                <a:solidFill>
                  <a:srgbClr val="404040"/>
                </a:solidFill>
                <a:latin typeface="Trebuchet MS" panose="020B0603020202020204" pitchFamily="34" charset="0"/>
              </a:rPr>
              <a:t>Comitê de Crédito; </a:t>
            </a:r>
          </a:p>
          <a:p>
            <a:pPr marL="285750" indent="-285750" fontAlgn="base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t-BR" dirty="0">
                <a:solidFill>
                  <a:srgbClr val="404040"/>
                </a:solidFill>
                <a:latin typeface="Trebuchet MS" panose="020B0603020202020204" pitchFamily="34" charset="0"/>
              </a:rPr>
              <a:t>Definição do limite.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91FBBFA-B61F-4316-A6C2-474A3AB57DA9}"/>
              </a:ext>
            </a:extLst>
          </p:cNvPr>
          <p:cNvSpPr txBox="1"/>
          <p:nvPr/>
        </p:nvSpPr>
        <p:spPr>
          <a:xfrm>
            <a:off x="7605324" y="5978791"/>
            <a:ext cx="27685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9AD0"/>
                </a:solidFill>
                <a:latin typeface="Trebuchet MS" panose="020B0603020202020204" pitchFamily="34" charset="0"/>
              </a:rPr>
              <a:t>CONTROLE</a:t>
            </a:r>
          </a:p>
          <a:p>
            <a:endParaRPr lang="pt-BR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285750" indent="-285750" fontAlgn="base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t-BR" dirty="0">
                <a:solidFill>
                  <a:srgbClr val="404040"/>
                </a:solidFill>
                <a:latin typeface="Trebuchet MS" panose="020B0603020202020204" pitchFamily="34" charset="0"/>
              </a:rPr>
              <a:t>Limite - linha de crédito ou operação específica.</a:t>
            </a:r>
          </a:p>
          <a:p>
            <a:pPr algn="just" fontAlgn="base"/>
            <a:endParaRPr lang="pt-BR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FA4028D-7A01-4EB3-B7C9-262A812C818B}"/>
              </a:ext>
            </a:extLst>
          </p:cNvPr>
          <p:cNvSpPr txBox="1"/>
          <p:nvPr/>
        </p:nvSpPr>
        <p:spPr>
          <a:xfrm>
            <a:off x="10808572" y="5867586"/>
            <a:ext cx="39362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9AD0"/>
                </a:solidFill>
                <a:latin typeface="Trebuchet MS" panose="020B0603020202020204" pitchFamily="34" charset="0"/>
              </a:rPr>
              <a:t>MONITORAMENTO</a:t>
            </a:r>
          </a:p>
          <a:p>
            <a:endParaRPr lang="pt-BR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285750" indent="-285750" fontAlgn="base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t-BR" dirty="0">
                <a:solidFill>
                  <a:srgbClr val="404040"/>
                </a:solidFill>
                <a:latin typeface="Trebuchet MS" panose="020B0603020202020204" pitchFamily="34" charset="0"/>
              </a:rPr>
              <a:t> Revisões de limites (mín anual);</a:t>
            </a:r>
          </a:p>
          <a:p>
            <a:pPr marL="285750" indent="-285750" fontAlgn="base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t-BR" dirty="0">
                <a:solidFill>
                  <a:srgbClr val="404040"/>
                </a:solidFill>
                <a:latin typeface="Trebuchet MS" panose="020B0603020202020204" pitchFamily="34" charset="0"/>
              </a:rPr>
              <a:t>Teste de estresse;</a:t>
            </a:r>
          </a:p>
          <a:p>
            <a:pPr marL="285750" indent="-285750" fontAlgn="base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t-BR" dirty="0">
                <a:solidFill>
                  <a:srgbClr val="404040"/>
                </a:solidFill>
                <a:latin typeface="Trebuchet MS" panose="020B0603020202020204" pitchFamily="34" charset="0"/>
              </a:rPr>
              <a:t>Teste de aderência (back-testing).</a:t>
            </a:r>
          </a:p>
        </p:txBody>
      </p:sp>
      <p:grpSp>
        <p:nvGrpSpPr>
          <p:cNvPr id="19" name="Grupo 12">
            <a:extLst>
              <a:ext uri="{FF2B5EF4-FFF2-40B4-BE49-F238E27FC236}">
                <a16:creationId xmlns:a16="http://schemas.microsoft.com/office/drawing/2014/main" id="{7412BAB5-CAAF-45CA-AA3E-90A9AEAC60AE}"/>
              </a:ext>
            </a:extLst>
          </p:cNvPr>
          <p:cNvGrpSpPr/>
          <p:nvPr/>
        </p:nvGrpSpPr>
        <p:grpSpPr>
          <a:xfrm>
            <a:off x="517849" y="3496415"/>
            <a:ext cx="14132818" cy="1370057"/>
            <a:chOff x="551383" y="1829049"/>
            <a:chExt cx="6902857" cy="309095"/>
          </a:xfrm>
        </p:grpSpPr>
        <p:sp>
          <p:nvSpPr>
            <p:cNvPr id="20" name="AutoShape 63">
              <a:extLst>
                <a:ext uri="{FF2B5EF4-FFF2-40B4-BE49-F238E27FC236}">
                  <a16:creationId xmlns:a16="http://schemas.microsoft.com/office/drawing/2014/main" id="{677C73DA-C131-40A0-AC81-F0C4BC616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383" y="1829049"/>
              <a:ext cx="1829867" cy="309095"/>
            </a:xfrm>
            <a:prstGeom prst="chevron">
              <a:avLst>
                <a:gd name="adj" fmla="val 38168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718" tIns="0" rIns="0" bIns="0" anchor="ctr"/>
            <a:lstStyle/>
            <a:p>
              <a:pPr algn="ctr" defTabSz="1493045">
                <a:buSzPct val="90000"/>
                <a:defRPr/>
              </a:pPr>
              <a:r>
                <a:rPr lang="en-US" sz="2400" kern="0" dirty="0">
                  <a:ln w="0"/>
                  <a:solidFill>
                    <a:srgbClr val="009AD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Arial" charset="0"/>
                </a:rPr>
                <a:t>ANÁLISE</a:t>
              </a:r>
            </a:p>
          </p:txBody>
        </p:sp>
        <p:sp>
          <p:nvSpPr>
            <p:cNvPr id="21" name="AutoShape 64">
              <a:extLst>
                <a:ext uri="{FF2B5EF4-FFF2-40B4-BE49-F238E27FC236}">
                  <a16:creationId xmlns:a16="http://schemas.microsoft.com/office/drawing/2014/main" id="{50B9F983-72D4-4EE6-ACC6-DA514216A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017" y="1829049"/>
              <a:ext cx="1812684" cy="309095"/>
            </a:xfrm>
            <a:prstGeom prst="chevron">
              <a:avLst>
                <a:gd name="adj" fmla="val 38168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718" tIns="0" rIns="0" bIns="0" anchor="ctr"/>
            <a:lstStyle/>
            <a:p>
              <a:pPr algn="ctr" defTabSz="1493045">
                <a:buSzPct val="90000"/>
                <a:defRPr/>
              </a:pPr>
              <a:r>
                <a:rPr lang="en-US" sz="2400" kern="0" dirty="0">
                  <a:ln w="0"/>
                  <a:solidFill>
                    <a:srgbClr val="009AD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Arial" charset="0"/>
                </a:rPr>
                <a:t>APROVAÇÃO</a:t>
              </a:r>
            </a:p>
          </p:txBody>
        </p:sp>
        <p:sp>
          <p:nvSpPr>
            <p:cNvPr id="22" name="AutoShape 65">
              <a:extLst>
                <a:ext uri="{FF2B5EF4-FFF2-40B4-BE49-F238E27FC236}">
                  <a16:creationId xmlns:a16="http://schemas.microsoft.com/office/drawing/2014/main" id="{637C68EB-CE7F-4182-9869-C3848529E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214" y="1829049"/>
              <a:ext cx="1812684" cy="309095"/>
            </a:xfrm>
            <a:prstGeom prst="chevron">
              <a:avLst>
                <a:gd name="adj" fmla="val 38168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718" tIns="0" rIns="0" bIns="0" anchor="ctr"/>
            <a:lstStyle/>
            <a:p>
              <a:pPr algn="ctr" defTabSz="1493045">
                <a:buSzPct val="90000"/>
                <a:defRPr/>
              </a:pPr>
              <a:r>
                <a:rPr lang="en-US" sz="2400" kern="0" dirty="0">
                  <a:ln w="0"/>
                  <a:solidFill>
                    <a:srgbClr val="009AD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Arial" charset="0"/>
                </a:rPr>
                <a:t>CONTROLE</a:t>
              </a:r>
            </a:p>
          </p:txBody>
        </p:sp>
        <p:sp>
          <p:nvSpPr>
            <p:cNvPr id="23" name="AutoShape 64">
              <a:extLst>
                <a:ext uri="{FF2B5EF4-FFF2-40B4-BE49-F238E27FC236}">
                  <a16:creationId xmlns:a16="http://schemas.microsoft.com/office/drawing/2014/main" id="{E23DBAD5-838E-455D-984C-0BF3F27A3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3665" y="1829049"/>
              <a:ext cx="1830575" cy="309095"/>
            </a:xfrm>
            <a:prstGeom prst="chevron">
              <a:avLst>
                <a:gd name="adj" fmla="val 38168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718" tIns="0" rIns="0" bIns="0" anchor="ctr"/>
            <a:lstStyle/>
            <a:p>
              <a:pPr algn="ctr" defTabSz="1493045">
                <a:buSzPct val="90000"/>
                <a:defRPr/>
              </a:pPr>
              <a:r>
                <a:rPr lang="en-US" sz="2400" kern="0" dirty="0">
                  <a:ln w="0"/>
                  <a:solidFill>
                    <a:srgbClr val="009AD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Arial" charset="0"/>
                </a:rPr>
                <a:t>MONITORAMENTO</a:t>
              </a:r>
            </a:p>
          </p:txBody>
        </p:sp>
      </p:grpSp>
      <p:sp>
        <p:nvSpPr>
          <p:cNvPr id="24" name="AutoShape 64">
            <a:extLst>
              <a:ext uri="{FF2B5EF4-FFF2-40B4-BE49-F238E27FC236}">
                <a16:creationId xmlns:a16="http://schemas.microsoft.com/office/drawing/2014/main" id="{186DFDB3-C200-4F7D-ABFB-48E09344A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3004" y="3466972"/>
            <a:ext cx="3747895" cy="1370057"/>
          </a:xfrm>
          <a:prstGeom prst="chevron">
            <a:avLst>
              <a:gd name="adj" fmla="val 38168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3718" tIns="0" rIns="0" bIns="0" anchor="ctr"/>
          <a:lstStyle/>
          <a:p>
            <a:pPr algn="ctr" defTabSz="1493045">
              <a:buSzPct val="90000"/>
              <a:defRPr/>
            </a:pPr>
            <a:r>
              <a:rPr lang="en-US" sz="2400" kern="0" dirty="0">
                <a:ln w="0"/>
                <a:solidFill>
                  <a:srgbClr val="009AD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charset="0"/>
              </a:rPr>
              <a:t>MITIGAÇÃO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D41382B-A8E5-47E6-9994-8484248D033B}"/>
              </a:ext>
            </a:extLst>
          </p:cNvPr>
          <p:cNvSpPr txBox="1"/>
          <p:nvPr/>
        </p:nvSpPr>
        <p:spPr>
          <a:xfrm>
            <a:off x="14858269" y="5840955"/>
            <a:ext cx="31730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9AD0"/>
                </a:solidFill>
                <a:latin typeface="Trebuchet MS" panose="020B0603020202020204" pitchFamily="34" charset="0"/>
              </a:rPr>
              <a:t>MITIGAÇÃO</a:t>
            </a:r>
          </a:p>
          <a:p>
            <a:endParaRPr lang="pt-BR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285750" indent="-285750" fontAlgn="base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t-BR" dirty="0">
                <a:solidFill>
                  <a:srgbClr val="404040"/>
                </a:solidFill>
                <a:latin typeface="Trebuchet MS" panose="020B0603020202020204" pitchFamily="34" charset="0"/>
              </a:rPr>
              <a:t> Redimensionar os limites Ampliação/redução dos níveis de concentração.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DDA38762-BA9A-42F7-B47A-7E6E2CDAFD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84" y="179806"/>
            <a:ext cx="2268278" cy="15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93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Agrupar 87">
            <a:extLst>
              <a:ext uri="{FF2B5EF4-FFF2-40B4-BE49-F238E27FC236}">
                <a16:creationId xmlns:a16="http://schemas.microsoft.com/office/drawing/2014/main" id="{28D2ECC8-20C7-403E-AA2C-83B66C3CC049}"/>
              </a:ext>
            </a:extLst>
          </p:cNvPr>
          <p:cNvGrpSpPr/>
          <p:nvPr/>
        </p:nvGrpSpPr>
        <p:grpSpPr>
          <a:xfrm>
            <a:off x="2590800" y="2152633"/>
            <a:ext cx="13962239" cy="7825665"/>
            <a:chOff x="2369011" y="495300"/>
            <a:chExt cx="13962239" cy="7825665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48B71FC2-7709-4FFD-B5D5-2305BC85540E}"/>
                </a:ext>
              </a:extLst>
            </p:cNvPr>
            <p:cNvGrpSpPr/>
            <p:nvPr/>
          </p:nvGrpSpPr>
          <p:grpSpPr>
            <a:xfrm flipH="1">
              <a:off x="2369011" y="495300"/>
              <a:ext cx="13962239" cy="7825665"/>
              <a:chOff x="1354187" y="832480"/>
              <a:chExt cx="16073903" cy="8518353"/>
            </a:xfrm>
          </p:grpSpPr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D508B4F-124B-4C9F-A8A8-99A0649AF970}"/>
                  </a:ext>
                </a:extLst>
              </p:cNvPr>
              <p:cNvSpPr txBox="1"/>
              <p:nvPr/>
            </p:nvSpPr>
            <p:spPr>
              <a:xfrm>
                <a:off x="13210672" y="4976996"/>
                <a:ext cx="3582374" cy="1306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b="1" dirty="0" err="1">
                    <a:solidFill>
                      <a:srgbClr val="00206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Superint</a:t>
                </a:r>
                <a:r>
                  <a:rPr lang="pt-BR" b="1" dirty="0">
                    <a:solidFill>
                      <a:srgbClr val="00206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De Investimentos</a:t>
                </a:r>
                <a:br>
                  <a:rPr lang="pt-BR" dirty="0">
                    <a:solidFill>
                      <a:srgbClr val="00206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pt-BR" i="1" dirty="0">
                    <a:solidFill>
                      <a:srgbClr val="00206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Fernando Camillo </a:t>
                </a:r>
              </a:p>
              <a:p>
                <a:pPr algn="ctr"/>
                <a:r>
                  <a:rPr lang="pt-BR" i="1" dirty="0">
                    <a:solidFill>
                      <a:srgbClr val="002060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(22)</a:t>
                </a:r>
              </a:p>
              <a:p>
                <a:endParaRPr lang="pt-BR" dirty="0"/>
              </a:p>
            </p:txBody>
          </p:sp>
          <p:grpSp>
            <p:nvGrpSpPr>
              <p:cNvPr id="12" name="Agrupar 11">
                <a:extLst>
                  <a:ext uri="{FF2B5EF4-FFF2-40B4-BE49-F238E27FC236}">
                    <a16:creationId xmlns:a16="http://schemas.microsoft.com/office/drawing/2014/main" id="{9671A59B-E707-4ADD-8435-F49D45BDAD1D}"/>
                  </a:ext>
                </a:extLst>
              </p:cNvPr>
              <p:cNvGrpSpPr/>
              <p:nvPr/>
            </p:nvGrpSpPr>
            <p:grpSpPr>
              <a:xfrm>
                <a:off x="1354187" y="832480"/>
                <a:ext cx="16073903" cy="8518353"/>
                <a:chOff x="1354187" y="832480"/>
                <a:chExt cx="16073903" cy="8518353"/>
              </a:xfrm>
            </p:grpSpPr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2D9EDBF1-0BF5-414E-BE88-C193233E541E}"/>
                    </a:ext>
                  </a:extLst>
                </p:cNvPr>
                <p:cNvSpPr txBox="1"/>
                <p:nvPr/>
              </p:nvSpPr>
              <p:spPr>
                <a:xfrm>
                  <a:off x="4437978" y="1846588"/>
                  <a:ext cx="2471417" cy="13065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BR" b="1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Gestão Comercial</a:t>
                  </a:r>
                  <a:br>
                    <a:rPr lang="pt-BR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</a:br>
                  <a:r>
                    <a:rPr lang="pt-BR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BR" i="1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Daniel </a:t>
                  </a:r>
                  <a:r>
                    <a:rPr lang="pt-BR" i="1" dirty="0" err="1">
                      <a:solidFill>
                        <a:srgbClr val="00206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Varajão</a:t>
                  </a:r>
                  <a:r>
                    <a:rPr lang="pt-BR" i="1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pPr algn="ctr"/>
                  <a:r>
                    <a:rPr lang="pt-BR" i="1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(3)</a:t>
                  </a:r>
                </a:p>
                <a:p>
                  <a:endParaRPr lang="pt-BR" dirty="0"/>
                </a:p>
              </p:txBody>
            </p:sp>
            <p:cxnSp>
              <p:nvCxnSpPr>
                <p:cNvPr id="76" name="Conector reto 75">
                  <a:extLst>
                    <a:ext uri="{FF2B5EF4-FFF2-40B4-BE49-F238E27FC236}">
                      <a16:creationId xmlns:a16="http://schemas.microsoft.com/office/drawing/2014/main" id="{05FE0261-0FDC-4FF6-A2BF-99F4AB5AC38C}"/>
                    </a:ext>
                  </a:extLst>
                </p:cNvPr>
                <p:cNvCxnSpPr/>
                <p:nvPr/>
              </p:nvCxnSpPr>
              <p:spPr>
                <a:xfrm rot="10800000" flipH="1">
                  <a:off x="11686521" y="7100778"/>
                  <a:ext cx="1323484" cy="0"/>
                </a:xfrm>
                <a:prstGeom prst="line">
                  <a:avLst/>
                </a:prstGeom>
                <a:ln>
                  <a:solidFill>
                    <a:srgbClr val="7BA8D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Agrupar 14">
                  <a:extLst>
                    <a:ext uri="{FF2B5EF4-FFF2-40B4-BE49-F238E27FC236}">
                      <a16:creationId xmlns:a16="http://schemas.microsoft.com/office/drawing/2014/main" id="{013427B2-8EBA-471B-8EFC-B973584E9BE5}"/>
                    </a:ext>
                  </a:extLst>
                </p:cNvPr>
                <p:cNvGrpSpPr/>
                <p:nvPr/>
              </p:nvGrpSpPr>
              <p:grpSpPr>
                <a:xfrm>
                  <a:off x="1354187" y="832480"/>
                  <a:ext cx="16073903" cy="8518353"/>
                  <a:chOff x="1354187" y="832480"/>
                  <a:chExt cx="16073903" cy="8518353"/>
                </a:xfrm>
              </p:grpSpPr>
              <p:sp>
                <p:nvSpPr>
                  <p:cNvPr id="75" name="Elipse 74">
                    <a:extLst>
                      <a:ext uri="{FF2B5EF4-FFF2-40B4-BE49-F238E27FC236}">
                        <a16:creationId xmlns:a16="http://schemas.microsoft.com/office/drawing/2014/main" id="{B4E6CBA7-A8C3-4553-B1C1-F18C5A50D5D3}"/>
                      </a:ext>
                    </a:extLst>
                  </p:cNvPr>
                  <p:cNvSpPr/>
                  <p:nvPr/>
                </p:nvSpPr>
                <p:spPr>
                  <a:xfrm>
                    <a:off x="14090162" y="6258541"/>
                    <a:ext cx="178178" cy="181040"/>
                  </a:xfrm>
                  <a:prstGeom prst="ellipse">
                    <a:avLst/>
                  </a:prstGeom>
                  <a:ln>
                    <a:solidFill>
                      <a:srgbClr val="7BA8D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grpSp>
                <p:nvGrpSpPr>
                  <p:cNvPr id="17" name="Agrupar 16">
                    <a:extLst>
                      <a:ext uri="{FF2B5EF4-FFF2-40B4-BE49-F238E27FC236}">
                        <a16:creationId xmlns:a16="http://schemas.microsoft.com/office/drawing/2014/main" id="{89238A0D-1DEF-4BB7-B976-DA87564CEFBA}"/>
                      </a:ext>
                    </a:extLst>
                  </p:cNvPr>
                  <p:cNvGrpSpPr/>
                  <p:nvPr/>
                </p:nvGrpSpPr>
                <p:grpSpPr>
                  <a:xfrm>
                    <a:off x="1354187" y="832480"/>
                    <a:ext cx="16073903" cy="8518353"/>
                    <a:chOff x="1354187" y="832480"/>
                    <a:chExt cx="16073903" cy="8518353"/>
                  </a:xfrm>
                </p:grpSpPr>
                <p:grpSp>
                  <p:nvGrpSpPr>
                    <p:cNvPr id="18" name="Agrupar 17">
                      <a:extLst>
                        <a:ext uri="{FF2B5EF4-FFF2-40B4-BE49-F238E27FC236}">
                          <a16:creationId xmlns:a16="http://schemas.microsoft.com/office/drawing/2014/main" id="{D8071C89-877B-40F7-BEFE-896EC1EDF27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24978" y="832480"/>
                      <a:ext cx="7903112" cy="3700586"/>
                      <a:chOff x="5501778" y="1762838"/>
                      <a:chExt cx="7903112" cy="3700586"/>
                    </a:xfrm>
                  </p:grpSpPr>
                  <p:sp>
                    <p:nvSpPr>
                      <p:cNvPr id="68" name="Elipse 67">
                        <a:extLst>
                          <a:ext uri="{FF2B5EF4-FFF2-40B4-BE49-F238E27FC236}">
                            <a16:creationId xmlns:a16="http://schemas.microsoft.com/office/drawing/2014/main" id="{8FE8E2D5-C592-4C7F-BB8D-E82ADA7076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24690" y="2855265"/>
                        <a:ext cx="2880200" cy="2608159"/>
                      </a:xfrm>
                      <a:prstGeom prst="ellipse">
                        <a:avLst/>
                      </a:prstGeom>
                      <a:solidFill>
                        <a:srgbClr val="7BA8DF">
                          <a:alpha val="56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69" name="Elipse 68">
                        <a:extLst>
                          <a:ext uri="{FF2B5EF4-FFF2-40B4-BE49-F238E27FC236}">
                            <a16:creationId xmlns:a16="http://schemas.microsoft.com/office/drawing/2014/main" id="{1C39B068-6D6B-4686-B3C2-69859359EB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01778" y="2813823"/>
                        <a:ext cx="2880200" cy="2608159"/>
                      </a:xfrm>
                      <a:prstGeom prst="ellipse">
                        <a:avLst/>
                      </a:prstGeom>
                      <a:solidFill>
                        <a:srgbClr val="7BA8DF">
                          <a:alpha val="56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1800"/>
                          </a:spcAft>
                        </a:pPr>
                        <a:endParaRPr lang="pt-BR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0" name="Elipse 69">
                        <a:extLst>
                          <a:ext uri="{FF2B5EF4-FFF2-40B4-BE49-F238E27FC236}">
                            <a16:creationId xmlns:a16="http://schemas.microsoft.com/office/drawing/2014/main" id="{30162050-EE5D-4196-A581-B731AA163E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13493" y="1762838"/>
                        <a:ext cx="3279489" cy="3072022"/>
                      </a:xfrm>
                      <a:prstGeom prst="ellipse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71" name="CaixaDeTexto 70">
                        <a:extLst>
                          <a:ext uri="{FF2B5EF4-FFF2-40B4-BE49-F238E27FC236}">
                            <a16:creationId xmlns:a16="http://schemas.microsoft.com/office/drawing/2014/main" id="{765C707E-57E8-49A4-85AA-041B5BD44C7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857017" y="3834832"/>
                        <a:ext cx="2506762" cy="130657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pt-BR" b="1" dirty="0">
                            <a:solidFill>
                              <a:srgbClr val="002060"/>
                            </a:solidFill>
                            <a:latin typeface="Trebuchet MS" panose="020B0603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EDUARDO THIESEN</a:t>
                        </a:r>
                        <a:br>
                          <a:rPr lang="pt-BR" dirty="0">
                            <a:solidFill>
                              <a:srgbClr val="002060"/>
                            </a:solidFill>
                            <a:latin typeface="Trebuchet MS" panose="020B0603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a:br>
                        <a:r>
                          <a:rPr lang="pt-BR" i="1" dirty="0">
                            <a:solidFill>
                              <a:srgbClr val="002060"/>
                            </a:solidFill>
                            <a:latin typeface="Trebuchet MS" panose="020B0603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Risco e </a:t>
                        </a:r>
                        <a:r>
                          <a:rPr lang="pt-BR" i="1" dirty="0" err="1">
                            <a:solidFill>
                              <a:srgbClr val="002060"/>
                            </a:solidFill>
                            <a:latin typeface="Trebuchet MS" panose="020B0603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Compliance</a:t>
                        </a:r>
                        <a:r>
                          <a:rPr lang="pt-BR" i="1" dirty="0">
                            <a:solidFill>
                              <a:srgbClr val="002060"/>
                            </a:solidFill>
                            <a:latin typeface="Trebuchet MS" panose="020B0603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 </a:t>
                        </a:r>
                        <a:br>
                          <a:rPr lang="pt-BR" i="1" dirty="0">
                            <a:solidFill>
                              <a:srgbClr val="002060"/>
                            </a:solidFill>
                            <a:latin typeface="Trebuchet MS" panose="020B0603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a:br>
                        <a:r>
                          <a:rPr lang="pt-BR" i="1" dirty="0">
                            <a:solidFill>
                              <a:srgbClr val="002060"/>
                            </a:solidFill>
                            <a:latin typeface="Trebuchet MS" panose="020B0603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(6)</a:t>
                        </a:r>
                      </a:p>
                      <a:p>
                        <a:endParaRPr lang="pt-BR" dirty="0"/>
                      </a:p>
                    </p:txBody>
                  </p:sp>
                  <p:sp>
                    <p:nvSpPr>
                      <p:cNvPr id="72" name="CaixaDeTexto 71">
                        <a:extLst>
                          <a:ext uri="{FF2B5EF4-FFF2-40B4-BE49-F238E27FC236}">
                            <a16:creationId xmlns:a16="http://schemas.microsoft.com/office/drawing/2014/main" id="{0141F5A9-628C-4CCC-B7DF-57C153346DA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59864" y="3737014"/>
                        <a:ext cx="2463202" cy="16080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pt-BR" b="1" dirty="0">
                            <a:solidFill>
                              <a:srgbClr val="002060"/>
                            </a:solidFill>
                            <a:latin typeface="Trebuchet MS" panose="020B0603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IZAK BENADERET</a:t>
                        </a:r>
                        <a:br>
                          <a:rPr lang="pt-BR" dirty="0">
                            <a:solidFill>
                              <a:srgbClr val="002060"/>
                            </a:solidFill>
                            <a:latin typeface="Trebuchet MS" panose="020B0603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a:br>
                        <a:r>
                          <a:rPr lang="pt-BR" i="1" dirty="0">
                            <a:solidFill>
                              <a:srgbClr val="002060"/>
                            </a:solidFill>
                            <a:latin typeface="Trebuchet MS" panose="020B0603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Diretoria de Investimentos </a:t>
                        </a:r>
                      </a:p>
                      <a:p>
                        <a:pPr algn="ctr"/>
                        <a:r>
                          <a:rPr lang="pt-BR" i="1" dirty="0">
                            <a:solidFill>
                              <a:srgbClr val="002060"/>
                            </a:solidFill>
                            <a:latin typeface="Trebuchet MS" panose="020B0603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(51)</a:t>
                        </a:r>
                      </a:p>
                      <a:p>
                        <a:endParaRPr lang="pt-BR" dirty="0"/>
                      </a:p>
                    </p:txBody>
                  </p:sp>
                  <p:sp>
                    <p:nvSpPr>
                      <p:cNvPr id="73" name="CaixaDeTexto 72">
                        <a:extLst>
                          <a:ext uri="{FF2B5EF4-FFF2-40B4-BE49-F238E27FC236}">
                            <a16:creationId xmlns:a16="http://schemas.microsoft.com/office/drawing/2014/main" id="{D2B8DEF0-FD09-4435-AE7F-ED43EF08959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24950" y="2733520"/>
                        <a:ext cx="3042795" cy="138499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pt-BR" sz="2200" b="1" dirty="0">
                            <a:solidFill>
                              <a:schemeClr val="bg1"/>
                            </a:solidFill>
                            <a:latin typeface="Trebuchet MS" panose="020B0603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CELSO DAMADI</a:t>
                        </a:r>
                        <a:br>
                          <a:rPr lang="pt-BR" sz="2200" dirty="0">
                            <a:solidFill>
                              <a:schemeClr val="bg1"/>
                            </a:solidFill>
                            <a:latin typeface="Trebuchet MS" panose="020B0603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a:br>
                        <a:r>
                          <a:rPr lang="pt-BR" i="1" dirty="0">
                            <a:solidFill>
                              <a:schemeClr val="bg1"/>
                            </a:solidFill>
                            <a:latin typeface="Trebuchet MS" panose="020B0603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CEO da Porto Seguro Investimentos</a:t>
                        </a:r>
                      </a:p>
                      <a:p>
                        <a:endParaRPr lang="pt-BR" dirty="0"/>
                      </a:p>
                    </p:txBody>
                  </p:sp>
                </p:grpSp>
                <p:sp>
                  <p:nvSpPr>
                    <p:cNvPr id="19" name="CaixaDeTexto 18">
                      <a:extLst>
                        <a:ext uri="{FF2B5EF4-FFF2-40B4-BE49-F238E27FC236}">
                          <a16:creationId xmlns:a16="http://schemas.microsoft.com/office/drawing/2014/main" id="{106E023C-7650-471C-B38F-43378809FB1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40047" y="2685878"/>
                      <a:ext cx="3653610" cy="16210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pt-BR" b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Gestor de Renda Variável</a:t>
                      </a:r>
                      <a:br>
                        <a:rPr lang="pt-BR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i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Marcelo Faria </a:t>
                      </a:r>
                      <a:br>
                        <a:rPr lang="pt-BR" i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i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(7)</a:t>
                      </a:r>
                    </a:p>
                    <a:p>
                      <a:endParaRPr lang="pt-BR" dirty="0"/>
                    </a:p>
                  </p:txBody>
                </p:sp>
                <p:sp>
                  <p:nvSpPr>
                    <p:cNvPr id="20" name="CaixaDeTexto 19">
                      <a:extLst>
                        <a:ext uri="{FF2B5EF4-FFF2-40B4-BE49-F238E27FC236}">
                          <a16:creationId xmlns:a16="http://schemas.microsoft.com/office/drawing/2014/main" id="{6E40C9B2-519B-4BB9-B1BA-0642389EDD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91628" y="3674150"/>
                      <a:ext cx="2406827" cy="13065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pt-BR" b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Gestor de Moedas</a:t>
                      </a:r>
                      <a:br>
                        <a:rPr lang="pt-BR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i="1" dirty="0" err="1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Eulo</a:t>
                      </a:r>
                      <a:r>
                        <a:rPr lang="pt-BR" i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i="1" dirty="0" err="1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Maroni</a:t>
                      </a:r>
                      <a:r>
                        <a:rPr lang="pt-BR" i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i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(3)</a:t>
                      </a:r>
                    </a:p>
                    <a:p>
                      <a:endParaRPr lang="pt-BR" dirty="0"/>
                    </a:p>
                  </p:txBody>
                </p:sp>
                <p:sp>
                  <p:nvSpPr>
                    <p:cNvPr id="21" name="CaixaDeTexto 20">
                      <a:extLst>
                        <a:ext uri="{FF2B5EF4-FFF2-40B4-BE49-F238E27FC236}">
                          <a16:creationId xmlns:a16="http://schemas.microsoft.com/office/drawing/2014/main" id="{5CC36A7A-996A-4E14-93CC-8121DA11AE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36082" y="4533066"/>
                      <a:ext cx="2868188" cy="100505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pt-BR" b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Gestor de Renda Fixa</a:t>
                      </a:r>
                      <a:br>
                        <a:rPr lang="pt-BR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i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Bruno </a:t>
                      </a:r>
                      <a:r>
                        <a:rPr lang="pt-BR" i="1" dirty="0" err="1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Canesin</a:t>
                      </a:r>
                      <a:r>
                        <a:rPr lang="pt-BR" i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pt-BR" dirty="0"/>
                    </a:p>
                  </p:txBody>
                </p:sp>
                <p:sp>
                  <p:nvSpPr>
                    <p:cNvPr id="22" name="CaixaDeTexto 21">
                      <a:extLst>
                        <a:ext uri="{FF2B5EF4-FFF2-40B4-BE49-F238E27FC236}">
                          <a16:creationId xmlns:a16="http://schemas.microsoft.com/office/drawing/2014/main" id="{6A612AE8-FF72-4D96-AB17-88F454E9C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75079" y="5638278"/>
                      <a:ext cx="2414209" cy="13065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pt-BR" b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Gestor de Crédito</a:t>
                      </a:r>
                      <a:br>
                        <a:rPr lang="pt-BR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i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Ricardo Espindola </a:t>
                      </a:r>
                    </a:p>
                    <a:p>
                      <a:pPr algn="ctr"/>
                      <a:r>
                        <a:rPr lang="pt-BR" i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(4)</a:t>
                      </a:r>
                    </a:p>
                    <a:p>
                      <a:endParaRPr lang="pt-BR" dirty="0"/>
                    </a:p>
                  </p:txBody>
                </p:sp>
                <p:sp>
                  <p:nvSpPr>
                    <p:cNvPr id="23" name="CaixaDeTexto 22">
                      <a:extLst>
                        <a:ext uri="{FF2B5EF4-FFF2-40B4-BE49-F238E27FC236}">
                          <a16:creationId xmlns:a16="http://schemas.microsoft.com/office/drawing/2014/main" id="{FD20EFE5-B4AC-4A62-8EEA-4D84C12109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54187" y="6439580"/>
                      <a:ext cx="3598023" cy="13065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pt-BR" b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Gestor de Fundo de Fundos</a:t>
                      </a:r>
                      <a:br>
                        <a:rPr lang="pt-BR" b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i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Paulo Nogueira Gomes </a:t>
                      </a:r>
                    </a:p>
                    <a:p>
                      <a:pPr algn="ctr"/>
                      <a:r>
                        <a:rPr lang="pt-BR" i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(1)</a:t>
                      </a:r>
                    </a:p>
                    <a:p>
                      <a:endParaRPr lang="pt-BR" dirty="0"/>
                    </a:p>
                  </p:txBody>
                </p:sp>
                <p:sp>
                  <p:nvSpPr>
                    <p:cNvPr id="24" name="CaixaDeTexto 23">
                      <a:extLst>
                        <a:ext uri="{FF2B5EF4-FFF2-40B4-BE49-F238E27FC236}">
                          <a16:creationId xmlns:a16="http://schemas.microsoft.com/office/drawing/2014/main" id="{76EA29DD-1280-41A4-AB0E-586A360438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28622" y="8403131"/>
                      <a:ext cx="2998328" cy="7035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b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Gestão de Previdência</a:t>
                      </a:r>
                      <a:endParaRPr lang="pt-BR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i="1" dirty="0" err="1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Alekse</a:t>
                      </a:r>
                      <a:r>
                        <a:rPr lang="pt-BR" i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t-BR" i="1" dirty="0" err="1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Krchovski</a:t>
                      </a:r>
                      <a:endParaRPr lang="pt-BR" i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" name="CaixaDeTexto 24">
                      <a:extLst>
                        <a:ext uri="{FF2B5EF4-FFF2-40B4-BE49-F238E27FC236}">
                          <a16:creationId xmlns:a16="http://schemas.microsoft.com/office/drawing/2014/main" id="{57F5C4E4-1DF3-4A37-A743-3C37340E8A5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94555" y="7453684"/>
                      <a:ext cx="2513863" cy="13065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pt-BR" b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Análise Econômica</a:t>
                      </a:r>
                      <a:br>
                        <a:rPr lang="pt-BR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i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José Pena </a:t>
                      </a:r>
                    </a:p>
                    <a:p>
                      <a:pPr algn="ctr"/>
                      <a:r>
                        <a:rPr lang="pt-BR" i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(3)</a:t>
                      </a:r>
                    </a:p>
                    <a:p>
                      <a:endParaRPr lang="pt-BR" dirty="0"/>
                    </a:p>
                  </p:txBody>
                </p:sp>
                <p:grpSp>
                  <p:nvGrpSpPr>
                    <p:cNvPr id="26" name="Agrupar 25">
                      <a:extLst>
                        <a:ext uri="{FF2B5EF4-FFF2-40B4-BE49-F238E27FC236}">
                          <a16:creationId xmlns:a16="http://schemas.microsoft.com/office/drawing/2014/main" id="{8CF03561-8599-4C05-BEDD-1F7CB89A76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59681" y="1883464"/>
                      <a:ext cx="9191489" cy="7145208"/>
                      <a:chOff x="4559681" y="1883464"/>
                      <a:chExt cx="9191489" cy="7145208"/>
                    </a:xfrm>
                  </p:grpSpPr>
                  <p:grpSp>
                    <p:nvGrpSpPr>
                      <p:cNvPr id="39" name="Agrupar 38">
                        <a:extLst>
                          <a:ext uri="{FF2B5EF4-FFF2-40B4-BE49-F238E27FC236}">
                            <a16:creationId xmlns:a16="http://schemas.microsoft.com/office/drawing/2014/main" id="{7F6DCD82-2F35-4DFF-ABFC-DBA1940C967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559681" y="1883464"/>
                        <a:ext cx="6405398" cy="7145208"/>
                        <a:chOff x="4559681" y="1883464"/>
                        <a:chExt cx="6405398" cy="7145208"/>
                      </a:xfrm>
                    </p:grpSpPr>
                    <p:cxnSp>
                      <p:nvCxnSpPr>
                        <p:cNvPr id="43" name="Conector: Angulado 42">
                          <a:extLst>
                            <a:ext uri="{FF2B5EF4-FFF2-40B4-BE49-F238E27FC236}">
                              <a16:creationId xmlns:a16="http://schemas.microsoft.com/office/drawing/2014/main" id="{572685F0-1F92-473E-8906-5505E1CCAE96}"/>
                            </a:ext>
                          </a:extLst>
                        </p:cNvPr>
                        <p:cNvCxnSpPr>
                          <a:cxnSpLocks/>
                          <a:stCxn id="69" idx="0"/>
                        </p:cNvCxnSpPr>
                        <p:nvPr/>
                      </p:nvCxnSpPr>
                      <p:spPr>
                        <a:xfrm rot="5400000">
                          <a:off x="6000629" y="3968566"/>
                          <a:ext cx="7049551" cy="2879348"/>
                        </a:xfrm>
                        <a:prstGeom prst="bentConnector3">
                          <a:avLst>
                            <a:gd name="adj1" fmla="val -3530"/>
                          </a:avLst>
                        </a:prstGeom>
                        <a:ln>
                          <a:solidFill>
                            <a:srgbClr val="7BA8D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44" name="Agrupar 43">
                          <a:extLst>
                            <a:ext uri="{FF2B5EF4-FFF2-40B4-BE49-F238E27FC236}">
                              <a16:creationId xmlns:a16="http://schemas.microsoft.com/office/drawing/2014/main" id="{BECAC1F3-8468-4FB3-9493-EF3C9AF25AB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667870" y="2227922"/>
                          <a:ext cx="1409330" cy="180765"/>
                          <a:chOff x="6687679" y="2040477"/>
                          <a:chExt cx="1409330" cy="180765"/>
                        </a:xfrm>
                      </p:grpSpPr>
                      <p:cxnSp>
                        <p:nvCxnSpPr>
                          <p:cNvPr id="66" name="Conector reto 65">
                            <a:extLst>
                              <a:ext uri="{FF2B5EF4-FFF2-40B4-BE49-F238E27FC236}">
                                <a16:creationId xmlns:a16="http://schemas.microsoft.com/office/drawing/2014/main" id="{6D167CBF-B95B-4652-B0EA-BF2EDE98DFFD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6773525" y="2149620"/>
                            <a:ext cx="1323484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7BA8DF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7" name="Elipse 66">
                            <a:extLst>
                              <a:ext uri="{FF2B5EF4-FFF2-40B4-BE49-F238E27FC236}">
                                <a16:creationId xmlns:a16="http://schemas.microsoft.com/office/drawing/2014/main" id="{CB8A3803-3AB6-4CEA-9391-989D7D0777F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687679" y="2040477"/>
                            <a:ext cx="165444" cy="180765"/>
                          </a:xfrm>
                          <a:prstGeom prst="ellipse">
                            <a:avLst/>
                          </a:prstGeom>
                          <a:ln>
                            <a:solidFill>
                              <a:srgbClr val="7BA8D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 dirty="0"/>
                          </a:p>
                        </p:txBody>
                      </p:sp>
                    </p:grpSp>
                    <p:grpSp>
                      <p:nvGrpSpPr>
                        <p:cNvPr id="45" name="Agrupar 44">
                          <a:extLst>
                            <a:ext uri="{FF2B5EF4-FFF2-40B4-BE49-F238E27FC236}">
                              <a16:creationId xmlns:a16="http://schemas.microsoft.com/office/drawing/2014/main" id="{B607E366-D4EA-4FB4-B5F2-4E8BB4F23D8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640224" y="5970584"/>
                          <a:ext cx="1436978" cy="180765"/>
                          <a:chOff x="6641880" y="2078530"/>
                          <a:chExt cx="1436978" cy="180765"/>
                        </a:xfrm>
                      </p:grpSpPr>
                      <p:cxnSp>
                        <p:nvCxnSpPr>
                          <p:cNvPr id="64" name="Conector reto 63">
                            <a:extLst>
                              <a:ext uri="{FF2B5EF4-FFF2-40B4-BE49-F238E27FC236}">
                                <a16:creationId xmlns:a16="http://schemas.microsoft.com/office/drawing/2014/main" id="{C772C589-3AB1-40A6-9310-7F778D3B9062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6755374" y="2162950"/>
                            <a:ext cx="1323484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7BA8DF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5" name="Elipse 64">
                            <a:extLst>
                              <a:ext uri="{FF2B5EF4-FFF2-40B4-BE49-F238E27FC236}">
                                <a16:creationId xmlns:a16="http://schemas.microsoft.com/office/drawing/2014/main" id="{DC1F8365-5658-4BBB-8784-D60F9C2EF8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641880" y="2078530"/>
                            <a:ext cx="165444" cy="180765"/>
                          </a:xfrm>
                          <a:prstGeom prst="ellipse">
                            <a:avLst/>
                          </a:prstGeom>
                          <a:ln>
                            <a:solidFill>
                              <a:srgbClr val="7BA8D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/>
                          </a:p>
                        </p:txBody>
                      </p:sp>
                    </p:grpSp>
                    <p:grpSp>
                      <p:nvGrpSpPr>
                        <p:cNvPr id="46" name="Agrupar 45">
                          <a:extLst>
                            <a:ext uri="{FF2B5EF4-FFF2-40B4-BE49-F238E27FC236}">
                              <a16:creationId xmlns:a16="http://schemas.microsoft.com/office/drawing/2014/main" id="{8820D651-F26B-4C3B-B8DB-1711D181F0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667870" y="4089606"/>
                          <a:ext cx="1409331" cy="180765"/>
                          <a:chOff x="6691141" y="2059237"/>
                          <a:chExt cx="1409331" cy="180765"/>
                        </a:xfrm>
                      </p:grpSpPr>
                      <p:cxnSp>
                        <p:nvCxnSpPr>
                          <p:cNvPr id="62" name="Conector reto 61">
                            <a:extLst>
                              <a:ext uri="{FF2B5EF4-FFF2-40B4-BE49-F238E27FC236}">
                                <a16:creationId xmlns:a16="http://schemas.microsoft.com/office/drawing/2014/main" id="{E87A53B0-4D15-48DF-BDC6-2C6F4E2C9AD6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6776988" y="2149619"/>
                            <a:ext cx="1323484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7BA8DF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3" name="Elipse 62">
                            <a:extLst>
                              <a:ext uri="{FF2B5EF4-FFF2-40B4-BE49-F238E27FC236}">
                                <a16:creationId xmlns:a16="http://schemas.microsoft.com/office/drawing/2014/main" id="{5ABC19DA-FE2F-49D5-8B6D-D085AA8C720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691141" y="2059237"/>
                            <a:ext cx="165444" cy="180765"/>
                          </a:xfrm>
                          <a:prstGeom prst="ellipse">
                            <a:avLst/>
                          </a:prstGeom>
                          <a:ln>
                            <a:solidFill>
                              <a:srgbClr val="7BA8D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/>
                          </a:p>
                        </p:txBody>
                      </p:sp>
                    </p:grpSp>
                    <p:grpSp>
                      <p:nvGrpSpPr>
                        <p:cNvPr id="47" name="Agrupar 46">
                          <a:extLst>
                            <a:ext uri="{FF2B5EF4-FFF2-40B4-BE49-F238E27FC236}">
                              <a16:creationId xmlns:a16="http://schemas.microsoft.com/office/drawing/2014/main" id="{6B0984CF-2B38-467F-8100-A61C9B298D9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604609" y="7877142"/>
                          <a:ext cx="1480695" cy="180765"/>
                          <a:chOff x="6605854" y="2041313"/>
                          <a:chExt cx="1480695" cy="180765"/>
                        </a:xfrm>
                      </p:grpSpPr>
                      <p:cxnSp>
                        <p:nvCxnSpPr>
                          <p:cNvPr id="60" name="Conector reto 59">
                            <a:extLst>
                              <a:ext uri="{FF2B5EF4-FFF2-40B4-BE49-F238E27FC236}">
                                <a16:creationId xmlns:a16="http://schemas.microsoft.com/office/drawing/2014/main" id="{B7CE895E-CBCC-4C0E-ABAD-E874050DF08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6763065" y="2143114"/>
                            <a:ext cx="1323484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7BA8DF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1" name="Elipse 60">
                            <a:extLst>
                              <a:ext uri="{FF2B5EF4-FFF2-40B4-BE49-F238E27FC236}">
                                <a16:creationId xmlns:a16="http://schemas.microsoft.com/office/drawing/2014/main" id="{B8B6DDF4-F335-4380-9ABF-60B9709D573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605854" y="2041313"/>
                            <a:ext cx="165444" cy="180765"/>
                          </a:xfrm>
                          <a:prstGeom prst="ellipse">
                            <a:avLst/>
                          </a:prstGeom>
                          <a:ln>
                            <a:solidFill>
                              <a:srgbClr val="7BA8D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/>
                          </a:p>
                        </p:txBody>
                      </p:sp>
                    </p:grpSp>
                    <p:grpSp>
                      <p:nvGrpSpPr>
                        <p:cNvPr id="48" name="Agrupar 47">
                          <a:extLst>
                            <a:ext uri="{FF2B5EF4-FFF2-40B4-BE49-F238E27FC236}">
                              <a16:creationId xmlns:a16="http://schemas.microsoft.com/office/drawing/2014/main" id="{CE38A4EB-D44B-4B21-8F7F-16D18C7641E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648772" y="3100264"/>
                          <a:ext cx="3428001" cy="191310"/>
                          <a:chOff x="6178815" y="2103874"/>
                          <a:chExt cx="1349906" cy="76662"/>
                        </a:xfrm>
                      </p:grpSpPr>
                      <p:cxnSp>
                        <p:nvCxnSpPr>
                          <p:cNvPr id="58" name="Conector reto 57">
                            <a:extLst>
                              <a:ext uri="{FF2B5EF4-FFF2-40B4-BE49-F238E27FC236}">
                                <a16:creationId xmlns:a16="http://schemas.microsoft.com/office/drawing/2014/main" id="{34C915B5-7C4D-4DB2-A66E-07000927AFFC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6205237" y="2149620"/>
                            <a:ext cx="1323484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7BA8DF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59" name="Elipse 58">
                            <a:extLst>
                              <a:ext uri="{FF2B5EF4-FFF2-40B4-BE49-F238E27FC236}">
                                <a16:creationId xmlns:a16="http://schemas.microsoft.com/office/drawing/2014/main" id="{80A4FEFA-5575-4782-9844-8C89C53A22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178815" y="2103874"/>
                            <a:ext cx="70164" cy="76662"/>
                          </a:xfrm>
                          <a:prstGeom prst="ellipse">
                            <a:avLst/>
                          </a:prstGeom>
                          <a:ln>
                            <a:solidFill>
                              <a:srgbClr val="7BA8D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 dirty="0"/>
                          </a:p>
                        </p:txBody>
                      </p:sp>
                    </p:grpSp>
                    <p:grpSp>
                      <p:nvGrpSpPr>
                        <p:cNvPr id="49" name="Agrupar 48">
                          <a:extLst>
                            <a:ext uri="{FF2B5EF4-FFF2-40B4-BE49-F238E27FC236}">
                              <a16:creationId xmlns:a16="http://schemas.microsoft.com/office/drawing/2014/main" id="{47FA57A8-F4A8-4A30-939A-133D8B27CD8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648771" y="4931525"/>
                          <a:ext cx="3436533" cy="191310"/>
                          <a:chOff x="6167619" y="2094265"/>
                          <a:chExt cx="1353266" cy="76662"/>
                        </a:xfrm>
                      </p:grpSpPr>
                      <p:cxnSp>
                        <p:nvCxnSpPr>
                          <p:cNvPr id="56" name="Conector reto 55">
                            <a:extLst>
                              <a:ext uri="{FF2B5EF4-FFF2-40B4-BE49-F238E27FC236}">
                                <a16:creationId xmlns:a16="http://schemas.microsoft.com/office/drawing/2014/main" id="{462448EE-D164-47C0-94D6-9B5F28E1C7F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6197401" y="2149620"/>
                            <a:ext cx="1323484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7BA8DF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57" name="Elipse 56">
                            <a:extLst>
                              <a:ext uri="{FF2B5EF4-FFF2-40B4-BE49-F238E27FC236}">
                                <a16:creationId xmlns:a16="http://schemas.microsoft.com/office/drawing/2014/main" id="{E322121A-7449-4328-9227-099A65A6540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167619" y="2094265"/>
                            <a:ext cx="70164" cy="76662"/>
                          </a:xfrm>
                          <a:prstGeom prst="ellipse">
                            <a:avLst/>
                          </a:prstGeom>
                          <a:ln>
                            <a:solidFill>
                              <a:srgbClr val="7BA8D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 dirty="0"/>
                          </a:p>
                        </p:txBody>
                      </p:sp>
                    </p:grpSp>
                    <p:grpSp>
                      <p:nvGrpSpPr>
                        <p:cNvPr id="50" name="Agrupar 49">
                          <a:extLst>
                            <a:ext uri="{FF2B5EF4-FFF2-40B4-BE49-F238E27FC236}">
                              <a16:creationId xmlns:a16="http://schemas.microsoft.com/office/drawing/2014/main" id="{380BD420-97F4-47A9-93AE-242065E50E8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635317" y="6865696"/>
                          <a:ext cx="3441458" cy="191310"/>
                          <a:chOff x="6168369" y="2100111"/>
                          <a:chExt cx="1355205" cy="76662"/>
                        </a:xfrm>
                      </p:grpSpPr>
                      <p:cxnSp>
                        <p:nvCxnSpPr>
                          <p:cNvPr id="54" name="Conector reto 53">
                            <a:extLst>
                              <a:ext uri="{FF2B5EF4-FFF2-40B4-BE49-F238E27FC236}">
                                <a16:creationId xmlns:a16="http://schemas.microsoft.com/office/drawing/2014/main" id="{B14E8556-5B5E-4F04-9E90-B5545E89DB8A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6200090" y="2149620"/>
                            <a:ext cx="1323484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7BA8DF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55" name="Elipse 54">
                            <a:extLst>
                              <a:ext uri="{FF2B5EF4-FFF2-40B4-BE49-F238E27FC236}">
                                <a16:creationId xmlns:a16="http://schemas.microsoft.com/office/drawing/2014/main" id="{F1260A4F-7DD4-4620-9CD6-186D1733FA2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168369" y="2100111"/>
                            <a:ext cx="70164" cy="76662"/>
                          </a:xfrm>
                          <a:prstGeom prst="ellipse">
                            <a:avLst/>
                          </a:prstGeom>
                          <a:ln>
                            <a:solidFill>
                              <a:srgbClr val="7BA8D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 dirty="0"/>
                          </a:p>
                        </p:txBody>
                      </p:sp>
                    </p:grpSp>
                    <p:grpSp>
                      <p:nvGrpSpPr>
                        <p:cNvPr id="51" name="Agrupar 50">
                          <a:extLst>
                            <a:ext uri="{FF2B5EF4-FFF2-40B4-BE49-F238E27FC236}">
                              <a16:creationId xmlns:a16="http://schemas.microsoft.com/office/drawing/2014/main" id="{7A5BF884-2936-4D98-987F-6D8F73E2120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559681" y="8837362"/>
                          <a:ext cx="3517089" cy="191310"/>
                          <a:chOff x="6153014" y="2111288"/>
                          <a:chExt cx="1384989" cy="76662"/>
                        </a:xfrm>
                      </p:grpSpPr>
                      <p:cxnSp>
                        <p:nvCxnSpPr>
                          <p:cNvPr id="52" name="Conector reto 51">
                            <a:extLst>
                              <a:ext uri="{FF2B5EF4-FFF2-40B4-BE49-F238E27FC236}">
                                <a16:creationId xmlns:a16="http://schemas.microsoft.com/office/drawing/2014/main" id="{953B5BA9-1BF6-455F-9F11-AD5ADC025C7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6214519" y="2149620"/>
                            <a:ext cx="1323484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7BA8DF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53" name="Elipse 52">
                            <a:extLst>
                              <a:ext uri="{FF2B5EF4-FFF2-40B4-BE49-F238E27FC236}">
                                <a16:creationId xmlns:a16="http://schemas.microsoft.com/office/drawing/2014/main" id="{458F48D2-3CF7-47E7-A16B-A8442CA35A0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153014" y="2111288"/>
                            <a:ext cx="70164" cy="76662"/>
                          </a:xfrm>
                          <a:prstGeom prst="ellipse">
                            <a:avLst/>
                          </a:prstGeom>
                          <a:ln>
                            <a:solidFill>
                              <a:srgbClr val="7BA8D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 dirty="0"/>
                          </a:p>
                        </p:txBody>
                      </p:sp>
                    </p:grpSp>
                  </p:grpSp>
                  <p:grpSp>
                    <p:nvGrpSpPr>
                      <p:cNvPr id="40" name="Agrupar 39">
                        <a:extLst>
                          <a:ext uri="{FF2B5EF4-FFF2-40B4-BE49-F238E27FC236}">
                            <a16:creationId xmlns:a16="http://schemas.microsoft.com/office/drawing/2014/main" id="{1CA931C2-5023-4ECA-812D-F9597ABE1B20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0800000">
                        <a:off x="10954862" y="5459765"/>
                        <a:ext cx="2796308" cy="180765"/>
                        <a:chOff x="601184" y="6314972"/>
                        <a:chExt cx="2796308" cy="180765"/>
                      </a:xfrm>
                    </p:grpSpPr>
                    <p:cxnSp>
                      <p:nvCxnSpPr>
                        <p:cNvPr id="41" name="Conector reto 40">
                          <a:extLst>
                            <a:ext uri="{FF2B5EF4-FFF2-40B4-BE49-F238E27FC236}">
                              <a16:creationId xmlns:a16="http://schemas.microsoft.com/office/drawing/2014/main" id="{384871C4-B4C5-4A32-87A5-448814DFC98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10800000">
                          <a:off x="692264" y="6386930"/>
                          <a:ext cx="2705228" cy="0"/>
                        </a:xfrm>
                        <a:prstGeom prst="line">
                          <a:avLst/>
                        </a:prstGeom>
                        <a:ln>
                          <a:solidFill>
                            <a:srgbClr val="7BA8D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" name="Elipse 41">
                          <a:extLst>
                            <a:ext uri="{FF2B5EF4-FFF2-40B4-BE49-F238E27FC236}">
                              <a16:creationId xmlns:a16="http://schemas.microsoft.com/office/drawing/2014/main" id="{3BF2D4D9-F345-4B5F-A0F5-8F80B8857A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648047">
                          <a:off x="601184" y="6314972"/>
                          <a:ext cx="165444" cy="180765"/>
                        </a:xfrm>
                        <a:prstGeom prst="ellipse">
                          <a:avLst/>
                        </a:prstGeom>
                        <a:ln>
                          <a:solidFill>
                            <a:srgbClr val="7BA8D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</p:grpSp>
                <p:sp>
                  <p:nvSpPr>
                    <p:cNvPr id="27" name="CaixaDeTexto 26">
                      <a:extLst>
                        <a:ext uri="{FF2B5EF4-FFF2-40B4-BE49-F238E27FC236}">
                          <a16:creationId xmlns:a16="http://schemas.microsoft.com/office/drawing/2014/main" id="{CB851F04-C124-4B44-9FFD-77F547460F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18479" y="5896049"/>
                      <a:ext cx="3381664" cy="120607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Suporte Operacional e Adm.</a:t>
                      </a:r>
                      <a:br>
                        <a:rPr lang="pt-BR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600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Celso Nakamura </a:t>
                      </a:r>
                    </a:p>
                    <a:p>
                      <a:pPr algn="ctr"/>
                      <a:r>
                        <a:rPr lang="pt-BR" sz="1600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(11)</a:t>
                      </a:r>
                    </a:p>
                    <a:p>
                      <a:endParaRPr lang="pt-BR" dirty="0"/>
                    </a:p>
                  </p:txBody>
                </p:sp>
                <p:grpSp>
                  <p:nvGrpSpPr>
                    <p:cNvPr id="28" name="Agrupar 27">
                      <a:extLst>
                        <a:ext uri="{FF2B5EF4-FFF2-40B4-BE49-F238E27FC236}">
                          <a16:creationId xmlns:a16="http://schemas.microsoft.com/office/drawing/2014/main" id="{415C0C26-F635-4D1F-9983-E48B462A4A3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686522" y="5970585"/>
                      <a:ext cx="3336278" cy="1906558"/>
                      <a:chOff x="11686522" y="5970585"/>
                      <a:chExt cx="3336278" cy="1906558"/>
                    </a:xfrm>
                  </p:grpSpPr>
                  <p:cxnSp>
                    <p:nvCxnSpPr>
                      <p:cNvPr id="32" name="Conector reto 31">
                        <a:extLst>
                          <a:ext uri="{FF2B5EF4-FFF2-40B4-BE49-F238E27FC236}">
                            <a16:creationId xmlns:a16="http://schemas.microsoft.com/office/drawing/2014/main" id="{DCB4F664-CDFC-445A-9C64-054351A3CA6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5022799" y="5970585"/>
                        <a:ext cx="1" cy="380556"/>
                      </a:xfrm>
                      <a:prstGeom prst="line">
                        <a:avLst/>
                      </a:prstGeom>
                      <a:ln>
                        <a:solidFill>
                          <a:srgbClr val="7BA8D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Conector reto 36">
                        <a:extLst>
                          <a:ext uri="{FF2B5EF4-FFF2-40B4-BE49-F238E27FC236}">
                            <a16:creationId xmlns:a16="http://schemas.microsoft.com/office/drawing/2014/main" id="{B090615B-F61C-4E39-8504-B6B288429F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4232319" y="6349061"/>
                        <a:ext cx="790481" cy="0"/>
                      </a:xfrm>
                      <a:prstGeom prst="line">
                        <a:avLst/>
                      </a:prstGeom>
                      <a:ln>
                        <a:solidFill>
                          <a:srgbClr val="7BA8D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Conector reto 34">
                        <a:extLst>
                          <a:ext uri="{FF2B5EF4-FFF2-40B4-BE49-F238E27FC236}">
                            <a16:creationId xmlns:a16="http://schemas.microsoft.com/office/drawing/2014/main" id="{856CA176-D5D5-43D4-A52A-44D6B8009EDC}"/>
                          </a:ext>
                        </a:extLst>
                      </p:cNvPr>
                      <p:cNvCxnSpPr/>
                      <p:nvPr/>
                    </p:nvCxnSpPr>
                    <p:spPr>
                      <a:xfrm rot="10800000" flipH="1">
                        <a:off x="11686522" y="7877143"/>
                        <a:ext cx="1323484" cy="0"/>
                      </a:xfrm>
                      <a:prstGeom prst="line">
                        <a:avLst/>
                      </a:prstGeom>
                      <a:ln>
                        <a:solidFill>
                          <a:srgbClr val="7BA8D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9" name="CaixaDeTexto 28">
                      <a:extLst>
                        <a:ext uri="{FF2B5EF4-FFF2-40B4-BE49-F238E27FC236}">
                          <a16:creationId xmlns:a16="http://schemas.microsoft.com/office/drawing/2014/main" id="{99A8131B-36DB-460D-AF9D-23CF4666D8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46897" y="6589068"/>
                      <a:ext cx="2951232" cy="11055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Processamento e Cadastro</a:t>
                      </a:r>
                      <a:br>
                        <a:rPr lang="pt-BR" sz="1400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400" i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Emerson Correa </a:t>
                      </a:r>
                    </a:p>
                    <a:p>
                      <a:pPr algn="ctr"/>
                      <a:r>
                        <a:rPr lang="pt-BR" sz="1400" i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(2)</a:t>
                      </a:r>
                    </a:p>
                    <a:p>
                      <a:endParaRPr lang="pt-BR" dirty="0"/>
                    </a:p>
                  </p:txBody>
                </p:sp>
                <p:sp>
                  <p:nvSpPr>
                    <p:cNvPr id="30" name="CaixaDeTexto 29">
                      <a:extLst>
                        <a:ext uri="{FF2B5EF4-FFF2-40B4-BE49-F238E27FC236}">
                          <a16:creationId xmlns:a16="http://schemas.microsoft.com/office/drawing/2014/main" id="{A37B85FC-9427-454C-8913-97851047B62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27662" y="7470530"/>
                      <a:ext cx="1998025" cy="11055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Liquidação</a:t>
                      </a:r>
                      <a:br>
                        <a:rPr lang="pt-BR" sz="1400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400" i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Luciano Carvalho </a:t>
                      </a:r>
                    </a:p>
                    <a:p>
                      <a:pPr algn="ctr"/>
                      <a:r>
                        <a:rPr lang="pt-BR" sz="1400" i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(1)</a:t>
                      </a:r>
                    </a:p>
                    <a:p>
                      <a:endParaRPr lang="pt-BR" dirty="0"/>
                    </a:p>
                  </p:txBody>
                </p:sp>
                <p:sp>
                  <p:nvSpPr>
                    <p:cNvPr id="31" name="CaixaDeTexto 30">
                      <a:extLst>
                        <a:ext uri="{FF2B5EF4-FFF2-40B4-BE49-F238E27FC236}">
                          <a16:creationId xmlns:a16="http://schemas.microsoft.com/office/drawing/2014/main" id="{4D371C97-648B-4130-B2A0-6D524B21D2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978620" y="8245269"/>
                      <a:ext cx="1555118" cy="11055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Offshore</a:t>
                      </a:r>
                      <a:br>
                        <a:rPr lang="pt-BR" sz="1400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400" i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Plinio Rangel </a:t>
                      </a:r>
                    </a:p>
                    <a:p>
                      <a:pPr algn="ctr"/>
                      <a:r>
                        <a:rPr lang="pt-BR" sz="1400" i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(1)</a:t>
                      </a:r>
                    </a:p>
                    <a:p>
                      <a:endParaRPr lang="pt-BR" dirty="0"/>
                    </a:p>
                  </p:txBody>
                </p:sp>
              </p:grpSp>
            </p:grpSp>
          </p:grpSp>
        </p:grpSp>
        <p:cxnSp>
          <p:nvCxnSpPr>
            <p:cNvPr id="79" name="Conector reto 78">
              <a:extLst>
                <a:ext uri="{FF2B5EF4-FFF2-40B4-BE49-F238E27FC236}">
                  <a16:creationId xmlns:a16="http://schemas.microsoft.com/office/drawing/2014/main" id="{1E1E5041-C000-4A24-8057-3C546549D7B2}"/>
                </a:ext>
              </a:extLst>
            </p:cNvPr>
            <p:cNvCxnSpPr>
              <a:cxnSpLocks/>
            </p:cNvCxnSpPr>
            <p:nvPr/>
          </p:nvCxnSpPr>
          <p:spPr>
            <a:xfrm>
              <a:off x="6206685" y="5986017"/>
              <a:ext cx="6144" cy="1694791"/>
            </a:xfrm>
            <a:prstGeom prst="line">
              <a:avLst/>
            </a:prstGeom>
            <a:ln>
              <a:solidFill>
                <a:srgbClr val="7BA8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EBB344D8-7464-49F9-BCCE-8944A6260795}"/>
                </a:ext>
              </a:extLst>
            </p:cNvPr>
            <p:cNvSpPr/>
            <p:nvPr/>
          </p:nvSpPr>
          <p:spPr>
            <a:xfrm rot="151953" flipH="1">
              <a:off x="7328325" y="6153320"/>
              <a:ext cx="143709" cy="166066"/>
            </a:xfrm>
            <a:prstGeom prst="ellipse">
              <a:avLst/>
            </a:prstGeom>
            <a:ln>
              <a:solidFill>
                <a:srgbClr val="7BA8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F4586FD6-B884-4DF6-B96A-8EEB34F5148D}"/>
                </a:ext>
              </a:extLst>
            </p:cNvPr>
            <p:cNvSpPr/>
            <p:nvPr/>
          </p:nvSpPr>
          <p:spPr>
            <a:xfrm rot="151953" flipH="1">
              <a:off x="7328325" y="6857000"/>
              <a:ext cx="143709" cy="166066"/>
            </a:xfrm>
            <a:prstGeom prst="ellipse">
              <a:avLst/>
            </a:prstGeom>
            <a:ln>
              <a:solidFill>
                <a:srgbClr val="7BA8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85" name="Conector reto 84">
              <a:extLst>
                <a:ext uri="{FF2B5EF4-FFF2-40B4-BE49-F238E27FC236}">
                  <a16:creationId xmlns:a16="http://schemas.microsoft.com/office/drawing/2014/main" id="{0BE406B3-A0CC-4C6F-8386-B8D0B5031232}"/>
                </a:ext>
              </a:extLst>
            </p:cNvPr>
            <p:cNvCxnSpPr/>
            <p:nvPr/>
          </p:nvCxnSpPr>
          <p:spPr>
            <a:xfrm rot="10800000">
              <a:off x="6206682" y="7679113"/>
              <a:ext cx="1149615" cy="0"/>
            </a:xfrm>
            <a:prstGeom prst="line">
              <a:avLst/>
            </a:prstGeom>
            <a:ln>
              <a:solidFill>
                <a:srgbClr val="7BA8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Elipse 85">
              <a:extLst>
                <a:ext uri="{FF2B5EF4-FFF2-40B4-BE49-F238E27FC236}">
                  <a16:creationId xmlns:a16="http://schemas.microsoft.com/office/drawing/2014/main" id="{0970F4CC-C262-4A82-93F1-E4C232FF285E}"/>
                </a:ext>
              </a:extLst>
            </p:cNvPr>
            <p:cNvSpPr/>
            <p:nvPr/>
          </p:nvSpPr>
          <p:spPr>
            <a:xfrm rot="151953" flipH="1">
              <a:off x="7338206" y="7596080"/>
              <a:ext cx="143709" cy="166066"/>
            </a:xfrm>
            <a:prstGeom prst="ellipse">
              <a:avLst/>
            </a:prstGeom>
            <a:ln>
              <a:solidFill>
                <a:srgbClr val="7BA8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89" name="Título 4">
            <a:extLst>
              <a:ext uri="{FF2B5EF4-FFF2-40B4-BE49-F238E27FC236}">
                <a16:creationId xmlns:a16="http://schemas.microsoft.com/office/drawing/2014/main" id="{B30F5027-4ADF-4755-8B29-94B418E7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6408" y="983998"/>
            <a:ext cx="9575784" cy="1860716"/>
          </a:xfrm>
        </p:spPr>
        <p:txBody>
          <a:bodyPr rtlCol="0">
            <a:noAutofit/>
          </a:bodyPr>
          <a:lstStyle/>
          <a:p>
            <a:pPr algn="ctr"/>
            <a:r>
              <a:rPr lang="pt-BR" sz="3600" dirty="0">
                <a:solidFill>
                  <a:srgbClr val="009AD0"/>
                </a:solidFill>
                <a:latin typeface="Trebuchet MS" panose="020B0603020202020204" pitchFamily="34" charset="0"/>
              </a:rPr>
              <a:t>ESTRUTURA ORGANIZACIONAL</a:t>
            </a:r>
            <a:br>
              <a:rPr lang="pt-BR" sz="3600" dirty="0">
                <a:solidFill>
                  <a:srgbClr val="009AD0"/>
                </a:solidFill>
                <a:latin typeface="Trebuchet MS" panose="020B0603020202020204" pitchFamily="34" charset="0"/>
              </a:rPr>
            </a:br>
            <a:r>
              <a:rPr lang="pt-BR" sz="2800" dirty="0">
                <a:solidFill>
                  <a:srgbClr val="009AD0"/>
                </a:solidFill>
                <a:latin typeface="Trebuchet MS" panose="020B0603020202020204" pitchFamily="34" charset="0"/>
              </a:rPr>
              <a:t>GESTÃO/RISCO</a:t>
            </a:r>
            <a:br>
              <a:rPr lang="pt-BR" sz="2800" dirty="0">
                <a:solidFill>
                  <a:srgbClr val="009AD0"/>
                </a:solidFill>
                <a:latin typeface="Trebuchet MS" panose="020B0603020202020204" pitchFamily="34" charset="0"/>
              </a:rPr>
            </a:br>
            <a:br>
              <a:rPr lang="pt-BR" sz="3600" dirty="0">
                <a:solidFill>
                  <a:srgbClr val="009AD0"/>
                </a:solidFill>
              </a:rPr>
            </a:br>
            <a:endParaRPr lang="pt-BR" sz="3600" dirty="0">
              <a:solidFill>
                <a:srgbClr val="009AD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92" name="Agrupar 91">
            <a:extLst>
              <a:ext uri="{FF2B5EF4-FFF2-40B4-BE49-F238E27FC236}">
                <a16:creationId xmlns:a16="http://schemas.microsoft.com/office/drawing/2014/main" id="{0B65DA32-C5DE-4072-9C7C-F1C4E577A79F}"/>
              </a:ext>
            </a:extLst>
          </p:cNvPr>
          <p:cNvGrpSpPr/>
          <p:nvPr/>
        </p:nvGrpSpPr>
        <p:grpSpPr>
          <a:xfrm>
            <a:off x="0" y="-257930"/>
            <a:ext cx="18341401" cy="2205869"/>
            <a:chOff x="-13504" y="-135978"/>
            <a:chExt cx="12232819" cy="2804186"/>
          </a:xfrm>
        </p:grpSpPr>
        <p:pic>
          <p:nvPicPr>
            <p:cNvPr id="93" name="Imagem 92">
              <a:extLst>
                <a:ext uri="{FF2B5EF4-FFF2-40B4-BE49-F238E27FC236}">
                  <a16:creationId xmlns:a16="http://schemas.microsoft.com/office/drawing/2014/main" id="{4545615D-B0F8-42CD-8582-E065DDC5F3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24085" r="-28"/>
            <a:stretch/>
          </p:blipFill>
          <p:spPr>
            <a:xfrm>
              <a:off x="2903621" y="-135977"/>
              <a:ext cx="9315694" cy="2804185"/>
            </a:xfrm>
            <a:prstGeom prst="rect">
              <a:avLst/>
            </a:prstGeom>
          </p:spPr>
        </p:pic>
        <p:pic>
          <p:nvPicPr>
            <p:cNvPr id="95" name="Imagem 94">
              <a:extLst>
                <a:ext uri="{FF2B5EF4-FFF2-40B4-BE49-F238E27FC236}">
                  <a16:creationId xmlns:a16="http://schemas.microsoft.com/office/drawing/2014/main" id="{536D691D-1607-477E-835F-68ECC8034B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301" r="92193"/>
            <a:stretch/>
          </p:blipFill>
          <p:spPr>
            <a:xfrm>
              <a:off x="-13504" y="-135978"/>
              <a:ext cx="920700" cy="2804185"/>
            </a:xfrm>
            <a:prstGeom prst="rect">
              <a:avLst/>
            </a:prstGeom>
          </p:spPr>
        </p:pic>
      </p:grp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26AD63FF-1193-4B38-9CBD-F56C6A301F8C}"/>
              </a:ext>
            </a:extLst>
          </p:cNvPr>
          <p:cNvCxnSpPr>
            <a:cxnSpLocks/>
            <a:stCxn id="69" idx="4"/>
          </p:cNvCxnSpPr>
          <p:nvPr/>
        </p:nvCxnSpPr>
        <p:spPr>
          <a:xfrm flipH="1">
            <a:off x="8199992" y="5514226"/>
            <a:ext cx="4760" cy="989373"/>
          </a:xfrm>
          <a:prstGeom prst="line">
            <a:avLst/>
          </a:prstGeom>
          <a:ln>
            <a:solidFill>
              <a:srgbClr val="7BA8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Imagem 76">
            <a:extLst>
              <a:ext uri="{FF2B5EF4-FFF2-40B4-BE49-F238E27FC236}">
                <a16:creationId xmlns:a16="http://schemas.microsoft.com/office/drawing/2014/main" id="{87F251D3-E650-433A-BBB9-3F95483039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84" y="179806"/>
            <a:ext cx="2268278" cy="15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73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ixaDeTexto 32">
            <a:extLst>
              <a:ext uri="{FF2B5EF4-FFF2-40B4-BE49-F238E27FC236}">
                <a16:creationId xmlns:a16="http://schemas.microsoft.com/office/drawing/2014/main" id="{2C6316FB-A359-4C94-82C9-F43929914D05}"/>
              </a:ext>
            </a:extLst>
          </p:cNvPr>
          <p:cNvSpPr txBox="1"/>
          <p:nvPr/>
        </p:nvSpPr>
        <p:spPr>
          <a:xfrm>
            <a:off x="5717195" y="9487672"/>
            <a:ext cx="12198291" cy="57708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r" defTabSz="1371635">
              <a:defRPr/>
            </a:pPr>
            <a:r>
              <a:rPr lang="pt-BR" sz="1575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Dados atualizados até Março/22.</a:t>
            </a:r>
          </a:p>
          <a:p>
            <a:pPr algn="r" defTabSz="1371635">
              <a:defRPr/>
            </a:pPr>
            <a:r>
              <a:rPr lang="pt-BR" sz="1575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Valores em bilhões de reais entre fundos (fonte Anbima) e carteiras administradas | Fonte: Anbima.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8C010A7-374F-4220-A5BB-28354CEB5A3B}"/>
              </a:ext>
            </a:extLst>
          </p:cNvPr>
          <p:cNvSpPr/>
          <p:nvPr/>
        </p:nvSpPr>
        <p:spPr>
          <a:xfrm>
            <a:off x="4432841" y="2901460"/>
            <a:ext cx="6920960" cy="586274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720C596F-D257-4433-9298-B9AD70F2188E}"/>
              </a:ext>
            </a:extLst>
          </p:cNvPr>
          <p:cNvSpPr/>
          <p:nvPr/>
        </p:nvSpPr>
        <p:spPr>
          <a:xfrm>
            <a:off x="5105400" y="2155171"/>
            <a:ext cx="5853762" cy="682022"/>
          </a:xfrm>
          <a:prstGeom prst="rightArrow">
            <a:avLst/>
          </a:prstGeom>
          <a:noFill/>
          <a:ln w="19050"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9AD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Recursos de Terceiros</a:t>
            </a: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DCACD5F6-4C94-4E80-B31A-6AE178821849}"/>
              </a:ext>
            </a:extLst>
          </p:cNvPr>
          <p:cNvSpPr txBox="1"/>
          <p:nvPr/>
        </p:nvSpPr>
        <p:spPr>
          <a:xfrm>
            <a:off x="381000" y="780476"/>
            <a:ext cx="7230857" cy="781624"/>
          </a:xfrm>
          <a:prstGeom prst="rect">
            <a:avLst/>
          </a:prstGeom>
          <a:effectLst/>
        </p:spPr>
        <p:txBody>
          <a:bodyPr vert="horz" wrap="square" lIns="0" tIns="225425" rIns="0" bIns="0" rtlCol="0">
            <a:spAutoFit/>
          </a:bodyPr>
          <a:lstStyle/>
          <a:p>
            <a:pPr marL="12701">
              <a:spcBef>
                <a:spcPts val="1775"/>
              </a:spcBef>
            </a:pPr>
            <a:r>
              <a:rPr lang="pt-BR" sz="3600" spc="465" dirty="0">
                <a:solidFill>
                  <a:srgbClr val="009AD0"/>
                </a:solidFill>
                <a:latin typeface="Trebuchet MS" panose="020B0603020202020204" pitchFamily="34" charset="0"/>
                <a:cs typeface="Verdana"/>
              </a:rPr>
              <a:t>ATIVOS SOB GESTÃO</a:t>
            </a:r>
            <a:endParaRPr lang="pt-BR" sz="3600" dirty="0">
              <a:solidFill>
                <a:srgbClr val="009AD0"/>
              </a:solidFill>
              <a:latin typeface="Trebuchet MS" panose="020B0603020202020204" pitchFamily="34" charset="0"/>
              <a:cs typeface="Verdana"/>
            </a:endParaRP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DDB19D48-9049-4FE0-A313-6D42865251A1}"/>
              </a:ext>
            </a:extLst>
          </p:cNvPr>
          <p:cNvGraphicFramePr/>
          <p:nvPr/>
        </p:nvGraphicFramePr>
        <p:xfrm>
          <a:off x="11666306" y="4089195"/>
          <a:ext cx="5943600" cy="4353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ixaDeTexto 26">
            <a:extLst>
              <a:ext uri="{FF2B5EF4-FFF2-40B4-BE49-F238E27FC236}">
                <a16:creationId xmlns:a16="http://schemas.microsoft.com/office/drawing/2014/main" id="{CDCFCBC0-642F-4D27-A44A-F66F283A1EC9}"/>
              </a:ext>
            </a:extLst>
          </p:cNvPr>
          <p:cNvSpPr txBox="1"/>
          <p:nvPr/>
        </p:nvSpPr>
        <p:spPr>
          <a:xfrm>
            <a:off x="10048523" y="3562892"/>
            <a:ext cx="9179168" cy="646459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09AD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Distribuição do passivo</a:t>
            </a:r>
          </a:p>
          <a:p>
            <a:pPr algn="ctr"/>
            <a:r>
              <a:rPr lang="pt-BR" sz="1601" dirty="0">
                <a:solidFill>
                  <a:srgbClr val="009AD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Mar/22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/>
        </p:nvGraphicFramePr>
        <p:xfrm>
          <a:off x="1455507" y="3461664"/>
          <a:ext cx="10360833" cy="6135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Agrupar 9">
            <a:extLst>
              <a:ext uri="{FF2B5EF4-FFF2-40B4-BE49-F238E27FC236}">
                <a16:creationId xmlns:a16="http://schemas.microsoft.com/office/drawing/2014/main" id="{B7EBC7A9-94B0-4B6E-9A91-B064CFFD2C90}"/>
              </a:ext>
            </a:extLst>
          </p:cNvPr>
          <p:cNvGrpSpPr/>
          <p:nvPr/>
        </p:nvGrpSpPr>
        <p:grpSpPr>
          <a:xfrm>
            <a:off x="0" y="-257930"/>
            <a:ext cx="18341401" cy="2205869"/>
            <a:chOff x="-13504" y="-135978"/>
            <a:chExt cx="12232819" cy="2804186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AD90AFAB-06D4-4143-96A3-F1FC5E3EF8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24085" r="-28"/>
            <a:stretch/>
          </p:blipFill>
          <p:spPr>
            <a:xfrm>
              <a:off x="2903621" y="-135977"/>
              <a:ext cx="9315694" cy="2804185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1F4EEE60-D1D4-439E-AEFB-69C40496F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301" r="92193"/>
            <a:stretch/>
          </p:blipFill>
          <p:spPr>
            <a:xfrm>
              <a:off x="-13504" y="-135978"/>
              <a:ext cx="920700" cy="2804185"/>
            </a:xfrm>
            <a:prstGeom prst="rect">
              <a:avLst/>
            </a:prstGeom>
          </p:spPr>
        </p:pic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B2FA57E6-55D9-49D6-AD16-C2E1FC49DA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7863"/>
            <a:ext cx="1295400" cy="1194582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E389F56-9E6A-47BF-934C-06D67F7305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84" y="179806"/>
            <a:ext cx="2268278" cy="15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>
            <a:extLst>
              <a:ext uri="{FF2B5EF4-FFF2-40B4-BE49-F238E27FC236}">
                <a16:creationId xmlns:a16="http://schemas.microsoft.com/office/drawing/2014/main" id="{5F08F33F-C4EB-4644-B60D-B074A2F53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4085" r="-28"/>
          <a:stretch/>
        </p:blipFill>
        <p:spPr>
          <a:xfrm>
            <a:off x="43736" y="-295671"/>
            <a:ext cx="18271973" cy="3270038"/>
          </a:xfrm>
          <a:prstGeom prst="rect">
            <a:avLst/>
          </a:prstGeom>
        </p:spPr>
      </p:pic>
      <p:sp>
        <p:nvSpPr>
          <p:cNvPr id="90" name="object 9">
            <a:extLst>
              <a:ext uri="{FF2B5EF4-FFF2-40B4-BE49-F238E27FC236}">
                <a16:creationId xmlns:a16="http://schemas.microsoft.com/office/drawing/2014/main" id="{3956CC73-1A51-4A18-A04E-53EC31CF7FDE}"/>
              </a:ext>
            </a:extLst>
          </p:cNvPr>
          <p:cNvSpPr/>
          <p:nvPr/>
        </p:nvSpPr>
        <p:spPr>
          <a:xfrm>
            <a:off x="730050" y="4816244"/>
            <a:ext cx="3719427" cy="1089256"/>
          </a:xfrm>
          <a:custGeom>
            <a:avLst/>
            <a:gdLst/>
            <a:ahLst/>
            <a:cxnLst/>
            <a:rect l="l" t="t" r="r" b="b"/>
            <a:pathLst>
              <a:path w="5444490" h="1020445">
                <a:moveTo>
                  <a:pt x="5444191" y="1020345"/>
                </a:moveTo>
                <a:lnTo>
                  <a:pt x="510258" y="1020345"/>
                </a:lnTo>
                <a:lnTo>
                  <a:pt x="461079" y="1018011"/>
                </a:lnTo>
                <a:lnTo>
                  <a:pt x="413231" y="1011154"/>
                </a:lnTo>
                <a:lnTo>
                  <a:pt x="366927" y="999985"/>
                </a:lnTo>
                <a:lnTo>
                  <a:pt x="322379" y="984718"/>
                </a:lnTo>
                <a:lnTo>
                  <a:pt x="279801" y="965566"/>
                </a:lnTo>
                <a:lnTo>
                  <a:pt x="239405" y="942741"/>
                </a:lnTo>
                <a:lnTo>
                  <a:pt x="201405" y="916456"/>
                </a:lnTo>
                <a:lnTo>
                  <a:pt x="166013" y="886925"/>
                </a:lnTo>
                <a:lnTo>
                  <a:pt x="133442" y="854359"/>
                </a:lnTo>
                <a:lnTo>
                  <a:pt x="103906" y="818973"/>
                </a:lnTo>
                <a:lnTo>
                  <a:pt x="77616" y="780979"/>
                </a:lnTo>
                <a:lnTo>
                  <a:pt x="54787" y="740590"/>
                </a:lnTo>
                <a:lnTo>
                  <a:pt x="35632" y="698019"/>
                </a:lnTo>
                <a:lnTo>
                  <a:pt x="20362" y="653479"/>
                </a:lnTo>
                <a:lnTo>
                  <a:pt x="9191" y="607182"/>
                </a:lnTo>
                <a:lnTo>
                  <a:pt x="2333" y="559342"/>
                </a:lnTo>
                <a:lnTo>
                  <a:pt x="0" y="510172"/>
                </a:lnTo>
                <a:lnTo>
                  <a:pt x="2333" y="461002"/>
                </a:lnTo>
                <a:lnTo>
                  <a:pt x="9191" y="413162"/>
                </a:lnTo>
                <a:lnTo>
                  <a:pt x="20362" y="366865"/>
                </a:lnTo>
                <a:lnTo>
                  <a:pt x="35632" y="322325"/>
                </a:lnTo>
                <a:lnTo>
                  <a:pt x="54787" y="279754"/>
                </a:lnTo>
                <a:lnTo>
                  <a:pt x="77616" y="239365"/>
                </a:lnTo>
                <a:lnTo>
                  <a:pt x="103906" y="201371"/>
                </a:lnTo>
                <a:lnTo>
                  <a:pt x="133442" y="165985"/>
                </a:lnTo>
                <a:lnTo>
                  <a:pt x="166013" y="133419"/>
                </a:lnTo>
                <a:lnTo>
                  <a:pt x="201405" y="103888"/>
                </a:lnTo>
                <a:lnTo>
                  <a:pt x="239405" y="77603"/>
                </a:lnTo>
                <a:lnTo>
                  <a:pt x="279801" y="54778"/>
                </a:lnTo>
                <a:lnTo>
                  <a:pt x="322379" y="35626"/>
                </a:lnTo>
                <a:lnTo>
                  <a:pt x="366927" y="20359"/>
                </a:lnTo>
                <a:lnTo>
                  <a:pt x="413231" y="9190"/>
                </a:lnTo>
                <a:lnTo>
                  <a:pt x="461079" y="2333"/>
                </a:lnTo>
                <a:lnTo>
                  <a:pt x="510258" y="0"/>
                </a:lnTo>
                <a:lnTo>
                  <a:pt x="5443020" y="0"/>
                </a:lnTo>
                <a:lnTo>
                  <a:pt x="5444191" y="0"/>
                </a:lnTo>
                <a:lnTo>
                  <a:pt x="5444191" y="1020345"/>
                </a:lnTo>
                <a:close/>
              </a:path>
            </a:pathLst>
          </a:custGeom>
          <a:solidFill>
            <a:srgbClr val="009AD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object 2"/>
          <p:cNvGrpSpPr/>
          <p:nvPr/>
        </p:nvGrpSpPr>
        <p:grpSpPr>
          <a:xfrm>
            <a:off x="730050" y="2301644"/>
            <a:ext cx="3742874" cy="1089256"/>
            <a:chOff x="1069439" y="4654749"/>
            <a:chExt cx="5444490" cy="1020444"/>
          </a:xfrm>
          <a:solidFill>
            <a:srgbClr val="009AD0"/>
          </a:solidFill>
        </p:grpSpPr>
        <p:sp>
          <p:nvSpPr>
            <p:cNvPr id="4" name="object 4"/>
            <p:cNvSpPr/>
            <p:nvPr/>
          </p:nvSpPr>
          <p:spPr>
            <a:xfrm>
              <a:off x="1069439" y="4654749"/>
              <a:ext cx="5444490" cy="1020444"/>
            </a:xfrm>
            <a:custGeom>
              <a:avLst/>
              <a:gdLst/>
              <a:ahLst/>
              <a:cxnLst/>
              <a:rect l="l" t="t" r="r" b="b"/>
              <a:pathLst>
                <a:path w="5444490" h="1020445">
                  <a:moveTo>
                    <a:pt x="5444191" y="1020345"/>
                  </a:moveTo>
                  <a:lnTo>
                    <a:pt x="510258" y="1020345"/>
                  </a:lnTo>
                  <a:lnTo>
                    <a:pt x="461079" y="1018011"/>
                  </a:lnTo>
                  <a:lnTo>
                    <a:pt x="413231" y="1011154"/>
                  </a:lnTo>
                  <a:lnTo>
                    <a:pt x="366927" y="999985"/>
                  </a:lnTo>
                  <a:lnTo>
                    <a:pt x="322379" y="984718"/>
                  </a:lnTo>
                  <a:lnTo>
                    <a:pt x="279801" y="965566"/>
                  </a:lnTo>
                  <a:lnTo>
                    <a:pt x="239405" y="942741"/>
                  </a:lnTo>
                  <a:lnTo>
                    <a:pt x="201405" y="916456"/>
                  </a:lnTo>
                  <a:lnTo>
                    <a:pt x="166013" y="886925"/>
                  </a:lnTo>
                  <a:lnTo>
                    <a:pt x="133442" y="854359"/>
                  </a:lnTo>
                  <a:lnTo>
                    <a:pt x="103906" y="818973"/>
                  </a:lnTo>
                  <a:lnTo>
                    <a:pt x="77616" y="780979"/>
                  </a:lnTo>
                  <a:lnTo>
                    <a:pt x="54787" y="740590"/>
                  </a:lnTo>
                  <a:lnTo>
                    <a:pt x="35632" y="698019"/>
                  </a:lnTo>
                  <a:lnTo>
                    <a:pt x="20362" y="653479"/>
                  </a:lnTo>
                  <a:lnTo>
                    <a:pt x="9191" y="607182"/>
                  </a:lnTo>
                  <a:lnTo>
                    <a:pt x="2333" y="559342"/>
                  </a:lnTo>
                  <a:lnTo>
                    <a:pt x="0" y="510172"/>
                  </a:lnTo>
                  <a:lnTo>
                    <a:pt x="2333" y="461002"/>
                  </a:lnTo>
                  <a:lnTo>
                    <a:pt x="9191" y="413162"/>
                  </a:lnTo>
                  <a:lnTo>
                    <a:pt x="20362" y="366865"/>
                  </a:lnTo>
                  <a:lnTo>
                    <a:pt x="35632" y="322325"/>
                  </a:lnTo>
                  <a:lnTo>
                    <a:pt x="54787" y="279754"/>
                  </a:lnTo>
                  <a:lnTo>
                    <a:pt x="77616" y="239365"/>
                  </a:lnTo>
                  <a:lnTo>
                    <a:pt x="103906" y="201371"/>
                  </a:lnTo>
                  <a:lnTo>
                    <a:pt x="133442" y="165985"/>
                  </a:lnTo>
                  <a:lnTo>
                    <a:pt x="166013" y="133419"/>
                  </a:lnTo>
                  <a:lnTo>
                    <a:pt x="201405" y="103888"/>
                  </a:lnTo>
                  <a:lnTo>
                    <a:pt x="239405" y="77603"/>
                  </a:lnTo>
                  <a:lnTo>
                    <a:pt x="279801" y="54778"/>
                  </a:lnTo>
                  <a:lnTo>
                    <a:pt x="322379" y="35626"/>
                  </a:lnTo>
                  <a:lnTo>
                    <a:pt x="366927" y="20359"/>
                  </a:lnTo>
                  <a:lnTo>
                    <a:pt x="413231" y="9190"/>
                  </a:lnTo>
                  <a:lnTo>
                    <a:pt x="461079" y="2333"/>
                  </a:lnTo>
                  <a:lnTo>
                    <a:pt x="510258" y="0"/>
                  </a:lnTo>
                  <a:lnTo>
                    <a:pt x="5443020" y="0"/>
                  </a:lnTo>
                  <a:lnTo>
                    <a:pt x="5444191" y="0"/>
                  </a:lnTo>
                  <a:lnTo>
                    <a:pt x="5444191" y="102034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410408" y="4982944"/>
              <a:ext cx="354965" cy="295910"/>
            </a:xfrm>
            <a:custGeom>
              <a:avLst/>
              <a:gdLst/>
              <a:ahLst/>
              <a:cxnLst/>
              <a:rect l="l" t="t" r="r" b="b"/>
              <a:pathLst>
                <a:path w="354964" h="295910">
                  <a:moveTo>
                    <a:pt x="174854" y="73742"/>
                  </a:moveTo>
                  <a:lnTo>
                    <a:pt x="158348" y="73742"/>
                  </a:lnTo>
                  <a:lnTo>
                    <a:pt x="230968" y="1121"/>
                  </a:lnTo>
                  <a:lnTo>
                    <a:pt x="233529" y="0"/>
                  </a:lnTo>
                  <a:lnTo>
                    <a:pt x="237016" y="18"/>
                  </a:lnTo>
                  <a:lnTo>
                    <a:pt x="238191" y="433"/>
                  </a:lnTo>
                  <a:lnTo>
                    <a:pt x="241336" y="3578"/>
                  </a:lnTo>
                  <a:lnTo>
                    <a:pt x="240476" y="8120"/>
                  </a:lnTo>
                  <a:lnTo>
                    <a:pt x="174854" y="73742"/>
                  </a:lnTo>
                  <a:close/>
                </a:path>
                <a:path w="354964" h="295910">
                  <a:moveTo>
                    <a:pt x="169456" y="79140"/>
                  </a:moveTo>
                  <a:lnTo>
                    <a:pt x="147232" y="79140"/>
                  </a:lnTo>
                  <a:lnTo>
                    <a:pt x="101594" y="33501"/>
                  </a:lnTo>
                  <a:lnTo>
                    <a:pt x="101594" y="29819"/>
                  </a:lnTo>
                  <a:lnTo>
                    <a:pt x="106168" y="25245"/>
                  </a:lnTo>
                  <a:lnTo>
                    <a:pt x="109850" y="25245"/>
                  </a:lnTo>
                  <a:lnTo>
                    <a:pt x="158348" y="73742"/>
                  </a:lnTo>
                  <a:lnTo>
                    <a:pt x="174854" y="73742"/>
                  </a:lnTo>
                  <a:lnTo>
                    <a:pt x="169456" y="79140"/>
                  </a:lnTo>
                  <a:close/>
                </a:path>
                <a:path w="354964" h="295910">
                  <a:moveTo>
                    <a:pt x="330067" y="295613"/>
                  </a:moveTo>
                  <a:lnTo>
                    <a:pt x="24675" y="295613"/>
                  </a:lnTo>
                  <a:lnTo>
                    <a:pt x="15043" y="293678"/>
                  </a:lnTo>
                  <a:lnTo>
                    <a:pt x="7193" y="288394"/>
                  </a:lnTo>
                  <a:lnTo>
                    <a:pt x="1909" y="280544"/>
                  </a:lnTo>
                  <a:lnTo>
                    <a:pt x="0" y="271040"/>
                  </a:lnTo>
                  <a:lnTo>
                    <a:pt x="0" y="103713"/>
                  </a:lnTo>
                  <a:lnTo>
                    <a:pt x="1909" y="94209"/>
                  </a:lnTo>
                  <a:lnTo>
                    <a:pt x="7193" y="86359"/>
                  </a:lnTo>
                  <a:lnTo>
                    <a:pt x="15043" y="81075"/>
                  </a:lnTo>
                  <a:lnTo>
                    <a:pt x="24675" y="79140"/>
                  </a:lnTo>
                  <a:lnTo>
                    <a:pt x="330067" y="79140"/>
                  </a:lnTo>
                  <a:lnTo>
                    <a:pt x="339700" y="81075"/>
                  </a:lnTo>
                  <a:lnTo>
                    <a:pt x="347549" y="86359"/>
                  </a:lnTo>
                  <a:lnTo>
                    <a:pt x="352833" y="94209"/>
                  </a:lnTo>
                  <a:lnTo>
                    <a:pt x="354743" y="103713"/>
                  </a:lnTo>
                  <a:lnTo>
                    <a:pt x="52302" y="103713"/>
                  </a:lnTo>
                  <a:lnTo>
                    <a:pt x="41353" y="105913"/>
                  </a:lnTo>
                  <a:lnTo>
                    <a:pt x="32431" y="111919"/>
                  </a:lnTo>
                  <a:lnTo>
                    <a:pt x="26426" y="120841"/>
                  </a:lnTo>
                  <a:lnTo>
                    <a:pt x="24226" y="131789"/>
                  </a:lnTo>
                  <a:lnTo>
                    <a:pt x="24226" y="242964"/>
                  </a:lnTo>
                  <a:lnTo>
                    <a:pt x="26426" y="253913"/>
                  </a:lnTo>
                  <a:lnTo>
                    <a:pt x="32431" y="262835"/>
                  </a:lnTo>
                  <a:lnTo>
                    <a:pt x="41353" y="268840"/>
                  </a:lnTo>
                  <a:lnTo>
                    <a:pt x="52302" y="271040"/>
                  </a:lnTo>
                  <a:lnTo>
                    <a:pt x="354743" y="271040"/>
                  </a:lnTo>
                  <a:lnTo>
                    <a:pt x="352833" y="280544"/>
                  </a:lnTo>
                  <a:lnTo>
                    <a:pt x="347549" y="288394"/>
                  </a:lnTo>
                  <a:lnTo>
                    <a:pt x="339700" y="293678"/>
                  </a:lnTo>
                  <a:lnTo>
                    <a:pt x="330067" y="295613"/>
                  </a:lnTo>
                  <a:close/>
                </a:path>
                <a:path w="354964" h="295910">
                  <a:moveTo>
                    <a:pt x="354743" y="271040"/>
                  </a:moveTo>
                  <a:lnTo>
                    <a:pt x="244966" y="271040"/>
                  </a:lnTo>
                  <a:lnTo>
                    <a:pt x="255915" y="268840"/>
                  </a:lnTo>
                  <a:lnTo>
                    <a:pt x="264837" y="262834"/>
                  </a:lnTo>
                  <a:lnTo>
                    <a:pt x="270842" y="253912"/>
                  </a:lnTo>
                  <a:lnTo>
                    <a:pt x="273042" y="242964"/>
                  </a:lnTo>
                  <a:lnTo>
                    <a:pt x="273042" y="131789"/>
                  </a:lnTo>
                  <a:lnTo>
                    <a:pt x="270842" y="120840"/>
                  </a:lnTo>
                  <a:lnTo>
                    <a:pt x="264837" y="111918"/>
                  </a:lnTo>
                  <a:lnTo>
                    <a:pt x="255915" y="105913"/>
                  </a:lnTo>
                  <a:lnTo>
                    <a:pt x="244966" y="103713"/>
                  </a:lnTo>
                  <a:lnTo>
                    <a:pt x="354743" y="103713"/>
                  </a:lnTo>
                  <a:lnTo>
                    <a:pt x="354768" y="151092"/>
                  </a:lnTo>
                  <a:lnTo>
                    <a:pt x="310766" y="151092"/>
                  </a:lnTo>
                  <a:lnTo>
                    <a:pt x="294598" y="165116"/>
                  </a:lnTo>
                  <a:lnTo>
                    <a:pt x="294598" y="169404"/>
                  </a:lnTo>
                  <a:lnTo>
                    <a:pt x="308622" y="183428"/>
                  </a:lnTo>
                  <a:lnTo>
                    <a:pt x="354768" y="183428"/>
                  </a:lnTo>
                  <a:lnTo>
                    <a:pt x="354768" y="191326"/>
                  </a:lnTo>
                  <a:lnTo>
                    <a:pt x="310766" y="191326"/>
                  </a:lnTo>
                  <a:lnTo>
                    <a:pt x="308622" y="191326"/>
                  </a:lnTo>
                  <a:lnTo>
                    <a:pt x="294598" y="205350"/>
                  </a:lnTo>
                  <a:lnTo>
                    <a:pt x="294598" y="209638"/>
                  </a:lnTo>
                  <a:lnTo>
                    <a:pt x="354768" y="223662"/>
                  </a:lnTo>
                  <a:lnTo>
                    <a:pt x="354743" y="271040"/>
                  </a:lnTo>
                  <a:close/>
                </a:path>
                <a:path w="354964" h="295910">
                  <a:moveTo>
                    <a:pt x="310766" y="151092"/>
                  </a:moveTo>
                  <a:close/>
                </a:path>
                <a:path w="354964" h="295910">
                  <a:moveTo>
                    <a:pt x="354768" y="183428"/>
                  </a:moveTo>
                  <a:lnTo>
                    <a:pt x="310766" y="183428"/>
                  </a:lnTo>
                  <a:lnTo>
                    <a:pt x="312910" y="183428"/>
                  </a:lnTo>
                  <a:lnTo>
                    <a:pt x="314973" y="183018"/>
                  </a:lnTo>
                  <a:lnTo>
                    <a:pt x="326934" y="165116"/>
                  </a:lnTo>
                  <a:lnTo>
                    <a:pt x="326524" y="163054"/>
                  </a:lnTo>
                  <a:lnTo>
                    <a:pt x="310766" y="151092"/>
                  </a:lnTo>
                  <a:lnTo>
                    <a:pt x="354768" y="151092"/>
                  </a:lnTo>
                  <a:lnTo>
                    <a:pt x="354768" y="183428"/>
                  </a:lnTo>
                  <a:close/>
                </a:path>
                <a:path w="354964" h="295910">
                  <a:moveTo>
                    <a:pt x="310766" y="191326"/>
                  </a:moveTo>
                  <a:close/>
                </a:path>
                <a:path w="354964" h="295910">
                  <a:moveTo>
                    <a:pt x="354768" y="223662"/>
                  </a:moveTo>
                  <a:lnTo>
                    <a:pt x="312910" y="223662"/>
                  </a:lnTo>
                  <a:lnTo>
                    <a:pt x="314973" y="223252"/>
                  </a:lnTo>
                  <a:lnTo>
                    <a:pt x="318934" y="221611"/>
                  </a:lnTo>
                  <a:lnTo>
                    <a:pt x="326934" y="205350"/>
                  </a:lnTo>
                  <a:lnTo>
                    <a:pt x="326524" y="203287"/>
                  </a:lnTo>
                  <a:lnTo>
                    <a:pt x="310766" y="191326"/>
                  </a:lnTo>
                  <a:lnTo>
                    <a:pt x="354768" y="191326"/>
                  </a:lnTo>
                  <a:lnTo>
                    <a:pt x="354768" y="22366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object 9"/>
          <p:cNvSpPr/>
          <p:nvPr/>
        </p:nvSpPr>
        <p:spPr>
          <a:xfrm>
            <a:off x="730050" y="3543300"/>
            <a:ext cx="3742874" cy="1089256"/>
          </a:xfrm>
          <a:custGeom>
            <a:avLst/>
            <a:gdLst/>
            <a:ahLst/>
            <a:cxnLst/>
            <a:rect l="l" t="t" r="r" b="b"/>
            <a:pathLst>
              <a:path w="5444490" h="1020445">
                <a:moveTo>
                  <a:pt x="5444191" y="1020345"/>
                </a:moveTo>
                <a:lnTo>
                  <a:pt x="510258" y="1020345"/>
                </a:lnTo>
                <a:lnTo>
                  <a:pt x="461079" y="1018011"/>
                </a:lnTo>
                <a:lnTo>
                  <a:pt x="413231" y="1011154"/>
                </a:lnTo>
                <a:lnTo>
                  <a:pt x="366927" y="999985"/>
                </a:lnTo>
                <a:lnTo>
                  <a:pt x="322379" y="984718"/>
                </a:lnTo>
                <a:lnTo>
                  <a:pt x="279801" y="965566"/>
                </a:lnTo>
                <a:lnTo>
                  <a:pt x="239405" y="942741"/>
                </a:lnTo>
                <a:lnTo>
                  <a:pt x="201405" y="916456"/>
                </a:lnTo>
                <a:lnTo>
                  <a:pt x="166013" y="886925"/>
                </a:lnTo>
                <a:lnTo>
                  <a:pt x="133442" y="854359"/>
                </a:lnTo>
                <a:lnTo>
                  <a:pt x="103906" y="818973"/>
                </a:lnTo>
                <a:lnTo>
                  <a:pt x="77616" y="780979"/>
                </a:lnTo>
                <a:lnTo>
                  <a:pt x="54787" y="740590"/>
                </a:lnTo>
                <a:lnTo>
                  <a:pt x="35632" y="698019"/>
                </a:lnTo>
                <a:lnTo>
                  <a:pt x="20362" y="653479"/>
                </a:lnTo>
                <a:lnTo>
                  <a:pt x="9191" y="607182"/>
                </a:lnTo>
                <a:lnTo>
                  <a:pt x="2333" y="559342"/>
                </a:lnTo>
                <a:lnTo>
                  <a:pt x="0" y="510172"/>
                </a:lnTo>
                <a:lnTo>
                  <a:pt x="2333" y="461002"/>
                </a:lnTo>
                <a:lnTo>
                  <a:pt x="9191" y="413162"/>
                </a:lnTo>
                <a:lnTo>
                  <a:pt x="20362" y="366865"/>
                </a:lnTo>
                <a:lnTo>
                  <a:pt x="35632" y="322325"/>
                </a:lnTo>
                <a:lnTo>
                  <a:pt x="54787" y="279754"/>
                </a:lnTo>
                <a:lnTo>
                  <a:pt x="77616" y="239365"/>
                </a:lnTo>
                <a:lnTo>
                  <a:pt x="103906" y="201371"/>
                </a:lnTo>
                <a:lnTo>
                  <a:pt x="133442" y="165985"/>
                </a:lnTo>
                <a:lnTo>
                  <a:pt x="166013" y="133419"/>
                </a:lnTo>
                <a:lnTo>
                  <a:pt x="201405" y="103888"/>
                </a:lnTo>
                <a:lnTo>
                  <a:pt x="239405" y="77603"/>
                </a:lnTo>
                <a:lnTo>
                  <a:pt x="279801" y="54778"/>
                </a:lnTo>
                <a:lnTo>
                  <a:pt x="322379" y="35626"/>
                </a:lnTo>
                <a:lnTo>
                  <a:pt x="366927" y="20359"/>
                </a:lnTo>
                <a:lnTo>
                  <a:pt x="413231" y="9190"/>
                </a:lnTo>
                <a:lnTo>
                  <a:pt x="461079" y="2333"/>
                </a:lnTo>
                <a:lnTo>
                  <a:pt x="510258" y="0"/>
                </a:lnTo>
                <a:lnTo>
                  <a:pt x="5443020" y="0"/>
                </a:lnTo>
                <a:lnTo>
                  <a:pt x="5444191" y="0"/>
                </a:lnTo>
                <a:lnTo>
                  <a:pt x="5444191" y="1020345"/>
                </a:lnTo>
                <a:close/>
              </a:path>
            </a:pathLst>
          </a:custGeom>
          <a:solidFill>
            <a:srgbClr val="009AD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59358" y="6057900"/>
            <a:ext cx="3719428" cy="1089256"/>
          </a:xfrm>
          <a:custGeom>
            <a:avLst/>
            <a:gdLst/>
            <a:ahLst/>
            <a:cxnLst/>
            <a:rect l="l" t="t" r="r" b="b"/>
            <a:pathLst>
              <a:path w="5444490" h="1020445">
                <a:moveTo>
                  <a:pt x="5444191" y="1020345"/>
                </a:moveTo>
                <a:lnTo>
                  <a:pt x="510258" y="1020345"/>
                </a:lnTo>
                <a:lnTo>
                  <a:pt x="461079" y="1018011"/>
                </a:lnTo>
                <a:lnTo>
                  <a:pt x="413231" y="1011154"/>
                </a:lnTo>
                <a:lnTo>
                  <a:pt x="366927" y="999985"/>
                </a:lnTo>
                <a:lnTo>
                  <a:pt x="322379" y="984718"/>
                </a:lnTo>
                <a:lnTo>
                  <a:pt x="279801" y="965566"/>
                </a:lnTo>
                <a:lnTo>
                  <a:pt x="239405" y="942741"/>
                </a:lnTo>
                <a:lnTo>
                  <a:pt x="201405" y="916456"/>
                </a:lnTo>
                <a:lnTo>
                  <a:pt x="166013" y="886925"/>
                </a:lnTo>
                <a:lnTo>
                  <a:pt x="133442" y="854359"/>
                </a:lnTo>
                <a:lnTo>
                  <a:pt x="103906" y="818973"/>
                </a:lnTo>
                <a:lnTo>
                  <a:pt x="77616" y="780979"/>
                </a:lnTo>
                <a:lnTo>
                  <a:pt x="54787" y="740590"/>
                </a:lnTo>
                <a:lnTo>
                  <a:pt x="35632" y="698019"/>
                </a:lnTo>
                <a:lnTo>
                  <a:pt x="20362" y="653479"/>
                </a:lnTo>
                <a:lnTo>
                  <a:pt x="9191" y="607182"/>
                </a:lnTo>
                <a:lnTo>
                  <a:pt x="2333" y="559342"/>
                </a:lnTo>
                <a:lnTo>
                  <a:pt x="0" y="510172"/>
                </a:lnTo>
                <a:lnTo>
                  <a:pt x="2333" y="461002"/>
                </a:lnTo>
                <a:lnTo>
                  <a:pt x="9191" y="413162"/>
                </a:lnTo>
                <a:lnTo>
                  <a:pt x="20362" y="366865"/>
                </a:lnTo>
                <a:lnTo>
                  <a:pt x="35632" y="322325"/>
                </a:lnTo>
                <a:lnTo>
                  <a:pt x="54787" y="279754"/>
                </a:lnTo>
                <a:lnTo>
                  <a:pt x="77616" y="239365"/>
                </a:lnTo>
                <a:lnTo>
                  <a:pt x="103906" y="201371"/>
                </a:lnTo>
                <a:lnTo>
                  <a:pt x="133442" y="165985"/>
                </a:lnTo>
                <a:lnTo>
                  <a:pt x="166013" y="133419"/>
                </a:lnTo>
                <a:lnTo>
                  <a:pt x="201405" y="103888"/>
                </a:lnTo>
                <a:lnTo>
                  <a:pt x="239405" y="77603"/>
                </a:lnTo>
                <a:lnTo>
                  <a:pt x="279801" y="54778"/>
                </a:lnTo>
                <a:lnTo>
                  <a:pt x="322379" y="35626"/>
                </a:lnTo>
                <a:lnTo>
                  <a:pt x="366927" y="20359"/>
                </a:lnTo>
                <a:lnTo>
                  <a:pt x="413231" y="9190"/>
                </a:lnTo>
                <a:lnTo>
                  <a:pt x="461079" y="2333"/>
                </a:lnTo>
                <a:lnTo>
                  <a:pt x="510258" y="0"/>
                </a:lnTo>
                <a:lnTo>
                  <a:pt x="5443020" y="0"/>
                </a:lnTo>
                <a:lnTo>
                  <a:pt x="5444191" y="0"/>
                </a:lnTo>
                <a:lnTo>
                  <a:pt x="5444191" y="1020345"/>
                </a:lnTo>
                <a:close/>
              </a:path>
            </a:pathLst>
          </a:custGeom>
          <a:solidFill>
            <a:srgbClr val="009AD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 txBox="1"/>
          <p:nvPr/>
        </p:nvSpPr>
        <p:spPr>
          <a:xfrm>
            <a:off x="856360" y="2525702"/>
            <a:ext cx="3554245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Um dos </a:t>
            </a:r>
            <a:r>
              <a:rPr lang="pt-BR" sz="20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maiores grupos econômicos </a:t>
            </a: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do País¹;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885668" y="3926024"/>
            <a:ext cx="3257636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13 mil </a:t>
            </a: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funcionários;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808258" y="5046036"/>
            <a:ext cx="3671849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Mais de </a:t>
            </a:r>
            <a:r>
              <a:rPr lang="pt-BR" sz="20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11,7 milhões de clientes;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849304" y="6279915"/>
            <a:ext cx="3655443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Líder em </a:t>
            </a:r>
            <a:r>
              <a:rPr lang="pt-BR" sz="20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seguro de automóvel </a:t>
            </a: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</a:t>
            </a:r>
            <a:r>
              <a:rPr lang="pt-BR" sz="20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residencial;</a:t>
            </a:r>
          </a:p>
        </p:txBody>
      </p:sp>
      <p:sp>
        <p:nvSpPr>
          <p:cNvPr id="91" name="object 17">
            <a:extLst>
              <a:ext uri="{FF2B5EF4-FFF2-40B4-BE49-F238E27FC236}">
                <a16:creationId xmlns:a16="http://schemas.microsoft.com/office/drawing/2014/main" id="{B860BC28-CA6C-4F74-B6F3-2D11A4D0060F}"/>
              </a:ext>
            </a:extLst>
          </p:cNvPr>
          <p:cNvSpPr/>
          <p:nvPr/>
        </p:nvSpPr>
        <p:spPr>
          <a:xfrm>
            <a:off x="760680" y="7330844"/>
            <a:ext cx="3719427" cy="1089256"/>
          </a:xfrm>
          <a:custGeom>
            <a:avLst/>
            <a:gdLst/>
            <a:ahLst/>
            <a:cxnLst/>
            <a:rect l="l" t="t" r="r" b="b"/>
            <a:pathLst>
              <a:path w="5444490" h="1020445">
                <a:moveTo>
                  <a:pt x="5444191" y="1020345"/>
                </a:moveTo>
                <a:lnTo>
                  <a:pt x="510258" y="1020345"/>
                </a:lnTo>
                <a:lnTo>
                  <a:pt x="461079" y="1018011"/>
                </a:lnTo>
                <a:lnTo>
                  <a:pt x="413231" y="1011154"/>
                </a:lnTo>
                <a:lnTo>
                  <a:pt x="366927" y="999985"/>
                </a:lnTo>
                <a:lnTo>
                  <a:pt x="322379" y="984718"/>
                </a:lnTo>
                <a:lnTo>
                  <a:pt x="279801" y="965566"/>
                </a:lnTo>
                <a:lnTo>
                  <a:pt x="239405" y="942741"/>
                </a:lnTo>
                <a:lnTo>
                  <a:pt x="201405" y="916456"/>
                </a:lnTo>
                <a:lnTo>
                  <a:pt x="166013" y="886925"/>
                </a:lnTo>
                <a:lnTo>
                  <a:pt x="133442" y="854359"/>
                </a:lnTo>
                <a:lnTo>
                  <a:pt x="103906" y="818973"/>
                </a:lnTo>
                <a:lnTo>
                  <a:pt x="77616" y="780979"/>
                </a:lnTo>
                <a:lnTo>
                  <a:pt x="54787" y="740590"/>
                </a:lnTo>
                <a:lnTo>
                  <a:pt x="35632" y="698019"/>
                </a:lnTo>
                <a:lnTo>
                  <a:pt x="20362" y="653479"/>
                </a:lnTo>
                <a:lnTo>
                  <a:pt x="9191" y="607182"/>
                </a:lnTo>
                <a:lnTo>
                  <a:pt x="2333" y="559342"/>
                </a:lnTo>
                <a:lnTo>
                  <a:pt x="0" y="510172"/>
                </a:lnTo>
                <a:lnTo>
                  <a:pt x="2333" y="461002"/>
                </a:lnTo>
                <a:lnTo>
                  <a:pt x="9191" y="413162"/>
                </a:lnTo>
                <a:lnTo>
                  <a:pt x="20362" y="366865"/>
                </a:lnTo>
                <a:lnTo>
                  <a:pt x="35632" y="322325"/>
                </a:lnTo>
                <a:lnTo>
                  <a:pt x="54787" y="279754"/>
                </a:lnTo>
                <a:lnTo>
                  <a:pt x="77616" y="239365"/>
                </a:lnTo>
                <a:lnTo>
                  <a:pt x="103906" y="201371"/>
                </a:lnTo>
                <a:lnTo>
                  <a:pt x="133442" y="165985"/>
                </a:lnTo>
                <a:lnTo>
                  <a:pt x="166013" y="133419"/>
                </a:lnTo>
                <a:lnTo>
                  <a:pt x="201405" y="103888"/>
                </a:lnTo>
                <a:lnTo>
                  <a:pt x="239405" y="77603"/>
                </a:lnTo>
                <a:lnTo>
                  <a:pt x="279801" y="54778"/>
                </a:lnTo>
                <a:lnTo>
                  <a:pt x="322379" y="35626"/>
                </a:lnTo>
                <a:lnTo>
                  <a:pt x="366927" y="20359"/>
                </a:lnTo>
                <a:lnTo>
                  <a:pt x="413231" y="9190"/>
                </a:lnTo>
                <a:lnTo>
                  <a:pt x="461079" y="2333"/>
                </a:lnTo>
                <a:lnTo>
                  <a:pt x="510258" y="0"/>
                </a:lnTo>
                <a:lnTo>
                  <a:pt x="5443020" y="0"/>
                </a:lnTo>
                <a:lnTo>
                  <a:pt x="5444191" y="0"/>
                </a:lnTo>
                <a:lnTo>
                  <a:pt x="5444191" y="1020345"/>
                </a:lnTo>
                <a:close/>
              </a:path>
            </a:pathLst>
          </a:custGeom>
          <a:solidFill>
            <a:srgbClr val="009AD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17">
            <a:extLst>
              <a:ext uri="{FF2B5EF4-FFF2-40B4-BE49-F238E27FC236}">
                <a16:creationId xmlns:a16="http://schemas.microsoft.com/office/drawing/2014/main" id="{4BAD5FA7-D19A-4CC4-8CA5-5270315D2301}"/>
              </a:ext>
            </a:extLst>
          </p:cNvPr>
          <p:cNvSpPr/>
          <p:nvPr/>
        </p:nvSpPr>
        <p:spPr>
          <a:xfrm>
            <a:off x="760681" y="8627209"/>
            <a:ext cx="3718332" cy="1088291"/>
          </a:xfrm>
          <a:custGeom>
            <a:avLst/>
            <a:gdLst/>
            <a:ahLst/>
            <a:cxnLst/>
            <a:rect l="l" t="t" r="r" b="b"/>
            <a:pathLst>
              <a:path w="5444490" h="1020445">
                <a:moveTo>
                  <a:pt x="5444191" y="1020345"/>
                </a:moveTo>
                <a:lnTo>
                  <a:pt x="510258" y="1020345"/>
                </a:lnTo>
                <a:lnTo>
                  <a:pt x="461079" y="1018011"/>
                </a:lnTo>
                <a:lnTo>
                  <a:pt x="413231" y="1011154"/>
                </a:lnTo>
                <a:lnTo>
                  <a:pt x="366927" y="999985"/>
                </a:lnTo>
                <a:lnTo>
                  <a:pt x="322379" y="984718"/>
                </a:lnTo>
                <a:lnTo>
                  <a:pt x="279801" y="965566"/>
                </a:lnTo>
                <a:lnTo>
                  <a:pt x="239405" y="942741"/>
                </a:lnTo>
                <a:lnTo>
                  <a:pt x="201405" y="916456"/>
                </a:lnTo>
                <a:lnTo>
                  <a:pt x="166013" y="886925"/>
                </a:lnTo>
                <a:lnTo>
                  <a:pt x="133442" y="854359"/>
                </a:lnTo>
                <a:lnTo>
                  <a:pt x="103906" y="818973"/>
                </a:lnTo>
                <a:lnTo>
                  <a:pt x="77616" y="780979"/>
                </a:lnTo>
                <a:lnTo>
                  <a:pt x="54787" y="740590"/>
                </a:lnTo>
                <a:lnTo>
                  <a:pt x="35632" y="698019"/>
                </a:lnTo>
                <a:lnTo>
                  <a:pt x="20362" y="653479"/>
                </a:lnTo>
                <a:lnTo>
                  <a:pt x="9191" y="607182"/>
                </a:lnTo>
                <a:lnTo>
                  <a:pt x="2333" y="559342"/>
                </a:lnTo>
                <a:lnTo>
                  <a:pt x="0" y="510172"/>
                </a:lnTo>
                <a:lnTo>
                  <a:pt x="2333" y="461002"/>
                </a:lnTo>
                <a:lnTo>
                  <a:pt x="9191" y="413162"/>
                </a:lnTo>
                <a:lnTo>
                  <a:pt x="20362" y="366865"/>
                </a:lnTo>
                <a:lnTo>
                  <a:pt x="35632" y="322325"/>
                </a:lnTo>
                <a:lnTo>
                  <a:pt x="54787" y="279754"/>
                </a:lnTo>
                <a:lnTo>
                  <a:pt x="77616" y="239365"/>
                </a:lnTo>
                <a:lnTo>
                  <a:pt x="103906" y="201371"/>
                </a:lnTo>
                <a:lnTo>
                  <a:pt x="133442" y="165985"/>
                </a:lnTo>
                <a:lnTo>
                  <a:pt x="166013" y="133419"/>
                </a:lnTo>
                <a:lnTo>
                  <a:pt x="201405" y="103888"/>
                </a:lnTo>
                <a:lnTo>
                  <a:pt x="239405" y="77603"/>
                </a:lnTo>
                <a:lnTo>
                  <a:pt x="279801" y="54778"/>
                </a:lnTo>
                <a:lnTo>
                  <a:pt x="322379" y="35626"/>
                </a:lnTo>
                <a:lnTo>
                  <a:pt x="366927" y="20359"/>
                </a:lnTo>
                <a:lnTo>
                  <a:pt x="413231" y="9190"/>
                </a:lnTo>
                <a:lnTo>
                  <a:pt x="461079" y="2333"/>
                </a:lnTo>
                <a:lnTo>
                  <a:pt x="510258" y="0"/>
                </a:lnTo>
                <a:lnTo>
                  <a:pt x="5443020" y="0"/>
                </a:lnTo>
                <a:lnTo>
                  <a:pt x="5444191" y="0"/>
                </a:lnTo>
                <a:lnTo>
                  <a:pt x="5444191" y="1020345"/>
                </a:lnTo>
                <a:close/>
              </a:path>
            </a:pathLst>
          </a:custGeom>
          <a:solidFill>
            <a:srgbClr val="009AD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60">
            <a:extLst>
              <a:ext uri="{FF2B5EF4-FFF2-40B4-BE49-F238E27FC236}">
                <a16:creationId xmlns:a16="http://schemas.microsoft.com/office/drawing/2014/main" id="{AAF57B56-7978-40E8-8671-B98506BF3C18}"/>
              </a:ext>
            </a:extLst>
          </p:cNvPr>
          <p:cNvSpPr txBox="1"/>
          <p:nvPr/>
        </p:nvSpPr>
        <p:spPr>
          <a:xfrm>
            <a:off x="853631" y="7578428"/>
            <a:ext cx="3686777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76 anos </a:t>
            </a: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história: uma marca de confiança!</a:t>
            </a:r>
          </a:p>
        </p:txBody>
      </p:sp>
      <p:sp>
        <p:nvSpPr>
          <p:cNvPr id="94" name="object 60">
            <a:extLst>
              <a:ext uri="{FF2B5EF4-FFF2-40B4-BE49-F238E27FC236}">
                <a16:creationId xmlns:a16="http://schemas.microsoft.com/office/drawing/2014/main" id="{7F59B3E4-D802-4165-9A48-CE3F89B768C7}"/>
              </a:ext>
            </a:extLst>
          </p:cNvPr>
          <p:cNvSpPr txBox="1"/>
          <p:nvPr/>
        </p:nvSpPr>
        <p:spPr>
          <a:xfrm>
            <a:off x="856360" y="8989033"/>
            <a:ext cx="3641333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Referência em </a:t>
            </a:r>
            <a:r>
              <a:rPr lang="pt-BR" sz="20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atendimento</a:t>
            </a: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8" name="Imagem 157">
            <a:extLst>
              <a:ext uri="{FF2B5EF4-FFF2-40B4-BE49-F238E27FC236}">
                <a16:creationId xmlns:a16="http://schemas.microsoft.com/office/drawing/2014/main" id="{E1F6A305-D18B-4F04-BA15-0D36839DF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38938"/>
            <a:ext cx="10607355" cy="5856144"/>
          </a:xfrm>
          <a:prstGeom prst="rect">
            <a:avLst/>
          </a:prstGeom>
        </p:spPr>
      </p:pic>
      <p:pic>
        <p:nvPicPr>
          <p:cNvPr id="163" name="Imagem 162">
            <a:extLst>
              <a:ext uri="{FF2B5EF4-FFF2-40B4-BE49-F238E27FC236}">
                <a16:creationId xmlns:a16="http://schemas.microsoft.com/office/drawing/2014/main" id="{A34B15B3-4333-4BC0-B220-8358DAD80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857" y="8147087"/>
            <a:ext cx="10927371" cy="1165116"/>
          </a:xfrm>
          <a:prstGeom prst="rect">
            <a:avLst/>
          </a:prstGeom>
          <a:noFill/>
        </p:spPr>
      </p:pic>
      <p:sp>
        <p:nvSpPr>
          <p:cNvPr id="162" name="Elipse 161">
            <a:extLst>
              <a:ext uri="{FF2B5EF4-FFF2-40B4-BE49-F238E27FC236}">
                <a16:creationId xmlns:a16="http://schemas.microsoft.com/office/drawing/2014/main" id="{0B96E1DD-4F65-4474-9036-E5CD2C0D9384}"/>
              </a:ext>
            </a:extLst>
          </p:cNvPr>
          <p:cNvSpPr/>
          <p:nvPr/>
        </p:nvSpPr>
        <p:spPr>
          <a:xfrm>
            <a:off x="5318857" y="8249660"/>
            <a:ext cx="1245587" cy="1062543"/>
          </a:xfrm>
          <a:prstGeom prst="ellipse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4" name="CaixaDeTexto 163">
            <a:extLst>
              <a:ext uri="{FF2B5EF4-FFF2-40B4-BE49-F238E27FC236}">
                <a16:creationId xmlns:a16="http://schemas.microsoft.com/office/drawing/2014/main" id="{F13CEEBC-4EFF-4D8B-9740-E356EDC218A3}"/>
              </a:ext>
            </a:extLst>
          </p:cNvPr>
          <p:cNvSpPr txBox="1"/>
          <p:nvPr/>
        </p:nvSpPr>
        <p:spPr>
          <a:xfrm>
            <a:off x="16246228" y="8868587"/>
            <a:ext cx="2035000" cy="95410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Fonte: Relação com Investidores</a:t>
            </a:r>
          </a:p>
          <a:p>
            <a:pPr lvl="0" algn="ctr" defTabSz="914377">
              <a:defRPr/>
            </a:pP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Relatório exercício 2020</a:t>
            </a:r>
          </a:p>
        </p:txBody>
      </p:sp>
      <p:sp>
        <p:nvSpPr>
          <p:cNvPr id="165" name="Elipse 164">
            <a:extLst>
              <a:ext uri="{FF2B5EF4-FFF2-40B4-BE49-F238E27FC236}">
                <a16:creationId xmlns:a16="http://schemas.microsoft.com/office/drawing/2014/main" id="{882355C2-B865-40F0-B3C0-54729554D705}"/>
              </a:ext>
            </a:extLst>
          </p:cNvPr>
          <p:cNvSpPr/>
          <p:nvPr/>
        </p:nvSpPr>
        <p:spPr>
          <a:xfrm>
            <a:off x="14332102" y="8350030"/>
            <a:ext cx="1834546" cy="1062543"/>
          </a:xfrm>
          <a:prstGeom prst="ellipse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6" name="Elipse 165">
            <a:extLst>
              <a:ext uri="{FF2B5EF4-FFF2-40B4-BE49-F238E27FC236}">
                <a16:creationId xmlns:a16="http://schemas.microsoft.com/office/drawing/2014/main" id="{591D107C-32FA-4010-B5D8-80D48307CDA5}"/>
              </a:ext>
            </a:extLst>
          </p:cNvPr>
          <p:cNvSpPr/>
          <p:nvPr/>
        </p:nvSpPr>
        <p:spPr>
          <a:xfrm>
            <a:off x="10488063" y="8341783"/>
            <a:ext cx="1834546" cy="1062543"/>
          </a:xfrm>
          <a:prstGeom prst="ellipse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AA0ED1E-6577-445A-A1FB-B1F8771DE8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97509"/>
            <a:ext cx="3276600" cy="153544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28DC2DFD-5258-4211-AE7C-20CD5E536B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216" y="330192"/>
            <a:ext cx="2268278" cy="1582800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BF11B117-580F-4F0D-A086-97A32BE0B757}"/>
              </a:ext>
            </a:extLst>
          </p:cNvPr>
          <p:cNvSpPr txBox="1"/>
          <p:nvPr/>
        </p:nvSpPr>
        <p:spPr>
          <a:xfrm>
            <a:off x="4585494" y="792194"/>
            <a:ext cx="118051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hlinkClick r:id="rId7"/>
              </a:rPr>
              <a:t>https://www.linkedin.com/posts/porto_porto-activity-6919761140726046720-6Pze?utm_source=linkedin_share&amp;utm_medium=member_desktop_web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86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-1" y="8454098"/>
            <a:ext cx="15398245" cy="178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pt-BR" sz="1575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PS Investimentos</a:t>
            </a:r>
          </a:p>
          <a:p>
            <a:pPr algn="just" eaLnBrk="1" hangingPunct="1">
              <a:defRPr/>
            </a:pPr>
            <a:r>
              <a:rPr lang="pt-BR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Alameda Ribeiro da Silva, 275 - 1º andar, São Paulo - SP - 01217-010 | E-mail: </a:t>
            </a:r>
            <a:r>
              <a:rPr lang="pt-BR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2"/>
              </a:rPr>
              <a:t>relacionamento.investimentos@portoseguro.com.br</a:t>
            </a:r>
            <a:r>
              <a:rPr lang="pt-BR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| Central de Atendimento: (11) 3366-3525 de segunda à sexta-feira, das 8h15 às 17h30. SAC: 0800-727-2763 - cancelamento, reclamações e informações. 0800-727-8736 - exclusivo para deficientes auditivos, por meio de equipamento habilitado para esta finalidade. Todos os dias, 24h. Ouvidoria: 0800-727-1184. De segunda à sexta-feira, das 8h15 às 18h30. E-Mail: </a:t>
            </a:r>
            <a:r>
              <a:rPr lang="pt-BR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3"/>
              </a:rPr>
              <a:t>ouvidoria@portoseguro.com.br</a:t>
            </a:r>
            <a:r>
              <a:rPr lang="pt-BR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| Leia o Prospecto, o Formulário de Informações Complementares, Lâmina de Informações Essenciais e o Regulamento antes de investir. Central de Atendimento: (11) 3366-3598/SAC 0800-727-2763/0800-727-8736 Atendimento para deficientes auditivos. Ouvidoria: 0800-727-1184 | 3366-3184 </a:t>
            </a:r>
            <a:r>
              <a:rPr lang="pt-BR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3"/>
              </a:rPr>
              <a:t>ouvidoria@portoseguro.com.br</a:t>
            </a:r>
            <a:r>
              <a:rPr lang="pt-BR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(Seg à Sexta das 8h15 às 18h30, exceto feriados). Fale Conosco: porto.investimentos@portoseguro.com.br. SUPERVISÃO E FISCALIZAÇÃO: Comissão de Valores Mobiliários – CVM Serviço de Atendimento ao Cidadão em www.cvm.gov.br. Documentos legais dos fundos como regulamento, lâmina de informações essenciais (quando está for obrigatória) e outros, podem ser consultados no seguinte endereço eletrônico </a:t>
            </a:r>
            <a:r>
              <a:rPr lang="pt-BR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4"/>
              </a:rPr>
              <a:t>www.portoseguroinvestimentos.com.br</a:t>
            </a:r>
            <a:r>
              <a:rPr lang="pt-BR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8245" y="8441463"/>
            <a:ext cx="2889755" cy="1774091"/>
          </a:xfrm>
          <a:prstGeom prst="rect">
            <a:avLst/>
          </a:prstGeom>
        </p:spPr>
      </p:pic>
      <p:grpSp>
        <p:nvGrpSpPr>
          <p:cNvPr id="26" name="Agrupar 25">
            <a:extLst>
              <a:ext uri="{FF2B5EF4-FFF2-40B4-BE49-F238E27FC236}">
                <a16:creationId xmlns:a16="http://schemas.microsoft.com/office/drawing/2014/main" id="{0CC6823E-799C-48BA-8DE7-76C2398510CC}"/>
              </a:ext>
            </a:extLst>
          </p:cNvPr>
          <p:cNvGrpSpPr/>
          <p:nvPr/>
        </p:nvGrpSpPr>
        <p:grpSpPr>
          <a:xfrm>
            <a:off x="6209991" y="1979365"/>
            <a:ext cx="6528175" cy="5632311"/>
            <a:chOff x="351419" y="3729612"/>
            <a:chExt cx="6528175" cy="5632311"/>
          </a:xfrm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A5BDFD9D-27CF-428C-9AD7-99A3FC3D5836}"/>
                </a:ext>
              </a:extLst>
            </p:cNvPr>
            <p:cNvGrpSpPr/>
            <p:nvPr/>
          </p:nvGrpSpPr>
          <p:grpSpPr>
            <a:xfrm>
              <a:off x="351419" y="3729612"/>
              <a:ext cx="6528175" cy="5632311"/>
              <a:chOff x="351419" y="3729612"/>
              <a:chExt cx="6528175" cy="5632311"/>
            </a:xfrm>
          </p:grpSpPr>
          <p:grpSp>
            <p:nvGrpSpPr>
              <p:cNvPr id="6" name="Agrupar 5">
                <a:extLst>
                  <a:ext uri="{FF2B5EF4-FFF2-40B4-BE49-F238E27FC236}">
                    <a16:creationId xmlns:a16="http://schemas.microsoft.com/office/drawing/2014/main" id="{F36E3F86-052A-45E0-80C7-91EC4B760790}"/>
                  </a:ext>
                </a:extLst>
              </p:cNvPr>
              <p:cNvGrpSpPr/>
              <p:nvPr/>
            </p:nvGrpSpPr>
            <p:grpSpPr>
              <a:xfrm>
                <a:off x="351419" y="3729612"/>
                <a:ext cx="6528175" cy="5632311"/>
                <a:chOff x="351419" y="3729612"/>
                <a:chExt cx="6528175" cy="5632311"/>
              </a:xfrm>
            </p:grpSpPr>
            <p:sp>
              <p:nvSpPr>
                <p:cNvPr id="14" name="Retângulo 6">
                  <a:extLst>
                    <a:ext uri="{FF2B5EF4-FFF2-40B4-BE49-F238E27FC236}">
                      <a16:creationId xmlns:a16="http://schemas.microsoft.com/office/drawing/2014/main" id="{C913B83E-D45C-459A-AEDB-64E0E04A910D}"/>
                    </a:ext>
                  </a:extLst>
                </p:cNvPr>
                <p:cNvSpPr/>
                <p:nvPr/>
              </p:nvSpPr>
              <p:spPr>
                <a:xfrm>
                  <a:off x="351419" y="3729612"/>
                  <a:ext cx="6528175" cy="56323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endParaRPr lang="en-US" sz="24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Trebuchet MS"/>
                  </a:endParaRPr>
                </a:p>
                <a:p>
                  <a:pPr lvl="0">
                    <a:defRPr/>
                  </a:pPr>
                  <a:r>
                    <a:rPr lang="pt-BR" sz="2400" b="1" dirty="0">
                      <a:solidFill>
                        <a:srgbClr val="009AD0"/>
                      </a:solidFill>
                      <a:latin typeface="Trebuchet MS" panose="020B0603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Daniel Varajão T. Soares, MsC, CFP</a:t>
                  </a:r>
                  <a:r>
                    <a:rPr lang="pt-BR" sz="2400" b="1" baseline="30000" dirty="0">
                      <a:solidFill>
                        <a:srgbClr val="009AD0"/>
                      </a:solidFill>
                      <a:latin typeface="Trebuchet MS" panose="020B0603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 ®</a:t>
                  </a:r>
                  <a:endParaRPr lang="pt-BR" sz="2400" dirty="0">
                    <a:solidFill>
                      <a:srgbClr val="009AD0"/>
                    </a:solidFill>
                    <a:latin typeface="Trebuchet MS" panose="020B0603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  <a:p>
                  <a:pPr defTabSz="685800">
                    <a:defRPr/>
                  </a:pPr>
                  <a:r>
                    <a:rPr lang="pt-BR" sz="2400" dirty="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     daniel.varajao@portoseguro.com.br</a:t>
                  </a:r>
                </a:p>
                <a:p>
                  <a:pPr defTabSz="685800">
                    <a:defRPr/>
                  </a:pPr>
                  <a:r>
                    <a:rPr lang="pt-BR" sz="2400" dirty="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     (11) 2393-9454   /  (11) 97277-9404</a:t>
                  </a:r>
                </a:p>
                <a:p>
                  <a:pPr defTabSz="685800">
                    <a:defRPr/>
                  </a:pPr>
                  <a:endParaRPr lang="pt-BR" sz="2400" dirty="0">
                    <a:solidFill>
                      <a:srgbClr val="404040"/>
                    </a:solidFill>
                    <a:latin typeface="Trebuchet MS" panose="020B0603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  <a:p>
                  <a:pPr>
                    <a:defRPr/>
                  </a:pPr>
                  <a:r>
                    <a:rPr lang="pt-BR" sz="2400" b="1" dirty="0">
                      <a:solidFill>
                        <a:srgbClr val="009AD0"/>
                      </a:solidFill>
                      <a:latin typeface="Trebuchet MS" panose="020B0603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Thaiane Santicioli, CPA-20</a:t>
                  </a:r>
                </a:p>
                <a:p>
                  <a:pPr>
                    <a:defRPr/>
                  </a:pPr>
                  <a:r>
                    <a:rPr lang="pt-BR" sz="2400" dirty="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     thaiane.santicioli@portoseguro.com.br</a:t>
                  </a:r>
                </a:p>
                <a:p>
                  <a:pPr>
                    <a:defRPr/>
                  </a:pPr>
                  <a:r>
                    <a:rPr lang="pt-BR" sz="2400" dirty="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     (11) 95901-8755 </a:t>
                  </a:r>
                </a:p>
                <a:p>
                  <a:pPr>
                    <a:defRPr/>
                  </a:pPr>
                  <a:endParaRPr lang="pt-BR" sz="2400" dirty="0">
                    <a:solidFill>
                      <a:srgbClr val="404040"/>
                    </a:solidFill>
                    <a:latin typeface="Trebuchet MS" panose="020B0603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  <a:p>
                  <a:pPr>
                    <a:defRPr/>
                  </a:pPr>
                  <a:r>
                    <a:rPr lang="pt-BR" sz="2400" b="1" dirty="0">
                      <a:solidFill>
                        <a:srgbClr val="009AD0"/>
                      </a:solidFill>
                      <a:latin typeface="Trebuchet MS" panose="020B0603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Thayná Felipe, CPA-20</a:t>
                  </a:r>
                </a:p>
                <a:p>
                  <a:pPr>
                    <a:defRPr/>
                  </a:pPr>
                  <a:r>
                    <a:rPr lang="pt-BR" sz="2400" dirty="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     thayna.felipe@portoseguro.com.br</a:t>
                  </a:r>
                </a:p>
                <a:p>
                  <a:pPr>
                    <a:defRPr/>
                  </a:pPr>
                  <a:r>
                    <a:rPr lang="pt-BR" sz="2400" dirty="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     (11) 99770-9051 </a:t>
                  </a:r>
                </a:p>
                <a:p>
                  <a:pPr>
                    <a:defRPr/>
                  </a:pPr>
                  <a:endParaRPr lang="pt-BR" sz="2400" dirty="0">
                    <a:solidFill>
                      <a:srgbClr val="404040"/>
                    </a:solidFill>
                    <a:latin typeface="Trebuchet MS" panose="020B0603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  <a:p>
                  <a:pPr defTabSz="685800">
                    <a:defRPr/>
                  </a:pPr>
                  <a:endParaRPr lang="pt-BR" sz="2400" dirty="0">
                    <a:solidFill>
                      <a:srgbClr val="404040"/>
                    </a:solidFill>
                    <a:latin typeface="Trebuchet MS" panose="020B0603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8" name="Picture 239" descr="mail-01.png">
                  <a:extLst>
                    <a:ext uri="{FF2B5EF4-FFF2-40B4-BE49-F238E27FC236}">
                      <a16:creationId xmlns:a16="http://schemas.microsoft.com/office/drawing/2014/main" id="{75778697-09E4-4291-A782-DE364276CD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biLevel thresh="75000"/>
                </a:blip>
                <a:stretch>
                  <a:fillRect/>
                </a:stretch>
              </p:blipFill>
              <p:spPr>
                <a:xfrm>
                  <a:off x="381000" y="4989275"/>
                  <a:ext cx="245639" cy="245639"/>
                </a:xfrm>
                <a:prstGeom prst="rect">
                  <a:avLst/>
                </a:prstGeom>
              </p:spPr>
            </p:pic>
            <p:pic>
              <p:nvPicPr>
                <p:cNvPr id="19" name="Picture 239" descr="mail-01.png">
                  <a:extLst>
                    <a:ext uri="{FF2B5EF4-FFF2-40B4-BE49-F238E27FC236}">
                      <a16:creationId xmlns:a16="http://schemas.microsoft.com/office/drawing/2014/main" id="{F7B79ABF-2BA0-44CE-A18D-31A732CA8B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biLevel thresh="75000"/>
                </a:blip>
                <a:stretch>
                  <a:fillRect/>
                </a:stretch>
              </p:blipFill>
              <p:spPr>
                <a:xfrm>
                  <a:off x="381000" y="6465235"/>
                  <a:ext cx="245639" cy="245639"/>
                </a:xfrm>
                <a:prstGeom prst="rect">
                  <a:avLst/>
                </a:prstGeom>
              </p:spPr>
            </p:pic>
            <p:pic>
              <p:nvPicPr>
                <p:cNvPr id="20" name="Picture 239" descr="mail-01.png">
                  <a:extLst>
                    <a:ext uri="{FF2B5EF4-FFF2-40B4-BE49-F238E27FC236}">
                      <a16:creationId xmlns:a16="http://schemas.microsoft.com/office/drawing/2014/main" id="{FE6D1EBE-CB3F-4624-BBBF-7A1A3A1550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biLevel thresh="75000"/>
                </a:blip>
                <a:stretch>
                  <a:fillRect/>
                </a:stretch>
              </p:blipFill>
              <p:spPr>
                <a:xfrm>
                  <a:off x="407887" y="7915146"/>
                  <a:ext cx="245639" cy="245639"/>
                </a:xfrm>
                <a:prstGeom prst="rect">
                  <a:avLst/>
                </a:prstGeom>
              </p:spPr>
            </p:pic>
          </p:grpSp>
          <p:pic>
            <p:nvPicPr>
              <p:cNvPr id="21" name="Gráfico 20" descr="Telefone">
                <a:extLst>
                  <a:ext uri="{FF2B5EF4-FFF2-40B4-BE49-F238E27FC236}">
                    <a16:creationId xmlns:a16="http://schemas.microsoft.com/office/drawing/2014/main" id="{9DDC58A7-E3E2-43D0-B611-FF4B6DF588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51419" y="5341278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22" name="Gráfico 21" descr="Telefone">
                <a:extLst>
                  <a:ext uri="{FF2B5EF4-FFF2-40B4-BE49-F238E27FC236}">
                    <a16:creationId xmlns:a16="http://schemas.microsoft.com/office/drawing/2014/main" id="{9B8F7D1D-2864-4768-9568-B76FBF4803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51419" y="6804292"/>
                <a:ext cx="304800" cy="304800"/>
              </a:xfrm>
              <a:prstGeom prst="rect">
                <a:avLst/>
              </a:prstGeom>
            </p:spPr>
          </p:pic>
        </p:grpSp>
        <p:pic>
          <p:nvPicPr>
            <p:cNvPr id="23" name="Gráfico 22" descr="Telefone">
              <a:extLst>
                <a:ext uri="{FF2B5EF4-FFF2-40B4-BE49-F238E27FC236}">
                  <a16:creationId xmlns:a16="http://schemas.microsoft.com/office/drawing/2014/main" id="{D90402D7-BA57-45F5-859E-03A0F6829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1000" y="8252523"/>
              <a:ext cx="304800" cy="304800"/>
            </a:xfrm>
            <a:prstGeom prst="rect">
              <a:avLst/>
            </a:prstGeom>
          </p:spPr>
        </p:pic>
      </p:grp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128360D-1AD2-428C-84EB-10018A1B5A82}"/>
              </a:ext>
            </a:extLst>
          </p:cNvPr>
          <p:cNvCxnSpPr/>
          <p:nvPr/>
        </p:nvCxnSpPr>
        <p:spPr>
          <a:xfrm>
            <a:off x="-1" y="8441463"/>
            <a:ext cx="18288001" cy="0"/>
          </a:xfrm>
          <a:prstGeom prst="line">
            <a:avLst/>
          </a:prstGeom>
          <a:ln>
            <a:solidFill>
              <a:srgbClr val="009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C183B21A-CF0B-4223-B40D-2B85C2CFB9F2}"/>
              </a:ext>
            </a:extLst>
          </p:cNvPr>
          <p:cNvSpPr txBox="1">
            <a:spLocks/>
          </p:cNvSpPr>
          <p:nvPr/>
        </p:nvSpPr>
        <p:spPr>
          <a:xfrm>
            <a:off x="1555734" y="926183"/>
            <a:ext cx="9308514" cy="685382"/>
          </a:xfrm>
          <a:prstGeom prst="rect">
            <a:avLst/>
          </a:prstGeom>
          <a:effectLst/>
        </p:spPr>
        <p:txBody>
          <a:bodyPr vert="horz" wrap="none" lIns="137160" tIns="68582" rIns="137160" bIns="68582" rtlCol="0"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defTabSz="1371635">
              <a:lnSpc>
                <a:spcPct val="90000"/>
              </a:lnSpc>
              <a:spcBef>
                <a:spcPct val="0"/>
              </a:spcBef>
              <a:defRPr/>
            </a:pPr>
            <a:r>
              <a:rPr lang="pt-BR" dirty="0">
                <a:solidFill>
                  <a:srgbClr val="009AD0"/>
                </a:solidFill>
              </a:rPr>
              <a:t>CONTATOS</a:t>
            </a:r>
            <a:endParaRPr lang="en-US" dirty="0">
              <a:solidFill>
                <a:srgbClr val="009AD0"/>
              </a:solidFill>
            </a:endParaRP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D7C5A95-DB3A-4085-AF52-385F45B4C3DC}"/>
              </a:ext>
            </a:extLst>
          </p:cNvPr>
          <p:cNvGrpSpPr/>
          <p:nvPr/>
        </p:nvGrpSpPr>
        <p:grpSpPr>
          <a:xfrm>
            <a:off x="0" y="-257930"/>
            <a:ext cx="18341401" cy="2205869"/>
            <a:chOff x="-13504" y="-135978"/>
            <a:chExt cx="12232819" cy="2804186"/>
          </a:xfrm>
        </p:grpSpPr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4BEF64BF-0B62-40D1-BDBE-1C45850D6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24085" r="-28"/>
            <a:stretch/>
          </p:blipFill>
          <p:spPr>
            <a:xfrm>
              <a:off x="2680045" y="-135977"/>
              <a:ext cx="9539270" cy="2804185"/>
            </a:xfrm>
            <a:prstGeom prst="rect">
              <a:avLst/>
            </a:prstGeom>
          </p:spPr>
        </p:pic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CE52A6AB-C8B7-4336-B560-34372A59B4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301" r="92193"/>
            <a:stretch/>
          </p:blipFill>
          <p:spPr>
            <a:xfrm>
              <a:off x="-13504" y="-135978"/>
              <a:ext cx="920700" cy="2804185"/>
            </a:xfrm>
            <a:prstGeom prst="rect">
              <a:avLst/>
            </a:prstGeom>
          </p:spPr>
        </p:pic>
      </p:grpSp>
      <p:pic>
        <p:nvPicPr>
          <p:cNvPr id="24" name="Imagem 23">
            <a:extLst>
              <a:ext uri="{FF2B5EF4-FFF2-40B4-BE49-F238E27FC236}">
                <a16:creationId xmlns:a16="http://schemas.microsoft.com/office/drawing/2014/main" id="{156E956F-C8E0-4E68-9347-BB18166B79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1" y="2839315"/>
            <a:ext cx="2167134" cy="2707226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A19A5C82-853D-4A5E-B32D-7C2E8C40C2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84" y="179806"/>
            <a:ext cx="2268278" cy="15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0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509057748 - relatorio - business1.jpg">
            <a:extLst>
              <a:ext uri="{FF2B5EF4-FFF2-40B4-BE49-F238E27FC236}">
                <a16:creationId xmlns:a16="http://schemas.microsoft.com/office/drawing/2014/main" id="{5B48F95D-772A-44B7-9561-65256BCB4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0"/>
            <a:ext cx="18268950" cy="1029025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44B290E-2731-4802-B2EC-9B1A1794DA4D}"/>
              </a:ext>
            </a:extLst>
          </p:cNvPr>
          <p:cNvSpPr/>
          <p:nvPr/>
        </p:nvSpPr>
        <p:spPr>
          <a:xfrm>
            <a:off x="6249669" y="7371363"/>
            <a:ext cx="12038331" cy="29156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accent1">
                  <a:lumMod val="20000"/>
                  <a:lumOff val="80000"/>
                  <a:alpha val="46000"/>
                </a:schemeClr>
              </a:gs>
              <a:gs pos="9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F5EAAD0-7E06-4BC8-8CFB-A0DB98C0E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233957" cy="1028699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BE99847-C53C-44D6-B22A-2B4541CDE573}"/>
              </a:ext>
            </a:extLst>
          </p:cNvPr>
          <p:cNvSpPr txBox="1">
            <a:spLocks/>
          </p:cNvSpPr>
          <p:nvPr/>
        </p:nvSpPr>
        <p:spPr>
          <a:xfrm>
            <a:off x="8229600" y="3821064"/>
            <a:ext cx="4874059" cy="713458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742950">
              <a:spcBef>
                <a:spcPts val="813"/>
              </a:spcBef>
              <a:defRPr/>
            </a:pPr>
            <a:endParaRPr lang="en-US" sz="3600" i="1" dirty="0">
              <a:solidFill>
                <a:srgbClr val="404040"/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0B3EC71-42A9-49F0-BA5D-7D2E6565A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8013" y="1266535"/>
            <a:ext cx="9338987" cy="160043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pt-BR" sz="3400" dirty="0">
                <a:solidFill>
                  <a:schemeClr val="bg1"/>
                </a:solidFill>
                <a:latin typeface="Trebuchet MS" panose="020B0603020202020204" pitchFamily="34" charset="0"/>
              </a:rPr>
              <a:t>PORTO SEGURO INVESTIMENTOS </a:t>
            </a:r>
            <a:br>
              <a:rPr lang="pt-BR" sz="3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Trebuchet MS" panose="020B0603020202020204" pitchFamily="34" charset="0"/>
              </a:rPr>
              <a:t>Asset Management</a:t>
            </a:r>
            <a:br>
              <a:rPr lang="en-US" sz="3600" i="1" dirty="0">
                <a:solidFill>
                  <a:srgbClr val="404040"/>
                </a:solidFill>
                <a:latin typeface="Trebuchet MS" panose="020B0603020202020204" pitchFamily="34" charset="0"/>
              </a:rPr>
            </a:br>
            <a:endParaRPr lang="pt-BR" sz="3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EC8AD9F9-3254-4658-AC23-AAE1C47A0E78}"/>
              </a:ext>
            </a:extLst>
          </p:cNvPr>
          <p:cNvSpPr txBox="1"/>
          <p:nvPr/>
        </p:nvSpPr>
        <p:spPr>
          <a:xfrm>
            <a:off x="1286345" y="3798137"/>
            <a:ext cx="5330272" cy="4161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pt-BR" sz="2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Solidez do Grupo Porto Seguro</a:t>
            </a: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D08DA712-5E16-469A-8C83-24471C003ED5}"/>
              </a:ext>
            </a:extLst>
          </p:cNvPr>
          <p:cNvSpPr txBox="1"/>
          <p:nvPr/>
        </p:nvSpPr>
        <p:spPr>
          <a:xfrm>
            <a:off x="1286345" y="4667295"/>
            <a:ext cx="7416898" cy="121635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pt-BR" sz="2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Equipe experiente, com histórico na Gestão de Renda Fixa, Renda Variável, Crédito Privado e Multimercado</a:t>
            </a: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8FDCCDE9-5522-4130-B516-C3BF775D6648}"/>
              </a:ext>
            </a:extLst>
          </p:cNvPr>
          <p:cNvSpPr txBox="1"/>
          <p:nvPr/>
        </p:nvSpPr>
        <p:spPr>
          <a:xfrm>
            <a:off x="1327165" y="7729639"/>
            <a:ext cx="3158686" cy="4161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pt-BR" sz="2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Gestão ativa </a:t>
            </a: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C28130C3-57B4-4174-B95E-1AA7729E93D8}"/>
              </a:ext>
            </a:extLst>
          </p:cNvPr>
          <p:cNvSpPr txBox="1"/>
          <p:nvPr/>
        </p:nvSpPr>
        <p:spPr>
          <a:xfrm>
            <a:off x="1336463" y="6398522"/>
            <a:ext cx="7109433" cy="81624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pt-BR" sz="2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55 profissionais de investimento, sendo 27 ligados diretamente a gestão.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B2E5A707-01C0-410A-AF73-371C99ECB2D3}"/>
              </a:ext>
            </a:extLst>
          </p:cNvPr>
          <p:cNvSpPr/>
          <p:nvPr/>
        </p:nvSpPr>
        <p:spPr>
          <a:xfrm>
            <a:off x="1259564" y="8722207"/>
            <a:ext cx="55274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Forte gerenciamento de risco</a:t>
            </a:r>
          </a:p>
        </p:txBody>
      </p:sp>
      <p:pic>
        <p:nvPicPr>
          <p:cNvPr id="27" name="Picture 19" descr="dollar-sign-01.png">
            <a:extLst>
              <a:ext uri="{FF2B5EF4-FFF2-40B4-BE49-F238E27FC236}">
                <a16:creationId xmlns:a16="http://schemas.microsoft.com/office/drawing/2014/main" id="{F82B0225-DBAD-4E8B-8823-5CCD82CB8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65" y="4989266"/>
            <a:ext cx="572415" cy="572415"/>
          </a:xfrm>
          <a:prstGeom prst="rect">
            <a:avLst/>
          </a:prstGeom>
        </p:spPr>
      </p:pic>
      <p:pic>
        <p:nvPicPr>
          <p:cNvPr id="28" name="Picture 44" descr="business-mens-01.png">
            <a:extLst>
              <a:ext uri="{FF2B5EF4-FFF2-40B4-BE49-F238E27FC236}">
                <a16:creationId xmlns:a16="http://schemas.microsoft.com/office/drawing/2014/main" id="{35D61722-11EF-4E5E-B1E9-E8DCC39768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866" y="6482490"/>
            <a:ext cx="849479" cy="648311"/>
          </a:xfrm>
          <a:prstGeom prst="rect">
            <a:avLst/>
          </a:prstGeom>
        </p:spPr>
      </p:pic>
      <p:pic>
        <p:nvPicPr>
          <p:cNvPr id="29" name="Picture 5" descr="bar-chart-01.png">
            <a:extLst>
              <a:ext uri="{FF2B5EF4-FFF2-40B4-BE49-F238E27FC236}">
                <a16:creationId xmlns:a16="http://schemas.microsoft.com/office/drawing/2014/main" id="{F28AA5D6-9C82-4AAC-B8DA-92C9A17889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801" y="7602301"/>
            <a:ext cx="648311" cy="648311"/>
          </a:xfrm>
          <a:prstGeom prst="rect">
            <a:avLst/>
          </a:prstGeom>
        </p:spPr>
      </p:pic>
      <p:pic>
        <p:nvPicPr>
          <p:cNvPr id="30" name="Picture 208" descr="security-check-01.png">
            <a:extLst>
              <a:ext uri="{FF2B5EF4-FFF2-40B4-BE49-F238E27FC236}">
                <a16:creationId xmlns:a16="http://schemas.microsoft.com/office/drawing/2014/main" id="{F77B9521-48FC-4BDE-9803-883E5779CB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290" y="8674650"/>
            <a:ext cx="540000" cy="540000"/>
          </a:xfrm>
          <a:prstGeom prst="rect">
            <a:avLst/>
          </a:prstGeom>
        </p:spPr>
      </p:pic>
      <p:pic>
        <p:nvPicPr>
          <p:cNvPr id="31" name="Picture 99" descr="building-01.png">
            <a:extLst>
              <a:ext uri="{FF2B5EF4-FFF2-40B4-BE49-F238E27FC236}">
                <a16:creationId xmlns:a16="http://schemas.microsoft.com/office/drawing/2014/main" id="{86EDDEF6-9CDF-45D8-A044-9C2A310762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449" y="3667192"/>
            <a:ext cx="648311" cy="648311"/>
          </a:xfrm>
          <a:prstGeom prst="rect">
            <a:avLst/>
          </a:prstGeom>
          <a:noFill/>
        </p:spPr>
      </p:pic>
      <p:grpSp>
        <p:nvGrpSpPr>
          <p:cNvPr id="32" name="Agrupar 31">
            <a:extLst>
              <a:ext uri="{FF2B5EF4-FFF2-40B4-BE49-F238E27FC236}">
                <a16:creationId xmlns:a16="http://schemas.microsoft.com/office/drawing/2014/main" id="{F6D55D0E-C13A-4EC0-9D7E-2529EAAED5F5}"/>
              </a:ext>
            </a:extLst>
          </p:cNvPr>
          <p:cNvGrpSpPr/>
          <p:nvPr/>
        </p:nvGrpSpPr>
        <p:grpSpPr>
          <a:xfrm>
            <a:off x="13103659" y="6785444"/>
            <a:ext cx="5066050" cy="3778412"/>
            <a:chOff x="6677278" y="4910822"/>
            <a:chExt cx="2319301" cy="1520036"/>
          </a:xfrm>
        </p:grpSpPr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406B1D93-483F-4274-9C70-12056BC969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5" t="7536" r="2427" b="12270"/>
            <a:stretch/>
          </p:blipFill>
          <p:spPr>
            <a:xfrm>
              <a:off x="7016454" y="4910822"/>
              <a:ext cx="1980125" cy="1258426"/>
            </a:xfrm>
            <a:prstGeom prst="rect">
              <a:avLst/>
            </a:prstGeom>
          </p:spPr>
        </p:pic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44CEE2B2-EFE7-4B32-875E-565551D6B933}"/>
                </a:ext>
              </a:extLst>
            </p:cNvPr>
            <p:cNvSpPr/>
            <p:nvPr/>
          </p:nvSpPr>
          <p:spPr>
            <a:xfrm>
              <a:off x="6677278" y="6169248"/>
              <a:ext cx="214005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377">
                <a:defRPr/>
              </a:pPr>
              <a:r>
                <a:rPr lang="pt-BR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rPr>
                <a:t>Rating de Qualidade Fitch: Forte </a:t>
              </a:r>
            </a:p>
          </p:txBody>
        </p:sp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3E857D78-DBA9-4002-99BD-0DC78CCED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216" y="330192"/>
            <a:ext cx="2268278" cy="1582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Agrupar 87">
            <a:extLst>
              <a:ext uri="{FF2B5EF4-FFF2-40B4-BE49-F238E27FC236}">
                <a16:creationId xmlns:a16="http://schemas.microsoft.com/office/drawing/2014/main" id="{B2E259CE-375E-439E-A52A-A81D8F476C43}"/>
              </a:ext>
            </a:extLst>
          </p:cNvPr>
          <p:cNvGrpSpPr/>
          <p:nvPr/>
        </p:nvGrpSpPr>
        <p:grpSpPr>
          <a:xfrm>
            <a:off x="3124200" y="4915467"/>
            <a:ext cx="13529347" cy="3047433"/>
            <a:chOff x="423446" y="4455021"/>
            <a:chExt cx="9631351" cy="1997631"/>
          </a:xfrm>
        </p:grpSpPr>
        <p:pic>
          <p:nvPicPr>
            <p:cNvPr id="89" name="Imagem 88">
              <a:extLst>
                <a:ext uri="{FF2B5EF4-FFF2-40B4-BE49-F238E27FC236}">
                  <a16:creationId xmlns:a16="http://schemas.microsoft.com/office/drawing/2014/main" id="{91193AA2-182F-43A9-B234-1BB7E0276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3746" y="4495149"/>
              <a:ext cx="1171061" cy="44369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2">
              <a:extLst>
                <a:ext uri="{FF2B5EF4-FFF2-40B4-BE49-F238E27FC236}">
                  <a16:creationId xmlns:a16="http://schemas.microsoft.com/office/drawing/2014/main" id="{B85662E3-9A05-402B-BE06-32792CDB1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4284" y="4455021"/>
              <a:ext cx="1318605" cy="523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Imagem 90">
              <a:extLst>
                <a:ext uri="{FF2B5EF4-FFF2-40B4-BE49-F238E27FC236}">
                  <a16:creationId xmlns:a16="http://schemas.microsoft.com/office/drawing/2014/main" id="{8321220B-37CE-4ADE-A6CA-8CDDD905D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87672" y="5821235"/>
              <a:ext cx="1131376" cy="5478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Imagem 91">
              <a:extLst>
                <a:ext uri="{FF2B5EF4-FFF2-40B4-BE49-F238E27FC236}">
                  <a16:creationId xmlns:a16="http://schemas.microsoft.com/office/drawing/2014/main" id="{3D3FADBC-5DD4-4A3E-B8E6-145206040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0161" y="4938843"/>
              <a:ext cx="1489790" cy="57384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Imagem 92">
              <a:extLst>
                <a:ext uri="{FF2B5EF4-FFF2-40B4-BE49-F238E27FC236}">
                  <a16:creationId xmlns:a16="http://schemas.microsoft.com/office/drawing/2014/main" id="{673E2E52-DC23-4FE5-AC7C-547568A7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84799" y="5239494"/>
              <a:ext cx="1526490" cy="37152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Imagem 93">
              <a:extLst>
                <a:ext uri="{FF2B5EF4-FFF2-40B4-BE49-F238E27FC236}">
                  <a16:creationId xmlns:a16="http://schemas.microsoft.com/office/drawing/2014/main" id="{48130B99-78FF-4FE6-ADBA-9971278B9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19933" y="4558377"/>
              <a:ext cx="1030361" cy="4353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Imagem 94">
              <a:extLst>
                <a:ext uri="{FF2B5EF4-FFF2-40B4-BE49-F238E27FC236}">
                  <a16:creationId xmlns:a16="http://schemas.microsoft.com/office/drawing/2014/main" id="{C33021A3-EF9B-4FE9-A580-47ED49D3A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24656" y="5950252"/>
              <a:ext cx="1426972" cy="4063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" name="Imagem 95">
              <a:extLst>
                <a:ext uri="{FF2B5EF4-FFF2-40B4-BE49-F238E27FC236}">
                  <a16:creationId xmlns:a16="http://schemas.microsoft.com/office/drawing/2014/main" id="{9BBFB32F-1F8E-4884-A50D-53D53AA4F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23446" y="5535723"/>
              <a:ext cx="1495634" cy="44741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" name="Imagem 96">
              <a:extLst>
                <a:ext uri="{FF2B5EF4-FFF2-40B4-BE49-F238E27FC236}">
                  <a16:creationId xmlns:a16="http://schemas.microsoft.com/office/drawing/2014/main" id="{7DDE01FB-9D97-4046-B952-2E6E42B7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41030" y="5148004"/>
              <a:ext cx="1495634" cy="50089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Imagem 97">
              <a:extLst>
                <a:ext uri="{FF2B5EF4-FFF2-40B4-BE49-F238E27FC236}">
                  <a16:creationId xmlns:a16="http://schemas.microsoft.com/office/drawing/2014/main" id="{A4CED217-B1C6-4D3D-BCAC-50D42C461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66406" y="5170130"/>
              <a:ext cx="1286954" cy="4577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9" name="Imagem 98">
              <a:extLst>
                <a:ext uri="{FF2B5EF4-FFF2-40B4-BE49-F238E27FC236}">
                  <a16:creationId xmlns:a16="http://schemas.microsoft.com/office/drawing/2014/main" id="{6CA67B8B-477D-45E2-A60D-E55E76F88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grayscl/>
            </a:blip>
            <a:stretch>
              <a:fillRect/>
            </a:stretch>
          </p:blipFill>
          <p:spPr>
            <a:xfrm>
              <a:off x="4975452" y="4511172"/>
              <a:ext cx="1495634" cy="49110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Imagem 99">
              <a:extLst>
                <a:ext uri="{FF2B5EF4-FFF2-40B4-BE49-F238E27FC236}">
                  <a16:creationId xmlns:a16="http://schemas.microsoft.com/office/drawing/2014/main" id="{8863E121-628D-4BE1-A804-C4A8B7F6F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51917" y="4569087"/>
              <a:ext cx="1119344" cy="397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Imagem 100">
              <a:extLst>
                <a:ext uri="{FF2B5EF4-FFF2-40B4-BE49-F238E27FC236}">
                  <a16:creationId xmlns:a16="http://schemas.microsoft.com/office/drawing/2014/main" id="{E4AF5E78-F2C3-4637-AF35-6CC183ACE4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r="3173" b="11280"/>
            <a:stretch/>
          </p:blipFill>
          <p:spPr>
            <a:xfrm>
              <a:off x="7813987" y="5803983"/>
              <a:ext cx="1495634" cy="35628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Imagem 101">
              <a:extLst>
                <a:ext uri="{FF2B5EF4-FFF2-40B4-BE49-F238E27FC236}">
                  <a16:creationId xmlns:a16="http://schemas.microsoft.com/office/drawing/2014/main" id="{BF84122A-590B-44B5-BADE-A7FBBDB44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71097" y="5823304"/>
              <a:ext cx="1590865" cy="4999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03" name="CaixaDeTexto 102">
              <a:extLst>
                <a:ext uri="{FF2B5EF4-FFF2-40B4-BE49-F238E27FC236}">
                  <a16:creationId xmlns:a16="http://schemas.microsoft.com/office/drawing/2014/main" id="{EE33AF16-EEEB-40C3-9AA9-931B796BFEA1}"/>
                </a:ext>
              </a:extLst>
            </p:cNvPr>
            <p:cNvSpPr txBox="1"/>
            <p:nvPr/>
          </p:nvSpPr>
          <p:spPr>
            <a:xfrm>
              <a:off x="7838464" y="6160264"/>
              <a:ext cx="22163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Plataforma Porto Seguro </a:t>
              </a:r>
            </a:p>
          </p:txBody>
        </p:sp>
        <p:pic>
          <p:nvPicPr>
            <p:cNvPr id="104" name="Imagem 103">
              <a:extLst>
                <a:ext uri="{FF2B5EF4-FFF2-40B4-BE49-F238E27FC236}">
                  <a16:creationId xmlns:a16="http://schemas.microsoft.com/office/drawing/2014/main" id="{16361394-8D0A-4712-9A7D-9124C7662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06887" y="5112071"/>
              <a:ext cx="1346575" cy="526454"/>
            </a:xfrm>
            <a:prstGeom prst="rect">
              <a:avLst/>
            </a:prstGeom>
          </p:spPr>
        </p:pic>
        <p:pic>
          <p:nvPicPr>
            <p:cNvPr id="105" name="Imagem 104">
              <a:extLst>
                <a:ext uri="{FF2B5EF4-FFF2-40B4-BE49-F238E27FC236}">
                  <a16:creationId xmlns:a16="http://schemas.microsoft.com/office/drawing/2014/main" id="{30C2DB1D-764E-40D0-A1AB-99A601AA5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3867" y="6058976"/>
              <a:ext cx="981075" cy="390525"/>
            </a:xfrm>
            <a:prstGeom prst="rect">
              <a:avLst/>
            </a:prstGeom>
          </p:spPr>
        </p:pic>
        <p:pic>
          <p:nvPicPr>
            <p:cNvPr id="106" name="Imagem 105">
              <a:extLst>
                <a:ext uri="{FF2B5EF4-FFF2-40B4-BE49-F238E27FC236}">
                  <a16:creationId xmlns:a16="http://schemas.microsoft.com/office/drawing/2014/main" id="{72E8428D-E71F-49BA-80BE-3897D3396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29032" y="4539625"/>
              <a:ext cx="1834607" cy="381574"/>
            </a:xfrm>
            <a:prstGeom prst="rect">
              <a:avLst/>
            </a:prstGeom>
          </p:spPr>
        </p:pic>
        <p:pic>
          <p:nvPicPr>
            <p:cNvPr id="107" name="Imagem 106">
              <a:extLst>
                <a:ext uri="{FF2B5EF4-FFF2-40B4-BE49-F238E27FC236}">
                  <a16:creationId xmlns:a16="http://schemas.microsoft.com/office/drawing/2014/main" id="{6FA71162-FFB6-4295-9252-1D331DA5B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049964" y="5197408"/>
              <a:ext cx="1295440" cy="4780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</p:pic>
      </p:grpSp>
      <p:sp>
        <p:nvSpPr>
          <p:cNvPr id="87" name="Retângulo 86">
            <a:extLst>
              <a:ext uri="{FF2B5EF4-FFF2-40B4-BE49-F238E27FC236}">
                <a16:creationId xmlns:a16="http://schemas.microsoft.com/office/drawing/2014/main" id="{D7BABE58-5E46-4223-9ADD-35A64F3F48B6}"/>
              </a:ext>
            </a:extLst>
          </p:cNvPr>
          <p:cNvSpPr/>
          <p:nvPr/>
        </p:nvSpPr>
        <p:spPr>
          <a:xfrm>
            <a:off x="1898790" y="2386029"/>
            <a:ext cx="7726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9AD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FUNDOS PSI distribuídos em 18 plataformas; </a:t>
            </a:r>
          </a:p>
          <a:p>
            <a:r>
              <a:rPr lang="pt-BR" sz="2400" dirty="0">
                <a:solidFill>
                  <a:srgbClr val="009AD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9AD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58 Mil Cotistas (Março/22).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9FFAC2C1-B56E-4DBF-8B79-C27F6B67B14A}"/>
              </a:ext>
            </a:extLst>
          </p:cNvPr>
          <p:cNvSpPr txBox="1"/>
          <p:nvPr/>
        </p:nvSpPr>
        <p:spPr>
          <a:xfrm>
            <a:off x="1487378" y="785123"/>
            <a:ext cx="10132060" cy="781624"/>
          </a:xfrm>
          <a:prstGeom prst="rect">
            <a:avLst/>
          </a:prstGeom>
          <a:effectLst/>
        </p:spPr>
        <p:txBody>
          <a:bodyPr vert="horz" wrap="square" lIns="0" tIns="225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lang="pt-BR" sz="3600" spc="465" dirty="0">
                <a:solidFill>
                  <a:srgbClr val="009AD0"/>
                </a:solidFill>
                <a:latin typeface="Trebuchet MS" panose="020B0603020202020204" pitchFamily="34" charset="0"/>
                <a:cs typeface="Verdana"/>
              </a:rPr>
              <a:t>CLIENTES</a:t>
            </a:r>
            <a:endParaRPr lang="pt-BR" sz="3600" dirty="0">
              <a:solidFill>
                <a:srgbClr val="009AD0"/>
              </a:solidFill>
              <a:latin typeface="Trebuchet MS" panose="020B0603020202020204" pitchFamily="34" charset="0"/>
              <a:cs typeface="Verdana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A3EF07D-9CA2-4ACF-A8AA-50FA97161B56}"/>
              </a:ext>
            </a:extLst>
          </p:cNvPr>
          <p:cNvGrpSpPr/>
          <p:nvPr/>
        </p:nvGrpSpPr>
        <p:grpSpPr>
          <a:xfrm>
            <a:off x="682721" y="4103863"/>
            <a:ext cx="15847679" cy="4850199"/>
            <a:chOff x="933905" y="4062271"/>
            <a:chExt cx="15564195" cy="4850199"/>
          </a:xfrm>
        </p:grpSpPr>
        <p:sp>
          <p:nvSpPr>
            <p:cNvPr id="3" name="object 3"/>
            <p:cNvSpPr/>
            <p:nvPr/>
          </p:nvSpPr>
          <p:spPr>
            <a:xfrm>
              <a:off x="933905" y="4062271"/>
              <a:ext cx="15564195" cy="4850199"/>
            </a:xfrm>
            <a:custGeom>
              <a:avLst/>
              <a:gdLst/>
              <a:ahLst/>
              <a:cxnLst/>
              <a:rect l="l" t="t" r="r" b="b"/>
              <a:pathLst>
                <a:path w="6457315" h="2753360">
                  <a:moveTo>
                    <a:pt x="6456845" y="0"/>
                  </a:moveTo>
                  <a:lnTo>
                    <a:pt x="494309" y="0"/>
                  </a:lnTo>
                  <a:lnTo>
                    <a:pt x="494309" y="38074"/>
                  </a:lnTo>
                  <a:lnTo>
                    <a:pt x="494309" y="883881"/>
                  </a:lnTo>
                  <a:lnTo>
                    <a:pt x="446760" y="886244"/>
                  </a:lnTo>
                  <a:lnTo>
                    <a:pt x="398678" y="893381"/>
                  </a:lnTo>
                  <a:lnTo>
                    <a:pt x="351523" y="905192"/>
                  </a:lnTo>
                  <a:lnTo>
                    <a:pt x="305765" y="921562"/>
                  </a:lnTo>
                  <a:lnTo>
                    <a:pt x="261823" y="942352"/>
                  </a:lnTo>
                  <a:lnTo>
                    <a:pt x="220129" y="967333"/>
                  </a:lnTo>
                  <a:lnTo>
                    <a:pt x="181089" y="996289"/>
                  </a:lnTo>
                  <a:lnTo>
                    <a:pt x="145072" y="1028928"/>
                  </a:lnTo>
                  <a:lnTo>
                    <a:pt x="112433" y="1064945"/>
                  </a:lnTo>
                  <a:lnTo>
                    <a:pt x="83477" y="1103985"/>
                  </a:lnTo>
                  <a:lnTo>
                    <a:pt x="58483" y="1145679"/>
                  </a:lnTo>
                  <a:lnTo>
                    <a:pt x="37706" y="1189621"/>
                  </a:lnTo>
                  <a:lnTo>
                    <a:pt x="21336" y="1235379"/>
                  </a:lnTo>
                  <a:lnTo>
                    <a:pt x="9525" y="1282534"/>
                  </a:lnTo>
                  <a:lnTo>
                    <a:pt x="2387" y="1330617"/>
                  </a:lnTo>
                  <a:lnTo>
                    <a:pt x="0" y="1379169"/>
                  </a:lnTo>
                  <a:lnTo>
                    <a:pt x="152" y="1391323"/>
                  </a:lnTo>
                  <a:lnTo>
                    <a:pt x="3733" y="1439799"/>
                  </a:lnTo>
                  <a:lnTo>
                    <a:pt x="12039" y="1487690"/>
                  </a:lnTo>
                  <a:lnTo>
                    <a:pt x="25006" y="1534528"/>
                  </a:lnTo>
                  <a:lnTo>
                    <a:pt x="42494" y="1579880"/>
                  </a:lnTo>
                  <a:lnTo>
                    <a:pt x="64350" y="1623301"/>
                  </a:lnTo>
                  <a:lnTo>
                    <a:pt x="90360" y="1664360"/>
                  </a:lnTo>
                  <a:lnTo>
                    <a:pt x="120256" y="1702676"/>
                  </a:lnTo>
                  <a:lnTo>
                    <a:pt x="153771" y="1737880"/>
                  </a:lnTo>
                  <a:lnTo>
                    <a:pt x="190576" y="1769630"/>
                  </a:lnTo>
                  <a:lnTo>
                    <a:pt x="230327" y="1797621"/>
                  </a:lnTo>
                  <a:lnTo>
                    <a:pt x="272618" y="1821573"/>
                  </a:lnTo>
                  <a:lnTo>
                    <a:pt x="317055" y="1841271"/>
                  </a:lnTo>
                  <a:lnTo>
                    <a:pt x="363207" y="1856524"/>
                  </a:lnTo>
                  <a:lnTo>
                    <a:pt x="410629" y="1867166"/>
                  </a:lnTo>
                  <a:lnTo>
                    <a:pt x="458876" y="1873123"/>
                  </a:lnTo>
                  <a:lnTo>
                    <a:pt x="494309" y="1874469"/>
                  </a:lnTo>
                  <a:lnTo>
                    <a:pt x="494309" y="2713672"/>
                  </a:lnTo>
                  <a:lnTo>
                    <a:pt x="494309" y="2753029"/>
                  </a:lnTo>
                  <a:lnTo>
                    <a:pt x="6456845" y="2753029"/>
                  </a:lnTo>
                  <a:lnTo>
                    <a:pt x="6456845" y="2713748"/>
                  </a:lnTo>
                  <a:lnTo>
                    <a:pt x="6456845" y="38163"/>
                  </a:lnTo>
                  <a:lnTo>
                    <a:pt x="6417818" y="38163"/>
                  </a:lnTo>
                  <a:lnTo>
                    <a:pt x="6417818" y="2713672"/>
                  </a:lnTo>
                  <a:lnTo>
                    <a:pt x="532511" y="2713672"/>
                  </a:lnTo>
                  <a:lnTo>
                    <a:pt x="532511" y="1873059"/>
                  </a:lnTo>
                  <a:lnTo>
                    <a:pt x="543852" y="1872081"/>
                  </a:lnTo>
                  <a:lnTo>
                    <a:pt x="555942" y="1870735"/>
                  </a:lnTo>
                  <a:lnTo>
                    <a:pt x="603834" y="1862429"/>
                  </a:lnTo>
                  <a:lnTo>
                    <a:pt x="650671" y="1849462"/>
                  </a:lnTo>
                  <a:lnTo>
                    <a:pt x="696023" y="1831975"/>
                  </a:lnTo>
                  <a:lnTo>
                    <a:pt x="739444" y="1810118"/>
                  </a:lnTo>
                  <a:lnTo>
                    <a:pt x="780503" y="1784108"/>
                  </a:lnTo>
                  <a:lnTo>
                    <a:pt x="818819" y="1754200"/>
                  </a:lnTo>
                  <a:lnTo>
                    <a:pt x="854024" y="1720684"/>
                  </a:lnTo>
                  <a:lnTo>
                    <a:pt x="885774" y="1683880"/>
                  </a:lnTo>
                  <a:lnTo>
                    <a:pt x="913765" y="1644142"/>
                  </a:lnTo>
                  <a:lnTo>
                    <a:pt x="937717" y="1601851"/>
                  </a:lnTo>
                  <a:lnTo>
                    <a:pt x="957414" y="1557413"/>
                  </a:lnTo>
                  <a:lnTo>
                    <a:pt x="972667" y="1511261"/>
                  </a:lnTo>
                  <a:lnTo>
                    <a:pt x="983310" y="1463840"/>
                  </a:lnTo>
                  <a:lnTo>
                    <a:pt x="989266" y="1415592"/>
                  </a:lnTo>
                  <a:lnTo>
                    <a:pt x="990600" y="1379169"/>
                  </a:lnTo>
                  <a:lnTo>
                    <a:pt x="990460" y="1367002"/>
                  </a:lnTo>
                  <a:lnTo>
                    <a:pt x="986878" y="1318526"/>
                  </a:lnTo>
                  <a:lnTo>
                    <a:pt x="978573" y="1270635"/>
                  </a:lnTo>
                  <a:lnTo>
                    <a:pt x="965606" y="1223797"/>
                  </a:lnTo>
                  <a:lnTo>
                    <a:pt x="948105" y="1178445"/>
                  </a:lnTo>
                  <a:lnTo>
                    <a:pt x="926261" y="1135024"/>
                  </a:lnTo>
                  <a:lnTo>
                    <a:pt x="900252" y="1093965"/>
                  </a:lnTo>
                  <a:lnTo>
                    <a:pt x="870343" y="1055649"/>
                  </a:lnTo>
                  <a:lnTo>
                    <a:pt x="836828" y="1020445"/>
                  </a:lnTo>
                  <a:lnTo>
                    <a:pt x="800023" y="988695"/>
                  </a:lnTo>
                  <a:lnTo>
                    <a:pt x="760285" y="960704"/>
                  </a:lnTo>
                  <a:lnTo>
                    <a:pt x="717994" y="936752"/>
                  </a:lnTo>
                  <a:lnTo>
                    <a:pt x="673557" y="917054"/>
                  </a:lnTo>
                  <a:lnTo>
                    <a:pt x="627405" y="901801"/>
                  </a:lnTo>
                  <a:lnTo>
                    <a:pt x="579983" y="891159"/>
                  </a:lnTo>
                  <a:lnTo>
                    <a:pt x="532511" y="885278"/>
                  </a:lnTo>
                  <a:lnTo>
                    <a:pt x="532511" y="38074"/>
                  </a:lnTo>
                  <a:lnTo>
                    <a:pt x="6456845" y="38074"/>
                  </a:lnTo>
                  <a:lnTo>
                    <a:pt x="6456845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615E6813-7115-4A08-95F1-24C4EFA415A5}"/>
                </a:ext>
              </a:extLst>
            </p:cNvPr>
            <p:cNvSpPr/>
            <p:nvPr/>
          </p:nvSpPr>
          <p:spPr>
            <a:xfrm>
              <a:off x="987820" y="5338546"/>
              <a:ext cx="2327760" cy="24145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31DEB0B2-3AD3-4291-893D-9D47216E88CF}"/>
              </a:ext>
            </a:extLst>
          </p:cNvPr>
          <p:cNvGrpSpPr/>
          <p:nvPr/>
        </p:nvGrpSpPr>
        <p:grpSpPr>
          <a:xfrm>
            <a:off x="31507" y="-319310"/>
            <a:ext cx="18341401" cy="2205869"/>
            <a:chOff x="-13504" y="-135978"/>
            <a:chExt cx="12232819" cy="2804186"/>
          </a:xfrm>
        </p:grpSpPr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CD1010E0-D935-482E-9A04-7E552C30C4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24085" r="-28"/>
            <a:stretch/>
          </p:blipFill>
          <p:spPr>
            <a:xfrm>
              <a:off x="2680045" y="-135977"/>
              <a:ext cx="9539270" cy="2804185"/>
            </a:xfrm>
            <a:prstGeom prst="rect">
              <a:avLst/>
            </a:prstGeom>
          </p:spPr>
        </p:pic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F47FB3D6-8903-4768-8D7A-C18256A61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301" r="92193"/>
            <a:stretch/>
          </p:blipFill>
          <p:spPr>
            <a:xfrm>
              <a:off x="-13504" y="-135978"/>
              <a:ext cx="920700" cy="2804185"/>
            </a:xfrm>
            <a:prstGeom prst="rect">
              <a:avLst/>
            </a:prstGeom>
          </p:spPr>
        </p:pic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222E2781-E44B-44B6-A0E3-ED9FC21F130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0" y="5582664"/>
            <a:ext cx="1539974" cy="1923766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6402DAA8-09A1-4F4C-A201-8854E5B3DB2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84" y="179806"/>
            <a:ext cx="2268278" cy="1582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BB1C5B6-16FA-4604-A65E-1EA1D766D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94" y="0"/>
            <a:ext cx="15460170" cy="10346634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2563B74C-B605-42E3-BEA4-E5EB49ED3C9D}"/>
              </a:ext>
            </a:extLst>
          </p:cNvPr>
          <p:cNvSpPr/>
          <p:nvPr/>
        </p:nvSpPr>
        <p:spPr>
          <a:xfrm>
            <a:off x="4409935" y="9576682"/>
            <a:ext cx="13946294" cy="738664"/>
          </a:xfrm>
          <a:prstGeom prst="rect">
            <a:avLst/>
          </a:prstGeom>
          <a:solidFill>
            <a:schemeClr val="bg1">
              <a:lumMod val="95000"/>
              <a:alpha val="24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pt-BR" sz="21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      Incorporando a solidez do Grupo Porto Seguro, nossa missão é buscar excelência na gestão de recursos de terceiros, utilizando a </a:t>
            </a:r>
            <a:r>
              <a:rPr lang="pt-BR" sz="21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mesma filosofia e cuidado aplicados na gestão dos recursos próprios.</a:t>
            </a:r>
            <a:endParaRPr lang="pt-BR" sz="21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D0C4FFB-7651-4FD9-ADE2-18718FD41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0855" cy="10346634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50B4FDD-12C1-45A1-8DC1-A11350E1F74D}"/>
              </a:ext>
            </a:extLst>
          </p:cNvPr>
          <p:cNvSpPr txBox="1">
            <a:spLocks/>
          </p:cNvSpPr>
          <p:nvPr/>
        </p:nvSpPr>
        <p:spPr>
          <a:xfrm>
            <a:off x="-512626" y="3483314"/>
            <a:ext cx="6879886" cy="26862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2" rIns="137160" bIns="68582" rtlCol="0"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algn="ctr" defTabSz="1371635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5400" dirty="0"/>
              <a:t>PORTFÓLIO </a:t>
            </a:r>
          </a:p>
          <a:p>
            <a:pPr algn="ctr" defTabSz="1371635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5400" dirty="0"/>
              <a:t>DE PRODUTOS</a:t>
            </a:r>
            <a:endParaRPr lang="en-US" sz="5400" dirty="0"/>
          </a:p>
        </p:txBody>
      </p:sp>
      <p:sp>
        <p:nvSpPr>
          <p:cNvPr id="15" name="Espaço Reservado para Número de Slide 4">
            <a:extLst>
              <a:ext uri="{FF2B5EF4-FFF2-40B4-BE49-F238E27FC236}">
                <a16:creationId xmlns:a16="http://schemas.microsoft.com/office/drawing/2014/main" id="{90582E89-C7DB-4BFE-9DA2-7F146394BB73}"/>
              </a:ext>
            </a:extLst>
          </p:cNvPr>
          <p:cNvSpPr txBox="1">
            <a:spLocks/>
          </p:cNvSpPr>
          <p:nvPr/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C7FD45-1854-4A9E-9F56-5E7C0BE0C339}" type="slidenum">
              <a:rPr lang="pt-BR" smtClean="0"/>
              <a:pPr/>
              <a:t>5</a:t>
            </a:fld>
            <a:endParaRPr lang="pt-BR" dirty="0"/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35DA63F-94EF-4CCD-B2BB-4B68ABEC7A1E}"/>
              </a:ext>
            </a:extLst>
          </p:cNvPr>
          <p:cNvGrpSpPr/>
          <p:nvPr/>
        </p:nvGrpSpPr>
        <p:grpSpPr>
          <a:xfrm>
            <a:off x="5896612" y="1638300"/>
            <a:ext cx="9980597" cy="7260796"/>
            <a:chOff x="8650131" y="143200"/>
            <a:chExt cx="9394628" cy="7590112"/>
          </a:xfrm>
          <a:solidFill>
            <a:schemeClr val="bg1"/>
          </a:solidFill>
        </p:grpSpPr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E7FB3E6A-4A93-438F-AE12-F8A7669AEAC8}"/>
                </a:ext>
              </a:extLst>
            </p:cNvPr>
            <p:cNvSpPr/>
            <p:nvPr/>
          </p:nvSpPr>
          <p:spPr>
            <a:xfrm>
              <a:off x="10400125" y="251780"/>
              <a:ext cx="7638771" cy="868640"/>
            </a:xfrm>
            <a:custGeom>
              <a:avLst/>
              <a:gdLst>
                <a:gd name="connsiteX0" fmla="*/ 0 w 8851728"/>
                <a:gd name="connsiteY0" fmla="*/ 0 h 868640"/>
                <a:gd name="connsiteX1" fmla="*/ 8851728 w 8851728"/>
                <a:gd name="connsiteY1" fmla="*/ 0 h 868640"/>
                <a:gd name="connsiteX2" fmla="*/ 8851728 w 8851728"/>
                <a:gd name="connsiteY2" fmla="*/ 868640 h 868640"/>
                <a:gd name="connsiteX3" fmla="*/ 0 w 8851728"/>
                <a:gd name="connsiteY3" fmla="*/ 868640 h 868640"/>
                <a:gd name="connsiteX4" fmla="*/ 0 w 8851728"/>
                <a:gd name="connsiteY4" fmla="*/ 0 h 86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1728" h="868640">
                  <a:moveTo>
                    <a:pt x="0" y="0"/>
                  </a:moveTo>
                  <a:lnTo>
                    <a:pt x="8851728" y="0"/>
                  </a:lnTo>
                  <a:lnTo>
                    <a:pt x="8851728" y="868640"/>
                  </a:lnTo>
                  <a:lnTo>
                    <a:pt x="0" y="86864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89483" tIns="114300" rIns="114300" bIns="114300" numCol="1" spcCol="1270" anchor="ctr" anchorCtr="0">
              <a:noAutofit/>
            </a:bodyPr>
            <a:lstStyle/>
            <a:p>
              <a:pPr marL="0" lvl="0" indent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kumimoji="0" lang="en-US" sz="4000" b="0" i="1" u="none" strike="noStrike" kern="1200" cap="none" spc="-25" normalizeH="0" baseline="0" noProof="0" dirty="0">
                  <a:ln/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/>
                </a:rPr>
                <a:t>  RENDA FIXA (CAIXA)</a:t>
              </a:r>
              <a:endParaRPr lang="pt-BR" sz="4000" i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8A51C5C7-027C-4F2F-98D8-EC55250B9E45}"/>
                </a:ext>
              </a:extLst>
            </p:cNvPr>
            <p:cNvSpPr/>
            <p:nvPr/>
          </p:nvSpPr>
          <p:spPr>
            <a:xfrm>
              <a:off x="9735931" y="143200"/>
              <a:ext cx="1058306" cy="1085800"/>
            </a:xfrm>
            <a:prstGeom prst="ellipse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5B4A6EEC-B65F-4B9C-9C02-A1686846BAF6}"/>
                </a:ext>
              </a:extLst>
            </p:cNvPr>
            <p:cNvSpPr/>
            <p:nvPr/>
          </p:nvSpPr>
          <p:spPr>
            <a:xfrm>
              <a:off x="10234307" y="1825472"/>
              <a:ext cx="7804589" cy="868640"/>
            </a:xfrm>
            <a:custGeom>
              <a:avLst/>
              <a:gdLst>
                <a:gd name="connsiteX0" fmla="*/ 0 w 8229286"/>
                <a:gd name="connsiteY0" fmla="*/ 0 h 868640"/>
                <a:gd name="connsiteX1" fmla="*/ 8229286 w 8229286"/>
                <a:gd name="connsiteY1" fmla="*/ 0 h 868640"/>
                <a:gd name="connsiteX2" fmla="*/ 8229286 w 8229286"/>
                <a:gd name="connsiteY2" fmla="*/ 868640 h 868640"/>
                <a:gd name="connsiteX3" fmla="*/ 0 w 8229286"/>
                <a:gd name="connsiteY3" fmla="*/ 868640 h 868640"/>
                <a:gd name="connsiteX4" fmla="*/ 0 w 8229286"/>
                <a:gd name="connsiteY4" fmla="*/ 0 h 86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286" h="868640">
                  <a:moveTo>
                    <a:pt x="0" y="0"/>
                  </a:moveTo>
                  <a:lnTo>
                    <a:pt x="8229286" y="0"/>
                  </a:lnTo>
                  <a:lnTo>
                    <a:pt x="8229286" y="868640"/>
                  </a:lnTo>
                  <a:lnTo>
                    <a:pt x="0" y="86864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89483" tIns="114300" rIns="114300" bIns="114300" numCol="1" spcCol="1270" anchor="ctr" anchorCtr="0">
              <a:noAutofit/>
            </a:bodyPr>
            <a:lstStyle/>
            <a:p>
              <a:pPr marL="0" lvl="0" indent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kumimoji="0" lang="pt-br" sz="4000" b="0" i="1" u="none" strike="noStrike" kern="1200" cap="none" spc="-25" normalizeH="0" baseline="0" noProof="0" dirty="0">
                  <a:ln/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/>
                </a:rPr>
                <a:t>  RENDA FIXA </a:t>
              </a:r>
              <a:r>
                <a:rPr kumimoji="0" lang="pt-BR" sz="4000" b="0" i="1" u="none" strike="noStrike" kern="1200" cap="none" spc="-25" normalizeH="0" baseline="0" noProof="0" dirty="0">
                  <a:ln/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/>
                </a:rPr>
                <a:t>CRÉDITO</a:t>
              </a:r>
              <a:endParaRPr lang="pt-BR" sz="4000" i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4B30C281-3679-4BB1-A5CE-B839E0307562}"/>
                </a:ext>
              </a:extLst>
            </p:cNvPr>
            <p:cNvSpPr/>
            <p:nvPr/>
          </p:nvSpPr>
          <p:spPr>
            <a:xfrm>
              <a:off x="9691407" y="1716892"/>
              <a:ext cx="1029764" cy="1085800"/>
            </a:xfrm>
            <a:prstGeom prst="ellipse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F33E9410-B9A8-49EA-AD6C-C09731E14205}"/>
                </a:ext>
              </a:extLst>
            </p:cNvPr>
            <p:cNvSpPr/>
            <p:nvPr/>
          </p:nvSpPr>
          <p:spPr>
            <a:xfrm>
              <a:off x="9916713" y="3503574"/>
              <a:ext cx="8122183" cy="868640"/>
            </a:xfrm>
            <a:custGeom>
              <a:avLst/>
              <a:gdLst>
                <a:gd name="connsiteX0" fmla="*/ 0 w 8038246"/>
                <a:gd name="connsiteY0" fmla="*/ 0 h 868640"/>
                <a:gd name="connsiteX1" fmla="*/ 8038246 w 8038246"/>
                <a:gd name="connsiteY1" fmla="*/ 0 h 868640"/>
                <a:gd name="connsiteX2" fmla="*/ 8038246 w 8038246"/>
                <a:gd name="connsiteY2" fmla="*/ 868640 h 868640"/>
                <a:gd name="connsiteX3" fmla="*/ 0 w 8038246"/>
                <a:gd name="connsiteY3" fmla="*/ 868640 h 868640"/>
                <a:gd name="connsiteX4" fmla="*/ 0 w 8038246"/>
                <a:gd name="connsiteY4" fmla="*/ 0 h 86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8246" h="868640">
                  <a:moveTo>
                    <a:pt x="0" y="0"/>
                  </a:moveTo>
                  <a:lnTo>
                    <a:pt x="8038246" y="0"/>
                  </a:lnTo>
                  <a:lnTo>
                    <a:pt x="8038246" y="868640"/>
                  </a:lnTo>
                  <a:lnTo>
                    <a:pt x="0" y="86864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89483" tIns="114300" rIns="114300" bIns="114300" numCol="1" spcCol="1270" anchor="ctr" anchorCtr="0">
              <a:noAutofit/>
            </a:bodyPr>
            <a:lstStyle/>
            <a:p>
              <a:pPr marL="0" lvl="0" indent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kumimoji="0" lang="pt-br" sz="4000" b="0" i="1" u="none" strike="noStrike" kern="1200" cap="none" spc="-25" normalizeH="0" baseline="0" dirty="0">
                  <a:ln/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/>
                </a:rPr>
                <a:t> </a:t>
              </a:r>
              <a:r>
                <a:rPr kumimoji="0" lang="pt-BR" sz="4000" b="0" i="1" u="none" strike="noStrike" kern="1200" cap="none" spc="-25" normalizeH="0" baseline="0" dirty="0">
                  <a:ln/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/>
                </a:rPr>
                <a:t>  </a:t>
              </a:r>
              <a:r>
                <a:rPr kumimoji="0" lang="pt-br" sz="4000" b="0" i="1" u="none" strike="noStrike" kern="1200" cap="none" spc="-25" normalizeH="0" baseline="0" dirty="0">
                  <a:ln/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/>
                </a:rPr>
                <a:t>RENDA FIXA </a:t>
              </a:r>
              <a:r>
                <a:rPr kumimoji="0" lang="pt-BR" sz="4000" b="0" i="1" u="none" strike="noStrike" kern="1200" cap="none" spc="-25" normalizeH="0" baseline="0" dirty="0">
                  <a:ln/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/>
                </a:rPr>
                <a:t>JUROS</a:t>
              </a:r>
              <a:endParaRPr lang="pt-BR" sz="4000" i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42486B50-6774-4B81-BDDF-0B3D3C6FA509}"/>
                </a:ext>
              </a:extLst>
            </p:cNvPr>
            <p:cNvSpPr/>
            <p:nvPr/>
          </p:nvSpPr>
          <p:spPr>
            <a:xfrm>
              <a:off x="9373814" y="3394994"/>
              <a:ext cx="1097138" cy="1085800"/>
            </a:xfrm>
            <a:prstGeom prst="ellipse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4B0C49CB-FDEC-46DC-9633-B007986582F3}"/>
                </a:ext>
              </a:extLst>
            </p:cNvPr>
            <p:cNvSpPr/>
            <p:nvPr/>
          </p:nvSpPr>
          <p:spPr>
            <a:xfrm>
              <a:off x="9582259" y="5181682"/>
              <a:ext cx="8456638" cy="868640"/>
            </a:xfrm>
            <a:custGeom>
              <a:avLst/>
              <a:gdLst>
                <a:gd name="connsiteX0" fmla="*/ 0 w 8229286"/>
                <a:gd name="connsiteY0" fmla="*/ 0 h 868640"/>
                <a:gd name="connsiteX1" fmla="*/ 8229286 w 8229286"/>
                <a:gd name="connsiteY1" fmla="*/ 0 h 868640"/>
                <a:gd name="connsiteX2" fmla="*/ 8229286 w 8229286"/>
                <a:gd name="connsiteY2" fmla="*/ 868640 h 868640"/>
                <a:gd name="connsiteX3" fmla="*/ 0 w 8229286"/>
                <a:gd name="connsiteY3" fmla="*/ 868640 h 868640"/>
                <a:gd name="connsiteX4" fmla="*/ 0 w 8229286"/>
                <a:gd name="connsiteY4" fmla="*/ 0 h 86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286" h="868640">
                  <a:moveTo>
                    <a:pt x="0" y="0"/>
                  </a:moveTo>
                  <a:lnTo>
                    <a:pt x="8229286" y="0"/>
                  </a:lnTo>
                  <a:lnTo>
                    <a:pt x="8229286" y="868640"/>
                  </a:lnTo>
                  <a:lnTo>
                    <a:pt x="0" y="86864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89483" tIns="114300" rIns="114300" bIns="114300" numCol="1" spcCol="1270" anchor="ctr" anchorCtr="0">
              <a:noAutofit/>
            </a:bodyPr>
            <a:lstStyle/>
            <a:p>
              <a:pPr marL="0" lvl="0" indent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kumimoji="0" lang="pt-BR" sz="4000" b="0" i="1" u="none" strike="noStrike" kern="1200" cap="none" spc="-25" normalizeH="0" baseline="0" dirty="0">
                  <a:ln/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/>
                </a:rPr>
                <a:t>     </a:t>
              </a:r>
              <a:r>
                <a:rPr kumimoji="0" lang="pt-br" sz="4000" b="0" i="1" u="none" strike="noStrike" kern="1200" cap="none" spc="-25" normalizeH="0" baseline="0" dirty="0">
                  <a:ln/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/>
                </a:rPr>
                <a:t>MULTIMERCADO </a:t>
              </a:r>
              <a:r>
                <a:rPr kumimoji="0" lang="pt-BR" sz="4000" b="0" i="1" u="none" strike="noStrike" kern="1200" cap="none" spc="-25" normalizeH="0" baseline="0" dirty="0">
                  <a:ln/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/>
                </a:rPr>
                <a:t>MACRO</a:t>
              </a:r>
              <a:endParaRPr lang="pt-BR" sz="4000" i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DDE0B1F3-5946-489E-95BE-2F1BCFDE4B91}"/>
                </a:ext>
              </a:extLst>
            </p:cNvPr>
            <p:cNvSpPr/>
            <p:nvPr/>
          </p:nvSpPr>
          <p:spPr>
            <a:xfrm>
              <a:off x="9039359" y="5073102"/>
              <a:ext cx="1115798" cy="1085800"/>
            </a:xfrm>
            <a:prstGeom prst="ellipse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4D8BF696-2829-49F2-A654-6A266EAA9EC2}"/>
                </a:ext>
              </a:extLst>
            </p:cNvPr>
            <p:cNvSpPr/>
            <p:nvPr/>
          </p:nvSpPr>
          <p:spPr>
            <a:xfrm>
              <a:off x="9193031" y="6756092"/>
              <a:ext cx="8851728" cy="868640"/>
            </a:xfrm>
            <a:custGeom>
              <a:avLst/>
              <a:gdLst>
                <a:gd name="connsiteX0" fmla="*/ 0 w 8851728"/>
                <a:gd name="connsiteY0" fmla="*/ 0 h 868640"/>
                <a:gd name="connsiteX1" fmla="*/ 8851728 w 8851728"/>
                <a:gd name="connsiteY1" fmla="*/ 0 h 868640"/>
                <a:gd name="connsiteX2" fmla="*/ 8851728 w 8851728"/>
                <a:gd name="connsiteY2" fmla="*/ 868640 h 868640"/>
                <a:gd name="connsiteX3" fmla="*/ 0 w 8851728"/>
                <a:gd name="connsiteY3" fmla="*/ 868640 h 868640"/>
                <a:gd name="connsiteX4" fmla="*/ 0 w 8851728"/>
                <a:gd name="connsiteY4" fmla="*/ 0 h 86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1728" h="868640">
                  <a:moveTo>
                    <a:pt x="0" y="0"/>
                  </a:moveTo>
                  <a:lnTo>
                    <a:pt x="8851728" y="0"/>
                  </a:lnTo>
                  <a:lnTo>
                    <a:pt x="8851728" y="868640"/>
                  </a:lnTo>
                  <a:lnTo>
                    <a:pt x="0" y="86864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89483" tIns="114300" rIns="114300" bIns="114300" numCol="1" spcCol="1270" anchor="ctr" anchorCtr="0">
              <a:noAutofit/>
            </a:bodyPr>
            <a:lstStyle/>
            <a:p>
              <a:pPr marL="0" lvl="0" indent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kumimoji="0" lang="pt-BR" sz="4000" b="0" i="1" u="none" strike="noStrike" kern="1200" cap="none" spc="-25" normalizeH="0" baseline="0" dirty="0">
                  <a:ln/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/>
                </a:rPr>
                <a:t>       RENDA VARIÁVEL</a:t>
              </a:r>
              <a:endParaRPr lang="pt-BR" sz="4000" i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74EE73F0-DCE6-4ECE-9DE3-127F5B1A136E}"/>
                </a:ext>
              </a:extLst>
            </p:cNvPr>
            <p:cNvSpPr/>
            <p:nvPr/>
          </p:nvSpPr>
          <p:spPr>
            <a:xfrm>
              <a:off x="8650131" y="6647512"/>
              <a:ext cx="1085800" cy="1085800"/>
            </a:xfrm>
            <a:prstGeom prst="ellipse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7" name="Imagem 26">
            <a:extLst>
              <a:ext uri="{FF2B5EF4-FFF2-40B4-BE49-F238E27FC236}">
                <a16:creationId xmlns:a16="http://schemas.microsoft.com/office/drawing/2014/main" id="{23581765-D1DE-4E34-B0BE-EE4A307A0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0" y="1308"/>
            <a:ext cx="1676400" cy="2094192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ACD87E7D-5F73-4E6C-93BD-2234E30E57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467" y="40989"/>
            <a:ext cx="2268278" cy="15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0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3" descr="shape_26.png">
            <a:extLst>
              <a:ext uri="{FF2B5EF4-FFF2-40B4-BE49-F238E27FC236}">
                <a16:creationId xmlns:a16="http://schemas.microsoft.com/office/drawing/2014/main" id="{9831C4CC-0FEB-4A5B-8BF2-03970C137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16002"/>
            <a:ext cx="18286411" cy="641350"/>
          </a:xfrm>
          <a:prstGeom prst="rect">
            <a:avLst/>
          </a:prstGeom>
        </p:spPr>
      </p:pic>
      <p:sp>
        <p:nvSpPr>
          <p:cNvPr id="6" name="Title Placeholder 1"/>
          <p:cNvSpPr txBox="1">
            <a:spLocks/>
          </p:cNvSpPr>
          <p:nvPr/>
        </p:nvSpPr>
        <p:spPr>
          <a:xfrm>
            <a:off x="433338" y="899271"/>
            <a:ext cx="9308514" cy="685382"/>
          </a:xfrm>
          <a:prstGeom prst="rect">
            <a:avLst/>
          </a:prstGeom>
          <a:effectLst/>
        </p:spPr>
        <p:txBody>
          <a:bodyPr vert="horz" wrap="none" lIns="137160" tIns="68582" rIns="137160" bIns="68582" rtlCol="0" anchor="ctr">
            <a:normAutofit fontScale="97500"/>
          </a:bodyPr>
          <a:lstStyle>
            <a:defPPr>
              <a:defRPr lang="pt-BR"/>
            </a:defPPr>
            <a:lvl1pPr defTabSz="1371635">
              <a:lnSpc>
                <a:spcPct val="90000"/>
              </a:lnSpc>
              <a:spcBef>
                <a:spcPct val="0"/>
              </a:spcBef>
              <a:defRPr sz="3600" baseline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>
                <a:solidFill>
                  <a:srgbClr val="009AD0"/>
                </a:solidFill>
              </a:rPr>
              <a:t>CENÁRIO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0B158F5-F6AB-4B2C-843F-7F7C7B709EFA}"/>
              </a:ext>
            </a:extLst>
          </p:cNvPr>
          <p:cNvGrpSpPr/>
          <p:nvPr/>
        </p:nvGrpSpPr>
        <p:grpSpPr>
          <a:xfrm>
            <a:off x="-26701" y="-203664"/>
            <a:ext cx="18341401" cy="2205869"/>
            <a:chOff x="-13504" y="-135978"/>
            <a:chExt cx="12232819" cy="2804186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E4362395-1DCE-4F51-977C-6C73C22F8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24085" r="-28"/>
            <a:stretch/>
          </p:blipFill>
          <p:spPr>
            <a:xfrm>
              <a:off x="2680045" y="-135977"/>
              <a:ext cx="9539270" cy="28041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252D8E64-CD78-42D8-B3D9-4D452BF55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301" r="92193"/>
            <a:stretch/>
          </p:blipFill>
          <p:spPr>
            <a:xfrm>
              <a:off x="-13504" y="-135978"/>
              <a:ext cx="920700" cy="2804185"/>
            </a:xfrm>
            <a:prstGeom prst="rect">
              <a:avLst/>
            </a:prstGeom>
          </p:spPr>
        </p:pic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F2BCC43D-70D3-488B-80D3-A03BFD5C02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84" y="179806"/>
            <a:ext cx="2268278" cy="1582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D4465FE-3D75-4BFF-AC31-41E432237D6D}"/>
              </a:ext>
            </a:extLst>
          </p:cNvPr>
          <p:cNvSpPr txBox="1"/>
          <p:nvPr/>
        </p:nvSpPr>
        <p:spPr>
          <a:xfrm>
            <a:off x="9777462" y="3481337"/>
            <a:ext cx="67579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algn="just">
              <a:spcBef>
                <a:spcPts val="600"/>
              </a:spcBef>
              <a:buSzPct val="106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pt-BR" sz="2400" dirty="0">
                <a:solidFill>
                  <a:srgbClr val="404040"/>
                </a:solidFill>
                <a:latin typeface="Trebuchet MS" panose="020B0603020202020204" pitchFamily="34" charset="0"/>
              </a:rPr>
              <a:t>Guerra Rússia X Ucrânia</a:t>
            </a:r>
          </a:p>
          <a:p>
            <a:pPr marL="428625" indent="-428625" algn="just">
              <a:spcBef>
                <a:spcPts val="600"/>
              </a:spcBef>
              <a:buSzPct val="106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pt-BR" sz="2400">
                <a:solidFill>
                  <a:srgbClr val="404040"/>
                </a:solidFill>
                <a:latin typeface="Trebuchet MS" panose="020B0603020202020204" pitchFamily="34" charset="0"/>
              </a:rPr>
              <a:t>Inflação</a:t>
            </a:r>
            <a:endParaRPr lang="pt-BR" sz="24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428625" indent="-428625" algn="just">
              <a:spcBef>
                <a:spcPts val="600"/>
              </a:spcBef>
              <a:buSzPct val="106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pt-BR" sz="2400" dirty="0">
                <a:solidFill>
                  <a:srgbClr val="404040"/>
                </a:solidFill>
                <a:latin typeface="Trebuchet MS" panose="020B0603020202020204" pitchFamily="34" charset="0"/>
              </a:rPr>
              <a:t>Fim dos estímulos monetários</a:t>
            </a:r>
          </a:p>
          <a:p>
            <a:pPr marL="428625" indent="-428625" algn="just">
              <a:spcBef>
                <a:spcPts val="600"/>
              </a:spcBef>
              <a:buSzPct val="106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pt-BR" sz="2400" dirty="0">
                <a:solidFill>
                  <a:srgbClr val="404040"/>
                </a:solidFill>
                <a:latin typeface="Trebuchet MS" panose="020B0603020202020204" pitchFamily="34" charset="0"/>
              </a:rPr>
              <a:t>Bancos Centrais em “corner”</a:t>
            </a:r>
          </a:p>
          <a:p>
            <a:pPr marL="428625" indent="-428625" algn="just">
              <a:spcBef>
                <a:spcPts val="600"/>
              </a:spcBef>
              <a:buSzPct val="106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pt-BR" sz="2400" dirty="0">
                <a:solidFill>
                  <a:srgbClr val="404040"/>
                </a:solidFill>
                <a:latin typeface="Trebuchet MS" panose="020B0603020202020204" pitchFamily="34" charset="0"/>
              </a:rPr>
              <a:t>Ciclo de alta de juros (dimensão ?)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B4BC7E-C2DD-490C-8189-D3BE2C08F071}"/>
              </a:ext>
            </a:extLst>
          </p:cNvPr>
          <p:cNvSpPr txBox="1"/>
          <p:nvPr/>
        </p:nvSpPr>
        <p:spPr>
          <a:xfrm>
            <a:off x="762000" y="3481337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algn="just">
              <a:spcBef>
                <a:spcPts val="600"/>
              </a:spcBef>
              <a:buSzPct val="106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pt-BR" sz="2400" dirty="0">
                <a:solidFill>
                  <a:srgbClr val="404040"/>
                </a:solidFill>
                <a:latin typeface="Trebuchet MS" panose="020B0603020202020204" pitchFamily="34" charset="0"/>
              </a:rPr>
              <a:t>Eleições polarizadas</a:t>
            </a:r>
          </a:p>
          <a:p>
            <a:pPr marL="428625" indent="-428625" algn="just">
              <a:spcBef>
                <a:spcPts val="600"/>
              </a:spcBef>
              <a:buSzPct val="106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pt-BR" sz="2400" dirty="0">
                <a:solidFill>
                  <a:srgbClr val="404040"/>
                </a:solidFill>
                <a:latin typeface="Trebuchet MS" panose="020B0603020202020204" pitchFamily="34" charset="0"/>
              </a:rPr>
              <a:t>Ciclo alta de juros (fim ?)</a:t>
            </a:r>
          </a:p>
          <a:p>
            <a:pPr marL="428625" indent="-428625" algn="just">
              <a:spcBef>
                <a:spcPts val="600"/>
              </a:spcBef>
              <a:buSzPct val="106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pt-BR" sz="2400" dirty="0">
                <a:solidFill>
                  <a:srgbClr val="404040"/>
                </a:solidFill>
                <a:latin typeface="Trebuchet MS" panose="020B0603020202020204" pitchFamily="34" charset="0"/>
              </a:rPr>
              <a:t>Inflação</a:t>
            </a:r>
          </a:p>
          <a:p>
            <a:pPr marL="428625" indent="-428625" algn="just">
              <a:spcBef>
                <a:spcPts val="600"/>
              </a:spcBef>
              <a:buSzPct val="106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pt-BR" sz="2400" dirty="0">
                <a:solidFill>
                  <a:srgbClr val="404040"/>
                </a:solidFill>
                <a:latin typeface="Trebuchet MS" panose="020B0603020202020204" pitchFamily="34" charset="0"/>
              </a:rPr>
              <a:t>Perda da âncora fiscal</a:t>
            </a:r>
          </a:p>
          <a:p>
            <a:pPr marL="428625" indent="-428625" algn="just">
              <a:spcBef>
                <a:spcPts val="600"/>
              </a:spcBef>
              <a:buSzPct val="106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endParaRPr lang="pt-BR" sz="2400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F9F58A0-B592-422C-B018-CA1B4E48D3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6639" y="3640649"/>
            <a:ext cx="990600" cy="990600"/>
          </a:xfrm>
          <a:prstGeom prst="rect">
            <a:avLst/>
          </a:prstGeom>
        </p:spPr>
      </p:pic>
      <p:pic>
        <p:nvPicPr>
          <p:cNvPr id="14" name="Picture 6" descr="Terra Globo Mundo - Gráfico vetorial grátis no Pixabay">
            <a:extLst>
              <a:ext uri="{FF2B5EF4-FFF2-40B4-BE49-F238E27FC236}">
                <a16:creationId xmlns:a16="http://schemas.microsoft.com/office/drawing/2014/main" id="{07DA0B67-5413-44E0-86F2-EC14742DD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508" y="3643580"/>
            <a:ext cx="922876" cy="91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B4ACAD9B-4EC6-4A7E-A20F-0C9CD24D2950}"/>
              </a:ext>
            </a:extLst>
          </p:cNvPr>
          <p:cNvSpPr txBox="1"/>
          <p:nvPr/>
        </p:nvSpPr>
        <p:spPr>
          <a:xfrm>
            <a:off x="4011899" y="7790085"/>
            <a:ext cx="9067800" cy="9079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SzPct val="106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404040"/>
                </a:solidFill>
                <a:latin typeface="Trebuchet MS" panose="020B0603020202020204" pitchFamily="34" charset="0"/>
              </a:rPr>
              <a:t>Como capturar juros nominais altos e inflação resiliente?</a:t>
            </a:r>
          </a:p>
          <a:p>
            <a:pPr marL="342900" indent="-342900" algn="just">
              <a:spcBef>
                <a:spcPts val="600"/>
              </a:spcBef>
              <a:buSzPct val="106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404040"/>
                </a:solidFill>
                <a:latin typeface="Trebuchet MS" panose="020B0603020202020204" pitchFamily="34" charset="0"/>
              </a:rPr>
              <a:t>Como manter o nível de risco da carteira “comportado”</a:t>
            </a:r>
          </a:p>
        </p:txBody>
      </p:sp>
      <p:cxnSp>
        <p:nvCxnSpPr>
          <p:cNvPr id="7" name="Conector: Angulado 6">
            <a:extLst>
              <a:ext uri="{FF2B5EF4-FFF2-40B4-BE49-F238E27FC236}">
                <a16:creationId xmlns:a16="http://schemas.microsoft.com/office/drawing/2014/main" id="{47900818-883B-480D-9E85-F957114DE64B}"/>
              </a:ext>
            </a:extLst>
          </p:cNvPr>
          <p:cNvCxnSpPr>
            <a:cxnSpLocks/>
            <a:stCxn id="12" idx="2"/>
            <a:endCxn id="19" idx="0"/>
          </p:cNvCxnSpPr>
          <p:nvPr/>
        </p:nvCxnSpPr>
        <p:spPr>
          <a:xfrm rot="16200000" flipH="1">
            <a:off x="5070710" y="4314995"/>
            <a:ext cx="2061979" cy="488819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E4266A8B-3514-4976-8A19-0416F54BF441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rot="5400000">
            <a:off x="9820126" y="4453779"/>
            <a:ext cx="2061979" cy="461063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m 35">
            <a:extLst>
              <a:ext uri="{FF2B5EF4-FFF2-40B4-BE49-F238E27FC236}">
                <a16:creationId xmlns:a16="http://schemas.microsoft.com/office/drawing/2014/main" id="{26CA751A-1B16-454A-89B3-A45C2DFE85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32477" y="7313205"/>
            <a:ext cx="1081662" cy="884998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C64FB5CF-C870-458F-8478-0AB04BF708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42770" y="8193643"/>
            <a:ext cx="1438306" cy="84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4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3" descr="shape_26.png">
            <a:extLst>
              <a:ext uri="{FF2B5EF4-FFF2-40B4-BE49-F238E27FC236}">
                <a16:creationId xmlns:a16="http://schemas.microsoft.com/office/drawing/2014/main" id="{9831C4CC-0FEB-4A5B-8BF2-03970C137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16002"/>
            <a:ext cx="18286411" cy="641350"/>
          </a:xfrm>
          <a:prstGeom prst="rect">
            <a:avLst/>
          </a:prstGeom>
        </p:spPr>
      </p:pic>
      <p:sp>
        <p:nvSpPr>
          <p:cNvPr id="6" name="Title Placeholder 1"/>
          <p:cNvSpPr txBox="1">
            <a:spLocks/>
          </p:cNvSpPr>
          <p:nvPr/>
        </p:nvSpPr>
        <p:spPr>
          <a:xfrm>
            <a:off x="433338" y="899271"/>
            <a:ext cx="9308514" cy="685382"/>
          </a:xfrm>
          <a:prstGeom prst="rect">
            <a:avLst/>
          </a:prstGeom>
          <a:effectLst/>
        </p:spPr>
        <p:txBody>
          <a:bodyPr vert="horz" wrap="none" lIns="137160" tIns="68582" rIns="137160" bIns="68582" rtlCol="0" anchor="ctr">
            <a:normAutofit fontScale="97500"/>
          </a:bodyPr>
          <a:lstStyle>
            <a:defPPr>
              <a:defRPr lang="pt-BR"/>
            </a:defPPr>
            <a:lvl1pPr defTabSz="1371635">
              <a:lnSpc>
                <a:spcPct val="90000"/>
              </a:lnSpc>
              <a:spcBef>
                <a:spcPct val="0"/>
              </a:spcBef>
              <a:defRPr sz="3600" baseline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>
                <a:solidFill>
                  <a:srgbClr val="009AD0"/>
                </a:solidFill>
              </a:rPr>
              <a:t>CENÁRIO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0B158F5-F6AB-4B2C-843F-7F7C7B709EFA}"/>
              </a:ext>
            </a:extLst>
          </p:cNvPr>
          <p:cNvGrpSpPr/>
          <p:nvPr/>
        </p:nvGrpSpPr>
        <p:grpSpPr>
          <a:xfrm>
            <a:off x="-26701" y="-203664"/>
            <a:ext cx="18341401" cy="2205869"/>
            <a:chOff x="-13504" y="-135978"/>
            <a:chExt cx="12232819" cy="2804186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E4362395-1DCE-4F51-977C-6C73C22F8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24085" r="-28"/>
            <a:stretch/>
          </p:blipFill>
          <p:spPr>
            <a:xfrm>
              <a:off x="2680045" y="-135977"/>
              <a:ext cx="9539270" cy="28041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252D8E64-CD78-42D8-B3D9-4D452BF55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301" r="92193"/>
            <a:stretch/>
          </p:blipFill>
          <p:spPr>
            <a:xfrm>
              <a:off x="-13504" y="-135978"/>
              <a:ext cx="920700" cy="2804185"/>
            </a:xfrm>
            <a:prstGeom prst="rect">
              <a:avLst/>
            </a:prstGeom>
          </p:spPr>
        </p:pic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F2BCC43D-70D3-488B-80D3-A03BFD5C02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84" y="179806"/>
            <a:ext cx="2268278" cy="15828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F9F58A0-B592-422C-B018-CA1B4E48D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2431854"/>
            <a:ext cx="1160840" cy="116084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9AF551C-B952-43F8-AB37-9E0447F3C8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0951" y="2008590"/>
            <a:ext cx="8861801" cy="200736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A7CBA9D-A602-4999-A145-266845F512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4084" y="5954847"/>
            <a:ext cx="7013734" cy="3145866"/>
          </a:xfrm>
          <a:prstGeom prst="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</p:pic>
      <p:cxnSp>
        <p:nvCxnSpPr>
          <p:cNvPr id="5" name="Conector: Angulado 4">
            <a:extLst>
              <a:ext uri="{FF2B5EF4-FFF2-40B4-BE49-F238E27FC236}">
                <a16:creationId xmlns:a16="http://schemas.microsoft.com/office/drawing/2014/main" id="{10AA3E02-14B9-4EF5-8B13-58FCE540185C}"/>
              </a:ext>
            </a:extLst>
          </p:cNvPr>
          <p:cNvCxnSpPr>
            <a:cxnSpLocks/>
            <a:stCxn id="17" idx="2"/>
            <a:endCxn id="9" idx="0"/>
          </p:cNvCxnSpPr>
          <p:nvPr/>
        </p:nvCxnSpPr>
        <p:spPr>
          <a:xfrm rot="16200000" flipH="1">
            <a:off x="9812159" y="3945651"/>
            <a:ext cx="1280833" cy="142144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F597A22D-20DC-48D7-A2B9-51FC66A344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3483" y="5296792"/>
            <a:ext cx="2659632" cy="441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5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3" descr="shape_26.png">
            <a:extLst>
              <a:ext uri="{FF2B5EF4-FFF2-40B4-BE49-F238E27FC236}">
                <a16:creationId xmlns:a16="http://schemas.microsoft.com/office/drawing/2014/main" id="{9831C4CC-0FEB-4A5B-8BF2-03970C137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16002"/>
            <a:ext cx="18286411" cy="641350"/>
          </a:xfrm>
          <a:prstGeom prst="rect">
            <a:avLst/>
          </a:prstGeom>
        </p:spPr>
      </p:pic>
      <p:sp>
        <p:nvSpPr>
          <p:cNvPr id="6" name="Title Placeholder 1"/>
          <p:cNvSpPr txBox="1">
            <a:spLocks/>
          </p:cNvSpPr>
          <p:nvPr/>
        </p:nvSpPr>
        <p:spPr>
          <a:xfrm>
            <a:off x="433338" y="899271"/>
            <a:ext cx="9308514" cy="685382"/>
          </a:xfrm>
          <a:prstGeom prst="rect">
            <a:avLst/>
          </a:prstGeom>
          <a:effectLst/>
        </p:spPr>
        <p:txBody>
          <a:bodyPr vert="horz" wrap="none" lIns="137160" tIns="68582" rIns="137160" bIns="68582" rtlCol="0" anchor="ctr">
            <a:normAutofit fontScale="97500"/>
          </a:bodyPr>
          <a:lstStyle>
            <a:defPPr>
              <a:defRPr lang="pt-BR"/>
            </a:defPPr>
            <a:lvl1pPr defTabSz="1371635">
              <a:lnSpc>
                <a:spcPct val="90000"/>
              </a:lnSpc>
              <a:spcBef>
                <a:spcPct val="0"/>
              </a:spcBef>
              <a:defRPr sz="3600" baseline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>
                <a:solidFill>
                  <a:srgbClr val="009AD0"/>
                </a:solidFill>
              </a:rPr>
              <a:t>BENCHMARKS RENDA FIXA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0B158F5-F6AB-4B2C-843F-7F7C7B709EFA}"/>
              </a:ext>
            </a:extLst>
          </p:cNvPr>
          <p:cNvGrpSpPr/>
          <p:nvPr/>
        </p:nvGrpSpPr>
        <p:grpSpPr>
          <a:xfrm>
            <a:off x="-53401" y="-216053"/>
            <a:ext cx="18341401" cy="2205869"/>
            <a:chOff x="-13504" y="-135978"/>
            <a:chExt cx="12232819" cy="2804186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E4362395-1DCE-4F51-977C-6C73C22F8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24085" r="-28"/>
            <a:stretch/>
          </p:blipFill>
          <p:spPr>
            <a:xfrm>
              <a:off x="2680045" y="-135977"/>
              <a:ext cx="9539270" cy="28041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252D8E64-CD78-42D8-B3D9-4D452BF55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301" r="92193"/>
            <a:stretch/>
          </p:blipFill>
          <p:spPr>
            <a:xfrm>
              <a:off x="-13504" y="-135978"/>
              <a:ext cx="920700" cy="2804185"/>
            </a:xfrm>
            <a:prstGeom prst="rect">
              <a:avLst/>
            </a:prstGeom>
          </p:spPr>
        </p:pic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F2BCC43D-70D3-488B-80D3-A03BFD5C02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84" y="179806"/>
            <a:ext cx="2268278" cy="1582800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AF676595-EF74-492E-9112-096570C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29" y="2081589"/>
            <a:ext cx="15388900" cy="6970065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322EED71-D832-4F40-96DC-6D80F95353F3}"/>
              </a:ext>
            </a:extLst>
          </p:cNvPr>
          <p:cNvSpPr txBox="1"/>
          <p:nvPr/>
        </p:nvSpPr>
        <p:spPr>
          <a:xfrm>
            <a:off x="7315200" y="7962900"/>
            <a:ext cx="61395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hlinkClick r:id="rId7"/>
              </a:rPr>
              <a:t>https://public.flourish.studio/visualisation/7389007/</a:t>
            </a:r>
            <a:endParaRPr lang="pt-BR" sz="2000" dirty="0"/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A646D8D7-4A31-4E0B-B25B-92A366262D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395" y="4853518"/>
            <a:ext cx="1972408" cy="211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1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3" descr="shape_26.png">
            <a:extLst>
              <a:ext uri="{FF2B5EF4-FFF2-40B4-BE49-F238E27FC236}">
                <a16:creationId xmlns:a16="http://schemas.microsoft.com/office/drawing/2014/main" id="{9831C4CC-0FEB-4A5B-8BF2-03970C137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16002"/>
            <a:ext cx="18286411" cy="641350"/>
          </a:xfrm>
          <a:prstGeom prst="rect">
            <a:avLst/>
          </a:prstGeom>
        </p:spPr>
      </p:pic>
      <p:sp>
        <p:nvSpPr>
          <p:cNvPr id="6" name="Title Placeholder 1"/>
          <p:cNvSpPr txBox="1">
            <a:spLocks/>
          </p:cNvSpPr>
          <p:nvPr/>
        </p:nvSpPr>
        <p:spPr>
          <a:xfrm>
            <a:off x="433338" y="899271"/>
            <a:ext cx="9308514" cy="685382"/>
          </a:xfrm>
          <a:prstGeom prst="rect">
            <a:avLst/>
          </a:prstGeom>
          <a:effectLst/>
        </p:spPr>
        <p:txBody>
          <a:bodyPr vert="horz" wrap="none" lIns="137160" tIns="68582" rIns="137160" bIns="68582" rtlCol="0" anchor="ctr">
            <a:normAutofit fontScale="97500"/>
          </a:bodyPr>
          <a:lstStyle>
            <a:defPPr>
              <a:defRPr lang="pt-BR"/>
            </a:defPPr>
            <a:lvl1pPr defTabSz="1371635">
              <a:lnSpc>
                <a:spcPct val="90000"/>
              </a:lnSpc>
              <a:spcBef>
                <a:spcPct val="0"/>
              </a:spcBef>
              <a:defRPr sz="3600" baseline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>
                <a:solidFill>
                  <a:srgbClr val="009AD0"/>
                </a:solidFill>
              </a:rPr>
              <a:t>BENCHMARKS RENDA FIXA – RISCO X RETORNO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0B158F5-F6AB-4B2C-843F-7F7C7B709EFA}"/>
              </a:ext>
            </a:extLst>
          </p:cNvPr>
          <p:cNvGrpSpPr/>
          <p:nvPr/>
        </p:nvGrpSpPr>
        <p:grpSpPr>
          <a:xfrm>
            <a:off x="-27496" y="-973287"/>
            <a:ext cx="18341401" cy="2205869"/>
            <a:chOff x="-13504" y="-135978"/>
            <a:chExt cx="12232819" cy="2804186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E4362395-1DCE-4F51-977C-6C73C22F8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24085" r="-28"/>
            <a:stretch/>
          </p:blipFill>
          <p:spPr>
            <a:xfrm>
              <a:off x="2680045" y="-135977"/>
              <a:ext cx="9539270" cy="28041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252D8E64-CD78-42D8-B3D9-4D452BF55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301" r="92193"/>
            <a:stretch/>
          </p:blipFill>
          <p:spPr>
            <a:xfrm>
              <a:off x="-13504" y="-135978"/>
              <a:ext cx="920700" cy="2804185"/>
            </a:xfrm>
            <a:prstGeom prst="rect">
              <a:avLst/>
            </a:prstGeom>
          </p:spPr>
        </p:pic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F2BCC43D-70D3-488B-80D3-A03BFD5C02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84" y="179806"/>
            <a:ext cx="2268278" cy="15828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23B494E-0B50-4B6C-90B8-8BCD3DC87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38" y="2280883"/>
            <a:ext cx="16406862" cy="726085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AC324919-5F59-4B27-AE30-DB070CCDDFB7}"/>
              </a:ext>
            </a:extLst>
          </p:cNvPr>
          <p:cNvSpPr txBox="1"/>
          <p:nvPr/>
        </p:nvSpPr>
        <p:spPr>
          <a:xfrm>
            <a:off x="9659192" y="4229100"/>
            <a:ext cx="58856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18 anos positivos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20 / 216 meses negativos (62 IMAB-5+)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772% retorno no período (12,8% a.a.)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/>
              <a:t>Vol</a:t>
            </a:r>
            <a:r>
              <a:rPr lang="pt-BR" sz="2400" dirty="0"/>
              <a:t> a.a. (base 2021): 2,77%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D2B14215-58AE-4F7E-B775-0ADD11EE10BF}"/>
              </a:ext>
            </a:extLst>
          </p:cNvPr>
          <p:cNvCxnSpPr>
            <a:cxnSpLocks/>
          </p:cNvCxnSpPr>
          <p:nvPr/>
        </p:nvCxnSpPr>
        <p:spPr>
          <a:xfrm flipV="1">
            <a:off x="1828800" y="3142301"/>
            <a:ext cx="5985207" cy="3144199"/>
          </a:xfrm>
          <a:prstGeom prst="line">
            <a:avLst/>
          </a:prstGeom>
          <a:ln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055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4890</TotalTime>
  <Words>1413</Words>
  <Application>Microsoft Office PowerPoint</Application>
  <PresentationFormat>Personalizar</PresentationFormat>
  <Paragraphs>232</Paragraphs>
  <Slides>20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Microsoft Sans Serif</vt:lpstr>
      <vt:lpstr>Myriad Pro</vt:lpstr>
      <vt:lpstr>Trebuchet MS</vt:lpstr>
      <vt:lpstr>Wingdings</vt:lpstr>
      <vt:lpstr>Office Theme</vt:lpstr>
      <vt:lpstr>Apresentação do PowerPoint</vt:lpstr>
      <vt:lpstr>Apresentação do PowerPoint</vt:lpstr>
      <vt:lpstr>PORTO SEGURO INVESTIMENTOS  Asset Management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ESTRUTURA ORGANIZACIONAL GESTÃO/RISCO 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e Branco Apresentação de Tabela Comparativa</dc:title>
  <dc:creator>AMANDA TAVARES</dc:creator>
  <cp:keywords>DAE3xRABJMY,BAEB_RRIrLM</cp:keywords>
  <cp:lastModifiedBy>DANIEL VARAJAO TEIXEIRA SOARES</cp:lastModifiedBy>
  <cp:revision>100</cp:revision>
  <dcterms:created xsi:type="dcterms:W3CDTF">2022-02-08T13:38:25Z</dcterms:created>
  <dcterms:modified xsi:type="dcterms:W3CDTF">2022-04-25T19:57:23Z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2022-02-08T00:00:00Z</vt:filetime>
  </property>
  <property fmtid="{D5CDD505-2E9C-101B-9397-08002B2CF9AE}" pid="3" name="Creator">
    <vt:lpwstr>Canva</vt:lpwstr>
  </property>
  <property fmtid="{D5CDD505-2E9C-101B-9397-08002B2CF9AE}" pid="4" name="LastSaved">
    <vt:filetime>2022-02-08T00:00:00Z</vt:filetime>
  </property>
</Properties>
</file>