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93" r:id="rId5"/>
    <p:sldId id="294" r:id="rId6"/>
    <p:sldId id="295" r:id="rId7"/>
    <p:sldId id="299" r:id="rId8"/>
    <p:sldId id="300" r:id="rId9"/>
    <p:sldId id="301" r:id="rId10"/>
    <p:sldId id="302" r:id="rId11"/>
    <p:sldId id="303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39D"/>
    <a:srgbClr val="019D87"/>
    <a:srgbClr val="F7F7F7"/>
    <a:srgbClr val="2A3C49"/>
    <a:srgbClr val="FFFFFF"/>
    <a:srgbClr val="4EC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9D8B7-FEEC-4D91-AB46-0987AE4D7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CCD271-FFCE-45A2-8AAD-A7F75F02C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2FAE26-9A9B-4FAC-9BC3-7949B005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D4ABAC-E4EB-40B2-8BEC-B08A4045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97974D-29E5-4E3E-8C6C-9FF0A2BA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18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A5C24-669F-453D-9688-BBB91E98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6AEB27-195A-43B8-9E38-F758AD321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844AAB-2D56-46BB-A14B-D1149A00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1F743-43AC-4402-A37E-FF8E4688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D37EC-D1DD-4904-8404-93AE3B17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04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DD5CC2-315B-4134-8383-60F0FC43B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212998-0E53-4DA5-8117-FE941E530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EEFEFD-EA19-4580-A83B-4A904671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0C1E47-F08C-4051-AB30-8C64634B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C58DDD-6DA6-4453-A7B2-64D58FBD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2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D3A97-C2E0-409F-A380-65034A92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C393B7-60D0-47FC-A56B-B323FA99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2475F9-CAD5-4FAD-9897-3AB44AA9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5A06E4-5F14-448F-8947-8D6FCEB1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3D358C-EE08-41B6-A7D9-4C436252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7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33091-C79B-445D-A214-84604583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204BA3-1E18-4485-A5A9-8ABECE95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BD9D0-C7C8-4CEC-B193-2E880B7E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DB9627-98B4-4CE7-8BA7-59B11525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80CA39-281B-4953-9400-1785D4D0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1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E4520-3D80-4666-9F8C-0EEB10E8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AC9B54-106D-4F56-AABB-E9EEFCA63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A324FD-6BDD-4D30-A00F-D640396A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7A5397-8691-46C5-B528-68EA64E7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5EF2D5-96A7-4F02-898C-5BF756B9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D3750F-AD3A-4CA6-B6AF-F8195F4E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85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EA5D8-75EC-49A0-8D98-286C9B37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9AA45F-354C-47B6-A082-A614C3AE3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8AE016-B4D7-4063-A192-68A35A733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C98A4E-88EF-4FEB-8790-AE28AD8AF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636B94-9FBD-4DB3-AC4D-24501B729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3E2891-DDE4-44D8-829A-ED2480CA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1367BF-73B0-44B0-8CC3-1B893132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FF2BB3-4E7A-4FB0-9FC8-56D08600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98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985AD-423A-4AAC-853C-4C076CC6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045F1DF-1BE4-44BE-A20D-544A50D1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BB9575-6871-4A31-A4FE-CC5AEA8A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BCFFCB-8A1F-4D41-B77D-72BD11A9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78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04320A1-057C-4837-AED9-42F554B0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5B97B8-851C-4269-9553-00457E4F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FD27E2-4370-4F65-89EC-09910B0A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54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D8B2D-40AA-440A-B25F-57ABBB8F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25FCB7-53E7-4F18-8945-3F794A393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402F02-BCE1-408B-AB9A-EF7A63CA2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B6FF65-80DB-4886-A320-4B26A52C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53AB8D-CB7E-4830-915A-45FD4665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C6EBC4-C5A6-43A6-96A1-D3A96659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55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7D940-E14D-4DDE-959D-1F27A2F9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7460CE-9224-4EB4-8D83-8E26727A9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F291C8-50F9-4701-9529-53B6014D5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1557AF-553E-44C6-97A7-ADBF892E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F409D-1FDF-48DB-AF5B-3AB2EAC1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1E694A-3714-4304-9004-75793DBF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AEBE3C-1DC2-4552-AFB6-C6D0D6AA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1C376A-7263-4AD5-873B-B9BA9EF52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18289-F49D-49D2-BA88-5DC3D0202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75B0-F03F-4A0B-851E-19CED4C8A864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DABAAA-61C6-4AC1-B1B5-FEFA4DF5F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5BDBE8-CC99-4068-835B-135C8BD46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2436-7EFD-4B4D-87FC-5064C2B44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22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m 6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7A19850-DE5A-4C6F-B8CA-6C8038317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4334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1505307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1886280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1124334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1505307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1886280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1124334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1505307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1886280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26193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2849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26193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2849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659" y="6502818"/>
            <a:ext cx="79915" cy="1061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0848" y="6505762"/>
            <a:ext cx="98672" cy="1026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7425" y="6504590"/>
            <a:ext cx="109079" cy="10497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9842764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798" y="148590"/>
                </a:moveTo>
                <a:lnTo>
                  <a:pt x="24168" y="148590"/>
                </a:lnTo>
                <a:lnTo>
                  <a:pt x="24168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798" y="168910"/>
                </a:lnTo>
                <a:lnTo>
                  <a:pt x="115798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8578" y="6505762"/>
            <a:ext cx="107619" cy="1026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5274" y="6505758"/>
            <a:ext cx="84595" cy="10263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5692" y="6505764"/>
            <a:ext cx="88259" cy="10262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630508" y="6505760"/>
            <a:ext cx="15018" cy="102812"/>
          </a:xfrm>
          <a:custGeom>
            <a:avLst/>
            <a:gdLst/>
            <a:ahLst/>
            <a:cxnLst/>
            <a:rect l="l" t="t" r="r" b="b"/>
            <a:pathLst>
              <a:path w="24765" h="169545">
                <a:moveTo>
                  <a:pt x="24177" y="0"/>
                </a:moveTo>
                <a:lnTo>
                  <a:pt x="0" y="0"/>
                </a:lnTo>
                <a:lnTo>
                  <a:pt x="0" y="169240"/>
                </a:lnTo>
                <a:lnTo>
                  <a:pt x="24177" y="169240"/>
                </a:lnTo>
                <a:lnTo>
                  <a:pt x="24177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76978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95070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1310779" y="6596515"/>
            <a:ext cx="12322" cy="12707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12900" y="0"/>
                </a:moveTo>
                <a:lnTo>
                  <a:pt x="7413" y="0"/>
                </a:lnTo>
                <a:lnTo>
                  <a:pt x="5036" y="963"/>
                </a:lnTo>
                <a:lnTo>
                  <a:pt x="1005" y="4837"/>
                </a:lnTo>
                <a:lnTo>
                  <a:pt x="0" y="7256"/>
                </a:lnTo>
                <a:lnTo>
                  <a:pt x="0" y="13057"/>
                </a:lnTo>
                <a:lnTo>
                  <a:pt x="1005" y="15517"/>
                </a:lnTo>
                <a:lnTo>
                  <a:pt x="3026" y="17528"/>
                </a:lnTo>
                <a:lnTo>
                  <a:pt x="5036" y="19549"/>
                </a:lnTo>
                <a:lnTo>
                  <a:pt x="7413" y="20554"/>
                </a:lnTo>
                <a:lnTo>
                  <a:pt x="12900" y="20554"/>
                </a:lnTo>
                <a:lnTo>
                  <a:pt x="15277" y="19549"/>
                </a:lnTo>
                <a:lnTo>
                  <a:pt x="19308" y="15517"/>
                </a:lnTo>
                <a:lnTo>
                  <a:pt x="20313" y="13057"/>
                </a:lnTo>
                <a:lnTo>
                  <a:pt x="20313" y="7256"/>
                </a:lnTo>
                <a:lnTo>
                  <a:pt x="19308" y="4837"/>
                </a:lnTo>
                <a:lnTo>
                  <a:pt x="15277" y="963"/>
                </a:lnTo>
                <a:lnTo>
                  <a:pt x="12900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7170" y="6505029"/>
            <a:ext cx="106730" cy="10409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0559" y="6505028"/>
            <a:ext cx="89732" cy="10409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53683" y="6505762"/>
            <a:ext cx="104386" cy="10262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33928" y="6667299"/>
            <a:ext cx="10972800" cy="0"/>
          </a:xfrm>
          <a:custGeom>
            <a:avLst/>
            <a:gdLst/>
            <a:ahLst/>
            <a:cxnLst/>
            <a:rect l="l" t="t" r="r" b="b"/>
            <a:pathLst>
              <a:path w="18094960">
                <a:moveTo>
                  <a:pt x="18094705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65C6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23778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513379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377931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65353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234443" y="352731"/>
            <a:ext cx="159032" cy="157876"/>
          </a:xfrm>
          <a:custGeom>
            <a:avLst/>
            <a:gdLst/>
            <a:ahLst/>
            <a:cxnLst/>
            <a:rect l="l" t="t" r="r" b="b"/>
            <a:pathLst>
              <a:path w="262255" h="260350">
                <a:moveTo>
                  <a:pt x="118279" y="0"/>
                </a:moveTo>
                <a:lnTo>
                  <a:pt x="0" y="0"/>
                </a:lnTo>
                <a:lnTo>
                  <a:pt x="0" y="260348"/>
                </a:lnTo>
                <a:lnTo>
                  <a:pt x="118279" y="260348"/>
                </a:lnTo>
                <a:lnTo>
                  <a:pt x="165915" y="254379"/>
                </a:lnTo>
                <a:lnTo>
                  <a:pt x="205607" y="237234"/>
                </a:lnTo>
                <a:lnTo>
                  <a:pt x="234919" y="210883"/>
                </a:lnTo>
                <a:lnTo>
                  <a:pt x="60249" y="210883"/>
                </a:lnTo>
                <a:lnTo>
                  <a:pt x="60249" y="49453"/>
                </a:lnTo>
                <a:lnTo>
                  <a:pt x="234912" y="49453"/>
                </a:lnTo>
                <a:lnTo>
                  <a:pt x="205607" y="23110"/>
                </a:lnTo>
                <a:lnTo>
                  <a:pt x="165915" y="5967"/>
                </a:lnTo>
                <a:lnTo>
                  <a:pt x="118279" y="0"/>
                </a:lnTo>
                <a:close/>
              </a:path>
              <a:path w="262255" h="260350">
                <a:moveTo>
                  <a:pt x="234912" y="49453"/>
                </a:moveTo>
                <a:lnTo>
                  <a:pt x="115294" y="49453"/>
                </a:lnTo>
                <a:lnTo>
                  <a:pt x="150474" y="55057"/>
                </a:lnTo>
                <a:lnTo>
                  <a:pt x="177457" y="71123"/>
                </a:lnTo>
                <a:lnTo>
                  <a:pt x="194746" y="96534"/>
                </a:lnTo>
                <a:lnTo>
                  <a:pt x="200842" y="130174"/>
                </a:lnTo>
                <a:lnTo>
                  <a:pt x="194746" y="163811"/>
                </a:lnTo>
                <a:lnTo>
                  <a:pt x="177457" y="189219"/>
                </a:lnTo>
                <a:lnTo>
                  <a:pt x="150474" y="205281"/>
                </a:lnTo>
                <a:lnTo>
                  <a:pt x="115294" y="210883"/>
                </a:lnTo>
                <a:lnTo>
                  <a:pt x="234919" y="210883"/>
                </a:lnTo>
                <a:lnTo>
                  <a:pt x="235839" y="210056"/>
                </a:lnTo>
                <a:lnTo>
                  <a:pt x="255090" y="173988"/>
                </a:lnTo>
                <a:lnTo>
                  <a:pt x="261845" y="130174"/>
                </a:lnTo>
                <a:lnTo>
                  <a:pt x="255090" y="86355"/>
                </a:lnTo>
                <a:lnTo>
                  <a:pt x="235839" y="50286"/>
                </a:lnTo>
                <a:lnTo>
                  <a:pt x="234912" y="49453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425234" y="350018"/>
            <a:ext cx="172894" cy="163652"/>
          </a:xfrm>
          <a:custGeom>
            <a:avLst/>
            <a:gdLst/>
            <a:ahLst/>
            <a:cxnLst/>
            <a:rect l="l" t="t" r="r" b="b"/>
            <a:pathLst>
              <a:path w="285115" h="269875">
                <a:moveTo>
                  <a:pt x="142456" y="0"/>
                </a:moveTo>
                <a:lnTo>
                  <a:pt x="96073" y="6577"/>
                </a:lnTo>
                <a:lnTo>
                  <a:pt x="56798" y="25119"/>
                </a:lnTo>
                <a:lnTo>
                  <a:pt x="26469" y="53837"/>
                </a:lnTo>
                <a:lnTo>
                  <a:pt x="6923" y="90945"/>
                </a:lnTo>
                <a:lnTo>
                  <a:pt x="0" y="134655"/>
                </a:lnTo>
                <a:lnTo>
                  <a:pt x="6923" y="178363"/>
                </a:lnTo>
                <a:lnTo>
                  <a:pt x="26469" y="215466"/>
                </a:lnTo>
                <a:lnTo>
                  <a:pt x="56798" y="244178"/>
                </a:lnTo>
                <a:lnTo>
                  <a:pt x="96073" y="262714"/>
                </a:lnTo>
                <a:lnTo>
                  <a:pt x="142456" y="269290"/>
                </a:lnTo>
                <a:lnTo>
                  <a:pt x="188690" y="262749"/>
                </a:lnTo>
                <a:lnTo>
                  <a:pt x="227947" y="244283"/>
                </a:lnTo>
                <a:lnTo>
                  <a:pt x="255853" y="217961"/>
                </a:lnTo>
                <a:lnTo>
                  <a:pt x="142456" y="217961"/>
                </a:lnTo>
                <a:lnTo>
                  <a:pt x="110111" y="211899"/>
                </a:lnTo>
                <a:lnTo>
                  <a:pt x="84291" y="194854"/>
                </a:lnTo>
                <a:lnTo>
                  <a:pt x="67191" y="168535"/>
                </a:lnTo>
                <a:lnTo>
                  <a:pt x="61003" y="134655"/>
                </a:lnTo>
                <a:lnTo>
                  <a:pt x="67191" y="100763"/>
                </a:lnTo>
                <a:lnTo>
                  <a:pt x="84291" y="74438"/>
                </a:lnTo>
                <a:lnTo>
                  <a:pt x="110111" y="57390"/>
                </a:lnTo>
                <a:lnTo>
                  <a:pt x="142456" y="51328"/>
                </a:lnTo>
                <a:lnTo>
                  <a:pt x="255844" y="51328"/>
                </a:lnTo>
                <a:lnTo>
                  <a:pt x="227947" y="25010"/>
                </a:lnTo>
                <a:lnTo>
                  <a:pt x="188690" y="6541"/>
                </a:lnTo>
                <a:lnTo>
                  <a:pt x="142456" y="0"/>
                </a:lnTo>
                <a:close/>
              </a:path>
              <a:path w="285115" h="269875">
                <a:moveTo>
                  <a:pt x="255844" y="51328"/>
                </a:moveTo>
                <a:lnTo>
                  <a:pt x="142456" y="51328"/>
                </a:lnTo>
                <a:lnTo>
                  <a:pt x="174796" y="57390"/>
                </a:lnTo>
                <a:lnTo>
                  <a:pt x="200616" y="74438"/>
                </a:lnTo>
                <a:lnTo>
                  <a:pt x="217720" y="100763"/>
                </a:lnTo>
                <a:lnTo>
                  <a:pt x="223909" y="134655"/>
                </a:lnTo>
                <a:lnTo>
                  <a:pt x="217720" y="168535"/>
                </a:lnTo>
                <a:lnTo>
                  <a:pt x="200616" y="194854"/>
                </a:lnTo>
                <a:lnTo>
                  <a:pt x="174796" y="211899"/>
                </a:lnTo>
                <a:lnTo>
                  <a:pt x="142456" y="217961"/>
                </a:lnTo>
                <a:lnTo>
                  <a:pt x="255853" y="217961"/>
                </a:lnTo>
                <a:lnTo>
                  <a:pt x="258332" y="215624"/>
                </a:lnTo>
                <a:lnTo>
                  <a:pt x="277951" y="178504"/>
                </a:lnTo>
                <a:lnTo>
                  <a:pt x="284912" y="134655"/>
                </a:lnTo>
                <a:lnTo>
                  <a:pt x="277951" y="90800"/>
                </a:lnTo>
                <a:lnTo>
                  <a:pt x="258332" y="53674"/>
                </a:lnTo>
                <a:lnTo>
                  <a:pt x="255844" y="51328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639928" y="352738"/>
            <a:ext cx="115904" cy="157876"/>
          </a:xfrm>
          <a:custGeom>
            <a:avLst/>
            <a:gdLst/>
            <a:ahLst/>
            <a:cxnLst/>
            <a:rect l="l" t="t" r="r" b="b"/>
            <a:pathLst>
              <a:path w="191134" h="260350">
                <a:moveTo>
                  <a:pt x="190804" y="210820"/>
                </a:moveTo>
                <a:lnTo>
                  <a:pt x="60248" y="210820"/>
                </a:lnTo>
                <a:lnTo>
                  <a:pt x="60248" y="0"/>
                </a:lnTo>
                <a:lnTo>
                  <a:pt x="0" y="0"/>
                </a:lnTo>
                <a:lnTo>
                  <a:pt x="0" y="210820"/>
                </a:lnTo>
                <a:lnTo>
                  <a:pt x="0" y="260350"/>
                </a:lnTo>
                <a:lnTo>
                  <a:pt x="190804" y="260350"/>
                </a:lnTo>
                <a:lnTo>
                  <a:pt x="190804" y="21082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1025357" y="352734"/>
            <a:ext cx="140164" cy="157876"/>
          </a:xfrm>
          <a:custGeom>
            <a:avLst/>
            <a:gdLst/>
            <a:ahLst/>
            <a:cxnLst/>
            <a:rect l="l" t="t" r="r" b="b"/>
            <a:pathLst>
              <a:path w="231139" h="260350">
                <a:moveTo>
                  <a:pt x="112687" y="0"/>
                </a:moveTo>
                <a:lnTo>
                  <a:pt x="0" y="0"/>
                </a:lnTo>
                <a:lnTo>
                  <a:pt x="0" y="260348"/>
                </a:lnTo>
                <a:lnTo>
                  <a:pt x="60249" y="260348"/>
                </a:lnTo>
                <a:lnTo>
                  <a:pt x="60249" y="187826"/>
                </a:lnTo>
                <a:lnTo>
                  <a:pt x="179993" y="187826"/>
                </a:lnTo>
                <a:lnTo>
                  <a:pt x="172204" y="176664"/>
                </a:lnTo>
                <a:lnTo>
                  <a:pt x="194854" y="163194"/>
                </a:lnTo>
                <a:lnTo>
                  <a:pt x="211678" y="144769"/>
                </a:lnTo>
                <a:lnTo>
                  <a:pt x="213925" y="139828"/>
                </a:lnTo>
                <a:lnTo>
                  <a:pt x="60249" y="139828"/>
                </a:lnTo>
                <a:lnTo>
                  <a:pt x="60249" y="49087"/>
                </a:lnTo>
                <a:lnTo>
                  <a:pt x="213339" y="49087"/>
                </a:lnTo>
                <a:lnTo>
                  <a:pt x="195313" y="25334"/>
                </a:lnTo>
                <a:lnTo>
                  <a:pt x="159704" y="6548"/>
                </a:lnTo>
                <a:lnTo>
                  <a:pt x="112687" y="0"/>
                </a:lnTo>
                <a:close/>
              </a:path>
              <a:path w="231139" h="260350">
                <a:moveTo>
                  <a:pt x="179993" y="187826"/>
                </a:moveTo>
                <a:lnTo>
                  <a:pt x="115671" y="187826"/>
                </a:lnTo>
                <a:lnTo>
                  <a:pt x="165890" y="260348"/>
                </a:lnTo>
                <a:lnTo>
                  <a:pt x="230600" y="260348"/>
                </a:lnTo>
                <a:lnTo>
                  <a:pt x="179993" y="187826"/>
                </a:lnTo>
                <a:close/>
              </a:path>
              <a:path w="231139" h="260350">
                <a:moveTo>
                  <a:pt x="213339" y="49087"/>
                </a:moveTo>
                <a:lnTo>
                  <a:pt x="109347" y="49087"/>
                </a:lnTo>
                <a:lnTo>
                  <a:pt x="133538" y="52150"/>
                </a:lnTo>
                <a:lnTo>
                  <a:pt x="150864" y="61037"/>
                </a:lnTo>
                <a:lnTo>
                  <a:pt x="161287" y="75291"/>
                </a:lnTo>
                <a:lnTo>
                  <a:pt x="164769" y="94457"/>
                </a:lnTo>
                <a:lnTo>
                  <a:pt x="161287" y="113473"/>
                </a:lnTo>
                <a:lnTo>
                  <a:pt x="150864" y="127744"/>
                </a:lnTo>
                <a:lnTo>
                  <a:pt x="133538" y="136714"/>
                </a:lnTo>
                <a:lnTo>
                  <a:pt x="109347" y="139828"/>
                </a:lnTo>
                <a:lnTo>
                  <a:pt x="213925" y="139828"/>
                </a:lnTo>
                <a:lnTo>
                  <a:pt x="222154" y="121740"/>
                </a:lnTo>
                <a:lnTo>
                  <a:pt x="225762" y="94457"/>
                </a:lnTo>
                <a:lnTo>
                  <a:pt x="217877" y="55067"/>
                </a:lnTo>
                <a:lnTo>
                  <a:pt x="213339" y="49087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236255" y="567027"/>
            <a:ext cx="135927" cy="158262"/>
          </a:xfrm>
          <a:custGeom>
            <a:avLst/>
            <a:gdLst/>
            <a:ahLst/>
            <a:cxnLst/>
            <a:rect l="l" t="t" r="r" b="b"/>
            <a:pathLst>
              <a:path w="224154" h="260984">
                <a:moveTo>
                  <a:pt x="116781" y="0"/>
                </a:moveTo>
                <a:lnTo>
                  <a:pt x="0" y="0"/>
                </a:lnTo>
                <a:lnTo>
                  <a:pt x="0" y="260358"/>
                </a:lnTo>
                <a:lnTo>
                  <a:pt x="124226" y="260358"/>
                </a:lnTo>
                <a:lnTo>
                  <a:pt x="167574" y="255649"/>
                </a:lnTo>
                <a:lnTo>
                  <a:pt x="198754" y="241941"/>
                </a:lnTo>
                <a:lnTo>
                  <a:pt x="208752" y="230223"/>
                </a:lnTo>
                <a:lnTo>
                  <a:pt x="37192" y="230223"/>
                </a:lnTo>
                <a:lnTo>
                  <a:pt x="37192" y="143555"/>
                </a:lnTo>
                <a:lnTo>
                  <a:pt x="205828" y="143555"/>
                </a:lnTo>
                <a:lnTo>
                  <a:pt x="195191" y="134038"/>
                </a:lnTo>
                <a:lnTo>
                  <a:pt x="175188" y="125336"/>
                </a:lnTo>
                <a:lnTo>
                  <a:pt x="189278" y="116005"/>
                </a:lnTo>
                <a:lnTo>
                  <a:pt x="191486" y="113441"/>
                </a:lnTo>
                <a:lnTo>
                  <a:pt x="37192" y="113441"/>
                </a:lnTo>
                <a:lnTo>
                  <a:pt x="37192" y="30114"/>
                </a:lnTo>
                <a:lnTo>
                  <a:pt x="196350" y="30114"/>
                </a:lnTo>
                <a:lnTo>
                  <a:pt x="185926" y="17893"/>
                </a:lnTo>
                <a:lnTo>
                  <a:pt x="156638" y="4606"/>
                </a:lnTo>
                <a:lnTo>
                  <a:pt x="116781" y="0"/>
                </a:lnTo>
                <a:close/>
              </a:path>
              <a:path w="224154" h="260984">
                <a:moveTo>
                  <a:pt x="205828" y="143555"/>
                </a:moveTo>
                <a:lnTo>
                  <a:pt x="122739" y="143555"/>
                </a:lnTo>
                <a:lnTo>
                  <a:pt x="150095" y="146120"/>
                </a:lnTo>
                <a:lnTo>
                  <a:pt x="170022" y="154022"/>
                </a:lnTo>
                <a:lnTo>
                  <a:pt x="182208" y="167573"/>
                </a:lnTo>
                <a:lnTo>
                  <a:pt x="186339" y="187083"/>
                </a:lnTo>
                <a:lnTo>
                  <a:pt x="182208" y="206532"/>
                </a:lnTo>
                <a:lnTo>
                  <a:pt x="170022" y="219950"/>
                </a:lnTo>
                <a:lnTo>
                  <a:pt x="150095" y="227719"/>
                </a:lnTo>
                <a:lnTo>
                  <a:pt x="122739" y="230223"/>
                </a:lnTo>
                <a:lnTo>
                  <a:pt x="208752" y="230223"/>
                </a:lnTo>
                <a:lnTo>
                  <a:pt x="217591" y="219864"/>
                </a:lnTo>
                <a:lnTo>
                  <a:pt x="223909" y="190046"/>
                </a:lnTo>
                <a:lnTo>
                  <a:pt x="220427" y="166496"/>
                </a:lnTo>
                <a:lnTo>
                  <a:pt x="210562" y="147792"/>
                </a:lnTo>
                <a:lnTo>
                  <a:pt x="205828" y="143555"/>
                </a:lnTo>
                <a:close/>
              </a:path>
              <a:path w="224154" h="260984">
                <a:moveTo>
                  <a:pt x="196350" y="30114"/>
                </a:moveTo>
                <a:lnTo>
                  <a:pt x="113441" y="30114"/>
                </a:lnTo>
                <a:lnTo>
                  <a:pt x="138743" y="32753"/>
                </a:lnTo>
                <a:lnTo>
                  <a:pt x="157420" y="40623"/>
                </a:lnTo>
                <a:lnTo>
                  <a:pt x="168984" y="53654"/>
                </a:lnTo>
                <a:lnTo>
                  <a:pt x="172947" y="71777"/>
                </a:lnTo>
                <a:lnTo>
                  <a:pt x="168984" y="89901"/>
                </a:lnTo>
                <a:lnTo>
                  <a:pt x="157420" y="102932"/>
                </a:lnTo>
                <a:lnTo>
                  <a:pt x="138743" y="110802"/>
                </a:lnTo>
                <a:lnTo>
                  <a:pt x="113441" y="113441"/>
                </a:lnTo>
                <a:lnTo>
                  <a:pt x="191486" y="113441"/>
                </a:lnTo>
                <a:lnTo>
                  <a:pt x="200338" y="103159"/>
                </a:lnTo>
                <a:lnTo>
                  <a:pt x="207563" y="86896"/>
                </a:lnTo>
                <a:lnTo>
                  <a:pt x="210150" y="67317"/>
                </a:lnTo>
                <a:lnTo>
                  <a:pt x="203984" y="39063"/>
                </a:lnTo>
                <a:lnTo>
                  <a:pt x="196350" y="30114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421410" y="567028"/>
            <a:ext cx="22719" cy="157876"/>
          </a:xfrm>
          <a:custGeom>
            <a:avLst/>
            <a:gdLst/>
            <a:ahLst/>
            <a:cxnLst/>
            <a:rect l="l" t="t" r="r" b="b"/>
            <a:pathLst>
              <a:path w="37465" h="260350">
                <a:moveTo>
                  <a:pt x="37192" y="0"/>
                </a:moveTo>
                <a:lnTo>
                  <a:pt x="0" y="0"/>
                </a:lnTo>
                <a:lnTo>
                  <a:pt x="0" y="260348"/>
                </a:lnTo>
                <a:lnTo>
                  <a:pt x="37192" y="260348"/>
                </a:lnTo>
                <a:lnTo>
                  <a:pt x="37192" y="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505756" y="567034"/>
            <a:ext cx="108203" cy="157876"/>
          </a:xfrm>
          <a:custGeom>
            <a:avLst/>
            <a:gdLst/>
            <a:ahLst/>
            <a:cxnLst/>
            <a:rect l="l" t="t" r="r" b="b"/>
            <a:pathLst>
              <a:path w="178434" h="260350">
                <a:moveTo>
                  <a:pt x="178155" y="228600"/>
                </a:moveTo>
                <a:lnTo>
                  <a:pt x="37185" y="228600"/>
                </a:lnTo>
                <a:lnTo>
                  <a:pt x="37185" y="0"/>
                </a:lnTo>
                <a:lnTo>
                  <a:pt x="0" y="0"/>
                </a:lnTo>
                <a:lnTo>
                  <a:pt x="0" y="228600"/>
                </a:lnTo>
                <a:lnTo>
                  <a:pt x="0" y="260350"/>
                </a:lnTo>
                <a:lnTo>
                  <a:pt x="178155" y="260350"/>
                </a:lnTo>
                <a:lnTo>
                  <a:pt x="178155" y="22860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654151" y="565217"/>
            <a:ext cx="254143" cy="161727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178155" y="231597"/>
                </a:moveTo>
                <a:lnTo>
                  <a:pt x="37185" y="231597"/>
                </a:lnTo>
                <a:lnTo>
                  <a:pt x="37185" y="2997"/>
                </a:lnTo>
                <a:lnTo>
                  <a:pt x="0" y="2997"/>
                </a:lnTo>
                <a:lnTo>
                  <a:pt x="0" y="231597"/>
                </a:lnTo>
                <a:lnTo>
                  <a:pt x="0" y="263347"/>
                </a:lnTo>
                <a:lnTo>
                  <a:pt x="178155" y="263347"/>
                </a:lnTo>
                <a:lnTo>
                  <a:pt x="178155" y="231597"/>
                </a:lnTo>
                <a:close/>
              </a:path>
              <a:path w="419100" h="266700">
                <a:moveTo>
                  <a:pt x="418795" y="192316"/>
                </a:moveTo>
                <a:lnTo>
                  <a:pt x="407111" y="154686"/>
                </a:lnTo>
                <a:lnTo>
                  <a:pt x="377901" y="132994"/>
                </a:lnTo>
                <a:lnTo>
                  <a:pt x="339940" y="120611"/>
                </a:lnTo>
                <a:lnTo>
                  <a:pt x="301967" y="110883"/>
                </a:lnTo>
                <a:lnTo>
                  <a:pt x="272770" y="97205"/>
                </a:lnTo>
                <a:lnTo>
                  <a:pt x="261086" y="72910"/>
                </a:lnTo>
                <a:lnTo>
                  <a:pt x="264744" y="56883"/>
                </a:lnTo>
                <a:lnTo>
                  <a:pt x="276098" y="43751"/>
                </a:lnTo>
                <a:lnTo>
                  <a:pt x="295770" y="34886"/>
                </a:lnTo>
                <a:lnTo>
                  <a:pt x="324319" y="31623"/>
                </a:lnTo>
                <a:lnTo>
                  <a:pt x="342011" y="32893"/>
                </a:lnTo>
                <a:lnTo>
                  <a:pt x="360159" y="36779"/>
                </a:lnTo>
                <a:lnTo>
                  <a:pt x="378244" y="43395"/>
                </a:lnTo>
                <a:lnTo>
                  <a:pt x="395732" y="52832"/>
                </a:lnTo>
                <a:lnTo>
                  <a:pt x="408000" y="23063"/>
                </a:lnTo>
                <a:lnTo>
                  <a:pt x="390118" y="13182"/>
                </a:lnTo>
                <a:lnTo>
                  <a:pt x="369506" y="5956"/>
                </a:lnTo>
                <a:lnTo>
                  <a:pt x="347230" y="1511"/>
                </a:lnTo>
                <a:lnTo>
                  <a:pt x="324319" y="0"/>
                </a:lnTo>
                <a:lnTo>
                  <a:pt x="279869" y="5981"/>
                </a:lnTo>
                <a:lnTo>
                  <a:pt x="248805" y="22136"/>
                </a:lnTo>
                <a:lnTo>
                  <a:pt x="230581" y="45834"/>
                </a:lnTo>
                <a:lnTo>
                  <a:pt x="224637" y="74396"/>
                </a:lnTo>
                <a:lnTo>
                  <a:pt x="236321" y="112458"/>
                </a:lnTo>
                <a:lnTo>
                  <a:pt x="265518" y="134391"/>
                </a:lnTo>
                <a:lnTo>
                  <a:pt x="303479" y="146875"/>
                </a:lnTo>
                <a:lnTo>
                  <a:pt x="341452" y="156603"/>
                </a:lnTo>
                <a:lnTo>
                  <a:pt x="370649" y="170268"/>
                </a:lnTo>
                <a:lnTo>
                  <a:pt x="382333" y="194525"/>
                </a:lnTo>
                <a:lnTo>
                  <a:pt x="378612" y="210388"/>
                </a:lnTo>
                <a:lnTo>
                  <a:pt x="367042" y="223139"/>
                </a:lnTo>
                <a:lnTo>
                  <a:pt x="347027" y="231635"/>
                </a:lnTo>
                <a:lnTo>
                  <a:pt x="317995" y="234721"/>
                </a:lnTo>
                <a:lnTo>
                  <a:pt x="293166" y="232460"/>
                </a:lnTo>
                <a:lnTo>
                  <a:pt x="269735" y="226199"/>
                </a:lnTo>
                <a:lnTo>
                  <a:pt x="248945" y="216662"/>
                </a:lnTo>
                <a:lnTo>
                  <a:pt x="232067" y="204571"/>
                </a:lnTo>
                <a:lnTo>
                  <a:pt x="218313" y="233591"/>
                </a:lnTo>
                <a:lnTo>
                  <a:pt x="237070" y="246862"/>
                </a:lnTo>
                <a:lnTo>
                  <a:pt x="261035" y="257200"/>
                </a:lnTo>
                <a:lnTo>
                  <a:pt x="288556" y="263918"/>
                </a:lnTo>
                <a:lnTo>
                  <a:pt x="317995" y="266306"/>
                </a:lnTo>
                <a:lnTo>
                  <a:pt x="362775" y="260337"/>
                </a:lnTo>
                <a:lnTo>
                  <a:pt x="394195" y="244233"/>
                </a:lnTo>
                <a:lnTo>
                  <a:pt x="412724" y="220662"/>
                </a:lnTo>
                <a:lnTo>
                  <a:pt x="418795" y="192316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2317" y="227779"/>
            <a:ext cx="178721" cy="28417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3928" y="768506"/>
            <a:ext cx="879834" cy="120215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 rot="1620000">
            <a:off x="2555823" y="3011765"/>
            <a:ext cx="5247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58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02</a:t>
            </a:r>
            <a:endParaRPr sz="2365" dirty="0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 rot="1620000">
            <a:off x="2129900" y="3647072"/>
            <a:ext cx="5203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36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03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1620000">
            <a:off x="1727609" y="4301917"/>
            <a:ext cx="5531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293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04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0D0B55FD-2DC6-4ABC-8E6A-43CE68556079}"/>
              </a:ext>
            </a:extLst>
          </p:cNvPr>
          <p:cNvSpPr txBox="1"/>
          <p:nvPr/>
        </p:nvSpPr>
        <p:spPr>
          <a:xfrm>
            <a:off x="3380683" y="170059"/>
            <a:ext cx="543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COMO ELES SE COMPORTAM? 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903CC31-DFA6-406A-9364-15C643FDDE7A}"/>
              </a:ext>
            </a:extLst>
          </p:cNvPr>
          <p:cNvSpPr txBox="1"/>
          <p:nvPr/>
        </p:nvSpPr>
        <p:spPr>
          <a:xfrm>
            <a:off x="444129" y="1159408"/>
            <a:ext cx="1119857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rgbClr val="019D87"/>
                </a:solidFill>
                <a:latin typeface="Montserrat" panose="00000500000000000000" pitchFamily="2" charset="0"/>
              </a:rPr>
              <a:t>→ </a:t>
            </a:r>
            <a:r>
              <a:rPr lang="pt-BR" sz="2300" b="1" dirty="0">
                <a:solidFill>
                  <a:srgbClr val="019D87"/>
                </a:solidFill>
                <a:latin typeface="Arial Nova" panose="020B0504020202020204" pitchFamily="34" charset="0"/>
              </a:rPr>
              <a:t>CDI:</a:t>
            </a:r>
            <a:r>
              <a:rPr lang="pt-BR" sz="2300" b="1" dirty="0">
                <a:latin typeface="Arial Nova" panose="020B0504020202020204" pitchFamily="34" charset="0"/>
              </a:rPr>
              <a:t> Projetado a 13% no Boletim Focus. Excelente opção para se posicionar</a:t>
            </a:r>
          </a:p>
          <a:p>
            <a:endParaRPr lang="pt-BR" sz="2300" b="1" dirty="0">
              <a:latin typeface="Arial Nova" panose="020B0504020202020204" pitchFamily="34" charset="0"/>
            </a:endParaRPr>
          </a:p>
          <a:p>
            <a:r>
              <a:rPr lang="pt-BR" sz="2300" b="1" dirty="0">
                <a:solidFill>
                  <a:srgbClr val="019D87"/>
                </a:solidFill>
                <a:latin typeface="Montserrat" panose="00000500000000000000" pitchFamily="2" charset="0"/>
              </a:rPr>
              <a:t>→ </a:t>
            </a:r>
            <a:r>
              <a:rPr lang="pt-BR" sz="2300" b="1" dirty="0">
                <a:solidFill>
                  <a:srgbClr val="019D87"/>
                </a:solidFill>
                <a:latin typeface="Arial Nova" panose="020B0504020202020204" pitchFamily="34" charset="0"/>
              </a:rPr>
              <a:t>Crédito Privado:</a:t>
            </a:r>
            <a:r>
              <a:rPr lang="pt-BR" sz="2300" b="1" dirty="0">
                <a:latin typeface="Arial Nova" panose="020B0504020202020204" pitchFamily="34" charset="0"/>
              </a:rPr>
              <a:t> Possui uma projeção de entrega acima do CDI. Uma ótima escolha.</a:t>
            </a:r>
          </a:p>
          <a:p>
            <a:endParaRPr lang="pt-BR" sz="2300" b="1" dirty="0">
              <a:latin typeface="Arial Nova" panose="020B0504020202020204" pitchFamily="34" charset="0"/>
            </a:endParaRPr>
          </a:p>
          <a:p>
            <a:endParaRPr lang="pt-BR" sz="2300" b="1" dirty="0">
              <a:latin typeface="Arial Nova" panose="020B0504020202020204" pitchFamily="34" charset="0"/>
            </a:endParaRPr>
          </a:p>
          <a:p>
            <a:pPr algn="ctr"/>
            <a:r>
              <a:rPr lang="pt-BR" sz="2300" b="1" dirty="0">
                <a:latin typeface="Arial Nova" panose="020B0504020202020204" pitchFamily="34" charset="0"/>
              </a:rPr>
              <a:t>IMAs</a:t>
            </a:r>
          </a:p>
          <a:p>
            <a:endParaRPr lang="pt-BR" sz="2300" b="1" dirty="0">
              <a:latin typeface="Arial Nova" panose="020B0504020202020204" pitchFamily="34" charset="0"/>
            </a:endParaRPr>
          </a:p>
          <a:p>
            <a:r>
              <a:rPr lang="pt-BR" sz="2300" b="1" dirty="0">
                <a:solidFill>
                  <a:srgbClr val="019D87"/>
                </a:solidFill>
                <a:latin typeface="Montserrat" panose="00000500000000000000" pitchFamily="2" charset="0"/>
              </a:rPr>
              <a:t>→ </a:t>
            </a:r>
            <a:r>
              <a:rPr lang="pt-BR" sz="2300" b="1" dirty="0">
                <a:solidFill>
                  <a:srgbClr val="019D87"/>
                </a:solidFill>
                <a:latin typeface="Arial Nova" panose="020B0504020202020204" pitchFamily="34" charset="0"/>
              </a:rPr>
              <a:t>IMA-B5:</a:t>
            </a:r>
            <a:r>
              <a:rPr lang="pt-BR" sz="2300" b="1" dirty="0">
                <a:latin typeface="Arial Nova" panose="020B0504020202020204" pitchFamily="34" charset="0"/>
              </a:rPr>
              <a:t> Formados por títulos públicos atrelados a inflação, mas com </a:t>
            </a:r>
            <a:r>
              <a:rPr lang="pt-BR" sz="2300" b="1" i="1" dirty="0">
                <a:latin typeface="Arial Nova" panose="020B0504020202020204" pitchFamily="34" charset="0"/>
              </a:rPr>
              <a:t>duration</a:t>
            </a:r>
            <a:r>
              <a:rPr lang="pt-BR" sz="2300" b="1" dirty="0">
                <a:latin typeface="Arial Nova" panose="020B0504020202020204" pitchFamily="34" charset="0"/>
              </a:rPr>
              <a:t> menor. Muito bom para proteção de carteira</a:t>
            </a:r>
          </a:p>
          <a:p>
            <a:endParaRPr lang="pt-BR" sz="2300" b="1" dirty="0">
              <a:latin typeface="Arial Nova" panose="020B0504020202020204" pitchFamily="34" charset="0"/>
            </a:endParaRPr>
          </a:p>
          <a:p>
            <a:r>
              <a:rPr lang="pt-BR" sz="2300" b="1" dirty="0">
                <a:solidFill>
                  <a:srgbClr val="019D87"/>
                </a:solidFill>
                <a:latin typeface="Montserrat" panose="00000500000000000000" pitchFamily="2" charset="0"/>
              </a:rPr>
              <a:t>→ </a:t>
            </a:r>
            <a:r>
              <a:rPr lang="pt-BR" sz="2300" b="1" dirty="0">
                <a:solidFill>
                  <a:srgbClr val="019D87"/>
                </a:solidFill>
                <a:latin typeface="Arial Nova" panose="020B0504020202020204" pitchFamily="34" charset="0"/>
              </a:rPr>
              <a:t>IDkA2: </a:t>
            </a:r>
            <a:r>
              <a:rPr lang="pt-BR" sz="2300" b="1" dirty="0">
                <a:latin typeface="Arial Nova" panose="020B0504020202020204" pitchFamily="34" charset="0"/>
              </a:rPr>
              <a:t>Mesmo raciocínio do IMA-B5</a:t>
            </a:r>
          </a:p>
          <a:p>
            <a:endParaRPr lang="pt-BR" sz="2300" b="1" dirty="0">
              <a:latin typeface="Arial Nova" panose="020B0504020202020204" pitchFamily="34" charset="0"/>
            </a:endParaRPr>
          </a:p>
          <a:p>
            <a:r>
              <a:rPr lang="pt-BR" sz="2300" b="1" dirty="0">
                <a:solidFill>
                  <a:srgbClr val="019D87"/>
                </a:solidFill>
                <a:latin typeface="Montserrat" panose="00000500000000000000" pitchFamily="2" charset="0"/>
              </a:rPr>
              <a:t>→ </a:t>
            </a:r>
            <a:r>
              <a:rPr lang="pt-BR" sz="2300" b="1" dirty="0">
                <a:solidFill>
                  <a:srgbClr val="019D87"/>
                </a:solidFill>
                <a:latin typeface="Arial Nova" panose="020B0504020202020204" pitchFamily="34" charset="0"/>
              </a:rPr>
              <a:t>IMA-B5+: </a:t>
            </a:r>
            <a:r>
              <a:rPr lang="pt-BR" sz="2300" b="1" dirty="0">
                <a:latin typeface="Arial Nova" panose="020B0504020202020204" pitchFamily="34" charset="0"/>
              </a:rPr>
              <a:t>São de longo prazo, tendem a trazer muita volatilidade para a carteira. Melhor aproveitar um pouco de volatilidade.</a:t>
            </a:r>
          </a:p>
          <a:p>
            <a:endParaRPr lang="pt-BR" sz="2300" b="1" dirty="0">
              <a:latin typeface="Arial Nova" panose="020B0504020202020204" pitchFamily="34" charset="0"/>
            </a:endParaRPr>
          </a:p>
          <a:p>
            <a:r>
              <a:rPr lang="pt-BR" sz="2300" b="1" dirty="0">
                <a:solidFill>
                  <a:srgbClr val="019D87"/>
                </a:solidFill>
                <a:latin typeface="Montserrat" panose="00000500000000000000" pitchFamily="2" charset="0"/>
              </a:rPr>
              <a:t>→ </a:t>
            </a:r>
            <a:r>
              <a:rPr lang="pt-BR" sz="2300" b="1" dirty="0">
                <a:solidFill>
                  <a:srgbClr val="019D87"/>
                </a:solidFill>
                <a:latin typeface="Arial Nova" panose="020B0504020202020204" pitchFamily="34" charset="0"/>
              </a:rPr>
              <a:t>IRF-M1+: </a:t>
            </a:r>
            <a:r>
              <a:rPr lang="pt-BR" sz="2300" b="1" dirty="0">
                <a:latin typeface="Arial Nova" panose="020B0504020202020204" pitchFamily="34" charset="0"/>
              </a:rPr>
              <a:t>Na renda variável ou investimento no exterior.</a:t>
            </a:r>
          </a:p>
        </p:txBody>
      </p:sp>
    </p:spTree>
    <p:extLst>
      <p:ext uri="{BB962C8B-B14F-4D97-AF65-F5344CB8AC3E}">
        <p14:creationId xmlns:p14="http://schemas.microsoft.com/office/powerpoint/2010/main" val="18127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9A4C254-DBEB-4DEA-BF00-9D99EB9E4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C4D3D6-D826-E64A-9838-8CB8183270C8}"/>
              </a:ext>
            </a:extLst>
          </p:cNvPr>
          <p:cNvSpPr txBox="1"/>
          <p:nvPr/>
        </p:nvSpPr>
        <p:spPr>
          <a:xfrm>
            <a:off x="139148" y="3250095"/>
            <a:ext cx="118673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>
                <a:solidFill>
                  <a:srgbClr val="019D87"/>
                </a:solidFill>
                <a:latin typeface="Arial Nova" panose="020B0504020202020204" pitchFamily="34" charset="0"/>
              </a:rPr>
              <a:t>CONCLUSÃO:</a:t>
            </a:r>
          </a:p>
          <a:p>
            <a:pPr algn="ctr"/>
            <a:endParaRPr lang="pt-BR" sz="33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algn="ctr"/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Olhar para os índices mais curtos da carteira, para evitar volatilidade e incerteza</a:t>
            </a:r>
            <a:endParaRPr lang="pt-BR" sz="33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1BC7041-91C6-46FC-8C9C-CFFFB8D2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9A4C254-DBEB-4DEA-BF00-9D99EB9E4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C4D3D6-D826-E64A-9838-8CB8183270C8}"/>
              </a:ext>
            </a:extLst>
          </p:cNvPr>
          <p:cNvSpPr txBox="1"/>
          <p:nvPr/>
        </p:nvSpPr>
        <p:spPr>
          <a:xfrm>
            <a:off x="139148" y="3250095"/>
            <a:ext cx="11867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RENDA FIXA:</a:t>
            </a:r>
          </a:p>
          <a:p>
            <a:pPr algn="ctr"/>
            <a:r>
              <a:rPr lang="pt-BR" sz="33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Crédito Privado, IMA e CDI.</a:t>
            </a:r>
          </a:p>
          <a:p>
            <a:pPr algn="ctr"/>
            <a:endParaRPr lang="pt-BR" sz="33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algn="ctr"/>
            <a:r>
              <a:rPr lang="pt-BR" sz="33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Como equilibrar a diversificação do portfólio em um ano de eleição</a:t>
            </a:r>
          </a:p>
        </p:txBody>
      </p:sp>
    </p:spTree>
    <p:extLst>
      <p:ext uri="{BB962C8B-B14F-4D97-AF65-F5344CB8AC3E}">
        <p14:creationId xmlns:p14="http://schemas.microsoft.com/office/powerpoint/2010/main" val="27040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Tela de computado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B049F9E7-F764-4F4C-AB9C-3C55BD3C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object 19">
            <a:extLst>
              <a:ext uri="{FF2B5EF4-FFF2-40B4-BE49-F238E27FC236}">
                <a16:creationId xmlns:a16="http://schemas.microsoft.com/office/drawing/2014/main" id="{3484E7DC-CAF0-433F-96FF-EDFCFD3EFF37}"/>
              </a:ext>
            </a:extLst>
          </p:cNvPr>
          <p:cNvSpPr txBox="1">
            <a:spLocks/>
          </p:cNvSpPr>
          <p:nvPr/>
        </p:nvSpPr>
        <p:spPr>
          <a:xfrm>
            <a:off x="669823" y="678781"/>
            <a:ext cx="1222352" cy="298642"/>
          </a:xfrm>
          <a:prstGeom prst="rect">
            <a:avLst/>
          </a:prstGeom>
        </p:spPr>
        <p:txBody>
          <a:bodyPr vert="horz" wrap="square" lIns="0" tIns="9242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pt-BR" sz="1880" b="1" spc="112" dirty="0">
                <a:solidFill>
                  <a:schemeClr val="bg1"/>
                </a:solidFill>
                <a:latin typeface="Arial Nova" panose="020B0504020202020204" pitchFamily="34" charset="0"/>
                <a:cs typeface="Microsoft Sans Serif"/>
              </a:rPr>
              <a:t>TÓPICOS</a:t>
            </a:r>
            <a:r>
              <a:rPr lang="pt-BR" sz="1880" b="1" spc="-197" dirty="0">
                <a:solidFill>
                  <a:schemeClr val="bg1"/>
                </a:solidFill>
                <a:latin typeface="Arial Nova" panose="020B0504020202020204" pitchFamily="34" charset="0"/>
                <a:cs typeface="Microsoft Sans Serif"/>
              </a:rPr>
              <a:t> </a:t>
            </a:r>
            <a:endParaRPr lang="pt-BR" sz="1880" b="1" dirty="0">
              <a:solidFill>
                <a:schemeClr val="bg1"/>
              </a:solidFill>
              <a:latin typeface="Arial Nova" panose="020B0504020202020204" pitchFamily="34" charset="0"/>
              <a:cs typeface="Microsoft Sans Serif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CC4AB2-C147-814A-AFF4-4C1437D4D4C0}"/>
              </a:ext>
            </a:extLst>
          </p:cNvPr>
          <p:cNvSpPr txBox="1"/>
          <p:nvPr/>
        </p:nvSpPr>
        <p:spPr>
          <a:xfrm>
            <a:off x="6261652" y="815009"/>
            <a:ext cx="51882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200" b="1" dirty="0">
                <a:latin typeface="Arial Nova" panose="020B0504020202020204" pitchFamily="34" charset="0"/>
              </a:rPr>
              <a:t>Quanto podemos aplicar em renda fixa?</a:t>
            </a:r>
          </a:p>
          <a:p>
            <a:pPr marL="342900" indent="-342900">
              <a:buAutoNum type="arabicPeriod"/>
            </a:pPr>
            <a:endParaRPr lang="pt-BR" sz="3200" b="1" dirty="0">
              <a:latin typeface="Arial Nova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3200" b="1" dirty="0">
                <a:latin typeface="Arial Nova" panose="020B0504020202020204" pitchFamily="34" charset="0"/>
              </a:rPr>
              <a:t>Quais as incertezas?</a:t>
            </a:r>
          </a:p>
          <a:p>
            <a:pPr marL="342900" indent="-342900">
              <a:buAutoNum type="arabicPeriod"/>
            </a:pPr>
            <a:endParaRPr lang="pt-BR" sz="3200" b="1" dirty="0">
              <a:latin typeface="Arial Nova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3200" b="1" dirty="0">
                <a:latin typeface="Arial Nova" panose="020B0504020202020204" pitchFamily="34" charset="0"/>
              </a:rPr>
              <a:t>Qual a constituição dos índices?</a:t>
            </a:r>
          </a:p>
          <a:p>
            <a:pPr marL="342900" indent="-342900">
              <a:buAutoNum type="arabicPeriod"/>
            </a:pPr>
            <a:endParaRPr lang="pt-BR" sz="3200" b="1" dirty="0">
              <a:latin typeface="Arial Nova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3200" b="1" dirty="0">
                <a:latin typeface="Arial Nova" panose="020B0504020202020204" pitchFamily="34" charset="0"/>
              </a:rPr>
              <a:t>Como eles se comportam?</a:t>
            </a:r>
          </a:p>
          <a:p>
            <a:pPr marL="342900" indent="-342900">
              <a:buAutoNum type="arabicPeriod"/>
            </a:pPr>
            <a:endParaRPr lang="pt-BR" sz="3200" b="1" dirty="0">
              <a:latin typeface="Arial Nova" panose="020B0504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3200" b="1" dirty="0">
                <a:latin typeface="Arial Nova" panose="020B05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6311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4334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1505307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1886280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1124334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1505307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1886280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1124334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1505307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1886280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26193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2849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26193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2849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659" y="6502818"/>
            <a:ext cx="79915" cy="1061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0848" y="6505762"/>
            <a:ext cx="98672" cy="1026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7425" y="6504590"/>
            <a:ext cx="109079" cy="10497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9842764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798" y="148590"/>
                </a:moveTo>
                <a:lnTo>
                  <a:pt x="24168" y="148590"/>
                </a:lnTo>
                <a:lnTo>
                  <a:pt x="24168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798" y="168910"/>
                </a:lnTo>
                <a:lnTo>
                  <a:pt x="115798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8578" y="6505762"/>
            <a:ext cx="107619" cy="1026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5274" y="6505758"/>
            <a:ext cx="84595" cy="10263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5692" y="6505764"/>
            <a:ext cx="88259" cy="10262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630508" y="6505760"/>
            <a:ext cx="15018" cy="102812"/>
          </a:xfrm>
          <a:custGeom>
            <a:avLst/>
            <a:gdLst/>
            <a:ahLst/>
            <a:cxnLst/>
            <a:rect l="l" t="t" r="r" b="b"/>
            <a:pathLst>
              <a:path w="24765" h="169545">
                <a:moveTo>
                  <a:pt x="24177" y="0"/>
                </a:moveTo>
                <a:lnTo>
                  <a:pt x="0" y="0"/>
                </a:lnTo>
                <a:lnTo>
                  <a:pt x="0" y="169240"/>
                </a:lnTo>
                <a:lnTo>
                  <a:pt x="24177" y="169240"/>
                </a:lnTo>
                <a:lnTo>
                  <a:pt x="24177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76978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95070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1310779" y="6596515"/>
            <a:ext cx="12322" cy="12707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12900" y="0"/>
                </a:moveTo>
                <a:lnTo>
                  <a:pt x="7413" y="0"/>
                </a:lnTo>
                <a:lnTo>
                  <a:pt x="5036" y="963"/>
                </a:lnTo>
                <a:lnTo>
                  <a:pt x="1005" y="4837"/>
                </a:lnTo>
                <a:lnTo>
                  <a:pt x="0" y="7256"/>
                </a:lnTo>
                <a:lnTo>
                  <a:pt x="0" y="13057"/>
                </a:lnTo>
                <a:lnTo>
                  <a:pt x="1005" y="15517"/>
                </a:lnTo>
                <a:lnTo>
                  <a:pt x="3026" y="17528"/>
                </a:lnTo>
                <a:lnTo>
                  <a:pt x="5036" y="19549"/>
                </a:lnTo>
                <a:lnTo>
                  <a:pt x="7413" y="20554"/>
                </a:lnTo>
                <a:lnTo>
                  <a:pt x="12900" y="20554"/>
                </a:lnTo>
                <a:lnTo>
                  <a:pt x="15277" y="19549"/>
                </a:lnTo>
                <a:lnTo>
                  <a:pt x="19308" y="15517"/>
                </a:lnTo>
                <a:lnTo>
                  <a:pt x="20313" y="13057"/>
                </a:lnTo>
                <a:lnTo>
                  <a:pt x="20313" y="7256"/>
                </a:lnTo>
                <a:lnTo>
                  <a:pt x="19308" y="4837"/>
                </a:lnTo>
                <a:lnTo>
                  <a:pt x="15277" y="963"/>
                </a:lnTo>
                <a:lnTo>
                  <a:pt x="12900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7170" y="6505029"/>
            <a:ext cx="106730" cy="10409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0559" y="6505028"/>
            <a:ext cx="89732" cy="10409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53683" y="6505762"/>
            <a:ext cx="104386" cy="10262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33928" y="6667299"/>
            <a:ext cx="10972800" cy="0"/>
          </a:xfrm>
          <a:custGeom>
            <a:avLst/>
            <a:gdLst/>
            <a:ahLst/>
            <a:cxnLst/>
            <a:rect l="l" t="t" r="r" b="b"/>
            <a:pathLst>
              <a:path w="18094960">
                <a:moveTo>
                  <a:pt x="18094705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65C6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23778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513379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377931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65353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234443" y="352731"/>
            <a:ext cx="159032" cy="157876"/>
          </a:xfrm>
          <a:custGeom>
            <a:avLst/>
            <a:gdLst/>
            <a:ahLst/>
            <a:cxnLst/>
            <a:rect l="l" t="t" r="r" b="b"/>
            <a:pathLst>
              <a:path w="262255" h="260350">
                <a:moveTo>
                  <a:pt x="118279" y="0"/>
                </a:moveTo>
                <a:lnTo>
                  <a:pt x="0" y="0"/>
                </a:lnTo>
                <a:lnTo>
                  <a:pt x="0" y="260348"/>
                </a:lnTo>
                <a:lnTo>
                  <a:pt x="118279" y="260348"/>
                </a:lnTo>
                <a:lnTo>
                  <a:pt x="165915" y="254379"/>
                </a:lnTo>
                <a:lnTo>
                  <a:pt x="205607" y="237234"/>
                </a:lnTo>
                <a:lnTo>
                  <a:pt x="234919" y="210883"/>
                </a:lnTo>
                <a:lnTo>
                  <a:pt x="60249" y="210883"/>
                </a:lnTo>
                <a:lnTo>
                  <a:pt x="60249" y="49453"/>
                </a:lnTo>
                <a:lnTo>
                  <a:pt x="234912" y="49453"/>
                </a:lnTo>
                <a:lnTo>
                  <a:pt x="205607" y="23110"/>
                </a:lnTo>
                <a:lnTo>
                  <a:pt x="165915" y="5967"/>
                </a:lnTo>
                <a:lnTo>
                  <a:pt x="118279" y="0"/>
                </a:lnTo>
                <a:close/>
              </a:path>
              <a:path w="262255" h="260350">
                <a:moveTo>
                  <a:pt x="234912" y="49453"/>
                </a:moveTo>
                <a:lnTo>
                  <a:pt x="115294" y="49453"/>
                </a:lnTo>
                <a:lnTo>
                  <a:pt x="150474" y="55057"/>
                </a:lnTo>
                <a:lnTo>
                  <a:pt x="177457" y="71123"/>
                </a:lnTo>
                <a:lnTo>
                  <a:pt x="194746" y="96534"/>
                </a:lnTo>
                <a:lnTo>
                  <a:pt x="200842" y="130174"/>
                </a:lnTo>
                <a:lnTo>
                  <a:pt x="194746" y="163811"/>
                </a:lnTo>
                <a:lnTo>
                  <a:pt x="177457" y="189219"/>
                </a:lnTo>
                <a:lnTo>
                  <a:pt x="150474" y="205281"/>
                </a:lnTo>
                <a:lnTo>
                  <a:pt x="115294" y="210883"/>
                </a:lnTo>
                <a:lnTo>
                  <a:pt x="234919" y="210883"/>
                </a:lnTo>
                <a:lnTo>
                  <a:pt x="235839" y="210056"/>
                </a:lnTo>
                <a:lnTo>
                  <a:pt x="255090" y="173988"/>
                </a:lnTo>
                <a:lnTo>
                  <a:pt x="261845" y="130174"/>
                </a:lnTo>
                <a:lnTo>
                  <a:pt x="255090" y="86355"/>
                </a:lnTo>
                <a:lnTo>
                  <a:pt x="235839" y="50286"/>
                </a:lnTo>
                <a:lnTo>
                  <a:pt x="234912" y="49453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425234" y="350018"/>
            <a:ext cx="172894" cy="163652"/>
          </a:xfrm>
          <a:custGeom>
            <a:avLst/>
            <a:gdLst/>
            <a:ahLst/>
            <a:cxnLst/>
            <a:rect l="l" t="t" r="r" b="b"/>
            <a:pathLst>
              <a:path w="285115" h="269875">
                <a:moveTo>
                  <a:pt x="142456" y="0"/>
                </a:moveTo>
                <a:lnTo>
                  <a:pt x="96073" y="6577"/>
                </a:lnTo>
                <a:lnTo>
                  <a:pt x="56798" y="25119"/>
                </a:lnTo>
                <a:lnTo>
                  <a:pt x="26469" y="53837"/>
                </a:lnTo>
                <a:lnTo>
                  <a:pt x="6923" y="90945"/>
                </a:lnTo>
                <a:lnTo>
                  <a:pt x="0" y="134655"/>
                </a:lnTo>
                <a:lnTo>
                  <a:pt x="6923" y="178363"/>
                </a:lnTo>
                <a:lnTo>
                  <a:pt x="26469" y="215466"/>
                </a:lnTo>
                <a:lnTo>
                  <a:pt x="56798" y="244178"/>
                </a:lnTo>
                <a:lnTo>
                  <a:pt x="96073" y="262714"/>
                </a:lnTo>
                <a:lnTo>
                  <a:pt x="142456" y="269290"/>
                </a:lnTo>
                <a:lnTo>
                  <a:pt x="188690" y="262749"/>
                </a:lnTo>
                <a:lnTo>
                  <a:pt x="227947" y="244283"/>
                </a:lnTo>
                <a:lnTo>
                  <a:pt x="255853" y="217961"/>
                </a:lnTo>
                <a:lnTo>
                  <a:pt x="142456" y="217961"/>
                </a:lnTo>
                <a:lnTo>
                  <a:pt x="110111" y="211899"/>
                </a:lnTo>
                <a:lnTo>
                  <a:pt x="84291" y="194854"/>
                </a:lnTo>
                <a:lnTo>
                  <a:pt x="67191" y="168535"/>
                </a:lnTo>
                <a:lnTo>
                  <a:pt x="61003" y="134655"/>
                </a:lnTo>
                <a:lnTo>
                  <a:pt x="67191" y="100763"/>
                </a:lnTo>
                <a:lnTo>
                  <a:pt x="84291" y="74438"/>
                </a:lnTo>
                <a:lnTo>
                  <a:pt x="110111" y="57390"/>
                </a:lnTo>
                <a:lnTo>
                  <a:pt x="142456" y="51328"/>
                </a:lnTo>
                <a:lnTo>
                  <a:pt x="255844" y="51328"/>
                </a:lnTo>
                <a:lnTo>
                  <a:pt x="227947" y="25010"/>
                </a:lnTo>
                <a:lnTo>
                  <a:pt x="188690" y="6541"/>
                </a:lnTo>
                <a:lnTo>
                  <a:pt x="142456" y="0"/>
                </a:lnTo>
                <a:close/>
              </a:path>
              <a:path w="285115" h="269875">
                <a:moveTo>
                  <a:pt x="255844" y="51328"/>
                </a:moveTo>
                <a:lnTo>
                  <a:pt x="142456" y="51328"/>
                </a:lnTo>
                <a:lnTo>
                  <a:pt x="174796" y="57390"/>
                </a:lnTo>
                <a:lnTo>
                  <a:pt x="200616" y="74438"/>
                </a:lnTo>
                <a:lnTo>
                  <a:pt x="217720" y="100763"/>
                </a:lnTo>
                <a:lnTo>
                  <a:pt x="223909" y="134655"/>
                </a:lnTo>
                <a:lnTo>
                  <a:pt x="217720" y="168535"/>
                </a:lnTo>
                <a:lnTo>
                  <a:pt x="200616" y="194854"/>
                </a:lnTo>
                <a:lnTo>
                  <a:pt x="174796" y="211899"/>
                </a:lnTo>
                <a:lnTo>
                  <a:pt x="142456" y="217961"/>
                </a:lnTo>
                <a:lnTo>
                  <a:pt x="255853" y="217961"/>
                </a:lnTo>
                <a:lnTo>
                  <a:pt x="258332" y="215624"/>
                </a:lnTo>
                <a:lnTo>
                  <a:pt x="277951" y="178504"/>
                </a:lnTo>
                <a:lnTo>
                  <a:pt x="284912" y="134655"/>
                </a:lnTo>
                <a:lnTo>
                  <a:pt x="277951" y="90800"/>
                </a:lnTo>
                <a:lnTo>
                  <a:pt x="258332" y="53674"/>
                </a:lnTo>
                <a:lnTo>
                  <a:pt x="255844" y="51328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639928" y="352738"/>
            <a:ext cx="115904" cy="157876"/>
          </a:xfrm>
          <a:custGeom>
            <a:avLst/>
            <a:gdLst/>
            <a:ahLst/>
            <a:cxnLst/>
            <a:rect l="l" t="t" r="r" b="b"/>
            <a:pathLst>
              <a:path w="191134" h="260350">
                <a:moveTo>
                  <a:pt x="190804" y="210820"/>
                </a:moveTo>
                <a:lnTo>
                  <a:pt x="60248" y="210820"/>
                </a:lnTo>
                <a:lnTo>
                  <a:pt x="60248" y="0"/>
                </a:lnTo>
                <a:lnTo>
                  <a:pt x="0" y="0"/>
                </a:lnTo>
                <a:lnTo>
                  <a:pt x="0" y="210820"/>
                </a:lnTo>
                <a:lnTo>
                  <a:pt x="0" y="260350"/>
                </a:lnTo>
                <a:lnTo>
                  <a:pt x="190804" y="260350"/>
                </a:lnTo>
                <a:lnTo>
                  <a:pt x="190804" y="21082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1025357" y="352734"/>
            <a:ext cx="140164" cy="157876"/>
          </a:xfrm>
          <a:custGeom>
            <a:avLst/>
            <a:gdLst/>
            <a:ahLst/>
            <a:cxnLst/>
            <a:rect l="l" t="t" r="r" b="b"/>
            <a:pathLst>
              <a:path w="231139" h="260350">
                <a:moveTo>
                  <a:pt x="112687" y="0"/>
                </a:moveTo>
                <a:lnTo>
                  <a:pt x="0" y="0"/>
                </a:lnTo>
                <a:lnTo>
                  <a:pt x="0" y="260348"/>
                </a:lnTo>
                <a:lnTo>
                  <a:pt x="60249" y="260348"/>
                </a:lnTo>
                <a:lnTo>
                  <a:pt x="60249" y="187826"/>
                </a:lnTo>
                <a:lnTo>
                  <a:pt x="179993" y="187826"/>
                </a:lnTo>
                <a:lnTo>
                  <a:pt x="172204" y="176664"/>
                </a:lnTo>
                <a:lnTo>
                  <a:pt x="194854" y="163194"/>
                </a:lnTo>
                <a:lnTo>
                  <a:pt x="211678" y="144769"/>
                </a:lnTo>
                <a:lnTo>
                  <a:pt x="213925" y="139828"/>
                </a:lnTo>
                <a:lnTo>
                  <a:pt x="60249" y="139828"/>
                </a:lnTo>
                <a:lnTo>
                  <a:pt x="60249" y="49087"/>
                </a:lnTo>
                <a:lnTo>
                  <a:pt x="213339" y="49087"/>
                </a:lnTo>
                <a:lnTo>
                  <a:pt x="195313" y="25334"/>
                </a:lnTo>
                <a:lnTo>
                  <a:pt x="159704" y="6548"/>
                </a:lnTo>
                <a:lnTo>
                  <a:pt x="112687" y="0"/>
                </a:lnTo>
                <a:close/>
              </a:path>
              <a:path w="231139" h="260350">
                <a:moveTo>
                  <a:pt x="179993" y="187826"/>
                </a:moveTo>
                <a:lnTo>
                  <a:pt x="115671" y="187826"/>
                </a:lnTo>
                <a:lnTo>
                  <a:pt x="165890" y="260348"/>
                </a:lnTo>
                <a:lnTo>
                  <a:pt x="230600" y="260348"/>
                </a:lnTo>
                <a:lnTo>
                  <a:pt x="179993" y="187826"/>
                </a:lnTo>
                <a:close/>
              </a:path>
              <a:path w="231139" h="260350">
                <a:moveTo>
                  <a:pt x="213339" y="49087"/>
                </a:moveTo>
                <a:lnTo>
                  <a:pt x="109347" y="49087"/>
                </a:lnTo>
                <a:lnTo>
                  <a:pt x="133538" y="52150"/>
                </a:lnTo>
                <a:lnTo>
                  <a:pt x="150864" y="61037"/>
                </a:lnTo>
                <a:lnTo>
                  <a:pt x="161287" y="75291"/>
                </a:lnTo>
                <a:lnTo>
                  <a:pt x="164769" y="94457"/>
                </a:lnTo>
                <a:lnTo>
                  <a:pt x="161287" y="113473"/>
                </a:lnTo>
                <a:lnTo>
                  <a:pt x="150864" y="127744"/>
                </a:lnTo>
                <a:lnTo>
                  <a:pt x="133538" y="136714"/>
                </a:lnTo>
                <a:lnTo>
                  <a:pt x="109347" y="139828"/>
                </a:lnTo>
                <a:lnTo>
                  <a:pt x="213925" y="139828"/>
                </a:lnTo>
                <a:lnTo>
                  <a:pt x="222154" y="121740"/>
                </a:lnTo>
                <a:lnTo>
                  <a:pt x="225762" y="94457"/>
                </a:lnTo>
                <a:lnTo>
                  <a:pt x="217877" y="55067"/>
                </a:lnTo>
                <a:lnTo>
                  <a:pt x="213339" y="49087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236255" y="567027"/>
            <a:ext cx="135927" cy="158262"/>
          </a:xfrm>
          <a:custGeom>
            <a:avLst/>
            <a:gdLst/>
            <a:ahLst/>
            <a:cxnLst/>
            <a:rect l="l" t="t" r="r" b="b"/>
            <a:pathLst>
              <a:path w="224154" h="260984">
                <a:moveTo>
                  <a:pt x="116781" y="0"/>
                </a:moveTo>
                <a:lnTo>
                  <a:pt x="0" y="0"/>
                </a:lnTo>
                <a:lnTo>
                  <a:pt x="0" y="260358"/>
                </a:lnTo>
                <a:lnTo>
                  <a:pt x="124226" y="260358"/>
                </a:lnTo>
                <a:lnTo>
                  <a:pt x="167574" y="255649"/>
                </a:lnTo>
                <a:lnTo>
                  <a:pt x="198754" y="241941"/>
                </a:lnTo>
                <a:lnTo>
                  <a:pt x="208752" y="230223"/>
                </a:lnTo>
                <a:lnTo>
                  <a:pt x="37192" y="230223"/>
                </a:lnTo>
                <a:lnTo>
                  <a:pt x="37192" y="143555"/>
                </a:lnTo>
                <a:lnTo>
                  <a:pt x="205828" y="143555"/>
                </a:lnTo>
                <a:lnTo>
                  <a:pt x="195191" y="134038"/>
                </a:lnTo>
                <a:lnTo>
                  <a:pt x="175188" y="125336"/>
                </a:lnTo>
                <a:lnTo>
                  <a:pt x="189278" y="116005"/>
                </a:lnTo>
                <a:lnTo>
                  <a:pt x="191486" y="113441"/>
                </a:lnTo>
                <a:lnTo>
                  <a:pt x="37192" y="113441"/>
                </a:lnTo>
                <a:lnTo>
                  <a:pt x="37192" y="30114"/>
                </a:lnTo>
                <a:lnTo>
                  <a:pt x="196350" y="30114"/>
                </a:lnTo>
                <a:lnTo>
                  <a:pt x="185926" y="17893"/>
                </a:lnTo>
                <a:lnTo>
                  <a:pt x="156638" y="4606"/>
                </a:lnTo>
                <a:lnTo>
                  <a:pt x="116781" y="0"/>
                </a:lnTo>
                <a:close/>
              </a:path>
              <a:path w="224154" h="260984">
                <a:moveTo>
                  <a:pt x="205828" y="143555"/>
                </a:moveTo>
                <a:lnTo>
                  <a:pt x="122739" y="143555"/>
                </a:lnTo>
                <a:lnTo>
                  <a:pt x="150095" y="146120"/>
                </a:lnTo>
                <a:lnTo>
                  <a:pt x="170022" y="154022"/>
                </a:lnTo>
                <a:lnTo>
                  <a:pt x="182208" y="167573"/>
                </a:lnTo>
                <a:lnTo>
                  <a:pt x="186339" y="187083"/>
                </a:lnTo>
                <a:lnTo>
                  <a:pt x="182208" y="206532"/>
                </a:lnTo>
                <a:lnTo>
                  <a:pt x="170022" y="219950"/>
                </a:lnTo>
                <a:lnTo>
                  <a:pt x="150095" y="227719"/>
                </a:lnTo>
                <a:lnTo>
                  <a:pt x="122739" y="230223"/>
                </a:lnTo>
                <a:lnTo>
                  <a:pt x="208752" y="230223"/>
                </a:lnTo>
                <a:lnTo>
                  <a:pt x="217591" y="219864"/>
                </a:lnTo>
                <a:lnTo>
                  <a:pt x="223909" y="190046"/>
                </a:lnTo>
                <a:lnTo>
                  <a:pt x="220427" y="166496"/>
                </a:lnTo>
                <a:lnTo>
                  <a:pt x="210562" y="147792"/>
                </a:lnTo>
                <a:lnTo>
                  <a:pt x="205828" y="143555"/>
                </a:lnTo>
                <a:close/>
              </a:path>
              <a:path w="224154" h="260984">
                <a:moveTo>
                  <a:pt x="196350" y="30114"/>
                </a:moveTo>
                <a:lnTo>
                  <a:pt x="113441" y="30114"/>
                </a:lnTo>
                <a:lnTo>
                  <a:pt x="138743" y="32753"/>
                </a:lnTo>
                <a:lnTo>
                  <a:pt x="157420" y="40623"/>
                </a:lnTo>
                <a:lnTo>
                  <a:pt x="168984" y="53654"/>
                </a:lnTo>
                <a:lnTo>
                  <a:pt x="172947" y="71777"/>
                </a:lnTo>
                <a:lnTo>
                  <a:pt x="168984" y="89901"/>
                </a:lnTo>
                <a:lnTo>
                  <a:pt x="157420" y="102932"/>
                </a:lnTo>
                <a:lnTo>
                  <a:pt x="138743" y="110802"/>
                </a:lnTo>
                <a:lnTo>
                  <a:pt x="113441" y="113441"/>
                </a:lnTo>
                <a:lnTo>
                  <a:pt x="191486" y="113441"/>
                </a:lnTo>
                <a:lnTo>
                  <a:pt x="200338" y="103159"/>
                </a:lnTo>
                <a:lnTo>
                  <a:pt x="207563" y="86896"/>
                </a:lnTo>
                <a:lnTo>
                  <a:pt x="210150" y="67317"/>
                </a:lnTo>
                <a:lnTo>
                  <a:pt x="203984" y="39063"/>
                </a:lnTo>
                <a:lnTo>
                  <a:pt x="196350" y="30114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421410" y="567028"/>
            <a:ext cx="22719" cy="157876"/>
          </a:xfrm>
          <a:custGeom>
            <a:avLst/>
            <a:gdLst/>
            <a:ahLst/>
            <a:cxnLst/>
            <a:rect l="l" t="t" r="r" b="b"/>
            <a:pathLst>
              <a:path w="37465" h="260350">
                <a:moveTo>
                  <a:pt x="37192" y="0"/>
                </a:moveTo>
                <a:lnTo>
                  <a:pt x="0" y="0"/>
                </a:lnTo>
                <a:lnTo>
                  <a:pt x="0" y="260348"/>
                </a:lnTo>
                <a:lnTo>
                  <a:pt x="37192" y="260348"/>
                </a:lnTo>
                <a:lnTo>
                  <a:pt x="37192" y="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505756" y="567034"/>
            <a:ext cx="108203" cy="157876"/>
          </a:xfrm>
          <a:custGeom>
            <a:avLst/>
            <a:gdLst/>
            <a:ahLst/>
            <a:cxnLst/>
            <a:rect l="l" t="t" r="r" b="b"/>
            <a:pathLst>
              <a:path w="178434" h="260350">
                <a:moveTo>
                  <a:pt x="178155" y="228600"/>
                </a:moveTo>
                <a:lnTo>
                  <a:pt x="37185" y="228600"/>
                </a:lnTo>
                <a:lnTo>
                  <a:pt x="37185" y="0"/>
                </a:lnTo>
                <a:lnTo>
                  <a:pt x="0" y="0"/>
                </a:lnTo>
                <a:lnTo>
                  <a:pt x="0" y="228600"/>
                </a:lnTo>
                <a:lnTo>
                  <a:pt x="0" y="260350"/>
                </a:lnTo>
                <a:lnTo>
                  <a:pt x="178155" y="260350"/>
                </a:lnTo>
                <a:lnTo>
                  <a:pt x="178155" y="22860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654151" y="565217"/>
            <a:ext cx="254143" cy="161727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178155" y="231597"/>
                </a:moveTo>
                <a:lnTo>
                  <a:pt x="37185" y="231597"/>
                </a:lnTo>
                <a:lnTo>
                  <a:pt x="37185" y="2997"/>
                </a:lnTo>
                <a:lnTo>
                  <a:pt x="0" y="2997"/>
                </a:lnTo>
                <a:lnTo>
                  <a:pt x="0" y="231597"/>
                </a:lnTo>
                <a:lnTo>
                  <a:pt x="0" y="263347"/>
                </a:lnTo>
                <a:lnTo>
                  <a:pt x="178155" y="263347"/>
                </a:lnTo>
                <a:lnTo>
                  <a:pt x="178155" y="231597"/>
                </a:lnTo>
                <a:close/>
              </a:path>
              <a:path w="419100" h="266700">
                <a:moveTo>
                  <a:pt x="418795" y="192316"/>
                </a:moveTo>
                <a:lnTo>
                  <a:pt x="407111" y="154686"/>
                </a:lnTo>
                <a:lnTo>
                  <a:pt x="377901" y="132994"/>
                </a:lnTo>
                <a:lnTo>
                  <a:pt x="339940" y="120611"/>
                </a:lnTo>
                <a:lnTo>
                  <a:pt x="301967" y="110883"/>
                </a:lnTo>
                <a:lnTo>
                  <a:pt x="272770" y="97205"/>
                </a:lnTo>
                <a:lnTo>
                  <a:pt x="261086" y="72910"/>
                </a:lnTo>
                <a:lnTo>
                  <a:pt x="264744" y="56883"/>
                </a:lnTo>
                <a:lnTo>
                  <a:pt x="276098" y="43751"/>
                </a:lnTo>
                <a:lnTo>
                  <a:pt x="295770" y="34886"/>
                </a:lnTo>
                <a:lnTo>
                  <a:pt x="324319" y="31623"/>
                </a:lnTo>
                <a:lnTo>
                  <a:pt x="342011" y="32893"/>
                </a:lnTo>
                <a:lnTo>
                  <a:pt x="360159" y="36779"/>
                </a:lnTo>
                <a:lnTo>
                  <a:pt x="378244" y="43395"/>
                </a:lnTo>
                <a:lnTo>
                  <a:pt x="395732" y="52832"/>
                </a:lnTo>
                <a:lnTo>
                  <a:pt x="408000" y="23063"/>
                </a:lnTo>
                <a:lnTo>
                  <a:pt x="390118" y="13182"/>
                </a:lnTo>
                <a:lnTo>
                  <a:pt x="369506" y="5956"/>
                </a:lnTo>
                <a:lnTo>
                  <a:pt x="347230" y="1511"/>
                </a:lnTo>
                <a:lnTo>
                  <a:pt x="324319" y="0"/>
                </a:lnTo>
                <a:lnTo>
                  <a:pt x="279869" y="5981"/>
                </a:lnTo>
                <a:lnTo>
                  <a:pt x="248805" y="22136"/>
                </a:lnTo>
                <a:lnTo>
                  <a:pt x="230581" y="45834"/>
                </a:lnTo>
                <a:lnTo>
                  <a:pt x="224637" y="74396"/>
                </a:lnTo>
                <a:lnTo>
                  <a:pt x="236321" y="112458"/>
                </a:lnTo>
                <a:lnTo>
                  <a:pt x="265518" y="134391"/>
                </a:lnTo>
                <a:lnTo>
                  <a:pt x="303479" y="146875"/>
                </a:lnTo>
                <a:lnTo>
                  <a:pt x="341452" y="156603"/>
                </a:lnTo>
                <a:lnTo>
                  <a:pt x="370649" y="170268"/>
                </a:lnTo>
                <a:lnTo>
                  <a:pt x="382333" y="194525"/>
                </a:lnTo>
                <a:lnTo>
                  <a:pt x="378612" y="210388"/>
                </a:lnTo>
                <a:lnTo>
                  <a:pt x="367042" y="223139"/>
                </a:lnTo>
                <a:lnTo>
                  <a:pt x="347027" y="231635"/>
                </a:lnTo>
                <a:lnTo>
                  <a:pt x="317995" y="234721"/>
                </a:lnTo>
                <a:lnTo>
                  <a:pt x="293166" y="232460"/>
                </a:lnTo>
                <a:lnTo>
                  <a:pt x="269735" y="226199"/>
                </a:lnTo>
                <a:lnTo>
                  <a:pt x="248945" y="216662"/>
                </a:lnTo>
                <a:lnTo>
                  <a:pt x="232067" y="204571"/>
                </a:lnTo>
                <a:lnTo>
                  <a:pt x="218313" y="233591"/>
                </a:lnTo>
                <a:lnTo>
                  <a:pt x="237070" y="246862"/>
                </a:lnTo>
                <a:lnTo>
                  <a:pt x="261035" y="257200"/>
                </a:lnTo>
                <a:lnTo>
                  <a:pt x="288556" y="263918"/>
                </a:lnTo>
                <a:lnTo>
                  <a:pt x="317995" y="266306"/>
                </a:lnTo>
                <a:lnTo>
                  <a:pt x="362775" y="260337"/>
                </a:lnTo>
                <a:lnTo>
                  <a:pt x="394195" y="244233"/>
                </a:lnTo>
                <a:lnTo>
                  <a:pt x="412724" y="220662"/>
                </a:lnTo>
                <a:lnTo>
                  <a:pt x="418795" y="192316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2317" y="227779"/>
            <a:ext cx="178721" cy="28417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3928" y="768506"/>
            <a:ext cx="879834" cy="120215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 rot="1620000">
            <a:off x="2555823" y="3011765"/>
            <a:ext cx="5247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58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02</a:t>
            </a:r>
            <a:endParaRPr sz="2365" dirty="0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 rot="1620000">
            <a:off x="2129900" y="3647072"/>
            <a:ext cx="5203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36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03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1620000">
            <a:off x="1727609" y="4301917"/>
            <a:ext cx="5531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293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04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D8BFC7BA-AF95-2A47-A97C-45C3D4BBF47E}"/>
              </a:ext>
            </a:extLst>
          </p:cNvPr>
          <p:cNvSpPr txBox="1"/>
          <p:nvPr/>
        </p:nvSpPr>
        <p:spPr>
          <a:xfrm>
            <a:off x="3432867" y="227779"/>
            <a:ext cx="532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QUANTO PODEMOS APLICAR EM RENDA FIXA?</a:t>
            </a:r>
          </a:p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Resolução CMN n° 4.963 de 25/11/2021</a:t>
            </a:r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FDAF6E73-C535-134F-8808-15A63D9A56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182" y="1127964"/>
            <a:ext cx="11440476" cy="5279303"/>
          </a:xfrm>
          <a:prstGeom prst="rect">
            <a:avLst/>
          </a:prstGeom>
        </p:spPr>
      </p:pic>
      <p:sp>
        <p:nvSpPr>
          <p:cNvPr id="76" name="Retângulo 75">
            <a:extLst>
              <a:ext uri="{FF2B5EF4-FFF2-40B4-BE49-F238E27FC236}">
                <a16:creationId xmlns:a16="http://schemas.microsoft.com/office/drawing/2014/main" id="{90B562E1-01A3-2E4D-8B4A-A9782CC841B2}"/>
              </a:ext>
            </a:extLst>
          </p:cNvPr>
          <p:cNvSpPr/>
          <p:nvPr/>
        </p:nvSpPr>
        <p:spPr>
          <a:xfrm>
            <a:off x="372182" y="1754531"/>
            <a:ext cx="11440476" cy="252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2B488592-35EB-DE4B-AF67-B8E2391F6CAA}"/>
              </a:ext>
            </a:extLst>
          </p:cNvPr>
          <p:cNvSpPr/>
          <p:nvPr/>
        </p:nvSpPr>
        <p:spPr>
          <a:xfrm>
            <a:off x="372182" y="2501663"/>
            <a:ext cx="11440476" cy="210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3778CBF7-300F-1149-893F-01A383627ACF}"/>
              </a:ext>
            </a:extLst>
          </p:cNvPr>
          <p:cNvSpPr/>
          <p:nvPr/>
        </p:nvSpPr>
        <p:spPr>
          <a:xfrm>
            <a:off x="372182" y="3315475"/>
            <a:ext cx="11440476" cy="1724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4334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1505307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1886280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1124334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1505307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1886280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1124334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1505307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1886280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26193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2849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26193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2849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659" y="6502818"/>
            <a:ext cx="79915" cy="1061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0848" y="6505762"/>
            <a:ext cx="98672" cy="1026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7425" y="6504590"/>
            <a:ext cx="109079" cy="10497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9842764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798" y="148590"/>
                </a:moveTo>
                <a:lnTo>
                  <a:pt x="24168" y="148590"/>
                </a:lnTo>
                <a:lnTo>
                  <a:pt x="24168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798" y="168910"/>
                </a:lnTo>
                <a:lnTo>
                  <a:pt x="115798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8578" y="6505762"/>
            <a:ext cx="107619" cy="1026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5274" y="6505758"/>
            <a:ext cx="84595" cy="10263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5692" y="6505764"/>
            <a:ext cx="88259" cy="10262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630508" y="6505760"/>
            <a:ext cx="15018" cy="102812"/>
          </a:xfrm>
          <a:custGeom>
            <a:avLst/>
            <a:gdLst/>
            <a:ahLst/>
            <a:cxnLst/>
            <a:rect l="l" t="t" r="r" b="b"/>
            <a:pathLst>
              <a:path w="24765" h="169545">
                <a:moveTo>
                  <a:pt x="24177" y="0"/>
                </a:moveTo>
                <a:lnTo>
                  <a:pt x="0" y="0"/>
                </a:lnTo>
                <a:lnTo>
                  <a:pt x="0" y="169240"/>
                </a:lnTo>
                <a:lnTo>
                  <a:pt x="24177" y="169240"/>
                </a:lnTo>
                <a:lnTo>
                  <a:pt x="24177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76978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95070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1310779" y="6596515"/>
            <a:ext cx="12322" cy="12707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12900" y="0"/>
                </a:moveTo>
                <a:lnTo>
                  <a:pt x="7413" y="0"/>
                </a:lnTo>
                <a:lnTo>
                  <a:pt x="5036" y="963"/>
                </a:lnTo>
                <a:lnTo>
                  <a:pt x="1005" y="4837"/>
                </a:lnTo>
                <a:lnTo>
                  <a:pt x="0" y="7256"/>
                </a:lnTo>
                <a:lnTo>
                  <a:pt x="0" y="13057"/>
                </a:lnTo>
                <a:lnTo>
                  <a:pt x="1005" y="15517"/>
                </a:lnTo>
                <a:lnTo>
                  <a:pt x="3026" y="17528"/>
                </a:lnTo>
                <a:lnTo>
                  <a:pt x="5036" y="19549"/>
                </a:lnTo>
                <a:lnTo>
                  <a:pt x="7413" y="20554"/>
                </a:lnTo>
                <a:lnTo>
                  <a:pt x="12900" y="20554"/>
                </a:lnTo>
                <a:lnTo>
                  <a:pt x="15277" y="19549"/>
                </a:lnTo>
                <a:lnTo>
                  <a:pt x="19308" y="15517"/>
                </a:lnTo>
                <a:lnTo>
                  <a:pt x="20313" y="13057"/>
                </a:lnTo>
                <a:lnTo>
                  <a:pt x="20313" y="7256"/>
                </a:lnTo>
                <a:lnTo>
                  <a:pt x="19308" y="4837"/>
                </a:lnTo>
                <a:lnTo>
                  <a:pt x="15277" y="963"/>
                </a:lnTo>
                <a:lnTo>
                  <a:pt x="12900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7170" y="6505029"/>
            <a:ext cx="106730" cy="10409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0559" y="6505028"/>
            <a:ext cx="89732" cy="10409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53683" y="6505762"/>
            <a:ext cx="104386" cy="10262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33928" y="6667299"/>
            <a:ext cx="10972800" cy="0"/>
          </a:xfrm>
          <a:custGeom>
            <a:avLst/>
            <a:gdLst/>
            <a:ahLst/>
            <a:cxnLst/>
            <a:rect l="l" t="t" r="r" b="b"/>
            <a:pathLst>
              <a:path w="18094960">
                <a:moveTo>
                  <a:pt x="18094705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65C6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23778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513379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377931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65353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234443" y="352731"/>
            <a:ext cx="159032" cy="157876"/>
          </a:xfrm>
          <a:custGeom>
            <a:avLst/>
            <a:gdLst/>
            <a:ahLst/>
            <a:cxnLst/>
            <a:rect l="l" t="t" r="r" b="b"/>
            <a:pathLst>
              <a:path w="262255" h="260350">
                <a:moveTo>
                  <a:pt x="118279" y="0"/>
                </a:moveTo>
                <a:lnTo>
                  <a:pt x="0" y="0"/>
                </a:lnTo>
                <a:lnTo>
                  <a:pt x="0" y="260348"/>
                </a:lnTo>
                <a:lnTo>
                  <a:pt x="118279" y="260348"/>
                </a:lnTo>
                <a:lnTo>
                  <a:pt x="165915" y="254379"/>
                </a:lnTo>
                <a:lnTo>
                  <a:pt x="205607" y="237234"/>
                </a:lnTo>
                <a:lnTo>
                  <a:pt x="234919" y="210883"/>
                </a:lnTo>
                <a:lnTo>
                  <a:pt x="60249" y="210883"/>
                </a:lnTo>
                <a:lnTo>
                  <a:pt x="60249" y="49453"/>
                </a:lnTo>
                <a:lnTo>
                  <a:pt x="234912" y="49453"/>
                </a:lnTo>
                <a:lnTo>
                  <a:pt x="205607" y="23110"/>
                </a:lnTo>
                <a:lnTo>
                  <a:pt x="165915" y="5967"/>
                </a:lnTo>
                <a:lnTo>
                  <a:pt x="118279" y="0"/>
                </a:lnTo>
                <a:close/>
              </a:path>
              <a:path w="262255" h="260350">
                <a:moveTo>
                  <a:pt x="234912" y="49453"/>
                </a:moveTo>
                <a:lnTo>
                  <a:pt x="115294" y="49453"/>
                </a:lnTo>
                <a:lnTo>
                  <a:pt x="150474" y="55057"/>
                </a:lnTo>
                <a:lnTo>
                  <a:pt x="177457" y="71123"/>
                </a:lnTo>
                <a:lnTo>
                  <a:pt x="194746" y="96534"/>
                </a:lnTo>
                <a:lnTo>
                  <a:pt x="200842" y="130174"/>
                </a:lnTo>
                <a:lnTo>
                  <a:pt x="194746" y="163811"/>
                </a:lnTo>
                <a:lnTo>
                  <a:pt x="177457" y="189219"/>
                </a:lnTo>
                <a:lnTo>
                  <a:pt x="150474" y="205281"/>
                </a:lnTo>
                <a:lnTo>
                  <a:pt x="115294" y="210883"/>
                </a:lnTo>
                <a:lnTo>
                  <a:pt x="234919" y="210883"/>
                </a:lnTo>
                <a:lnTo>
                  <a:pt x="235839" y="210056"/>
                </a:lnTo>
                <a:lnTo>
                  <a:pt x="255090" y="173988"/>
                </a:lnTo>
                <a:lnTo>
                  <a:pt x="261845" y="130174"/>
                </a:lnTo>
                <a:lnTo>
                  <a:pt x="255090" y="86355"/>
                </a:lnTo>
                <a:lnTo>
                  <a:pt x="235839" y="50286"/>
                </a:lnTo>
                <a:lnTo>
                  <a:pt x="234912" y="49453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425234" y="350018"/>
            <a:ext cx="172894" cy="163652"/>
          </a:xfrm>
          <a:custGeom>
            <a:avLst/>
            <a:gdLst/>
            <a:ahLst/>
            <a:cxnLst/>
            <a:rect l="l" t="t" r="r" b="b"/>
            <a:pathLst>
              <a:path w="285115" h="269875">
                <a:moveTo>
                  <a:pt x="142456" y="0"/>
                </a:moveTo>
                <a:lnTo>
                  <a:pt x="96073" y="6577"/>
                </a:lnTo>
                <a:lnTo>
                  <a:pt x="56798" y="25119"/>
                </a:lnTo>
                <a:lnTo>
                  <a:pt x="26469" y="53837"/>
                </a:lnTo>
                <a:lnTo>
                  <a:pt x="6923" y="90945"/>
                </a:lnTo>
                <a:lnTo>
                  <a:pt x="0" y="134655"/>
                </a:lnTo>
                <a:lnTo>
                  <a:pt x="6923" y="178363"/>
                </a:lnTo>
                <a:lnTo>
                  <a:pt x="26469" y="215466"/>
                </a:lnTo>
                <a:lnTo>
                  <a:pt x="56798" y="244178"/>
                </a:lnTo>
                <a:lnTo>
                  <a:pt x="96073" y="262714"/>
                </a:lnTo>
                <a:lnTo>
                  <a:pt x="142456" y="269290"/>
                </a:lnTo>
                <a:lnTo>
                  <a:pt x="188690" y="262749"/>
                </a:lnTo>
                <a:lnTo>
                  <a:pt x="227947" y="244283"/>
                </a:lnTo>
                <a:lnTo>
                  <a:pt x="255853" y="217961"/>
                </a:lnTo>
                <a:lnTo>
                  <a:pt x="142456" y="217961"/>
                </a:lnTo>
                <a:lnTo>
                  <a:pt x="110111" y="211899"/>
                </a:lnTo>
                <a:lnTo>
                  <a:pt x="84291" y="194854"/>
                </a:lnTo>
                <a:lnTo>
                  <a:pt x="67191" y="168535"/>
                </a:lnTo>
                <a:lnTo>
                  <a:pt x="61003" y="134655"/>
                </a:lnTo>
                <a:lnTo>
                  <a:pt x="67191" y="100763"/>
                </a:lnTo>
                <a:lnTo>
                  <a:pt x="84291" y="74438"/>
                </a:lnTo>
                <a:lnTo>
                  <a:pt x="110111" y="57390"/>
                </a:lnTo>
                <a:lnTo>
                  <a:pt x="142456" y="51328"/>
                </a:lnTo>
                <a:lnTo>
                  <a:pt x="255844" y="51328"/>
                </a:lnTo>
                <a:lnTo>
                  <a:pt x="227947" y="25010"/>
                </a:lnTo>
                <a:lnTo>
                  <a:pt x="188690" y="6541"/>
                </a:lnTo>
                <a:lnTo>
                  <a:pt x="142456" y="0"/>
                </a:lnTo>
                <a:close/>
              </a:path>
              <a:path w="285115" h="269875">
                <a:moveTo>
                  <a:pt x="255844" y="51328"/>
                </a:moveTo>
                <a:lnTo>
                  <a:pt x="142456" y="51328"/>
                </a:lnTo>
                <a:lnTo>
                  <a:pt x="174796" y="57390"/>
                </a:lnTo>
                <a:lnTo>
                  <a:pt x="200616" y="74438"/>
                </a:lnTo>
                <a:lnTo>
                  <a:pt x="217720" y="100763"/>
                </a:lnTo>
                <a:lnTo>
                  <a:pt x="223909" y="134655"/>
                </a:lnTo>
                <a:lnTo>
                  <a:pt x="217720" y="168535"/>
                </a:lnTo>
                <a:lnTo>
                  <a:pt x="200616" y="194854"/>
                </a:lnTo>
                <a:lnTo>
                  <a:pt x="174796" y="211899"/>
                </a:lnTo>
                <a:lnTo>
                  <a:pt x="142456" y="217961"/>
                </a:lnTo>
                <a:lnTo>
                  <a:pt x="255853" y="217961"/>
                </a:lnTo>
                <a:lnTo>
                  <a:pt x="258332" y="215624"/>
                </a:lnTo>
                <a:lnTo>
                  <a:pt x="277951" y="178504"/>
                </a:lnTo>
                <a:lnTo>
                  <a:pt x="284912" y="134655"/>
                </a:lnTo>
                <a:lnTo>
                  <a:pt x="277951" y="90800"/>
                </a:lnTo>
                <a:lnTo>
                  <a:pt x="258332" y="53674"/>
                </a:lnTo>
                <a:lnTo>
                  <a:pt x="255844" y="51328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639928" y="352738"/>
            <a:ext cx="115904" cy="157876"/>
          </a:xfrm>
          <a:custGeom>
            <a:avLst/>
            <a:gdLst/>
            <a:ahLst/>
            <a:cxnLst/>
            <a:rect l="l" t="t" r="r" b="b"/>
            <a:pathLst>
              <a:path w="191134" h="260350">
                <a:moveTo>
                  <a:pt x="190804" y="210820"/>
                </a:moveTo>
                <a:lnTo>
                  <a:pt x="60248" y="210820"/>
                </a:lnTo>
                <a:lnTo>
                  <a:pt x="60248" y="0"/>
                </a:lnTo>
                <a:lnTo>
                  <a:pt x="0" y="0"/>
                </a:lnTo>
                <a:lnTo>
                  <a:pt x="0" y="210820"/>
                </a:lnTo>
                <a:lnTo>
                  <a:pt x="0" y="260350"/>
                </a:lnTo>
                <a:lnTo>
                  <a:pt x="190804" y="260350"/>
                </a:lnTo>
                <a:lnTo>
                  <a:pt x="190804" y="21082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1025357" y="352734"/>
            <a:ext cx="140164" cy="157876"/>
          </a:xfrm>
          <a:custGeom>
            <a:avLst/>
            <a:gdLst/>
            <a:ahLst/>
            <a:cxnLst/>
            <a:rect l="l" t="t" r="r" b="b"/>
            <a:pathLst>
              <a:path w="231139" h="260350">
                <a:moveTo>
                  <a:pt x="112687" y="0"/>
                </a:moveTo>
                <a:lnTo>
                  <a:pt x="0" y="0"/>
                </a:lnTo>
                <a:lnTo>
                  <a:pt x="0" y="260348"/>
                </a:lnTo>
                <a:lnTo>
                  <a:pt x="60249" y="260348"/>
                </a:lnTo>
                <a:lnTo>
                  <a:pt x="60249" y="187826"/>
                </a:lnTo>
                <a:lnTo>
                  <a:pt x="179993" y="187826"/>
                </a:lnTo>
                <a:lnTo>
                  <a:pt x="172204" y="176664"/>
                </a:lnTo>
                <a:lnTo>
                  <a:pt x="194854" y="163194"/>
                </a:lnTo>
                <a:lnTo>
                  <a:pt x="211678" y="144769"/>
                </a:lnTo>
                <a:lnTo>
                  <a:pt x="213925" y="139828"/>
                </a:lnTo>
                <a:lnTo>
                  <a:pt x="60249" y="139828"/>
                </a:lnTo>
                <a:lnTo>
                  <a:pt x="60249" y="49087"/>
                </a:lnTo>
                <a:lnTo>
                  <a:pt x="213339" y="49087"/>
                </a:lnTo>
                <a:lnTo>
                  <a:pt x="195313" y="25334"/>
                </a:lnTo>
                <a:lnTo>
                  <a:pt x="159704" y="6548"/>
                </a:lnTo>
                <a:lnTo>
                  <a:pt x="112687" y="0"/>
                </a:lnTo>
                <a:close/>
              </a:path>
              <a:path w="231139" h="260350">
                <a:moveTo>
                  <a:pt x="179993" y="187826"/>
                </a:moveTo>
                <a:lnTo>
                  <a:pt x="115671" y="187826"/>
                </a:lnTo>
                <a:lnTo>
                  <a:pt x="165890" y="260348"/>
                </a:lnTo>
                <a:lnTo>
                  <a:pt x="230600" y="260348"/>
                </a:lnTo>
                <a:lnTo>
                  <a:pt x="179993" y="187826"/>
                </a:lnTo>
                <a:close/>
              </a:path>
              <a:path w="231139" h="260350">
                <a:moveTo>
                  <a:pt x="213339" y="49087"/>
                </a:moveTo>
                <a:lnTo>
                  <a:pt x="109347" y="49087"/>
                </a:lnTo>
                <a:lnTo>
                  <a:pt x="133538" y="52150"/>
                </a:lnTo>
                <a:lnTo>
                  <a:pt x="150864" y="61037"/>
                </a:lnTo>
                <a:lnTo>
                  <a:pt x="161287" y="75291"/>
                </a:lnTo>
                <a:lnTo>
                  <a:pt x="164769" y="94457"/>
                </a:lnTo>
                <a:lnTo>
                  <a:pt x="161287" y="113473"/>
                </a:lnTo>
                <a:lnTo>
                  <a:pt x="150864" y="127744"/>
                </a:lnTo>
                <a:lnTo>
                  <a:pt x="133538" y="136714"/>
                </a:lnTo>
                <a:lnTo>
                  <a:pt x="109347" y="139828"/>
                </a:lnTo>
                <a:lnTo>
                  <a:pt x="213925" y="139828"/>
                </a:lnTo>
                <a:lnTo>
                  <a:pt x="222154" y="121740"/>
                </a:lnTo>
                <a:lnTo>
                  <a:pt x="225762" y="94457"/>
                </a:lnTo>
                <a:lnTo>
                  <a:pt x="217877" y="55067"/>
                </a:lnTo>
                <a:lnTo>
                  <a:pt x="213339" y="49087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236255" y="567027"/>
            <a:ext cx="135927" cy="158262"/>
          </a:xfrm>
          <a:custGeom>
            <a:avLst/>
            <a:gdLst/>
            <a:ahLst/>
            <a:cxnLst/>
            <a:rect l="l" t="t" r="r" b="b"/>
            <a:pathLst>
              <a:path w="224154" h="260984">
                <a:moveTo>
                  <a:pt x="116781" y="0"/>
                </a:moveTo>
                <a:lnTo>
                  <a:pt x="0" y="0"/>
                </a:lnTo>
                <a:lnTo>
                  <a:pt x="0" y="260358"/>
                </a:lnTo>
                <a:lnTo>
                  <a:pt x="124226" y="260358"/>
                </a:lnTo>
                <a:lnTo>
                  <a:pt x="167574" y="255649"/>
                </a:lnTo>
                <a:lnTo>
                  <a:pt x="198754" y="241941"/>
                </a:lnTo>
                <a:lnTo>
                  <a:pt x="208752" y="230223"/>
                </a:lnTo>
                <a:lnTo>
                  <a:pt x="37192" y="230223"/>
                </a:lnTo>
                <a:lnTo>
                  <a:pt x="37192" y="143555"/>
                </a:lnTo>
                <a:lnTo>
                  <a:pt x="205828" y="143555"/>
                </a:lnTo>
                <a:lnTo>
                  <a:pt x="195191" y="134038"/>
                </a:lnTo>
                <a:lnTo>
                  <a:pt x="175188" y="125336"/>
                </a:lnTo>
                <a:lnTo>
                  <a:pt x="189278" y="116005"/>
                </a:lnTo>
                <a:lnTo>
                  <a:pt x="191486" y="113441"/>
                </a:lnTo>
                <a:lnTo>
                  <a:pt x="37192" y="113441"/>
                </a:lnTo>
                <a:lnTo>
                  <a:pt x="37192" y="30114"/>
                </a:lnTo>
                <a:lnTo>
                  <a:pt x="196350" y="30114"/>
                </a:lnTo>
                <a:lnTo>
                  <a:pt x="185926" y="17893"/>
                </a:lnTo>
                <a:lnTo>
                  <a:pt x="156638" y="4606"/>
                </a:lnTo>
                <a:lnTo>
                  <a:pt x="116781" y="0"/>
                </a:lnTo>
                <a:close/>
              </a:path>
              <a:path w="224154" h="260984">
                <a:moveTo>
                  <a:pt x="205828" y="143555"/>
                </a:moveTo>
                <a:lnTo>
                  <a:pt x="122739" y="143555"/>
                </a:lnTo>
                <a:lnTo>
                  <a:pt x="150095" y="146120"/>
                </a:lnTo>
                <a:lnTo>
                  <a:pt x="170022" y="154022"/>
                </a:lnTo>
                <a:lnTo>
                  <a:pt x="182208" y="167573"/>
                </a:lnTo>
                <a:lnTo>
                  <a:pt x="186339" y="187083"/>
                </a:lnTo>
                <a:lnTo>
                  <a:pt x="182208" y="206532"/>
                </a:lnTo>
                <a:lnTo>
                  <a:pt x="170022" y="219950"/>
                </a:lnTo>
                <a:lnTo>
                  <a:pt x="150095" y="227719"/>
                </a:lnTo>
                <a:lnTo>
                  <a:pt x="122739" y="230223"/>
                </a:lnTo>
                <a:lnTo>
                  <a:pt x="208752" y="230223"/>
                </a:lnTo>
                <a:lnTo>
                  <a:pt x="217591" y="219864"/>
                </a:lnTo>
                <a:lnTo>
                  <a:pt x="223909" y="190046"/>
                </a:lnTo>
                <a:lnTo>
                  <a:pt x="220427" y="166496"/>
                </a:lnTo>
                <a:lnTo>
                  <a:pt x="210562" y="147792"/>
                </a:lnTo>
                <a:lnTo>
                  <a:pt x="205828" y="143555"/>
                </a:lnTo>
                <a:close/>
              </a:path>
              <a:path w="224154" h="260984">
                <a:moveTo>
                  <a:pt x="196350" y="30114"/>
                </a:moveTo>
                <a:lnTo>
                  <a:pt x="113441" y="30114"/>
                </a:lnTo>
                <a:lnTo>
                  <a:pt x="138743" y="32753"/>
                </a:lnTo>
                <a:lnTo>
                  <a:pt x="157420" y="40623"/>
                </a:lnTo>
                <a:lnTo>
                  <a:pt x="168984" y="53654"/>
                </a:lnTo>
                <a:lnTo>
                  <a:pt x="172947" y="71777"/>
                </a:lnTo>
                <a:lnTo>
                  <a:pt x="168984" y="89901"/>
                </a:lnTo>
                <a:lnTo>
                  <a:pt x="157420" y="102932"/>
                </a:lnTo>
                <a:lnTo>
                  <a:pt x="138743" y="110802"/>
                </a:lnTo>
                <a:lnTo>
                  <a:pt x="113441" y="113441"/>
                </a:lnTo>
                <a:lnTo>
                  <a:pt x="191486" y="113441"/>
                </a:lnTo>
                <a:lnTo>
                  <a:pt x="200338" y="103159"/>
                </a:lnTo>
                <a:lnTo>
                  <a:pt x="207563" y="86896"/>
                </a:lnTo>
                <a:lnTo>
                  <a:pt x="210150" y="67317"/>
                </a:lnTo>
                <a:lnTo>
                  <a:pt x="203984" y="39063"/>
                </a:lnTo>
                <a:lnTo>
                  <a:pt x="196350" y="30114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421410" y="567028"/>
            <a:ext cx="22719" cy="157876"/>
          </a:xfrm>
          <a:custGeom>
            <a:avLst/>
            <a:gdLst/>
            <a:ahLst/>
            <a:cxnLst/>
            <a:rect l="l" t="t" r="r" b="b"/>
            <a:pathLst>
              <a:path w="37465" h="260350">
                <a:moveTo>
                  <a:pt x="37192" y="0"/>
                </a:moveTo>
                <a:lnTo>
                  <a:pt x="0" y="0"/>
                </a:lnTo>
                <a:lnTo>
                  <a:pt x="0" y="260348"/>
                </a:lnTo>
                <a:lnTo>
                  <a:pt x="37192" y="260348"/>
                </a:lnTo>
                <a:lnTo>
                  <a:pt x="37192" y="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505756" y="567034"/>
            <a:ext cx="108203" cy="157876"/>
          </a:xfrm>
          <a:custGeom>
            <a:avLst/>
            <a:gdLst/>
            <a:ahLst/>
            <a:cxnLst/>
            <a:rect l="l" t="t" r="r" b="b"/>
            <a:pathLst>
              <a:path w="178434" h="260350">
                <a:moveTo>
                  <a:pt x="178155" y="228600"/>
                </a:moveTo>
                <a:lnTo>
                  <a:pt x="37185" y="228600"/>
                </a:lnTo>
                <a:lnTo>
                  <a:pt x="37185" y="0"/>
                </a:lnTo>
                <a:lnTo>
                  <a:pt x="0" y="0"/>
                </a:lnTo>
                <a:lnTo>
                  <a:pt x="0" y="228600"/>
                </a:lnTo>
                <a:lnTo>
                  <a:pt x="0" y="260350"/>
                </a:lnTo>
                <a:lnTo>
                  <a:pt x="178155" y="260350"/>
                </a:lnTo>
                <a:lnTo>
                  <a:pt x="178155" y="22860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654151" y="565217"/>
            <a:ext cx="254143" cy="161727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178155" y="231597"/>
                </a:moveTo>
                <a:lnTo>
                  <a:pt x="37185" y="231597"/>
                </a:lnTo>
                <a:lnTo>
                  <a:pt x="37185" y="2997"/>
                </a:lnTo>
                <a:lnTo>
                  <a:pt x="0" y="2997"/>
                </a:lnTo>
                <a:lnTo>
                  <a:pt x="0" y="231597"/>
                </a:lnTo>
                <a:lnTo>
                  <a:pt x="0" y="263347"/>
                </a:lnTo>
                <a:lnTo>
                  <a:pt x="178155" y="263347"/>
                </a:lnTo>
                <a:lnTo>
                  <a:pt x="178155" y="231597"/>
                </a:lnTo>
                <a:close/>
              </a:path>
              <a:path w="419100" h="266700">
                <a:moveTo>
                  <a:pt x="418795" y="192316"/>
                </a:moveTo>
                <a:lnTo>
                  <a:pt x="407111" y="154686"/>
                </a:lnTo>
                <a:lnTo>
                  <a:pt x="377901" y="132994"/>
                </a:lnTo>
                <a:lnTo>
                  <a:pt x="339940" y="120611"/>
                </a:lnTo>
                <a:lnTo>
                  <a:pt x="301967" y="110883"/>
                </a:lnTo>
                <a:lnTo>
                  <a:pt x="272770" y="97205"/>
                </a:lnTo>
                <a:lnTo>
                  <a:pt x="261086" y="72910"/>
                </a:lnTo>
                <a:lnTo>
                  <a:pt x="264744" y="56883"/>
                </a:lnTo>
                <a:lnTo>
                  <a:pt x="276098" y="43751"/>
                </a:lnTo>
                <a:lnTo>
                  <a:pt x="295770" y="34886"/>
                </a:lnTo>
                <a:lnTo>
                  <a:pt x="324319" y="31623"/>
                </a:lnTo>
                <a:lnTo>
                  <a:pt x="342011" y="32893"/>
                </a:lnTo>
                <a:lnTo>
                  <a:pt x="360159" y="36779"/>
                </a:lnTo>
                <a:lnTo>
                  <a:pt x="378244" y="43395"/>
                </a:lnTo>
                <a:lnTo>
                  <a:pt x="395732" y="52832"/>
                </a:lnTo>
                <a:lnTo>
                  <a:pt x="408000" y="23063"/>
                </a:lnTo>
                <a:lnTo>
                  <a:pt x="390118" y="13182"/>
                </a:lnTo>
                <a:lnTo>
                  <a:pt x="369506" y="5956"/>
                </a:lnTo>
                <a:lnTo>
                  <a:pt x="347230" y="1511"/>
                </a:lnTo>
                <a:lnTo>
                  <a:pt x="324319" y="0"/>
                </a:lnTo>
                <a:lnTo>
                  <a:pt x="279869" y="5981"/>
                </a:lnTo>
                <a:lnTo>
                  <a:pt x="248805" y="22136"/>
                </a:lnTo>
                <a:lnTo>
                  <a:pt x="230581" y="45834"/>
                </a:lnTo>
                <a:lnTo>
                  <a:pt x="224637" y="74396"/>
                </a:lnTo>
                <a:lnTo>
                  <a:pt x="236321" y="112458"/>
                </a:lnTo>
                <a:lnTo>
                  <a:pt x="265518" y="134391"/>
                </a:lnTo>
                <a:lnTo>
                  <a:pt x="303479" y="146875"/>
                </a:lnTo>
                <a:lnTo>
                  <a:pt x="341452" y="156603"/>
                </a:lnTo>
                <a:lnTo>
                  <a:pt x="370649" y="170268"/>
                </a:lnTo>
                <a:lnTo>
                  <a:pt x="382333" y="194525"/>
                </a:lnTo>
                <a:lnTo>
                  <a:pt x="378612" y="210388"/>
                </a:lnTo>
                <a:lnTo>
                  <a:pt x="367042" y="223139"/>
                </a:lnTo>
                <a:lnTo>
                  <a:pt x="347027" y="231635"/>
                </a:lnTo>
                <a:lnTo>
                  <a:pt x="317995" y="234721"/>
                </a:lnTo>
                <a:lnTo>
                  <a:pt x="293166" y="232460"/>
                </a:lnTo>
                <a:lnTo>
                  <a:pt x="269735" y="226199"/>
                </a:lnTo>
                <a:lnTo>
                  <a:pt x="248945" y="216662"/>
                </a:lnTo>
                <a:lnTo>
                  <a:pt x="232067" y="204571"/>
                </a:lnTo>
                <a:lnTo>
                  <a:pt x="218313" y="233591"/>
                </a:lnTo>
                <a:lnTo>
                  <a:pt x="237070" y="246862"/>
                </a:lnTo>
                <a:lnTo>
                  <a:pt x="261035" y="257200"/>
                </a:lnTo>
                <a:lnTo>
                  <a:pt x="288556" y="263918"/>
                </a:lnTo>
                <a:lnTo>
                  <a:pt x="317995" y="266306"/>
                </a:lnTo>
                <a:lnTo>
                  <a:pt x="362775" y="260337"/>
                </a:lnTo>
                <a:lnTo>
                  <a:pt x="394195" y="244233"/>
                </a:lnTo>
                <a:lnTo>
                  <a:pt x="412724" y="220662"/>
                </a:lnTo>
                <a:lnTo>
                  <a:pt x="418795" y="192316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2317" y="227779"/>
            <a:ext cx="178721" cy="28417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3928" y="768506"/>
            <a:ext cx="879834" cy="120215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 rot="1620000">
            <a:off x="2555823" y="3011765"/>
            <a:ext cx="5247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58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02</a:t>
            </a:r>
            <a:endParaRPr sz="2365" dirty="0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 rot="1620000">
            <a:off x="2129900" y="3647072"/>
            <a:ext cx="5203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36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03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1620000">
            <a:off x="1727609" y="4301917"/>
            <a:ext cx="5531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293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04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FB813EA1-D573-F941-9420-EEF7C5BE7869}"/>
              </a:ext>
            </a:extLst>
          </p:cNvPr>
          <p:cNvSpPr txBox="1"/>
          <p:nvPr/>
        </p:nvSpPr>
        <p:spPr>
          <a:xfrm>
            <a:off x="3771505" y="1257675"/>
            <a:ext cx="464899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pt-BR" sz="2800" b="1" dirty="0">
                <a:solidFill>
                  <a:srgbClr val="019D87"/>
                </a:solidFill>
                <a:latin typeface="Montserrat" panose="00000500000000000000" pitchFamily="2" charset="0"/>
              </a:rPr>
              <a:t>→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Inflação</a:t>
            </a:r>
          </a:p>
          <a:p>
            <a:pPr marL="285750" indent="450000" algn="just">
              <a:lnSpc>
                <a:spcPct val="150000"/>
              </a:lnSpc>
              <a:buFontTx/>
              <a:buChar char="-"/>
            </a:pPr>
            <a:endParaRPr lang="pt-BR" sz="28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pt-BR" sz="2800" b="1" dirty="0">
                <a:solidFill>
                  <a:srgbClr val="019D87"/>
                </a:solidFill>
                <a:latin typeface="Montserrat" panose="00000500000000000000" pitchFamily="2" charset="0"/>
              </a:rPr>
              <a:t>→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Alta de juros americano</a:t>
            </a:r>
          </a:p>
          <a:p>
            <a:pPr marL="285750" indent="450000" algn="just">
              <a:lnSpc>
                <a:spcPct val="150000"/>
              </a:lnSpc>
              <a:buFontTx/>
              <a:buChar char="-"/>
            </a:pPr>
            <a:endParaRPr lang="pt-BR" sz="28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pt-BR" sz="2800" b="1" dirty="0">
                <a:solidFill>
                  <a:srgbClr val="019D87"/>
                </a:solidFill>
                <a:latin typeface="Montserrat" panose="00000500000000000000" pitchFamily="2" charset="0"/>
              </a:rPr>
              <a:t>→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 Retomada da economia</a:t>
            </a:r>
          </a:p>
          <a:p>
            <a:pPr indent="450000" algn="just">
              <a:lnSpc>
                <a:spcPct val="150000"/>
              </a:lnSpc>
            </a:pPr>
            <a:endParaRPr lang="pt-BR" sz="28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pt-BR" sz="2800" b="1" dirty="0">
                <a:solidFill>
                  <a:srgbClr val="019D87"/>
                </a:solidFill>
                <a:latin typeface="Montserrat" panose="00000500000000000000" pitchFamily="2" charset="0"/>
              </a:rPr>
              <a:t>→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Eleições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8DD70908-8FAF-4174-97E0-8DB34FF1694C}"/>
              </a:ext>
            </a:extLst>
          </p:cNvPr>
          <p:cNvSpPr txBox="1"/>
          <p:nvPr/>
        </p:nvSpPr>
        <p:spPr>
          <a:xfrm>
            <a:off x="3962368" y="170059"/>
            <a:ext cx="426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QUAIS AS INCERTEZAS?</a:t>
            </a:r>
          </a:p>
        </p:txBody>
      </p:sp>
    </p:spTree>
    <p:extLst>
      <p:ext uri="{BB962C8B-B14F-4D97-AF65-F5344CB8AC3E}">
        <p14:creationId xmlns:p14="http://schemas.microsoft.com/office/powerpoint/2010/main" val="30334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 descr="Tabela&#10;&#10;Descrição gerada automaticamente">
            <a:extLst>
              <a:ext uri="{FF2B5EF4-FFF2-40B4-BE49-F238E27FC236}">
                <a16:creationId xmlns:a16="http://schemas.microsoft.com/office/drawing/2014/main" id="{DC66F909-9FB0-D842-B01C-24FE9DA05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25" y="3519652"/>
            <a:ext cx="6153975" cy="161672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124334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1505307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1886280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1124334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1505307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1886280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1124334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1505307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1886280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26193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2849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26193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2849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6659" y="6502818"/>
            <a:ext cx="79915" cy="1061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0848" y="6505762"/>
            <a:ext cx="98672" cy="1026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17425" y="6504590"/>
            <a:ext cx="109079" cy="10497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9842764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798" y="148590"/>
                </a:moveTo>
                <a:lnTo>
                  <a:pt x="24168" y="148590"/>
                </a:lnTo>
                <a:lnTo>
                  <a:pt x="24168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798" y="168910"/>
                </a:lnTo>
                <a:lnTo>
                  <a:pt x="115798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08578" y="6505762"/>
            <a:ext cx="107619" cy="1026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25274" y="6505758"/>
            <a:ext cx="84595" cy="10263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25692" y="6505764"/>
            <a:ext cx="88259" cy="10262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630508" y="6505760"/>
            <a:ext cx="15018" cy="102812"/>
          </a:xfrm>
          <a:custGeom>
            <a:avLst/>
            <a:gdLst/>
            <a:ahLst/>
            <a:cxnLst/>
            <a:rect l="l" t="t" r="r" b="b"/>
            <a:pathLst>
              <a:path w="24765" h="169545">
                <a:moveTo>
                  <a:pt x="24177" y="0"/>
                </a:moveTo>
                <a:lnTo>
                  <a:pt x="0" y="0"/>
                </a:lnTo>
                <a:lnTo>
                  <a:pt x="0" y="169240"/>
                </a:lnTo>
                <a:lnTo>
                  <a:pt x="24177" y="169240"/>
                </a:lnTo>
                <a:lnTo>
                  <a:pt x="24177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76978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95070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1310779" y="6596515"/>
            <a:ext cx="12322" cy="12707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12900" y="0"/>
                </a:moveTo>
                <a:lnTo>
                  <a:pt x="7413" y="0"/>
                </a:lnTo>
                <a:lnTo>
                  <a:pt x="5036" y="963"/>
                </a:lnTo>
                <a:lnTo>
                  <a:pt x="1005" y="4837"/>
                </a:lnTo>
                <a:lnTo>
                  <a:pt x="0" y="7256"/>
                </a:lnTo>
                <a:lnTo>
                  <a:pt x="0" y="13057"/>
                </a:lnTo>
                <a:lnTo>
                  <a:pt x="1005" y="15517"/>
                </a:lnTo>
                <a:lnTo>
                  <a:pt x="3026" y="17528"/>
                </a:lnTo>
                <a:lnTo>
                  <a:pt x="5036" y="19549"/>
                </a:lnTo>
                <a:lnTo>
                  <a:pt x="7413" y="20554"/>
                </a:lnTo>
                <a:lnTo>
                  <a:pt x="12900" y="20554"/>
                </a:lnTo>
                <a:lnTo>
                  <a:pt x="15277" y="19549"/>
                </a:lnTo>
                <a:lnTo>
                  <a:pt x="19308" y="15517"/>
                </a:lnTo>
                <a:lnTo>
                  <a:pt x="20313" y="13057"/>
                </a:lnTo>
                <a:lnTo>
                  <a:pt x="20313" y="7256"/>
                </a:lnTo>
                <a:lnTo>
                  <a:pt x="19308" y="4837"/>
                </a:lnTo>
                <a:lnTo>
                  <a:pt x="15277" y="963"/>
                </a:lnTo>
                <a:lnTo>
                  <a:pt x="12900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27170" y="6505029"/>
            <a:ext cx="106730" cy="10409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30559" y="6505028"/>
            <a:ext cx="89732" cy="10409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53683" y="6505762"/>
            <a:ext cx="104386" cy="10262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33928" y="6667299"/>
            <a:ext cx="10972800" cy="0"/>
          </a:xfrm>
          <a:custGeom>
            <a:avLst/>
            <a:gdLst/>
            <a:ahLst/>
            <a:cxnLst/>
            <a:rect l="l" t="t" r="r" b="b"/>
            <a:pathLst>
              <a:path w="18094960">
                <a:moveTo>
                  <a:pt x="18094705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65C6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23778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513379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377931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65353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234443" y="352731"/>
            <a:ext cx="159032" cy="157876"/>
          </a:xfrm>
          <a:custGeom>
            <a:avLst/>
            <a:gdLst/>
            <a:ahLst/>
            <a:cxnLst/>
            <a:rect l="l" t="t" r="r" b="b"/>
            <a:pathLst>
              <a:path w="262255" h="260350">
                <a:moveTo>
                  <a:pt x="118279" y="0"/>
                </a:moveTo>
                <a:lnTo>
                  <a:pt x="0" y="0"/>
                </a:lnTo>
                <a:lnTo>
                  <a:pt x="0" y="260348"/>
                </a:lnTo>
                <a:lnTo>
                  <a:pt x="118279" y="260348"/>
                </a:lnTo>
                <a:lnTo>
                  <a:pt x="165915" y="254379"/>
                </a:lnTo>
                <a:lnTo>
                  <a:pt x="205607" y="237234"/>
                </a:lnTo>
                <a:lnTo>
                  <a:pt x="234919" y="210883"/>
                </a:lnTo>
                <a:lnTo>
                  <a:pt x="60249" y="210883"/>
                </a:lnTo>
                <a:lnTo>
                  <a:pt x="60249" y="49453"/>
                </a:lnTo>
                <a:lnTo>
                  <a:pt x="234912" y="49453"/>
                </a:lnTo>
                <a:lnTo>
                  <a:pt x="205607" y="23110"/>
                </a:lnTo>
                <a:lnTo>
                  <a:pt x="165915" y="5967"/>
                </a:lnTo>
                <a:lnTo>
                  <a:pt x="118279" y="0"/>
                </a:lnTo>
                <a:close/>
              </a:path>
              <a:path w="262255" h="260350">
                <a:moveTo>
                  <a:pt x="234912" y="49453"/>
                </a:moveTo>
                <a:lnTo>
                  <a:pt x="115294" y="49453"/>
                </a:lnTo>
                <a:lnTo>
                  <a:pt x="150474" y="55057"/>
                </a:lnTo>
                <a:lnTo>
                  <a:pt x="177457" y="71123"/>
                </a:lnTo>
                <a:lnTo>
                  <a:pt x="194746" y="96534"/>
                </a:lnTo>
                <a:lnTo>
                  <a:pt x="200842" y="130174"/>
                </a:lnTo>
                <a:lnTo>
                  <a:pt x="194746" y="163811"/>
                </a:lnTo>
                <a:lnTo>
                  <a:pt x="177457" y="189219"/>
                </a:lnTo>
                <a:lnTo>
                  <a:pt x="150474" y="205281"/>
                </a:lnTo>
                <a:lnTo>
                  <a:pt x="115294" y="210883"/>
                </a:lnTo>
                <a:lnTo>
                  <a:pt x="234919" y="210883"/>
                </a:lnTo>
                <a:lnTo>
                  <a:pt x="235839" y="210056"/>
                </a:lnTo>
                <a:lnTo>
                  <a:pt x="255090" y="173988"/>
                </a:lnTo>
                <a:lnTo>
                  <a:pt x="261845" y="130174"/>
                </a:lnTo>
                <a:lnTo>
                  <a:pt x="255090" y="86355"/>
                </a:lnTo>
                <a:lnTo>
                  <a:pt x="235839" y="50286"/>
                </a:lnTo>
                <a:lnTo>
                  <a:pt x="234912" y="49453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425234" y="350018"/>
            <a:ext cx="172894" cy="163652"/>
          </a:xfrm>
          <a:custGeom>
            <a:avLst/>
            <a:gdLst/>
            <a:ahLst/>
            <a:cxnLst/>
            <a:rect l="l" t="t" r="r" b="b"/>
            <a:pathLst>
              <a:path w="285115" h="269875">
                <a:moveTo>
                  <a:pt x="142456" y="0"/>
                </a:moveTo>
                <a:lnTo>
                  <a:pt x="96073" y="6577"/>
                </a:lnTo>
                <a:lnTo>
                  <a:pt x="56798" y="25119"/>
                </a:lnTo>
                <a:lnTo>
                  <a:pt x="26469" y="53837"/>
                </a:lnTo>
                <a:lnTo>
                  <a:pt x="6923" y="90945"/>
                </a:lnTo>
                <a:lnTo>
                  <a:pt x="0" y="134655"/>
                </a:lnTo>
                <a:lnTo>
                  <a:pt x="6923" y="178363"/>
                </a:lnTo>
                <a:lnTo>
                  <a:pt x="26469" y="215466"/>
                </a:lnTo>
                <a:lnTo>
                  <a:pt x="56798" y="244178"/>
                </a:lnTo>
                <a:lnTo>
                  <a:pt x="96073" y="262714"/>
                </a:lnTo>
                <a:lnTo>
                  <a:pt x="142456" y="269290"/>
                </a:lnTo>
                <a:lnTo>
                  <a:pt x="188690" y="262749"/>
                </a:lnTo>
                <a:lnTo>
                  <a:pt x="227947" y="244283"/>
                </a:lnTo>
                <a:lnTo>
                  <a:pt x="255853" y="217961"/>
                </a:lnTo>
                <a:lnTo>
                  <a:pt x="142456" y="217961"/>
                </a:lnTo>
                <a:lnTo>
                  <a:pt x="110111" y="211899"/>
                </a:lnTo>
                <a:lnTo>
                  <a:pt x="84291" y="194854"/>
                </a:lnTo>
                <a:lnTo>
                  <a:pt x="67191" y="168535"/>
                </a:lnTo>
                <a:lnTo>
                  <a:pt x="61003" y="134655"/>
                </a:lnTo>
                <a:lnTo>
                  <a:pt x="67191" y="100763"/>
                </a:lnTo>
                <a:lnTo>
                  <a:pt x="84291" y="74438"/>
                </a:lnTo>
                <a:lnTo>
                  <a:pt x="110111" y="57390"/>
                </a:lnTo>
                <a:lnTo>
                  <a:pt x="142456" y="51328"/>
                </a:lnTo>
                <a:lnTo>
                  <a:pt x="255844" y="51328"/>
                </a:lnTo>
                <a:lnTo>
                  <a:pt x="227947" y="25010"/>
                </a:lnTo>
                <a:lnTo>
                  <a:pt x="188690" y="6541"/>
                </a:lnTo>
                <a:lnTo>
                  <a:pt x="142456" y="0"/>
                </a:lnTo>
                <a:close/>
              </a:path>
              <a:path w="285115" h="269875">
                <a:moveTo>
                  <a:pt x="255844" y="51328"/>
                </a:moveTo>
                <a:lnTo>
                  <a:pt x="142456" y="51328"/>
                </a:lnTo>
                <a:lnTo>
                  <a:pt x="174796" y="57390"/>
                </a:lnTo>
                <a:lnTo>
                  <a:pt x="200616" y="74438"/>
                </a:lnTo>
                <a:lnTo>
                  <a:pt x="217720" y="100763"/>
                </a:lnTo>
                <a:lnTo>
                  <a:pt x="223909" y="134655"/>
                </a:lnTo>
                <a:lnTo>
                  <a:pt x="217720" y="168535"/>
                </a:lnTo>
                <a:lnTo>
                  <a:pt x="200616" y="194854"/>
                </a:lnTo>
                <a:lnTo>
                  <a:pt x="174796" y="211899"/>
                </a:lnTo>
                <a:lnTo>
                  <a:pt x="142456" y="217961"/>
                </a:lnTo>
                <a:lnTo>
                  <a:pt x="255853" y="217961"/>
                </a:lnTo>
                <a:lnTo>
                  <a:pt x="258332" y="215624"/>
                </a:lnTo>
                <a:lnTo>
                  <a:pt x="277951" y="178504"/>
                </a:lnTo>
                <a:lnTo>
                  <a:pt x="284912" y="134655"/>
                </a:lnTo>
                <a:lnTo>
                  <a:pt x="277951" y="90800"/>
                </a:lnTo>
                <a:lnTo>
                  <a:pt x="258332" y="53674"/>
                </a:lnTo>
                <a:lnTo>
                  <a:pt x="255844" y="51328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639928" y="352738"/>
            <a:ext cx="115904" cy="157876"/>
          </a:xfrm>
          <a:custGeom>
            <a:avLst/>
            <a:gdLst/>
            <a:ahLst/>
            <a:cxnLst/>
            <a:rect l="l" t="t" r="r" b="b"/>
            <a:pathLst>
              <a:path w="191134" h="260350">
                <a:moveTo>
                  <a:pt x="190804" y="210820"/>
                </a:moveTo>
                <a:lnTo>
                  <a:pt x="60248" y="210820"/>
                </a:lnTo>
                <a:lnTo>
                  <a:pt x="60248" y="0"/>
                </a:lnTo>
                <a:lnTo>
                  <a:pt x="0" y="0"/>
                </a:lnTo>
                <a:lnTo>
                  <a:pt x="0" y="210820"/>
                </a:lnTo>
                <a:lnTo>
                  <a:pt x="0" y="260350"/>
                </a:lnTo>
                <a:lnTo>
                  <a:pt x="190804" y="260350"/>
                </a:lnTo>
                <a:lnTo>
                  <a:pt x="190804" y="21082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1025357" y="352734"/>
            <a:ext cx="140164" cy="157876"/>
          </a:xfrm>
          <a:custGeom>
            <a:avLst/>
            <a:gdLst/>
            <a:ahLst/>
            <a:cxnLst/>
            <a:rect l="l" t="t" r="r" b="b"/>
            <a:pathLst>
              <a:path w="231139" h="260350">
                <a:moveTo>
                  <a:pt x="112687" y="0"/>
                </a:moveTo>
                <a:lnTo>
                  <a:pt x="0" y="0"/>
                </a:lnTo>
                <a:lnTo>
                  <a:pt x="0" y="260348"/>
                </a:lnTo>
                <a:lnTo>
                  <a:pt x="60249" y="260348"/>
                </a:lnTo>
                <a:lnTo>
                  <a:pt x="60249" y="187826"/>
                </a:lnTo>
                <a:lnTo>
                  <a:pt x="179993" y="187826"/>
                </a:lnTo>
                <a:lnTo>
                  <a:pt x="172204" y="176664"/>
                </a:lnTo>
                <a:lnTo>
                  <a:pt x="194854" y="163194"/>
                </a:lnTo>
                <a:lnTo>
                  <a:pt x="211678" y="144769"/>
                </a:lnTo>
                <a:lnTo>
                  <a:pt x="213925" y="139828"/>
                </a:lnTo>
                <a:lnTo>
                  <a:pt x="60249" y="139828"/>
                </a:lnTo>
                <a:lnTo>
                  <a:pt x="60249" y="49087"/>
                </a:lnTo>
                <a:lnTo>
                  <a:pt x="213339" y="49087"/>
                </a:lnTo>
                <a:lnTo>
                  <a:pt x="195313" y="25334"/>
                </a:lnTo>
                <a:lnTo>
                  <a:pt x="159704" y="6548"/>
                </a:lnTo>
                <a:lnTo>
                  <a:pt x="112687" y="0"/>
                </a:lnTo>
                <a:close/>
              </a:path>
              <a:path w="231139" h="260350">
                <a:moveTo>
                  <a:pt x="179993" y="187826"/>
                </a:moveTo>
                <a:lnTo>
                  <a:pt x="115671" y="187826"/>
                </a:lnTo>
                <a:lnTo>
                  <a:pt x="165890" y="260348"/>
                </a:lnTo>
                <a:lnTo>
                  <a:pt x="230600" y="260348"/>
                </a:lnTo>
                <a:lnTo>
                  <a:pt x="179993" y="187826"/>
                </a:lnTo>
                <a:close/>
              </a:path>
              <a:path w="231139" h="260350">
                <a:moveTo>
                  <a:pt x="213339" y="49087"/>
                </a:moveTo>
                <a:lnTo>
                  <a:pt x="109347" y="49087"/>
                </a:lnTo>
                <a:lnTo>
                  <a:pt x="133538" y="52150"/>
                </a:lnTo>
                <a:lnTo>
                  <a:pt x="150864" y="61037"/>
                </a:lnTo>
                <a:lnTo>
                  <a:pt x="161287" y="75291"/>
                </a:lnTo>
                <a:lnTo>
                  <a:pt x="164769" y="94457"/>
                </a:lnTo>
                <a:lnTo>
                  <a:pt x="161287" y="113473"/>
                </a:lnTo>
                <a:lnTo>
                  <a:pt x="150864" y="127744"/>
                </a:lnTo>
                <a:lnTo>
                  <a:pt x="133538" y="136714"/>
                </a:lnTo>
                <a:lnTo>
                  <a:pt x="109347" y="139828"/>
                </a:lnTo>
                <a:lnTo>
                  <a:pt x="213925" y="139828"/>
                </a:lnTo>
                <a:lnTo>
                  <a:pt x="222154" y="121740"/>
                </a:lnTo>
                <a:lnTo>
                  <a:pt x="225762" y="94457"/>
                </a:lnTo>
                <a:lnTo>
                  <a:pt x="217877" y="55067"/>
                </a:lnTo>
                <a:lnTo>
                  <a:pt x="213339" y="49087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236255" y="567027"/>
            <a:ext cx="135927" cy="158262"/>
          </a:xfrm>
          <a:custGeom>
            <a:avLst/>
            <a:gdLst/>
            <a:ahLst/>
            <a:cxnLst/>
            <a:rect l="l" t="t" r="r" b="b"/>
            <a:pathLst>
              <a:path w="224154" h="260984">
                <a:moveTo>
                  <a:pt x="116781" y="0"/>
                </a:moveTo>
                <a:lnTo>
                  <a:pt x="0" y="0"/>
                </a:lnTo>
                <a:lnTo>
                  <a:pt x="0" y="260358"/>
                </a:lnTo>
                <a:lnTo>
                  <a:pt x="124226" y="260358"/>
                </a:lnTo>
                <a:lnTo>
                  <a:pt x="167574" y="255649"/>
                </a:lnTo>
                <a:lnTo>
                  <a:pt x="198754" y="241941"/>
                </a:lnTo>
                <a:lnTo>
                  <a:pt x="208752" y="230223"/>
                </a:lnTo>
                <a:lnTo>
                  <a:pt x="37192" y="230223"/>
                </a:lnTo>
                <a:lnTo>
                  <a:pt x="37192" y="143555"/>
                </a:lnTo>
                <a:lnTo>
                  <a:pt x="205828" y="143555"/>
                </a:lnTo>
                <a:lnTo>
                  <a:pt x="195191" y="134038"/>
                </a:lnTo>
                <a:lnTo>
                  <a:pt x="175188" y="125336"/>
                </a:lnTo>
                <a:lnTo>
                  <a:pt x="189278" y="116005"/>
                </a:lnTo>
                <a:lnTo>
                  <a:pt x="191486" y="113441"/>
                </a:lnTo>
                <a:lnTo>
                  <a:pt x="37192" y="113441"/>
                </a:lnTo>
                <a:lnTo>
                  <a:pt x="37192" y="30114"/>
                </a:lnTo>
                <a:lnTo>
                  <a:pt x="196350" y="30114"/>
                </a:lnTo>
                <a:lnTo>
                  <a:pt x="185926" y="17893"/>
                </a:lnTo>
                <a:lnTo>
                  <a:pt x="156638" y="4606"/>
                </a:lnTo>
                <a:lnTo>
                  <a:pt x="116781" y="0"/>
                </a:lnTo>
                <a:close/>
              </a:path>
              <a:path w="224154" h="260984">
                <a:moveTo>
                  <a:pt x="205828" y="143555"/>
                </a:moveTo>
                <a:lnTo>
                  <a:pt x="122739" y="143555"/>
                </a:lnTo>
                <a:lnTo>
                  <a:pt x="150095" y="146120"/>
                </a:lnTo>
                <a:lnTo>
                  <a:pt x="170022" y="154022"/>
                </a:lnTo>
                <a:lnTo>
                  <a:pt x="182208" y="167573"/>
                </a:lnTo>
                <a:lnTo>
                  <a:pt x="186339" y="187083"/>
                </a:lnTo>
                <a:lnTo>
                  <a:pt x="182208" y="206532"/>
                </a:lnTo>
                <a:lnTo>
                  <a:pt x="170022" y="219950"/>
                </a:lnTo>
                <a:lnTo>
                  <a:pt x="150095" y="227719"/>
                </a:lnTo>
                <a:lnTo>
                  <a:pt x="122739" y="230223"/>
                </a:lnTo>
                <a:lnTo>
                  <a:pt x="208752" y="230223"/>
                </a:lnTo>
                <a:lnTo>
                  <a:pt x="217591" y="219864"/>
                </a:lnTo>
                <a:lnTo>
                  <a:pt x="223909" y="190046"/>
                </a:lnTo>
                <a:lnTo>
                  <a:pt x="220427" y="166496"/>
                </a:lnTo>
                <a:lnTo>
                  <a:pt x="210562" y="147792"/>
                </a:lnTo>
                <a:lnTo>
                  <a:pt x="205828" y="143555"/>
                </a:lnTo>
                <a:close/>
              </a:path>
              <a:path w="224154" h="260984">
                <a:moveTo>
                  <a:pt x="196350" y="30114"/>
                </a:moveTo>
                <a:lnTo>
                  <a:pt x="113441" y="30114"/>
                </a:lnTo>
                <a:lnTo>
                  <a:pt x="138743" y="32753"/>
                </a:lnTo>
                <a:lnTo>
                  <a:pt x="157420" y="40623"/>
                </a:lnTo>
                <a:lnTo>
                  <a:pt x="168984" y="53654"/>
                </a:lnTo>
                <a:lnTo>
                  <a:pt x="172947" y="71777"/>
                </a:lnTo>
                <a:lnTo>
                  <a:pt x="168984" y="89901"/>
                </a:lnTo>
                <a:lnTo>
                  <a:pt x="157420" y="102932"/>
                </a:lnTo>
                <a:lnTo>
                  <a:pt x="138743" y="110802"/>
                </a:lnTo>
                <a:lnTo>
                  <a:pt x="113441" y="113441"/>
                </a:lnTo>
                <a:lnTo>
                  <a:pt x="191486" y="113441"/>
                </a:lnTo>
                <a:lnTo>
                  <a:pt x="200338" y="103159"/>
                </a:lnTo>
                <a:lnTo>
                  <a:pt x="207563" y="86896"/>
                </a:lnTo>
                <a:lnTo>
                  <a:pt x="210150" y="67317"/>
                </a:lnTo>
                <a:lnTo>
                  <a:pt x="203984" y="39063"/>
                </a:lnTo>
                <a:lnTo>
                  <a:pt x="196350" y="30114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421410" y="567028"/>
            <a:ext cx="22719" cy="157876"/>
          </a:xfrm>
          <a:custGeom>
            <a:avLst/>
            <a:gdLst/>
            <a:ahLst/>
            <a:cxnLst/>
            <a:rect l="l" t="t" r="r" b="b"/>
            <a:pathLst>
              <a:path w="37465" h="260350">
                <a:moveTo>
                  <a:pt x="37192" y="0"/>
                </a:moveTo>
                <a:lnTo>
                  <a:pt x="0" y="0"/>
                </a:lnTo>
                <a:lnTo>
                  <a:pt x="0" y="260348"/>
                </a:lnTo>
                <a:lnTo>
                  <a:pt x="37192" y="260348"/>
                </a:lnTo>
                <a:lnTo>
                  <a:pt x="37192" y="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505756" y="567034"/>
            <a:ext cx="108203" cy="157876"/>
          </a:xfrm>
          <a:custGeom>
            <a:avLst/>
            <a:gdLst/>
            <a:ahLst/>
            <a:cxnLst/>
            <a:rect l="l" t="t" r="r" b="b"/>
            <a:pathLst>
              <a:path w="178434" h="260350">
                <a:moveTo>
                  <a:pt x="178155" y="228600"/>
                </a:moveTo>
                <a:lnTo>
                  <a:pt x="37185" y="228600"/>
                </a:lnTo>
                <a:lnTo>
                  <a:pt x="37185" y="0"/>
                </a:lnTo>
                <a:lnTo>
                  <a:pt x="0" y="0"/>
                </a:lnTo>
                <a:lnTo>
                  <a:pt x="0" y="228600"/>
                </a:lnTo>
                <a:lnTo>
                  <a:pt x="0" y="260350"/>
                </a:lnTo>
                <a:lnTo>
                  <a:pt x="178155" y="260350"/>
                </a:lnTo>
                <a:lnTo>
                  <a:pt x="178155" y="22860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654151" y="565217"/>
            <a:ext cx="254143" cy="161727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178155" y="231597"/>
                </a:moveTo>
                <a:lnTo>
                  <a:pt x="37185" y="231597"/>
                </a:lnTo>
                <a:lnTo>
                  <a:pt x="37185" y="2997"/>
                </a:lnTo>
                <a:lnTo>
                  <a:pt x="0" y="2997"/>
                </a:lnTo>
                <a:lnTo>
                  <a:pt x="0" y="231597"/>
                </a:lnTo>
                <a:lnTo>
                  <a:pt x="0" y="263347"/>
                </a:lnTo>
                <a:lnTo>
                  <a:pt x="178155" y="263347"/>
                </a:lnTo>
                <a:lnTo>
                  <a:pt x="178155" y="231597"/>
                </a:lnTo>
                <a:close/>
              </a:path>
              <a:path w="419100" h="266700">
                <a:moveTo>
                  <a:pt x="418795" y="192316"/>
                </a:moveTo>
                <a:lnTo>
                  <a:pt x="407111" y="154686"/>
                </a:lnTo>
                <a:lnTo>
                  <a:pt x="377901" y="132994"/>
                </a:lnTo>
                <a:lnTo>
                  <a:pt x="339940" y="120611"/>
                </a:lnTo>
                <a:lnTo>
                  <a:pt x="301967" y="110883"/>
                </a:lnTo>
                <a:lnTo>
                  <a:pt x="272770" y="97205"/>
                </a:lnTo>
                <a:lnTo>
                  <a:pt x="261086" y="72910"/>
                </a:lnTo>
                <a:lnTo>
                  <a:pt x="264744" y="56883"/>
                </a:lnTo>
                <a:lnTo>
                  <a:pt x="276098" y="43751"/>
                </a:lnTo>
                <a:lnTo>
                  <a:pt x="295770" y="34886"/>
                </a:lnTo>
                <a:lnTo>
                  <a:pt x="324319" y="31623"/>
                </a:lnTo>
                <a:lnTo>
                  <a:pt x="342011" y="32893"/>
                </a:lnTo>
                <a:lnTo>
                  <a:pt x="360159" y="36779"/>
                </a:lnTo>
                <a:lnTo>
                  <a:pt x="378244" y="43395"/>
                </a:lnTo>
                <a:lnTo>
                  <a:pt x="395732" y="52832"/>
                </a:lnTo>
                <a:lnTo>
                  <a:pt x="408000" y="23063"/>
                </a:lnTo>
                <a:lnTo>
                  <a:pt x="390118" y="13182"/>
                </a:lnTo>
                <a:lnTo>
                  <a:pt x="369506" y="5956"/>
                </a:lnTo>
                <a:lnTo>
                  <a:pt x="347230" y="1511"/>
                </a:lnTo>
                <a:lnTo>
                  <a:pt x="324319" y="0"/>
                </a:lnTo>
                <a:lnTo>
                  <a:pt x="279869" y="5981"/>
                </a:lnTo>
                <a:lnTo>
                  <a:pt x="248805" y="22136"/>
                </a:lnTo>
                <a:lnTo>
                  <a:pt x="230581" y="45834"/>
                </a:lnTo>
                <a:lnTo>
                  <a:pt x="224637" y="74396"/>
                </a:lnTo>
                <a:lnTo>
                  <a:pt x="236321" y="112458"/>
                </a:lnTo>
                <a:lnTo>
                  <a:pt x="265518" y="134391"/>
                </a:lnTo>
                <a:lnTo>
                  <a:pt x="303479" y="146875"/>
                </a:lnTo>
                <a:lnTo>
                  <a:pt x="341452" y="156603"/>
                </a:lnTo>
                <a:lnTo>
                  <a:pt x="370649" y="170268"/>
                </a:lnTo>
                <a:lnTo>
                  <a:pt x="382333" y="194525"/>
                </a:lnTo>
                <a:lnTo>
                  <a:pt x="378612" y="210388"/>
                </a:lnTo>
                <a:lnTo>
                  <a:pt x="367042" y="223139"/>
                </a:lnTo>
                <a:lnTo>
                  <a:pt x="347027" y="231635"/>
                </a:lnTo>
                <a:lnTo>
                  <a:pt x="317995" y="234721"/>
                </a:lnTo>
                <a:lnTo>
                  <a:pt x="293166" y="232460"/>
                </a:lnTo>
                <a:lnTo>
                  <a:pt x="269735" y="226199"/>
                </a:lnTo>
                <a:lnTo>
                  <a:pt x="248945" y="216662"/>
                </a:lnTo>
                <a:lnTo>
                  <a:pt x="232067" y="204571"/>
                </a:lnTo>
                <a:lnTo>
                  <a:pt x="218313" y="233591"/>
                </a:lnTo>
                <a:lnTo>
                  <a:pt x="237070" y="246862"/>
                </a:lnTo>
                <a:lnTo>
                  <a:pt x="261035" y="257200"/>
                </a:lnTo>
                <a:lnTo>
                  <a:pt x="288556" y="263918"/>
                </a:lnTo>
                <a:lnTo>
                  <a:pt x="317995" y="266306"/>
                </a:lnTo>
                <a:lnTo>
                  <a:pt x="362775" y="260337"/>
                </a:lnTo>
                <a:lnTo>
                  <a:pt x="394195" y="244233"/>
                </a:lnTo>
                <a:lnTo>
                  <a:pt x="412724" y="220662"/>
                </a:lnTo>
                <a:lnTo>
                  <a:pt x="418795" y="192316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2317" y="227779"/>
            <a:ext cx="178721" cy="28417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3928" y="768506"/>
            <a:ext cx="879834" cy="120215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 rot="1620000">
            <a:off x="2555823" y="3011765"/>
            <a:ext cx="5247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58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02</a:t>
            </a:r>
            <a:endParaRPr sz="2365" dirty="0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 rot="1620000">
            <a:off x="2129900" y="3647072"/>
            <a:ext cx="5203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36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03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1620000">
            <a:off x="1727609" y="4301917"/>
            <a:ext cx="5531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293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04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D179B6E-A952-3C48-9955-A310CAA2AFB5}"/>
              </a:ext>
            </a:extLst>
          </p:cNvPr>
          <p:cNvSpPr txBox="1"/>
          <p:nvPr/>
        </p:nvSpPr>
        <p:spPr>
          <a:xfrm>
            <a:off x="1401476" y="1643479"/>
            <a:ext cx="475917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CDI:</a:t>
            </a:r>
          </a:p>
          <a:p>
            <a:pPr marL="285750" indent="-285750">
              <a:buFontTx/>
              <a:buChar char="-"/>
            </a:pPr>
            <a:endParaRPr lang="pt-BR" sz="24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indent="450000">
              <a:lnSpc>
                <a:spcPct val="150000"/>
              </a:lnSpc>
            </a:pPr>
            <a:r>
              <a:rPr lang="pt-BR" sz="2400" b="1" dirty="0">
                <a:solidFill>
                  <a:srgbClr val="019D87"/>
                </a:solidFill>
                <a:latin typeface="Montserrat" panose="00000500000000000000" pitchFamily="2" charset="0"/>
              </a:rPr>
              <a:t>→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Certificado de depósito interbancário</a:t>
            </a:r>
          </a:p>
          <a:p>
            <a:pPr indent="450000">
              <a:lnSpc>
                <a:spcPct val="150000"/>
              </a:lnSpc>
            </a:pPr>
            <a:endParaRPr lang="pt-BR" sz="24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indent="450000">
              <a:lnSpc>
                <a:spcPct val="150000"/>
              </a:lnSpc>
            </a:pPr>
            <a:r>
              <a:rPr lang="pt-BR" sz="2400" b="1" dirty="0">
                <a:solidFill>
                  <a:srgbClr val="019D87"/>
                </a:solidFill>
                <a:latin typeface="Montserrat" panose="00000500000000000000" pitchFamily="2" charset="0"/>
              </a:rPr>
              <a:t>→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Mais simples entender</a:t>
            </a:r>
          </a:p>
          <a:p>
            <a:pPr indent="450000">
              <a:lnSpc>
                <a:spcPct val="150000"/>
              </a:lnSpc>
            </a:pPr>
            <a:endParaRPr lang="pt-BR" sz="24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indent="450000">
              <a:lnSpc>
                <a:spcPct val="150000"/>
              </a:lnSpc>
            </a:pPr>
            <a:r>
              <a:rPr lang="pt-BR" sz="2400" b="1" dirty="0">
                <a:solidFill>
                  <a:srgbClr val="019D87"/>
                </a:solidFill>
                <a:latin typeface="Montserrat" panose="00000500000000000000" pitchFamily="2" charset="0"/>
              </a:rPr>
              <a:t>→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Muito colado na Selic</a:t>
            </a:r>
          </a:p>
          <a:p>
            <a:pPr indent="450000">
              <a:lnSpc>
                <a:spcPct val="150000"/>
              </a:lnSpc>
            </a:pPr>
            <a:endParaRPr lang="pt-BR" sz="24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indent="450000">
              <a:lnSpc>
                <a:spcPct val="150000"/>
              </a:lnSpc>
            </a:pPr>
            <a:r>
              <a:rPr lang="pt-BR" sz="2400" b="1" dirty="0">
                <a:solidFill>
                  <a:srgbClr val="019D87"/>
                </a:solidFill>
                <a:latin typeface="Montserrat" panose="00000500000000000000" pitchFamily="2" charset="0"/>
              </a:rPr>
              <a:t>→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Olhar projeção de Selic 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989ECA6-FC98-474F-BA92-154EAA92AD9C}"/>
              </a:ext>
            </a:extLst>
          </p:cNvPr>
          <p:cNvSpPr txBox="1"/>
          <p:nvPr/>
        </p:nvSpPr>
        <p:spPr>
          <a:xfrm>
            <a:off x="2722010" y="170059"/>
            <a:ext cx="674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QUAL A CONSTITUIÇÃO DOS ÍNDICES?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CB6D4CEB-B177-8D4C-A841-68226DA46C78}"/>
              </a:ext>
            </a:extLst>
          </p:cNvPr>
          <p:cNvSpPr/>
          <p:nvPr/>
        </p:nvSpPr>
        <p:spPr>
          <a:xfrm>
            <a:off x="6049099" y="4871139"/>
            <a:ext cx="6119815" cy="288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47FD3F7-B9F7-1D4D-9B57-BA18B2F76B0B}"/>
              </a:ext>
            </a:extLst>
          </p:cNvPr>
          <p:cNvSpPr txBox="1"/>
          <p:nvPr/>
        </p:nvSpPr>
        <p:spPr>
          <a:xfrm>
            <a:off x="6078372" y="2900281"/>
            <a:ext cx="475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Relatório Focus: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53B7774-291F-154E-B8CC-044571E6FAAF}"/>
              </a:ext>
            </a:extLst>
          </p:cNvPr>
          <p:cNvSpPr txBox="1"/>
          <p:nvPr/>
        </p:nvSpPr>
        <p:spPr>
          <a:xfrm>
            <a:off x="981038" y="6128040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rgbClr val="019D87"/>
                </a:solidFill>
                <a:latin typeface="Arial Nova" panose="020B0504020202020204" pitchFamily="34" charset="0"/>
              </a:rPr>
              <a:t>Fonte:</a:t>
            </a:r>
            <a:r>
              <a:rPr lang="pt-BR" sz="10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 Relatório Focus</a:t>
            </a:r>
          </a:p>
        </p:txBody>
      </p:sp>
    </p:spTree>
    <p:extLst>
      <p:ext uri="{BB962C8B-B14F-4D97-AF65-F5344CB8AC3E}">
        <p14:creationId xmlns:p14="http://schemas.microsoft.com/office/powerpoint/2010/main" val="36778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4334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1505307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1886280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1124334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1505307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1886280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1124334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1505307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1886280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26193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2849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26193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2849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659" y="6502818"/>
            <a:ext cx="79915" cy="1061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0848" y="6505762"/>
            <a:ext cx="98672" cy="1026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7425" y="6504590"/>
            <a:ext cx="109079" cy="10497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9842764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798" y="148590"/>
                </a:moveTo>
                <a:lnTo>
                  <a:pt x="24168" y="148590"/>
                </a:lnTo>
                <a:lnTo>
                  <a:pt x="24168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798" y="168910"/>
                </a:lnTo>
                <a:lnTo>
                  <a:pt x="115798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8578" y="6505762"/>
            <a:ext cx="107619" cy="1026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5274" y="6505758"/>
            <a:ext cx="84595" cy="10263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5692" y="6505764"/>
            <a:ext cx="88259" cy="10262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630508" y="6505760"/>
            <a:ext cx="15018" cy="102812"/>
          </a:xfrm>
          <a:custGeom>
            <a:avLst/>
            <a:gdLst/>
            <a:ahLst/>
            <a:cxnLst/>
            <a:rect l="l" t="t" r="r" b="b"/>
            <a:pathLst>
              <a:path w="24765" h="169545">
                <a:moveTo>
                  <a:pt x="24177" y="0"/>
                </a:moveTo>
                <a:lnTo>
                  <a:pt x="0" y="0"/>
                </a:lnTo>
                <a:lnTo>
                  <a:pt x="0" y="169240"/>
                </a:lnTo>
                <a:lnTo>
                  <a:pt x="24177" y="169240"/>
                </a:lnTo>
                <a:lnTo>
                  <a:pt x="24177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76978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95070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1310779" y="6596515"/>
            <a:ext cx="12322" cy="12707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12900" y="0"/>
                </a:moveTo>
                <a:lnTo>
                  <a:pt x="7413" y="0"/>
                </a:lnTo>
                <a:lnTo>
                  <a:pt x="5036" y="963"/>
                </a:lnTo>
                <a:lnTo>
                  <a:pt x="1005" y="4837"/>
                </a:lnTo>
                <a:lnTo>
                  <a:pt x="0" y="7256"/>
                </a:lnTo>
                <a:lnTo>
                  <a:pt x="0" y="13057"/>
                </a:lnTo>
                <a:lnTo>
                  <a:pt x="1005" y="15517"/>
                </a:lnTo>
                <a:lnTo>
                  <a:pt x="3026" y="17528"/>
                </a:lnTo>
                <a:lnTo>
                  <a:pt x="5036" y="19549"/>
                </a:lnTo>
                <a:lnTo>
                  <a:pt x="7413" y="20554"/>
                </a:lnTo>
                <a:lnTo>
                  <a:pt x="12900" y="20554"/>
                </a:lnTo>
                <a:lnTo>
                  <a:pt x="15277" y="19549"/>
                </a:lnTo>
                <a:lnTo>
                  <a:pt x="19308" y="15517"/>
                </a:lnTo>
                <a:lnTo>
                  <a:pt x="20313" y="13057"/>
                </a:lnTo>
                <a:lnTo>
                  <a:pt x="20313" y="7256"/>
                </a:lnTo>
                <a:lnTo>
                  <a:pt x="19308" y="4837"/>
                </a:lnTo>
                <a:lnTo>
                  <a:pt x="15277" y="963"/>
                </a:lnTo>
                <a:lnTo>
                  <a:pt x="12900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7170" y="6505029"/>
            <a:ext cx="106730" cy="10409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0559" y="6505028"/>
            <a:ext cx="89732" cy="10409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53683" y="6505762"/>
            <a:ext cx="104386" cy="10262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33928" y="6667299"/>
            <a:ext cx="10972800" cy="0"/>
          </a:xfrm>
          <a:custGeom>
            <a:avLst/>
            <a:gdLst/>
            <a:ahLst/>
            <a:cxnLst/>
            <a:rect l="l" t="t" r="r" b="b"/>
            <a:pathLst>
              <a:path w="18094960">
                <a:moveTo>
                  <a:pt x="18094705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65C6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23778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513379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377931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65353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234443" y="352731"/>
            <a:ext cx="159032" cy="157876"/>
          </a:xfrm>
          <a:custGeom>
            <a:avLst/>
            <a:gdLst/>
            <a:ahLst/>
            <a:cxnLst/>
            <a:rect l="l" t="t" r="r" b="b"/>
            <a:pathLst>
              <a:path w="262255" h="260350">
                <a:moveTo>
                  <a:pt x="118279" y="0"/>
                </a:moveTo>
                <a:lnTo>
                  <a:pt x="0" y="0"/>
                </a:lnTo>
                <a:lnTo>
                  <a:pt x="0" y="260348"/>
                </a:lnTo>
                <a:lnTo>
                  <a:pt x="118279" y="260348"/>
                </a:lnTo>
                <a:lnTo>
                  <a:pt x="165915" y="254379"/>
                </a:lnTo>
                <a:lnTo>
                  <a:pt x="205607" y="237234"/>
                </a:lnTo>
                <a:lnTo>
                  <a:pt x="234919" y="210883"/>
                </a:lnTo>
                <a:lnTo>
                  <a:pt x="60249" y="210883"/>
                </a:lnTo>
                <a:lnTo>
                  <a:pt x="60249" y="49453"/>
                </a:lnTo>
                <a:lnTo>
                  <a:pt x="234912" y="49453"/>
                </a:lnTo>
                <a:lnTo>
                  <a:pt x="205607" y="23110"/>
                </a:lnTo>
                <a:lnTo>
                  <a:pt x="165915" y="5967"/>
                </a:lnTo>
                <a:lnTo>
                  <a:pt x="118279" y="0"/>
                </a:lnTo>
                <a:close/>
              </a:path>
              <a:path w="262255" h="260350">
                <a:moveTo>
                  <a:pt x="234912" y="49453"/>
                </a:moveTo>
                <a:lnTo>
                  <a:pt x="115294" y="49453"/>
                </a:lnTo>
                <a:lnTo>
                  <a:pt x="150474" y="55057"/>
                </a:lnTo>
                <a:lnTo>
                  <a:pt x="177457" y="71123"/>
                </a:lnTo>
                <a:lnTo>
                  <a:pt x="194746" y="96534"/>
                </a:lnTo>
                <a:lnTo>
                  <a:pt x="200842" y="130174"/>
                </a:lnTo>
                <a:lnTo>
                  <a:pt x="194746" y="163811"/>
                </a:lnTo>
                <a:lnTo>
                  <a:pt x="177457" y="189219"/>
                </a:lnTo>
                <a:lnTo>
                  <a:pt x="150474" y="205281"/>
                </a:lnTo>
                <a:lnTo>
                  <a:pt x="115294" y="210883"/>
                </a:lnTo>
                <a:lnTo>
                  <a:pt x="234919" y="210883"/>
                </a:lnTo>
                <a:lnTo>
                  <a:pt x="235839" y="210056"/>
                </a:lnTo>
                <a:lnTo>
                  <a:pt x="255090" y="173988"/>
                </a:lnTo>
                <a:lnTo>
                  <a:pt x="261845" y="130174"/>
                </a:lnTo>
                <a:lnTo>
                  <a:pt x="255090" y="86355"/>
                </a:lnTo>
                <a:lnTo>
                  <a:pt x="235839" y="50286"/>
                </a:lnTo>
                <a:lnTo>
                  <a:pt x="234912" y="49453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425234" y="350018"/>
            <a:ext cx="172894" cy="163652"/>
          </a:xfrm>
          <a:custGeom>
            <a:avLst/>
            <a:gdLst/>
            <a:ahLst/>
            <a:cxnLst/>
            <a:rect l="l" t="t" r="r" b="b"/>
            <a:pathLst>
              <a:path w="285115" h="269875">
                <a:moveTo>
                  <a:pt x="142456" y="0"/>
                </a:moveTo>
                <a:lnTo>
                  <a:pt x="96073" y="6577"/>
                </a:lnTo>
                <a:lnTo>
                  <a:pt x="56798" y="25119"/>
                </a:lnTo>
                <a:lnTo>
                  <a:pt x="26469" y="53837"/>
                </a:lnTo>
                <a:lnTo>
                  <a:pt x="6923" y="90945"/>
                </a:lnTo>
                <a:lnTo>
                  <a:pt x="0" y="134655"/>
                </a:lnTo>
                <a:lnTo>
                  <a:pt x="6923" y="178363"/>
                </a:lnTo>
                <a:lnTo>
                  <a:pt x="26469" y="215466"/>
                </a:lnTo>
                <a:lnTo>
                  <a:pt x="56798" y="244178"/>
                </a:lnTo>
                <a:lnTo>
                  <a:pt x="96073" y="262714"/>
                </a:lnTo>
                <a:lnTo>
                  <a:pt x="142456" y="269290"/>
                </a:lnTo>
                <a:lnTo>
                  <a:pt x="188690" y="262749"/>
                </a:lnTo>
                <a:lnTo>
                  <a:pt x="227947" y="244283"/>
                </a:lnTo>
                <a:lnTo>
                  <a:pt x="255853" y="217961"/>
                </a:lnTo>
                <a:lnTo>
                  <a:pt x="142456" y="217961"/>
                </a:lnTo>
                <a:lnTo>
                  <a:pt x="110111" y="211899"/>
                </a:lnTo>
                <a:lnTo>
                  <a:pt x="84291" y="194854"/>
                </a:lnTo>
                <a:lnTo>
                  <a:pt x="67191" y="168535"/>
                </a:lnTo>
                <a:lnTo>
                  <a:pt x="61003" y="134655"/>
                </a:lnTo>
                <a:lnTo>
                  <a:pt x="67191" y="100763"/>
                </a:lnTo>
                <a:lnTo>
                  <a:pt x="84291" y="74438"/>
                </a:lnTo>
                <a:lnTo>
                  <a:pt x="110111" y="57390"/>
                </a:lnTo>
                <a:lnTo>
                  <a:pt x="142456" y="51328"/>
                </a:lnTo>
                <a:lnTo>
                  <a:pt x="255844" y="51328"/>
                </a:lnTo>
                <a:lnTo>
                  <a:pt x="227947" y="25010"/>
                </a:lnTo>
                <a:lnTo>
                  <a:pt x="188690" y="6541"/>
                </a:lnTo>
                <a:lnTo>
                  <a:pt x="142456" y="0"/>
                </a:lnTo>
                <a:close/>
              </a:path>
              <a:path w="285115" h="269875">
                <a:moveTo>
                  <a:pt x="255844" y="51328"/>
                </a:moveTo>
                <a:lnTo>
                  <a:pt x="142456" y="51328"/>
                </a:lnTo>
                <a:lnTo>
                  <a:pt x="174796" y="57390"/>
                </a:lnTo>
                <a:lnTo>
                  <a:pt x="200616" y="74438"/>
                </a:lnTo>
                <a:lnTo>
                  <a:pt x="217720" y="100763"/>
                </a:lnTo>
                <a:lnTo>
                  <a:pt x="223909" y="134655"/>
                </a:lnTo>
                <a:lnTo>
                  <a:pt x="217720" y="168535"/>
                </a:lnTo>
                <a:lnTo>
                  <a:pt x="200616" y="194854"/>
                </a:lnTo>
                <a:lnTo>
                  <a:pt x="174796" y="211899"/>
                </a:lnTo>
                <a:lnTo>
                  <a:pt x="142456" y="217961"/>
                </a:lnTo>
                <a:lnTo>
                  <a:pt x="255853" y="217961"/>
                </a:lnTo>
                <a:lnTo>
                  <a:pt x="258332" y="215624"/>
                </a:lnTo>
                <a:lnTo>
                  <a:pt x="277951" y="178504"/>
                </a:lnTo>
                <a:lnTo>
                  <a:pt x="284912" y="134655"/>
                </a:lnTo>
                <a:lnTo>
                  <a:pt x="277951" y="90800"/>
                </a:lnTo>
                <a:lnTo>
                  <a:pt x="258332" y="53674"/>
                </a:lnTo>
                <a:lnTo>
                  <a:pt x="255844" y="51328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639928" y="352738"/>
            <a:ext cx="115904" cy="157876"/>
          </a:xfrm>
          <a:custGeom>
            <a:avLst/>
            <a:gdLst/>
            <a:ahLst/>
            <a:cxnLst/>
            <a:rect l="l" t="t" r="r" b="b"/>
            <a:pathLst>
              <a:path w="191134" h="260350">
                <a:moveTo>
                  <a:pt x="190804" y="210820"/>
                </a:moveTo>
                <a:lnTo>
                  <a:pt x="60248" y="210820"/>
                </a:lnTo>
                <a:lnTo>
                  <a:pt x="60248" y="0"/>
                </a:lnTo>
                <a:lnTo>
                  <a:pt x="0" y="0"/>
                </a:lnTo>
                <a:lnTo>
                  <a:pt x="0" y="210820"/>
                </a:lnTo>
                <a:lnTo>
                  <a:pt x="0" y="260350"/>
                </a:lnTo>
                <a:lnTo>
                  <a:pt x="190804" y="260350"/>
                </a:lnTo>
                <a:lnTo>
                  <a:pt x="190804" y="21082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1025357" y="352734"/>
            <a:ext cx="140164" cy="157876"/>
          </a:xfrm>
          <a:custGeom>
            <a:avLst/>
            <a:gdLst/>
            <a:ahLst/>
            <a:cxnLst/>
            <a:rect l="l" t="t" r="r" b="b"/>
            <a:pathLst>
              <a:path w="231139" h="260350">
                <a:moveTo>
                  <a:pt x="112687" y="0"/>
                </a:moveTo>
                <a:lnTo>
                  <a:pt x="0" y="0"/>
                </a:lnTo>
                <a:lnTo>
                  <a:pt x="0" y="260348"/>
                </a:lnTo>
                <a:lnTo>
                  <a:pt x="60249" y="260348"/>
                </a:lnTo>
                <a:lnTo>
                  <a:pt x="60249" y="187826"/>
                </a:lnTo>
                <a:lnTo>
                  <a:pt x="179993" y="187826"/>
                </a:lnTo>
                <a:lnTo>
                  <a:pt x="172204" y="176664"/>
                </a:lnTo>
                <a:lnTo>
                  <a:pt x="194854" y="163194"/>
                </a:lnTo>
                <a:lnTo>
                  <a:pt x="211678" y="144769"/>
                </a:lnTo>
                <a:lnTo>
                  <a:pt x="213925" y="139828"/>
                </a:lnTo>
                <a:lnTo>
                  <a:pt x="60249" y="139828"/>
                </a:lnTo>
                <a:lnTo>
                  <a:pt x="60249" y="49087"/>
                </a:lnTo>
                <a:lnTo>
                  <a:pt x="213339" y="49087"/>
                </a:lnTo>
                <a:lnTo>
                  <a:pt x="195313" y="25334"/>
                </a:lnTo>
                <a:lnTo>
                  <a:pt x="159704" y="6548"/>
                </a:lnTo>
                <a:lnTo>
                  <a:pt x="112687" y="0"/>
                </a:lnTo>
                <a:close/>
              </a:path>
              <a:path w="231139" h="260350">
                <a:moveTo>
                  <a:pt x="179993" y="187826"/>
                </a:moveTo>
                <a:lnTo>
                  <a:pt x="115671" y="187826"/>
                </a:lnTo>
                <a:lnTo>
                  <a:pt x="165890" y="260348"/>
                </a:lnTo>
                <a:lnTo>
                  <a:pt x="230600" y="260348"/>
                </a:lnTo>
                <a:lnTo>
                  <a:pt x="179993" y="187826"/>
                </a:lnTo>
                <a:close/>
              </a:path>
              <a:path w="231139" h="260350">
                <a:moveTo>
                  <a:pt x="213339" y="49087"/>
                </a:moveTo>
                <a:lnTo>
                  <a:pt x="109347" y="49087"/>
                </a:lnTo>
                <a:lnTo>
                  <a:pt x="133538" y="52150"/>
                </a:lnTo>
                <a:lnTo>
                  <a:pt x="150864" y="61037"/>
                </a:lnTo>
                <a:lnTo>
                  <a:pt x="161287" y="75291"/>
                </a:lnTo>
                <a:lnTo>
                  <a:pt x="164769" y="94457"/>
                </a:lnTo>
                <a:lnTo>
                  <a:pt x="161287" y="113473"/>
                </a:lnTo>
                <a:lnTo>
                  <a:pt x="150864" y="127744"/>
                </a:lnTo>
                <a:lnTo>
                  <a:pt x="133538" y="136714"/>
                </a:lnTo>
                <a:lnTo>
                  <a:pt x="109347" y="139828"/>
                </a:lnTo>
                <a:lnTo>
                  <a:pt x="213925" y="139828"/>
                </a:lnTo>
                <a:lnTo>
                  <a:pt x="222154" y="121740"/>
                </a:lnTo>
                <a:lnTo>
                  <a:pt x="225762" y="94457"/>
                </a:lnTo>
                <a:lnTo>
                  <a:pt x="217877" y="55067"/>
                </a:lnTo>
                <a:lnTo>
                  <a:pt x="213339" y="49087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236255" y="567027"/>
            <a:ext cx="135927" cy="158262"/>
          </a:xfrm>
          <a:custGeom>
            <a:avLst/>
            <a:gdLst/>
            <a:ahLst/>
            <a:cxnLst/>
            <a:rect l="l" t="t" r="r" b="b"/>
            <a:pathLst>
              <a:path w="224154" h="260984">
                <a:moveTo>
                  <a:pt x="116781" y="0"/>
                </a:moveTo>
                <a:lnTo>
                  <a:pt x="0" y="0"/>
                </a:lnTo>
                <a:lnTo>
                  <a:pt x="0" y="260358"/>
                </a:lnTo>
                <a:lnTo>
                  <a:pt x="124226" y="260358"/>
                </a:lnTo>
                <a:lnTo>
                  <a:pt x="167574" y="255649"/>
                </a:lnTo>
                <a:lnTo>
                  <a:pt x="198754" y="241941"/>
                </a:lnTo>
                <a:lnTo>
                  <a:pt x="208752" y="230223"/>
                </a:lnTo>
                <a:lnTo>
                  <a:pt x="37192" y="230223"/>
                </a:lnTo>
                <a:lnTo>
                  <a:pt x="37192" y="143555"/>
                </a:lnTo>
                <a:lnTo>
                  <a:pt x="205828" y="143555"/>
                </a:lnTo>
                <a:lnTo>
                  <a:pt x="195191" y="134038"/>
                </a:lnTo>
                <a:lnTo>
                  <a:pt x="175188" y="125336"/>
                </a:lnTo>
                <a:lnTo>
                  <a:pt x="189278" y="116005"/>
                </a:lnTo>
                <a:lnTo>
                  <a:pt x="191486" y="113441"/>
                </a:lnTo>
                <a:lnTo>
                  <a:pt x="37192" y="113441"/>
                </a:lnTo>
                <a:lnTo>
                  <a:pt x="37192" y="30114"/>
                </a:lnTo>
                <a:lnTo>
                  <a:pt x="196350" y="30114"/>
                </a:lnTo>
                <a:lnTo>
                  <a:pt x="185926" y="17893"/>
                </a:lnTo>
                <a:lnTo>
                  <a:pt x="156638" y="4606"/>
                </a:lnTo>
                <a:lnTo>
                  <a:pt x="116781" y="0"/>
                </a:lnTo>
                <a:close/>
              </a:path>
              <a:path w="224154" h="260984">
                <a:moveTo>
                  <a:pt x="205828" y="143555"/>
                </a:moveTo>
                <a:lnTo>
                  <a:pt x="122739" y="143555"/>
                </a:lnTo>
                <a:lnTo>
                  <a:pt x="150095" y="146120"/>
                </a:lnTo>
                <a:lnTo>
                  <a:pt x="170022" y="154022"/>
                </a:lnTo>
                <a:lnTo>
                  <a:pt x="182208" y="167573"/>
                </a:lnTo>
                <a:lnTo>
                  <a:pt x="186339" y="187083"/>
                </a:lnTo>
                <a:lnTo>
                  <a:pt x="182208" y="206532"/>
                </a:lnTo>
                <a:lnTo>
                  <a:pt x="170022" y="219950"/>
                </a:lnTo>
                <a:lnTo>
                  <a:pt x="150095" y="227719"/>
                </a:lnTo>
                <a:lnTo>
                  <a:pt x="122739" y="230223"/>
                </a:lnTo>
                <a:lnTo>
                  <a:pt x="208752" y="230223"/>
                </a:lnTo>
                <a:lnTo>
                  <a:pt x="217591" y="219864"/>
                </a:lnTo>
                <a:lnTo>
                  <a:pt x="223909" y="190046"/>
                </a:lnTo>
                <a:lnTo>
                  <a:pt x="220427" y="166496"/>
                </a:lnTo>
                <a:lnTo>
                  <a:pt x="210562" y="147792"/>
                </a:lnTo>
                <a:lnTo>
                  <a:pt x="205828" y="143555"/>
                </a:lnTo>
                <a:close/>
              </a:path>
              <a:path w="224154" h="260984">
                <a:moveTo>
                  <a:pt x="196350" y="30114"/>
                </a:moveTo>
                <a:lnTo>
                  <a:pt x="113441" y="30114"/>
                </a:lnTo>
                <a:lnTo>
                  <a:pt x="138743" y="32753"/>
                </a:lnTo>
                <a:lnTo>
                  <a:pt x="157420" y="40623"/>
                </a:lnTo>
                <a:lnTo>
                  <a:pt x="168984" y="53654"/>
                </a:lnTo>
                <a:lnTo>
                  <a:pt x="172947" y="71777"/>
                </a:lnTo>
                <a:lnTo>
                  <a:pt x="168984" y="89901"/>
                </a:lnTo>
                <a:lnTo>
                  <a:pt x="157420" y="102932"/>
                </a:lnTo>
                <a:lnTo>
                  <a:pt x="138743" y="110802"/>
                </a:lnTo>
                <a:lnTo>
                  <a:pt x="113441" y="113441"/>
                </a:lnTo>
                <a:lnTo>
                  <a:pt x="191486" y="113441"/>
                </a:lnTo>
                <a:lnTo>
                  <a:pt x="200338" y="103159"/>
                </a:lnTo>
                <a:lnTo>
                  <a:pt x="207563" y="86896"/>
                </a:lnTo>
                <a:lnTo>
                  <a:pt x="210150" y="67317"/>
                </a:lnTo>
                <a:lnTo>
                  <a:pt x="203984" y="39063"/>
                </a:lnTo>
                <a:lnTo>
                  <a:pt x="196350" y="30114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421410" y="567028"/>
            <a:ext cx="22719" cy="157876"/>
          </a:xfrm>
          <a:custGeom>
            <a:avLst/>
            <a:gdLst/>
            <a:ahLst/>
            <a:cxnLst/>
            <a:rect l="l" t="t" r="r" b="b"/>
            <a:pathLst>
              <a:path w="37465" h="260350">
                <a:moveTo>
                  <a:pt x="37192" y="0"/>
                </a:moveTo>
                <a:lnTo>
                  <a:pt x="0" y="0"/>
                </a:lnTo>
                <a:lnTo>
                  <a:pt x="0" y="260348"/>
                </a:lnTo>
                <a:lnTo>
                  <a:pt x="37192" y="260348"/>
                </a:lnTo>
                <a:lnTo>
                  <a:pt x="37192" y="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505756" y="567034"/>
            <a:ext cx="108203" cy="157876"/>
          </a:xfrm>
          <a:custGeom>
            <a:avLst/>
            <a:gdLst/>
            <a:ahLst/>
            <a:cxnLst/>
            <a:rect l="l" t="t" r="r" b="b"/>
            <a:pathLst>
              <a:path w="178434" h="260350">
                <a:moveTo>
                  <a:pt x="178155" y="228600"/>
                </a:moveTo>
                <a:lnTo>
                  <a:pt x="37185" y="228600"/>
                </a:lnTo>
                <a:lnTo>
                  <a:pt x="37185" y="0"/>
                </a:lnTo>
                <a:lnTo>
                  <a:pt x="0" y="0"/>
                </a:lnTo>
                <a:lnTo>
                  <a:pt x="0" y="228600"/>
                </a:lnTo>
                <a:lnTo>
                  <a:pt x="0" y="260350"/>
                </a:lnTo>
                <a:lnTo>
                  <a:pt x="178155" y="260350"/>
                </a:lnTo>
                <a:lnTo>
                  <a:pt x="178155" y="22860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654151" y="565217"/>
            <a:ext cx="254143" cy="161727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178155" y="231597"/>
                </a:moveTo>
                <a:lnTo>
                  <a:pt x="37185" y="231597"/>
                </a:lnTo>
                <a:lnTo>
                  <a:pt x="37185" y="2997"/>
                </a:lnTo>
                <a:lnTo>
                  <a:pt x="0" y="2997"/>
                </a:lnTo>
                <a:lnTo>
                  <a:pt x="0" y="231597"/>
                </a:lnTo>
                <a:lnTo>
                  <a:pt x="0" y="263347"/>
                </a:lnTo>
                <a:lnTo>
                  <a:pt x="178155" y="263347"/>
                </a:lnTo>
                <a:lnTo>
                  <a:pt x="178155" y="231597"/>
                </a:lnTo>
                <a:close/>
              </a:path>
              <a:path w="419100" h="266700">
                <a:moveTo>
                  <a:pt x="418795" y="192316"/>
                </a:moveTo>
                <a:lnTo>
                  <a:pt x="407111" y="154686"/>
                </a:lnTo>
                <a:lnTo>
                  <a:pt x="377901" y="132994"/>
                </a:lnTo>
                <a:lnTo>
                  <a:pt x="339940" y="120611"/>
                </a:lnTo>
                <a:lnTo>
                  <a:pt x="301967" y="110883"/>
                </a:lnTo>
                <a:lnTo>
                  <a:pt x="272770" y="97205"/>
                </a:lnTo>
                <a:lnTo>
                  <a:pt x="261086" y="72910"/>
                </a:lnTo>
                <a:lnTo>
                  <a:pt x="264744" y="56883"/>
                </a:lnTo>
                <a:lnTo>
                  <a:pt x="276098" y="43751"/>
                </a:lnTo>
                <a:lnTo>
                  <a:pt x="295770" y="34886"/>
                </a:lnTo>
                <a:lnTo>
                  <a:pt x="324319" y="31623"/>
                </a:lnTo>
                <a:lnTo>
                  <a:pt x="342011" y="32893"/>
                </a:lnTo>
                <a:lnTo>
                  <a:pt x="360159" y="36779"/>
                </a:lnTo>
                <a:lnTo>
                  <a:pt x="378244" y="43395"/>
                </a:lnTo>
                <a:lnTo>
                  <a:pt x="395732" y="52832"/>
                </a:lnTo>
                <a:lnTo>
                  <a:pt x="408000" y="23063"/>
                </a:lnTo>
                <a:lnTo>
                  <a:pt x="390118" y="13182"/>
                </a:lnTo>
                <a:lnTo>
                  <a:pt x="369506" y="5956"/>
                </a:lnTo>
                <a:lnTo>
                  <a:pt x="347230" y="1511"/>
                </a:lnTo>
                <a:lnTo>
                  <a:pt x="324319" y="0"/>
                </a:lnTo>
                <a:lnTo>
                  <a:pt x="279869" y="5981"/>
                </a:lnTo>
                <a:lnTo>
                  <a:pt x="248805" y="22136"/>
                </a:lnTo>
                <a:lnTo>
                  <a:pt x="230581" y="45834"/>
                </a:lnTo>
                <a:lnTo>
                  <a:pt x="224637" y="74396"/>
                </a:lnTo>
                <a:lnTo>
                  <a:pt x="236321" y="112458"/>
                </a:lnTo>
                <a:lnTo>
                  <a:pt x="265518" y="134391"/>
                </a:lnTo>
                <a:lnTo>
                  <a:pt x="303479" y="146875"/>
                </a:lnTo>
                <a:lnTo>
                  <a:pt x="341452" y="156603"/>
                </a:lnTo>
                <a:lnTo>
                  <a:pt x="370649" y="170268"/>
                </a:lnTo>
                <a:lnTo>
                  <a:pt x="382333" y="194525"/>
                </a:lnTo>
                <a:lnTo>
                  <a:pt x="378612" y="210388"/>
                </a:lnTo>
                <a:lnTo>
                  <a:pt x="367042" y="223139"/>
                </a:lnTo>
                <a:lnTo>
                  <a:pt x="347027" y="231635"/>
                </a:lnTo>
                <a:lnTo>
                  <a:pt x="317995" y="234721"/>
                </a:lnTo>
                <a:lnTo>
                  <a:pt x="293166" y="232460"/>
                </a:lnTo>
                <a:lnTo>
                  <a:pt x="269735" y="226199"/>
                </a:lnTo>
                <a:lnTo>
                  <a:pt x="248945" y="216662"/>
                </a:lnTo>
                <a:lnTo>
                  <a:pt x="232067" y="204571"/>
                </a:lnTo>
                <a:lnTo>
                  <a:pt x="218313" y="233591"/>
                </a:lnTo>
                <a:lnTo>
                  <a:pt x="237070" y="246862"/>
                </a:lnTo>
                <a:lnTo>
                  <a:pt x="261035" y="257200"/>
                </a:lnTo>
                <a:lnTo>
                  <a:pt x="288556" y="263918"/>
                </a:lnTo>
                <a:lnTo>
                  <a:pt x="317995" y="266306"/>
                </a:lnTo>
                <a:lnTo>
                  <a:pt x="362775" y="260337"/>
                </a:lnTo>
                <a:lnTo>
                  <a:pt x="394195" y="244233"/>
                </a:lnTo>
                <a:lnTo>
                  <a:pt x="412724" y="220662"/>
                </a:lnTo>
                <a:lnTo>
                  <a:pt x="418795" y="192316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2317" y="227779"/>
            <a:ext cx="178721" cy="28417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3928" y="768506"/>
            <a:ext cx="879834" cy="120215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 rot="1620000">
            <a:off x="2555823" y="3011765"/>
            <a:ext cx="5247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58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02</a:t>
            </a:r>
            <a:endParaRPr sz="2365" dirty="0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 rot="1620000">
            <a:off x="2129900" y="3647072"/>
            <a:ext cx="5203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36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03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1620000">
            <a:off x="1727609" y="4301917"/>
            <a:ext cx="5531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293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04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D179B6E-A952-3C48-9955-A310CAA2AFB5}"/>
              </a:ext>
            </a:extLst>
          </p:cNvPr>
          <p:cNvSpPr txBox="1"/>
          <p:nvPr/>
        </p:nvSpPr>
        <p:spPr>
          <a:xfrm>
            <a:off x="908294" y="1331461"/>
            <a:ext cx="9571256" cy="355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Crédito Privado: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indent="450000">
              <a:lnSpc>
                <a:spcPct val="150000"/>
              </a:lnSpc>
            </a:pPr>
            <a:r>
              <a:rPr lang="pt-BR" b="1" dirty="0">
                <a:solidFill>
                  <a:srgbClr val="019D87"/>
                </a:solidFill>
                <a:latin typeface="Montserrat" panose="00000500000000000000" pitchFamily="2" charset="0"/>
              </a:rPr>
              <a:t>→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Fundo formado por mais de 51% de papéis de crédito privado</a:t>
            </a:r>
          </a:p>
          <a:p>
            <a:pPr indent="450000">
              <a:lnSpc>
                <a:spcPct val="150000"/>
              </a:lnSpc>
            </a:pPr>
            <a:endParaRPr lang="pt-BR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indent="450000">
              <a:lnSpc>
                <a:spcPct val="150000"/>
              </a:lnSpc>
            </a:pPr>
            <a:r>
              <a:rPr lang="pt-BR" b="1" dirty="0">
                <a:solidFill>
                  <a:srgbClr val="019D87"/>
                </a:solidFill>
                <a:latin typeface="Montserrat" panose="00000500000000000000" pitchFamily="2" charset="0"/>
              </a:rPr>
              <a:t>→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É um tipo de emissão de dívida feita por empresas que buscam recursos para tornar possível um projeto, expansão de negócios ou por necessidade de capital de giro na operação. Em contrapartida, o investidor recebe uma remuneração durante um período determinado.</a:t>
            </a:r>
          </a:p>
          <a:p>
            <a:pPr indent="450000">
              <a:lnSpc>
                <a:spcPct val="150000"/>
              </a:lnSpc>
            </a:pPr>
            <a:endParaRPr lang="pt-BR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indent="450000">
              <a:lnSpc>
                <a:spcPct val="150000"/>
              </a:lnSpc>
            </a:pPr>
            <a:r>
              <a:rPr lang="pt-BR" b="1" dirty="0">
                <a:solidFill>
                  <a:srgbClr val="019D87"/>
                </a:solidFill>
                <a:latin typeface="Montserrat" panose="00000500000000000000" pitchFamily="2" charset="0"/>
              </a:rPr>
              <a:t>→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Empréstimo em um índice + uma taxa. Logo, busca um retorno acima do índice. 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04BD800-4FAA-4AB0-8536-9B917F285769}"/>
              </a:ext>
            </a:extLst>
          </p:cNvPr>
          <p:cNvSpPr txBox="1"/>
          <p:nvPr/>
        </p:nvSpPr>
        <p:spPr>
          <a:xfrm>
            <a:off x="2722010" y="170059"/>
            <a:ext cx="674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QUAL A CONSTITUIÇÃO DOS ÍNDICES?</a:t>
            </a:r>
          </a:p>
        </p:txBody>
      </p:sp>
    </p:spTree>
    <p:extLst>
      <p:ext uri="{BB962C8B-B14F-4D97-AF65-F5344CB8AC3E}">
        <p14:creationId xmlns:p14="http://schemas.microsoft.com/office/powerpoint/2010/main" val="19204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4334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1505307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1886280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1124334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1505307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1886280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1124334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1505307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1886280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26193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2849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26193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2849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659" y="6502818"/>
            <a:ext cx="79915" cy="1061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0848" y="6505762"/>
            <a:ext cx="98672" cy="1026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7425" y="6504590"/>
            <a:ext cx="109079" cy="10497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9842764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798" y="148590"/>
                </a:moveTo>
                <a:lnTo>
                  <a:pt x="24168" y="148590"/>
                </a:lnTo>
                <a:lnTo>
                  <a:pt x="24168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798" y="168910"/>
                </a:lnTo>
                <a:lnTo>
                  <a:pt x="115798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8578" y="6505762"/>
            <a:ext cx="107619" cy="1026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5274" y="6505758"/>
            <a:ext cx="84595" cy="10263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5692" y="6505764"/>
            <a:ext cx="88259" cy="10262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630508" y="6505760"/>
            <a:ext cx="15018" cy="102812"/>
          </a:xfrm>
          <a:custGeom>
            <a:avLst/>
            <a:gdLst/>
            <a:ahLst/>
            <a:cxnLst/>
            <a:rect l="l" t="t" r="r" b="b"/>
            <a:pathLst>
              <a:path w="24765" h="169545">
                <a:moveTo>
                  <a:pt x="24177" y="0"/>
                </a:moveTo>
                <a:lnTo>
                  <a:pt x="0" y="0"/>
                </a:lnTo>
                <a:lnTo>
                  <a:pt x="0" y="169240"/>
                </a:lnTo>
                <a:lnTo>
                  <a:pt x="24177" y="169240"/>
                </a:lnTo>
                <a:lnTo>
                  <a:pt x="24177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76978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95070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1310779" y="6596515"/>
            <a:ext cx="12322" cy="12707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12900" y="0"/>
                </a:moveTo>
                <a:lnTo>
                  <a:pt x="7413" y="0"/>
                </a:lnTo>
                <a:lnTo>
                  <a:pt x="5036" y="963"/>
                </a:lnTo>
                <a:lnTo>
                  <a:pt x="1005" y="4837"/>
                </a:lnTo>
                <a:lnTo>
                  <a:pt x="0" y="7256"/>
                </a:lnTo>
                <a:lnTo>
                  <a:pt x="0" y="13057"/>
                </a:lnTo>
                <a:lnTo>
                  <a:pt x="1005" y="15517"/>
                </a:lnTo>
                <a:lnTo>
                  <a:pt x="3026" y="17528"/>
                </a:lnTo>
                <a:lnTo>
                  <a:pt x="5036" y="19549"/>
                </a:lnTo>
                <a:lnTo>
                  <a:pt x="7413" y="20554"/>
                </a:lnTo>
                <a:lnTo>
                  <a:pt x="12900" y="20554"/>
                </a:lnTo>
                <a:lnTo>
                  <a:pt x="15277" y="19549"/>
                </a:lnTo>
                <a:lnTo>
                  <a:pt x="19308" y="15517"/>
                </a:lnTo>
                <a:lnTo>
                  <a:pt x="20313" y="13057"/>
                </a:lnTo>
                <a:lnTo>
                  <a:pt x="20313" y="7256"/>
                </a:lnTo>
                <a:lnTo>
                  <a:pt x="19308" y="4837"/>
                </a:lnTo>
                <a:lnTo>
                  <a:pt x="15277" y="963"/>
                </a:lnTo>
                <a:lnTo>
                  <a:pt x="12900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7170" y="6505029"/>
            <a:ext cx="106730" cy="10409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0559" y="6505028"/>
            <a:ext cx="89732" cy="10409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53683" y="6505762"/>
            <a:ext cx="104386" cy="10262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33928" y="6667299"/>
            <a:ext cx="10972800" cy="0"/>
          </a:xfrm>
          <a:custGeom>
            <a:avLst/>
            <a:gdLst/>
            <a:ahLst/>
            <a:cxnLst/>
            <a:rect l="l" t="t" r="r" b="b"/>
            <a:pathLst>
              <a:path w="18094960">
                <a:moveTo>
                  <a:pt x="18094705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65C6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23778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513379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377931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65353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234443" y="352731"/>
            <a:ext cx="159032" cy="157876"/>
          </a:xfrm>
          <a:custGeom>
            <a:avLst/>
            <a:gdLst/>
            <a:ahLst/>
            <a:cxnLst/>
            <a:rect l="l" t="t" r="r" b="b"/>
            <a:pathLst>
              <a:path w="262255" h="260350">
                <a:moveTo>
                  <a:pt x="118279" y="0"/>
                </a:moveTo>
                <a:lnTo>
                  <a:pt x="0" y="0"/>
                </a:lnTo>
                <a:lnTo>
                  <a:pt x="0" y="260348"/>
                </a:lnTo>
                <a:lnTo>
                  <a:pt x="118279" y="260348"/>
                </a:lnTo>
                <a:lnTo>
                  <a:pt x="165915" y="254379"/>
                </a:lnTo>
                <a:lnTo>
                  <a:pt x="205607" y="237234"/>
                </a:lnTo>
                <a:lnTo>
                  <a:pt x="234919" y="210883"/>
                </a:lnTo>
                <a:lnTo>
                  <a:pt x="60249" y="210883"/>
                </a:lnTo>
                <a:lnTo>
                  <a:pt x="60249" y="49453"/>
                </a:lnTo>
                <a:lnTo>
                  <a:pt x="234912" y="49453"/>
                </a:lnTo>
                <a:lnTo>
                  <a:pt x="205607" y="23110"/>
                </a:lnTo>
                <a:lnTo>
                  <a:pt x="165915" y="5967"/>
                </a:lnTo>
                <a:lnTo>
                  <a:pt x="118279" y="0"/>
                </a:lnTo>
                <a:close/>
              </a:path>
              <a:path w="262255" h="260350">
                <a:moveTo>
                  <a:pt x="234912" y="49453"/>
                </a:moveTo>
                <a:lnTo>
                  <a:pt x="115294" y="49453"/>
                </a:lnTo>
                <a:lnTo>
                  <a:pt x="150474" y="55057"/>
                </a:lnTo>
                <a:lnTo>
                  <a:pt x="177457" y="71123"/>
                </a:lnTo>
                <a:lnTo>
                  <a:pt x="194746" y="96534"/>
                </a:lnTo>
                <a:lnTo>
                  <a:pt x="200842" y="130174"/>
                </a:lnTo>
                <a:lnTo>
                  <a:pt x="194746" y="163811"/>
                </a:lnTo>
                <a:lnTo>
                  <a:pt x="177457" y="189219"/>
                </a:lnTo>
                <a:lnTo>
                  <a:pt x="150474" y="205281"/>
                </a:lnTo>
                <a:lnTo>
                  <a:pt x="115294" y="210883"/>
                </a:lnTo>
                <a:lnTo>
                  <a:pt x="234919" y="210883"/>
                </a:lnTo>
                <a:lnTo>
                  <a:pt x="235839" y="210056"/>
                </a:lnTo>
                <a:lnTo>
                  <a:pt x="255090" y="173988"/>
                </a:lnTo>
                <a:lnTo>
                  <a:pt x="261845" y="130174"/>
                </a:lnTo>
                <a:lnTo>
                  <a:pt x="255090" y="86355"/>
                </a:lnTo>
                <a:lnTo>
                  <a:pt x="235839" y="50286"/>
                </a:lnTo>
                <a:lnTo>
                  <a:pt x="234912" y="49453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425234" y="350018"/>
            <a:ext cx="172894" cy="163652"/>
          </a:xfrm>
          <a:custGeom>
            <a:avLst/>
            <a:gdLst/>
            <a:ahLst/>
            <a:cxnLst/>
            <a:rect l="l" t="t" r="r" b="b"/>
            <a:pathLst>
              <a:path w="285115" h="269875">
                <a:moveTo>
                  <a:pt x="142456" y="0"/>
                </a:moveTo>
                <a:lnTo>
                  <a:pt x="96073" y="6577"/>
                </a:lnTo>
                <a:lnTo>
                  <a:pt x="56798" y="25119"/>
                </a:lnTo>
                <a:lnTo>
                  <a:pt x="26469" y="53837"/>
                </a:lnTo>
                <a:lnTo>
                  <a:pt x="6923" y="90945"/>
                </a:lnTo>
                <a:lnTo>
                  <a:pt x="0" y="134655"/>
                </a:lnTo>
                <a:lnTo>
                  <a:pt x="6923" y="178363"/>
                </a:lnTo>
                <a:lnTo>
                  <a:pt x="26469" y="215466"/>
                </a:lnTo>
                <a:lnTo>
                  <a:pt x="56798" y="244178"/>
                </a:lnTo>
                <a:lnTo>
                  <a:pt x="96073" y="262714"/>
                </a:lnTo>
                <a:lnTo>
                  <a:pt x="142456" y="269290"/>
                </a:lnTo>
                <a:lnTo>
                  <a:pt x="188690" y="262749"/>
                </a:lnTo>
                <a:lnTo>
                  <a:pt x="227947" y="244283"/>
                </a:lnTo>
                <a:lnTo>
                  <a:pt x="255853" y="217961"/>
                </a:lnTo>
                <a:lnTo>
                  <a:pt x="142456" y="217961"/>
                </a:lnTo>
                <a:lnTo>
                  <a:pt x="110111" y="211899"/>
                </a:lnTo>
                <a:lnTo>
                  <a:pt x="84291" y="194854"/>
                </a:lnTo>
                <a:lnTo>
                  <a:pt x="67191" y="168535"/>
                </a:lnTo>
                <a:lnTo>
                  <a:pt x="61003" y="134655"/>
                </a:lnTo>
                <a:lnTo>
                  <a:pt x="67191" y="100763"/>
                </a:lnTo>
                <a:lnTo>
                  <a:pt x="84291" y="74438"/>
                </a:lnTo>
                <a:lnTo>
                  <a:pt x="110111" y="57390"/>
                </a:lnTo>
                <a:lnTo>
                  <a:pt x="142456" y="51328"/>
                </a:lnTo>
                <a:lnTo>
                  <a:pt x="255844" y="51328"/>
                </a:lnTo>
                <a:lnTo>
                  <a:pt x="227947" y="25010"/>
                </a:lnTo>
                <a:lnTo>
                  <a:pt x="188690" y="6541"/>
                </a:lnTo>
                <a:lnTo>
                  <a:pt x="142456" y="0"/>
                </a:lnTo>
                <a:close/>
              </a:path>
              <a:path w="285115" h="269875">
                <a:moveTo>
                  <a:pt x="255844" y="51328"/>
                </a:moveTo>
                <a:lnTo>
                  <a:pt x="142456" y="51328"/>
                </a:lnTo>
                <a:lnTo>
                  <a:pt x="174796" y="57390"/>
                </a:lnTo>
                <a:lnTo>
                  <a:pt x="200616" y="74438"/>
                </a:lnTo>
                <a:lnTo>
                  <a:pt x="217720" y="100763"/>
                </a:lnTo>
                <a:lnTo>
                  <a:pt x="223909" y="134655"/>
                </a:lnTo>
                <a:lnTo>
                  <a:pt x="217720" y="168535"/>
                </a:lnTo>
                <a:lnTo>
                  <a:pt x="200616" y="194854"/>
                </a:lnTo>
                <a:lnTo>
                  <a:pt x="174796" y="211899"/>
                </a:lnTo>
                <a:lnTo>
                  <a:pt x="142456" y="217961"/>
                </a:lnTo>
                <a:lnTo>
                  <a:pt x="255853" y="217961"/>
                </a:lnTo>
                <a:lnTo>
                  <a:pt x="258332" y="215624"/>
                </a:lnTo>
                <a:lnTo>
                  <a:pt x="277951" y="178504"/>
                </a:lnTo>
                <a:lnTo>
                  <a:pt x="284912" y="134655"/>
                </a:lnTo>
                <a:lnTo>
                  <a:pt x="277951" y="90800"/>
                </a:lnTo>
                <a:lnTo>
                  <a:pt x="258332" y="53674"/>
                </a:lnTo>
                <a:lnTo>
                  <a:pt x="255844" y="51328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639928" y="352738"/>
            <a:ext cx="115904" cy="157876"/>
          </a:xfrm>
          <a:custGeom>
            <a:avLst/>
            <a:gdLst/>
            <a:ahLst/>
            <a:cxnLst/>
            <a:rect l="l" t="t" r="r" b="b"/>
            <a:pathLst>
              <a:path w="191134" h="260350">
                <a:moveTo>
                  <a:pt x="190804" y="210820"/>
                </a:moveTo>
                <a:lnTo>
                  <a:pt x="60248" y="210820"/>
                </a:lnTo>
                <a:lnTo>
                  <a:pt x="60248" y="0"/>
                </a:lnTo>
                <a:lnTo>
                  <a:pt x="0" y="0"/>
                </a:lnTo>
                <a:lnTo>
                  <a:pt x="0" y="210820"/>
                </a:lnTo>
                <a:lnTo>
                  <a:pt x="0" y="260350"/>
                </a:lnTo>
                <a:lnTo>
                  <a:pt x="190804" y="260350"/>
                </a:lnTo>
                <a:lnTo>
                  <a:pt x="190804" y="21082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1025357" y="352734"/>
            <a:ext cx="140164" cy="157876"/>
          </a:xfrm>
          <a:custGeom>
            <a:avLst/>
            <a:gdLst/>
            <a:ahLst/>
            <a:cxnLst/>
            <a:rect l="l" t="t" r="r" b="b"/>
            <a:pathLst>
              <a:path w="231139" h="260350">
                <a:moveTo>
                  <a:pt x="112687" y="0"/>
                </a:moveTo>
                <a:lnTo>
                  <a:pt x="0" y="0"/>
                </a:lnTo>
                <a:lnTo>
                  <a:pt x="0" y="260348"/>
                </a:lnTo>
                <a:lnTo>
                  <a:pt x="60249" y="260348"/>
                </a:lnTo>
                <a:lnTo>
                  <a:pt x="60249" y="187826"/>
                </a:lnTo>
                <a:lnTo>
                  <a:pt x="179993" y="187826"/>
                </a:lnTo>
                <a:lnTo>
                  <a:pt x="172204" y="176664"/>
                </a:lnTo>
                <a:lnTo>
                  <a:pt x="194854" y="163194"/>
                </a:lnTo>
                <a:lnTo>
                  <a:pt x="211678" y="144769"/>
                </a:lnTo>
                <a:lnTo>
                  <a:pt x="213925" y="139828"/>
                </a:lnTo>
                <a:lnTo>
                  <a:pt x="60249" y="139828"/>
                </a:lnTo>
                <a:lnTo>
                  <a:pt x="60249" y="49087"/>
                </a:lnTo>
                <a:lnTo>
                  <a:pt x="213339" y="49087"/>
                </a:lnTo>
                <a:lnTo>
                  <a:pt x="195313" y="25334"/>
                </a:lnTo>
                <a:lnTo>
                  <a:pt x="159704" y="6548"/>
                </a:lnTo>
                <a:lnTo>
                  <a:pt x="112687" y="0"/>
                </a:lnTo>
                <a:close/>
              </a:path>
              <a:path w="231139" h="260350">
                <a:moveTo>
                  <a:pt x="179993" y="187826"/>
                </a:moveTo>
                <a:lnTo>
                  <a:pt x="115671" y="187826"/>
                </a:lnTo>
                <a:lnTo>
                  <a:pt x="165890" y="260348"/>
                </a:lnTo>
                <a:lnTo>
                  <a:pt x="230600" y="260348"/>
                </a:lnTo>
                <a:lnTo>
                  <a:pt x="179993" y="187826"/>
                </a:lnTo>
                <a:close/>
              </a:path>
              <a:path w="231139" h="260350">
                <a:moveTo>
                  <a:pt x="213339" y="49087"/>
                </a:moveTo>
                <a:lnTo>
                  <a:pt x="109347" y="49087"/>
                </a:lnTo>
                <a:lnTo>
                  <a:pt x="133538" y="52150"/>
                </a:lnTo>
                <a:lnTo>
                  <a:pt x="150864" y="61037"/>
                </a:lnTo>
                <a:lnTo>
                  <a:pt x="161287" y="75291"/>
                </a:lnTo>
                <a:lnTo>
                  <a:pt x="164769" y="94457"/>
                </a:lnTo>
                <a:lnTo>
                  <a:pt x="161287" y="113473"/>
                </a:lnTo>
                <a:lnTo>
                  <a:pt x="150864" y="127744"/>
                </a:lnTo>
                <a:lnTo>
                  <a:pt x="133538" y="136714"/>
                </a:lnTo>
                <a:lnTo>
                  <a:pt x="109347" y="139828"/>
                </a:lnTo>
                <a:lnTo>
                  <a:pt x="213925" y="139828"/>
                </a:lnTo>
                <a:lnTo>
                  <a:pt x="222154" y="121740"/>
                </a:lnTo>
                <a:lnTo>
                  <a:pt x="225762" y="94457"/>
                </a:lnTo>
                <a:lnTo>
                  <a:pt x="217877" y="55067"/>
                </a:lnTo>
                <a:lnTo>
                  <a:pt x="213339" y="49087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236255" y="567027"/>
            <a:ext cx="135927" cy="158262"/>
          </a:xfrm>
          <a:custGeom>
            <a:avLst/>
            <a:gdLst/>
            <a:ahLst/>
            <a:cxnLst/>
            <a:rect l="l" t="t" r="r" b="b"/>
            <a:pathLst>
              <a:path w="224154" h="260984">
                <a:moveTo>
                  <a:pt x="116781" y="0"/>
                </a:moveTo>
                <a:lnTo>
                  <a:pt x="0" y="0"/>
                </a:lnTo>
                <a:lnTo>
                  <a:pt x="0" y="260358"/>
                </a:lnTo>
                <a:lnTo>
                  <a:pt x="124226" y="260358"/>
                </a:lnTo>
                <a:lnTo>
                  <a:pt x="167574" y="255649"/>
                </a:lnTo>
                <a:lnTo>
                  <a:pt x="198754" y="241941"/>
                </a:lnTo>
                <a:lnTo>
                  <a:pt x="208752" y="230223"/>
                </a:lnTo>
                <a:lnTo>
                  <a:pt x="37192" y="230223"/>
                </a:lnTo>
                <a:lnTo>
                  <a:pt x="37192" y="143555"/>
                </a:lnTo>
                <a:lnTo>
                  <a:pt x="205828" y="143555"/>
                </a:lnTo>
                <a:lnTo>
                  <a:pt x="195191" y="134038"/>
                </a:lnTo>
                <a:lnTo>
                  <a:pt x="175188" y="125336"/>
                </a:lnTo>
                <a:lnTo>
                  <a:pt x="189278" y="116005"/>
                </a:lnTo>
                <a:lnTo>
                  <a:pt x="191486" y="113441"/>
                </a:lnTo>
                <a:lnTo>
                  <a:pt x="37192" y="113441"/>
                </a:lnTo>
                <a:lnTo>
                  <a:pt x="37192" y="30114"/>
                </a:lnTo>
                <a:lnTo>
                  <a:pt x="196350" y="30114"/>
                </a:lnTo>
                <a:lnTo>
                  <a:pt x="185926" y="17893"/>
                </a:lnTo>
                <a:lnTo>
                  <a:pt x="156638" y="4606"/>
                </a:lnTo>
                <a:lnTo>
                  <a:pt x="116781" y="0"/>
                </a:lnTo>
                <a:close/>
              </a:path>
              <a:path w="224154" h="260984">
                <a:moveTo>
                  <a:pt x="205828" y="143555"/>
                </a:moveTo>
                <a:lnTo>
                  <a:pt x="122739" y="143555"/>
                </a:lnTo>
                <a:lnTo>
                  <a:pt x="150095" y="146120"/>
                </a:lnTo>
                <a:lnTo>
                  <a:pt x="170022" y="154022"/>
                </a:lnTo>
                <a:lnTo>
                  <a:pt x="182208" y="167573"/>
                </a:lnTo>
                <a:lnTo>
                  <a:pt x="186339" y="187083"/>
                </a:lnTo>
                <a:lnTo>
                  <a:pt x="182208" y="206532"/>
                </a:lnTo>
                <a:lnTo>
                  <a:pt x="170022" y="219950"/>
                </a:lnTo>
                <a:lnTo>
                  <a:pt x="150095" y="227719"/>
                </a:lnTo>
                <a:lnTo>
                  <a:pt x="122739" y="230223"/>
                </a:lnTo>
                <a:lnTo>
                  <a:pt x="208752" y="230223"/>
                </a:lnTo>
                <a:lnTo>
                  <a:pt x="217591" y="219864"/>
                </a:lnTo>
                <a:lnTo>
                  <a:pt x="223909" y="190046"/>
                </a:lnTo>
                <a:lnTo>
                  <a:pt x="220427" y="166496"/>
                </a:lnTo>
                <a:lnTo>
                  <a:pt x="210562" y="147792"/>
                </a:lnTo>
                <a:lnTo>
                  <a:pt x="205828" y="143555"/>
                </a:lnTo>
                <a:close/>
              </a:path>
              <a:path w="224154" h="260984">
                <a:moveTo>
                  <a:pt x="196350" y="30114"/>
                </a:moveTo>
                <a:lnTo>
                  <a:pt x="113441" y="30114"/>
                </a:lnTo>
                <a:lnTo>
                  <a:pt x="138743" y="32753"/>
                </a:lnTo>
                <a:lnTo>
                  <a:pt x="157420" y="40623"/>
                </a:lnTo>
                <a:lnTo>
                  <a:pt x="168984" y="53654"/>
                </a:lnTo>
                <a:lnTo>
                  <a:pt x="172947" y="71777"/>
                </a:lnTo>
                <a:lnTo>
                  <a:pt x="168984" y="89901"/>
                </a:lnTo>
                <a:lnTo>
                  <a:pt x="157420" y="102932"/>
                </a:lnTo>
                <a:lnTo>
                  <a:pt x="138743" y="110802"/>
                </a:lnTo>
                <a:lnTo>
                  <a:pt x="113441" y="113441"/>
                </a:lnTo>
                <a:lnTo>
                  <a:pt x="191486" y="113441"/>
                </a:lnTo>
                <a:lnTo>
                  <a:pt x="200338" y="103159"/>
                </a:lnTo>
                <a:lnTo>
                  <a:pt x="207563" y="86896"/>
                </a:lnTo>
                <a:lnTo>
                  <a:pt x="210150" y="67317"/>
                </a:lnTo>
                <a:lnTo>
                  <a:pt x="203984" y="39063"/>
                </a:lnTo>
                <a:lnTo>
                  <a:pt x="196350" y="30114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421410" y="567028"/>
            <a:ext cx="22719" cy="157876"/>
          </a:xfrm>
          <a:custGeom>
            <a:avLst/>
            <a:gdLst/>
            <a:ahLst/>
            <a:cxnLst/>
            <a:rect l="l" t="t" r="r" b="b"/>
            <a:pathLst>
              <a:path w="37465" h="260350">
                <a:moveTo>
                  <a:pt x="37192" y="0"/>
                </a:moveTo>
                <a:lnTo>
                  <a:pt x="0" y="0"/>
                </a:lnTo>
                <a:lnTo>
                  <a:pt x="0" y="260348"/>
                </a:lnTo>
                <a:lnTo>
                  <a:pt x="37192" y="260348"/>
                </a:lnTo>
                <a:lnTo>
                  <a:pt x="37192" y="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505756" y="567034"/>
            <a:ext cx="108203" cy="157876"/>
          </a:xfrm>
          <a:custGeom>
            <a:avLst/>
            <a:gdLst/>
            <a:ahLst/>
            <a:cxnLst/>
            <a:rect l="l" t="t" r="r" b="b"/>
            <a:pathLst>
              <a:path w="178434" h="260350">
                <a:moveTo>
                  <a:pt x="178155" y="228600"/>
                </a:moveTo>
                <a:lnTo>
                  <a:pt x="37185" y="228600"/>
                </a:lnTo>
                <a:lnTo>
                  <a:pt x="37185" y="0"/>
                </a:lnTo>
                <a:lnTo>
                  <a:pt x="0" y="0"/>
                </a:lnTo>
                <a:lnTo>
                  <a:pt x="0" y="228600"/>
                </a:lnTo>
                <a:lnTo>
                  <a:pt x="0" y="260350"/>
                </a:lnTo>
                <a:lnTo>
                  <a:pt x="178155" y="260350"/>
                </a:lnTo>
                <a:lnTo>
                  <a:pt x="178155" y="22860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654151" y="565217"/>
            <a:ext cx="254143" cy="161727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178155" y="231597"/>
                </a:moveTo>
                <a:lnTo>
                  <a:pt x="37185" y="231597"/>
                </a:lnTo>
                <a:lnTo>
                  <a:pt x="37185" y="2997"/>
                </a:lnTo>
                <a:lnTo>
                  <a:pt x="0" y="2997"/>
                </a:lnTo>
                <a:lnTo>
                  <a:pt x="0" y="231597"/>
                </a:lnTo>
                <a:lnTo>
                  <a:pt x="0" y="263347"/>
                </a:lnTo>
                <a:lnTo>
                  <a:pt x="178155" y="263347"/>
                </a:lnTo>
                <a:lnTo>
                  <a:pt x="178155" y="231597"/>
                </a:lnTo>
                <a:close/>
              </a:path>
              <a:path w="419100" h="266700">
                <a:moveTo>
                  <a:pt x="418795" y="192316"/>
                </a:moveTo>
                <a:lnTo>
                  <a:pt x="407111" y="154686"/>
                </a:lnTo>
                <a:lnTo>
                  <a:pt x="377901" y="132994"/>
                </a:lnTo>
                <a:lnTo>
                  <a:pt x="339940" y="120611"/>
                </a:lnTo>
                <a:lnTo>
                  <a:pt x="301967" y="110883"/>
                </a:lnTo>
                <a:lnTo>
                  <a:pt x="272770" y="97205"/>
                </a:lnTo>
                <a:lnTo>
                  <a:pt x="261086" y="72910"/>
                </a:lnTo>
                <a:lnTo>
                  <a:pt x="264744" y="56883"/>
                </a:lnTo>
                <a:lnTo>
                  <a:pt x="276098" y="43751"/>
                </a:lnTo>
                <a:lnTo>
                  <a:pt x="295770" y="34886"/>
                </a:lnTo>
                <a:lnTo>
                  <a:pt x="324319" y="31623"/>
                </a:lnTo>
                <a:lnTo>
                  <a:pt x="342011" y="32893"/>
                </a:lnTo>
                <a:lnTo>
                  <a:pt x="360159" y="36779"/>
                </a:lnTo>
                <a:lnTo>
                  <a:pt x="378244" y="43395"/>
                </a:lnTo>
                <a:lnTo>
                  <a:pt x="395732" y="52832"/>
                </a:lnTo>
                <a:lnTo>
                  <a:pt x="408000" y="23063"/>
                </a:lnTo>
                <a:lnTo>
                  <a:pt x="390118" y="13182"/>
                </a:lnTo>
                <a:lnTo>
                  <a:pt x="369506" y="5956"/>
                </a:lnTo>
                <a:lnTo>
                  <a:pt x="347230" y="1511"/>
                </a:lnTo>
                <a:lnTo>
                  <a:pt x="324319" y="0"/>
                </a:lnTo>
                <a:lnTo>
                  <a:pt x="279869" y="5981"/>
                </a:lnTo>
                <a:lnTo>
                  <a:pt x="248805" y="22136"/>
                </a:lnTo>
                <a:lnTo>
                  <a:pt x="230581" y="45834"/>
                </a:lnTo>
                <a:lnTo>
                  <a:pt x="224637" y="74396"/>
                </a:lnTo>
                <a:lnTo>
                  <a:pt x="236321" y="112458"/>
                </a:lnTo>
                <a:lnTo>
                  <a:pt x="265518" y="134391"/>
                </a:lnTo>
                <a:lnTo>
                  <a:pt x="303479" y="146875"/>
                </a:lnTo>
                <a:lnTo>
                  <a:pt x="341452" y="156603"/>
                </a:lnTo>
                <a:lnTo>
                  <a:pt x="370649" y="170268"/>
                </a:lnTo>
                <a:lnTo>
                  <a:pt x="382333" y="194525"/>
                </a:lnTo>
                <a:lnTo>
                  <a:pt x="378612" y="210388"/>
                </a:lnTo>
                <a:lnTo>
                  <a:pt x="367042" y="223139"/>
                </a:lnTo>
                <a:lnTo>
                  <a:pt x="347027" y="231635"/>
                </a:lnTo>
                <a:lnTo>
                  <a:pt x="317995" y="234721"/>
                </a:lnTo>
                <a:lnTo>
                  <a:pt x="293166" y="232460"/>
                </a:lnTo>
                <a:lnTo>
                  <a:pt x="269735" y="226199"/>
                </a:lnTo>
                <a:lnTo>
                  <a:pt x="248945" y="216662"/>
                </a:lnTo>
                <a:lnTo>
                  <a:pt x="232067" y="204571"/>
                </a:lnTo>
                <a:lnTo>
                  <a:pt x="218313" y="233591"/>
                </a:lnTo>
                <a:lnTo>
                  <a:pt x="237070" y="246862"/>
                </a:lnTo>
                <a:lnTo>
                  <a:pt x="261035" y="257200"/>
                </a:lnTo>
                <a:lnTo>
                  <a:pt x="288556" y="263918"/>
                </a:lnTo>
                <a:lnTo>
                  <a:pt x="317995" y="266306"/>
                </a:lnTo>
                <a:lnTo>
                  <a:pt x="362775" y="260337"/>
                </a:lnTo>
                <a:lnTo>
                  <a:pt x="394195" y="244233"/>
                </a:lnTo>
                <a:lnTo>
                  <a:pt x="412724" y="220662"/>
                </a:lnTo>
                <a:lnTo>
                  <a:pt x="418795" y="192316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2317" y="227779"/>
            <a:ext cx="178721" cy="28417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3928" y="768506"/>
            <a:ext cx="879834" cy="120215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 rot="1620000">
            <a:off x="2555823" y="3011765"/>
            <a:ext cx="5247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58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02</a:t>
            </a:r>
            <a:endParaRPr sz="2365" dirty="0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 rot="1620000">
            <a:off x="2129900" y="3647072"/>
            <a:ext cx="5203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36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03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1620000">
            <a:off x="1727609" y="4301917"/>
            <a:ext cx="5531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293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04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D8BFC7BA-AF95-2A47-A97C-45C3D4BBF47E}"/>
              </a:ext>
            </a:extLst>
          </p:cNvPr>
          <p:cNvSpPr txBox="1"/>
          <p:nvPr/>
        </p:nvSpPr>
        <p:spPr>
          <a:xfrm>
            <a:off x="2722010" y="170059"/>
            <a:ext cx="674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QUAL A CONSTITUIÇÃO DOS ÍNDICES?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D179B6E-A952-3C48-9955-A310CAA2AFB5}"/>
              </a:ext>
            </a:extLst>
          </p:cNvPr>
          <p:cNvSpPr txBox="1"/>
          <p:nvPr/>
        </p:nvSpPr>
        <p:spPr>
          <a:xfrm>
            <a:off x="673845" y="1311755"/>
            <a:ext cx="10825249" cy="489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err="1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IMAs</a:t>
            </a: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:</a:t>
            </a:r>
          </a:p>
          <a:p>
            <a:pPr indent="450000" algn="just" fontAlgn="base">
              <a:lnSpc>
                <a:spcPct val="150000"/>
              </a:lnSpc>
            </a:pP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O IMA é formado por uma carteira de títulos públicos semelhante à que compõe a dívida pública interna brasileira. Isso significa que o indicador apresenta os mesmos papéis, na mesma proporção, da dívida. Ele é chamado de IMA-Geral.</a:t>
            </a:r>
          </a:p>
          <a:p>
            <a:pPr indent="450000" algn="just" fontAlgn="base">
              <a:lnSpc>
                <a:spcPct val="150000"/>
              </a:lnSpc>
            </a:pP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Para retratar essa variedade de títulos existentes, são calculados diferentes indicadores. Eles reúnem ativos de características semelhantes e são chamados de subíndices.</a:t>
            </a:r>
          </a:p>
          <a:p>
            <a:pPr marL="285750" indent="-285750">
              <a:buFontTx/>
              <a:buChar char="-"/>
            </a:pPr>
            <a:endParaRPr lang="pt-BR" sz="1700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marL="285750" indent="450000" algn="just">
              <a:lnSpc>
                <a:spcPct val="150000"/>
              </a:lnSpc>
              <a:buClr>
                <a:srgbClr val="019D87"/>
              </a:buClr>
              <a:buFont typeface="Montserrat" panose="00000500000000000000" pitchFamily="2" charset="0"/>
              <a:buChar char="→"/>
            </a:pP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IMA-G</a:t>
            </a:r>
          </a:p>
          <a:p>
            <a:pPr marL="285750" indent="450000" algn="just">
              <a:lnSpc>
                <a:spcPct val="150000"/>
              </a:lnSpc>
              <a:buClr>
                <a:srgbClr val="019D87"/>
              </a:buClr>
              <a:buFont typeface="Montserrat" panose="00000500000000000000" pitchFamily="2" charset="0"/>
              <a:buChar char="→"/>
            </a:pP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IMA-B</a:t>
            </a:r>
          </a:p>
          <a:p>
            <a:pPr marL="285750" indent="450000" algn="just">
              <a:lnSpc>
                <a:spcPct val="150000"/>
              </a:lnSpc>
              <a:buClr>
                <a:srgbClr val="019D87"/>
              </a:buClr>
              <a:buFont typeface="Montserrat" panose="00000500000000000000" pitchFamily="2" charset="0"/>
              <a:buChar char="→"/>
            </a:pP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IMA-B5</a:t>
            </a:r>
          </a:p>
          <a:p>
            <a:pPr marL="285750" indent="450000" algn="just">
              <a:lnSpc>
                <a:spcPct val="150000"/>
              </a:lnSpc>
              <a:buClr>
                <a:srgbClr val="019D87"/>
              </a:buClr>
              <a:buFont typeface="Montserrat" panose="00000500000000000000" pitchFamily="2" charset="0"/>
              <a:buChar char="→"/>
            </a:pP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IMA-B5+</a:t>
            </a:r>
          </a:p>
          <a:p>
            <a:pPr marL="285750" indent="450000" algn="just">
              <a:lnSpc>
                <a:spcPct val="150000"/>
              </a:lnSpc>
              <a:buClr>
                <a:srgbClr val="019D87"/>
              </a:buClr>
              <a:buFont typeface="Montserrat" panose="00000500000000000000" pitchFamily="2" charset="0"/>
              <a:buChar char="→"/>
            </a:pP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IRF-M</a:t>
            </a:r>
          </a:p>
          <a:p>
            <a:pPr marL="285750" indent="450000" algn="just">
              <a:lnSpc>
                <a:spcPct val="150000"/>
              </a:lnSpc>
              <a:buClr>
                <a:srgbClr val="019D87"/>
              </a:buClr>
              <a:buFont typeface="Montserrat" panose="00000500000000000000" pitchFamily="2" charset="0"/>
              <a:buChar char="→"/>
            </a:pP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IRF-M1</a:t>
            </a:r>
          </a:p>
          <a:p>
            <a:pPr marL="285750" indent="450000" algn="just">
              <a:lnSpc>
                <a:spcPct val="150000"/>
              </a:lnSpc>
              <a:buClr>
                <a:srgbClr val="019D87"/>
              </a:buClr>
              <a:buFont typeface="Montserrat" panose="00000500000000000000" pitchFamily="2" charset="0"/>
              <a:buChar char="→"/>
            </a:pPr>
            <a:r>
              <a:rPr lang="pt-BR" sz="17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IRF-M1+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44CE880-548D-414A-9FF2-054FACA88B61}"/>
              </a:ext>
            </a:extLst>
          </p:cNvPr>
          <p:cNvSpPr txBox="1"/>
          <p:nvPr/>
        </p:nvSpPr>
        <p:spPr>
          <a:xfrm>
            <a:off x="981038" y="6128040"/>
            <a:ext cx="4865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rgbClr val="019D87"/>
                </a:solidFill>
                <a:latin typeface="Arial Nova" panose="020B0504020202020204" pitchFamily="34" charset="0"/>
              </a:rPr>
              <a:t>Fonte:</a:t>
            </a:r>
            <a:r>
              <a:rPr lang="pt-BR" sz="10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 https://www.anbima.com.br/pt_br/informar/precos-e-indices/indices/ima.htm</a:t>
            </a:r>
          </a:p>
        </p:txBody>
      </p:sp>
    </p:spTree>
    <p:extLst>
      <p:ext uri="{BB962C8B-B14F-4D97-AF65-F5344CB8AC3E}">
        <p14:creationId xmlns:p14="http://schemas.microsoft.com/office/powerpoint/2010/main" val="30272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4334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1505307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1886280" y="299532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1124334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1505307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1886280" y="65585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1124334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1505307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1886280" y="1031225"/>
            <a:ext cx="30035" cy="30035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24711" y="0"/>
                </a:moveTo>
                <a:lnTo>
                  <a:pt x="15094" y="1940"/>
                </a:lnTo>
                <a:lnTo>
                  <a:pt x="7239" y="7234"/>
                </a:lnTo>
                <a:lnTo>
                  <a:pt x="1942" y="15085"/>
                </a:lnTo>
                <a:lnTo>
                  <a:pt x="0" y="24700"/>
                </a:lnTo>
                <a:lnTo>
                  <a:pt x="1942" y="34316"/>
                </a:lnTo>
                <a:lnTo>
                  <a:pt x="7239" y="42167"/>
                </a:lnTo>
                <a:lnTo>
                  <a:pt x="15094" y="47460"/>
                </a:lnTo>
                <a:lnTo>
                  <a:pt x="24711" y="49401"/>
                </a:lnTo>
                <a:lnTo>
                  <a:pt x="34326" y="47460"/>
                </a:lnTo>
                <a:lnTo>
                  <a:pt x="42178" y="42167"/>
                </a:lnTo>
                <a:lnTo>
                  <a:pt x="47471" y="34316"/>
                </a:lnTo>
                <a:lnTo>
                  <a:pt x="49412" y="24700"/>
                </a:lnTo>
                <a:lnTo>
                  <a:pt x="47471" y="15085"/>
                </a:lnTo>
                <a:lnTo>
                  <a:pt x="42178" y="7234"/>
                </a:lnTo>
                <a:lnTo>
                  <a:pt x="34326" y="1940"/>
                </a:lnTo>
                <a:lnTo>
                  <a:pt x="24711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26193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28494" y="6098390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26193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28494" y="6466377"/>
            <a:ext cx="28880" cy="29650"/>
          </a:xfrm>
          <a:custGeom>
            <a:avLst/>
            <a:gdLst/>
            <a:ahLst/>
            <a:cxnLst/>
            <a:rect l="l" t="t" r="r" b="b"/>
            <a:pathLst>
              <a:path w="47625" h="48895">
                <a:moveTo>
                  <a:pt x="23768" y="0"/>
                </a:moveTo>
                <a:lnTo>
                  <a:pt x="14515" y="1903"/>
                </a:lnTo>
                <a:lnTo>
                  <a:pt x="6960" y="7095"/>
                </a:lnTo>
                <a:lnTo>
                  <a:pt x="1867" y="14793"/>
                </a:lnTo>
                <a:lnTo>
                  <a:pt x="0" y="24219"/>
                </a:lnTo>
                <a:lnTo>
                  <a:pt x="1867" y="33644"/>
                </a:lnTo>
                <a:lnTo>
                  <a:pt x="6960" y="41342"/>
                </a:lnTo>
                <a:lnTo>
                  <a:pt x="14515" y="46534"/>
                </a:lnTo>
                <a:lnTo>
                  <a:pt x="23768" y="48438"/>
                </a:lnTo>
                <a:lnTo>
                  <a:pt x="33022" y="46534"/>
                </a:lnTo>
                <a:lnTo>
                  <a:pt x="40577" y="41342"/>
                </a:lnTo>
                <a:lnTo>
                  <a:pt x="45670" y="33644"/>
                </a:lnTo>
                <a:lnTo>
                  <a:pt x="47537" y="24219"/>
                </a:lnTo>
                <a:lnTo>
                  <a:pt x="45670" y="14793"/>
                </a:lnTo>
                <a:lnTo>
                  <a:pt x="40577" y="7095"/>
                </a:lnTo>
                <a:lnTo>
                  <a:pt x="33022" y="1903"/>
                </a:lnTo>
                <a:lnTo>
                  <a:pt x="23768" y="0"/>
                </a:lnTo>
                <a:close/>
              </a:path>
            </a:pathLst>
          </a:custGeom>
          <a:solidFill>
            <a:srgbClr val="018C8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6659" y="6502818"/>
            <a:ext cx="79915" cy="10615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0848" y="6505762"/>
            <a:ext cx="98672" cy="1026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7425" y="6504590"/>
            <a:ext cx="109079" cy="104970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9842764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798" y="148590"/>
                </a:moveTo>
                <a:lnTo>
                  <a:pt x="24168" y="148590"/>
                </a:lnTo>
                <a:lnTo>
                  <a:pt x="24168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798" y="168910"/>
                </a:lnTo>
                <a:lnTo>
                  <a:pt x="115798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8578" y="6505762"/>
            <a:ext cx="107619" cy="1026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5274" y="6505758"/>
            <a:ext cx="84595" cy="10263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5692" y="6505764"/>
            <a:ext cx="88259" cy="10262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630508" y="6505760"/>
            <a:ext cx="15018" cy="102812"/>
          </a:xfrm>
          <a:custGeom>
            <a:avLst/>
            <a:gdLst/>
            <a:ahLst/>
            <a:cxnLst/>
            <a:rect l="l" t="t" r="r" b="b"/>
            <a:pathLst>
              <a:path w="24765" h="169545">
                <a:moveTo>
                  <a:pt x="24177" y="0"/>
                </a:moveTo>
                <a:lnTo>
                  <a:pt x="0" y="0"/>
                </a:lnTo>
                <a:lnTo>
                  <a:pt x="0" y="169240"/>
                </a:lnTo>
                <a:lnTo>
                  <a:pt x="24177" y="169240"/>
                </a:lnTo>
                <a:lnTo>
                  <a:pt x="24177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76978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950703" y="6505762"/>
            <a:ext cx="70467" cy="102427"/>
          </a:xfrm>
          <a:custGeom>
            <a:avLst/>
            <a:gdLst/>
            <a:ahLst/>
            <a:cxnLst/>
            <a:rect l="l" t="t" r="r" b="b"/>
            <a:pathLst>
              <a:path w="116205" h="168909">
                <a:moveTo>
                  <a:pt x="115811" y="148590"/>
                </a:moveTo>
                <a:lnTo>
                  <a:pt x="24180" y="148590"/>
                </a:lnTo>
                <a:lnTo>
                  <a:pt x="24180" y="0"/>
                </a:lnTo>
                <a:lnTo>
                  <a:pt x="0" y="0"/>
                </a:lnTo>
                <a:lnTo>
                  <a:pt x="0" y="148590"/>
                </a:lnTo>
                <a:lnTo>
                  <a:pt x="0" y="168910"/>
                </a:lnTo>
                <a:lnTo>
                  <a:pt x="115811" y="168910"/>
                </a:lnTo>
                <a:lnTo>
                  <a:pt x="115811" y="14859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1310779" y="6596515"/>
            <a:ext cx="12322" cy="12707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12900" y="0"/>
                </a:moveTo>
                <a:lnTo>
                  <a:pt x="7413" y="0"/>
                </a:lnTo>
                <a:lnTo>
                  <a:pt x="5036" y="963"/>
                </a:lnTo>
                <a:lnTo>
                  <a:pt x="1005" y="4837"/>
                </a:lnTo>
                <a:lnTo>
                  <a:pt x="0" y="7256"/>
                </a:lnTo>
                <a:lnTo>
                  <a:pt x="0" y="13057"/>
                </a:lnTo>
                <a:lnTo>
                  <a:pt x="1005" y="15517"/>
                </a:lnTo>
                <a:lnTo>
                  <a:pt x="3026" y="17528"/>
                </a:lnTo>
                <a:lnTo>
                  <a:pt x="5036" y="19549"/>
                </a:lnTo>
                <a:lnTo>
                  <a:pt x="7413" y="20554"/>
                </a:lnTo>
                <a:lnTo>
                  <a:pt x="12900" y="20554"/>
                </a:lnTo>
                <a:lnTo>
                  <a:pt x="15277" y="19549"/>
                </a:lnTo>
                <a:lnTo>
                  <a:pt x="19308" y="15517"/>
                </a:lnTo>
                <a:lnTo>
                  <a:pt x="20313" y="13057"/>
                </a:lnTo>
                <a:lnTo>
                  <a:pt x="20313" y="7256"/>
                </a:lnTo>
                <a:lnTo>
                  <a:pt x="19308" y="4837"/>
                </a:lnTo>
                <a:lnTo>
                  <a:pt x="15277" y="963"/>
                </a:lnTo>
                <a:lnTo>
                  <a:pt x="12900" y="0"/>
                </a:lnTo>
                <a:close/>
              </a:path>
            </a:pathLst>
          </a:custGeom>
          <a:solidFill>
            <a:srgbClr val="292B3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7170" y="6505029"/>
            <a:ext cx="106730" cy="10409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0559" y="6505028"/>
            <a:ext cx="89732" cy="10409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53683" y="6505762"/>
            <a:ext cx="104386" cy="10262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33928" y="6667299"/>
            <a:ext cx="10972800" cy="0"/>
          </a:xfrm>
          <a:custGeom>
            <a:avLst/>
            <a:gdLst/>
            <a:ahLst/>
            <a:cxnLst/>
            <a:rect l="l" t="t" r="r" b="b"/>
            <a:pathLst>
              <a:path w="18094960">
                <a:moveTo>
                  <a:pt x="18094705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565C68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23778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513379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377931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653530" y="1010983"/>
            <a:ext cx="21949" cy="21949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27737" y="0"/>
                </a:moveTo>
                <a:lnTo>
                  <a:pt x="7999" y="0"/>
                </a:lnTo>
                <a:lnTo>
                  <a:pt x="0" y="7999"/>
                </a:lnTo>
                <a:lnTo>
                  <a:pt x="0" y="27747"/>
                </a:lnTo>
                <a:lnTo>
                  <a:pt x="7999" y="35747"/>
                </a:lnTo>
                <a:lnTo>
                  <a:pt x="27737" y="35747"/>
                </a:lnTo>
                <a:lnTo>
                  <a:pt x="35737" y="27747"/>
                </a:lnTo>
                <a:lnTo>
                  <a:pt x="35737" y="17873"/>
                </a:lnTo>
                <a:lnTo>
                  <a:pt x="35737" y="7999"/>
                </a:lnTo>
                <a:lnTo>
                  <a:pt x="27737" y="0"/>
                </a:lnTo>
                <a:close/>
              </a:path>
            </a:pathLst>
          </a:custGeom>
          <a:solidFill>
            <a:srgbClr val="11EEA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234443" y="352731"/>
            <a:ext cx="159032" cy="157876"/>
          </a:xfrm>
          <a:custGeom>
            <a:avLst/>
            <a:gdLst/>
            <a:ahLst/>
            <a:cxnLst/>
            <a:rect l="l" t="t" r="r" b="b"/>
            <a:pathLst>
              <a:path w="262255" h="260350">
                <a:moveTo>
                  <a:pt x="118279" y="0"/>
                </a:moveTo>
                <a:lnTo>
                  <a:pt x="0" y="0"/>
                </a:lnTo>
                <a:lnTo>
                  <a:pt x="0" y="260348"/>
                </a:lnTo>
                <a:lnTo>
                  <a:pt x="118279" y="260348"/>
                </a:lnTo>
                <a:lnTo>
                  <a:pt x="165915" y="254379"/>
                </a:lnTo>
                <a:lnTo>
                  <a:pt x="205607" y="237234"/>
                </a:lnTo>
                <a:lnTo>
                  <a:pt x="234919" y="210883"/>
                </a:lnTo>
                <a:lnTo>
                  <a:pt x="60249" y="210883"/>
                </a:lnTo>
                <a:lnTo>
                  <a:pt x="60249" y="49453"/>
                </a:lnTo>
                <a:lnTo>
                  <a:pt x="234912" y="49453"/>
                </a:lnTo>
                <a:lnTo>
                  <a:pt x="205607" y="23110"/>
                </a:lnTo>
                <a:lnTo>
                  <a:pt x="165915" y="5967"/>
                </a:lnTo>
                <a:lnTo>
                  <a:pt x="118279" y="0"/>
                </a:lnTo>
                <a:close/>
              </a:path>
              <a:path w="262255" h="260350">
                <a:moveTo>
                  <a:pt x="234912" y="49453"/>
                </a:moveTo>
                <a:lnTo>
                  <a:pt x="115294" y="49453"/>
                </a:lnTo>
                <a:lnTo>
                  <a:pt x="150474" y="55057"/>
                </a:lnTo>
                <a:lnTo>
                  <a:pt x="177457" y="71123"/>
                </a:lnTo>
                <a:lnTo>
                  <a:pt x="194746" y="96534"/>
                </a:lnTo>
                <a:lnTo>
                  <a:pt x="200842" y="130174"/>
                </a:lnTo>
                <a:lnTo>
                  <a:pt x="194746" y="163811"/>
                </a:lnTo>
                <a:lnTo>
                  <a:pt x="177457" y="189219"/>
                </a:lnTo>
                <a:lnTo>
                  <a:pt x="150474" y="205281"/>
                </a:lnTo>
                <a:lnTo>
                  <a:pt x="115294" y="210883"/>
                </a:lnTo>
                <a:lnTo>
                  <a:pt x="234919" y="210883"/>
                </a:lnTo>
                <a:lnTo>
                  <a:pt x="235839" y="210056"/>
                </a:lnTo>
                <a:lnTo>
                  <a:pt x="255090" y="173988"/>
                </a:lnTo>
                <a:lnTo>
                  <a:pt x="261845" y="130174"/>
                </a:lnTo>
                <a:lnTo>
                  <a:pt x="255090" y="86355"/>
                </a:lnTo>
                <a:lnTo>
                  <a:pt x="235839" y="50286"/>
                </a:lnTo>
                <a:lnTo>
                  <a:pt x="234912" y="49453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425234" y="350018"/>
            <a:ext cx="172894" cy="163652"/>
          </a:xfrm>
          <a:custGeom>
            <a:avLst/>
            <a:gdLst/>
            <a:ahLst/>
            <a:cxnLst/>
            <a:rect l="l" t="t" r="r" b="b"/>
            <a:pathLst>
              <a:path w="285115" h="269875">
                <a:moveTo>
                  <a:pt x="142456" y="0"/>
                </a:moveTo>
                <a:lnTo>
                  <a:pt x="96073" y="6577"/>
                </a:lnTo>
                <a:lnTo>
                  <a:pt x="56798" y="25119"/>
                </a:lnTo>
                <a:lnTo>
                  <a:pt x="26469" y="53837"/>
                </a:lnTo>
                <a:lnTo>
                  <a:pt x="6923" y="90945"/>
                </a:lnTo>
                <a:lnTo>
                  <a:pt x="0" y="134655"/>
                </a:lnTo>
                <a:lnTo>
                  <a:pt x="6923" y="178363"/>
                </a:lnTo>
                <a:lnTo>
                  <a:pt x="26469" y="215466"/>
                </a:lnTo>
                <a:lnTo>
                  <a:pt x="56798" y="244178"/>
                </a:lnTo>
                <a:lnTo>
                  <a:pt x="96073" y="262714"/>
                </a:lnTo>
                <a:lnTo>
                  <a:pt x="142456" y="269290"/>
                </a:lnTo>
                <a:lnTo>
                  <a:pt x="188690" y="262749"/>
                </a:lnTo>
                <a:lnTo>
                  <a:pt x="227947" y="244283"/>
                </a:lnTo>
                <a:lnTo>
                  <a:pt x="255853" y="217961"/>
                </a:lnTo>
                <a:lnTo>
                  <a:pt x="142456" y="217961"/>
                </a:lnTo>
                <a:lnTo>
                  <a:pt x="110111" y="211899"/>
                </a:lnTo>
                <a:lnTo>
                  <a:pt x="84291" y="194854"/>
                </a:lnTo>
                <a:lnTo>
                  <a:pt x="67191" y="168535"/>
                </a:lnTo>
                <a:lnTo>
                  <a:pt x="61003" y="134655"/>
                </a:lnTo>
                <a:lnTo>
                  <a:pt x="67191" y="100763"/>
                </a:lnTo>
                <a:lnTo>
                  <a:pt x="84291" y="74438"/>
                </a:lnTo>
                <a:lnTo>
                  <a:pt x="110111" y="57390"/>
                </a:lnTo>
                <a:lnTo>
                  <a:pt x="142456" y="51328"/>
                </a:lnTo>
                <a:lnTo>
                  <a:pt x="255844" y="51328"/>
                </a:lnTo>
                <a:lnTo>
                  <a:pt x="227947" y="25010"/>
                </a:lnTo>
                <a:lnTo>
                  <a:pt x="188690" y="6541"/>
                </a:lnTo>
                <a:lnTo>
                  <a:pt x="142456" y="0"/>
                </a:lnTo>
                <a:close/>
              </a:path>
              <a:path w="285115" h="269875">
                <a:moveTo>
                  <a:pt x="255844" y="51328"/>
                </a:moveTo>
                <a:lnTo>
                  <a:pt x="142456" y="51328"/>
                </a:lnTo>
                <a:lnTo>
                  <a:pt x="174796" y="57390"/>
                </a:lnTo>
                <a:lnTo>
                  <a:pt x="200616" y="74438"/>
                </a:lnTo>
                <a:lnTo>
                  <a:pt x="217720" y="100763"/>
                </a:lnTo>
                <a:lnTo>
                  <a:pt x="223909" y="134655"/>
                </a:lnTo>
                <a:lnTo>
                  <a:pt x="217720" y="168535"/>
                </a:lnTo>
                <a:lnTo>
                  <a:pt x="200616" y="194854"/>
                </a:lnTo>
                <a:lnTo>
                  <a:pt x="174796" y="211899"/>
                </a:lnTo>
                <a:lnTo>
                  <a:pt x="142456" y="217961"/>
                </a:lnTo>
                <a:lnTo>
                  <a:pt x="255853" y="217961"/>
                </a:lnTo>
                <a:lnTo>
                  <a:pt x="258332" y="215624"/>
                </a:lnTo>
                <a:lnTo>
                  <a:pt x="277951" y="178504"/>
                </a:lnTo>
                <a:lnTo>
                  <a:pt x="284912" y="134655"/>
                </a:lnTo>
                <a:lnTo>
                  <a:pt x="277951" y="90800"/>
                </a:lnTo>
                <a:lnTo>
                  <a:pt x="258332" y="53674"/>
                </a:lnTo>
                <a:lnTo>
                  <a:pt x="255844" y="51328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639928" y="352738"/>
            <a:ext cx="115904" cy="157876"/>
          </a:xfrm>
          <a:custGeom>
            <a:avLst/>
            <a:gdLst/>
            <a:ahLst/>
            <a:cxnLst/>
            <a:rect l="l" t="t" r="r" b="b"/>
            <a:pathLst>
              <a:path w="191134" h="260350">
                <a:moveTo>
                  <a:pt x="190804" y="210820"/>
                </a:moveTo>
                <a:lnTo>
                  <a:pt x="60248" y="210820"/>
                </a:lnTo>
                <a:lnTo>
                  <a:pt x="60248" y="0"/>
                </a:lnTo>
                <a:lnTo>
                  <a:pt x="0" y="0"/>
                </a:lnTo>
                <a:lnTo>
                  <a:pt x="0" y="210820"/>
                </a:lnTo>
                <a:lnTo>
                  <a:pt x="0" y="260350"/>
                </a:lnTo>
                <a:lnTo>
                  <a:pt x="190804" y="260350"/>
                </a:lnTo>
                <a:lnTo>
                  <a:pt x="190804" y="21082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1025357" y="352734"/>
            <a:ext cx="140164" cy="157876"/>
          </a:xfrm>
          <a:custGeom>
            <a:avLst/>
            <a:gdLst/>
            <a:ahLst/>
            <a:cxnLst/>
            <a:rect l="l" t="t" r="r" b="b"/>
            <a:pathLst>
              <a:path w="231139" h="260350">
                <a:moveTo>
                  <a:pt x="112687" y="0"/>
                </a:moveTo>
                <a:lnTo>
                  <a:pt x="0" y="0"/>
                </a:lnTo>
                <a:lnTo>
                  <a:pt x="0" y="260348"/>
                </a:lnTo>
                <a:lnTo>
                  <a:pt x="60249" y="260348"/>
                </a:lnTo>
                <a:lnTo>
                  <a:pt x="60249" y="187826"/>
                </a:lnTo>
                <a:lnTo>
                  <a:pt x="179993" y="187826"/>
                </a:lnTo>
                <a:lnTo>
                  <a:pt x="172204" y="176664"/>
                </a:lnTo>
                <a:lnTo>
                  <a:pt x="194854" y="163194"/>
                </a:lnTo>
                <a:lnTo>
                  <a:pt x="211678" y="144769"/>
                </a:lnTo>
                <a:lnTo>
                  <a:pt x="213925" y="139828"/>
                </a:lnTo>
                <a:lnTo>
                  <a:pt x="60249" y="139828"/>
                </a:lnTo>
                <a:lnTo>
                  <a:pt x="60249" y="49087"/>
                </a:lnTo>
                <a:lnTo>
                  <a:pt x="213339" y="49087"/>
                </a:lnTo>
                <a:lnTo>
                  <a:pt x="195313" y="25334"/>
                </a:lnTo>
                <a:lnTo>
                  <a:pt x="159704" y="6548"/>
                </a:lnTo>
                <a:lnTo>
                  <a:pt x="112687" y="0"/>
                </a:lnTo>
                <a:close/>
              </a:path>
              <a:path w="231139" h="260350">
                <a:moveTo>
                  <a:pt x="179993" y="187826"/>
                </a:moveTo>
                <a:lnTo>
                  <a:pt x="115671" y="187826"/>
                </a:lnTo>
                <a:lnTo>
                  <a:pt x="165890" y="260348"/>
                </a:lnTo>
                <a:lnTo>
                  <a:pt x="230600" y="260348"/>
                </a:lnTo>
                <a:lnTo>
                  <a:pt x="179993" y="187826"/>
                </a:lnTo>
                <a:close/>
              </a:path>
              <a:path w="231139" h="260350">
                <a:moveTo>
                  <a:pt x="213339" y="49087"/>
                </a:moveTo>
                <a:lnTo>
                  <a:pt x="109347" y="49087"/>
                </a:lnTo>
                <a:lnTo>
                  <a:pt x="133538" y="52150"/>
                </a:lnTo>
                <a:lnTo>
                  <a:pt x="150864" y="61037"/>
                </a:lnTo>
                <a:lnTo>
                  <a:pt x="161287" y="75291"/>
                </a:lnTo>
                <a:lnTo>
                  <a:pt x="164769" y="94457"/>
                </a:lnTo>
                <a:lnTo>
                  <a:pt x="161287" y="113473"/>
                </a:lnTo>
                <a:lnTo>
                  <a:pt x="150864" y="127744"/>
                </a:lnTo>
                <a:lnTo>
                  <a:pt x="133538" y="136714"/>
                </a:lnTo>
                <a:lnTo>
                  <a:pt x="109347" y="139828"/>
                </a:lnTo>
                <a:lnTo>
                  <a:pt x="213925" y="139828"/>
                </a:lnTo>
                <a:lnTo>
                  <a:pt x="222154" y="121740"/>
                </a:lnTo>
                <a:lnTo>
                  <a:pt x="225762" y="94457"/>
                </a:lnTo>
                <a:lnTo>
                  <a:pt x="217877" y="55067"/>
                </a:lnTo>
                <a:lnTo>
                  <a:pt x="213339" y="49087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236255" y="567027"/>
            <a:ext cx="135927" cy="158262"/>
          </a:xfrm>
          <a:custGeom>
            <a:avLst/>
            <a:gdLst/>
            <a:ahLst/>
            <a:cxnLst/>
            <a:rect l="l" t="t" r="r" b="b"/>
            <a:pathLst>
              <a:path w="224154" h="260984">
                <a:moveTo>
                  <a:pt x="116781" y="0"/>
                </a:moveTo>
                <a:lnTo>
                  <a:pt x="0" y="0"/>
                </a:lnTo>
                <a:lnTo>
                  <a:pt x="0" y="260358"/>
                </a:lnTo>
                <a:lnTo>
                  <a:pt x="124226" y="260358"/>
                </a:lnTo>
                <a:lnTo>
                  <a:pt x="167574" y="255649"/>
                </a:lnTo>
                <a:lnTo>
                  <a:pt x="198754" y="241941"/>
                </a:lnTo>
                <a:lnTo>
                  <a:pt x="208752" y="230223"/>
                </a:lnTo>
                <a:lnTo>
                  <a:pt x="37192" y="230223"/>
                </a:lnTo>
                <a:lnTo>
                  <a:pt x="37192" y="143555"/>
                </a:lnTo>
                <a:lnTo>
                  <a:pt x="205828" y="143555"/>
                </a:lnTo>
                <a:lnTo>
                  <a:pt x="195191" y="134038"/>
                </a:lnTo>
                <a:lnTo>
                  <a:pt x="175188" y="125336"/>
                </a:lnTo>
                <a:lnTo>
                  <a:pt x="189278" y="116005"/>
                </a:lnTo>
                <a:lnTo>
                  <a:pt x="191486" y="113441"/>
                </a:lnTo>
                <a:lnTo>
                  <a:pt x="37192" y="113441"/>
                </a:lnTo>
                <a:lnTo>
                  <a:pt x="37192" y="30114"/>
                </a:lnTo>
                <a:lnTo>
                  <a:pt x="196350" y="30114"/>
                </a:lnTo>
                <a:lnTo>
                  <a:pt x="185926" y="17893"/>
                </a:lnTo>
                <a:lnTo>
                  <a:pt x="156638" y="4606"/>
                </a:lnTo>
                <a:lnTo>
                  <a:pt x="116781" y="0"/>
                </a:lnTo>
                <a:close/>
              </a:path>
              <a:path w="224154" h="260984">
                <a:moveTo>
                  <a:pt x="205828" y="143555"/>
                </a:moveTo>
                <a:lnTo>
                  <a:pt x="122739" y="143555"/>
                </a:lnTo>
                <a:lnTo>
                  <a:pt x="150095" y="146120"/>
                </a:lnTo>
                <a:lnTo>
                  <a:pt x="170022" y="154022"/>
                </a:lnTo>
                <a:lnTo>
                  <a:pt x="182208" y="167573"/>
                </a:lnTo>
                <a:lnTo>
                  <a:pt x="186339" y="187083"/>
                </a:lnTo>
                <a:lnTo>
                  <a:pt x="182208" y="206532"/>
                </a:lnTo>
                <a:lnTo>
                  <a:pt x="170022" y="219950"/>
                </a:lnTo>
                <a:lnTo>
                  <a:pt x="150095" y="227719"/>
                </a:lnTo>
                <a:lnTo>
                  <a:pt x="122739" y="230223"/>
                </a:lnTo>
                <a:lnTo>
                  <a:pt x="208752" y="230223"/>
                </a:lnTo>
                <a:lnTo>
                  <a:pt x="217591" y="219864"/>
                </a:lnTo>
                <a:lnTo>
                  <a:pt x="223909" y="190046"/>
                </a:lnTo>
                <a:lnTo>
                  <a:pt x="220427" y="166496"/>
                </a:lnTo>
                <a:lnTo>
                  <a:pt x="210562" y="147792"/>
                </a:lnTo>
                <a:lnTo>
                  <a:pt x="205828" y="143555"/>
                </a:lnTo>
                <a:close/>
              </a:path>
              <a:path w="224154" h="260984">
                <a:moveTo>
                  <a:pt x="196350" y="30114"/>
                </a:moveTo>
                <a:lnTo>
                  <a:pt x="113441" y="30114"/>
                </a:lnTo>
                <a:lnTo>
                  <a:pt x="138743" y="32753"/>
                </a:lnTo>
                <a:lnTo>
                  <a:pt x="157420" y="40623"/>
                </a:lnTo>
                <a:lnTo>
                  <a:pt x="168984" y="53654"/>
                </a:lnTo>
                <a:lnTo>
                  <a:pt x="172947" y="71777"/>
                </a:lnTo>
                <a:lnTo>
                  <a:pt x="168984" y="89901"/>
                </a:lnTo>
                <a:lnTo>
                  <a:pt x="157420" y="102932"/>
                </a:lnTo>
                <a:lnTo>
                  <a:pt x="138743" y="110802"/>
                </a:lnTo>
                <a:lnTo>
                  <a:pt x="113441" y="113441"/>
                </a:lnTo>
                <a:lnTo>
                  <a:pt x="191486" y="113441"/>
                </a:lnTo>
                <a:lnTo>
                  <a:pt x="200338" y="103159"/>
                </a:lnTo>
                <a:lnTo>
                  <a:pt x="207563" y="86896"/>
                </a:lnTo>
                <a:lnTo>
                  <a:pt x="210150" y="67317"/>
                </a:lnTo>
                <a:lnTo>
                  <a:pt x="203984" y="39063"/>
                </a:lnTo>
                <a:lnTo>
                  <a:pt x="196350" y="30114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421410" y="567028"/>
            <a:ext cx="22719" cy="157876"/>
          </a:xfrm>
          <a:custGeom>
            <a:avLst/>
            <a:gdLst/>
            <a:ahLst/>
            <a:cxnLst/>
            <a:rect l="l" t="t" r="r" b="b"/>
            <a:pathLst>
              <a:path w="37465" h="260350">
                <a:moveTo>
                  <a:pt x="37192" y="0"/>
                </a:moveTo>
                <a:lnTo>
                  <a:pt x="0" y="0"/>
                </a:lnTo>
                <a:lnTo>
                  <a:pt x="0" y="260348"/>
                </a:lnTo>
                <a:lnTo>
                  <a:pt x="37192" y="260348"/>
                </a:lnTo>
                <a:lnTo>
                  <a:pt x="37192" y="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505756" y="567034"/>
            <a:ext cx="108203" cy="157876"/>
          </a:xfrm>
          <a:custGeom>
            <a:avLst/>
            <a:gdLst/>
            <a:ahLst/>
            <a:cxnLst/>
            <a:rect l="l" t="t" r="r" b="b"/>
            <a:pathLst>
              <a:path w="178434" h="260350">
                <a:moveTo>
                  <a:pt x="178155" y="228600"/>
                </a:moveTo>
                <a:lnTo>
                  <a:pt x="37185" y="228600"/>
                </a:lnTo>
                <a:lnTo>
                  <a:pt x="37185" y="0"/>
                </a:lnTo>
                <a:lnTo>
                  <a:pt x="0" y="0"/>
                </a:lnTo>
                <a:lnTo>
                  <a:pt x="0" y="228600"/>
                </a:lnTo>
                <a:lnTo>
                  <a:pt x="0" y="260350"/>
                </a:lnTo>
                <a:lnTo>
                  <a:pt x="178155" y="260350"/>
                </a:lnTo>
                <a:lnTo>
                  <a:pt x="178155" y="228600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654151" y="565217"/>
            <a:ext cx="254143" cy="161727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178155" y="231597"/>
                </a:moveTo>
                <a:lnTo>
                  <a:pt x="37185" y="231597"/>
                </a:lnTo>
                <a:lnTo>
                  <a:pt x="37185" y="2997"/>
                </a:lnTo>
                <a:lnTo>
                  <a:pt x="0" y="2997"/>
                </a:lnTo>
                <a:lnTo>
                  <a:pt x="0" y="231597"/>
                </a:lnTo>
                <a:lnTo>
                  <a:pt x="0" y="263347"/>
                </a:lnTo>
                <a:lnTo>
                  <a:pt x="178155" y="263347"/>
                </a:lnTo>
                <a:lnTo>
                  <a:pt x="178155" y="231597"/>
                </a:lnTo>
                <a:close/>
              </a:path>
              <a:path w="419100" h="266700">
                <a:moveTo>
                  <a:pt x="418795" y="192316"/>
                </a:moveTo>
                <a:lnTo>
                  <a:pt x="407111" y="154686"/>
                </a:lnTo>
                <a:lnTo>
                  <a:pt x="377901" y="132994"/>
                </a:lnTo>
                <a:lnTo>
                  <a:pt x="339940" y="120611"/>
                </a:lnTo>
                <a:lnTo>
                  <a:pt x="301967" y="110883"/>
                </a:lnTo>
                <a:lnTo>
                  <a:pt x="272770" y="97205"/>
                </a:lnTo>
                <a:lnTo>
                  <a:pt x="261086" y="72910"/>
                </a:lnTo>
                <a:lnTo>
                  <a:pt x="264744" y="56883"/>
                </a:lnTo>
                <a:lnTo>
                  <a:pt x="276098" y="43751"/>
                </a:lnTo>
                <a:lnTo>
                  <a:pt x="295770" y="34886"/>
                </a:lnTo>
                <a:lnTo>
                  <a:pt x="324319" y="31623"/>
                </a:lnTo>
                <a:lnTo>
                  <a:pt x="342011" y="32893"/>
                </a:lnTo>
                <a:lnTo>
                  <a:pt x="360159" y="36779"/>
                </a:lnTo>
                <a:lnTo>
                  <a:pt x="378244" y="43395"/>
                </a:lnTo>
                <a:lnTo>
                  <a:pt x="395732" y="52832"/>
                </a:lnTo>
                <a:lnTo>
                  <a:pt x="408000" y="23063"/>
                </a:lnTo>
                <a:lnTo>
                  <a:pt x="390118" y="13182"/>
                </a:lnTo>
                <a:lnTo>
                  <a:pt x="369506" y="5956"/>
                </a:lnTo>
                <a:lnTo>
                  <a:pt x="347230" y="1511"/>
                </a:lnTo>
                <a:lnTo>
                  <a:pt x="324319" y="0"/>
                </a:lnTo>
                <a:lnTo>
                  <a:pt x="279869" y="5981"/>
                </a:lnTo>
                <a:lnTo>
                  <a:pt x="248805" y="22136"/>
                </a:lnTo>
                <a:lnTo>
                  <a:pt x="230581" y="45834"/>
                </a:lnTo>
                <a:lnTo>
                  <a:pt x="224637" y="74396"/>
                </a:lnTo>
                <a:lnTo>
                  <a:pt x="236321" y="112458"/>
                </a:lnTo>
                <a:lnTo>
                  <a:pt x="265518" y="134391"/>
                </a:lnTo>
                <a:lnTo>
                  <a:pt x="303479" y="146875"/>
                </a:lnTo>
                <a:lnTo>
                  <a:pt x="341452" y="156603"/>
                </a:lnTo>
                <a:lnTo>
                  <a:pt x="370649" y="170268"/>
                </a:lnTo>
                <a:lnTo>
                  <a:pt x="382333" y="194525"/>
                </a:lnTo>
                <a:lnTo>
                  <a:pt x="378612" y="210388"/>
                </a:lnTo>
                <a:lnTo>
                  <a:pt x="367042" y="223139"/>
                </a:lnTo>
                <a:lnTo>
                  <a:pt x="347027" y="231635"/>
                </a:lnTo>
                <a:lnTo>
                  <a:pt x="317995" y="234721"/>
                </a:lnTo>
                <a:lnTo>
                  <a:pt x="293166" y="232460"/>
                </a:lnTo>
                <a:lnTo>
                  <a:pt x="269735" y="226199"/>
                </a:lnTo>
                <a:lnTo>
                  <a:pt x="248945" y="216662"/>
                </a:lnTo>
                <a:lnTo>
                  <a:pt x="232067" y="204571"/>
                </a:lnTo>
                <a:lnTo>
                  <a:pt x="218313" y="233591"/>
                </a:lnTo>
                <a:lnTo>
                  <a:pt x="237070" y="246862"/>
                </a:lnTo>
                <a:lnTo>
                  <a:pt x="261035" y="257200"/>
                </a:lnTo>
                <a:lnTo>
                  <a:pt x="288556" y="263918"/>
                </a:lnTo>
                <a:lnTo>
                  <a:pt x="317995" y="266306"/>
                </a:lnTo>
                <a:lnTo>
                  <a:pt x="362775" y="260337"/>
                </a:lnTo>
                <a:lnTo>
                  <a:pt x="394195" y="244233"/>
                </a:lnTo>
                <a:lnTo>
                  <a:pt x="412724" y="220662"/>
                </a:lnTo>
                <a:lnTo>
                  <a:pt x="418795" y="192316"/>
                </a:lnTo>
                <a:close/>
              </a:path>
            </a:pathLst>
          </a:custGeom>
          <a:solidFill>
            <a:srgbClr val="23272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2317" y="227779"/>
            <a:ext cx="178721" cy="28417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3928" y="768506"/>
            <a:ext cx="879834" cy="120215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 rot="1620000">
            <a:off x="2555823" y="3011765"/>
            <a:ext cx="5247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58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02</a:t>
            </a:r>
            <a:endParaRPr sz="2365" dirty="0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 rot="1620000">
            <a:off x="2129900" y="3647072"/>
            <a:ext cx="5203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136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03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1620000">
            <a:off x="1727609" y="4301917"/>
            <a:ext cx="5531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7"/>
              </a:lnSpc>
            </a:pPr>
            <a:r>
              <a:rPr sz="2365" spc="293" dirty="0">
                <a:solidFill>
                  <a:srgbClr val="FFFFFF"/>
                </a:solidFill>
                <a:latin typeface="Arial Nova" panose="020B0504020202020204" pitchFamily="34" charset="0"/>
                <a:cs typeface="Verdana"/>
              </a:rPr>
              <a:t>04</a:t>
            </a:r>
            <a:endParaRPr sz="2365">
              <a:latin typeface="Arial Nova" panose="020B0504020202020204" pitchFamily="34" charset="0"/>
              <a:cs typeface="Verdana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D8BFC7BA-AF95-2A47-A97C-45C3D4BBF47E}"/>
              </a:ext>
            </a:extLst>
          </p:cNvPr>
          <p:cNvSpPr txBox="1"/>
          <p:nvPr/>
        </p:nvSpPr>
        <p:spPr>
          <a:xfrm>
            <a:off x="3380683" y="170059"/>
            <a:ext cx="543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COMO ELES SE COMPORTAM? 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2DE50BE-6ECD-4B5A-B3AA-12A500DF9396}"/>
              </a:ext>
            </a:extLst>
          </p:cNvPr>
          <p:cNvSpPr txBox="1"/>
          <p:nvPr/>
        </p:nvSpPr>
        <p:spPr>
          <a:xfrm>
            <a:off x="9252632" y="1325893"/>
            <a:ext cx="2755751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19D87"/>
              </a:buClr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Os juros futuros subiram muito. Os IMAs estão sofrendo desvalorização, principalmente os mais longos.</a:t>
            </a:r>
          </a:p>
          <a:p>
            <a:pPr algn="ctr">
              <a:lnSpc>
                <a:spcPct val="150000"/>
              </a:lnSpc>
              <a:buClr>
                <a:srgbClr val="019D87"/>
              </a:buClr>
            </a:pPr>
            <a:endParaRPr lang="pt-BR" b="1" dirty="0">
              <a:solidFill>
                <a:schemeClr val="bg2">
                  <a:lumMod val="25000"/>
                </a:schemeClr>
              </a:solidFill>
              <a:latin typeface="Arial Nova" panose="020B0504020202020204" pitchFamily="34" charset="0"/>
            </a:endParaRPr>
          </a:p>
          <a:p>
            <a:pPr algn="ctr">
              <a:lnSpc>
                <a:spcPct val="150000"/>
              </a:lnSpc>
              <a:buClr>
                <a:srgbClr val="019D87"/>
              </a:buClr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No mês de </a:t>
            </a:r>
            <a:r>
              <a:rPr lang="pt-BR" b="1" dirty="0">
                <a:solidFill>
                  <a:srgbClr val="01B39D"/>
                </a:solidFill>
                <a:latin typeface="Arial Nova" panose="020B0504020202020204" pitchFamily="34" charset="0"/>
              </a:rPr>
              <a:t>março a situação foi levemente melhor, com a redução das taxas dos Títulos Públicos (menor risco).</a:t>
            </a:r>
          </a:p>
          <a:p>
            <a:pPr algn="ctr">
              <a:lnSpc>
                <a:spcPct val="150000"/>
              </a:lnSpc>
              <a:buClr>
                <a:srgbClr val="019D87"/>
              </a:buClr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Com isto, os IMAs valorizaram.</a:t>
            </a:r>
          </a:p>
        </p:txBody>
      </p:sp>
      <p:pic>
        <p:nvPicPr>
          <p:cNvPr id="45" name="Imagem 44" descr="Tabela&#10;&#10;Descrição gerada automaticamente com confiança média">
            <a:extLst>
              <a:ext uri="{FF2B5EF4-FFF2-40B4-BE49-F238E27FC236}">
                <a16:creationId xmlns:a16="http://schemas.microsoft.com/office/drawing/2014/main" id="{3649D7F1-53F2-664B-ACC4-72AB6E0E4A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16" y="600302"/>
            <a:ext cx="7095376" cy="4516513"/>
          </a:xfrm>
          <a:prstGeom prst="rect">
            <a:avLst/>
          </a:prstGeom>
        </p:spPr>
      </p:pic>
      <p:pic>
        <p:nvPicPr>
          <p:cNvPr id="48" name="Imagem 47" descr="Tabela&#10;&#10;Descrição gerada automaticamente">
            <a:extLst>
              <a:ext uri="{FF2B5EF4-FFF2-40B4-BE49-F238E27FC236}">
                <a16:creationId xmlns:a16="http://schemas.microsoft.com/office/drawing/2014/main" id="{FED50A72-6CCF-044B-A327-F3D0A011DC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16" y="5090155"/>
            <a:ext cx="7095376" cy="15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12054</TotalTime>
  <Words>477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Arial Nova</vt:lpstr>
      <vt:lpstr>Calibri</vt:lpstr>
      <vt:lpstr>Calibri Light</vt:lpstr>
      <vt:lpstr>Microsoft Sans Serif</vt:lpstr>
      <vt:lpstr>Montserrat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Heitor</dc:creator>
  <cp:lastModifiedBy>Intelbras 05</cp:lastModifiedBy>
  <cp:revision>863</cp:revision>
  <dcterms:created xsi:type="dcterms:W3CDTF">2021-11-30T15:11:33Z</dcterms:created>
  <dcterms:modified xsi:type="dcterms:W3CDTF">2022-04-26T18:27:09Z</dcterms:modified>
</cp:coreProperties>
</file>