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8"/>
  </p:notesMasterIdLst>
  <p:handoutMasterIdLst>
    <p:handoutMasterId r:id="rId19"/>
  </p:handoutMasterIdLst>
  <p:sldIdLst>
    <p:sldId id="383" r:id="rId5"/>
    <p:sldId id="408" r:id="rId6"/>
    <p:sldId id="409" r:id="rId7"/>
    <p:sldId id="410" r:id="rId8"/>
    <p:sldId id="411" r:id="rId9"/>
    <p:sldId id="285" r:id="rId10"/>
    <p:sldId id="412" r:id="rId11"/>
    <p:sldId id="413" r:id="rId12"/>
    <p:sldId id="414" r:id="rId13"/>
    <p:sldId id="418" r:id="rId14"/>
    <p:sldId id="415" r:id="rId15"/>
    <p:sldId id="416" r:id="rId16"/>
    <p:sldId id="398" r:id="rId17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27" autoAdjust="0"/>
  </p:normalViewPr>
  <p:slideViewPr>
    <p:cSldViewPr snapToGrid="0">
      <p:cViewPr varScale="1">
        <p:scale>
          <a:sx n="85" d="100"/>
          <a:sy n="85" d="100"/>
        </p:scale>
        <p:origin x="590" y="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2F41AB2A-FCB0-449C-94A2-E3FFDC5F192E}" type="datetime1">
              <a:rPr lang="pt-BR" smtClean="0"/>
              <a:t>06/08/2024</a:t>
            </a:fld>
            <a:endParaRPr lang="pt-BR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E2C230DF-5933-439D-898F-38E9AC9BA68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8" name="Espaço Reservado para Cabeçalho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fld id="{6F315709-B4D1-47A8-A516-AEABF47ED22D}" type="datetime1">
              <a:rPr lang="pt-BR" smtClean="0"/>
              <a:pPr/>
              <a:t>06/08/2024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A89C7E07-3C67-C64C-8DA0-0404F630397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5546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8329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954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1115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8926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8705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4093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6728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877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e tabela do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orma Livre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5" name="Forma Livre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7" name="Forma Livre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457200" indent="0">
              <a:spcBef>
                <a:spcPts val="1800"/>
              </a:spcBef>
              <a:buNone/>
              <a:defRPr lang="pt-BR" sz="2000"/>
            </a:lvl2pPr>
            <a:lvl3pPr marL="914400" indent="0">
              <a:spcBef>
                <a:spcPts val="1800"/>
              </a:spcBef>
              <a:buNone/>
              <a:defRPr lang="pt-BR" sz="2000"/>
            </a:lvl3pPr>
            <a:lvl4pPr marL="1371600" indent="0">
              <a:spcBef>
                <a:spcPts val="1800"/>
              </a:spcBef>
              <a:buNone/>
              <a:defRPr lang="pt-BR" sz="2000"/>
            </a:lvl4pPr>
            <a:lvl5pPr marL="1828800" indent="0">
              <a:spcBef>
                <a:spcPts val="1800"/>
              </a:spcBef>
              <a:buNone/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pt-BR" sz="2000"/>
            </a:lvl1pPr>
            <a:lvl2pPr>
              <a:spcBef>
                <a:spcPts val="600"/>
              </a:spcBef>
              <a:defRPr lang="pt-BR" sz="2000"/>
            </a:lvl2pPr>
            <a:lvl3pPr>
              <a:spcBef>
                <a:spcPts val="1800"/>
              </a:spcBef>
              <a:defRPr lang="pt-BR" sz="2000"/>
            </a:lvl3pPr>
            <a:lvl4pPr>
              <a:spcBef>
                <a:spcPts val="1800"/>
              </a:spcBef>
              <a:defRPr lang="pt-BR" sz="2000"/>
            </a:lvl4pPr>
            <a:lvl5pPr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Dois Conteúd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orma Livre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4" name="Forma Livre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pt-BR" sz="2000"/>
            </a:lvl1pPr>
            <a:lvl2pPr>
              <a:spcBef>
                <a:spcPts val="600"/>
              </a:spcBef>
              <a:defRPr lang="pt-BR" sz="2000"/>
            </a:lvl2pPr>
            <a:lvl3pPr>
              <a:spcBef>
                <a:spcPts val="1800"/>
              </a:spcBef>
              <a:defRPr lang="pt-BR" sz="2000"/>
            </a:lvl3pPr>
            <a:lvl4pPr>
              <a:spcBef>
                <a:spcPts val="1800"/>
              </a:spcBef>
              <a:defRPr lang="pt-BR" sz="2000"/>
            </a:lvl4pPr>
            <a:lvl5pPr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 dirty="0"/>
              <a:t>Clique para adicionar conteúdo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pt-BR" sz="2000"/>
            </a:lvl1pPr>
            <a:lvl2pPr>
              <a:spcBef>
                <a:spcPts val="1800"/>
              </a:spcBef>
              <a:defRPr lang="pt-BR" sz="2000"/>
            </a:lvl2pPr>
            <a:lvl3pPr>
              <a:spcBef>
                <a:spcPts val="1800"/>
              </a:spcBef>
              <a:defRPr lang="pt-BR" sz="2000"/>
            </a:lvl3pPr>
            <a:lvl4pPr>
              <a:spcBef>
                <a:spcPts val="1800"/>
              </a:spcBef>
              <a:defRPr lang="pt-BR" sz="2000"/>
            </a:lvl4pPr>
            <a:lvl5pPr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9" name="Espaço Reservado para Tabela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pt-BR"/>
            </a:lvl1pPr>
          </a:lstStyle>
          <a:p>
            <a:pPr rtl="0"/>
            <a:r>
              <a:rPr lang="pt-BR"/>
              <a:t>Clique no ícone para adicionar tabela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t-B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pt-BR" sz="4000"/>
            </a:lvl2pPr>
            <a:lvl3pPr>
              <a:defRPr lang="pt-BR" sz="4000"/>
            </a:lvl3pPr>
            <a:lvl4pPr>
              <a:defRPr lang="pt-BR" sz="4000"/>
            </a:lvl4pPr>
            <a:lvl5pPr>
              <a:defRPr lang="pt-BR" sz="4000"/>
            </a:lvl5pPr>
          </a:lstStyle>
          <a:p>
            <a:pPr lvl="0" rtl="0"/>
            <a:r>
              <a:rPr lang="pt-BR"/>
              <a:t>Clique para adicionar o texto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63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Forma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 spc="50" baseline="0"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pt-BR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pt-BR" sz="2000"/>
            </a:lvl2pPr>
            <a:lvl3pPr indent="-283464">
              <a:spcBef>
                <a:spcPts val="1800"/>
              </a:spcBef>
              <a:defRPr lang="pt-BR" sz="2000"/>
            </a:lvl3pPr>
            <a:lvl4pPr indent="-283464">
              <a:spcBef>
                <a:spcPts val="1800"/>
              </a:spcBef>
              <a:defRPr lang="pt-BR" sz="2000"/>
            </a:lvl4pPr>
            <a:lvl5pPr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3" name="Espaço Reservado para o Número do Slide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42" name="Espaço Reservado para Data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a seçã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pt-BR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/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t-B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pt-BR" sz="4000"/>
            </a:lvl2pPr>
            <a:lvl3pPr>
              <a:defRPr lang="pt-BR" sz="4000"/>
            </a:lvl3pPr>
            <a:lvl4pPr>
              <a:defRPr lang="pt-BR" sz="4000"/>
            </a:lvl4pPr>
            <a:lvl5pPr>
              <a:defRPr lang="pt-BR" sz="4000"/>
            </a:lvl5pPr>
          </a:lstStyle>
          <a:p>
            <a:pPr lvl="0" rtl="0"/>
            <a:r>
              <a:rPr lang="pt-BR"/>
              <a:t>Clique para adicionar o texto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upo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orma Livre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pt-BR" sz="2000"/>
            </a:lvl1pPr>
            <a:lvl2pPr indent="-283464">
              <a:spcBef>
                <a:spcPts val="1800"/>
              </a:spcBef>
              <a:defRPr lang="pt-BR" sz="2000"/>
            </a:lvl2pPr>
            <a:lvl3pPr indent="-283464">
              <a:spcBef>
                <a:spcPts val="1800"/>
              </a:spcBef>
              <a:defRPr lang="pt-BR" sz="2000"/>
            </a:lvl3pPr>
            <a:lvl4pPr indent="-283464">
              <a:spcBef>
                <a:spcPts val="1800"/>
              </a:spcBef>
              <a:defRPr lang="pt-BR" sz="2000"/>
            </a:lvl4pPr>
            <a:lvl5pPr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t-B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pt-BR" sz="4000"/>
            </a:lvl2pPr>
            <a:lvl3pPr>
              <a:defRPr lang="pt-BR" sz="4000"/>
            </a:lvl3pPr>
            <a:lvl4pPr>
              <a:defRPr lang="pt-BR" sz="4000"/>
            </a:lvl4pPr>
            <a:lvl5pPr>
              <a:defRPr lang="pt-BR" sz="4000"/>
            </a:lvl5pPr>
          </a:lstStyle>
          <a:p>
            <a:pPr lvl="0" rtl="0"/>
            <a:r>
              <a:rPr lang="pt-BR"/>
              <a:t>Clique para adicionar o texto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Dois Conteúdos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orma Livre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4" name="Forma Livre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283464" indent="-283464">
              <a:spcBef>
                <a:spcPts val="1800"/>
              </a:spcBef>
              <a:defRPr lang="pt-BR" sz="2000"/>
            </a:lvl2pPr>
            <a:lvl3pPr marL="594360" indent="-283464">
              <a:spcBef>
                <a:spcPts val="1800"/>
              </a:spcBef>
              <a:defRPr lang="pt-BR" sz="2000"/>
            </a:lvl3pPr>
            <a:lvl4pPr marL="822960" indent="-283464">
              <a:spcBef>
                <a:spcPts val="1800"/>
              </a:spcBef>
              <a:defRPr lang="pt-BR" sz="2000"/>
            </a:lvl4pPr>
            <a:lvl5pPr marL="1005840"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3" name="Espaço Reservado para Conteúdo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283464" indent="-283464">
              <a:spcBef>
                <a:spcPts val="1800"/>
              </a:spcBef>
              <a:defRPr lang="pt-BR" sz="2000"/>
            </a:lvl2pPr>
            <a:lvl3pPr marL="548640" indent="-283464">
              <a:spcBef>
                <a:spcPts val="1800"/>
              </a:spcBef>
              <a:defRPr lang="pt-BR" sz="2000"/>
            </a:lvl3pPr>
            <a:lvl4pPr marL="822960" indent="-283464">
              <a:spcBef>
                <a:spcPts val="1800"/>
              </a:spcBef>
              <a:defRPr lang="pt-BR" sz="2000"/>
            </a:lvl4pPr>
            <a:lvl5pPr marL="1005840"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Forma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4" name="Forma Livre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8" name="Forma Livre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9" name="Forma Livre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pt-BR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pt-BR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pt-BR" sz="2000"/>
            </a:lvl3pPr>
            <a:lvl4pPr marL="1371600" indent="0">
              <a:spcBef>
                <a:spcPts val="1800"/>
              </a:spcBef>
              <a:buFont typeface="+mj-lt"/>
              <a:buNone/>
              <a:defRPr lang="pt-BR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endParaRPr lang="pt-BR" dirty="0"/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283464" indent="-283464">
              <a:spcBef>
                <a:spcPts val="1800"/>
              </a:spcBef>
              <a:defRPr lang="pt-BR" sz="2000"/>
            </a:lvl2pPr>
            <a:lvl3pPr marL="548640" indent="-283464">
              <a:spcBef>
                <a:spcPts val="1800"/>
              </a:spcBef>
              <a:defRPr lang="pt-BR" sz="2000"/>
            </a:lvl3pPr>
            <a:lvl4pPr marL="822960" indent="-283464">
              <a:spcBef>
                <a:spcPts val="1800"/>
              </a:spcBef>
              <a:defRPr lang="pt-BR" sz="2000"/>
            </a:lvl4pPr>
            <a:lvl5pPr marL="1005840"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e imagem do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3" name="Espaço Reservado para Conteúdo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indent="-283464">
              <a:spcBef>
                <a:spcPts val="1800"/>
              </a:spcBef>
              <a:defRPr lang="pt-BR" sz="2000"/>
            </a:lvl2pPr>
            <a:lvl3pPr indent="-283464">
              <a:spcBef>
                <a:spcPts val="1800"/>
              </a:spcBef>
              <a:defRPr lang="pt-BR" sz="2000"/>
            </a:lvl3pPr>
            <a:lvl4pPr indent="-283464">
              <a:spcBef>
                <a:spcPts val="1800"/>
              </a:spcBef>
              <a:defRPr lang="pt-BR" sz="2000"/>
            </a:lvl4pPr>
            <a:lvl5pPr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spaço Reservado para Imagem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2" name="Espaço Reservado para Título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0" name="Espaço Reservado para Data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pt-BR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pt-BR" dirty="0">
              <a:latin typeface="+mn-lt"/>
            </a:endParaRPr>
          </a:p>
        </p:txBody>
      </p:sp>
      <p:sp>
        <p:nvSpPr>
          <p:cNvPr id="32" name="Espaço Reservado para o Número do Slide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pt-BR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  <p:sldLayoutId id="2147483712" r:id="rId14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pt-BR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pt-BR">
          <a:solidFill>
            <a:schemeClr val="tx2"/>
          </a:solidFill>
        </a:defRPr>
      </a:lvl2pPr>
      <a:lvl3pPr eaLnBrk="1" hangingPunct="1">
        <a:defRPr lang="pt-BR">
          <a:solidFill>
            <a:schemeClr val="tx2"/>
          </a:solidFill>
        </a:defRPr>
      </a:lvl3pPr>
      <a:lvl4pPr eaLnBrk="1" hangingPunct="1">
        <a:defRPr lang="pt-BR">
          <a:solidFill>
            <a:schemeClr val="tx2"/>
          </a:solidFill>
        </a:defRPr>
      </a:lvl4pPr>
      <a:lvl5pPr eaLnBrk="1" hangingPunct="1">
        <a:defRPr lang="pt-BR">
          <a:solidFill>
            <a:schemeClr val="tx2"/>
          </a:solidFill>
        </a:defRPr>
      </a:lvl5pPr>
      <a:lvl6pPr eaLnBrk="1" hangingPunct="1">
        <a:defRPr lang="pt-BR">
          <a:solidFill>
            <a:schemeClr val="tx2"/>
          </a:solidFill>
        </a:defRPr>
      </a:lvl6pPr>
      <a:lvl7pPr eaLnBrk="1" hangingPunct="1">
        <a:defRPr lang="pt-BR">
          <a:solidFill>
            <a:schemeClr val="tx2"/>
          </a:solidFill>
        </a:defRPr>
      </a:lvl7pPr>
      <a:lvl8pPr eaLnBrk="1" hangingPunct="1">
        <a:defRPr lang="pt-BR">
          <a:solidFill>
            <a:schemeClr val="tx2"/>
          </a:solidFill>
        </a:defRPr>
      </a:lvl8pPr>
      <a:lvl9pPr eaLnBrk="1" hangingPunct="1">
        <a:defRPr lang="pt-BR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BR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ronaldo@maisvaliaconsultoria.com.br" TargetMode="Externa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6C01DBEC-1CDA-7C6D-2D77-C90A5D972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5947" y="1298714"/>
            <a:ext cx="6715538" cy="671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b="1" dirty="0"/>
              <a:t>Estratégia Sofisticada e Liquidez</a:t>
            </a:r>
            <a:endParaRPr lang="pt-BR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9817B5E-A037-299A-47CC-68736A1B1CDF}"/>
              </a:ext>
            </a:extLst>
          </p:cNvPr>
          <p:cNvSpPr txBox="1">
            <a:spLocks/>
          </p:cNvSpPr>
          <p:nvPr/>
        </p:nvSpPr>
        <p:spPr>
          <a:xfrm>
            <a:off x="175590" y="2193178"/>
            <a:ext cx="11840820" cy="4664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O que parece caracterizar tanto investimentos estruturados quanto investimentos “sofisticados” é a menor liquidez.</a:t>
            </a:r>
          </a:p>
          <a:p>
            <a:r>
              <a:rPr lang="pt-BR" b="1" dirty="0"/>
              <a:t>O que é liquidez?</a:t>
            </a:r>
          </a:p>
          <a:p>
            <a:pPr lvl="1" algn="just"/>
            <a:r>
              <a:rPr lang="pt-BR" b="1" dirty="0"/>
              <a:t>Trata-se de medida associada à facilidade ou à rapidez que é esperada para satisfação da pretensão de transferir todos os direitos ou obrigações de um contrato em um ambiente secundário, diferente da distribuição inicial.</a:t>
            </a:r>
          </a:p>
          <a:p>
            <a:r>
              <a:rPr lang="pt-BR" b="1" dirty="0"/>
              <a:t>Muitas vezes menciona-se “risco de liquidez”</a:t>
            </a:r>
          </a:p>
          <a:p>
            <a:pPr lvl="1"/>
            <a:r>
              <a:rPr lang="pt-BR" b="1" dirty="0"/>
              <a:t>É o risco de os investidores não encontrarem um mercado para os seus títulos, o que pode impedi-los de comprar ou vender quando quiserem. Este é por vezes o caso de produtos de investimento estruturado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325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A0247969-4BAE-A40E-83F6-3A75C197AAAE}"/>
              </a:ext>
            </a:extLst>
          </p:cNvPr>
          <p:cNvSpPr txBox="1">
            <a:spLocks/>
          </p:cNvSpPr>
          <p:nvPr/>
        </p:nvSpPr>
        <p:spPr>
          <a:xfrm>
            <a:off x="727359" y="516777"/>
            <a:ext cx="11221375" cy="47616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/>
              <a:t>Não acho que ausência de liquidez, em investimentos estruturados, seja um risco.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/>
          </a:p>
          <a:p>
            <a:r>
              <a:rPr lang="pt-BR" sz="4000"/>
              <a:t>A condição de liquidez é um parâmetro do investimento e ela é informada na venda.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2400"/>
          </a:p>
          <a:p>
            <a:r>
              <a:rPr lang="pt-BR" sz="4000"/>
              <a:t>Risco se remunera com prêmio, liquidez, ou não, é um fato.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143660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O que olhar na análise de Fundos Estruturados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FF1CF8D5-7BBB-4E50-EE29-0CADA5415A97}"/>
              </a:ext>
            </a:extLst>
          </p:cNvPr>
          <p:cNvSpPr txBox="1">
            <a:spLocks/>
          </p:cNvSpPr>
          <p:nvPr/>
        </p:nvSpPr>
        <p:spPr>
          <a:xfrm>
            <a:off x="175590" y="2294461"/>
            <a:ext cx="11840819" cy="44738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Não se intimidar pela ciência e a estrutura envolvida</a:t>
            </a:r>
          </a:p>
          <a:p>
            <a:r>
              <a:rPr lang="pt-BR"/>
              <a:t>Ser assertivo nos questionamentos</a:t>
            </a:r>
          </a:p>
          <a:p>
            <a:r>
              <a:rPr lang="pt-BR"/>
              <a:t>Buscar conhecer os ativos objetivos e subjacentes (visita ao projeto)</a:t>
            </a:r>
          </a:p>
          <a:p>
            <a:r>
              <a:rPr lang="pt-BR"/>
              <a:t>Aferir a reputação de gestores e administradoras</a:t>
            </a:r>
          </a:p>
          <a:p>
            <a:r>
              <a:rPr lang="pt-BR"/>
              <a:t>Cogitar produtos similares da mesma Instituição</a:t>
            </a:r>
          </a:p>
          <a:p>
            <a:r>
              <a:rPr lang="pt-BR"/>
              <a:t>Cogitar Instituições similares do mesmo produto</a:t>
            </a:r>
          </a:p>
          <a:p>
            <a:r>
              <a:rPr lang="pt-BR"/>
              <a:t>Atenção redobrada, constante e incansável ao conflito de interesses de todos. Quem são os “sócios”?</a:t>
            </a:r>
          </a:p>
          <a:p>
            <a:r>
              <a:rPr lang="pt-BR"/>
              <a:t>Perguntar sobre a estrutura de remuneração da distribuição das cotas</a:t>
            </a:r>
          </a:p>
          <a:p>
            <a:pPr algn="ctr"/>
            <a:r>
              <a:rPr lang="pt-BR" b="1" u="sng">
                <a:solidFill>
                  <a:srgbClr val="C00000"/>
                </a:solidFill>
                <a:latin typeface="Roboto" panose="02000000000000000000" pitchFamily="2" charset="0"/>
              </a:rPr>
              <a:t>Essa é uma análise mais qualitativa do que quantitativa</a:t>
            </a:r>
            <a:r>
              <a:rPr lang="pt-BR">
                <a:solidFill>
                  <a:srgbClr val="7A7A7A"/>
                </a:solidFill>
                <a:latin typeface="Roboto" panose="02000000000000000000" pitchFamily="2" charset="0"/>
              </a:rPr>
              <a:t>.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9257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832307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Obrigado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702A699C-4DA8-F60E-6EC6-D9D6941BE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810" y="4038521"/>
            <a:ext cx="2954652" cy="295465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4ED691-E7BA-D9EF-FD79-7AC420CDCBDD}"/>
              </a:ext>
            </a:extLst>
          </p:cNvPr>
          <p:cNvSpPr txBox="1"/>
          <p:nvPr/>
        </p:nvSpPr>
        <p:spPr>
          <a:xfrm>
            <a:off x="357810" y="1243786"/>
            <a:ext cx="843130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Montserrat" panose="00000500000000000000" pitchFamily="2" charset="0"/>
              </a:rPr>
              <a:t>Ronaldo Fonseca</a:t>
            </a:r>
          </a:p>
          <a:p>
            <a:r>
              <a:rPr lang="pt-BR" sz="1800" dirty="0">
                <a:latin typeface="Montserrat" panose="00000500000000000000" pitchFamily="2" charset="0"/>
              </a:rPr>
              <a:t>Ronaldo Fonseca</a:t>
            </a:r>
          </a:p>
          <a:p>
            <a:endParaRPr lang="pt-BR" sz="1800" dirty="0">
              <a:latin typeface="Montserrat" panose="00000500000000000000" pitchFamily="2" charset="0"/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Montserrat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ronaldo@maisvaliaconsultoria.com.br</a:t>
            </a:r>
            <a:endParaRPr lang="pt-BR" sz="3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3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(21) 99739-9777</a:t>
            </a:r>
          </a:p>
          <a:p>
            <a:pPr algn="ctr"/>
            <a:endParaRPr lang="pt-BR" sz="3200" dirty="0">
              <a:latin typeface="Montserrat" panose="00000500000000000000" pitchFamily="2" charset="0"/>
            </a:endParaRPr>
          </a:p>
          <a:p>
            <a:r>
              <a:rPr lang="pt-BR" sz="1800" dirty="0">
                <a:latin typeface="Montserrat" panose="00000500000000000000" pitchFamily="2" charset="0"/>
              </a:rPr>
              <a:t>(21) 99739-9777</a:t>
            </a:r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 rtlCol="0"/>
          <a:lstStyle>
            <a:defPPr>
              <a:defRPr lang="pt-BR"/>
            </a:defPPr>
          </a:lstStyle>
          <a:p>
            <a:pPr algn="ctr" rtl="0"/>
            <a:r>
              <a:rPr lang="pt-BR" sz="3200" b="1" dirty="0"/>
              <a:t>Conteúdo das Alternativas de Investimentos da Resolução 4.963/21</a:t>
            </a:r>
            <a:endParaRPr lang="pt-BR" sz="3200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001CE403-3BAA-431D-E44F-E30B49D00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BF1A61C0-CA3B-0AA3-271C-B6700875E3D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109788" y="2174875"/>
            <a:ext cx="9980612" cy="3597275"/>
          </a:xfrm>
        </p:spPr>
        <p:txBody>
          <a:bodyPr>
            <a:normAutofit/>
          </a:bodyPr>
          <a:lstStyle/>
          <a:p>
            <a:r>
              <a:rPr lang="pt-BR" sz="2800" b="1" dirty="0"/>
              <a:t>Estratégias Simples</a:t>
            </a:r>
          </a:p>
          <a:p>
            <a:r>
              <a:rPr lang="pt-BR" sz="2800" b="1" dirty="0"/>
              <a:t>Estratégias Estruturadas (Sofisticadas)</a:t>
            </a:r>
          </a:p>
          <a:p>
            <a:r>
              <a:rPr lang="pt-BR" sz="2800" b="1" dirty="0"/>
              <a:t>Liquidez</a:t>
            </a:r>
          </a:p>
          <a:p>
            <a:r>
              <a:rPr lang="pt-BR" sz="2800" b="1" dirty="0"/>
              <a:t>Como estimar "valor" em ambiente sem liquidez</a:t>
            </a:r>
          </a:p>
          <a:p>
            <a:r>
              <a:rPr lang="pt-BR" sz="2800" b="1" dirty="0"/>
              <a:t>O que olhar em fundos estruturados para investir?</a:t>
            </a: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“Estratégias Simples”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BF6B2B66-D160-E2CB-FF98-9FCB643800B4}"/>
              </a:ext>
            </a:extLst>
          </p:cNvPr>
          <p:cNvSpPr txBox="1">
            <a:spLocks/>
          </p:cNvSpPr>
          <p:nvPr/>
        </p:nvSpPr>
        <p:spPr>
          <a:xfrm>
            <a:off x="1159137" y="2228533"/>
            <a:ext cx="10941424" cy="4351338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/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latin typeface="Montserrat" panose="00000500000000000000" pitchFamily="2" charset="0"/>
              </a:rPr>
              <a:t>Foco em prazos de cotização e liquidação D+1...D+ 3....30</a:t>
            </a:r>
          </a:p>
          <a:p>
            <a:pPr marL="0" indent="0">
              <a:buNone/>
            </a:pPr>
            <a:r>
              <a:rPr lang="pt-BR" b="1" dirty="0">
                <a:latin typeface="Montserrat" panose="00000500000000000000" pitchFamily="2" charset="0"/>
              </a:rPr>
              <a:t>	</a:t>
            </a:r>
          </a:p>
          <a:p>
            <a:r>
              <a:rPr lang="pt-BR" b="1" dirty="0">
                <a:latin typeface="Montserrat" panose="00000500000000000000" pitchFamily="2" charset="0"/>
              </a:rPr>
              <a:t>Estrutura conectada direta ou indiretamente aos mercados monetários (DI, SELIC e derivativos).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b="1" dirty="0">
              <a:latin typeface="Montserrat" panose="00000500000000000000" pitchFamily="2" charset="0"/>
            </a:endParaRPr>
          </a:p>
          <a:p>
            <a:r>
              <a:rPr lang="pt-BR" b="1" dirty="0">
                <a:latin typeface="Montserrat" panose="00000500000000000000" pitchFamily="2" charset="0"/>
              </a:rPr>
              <a:t>Superexposição à taxa de juros leva à oscilação induzida pela política monetária</a:t>
            </a:r>
          </a:p>
        </p:txBody>
      </p:sp>
    </p:spTree>
    <p:extLst>
      <p:ext uri="{BB962C8B-B14F-4D97-AF65-F5344CB8AC3E}">
        <p14:creationId xmlns:p14="http://schemas.microsoft.com/office/powerpoint/2010/main" val="3879951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b="1" dirty="0"/>
              <a:t>Estratégias Estruturadas</a:t>
            </a:r>
            <a:endParaRPr lang="pt-BR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7D546AF-D71D-FDF5-E042-EBD965D9E152}"/>
              </a:ext>
            </a:extLst>
          </p:cNvPr>
          <p:cNvSpPr txBox="1">
            <a:spLocks/>
          </p:cNvSpPr>
          <p:nvPr/>
        </p:nvSpPr>
        <p:spPr>
          <a:xfrm>
            <a:off x="1944563" y="2228533"/>
            <a:ext cx="10071847" cy="4351338"/>
          </a:xfrm>
          <a:prstGeom prst="rect">
            <a:avLst/>
          </a:prstGeom>
        </p:spPr>
        <p:txBody>
          <a:bodyPr/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/>
              <a:t>Estratégias “complicadas” ou “sofisticadas” de investimento:</a:t>
            </a:r>
          </a:p>
          <a:p>
            <a:r>
              <a:rPr lang="pt-BR" b="1" dirty="0"/>
              <a:t>Economia Real</a:t>
            </a:r>
          </a:p>
          <a:p>
            <a:r>
              <a:rPr lang="pt-BR" b="1" dirty="0"/>
              <a:t>Participação</a:t>
            </a:r>
            <a:r>
              <a:rPr lang="pt-BR" b="1" i="1" dirty="0"/>
              <a:t> (Equity)</a:t>
            </a:r>
            <a:r>
              <a:rPr lang="pt-BR" b="1" dirty="0"/>
              <a:t> não padronizado</a:t>
            </a:r>
          </a:p>
          <a:p>
            <a:r>
              <a:rPr lang="pt-BR" b="1" dirty="0"/>
              <a:t>Projetos</a:t>
            </a:r>
          </a:p>
          <a:p>
            <a:r>
              <a:rPr lang="pt-BR" b="1" dirty="0"/>
              <a:t>Crédito</a:t>
            </a:r>
          </a:p>
          <a:p>
            <a:r>
              <a:rPr lang="pt-BR" b="1" dirty="0"/>
              <a:t>Imóveis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136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24" y="322952"/>
            <a:ext cx="9778365" cy="1494596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b="1" dirty="0"/>
              <a:t>Estratégia Sofisticada</a:t>
            </a:r>
            <a:endParaRPr lang="pt-BR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sp>
        <p:nvSpPr>
          <p:cNvPr id="7" name="Espaço Reservado para Conteúdo 4">
            <a:extLst>
              <a:ext uri="{FF2B5EF4-FFF2-40B4-BE49-F238E27FC236}">
                <a16:creationId xmlns:a16="http://schemas.microsoft.com/office/drawing/2014/main" id="{C81C5C19-70C5-68F3-A62C-28405E441ED3}"/>
              </a:ext>
            </a:extLst>
          </p:cNvPr>
          <p:cNvSpPr txBox="1">
            <a:spLocks/>
          </p:cNvSpPr>
          <p:nvPr/>
        </p:nvSpPr>
        <p:spPr>
          <a:xfrm>
            <a:off x="2129118" y="2139519"/>
            <a:ext cx="10062882" cy="51756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800" b="1" dirty="0"/>
              <a:t>Art. 2º Observadas as limitações e condições estabelecidas nesta Resolução, os recursos dos regimes próprios de previdência social devem ser alocados nos seguintes segmentos de aplicação: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800" b="1" dirty="0"/>
              <a:t>I - renda fixa;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800" b="1" dirty="0"/>
              <a:t>II - renda variável;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800" b="1" dirty="0"/>
              <a:t>III - investimentos no exterior;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800" b="1" dirty="0"/>
              <a:t>IV - investimentos estruturados;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800" b="1" dirty="0"/>
              <a:t>V - fundos imobiliários;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800" b="1" dirty="0"/>
              <a:t>VI - empréstimos consignados.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000" b="1" dirty="0">
                <a:solidFill>
                  <a:srgbClr val="0070C0"/>
                </a:solidFill>
              </a:rPr>
              <a:t>§ 1º Para efeito desta Resolução, são considerados investimentos estruturados: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000" b="1" dirty="0">
                <a:solidFill>
                  <a:srgbClr val="0070C0"/>
                </a:solidFill>
              </a:rPr>
              <a:t>I - fundos de investimento classificados como multimercado;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000" b="1" dirty="0">
                <a:solidFill>
                  <a:srgbClr val="0070C0"/>
                </a:solidFill>
              </a:rPr>
              <a:t>II - fundos de investimento em participações (FIP); 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000" b="1" dirty="0">
                <a:solidFill>
                  <a:srgbClr val="0070C0"/>
                </a:solidFill>
              </a:rPr>
              <a:t>III - fundos de investimento classificados como “Ações - Mercado de Acesso”</a:t>
            </a:r>
          </a:p>
        </p:txBody>
      </p:sp>
    </p:spTree>
    <p:extLst>
      <p:ext uri="{BB962C8B-B14F-4D97-AF65-F5344CB8AC3E}">
        <p14:creationId xmlns:p14="http://schemas.microsoft.com/office/powerpoint/2010/main" val="525596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2939160-FAEB-3069-CD82-00D6CB71F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18" y="102636"/>
            <a:ext cx="8005665" cy="6690049"/>
          </a:xfrm>
          <a:prstGeom prst="rect">
            <a:avLst/>
          </a:prstGeom>
        </p:spPr>
      </p:pic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320220F3-723E-A9DC-959E-1BAEE06728B2}"/>
              </a:ext>
            </a:extLst>
          </p:cNvPr>
          <p:cNvSpPr/>
          <p:nvPr/>
        </p:nvSpPr>
        <p:spPr>
          <a:xfrm>
            <a:off x="1130310" y="45809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07F98B0A-F4AE-CEE7-C28E-924D6C87204C}"/>
              </a:ext>
            </a:extLst>
          </p:cNvPr>
          <p:cNvSpPr/>
          <p:nvPr/>
        </p:nvSpPr>
        <p:spPr>
          <a:xfrm>
            <a:off x="3344592" y="3428999"/>
            <a:ext cx="978408" cy="3367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6B87DCD6-F0F2-56D3-B17C-C557C1F6431B}"/>
              </a:ext>
            </a:extLst>
          </p:cNvPr>
          <p:cNvSpPr/>
          <p:nvPr/>
        </p:nvSpPr>
        <p:spPr>
          <a:xfrm>
            <a:off x="3443203" y="2859741"/>
            <a:ext cx="978408" cy="2472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E7743DED-63FF-572F-F01D-19070E9064EE}"/>
              </a:ext>
            </a:extLst>
          </p:cNvPr>
          <p:cNvSpPr/>
          <p:nvPr/>
        </p:nvSpPr>
        <p:spPr>
          <a:xfrm>
            <a:off x="1309605" y="5253318"/>
            <a:ext cx="978408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0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b="1" dirty="0"/>
              <a:t>Fundo Debêntures Infraestrutura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9980875" cy="3597470"/>
          </a:xfrm>
        </p:spPr>
        <p:txBody>
          <a:bodyPr rtlCol="0"/>
          <a:lstStyle>
            <a:defPPr>
              <a:defRPr lang="pt-BR"/>
            </a:defPPr>
          </a:lstStyle>
          <a:p>
            <a:pPr marL="0" lvl="1" indent="0" rtl="0">
              <a:buNone/>
            </a:pPr>
            <a:r>
              <a:rPr lang="pt-BR" dirty="0"/>
              <a:t>Insira o texto aqui 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D8709EC1-7324-F65B-2160-A3A4CD568398}"/>
              </a:ext>
            </a:extLst>
          </p:cNvPr>
          <p:cNvSpPr txBox="1">
            <a:spLocks/>
          </p:cNvSpPr>
          <p:nvPr/>
        </p:nvSpPr>
        <p:spPr>
          <a:xfrm>
            <a:off x="175590" y="2401904"/>
            <a:ext cx="11840820" cy="431355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Debêntures: Conceito e Características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0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objetivo da emissão de uma debênture é de captação de recursos de médio e longo prazo para sociedades anônimas (S.A.) </a:t>
            </a:r>
            <a:r>
              <a:rPr lang="pt-BR" sz="24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financeiras</a:t>
            </a: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capital aberto e capital fechado.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uma debênture é adquirida, o investidor está “emprestando” dinheiro para a empresa emissora.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pt-BR" sz="24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2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14" y="708435"/>
            <a:ext cx="9778365" cy="1494596"/>
          </a:xfrm>
        </p:spPr>
        <p:txBody>
          <a:bodyPr rtlCol="0"/>
          <a:lstStyle>
            <a:defPPr>
              <a:defRPr lang="pt-BR"/>
            </a:defPPr>
          </a:lstStyle>
          <a:p>
            <a:r>
              <a:rPr lang="pt-BR" dirty="0"/>
              <a:t>Fundos de Investimentos em Direitos Creditórios - </a:t>
            </a:r>
            <a:r>
              <a:rPr lang="pt-BR" b="1" dirty="0"/>
              <a:t>FIDC</a:t>
            </a:r>
            <a:br>
              <a:rPr lang="pt-BR" b="1" dirty="0"/>
            </a:br>
            <a:endParaRPr lang="pt-BR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5D0691B-87BD-7BFA-9115-295C06F7E5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0" y="2203031"/>
            <a:ext cx="11840820" cy="454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03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b="1" dirty="0"/>
              <a:t>Fundos Imobiliários:</a:t>
            </a:r>
            <a:endParaRPr lang="pt-BR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F086BF5C-C6E2-4C06-8725-DA75EC396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0" y="1932738"/>
            <a:ext cx="11840820" cy="47333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164559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32789_TF78853419_Win32" id="{854A30D2-9E34-488C-9C98-B452D2CBAD89}" vid="{DA39436B-3821-44D5-9B65-C78155AED97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anual geométrica</Template>
  <TotalTime>51</TotalTime>
  <Words>568</Words>
  <Application>Microsoft Office PowerPoint</Application>
  <PresentationFormat>Widescreen</PresentationFormat>
  <Paragraphs>81</Paragraphs>
  <Slides>13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Franklin Gothic Book</vt:lpstr>
      <vt:lpstr>Franklin Gothic Demi</vt:lpstr>
      <vt:lpstr>Montserrat</vt:lpstr>
      <vt:lpstr>Roboto</vt:lpstr>
      <vt:lpstr>Personalizado</vt:lpstr>
      <vt:lpstr>Apresentação do PowerPoint</vt:lpstr>
      <vt:lpstr>Conteúdo das Alternativas de Investimentos da Resolução 4.963/21</vt:lpstr>
      <vt:lpstr>“Estratégias Simples”</vt:lpstr>
      <vt:lpstr>Estratégias Estruturadas</vt:lpstr>
      <vt:lpstr>Estratégia Sofisticada</vt:lpstr>
      <vt:lpstr>Apresentação do PowerPoint</vt:lpstr>
      <vt:lpstr>Fundo Debêntures Infraestrutura</vt:lpstr>
      <vt:lpstr>Fundos de Investimentos em Direitos Creditórios - FIDC </vt:lpstr>
      <vt:lpstr>Fundos Imobiliários:</vt:lpstr>
      <vt:lpstr>Estratégia Sofisticada e Liquidez</vt:lpstr>
      <vt:lpstr>Apresentação do PowerPoint</vt:lpstr>
      <vt:lpstr>O que olhar na análise de Fundos Estruturados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Fiorelli - Atlasrpps</dc:creator>
  <cp:lastModifiedBy>Ronaldo Borges da Fonseca</cp:lastModifiedBy>
  <cp:revision>2</cp:revision>
  <dcterms:created xsi:type="dcterms:W3CDTF">2024-06-04T19:18:16Z</dcterms:created>
  <dcterms:modified xsi:type="dcterms:W3CDTF">2024-08-06T10:30:27Z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