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6"/>
  </p:notesMasterIdLst>
  <p:sldIdLst>
    <p:sldId id="256" r:id="rId2"/>
    <p:sldId id="273" r:id="rId3"/>
    <p:sldId id="258" r:id="rId4"/>
    <p:sldId id="261" r:id="rId5"/>
    <p:sldId id="281" r:id="rId6"/>
    <p:sldId id="282" r:id="rId7"/>
    <p:sldId id="293" r:id="rId8"/>
    <p:sldId id="274" r:id="rId9"/>
    <p:sldId id="296" r:id="rId10"/>
    <p:sldId id="279" r:id="rId11"/>
    <p:sldId id="291" r:id="rId12"/>
    <p:sldId id="294" r:id="rId13"/>
    <p:sldId id="284" r:id="rId14"/>
    <p:sldId id="283" r:id="rId15"/>
    <p:sldId id="285" r:id="rId16"/>
    <p:sldId id="286" r:id="rId17"/>
    <p:sldId id="288" r:id="rId18"/>
    <p:sldId id="290" r:id="rId19"/>
    <p:sldId id="313" r:id="rId20"/>
    <p:sldId id="318" r:id="rId21"/>
    <p:sldId id="304" r:id="rId22"/>
    <p:sldId id="310" r:id="rId23"/>
    <p:sldId id="308" r:id="rId24"/>
    <p:sldId id="311" r:id="rId25"/>
    <p:sldId id="312" r:id="rId26"/>
    <p:sldId id="315" r:id="rId27"/>
    <p:sldId id="314" r:id="rId28"/>
    <p:sldId id="316" r:id="rId29"/>
    <p:sldId id="317" r:id="rId30"/>
    <p:sldId id="297" r:id="rId31"/>
    <p:sldId id="298" r:id="rId32"/>
    <p:sldId id="300" r:id="rId33"/>
    <p:sldId id="299" r:id="rId34"/>
    <p:sldId id="301" r:id="rId35"/>
    <p:sldId id="302" r:id="rId36"/>
    <p:sldId id="303" r:id="rId37"/>
    <p:sldId id="309" r:id="rId38"/>
    <p:sldId id="324" r:id="rId39"/>
    <p:sldId id="278" r:id="rId40"/>
    <p:sldId id="326" r:id="rId41"/>
    <p:sldId id="328" r:id="rId42"/>
    <p:sldId id="322" r:id="rId43"/>
    <p:sldId id="329" r:id="rId44"/>
    <p:sldId id="276" r:id="rId4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64" autoAdjust="0"/>
  </p:normalViewPr>
  <p:slideViewPr>
    <p:cSldViewPr>
      <p:cViewPr varScale="1">
        <p:scale>
          <a:sx n="120" d="100"/>
          <a:sy n="120" d="100"/>
        </p:scale>
        <p:origin x="114" y="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9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2B12A-70E0-4E0F-A8F4-11EA74D9C31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1D87E4F-0300-4CA6-8D56-EBA3B449809E}">
      <dgm:prSet phldrT="[Texto]" custT="1"/>
      <dgm:spPr/>
      <dgm:t>
        <a:bodyPr/>
        <a:lstStyle/>
        <a:p>
          <a:pPr algn="l"/>
          <a:r>
            <a:rPr lang="pt-BR" sz="1200" b="1" dirty="0"/>
            <a:t>Monitoramento do Planejamento Orçamentário, seus Indicadores, Metas Físicas e Financeiras;</a:t>
          </a:r>
        </a:p>
      </dgm:t>
    </dgm:pt>
    <dgm:pt modelId="{7D1E4574-5C16-4F28-B634-738AB8250631}" type="parTrans" cxnId="{7EEDC3DD-883B-43EB-A78A-1B0BC62B4DB2}">
      <dgm:prSet/>
      <dgm:spPr/>
      <dgm:t>
        <a:bodyPr/>
        <a:lstStyle/>
        <a:p>
          <a:endParaRPr lang="pt-BR" sz="1200"/>
        </a:p>
      </dgm:t>
    </dgm:pt>
    <dgm:pt modelId="{DF0EB173-0781-4E68-9B4F-89BF4A400E10}" type="sibTrans" cxnId="{7EEDC3DD-883B-43EB-A78A-1B0BC62B4DB2}">
      <dgm:prSet/>
      <dgm:spPr/>
      <dgm:t>
        <a:bodyPr/>
        <a:lstStyle/>
        <a:p>
          <a:endParaRPr lang="pt-BR" sz="1200"/>
        </a:p>
      </dgm:t>
    </dgm:pt>
    <dgm:pt modelId="{A6015DAE-FE8C-4ED3-971D-A2A22D352185}">
      <dgm:prSet phldrT="[Texto]" custT="1"/>
      <dgm:spPr/>
      <dgm:t>
        <a:bodyPr/>
        <a:lstStyle/>
        <a:p>
          <a:pPr algn="l"/>
          <a:r>
            <a:rPr lang="pt-BR" sz="1200" b="1" dirty="0"/>
            <a:t>Licitações/Contratos e as Cautelas Fiscais – Art. 16, da L.R.F.</a:t>
          </a:r>
        </a:p>
      </dgm:t>
    </dgm:pt>
    <dgm:pt modelId="{BF49447C-7963-49D9-BC84-CA6D0CEF0E32}" type="parTrans" cxnId="{6DAA7F61-8B74-4580-B3FE-662786E7EA93}">
      <dgm:prSet/>
      <dgm:spPr/>
      <dgm:t>
        <a:bodyPr/>
        <a:lstStyle/>
        <a:p>
          <a:endParaRPr lang="pt-BR" sz="1200"/>
        </a:p>
      </dgm:t>
    </dgm:pt>
    <dgm:pt modelId="{F37BDE64-DF84-4E14-9B5F-4028B5D5D3A3}" type="sibTrans" cxnId="{6DAA7F61-8B74-4580-B3FE-662786E7EA93}">
      <dgm:prSet/>
      <dgm:spPr/>
      <dgm:t>
        <a:bodyPr/>
        <a:lstStyle/>
        <a:p>
          <a:endParaRPr lang="pt-BR" sz="1200"/>
        </a:p>
      </dgm:t>
    </dgm:pt>
    <dgm:pt modelId="{B7D380BE-9496-488E-8F79-B831E412B1DF}">
      <dgm:prSet phldrT="[Texto]" custT="1"/>
      <dgm:spPr/>
      <dgm:t>
        <a:bodyPr/>
        <a:lstStyle/>
        <a:p>
          <a:pPr algn="l"/>
          <a:r>
            <a:rPr lang="pt-BR" sz="1200" b="1" dirty="0"/>
            <a:t>Aplicação e Controle dos Recursos Vinculados – Resoluções, Normas e Legislações</a:t>
          </a:r>
        </a:p>
      </dgm:t>
    </dgm:pt>
    <dgm:pt modelId="{F833FC52-5FC2-4D91-867A-C25B88EF3646}" type="parTrans" cxnId="{74A0C9DA-A4E8-44CD-A69A-18FA18ADF766}">
      <dgm:prSet/>
      <dgm:spPr/>
      <dgm:t>
        <a:bodyPr/>
        <a:lstStyle/>
        <a:p>
          <a:endParaRPr lang="pt-BR" sz="1200"/>
        </a:p>
      </dgm:t>
    </dgm:pt>
    <dgm:pt modelId="{CA1D12B0-72AC-4C96-A2C1-9305F8282C9B}" type="sibTrans" cxnId="{74A0C9DA-A4E8-44CD-A69A-18FA18ADF766}">
      <dgm:prSet/>
      <dgm:spPr/>
      <dgm:t>
        <a:bodyPr/>
        <a:lstStyle/>
        <a:p>
          <a:endParaRPr lang="pt-BR" sz="1200"/>
        </a:p>
      </dgm:t>
    </dgm:pt>
    <dgm:pt modelId="{4B12BB35-F9E8-47EB-AB5D-941D291EB9FD}">
      <dgm:prSet custT="1"/>
      <dgm:spPr/>
      <dgm:t>
        <a:bodyPr/>
        <a:lstStyle/>
        <a:p>
          <a:pPr algn="l"/>
          <a:r>
            <a:rPr lang="pt-BR" sz="1200" b="1" dirty="0"/>
            <a:t>Ordem Cronológica de Pagamentos / Tesouraria / Almoxarifado / Patrimônio;</a:t>
          </a:r>
        </a:p>
      </dgm:t>
    </dgm:pt>
    <dgm:pt modelId="{BE99A4DE-D1C4-4D9E-A9BE-9987F8E8FA61}" type="parTrans" cxnId="{436036F1-EDD1-4CB2-B4C5-D309918118EF}">
      <dgm:prSet/>
      <dgm:spPr/>
      <dgm:t>
        <a:bodyPr/>
        <a:lstStyle/>
        <a:p>
          <a:endParaRPr lang="pt-BR" sz="1200"/>
        </a:p>
      </dgm:t>
    </dgm:pt>
    <dgm:pt modelId="{80F1A2D2-5D0B-4E46-BE61-528B2F8E0492}" type="sibTrans" cxnId="{436036F1-EDD1-4CB2-B4C5-D309918118EF}">
      <dgm:prSet/>
      <dgm:spPr/>
      <dgm:t>
        <a:bodyPr/>
        <a:lstStyle/>
        <a:p>
          <a:endParaRPr lang="pt-BR" sz="1200"/>
        </a:p>
      </dgm:t>
    </dgm:pt>
    <dgm:pt modelId="{2776DF6E-4B44-4FE6-94A6-5565835014C4}">
      <dgm:prSet custT="1"/>
      <dgm:spPr/>
      <dgm:t>
        <a:bodyPr/>
        <a:lstStyle/>
        <a:p>
          <a:pPr algn="l"/>
          <a:r>
            <a:rPr lang="pt-BR" sz="1200" b="1" dirty="0"/>
            <a:t>Cuidados com as Despesas Impróprias – Instruções Normativas / Comunicados SDG-TCESP;</a:t>
          </a:r>
        </a:p>
      </dgm:t>
    </dgm:pt>
    <dgm:pt modelId="{52B754AB-EC82-413E-B4A1-BA2E3F640BA9}" type="parTrans" cxnId="{027752FC-47E1-4ADA-A1A3-C64129365FA2}">
      <dgm:prSet/>
      <dgm:spPr/>
      <dgm:t>
        <a:bodyPr/>
        <a:lstStyle/>
        <a:p>
          <a:endParaRPr lang="pt-BR" sz="1200"/>
        </a:p>
      </dgm:t>
    </dgm:pt>
    <dgm:pt modelId="{71F67C85-56A4-40FC-B2C7-113C28C8E01F}" type="sibTrans" cxnId="{027752FC-47E1-4ADA-A1A3-C64129365FA2}">
      <dgm:prSet/>
      <dgm:spPr/>
      <dgm:t>
        <a:bodyPr/>
        <a:lstStyle/>
        <a:p>
          <a:endParaRPr lang="pt-BR" sz="1200"/>
        </a:p>
      </dgm:t>
    </dgm:pt>
    <dgm:pt modelId="{B175FF71-D2BF-40FA-88BF-5DB677A145C0}" type="pres">
      <dgm:prSet presAssocID="{5E22B12A-70E0-4E0F-A8F4-11EA74D9C310}" presName="compositeShape" presStyleCnt="0">
        <dgm:presLayoutVars>
          <dgm:dir/>
          <dgm:resizeHandles/>
        </dgm:presLayoutVars>
      </dgm:prSet>
      <dgm:spPr/>
    </dgm:pt>
    <dgm:pt modelId="{E361C7D1-6E96-4FE4-B5A6-F424D650B663}" type="pres">
      <dgm:prSet presAssocID="{5E22B12A-70E0-4E0F-A8F4-11EA74D9C310}" presName="pyramid" presStyleLbl="node1" presStyleIdx="0" presStyleCnt="1" custLinFactX="-19154" custLinFactNeighborX="-100000"/>
      <dgm:spPr/>
    </dgm:pt>
    <dgm:pt modelId="{1E5FB37D-1555-4A59-AB49-ECA460EFD976}" type="pres">
      <dgm:prSet presAssocID="{5E22B12A-70E0-4E0F-A8F4-11EA74D9C310}" presName="theList" presStyleCnt="0"/>
      <dgm:spPr/>
    </dgm:pt>
    <dgm:pt modelId="{81AD8935-DEEF-43F9-9E1B-1D8A873ECC62}" type="pres">
      <dgm:prSet presAssocID="{51D87E4F-0300-4CA6-8D56-EBA3B449809E}" presName="aNode" presStyleLbl="fgAcc1" presStyleIdx="0" presStyleCnt="5" custScaleX="514304" custLinFactNeighborX="26512" custLinFactNeighborY="772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7117B0-1B06-43B3-8733-58061574B866}" type="pres">
      <dgm:prSet presAssocID="{51D87E4F-0300-4CA6-8D56-EBA3B449809E}" presName="aSpace" presStyleCnt="0"/>
      <dgm:spPr/>
    </dgm:pt>
    <dgm:pt modelId="{1CFB1C89-1D34-401C-9FEF-3DC7A1EFEF4D}" type="pres">
      <dgm:prSet presAssocID="{4B12BB35-F9E8-47EB-AB5D-941D291EB9FD}" presName="aNode" presStyleLbl="fgAcc1" presStyleIdx="1" presStyleCnt="5" custScaleX="514304" custLinFactNeighborX="26512" custLinFactNeighborY="772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EA57A8-822F-4708-A592-4DE5E66B06C3}" type="pres">
      <dgm:prSet presAssocID="{4B12BB35-F9E8-47EB-AB5D-941D291EB9FD}" presName="aSpace" presStyleCnt="0"/>
      <dgm:spPr/>
    </dgm:pt>
    <dgm:pt modelId="{34285E15-EF67-4EFB-9E5A-2FDA5A0A0C20}" type="pres">
      <dgm:prSet presAssocID="{2776DF6E-4B44-4FE6-94A6-5565835014C4}" presName="aNode" presStyleLbl="fgAcc1" presStyleIdx="2" presStyleCnt="5" custScaleX="514304" custLinFactNeighborX="26512" custLinFactNeighborY="772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E0232D-1D05-4304-B342-0A9E0F2FAB38}" type="pres">
      <dgm:prSet presAssocID="{2776DF6E-4B44-4FE6-94A6-5565835014C4}" presName="aSpace" presStyleCnt="0"/>
      <dgm:spPr/>
    </dgm:pt>
    <dgm:pt modelId="{8611BABD-A943-4D09-97BA-0008CDD5535E}" type="pres">
      <dgm:prSet presAssocID="{A6015DAE-FE8C-4ED3-971D-A2A22D352185}" presName="aNode" presStyleLbl="fgAcc1" presStyleIdx="3" presStyleCnt="5" custScaleX="514304" custLinFactNeighborX="26512" custLinFactNeighborY="772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9AAA678-DBA0-4D11-A5B9-B059662E41BD}" type="pres">
      <dgm:prSet presAssocID="{A6015DAE-FE8C-4ED3-971D-A2A22D352185}" presName="aSpace" presStyleCnt="0"/>
      <dgm:spPr/>
    </dgm:pt>
    <dgm:pt modelId="{FD23D1FB-8125-4302-87AD-B9D00741EBDE}" type="pres">
      <dgm:prSet presAssocID="{B7D380BE-9496-488E-8F79-B831E412B1DF}" presName="aNode" presStyleLbl="fgAcc1" presStyleIdx="4" presStyleCnt="5" custScaleX="514304" custLinFactNeighborX="26512" custLinFactNeighborY="7720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DD9839-46E7-43B1-A360-D832ADFD6F80}" type="pres">
      <dgm:prSet presAssocID="{B7D380BE-9496-488E-8F79-B831E412B1DF}" presName="aSpace" presStyleCnt="0"/>
      <dgm:spPr/>
    </dgm:pt>
  </dgm:ptLst>
  <dgm:cxnLst>
    <dgm:cxn modelId="{8D97ECDE-6A9E-404E-B276-A5953B2DD22E}" type="presOf" srcId="{2776DF6E-4B44-4FE6-94A6-5565835014C4}" destId="{34285E15-EF67-4EFB-9E5A-2FDA5A0A0C20}" srcOrd="0" destOrd="0" presId="urn:microsoft.com/office/officeart/2005/8/layout/pyramid2"/>
    <dgm:cxn modelId="{AB9D0162-2479-47D0-8990-E914F87A9E4B}" type="presOf" srcId="{51D87E4F-0300-4CA6-8D56-EBA3B449809E}" destId="{81AD8935-DEEF-43F9-9E1B-1D8A873ECC62}" srcOrd="0" destOrd="0" presId="urn:microsoft.com/office/officeart/2005/8/layout/pyramid2"/>
    <dgm:cxn modelId="{74A0C9DA-A4E8-44CD-A69A-18FA18ADF766}" srcId="{5E22B12A-70E0-4E0F-A8F4-11EA74D9C310}" destId="{B7D380BE-9496-488E-8F79-B831E412B1DF}" srcOrd="4" destOrd="0" parTransId="{F833FC52-5FC2-4D91-867A-C25B88EF3646}" sibTransId="{CA1D12B0-72AC-4C96-A2C1-9305F8282C9B}"/>
    <dgm:cxn modelId="{7FDEC736-EF2D-457D-81FF-2D744026EA63}" type="presOf" srcId="{B7D380BE-9496-488E-8F79-B831E412B1DF}" destId="{FD23D1FB-8125-4302-87AD-B9D00741EBDE}" srcOrd="0" destOrd="0" presId="urn:microsoft.com/office/officeart/2005/8/layout/pyramid2"/>
    <dgm:cxn modelId="{656B8DD3-B5C6-4E8C-887D-D53EF4EB4C31}" type="presOf" srcId="{5E22B12A-70E0-4E0F-A8F4-11EA74D9C310}" destId="{B175FF71-D2BF-40FA-88BF-5DB677A145C0}" srcOrd="0" destOrd="0" presId="urn:microsoft.com/office/officeart/2005/8/layout/pyramid2"/>
    <dgm:cxn modelId="{436036F1-EDD1-4CB2-B4C5-D309918118EF}" srcId="{5E22B12A-70E0-4E0F-A8F4-11EA74D9C310}" destId="{4B12BB35-F9E8-47EB-AB5D-941D291EB9FD}" srcOrd="1" destOrd="0" parTransId="{BE99A4DE-D1C4-4D9E-A9BE-9987F8E8FA61}" sibTransId="{80F1A2D2-5D0B-4E46-BE61-528B2F8E0492}"/>
    <dgm:cxn modelId="{7EEDC3DD-883B-43EB-A78A-1B0BC62B4DB2}" srcId="{5E22B12A-70E0-4E0F-A8F4-11EA74D9C310}" destId="{51D87E4F-0300-4CA6-8D56-EBA3B449809E}" srcOrd="0" destOrd="0" parTransId="{7D1E4574-5C16-4F28-B634-738AB8250631}" sibTransId="{DF0EB173-0781-4E68-9B4F-89BF4A400E10}"/>
    <dgm:cxn modelId="{027752FC-47E1-4ADA-A1A3-C64129365FA2}" srcId="{5E22B12A-70E0-4E0F-A8F4-11EA74D9C310}" destId="{2776DF6E-4B44-4FE6-94A6-5565835014C4}" srcOrd="2" destOrd="0" parTransId="{52B754AB-EC82-413E-B4A1-BA2E3F640BA9}" sibTransId="{71F67C85-56A4-40FC-B2C7-113C28C8E01F}"/>
    <dgm:cxn modelId="{6DAA7F61-8B74-4580-B3FE-662786E7EA93}" srcId="{5E22B12A-70E0-4E0F-A8F4-11EA74D9C310}" destId="{A6015DAE-FE8C-4ED3-971D-A2A22D352185}" srcOrd="3" destOrd="0" parTransId="{BF49447C-7963-49D9-BC84-CA6D0CEF0E32}" sibTransId="{F37BDE64-DF84-4E14-9B5F-4028B5D5D3A3}"/>
    <dgm:cxn modelId="{D042505E-B4C0-47C7-831F-6188A9F5E81B}" type="presOf" srcId="{4B12BB35-F9E8-47EB-AB5D-941D291EB9FD}" destId="{1CFB1C89-1D34-401C-9FEF-3DC7A1EFEF4D}" srcOrd="0" destOrd="0" presId="urn:microsoft.com/office/officeart/2005/8/layout/pyramid2"/>
    <dgm:cxn modelId="{26C458FD-67D0-41E8-884F-7CE10C51B8F5}" type="presOf" srcId="{A6015DAE-FE8C-4ED3-971D-A2A22D352185}" destId="{8611BABD-A943-4D09-97BA-0008CDD5535E}" srcOrd="0" destOrd="0" presId="urn:microsoft.com/office/officeart/2005/8/layout/pyramid2"/>
    <dgm:cxn modelId="{FCCF0A9D-BAAC-48EE-85F6-FFFAE77D92D5}" type="presParOf" srcId="{B175FF71-D2BF-40FA-88BF-5DB677A145C0}" destId="{E361C7D1-6E96-4FE4-B5A6-F424D650B663}" srcOrd="0" destOrd="0" presId="urn:microsoft.com/office/officeart/2005/8/layout/pyramid2"/>
    <dgm:cxn modelId="{237C102D-802A-4E25-BC4C-F8082D17C92C}" type="presParOf" srcId="{B175FF71-D2BF-40FA-88BF-5DB677A145C0}" destId="{1E5FB37D-1555-4A59-AB49-ECA460EFD976}" srcOrd="1" destOrd="0" presId="urn:microsoft.com/office/officeart/2005/8/layout/pyramid2"/>
    <dgm:cxn modelId="{89B24941-8144-48CF-AFE0-8FECBD16BFFD}" type="presParOf" srcId="{1E5FB37D-1555-4A59-AB49-ECA460EFD976}" destId="{81AD8935-DEEF-43F9-9E1B-1D8A873ECC62}" srcOrd="0" destOrd="0" presId="urn:microsoft.com/office/officeart/2005/8/layout/pyramid2"/>
    <dgm:cxn modelId="{6630427E-9BCB-433A-99E7-1EBB1FA2FFCD}" type="presParOf" srcId="{1E5FB37D-1555-4A59-AB49-ECA460EFD976}" destId="{E37117B0-1B06-43B3-8733-58061574B866}" srcOrd="1" destOrd="0" presId="urn:microsoft.com/office/officeart/2005/8/layout/pyramid2"/>
    <dgm:cxn modelId="{8F119CF8-1DAA-4A1E-8188-F6B34A6A5EE0}" type="presParOf" srcId="{1E5FB37D-1555-4A59-AB49-ECA460EFD976}" destId="{1CFB1C89-1D34-401C-9FEF-3DC7A1EFEF4D}" srcOrd="2" destOrd="0" presId="urn:microsoft.com/office/officeart/2005/8/layout/pyramid2"/>
    <dgm:cxn modelId="{804C24AD-0B37-470E-A1BD-5A375AD04A32}" type="presParOf" srcId="{1E5FB37D-1555-4A59-AB49-ECA460EFD976}" destId="{D5EA57A8-822F-4708-A592-4DE5E66B06C3}" srcOrd="3" destOrd="0" presId="urn:microsoft.com/office/officeart/2005/8/layout/pyramid2"/>
    <dgm:cxn modelId="{7CD9C1FA-D37C-4848-A23D-AA3E3C398757}" type="presParOf" srcId="{1E5FB37D-1555-4A59-AB49-ECA460EFD976}" destId="{34285E15-EF67-4EFB-9E5A-2FDA5A0A0C20}" srcOrd="4" destOrd="0" presId="urn:microsoft.com/office/officeart/2005/8/layout/pyramid2"/>
    <dgm:cxn modelId="{204D2EAD-8DB0-419D-B39A-743227BAB082}" type="presParOf" srcId="{1E5FB37D-1555-4A59-AB49-ECA460EFD976}" destId="{9EE0232D-1D05-4304-B342-0A9E0F2FAB38}" srcOrd="5" destOrd="0" presId="urn:microsoft.com/office/officeart/2005/8/layout/pyramid2"/>
    <dgm:cxn modelId="{60663529-12AA-40BF-99F7-1060F746460A}" type="presParOf" srcId="{1E5FB37D-1555-4A59-AB49-ECA460EFD976}" destId="{8611BABD-A943-4D09-97BA-0008CDD5535E}" srcOrd="6" destOrd="0" presId="urn:microsoft.com/office/officeart/2005/8/layout/pyramid2"/>
    <dgm:cxn modelId="{805A89E1-7426-426E-94B7-9688D457E8E3}" type="presParOf" srcId="{1E5FB37D-1555-4A59-AB49-ECA460EFD976}" destId="{29AAA678-DBA0-4D11-A5B9-B059662E41BD}" srcOrd="7" destOrd="0" presId="urn:microsoft.com/office/officeart/2005/8/layout/pyramid2"/>
    <dgm:cxn modelId="{A95B54A0-2BF0-47BD-94B1-4473AFAB79DB}" type="presParOf" srcId="{1E5FB37D-1555-4A59-AB49-ECA460EFD976}" destId="{FD23D1FB-8125-4302-87AD-B9D00741EBDE}" srcOrd="8" destOrd="0" presId="urn:microsoft.com/office/officeart/2005/8/layout/pyramid2"/>
    <dgm:cxn modelId="{0847948C-D24A-44C4-A6B8-BAC0EF432680}" type="presParOf" srcId="{1E5FB37D-1555-4A59-AB49-ECA460EFD976}" destId="{DCDD9839-46E7-43B1-A360-D832ADFD6F8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694AE5-08B3-49B7-9FBD-162831702CD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10BCD93-ECC4-453F-A4C4-7AB7D71D97BC}">
      <dgm:prSet phldrT="[Texto]" custT="1"/>
      <dgm:spPr/>
      <dgm:t>
        <a:bodyPr/>
        <a:lstStyle/>
        <a:p>
          <a:r>
            <a:rPr lang="pt-BR" sz="1600" b="1" dirty="0"/>
            <a:t>6) Não aplicação dos mínimos constitucionais da Educação;</a:t>
          </a:r>
        </a:p>
      </dgm:t>
    </dgm:pt>
    <dgm:pt modelId="{FC0962C9-0B4F-4674-9F09-09EFA4BA6B83}" type="parTrans" cxnId="{453874BF-00BA-4EF6-BC5D-81BDDBDC250E}">
      <dgm:prSet/>
      <dgm:spPr/>
      <dgm:t>
        <a:bodyPr/>
        <a:lstStyle/>
        <a:p>
          <a:endParaRPr lang="pt-BR"/>
        </a:p>
      </dgm:t>
    </dgm:pt>
    <dgm:pt modelId="{FCA455B6-5091-4342-9D04-CE09A4143D14}" type="sibTrans" cxnId="{453874BF-00BA-4EF6-BC5D-81BDDBDC250E}">
      <dgm:prSet/>
      <dgm:spPr/>
      <dgm:t>
        <a:bodyPr/>
        <a:lstStyle/>
        <a:p>
          <a:endParaRPr lang="pt-BR"/>
        </a:p>
      </dgm:t>
    </dgm:pt>
    <dgm:pt modelId="{8A18AA7B-CD22-4EA0-9CB6-4B86677EA8A5}">
      <dgm:prSet phldrT="[Texto]" custT="1"/>
      <dgm:spPr/>
      <dgm:t>
        <a:bodyPr/>
        <a:lstStyle/>
        <a:p>
          <a:r>
            <a:rPr lang="pt-BR" sz="1600" b="1" dirty="0"/>
            <a:t>7) Não aplicação integral dos recursos do FUNDEB</a:t>
          </a:r>
        </a:p>
      </dgm:t>
    </dgm:pt>
    <dgm:pt modelId="{ADA91B35-3B46-42DC-B02A-4DA2C1C01E04}" type="parTrans" cxnId="{BCE53FEC-2896-4A29-85A0-2B8FAA6B3D39}">
      <dgm:prSet/>
      <dgm:spPr/>
      <dgm:t>
        <a:bodyPr/>
        <a:lstStyle/>
        <a:p>
          <a:endParaRPr lang="pt-BR"/>
        </a:p>
      </dgm:t>
    </dgm:pt>
    <dgm:pt modelId="{C0772E79-8354-498B-8788-F861947E3101}" type="sibTrans" cxnId="{BCE53FEC-2896-4A29-85A0-2B8FAA6B3D39}">
      <dgm:prSet/>
      <dgm:spPr/>
      <dgm:t>
        <a:bodyPr/>
        <a:lstStyle/>
        <a:p>
          <a:endParaRPr lang="pt-BR"/>
        </a:p>
      </dgm:t>
    </dgm:pt>
    <dgm:pt modelId="{AEBDCB73-BD22-4CD0-9ED1-E41F34B741ED}">
      <dgm:prSet phldrT="[Texto]" custT="1"/>
      <dgm:spPr/>
      <dgm:t>
        <a:bodyPr/>
        <a:lstStyle/>
        <a:p>
          <a:r>
            <a:rPr lang="pt-BR" sz="1600" b="1" dirty="0"/>
            <a:t>3) Repasse excessivo à Câmara dos Vereadores; </a:t>
          </a:r>
        </a:p>
      </dgm:t>
    </dgm:pt>
    <dgm:pt modelId="{2C27391F-5CBB-4C40-A138-AC002E80E713}" type="parTrans" cxnId="{304D8C19-F2A4-45D8-9A7E-2ECF1A8EB2D6}">
      <dgm:prSet/>
      <dgm:spPr/>
      <dgm:t>
        <a:bodyPr/>
        <a:lstStyle/>
        <a:p>
          <a:endParaRPr lang="pt-BR"/>
        </a:p>
      </dgm:t>
    </dgm:pt>
    <dgm:pt modelId="{99571364-FEA6-4F1C-B703-6ADCB89628F3}" type="sibTrans" cxnId="{304D8C19-F2A4-45D8-9A7E-2ECF1A8EB2D6}">
      <dgm:prSet/>
      <dgm:spPr/>
      <dgm:t>
        <a:bodyPr/>
        <a:lstStyle/>
        <a:p>
          <a:endParaRPr lang="pt-BR"/>
        </a:p>
      </dgm:t>
    </dgm:pt>
    <dgm:pt modelId="{6CAE4FFA-999D-40D8-A15C-622A013B42A5}">
      <dgm:prSet/>
      <dgm:spPr/>
      <dgm:t>
        <a:bodyPr/>
        <a:lstStyle/>
        <a:p>
          <a:endParaRPr lang="pt-BR"/>
        </a:p>
      </dgm:t>
    </dgm:pt>
    <dgm:pt modelId="{6AB4C458-D33D-4962-ADD3-CE50F9BCBD84}" type="parTrans" cxnId="{DFEF390D-F395-45A6-9583-C8198157FAEA}">
      <dgm:prSet/>
      <dgm:spPr/>
      <dgm:t>
        <a:bodyPr/>
        <a:lstStyle/>
        <a:p>
          <a:endParaRPr lang="pt-BR"/>
        </a:p>
      </dgm:t>
    </dgm:pt>
    <dgm:pt modelId="{3F062E4F-3B85-474D-8CEB-7DAD8AE81EB0}" type="sibTrans" cxnId="{DFEF390D-F395-45A6-9583-C8198157FAEA}">
      <dgm:prSet/>
      <dgm:spPr/>
      <dgm:t>
        <a:bodyPr/>
        <a:lstStyle/>
        <a:p>
          <a:endParaRPr lang="pt-BR"/>
        </a:p>
      </dgm:t>
    </dgm:pt>
    <dgm:pt modelId="{11BCB2F4-6230-4E53-89DF-2712177B5489}">
      <dgm:prSet/>
      <dgm:spPr/>
      <dgm:t>
        <a:bodyPr/>
        <a:lstStyle/>
        <a:p>
          <a:endParaRPr lang="pt-BR"/>
        </a:p>
      </dgm:t>
    </dgm:pt>
    <dgm:pt modelId="{C49D68F8-3146-4940-8B18-E2A03E62835A}" type="parTrans" cxnId="{A1E9B116-24E1-436B-80C7-E67B63220310}">
      <dgm:prSet/>
      <dgm:spPr/>
      <dgm:t>
        <a:bodyPr/>
        <a:lstStyle/>
        <a:p>
          <a:endParaRPr lang="pt-BR"/>
        </a:p>
      </dgm:t>
    </dgm:pt>
    <dgm:pt modelId="{97A09273-AD2D-4C47-ADA4-2F7D849A1D7C}" type="sibTrans" cxnId="{A1E9B116-24E1-436B-80C7-E67B63220310}">
      <dgm:prSet/>
      <dgm:spPr/>
      <dgm:t>
        <a:bodyPr/>
        <a:lstStyle/>
        <a:p>
          <a:endParaRPr lang="pt-BR"/>
        </a:p>
      </dgm:t>
    </dgm:pt>
    <dgm:pt modelId="{316A46B3-0B70-4A6D-93DF-0C38F2E5D321}">
      <dgm:prSet custT="1"/>
      <dgm:spPr/>
      <dgm:t>
        <a:bodyPr/>
        <a:lstStyle/>
        <a:p>
          <a:r>
            <a:rPr lang="pt-BR" sz="1600" b="1" dirty="0"/>
            <a:t>9) Não cumprimento do art. 42 da LRF; </a:t>
          </a:r>
        </a:p>
      </dgm:t>
    </dgm:pt>
    <dgm:pt modelId="{180D9EC7-DDEC-477F-AA20-D8B12D0CE596}" type="parTrans" cxnId="{039CE0EB-35B7-4112-B671-D3226110B1FA}">
      <dgm:prSet/>
      <dgm:spPr/>
      <dgm:t>
        <a:bodyPr/>
        <a:lstStyle/>
        <a:p>
          <a:endParaRPr lang="pt-BR"/>
        </a:p>
      </dgm:t>
    </dgm:pt>
    <dgm:pt modelId="{1B81B28B-3C2C-4950-ADD4-3E01B4A13BC1}" type="sibTrans" cxnId="{039CE0EB-35B7-4112-B671-D3226110B1FA}">
      <dgm:prSet/>
      <dgm:spPr/>
      <dgm:t>
        <a:bodyPr/>
        <a:lstStyle/>
        <a:p>
          <a:endParaRPr lang="pt-BR"/>
        </a:p>
      </dgm:t>
    </dgm:pt>
    <dgm:pt modelId="{7E9F1D63-EFA7-4600-8149-02AF1296E5E6}">
      <dgm:prSet custT="1"/>
      <dgm:spPr/>
      <dgm:t>
        <a:bodyPr/>
        <a:lstStyle/>
        <a:p>
          <a:r>
            <a:rPr lang="pt-BR" sz="1600" b="1" dirty="0"/>
            <a:t>10) Aumento da despesa de pessoal nos últimos 180 dias do mandato (art. 21, II, da LRF)</a:t>
          </a:r>
        </a:p>
      </dgm:t>
    </dgm:pt>
    <dgm:pt modelId="{8363FE5B-CB28-4826-8BB7-60D39E06E219}" type="parTrans" cxnId="{F060420D-A273-407D-8FA6-258B98390B64}">
      <dgm:prSet/>
      <dgm:spPr/>
      <dgm:t>
        <a:bodyPr/>
        <a:lstStyle/>
        <a:p>
          <a:endParaRPr lang="pt-BR"/>
        </a:p>
      </dgm:t>
    </dgm:pt>
    <dgm:pt modelId="{7B7E0CE7-1FDD-4839-8181-C78F27B70557}" type="sibTrans" cxnId="{F060420D-A273-407D-8FA6-258B98390B64}">
      <dgm:prSet/>
      <dgm:spPr/>
      <dgm:t>
        <a:bodyPr/>
        <a:lstStyle/>
        <a:p>
          <a:endParaRPr lang="pt-BR"/>
        </a:p>
      </dgm:t>
    </dgm:pt>
    <dgm:pt modelId="{F7687C5F-3017-4A7D-918A-585B26859E13}" type="pres">
      <dgm:prSet presAssocID="{BC694AE5-08B3-49B7-9FBD-162831702C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8D670B6-D3B9-4B77-8B4F-779569BB6546}" type="pres">
      <dgm:prSet presAssocID="{610BCD93-ECC4-453F-A4C4-7AB7D71D97BC}" presName="parentLin" presStyleCnt="0"/>
      <dgm:spPr/>
    </dgm:pt>
    <dgm:pt modelId="{A8F2C23E-13A3-4A4F-A99F-CB2C6FA869D8}" type="pres">
      <dgm:prSet presAssocID="{610BCD93-ECC4-453F-A4C4-7AB7D71D97BC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6B5786DE-085D-4D21-99AF-E6B6BE0E9E46}" type="pres">
      <dgm:prSet presAssocID="{610BCD93-ECC4-453F-A4C4-7AB7D71D97BC}" presName="parentText" presStyleLbl="node1" presStyleIdx="0" presStyleCnt="5" custScaleX="1037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76B479-0727-4A59-BEAC-0DA37459B32A}" type="pres">
      <dgm:prSet presAssocID="{610BCD93-ECC4-453F-A4C4-7AB7D71D97BC}" presName="negativeSpace" presStyleCnt="0"/>
      <dgm:spPr/>
    </dgm:pt>
    <dgm:pt modelId="{79EC8B21-0483-4268-BECA-404180CC5921}" type="pres">
      <dgm:prSet presAssocID="{610BCD93-ECC4-453F-A4C4-7AB7D71D97B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AF586E2-F552-4155-92F3-9F909F24C3D6}" type="pres">
      <dgm:prSet presAssocID="{FCA455B6-5091-4342-9D04-CE09A4143D14}" presName="spaceBetweenRectangles" presStyleCnt="0"/>
      <dgm:spPr/>
    </dgm:pt>
    <dgm:pt modelId="{95685686-06BB-4DD6-98E8-992918516D3E}" type="pres">
      <dgm:prSet presAssocID="{8A18AA7B-CD22-4EA0-9CB6-4B86677EA8A5}" presName="parentLin" presStyleCnt="0"/>
      <dgm:spPr/>
    </dgm:pt>
    <dgm:pt modelId="{4E56FFEB-989C-4723-B38B-3A56E94574ED}" type="pres">
      <dgm:prSet presAssocID="{8A18AA7B-CD22-4EA0-9CB6-4B86677EA8A5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9C699AC5-3E68-41A9-9D26-F0346CFC5A2E}" type="pres">
      <dgm:prSet presAssocID="{8A18AA7B-CD22-4EA0-9CB6-4B86677EA8A5}" presName="parentText" presStyleLbl="node1" presStyleIdx="1" presStyleCnt="5" custScaleX="1037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A8856F-3E7E-4FA2-A061-7AA669F21D5D}" type="pres">
      <dgm:prSet presAssocID="{8A18AA7B-CD22-4EA0-9CB6-4B86677EA8A5}" presName="negativeSpace" presStyleCnt="0"/>
      <dgm:spPr/>
    </dgm:pt>
    <dgm:pt modelId="{95AD75AC-0AA6-4605-B4EC-02890891BB6F}" type="pres">
      <dgm:prSet presAssocID="{8A18AA7B-CD22-4EA0-9CB6-4B86677EA8A5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76B2AC-27D8-4428-823D-F9690863B0B3}" type="pres">
      <dgm:prSet presAssocID="{C0772E79-8354-498B-8788-F861947E3101}" presName="spaceBetweenRectangles" presStyleCnt="0"/>
      <dgm:spPr/>
    </dgm:pt>
    <dgm:pt modelId="{748F9C78-F4C4-4246-A9CB-CEF23908DF66}" type="pres">
      <dgm:prSet presAssocID="{AEBDCB73-BD22-4CD0-9ED1-E41F34B741ED}" presName="parentLin" presStyleCnt="0"/>
      <dgm:spPr/>
    </dgm:pt>
    <dgm:pt modelId="{E08CCBE3-87F3-4475-B0DE-DA944EC057C7}" type="pres">
      <dgm:prSet presAssocID="{AEBDCB73-BD22-4CD0-9ED1-E41F34B741ED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9FE23769-8314-48B4-AD03-A0351B0A922F}" type="pres">
      <dgm:prSet presAssocID="{AEBDCB73-BD22-4CD0-9ED1-E41F34B741ED}" presName="parentText" presStyleLbl="node1" presStyleIdx="2" presStyleCnt="5" custScaleX="1037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E4908F2-13B1-433B-ACA7-A0D7DDF54DFF}" type="pres">
      <dgm:prSet presAssocID="{AEBDCB73-BD22-4CD0-9ED1-E41F34B741ED}" presName="negativeSpace" presStyleCnt="0"/>
      <dgm:spPr/>
    </dgm:pt>
    <dgm:pt modelId="{84A19C7B-34AA-4996-B578-566A24368707}" type="pres">
      <dgm:prSet presAssocID="{AEBDCB73-BD22-4CD0-9ED1-E41F34B741ED}" presName="childText" presStyleLbl="conFgAcc1" presStyleIdx="2" presStyleCnt="5">
        <dgm:presLayoutVars>
          <dgm:bulletEnabled val="1"/>
        </dgm:presLayoutVars>
      </dgm:prSet>
      <dgm:spPr/>
    </dgm:pt>
    <dgm:pt modelId="{0382BC4B-CF61-4914-AFA8-22E5B03F1FFA}" type="pres">
      <dgm:prSet presAssocID="{99571364-FEA6-4F1C-B703-6ADCB89628F3}" presName="spaceBetweenRectangles" presStyleCnt="0"/>
      <dgm:spPr/>
    </dgm:pt>
    <dgm:pt modelId="{FFFACD6B-4E4E-40CB-8FD7-8C126F8DE40D}" type="pres">
      <dgm:prSet presAssocID="{316A46B3-0B70-4A6D-93DF-0C38F2E5D321}" presName="parentLin" presStyleCnt="0"/>
      <dgm:spPr/>
    </dgm:pt>
    <dgm:pt modelId="{F271A549-8F22-4D80-BE5A-03320B9D5DFD}" type="pres">
      <dgm:prSet presAssocID="{316A46B3-0B70-4A6D-93DF-0C38F2E5D321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6142A3D9-5FF3-48C2-B0C8-DEF0F900BB0B}" type="pres">
      <dgm:prSet presAssocID="{316A46B3-0B70-4A6D-93DF-0C38F2E5D321}" presName="parentText" presStyleLbl="node1" presStyleIdx="3" presStyleCnt="5" custScaleX="1037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270030-1518-4DE3-80E5-9E3F44C9A605}" type="pres">
      <dgm:prSet presAssocID="{316A46B3-0B70-4A6D-93DF-0C38F2E5D321}" presName="negativeSpace" presStyleCnt="0"/>
      <dgm:spPr/>
    </dgm:pt>
    <dgm:pt modelId="{AAD2FDC1-55BA-4524-9715-B09B00830D14}" type="pres">
      <dgm:prSet presAssocID="{316A46B3-0B70-4A6D-93DF-0C38F2E5D321}" presName="childText" presStyleLbl="conFgAcc1" presStyleIdx="3" presStyleCnt="5">
        <dgm:presLayoutVars>
          <dgm:bulletEnabled val="1"/>
        </dgm:presLayoutVars>
      </dgm:prSet>
      <dgm:spPr/>
    </dgm:pt>
    <dgm:pt modelId="{6AF6B238-5644-41A2-B1EC-5121C6033CE5}" type="pres">
      <dgm:prSet presAssocID="{1B81B28B-3C2C-4950-ADD4-3E01B4A13BC1}" presName="spaceBetweenRectangles" presStyleCnt="0"/>
      <dgm:spPr/>
    </dgm:pt>
    <dgm:pt modelId="{3BBB156C-EF43-4193-8A06-8C30E9F46FC1}" type="pres">
      <dgm:prSet presAssocID="{7E9F1D63-EFA7-4600-8149-02AF1296E5E6}" presName="parentLin" presStyleCnt="0"/>
      <dgm:spPr/>
    </dgm:pt>
    <dgm:pt modelId="{248FE1D3-4336-410A-81E5-5F263EED31D1}" type="pres">
      <dgm:prSet presAssocID="{7E9F1D63-EFA7-4600-8149-02AF1296E5E6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A693EF45-71F4-46F8-8896-B962DC09D4B4}" type="pres">
      <dgm:prSet presAssocID="{7E9F1D63-EFA7-4600-8149-02AF1296E5E6}" presName="parentText" presStyleLbl="node1" presStyleIdx="4" presStyleCnt="5" custScaleX="1037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09E697-AD34-4CE0-8960-3B828CF10790}" type="pres">
      <dgm:prSet presAssocID="{7E9F1D63-EFA7-4600-8149-02AF1296E5E6}" presName="negativeSpace" presStyleCnt="0"/>
      <dgm:spPr/>
    </dgm:pt>
    <dgm:pt modelId="{19B85546-5ABC-4239-BFA5-759124670BBA}" type="pres">
      <dgm:prSet presAssocID="{7E9F1D63-EFA7-4600-8149-02AF1296E5E6}" presName="childText" presStyleLbl="conFgAcc1" presStyleIdx="4" presStyleCnt="5" custLinFactNeighborX="-1019" custLinFactNeighborY="6352">
        <dgm:presLayoutVars>
          <dgm:bulletEnabled val="1"/>
        </dgm:presLayoutVars>
      </dgm:prSet>
      <dgm:spPr/>
    </dgm:pt>
  </dgm:ptLst>
  <dgm:cxnLst>
    <dgm:cxn modelId="{039CE0EB-35B7-4112-B671-D3226110B1FA}" srcId="{BC694AE5-08B3-49B7-9FBD-162831702CDF}" destId="{316A46B3-0B70-4A6D-93DF-0C38F2E5D321}" srcOrd="3" destOrd="0" parTransId="{180D9EC7-DDEC-477F-AA20-D8B12D0CE596}" sibTransId="{1B81B28B-3C2C-4950-ADD4-3E01B4A13BC1}"/>
    <dgm:cxn modelId="{6A620178-03E9-41C2-8F88-6C5600D06AE8}" type="presOf" srcId="{610BCD93-ECC4-453F-A4C4-7AB7D71D97BC}" destId="{6B5786DE-085D-4D21-99AF-E6B6BE0E9E46}" srcOrd="1" destOrd="0" presId="urn:microsoft.com/office/officeart/2005/8/layout/list1"/>
    <dgm:cxn modelId="{51867AED-06D1-4394-9920-FBA5FF17CB4C}" type="presOf" srcId="{7E9F1D63-EFA7-4600-8149-02AF1296E5E6}" destId="{248FE1D3-4336-410A-81E5-5F263EED31D1}" srcOrd="0" destOrd="0" presId="urn:microsoft.com/office/officeart/2005/8/layout/list1"/>
    <dgm:cxn modelId="{1955A50C-E010-4A14-823A-816A2BF69651}" type="presOf" srcId="{11BCB2F4-6230-4E53-89DF-2712177B5489}" destId="{95AD75AC-0AA6-4605-B4EC-02890891BB6F}" srcOrd="0" destOrd="0" presId="urn:microsoft.com/office/officeart/2005/8/layout/list1"/>
    <dgm:cxn modelId="{641FF152-773E-485D-8CC1-028C058AE3D2}" type="presOf" srcId="{316A46B3-0B70-4A6D-93DF-0C38F2E5D321}" destId="{6142A3D9-5FF3-48C2-B0C8-DEF0F900BB0B}" srcOrd="1" destOrd="0" presId="urn:microsoft.com/office/officeart/2005/8/layout/list1"/>
    <dgm:cxn modelId="{EC3CE746-F86F-4B9B-B93F-EA0F817C36F4}" type="presOf" srcId="{6CAE4FFA-999D-40D8-A15C-622A013B42A5}" destId="{79EC8B21-0483-4268-BECA-404180CC5921}" srcOrd="0" destOrd="0" presId="urn:microsoft.com/office/officeart/2005/8/layout/list1"/>
    <dgm:cxn modelId="{6FB385AE-E260-4B65-A412-2C53A4AA1D03}" type="presOf" srcId="{8A18AA7B-CD22-4EA0-9CB6-4B86677EA8A5}" destId="{9C699AC5-3E68-41A9-9D26-F0346CFC5A2E}" srcOrd="1" destOrd="0" presId="urn:microsoft.com/office/officeart/2005/8/layout/list1"/>
    <dgm:cxn modelId="{208334DA-18AF-42D2-9F3E-3555D7AC7906}" type="presOf" srcId="{8A18AA7B-CD22-4EA0-9CB6-4B86677EA8A5}" destId="{4E56FFEB-989C-4723-B38B-3A56E94574ED}" srcOrd="0" destOrd="0" presId="urn:microsoft.com/office/officeart/2005/8/layout/list1"/>
    <dgm:cxn modelId="{F060420D-A273-407D-8FA6-258B98390B64}" srcId="{BC694AE5-08B3-49B7-9FBD-162831702CDF}" destId="{7E9F1D63-EFA7-4600-8149-02AF1296E5E6}" srcOrd="4" destOrd="0" parTransId="{8363FE5B-CB28-4826-8BB7-60D39E06E219}" sibTransId="{7B7E0CE7-1FDD-4839-8181-C78F27B70557}"/>
    <dgm:cxn modelId="{D592005C-FDFE-4AE5-B481-042E1570A178}" type="presOf" srcId="{316A46B3-0B70-4A6D-93DF-0C38F2E5D321}" destId="{F271A549-8F22-4D80-BE5A-03320B9D5DFD}" srcOrd="0" destOrd="0" presId="urn:microsoft.com/office/officeart/2005/8/layout/list1"/>
    <dgm:cxn modelId="{E7C7F9FD-F969-4931-9EBA-6BC991F64640}" type="presOf" srcId="{AEBDCB73-BD22-4CD0-9ED1-E41F34B741ED}" destId="{9FE23769-8314-48B4-AD03-A0351B0A922F}" srcOrd="1" destOrd="0" presId="urn:microsoft.com/office/officeart/2005/8/layout/list1"/>
    <dgm:cxn modelId="{1F3012EA-77F3-4CB9-991E-E7F4382BB2C1}" type="presOf" srcId="{BC694AE5-08B3-49B7-9FBD-162831702CDF}" destId="{F7687C5F-3017-4A7D-918A-585B26859E13}" srcOrd="0" destOrd="0" presId="urn:microsoft.com/office/officeart/2005/8/layout/list1"/>
    <dgm:cxn modelId="{304D8C19-F2A4-45D8-9A7E-2ECF1A8EB2D6}" srcId="{BC694AE5-08B3-49B7-9FBD-162831702CDF}" destId="{AEBDCB73-BD22-4CD0-9ED1-E41F34B741ED}" srcOrd="2" destOrd="0" parTransId="{2C27391F-5CBB-4C40-A138-AC002E80E713}" sibTransId="{99571364-FEA6-4F1C-B703-6ADCB89628F3}"/>
    <dgm:cxn modelId="{453874BF-00BA-4EF6-BC5D-81BDDBDC250E}" srcId="{BC694AE5-08B3-49B7-9FBD-162831702CDF}" destId="{610BCD93-ECC4-453F-A4C4-7AB7D71D97BC}" srcOrd="0" destOrd="0" parTransId="{FC0962C9-0B4F-4674-9F09-09EFA4BA6B83}" sibTransId="{FCA455B6-5091-4342-9D04-CE09A4143D14}"/>
    <dgm:cxn modelId="{BCE53FEC-2896-4A29-85A0-2B8FAA6B3D39}" srcId="{BC694AE5-08B3-49B7-9FBD-162831702CDF}" destId="{8A18AA7B-CD22-4EA0-9CB6-4B86677EA8A5}" srcOrd="1" destOrd="0" parTransId="{ADA91B35-3B46-42DC-B02A-4DA2C1C01E04}" sibTransId="{C0772E79-8354-498B-8788-F861947E3101}"/>
    <dgm:cxn modelId="{8F7BF17E-AC40-4D98-958C-910879A1F954}" type="presOf" srcId="{610BCD93-ECC4-453F-A4C4-7AB7D71D97BC}" destId="{A8F2C23E-13A3-4A4F-A99F-CB2C6FA869D8}" srcOrd="0" destOrd="0" presId="urn:microsoft.com/office/officeart/2005/8/layout/list1"/>
    <dgm:cxn modelId="{EE191104-F1F4-4FA8-A6F9-A5B187B0C3AC}" type="presOf" srcId="{AEBDCB73-BD22-4CD0-9ED1-E41F34B741ED}" destId="{E08CCBE3-87F3-4475-B0DE-DA944EC057C7}" srcOrd="0" destOrd="0" presId="urn:microsoft.com/office/officeart/2005/8/layout/list1"/>
    <dgm:cxn modelId="{A1E9B116-24E1-436B-80C7-E67B63220310}" srcId="{8A18AA7B-CD22-4EA0-9CB6-4B86677EA8A5}" destId="{11BCB2F4-6230-4E53-89DF-2712177B5489}" srcOrd="0" destOrd="0" parTransId="{C49D68F8-3146-4940-8B18-E2A03E62835A}" sibTransId="{97A09273-AD2D-4C47-ADA4-2F7D849A1D7C}"/>
    <dgm:cxn modelId="{DFEF390D-F395-45A6-9583-C8198157FAEA}" srcId="{610BCD93-ECC4-453F-A4C4-7AB7D71D97BC}" destId="{6CAE4FFA-999D-40D8-A15C-622A013B42A5}" srcOrd="0" destOrd="0" parTransId="{6AB4C458-D33D-4962-ADD3-CE50F9BCBD84}" sibTransId="{3F062E4F-3B85-474D-8CEB-7DAD8AE81EB0}"/>
    <dgm:cxn modelId="{50F7D6FF-869C-485F-B822-9BE00CC166F4}" type="presOf" srcId="{7E9F1D63-EFA7-4600-8149-02AF1296E5E6}" destId="{A693EF45-71F4-46F8-8896-B962DC09D4B4}" srcOrd="1" destOrd="0" presId="urn:microsoft.com/office/officeart/2005/8/layout/list1"/>
    <dgm:cxn modelId="{20A6BBA3-753E-4FAB-A93C-6E2DC3FC50EB}" type="presParOf" srcId="{F7687C5F-3017-4A7D-918A-585B26859E13}" destId="{98D670B6-D3B9-4B77-8B4F-779569BB6546}" srcOrd="0" destOrd="0" presId="urn:microsoft.com/office/officeart/2005/8/layout/list1"/>
    <dgm:cxn modelId="{7C40DFC2-BE95-4047-AA62-6EA9EE14D937}" type="presParOf" srcId="{98D670B6-D3B9-4B77-8B4F-779569BB6546}" destId="{A8F2C23E-13A3-4A4F-A99F-CB2C6FA869D8}" srcOrd="0" destOrd="0" presId="urn:microsoft.com/office/officeart/2005/8/layout/list1"/>
    <dgm:cxn modelId="{4C231D6B-A7F0-41BB-9B23-FDDB92409525}" type="presParOf" srcId="{98D670B6-D3B9-4B77-8B4F-779569BB6546}" destId="{6B5786DE-085D-4D21-99AF-E6B6BE0E9E46}" srcOrd="1" destOrd="0" presId="urn:microsoft.com/office/officeart/2005/8/layout/list1"/>
    <dgm:cxn modelId="{CFBA893D-0336-44F7-B8EA-8729C0C7CCAC}" type="presParOf" srcId="{F7687C5F-3017-4A7D-918A-585B26859E13}" destId="{9676B479-0727-4A59-BEAC-0DA37459B32A}" srcOrd="1" destOrd="0" presId="urn:microsoft.com/office/officeart/2005/8/layout/list1"/>
    <dgm:cxn modelId="{5866CF92-5486-413B-AE75-8B7B95FCE7B6}" type="presParOf" srcId="{F7687C5F-3017-4A7D-918A-585B26859E13}" destId="{79EC8B21-0483-4268-BECA-404180CC5921}" srcOrd="2" destOrd="0" presId="urn:microsoft.com/office/officeart/2005/8/layout/list1"/>
    <dgm:cxn modelId="{90461D33-3EBC-47CC-A512-3DACA97AC834}" type="presParOf" srcId="{F7687C5F-3017-4A7D-918A-585B26859E13}" destId="{5AF586E2-F552-4155-92F3-9F909F24C3D6}" srcOrd="3" destOrd="0" presId="urn:microsoft.com/office/officeart/2005/8/layout/list1"/>
    <dgm:cxn modelId="{A0DF205F-312B-4081-8940-C12387DAC2F4}" type="presParOf" srcId="{F7687C5F-3017-4A7D-918A-585B26859E13}" destId="{95685686-06BB-4DD6-98E8-992918516D3E}" srcOrd="4" destOrd="0" presId="urn:microsoft.com/office/officeart/2005/8/layout/list1"/>
    <dgm:cxn modelId="{3468AE0F-7518-4BA4-B469-FF5F9AEA668E}" type="presParOf" srcId="{95685686-06BB-4DD6-98E8-992918516D3E}" destId="{4E56FFEB-989C-4723-B38B-3A56E94574ED}" srcOrd="0" destOrd="0" presId="urn:microsoft.com/office/officeart/2005/8/layout/list1"/>
    <dgm:cxn modelId="{500D4C31-B5CC-4B71-9D9D-64FBA5126D2E}" type="presParOf" srcId="{95685686-06BB-4DD6-98E8-992918516D3E}" destId="{9C699AC5-3E68-41A9-9D26-F0346CFC5A2E}" srcOrd="1" destOrd="0" presId="urn:microsoft.com/office/officeart/2005/8/layout/list1"/>
    <dgm:cxn modelId="{A4235576-2AF1-4E9B-B582-7C549B60DBBC}" type="presParOf" srcId="{F7687C5F-3017-4A7D-918A-585B26859E13}" destId="{27A8856F-3E7E-4FA2-A061-7AA669F21D5D}" srcOrd="5" destOrd="0" presId="urn:microsoft.com/office/officeart/2005/8/layout/list1"/>
    <dgm:cxn modelId="{FFCE088B-2E1F-4314-9BF0-DD54BEBE6D37}" type="presParOf" srcId="{F7687C5F-3017-4A7D-918A-585B26859E13}" destId="{95AD75AC-0AA6-4605-B4EC-02890891BB6F}" srcOrd="6" destOrd="0" presId="urn:microsoft.com/office/officeart/2005/8/layout/list1"/>
    <dgm:cxn modelId="{7C1E30F8-306A-4A9B-8319-13DABA6F040E}" type="presParOf" srcId="{F7687C5F-3017-4A7D-918A-585B26859E13}" destId="{9676B2AC-27D8-4428-823D-F9690863B0B3}" srcOrd="7" destOrd="0" presId="urn:microsoft.com/office/officeart/2005/8/layout/list1"/>
    <dgm:cxn modelId="{BA8C2888-2348-476B-9BA4-0525621CCFD6}" type="presParOf" srcId="{F7687C5F-3017-4A7D-918A-585B26859E13}" destId="{748F9C78-F4C4-4246-A9CB-CEF23908DF66}" srcOrd="8" destOrd="0" presId="urn:microsoft.com/office/officeart/2005/8/layout/list1"/>
    <dgm:cxn modelId="{888FB5C9-02EF-4FFD-A2F0-FA5F3F43AFF3}" type="presParOf" srcId="{748F9C78-F4C4-4246-A9CB-CEF23908DF66}" destId="{E08CCBE3-87F3-4475-B0DE-DA944EC057C7}" srcOrd="0" destOrd="0" presId="urn:microsoft.com/office/officeart/2005/8/layout/list1"/>
    <dgm:cxn modelId="{C726B56B-1D44-49AF-9E05-479C22180417}" type="presParOf" srcId="{748F9C78-F4C4-4246-A9CB-CEF23908DF66}" destId="{9FE23769-8314-48B4-AD03-A0351B0A922F}" srcOrd="1" destOrd="0" presId="urn:microsoft.com/office/officeart/2005/8/layout/list1"/>
    <dgm:cxn modelId="{44BAB1E7-B6B1-470B-9D28-52BFBF8489AB}" type="presParOf" srcId="{F7687C5F-3017-4A7D-918A-585B26859E13}" destId="{4E4908F2-13B1-433B-ACA7-A0D7DDF54DFF}" srcOrd="9" destOrd="0" presId="urn:microsoft.com/office/officeart/2005/8/layout/list1"/>
    <dgm:cxn modelId="{E5706992-DE6C-4ADA-8906-D1B0CC00A48C}" type="presParOf" srcId="{F7687C5F-3017-4A7D-918A-585B26859E13}" destId="{84A19C7B-34AA-4996-B578-566A24368707}" srcOrd="10" destOrd="0" presId="urn:microsoft.com/office/officeart/2005/8/layout/list1"/>
    <dgm:cxn modelId="{09C67087-89A1-4B88-97B5-CEAA4ABE3133}" type="presParOf" srcId="{F7687C5F-3017-4A7D-918A-585B26859E13}" destId="{0382BC4B-CF61-4914-AFA8-22E5B03F1FFA}" srcOrd="11" destOrd="0" presId="urn:microsoft.com/office/officeart/2005/8/layout/list1"/>
    <dgm:cxn modelId="{31E96393-9410-4BAD-9845-18369940313A}" type="presParOf" srcId="{F7687C5F-3017-4A7D-918A-585B26859E13}" destId="{FFFACD6B-4E4E-40CB-8FD7-8C126F8DE40D}" srcOrd="12" destOrd="0" presId="urn:microsoft.com/office/officeart/2005/8/layout/list1"/>
    <dgm:cxn modelId="{1E6C62F6-8CF5-4727-B3B6-1F8386E20A53}" type="presParOf" srcId="{FFFACD6B-4E4E-40CB-8FD7-8C126F8DE40D}" destId="{F271A549-8F22-4D80-BE5A-03320B9D5DFD}" srcOrd="0" destOrd="0" presId="urn:microsoft.com/office/officeart/2005/8/layout/list1"/>
    <dgm:cxn modelId="{5C3E69AF-0651-4315-84BC-E571C02C1257}" type="presParOf" srcId="{FFFACD6B-4E4E-40CB-8FD7-8C126F8DE40D}" destId="{6142A3D9-5FF3-48C2-B0C8-DEF0F900BB0B}" srcOrd="1" destOrd="0" presId="urn:microsoft.com/office/officeart/2005/8/layout/list1"/>
    <dgm:cxn modelId="{CFE4215B-3135-441D-A3F0-E6FD31E0B199}" type="presParOf" srcId="{F7687C5F-3017-4A7D-918A-585B26859E13}" destId="{68270030-1518-4DE3-80E5-9E3F44C9A605}" srcOrd="13" destOrd="0" presId="urn:microsoft.com/office/officeart/2005/8/layout/list1"/>
    <dgm:cxn modelId="{2097AA30-F453-4E37-8DB1-A67AC512A255}" type="presParOf" srcId="{F7687C5F-3017-4A7D-918A-585B26859E13}" destId="{AAD2FDC1-55BA-4524-9715-B09B00830D14}" srcOrd="14" destOrd="0" presId="urn:microsoft.com/office/officeart/2005/8/layout/list1"/>
    <dgm:cxn modelId="{A01AB15D-0498-48FB-B0E3-65645978D711}" type="presParOf" srcId="{F7687C5F-3017-4A7D-918A-585B26859E13}" destId="{6AF6B238-5644-41A2-B1EC-5121C6033CE5}" srcOrd="15" destOrd="0" presId="urn:microsoft.com/office/officeart/2005/8/layout/list1"/>
    <dgm:cxn modelId="{B6346583-9FC4-49B4-A670-235D0B92CBA4}" type="presParOf" srcId="{F7687C5F-3017-4A7D-918A-585B26859E13}" destId="{3BBB156C-EF43-4193-8A06-8C30E9F46FC1}" srcOrd="16" destOrd="0" presId="urn:microsoft.com/office/officeart/2005/8/layout/list1"/>
    <dgm:cxn modelId="{A4D97249-7C01-4D27-8147-4E3E7EAD3F8D}" type="presParOf" srcId="{3BBB156C-EF43-4193-8A06-8C30E9F46FC1}" destId="{248FE1D3-4336-410A-81E5-5F263EED31D1}" srcOrd="0" destOrd="0" presId="urn:microsoft.com/office/officeart/2005/8/layout/list1"/>
    <dgm:cxn modelId="{B54251CE-47F6-4214-9B22-56B2E4734096}" type="presParOf" srcId="{3BBB156C-EF43-4193-8A06-8C30E9F46FC1}" destId="{A693EF45-71F4-46F8-8896-B962DC09D4B4}" srcOrd="1" destOrd="0" presId="urn:microsoft.com/office/officeart/2005/8/layout/list1"/>
    <dgm:cxn modelId="{6247BEBD-996D-4FCC-B7E4-16121B326FEC}" type="presParOf" srcId="{F7687C5F-3017-4A7D-918A-585B26859E13}" destId="{EF09E697-AD34-4CE0-8960-3B828CF10790}" srcOrd="17" destOrd="0" presId="urn:microsoft.com/office/officeart/2005/8/layout/list1"/>
    <dgm:cxn modelId="{80FA083A-BB0B-4A6D-B6AA-057D45E9F103}" type="presParOf" srcId="{F7687C5F-3017-4A7D-918A-585B26859E13}" destId="{19B85546-5ABC-4239-BFA5-759124670BB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1C7D1-6E96-4FE4-B5A6-F424D650B663}">
      <dsp:nvSpPr>
        <dsp:cNvPr id="0" name=""/>
        <dsp:cNvSpPr/>
      </dsp:nvSpPr>
      <dsp:spPr>
        <a:xfrm>
          <a:off x="7" y="0"/>
          <a:ext cx="2189454" cy="218945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D8935-DEEF-43F9-9E1B-1D8A873ECC62}">
      <dsp:nvSpPr>
        <dsp:cNvPr id="0" name=""/>
        <dsp:cNvSpPr/>
      </dsp:nvSpPr>
      <dsp:spPr>
        <a:xfrm>
          <a:off x="1132787" y="249201"/>
          <a:ext cx="7319292" cy="311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Monitoramento do Planejamento Orçamentário, seus Indicadores, Metas Físicas e Financeiras;</a:t>
          </a:r>
        </a:p>
      </dsp:txBody>
      <dsp:txXfrm>
        <a:off x="1147984" y="264398"/>
        <a:ext cx="7288898" cy="280918"/>
      </dsp:txXfrm>
    </dsp:sp>
    <dsp:sp modelId="{1CFB1C89-1D34-401C-9FEF-3DC7A1EFEF4D}">
      <dsp:nvSpPr>
        <dsp:cNvPr id="0" name=""/>
        <dsp:cNvSpPr/>
      </dsp:nvSpPr>
      <dsp:spPr>
        <a:xfrm>
          <a:off x="1132787" y="599428"/>
          <a:ext cx="7319292" cy="311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Ordem Cronológica de Pagamentos / Tesouraria / Almoxarifado / Patrimônio;</a:t>
          </a:r>
        </a:p>
      </dsp:txBody>
      <dsp:txXfrm>
        <a:off x="1147984" y="614625"/>
        <a:ext cx="7288898" cy="280918"/>
      </dsp:txXfrm>
    </dsp:sp>
    <dsp:sp modelId="{34285E15-EF67-4EFB-9E5A-2FDA5A0A0C20}">
      <dsp:nvSpPr>
        <dsp:cNvPr id="0" name=""/>
        <dsp:cNvSpPr/>
      </dsp:nvSpPr>
      <dsp:spPr>
        <a:xfrm>
          <a:off x="1132787" y="949655"/>
          <a:ext cx="7319292" cy="311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Cuidados com as Despesas Impróprias – Instruções Normativas / Comunicados SDG-TCESP;</a:t>
          </a:r>
        </a:p>
      </dsp:txBody>
      <dsp:txXfrm>
        <a:off x="1147984" y="964852"/>
        <a:ext cx="7288898" cy="280918"/>
      </dsp:txXfrm>
    </dsp:sp>
    <dsp:sp modelId="{8611BABD-A943-4D09-97BA-0008CDD5535E}">
      <dsp:nvSpPr>
        <dsp:cNvPr id="0" name=""/>
        <dsp:cNvSpPr/>
      </dsp:nvSpPr>
      <dsp:spPr>
        <a:xfrm>
          <a:off x="1132787" y="1299883"/>
          <a:ext cx="7319292" cy="311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Licitações/Contratos e as Cautelas Fiscais – Art. 16, da L.R.F.</a:t>
          </a:r>
        </a:p>
      </dsp:txBody>
      <dsp:txXfrm>
        <a:off x="1147984" y="1315080"/>
        <a:ext cx="7288898" cy="280918"/>
      </dsp:txXfrm>
    </dsp:sp>
    <dsp:sp modelId="{FD23D1FB-8125-4302-87AD-B9D00741EBDE}">
      <dsp:nvSpPr>
        <dsp:cNvPr id="0" name=""/>
        <dsp:cNvSpPr/>
      </dsp:nvSpPr>
      <dsp:spPr>
        <a:xfrm>
          <a:off x="1132787" y="1650110"/>
          <a:ext cx="7319292" cy="311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Aplicação e Controle dos Recursos Vinculados – Resoluções, Normas e Legislações</a:t>
          </a:r>
        </a:p>
      </dsp:txBody>
      <dsp:txXfrm>
        <a:off x="1147984" y="1665307"/>
        <a:ext cx="7288898" cy="280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C8B21-0483-4268-BECA-404180CC5921}">
      <dsp:nvSpPr>
        <dsp:cNvPr id="0" name=""/>
        <dsp:cNvSpPr/>
      </dsp:nvSpPr>
      <dsp:spPr>
        <a:xfrm>
          <a:off x="0" y="191592"/>
          <a:ext cx="859563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117" tIns="229108" rIns="66711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100" kern="1200"/>
        </a:p>
      </dsp:txBody>
      <dsp:txXfrm>
        <a:off x="0" y="191592"/>
        <a:ext cx="8595632" cy="277200"/>
      </dsp:txXfrm>
    </dsp:sp>
    <dsp:sp modelId="{6B5786DE-085D-4D21-99AF-E6B6BE0E9E46}">
      <dsp:nvSpPr>
        <dsp:cNvPr id="0" name=""/>
        <dsp:cNvSpPr/>
      </dsp:nvSpPr>
      <dsp:spPr>
        <a:xfrm>
          <a:off x="429781" y="29232"/>
          <a:ext cx="6241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26" tIns="0" rIns="22742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6) Não aplicação dos mínimos constitucionais da Educação;</a:t>
          </a:r>
        </a:p>
      </dsp:txBody>
      <dsp:txXfrm>
        <a:off x="445633" y="45084"/>
        <a:ext cx="6210272" cy="293016"/>
      </dsp:txXfrm>
    </dsp:sp>
    <dsp:sp modelId="{95AD75AC-0AA6-4605-B4EC-02890891BB6F}">
      <dsp:nvSpPr>
        <dsp:cNvPr id="0" name=""/>
        <dsp:cNvSpPr/>
      </dsp:nvSpPr>
      <dsp:spPr>
        <a:xfrm>
          <a:off x="0" y="690552"/>
          <a:ext cx="859563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117" tIns="229108" rIns="66711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100" kern="1200"/>
        </a:p>
      </dsp:txBody>
      <dsp:txXfrm>
        <a:off x="0" y="690552"/>
        <a:ext cx="8595632" cy="277200"/>
      </dsp:txXfrm>
    </dsp:sp>
    <dsp:sp modelId="{9C699AC5-3E68-41A9-9D26-F0346CFC5A2E}">
      <dsp:nvSpPr>
        <dsp:cNvPr id="0" name=""/>
        <dsp:cNvSpPr/>
      </dsp:nvSpPr>
      <dsp:spPr>
        <a:xfrm>
          <a:off x="429781" y="528192"/>
          <a:ext cx="6241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26" tIns="0" rIns="22742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7) Não aplicação integral dos recursos do FUNDEB</a:t>
          </a:r>
        </a:p>
      </dsp:txBody>
      <dsp:txXfrm>
        <a:off x="445633" y="544044"/>
        <a:ext cx="6210272" cy="293016"/>
      </dsp:txXfrm>
    </dsp:sp>
    <dsp:sp modelId="{84A19C7B-34AA-4996-B578-566A24368707}">
      <dsp:nvSpPr>
        <dsp:cNvPr id="0" name=""/>
        <dsp:cNvSpPr/>
      </dsp:nvSpPr>
      <dsp:spPr>
        <a:xfrm>
          <a:off x="0" y="1189512"/>
          <a:ext cx="859563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23769-8314-48B4-AD03-A0351B0A922F}">
      <dsp:nvSpPr>
        <dsp:cNvPr id="0" name=""/>
        <dsp:cNvSpPr/>
      </dsp:nvSpPr>
      <dsp:spPr>
        <a:xfrm>
          <a:off x="429781" y="1027152"/>
          <a:ext cx="6241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26" tIns="0" rIns="22742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3) Repasse excessivo à Câmara dos Vereadores; </a:t>
          </a:r>
        </a:p>
      </dsp:txBody>
      <dsp:txXfrm>
        <a:off x="445633" y="1043004"/>
        <a:ext cx="6210272" cy="293016"/>
      </dsp:txXfrm>
    </dsp:sp>
    <dsp:sp modelId="{AAD2FDC1-55BA-4524-9715-B09B00830D14}">
      <dsp:nvSpPr>
        <dsp:cNvPr id="0" name=""/>
        <dsp:cNvSpPr/>
      </dsp:nvSpPr>
      <dsp:spPr>
        <a:xfrm>
          <a:off x="0" y="1688472"/>
          <a:ext cx="859563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2A3D9-5FF3-48C2-B0C8-DEF0F900BB0B}">
      <dsp:nvSpPr>
        <dsp:cNvPr id="0" name=""/>
        <dsp:cNvSpPr/>
      </dsp:nvSpPr>
      <dsp:spPr>
        <a:xfrm>
          <a:off x="429781" y="1526112"/>
          <a:ext cx="6241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26" tIns="0" rIns="22742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9) Não cumprimento do art. 42 da LRF; </a:t>
          </a:r>
        </a:p>
      </dsp:txBody>
      <dsp:txXfrm>
        <a:off x="445633" y="1541964"/>
        <a:ext cx="6210272" cy="293016"/>
      </dsp:txXfrm>
    </dsp:sp>
    <dsp:sp modelId="{19B85546-5ABC-4239-BFA5-759124670BBA}">
      <dsp:nvSpPr>
        <dsp:cNvPr id="0" name=""/>
        <dsp:cNvSpPr/>
      </dsp:nvSpPr>
      <dsp:spPr>
        <a:xfrm>
          <a:off x="0" y="2197745"/>
          <a:ext cx="859563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3EF45-71F4-46F8-8896-B962DC09D4B4}">
      <dsp:nvSpPr>
        <dsp:cNvPr id="0" name=""/>
        <dsp:cNvSpPr/>
      </dsp:nvSpPr>
      <dsp:spPr>
        <a:xfrm>
          <a:off x="429781" y="2025072"/>
          <a:ext cx="6241976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26" tIns="0" rIns="22742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10) Aumento da despesa de pessoal nos últimos 180 dias do mandato (art. 21, II, da LRF)</a:t>
          </a:r>
        </a:p>
      </dsp:txBody>
      <dsp:txXfrm>
        <a:off x="445633" y="2040924"/>
        <a:ext cx="6210272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A3A90-E3A8-4471-BFB7-01F0AD58A8A2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10EEA-E8CD-4E3C-A445-1E1521C2BD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74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63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808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679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9371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765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895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28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68580" rIns="6858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0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34290" tIns="0" rIns="3429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65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34290" tIns="0" rIns="3429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71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71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4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68580" rIns="6858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9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68580" rIns="6858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68580" rIns="6858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04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44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68580" rIns="68580">
            <a:norm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5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68580" tIns="0" rIns="6858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342900" tIns="3429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68580" tIns="0" rIns="6858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10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34290" rIns="0" bIns="3429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rgbClr val="FFFFFF"/>
                </a:solidFill>
              </a:defRPr>
            </a:lvl1pPr>
          </a:lstStyle>
          <a:p>
            <a:fld id="{BF225C3A-D901-4817-8904-E062E64C1DA7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E0BB07DE-669B-48A0-8424-B5F1680DD73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66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1" r:id="rId16"/>
    <p:sldLayoutId id="2147483682" r:id="rId17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constituicao/Emendas/Emc/emc109.htm#art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lanalto.gov.br/ccivil_03/leis/lcp/Lcp173.htm#art7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leis/LCP/Lcp64.htm#art2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planalto.gov.br/ccivil_03/_Ato2007-2010/2009/Lei/L12034.htm#art3" TargetMode="External"/><Relationship Id="rId4" Type="http://schemas.openxmlformats.org/officeDocument/2006/relationships/hyperlink" Target="https://www.planalto.gov.br/ccivil_03/Constituicao/Constitui%C3%A7ao.htm#art37%C2%A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2;p1"/>
          <p:cNvSpPr txBox="1"/>
          <p:nvPr/>
        </p:nvSpPr>
        <p:spPr>
          <a:xfrm>
            <a:off x="827584" y="3440192"/>
            <a:ext cx="72008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r"/>
            <a:endParaRPr lang="en-US" sz="2000" b="1" i="1" dirty="0">
              <a:latin typeface="+mj-lt"/>
              <a:ea typeface="+mj-ea"/>
              <a:cs typeface="+mj-cs"/>
            </a:endParaRPr>
          </a:p>
          <a:p>
            <a:pPr algn="r"/>
            <a:r>
              <a:rPr lang="en-US" sz="2000" b="1" i="1" dirty="0">
                <a:latin typeface="+mj-lt"/>
                <a:ea typeface="+mj-ea"/>
                <a:cs typeface="+mj-cs"/>
              </a:rPr>
              <a:t> </a:t>
            </a:r>
            <a:endParaRPr lang="pt-BR" sz="2000" b="1" i="1" dirty="0" smtClean="0">
              <a:latin typeface="+mj-lt"/>
              <a:ea typeface="+mj-ea"/>
              <a:cs typeface="+mj-cs"/>
            </a:endParaRPr>
          </a:p>
          <a:p>
            <a:pPr algn="r"/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@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dipietraalexandre</a:t>
            </a:r>
            <a:endParaRPr sz="2000" b="1" i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95936" y="1436585"/>
            <a:ext cx="626469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latin typeface="Bahnschrift SemiBold SemiConden" pitchFamily="34" charset="0"/>
                <a:ea typeface="+mj-ea"/>
                <a:cs typeface="+mj-cs"/>
              </a:rPr>
              <a:t>Cuidados a serem tomados </a:t>
            </a:r>
            <a:r>
              <a:rPr lang="pt-BR" sz="2400" b="1" dirty="0" smtClean="0">
                <a:latin typeface="Bahnschrift SemiBold SemiConden" pitchFamily="34" charset="0"/>
                <a:ea typeface="+mj-ea"/>
                <a:cs typeface="+mj-cs"/>
              </a:rPr>
              <a:t>para o </a:t>
            </a:r>
          </a:p>
          <a:p>
            <a:pPr algn="just"/>
            <a:r>
              <a:rPr lang="pt-BR" sz="3600" b="1" dirty="0" smtClean="0">
                <a:latin typeface="Bahnschrift SemiBold SemiConden" pitchFamily="34" charset="0"/>
                <a:ea typeface="+mj-ea"/>
                <a:cs typeface="+mj-cs"/>
              </a:rPr>
              <a:t>último </a:t>
            </a:r>
            <a:r>
              <a:rPr lang="pt-BR" sz="3600" b="1" dirty="0">
                <a:latin typeface="Bahnschrift SemiBold SemiConden" pitchFamily="34" charset="0"/>
                <a:ea typeface="+mj-ea"/>
                <a:cs typeface="+mj-cs"/>
              </a:rPr>
              <a:t>ano de mandato </a:t>
            </a:r>
            <a:endParaRPr lang="pt-BR" sz="3600" b="1" dirty="0" smtClean="0">
              <a:latin typeface="Bahnschrift SemiBold SemiConden" pitchFamily="34" charset="0"/>
              <a:ea typeface="+mj-ea"/>
              <a:cs typeface="+mj-cs"/>
            </a:endParaRPr>
          </a:p>
          <a:p>
            <a:pPr algn="just"/>
            <a:r>
              <a:rPr lang="pt-BR" sz="3200" b="1" dirty="0" smtClean="0">
                <a:latin typeface="Bahnschrift SemiBold SemiConden" pitchFamily="34" charset="0"/>
                <a:ea typeface="+mj-ea"/>
                <a:cs typeface="+mj-cs"/>
              </a:rPr>
              <a:t>na </a:t>
            </a:r>
            <a:r>
              <a:rPr lang="pt-BR" sz="3200" b="1" dirty="0">
                <a:latin typeface="Bahnschrift SemiBold SemiConden" pitchFamily="34" charset="0"/>
                <a:ea typeface="+mj-ea"/>
                <a:cs typeface="+mj-cs"/>
              </a:rPr>
              <a:t>Gestão e Contabilidade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8976E61-0DA6-9FC5-CF04-477831D43269}"/>
              </a:ext>
            </a:extLst>
          </p:cNvPr>
          <p:cNvSpPr txBox="1"/>
          <p:nvPr/>
        </p:nvSpPr>
        <p:spPr>
          <a:xfrm>
            <a:off x="5148064" y="3331314"/>
            <a:ext cx="35283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Prof. Alexandre Di Pietra</a:t>
            </a:r>
          </a:p>
          <a:p>
            <a:pPr algn="just"/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</a:rPr>
              <a:t>Profissional da Contabilidade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6" name="image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958688"/>
            <a:ext cx="3327921" cy="262117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30" y="1505475"/>
            <a:ext cx="7896127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 sz="1800" b="1" dirty="0" smtClean="0"/>
          </a:p>
          <a:p>
            <a:pPr algn="r"/>
            <a:r>
              <a:rPr lang="pt-BR" sz="1800" b="1" i="1" dirty="0"/>
              <a:t>Comunicado </a:t>
            </a:r>
            <a:r>
              <a:rPr lang="pt-BR" sz="1800" b="1" i="1" dirty="0" err="1"/>
              <a:t>Audesp</a:t>
            </a:r>
            <a:r>
              <a:rPr lang="pt-BR" sz="1800" b="1" i="1" dirty="0"/>
              <a:t> 26/2024 de 27/05/2024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80329" y="1992943"/>
            <a:ext cx="8040143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1400" b="1" dirty="0">
                <a:solidFill>
                  <a:prstClr val="black"/>
                </a:solidFill>
              </a:rPr>
              <a:t>Despesas com Publicidade e Propaganda </a:t>
            </a:r>
            <a:r>
              <a:rPr lang="pt-BR" sz="1400" b="1" dirty="0" smtClean="0">
                <a:solidFill>
                  <a:prstClr val="black"/>
                </a:solidFill>
              </a:rPr>
              <a:t>– 2024</a:t>
            </a:r>
          </a:p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São duas </a:t>
            </a:r>
            <a:r>
              <a:rPr lang="pt-BR" sz="1600" dirty="0"/>
              <a:t>classificações </a:t>
            </a:r>
            <a:r>
              <a:rPr lang="pt-BR" sz="1600" dirty="0" smtClean="0"/>
              <a:t> (elementos) possíveis </a:t>
            </a:r>
            <a:r>
              <a:rPr lang="pt-BR" sz="1600" dirty="0"/>
              <a:t>para essas despesas:</a:t>
            </a:r>
          </a:p>
          <a:p>
            <a:pPr algn="just"/>
            <a:endParaRPr lang="pt-BR" sz="1050" b="1" dirty="0" smtClean="0"/>
          </a:p>
          <a:p>
            <a:pPr algn="just"/>
            <a:r>
              <a:rPr lang="pt-BR" sz="1600" b="1" dirty="0" smtClean="0"/>
              <a:t>Serviços </a:t>
            </a:r>
            <a:r>
              <a:rPr lang="pt-BR" sz="1600" b="1" dirty="0"/>
              <a:t>de Publicidade e Propaganda (Código: 3.3.90.39.88)</a:t>
            </a:r>
            <a:r>
              <a:rPr lang="pt-BR" sz="1600" dirty="0"/>
              <a:t>: </a:t>
            </a:r>
            <a:endParaRPr lang="pt-BR" sz="1600" dirty="0" smtClean="0"/>
          </a:p>
          <a:p>
            <a:pPr algn="just"/>
            <a:r>
              <a:rPr lang="pt-BR" sz="1600" dirty="0" smtClean="0"/>
              <a:t>Despesas com </a:t>
            </a:r>
            <a:r>
              <a:rPr lang="pt-BR" sz="1600" dirty="0"/>
              <a:t>serviços de </a:t>
            </a:r>
            <a:r>
              <a:rPr lang="pt-BR" sz="1600" dirty="0">
                <a:solidFill>
                  <a:schemeClr val="accent4">
                    <a:lumMod val="50000"/>
                  </a:schemeClr>
                </a:solidFill>
              </a:rPr>
              <a:t>propaganda</a:t>
            </a:r>
            <a:r>
              <a:rPr lang="pt-BR" sz="1600" dirty="0"/>
              <a:t> </a:t>
            </a:r>
            <a:r>
              <a:rPr lang="pt-BR" sz="1600" dirty="0" smtClean="0"/>
              <a:t>por </a:t>
            </a:r>
            <a:r>
              <a:rPr lang="pt-BR" sz="1600" dirty="0"/>
              <a:t>pessoa jurídica, incluindo a </a:t>
            </a:r>
            <a:r>
              <a:rPr lang="pt-BR" sz="1600" dirty="0">
                <a:solidFill>
                  <a:schemeClr val="accent4">
                    <a:lumMod val="50000"/>
                  </a:schemeClr>
                </a:solidFill>
              </a:rPr>
              <a:t>geração e a divulgação </a:t>
            </a:r>
            <a:r>
              <a:rPr lang="pt-BR" sz="1600" dirty="0"/>
              <a:t>por meio dos veículos de comunicação.</a:t>
            </a:r>
          </a:p>
          <a:p>
            <a:pPr algn="just"/>
            <a:endParaRPr lang="pt-BR" sz="1000" b="1" dirty="0" smtClean="0"/>
          </a:p>
          <a:p>
            <a:pPr algn="just"/>
            <a:r>
              <a:rPr lang="pt-BR" sz="1600" b="1" dirty="0" smtClean="0"/>
              <a:t>Serviços </a:t>
            </a:r>
            <a:r>
              <a:rPr lang="pt-BR" sz="1600" b="1" dirty="0"/>
              <a:t>de Publicidade Legal (Código: 3.3.90.39.90)</a:t>
            </a:r>
            <a:r>
              <a:rPr lang="pt-BR" sz="1600" dirty="0"/>
              <a:t>: </a:t>
            </a:r>
            <a:endParaRPr lang="pt-BR" sz="1600" dirty="0" smtClean="0"/>
          </a:p>
          <a:p>
            <a:pPr algn="just"/>
            <a:r>
              <a:rPr lang="pt-BR" sz="1600" dirty="0" smtClean="0"/>
              <a:t>Despesas com </a:t>
            </a:r>
            <a:r>
              <a:rPr lang="pt-BR" sz="1600" dirty="0"/>
              <a:t>serviços de </a:t>
            </a:r>
            <a:r>
              <a:rPr lang="pt-BR" sz="1600" dirty="0">
                <a:solidFill>
                  <a:schemeClr val="accent4">
                    <a:lumMod val="50000"/>
                  </a:schemeClr>
                </a:solidFill>
              </a:rPr>
              <a:t>publicidade legal</a:t>
            </a:r>
            <a:r>
              <a:rPr lang="pt-BR" sz="1600" dirty="0"/>
              <a:t>, que se realiza em obediência à prescrição de leis, decretos, portarias, instruções, estatutos, regimentos ou regulamentos internos</a:t>
            </a:r>
            <a:r>
              <a:rPr lang="pt-BR" sz="1600" dirty="0" smtClean="0"/>
              <a:t>. (atos de transparência)</a:t>
            </a:r>
            <a:endParaRPr lang="pt-BR" sz="1600" dirty="0"/>
          </a:p>
        </p:txBody>
      </p:sp>
      <p:pic>
        <p:nvPicPr>
          <p:cNvPr id="1026" name="Picture 2" descr="https://www4.tce.sp.gov.br/transparencia/themes/transparencia_tcesp/images/logo_tce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57186"/>
            <a:ext cx="2762250" cy="6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83569" y="1505475"/>
            <a:ext cx="8136903" cy="329852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30" y="1505475"/>
            <a:ext cx="7896127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 sz="1800" b="1" dirty="0" smtClean="0"/>
          </a:p>
          <a:p>
            <a:pPr algn="r"/>
            <a:r>
              <a:rPr lang="pt-BR" sz="1800" b="1" i="1" dirty="0"/>
              <a:t>Comunicado </a:t>
            </a:r>
            <a:r>
              <a:rPr lang="pt-BR" sz="1800" b="1" i="1" dirty="0" err="1"/>
              <a:t>Audesp</a:t>
            </a:r>
            <a:r>
              <a:rPr lang="pt-BR" sz="1800" b="1" i="1" dirty="0"/>
              <a:t> 26/2024 de 27/05/2024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80329" y="1992943"/>
            <a:ext cx="804014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1600" dirty="0">
                <a:solidFill>
                  <a:prstClr val="black"/>
                </a:solidFill>
              </a:rPr>
              <a:t>Despesas com Publicidade e Propaganda </a:t>
            </a:r>
            <a:r>
              <a:rPr lang="pt-BR" sz="1600" dirty="0" smtClean="0">
                <a:solidFill>
                  <a:prstClr val="black"/>
                </a:solidFill>
              </a:rPr>
              <a:t>– 2024</a:t>
            </a:r>
          </a:p>
          <a:p>
            <a:pPr lvl="0" algn="just"/>
            <a:endParaRPr lang="pt-BR" sz="1000" b="1" dirty="0">
              <a:solidFill>
                <a:prstClr val="black"/>
              </a:solidFill>
            </a:endParaRPr>
          </a:p>
          <a:p>
            <a:r>
              <a:rPr lang="pt-BR" sz="1600" dirty="0" smtClean="0"/>
              <a:t>Solicitamos aos jurisdicionados, </a:t>
            </a:r>
            <a:r>
              <a:rPr lang="pt-BR" sz="1400" dirty="0"/>
              <a:t>que</a:t>
            </a:r>
            <a:r>
              <a:rPr lang="pt-BR" sz="1600" dirty="0"/>
              <a:t> enviam balancetes contábeis ao sistema AUDESP: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/>
              <a:t>Analisem os empenhos e os respectivos serviços contratados, comparando-os com as definições dos códigos </a:t>
            </a:r>
            <a:r>
              <a:rPr lang="pt-BR" sz="1600" dirty="0" smtClean="0"/>
              <a:t>mencionados</a:t>
            </a:r>
            <a:endParaRPr lang="pt-B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/>
              <a:t>Reclassifiquem as despesas, </a:t>
            </a:r>
            <a:r>
              <a:rPr lang="pt-BR" sz="1600" b="1" dirty="0"/>
              <a:t>se necessário</a:t>
            </a:r>
            <a:r>
              <a:rPr lang="pt-BR" sz="1600" dirty="0"/>
              <a:t>, conforme </a:t>
            </a:r>
            <a:r>
              <a:rPr lang="pt-BR" sz="1600" dirty="0" smtClean="0"/>
              <a:t>cada código (elemento)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As </a:t>
            </a:r>
            <a:r>
              <a:rPr lang="pt-BR" sz="1600" dirty="0"/>
              <a:t>correções deverão ocorrer por meio dos mecanismos técnicos </a:t>
            </a:r>
            <a:r>
              <a:rPr lang="pt-BR" sz="1600" dirty="0" smtClean="0"/>
              <a:t>admitidos,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lançamentos </a:t>
            </a:r>
            <a:r>
              <a:rPr lang="pt-BR" sz="1600" b="1" dirty="0"/>
              <a:t>de ajuste, anulação ou estorno, de acordo os princípios contábeis.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683568" y="4083918"/>
            <a:ext cx="820891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pt-BR" b="1" dirty="0" smtClean="0">
                <a:solidFill>
                  <a:prstClr val="black"/>
                </a:solidFill>
              </a:rPr>
              <a:t>ARQUIVO ANEXO </a:t>
            </a:r>
            <a:r>
              <a:rPr lang="pt-BR" dirty="0" smtClean="0">
                <a:solidFill>
                  <a:prstClr val="black"/>
                </a:solidFill>
              </a:rPr>
              <a:t>- despesas empenhadas em </a:t>
            </a:r>
            <a:r>
              <a:rPr lang="pt-BR" dirty="0">
                <a:solidFill>
                  <a:prstClr val="black"/>
                </a:solidFill>
              </a:rPr>
              <a:t>que o CNAE principal da empresa </a:t>
            </a:r>
            <a:r>
              <a:rPr lang="pt-BR" dirty="0" smtClean="0">
                <a:solidFill>
                  <a:prstClr val="black"/>
                </a:solidFill>
              </a:rPr>
              <a:t>está </a:t>
            </a:r>
            <a:r>
              <a:rPr lang="pt-BR" dirty="0">
                <a:solidFill>
                  <a:prstClr val="black"/>
                </a:solidFill>
              </a:rPr>
              <a:t>relacionado a </a:t>
            </a:r>
            <a:r>
              <a:rPr lang="pt-BR" b="1" dirty="0">
                <a:solidFill>
                  <a:prstClr val="black"/>
                </a:solidFill>
              </a:rPr>
              <a:t>publicidade e propaganda</a:t>
            </a:r>
            <a:r>
              <a:rPr lang="pt-BR" dirty="0">
                <a:solidFill>
                  <a:prstClr val="black"/>
                </a:solidFill>
              </a:rPr>
              <a:t>, o histórico do empenho contém palavras relacionadas a este </a:t>
            </a:r>
            <a:r>
              <a:rPr lang="pt-BR" b="1" dirty="0">
                <a:solidFill>
                  <a:prstClr val="black"/>
                </a:solidFill>
              </a:rPr>
              <a:t>objeto</a:t>
            </a:r>
            <a:r>
              <a:rPr lang="pt-BR" dirty="0">
                <a:solidFill>
                  <a:prstClr val="black"/>
                </a:solidFill>
              </a:rPr>
              <a:t> e as despesas </a:t>
            </a:r>
            <a:r>
              <a:rPr lang="pt-BR" b="1" dirty="0">
                <a:solidFill>
                  <a:prstClr val="black"/>
                </a:solidFill>
              </a:rPr>
              <a:t>NÃO</a:t>
            </a:r>
            <a:r>
              <a:rPr lang="pt-BR" dirty="0">
                <a:solidFill>
                  <a:prstClr val="black"/>
                </a:solidFill>
              </a:rPr>
              <a:t> foram classificadas nos </a:t>
            </a:r>
            <a:r>
              <a:rPr lang="pt-BR" dirty="0" smtClean="0">
                <a:solidFill>
                  <a:prstClr val="black"/>
                </a:solidFill>
              </a:rPr>
              <a:t>subitens.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83569" y="1657186"/>
            <a:ext cx="8136903" cy="239593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2" descr="https://www4.tce.sp.gov.br/transparencia/themes/transparencia_tcesp/images/logo_tces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57186"/>
            <a:ext cx="2762250" cy="6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02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951570"/>
            <a:ext cx="7776864" cy="425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 smtClean="0"/>
              <a:t>O </a:t>
            </a:r>
            <a:r>
              <a:rPr lang="pt-BR" sz="1600" dirty="0"/>
              <a:t>Tribunal de Contas do Estado de São Paulo, mediante Comunicado, recomenda que as Prefeituras identifiquem, em específicas atividades programáticas, as despesas com publicidade e propaganda: </a:t>
            </a:r>
            <a:endParaRPr lang="pt-BR" sz="1600" dirty="0" smtClean="0"/>
          </a:p>
          <a:p>
            <a:endParaRPr lang="pt-BR" sz="1600" dirty="0"/>
          </a:p>
          <a:p>
            <a:pPr algn="ctr"/>
            <a:endParaRPr lang="pt-BR" sz="1600" dirty="0" smtClean="0"/>
          </a:p>
          <a:p>
            <a:pPr algn="r"/>
            <a:r>
              <a:rPr lang="pt-BR" sz="1600" b="1" dirty="0" smtClean="0"/>
              <a:t>COMUNICADO </a:t>
            </a:r>
            <a:r>
              <a:rPr lang="pt-BR" sz="1600" b="1" dirty="0"/>
              <a:t>SDG no 24, de 2011 </a:t>
            </a:r>
            <a:endParaRPr lang="pt-BR" sz="1600" b="1" dirty="0" smtClean="0"/>
          </a:p>
          <a:p>
            <a:endParaRPr lang="pt-BR" sz="1000" dirty="0"/>
          </a:p>
          <a:p>
            <a:pPr algn="just"/>
            <a:endParaRPr lang="pt-BR" sz="500" dirty="0" smtClean="0"/>
          </a:p>
          <a:p>
            <a:pPr algn="just"/>
            <a:r>
              <a:rPr lang="pt-BR" sz="1600" dirty="0" smtClean="0"/>
              <a:t>O </a:t>
            </a:r>
            <a:r>
              <a:rPr lang="pt-BR" sz="1600" dirty="0"/>
              <a:t>Tribunal de Contas do Estado de São Paulo, na sua missão de orientar seus jurisdicionados, alerta sobre a necessidade de observância aos seguintes dispositivos constitucionais e legais: </a:t>
            </a:r>
            <a:endParaRPr lang="pt-BR" sz="1600" dirty="0" smtClean="0"/>
          </a:p>
          <a:p>
            <a:endParaRPr lang="pt-BR" sz="800" dirty="0"/>
          </a:p>
          <a:p>
            <a:pPr algn="just"/>
            <a:r>
              <a:rPr lang="pt-BR" sz="1600" dirty="0" smtClean="0"/>
              <a:t>No </a:t>
            </a:r>
            <a:r>
              <a:rPr lang="pt-BR" sz="1600" dirty="0"/>
              <a:t>escopo do controle trienal exigido pelo art. 73, VI, “b” e VII da Lei Eleitoral, salutar a alocação, na lei orçamentária, de </a:t>
            </a:r>
            <a:r>
              <a:rPr lang="pt-BR" sz="1600" b="1" dirty="0"/>
              <a:t>específicas atividades programáticas</a:t>
            </a:r>
            <a:r>
              <a:rPr lang="pt-BR" sz="1600" dirty="0"/>
              <a:t>: uma para gastos de propaganda; outra para despesas de publicidade institucional. </a:t>
            </a:r>
            <a:endParaRPr lang="pt-BR" sz="1600" dirty="0" smtClean="0"/>
          </a:p>
          <a:p>
            <a:pPr algn="ctr"/>
            <a:r>
              <a:rPr lang="pt-BR" sz="1600" dirty="0" smtClean="0"/>
              <a:t>SDG</a:t>
            </a:r>
            <a:r>
              <a:rPr lang="pt-BR" sz="1600" dirty="0"/>
              <a:t>, 3 de agosto de 2011 </a:t>
            </a:r>
            <a:endParaRPr lang="pt-BR" sz="1600" dirty="0" smtClean="0"/>
          </a:p>
          <a:p>
            <a:pPr algn="ctr"/>
            <a:r>
              <a:rPr lang="pt-BR" sz="1600" dirty="0" smtClean="0"/>
              <a:t>Sérgio </a:t>
            </a:r>
            <a:r>
              <a:rPr lang="pt-BR" sz="1600" dirty="0" err="1"/>
              <a:t>Ciquera</a:t>
            </a:r>
            <a:r>
              <a:rPr lang="pt-BR" sz="1600" dirty="0"/>
              <a:t> Rossi </a:t>
            </a:r>
            <a:endParaRPr lang="pt-BR" sz="1600" dirty="0" smtClean="0"/>
          </a:p>
          <a:p>
            <a:pPr algn="ctr"/>
            <a:r>
              <a:rPr lang="pt-BR" sz="1600" dirty="0" smtClean="0"/>
              <a:t>Secretário-Diretor </a:t>
            </a:r>
            <a:r>
              <a:rPr lang="pt-BR" sz="1600" dirty="0"/>
              <a:t>Geral 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1851670"/>
            <a:ext cx="7920880" cy="31683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Picture 2" descr="https://www4.tce.sp.gov.br/transparencia/themes/transparencia_tcesp/images/logo_tces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67" y="1923679"/>
            <a:ext cx="2762250" cy="6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6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1995686"/>
            <a:ext cx="7776864" cy="2035392"/>
          </a:xfrm>
        </p:spPr>
        <p:txBody>
          <a:bodyPr>
            <a:normAutofit fontScale="92500" lnSpcReduction="20000"/>
          </a:bodyPr>
          <a:lstStyle/>
          <a:p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. CONTRAIR DESPESAS NOS ÚLTIMOS 8 MESES SEM DISPONIBILIDADE FINANCEIRA (Art. 42)</a:t>
            </a:r>
          </a:p>
          <a:p>
            <a:endParaRPr lang="pt-BR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737702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/>
              <a:t>4. AS VEDAÇÕES DE ÚLTIMO ANO DE </a:t>
            </a:r>
            <a:r>
              <a:rPr lang="pt-BR" sz="1400" b="1" dirty="0" smtClean="0"/>
              <a:t>MANDATO</a:t>
            </a:r>
          </a:p>
          <a:p>
            <a:endParaRPr lang="pt-BR" sz="1400" dirty="0" smtClean="0"/>
          </a:p>
          <a:p>
            <a:r>
              <a:rPr lang="pt-BR" sz="1400" dirty="0" smtClean="0"/>
              <a:t>4.1.Vedações </a:t>
            </a:r>
            <a:r>
              <a:rPr lang="pt-BR" sz="1400" dirty="0"/>
              <a:t>da Lei de Responsabilidade Fiscal </a:t>
            </a:r>
            <a:endParaRPr lang="pt-BR" sz="1400" dirty="0" smtClean="0"/>
          </a:p>
          <a:p>
            <a:endParaRPr lang="pt-BR" sz="1400" dirty="0"/>
          </a:p>
          <a:p>
            <a:r>
              <a:rPr lang="pt-BR" sz="1400" dirty="0" smtClean="0"/>
              <a:t>4.1.1</a:t>
            </a:r>
            <a:r>
              <a:rPr lang="pt-BR" sz="1400" dirty="0"/>
              <a:t>. Não Cumprimento do art. 42 da Lei de Responsabilidade Fiscal </a:t>
            </a:r>
            <a:endParaRPr lang="pt-BR" sz="1400" dirty="0" smtClean="0"/>
          </a:p>
          <a:p>
            <a:endParaRPr lang="pt-BR" sz="1400" dirty="0"/>
          </a:p>
          <a:p>
            <a:r>
              <a:rPr lang="pt-BR" sz="1400" dirty="0" smtClean="0"/>
              <a:t>Assim </a:t>
            </a:r>
            <a:r>
              <a:rPr lang="pt-BR" sz="1400" dirty="0"/>
              <a:t>dispõe tal dispositivo: </a:t>
            </a:r>
            <a:endParaRPr lang="pt-BR" sz="1400" dirty="0" smtClean="0"/>
          </a:p>
          <a:p>
            <a:endParaRPr lang="pt-BR" sz="14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1" y="3370515"/>
            <a:ext cx="864096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pt-BR" sz="1400" dirty="0">
                <a:solidFill>
                  <a:prstClr val="black"/>
                </a:solidFill>
              </a:rPr>
              <a:t>“</a:t>
            </a:r>
            <a:r>
              <a:rPr lang="pt-BR" sz="1400" i="1" dirty="0">
                <a:solidFill>
                  <a:prstClr val="black"/>
                </a:solidFill>
              </a:rPr>
              <a:t>Art. 42. É vedado ao titular de Poder ou órgão referido no art. 20, nos últimos dois quadrimestres do seu mandato, </a:t>
            </a:r>
            <a:r>
              <a:rPr lang="pt-BR" sz="1400" b="1" i="1" dirty="0">
                <a:solidFill>
                  <a:prstClr val="black"/>
                </a:solidFill>
              </a:rPr>
              <a:t>contrair</a:t>
            </a:r>
            <a:r>
              <a:rPr lang="pt-BR" sz="1400" i="1" dirty="0">
                <a:solidFill>
                  <a:prstClr val="black"/>
                </a:solidFill>
              </a:rPr>
              <a:t> </a:t>
            </a:r>
            <a:r>
              <a:rPr lang="pt-BR" sz="1400" b="1" i="1" dirty="0">
                <a:solidFill>
                  <a:prstClr val="black"/>
                </a:solidFill>
              </a:rPr>
              <a:t>obrigação de despesa </a:t>
            </a:r>
            <a:r>
              <a:rPr lang="pt-BR" sz="1400" i="1" dirty="0">
                <a:solidFill>
                  <a:prstClr val="black"/>
                </a:solidFill>
              </a:rPr>
              <a:t>que não possa ser cumprida integralmente dentro dele, ou que tenha parcelas a serem pagas no exercício seguinte sem que haja suficiente disponibilidade de caixa para este efeito. </a:t>
            </a:r>
          </a:p>
          <a:p>
            <a:pPr lvl="0" algn="just"/>
            <a:endParaRPr lang="pt-BR" sz="1400" i="1" dirty="0">
              <a:solidFill>
                <a:prstClr val="black"/>
              </a:solidFill>
            </a:endParaRPr>
          </a:p>
          <a:p>
            <a:pPr lvl="0" algn="just"/>
            <a:r>
              <a:rPr lang="pt-BR" sz="1400" i="1" dirty="0">
                <a:solidFill>
                  <a:prstClr val="black"/>
                </a:solidFill>
              </a:rPr>
              <a:t>Parágrafo único. Na determinação da disponibilidade de caixa serão considerados os encargos e despesas compromissadas a pagar até o final do exercício”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601599"/>
            <a:ext cx="7992888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 regra é clara: </a:t>
            </a:r>
          </a:p>
          <a:p>
            <a:endParaRPr lang="pt-BR" sz="900" dirty="0"/>
          </a:p>
          <a:p>
            <a:pPr algn="ctr"/>
            <a:r>
              <a:rPr lang="pt-BR" i="1" dirty="0" smtClean="0"/>
              <a:t>Se </a:t>
            </a:r>
            <a:r>
              <a:rPr lang="pt-BR" b="1" i="1" dirty="0" smtClean="0">
                <a:solidFill>
                  <a:srgbClr val="FF0000"/>
                </a:solidFill>
              </a:rPr>
              <a:t>contrair </a:t>
            </a:r>
            <a:r>
              <a:rPr lang="pt-BR" b="1" i="1" dirty="0">
                <a:solidFill>
                  <a:srgbClr val="FF0000"/>
                </a:solidFill>
              </a:rPr>
              <a:t>obrigação de </a:t>
            </a:r>
            <a:r>
              <a:rPr lang="pt-BR" b="1" i="1" dirty="0" smtClean="0">
                <a:solidFill>
                  <a:srgbClr val="FF0000"/>
                </a:solidFill>
              </a:rPr>
              <a:t>despesa </a:t>
            </a:r>
            <a:r>
              <a:rPr lang="pt-BR" dirty="0" smtClean="0"/>
              <a:t>entre </a:t>
            </a:r>
            <a:r>
              <a:rPr lang="pt-BR" dirty="0"/>
              <a:t>maio e </a:t>
            </a:r>
            <a:r>
              <a:rPr lang="pt-BR" dirty="0" smtClean="0"/>
              <a:t>dezembro, deve “empenhar, liquidar e pagar tudo”, ou</a:t>
            </a:r>
            <a:r>
              <a:rPr lang="pt-BR" dirty="0"/>
              <a:t>, ao menos, reservar dinheiro para que assim o faça o sucessor</a:t>
            </a:r>
            <a:r>
              <a:rPr lang="pt-BR" dirty="0" smtClean="0"/>
              <a:t>.</a:t>
            </a:r>
            <a:r>
              <a:rPr lang="pt-BR" i="1" dirty="0"/>
              <a:t> </a:t>
            </a:r>
          </a:p>
          <a:p>
            <a:pPr algn="ctr"/>
            <a:endParaRPr lang="pt-BR" dirty="0" smtClean="0"/>
          </a:p>
          <a:p>
            <a:pPr algn="ctr"/>
            <a:r>
              <a:rPr lang="pt-BR" b="1" dirty="0" smtClean="0"/>
              <a:t>Tema: </a:t>
            </a:r>
            <a:r>
              <a:rPr lang="pt-BR" b="1" u="sng" dirty="0"/>
              <a:t>despesa líquida a </a:t>
            </a:r>
            <a:r>
              <a:rPr lang="pt-BR" b="1" u="sng" dirty="0" smtClean="0"/>
              <a:t>pagar</a:t>
            </a:r>
            <a:r>
              <a:rPr lang="pt-BR" b="1" dirty="0" smtClean="0"/>
              <a:t> veado o crescimento, aumento ou variação positiva </a:t>
            </a:r>
            <a:endParaRPr lang="pt-BR" b="1" i="1" u="sng" dirty="0"/>
          </a:p>
          <a:p>
            <a:pPr algn="ctr"/>
            <a:r>
              <a:rPr lang="pt-BR" i="1" dirty="0"/>
              <a:t>Logo, a lei não fala em déficit orçamentário , com causa .</a:t>
            </a:r>
          </a:p>
          <a:p>
            <a:pPr algn="ctr"/>
            <a:endParaRPr lang="pt-BR" sz="1050" i="1" dirty="0" smtClean="0"/>
          </a:p>
          <a:p>
            <a:r>
              <a:rPr lang="pt-BR" b="1" dirty="0" smtClean="0"/>
              <a:t>CÁLCULO: </a:t>
            </a:r>
          </a:p>
          <a:p>
            <a:pPr algn="ctr"/>
            <a:r>
              <a:rPr lang="pt-BR" b="1" dirty="0" smtClean="0"/>
              <a:t>DÉBITOS DE CURTO PRAZO - DISPONIBILIDADES DE CAIXA = EQUILÍBRIO</a:t>
            </a:r>
            <a:endParaRPr lang="pt-BR" b="1" i="1" dirty="0" smtClean="0"/>
          </a:p>
          <a:p>
            <a:pPr algn="ctr"/>
            <a:endParaRPr lang="pt-BR" sz="1000" i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5536" y="3597865"/>
            <a:ext cx="8352928" cy="12926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400" i="1" dirty="0" smtClean="0"/>
              <a:t>1. </a:t>
            </a:r>
            <a:r>
              <a:rPr lang="pt-BR" sz="1400" i="1" dirty="0"/>
              <a:t>Há de haver, sim, suporte financeiro para as despesas preexistentes aos dois últimos quadrimestres do mandato, desde que aptas a pagamento, ou seja, já liquidadas. (Art. 102, § único, LDO 2012 da União)</a:t>
            </a:r>
          </a:p>
          <a:p>
            <a:pPr algn="just"/>
            <a:endParaRPr lang="pt-BR" sz="800" i="1" dirty="0" smtClean="0"/>
          </a:p>
          <a:p>
            <a:pPr algn="just"/>
            <a:r>
              <a:rPr lang="pt-BR" sz="1400" i="1" dirty="0" smtClean="0"/>
              <a:t>2. </a:t>
            </a:r>
            <a:r>
              <a:rPr lang="pt-BR" sz="1400" i="1" dirty="0"/>
              <a:t>O cancelamento de empenhos aptos a pagamento (liquidados) é prática absolutamente irregular; distorce os fundamentais resultados contábeis e, se feito, enseja retificações da Fiscalização e, talvez, parecer desfavorável desta Casa</a:t>
            </a:r>
            <a:r>
              <a:rPr lang="pt-BR" sz="1400" i="1" dirty="0" smtClean="0"/>
              <a:t>.</a:t>
            </a:r>
            <a:endParaRPr lang="pt-BR" sz="1400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910402"/>
            <a:ext cx="7992888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/>
              <a:t>PARA O PRIMEIRO PERÍODO (POSIÇÃO EM 30 DE ABRIL) </a:t>
            </a:r>
            <a:endParaRPr lang="pt-BR" sz="1400" dirty="0" smtClean="0"/>
          </a:p>
          <a:p>
            <a:r>
              <a:rPr lang="pt-BR" sz="1400" dirty="0" smtClean="0"/>
              <a:t>Empenhos </a:t>
            </a:r>
            <a:r>
              <a:rPr lang="pt-BR" sz="1400" dirty="0"/>
              <a:t>a Pagar </a:t>
            </a:r>
            <a:r>
              <a:rPr lang="pt-BR" sz="1400" b="1" dirty="0" smtClean="0"/>
              <a:t>+</a:t>
            </a:r>
            <a:r>
              <a:rPr lang="pt-BR" sz="1400" dirty="0" smtClean="0"/>
              <a:t> </a:t>
            </a:r>
            <a:r>
              <a:rPr lang="pt-BR" sz="1400" dirty="0"/>
              <a:t>Restos a Pagar (liquidados) </a:t>
            </a:r>
            <a:endParaRPr lang="pt-BR" sz="1400" dirty="0" smtClean="0"/>
          </a:p>
          <a:p>
            <a:r>
              <a:rPr lang="pt-BR" sz="1400" dirty="0" smtClean="0"/>
              <a:t>(-) </a:t>
            </a:r>
            <a:r>
              <a:rPr lang="pt-BR" sz="1400" dirty="0"/>
              <a:t>Disponibilidades de Caixa (Caixa e Bancos</a:t>
            </a:r>
            <a:r>
              <a:rPr lang="pt-BR" sz="1400" dirty="0" smtClean="0"/>
              <a:t>)</a:t>
            </a:r>
          </a:p>
          <a:p>
            <a:r>
              <a:rPr lang="pt-BR" sz="1400" dirty="0" smtClean="0"/>
              <a:t>(+) </a:t>
            </a:r>
            <a:r>
              <a:rPr lang="pt-BR" sz="1400" dirty="0"/>
              <a:t>Reservas financeiras do </a:t>
            </a:r>
            <a:r>
              <a:rPr lang="pt-BR" sz="1400" dirty="0" smtClean="0"/>
              <a:t>RPPS </a:t>
            </a:r>
          </a:p>
          <a:p>
            <a:r>
              <a:rPr lang="pt-BR" sz="1400" dirty="0" smtClean="0"/>
              <a:t>(+) Valores </a:t>
            </a:r>
            <a:r>
              <a:rPr lang="pt-BR" sz="1400" dirty="0"/>
              <a:t>atrelados a retenções </a:t>
            </a:r>
            <a:r>
              <a:rPr lang="pt-BR" sz="1400" dirty="0" err="1"/>
              <a:t>extra-orçamentárias</a:t>
            </a:r>
            <a:r>
              <a:rPr lang="pt-BR" sz="1400" dirty="0"/>
              <a:t> (depósitos, consignações) </a:t>
            </a:r>
            <a:endParaRPr lang="pt-BR" sz="1400" dirty="0" smtClean="0"/>
          </a:p>
          <a:p>
            <a:r>
              <a:rPr lang="pt-BR" sz="1400" dirty="0" smtClean="0"/>
              <a:t>(=) </a:t>
            </a:r>
            <a:r>
              <a:rPr lang="pt-BR" sz="1400" dirty="0"/>
              <a:t>Dívida Líquida de Curto Prazo em 30 de abril </a:t>
            </a:r>
            <a:endParaRPr lang="pt-BR" sz="1400" dirty="0" smtClean="0"/>
          </a:p>
          <a:p>
            <a:endParaRPr lang="pt-BR" sz="1050" dirty="0"/>
          </a:p>
          <a:p>
            <a:r>
              <a:rPr lang="pt-BR" sz="1400" dirty="0" smtClean="0"/>
              <a:t>PARA </a:t>
            </a:r>
            <a:r>
              <a:rPr lang="pt-BR" sz="1400" dirty="0"/>
              <a:t>O SEGUNDO PERÍODO (POSIÇÃO EM 31 DE DEZEMBRO) </a:t>
            </a:r>
            <a:endParaRPr lang="pt-BR" sz="1400" dirty="0" smtClean="0"/>
          </a:p>
          <a:p>
            <a:r>
              <a:rPr lang="pt-BR" sz="1400" dirty="0" smtClean="0"/>
              <a:t>Restos </a:t>
            </a:r>
            <a:r>
              <a:rPr lang="pt-BR" sz="1400" dirty="0"/>
              <a:t>a Pagar (liquidados) </a:t>
            </a:r>
            <a:endParaRPr lang="pt-BR" sz="1400" dirty="0" smtClean="0"/>
          </a:p>
          <a:p>
            <a:r>
              <a:rPr lang="pt-BR" sz="1400" dirty="0" smtClean="0"/>
              <a:t>(-) </a:t>
            </a:r>
            <a:r>
              <a:rPr lang="pt-BR" sz="1400" dirty="0"/>
              <a:t>Disponibilidades de Caixa (Caixa e Bancos)</a:t>
            </a:r>
          </a:p>
          <a:p>
            <a:r>
              <a:rPr lang="pt-BR" sz="1400" dirty="0" smtClean="0"/>
              <a:t>(+) </a:t>
            </a:r>
            <a:r>
              <a:rPr lang="pt-BR" sz="1400" dirty="0"/>
              <a:t>Reservas financeiras do </a:t>
            </a:r>
            <a:r>
              <a:rPr lang="pt-BR" sz="1400" dirty="0" smtClean="0"/>
              <a:t>RPPS </a:t>
            </a:r>
          </a:p>
          <a:p>
            <a:r>
              <a:rPr lang="pt-BR" sz="1400" dirty="0" smtClean="0"/>
              <a:t>(=) valores </a:t>
            </a:r>
            <a:r>
              <a:rPr lang="pt-BR" sz="1400" dirty="0"/>
              <a:t>atrelados a retenções </a:t>
            </a:r>
            <a:r>
              <a:rPr lang="pt-BR" sz="1400" dirty="0" err="1"/>
              <a:t>extra-orçamentárias</a:t>
            </a:r>
            <a:r>
              <a:rPr lang="pt-BR" sz="1400" dirty="0"/>
              <a:t> (depósitos, consignações) </a:t>
            </a:r>
            <a:endParaRPr lang="pt-BR" sz="1400" dirty="0" smtClean="0"/>
          </a:p>
          <a:p>
            <a:r>
              <a:rPr lang="pt-BR" sz="1400" dirty="0" smtClean="0"/>
              <a:t>(=) </a:t>
            </a:r>
            <a:r>
              <a:rPr lang="pt-BR" sz="1400" dirty="0"/>
              <a:t>Dívida Líquida de Curto Prazo em 31 de dezembro</a:t>
            </a:r>
            <a:endParaRPr lang="pt-BR" sz="1400" i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3568" y="127560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Processo de Acompanhamento da Gestão </a:t>
            </a:r>
            <a:r>
              <a:rPr lang="pt-BR" b="1" dirty="0" smtClean="0"/>
              <a:t>Fiscal. </a:t>
            </a:r>
            <a:r>
              <a:rPr lang="pt-BR" dirty="0" smtClean="0"/>
              <a:t>Abril</a:t>
            </a:r>
            <a:r>
              <a:rPr lang="pt-BR" dirty="0"/>
              <a:t>, </a:t>
            </a:r>
            <a:r>
              <a:rPr lang="pt-BR" dirty="0" smtClean="0"/>
              <a:t> e após, mensalmente o AUDESP</a:t>
            </a:r>
            <a:r>
              <a:rPr lang="pt-BR" dirty="0"/>
              <a:t> </a:t>
            </a:r>
            <a:r>
              <a:rPr lang="pt-BR" dirty="0" smtClean="0"/>
              <a:t>faz alertas automáticos da </a:t>
            </a:r>
            <a:r>
              <a:rPr lang="pt-BR" b="1" dirty="0" smtClean="0"/>
              <a:t>disponibilidade financeira </a:t>
            </a:r>
            <a:r>
              <a:rPr lang="pt-BR" dirty="0" smtClean="0"/>
              <a:t>(indisponibilidade)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520572"/>
            <a:ext cx="8388932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i="1" dirty="0" smtClean="0"/>
              <a:t>RECOMENDAÇÕES: </a:t>
            </a:r>
          </a:p>
          <a:p>
            <a:pPr algn="just"/>
            <a:endParaRPr lang="pt-BR" sz="500" i="1" dirty="0"/>
          </a:p>
          <a:p>
            <a:pPr algn="just"/>
            <a:r>
              <a:rPr lang="pt-BR" i="1" dirty="0" smtClean="0"/>
              <a:t>Se deficitário </a:t>
            </a:r>
            <a:r>
              <a:rPr lang="pt-BR" i="1" dirty="0"/>
              <a:t>em 30 de abril do último ano de mandato</a:t>
            </a:r>
            <a:r>
              <a:rPr lang="pt-BR" i="1" dirty="0" smtClean="0"/>
              <a:t>, o gestor-ordenador deve recusar </a:t>
            </a:r>
            <a:r>
              <a:rPr lang="pt-BR" b="1" i="1" dirty="0">
                <a:solidFill>
                  <a:srgbClr val="FF0000"/>
                </a:solidFill>
              </a:rPr>
              <a:t>contrair obrigação de despesa</a:t>
            </a:r>
            <a:r>
              <a:rPr lang="pt-BR" i="1" dirty="0" smtClean="0"/>
              <a:t> (despesa nova), para </a:t>
            </a:r>
            <a:r>
              <a:rPr lang="pt-BR" i="1" dirty="0"/>
              <a:t>que possa monetariamente suportar os gastos preexistentes, não transferindo mais dívida ao próximo gestor. </a:t>
            </a:r>
            <a:endParaRPr lang="pt-BR" i="1" dirty="0" smtClean="0"/>
          </a:p>
          <a:p>
            <a:pPr algn="just"/>
            <a:endParaRPr lang="pt-BR" sz="600" i="1" dirty="0"/>
          </a:p>
          <a:p>
            <a:pPr algn="just"/>
            <a:r>
              <a:rPr lang="pt-BR" i="1" dirty="0" smtClean="0"/>
              <a:t>Para </a:t>
            </a:r>
            <a:r>
              <a:rPr lang="pt-BR" i="1" dirty="0"/>
              <a:t>tanto, deve a Administração valer-se da </a:t>
            </a:r>
            <a:r>
              <a:rPr lang="pt-BR" b="1" i="1" dirty="0"/>
              <a:t>limitação de </a:t>
            </a:r>
            <a:r>
              <a:rPr lang="pt-BR" b="1" i="1" dirty="0" smtClean="0"/>
              <a:t>empenho </a:t>
            </a:r>
            <a:r>
              <a:rPr lang="pt-BR" i="1" dirty="0" smtClean="0"/>
              <a:t>(LDO) </a:t>
            </a:r>
            <a:r>
              <a:rPr lang="pt-BR" i="1" dirty="0"/>
              <a:t>e de rigorosa planificação de caixa </a:t>
            </a:r>
            <a:r>
              <a:rPr lang="pt-BR" i="1" dirty="0" smtClean="0"/>
              <a:t>prevista no Art</a:t>
            </a:r>
            <a:r>
              <a:rPr lang="pt-BR" i="1" dirty="0"/>
              <a:t>. </a:t>
            </a:r>
            <a:r>
              <a:rPr lang="pt-BR" i="1" dirty="0" smtClean="0"/>
              <a:t>8º </a:t>
            </a:r>
            <a:r>
              <a:rPr lang="pt-BR" i="1" dirty="0"/>
              <a:t>da LRF </a:t>
            </a:r>
            <a:r>
              <a:rPr lang="pt-BR" i="1" dirty="0" smtClean="0"/>
              <a:t>c/c art</a:t>
            </a:r>
            <a:r>
              <a:rPr lang="pt-BR" i="1" dirty="0"/>
              <a:t>. 47 a 50 da Lei no 4.320, de </a:t>
            </a:r>
            <a:r>
              <a:rPr lang="pt-BR" i="1" dirty="0" smtClean="0"/>
              <a:t>1964.</a:t>
            </a:r>
            <a:endParaRPr lang="pt-BR" i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6" y="3579862"/>
            <a:ext cx="828092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dirty="0" smtClean="0"/>
              <a:t>O </a:t>
            </a:r>
            <a:r>
              <a:rPr lang="pt-BR" b="1" dirty="0">
                <a:solidFill>
                  <a:srgbClr val="FF0000"/>
                </a:solidFill>
              </a:rPr>
              <a:t>alerta evidencia o </a:t>
            </a:r>
            <a:r>
              <a:rPr lang="pt-BR" b="1" dirty="0" smtClean="0">
                <a:solidFill>
                  <a:srgbClr val="FF0000"/>
                </a:solidFill>
              </a:rPr>
              <a:t>dolo,</a:t>
            </a:r>
            <a:r>
              <a:rPr lang="pt-BR" b="1" dirty="0" smtClean="0"/>
              <a:t> </a:t>
            </a:r>
            <a:r>
              <a:rPr lang="pt-BR" dirty="0" smtClean="0"/>
              <a:t>pois, mesmo </a:t>
            </a:r>
            <a:r>
              <a:rPr lang="pt-BR" dirty="0"/>
              <a:t>cientificado, </a:t>
            </a:r>
            <a:r>
              <a:rPr lang="pt-BR" dirty="0" smtClean="0"/>
              <a:t>o ordenador não </a:t>
            </a:r>
            <a:r>
              <a:rPr lang="pt-BR" dirty="0"/>
              <a:t>adota providências no sentido de contingenciar despesas nos termos do artigo </a:t>
            </a:r>
            <a:r>
              <a:rPr lang="pt-BR" dirty="0" smtClean="0"/>
              <a:t>9º </a:t>
            </a:r>
            <a:r>
              <a:rPr lang="pt-BR" dirty="0"/>
              <a:t>da Lei de Responsabilidade Fiscal e poderá, caso a Edilidade confirme o parecer desfavorável do Tribunal, torná-lo inelegível nos termos da Lei Federal no 64/90.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520572"/>
            <a:ext cx="864096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EVOLUÇÃO JURISPRUDENCIAL :  </a:t>
            </a:r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“</a:t>
            </a:r>
            <a:r>
              <a:rPr lang="pt-BR" sz="2400" i="1" dirty="0" smtClean="0"/>
              <a:t>Assim</a:t>
            </a:r>
            <a:r>
              <a:rPr lang="pt-BR" sz="2400" i="1" dirty="0"/>
              <a:t>, transcorrido todo esse </a:t>
            </a:r>
            <a:r>
              <a:rPr lang="pt-BR" sz="2400" i="1" dirty="0" smtClean="0"/>
              <a:t>tempo (2000-2012) </a:t>
            </a:r>
            <a:r>
              <a:rPr lang="pt-BR" sz="2400" i="1" dirty="0"/>
              <a:t>e discutida a matéria, é natural que a construção jurisprudencial evolua a ponto de entender que </a:t>
            </a:r>
            <a:r>
              <a:rPr lang="pt-BR" sz="2400" b="1" i="1" dirty="0"/>
              <a:t>a falha é grave e comporta a rejeição das contas</a:t>
            </a:r>
            <a:r>
              <a:rPr lang="pt-BR" sz="2400" i="1" dirty="0"/>
              <a:t>, uma vez que houve temporada suficiente para que a Administração Pública tenha se habituado à cultura da gestão fiscal transparente e responsável, mesmo porque, a falta de observância ao dispositivo implica em capitulação de ordem penal</a:t>
            </a:r>
            <a:r>
              <a:rPr lang="pt-BR" sz="2400" i="1" dirty="0" smtClean="0"/>
              <a:t>.</a:t>
            </a:r>
            <a:r>
              <a:rPr lang="pt-BR" sz="2400" b="1" dirty="0"/>
              <a:t> (TC- 1658/026/2012)</a:t>
            </a:r>
            <a:endParaRPr lang="pt-BR" sz="2400" i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2193708"/>
            <a:ext cx="7776864" cy="2035392"/>
          </a:xfrm>
        </p:spPr>
        <p:txBody>
          <a:bodyPr>
            <a:normAutofit fontScale="92500" lnSpcReduction="20000"/>
          </a:bodyPr>
          <a:lstStyle/>
          <a:p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2.1 </a:t>
            </a:r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CONTRAIR DESPESAS NOS ÚLTIMOS </a:t>
            </a:r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12 </a:t>
            </a:r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MESES SEM DISPONIBILIDADE FINANCEIRA (Art. </a:t>
            </a:r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167A CF)</a:t>
            </a:r>
            <a:endParaRPr lang="pt-BR" sz="48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pt-BR" sz="2000" dirty="0"/>
          </a:p>
        </p:txBody>
      </p:sp>
      <p:sp>
        <p:nvSpPr>
          <p:cNvPr id="6" name="Retângulo 5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2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559882" y="915566"/>
            <a:ext cx="83061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05001"/>
              </a:lnSpc>
            </a:pPr>
            <a:r>
              <a:rPr lang="en-US" b="1" dirty="0">
                <a:solidFill>
                  <a:srgbClr val="006FB1"/>
                </a:solidFill>
              </a:rPr>
              <a:t>ALEXANDRE DI PIETRA </a:t>
            </a:r>
          </a:p>
          <a:p>
            <a:pPr>
              <a:lnSpc>
                <a:spcPct val="105001"/>
              </a:lnSpc>
            </a:pPr>
            <a:r>
              <a:rPr lang="en-US" sz="1400" b="1" dirty="0"/>
              <a:t>@</a:t>
            </a:r>
            <a:r>
              <a:rPr lang="en-US" sz="1400" b="1" dirty="0" err="1"/>
              <a:t>dipietraalexandre</a:t>
            </a:r>
            <a:endParaRPr lang="en-US" sz="1400" b="1" dirty="0"/>
          </a:p>
          <a:p>
            <a:pPr lvl="0">
              <a:lnSpc>
                <a:spcPct val="105001"/>
              </a:lnSpc>
            </a:pPr>
            <a:endParaRPr sz="800"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559883" y="1552503"/>
            <a:ext cx="8306099" cy="2154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Advogado e Profissional da Contabilidade atuante na área das Finanças Públicas</a:t>
            </a:r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Especialista em Direito Eleitoral pela Escola Superior da Magistratura EJEP/TRE-SP </a:t>
            </a:r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Chefe da Contabilidade da Câmara Municipal de Santa Isabel-SP; Pregoeiro/Ex-presidente da Comissão Permanente de Licitações; Assessor e consultor em diversos municípios e órgãos públicos</a:t>
            </a:r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Professor/Palestrante pelo CRC-SP, pela Fundação Brasileira de Contabilidade (FBC), SGP Solução em Gestão Pública, IBRAP, SENAC, </a:t>
            </a:r>
            <a:r>
              <a:rPr lang="pt-BR" sz="1400" i="1" dirty="0" err="1"/>
              <a:t>Unipublica</a:t>
            </a:r>
            <a:r>
              <a:rPr lang="pt-BR" sz="1400" i="1" dirty="0"/>
              <a:t>, EGP - Equipe Gestão Pública, e da Focus Business </a:t>
            </a:r>
            <a:r>
              <a:rPr lang="pt-BR" sz="1400" i="1" dirty="0" err="1"/>
              <a:t>School</a:t>
            </a:r>
            <a:endParaRPr lang="pt-BR" sz="1400" i="1" dirty="0"/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Membro da Comissão Técnica (TSE/CFC 2016 - 2023), Membro da Comissão de Direito Eleitoral da OAB/SP, Membro da ABRADEP</a:t>
            </a:r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Consultor especialista em Contas de Partidos e Candidatos, defesas e recursos</a:t>
            </a:r>
          </a:p>
          <a:p>
            <a:pPr marL="256007" indent="-256007" algn="just">
              <a:buFont typeface="Arial" pitchFamily="34" charset="0"/>
              <a:buChar char="•"/>
            </a:pPr>
            <a:r>
              <a:rPr lang="pt-BR" sz="1400" i="1" dirty="0"/>
              <a:t>Autor e Coautor de Livros e outras publicações.</a:t>
            </a:r>
            <a:endParaRPr sz="14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AJUSTE FISCAL DE VEDAÇÃO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A Emenda </a:t>
            </a:r>
            <a:r>
              <a:rPr lang="pt-BR" sz="2000" dirty="0"/>
              <a:t>Constitucional nº </a:t>
            </a:r>
            <a:r>
              <a:rPr lang="pt-BR" sz="2000" dirty="0" smtClean="0"/>
              <a:t>109/2021 impôs: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medidas </a:t>
            </a:r>
            <a:r>
              <a:rPr lang="pt-BR" sz="2000" dirty="0"/>
              <a:t>de controle do crescimento das despesas obrigatórias de caráter continuado </a:t>
            </a:r>
            <a:r>
              <a:rPr lang="pt-BR" sz="2000" dirty="0" smtClean="0"/>
              <a:t>permanentes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nos </a:t>
            </a:r>
            <a:r>
              <a:rPr lang="pt-BR" sz="2000" dirty="0"/>
              <a:t>orçamentos dos entes federativos (</a:t>
            </a:r>
            <a:r>
              <a:rPr lang="pt-BR" sz="2000" strike="sngStrike" dirty="0"/>
              <a:t>União</a:t>
            </a:r>
            <a:r>
              <a:rPr lang="pt-BR" sz="2000" dirty="0"/>
              <a:t>, Estados e Municípios</a:t>
            </a:r>
            <a:r>
              <a:rPr lang="pt-BR" sz="2000" dirty="0" smtClean="0"/>
              <a:t>)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Acrescentou </a:t>
            </a:r>
            <a:r>
              <a:rPr lang="pt-BR" sz="2000" u="sng" dirty="0" smtClean="0"/>
              <a:t>dentre </a:t>
            </a:r>
            <a:r>
              <a:rPr lang="pt-BR" sz="2000" u="sng" dirty="0"/>
              <a:t>outros mecanismos </a:t>
            </a:r>
            <a:r>
              <a:rPr lang="pt-BR" sz="2000" dirty="0"/>
              <a:t>de </a:t>
            </a:r>
            <a:r>
              <a:rPr lang="pt-BR" sz="2000" b="1" dirty="0"/>
              <a:t>ajuste </a:t>
            </a:r>
            <a:r>
              <a:rPr lang="pt-BR" sz="2000" b="1" dirty="0" smtClean="0"/>
              <a:t>fiscal: </a:t>
            </a:r>
            <a:r>
              <a:rPr lang="pt-BR" sz="2000" dirty="0" smtClean="0"/>
              <a:t>artigo </a:t>
            </a:r>
            <a:r>
              <a:rPr lang="pt-BR" sz="2000" dirty="0"/>
              <a:t>167-A </a:t>
            </a:r>
            <a:r>
              <a:rPr lang="pt-BR" sz="2000" dirty="0" smtClean="0"/>
              <a:t>CF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limite </a:t>
            </a:r>
            <a:r>
              <a:rPr lang="pt-BR" sz="2000" dirty="0"/>
              <a:t>de 95% do resultado das receitas/despesas correntes.</a:t>
            </a:r>
          </a:p>
          <a:p>
            <a:pPr algn="just"/>
            <a:endParaRPr lang="pt-BR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4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AJUSTE FISCAL DE VEDAÇÃO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Art</a:t>
            </a:r>
            <a:r>
              <a:rPr lang="pt-BR" sz="2000" b="1" dirty="0"/>
              <a:t>. 167-A. </a:t>
            </a:r>
            <a:r>
              <a:rPr lang="pt-BR" sz="2000" dirty="0"/>
              <a:t>Apurado que, no período de 12 (doze) meses, a relação entre </a:t>
            </a:r>
            <a:r>
              <a:rPr lang="pt-BR" sz="2000" b="1" dirty="0"/>
              <a:t>despesas correntes e receitas correntes </a:t>
            </a:r>
            <a:r>
              <a:rPr lang="pt-BR" sz="2000" dirty="0"/>
              <a:t>supera </a:t>
            </a:r>
            <a:r>
              <a:rPr lang="pt-BR" sz="2000" b="1" dirty="0">
                <a:solidFill>
                  <a:srgbClr val="FF0000"/>
                </a:solidFill>
              </a:rPr>
              <a:t>95% (noventa e cinco por cento</a:t>
            </a:r>
            <a:r>
              <a:rPr lang="pt-BR" sz="2000" dirty="0"/>
              <a:t>), no âmbito dos Estados, do Distrito Federal e dos Municípios, é </a:t>
            </a:r>
            <a:r>
              <a:rPr lang="pt-BR" sz="2000" dirty="0">
                <a:solidFill>
                  <a:srgbClr val="FF0000"/>
                </a:solidFill>
              </a:rPr>
              <a:t>facultado</a:t>
            </a:r>
            <a:r>
              <a:rPr lang="pt-BR" sz="2000" dirty="0"/>
              <a:t> aos Poderes Executivo, Legislativo e Judiciário, ao Ministério Público, ao Tribunal de Contas e à Defensoria Pública do ente, enquanto permanecer a situação, aplicar o mecanismo de a</a:t>
            </a:r>
            <a:r>
              <a:rPr lang="pt-BR" sz="2000" b="1" dirty="0"/>
              <a:t>juste fiscal de vedação</a:t>
            </a:r>
            <a:r>
              <a:rPr lang="pt-BR" sz="2000" dirty="0"/>
              <a:t> da:       </a:t>
            </a:r>
            <a:r>
              <a:rPr lang="pt-BR" sz="2000" dirty="0">
                <a:hlinkClick r:id="rId2"/>
              </a:rPr>
              <a:t>(Incluído pela Emenda Constitucional nº 109, de 2021)</a:t>
            </a:r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 </a:t>
            </a:r>
            <a:r>
              <a:rPr lang="pt-BR" b="1" dirty="0"/>
              <a:t> Art. 167-A. </a:t>
            </a:r>
            <a:r>
              <a:rPr lang="pt-BR" dirty="0" smtClean="0">
                <a:hlinkClick r:id="rId2"/>
              </a:rPr>
              <a:t>(Incisos incluídos </a:t>
            </a:r>
            <a:r>
              <a:rPr lang="pt-BR" dirty="0">
                <a:hlinkClick r:id="rId2"/>
              </a:rPr>
              <a:t>pela </a:t>
            </a:r>
            <a:r>
              <a:rPr lang="pt-BR" dirty="0" smtClean="0">
                <a:hlinkClick r:id="rId2"/>
              </a:rPr>
              <a:t>EC </a:t>
            </a:r>
            <a:r>
              <a:rPr lang="pt-BR" dirty="0">
                <a:hlinkClick r:id="rId2"/>
              </a:rPr>
              <a:t>nº 109, de 2021</a:t>
            </a:r>
            <a:r>
              <a:rPr lang="pt-BR" dirty="0" smtClean="0">
                <a:hlinkClick r:id="rId2"/>
              </a:rPr>
              <a:t>)</a:t>
            </a:r>
            <a:endParaRPr lang="pt-BR" dirty="0" smtClean="0"/>
          </a:p>
          <a:p>
            <a:pPr algn="just"/>
            <a:endParaRPr lang="pt-BR" sz="600" dirty="0" smtClean="0"/>
          </a:p>
          <a:p>
            <a:pPr algn="just"/>
            <a:r>
              <a:rPr lang="pt-BR" dirty="0" smtClean="0"/>
              <a:t>I </a:t>
            </a:r>
            <a:r>
              <a:rPr lang="pt-BR" dirty="0"/>
              <a:t>- concessão, a qualquer título, de </a:t>
            </a:r>
            <a:r>
              <a:rPr lang="pt-BR" dirty="0">
                <a:solidFill>
                  <a:srgbClr val="FF0000"/>
                </a:solidFill>
              </a:rPr>
              <a:t>vantagem, aumento, </a:t>
            </a:r>
            <a:r>
              <a:rPr lang="pt-BR" b="1" dirty="0">
                <a:solidFill>
                  <a:srgbClr val="FF0000"/>
                </a:solidFill>
              </a:rPr>
              <a:t>reajuste</a:t>
            </a:r>
            <a:r>
              <a:rPr lang="pt-BR" dirty="0">
                <a:solidFill>
                  <a:srgbClr val="FF0000"/>
                </a:solidFill>
              </a:rPr>
              <a:t> ou adequação</a:t>
            </a:r>
            <a:r>
              <a:rPr lang="pt-BR" dirty="0"/>
              <a:t> de remuneração de membros de Poder ou de órgão, de servidores e empregados públicos e de militares, exceto dos derivados de sentença judicial transitada em julgado ou de determinação legal anterior ao início da aplicação das medidas de que trata este artigo;      </a:t>
            </a:r>
          </a:p>
          <a:p>
            <a:pPr algn="just"/>
            <a:endParaRPr lang="pt-BR" sz="1100" dirty="0" smtClean="0"/>
          </a:p>
          <a:p>
            <a:pPr algn="just"/>
            <a:r>
              <a:rPr lang="pt-BR" dirty="0" smtClean="0"/>
              <a:t>II </a:t>
            </a:r>
            <a:r>
              <a:rPr lang="pt-BR" dirty="0"/>
              <a:t>- criação de cargo, emprego ou função </a:t>
            </a:r>
            <a:r>
              <a:rPr lang="pt-BR" dirty="0">
                <a:solidFill>
                  <a:srgbClr val="FF0000"/>
                </a:solidFill>
              </a:rPr>
              <a:t>que implique aumento de despesa;   </a:t>
            </a:r>
            <a:endParaRPr lang="pt-BR" dirty="0" smtClean="0">
              <a:solidFill>
                <a:srgbClr val="FF0000"/>
              </a:solidFill>
            </a:endParaRPr>
          </a:p>
          <a:p>
            <a:pPr algn="just"/>
            <a:endParaRPr lang="pt-BR" sz="800" dirty="0"/>
          </a:p>
          <a:p>
            <a:pPr algn="just"/>
            <a:r>
              <a:rPr lang="pt-BR" dirty="0" smtClean="0"/>
              <a:t>III </a:t>
            </a:r>
            <a:r>
              <a:rPr lang="pt-BR" dirty="0"/>
              <a:t>- alteração de estrutura de carreira </a:t>
            </a:r>
            <a:r>
              <a:rPr lang="pt-BR" dirty="0">
                <a:solidFill>
                  <a:srgbClr val="FF0000"/>
                </a:solidFill>
              </a:rPr>
              <a:t>que implique aumento de despesa;      </a:t>
            </a:r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1" dirty="0"/>
              <a:t> Art. 167-A. </a:t>
            </a:r>
            <a:r>
              <a:rPr lang="pt-BR" sz="1600" dirty="0"/>
              <a:t> </a:t>
            </a:r>
            <a:r>
              <a:rPr lang="pt-BR" sz="1600" dirty="0">
                <a:hlinkClick r:id="rId2"/>
              </a:rPr>
              <a:t>(Incluído pela Emenda Constitucional nº 109, de 2021</a:t>
            </a:r>
            <a:r>
              <a:rPr lang="pt-BR" sz="1600" dirty="0" smtClean="0">
                <a:hlinkClick r:id="rId2"/>
              </a:rPr>
              <a:t>)</a:t>
            </a:r>
            <a:endParaRPr lang="pt-BR" sz="1600" dirty="0" smtClean="0"/>
          </a:p>
          <a:p>
            <a:pPr algn="just"/>
            <a:endParaRPr lang="pt-BR" sz="1600" dirty="0" smtClean="0"/>
          </a:p>
          <a:p>
            <a:pPr algn="just"/>
            <a:r>
              <a:rPr lang="pt-BR" sz="1600" dirty="0" smtClean="0"/>
              <a:t>IV </a:t>
            </a:r>
            <a:r>
              <a:rPr lang="pt-BR" sz="1600" dirty="0"/>
              <a:t>- </a:t>
            </a:r>
            <a:r>
              <a:rPr lang="pt-BR" sz="1600" b="1" dirty="0"/>
              <a:t>admissão</a:t>
            </a:r>
            <a:r>
              <a:rPr lang="pt-BR" sz="1600" dirty="0"/>
              <a:t> ou contratação de pessoal, a qualquer título, </a:t>
            </a:r>
            <a:r>
              <a:rPr lang="pt-BR" sz="1600" dirty="0">
                <a:solidFill>
                  <a:srgbClr val="FF0000"/>
                </a:solidFill>
              </a:rPr>
              <a:t>ressalvadas</a:t>
            </a:r>
            <a:r>
              <a:rPr lang="pt-BR" sz="1600" dirty="0"/>
              <a:t>:   </a:t>
            </a:r>
          </a:p>
          <a:p>
            <a:pPr marL="457200" indent="-457200" algn="just">
              <a:buAutoNum type="alphaLcParenR"/>
            </a:pPr>
            <a:r>
              <a:rPr lang="pt-BR" sz="1600" dirty="0" smtClean="0"/>
              <a:t>as </a:t>
            </a:r>
            <a:r>
              <a:rPr lang="pt-BR" sz="1600" dirty="0">
                <a:solidFill>
                  <a:srgbClr val="FF0000"/>
                </a:solidFill>
              </a:rPr>
              <a:t>reposições</a:t>
            </a:r>
            <a:r>
              <a:rPr lang="pt-BR" sz="1600" dirty="0"/>
              <a:t> de cargos de chefia e de direção que não acarretem aumento de despesa;  </a:t>
            </a:r>
            <a:endParaRPr lang="pt-BR" sz="1600" dirty="0" smtClean="0"/>
          </a:p>
          <a:p>
            <a:pPr marL="457200" indent="-457200" algn="just">
              <a:buAutoNum type="alphaLcParenR"/>
            </a:pPr>
            <a:r>
              <a:rPr lang="pt-BR" sz="1600" dirty="0" smtClean="0"/>
              <a:t>as </a:t>
            </a:r>
            <a:r>
              <a:rPr lang="pt-BR" sz="1600" dirty="0">
                <a:solidFill>
                  <a:srgbClr val="FF0000"/>
                </a:solidFill>
              </a:rPr>
              <a:t>reposições</a:t>
            </a:r>
            <a:r>
              <a:rPr lang="pt-BR" sz="1600" dirty="0"/>
              <a:t> decorrentes de vacâncias de cargos efetivos ou vitalícios;      </a:t>
            </a:r>
            <a:endParaRPr lang="pt-BR" sz="1600" dirty="0" smtClean="0"/>
          </a:p>
          <a:p>
            <a:pPr marL="457200" indent="-457200" algn="just">
              <a:buAutoNum type="alphaLcParenR"/>
            </a:pPr>
            <a:r>
              <a:rPr lang="pt-BR" sz="1600" dirty="0" smtClean="0"/>
              <a:t>as </a:t>
            </a:r>
            <a:r>
              <a:rPr lang="pt-BR" sz="1600" dirty="0"/>
              <a:t>contratações </a:t>
            </a:r>
            <a:r>
              <a:rPr lang="pt-BR" sz="1600" u="sng" dirty="0"/>
              <a:t>temporárias</a:t>
            </a:r>
            <a:r>
              <a:rPr lang="pt-BR" sz="1600" dirty="0"/>
              <a:t> </a:t>
            </a:r>
            <a:r>
              <a:rPr lang="pt-BR" sz="1600" dirty="0" smtClean="0"/>
              <a:t>do </a:t>
            </a:r>
            <a:r>
              <a:rPr lang="pt-BR" sz="1600" dirty="0"/>
              <a:t>inciso IX do caput do art. 37 desta Constituição; e      </a:t>
            </a:r>
          </a:p>
          <a:p>
            <a:pPr algn="just"/>
            <a:r>
              <a:rPr lang="pt-BR" sz="1600" dirty="0"/>
              <a:t>d) as </a:t>
            </a:r>
            <a:r>
              <a:rPr lang="pt-BR" sz="1600" dirty="0">
                <a:solidFill>
                  <a:srgbClr val="FF0000"/>
                </a:solidFill>
              </a:rPr>
              <a:t>reposições</a:t>
            </a:r>
            <a:r>
              <a:rPr lang="pt-BR" sz="1600" dirty="0"/>
              <a:t> de </a:t>
            </a:r>
            <a:r>
              <a:rPr lang="pt-BR" sz="1600" u="sng" dirty="0"/>
              <a:t>temporários</a:t>
            </a:r>
            <a:r>
              <a:rPr lang="pt-BR" sz="1600" dirty="0"/>
              <a:t> para prestação de serviço militar e de alunos de órgãos de formação de militares;      </a:t>
            </a:r>
            <a:endParaRPr lang="pt-BR" sz="1600" dirty="0" smtClean="0"/>
          </a:p>
          <a:p>
            <a:pPr algn="just"/>
            <a:endParaRPr lang="pt-BR" sz="1000" dirty="0"/>
          </a:p>
          <a:p>
            <a:pPr algn="just"/>
            <a:r>
              <a:rPr lang="pt-BR" sz="1600" dirty="0" smtClean="0"/>
              <a:t>V </a:t>
            </a:r>
            <a:r>
              <a:rPr lang="pt-BR" sz="1600" dirty="0"/>
              <a:t>- realização de </a:t>
            </a:r>
            <a:r>
              <a:rPr lang="pt-BR" sz="1600" b="1" dirty="0"/>
              <a:t>concurso público</a:t>
            </a:r>
            <a:r>
              <a:rPr lang="pt-BR" sz="1600" dirty="0"/>
              <a:t>, exceto </a:t>
            </a:r>
            <a:r>
              <a:rPr lang="pt-BR" sz="1600" dirty="0" smtClean="0">
                <a:solidFill>
                  <a:srgbClr val="FF0000"/>
                </a:solidFill>
              </a:rPr>
              <a:t>reposições</a:t>
            </a:r>
            <a:r>
              <a:rPr lang="pt-BR" sz="1600" dirty="0" smtClean="0"/>
              <a:t> </a:t>
            </a:r>
            <a:r>
              <a:rPr lang="pt-BR" sz="1600" dirty="0"/>
              <a:t>de vacâncias </a:t>
            </a:r>
            <a:r>
              <a:rPr lang="pt-BR" sz="1600" dirty="0" smtClean="0"/>
              <a:t>do </a:t>
            </a:r>
            <a:r>
              <a:rPr lang="pt-BR" sz="1600" dirty="0"/>
              <a:t>inciso IV deste caput;     </a:t>
            </a:r>
            <a:endParaRPr lang="pt-BR" sz="1600" dirty="0" smtClean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04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/>
              <a:t> </a:t>
            </a:r>
            <a:r>
              <a:rPr lang="pt-BR" sz="1600" b="1" dirty="0"/>
              <a:t> Art. 167-A. </a:t>
            </a:r>
            <a:r>
              <a:rPr lang="pt-BR" sz="1600" dirty="0" smtClean="0">
                <a:hlinkClick r:id="rId2"/>
              </a:rPr>
              <a:t>(</a:t>
            </a:r>
            <a:r>
              <a:rPr lang="pt-BR" sz="1600" dirty="0">
                <a:hlinkClick r:id="rId2"/>
              </a:rPr>
              <a:t>Incluído pela Emenda Constitucional nº 109, de 2021</a:t>
            </a:r>
            <a:r>
              <a:rPr lang="pt-BR" sz="1600" dirty="0" smtClean="0">
                <a:hlinkClick r:id="rId2"/>
              </a:rPr>
              <a:t>)</a:t>
            </a:r>
            <a:endParaRPr lang="pt-BR" sz="1600" dirty="0" smtClean="0"/>
          </a:p>
          <a:p>
            <a:pPr algn="just"/>
            <a:endParaRPr lang="pt-BR" sz="1000" dirty="0" smtClean="0"/>
          </a:p>
          <a:p>
            <a:pPr algn="just"/>
            <a:r>
              <a:rPr lang="pt-BR" sz="1600" dirty="0" smtClean="0"/>
              <a:t>VI </a:t>
            </a:r>
            <a:r>
              <a:rPr lang="pt-BR" sz="1600" dirty="0"/>
              <a:t>- criação ou majoração de auxílios, vantagens, bônus, abonos, verbas de representação ou </a:t>
            </a:r>
            <a:r>
              <a:rPr lang="pt-BR" sz="1600" b="1" dirty="0">
                <a:solidFill>
                  <a:srgbClr val="FF0000"/>
                </a:solidFill>
              </a:rPr>
              <a:t>benefícios de qualquer natureza</a:t>
            </a:r>
            <a:r>
              <a:rPr lang="pt-BR" sz="1600" dirty="0"/>
              <a:t>, inclusive os de cunho indenizatório, em favor de membros de Poder, do Ministério Público ou da Defensoria Pública e de servidores e empregados públicos e de militares, ou ainda de seus dependentes, exceto quando derivados de sentença judicial transitada em julgado ou de determinação legal anterior ao início da aplicação das medidas de que trata este artigo;    </a:t>
            </a:r>
          </a:p>
          <a:p>
            <a:pPr algn="just"/>
            <a:endParaRPr lang="pt-BR" sz="700" dirty="0" smtClean="0"/>
          </a:p>
          <a:p>
            <a:pPr algn="just"/>
            <a:r>
              <a:rPr lang="pt-BR" sz="1600" dirty="0" smtClean="0"/>
              <a:t>VII </a:t>
            </a:r>
            <a:r>
              <a:rPr lang="pt-BR" sz="1600" dirty="0"/>
              <a:t>- </a:t>
            </a:r>
            <a:r>
              <a:rPr lang="pt-BR" sz="1600" b="1" dirty="0">
                <a:solidFill>
                  <a:srgbClr val="FF0000"/>
                </a:solidFill>
              </a:rPr>
              <a:t>criação</a:t>
            </a:r>
            <a:r>
              <a:rPr lang="pt-BR" sz="1600" dirty="0"/>
              <a:t> de </a:t>
            </a:r>
            <a:r>
              <a:rPr lang="pt-BR" sz="1600" b="1" dirty="0"/>
              <a:t>despesa obrigatória</a:t>
            </a:r>
            <a:r>
              <a:rPr lang="pt-BR" sz="1600" dirty="0"/>
              <a:t>;     </a:t>
            </a:r>
          </a:p>
          <a:p>
            <a:pPr algn="just"/>
            <a:endParaRPr lang="pt-BR" sz="400" dirty="0" smtClean="0"/>
          </a:p>
          <a:p>
            <a:pPr algn="just"/>
            <a:r>
              <a:rPr lang="pt-BR" sz="1600" dirty="0" smtClean="0"/>
              <a:t>VIII </a:t>
            </a:r>
            <a:r>
              <a:rPr lang="pt-BR" sz="1600" dirty="0"/>
              <a:t>- adoção de medida que implique </a:t>
            </a:r>
            <a:r>
              <a:rPr lang="pt-BR" sz="1600" b="1" dirty="0">
                <a:solidFill>
                  <a:srgbClr val="FF0000"/>
                </a:solidFill>
              </a:rPr>
              <a:t>reajuste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dirty="0"/>
              <a:t>de </a:t>
            </a:r>
            <a:r>
              <a:rPr lang="pt-BR" sz="1600" b="1" dirty="0"/>
              <a:t>despesa obrigatória </a:t>
            </a:r>
            <a:r>
              <a:rPr lang="pt-BR" sz="1600" dirty="0"/>
              <a:t>acima da variação da inflação, observada a preservação do poder aquisitivo referida no inciso IV do caput do art. 7º desta Constituição;      </a:t>
            </a:r>
            <a:endParaRPr lang="pt-BR" sz="1600" dirty="0" smtClean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7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/>
              <a:t> </a:t>
            </a:r>
            <a:r>
              <a:rPr lang="pt-BR" sz="2000" b="1" dirty="0"/>
              <a:t> Art. 167-A. </a:t>
            </a:r>
            <a:r>
              <a:rPr lang="pt-BR" sz="2000" dirty="0" smtClean="0">
                <a:hlinkClick r:id="rId2"/>
              </a:rPr>
              <a:t>(</a:t>
            </a:r>
            <a:r>
              <a:rPr lang="pt-BR" sz="2000" dirty="0">
                <a:hlinkClick r:id="rId2"/>
              </a:rPr>
              <a:t>Incluído pela Emenda Constitucional nº 109, de 2021</a:t>
            </a:r>
            <a:r>
              <a:rPr lang="pt-BR" sz="2000" dirty="0" smtClean="0">
                <a:hlinkClick r:id="rId2"/>
              </a:rPr>
              <a:t>)</a:t>
            </a:r>
            <a:endParaRPr lang="pt-BR" sz="2000" dirty="0" smtClean="0"/>
          </a:p>
          <a:p>
            <a:pPr algn="just"/>
            <a:r>
              <a:rPr lang="pt-BR" sz="2000" dirty="0" smtClean="0"/>
              <a:t> </a:t>
            </a:r>
          </a:p>
          <a:p>
            <a:pPr algn="just"/>
            <a:r>
              <a:rPr lang="pt-BR" sz="2000" dirty="0" smtClean="0"/>
              <a:t>IX - criação ou expansão de programas e linhas de financiamento, bem como remissão, renegociação ou refinanciamento de dívidas que impliquem ampliação das despesas com </a:t>
            </a:r>
            <a:r>
              <a:rPr lang="pt-BR" sz="2000" b="1" dirty="0" smtClean="0"/>
              <a:t>subsídios e subvenções; </a:t>
            </a:r>
            <a:r>
              <a:rPr lang="pt-BR" sz="2000" dirty="0" smtClean="0"/>
              <a:t>   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X </a:t>
            </a:r>
            <a:r>
              <a:rPr lang="pt-BR" sz="2000" dirty="0"/>
              <a:t>- concessão ou ampliação de </a:t>
            </a:r>
            <a:r>
              <a:rPr lang="pt-BR" sz="2000" b="1" dirty="0">
                <a:solidFill>
                  <a:srgbClr val="FF0000"/>
                </a:solidFill>
              </a:rPr>
              <a:t>incentivo ou benefício </a:t>
            </a:r>
            <a:r>
              <a:rPr lang="pt-BR" sz="2000" dirty="0"/>
              <a:t>de natureza tributária.   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6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 </a:t>
            </a:r>
            <a:r>
              <a:rPr lang="pt-BR" b="1" dirty="0"/>
              <a:t> Art. 167-A. </a:t>
            </a:r>
            <a:r>
              <a:rPr lang="pt-BR" dirty="0" smtClean="0">
                <a:hlinkClick r:id="rId2"/>
              </a:rPr>
              <a:t>(</a:t>
            </a:r>
            <a:r>
              <a:rPr lang="pt-BR" dirty="0">
                <a:hlinkClick r:id="rId2"/>
              </a:rPr>
              <a:t>Incluído pela Emenda Constitucional nº 109, de 2021</a:t>
            </a:r>
            <a:r>
              <a:rPr lang="pt-BR" dirty="0" smtClean="0">
                <a:hlinkClick r:id="rId2"/>
              </a:rPr>
              <a:t>)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LIMITE DE ALERTA OU PRUDENCIAL 85%  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§ 1º Apurado que a despesa corrente supera </a:t>
            </a:r>
            <a:r>
              <a:rPr lang="pt-BR" b="1" dirty="0"/>
              <a:t>85% (oitenta e cinco por cento) da receita corrente</a:t>
            </a:r>
            <a:r>
              <a:rPr lang="pt-BR" dirty="0"/>
              <a:t>, sem exceder o percentual mencionado no caput deste artigo, as medidas nele indicadas </a:t>
            </a:r>
            <a:r>
              <a:rPr lang="pt-BR" b="1" dirty="0">
                <a:solidFill>
                  <a:srgbClr val="FF0000"/>
                </a:solidFill>
              </a:rPr>
              <a:t>podem ser, </a:t>
            </a:r>
            <a:r>
              <a:rPr lang="pt-BR" b="1" dirty="0"/>
              <a:t>no todo ou em parte, implementadas por atos do Chefe do Poder Executivo com vigência imediata</a:t>
            </a:r>
            <a:r>
              <a:rPr lang="pt-BR" dirty="0"/>
              <a:t>, facultado aos demais Poderes e órgãos autônomos implementá-las em seus respectivos âmbitos.       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§ </a:t>
            </a:r>
            <a:r>
              <a:rPr lang="pt-BR" dirty="0"/>
              <a:t>2º O ato de que trata o § 1º deste artigo deve ser submetido, em </a:t>
            </a:r>
            <a:r>
              <a:rPr lang="pt-BR" dirty="0">
                <a:solidFill>
                  <a:srgbClr val="FF0000"/>
                </a:solidFill>
              </a:rPr>
              <a:t>regime de urgência, à apreciação do Poder Legislativo</a:t>
            </a:r>
            <a:r>
              <a:rPr lang="pt-BR" dirty="0"/>
              <a:t>.       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9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 </a:t>
            </a:r>
            <a:r>
              <a:rPr lang="pt-BR" b="1" dirty="0"/>
              <a:t> Art. 167-A. </a:t>
            </a:r>
            <a:r>
              <a:rPr lang="pt-BR" dirty="0" smtClean="0">
                <a:hlinkClick r:id="rId2"/>
              </a:rPr>
              <a:t>(</a:t>
            </a:r>
            <a:r>
              <a:rPr lang="pt-BR" dirty="0">
                <a:hlinkClick r:id="rId2"/>
              </a:rPr>
              <a:t>Incluído pela Emenda Constitucional nº 109, de 2021</a:t>
            </a:r>
            <a:r>
              <a:rPr lang="pt-BR" dirty="0" smtClean="0">
                <a:hlinkClick r:id="rId2"/>
              </a:rPr>
              <a:t>)</a:t>
            </a:r>
            <a:endParaRPr lang="pt-BR" dirty="0" smtClean="0"/>
          </a:p>
          <a:p>
            <a:pPr algn="just"/>
            <a:r>
              <a:rPr lang="pt-BR" dirty="0" smtClean="0"/>
              <a:t> </a:t>
            </a:r>
          </a:p>
          <a:p>
            <a:r>
              <a:rPr lang="pt-BR" dirty="0" smtClean="0"/>
              <a:t>§ </a:t>
            </a:r>
            <a:r>
              <a:rPr lang="pt-BR" dirty="0"/>
              <a:t>3º O ato perde a eficácia, reconhecida a validade dos atos praticados na sua vigência, quando:      </a:t>
            </a:r>
            <a:endParaRPr lang="pt-BR" dirty="0" smtClean="0"/>
          </a:p>
          <a:p>
            <a:endParaRPr lang="pt-BR" sz="1400" dirty="0"/>
          </a:p>
          <a:p>
            <a:r>
              <a:rPr lang="pt-BR" dirty="0"/>
              <a:t>I - rejeitado pelo Poder Legislativo;      </a:t>
            </a:r>
            <a:endParaRPr lang="pt-BR" dirty="0" smtClean="0"/>
          </a:p>
          <a:p>
            <a:endParaRPr lang="pt-BR" sz="1200" dirty="0"/>
          </a:p>
          <a:p>
            <a:r>
              <a:rPr lang="pt-BR" dirty="0" smtClean="0"/>
              <a:t>II </a:t>
            </a:r>
            <a:r>
              <a:rPr lang="pt-BR" dirty="0"/>
              <a:t>- transcorrido o prazo de 180 (cento e oitenta) dias sem que se ultime a sua apreciação; ou       </a:t>
            </a:r>
            <a:endParaRPr lang="pt-BR" dirty="0" smtClean="0"/>
          </a:p>
          <a:p>
            <a:endParaRPr lang="pt-BR" sz="1400" dirty="0"/>
          </a:p>
          <a:p>
            <a:r>
              <a:rPr lang="pt-BR" dirty="0" smtClean="0"/>
              <a:t>III </a:t>
            </a:r>
            <a:r>
              <a:rPr lang="pt-BR" dirty="0"/>
              <a:t>- apurado que não mais se verifica a hipótese prevista no § 1º deste artigo, mesmo após a sua aprovação pelo Poder Legislativo.     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3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/>
              <a:t> </a:t>
            </a:r>
            <a:r>
              <a:rPr lang="pt-BR" b="1" dirty="0"/>
              <a:t> Art. 167-A. </a:t>
            </a:r>
            <a:r>
              <a:rPr lang="pt-BR" dirty="0" smtClean="0">
                <a:hlinkClick r:id="rId2"/>
              </a:rPr>
              <a:t>(</a:t>
            </a:r>
            <a:r>
              <a:rPr lang="pt-BR" dirty="0">
                <a:hlinkClick r:id="rId2"/>
              </a:rPr>
              <a:t>Incluído pela Emenda Constitucional nº 109, de 2021</a:t>
            </a:r>
            <a:r>
              <a:rPr lang="pt-BR" dirty="0" smtClean="0">
                <a:hlinkClick r:id="rId2"/>
              </a:rPr>
              <a:t>)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§ </a:t>
            </a:r>
            <a:r>
              <a:rPr lang="pt-BR" dirty="0"/>
              <a:t>4º A </a:t>
            </a:r>
            <a:r>
              <a:rPr lang="pt-BR" b="1" dirty="0"/>
              <a:t>apuração</a:t>
            </a:r>
            <a:r>
              <a:rPr lang="pt-BR" dirty="0"/>
              <a:t> referida neste artigo deve ser realizada </a:t>
            </a:r>
            <a:r>
              <a:rPr lang="pt-BR" b="1" dirty="0"/>
              <a:t>bimestralmente</a:t>
            </a:r>
            <a:r>
              <a:rPr lang="pt-BR" dirty="0"/>
              <a:t>.       </a:t>
            </a:r>
            <a:endParaRPr lang="pt-BR" dirty="0" smtClean="0"/>
          </a:p>
          <a:p>
            <a:pPr algn="just"/>
            <a:endParaRPr lang="pt-BR" sz="1400" dirty="0"/>
          </a:p>
          <a:p>
            <a:pPr algn="just"/>
            <a:r>
              <a:rPr lang="pt-BR" dirty="0" smtClean="0"/>
              <a:t>§ </a:t>
            </a:r>
            <a:r>
              <a:rPr lang="pt-BR" dirty="0"/>
              <a:t>5º As disposições de que trata este artigo:       </a:t>
            </a:r>
            <a:endParaRPr lang="pt-BR" dirty="0" smtClean="0"/>
          </a:p>
          <a:p>
            <a:endParaRPr lang="pt-BR" sz="1400" dirty="0"/>
          </a:p>
          <a:p>
            <a:r>
              <a:rPr lang="pt-BR" dirty="0"/>
              <a:t>I - não constituem obrigação de pagamento futuro pelo ente da Federação ou direitos de outrem sobre o erário;        </a:t>
            </a:r>
            <a:endParaRPr lang="pt-BR" dirty="0" smtClean="0"/>
          </a:p>
          <a:p>
            <a:endParaRPr lang="pt-BR" sz="1600" dirty="0"/>
          </a:p>
          <a:p>
            <a:r>
              <a:rPr lang="pt-BR" dirty="0"/>
              <a:t>II - não revogam, dispensam ou suspendem o cumprimento de dispositivos constitucionais e legais que disponham sobre metas fiscais ou limites máximos de despesas.     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/>
              <a:t> </a:t>
            </a:r>
            <a:r>
              <a:rPr lang="pt-BR" sz="1600" b="1" dirty="0"/>
              <a:t> Art. 167-A. </a:t>
            </a:r>
            <a:r>
              <a:rPr lang="pt-BR" sz="1600" dirty="0" smtClean="0">
                <a:hlinkClick r:id="rId2"/>
              </a:rPr>
              <a:t>(</a:t>
            </a:r>
            <a:r>
              <a:rPr lang="pt-BR" sz="1600" dirty="0">
                <a:hlinkClick r:id="rId2"/>
              </a:rPr>
              <a:t>Incluído pela Emenda Constitucional nº 109, de 2021</a:t>
            </a:r>
            <a:r>
              <a:rPr lang="pt-BR" sz="1600" dirty="0" smtClean="0">
                <a:hlinkClick r:id="rId2"/>
              </a:rPr>
              <a:t>)</a:t>
            </a:r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r>
              <a:rPr lang="pt-BR" sz="1600" dirty="0" smtClean="0"/>
              <a:t>§ </a:t>
            </a:r>
            <a:r>
              <a:rPr lang="pt-BR" sz="1600" dirty="0"/>
              <a:t>6º N</a:t>
            </a:r>
            <a:r>
              <a:rPr lang="pt-BR" sz="1600" dirty="0" smtClean="0"/>
              <a:t>a </a:t>
            </a:r>
            <a:r>
              <a:rPr lang="pt-BR" sz="1600" dirty="0"/>
              <a:t>hipótese d</a:t>
            </a:r>
            <a:r>
              <a:rPr lang="pt-BR" sz="1600" dirty="0" smtClean="0"/>
              <a:t>o </a:t>
            </a:r>
            <a:r>
              <a:rPr lang="pt-BR" sz="1600" dirty="0"/>
              <a:t>caput </a:t>
            </a:r>
            <a:r>
              <a:rPr lang="pt-BR" sz="1600" dirty="0" smtClean="0"/>
              <a:t>, </a:t>
            </a:r>
            <a:r>
              <a:rPr lang="pt-BR" sz="1600" dirty="0"/>
              <a:t>até que todas as medidas nele previstas tenham sido adotadas por todos </a:t>
            </a:r>
            <a:r>
              <a:rPr lang="pt-BR" sz="1600" dirty="0" smtClean="0"/>
              <a:t>, </a:t>
            </a:r>
            <a:r>
              <a:rPr lang="pt-BR" sz="1600" dirty="0"/>
              <a:t>de acordo com declaração do respectivo Tribunal de Contas, </a:t>
            </a:r>
            <a:r>
              <a:rPr lang="pt-BR" sz="1600" b="1" dirty="0">
                <a:solidFill>
                  <a:srgbClr val="FF0000"/>
                </a:solidFill>
              </a:rPr>
              <a:t>é vedada:     </a:t>
            </a:r>
            <a:endParaRPr lang="pt-BR" sz="1600" b="1" dirty="0" smtClean="0">
              <a:solidFill>
                <a:srgbClr val="FF0000"/>
              </a:solidFill>
            </a:endParaRPr>
          </a:p>
          <a:p>
            <a:endParaRPr lang="pt-BR" sz="1200" dirty="0"/>
          </a:p>
          <a:p>
            <a:r>
              <a:rPr lang="pt-BR" sz="1600" dirty="0"/>
              <a:t>I - a concessão, por qualquer </a:t>
            </a:r>
            <a:r>
              <a:rPr lang="pt-BR" sz="1600" dirty="0">
                <a:solidFill>
                  <a:srgbClr val="FF0000"/>
                </a:solidFill>
              </a:rPr>
              <a:t>outro ente da Federação</a:t>
            </a:r>
            <a:r>
              <a:rPr lang="pt-BR" sz="1600" dirty="0"/>
              <a:t>, de garantias ao ente envolvido;       </a:t>
            </a:r>
            <a:r>
              <a:rPr lang="pt-BR" sz="1600" dirty="0">
                <a:hlinkClick r:id="rId2"/>
              </a:rPr>
              <a:t>(Incluído pela Emenda Constitucional nº 109, de 2021)</a:t>
            </a:r>
            <a:endParaRPr lang="pt-BR" sz="1600" dirty="0"/>
          </a:p>
          <a:p>
            <a:endParaRPr lang="pt-BR" sz="1100" dirty="0" smtClean="0"/>
          </a:p>
          <a:p>
            <a:pPr algn="just"/>
            <a:r>
              <a:rPr lang="pt-BR" sz="1600" dirty="0" smtClean="0"/>
              <a:t>II </a:t>
            </a:r>
            <a:r>
              <a:rPr lang="pt-BR" sz="1600" dirty="0"/>
              <a:t>- a tomada de </a:t>
            </a:r>
            <a:r>
              <a:rPr lang="pt-BR" sz="1600" dirty="0" smtClean="0"/>
              <a:t>crédito do </a:t>
            </a:r>
            <a:r>
              <a:rPr lang="pt-BR" sz="1600" dirty="0"/>
              <a:t>ente </a:t>
            </a:r>
            <a:r>
              <a:rPr lang="pt-BR" sz="1600" dirty="0" smtClean="0">
                <a:solidFill>
                  <a:srgbClr val="FF0000"/>
                </a:solidFill>
              </a:rPr>
              <a:t>com </a:t>
            </a:r>
            <a:r>
              <a:rPr lang="pt-BR" sz="1600" dirty="0">
                <a:solidFill>
                  <a:srgbClr val="FF0000"/>
                </a:solidFill>
              </a:rPr>
              <a:t>outro ente da Federação</a:t>
            </a:r>
            <a:r>
              <a:rPr lang="pt-BR" sz="1600" dirty="0"/>
              <a:t>, diretamente ou por intermédio de seus fundos, autarquias, fundações ou empresas estatais dependentes, ainda que sob a forma de novação, refinanciamento ou postergação de dívida contraída anteriormente, ressalvados os financiamentos destinados a projetos específicos celebrados na forma de operações típicas das agências financeiras oficiais de fomento.    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1707654"/>
            <a:ext cx="8136904" cy="203539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. DESPESAS PUBLICIDADE E PROPAGANDA</a:t>
            </a:r>
          </a:p>
          <a:p>
            <a:pPr algn="l"/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CONTRAIR DESPESAS NOS ÚLTIMOS 8 MESES SEM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DISPONIBILIDADE FINANCEIRA (Art. 42)</a:t>
            </a:r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3. AUMENTAR GASTOS COM PESSOAL</a:t>
            </a:r>
          </a:p>
          <a:p>
            <a:pPr algn="l"/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4. REALIZAR OPERAÇÃO DE CRÉDITO PARA ANTECIPAR RECEITA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ORÇAMENTÁRIA</a:t>
            </a:r>
          </a:p>
          <a:p>
            <a:pPr algn="l"/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5. DEBATES</a:t>
            </a:r>
            <a:endParaRPr lang="pt-BR" sz="2400" b="1" dirty="0"/>
          </a:p>
        </p:txBody>
      </p:sp>
      <p:sp>
        <p:nvSpPr>
          <p:cNvPr id="2" name="Retângulo 1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Agenda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8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2193708"/>
            <a:ext cx="7776864" cy="2035392"/>
          </a:xfrm>
        </p:spPr>
        <p:txBody>
          <a:bodyPr/>
          <a:lstStyle/>
          <a:p>
            <a:r>
              <a:rPr lang="pt-BR" sz="6000" b="1" dirty="0">
                <a:solidFill>
                  <a:schemeClr val="accent2">
                    <a:lumMod val="75000"/>
                  </a:schemeClr>
                </a:solidFill>
              </a:rPr>
              <a:t>3. AUMENTAR GASTOS COM </a:t>
            </a:r>
            <a:r>
              <a:rPr lang="pt-BR" sz="6000" b="1" dirty="0" smtClean="0">
                <a:solidFill>
                  <a:schemeClr val="accent2">
                    <a:lumMod val="75000"/>
                  </a:schemeClr>
                </a:solidFill>
              </a:rPr>
              <a:t>PESSOAL</a:t>
            </a:r>
            <a:endParaRPr lang="pt-BR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4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Aumento </a:t>
            </a:r>
            <a:r>
              <a:rPr lang="pt-BR" b="1" dirty="0"/>
              <a:t>da Despesa de Pessoal nos últimos 180 dias do </a:t>
            </a:r>
            <a:r>
              <a:rPr lang="pt-BR" b="1" dirty="0" smtClean="0"/>
              <a:t>Mandato (4.1.2.)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Entre 5 de julho e 31 de dezembro do último ano de gestão, não pode o Prefeito editar ato que aumente a despesa de pessoal. </a:t>
            </a:r>
            <a:endParaRPr lang="pt-BR" dirty="0" smtClean="0"/>
          </a:p>
          <a:p>
            <a:pPr algn="just"/>
            <a:endParaRPr lang="pt-BR" sz="11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dirty="0" smtClean="0"/>
              <a:t>Art</a:t>
            </a:r>
            <a:r>
              <a:rPr lang="pt-BR" dirty="0"/>
              <a:t>. 359-G do Código </a:t>
            </a:r>
            <a:r>
              <a:rPr lang="pt-BR" dirty="0" smtClean="0"/>
              <a:t>Penal (Lei nº 10.028/2000)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dirty="0"/>
              <a:t>R</a:t>
            </a:r>
            <a:r>
              <a:rPr lang="pt-BR" dirty="0" smtClean="0"/>
              <a:t>esponsabiliza </a:t>
            </a:r>
            <a:r>
              <a:rPr lang="pt-BR" dirty="0"/>
              <a:t>o gestor que comete o </a:t>
            </a:r>
            <a:r>
              <a:rPr lang="pt-BR" dirty="0" smtClean="0"/>
              <a:t>desvio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dirty="0" smtClean="0"/>
              <a:t>Contexto </a:t>
            </a:r>
            <a:r>
              <a:rPr lang="pt-BR" dirty="0"/>
              <a:t>que justifica o parecer desfavorável desta Casa de </a:t>
            </a:r>
            <a:r>
              <a:rPr lang="pt-BR" dirty="0" smtClean="0"/>
              <a:t>Contas</a:t>
            </a:r>
            <a:endParaRPr lang="pt-BR" dirty="0"/>
          </a:p>
          <a:p>
            <a:pPr algn="just"/>
            <a:endParaRPr lang="pt-BR" sz="800" dirty="0" smtClean="0"/>
          </a:p>
          <a:p>
            <a:pPr algn="just"/>
            <a:endParaRPr lang="pt-BR" sz="8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19572" y="3795886"/>
            <a:ext cx="795688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Art</a:t>
            </a:r>
            <a:r>
              <a:rPr lang="pt-BR" dirty="0"/>
              <a:t>. 21. É nulo de pleno direito:    </a:t>
            </a:r>
            <a:r>
              <a:rPr lang="pt-BR" dirty="0" smtClean="0"/>
              <a:t>II </a:t>
            </a:r>
            <a:r>
              <a:rPr lang="pt-BR" dirty="0"/>
              <a:t>- o ato de que resulte aumento da </a:t>
            </a:r>
            <a:r>
              <a:rPr lang="pt-BR" b="1" dirty="0">
                <a:solidFill>
                  <a:srgbClr val="FF0000"/>
                </a:solidFill>
              </a:rPr>
              <a:t>despesa com pessoal</a:t>
            </a:r>
            <a:r>
              <a:rPr lang="pt-BR" dirty="0"/>
              <a:t> nos 180 (cento e oitenta) dias anteriores ao final do mandato do titular de Poder ou órgão referido no art. 20</a:t>
            </a:r>
            <a:r>
              <a:rPr lang="pt-BR" dirty="0" smtClean="0"/>
              <a:t>;</a:t>
            </a:r>
            <a:r>
              <a:rPr lang="pt-BR" dirty="0"/>
              <a:t> </a:t>
            </a:r>
            <a:r>
              <a:rPr lang="pt-BR" dirty="0">
                <a:hlinkClick r:id="rId2"/>
              </a:rPr>
              <a:t>(</a:t>
            </a:r>
            <a:r>
              <a:rPr lang="pt-BR" sz="1400" dirty="0">
                <a:hlinkClick r:id="rId2"/>
              </a:rPr>
              <a:t>Redação dada pela Lei Complementar nº 173, de 2020)</a:t>
            </a:r>
            <a:r>
              <a:rPr lang="pt-BR" sz="1400" dirty="0"/>
              <a:t>   </a:t>
            </a:r>
            <a:endParaRPr lang="pt-BR" strike="sngStrike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Aumento </a:t>
            </a:r>
            <a:r>
              <a:rPr lang="pt-BR" sz="2000" b="1" dirty="0"/>
              <a:t>da Despesa de Pessoal nos últimos 180 dias do </a:t>
            </a:r>
            <a:r>
              <a:rPr lang="pt-BR" sz="2000" b="1" dirty="0" smtClean="0"/>
              <a:t>Mandato (4.1.2.)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DESPESA DE PESSOAL (%)</a:t>
            </a:r>
          </a:p>
          <a:p>
            <a:pPr algn="just"/>
            <a:r>
              <a:rPr lang="pt-BR" sz="2000" b="1" dirty="0" smtClean="0"/>
              <a:t> </a:t>
            </a:r>
          </a:p>
          <a:p>
            <a:pPr algn="just"/>
            <a:r>
              <a:rPr lang="pt-BR" sz="2000" dirty="0" smtClean="0"/>
              <a:t>é um percentual</a:t>
            </a:r>
            <a:r>
              <a:rPr lang="pt-BR" sz="2000" dirty="0"/>
              <a:t>, </a:t>
            </a:r>
            <a:r>
              <a:rPr lang="pt-BR" sz="2000" dirty="0" smtClean="0"/>
              <a:t>obtido pelo confronto, dividindo-se:</a:t>
            </a:r>
          </a:p>
          <a:p>
            <a:pPr algn="just"/>
            <a:r>
              <a:rPr lang="pt-BR" sz="2000" dirty="0" smtClean="0"/>
              <a:t>(soma </a:t>
            </a:r>
            <a:r>
              <a:rPr lang="pt-BR" sz="2000" dirty="0"/>
              <a:t>12 </a:t>
            </a:r>
            <a:r>
              <a:rPr lang="pt-BR" sz="2000" dirty="0" smtClean="0"/>
              <a:t>meses)  </a:t>
            </a:r>
            <a:r>
              <a:rPr lang="pt-BR" sz="2000" b="1" dirty="0" smtClean="0"/>
              <a:t>Gasto com Pessoal </a:t>
            </a:r>
          </a:p>
          <a:p>
            <a:pPr algn="just"/>
            <a:r>
              <a:rPr lang="pt-BR" sz="2000" dirty="0" smtClean="0"/>
              <a:t>(soma12 meses)  </a:t>
            </a:r>
            <a:r>
              <a:rPr lang="pt-BR" sz="2000" b="1" dirty="0" smtClean="0"/>
              <a:t>Receita Corrente </a:t>
            </a:r>
            <a:r>
              <a:rPr lang="pt-BR" sz="2000" b="1" dirty="0"/>
              <a:t>L</a:t>
            </a:r>
            <a:r>
              <a:rPr lang="pt-BR" sz="2000" b="1" dirty="0" smtClean="0"/>
              <a:t>íquida (RCL)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Então</a:t>
            </a:r>
            <a:r>
              <a:rPr lang="pt-BR" sz="2000" dirty="0"/>
              <a:t>, incrementar tal dispêndio é o mesmo que elevar sua taxa face à verificada no mês que precede os 180 dias da norma</a:t>
            </a:r>
            <a:r>
              <a:rPr lang="pt-BR" sz="2000" dirty="0" smtClean="0"/>
              <a:t>: referencia é junho</a:t>
            </a:r>
            <a:r>
              <a:rPr lang="pt-BR" sz="2000" dirty="0"/>
              <a:t>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9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627784" y="3363838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5755211" y="3179172"/>
            <a:ext cx="292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   = </a:t>
            </a:r>
            <a:r>
              <a:rPr lang="pt-BR" b="1" dirty="0"/>
              <a:t>DESPESA DE PESSOAL </a:t>
            </a:r>
            <a:r>
              <a:rPr lang="pt-BR" b="1" dirty="0" smtClean="0"/>
              <a:t>(%)</a:t>
            </a:r>
            <a:endParaRPr lang="pt-BR" b="1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02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Aumento </a:t>
            </a:r>
            <a:r>
              <a:rPr lang="pt-BR" sz="2000" b="1" dirty="0"/>
              <a:t>da Despesa de Pessoal nos últimos 180 dias do </a:t>
            </a:r>
            <a:r>
              <a:rPr lang="pt-BR" sz="2000" b="1" dirty="0" smtClean="0"/>
              <a:t>Mandato (4.1.2.)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>Não incluem </a:t>
            </a:r>
            <a:r>
              <a:rPr lang="pt-BR" sz="2000" dirty="0" smtClean="0"/>
              <a:t>os aumentos de </a:t>
            </a:r>
            <a:r>
              <a:rPr lang="pt-BR" sz="2000" b="1" dirty="0"/>
              <a:t>atos editados </a:t>
            </a:r>
            <a:r>
              <a:rPr lang="pt-BR" sz="2000" dirty="0"/>
              <a:t>antes de 5 de julho; </a:t>
            </a:r>
            <a:r>
              <a:rPr lang="pt-BR" sz="2000" dirty="0" smtClean="0"/>
              <a:t>exemplos</a:t>
            </a:r>
            <a:r>
              <a:rPr lang="pt-BR" sz="2000" dirty="0"/>
              <a:t>: </a:t>
            </a:r>
            <a:endParaRPr lang="pt-BR" sz="2000" dirty="0" smtClean="0"/>
          </a:p>
          <a:p>
            <a:pPr algn="just"/>
            <a:endParaRPr lang="pt-BR" sz="1050" dirty="0"/>
          </a:p>
          <a:p>
            <a:pPr algn="just"/>
            <a:r>
              <a:rPr lang="pt-BR" sz="2000" dirty="0" smtClean="0"/>
              <a:t>• </a:t>
            </a:r>
            <a:r>
              <a:rPr lang="pt-BR" sz="2000" dirty="0"/>
              <a:t>A concessão de vantagens pessoais advindas dos estatutos de servidores (</a:t>
            </a:r>
            <a:r>
              <a:rPr lang="pt-BR" sz="2000" dirty="0" err="1"/>
              <a:t>anuênios</a:t>
            </a:r>
            <a:r>
              <a:rPr lang="pt-BR" sz="2000" dirty="0"/>
              <a:t>, quinquênios, sexta-parte); </a:t>
            </a:r>
            <a:endParaRPr lang="pt-BR" sz="2000" dirty="0" smtClean="0"/>
          </a:p>
          <a:p>
            <a:pPr algn="just"/>
            <a:r>
              <a:rPr lang="pt-BR" sz="2000" dirty="0" smtClean="0"/>
              <a:t>• Abono da </a:t>
            </a:r>
            <a:r>
              <a:rPr lang="pt-BR" sz="2000" dirty="0"/>
              <a:t>educação básica </a:t>
            </a:r>
            <a:r>
              <a:rPr lang="pt-BR" sz="2000" dirty="0" smtClean="0"/>
              <a:t>EC </a:t>
            </a:r>
            <a:r>
              <a:rPr lang="pt-BR" sz="2000" dirty="0"/>
              <a:t>nº 53/2007 </a:t>
            </a:r>
            <a:r>
              <a:rPr lang="pt-BR" sz="1600" dirty="0" smtClean="0"/>
              <a:t>(60</a:t>
            </a:r>
            <a:r>
              <a:rPr lang="pt-BR" sz="1600" dirty="0"/>
              <a:t>% do </a:t>
            </a:r>
            <a:r>
              <a:rPr lang="pt-BR" sz="1600" dirty="0" smtClean="0"/>
              <a:t>FUNDEB); </a:t>
            </a:r>
          </a:p>
          <a:p>
            <a:pPr algn="just"/>
            <a:r>
              <a:rPr lang="pt-BR" sz="2000" dirty="0" smtClean="0"/>
              <a:t>• Revisão Geral </a:t>
            </a:r>
            <a:r>
              <a:rPr lang="pt-BR" sz="2000" dirty="0"/>
              <a:t>A</a:t>
            </a:r>
            <a:r>
              <a:rPr lang="pt-BR" sz="2000" dirty="0" smtClean="0"/>
              <a:t>nual  - RGA </a:t>
            </a:r>
            <a:r>
              <a:rPr lang="pt-BR" sz="2000" dirty="0"/>
              <a:t>(art. 37, X </a:t>
            </a:r>
            <a:r>
              <a:rPr lang="pt-BR" sz="2000" dirty="0" smtClean="0"/>
              <a:t>CF</a:t>
            </a:r>
            <a:r>
              <a:rPr lang="pt-BR" sz="2000" dirty="0"/>
              <a:t>), </a:t>
            </a:r>
            <a:r>
              <a:rPr lang="pt-BR" sz="2000" dirty="0" smtClean="0"/>
              <a:t>lei </a:t>
            </a:r>
            <a:r>
              <a:rPr lang="pt-BR" sz="2000" dirty="0"/>
              <a:t>local anterior a 5 de julho; </a:t>
            </a:r>
            <a:endParaRPr lang="pt-BR" sz="2000" dirty="0" smtClean="0"/>
          </a:p>
          <a:p>
            <a:pPr algn="just"/>
            <a:r>
              <a:rPr lang="pt-BR" sz="2000" dirty="0" smtClean="0"/>
              <a:t>• </a:t>
            </a:r>
            <a:r>
              <a:rPr lang="pt-BR" sz="2000" dirty="0"/>
              <a:t>Contratação de pessoal para </a:t>
            </a:r>
            <a:r>
              <a:rPr lang="pt-BR" sz="2000" dirty="0" smtClean="0"/>
              <a:t>os convênios </a:t>
            </a:r>
            <a:r>
              <a:rPr lang="pt-BR" sz="2000" dirty="0"/>
              <a:t>antes assinados; </a:t>
            </a:r>
            <a:endParaRPr lang="pt-BR" sz="2000" dirty="0" smtClean="0"/>
          </a:p>
          <a:p>
            <a:pPr algn="just"/>
            <a:r>
              <a:rPr lang="pt-BR" sz="2000" dirty="0" smtClean="0"/>
              <a:t>• </a:t>
            </a:r>
            <a:r>
              <a:rPr lang="pt-BR" sz="2000" dirty="0"/>
              <a:t>Cumprimento de decisões judiciais.</a:t>
            </a:r>
            <a:endParaRPr lang="pt-BR" sz="9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Aumento </a:t>
            </a:r>
            <a:r>
              <a:rPr lang="pt-BR" sz="1600" b="1" dirty="0"/>
              <a:t>da Despesa de Pessoal nos últimos 180 dias do </a:t>
            </a:r>
            <a:r>
              <a:rPr lang="pt-BR" sz="1600" b="1" dirty="0" smtClean="0"/>
              <a:t>Mandato (4.1.2.) </a:t>
            </a:r>
          </a:p>
          <a:p>
            <a:pPr algn="ctr"/>
            <a:r>
              <a:rPr lang="pt-BR" sz="1600" dirty="0" smtClean="0"/>
              <a:t>x</a:t>
            </a:r>
            <a:endParaRPr lang="pt-BR" sz="1600" dirty="0"/>
          </a:p>
          <a:p>
            <a:pPr algn="ctr"/>
            <a:r>
              <a:rPr lang="pt-BR" sz="1600" b="1" dirty="0" smtClean="0"/>
              <a:t>Revisão </a:t>
            </a:r>
            <a:r>
              <a:rPr lang="pt-BR" sz="1600" b="1" dirty="0"/>
              <a:t>Geral da remuneração dos servidores </a:t>
            </a:r>
            <a:r>
              <a:rPr lang="pt-BR" sz="1600" b="1" dirty="0" smtClean="0"/>
              <a:t>(4.2.1.) </a:t>
            </a:r>
          </a:p>
          <a:p>
            <a:pPr algn="just"/>
            <a:endParaRPr lang="pt-BR" sz="1200" dirty="0"/>
          </a:p>
          <a:p>
            <a:pPr algn="just"/>
            <a:r>
              <a:rPr lang="pt-BR" sz="1600" b="1" dirty="0" smtClean="0"/>
              <a:t>O </a:t>
            </a:r>
            <a:r>
              <a:rPr lang="pt-BR" sz="1600" b="1" dirty="0"/>
              <a:t>art. 37, X</a:t>
            </a:r>
            <a:r>
              <a:rPr lang="pt-BR" sz="1600" b="1" i="1" dirty="0" smtClean="0"/>
              <a:t> da CF</a:t>
            </a:r>
          </a:p>
          <a:p>
            <a:pPr algn="just"/>
            <a:endParaRPr lang="pt-BR" sz="1000" i="1" dirty="0"/>
          </a:p>
          <a:p>
            <a:pPr algn="just"/>
            <a:r>
              <a:rPr lang="pt-BR" sz="1600" i="1" dirty="0" smtClean="0"/>
              <a:t>- a </a:t>
            </a:r>
            <a:r>
              <a:rPr lang="pt-BR" sz="1600" i="1" dirty="0"/>
              <a:t>revisão geral remuneratória, no âmbito de cada Poder, é sempre anual; deve acontecer na mesma data e sem diferenciação de índices, o que abrange, de forma igual, servidores e agentes políticos</a:t>
            </a:r>
            <a:r>
              <a:rPr lang="pt-BR" sz="1600" i="1" dirty="0" smtClean="0"/>
              <a:t>.</a:t>
            </a:r>
          </a:p>
          <a:p>
            <a:pPr algn="just"/>
            <a:endParaRPr lang="pt-BR" sz="1100" dirty="0" smtClean="0"/>
          </a:p>
          <a:p>
            <a:pPr algn="just"/>
            <a:r>
              <a:rPr lang="pt-BR" sz="1600" i="1" dirty="0" smtClean="0"/>
              <a:t>- se </a:t>
            </a:r>
            <a:r>
              <a:rPr lang="pt-BR" sz="1600" i="1" dirty="0"/>
              <a:t>refere a </a:t>
            </a:r>
            <a:r>
              <a:rPr lang="pt-BR" sz="1600" b="1" i="1" dirty="0"/>
              <a:t>índice e a anualidade</a:t>
            </a:r>
            <a:r>
              <a:rPr lang="pt-BR" sz="1600" i="1" dirty="0"/>
              <a:t>, deduz-se que a </a:t>
            </a:r>
            <a:r>
              <a:rPr lang="pt-BR" sz="1600" b="1" i="1" dirty="0"/>
              <a:t>revisão geral anual</a:t>
            </a:r>
            <a:r>
              <a:rPr lang="pt-BR" sz="1600" i="1" dirty="0"/>
              <a:t> é para repor a inflação dos doze meses anteriores, recuperando o poder de compra de salários e subsídios. </a:t>
            </a:r>
            <a:endParaRPr lang="pt-BR" sz="1600" i="1" dirty="0" smtClean="0"/>
          </a:p>
          <a:p>
            <a:pPr algn="just"/>
            <a:endParaRPr lang="pt-BR" sz="1200" dirty="0"/>
          </a:p>
          <a:p>
            <a:pPr algn="just"/>
            <a:r>
              <a:rPr lang="pt-BR" sz="1600" dirty="0" smtClean="0">
                <a:solidFill>
                  <a:srgbClr val="FF0000"/>
                </a:solidFill>
              </a:rPr>
              <a:t>RGA ou </a:t>
            </a:r>
            <a:r>
              <a:rPr lang="pt-BR" sz="1600" dirty="0">
                <a:solidFill>
                  <a:srgbClr val="FF0000"/>
                </a:solidFill>
              </a:rPr>
              <a:t>reajuste nada têm a ver com aumento </a:t>
            </a:r>
            <a:r>
              <a:rPr lang="pt-BR" sz="1600" dirty="0" smtClean="0">
                <a:solidFill>
                  <a:srgbClr val="FF0000"/>
                </a:solidFill>
              </a:rPr>
              <a:t>real, este acima </a:t>
            </a:r>
            <a:r>
              <a:rPr lang="pt-BR" sz="1600" dirty="0">
                <a:solidFill>
                  <a:srgbClr val="FF0000"/>
                </a:solidFill>
              </a:rPr>
              <a:t>da </a:t>
            </a:r>
            <a:r>
              <a:rPr lang="pt-BR" sz="1600" dirty="0" smtClean="0">
                <a:solidFill>
                  <a:srgbClr val="FF0000"/>
                </a:solidFill>
              </a:rPr>
              <a:t>inflação.</a:t>
            </a:r>
            <a:endParaRPr lang="pt-BR" sz="700" dirty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0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Aumento </a:t>
            </a:r>
            <a:r>
              <a:rPr lang="pt-BR" sz="1600" b="1" dirty="0"/>
              <a:t>da Despesa de Pessoal nos últimos 180 dias do </a:t>
            </a:r>
            <a:r>
              <a:rPr lang="pt-BR" sz="1600" b="1" dirty="0" smtClean="0"/>
              <a:t>Mandato (4.1.2.) </a:t>
            </a:r>
          </a:p>
          <a:p>
            <a:pPr algn="ctr"/>
            <a:r>
              <a:rPr lang="pt-BR" sz="1600" dirty="0" smtClean="0"/>
              <a:t>X</a:t>
            </a:r>
          </a:p>
          <a:p>
            <a:pPr algn="ctr"/>
            <a:r>
              <a:rPr lang="pt-BR" sz="1600" b="1" dirty="0" smtClean="0"/>
              <a:t>Revisão </a:t>
            </a:r>
            <a:r>
              <a:rPr lang="pt-BR" sz="1600" b="1" dirty="0"/>
              <a:t>Geral da remuneração dos servidores </a:t>
            </a:r>
            <a:r>
              <a:rPr lang="pt-BR" sz="1600" b="1" dirty="0" smtClean="0"/>
              <a:t>(4.2.1.) </a:t>
            </a:r>
          </a:p>
          <a:p>
            <a:pPr algn="ctr"/>
            <a:r>
              <a:rPr lang="pt-BR" sz="1600" dirty="0" smtClean="0"/>
              <a:t>X </a:t>
            </a:r>
          </a:p>
          <a:p>
            <a:pPr algn="ctr"/>
            <a:r>
              <a:rPr lang="pt-BR" sz="1600" b="1" dirty="0"/>
              <a:t>Revisão Geral </a:t>
            </a:r>
            <a:r>
              <a:rPr lang="pt-BR" sz="1600" b="1" dirty="0" smtClean="0"/>
              <a:t>ao</a:t>
            </a:r>
            <a:r>
              <a:rPr lang="pt-BR" sz="1600" dirty="0" smtClean="0"/>
              <a:t> </a:t>
            </a:r>
            <a:r>
              <a:rPr lang="pt-BR" sz="1600" b="1" dirty="0" smtClean="0"/>
              <a:t>longo </a:t>
            </a:r>
            <a:r>
              <a:rPr lang="pt-BR" sz="1600" b="1" dirty="0"/>
              <a:t>do ano da </a:t>
            </a:r>
            <a:r>
              <a:rPr lang="pt-BR" sz="1600" b="1" dirty="0" smtClean="0"/>
              <a:t>eleição</a:t>
            </a:r>
            <a:endParaRPr lang="pt-BR" sz="1600" dirty="0" smtClean="0"/>
          </a:p>
          <a:p>
            <a:pPr algn="just"/>
            <a:r>
              <a:rPr lang="pt-BR" sz="1600" b="1" dirty="0" smtClean="0"/>
              <a:t>Na Lei Eleitoral </a:t>
            </a:r>
            <a:endParaRPr lang="pt-BR" sz="1600" b="1" i="1" dirty="0" smtClean="0"/>
          </a:p>
          <a:p>
            <a:pPr algn="just"/>
            <a:endParaRPr lang="pt-BR" sz="1000" dirty="0" smtClean="0"/>
          </a:p>
          <a:p>
            <a:pPr algn="just"/>
            <a:r>
              <a:rPr lang="pt-BR" sz="1600" dirty="0"/>
              <a:t>“Art. 73 – VIII - fazer, na circunscrição do pleito, revisão geral da remuneração dos servidores públicos que exceda a recomposição da perda de seu poder aquisitivo ao </a:t>
            </a:r>
            <a:r>
              <a:rPr lang="pt-BR" sz="1600" b="1" dirty="0"/>
              <a:t>longo do ano da eleição</a:t>
            </a:r>
            <a:r>
              <a:rPr lang="pt-BR" sz="1600" dirty="0"/>
              <a:t>, a partir do início do prazo estabelecido no art. 7o desta Lei e até a posse dos eleitos” (destacamos</a:t>
            </a:r>
            <a:r>
              <a:rPr lang="pt-BR" sz="1600" dirty="0" smtClean="0"/>
              <a:t>).</a:t>
            </a:r>
          </a:p>
          <a:p>
            <a:pPr algn="just"/>
            <a:endParaRPr lang="pt-BR" sz="800" dirty="0" smtClean="0"/>
          </a:p>
          <a:p>
            <a:pPr marL="0" lvl="1" algn="just"/>
            <a:r>
              <a:rPr lang="pt-BR" sz="1600" dirty="0"/>
              <a:t>10. RGA além do limite </a:t>
            </a:r>
            <a:r>
              <a:rPr lang="pt-BR" sz="1600" b="1" dirty="0"/>
              <a:t>constitucional</a:t>
            </a:r>
            <a:r>
              <a:rPr lang="pt-BR" sz="1600" dirty="0"/>
              <a:t> (Art. 73, VIII)</a:t>
            </a:r>
          </a:p>
          <a:p>
            <a:pPr algn="just"/>
            <a:r>
              <a:rPr lang="pt-BR" sz="1600" dirty="0" smtClean="0">
                <a:solidFill>
                  <a:srgbClr val="FF0000"/>
                </a:solidFill>
              </a:rPr>
              <a:t>Refere à eventual </a:t>
            </a:r>
            <a:r>
              <a:rPr lang="pt-BR" sz="1600" dirty="0">
                <a:solidFill>
                  <a:srgbClr val="FF0000"/>
                </a:solidFill>
              </a:rPr>
              <a:t>perda aquisitiva ao longo do ano da eleição.</a:t>
            </a:r>
            <a:endParaRPr lang="pt-BR" sz="700" dirty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 rot="7678185" flipV="1">
            <a:off x="375844" y="3968160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5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2193708"/>
            <a:ext cx="7776864" cy="2035392"/>
          </a:xfrm>
        </p:spPr>
        <p:txBody>
          <a:bodyPr>
            <a:normAutofit lnSpcReduction="10000"/>
          </a:bodyPr>
          <a:lstStyle/>
          <a:p>
            <a:r>
              <a:rPr lang="pt-BR" sz="4800" b="1" dirty="0">
                <a:solidFill>
                  <a:schemeClr val="accent2">
                    <a:lumMod val="75000"/>
                  </a:schemeClr>
                </a:solidFill>
              </a:rPr>
              <a:t>4. REALIZAR OPERAÇÃO DE CRÉDITO PARA ANTECIPAR RECEITA </a:t>
            </a:r>
            <a:r>
              <a:rPr lang="pt-BR" sz="4800" b="1" dirty="0" smtClean="0">
                <a:solidFill>
                  <a:schemeClr val="accent2">
                    <a:lumMod val="75000"/>
                  </a:schemeClr>
                </a:solidFill>
              </a:rPr>
              <a:t>ORÇAMENTÁRIA</a:t>
            </a:r>
            <a:endParaRPr lang="pt-BR" sz="4800" b="1" dirty="0"/>
          </a:p>
        </p:txBody>
      </p:sp>
      <p:sp>
        <p:nvSpPr>
          <p:cNvPr id="6" name="Retângulo 5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572" y="1520572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Subseção </a:t>
            </a:r>
            <a:r>
              <a:rPr lang="pt-BR" sz="2000" b="1" dirty="0" smtClean="0"/>
              <a:t>III - Das </a:t>
            </a:r>
            <a:r>
              <a:rPr lang="pt-BR" sz="2000" b="1" dirty="0"/>
              <a:t>Operações de Crédito por Antecipação de Receita Orçamentária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Art</a:t>
            </a:r>
            <a:r>
              <a:rPr lang="pt-BR" sz="2000" dirty="0"/>
              <a:t>. 38.</a:t>
            </a:r>
            <a:r>
              <a:rPr lang="pt-BR" sz="2000" b="1" dirty="0"/>
              <a:t> </a:t>
            </a:r>
            <a:r>
              <a:rPr lang="pt-BR" sz="2000" dirty="0"/>
              <a:t>A operação de crédito por antecipação de receita destina-se a atender </a:t>
            </a:r>
            <a:r>
              <a:rPr lang="pt-BR" sz="2000" b="1" dirty="0"/>
              <a:t>insuficiência de caixa durante o exercício financeiro </a:t>
            </a:r>
            <a:r>
              <a:rPr lang="pt-BR" sz="2000" dirty="0"/>
              <a:t>e cumprirá as exigências mencionadas no art. 32 e mais as seguintes:</a:t>
            </a:r>
          </a:p>
          <a:p>
            <a:r>
              <a:rPr lang="pt-BR" sz="2000" dirty="0" smtClean="0"/>
              <a:t>IV </a:t>
            </a:r>
            <a:r>
              <a:rPr lang="pt-BR" sz="2000" dirty="0"/>
              <a:t>- estará proibida:</a:t>
            </a:r>
          </a:p>
          <a:p>
            <a:pPr algn="just"/>
            <a:r>
              <a:rPr lang="pt-BR" sz="2000" dirty="0" smtClean="0"/>
              <a:t>b</a:t>
            </a:r>
            <a:r>
              <a:rPr lang="pt-BR" sz="2000" dirty="0"/>
              <a:t>) </a:t>
            </a:r>
            <a:r>
              <a:rPr lang="pt-BR" sz="2000" b="1" dirty="0"/>
              <a:t>no último ano de mandato</a:t>
            </a:r>
            <a:r>
              <a:rPr lang="pt-BR" sz="2000" dirty="0"/>
              <a:t> do Presidente, Governador ou Prefeito Municipal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04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F79A0BFD-5944-1A56-86E2-A5D6F8522B99}"/>
              </a:ext>
            </a:extLst>
          </p:cNvPr>
          <p:cNvSpPr txBox="1"/>
          <p:nvPr/>
        </p:nvSpPr>
        <p:spPr>
          <a:xfrm>
            <a:off x="635066" y="1298544"/>
            <a:ext cx="7335610" cy="17081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pt-BR" sz="3200" b="1" dirty="0">
                <a:solidFill>
                  <a:srgbClr val="002060"/>
                </a:solidFill>
                <a:latin typeface="Verdana" panose="020B0604030504040204" pitchFamily="34" charset="0"/>
              </a:rPr>
              <a:t>“Cuidados e recomendações para o último ano de mandato, </a:t>
            </a:r>
          </a:p>
          <a:p>
            <a:pPr algn="just"/>
            <a:r>
              <a:rPr lang="pt-BR" sz="2100" b="1" i="1" dirty="0">
                <a:solidFill>
                  <a:srgbClr val="002060"/>
                </a:solidFill>
                <a:latin typeface="Verdana" panose="020B0604030504040204" pitchFamily="34" charset="0"/>
              </a:rPr>
              <a:t>sob a ótica contábil, orçamentária e financeira – </a:t>
            </a:r>
            <a:r>
              <a:rPr lang="pt-BR" sz="2100" b="1" i="1" dirty="0">
                <a:solidFill>
                  <a:srgbClr val="FF0000"/>
                </a:solidFill>
                <a:latin typeface="Verdana" panose="020B0604030504040204" pitchFamily="34" charset="0"/>
              </a:rPr>
              <a:t>Ênfase nas recomendações do TCESP”</a:t>
            </a:r>
            <a:endParaRPr lang="pt-BR" sz="2100" i="1" dirty="0">
              <a:solidFill>
                <a:srgbClr val="FF000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EB4FC781-D7A6-8926-7C22-FF3132304525}"/>
              </a:ext>
            </a:extLst>
          </p:cNvPr>
          <p:cNvSpPr txBox="1"/>
          <p:nvPr/>
        </p:nvSpPr>
        <p:spPr>
          <a:xfrm>
            <a:off x="635066" y="3715188"/>
            <a:ext cx="5509143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pt-BR" sz="15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Adaptação - Prof</a:t>
            </a:r>
            <a:r>
              <a:rPr lang="pt-BR" sz="1500" b="1" dirty="0">
                <a:solidFill>
                  <a:srgbClr val="002060"/>
                </a:solidFill>
                <a:latin typeface="Arial" panose="020B0604020202020204" pitchFamily="34" charset="0"/>
              </a:rPr>
              <a:t>. Alexandre Di Pietra</a:t>
            </a:r>
          </a:p>
          <a:p>
            <a:pPr algn="just"/>
            <a:r>
              <a:rPr lang="pt-BR" sz="1200" b="1" dirty="0">
                <a:solidFill>
                  <a:srgbClr val="002060"/>
                </a:solidFill>
                <a:latin typeface="Arial" panose="020B0604020202020204" pitchFamily="34" charset="0"/>
              </a:rPr>
              <a:t>Profissional da Contabilidade</a:t>
            </a:r>
            <a:endParaRPr lang="pt-BR" sz="1500" dirty="0">
              <a:solidFill>
                <a:srgbClr val="00206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7603E0B4-C8CC-FA21-3DF2-18CB9AC2F481}"/>
              </a:ext>
            </a:extLst>
          </p:cNvPr>
          <p:cNvSpPr txBox="1"/>
          <p:nvPr/>
        </p:nvSpPr>
        <p:spPr>
          <a:xfrm>
            <a:off x="635066" y="4299942"/>
            <a:ext cx="6605566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Fonte/Autor - Prof</a:t>
            </a:r>
            <a:r>
              <a:rPr lang="pt-BR" sz="1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 Me. Luciano Aparecido de Lima</a:t>
            </a:r>
          </a:p>
          <a:p>
            <a:pPr algn="just"/>
            <a:r>
              <a:rPr lang="pt-BR" sz="1050" b="1" dirty="0">
                <a:solidFill>
                  <a:srgbClr val="002060"/>
                </a:solidFill>
                <a:latin typeface="Arial" panose="020B0604020202020204" pitchFamily="34" charset="0"/>
              </a:rPr>
              <a:t>Profissional da Contabilidade</a:t>
            </a:r>
            <a:endParaRPr lang="pt-BR" sz="1200" dirty="0">
              <a:solidFill>
                <a:srgbClr val="002060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30" y="1505475"/>
            <a:ext cx="7896126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z="1600" b="1" dirty="0">
                <a:latin typeface="Arial" pitchFamily="34" charset="0"/>
                <a:cs typeface="Arial" pitchFamily="34" charset="0"/>
              </a:rPr>
              <a:t>HOJE</a:t>
            </a:r>
          </a:p>
          <a:p>
            <a:endParaRPr lang="pt-BR" sz="100" b="1" dirty="0">
              <a:latin typeface="Arial" pitchFamily="34" charset="0"/>
              <a:cs typeface="Arial" pitchFamily="34" charset="0"/>
            </a:endParaRPr>
          </a:p>
          <a:p>
            <a:pPr marL="256007" indent="-256007">
              <a:buFont typeface="Arial" pitchFamily="34" charset="0"/>
              <a:buChar char="•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STN edita o MCASP, na ausência do CGF (órgão nacional)</a:t>
            </a:r>
          </a:p>
          <a:p>
            <a:pPr marL="256007" indent="-256007">
              <a:buFont typeface="Arial" pitchFamily="34" charset="0"/>
              <a:buChar char="•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Normas são cobradas em concursos públicos</a:t>
            </a:r>
          </a:p>
          <a:p>
            <a:pPr marL="256007" indent="-256007">
              <a:buFont typeface="Arial" pitchFamily="34" charset="0"/>
              <a:buChar char="•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Conceito de materialidade jurídica (achados de auditoria)  </a:t>
            </a:r>
          </a:p>
          <a:p>
            <a:pPr marL="256007" indent="-256007">
              <a:buFont typeface="Arial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Auditoria com foco na </a:t>
            </a:r>
            <a:r>
              <a:rPr lang="pt-BR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efetividade, eficácia e </a:t>
            </a:r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eficiência, </a:t>
            </a:r>
            <a:r>
              <a:rPr lang="pt-B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tendo 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objeto as </a:t>
            </a:r>
            <a:r>
              <a:rPr lang="pt-BR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politicas públicas.</a:t>
            </a:r>
          </a:p>
          <a:p>
            <a:pPr marL="256007" indent="-256007">
              <a:buFont typeface="Arial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Gestão com </a:t>
            </a:r>
            <a:r>
              <a:rPr lang="pt-BR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governança </a:t>
            </a:r>
          </a:p>
          <a:p>
            <a:pPr marL="256007" indent="-256007">
              <a:buFont typeface="Arial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Necessidade de </a:t>
            </a:r>
            <a:r>
              <a:rPr lang="pt-BR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informações estratégicas obtidas nos sistemas de CUSTOS (BI)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pt-BR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5536" y="3723878"/>
            <a:ext cx="7992888" cy="10365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1201" tIns="25601" rIns="51201" bIns="25601">
            <a:spAutoFit/>
          </a:bodyPr>
          <a:lstStyle/>
          <a:p>
            <a:pPr lvl="0" algn="just"/>
            <a:r>
              <a:rPr lang="pt-BR" sz="1600" i="1" dirty="0">
                <a:latin typeface="Arial" pitchFamily="34" charset="0"/>
                <a:cs typeface="Arial" pitchFamily="34" charset="0"/>
              </a:rPr>
              <a:t>CF. Art. 71. O controle externo, a cargo do Congresso Nacional, será exercido com o auxílio do Tribunal de Contas da União, ao qual compete: [...]</a:t>
            </a:r>
          </a:p>
          <a:p>
            <a:pPr lvl="0" algn="just"/>
            <a:r>
              <a:rPr lang="pt-BR" sz="1600" i="1" dirty="0">
                <a:latin typeface="Arial" pitchFamily="34" charset="0"/>
                <a:cs typeface="Arial" pitchFamily="34" charset="0"/>
              </a:rPr>
              <a:t>IV - realizar, [...] inspeções e auditorias de natureza contábil, financeira, orçamentária, </a:t>
            </a:r>
            <a:r>
              <a:rPr lang="pt-BR" sz="1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operacional</a:t>
            </a:r>
            <a:r>
              <a:rPr lang="pt-BR" sz="1600" i="1" dirty="0">
                <a:latin typeface="Arial" pitchFamily="34" charset="0"/>
                <a:cs typeface="Arial" pitchFamily="34" charset="0"/>
              </a:rPr>
              <a:t> e patrimonial, nas unidades administrativas dos poderes [...]</a:t>
            </a:r>
            <a:endParaRPr lang="pt-BR" sz="800" dirty="0"/>
          </a:p>
        </p:txBody>
      </p:sp>
      <p:sp>
        <p:nvSpPr>
          <p:cNvPr id="4" name="Google Shape;124;p7">
            <a:extLst>
              <a:ext uri="{FF2B5EF4-FFF2-40B4-BE49-F238E27FC236}">
                <a16:creationId xmlns="" xmlns:a16="http://schemas.microsoft.com/office/drawing/2014/main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5" y="133477"/>
            <a:ext cx="8879243" cy="2294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t-BR" sz="1800" b="1" dirty="0">
                <a:solidFill>
                  <a:srgbClr val="002060"/>
                </a:solidFill>
                <a:latin typeface="Arial" panose="020B0604020202020204" pitchFamily="34" charset="0"/>
              </a:rPr>
              <a:t>Cuidados e Recomendações para Gestão Contábil, Orçamentária e Financeira do Último ano de mandato e as causas de pareceres desfavoráveis emitidos pelo TCESP;</a:t>
            </a:r>
          </a:p>
          <a:p>
            <a:pPr marL="0" indent="0" algn="ctr">
              <a:buClr>
                <a:schemeClr val="dk1"/>
              </a:buClr>
              <a:buSzPts val="1600"/>
              <a:buNone/>
            </a:pPr>
            <a:endParaRPr lang="pt-BR" sz="12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5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683568" y="2193708"/>
            <a:ext cx="7776864" cy="2035392"/>
          </a:xfrm>
        </p:spPr>
        <p:txBody>
          <a:bodyPr>
            <a:normAutofit fontScale="92500" lnSpcReduction="20000"/>
          </a:bodyPr>
          <a:lstStyle/>
          <a:p>
            <a:r>
              <a:rPr lang="pt-BR" sz="6000" b="1" dirty="0" smtClean="0">
                <a:solidFill>
                  <a:schemeClr val="accent2">
                    <a:lumMod val="75000"/>
                  </a:schemeClr>
                </a:solidFill>
              </a:rPr>
              <a:t>1.DESPESAS </a:t>
            </a:r>
            <a:r>
              <a:rPr lang="pt-BR" sz="6000" b="1" dirty="0">
                <a:solidFill>
                  <a:schemeClr val="accent2">
                    <a:lumMod val="75000"/>
                  </a:schemeClr>
                </a:solidFill>
              </a:rPr>
              <a:t>PUBLICIDADE E PROPAGANDA</a:t>
            </a:r>
            <a:endParaRPr lang="pt-BR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55576" y="105958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0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8" name="Google Shape;124;p7">
            <a:extLst>
              <a:ext uri="{FF2B5EF4-FFF2-40B4-BE49-F238E27FC236}">
                <a16:creationId xmlns="" xmlns:a16="http://schemas.microsoft.com/office/drawing/2014/main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5" y="133477"/>
            <a:ext cx="8879243" cy="2294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t-BR" sz="1800" b="1" dirty="0">
                <a:solidFill>
                  <a:srgbClr val="002060"/>
                </a:solidFill>
                <a:latin typeface="Arial" panose="020B0604020202020204" pitchFamily="34" charset="0"/>
              </a:rPr>
              <a:t>Cuidados e Recomendações para Gestão Contábil, Orçamentária e Financeira do Último ano de mandato e as causas de pareceres desfavoráveis emitidos pelo TCESP;</a:t>
            </a:r>
          </a:p>
          <a:p>
            <a:pPr marL="0" indent="0" algn="ctr">
              <a:buClr>
                <a:schemeClr val="dk1"/>
              </a:buClr>
              <a:buSzPts val="1600"/>
              <a:buNone/>
            </a:pPr>
            <a:endParaRPr lang="pt-BR" sz="12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="" xmlns:a16="http://schemas.microsoft.com/office/drawing/2014/main" id="{0EC4A1C9-4B3B-67F7-4ABA-3BAA41D6E4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347139"/>
              </p:ext>
            </p:extLst>
          </p:nvPr>
        </p:nvGraphicFramePr>
        <p:xfrm>
          <a:off x="78144" y="2489240"/>
          <a:ext cx="8830258" cy="21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AD65E843-897B-148A-7D95-F3D921537C54}"/>
              </a:ext>
            </a:extLst>
          </p:cNvPr>
          <p:cNvSpPr txBox="1"/>
          <p:nvPr/>
        </p:nvSpPr>
        <p:spPr>
          <a:xfrm>
            <a:off x="328904" y="4783800"/>
            <a:ext cx="6606074" cy="23083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1050" b="1" dirty="0">
                <a:solidFill>
                  <a:srgbClr val="002060"/>
                </a:solidFill>
                <a:latin typeface="Arial" panose="020B0604020202020204" pitchFamily="34" charset="0"/>
              </a:rPr>
              <a:t>Fonte: Adaptado de Manual de Gestão Financeira de Prefeituras e Câmaras Municipais, TCESP, 2024.</a:t>
            </a:r>
            <a:endParaRPr lang="pt-BR" sz="105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635AC5F7-9155-55AD-C1F1-3D035617C9D6}"/>
              </a:ext>
            </a:extLst>
          </p:cNvPr>
          <p:cNvSpPr txBox="1"/>
          <p:nvPr/>
        </p:nvSpPr>
        <p:spPr>
          <a:xfrm>
            <a:off x="7203815" y="4820614"/>
            <a:ext cx="1940185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Prof. Alexandre Di Pietra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8" name="Google Shape;124;p7">
            <a:extLst>
              <a:ext uri="{FF2B5EF4-FFF2-40B4-BE49-F238E27FC236}">
                <a16:creationId xmlns="" xmlns:a16="http://schemas.microsoft.com/office/drawing/2014/main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5" y="1186501"/>
            <a:ext cx="8879243" cy="39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pt-BR" sz="12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200" dirty="0" smtClean="0"/>
              <a:t>AS </a:t>
            </a:r>
            <a:r>
              <a:rPr lang="pt-BR" sz="1200" dirty="0"/>
              <a:t>CAUSAS DO PARECER DESFAVORÁVEL Os principais motivos que ocasionam um parecer desfavorável das Contas Anuais do Prefeito Municipal podem ser assim elencados:</a:t>
            </a:r>
            <a:r>
              <a:rPr lang="pt-BR" sz="1200" b="1" dirty="0"/>
              <a:t> (Referência: Manual de Gestão Financeira das Prefeituras e Câmaras Municipais, TCESP/2023):</a:t>
            </a:r>
          </a:p>
          <a:p>
            <a:pPr algn="just">
              <a:lnSpc>
                <a:spcPct val="100000"/>
              </a:lnSpc>
            </a:pPr>
            <a:endParaRPr lang="pt-BR" sz="12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="" xmlns:a16="http://schemas.microsoft.com/office/drawing/2014/main" id="{7991A5B5-1CA1-1A81-167C-21F5C998C5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0495420"/>
              </p:ext>
            </p:extLst>
          </p:nvPr>
        </p:nvGraphicFramePr>
        <p:xfrm>
          <a:off x="361756" y="2308855"/>
          <a:ext cx="8595632" cy="249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7BBC9786-9661-99DD-B2AF-2E4A768CDBA8}"/>
              </a:ext>
            </a:extLst>
          </p:cNvPr>
          <p:cNvSpPr txBox="1"/>
          <p:nvPr/>
        </p:nvSpPr>
        <p:spPr>
          <a:xfrm>
            <a:off x="328904" y="4783800"/>
            <a:ext cx="6606074" cy="19236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l"/>
            <a:r>
              <a:rPr lang="pt-BR" sz="800" b="1" dirty="0">
                <a:solidFill>
                  <a:srgbClr val="002060"/>
                </a:solidFill>
                <a:latin typeface="Arial" panose="020B0604020202020204" pitchFamily="34" charset="0"/>
              </a:rPr>
              <a:t>Fonte: Adaptado de Manual de Gestão Financeira de Prefeituras e Câmaras Municipais, TCESP, 2024.</a:t>
            </a:r>
            <a:endParaRPr lang="pt-BR" sz="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0" name="Google Shape;124;p7">
            <a:extLst>
              <a:ext uri="{FF2B5EF4-FFF2-40B4-BE49-F238E27FC236}">
                <a16:creationId xmlns="" xmlns:a16="http://schemas.microsoft.com/office/drawing/2014/main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5" y="133477"/>
            <a:ext cx="8879243" cy="2294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t-BR" sz="1800" b="1" dirty="0">
                <a:solidFill>
                  <a:srgbClr val="002060"/>
                </a:solidFill>
                <a:latin typeface="Arial" panose="020B0604020202020204" pitchFamily="34" charset="0"/>
              </a:rPr>
              <a:t>Cuidados e Recomendações para Gestão Contábil, Orçamentária e Financeira do Último ano de mandato e as causas de pareceres desfavoráveis emitidos pelo TCESP;</a:t>
            </a:r>
          </a:p>
          <a:p>
            <a:pPr marL="0" indent="0" algn="ctr">
              <a:buClr>
                <a:schemeClr val="dk1"/>
              </a:buClr>
              <a:buSzPts val="1600"/>
              <a:buNone/>
            </a:pPr>
            <a:endParaRPr lang="pt-BR" sz="12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010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FF05A0A-5B55-8366-9C9C-9C18FDA72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99A59BD-92A6-4598-36D1-13C2EAB1C646}"/>
              </a:ext>
            </a:extLst>
          </p:cNvPr>
          <p:cNvSpPr txBox="1"/>
          <p:nvPr/>
        </p:nvSpPr>
        <p:spPr>
          <a:xfrm>
            <a:off x="243181" y="2157240"/>
            <a:ext cx="80566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8000" b="1" dirty="0" smtClean="0">
                <a:solidFill>
                  <a:schemeClr val="accent2">
                    <a:lumMod val="75000"/>
                  </a:schemeClr>
                </a:solidFill>
              </a:rPr>
              <a:t>5. DEBATES</a:t>
            </a:r>
            <a:r>
              <a:rPr lang="pt-BR" sz="6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endParaRPr lang="pt-BR" sz="66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68976E61-0DA6-9FC5-CF04-477831D43269}"/>
              </a:ext>
            </a:extLst>
          </p:cNvPr>
          <p:cNvSpPr txBox="1"/>
          <p:nvPr/>
        </p:nvSpPr>
        <p:spPr>
          <a:xfrm>
            <a:off x="635067" y="3715189"/>
            <a:ext cx="5509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Prof. Alexandre Di Pietra</a:t>
            </a:r>
          </a:p>
          <a:p>
            <a:pPr algn="just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</a:rPr>
              <a:t>Profissional da Contabilidade</a:t>
            </a:r>
            <a:endParaRPr lang="pt-BR" sz="2000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FF05A0A-5B55-8366-9C9C-9C18FDA72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99A59BD-92A6-4598-36D1-13C2EAB1C646}"/>
              </a:ext>
            </a:extLst>
          </p:cNvPr>
          <p:cNvSpPr txBox="1"/>
          <p:nvPr/>
        </p:nvSpPr>
        <p:spPr>
          <a:xfrm>
            <a:off x="243181" y="2157240"/>
            <a:ext cx="80566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8000" b="1" dirty="0" smtClean="0">
                <a:solidFill>
                  <a:schemeClr val="accent2">
                    <a:lumMod val="75000"/>
                  </a:schemeClr>
                </a:solidFill>
              </a:rPr>
              <a:t>Obrigado! </a:t>
            </a:r>
            <a:endParaRPr lang="pt-BR" sz="66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68976E61-0DA6-9FC5-CF04-477831D43269}"/>
              </a:ext>
            </a:extLst>
          </p:cNvPr>
          <p:cNvSpPr txBox="1"/>
          <p:nvPr/>
        </p:nvSpPr>
        <p:spPr>
          <a:xfrm>
            <a:off x="635067" y="3715189"/>
            <a:ext cx="5509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Prof. Alexandre Di Pietra</a:t>
            </a:r>
          </a:p>
          <a:p>
            <a:pPr algn="just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</a:rPr>
              <a:t>Profissional da Contabilidade</a:t>
            </a:r>
            <a:endParaRPr lang="pt-BR" sz="2000" dirty="0">
              <a:solidFill>
                <a:srgbClr val="00206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8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36323" y="522490"/>
            <a:ext cx="23491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sz="1600" b="1" dirty="0">
                <a:solidFill>
                  <a:schemeClr val="accent2"/>
                </a:solidFill>
              </a:rPr>
              <a:t>Referências Bibliográficas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23528" y="840068"/>
            <a:ext cx="85689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dirty="0" smtClean="0"/>
              <a:t>LEI </a:t>
            </a:r>
            <a:r>
              <a:rPr lang="pt-BR" sz="1100" dirty="0"/>
              <a:t>Nº 9.504, DE 30 DE SETEMBRO DE 1997. Estabelece normas para as eleições</a:t>
            </a:r>
            <a:r>
              <a:rPr lang="pt-BR" sz="1100" dirty="0" smtClean="0"/>
              <a:t>. &amp;</a:t>
            </a:r>
            <a:r>
              <a:rPr lang="pt-BR" sz="1100" dirty="0" err="1"/>
              <a:t>lt;https</a:t>
            </a:r>
            <a:r>
              <a:rPr lang="pt-BR" sz="1100" dirty="0"/>
              <a:t>://www.planalto.gov.br/ccivil_03/leis/L9504compilado.htm &amp;</a:t>
            </a:r>
            <a:r>
              <a:rPr lang="pt-BR" sz="1100" dirty="0" err="1"/>
              <a:t>gt</a:t>
            </a:r>
            <a:r>
              <a:rPr lang="pt-BR" sz="1100" dirty="0"/>
              <a:t>; Acesso em 03 abr. 2024;</a:t>
            </a:r>
          </a:p>
          <a:p>
            <a:pPr algn="just"/>
            <a:endParaRPr lang="pt-BR" sz="800" dirty="0" smtClean="0"/>
          </a:p>
          <a:p>
            <a:pPr algn="just"/>
            <a:r>
              <a:rPr lang="pt-BR" sz="1100" dirty="0" smtClean="0"/>
              <a:t>CONSELHO </a:t>
            </a:r>
            <a:r>
              <a:rPr lang="pt-BR" sz="1100" dirty="0"/>
              <a:t>REGIONAL DE CONTABILIDADE DO ESTADO DE SÃO PAULO – CRCSP. NBC TSP – </a:t>
            </a:r>
            <a:r>
              <a:rPr lang="pt-BR" sz="1100" dirty="0" smtClean="0"/>
              <a:t>do Setor </a:t>
            </a:r>
            <a:r>
              <a:rPr lang="pt-BR" sz="1100" dirty="0"/>
              <a:t>Público. Disponível em: &amp;</a:t>
            </a:r>
            <a:r>
              <a:rPr lang="pt-BR" sz="1100" dirty="0" err="1"/>
              <a:t>lt</a:t>
            </a:r>
            <a:r>
              <a:rPr lang="pt-BR" sz="1100" dirty="0"/>
              <a:t>; https://cfc.org.br/tecnica/normas-brasileiras-de-contabilidade/nbc-tsp-do-</a:t>
            </a:r>
          </a:p>
          <a:p>
            <a:pPr algn="just"/>
            <a:r>
              <a:rPr lang="pt-BR" sz="1100" dirty="0"/>
              <a:t>setor-publico/ &amp;</a:t>
            </a:r>
            <a:r>
              <a:rPr lang="pt-BR" sz="1100" dirty="0" err="1"/>
              <a:t>gt</a:t>
            </a:r>
            <a:r>
              <a:rPr lang="pt-BR" sz="1100" dirty="0"/>
              <a:t>;. Acesso em 03 abr. 2024;</a:t>
            </a:r>
          </a:p>
          <a:p>
            <a:pPr algn="just"/>
            <a:endParaRPr lang="pt-BR" sz="600" dirty="0" smtClean="0"/>
          </a:p>
          <a:p>
            <a:pPr algn="just"/>
            <a:r>
              <a:rPr lang="pt-BR" sz="1100" dirty="0" smtClean="0"/>
              <a:t>TRIBUNAL </a:t>
            </a:r>
            <a:r>
              <a:rPr lang="pt-BR" sz="1100" dirty="0"/>
              <a:t>DE CONTAS DO ESTADO DE SÃO PAULO – TCESP. MANUAL: Os cuidados com o </a:t>
            </a:r>
            <a:r>
              <a:rPr lang="pt-BR" sz="1100" dirty="0" smtClean="0"/>
              <a:t>último ano </a:t>
            </a:r>
            <a:r>
              <a:rPr lang="pt-BR" sz="1100" dirty="0"/>
              <a:t>de mandato, Novembro 2015. Disponível em:</a:t>
            </a:r>
          </a:p>
          <a:p>
            <a:pPr algn="just"/>
            <a:r>
              <a:rPr lang="pt-BR" sz="1100" dirty="0"/>
              <a:t>https://www.tce.sp.gov.br/sites/default/files/publicacoes/manual-tcesp-prefeitos.pdf &amp;</a:t>
            </a:r>
            <a:r>
              <a:rPr lang="pt-BR" sz="1100" dirty="0" err="1"/>
              <a:t>gt</a:t>
            </a:r>
            <a:r>
              <a:rPr lang="pt-BR" sz="1100" dirty="0"/>
              <a:t>; Acesso em 03 </a:t>
            </a:r>
            <a:r>
              <a:rPr lang="pt-BR" sz="1100" dirty="0" smtClean="0"/>
              <a:t>abr.2024;</a:t>
            </a:r>
          </a:p>
          <a:p>
            <a:pPr algn="just"/>
            <a:endParaRPr lang="pt-BR" sz="500" dirty="0"/>
          </a:p>
          <a:p>
            <a:pPr algn="just"/>
            <a:r>
              <a:rPr lang="pt-BR" sz="1100" dirty="0"/>
              <a:t>TRIBUNAL DE CONTAS DO ESTADO DE SÃO PAULO – TCESP. Gestão Financeira das Prefeituras </a:t>
            </a:r>
            <a:r>
              <a:rPr lang="pt-BR" sz="1100" dirty="0" smtClean="0"/>
              <a:t>e Câmaras </a:t>
            </a:r>
            <a:r>
              <a:rPr lang="pt-BR" sz="1100" dirty="0"/>
              <a:t>Municipais. Disponível em: &amp;</a:t>
            </a:r>
            <a:r>
              <a:rPr lang="pt-BR" sz="1100" dirty="0" err="1"/>
              <a:t>lt</a:t>
            </a:r>
            <a:r>
              <a:rPr lang="pt-BR" sz="1100" dirty="0"/>
              <a:t>; https://</a:t>
            </a:r>
            <a:r>
              <a:rPr lang="pt-BR" sz="1100" dirty="0" smtClean="0"/>
              <a:t>www.tce.sp.gov.br/publicacoes/gestao-financeira-prefeituras-e-camaras-municipais </a:t>
            </a:r>
            <a:r>
              <a:rPr lang="pt-BR" sz="1100" dirty="0"/>
              <a:t>&amp;</a:t>
            </a:r>
            <a:r>
              <a:rPr lang="pt-BR" sz="1100" dirty="0" err="1"/>
              <a:t>gt</a:t>
            </a:r>
            <a:r>
              <a:rPr lang="pt-BR" sz="1100" dirty="0"/>
              <a:t>;. Acesso em 03 abr. 2024;</a:t>
            </a:r>
          </a:p>
          <a:p>
            <a:pPr algn="just"/>
            <a:endParaRPr lang="pt-BR" sz="500" dirty="0" smtClean="0"/>
          </a:p>
          <a:p>
            <a:pPr algn="just"/>
            <a:r>
              <a:rPr lang="pt-BR" sz="1100" dirty="0" smtClean="0"/>
              <a:t>TRIBUNAL </a:t>
            </a:r>
            <a:r>
              <a:rPr lang="pt-BR" sz="1100" dirty="0"/>
              <a:t>DE CONTAS DO ESTADO DE SÃO PAULO – TCESP. Índice de Efetividade da </a:t>
            </a:r>
            <a:r>
              <a:rPr lang="pt-BR" sz="1100" dirty="0" smtClean="0"/>
              <a:t>gestão Municipal </a:t>
            </a:r>
            <a:r>
              <a:rPr lang="pt-BR" sz="1100" dirty="0"/>
              <a:t>– IEG-M. Disponível em: &amp;</a:t>
            </a:r>
            <a:r>
              <a:rPr lang="pt-BR" sz="1100" dirty="0" err="1"/>
              <a:t>lt</a:t>
            </a:r>
            <a:r>
              <a:rPr lang="pt-BR" sz="1100" dirty="0"/>
              <a:t>; https://painel.tce.sp.gov.br/ &amp;</a:t>
            </a:r>
            <a:r>
              <a:rPr lang="pt-BR" sz="1100" dirty="0" err="1"/>
              <a:t>gt</a:t>
            </a:r>
            <a:r>
              <a:rPr lang="pt-BR" sz="1100" dirty="0"/>
              <a:t>;. Acesso em 03 abr. 2024;</a:t>
            </a:r>
          </a:p>
          <a:p>
            <a:pPr algn="just"/>
            <a:endParaRPr lang="pt-BR" sz="600" dirty="0" smtClean="0"/>
          </a:p>
          <a:p>
            <a:pPr algn="just"/>
            <a:r>
              <a:rPr lang="pt-BR" sz="1100" dirty="0" smtClean="0"/>
              <a:t>TRIBUNAL </a:t>
            </a:r>
            <a:r>
              <a:rPr lang="pt-BR" sz="1100" dirty="0"/>
              <a:t>DE CONTAS DO ESTADO DE SÃO PAULO – TCESP. Manual de Planejamento Público </a:t>
            </a:r>
            <a:r>
              <a:rPr lang="pt-BR" sz="1100" dirty="0" smtClean="0"/>
              <a:t>–2021</a:t>
            </a:r>
            <a:r>
              <a:rPr lang="pt-BR" sz="1100" dirty="0"/>
              <a:t>. Disponível em: &amp;</a:t>
            </a:r>
            <a:r>
              <a:rPr lang="pt-BR" sz="1100" dirty="0" err="1"/>
              <a:t>lt</a:t>
            </a:r>
            <a:r>
              <a:rPr lang="pt-BR" sz="1100" dirty="0"/>
              <a:t>; https://www.tce.sp.gov.br/publicacoes/manual-planejamento-publico &amp;</a:t>
            </a:r>
            <a:r>
              <a:rPr lang="pt-BR" sz="1100" dirty="0" err="1"/>
              <a:t>gt</a:t>
            </a:r>
            <a:r>
              <a:rPr lang="pt-BR" sz="1100" dirty="0"/>
              <a:t>;. Acesso </a:t>
            </a:r>
            <a:r>
              <a:rPr lang="pt-BR" sz="1100" dirty="0" smtClean="0"/>
              <a:t>em 03 </a:t>
            </a:r>
            <a:r>
              <a:rPr lang="pt-BR" sz="1100" dirty="0"/>
              <a:t>abr. 2024</a:t>
            </a:r>
            <a:r>
              <a:rPr lang="pt-BR" sz="1100" dirty="0" smtClean="0"/>
              <a:t>;</a:t>
            </a:r>
          </a:p>
          <a:p>
            <a:pPr algn="just"/>
            <a:endParaRPr lang="pt-BR" sz="400" dirty="0"/>
          </a:p>
          <a:p>
            <a:pPr algn="just"/>
            <a:r>
              <a:rPr lang="pt-BR" sz="1100" dirty="0"/>
              <a:t>Manual de condutas proibidas pela legislação eleitoral, orientações para os agentes públicos do </a:t>
            </a:r>
            <a:r>
              <a:rPr lang="pt-BR" sz="1100" dirty="0" smtClean="0"/>
              <a:t>Estado de </a:t>
            </a:r>
            <a:r>
              <a:rPr lang="pt-BR" sz="1100" dirty="0"/>
              <a:t>São Paulo. PGE-SP. Ed. 2024 http://</a:t>
            </a:r>
            <a:r>
              <a:rPr lang="pt-BR" sz="1100" dirty="0" smtClean="0"/>
              <a:t>www.portal.pge.sp.gov.br/wp-content/uploads/2024/02/manual-de-condutas-proibidas-pela-legislacao-eleitoral-1.pdf</a:t>
            </a:r>
            <a:endParaRPr lang="pt-BR" sz="1100" dirty="0"/>
          </a:p>
          <a:p>
            <a:pPr algn="just"/>
            <a:endParaRPr lang="pt-BR" sz="600" dirty="0" smtClean="0"/>
          </a:p>
          <a:p>
            <a:pPr algn="just"/>
            <a:r>
              <a:rPr lang="pt-BR" sz="1100" dirty="0" err="1" smtClean="0"/>
              <a:t>Marry</a:t>
            </a:r>
            <a:r>
              <a:rPr lang="pt-BR" sz="1100" dirty="0"/>
              <a:t>, Michelle. VII FNTU - Vedações Eleitorais - Transferências da União. DF, 2022.</a:t>
            </a:r>
          </a:p>
          <a:p>
            <a:pPr algn="just"/>
            <a:r>
              <a:rPr lang="pt-BR" sz="1100" dirty="0"/>
              <a:t>https://</a:t>
            </a:r>
            <a:r>
              <a:rPr lang="pt-BR" sz="1100" dirty="0" smtClean="0"/>
              <a:t>www.gov.br/plataformamaisbrasil/pt-br/noticias-e-eventos/eventos/fntu/viifntu/apresentacoes/apresentacao-evento-75-vedacao-no-periodo-eleitoral.pdf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2023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635AC5F7-9155-55AD-C1F1-3D035617C9D6}"/>
              </a:ext>
            </a:extLst>
          </p:cNvPr>
          <p:cNvSpPr txBox="1"/>
          <p:nvPr/>
        </p:nvSpPr>
        <p:spPr>
          <a:xfrm>
            <a:off x="7203816" y="4845809"/>
            <a:ext cx="194018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0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Prof. Alexandre Di Pietra</a:t>
            </a:r>
            <a:endParaRPr lang="pt-BR" sz="10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Google Shape;124;p7">
            <a:extLst>
              <a:ext uri="{FF2B5EF4-FFF2-40B4-BE49-F238E27FC236}">
                <a16:creationId xmlns:a16="http://schemas.microsoft.com/office/drawing/2014/main" xmlns="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6" y="1275606"/>
            <a:ext cx="8879243" cy="355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pt-BR" sz="2400" b="1" dirty="0"/>
              <a:t> </a:t>
            </a:r>
            <a:r>
              <a:rPr lang="pt-BR" sz="2400" b="1" dirty="0" smtClean="0"/>
              <a:t>      15 </a:t>
            </a:r>
            <a:r>
              <a:rPr lang="pt-BR" sz="2400" b="1" dirty="0"/>
              <a:t>CONDUTAS VEDADAS (LE nº 9.504/1997)  </a:t>
            </a:r>
            <a:endParaRPr lang="pt-BR" sz="2400" dirty="0"/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FF0000"/>
                </a:solidFill>
              </a:rPr>
              <a:t>1. Gestão de </a:t>
            </a:r>
            <a:r>
              <a:rPr lang="pt-BR" sz="2000" b="1" dirty="0">
                <a:solidFill>
                  <a:srgbClr val="FF0000"/>
                </a:solidFill>
              </a:rPr>
              <a:t>Bens</a:t>
            </a:r>
            <a:r>
              <a:rPr lang="pt-BR" sz="2000" dirty="0">
                <a:solidFill>
                  <a:srgbClr val="FF0000"/>
                </a:solidFill>
              </a:rPr>
              <a:t> públicos (Art.73, I) </a:t>
            </a:r>
            <a:r>
              <a:rPr lang="pt-BR" sz="2000" i="1" dirty="0">
                <a:solidFill>
                  <a:srgbClr val="FF0000"/>
                </a:solidFill>
              </a:rPr>
              <a:t>benefício.</a:t>
            </a:r>
            <a:endParaRPr lang="pt-BR" sz="2000" dirty="0">
              <a:solidFill>
                <a:srgbClr val="FF0000"/>
              </a:solidFill>
            </a:endParaRP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FF0000"/>
                </a:solidFill>
              </a:rPr>
              <a:t>2. Gestão de </a:t>
            </a:r>
            <a:r>
              <a:rPr lang="pt-BR" sz="2000" b="1" dirty="0">
                <a:solidFill>
                  <a:srgbClr val="FF0000"/>
                </a:solidFill>
              </a:rPr>
              <a:t>Materiais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b="1" dirty="0">
                <a:solidFill>
                  <a:srgbClr val="FF0000"/>
                </a:solidFill>
              </a:rPr>
              <a:t>ou Serviços </a:t>
            </a:r>
            <a:r>
              <a:rPr lang="pt-BR" sz="2000" dirty="0">
                <a:solidFill>
                  <a:srgbClr val="FF0000"/>
                </a:solidFill>
              </a:rPr>
              <a:t>(fora da prerrogativa) (Art.73, II)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FF0000"/>
                </a:solidFill>
              </a:rPr>
              <a:t>3. Cessão de </a:t>
            </a:r>
            <a:r>
              <a:rPr lang="pt-BR" sz="2000" b="1" dirty="0">
                <a:solidFill>
                  <a:srgbClr val="FF0000"/>
                </a:solidFill>
              </a:rPr>
              <a:t>servidores</a:t>
            </a:r>
            <a:r>
              <a:rPr lang="pt-BR" sz="2000" dirty="0">
                <a:solidFill>
                  <a:srgbClr val="FF0000"/>
                </a:solidFill>
              </a:rPr>
              <a:t> - Gestão de Pessoal (Art.73, III)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FF0000"/>
                </a:solidFill>
              </a:rPr>
              <a:t>4. Uso promocional da </a:t>
            </a:r>
            <a:r>
              <a:rPr lang="pt-BR" sz="2000" b="1" dirty="0">
                <a:solidFill>
                  <a:srgbClr val="FF0000"/>
                </a:solidFill>
              </a:rPr>
              <a:t>distribuição gratuita </a:t>
            </a:r>
            <a:r>
              <a:rPr lang="pt-BR" sz="2000" dirty="0">
                <a:solidFill>
                  <a:srgbClr val="FF0000"/>
                </a:solidFill>
              </a:rPr>
              <a:t>de bens e serviços de caráter social (Art.73, VI)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5. Nomeações (Art. 73,V) 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6. Transferências Voluntárias (Art. 73,VI,a)*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7. Publicidade institucional (Art. 73,VI,b)*;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8. Rádio e TV (Art. 73,VI,c);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00B050"/>
                </a:solidFill>
              </a:rPr>
              <a:t>9. Aumento de gastos com publicidade (janeiro) (Art.73, VII)</a:t>
            </a:r>
          </a:p>
          <a:p>
            <a:pPr marL="457200" lvl="1" indent="0" fontAlgn="base">
              <a:buNone/>
            </a:pPr>
            <a:r>
              <a:rPr lang="pt-BR" sz="2000" dirty="0"/>
              <a:t>10. RGA além do limite </a:t>
            </a:r>
            <a:r>
              <a:rPr lang="pt-BR" sz="2000" b="1" dirty="0" smtClean="0"/>
              <a:t>constitucional</a:t>
            </a:r>
            <a:r>
              <a:rPr lang="pt-BR" sz="2000" dirty="0" smtClean="0"/>
              <a:t> (Art</a:t>
            </a:r>
            <a:r>
              <a:rPr lang="pt-BR" sz="2000" dirty="0"/>
              <a:t>. 73, VIII)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00B050"/>
                </a:solidFill>
              </a:rPr>
              <a:t>11. Distribuição Gratuita (janeiro) (Art.73, §10)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00B050"/>
                </a:solidFill>
              </a:rPr>
              <a:t>12. Programas sociais em entidades (janeiro) (Art.73, §11)	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rgbClr val="FF0000"/>
                </a:solidFill>
              </a:rPr>
              <a:t>13. Publicidade sem educação / informação / social (Art.74) promoção pessoal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14. Shows e inaugurações (Art. 75) cassação</a:t>
            </a:r>
          </a:p>
          <a:p>
            <a:pPr marL="457200" lvl="1" indent="0" fontAlgn="base">
              <a:buNone/>
            </a:pPr>
            <a:r>
              <a:rPr lang="pt-BR" sz="2000" dirty="0">
                <a:solidFill>
                  <a:schemeClr val="accent4">
                    <a:lumMod val="75000"/>
                  </a:schemeClr>
                </a:solidFill>
              </a:rPr>
              <a:t>15. Inaugurações, forma ativa e passiva (Art. 77) cassação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69092" y="2496720"/>
            <a:ext cx="38616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pt-BR" sz="2400" dirty="0">
                <a:solidFill>
                  <a:prstClr val="black"/>
                </a:solidFill>
              </a:rPr>
              <a:t>*proibição geral: “para tudo”.  </a:t>
            </a:r>
            <a:endParaRPr lang="pt-BR" sz="16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55576" y="83005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Seta para baixo 11"/>
          <p:cNvSpPr/>
          <p:nvPr/>
        </p:nvSpPr>
        <p:spPr>
          <a:xfrm rot="7678185" flipV="1">
            <a:off x="264699" y="3868105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3" name="Seta para baixo 12"/>
          <p:cNvSpPr/>
          <p:nvPr/>
        </p:nvSpPr>
        <p:spPr>
          <a:xfrm rot="7678185" flipV="1">
            <a:off x="264699" y="2658801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4" name="Seta para baixo 13"/>
          <p:cNvSpPr/>
          <p:nvPr/>
        </p:nvSpPr>
        <p:spPr>
          <a:xfrm rot="7678185" flipV="1">
            <a:off x="294058" y="3058015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5" name="Seta para baixo 14"/>
          <p:cNvSpPr/>
          <p:nvPr/>
        </p:nvSpPr>
        <p:spPr>
          <a:xfrm rot="7678185" flipV="1">
            <a:off x="289992" y="3235023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635AC5F7-9155-55AD-C1F1-3D035617C9D6}"/>
              </a:ext>
            </a:extLst>
          </p:cNvPr>
          <p:cNvSpPr txBox="1"/>
          <p:nvPr/>
        </p:nvSpPr>
        <p:spPr>
          <a:xfrm>
            <a:off x="7203816" y="4820615"/>
            <a:ext cx="194018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0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Prof. Alexandre Di Pietra</a:t>
            </a:r>
            <a:endParaRPr lang="pt-BR" sz="10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Google Shape;124;p7">
            <a:extLst>
              <a:ext uri="{FF2B5EF4-FFF2-40B4-BE49-F238E27FC236}">
                <a16:creationId xmlns:a16="http://schemas.microsoft.com/office/drawing/2014/main" xmlns="" id="{660DDD32-5C55-F692-1758-4741719550D3}"/>
              </a:ext>
            </a:extLst>
          </p:cNvPr>
          <p:cNvSpPr txBox="1">
            <a:spLocks/>
          </p:cNvSpPr>
          <p:nvPr/>
        </p:nvSpPr>
        <p:spPr>
          <a:xfrm>
            <a:off x="78146" y="1501927"/>
            <a:ext cx="8879243" cy="355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pt-BR" sz="2000" b="1" dirty="0"/>
              <a:t> </a:t>
            </a:r>
            <a:r>
              <a:rPr lang="pt-BR" sz="2000" b="1" dirty="0" smtClean="0"/>
              <a:t>      15 </a:t>
            </a:r>
            <a:r>
              <a:rPr lang="pt-BR" sz="2000" b="1" dirty="0"/>
              <a:t>CONDUTAS VEDADAS (LE nº 9.504/1997)  </a:t>
            </a:r>
            <a:endParaRPr lang="pt-BR" sz="2000" b="1" dirty="0" smtClean="0"/>
          </a:p>
          <a:p>
            <a:pPr marL="0" indent="0" fontAlgn="base">
              <a:buNone/>
            </a:pPr>
            <a:endParaRPr lang="pt-BR" sz="100" dirty="0"/>
          </a:p>
          <a:p>
            <a:pPr marL="457200" lvl="1" indent="0" fontAlgn="base">
              <a:buNone/>
            </a:pPr>
            <a:endParaRPr lang="pt-BR" sz="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lvl="1" indent="0" fontAlgn="base">
              <a:buNone/>
            </a:pPr>
            <a:r>
              <a:rPr lang="pt-BR" sz="1800" dirty="0" smtClean="0">
                <a:solidFill>
                  <a:schemeClr val="accent4">
                    <a:lumMod val="75000"/>
                  </a:schemeClr>
                </a:solidFill>
              </a:rPr>
              <a:t>7</a:t>
            </a:r>
            <a:r>
              <a:rPr lang="pt-BR" sz="1800" dirty="0">
                <a:solidFill>
                  <a:schemeClr val="accent4">
                    <a:lumMod val="75000"/>
                  </a:schemeClr>
                </a:solidFill>
              </a:rPr>
              <a:t>. Publicidade institucional (Art. </a:t>
            </a:r>
            <a:r>
              <a:rPr lang="pt-BR" sz="1800" dirty="0" smtClean="0">
                <a:solidFill>
                  <a:schemeClr val="accent4">
                    <a:lumMod val="75000"/>
                  </a:schemeClr>
                </a:solidFill>
              </a:rPr>
              <a:t>73,VI,b) </a:t>
            </a:r>
          </a:p>
          <a:p>
            <a:pPr marL="457200" lvl="1" indent="0" fontAlgn="base">
              <a:buNone/>
            </a:pPr>
            <a:r>
              <a:rPr lang="pt-BR" sz="1800" dirty="0" smtClean="0">
                <a:solidFill>
                  <a:schemeClr val="accent4">
                    <a:lumMod val="75000"/>
                  </a:schemeClr>
                </a:solidFill>
              </a:rPr>
              <a:t>	No período eleitoral </a:t>
            </a:r>
          </a:p>
          <a:p>
            <a:pPr marL="457200" lvl="1" indent="0" fontAlgn="base">
              <a:buNone/>
            </a:pPr>
            <a:r>
              <a:rPr lang="pt-BR" sz="18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pt-BR" sz="1800" dirty="0" smtClean="0">
                <a:solidFill>
                  <a:prstClr val="black"/>
                </a:solidFill>
              </a:rPr>
              <a:t>proibição </a:t>
            </a:r>
            <a:r>
              <a:rPr lang="pt-BR" sz="1800" dirty="0">
                <a:solidFill>
                  <a:prstClr val="black"/>
                </a:solidFill>
              </a:rPr>
              <a:t>geral: “para tudo!” </a:t>
            </a:r>
            <a:endParaRPr lang="pt-BR" sz="1800" dirty="0" smtClean="0">
              <a:solidFill>
                <a:prstClr val="black"/>
              </a:solidFill>
            </a:endParaRPr>
          </a:p>
          <a:p>
            <a:pPr marL="457200" lvl="1" indent="0" fontAlgn="base">
              <a:buNone/>
            </a:pPr>
            <a:r>
              <a:rPr lang="pt-BR" sz="1800" dirty="0">
                <a:solidFill>
                  <a:srgbClr val="00B050"/>
                </a:solidFill>
              </a:rPr>
              <a:t>9. Aumento de gastos com publicidade </a:t>
            </a:r>
            <a:r>
              <a:rPr lang="pt-BR" sz="1800" dirty="0" smtClean="0">
                <a:solidFill>
                  <a:srgbClr val="00B050"/>
                </a:solidFill>
              </a:rPr>
              <a:t>(1º Sem) </a:t>
            </a:r>
            <a:r>
              <a:rPr lang="pt-BR" sz="1800" dirty="0">
                <a:solidFill>
                  <a:srgbClr val="00B050"/>
                </a:solidFill>
              </a:rPr>
              <a:t>(Art.73, VII)</a:t>
            </a:r>
          </a:p>
          <a:p>
            <a:pPr marL="457200" lvl="1" indent="0" fontAlgn="base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	</a:t>
            </a:r>
            <a:r>
              <a:rPr lang="pt-BR" sz="1800" dirty="0">
                <a:solidFill>
                  <a:srgbClr val="00B050"/>
                </a:solidFill>
              </a:rPr>
              <a:t>Desde janeiro</a:t>
            </a:r>
          </a:p>
          <a:p>
            <a:pPr marL="457200" lvl="1" indent="0" fontAlgn="base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13</a:t>
            </a:r>
            <a:r>
              <a:rPr lang="pt-BR" sz="1800" dirty="0">
                <a:solidFill>
                  <a:srgbClr val="FF0000"/>
                </a:solidFill>
              </a:rPr>
              <a:t>. Publicidade sem educação / informação / social (Art.74</a:t>
            </a:r>
            <a:r>
              <a:rPr lang="pt-BR" sz="1800" dirty="0" smtClean="0">
                <a:solidFill>
                  <a:srgbClr val="FF0000"/>
                </a:solidFill>
              </a:rPr>
              <a:t>) </a:t>
            </a:r>
          </a:p>
          <a:p>
            <a:pPr marL="457200" lvl="1" indent="0" fontAlgn="base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A </a:t>
            </a:r>
            <a:r>
              <a:rPr lang="pt-BR" sz="1800" dirty="0">
                <a:solidFill>
                  <a:srgbClr val="FF0000"/>
                </a:solidFill>
              </a:rPr>
              <a:t>qualquer tempo </a:t>
            </a:r>
            <a:r>
              <a:rPr lang="pt-BR" sz="1800" dirty="0" smtClean="0">
                <a:solidFill>
                  <a:srgbClr val="FF0000"/>
                </a:solidFill>
              </a:rPr>
              <a:t>(improbidade)</a:t>
            </a:r>
            <a:endParaRPr lang="pt-BR" sz="1800" dirty="0">
              <a:solidFill>
                <a:srgbClr val="FF0000"/>
              </a:solidFill>
            </a:endParaRPr>
          </a:p>
          <a:p>
            <a:pPr marL="457200" lvl="1" indent="0" fontAlgn="base">
              <a:buNone/>
            </a:pPr>
            <a:r>
              <a:rPr lang="pt-BR" sz="1800" dirty="0" smtClean="0">
                <a:solidFill>
                  <a:srgbClr val="FF0000"/>
                </a:solidFill>
              </a:rPr>
              <a:t>	conteúdo de promoção pessoal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55576" y="83005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Seta para baixo 11"/>
          <p:cNvSpPr/>
          <p:nvPr/>
        </p:nvSpPr>
        <p:spPr>
          <a:xfrm rot="7678185" flipV="1">
            <a:off x="264699" y="2837047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3" name="Seta para baixo 12"/>
          <p:cNvSpPr/>
          <p:nvPr/>
        </p:nvSpPr>
        <p:spPr>
          <a:xfrm rot="7678185" flipV="1">
            <a:off x="269359" y="1879928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  <p:sp>
        <p:nvSpPr>
          <p:cNvPr id="10" name="Seta para baixo 9"/>
          <p:cNvSpPr/>
          <p:nvPr/>
        </p:nvSpPr>
        <p:spPr>
          <a:xfrm rot="7678185" flipV="1">
            <a:off x="289992" y="3479597"/>
            <a:ext cx="135015" cy="5040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29" y="1505475"/>
            <a:ext cx="8040142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pt-BR" sz="1800" b="1" dirty="0" smtClean="0"/>
              <a:t>Despesas </a:t>
            </a:r>
            <a:r>
              <a:rPr lang="pt-BR" sz="1800" b="1" dirty="0"/>
              <a:t>de Publicidade e Propaganda 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80329" y="1836569"/>
            <a:ext cx="80401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b="1" dirty="0" smtClean="0">
                <a:solidFill>
                  <a:srgbClr val="FF0000"/>
                </a:solidFill>
              </a:rPr>
              <a:t>(7) Três </a:t>
            </a:r>
            <a:r>
              <a:rPr lang="pt-BR" b="1" dirty="0">
                <a:solidFill>
                  <a:srgbClr val="FF0000"/>
                </a:solidFill>
              </a:rPr>
              <a:t>meses antes da eleição </a:t>
            </a:r>
            <a:r>
              <a:rPr lang="pt-BR" dirty="0"/>
              <a:t>estão proibidos gastos com publicidade institucional, o que abrange a propaganda de atos, programas, obras, serviços e campanhas governamentais </a:t>
            </a:r>
            <a:r>
              <a:rPr lang="pt-BR" dirty="0" smtClean="0"/>
              <a:t>ressalvas</a:t>
            </a:r>
            <a:r>
              <a:rPr lang="pt-BR" dirty="0"/>
              <a:t>: </a:t>
            </a:r>
            <a:endParaRPr lang="pt-BR" dirty="0" smtClean="0"/>
          </a:p>
          <a:p>
            <a:pPr lvl="0" algn="just"/>
            <a:r>
              <a:rPr lang="pt-BR" dirty="0" smtClean="0"/>
              <a:t>• </a:t>
            </a:r>
            <a:r>
              <a:rPr lang="pt-BR" dirty="0"/>
              <a:t>Situação de urgente necessidade, reconhecida pela Justiça Eleitoral; </a:t>
            </a:r>
            <a:endParaRPr lang="pt-BR" dirty="0" smtClean="0"/>
          </a:p>
          <a:p>
            <a:pPr lvl="0" algn="just"/>
            <a:r>
              <a:rPr lang="pt-BR" dirty="0" smtClean="0"/>
              <a:t>• </a:t>
            </a:r>
            <a:r>
              <a:rPr lang="pt-BR" dirty="0"/>
              <a:t>Propaganda de bens e serviços </a:t>
            </a:r>
            <a:r>
              <a:rPr lang="pt-BR" dirty="0" smtClean="0"/>
              <a:t>das estatais</a:t>
            </a:r>
            <a:r>
              <a:rPr lang="pt-BR" dirty="0"/>
              <a:t>, sujeitos à concorrência de </a:t>
            </a:r>
            <a:r>
              <a:rPr lang="pt-BR" dirty="0" smtClean="0"/>
              <a:t>mercado.</a:t>
            </a:r>
          </a:p>
          <a:p>
            <a:pPr lvl="0" algn="just"/>
            <a:r>
              <a:rPr lang="pt-BR" dirty="0" smtClean="0"/>
              <a:t>Diz </a:t>
            </a:r>
            <a:r>
              <a:rPr lang="pt-BR" dirty="0"/>
              <a:t>o art. 73, VI, “b” da Lei no 9.504, de 1997</a:t>
            </a:r>
            <a:r>
              <a:rPr lang="pt-BR" dirty="0" smtClean="0"/>
              <a:t>:</a:t>
            </a:r>
          </a:p>
          <a:p>
            <a:pPr lvl="0" algn="just"/>
            <a:endParaRPr lang="pt-BR" dirty="0" smtClean="0"/>
          </a:p>
        </p:txBody>
      </p:sp>
      <p:sp>
        <p:nvSpPr>
          <p:cNvPr id="3" name="Retângulo 2"/>
          <p:cNvSpPr/>
          <p:nvPr/>
        </p:nvSpPr>
        <p:spPr>
          <a:xfrm>
            <a:off x="107504" y="3651870"/>
            <a:ext cx="8928993" cy="14157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pt-BR" sz="1600" dirty="0">
                <a:solidFill>
                  <a:prstClr val="black"/>
                </a:solidFill>
              </a:rPr>
              <a:t>“</a:t>
            </a:r>
            <a:r>
              <a:rPr lang="pt-BR" sz="1400" dirty="0">
                <a:solidFill>
                  <a:prstClr val="black"/>
                </a:solidFill>
              </a:rPr>
              <a:t>Art. 73. São proibidas aos agentes públicos, servidores ou não, as seguintes condutas tendentes a afetar a igualdade de oportunidades entre candidatos nos pleitos eleitorais: VI - nos </a:t>
            </a:r>
            <a:r>
              <a:rPr lang="pt-BR" sz="1400" b="1" dirty="0">
                <a:solidFill>
                  <a:prstClr val="black"/>
                </a:solidFill>
              </a:rPr>
              <a:t>três meses que antecedem o pleito</a:t>
            </a:r>
            <a:r>
              <a:rPr lang="pt-BR" sz="1400" dirty="0">
                <a:solidFill>
                  <a:prstClr val="black"/>
                </a:solidFill>
              </a:rPr>
              <a:t>: b) com exceção da propaganda de produtos e serviços que tenham concorrência no mercado, autorizar publicidade institucional dos atos, programas, obras, serviços e campanhas dos órgãos públicos federais, estaduais ou municipais, ou das respectivas entidades da administração indireta, salvo em caso de grave e urgente necessidade pública, assim reconhecida pela Justiça Eleitoral”.</a:t>
            </a:r>
            <a:endParaRPr lang="pt-BR" sz="1400" b="1" dirty="0">
              <a:solidFill>
                <a:prstClr val="black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364088" y="1482338"/>
            <a:ext cx="2326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prstClr val="black"/>
                </a:solidFill>
              </a:rPr>
              <a:t>(4.2.2</a:t>
            </a:r>
            <a:r>
              <a:rPr lang="pt-BR" b="1" dirty="0">
                <a:solidFill>
                  <a:prstClr val="black"/>
                </a:solidFill>
              </a:rPr>
              <a:t>. </a:t>
            </a:r>
            <a:r>
              <a:rPr lang="pt-BR" b="1" dirty="0" smtClean="0">
                <a:solidFill>
                  <a:prstClr val="black"/>
                </a:solidFill>
              </a:rPr>
              <a:t> Manual TCESP)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7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29" y="1505475"/>
            <a:ext cx="8040142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endParaRPr lang="pt-BR" sz="1800" b="1" dirty="0" smtClean="0"/>
          </a:p>
          <a:p>
            <a:pPr lvl="0"/>
            <a:r>
              <a:rPr lang="pt-BR" sz="1800" b="1" dirty="0" smtClean="0"/>
              <a:t>Despesas </a:t>
            </a:r>
            <a:r>
              <a:rPr lang="pt-BR" sz="1800" b="1" dirty="0"/>
              <a:t>de Publicidade e Propaganda </a:t>
            </a:r>
          </a:p>
          <a:p>
            <a:pPr algn="just"/>
            <a:endParaRPr lang="pt-BR" sz="1800" b="1" i="1" dirty="0"/>
          </a:p>
          <a:p>
            <a:pPr algn="just"/>
            <a:r>
              <a:rPr lang="pt-BR" sz="1800" b="1" dirty="0" smtClean="0">
                <a:solidFill>
                  <a:srgbClr val="FF0000"/>
                </a:solidFill>
              </a:rPr>
              <a:t>(9) No primeiro semestre</a:t>
            </a:r>
            <a:r>
              <a:rPr lang="pt-BR" sz="1800" dirty="0" smtClean="0"/>
              <a:t>. As </a:t>
            </a:r>
            <a:r>
              <a:rPr lang="pt-BR" sz="1800" dirty="0"/>
              <a:t>despesas de publicidade do primeiro semestre não ultrapassem a média dos gastos no </a:t>
            </a:r>
            <a:r>
              <a:rPr lang="pt-BR" sz="1800" u="sng" dirty="0"/>
              <a:t>primeiro semestre</a:t>
            </a:r>
            <a:r>
              <a:rPr lang="pt-BR" sz="1800" dirty="0"/>
              <a:t> dos três últimos anos que antecedem o pleito.</a:t>
            </a:r>
            <a:endParaRPr lang="pt-BR" sz="1800" b="1" i="1" dirty="0"/>
          </a:p>
        </p:txBody>
      </p:sp>
      <p:sp>
        <p:nvSpPr>
          <p:cNvPr id="6" name="Retângulo 5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7" y="3435846"/>
            <a:ext cx="8064895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pt-BR" dirty="0"/>
              <a:t>Art. 73. São proibidas </a:t>
            </a:r>
            <a:r>
              <a:rPr lang="pt-BR" dirty="0" smtClean="0"/>
              <a:t>[...]: </a:t>
            </a:r>
            <a:r>
              <a:rPr lang="pt-BR" dirty="0"/>
              <a:t>VII - realizar, no primeiro semestre do ano de eleição, despesas com publicidade dos órgãos públicos federais, estaduais ou municipais, ou das respectivas entidades da administração indireta, que excedam a média dos gastos no primeiro semestre dos três últimos anos que antecedem o pleito; (Redação dada pela Lei no 13.165, de 2015)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64088" y="1684348"/>
            <a:ext cx="2326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prstClr val="black"/>
                </a:solidFill>
              </a:rPr>
              <a:t>(4.2.2</a:t>
            </a:r>
            <a:r>
              <a:rPr lang="pt-BR" b="1" dirty="0">
                <a:solidFill>
                  <a:prstClr val="black"/>
                </a:solidFill>
              </a:rPr>
              <a:t>. </a:t>
            </a:r>
            <a:r>
              <a:rPr lang="pt-BR" b="1" dirty="0" smtClean="0">
                <a:solidFill>
                  <a:prstClr val="black"/>
                </a:solidFill>
              </a:rPr>
              <a:t> Manual TCESP)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158"/>
            <a:ext cx="1033272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63799208-8BC1-497C-A3F4-3CD77E686687}"/>
              </a:ext>
            </a:extLst>
          </p:cNvPr>
          <p:cNvSpPr txBox="1">
            <a:spLocks/>
          </p:cNvSpPr>
          <p:nvPr/>
        </p:nvSpPr>
        <p:spPr>
          <a:xfrm>
            <a:off x="780329" y="1505475"/>
            <a:ext cx="8040142" cy="3334528"/>
          </a:xfrm>
          <a:prstGeom prst="rect">
            <a:avLst/>
          </a:prstGeom>
        </p:spPr>
        <p:txBody>
          <a:bodyPr lIns="51201" tIns="25601" rIns="51201" bIns="25601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pt-BR" sz="1800" b="1" dirty="0" smtClean="0"/>
              <a:t>Despesas </a:t>
            </a:r>
            <a:r>
              <a:rPr lang="pt-BR" sz="1800" b="1" dirty="0"/>
              <a:t>de Publicidade e Propaganda </a:t>
            </a:r>
          </a:p>
          <a:p>
            <a:pPr algn="just"/>
            <a:endParaRPr lang="pt-BR" sz="700" b="1" i="1" dirty="0"/>
          </a:p>
          <a:p>
            <a:pPr algn="just"/>
            <a:r>
              <a:rPr lang="pt-BR" sz="1800" b="1" dirty="0" smtClean="0">
                <a:solidFill>
                  <a:srgbClr val="FF0000"/>
                </a:solidFill>
              </a:rPr>
              <a:t>(13) Ao </a:t>
            </a:r>
            <a:r>
              <a:rPr lang="pt-BR" sz="1800" b="1" dirty="0">
                <a:solidFill>
                  <a:srgbClr val="FF0000"/>
                </a:solidFill>
              </a:rPr>
              <a:t>longo de todo o ano eleitoral</a:t>
            </a:r>
            <a:r>
              <a:rPr lang="pt-BR" sz="1800" dirty="0"/>
              <a:t>, as despesas de publicidade </a:t>
            </a:r>
            <a:r>
              <a:rPr lang="pt-BR" sz="1800" dirty="0" smtClean="0"/>
              <a:t>sem a finalidade pública.</a:t>
            </a:r>
            <a:endParaRPr lang="pt-BR" sz="1800" b="1" i="1" dirty="0"/>
          </a:p>
        </p:txBody>
      </p:sp>
      <p:sp>
        <p:nvSpPr>
          <p:cNvPr id="6" name="Retângulo 5"/>
          <p:cNvSpPr/>
          <p:nvPr/>
        </p:nvSpPr>
        <p:spPr>
          <a:xfrm>
            <a:off x="755576" y="7895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800" b="1" dirty="0"/>
              <a:t>Último ano de mandato</a:t>
            </a:r>
            <a:endParaRPr lang="pt-B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9512" y="2542421"/>
            <a:ext cx="8856984" cy="24776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pt-BR" dirty="0"/>
              <a:t>Art. 74.  Configura abuso de autoridade, para os fins do disposto no </a:t>
            </a:r>
            <a:r>
              <a:rPr lang="pt-BR" dirty="0">
                <a:hlinkClick r:id="rId3"/>
              </a:rPr>
              <a:t>art. 22 da Lei Complementar nº 64, de 18 de maio de 1990</a:t>
            </a:r>
            <a:r>
              <a:rPr lang="pt-BR" dirty="0"/>
              <a:t>, a infringência do disposto no </a:t>
            </a:r>
            <a:r>
              <a:rPr lang="pt-BR" dirty="0">
                <a:hlinkClick r:id="rId4"/>
              </a:rPr>
              <a:t>§ 1º do art. 37 da Constituição Federal</a:t>
            </a:r>
            <a:r>
              <a:rPr lang="pt-BR" dirty="0"/>
              <a:t>, ficando o responsável, se candidato, sujeito ao cancelamento do registro ou do diploma.            </a:t>
            </a:r>
            <a:r>
              <a:rPr lang="pt-BR" dirty="0">
                <a:hlinkClick r:id="rId5"/>
              </a:rPr>
              <a:t>(Redação dada pela Lei nº 12.034, de 2009</a:t>
            </a:r>
            <a:r>
              <a:rPr lang="pt-BR" dirty="0" smtClean="0">
                <a:hlinkClick r:id="rId5"/>
              </a:rPr>
              <a:t>)</a:t>
            </a:r>
            <a:endParaRPr lang="pt-BR" dirty="0" smtClean="0"/>
          </a:p>
          <a:p>
            <a:pPr lvl="0" algn="just"/>
            <a:endParaRPr lang="pt-BR" sz="1050" b="1" dirty="0">
              <a:solidFill>
                <a:prstClr val="black"/>
              </a:solidFill>
            </a:endParaRPr>
          </a:p>
          <a:p>
            <a:pPr lvl="0" algn="just"/>
            <a:r>
              <a:rPr lang="pt-BR" dirty="0" smtClean="0"/>
              <a:t>CF, Art. 37, § </a:t>
            </a:r>
            <a:r>
              <a:rPr lang="pt-BR" dirty="0"/>
              <a:t>1º A publicidade dos atos, programas, obras, serviços e campanhas dos órgãos públicos deverá ter </a:t>
            </a:r>
            <a:r>
              <a:rPr lang="pt-BR" b="1" dirty="0"/>
              <a:t>caráter educativo, informativo ou de orientação social</a:t>
            </a:r>
            <a:r>
              <a:rPr lang="pt-BR" dirty="0"/>
              <a:t>, dela não podendo constar nomes, símbolos ou imagens que caracterizem promoção pessoal de autoridades ou servidores públicos.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64088" y="1491630"/>
            <a:ext cx="2326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prstClr val="black"/>
                </a:solidFill>
              </a:rPr>
              <a:t>(4.2.2</a:t>
            </a:r>
            <a:r>
              <a:rPr lang="pt-BR" b="1" dirty="0">
                <a:solidFill>
                  <a:prstClr val="black"/>
                </a:solidFill>
              </a:rPr>
              <a:t>. </a:t>
            </a:r>
            <a:r>
              <a:rPr lang="pt-BR" b="1" dirty="0" smtClean="0">
                <a:solidFill>
                  <a:prstClr val="black"/>
                </a:solidFill>
              </a:rPr>
              <a:t> Manual TCESP)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Personalizada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32C463"/>
      </a:accent1>
      <a:accent2>
        <a:srgbClr val="00B05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 Apresentação</Template>
  <TotalTime>12594</TotalTime>
  <Words>3146</Words>
  <Application>Microsoft Office PowerPoint</Application>
  <PresentationFormat>Apresentação na tela (16:9)</PresentationFormat>
  <Paragraphs>379</Paragraphs>
  <Slides>44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0" baseType="lpstr">
      <vt:lpstr>Arial</vt:lpstr>
      <vt:lpstr>Bahnschrift SemiBold SemiConden</vt:lpstr>
      <vt:lpstr>Calibri</vt:lpstr>
      <vt:lpstr>Calibri Light</vt:lpstr>
      <vt:lpstr>Verdana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Di Pietra</dc:creator>
  <cp:lastModifiedBy>FRANCISCO_ANTONIO_DE_A_GONCALVES_JUNIOR</cp:lastModifiedBy>
  <cp:revision>147</cp:revision>
  <dcterms:created xsi:type="dcterms:W3CDTF">2024-04-15T19:33:44Z</dcterms:created>
  <dcterms:modified xsi:type="dcterms:W3CDTF">2024-08-15T16:31:49Z</dcterms:modified>
</cp:coreProperties>
</file>