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0A21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o Oliveira Jr" userId="da6545f61a0b1d2d" providerId="LiveId" clId="{3A50CD05-7028-4298-ACFF-60B31B73B44E}"/>
    <pc:docChg chg="custSel addSld delSld modSld">
      <pc:chgData name="Roberto Oliveira Jr" userId="da6545f61a0b1d2d" providerId="LiveId" clId="{3A50CD05-7028-4298-ACFF-60B31B73B44E}" dt="2024-08-06T00:09:39.714" v="4145" actId="207"/>
      <pc:docMkLst>
        <pc:docMk/>
      </pc:docMkLst>
      <pc:sldChg chg="modSp add modAnim">
        <pc:chgData name="Roberto Oliveira Jr" userId="da6545f61a0b1d2d" providerId="LiveId" clId="{3A50CD05-7028-4298-ACFF-60B31B73B44E}" dt="2024-08-02T17:28:58.976" v="8" actId="6549"/>
        <pc:sldMkLst>
          <pc:docMk/>
          <pc:sldMk cId="3087682820" sldId="260"/>
        </pc:sldMkLst>
        <pc:spChg chg="mod">
          <ac:chgData name="Roberto Oliveira Jr" userId="da6545f61a0b1d2d" providerId="LiveId" clId="{3A50CD05-7028-4298-ACFF-60B31B73B44E}" dt="2024-08-02T17:28:58.976" v="8" actId="6549"/>
          <ac:spMkLst>
            <pc:docMk/>
            <pc:sldMk cId="3087682820" sldId="260"/>
            <ac:spMk id="5" creationId="{B612D05F-4295-3870-2378-880D9F4A985B}"/>
          </ac:spMkLst>
        </pc:spChg>
      </pc:sldChg>
      <pc:sldChg chg="new del">
        <pc:chgData name="Roberto Oliveira Jr" userId="da6545f61a0b1d2d" providerId="LiveId" clId="{3A50CD05-7028-4298-ACFF-60B31B73B44E}" dt="2024-08-02T17:26:22.195" v="2" actId="47"/>
        <pc:sldMkLst>
          <pc:docMk/>
          <pc:sldMk cId="196763794" sldId="261"/>
        </pc:sldMkLst>
      </pc:sldChg>
      <pc:sldChg chg="modSp add modAnim">
        <pc:chgData name="Roberto Oliveira Jr" userId="da6545f61a0b1d2d" providerId="LiveId" clId="{3A50CD05-7028-4298-ACFF-60B31B73B44E}" dt="2024-08-05T21:56:16.534" v="1132" actId="403"/>
        <pc:sldMkLst>
          <pc:docMk/>
          <pc:sldMk cId="2737473096" sldId="261"/>
        </pc:sldMkLst>
        <pc:spChg chg="mod">
          <ac:chgData name="Roberto Oliveira Jr" userId="da6545f61a0b1d2d" providerId="LiveId" clId="{3A50CD05-7028-4298-ACFF-60B31B73B44E}" dt="2024-08-05T21:56:16.534" v="1132" actId="403"/>
          <ac:spMkLst>
            <pc:docMk/>
            <pc:sldMk cId="2737473096" sldId="261"/>
            <ac:spMk id="5" creationId="{B612D05F-4295-3870-2378-880D9F4A985B}"/>
          </ac:spMkLst>
        </pc:spChg>
      </pc:sldChg>
      <pc:sldChg chg="modSp add modAnim">
        <pc:chgData name="Roberto Oliveira Jr" userId="da6545f61a0b1d2d" providerId="LiveId" clId="{3A50CD05-7028-4298-ACFF-60B31B73B44E}" dt="2024-08-05T22:14:09.787" v="2337" actId="20577"/>
        <pc:sldMkLst>
          <pc:docMk/>
          <pc:sldMk cId="3865984586" sldId="262"/>
        </pc:sldMkLst>
        <pc:spChg chg="mod">
          <ac:chgData name="Roberto Oliveira Jr" userId="da6545f61a0b1d2d" providerId="LiveId" clId="{3A50CD05-7028-4298-ACFF-60B31B73B44E}" dt="2024-08-05T22:14:09.787" v="2337" actId="20577"/>
          <ac:spMkLst>
            <pc:docMk/>
            <pc:sldMk cId="3865984586" sldId="262"/>
            <ac:spMk id="5" creationId="{B612D05F-4295-3870-2378-880D9F4A985B}"/>
          </ac:spMkLst>
        </pc:spChg>
      </pc:sldChg>
      <pc:sldChg chg="addSp delSp modSp add mod">
        <pc:chgData name="Roberto Oliveira Jr" userId="da6545f61a0b1d2d" providerId="LiveId" clId="{3A50CD05-7028-4298-ACFF-60B31B73B44E}" dt="2024-08-05T23:40:27.708" v="2895" actId="6549"/>
        <pc:sldMkLst>
          <pc:docMk/>
          <pc:sldMk cId="1214971196" sldId="263"/>
        </pc:sldMkLst>
        <pc:spChg chg="del">
          <ac:chgData name="Roberto Oliveira Jr" userId="da6545f61a0b1d2d" providerId="LiveId" clId="{3A50CD05-7028-4298-ACFF-60B31B73B44E}" dt="2024-08-05T23:34:51.350" v="2631" actId="478"/>
          <ac:spMkLst>
            <pc:docMk/>
            <pc:sldMk cId="1214971196" sldId="263"/>
            <ac:spMk id="2" creationId="{00000000-0000-0000-0000-000000000000}"/>
          </ac:spMkLst>
        </pc:spChg>
        <pc:spChg chg="mod">
          <ac:chgData name="Roberto Oliveira Jr" userId="da6545f61a0b1d2d" providerId="LiveId" clId="{3A50CD05-7028-4298-ACFF-60B31B73B44E}" dt="2024-08-05T22:17:20.340" v="2630" actId="6549"/>
          <ac:spMkLst>
            <pc:docMk/>
            <pc:sldMk cId="1214971196" sldId="263"/>
            <ac:spMk id="5" creationId="{B612D05F-4295-3870-2378-880D9F4A985B}"/>
          </ac:spMkLst>
        </pc:spChg>
        <pc:spChg chg="add mod">
          <ac:chgData name="Roberto Oliveira Jr" userId="da6545f61a0b1d2d" providerId="LiveId" clId="{3A50CD05-7028-4298-ACFF-60B31B73B44E}" dt="2024-08-05T23:39:03.832" v="2846" actId="113"/>
          <ac:spMkLst>
            <pc:docMk/>
            <pc:sldMk cId="1214971196" sldId="263"/>
            <ac:spMk id="9" creationId="{EBC7687D-9640-08E2-B28D-0168D03EBA47}"/>
          </ac:spMkLst>
        </pc:spChg>
        <pc:spChg chg="add mod">
          <ac:chgData name="Roberto Oliveira Jr" userId="da6545f61a0b1d2d" providerId="LiveId" clId="{3A50CD05-7028-4298-ACFF-60B31B73B44E}" dt="2024-08-05T23:39:08.606" v="2847" actId="113"/>
          <ac:spMkLst>
            <pc:docMk/>
            <pc:sldMk cId="1214971196" sldId="263"/>
            <ac:spMk id="10" creationId="{E34BD3B1-3598-DD81-F2C8-C6AC30B1E181}"/>
          </ac:spMkLst>
        </pc:spChg>
        <pc:spChg chg="add mod">
          <ac:chgData name="Roberto Oliveira Jr" userId="da6545f61a0b1d2d" providerId="LiveId" clId="{3A50CD05-7028-4298-ACFF-60B31B73B44E}" dt="2024-08-05T23:40:27.708" v="2895" actId="6549"/>
          <ac:spMkLst>
            <pc:docMk/>
            <pc:sldMk cId="1214971196" sldId="263"/>
            <ac:spMk id="11" creationId="{72AF8B14-BCB2-8D2C-5FED-E53859B8D460}"/>
          </ac:spMkLst>
        </pc:spChg>
        <pc:picChg chg="add mod">
          <ac:chgData name="Roberto Oliveira Jr" userId="da6545f61a0b1d2d" providerId="LiveId" clId="{3A50CD05-7028-4298-ACFF-60B31B73B44E}" dt="2024-08-05T23:35:10.004" v="2635" actId="14100"/>
          <ac:picMkLst>
            <pc:docMk/>
            <pc:sldMk cId="1214971196" sldId="263"/>
            <ac:picMk id="8" creationId="{2DFBA89B-DF64-DC38-2BFC-C87BF71C31CB}"/>
          </ac:picMkLst>
        </pc:picChg>
      </pc:sldChg>
      <pc:sldChg chg="addSp delSp modSp add mod">
        <pc:chgData name="Roberto Oliveira Jr" userId="da6545f61a0b1d2d" providerId="LiveId" clId="{3A50CD05-7028-4298-ACFF-60B31B73B44E}" dt="2024-08-05T23:44:26.131" v="3029" actId="20577"/>
        <pc:sldMkLst>
          <pc:docMk/>
          <pc:sldMk cId="3236214997" sldId="264"/>
        </pc:sldMkLst>
        <pc:spChg chg="mod">
          <ac:chgData name="Roberto Oliveira Jr" userId="da6545f61a0b1d2d" providerId="LiveId" clId="{3A50CD05-7028-4298-ACFF-60B31B73B44E}" dt="2024-08-05T23:43:29.201" v="2964" actId="20577"/>
          <ac:spMkLst>
            <pc:docMk/>
            <pc:sldMk cId="3236214997" sldId="264"/>
            <ac:spMk id="9" creationId="{EBC7687D-9640-08E2-B28D-0168D03EBA47}"/>
          </ac:spMkLst>
        </pc:spChg>
        <pc:spChg chg="mod">
          <ac:chgData name="Roberto Oliveira Jr" userId="da6545f61a0b1d2d" providerId="LiveId" clId="{3A50CD05-7028-4298-ACFF-60B31B73B44E}" dt="2024-08-05T23:44:26.131" v="3029" actId="20577"/>
          <ac:spMkLst>
            <pc:docMk/>
            <pc:sldMk cId="3236214997" sldId="264"/>
            <ac:spMk id="10" creationId="{E34BD3B1-3598-DD81-F2C8-C6AC30B1E181}"/>
          </ac:spMkLst>
        </pc:spChg>
        <pc:spChg chg="del">
          <ac:chgData name="Roberto Oliveira Jr" userId="da6545f61a0b1d2d" providerId="LiveId" clId="{3A50CD05-7028-4298-ACFF-60B31B73B44E}" dt="2024-08-05T23:43:55.983" v="2967" actId="478"/>
          <ac:spMkLst>
            <pc:docMk/>
            <pc:sldMk cId="3236214997" sldId="264"/>
            <ac:spMk id="11" creationId="{72AF8B14-BCB2-8D2C-5FED-E53859B8D460}"/>
          </ac:spMkLst>
        </pc:spChg>
        <pc:picChg chg="add mod">
          <ac:chgData name="Roberto Oliveira Jr" userId="da6545f61a0b1d2d" providerId="LiveId" clId="{3A50CD05-7028-4298-ACFF-60B31B73B44E}" dt="2024-08-05T23:42:27.969" v="2901" actId="14100"/>
          <ac:picMkLst>
            <pc:docMk/>
            <pc:sldMk cId="3236214997" sldId="264"/>
            <ac:picMk id="7" creationId="{A0CCDE4C-344B-73CC-F718-DC307ECD3124}"/>
          </ac:picMkLst>
        </pc:picChg>
        <pc:picChg chg="del">
          <ac:chgData name="Roberto Oliveira Jr" userId="da6545f61a0b1d2d" providerId="LiveId" clId="{3A50CD05-7028-4298-ACFF-60B31B73B44E}" dt="2024-08-05T23:41:09.712" v="2897" actId="478"/>
          <ac:picMkLst>
            <pc:docMk/>
            <pc:sldMk cId="3236214997" sldId="264"/>
            <ac:picMk id="8" creationId="{2DFBA89B-DF64-DC38-2BFC-C87BF71C31CB}"/>
          </ac:picMkLst>
        </pc:picChg>
      </pc:sldChg>
      <pc:sldChg chg="addSp delSp modSp add mod">
        <pc:chgData name="Roberto Oliveira Jr" userId="da6545f61a0b1d2d" providerId="LiveId" clId="{3A50CD05-7028-4298-ACFF-60B31B73B44E}" dt="2024-08-05T23:47:22.797" v="3167" actId="20577"/>
        <pc:sldMkLst>
          <pc:docMk/>
          <pc:sldMk cId="2866750447" sldId="265"/>
        </pc:sldMkLst>
        <pc:spChg chg="mod">
          <ac:chgData name="Roberto Oliveira Jr" userId="da6545f61a0b1d2d" providerId="LiveId" clId="{3A50CD05-7028-4298-ACFF-60B31B73B44E}" dt="2024-08-05T23:46:11.190" v="3087" actId="20577"/>
          <ac:spMkLst>
            <pc:docMk/>
            <pc:sldMk cId="2866750447" sldId="265"/>
            <ac:spMk id="9" creationId="{EBC7687D-9640-08E2-B28D-0168D03EBA47}"/>
          </ac:spMkLst>
        </pc:spChg>
        <pc:spChg chg="mod">
          <ac:chgData name="Roberto Oliveira Jr" userId="da6545f61a0b1d2d" providerId="LiveId" clId="{3A50CD05-7028-4298-ACFF-60B31B73B44E}" dt="2024-08-05T23:47:22.797" v="3167" actId="20577"/>
          <ac:spMkLst>
            <pc:docMk/>
            <pc:sldMk cId="2866750447" sldId="265"/>
            <ac:spMk id="10" creationId="{E34BD3B1-3598-DD81-F2C8-C6AC30B1E181}"/>
          </ac:spMkLst>
        </pc:spChg>
        <pc:picChg chg="del">
          <ac:chgData name="Roberto Oliveira Jr" userId="da6545f61a0b1d2d" providerId="LiveId" clId="{3A50CD05-7028-4298-ACFF-60B31B73B44E}" dt="2024-08-05T23:44:46.868" v="3031" actId="478"/>
          <ac:picMkLst>
            <pc:docMk/>
            <pc:sldMk cId="2866750447" sldId="265"/>
            <ac:picMk id="7" creationId="{A0CCDE4C-344B-73CC-F718-DC307ECD3124}"/>
          </ac:picMkLst>
        </pc:picChg>
        <pc:picChg chg="add mod">
          <ac:chgData name="Roberto Oliveira Jr" userId="da6545f61a0b1d2d" providerId="LiveId" clId="{3A50CD05-7028-4298-ACFF-60B31B73B44E}" dt="2024-08-05T23:45:19.930" v="3034" actId="14100"/>
          <ac:picMkLst>
            <pc:docMk/>
            <pc:sldMk cId="2866750447" sldId="265"/>
            <ac:picMk id="8" creationId="{FD9995C4-3BB3-D6F6-E2C7-463C182D84D5}"/>
          </ac:picMkLst>
        </pc:picChg>
      </pc:sldChg>
      <pc:sldChg chg="addSp delSp modSp add mod">
        <pc:chgData name="Roberto Oliveira Jr" userId="da6545f61a0b1d2d" providerId="LiveId" clId="{3A50CD05-7028-4298-ACFF-60B31B73B44E}" dt="2024-08-05T23:50:18.697" v="3290" actId="20577"/>
        <pc:sldMkLst>
          <pc:docMk/>
          <pc:sldMk cId="2286532578" sldId="266"/>
        </pc:sldMkLst>
        <pc:spChg chg="mod">
          <ac:chgData name="Roberto Oliveira Jr" userId="da6545f61a0b1d2d" providerId="LiveId" clId="{3A50CD05-7028-4298-ACFF-60B31B73B44E}" dt="2024-08-05T23:49:59.944" v="3255" actId="20577"/>
          <ac:spMkLst>
            <pc:docMk/>
            <pc:sldMk cId="2286532578" sldId="266"/>
            <ac:spMk id="9" creationId="{EBC7687D-9640-08E2-B28D-0168D03EBA47}"/>
          </ac:spMkLst>
        </pc:spChg>
        <pc:spChg chg="mod">
          <ac:chgData name="Roberto Oliveira Jr" userId="da6545f61a0b1d2d" providerId="LiveId" clId="{3A50CD05-7028-4298-ACFF-60B31B73B44E}" dt="2024-08-05T23:50:18.697" v="3290" actId="20577"/>
          <ac:spMkLst>
            <pc:docMk/>
            <pc:sldMk cId="2286532578" sldId="266"/>
            <ac:spMk id="10" creationId="{E34BD3B1-3598-DD81-F2C8-C6AC30B1E181}"/>
          </ac:spMkLst>
        </pc:spChg>
        <pc:picChg chg="add mod">
          <ac:chgData name="Roberto Oliveira Jr" userId="da6545f61a0b1d2d" providerId="LiveId" clId="{3A50CD05-7028-4298-ACFF-60B31B73B44E}" dt="2024-08-05T23:49:11.190" v="3172" actId="14100"/>
          <ac:picMkLst>
            <pc:docMk/>
            <pc:sldMk cId="2286532578" sldId="266"/>
            <ac:picMk id="7" creationId="{301AC2DB-70D2-98B5-2FE1-98928E0CA699}"/>
          </ac:picMkLst>
        </pc:picChg>
        <pc:picChg chg="del">
          <ac:chgData name="Roberto Oliveira Jr" userId="da6545f61a0b1d2d" providerId="LiveId" clId="{3A50CD05-7028-4298-ACFF-60B31B73B44E}" dt="2024-08-05T23:48:55.457" v="3169" actId="478"/>
          <ac:picMkLst>
            <pc:docMk/>
            <pc:sldMk cId="2286532578" sldId="266"/>
            <ac:picMk id="8" creationId="{FD9995C4-3BB3-D6F6-E2C7-463C182D84D5}"/>
          </ac:picMkLst>
        </pc:picChg>
      </pc:sldChg>
      <pc:sldChg chg="delSp modSp add mod">
        <pc:chgData name="Roberto Oliveira Jr" userId="da6545f61a0b1d2d" providerId="LiveId" clId="{3A50CD05-7028-4298-ACFF-60B31B73B44E}" dt="2024-08-05T23:58:59.028" v="3776" actId="12"/>
        <pc:sldMkLst>
          <pc:docMk/>
          <pc:sldMk cId="3109180534" sldId="267"/>
        </pc:sldMkLst>
        <pc:spChg chg="mod">
          <ac:chgData name="Roberto Oliveira Jr" userId="da6545f61a0b1d2d" providerId="LiveId" clId="{3A50CD05-7028-4298-ACFF-60B31B73B44E}" dt="2024-08-05T23:58:59.028" v="3776" actId="12"/>
          <ac:spMkLst>
            <pc:docMk/>
            <pc:sldMk cId="3109180534" sldId="267"/>
            <ac:spMk id="5" creationId="{B612D05F-4295-3870-2378-880D9F4A985B}"/>
          </ac:spMkLst>
        </pc:spChg>
        <pc:spChg chg="del">
          <ac:chgData name="Roberto Oliveira Jr" userId="da6545f61a0b1d2d" providerId="LiveId" clId="{3A50CD05-7028-4298-ACFF-60B31B73B44E}" dt="2024-08-05T23:51:40.162" v="3293" actId="478"/>
          <ac:spMkLst>
            <pc:docMk/>
            <pc:sldMk cId="3109180534" sldId="267"/>
            <ac:spMk id="9" creationId="{EBC7687D-9640-08E2-B28D-0168D03EBA47}"/>
          </ac:spMkLst>
        </pc:spChg>
        <pc:spChg chg="del">
          <ac:chgData name="Roberto Oliveira Jr" userId="da6545f61a0b1d2d" providerId="LiveId" clId="{3A50CD05-7028-4298-ACFF-60B31B73B44E}" dt="2024-08-05T23:51:40.959" v="3294" actId="478"/>
          <ac:spMkLst>
            <pc:docMk/>
            <pc:sldMk cId="3109180534" sldId="267"/>
            <ac:spMk id="10" creationId="{E34BD3B1-3598-DD81-F2C8-C6AC30B1E181}"/>
          </ac:spMkLst>
        </pc:spChg>
        <pc:picChg chg="del">
          <ac:chgData name="Roberto Oliveira Jr" userId="da6545f61a0b1d2d" providerId="LiveId" clId="{3A50CD05-7028-4298-ACFF-60B31B73B44E}" dt="2024-08-05T23:51:39.084" v="3292" actId="478"/>
          <ac:picMkLst>
            <pc:docMk/>
            <pc:sldMk cId="3109180534" sldId="267"/>
            <ac:picMk id="7" creationId="{301AC2DB-70D2-98B5-2FE1-98928E0CA699}"/>
          </ac:picMkLst>
        </pc:picChg>
      </pc:sldChg>
      <pc:sldChg chg="addSp delSp modSp add mod">
        <pc:chgData name="Roberto Oliveira Jr" userId="da6545f61a0b1d2d" providerId="LiveId" clId="{3A50CD05-7028-4298-ACFF-60B31B73B44E}" dt="2024-08-06T00:04:25.849" v="3974" actId="1076"/>
        <pc:sldMkLst>
          <pc:docMk/>
          <pc:sldMk cId="2201628240" sldId="268"/>
        </pc:sldMkLst>
        <pc:spChg chg="mod">
          <ac:chgData name="Roberto Oliveira Jr" userId="da6545f61a0b1d2d" providerId="LiveId" clId="{3A50CD05-7028-4298-ACFF-60B31B73B44E}" dt="2024-08-06T00:03:19.714" v="3964" actId="14100"/>
          <ac:spMkLst>
            <pc:docMk/>
            <pc:sldMk cId="2201628240" sldId="268"/>
            <ac:spMk id="5" creationId="{B612D05F-4295-3870-2378-880D9F4A985B}"/>
          </ac:spMkLst>
        </pc:spChg>
        <pc:picChg chg="add del mod">
          <ac:chgData name="Roberto Oliveira Jr" userId="da6545f61a0b1d2d" providerId="LiveId" clId="{3A50CD05-7028-4298-ACFF-60B31B73B44E}" dt="2024-08-06T00:03:46.400" v="3970" actId="478"/>
          <ac:picMkLst>
            <pc:docMk/>
            <pc:sldMk cId="2201628240" sldId="268"/>
            <ac:picMk id="2" creationId="{F40C1DB5-F03D-FD7D-18D0-9D3B0AE64E8C}"/>
          </ac:picMkLst>
        </pc:picChg>
        <pc:picChg chg="add mod">
          <ac:chgData name="Roberto Oliveira Jr" userId="da6545f61a0b1d2d" providerId="LiveId" clId="{3A50CD05-7028-4298-ACFF-60B31B73B44E}" dt="2024-08-06T00:04:25.849" v="3974" actId="1076"/>
          <ac:picMkLst>
            <pc:docMk/>
            <pc:sldMk cId="2201628240" sldId="268"/>
            <ac:picMk id="7" creationId="{D2874850-2203-66E8-140B-7637B31A851D}"/>
          </ac:picMkLst>
        </pc:picChg>
      </pc:sldChg>
      <pc:sldChg chg="delSp modSp add mod">
        <pc:chgData name="Roberto Oliveira Jr" userId="da6545f61a0b1d2d" providerId="LiveId" clId="{3A50CD05-7028-4298-ACFF-60B31B73B44E}" dt="2024-08-06T00:09:39.714" v="4145" actId="207"/>
        <pc:sldMkLst>
          <pc:docMk/>
          <pc:sldMk cId="1189663164" sldId="269"/>
        </pc:sldMkLst>
        <pc:spChg chg="mod">
          <ac:chgData name="Roberto Oliveira Jr" userId="da6545f61a0b1d2d" providerId="LiveId" clId="{3A50CD05-7028-4298-ACFF-60B31B73B44E}" dt="2024-08-06T00:09:39.714" v="4145" actId="207"/>
          <ac:spMkLst>
            <pc:docMk/>
            <pc:sldMk cId="1189663164" sldId="269"/>
            <ac:spMk id="5" creationId="{B612D05F-4295-3870-2378-880D9F4A985B}"/>
          </ac:spMkLst>
        </pc:spChg>
        <pc:picChg chg="del">
          <ac:chgData name="Roberto Oliveira Jr" userId="da6545f61a0b1d2d" providerId="LiveId" clId="{3A50CD05-7028-4298-ACFF-60B31B73B44E}" dt="2024-08-06T00:06:43.668" v="3976" actId="478"/>
          <ac:picMkLst>
            <pc:docMk/>
            <pc:sldMk cId="1189663164" sldId="269"/>
            <ac:picMk id="7" creationId="{D2874850-2203-66E8-140B-7637B31A851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7C0A1-2F05-46E7-8A80-28268F2E7A4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1FF74-CA23-4B0E-BFF3-37C5360648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48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909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65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7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49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36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91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04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1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44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52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10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F711020-558E-45DF-A707-E9EF584D0ACA}" type="datetimeFigureOut">
              <a:rPr lang="pt-BR" smtClean="0"/>
              <a:t>02/08/2024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66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fc.org.br/tecnica/normas-brasileiras-de-contabilidade/nbc-tsp-do-setor-publico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Prof.ms.roberto@gmail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2" y="177997"/>
            <a:ext cx="1094192" cy="71977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7280" y="578498"/>
            <a:ext cx="10058400" cy="3526971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CONTABILIDADE PÚBLICA E O CONTROLE INTERNO - PRESTAÇÃO DE CONTAS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612671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Prof. Me. Roberto de oliveira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junior</a:t>
            </a:r>
            <a:endParaRPr lang="pt-B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</p:spTree>
    <p:extLst>
      <p:ext uri="{BB962C8B-B14F-4D97-AF65-F5344CB8AC3E}">
        <p14:creationId xmlns:p14="http://schemas.microsoft.com/office/powerpoint/2010/main" val="2746233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71757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b="1" dirty="0"/>
              <a:t>De forma prática vamos analisar as principais contas contábeis dos sistemas de informações de natureza orçamentária e de natureza patrimonial que o Controle Interno deve verificar:</a:t>
            </a:r>
            <a:endParaRPr lang="pt-BR" sz="1600" dirty="0"/>
          </a:p>
        </p:txBody>
      </p:sp>
      <p:sp>
        <p:nvSpPr>
          <p:cNvPr id="9" name="Texto Explicativo: Linha 8">
            <a:extLst>
              <a:ext uri="{FF2B5EF4-FFF2-40B4-BE49-F238E27FC236}">
                <a16:creationId xmlns:a16="http://schemas.microsoft.com/office/drawing/2014/main" id="{EBC7687D-9640-08E2-B28D-0168D03EBA47}"/>
              </a:ext>
            </a:extLst>
          </p:cNvPr>
          <p:cNvSpPr/>
          <p:nvPr/>
        </p:nvSpPr>
        <p:spPr>
          <a:xfrm>
            <a:off x="7926451" y="2072219"/>
            <a:ext cx="3204122" cy="862641"/>
          </a:xfrm>
          <a:prstGeom prst="borderCallout1">
            <a:avLst>
              <a:gd name="adj1" fmla="val 53750"/>
              <a:gd name="adj2" fmla="val 283"/>
              <a:gd name="adj3" fmla="val 115500"/>
              <a:gd name="adj4" fmla="val -3887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OBRIGAÇÕES PESSOAL E ENCARGOS X FOLHA DE PAGAMENTO</a:t>
            </a:r>
          </a:p>
        </p:txBody>
      </p:sp>
      <p:sp>
        <p:nvSpPr>
          <p:cNvPr id="10" name="Texto Explicativo: Linha 9">
            <a:extLst>
              <a:ext uri="{FF2B5EF4-FFF2-40B4-BE49-F238E27FC236}">
                <a16:creationId xmlns:a16="http://schemas.microsoft.com/office/drawing/2014/main" id="{E34BD3B1-3598-DD81-F2C8-C6AC30B1E181}"/>
              </a:ext>
            </a:extLst>
          </p:cNvPr>
          <p:cNvSpPr/>
          <p:nvPr/>
        </p:nvSpPr>
        <p:spPr>
          <a:xfrm>
            <a:off x="8004935" y="3151077"/>
            <a:ext cx="3125638" cy="772064"/>
          </a:xfrm>
          <a:prstGeom prst="borderCallout1">
            <a:avLst>
              <a:gd name="adj1" fmla="val 23219"/>
              <a:gd name="adj2" fmla="val 499"/>
              <a:gd name="adj3" fmla="val 167248"/>
              <a:gd name="adj4" fmla="val -4412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CIRCULARIZAÇÃO PARA OS PRINCIPAIS FORNECEDORES (MAIORES VALORES)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D9995C4-3BB3-D6F6-E2C7-463C182D8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83605"/>
            <a:ext cx="6305909" cy="457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75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71757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b="1" dirty="0"/>
              <a:t>De forma prática vamos analisar as principais contas contábeis dos sistemas de informações de natureza orçamentária e de natureza patrimonial que o Controle Interno deve verificar:</a:t>
            </a:r>
            <a:endParaRPr lang="pt-BR" sz="1600" dirty="0"/>
          </a:p>
        </p:txBody>
      </p:sp>
      <p:sp>
        <p:nvSpPr>
          <p:cNvPr id="9" name="Texto Explicativo: Linha 8">
            <a:extLst>
              <a:ext uri="{FF2B5EF4-FFF2-40B4-BE49-F238E27FC236}">
                <a16:creationId xmlns:a16="http://schemas.microsoft.com/office/drawing/2014/main" id="{EBC7687D-9640-08E2-B28D-0168D03EBA47}"/>
              </a:ext>
            </a:extLst>
          </p:cNvPr>
          <p:cNvSpPr/>
          <p:nvPr/>
        </p:nvSpPr>
        <p:spPr>
          <a:xfrm>
            <a:off x="8245629" y="1891064"/>
            <a:ext cx="3204122" cy="862641"/>
          </a:xfrm>
          <a:prstGeom prst="borderCallout1">
            <a:avLst>
              <a:gd name="adj1" fmla="val 53750"/>
              <a:gd name="adj2" fmla="val 283"/>
              <a:gd name="adj3" fmla="val 115500"/>
              <a:gd name="adj4" fmla="val -3887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CIRCULARIZAÇÃO / CONFIRMAÇÃO DOS SALDOS DEVEDORES.</a:t>
            </a:r>
          </a:p>
        </p:txBody>
      </p:sp>
      <p:sp>
        <p:nvSpPr>
          <p:cNvPr id="10" name="Texto Explicativo: Linha 9">
            <a:extLst>
              <a:ext uri="{FF2B5EF4-FFF2-40B4-BE49-F238E27FC236}">
                <a16:creationId xmlns:a16="http://schemas.microsoft.com/office/drawing/2014/main" id="{E34BD3B1-3598-DD81-F2C8-C6AC30B1E181}"/>
              </a:ext>
            </a:extLst>
          </p:cNvPr>
          <p:cNvSpPr/>
          <p:nvPr/>
        </p:nvSpPr>
        <p:spPr>
          <a:xfrm>
            <a:off x="8004935" y="3151077"/>
            <a:ext cx="3125638" cy="772064"/>
          </a:xfrm>
          <a:prstGeom prst="borderCallout1">
            <a:avLst>
              <a:gd name="adj1" fmla="val 23219"/>
              <a:gd name="adj2" fmla="val 499"/>
              <a:gd name="adj3" fmla="val 167248"/>
              <a:gd name="adj4" fmla="val -4412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CONFRONTO COM A DVP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01AC2DB-70D2-98B5-2FE1-98928E0CA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45242"/>
            <a:ext cx="6577998" cy="321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3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474948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b="1" dirty="0"/>
              <a:t>De forma prática vamos analisar as principais contas contábeis dos sistemas de informações de natureza orçamentária e de natureza patrimonial que o Controle Interno deve verificar:</a:t>
            </a:r>
          </a:p>
          <a:p>
            <a:pPr marL="0" indent="0" algn="just">
              <a:buNone/>
            </a:pPr>
            <a:r>
              <a:rPr lang="pt-BR" b="1" dirty="0"/>
              <a:t>NO BALANÇO ORÇAMENTÁRIO TEMOS: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dirty="0"/>
              <a:t>Receita orçamentária arrecadada x subsistema tributário/fontes de informações do Estado e da União;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dirty="0"/>
              <a:t>Despesa Empenhada x dotação orçamentária disponível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dirty="0"/>
              <a:t>Despesa Liquidada Corrente x Receita Corrente arrecadada nos últimos 12 meses ( art. 167-a da CF)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10918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9"/>
            <a:ext cx="11395493" cy="111776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b="1" dirty="0"/>
              <a:t>Cabe ainda ao Controle Interno em última análise verificar se as NBC TSP do Conselho Federal de Contabilidade estão sendo utilizadas na Contabilidade do órgão.</a:t>
            </a:r>
          </a:p>
          <a:p>
            <a:pPr marL="0" indent="0" algn="just">
              <a:buNone/>
            </a:pPr>
            <a:r>
              <a:rPr lang="pt-BR" b="1" dirty="0">
                <a:hlinkClick r:id="rId3"/>
              </a:rPr>
              <a:t>https://cfc.org.br/tecnica/normas-brasileiras-de-contabilidade/nbc-tsp-do-setor-publico/</a:t>
            </a:r>
            <a:endParaRPr lang="pt-BR" b="1" dirty="0"/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sz="1600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2874850-2203-66E8-140B-7637B31A85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5089" y="2458529"/>
            <a:ext cx="5675627" cy="411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62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398253" y="2151652"/>
            <a:ext cx="11395493" cy="11177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4000" b="1" dirty="0">
                <a:solidFill>
                  <a:schemeClr val="bg1"/>
                </a:solidFill>
              </a:rPr>
              <a:t>AGRADEÇO A PARTICIPAÇÃO DE TODOS</a:t>
            </a:r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b="1" dirty="0"/>
              <a:t>Prof. Me. Roberto de Oliveira Junior</a:t>
            </a:r>
          </a:p>
          <a:p>
            <a:pPr marL="0" indent="0" algn="ctr">
              <a:buNone/>
            </a:pPr>
            <a:r>
              <a:rPr lang="pt-BR" b="1" dirty="0">
                <a:hlinkClick r:id="rId3"/>
              </a:rPr>
              <a:t>Prof.ms.roberto@gmail.com</a:t>
            </a:r>
            <a:endParaRPr lang="pt-BR" b="1" dirty="0"/>
          </a:p>
          <a:p>
            <a:pPr marL="0" indent="0" algn="ctr">
              <a:buNone/>
            </a:pPr>
            <a:r>
              <a:rPr lang="pt-BR" b="1" dirty="0"/>
              <a:t>WhatsApp: (19) 98126-2283</a:t>
            </a:r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18966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81A1BF5-D637-8138-582B-B4C73D47B6D3}"/>
              </a:ext>
            </a:extLst>
          </p:cNvPr>
          <p:cNvSpPr txBox="1"/>
          <p:nvPr/>
        </p:nvSpPr>
        <p:spPr>
          <a:xfrm>
            <a:off x="948905" y="1771385"/>
            <a:ext cx="10834777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é o Controle Interno?</a:t>
            </a:r>
          </a:p>
          <a:p>
            <a:pPr marL="0" indent="0" algn="just">
              <a:buNone/>
            </a:pPr>
            <a:r>
              <a:rPr lang="pt-BR" sz="1800" dirty="0"/>
              <a:t>Um conceito muito utilizado por diversas entidades de fiscalização de contas públicas é de que:</a:t>
            </a:r>
          </a:p>
          <a:p>
            <a:pPr marL="1433513" indent="0" algn="just">
              <a:buNone/>
            </a:pPr>
            <a:r>
              <a:rPr lang="pt-BR" sz="1600" dirty="0"/>
              <a:t>“Controlar significa fiscalizar pessoas, físicas e jurídicas, evitando que a objetivada entidade se desvie das finalidades para as quais foi instituída na sociedade.”(TCE/SP)</a:t>
            </a:r>
          </a:p>
          <a:p>
            <a:pPr marL="1433513" indent="0" algn="just">
              <a:buNone/>
            </a:pPr>
            <a:endParaRPr lang="pt-BR" sz="1600" dirty="0"/>
          </a:p>
          <a:p>
            <a:pPr marL="0" indent="0" algn="just">
              <a:buNone/>
            </a:pPr>
            <a:r>
              <a:rPr lang="pt-BR" sz="1800" dirty="0"/>
              <a:t>Ou ainda, sob o ponto de vista da Contabilidade, o TCU citando Almeida (2012), diz que:</a:t>
            </a:r>
          </a:p>
          <a:p>
            <a:pPr marL="1435100" indent="0" algn="just">
              <a:buNone/>
            </a:pPr>
            <a:r>
              <a:rPr lang="pt-BR" sz="1800" dirty="0"/>
              <a:t>“O controle interno representa em uma organização o conjunto de procedimentos, métodos ou rotinas com os objetivos de proteger os ativos, </a:t>
            </a:r>
            <a:r>
              <a:rPr lang="pt-BR" sz="1800" b="1" dirty="0"/>
              <a:t>produzir dados contábeis confiáveis e ajudar a administração na condução ordenada dos negócios da empresa.” (grifo nosso)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E5C6A75-574A-EB1F-9397-74ABA4FE829A}"/>
              </a:ext>
            </a:extLst>
          </p:cNvPr>
          <p:cNvSpPr txBox="1">
            <a:spLocks/>
          </p:cNvSpPr>
          <p:nvPr/>
        </p:nvSpPr>
        <p:spPr>
          <a:xfrm>
            <a:off x="2563763" y="297799"/>
            <a:ext cx="8229600" cy="5977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5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80654" y="332509"/>
            <a:ext cx="10200055" cy="59685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</a:t>
            </a: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                                                          </a:t>
            </a:r>
            <a:endParaRPr lang="pt-BR" sz="13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496855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Font typeface="Calibri" panose="020F0502020204030204" pitchFamily="34" charset="0"/>
              <a:buNone/>
            </a:pPr>
            <a:r>
              <a:rPr lang="pt-BR" sz="2800" b="1" dirty="0"/>
              <a:t>Temos que ter em mente o que dizia a NBC-T nº 16.8, que atualmente está revogada, mas que, seus conceitos ainda permanecem válidos, onde o controle interno tem como função:</a:t>
            </a:r>
            <a:endParaRPr lang="pt-BR" sz="2400" b="1" dirty="0"/>
          </a:p>
          <a:p>
            <a:pPr lvl="1" algn="just">
              <a:lnSpc>
                <a:spcPct val="100000"/>
              </a:lnSpc>
            </a:pPr>
            <a:r>
              <a:rPr lang="pt-BR" sz="2400" dirty="0"/>
              <a:t>salvaguardar os ativos e assegurar a veracidade dos componentes patrimoniais;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dar conformidade ao registro contábil em relação ao ato correspondente;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propiciar a obtenção de informação oportuna e adequada;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estimular adesão às normas e às diretrizes fixadas;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contribuir para a promoção da eficiência operacional da entidade;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auxiliar na prevenção de práticas ineficientes e antieconômicas, erros, fraudes, malversação, abusos, desvios e outras inadequações.</a:t>
            </a:r>
          </a:p>
        </p:txBody>
      </p:sp>
    </p:spTree>
    <p:extLst>
      <p:ext uri="{BB962C8B-B14F-4D97-AF65-F5344CB8AC3E}">
        <p14:creationId xmlns:p14="http://schemas.microsoft.com/office/powerpoint/2010/main" val="312889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80654" y="332509"/>
            <a:ext cx="10200055" cy="59685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</a:t>
            </a: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                                                          </a:t>
            </a:r>
            <a:endParaRPr lang="pt-BR" sz="13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496855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Font typeface="Calibri" panose="020F0502020204030204" pitchFamily="34" charset="0"/>
              <a:buNone/>
            </a:pPr>
            <a:r>
              <a:rPr lang="pt-BR" sz="2800" b="1" dirty="0"/>
              <a:t>Temos que ter em mente o que dizia a NBC-T nº 16.8, que atualmente está revogada, mas que, seus conceitos ainda permanecem válidos, onde o controle interno tem como função:</a:t>
            </a:r>
            <a:endParaRPr lang="pt-BR" sz="2400" b="1" dirty="0"/>
          </a:p>
          <a:p>
            <a:pPr lvl="1" algn="just">
              <a:lnSpc>
                <a:spcPct val="100000"/>
              </a:lnSpc>
            </a:pPr>
            <a:r>
              <a:rPr lang="pt-BR" sz="2400" dirty="0"/>
              <a:t>salvaguardar os ativos e assegurar a veracidade dos componentes patrimoniais;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dar conformidade ao registro contábil em relação ao ato correspondente;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propiciar a obtenção de informação oportuna e adequada;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estimular adesão às normas e às diretrizes fixadas;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contribuir para a promoção da eficiência operacional da entidade;</a:t>
            </a:r>
          </a:p>
          <a:p>
            <a:pPr lvl="1" algn="just">
              <a:lnSpc>
                <a:spcPct val="100000"/>
              </a:lnSpc>
            </a:pPr>
            <a:r>
              <a:rPr lang="pt-BR" sz="2400" dirty="0"/>
              <a:t>auxiliar na prevenção de práticas ineficientes e antieconômicas, erros, fraudes, malversação, abusos, desvios e outras inadequações.</a:t>
            </a:r>
          </a:p>
        </p:txBody>
      </p:sp>
    </p:spTree>
    <p:extLst>
      <p:ext uri="{BB962C8B-B14F-4D97-AF65-F5344CB8AC3E}">
        <p14:creationId xmlns:p14="http://schemas.microsoft.com/office/powerpoint/2010/main" val="383674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80654" y="332509"/>
            <a:ext cx="10200055" cy="59685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</a:t>
            </a: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                                                          </a:t>
            </a:r>
            <a:endParaRPr lang="pt-BR" sz="13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496855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b="1" dirty="0"/>
              <a:t>O Controle Interno deve ser exercido em todos os níveis da entidade do setor público, compreendendo:</a:t>
            </a:r>
          </a:p>
          <a:p>
            <a:pPr lvl="1" algn="just"/>
            <a:r>
              <a:rPr lang="pt-BR" sz="1600" dirty="0"/>
              <a:t>a preservação do patrimônio público;</a:t>
            </a:r>
          </a:p>
          <a:p>
            <a:pPr lvl="1" algn="just"/>
            <a:r>
              <a:rPr lang="pt-BR" sz="1600" dirty="0"/>
              <a:t>o controle da execução das ações que integram os programas;</a:t>
            </a:r>
          </a:p>
          <a:p>
            <a:pPr lvl="1" algn="just"/>
            <a:r>
              <a:rPr lang="pt-BR" sz="1600" dirty="0"/>
              <a:t>a observância às leis, aos regulamentos e às diretrizes estabelecidas.	</a:t>
            </a:r>
          </a:p>
          <a:p>
            <a:pPr algn="just"/>
            <a:r>
              <a:rPr lang="pt-BR" b="1" dirty="0"/>
              <a:t>Classificação: </a:t>
            </a:r>
          </a:p>
          <a:p>
            <a:pPr lvl="1" algn="just"/>
            <a:r>
              <a:rPr lang="pt-BR" sz="1600" dirty="0"/>
              <a:t>operacional – relacionado às ações que propiciam o alcance dos objetivos da entidade;</a:t>
            </a:r>
          </a:p>
          <a:p>
            <a:pPr lvl="1" algn="just"/>
            <a:r>
              <a:rPr lang="pt-BR" sz="1600" b="1" dirty="0"/>
              <a:t>contábil – relacionado à veracidade e à fidedignidade dos registros e das demonstrações contábeis;</a:t>
            </a:r>
          </a:p>
          <a:p>
            <a:pPr lvl="1" algn="just"/>
            <a:r>
              <a:rPr lang="pt-BR" sz="1600" dirty="0"/>
              <a:t>normativo – relacionado à observância da regulamentação pertinente.</a:t>
            </a:r>
          </a:p>
          <a:p>
            <a:pPr algn="just"/>
            <a:r>
              <a:rPr lang="pt-BR" b="1" dirty="0"/>
              <a:t>Estrutura e componentes: </a:t>
            </a:r>
          </a:p>
          <a:p>
            <a:pPr lvl="1" algn="just"/>
            <a:r>
              <a:rPr lang="pt-BR" sz="1600" dirty="0"/>
              <a:t>ambiente de controle; </a:t>
            </a:r>
          </a:p>
          <a:p>
            <a:pPr lvl="1" algn="just"/>
            <a:r>
              <a:rPr lang="pt-BR" sz="1600" dirty="0"/>
              <a:t>mapeamento e avaliação de riscos; </a:t>
            </a:r>
          </a:p>
          <a:p>
            <a:pPr lvl="1" algn="just"/>
            <a:r>
              <a:rPr lang="pt-BR" sz="1600" dirty="0"/>
              <a:t>procedimentos de controle;</a:t>
            </a:r>
          </a:p>
          <a:p>
            <a:pPr lvl="1" algn="just"/>
            <a:r>
              <a:rPr lang="pt-BR" sz="1600" dirty="0"/>
              <a:t>informação e comunicação; e </a:t>
            </a:r>
          </a:p>
          <a:p>
            <a:pPr lvl="1" algn="just"/>
            <a:r>
              <a:rPr lang="pt-BR" sz="1600" dirty="0"/>
              <a:t>monitoramento. </a:t>
            </a:r>
          </a:p>
        </p:txBody>
      </p:sp>
    </p:spTree>
    <p:extLst>
      <p:ext uri="{BB962C8B-B14F-4D97-AF65-F5344CB8AC3E}">
        <p14:creationId xmlns:p14="http://schemas.microsoft.com/office/powerpoint/2010/main" val="308768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80654" y="332509"/>
            <a:ext cx="10200055" cy="59685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</a:t>
            </a: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                                                          </a:t>
            </a:r>
            <a:endParaRPr lang="pt-BR" sz="13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496855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b="1" dirty="0"/>
              <a:t>A Contabilidade dos órgãos é o “primeiro” controle que existe em todos os órgãos públicos, pode ser considerado como o primeiro “filtro” do sistema do controle interno.</a:t>
            </a:r>
          </a:p>
          <a:p>
            <a:pPr algn="just"/>
            <a:r>
              <a:rPr lang="pt-BR" b="1" dirty="0"/>
              <a:t>Dessa forma, cabe ao Controle Interno verificar se os processos que geram os registros contábeis estão adequados, tais como: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Como ocorre o registro da arrecadação das receitas, no sistema de informações de natureza orçamentária?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Como ocorre o registro da arrecadação das receitas, no sistema de informações de natureza patrimonial?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Como ocorre o registro da despesa orçamentária, durante as fases da despesa (empenho, liquidação, pagamento)?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Como ocorre o registro dos ativos imobilizados, que não são advindo do empenho de despesas de capital de investimentos?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Como ocorre o registro da folha de pagamento e encargos no sistema de informações de natureza orçamentária?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Todos os imóveis pertencentes ao órgãos estão registrados no controle patrimonial e no sistema de informações de natureza patrimonial?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As obras concluídas são transferidas para a conta de imóveis de que forma?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t-BR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t-BR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t-BR" sz="1600" dirty="0"/>
          </a:p>
          <a:p>
            <a:pPr algn="just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73747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80654" y="332509"/>
            <a:ext cx="10200055" cy="59685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</a:t>
            </a: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                                                          </a:t>
            </a:r>
            <a:endParaRPr lang="pt-BR" sz="13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496855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b="1" dirty="0"/>
              <a:t>Além disso, o Controle Interno deve estar atendo em relação à Contabilidade do órgão quanto aos seguintes itens: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Conciliação de todas as contas contábeis (não só as bancárias) tem sido feita periodicamente, de acordo com a necessidade das mesmas?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Os responsáveis pelos registros contábeis, tem formação (ou ao menos qualificação) em Contabilidade?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Há mensalmente uma apuração de resultados de forma gerencial para direcionar os tomadores de decisão?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Há uma previsão da necessidade de créditos adicionais de forma antecipada, ou somente quando há necessidade?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Existe um acompanhamento do resultado financeiro do órgão, ou somente após o encerramento do exercício?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Os prazos em relação as obrigações acessórias estão sendo cumpridas (AUDESP, SICONFI, EFD-REINF dentre outros)?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As dívidas de longo prazo estão sendo corrigidas monetariamente e pelos encargos pertinentes?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Ø"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Ø"/>
            </a:pPr>
            <a:endParaRPr lang="pt-BR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t-BR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t-BR" sz="1600" dirty="0"/>
          </a:p>
          <a:p>
            <a:pPr algn="just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86598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71757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b="1" dirty="0"/>
              <a:t>De forma prática vamos analisar as principais contas contábeis dos sistemas de informações de natureza orçamentária e de natureza patrimonial que o Controle Interno deve verificar:</a:t>
            </a:r>
            <a:endParaRPr lang="pt-BR" sz="1600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DFBA89B-DF64-DC38-2BFC-C87BF71C3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2058338"/>
            <a:ext cx="7439693" cy="4558122"/>
          </a:xfrm>
          <a:prstGeom prst="rect">
            <a:avLst/>
          </a:prstGeom>
        </p:spPr>
      </p:pic>
      <p:sp>
        <p:nvSpPr>
          <p:cNvPr id="9" name="Texto Explicativo: Linha 8">
            <a:extLst>
              <a:ext uri="{FF2B5EF4-FFF2-40B4-BE49-F238E27FC236}">
                <a16:creationId xmlns:a16="http://schemas.microsoft.com/office/drawing/2014/main" id="{EBC7687D-9640-08E2-B28D-0168D03EBA47}"/>
              </a:ext>
            </a:extLst>
          </p:cNvPr>
          <p:cNvSpPr/>
          <p:nvPr/>
        </p:nvSpPr>
        <p:spPr>
          <a:xfrm>
            <a:off x="7754301" y="2468830"/>
            <a:ext cx="3204122" cy="862641"/>
          </a:xfrm>
          <a:prstGeom prst="borderCallout1">
            <a:avLst>
              <a:gd name="adj1" fmla="val 53750"/>
              <a:gd name="adj2" fmla="val 283"/>
              <a:gd name="adj3" fmla="val 112500"/>
              <a:gd name="adj4" fmla="val -38333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PENDENCIAS DA CONCILIAÇÃO BANCÁRIA (VALOR E TEMPO)</a:t>
            </a:r>
          </a:p>
        </p:txBody>
      </p:sp>
      <p:sp>
        <p:nvSpPr>
          <p:cNvPr id="10" name="Texto Explicativo: Linha 9">
            <a:extLst>
              <a:ext uri="{FF2B5EF4-FFF2-40B4-BE49-F238E27FC236}">
                <a16:creationId xmlns:a16="http://schemas.microsoft.com/office/drawing/2014/main" id="{E34BD3B1-3598-DD81-F2C8-C6AC30B1E181}"/>
              </a:ext>
            </a:extLst>
          </p:cNvPr>
          <p:cNvSpPr/>
          <p:nvPr/>
        </p:nvSpPr>
        <p:spPr>
          <a:xfrm>
            <a:off x="7832785" y="3429000"/>
            <a:ext cx="3125638" cy="772064"/>
          </a:xfrm>
          <a:prstGeom prst="borderCallout1">
            <a:avLst>
              <a:gd name="adj1" fmla="val 23219"/>
              <a:gd name="adj2" fmla="val 499"/>
              <a:gd name="adj3" fmla="val 100209"/>
              <a:gd name="adj4" fmla="val -4164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CRÉDITOS A RECEBER X SISTEMA TRIBUTÁRIO (OU FATURAMENTO)</a:t>
            </a:r>
          </a:p>
        </p:txBody>
      </p:sp>
      <p:sp>
        <p:nvSpPr>
          <p:cNvPr id="11" name="Texto Explicativo: Linha 10">
            <a:extLst>
              <a:ext uri="{FF2B5EF4-FFF2-40B4-BE49-F238E27FC236}">
                <a16:creationId xmlns:a16="http://schemas.microsoft.com/office/drawing/2014/main" id="{72AF8B14-BCB2-8D2C-5FED-E53859B8D460}"/>
              </a:ext>
            </a:extLst>
          </p:cNvPr>
          <p:cNvSpPr/>
          <p:nvPr/>
        </p:nvSpPr>
        <p:spPr>
          <a:xfrm>
            <a:off x="7825596" y="4803037"/>
            <a:ext cx="3125638" cy="621101"/>
          </a:xfrm>
          <a:prstGeom prst="borderCallout1">
            <a:avLst>
              <a:gd name="adj1" fmla="val 36805"/>
              <a:gd name="adj2" fmla="val -53"/>
              <a:gd name="adj3" fmla="val 115278"/>
              <a:gd name="adj4" fmla="val -4164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DEPÓSITOS RECURSAIS X AÇÕES EM ANDAMENTO</a:t>
            </a:r>
          </a:p>
        </p:txBody>
      </p:sp>
    </p:spTree>
    <p:extLst>
      <p:ext uri="{BB962C8B-B14F-4D97-AF65-F5344CB8AC3E}">
        <p14:creationId xmlns:p14="http://schemas.microsoft.com/office/powerpoint/2010/main" val="121497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11395493" cy="71757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b="1" dirty="0"/>
              <a:t>De forma prática vamos analisar as principais contas contábeis dos sistemas de informações de natureza orçamentária e de natureza patrimonial que o Controle Interno deve verificar:</a:t>
            </a:r>
            <a:endParaRPr lang="pt-BR" sz="1600" dirty="0"/>
          </a:p>
        </p:txBody>
      </p:sp>
      <p:sp>
        <p:nvSpPr>
          <p:cNvPr id="9" name="Texto Explicativo: Linha 8">
            <a:extLst>
              <a:ext uri="{FF2B5EF4-FFF2-40B4-BE49-F238E27FC236}">
                <a16:creationId xmlns:a16="http://schemas.microsoft.com/office/drawing/2014/main" id="{EBC7687D-9640-08E2-B28D-0168D03EBA47}"/>
              </a:ext>
            </a:extLst>
          </p:cNvPr>
          <p:cNvSpPr/>
          <p:nvPr/>
        </p:nvSpPr>
        <p:spPr>
          <a:xfrm>
            <a:off x="8375871" y="1983605"/>
            <a:ext cx="3204122" cy="862641"/>
          </a:xfrm>
          <a:prstGeom prst="borderCallout1">
            <a:avLst>
              <a:gd name="adj1" fmla="val 53750"/>
              <a:gd name="adj2" fmla="val 283"/>
              <a:gd name="adj3" fmla="val 112500"/>
              <a:gd name="adj4" fmla="val -38333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DIVIDA ATIVA CONTÁBIL X CONTROLE DA DÍVIDA ATIVA</a:t>
            </a:r>
          </a:p>
        </p:txBody>
      </p:sp>
      <p:sp>
        <p:nvSpPr>
          <p:cNvPr id="10" name="Texto Explicativo: Linha 9">
            <a:extLst>
              <a:ext uri="{FF2B5EF4-FFF2-40B4-BE49-F238E27FC236}">
                <a16:creationId xmlns:a16="http://schemas.microsoft.com/office/drawing/2014/main" id="{E34BD3B1-3598-DD81-F2C8-C6AC30B1E181}"/>
              </a:ext>
            </a:extLst>
          </p:cNvPr>
          <p:cNvSpPr/>
          <p:nvPr/>
        </p:nvSpPr>
        <p:spPr>
          <a:xfrm>
            <a:off x="8375871" y="3142217"/>
            <a:ext cx="3125638" cy="772064"/>
          </a:xfrm>
          <a:prstGeom prst="borderCallout1">
            <a:avLst>
              <a:gd name="adj1" fmla="val 23219"/>
              <a:gd name="adj2" fmla="val 499"/>
              <a:gd name="adj3" fmla="val -3702"/>
              <a:gd name="adj4" fmla="val -3916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IMOBILIZADO X CONTROLE PATRIMONIAL X DEPRECIAÇÃO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0CCDE4C-344B-73CC-F718-DC307ECD3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2196419"/>
            <a:ext cx="6816866" cy="230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21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Retrospectiva">
  <a:themeElements>
    <a:clrScheme name="Personalizada 1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32C463"/>
      </a:accent1>
      <a:accent2>
        <a:srgbClr val="00B05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4875</TotalTime>
  <Words>1341</Words>
  <Application>Microsoft Office PowerPoint</Application>
  <PresentationFormat>Widescreen</PresentationFormat>
  <Paragraphs>122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Retrospectiva</vt:lpstr>
      <vt:lpstr>CONTABILIDADE PÚBLICA E O CONTROLE INTERNO - PRESTAÇÃO DE CONTAS</vt:lpstr>
      <vt:lpstr>Apresentação do PowerPoint</vt:lpstr>
      <vt:lpstr>                                                                            </vt:lpstr>
      <vt:lpstr>                                                                            </vt:lpstr>
      <vt:lpstr>                                                                            </vt:lpstr>
      <vt:lpstr>                                                                            </vt:lpstr>
      <vt:lpstr>                                                                     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Governança em Regimes Próprios de Previdência Social</dc:title>
  <dc:creator>FRANCISCO_ANTONIO_DE_A_GONCALVES_JUNIOR</dc:creator>
  <cp:lastModifiedBy>Roberto Oliveira Jr</cp:lastModifiedBy>
  <cp:revision>18</cp:revision>
  <dcterms:created xsi:type="dcterms:W3CDTF">2024-06-19T17:21:02Z</dcterms:created>
  <dcterms:modified xsi:type="dcterms:W3CDTF">2024-08-06T00:09:47Z</dcterms:modified>
</cp:coreProperties>
</file>