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256" r:id="rId2"/>
    <p:sldId id="258" r:id="rId3"/>
    <p:sldId id="259" r:id="rId4"/>
    <p:sldId id="307" r:id="rId5"/>
    <p:sldId id="271" r:id="rId6"/>
    <p:sldId id="294" r:id="rId7"/>
    <p:sldId id="293" r:id="rId8"/>
    <p:sldId id="269" r:id="rId9"/>
    <p:sldId id="296" r:id="rId10"/>
    <p:sldId id="302" r:id="rId11"/>
    <p:sldId id="308" r:id="rId12"/>
    <p:sldId id="309" r:id="rId13"/>
    <p:sldId id="270" r:id="rId14"/>
    <p:sldId id="279" r:id="rId15"/>
    <p:sldId id="295" r:id="rId16"/>
    <p:sldId id="268" r:id="rId17"/>
    <p:sldId id="264" r:id="rId18"/>
    <p:sldId id="300" r:id="rId19"/>
    <p:sldId id="299" r:id="rId20"/>
    <p:sldId id="301" r:id="rId21"/>
    <p:sldId id="315" r:id="rId22"/>
    <p:sldId id="316" r:id="rId23"/>
    <p:sldId id="303" r:id="rId24"/>
    <p:sldId id="305" r:id="rId25"/>
    <p:sldId id="272" r:id="rId26"/>
    <p:sldId id="304" r:id="rId27"/>
    <p:sldId id="320" r:id="rId28"/>
    <p:sldId id="278" r:id="rId29"/>
    <p:sldId id="277" r:id="rId30"/>
    <p:sldId id="324" r:id="rId31"/>
    <p:sldId id="263" r:id="rId32"/>
    <p:sldId id="314" r:id="rId33"/>
    <p:sldId id="323" r:id="rId34"/>
    <p:sldId id="322" r:id="rId35"/>
    <p:sldId id="317" r:id="rId36"/>
    <p:sldId id="311" r:id="rId37"/>
    <p:sldId id="313" r:id="rId38"/>
    <p:sldId id="318" r:id="rId39"/>
    <p:sldId id="319" r:id="rId40"/>
    <p:sldId id="321" r:id="rId41"/>
    <p:sldId id="325" r:id="rId42"/>
    <p:sldId id="298" r:id="rId43"/>
    <p:sldId id="310" r:id="rId44"/>
    <p:sldId id="291" r:id="rId45"/>
    <p:sldId id="292" r:id="rId46"/>
    <p:sldId id="327" r:id="rId47"/>
    <p:sldId id="328" r:id="rId48"/>
    <p:sldId id="329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2" d="100"/>
          <a:sy n="62" d="100"/>
        </p:scale>
        <p:origin x="141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1E475-C4C8-4303-B9BC-CFE85C08FB6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54B26-530C-4748-B0FC-9B6E0AAB17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3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0886-B568-47CE-B3C1-1A1D2F83E5B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F07F-17CE-46ED-9171-E6B1DF71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08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0886-B568-47CE-B3C1-1A1D2F83E5B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F07F-17CE-46ED-9171-E6B1DF71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19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0886-B568-47CE-B3C1-1A1D2F83E5B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F07F-17CE-46ED-9171-E6B1DF71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13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0886-B568-47CE-B3C1-1A1D2F83E5B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F07F-17CE-46ED-9171-E6B1DF71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2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0886-B568-47CE-B3C1-1A1D2F83E5B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F07F-17CE-46ED-9171-E6B1DF71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0886-B568-47CE-B3C1-1A1D2F83E5B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F07F-17CE-46ED-9171-E6B1DF71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41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0886-B568-47CE-B3C1-1A1D2F83E5B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F07F-17CE-46ED-9171-E6B1DF71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1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0886-B568-47CE-B3C1-1A1D2F83E5B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F07F-17CE-46ED-9171-E6B1DF71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63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0886-B568-47CE-B3C1-1A1D2F83E5B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F07F-17CE-46ED-9171-E6B1DF71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08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0886-B568-47CE-B3C1-1A1D2F83E5B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F07F-17CE-46ED-9171-E6B1DF71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82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0886-B568-47CE-B3C1-1A1D2F83E5B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1F07F-17CE-46ED-9171-E6B1DF71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92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90886-B568-47CE-B3C1-1A1D2F83E5B7}" type="datetimeFigureOut">
              <a:rPr lang="pt-BR" smtClean="0"/>
              <a:t>06/08/2024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1F07F-17CE-46ED-9171-E6B1DF713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384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_ato2019-2022/2022/Decreto/D10947.htm#art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stf.jus.br/processos/detalhe.asp?incidente=5883343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_ato2019-2022/2021/lei/l14133.htm" TargetMode="External"/><Relationship Id="rId2" Type="http://schemas.openxmlformats.org/officeDocument/2006/relationships/hyperlink" Target="http://www.planalto.gov.br/ccivil_03/_ato2019-2022/2021/lei/L14133.htm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Meteoro corta os céus da região sul a mais de 110 mil km/h - Olhar Digit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" r="17057"/>
          <a:stretch/>
        </p:blipFill>
        <p:spPr bwMode="auto">
          <a:xfrm flipH="1">
            <a:off x="-1" y="2420888"/>
            <a:ext cx="9143993" cy="54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4882158"/>
            <a:ext cx="7984976" cy="1975842"/>
          </a:xfrm>
        </p:spPr>
        <p:txBody>
          <a:bodyPr>
            <a:normAutofit fontScale="92500" lnSpcReduction="20000"/>
          </a:bodyPr>
          <a:lstStyle/>
          <a:p>
            <a:pPr algn="l"/>
            <a:endParaRPr lang="pt-BR" dirty="0"/>
          </a:p>
          <a:p>
            <a:pPr algn="l"/>
            <a:endParaRPr lang="pt-BR" dirty="0"/>
          </a:p>
          <a:p>
            <a:pPr algn="l"/>
            <a:r>
              <a:rPr lang="pt-BR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Alexandre Di Pietra</a:t>
            </a:r>
          </a:p>
          <a:p>
            <a:pPr algn="l"/>
            <a:r>
              <a:rPr lang="pt-BR" sz="3500" dirty="0">
                <a:solidFill>
                  <a:srgbClr val="AFB99A"/>
                </a:solidFill>
              </a:rPr>
              <a:t>Agua</a:t>
            </a:r>
            <a:r>
              <a:rPr lang="pt-PT" sz="3600" dirty="0">
                <a:solidFill>
                  <a:srgbClr val="AFB99A"/>
                </a:solidFill>
              </a:rPr>
              <a:t>s </a:t>
            </a:r>
            <a:r>
              <a:rPr lang="pt-BR" sz="3600" dirty="0">
                <a:solidFill>
                  <a:srgbClr val="AFB99A"/>
                </a:solidFill>
              </a:rPr>
              <a:t>de Lindoia</a:t>
            </a:r>
            <a:r>
              <a:rPr lang="pt-BR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2024. </a:t>
            </a:r>
          </a:p>
        </p:txBody>
      </p:sp>
      <p:sp>
        <p:nvSpPr>
          <p:cNvPr id="4" name="AutoShape 2" descr="Desenho de olhar feminino par de olhos de mulher bonita | Ve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411760" y="767606"/>
            <a:ext cx="6462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 Plano de Contratações Anual - PCA </a:t>
            </a:r>
          </a:p>
          <a:p>
            <a:pPr algn="r"/>
            <a:r>
              <a:rPr lang="pt-PT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como Instrumento de Gestão e Planejamento Público para a execução orçamentária, </a:t>
            </a:r>
          </a:p>
          <a:p>
            <a:pPr algn="r"/>
            <a:r>
              <a:rPr lang="pt-PT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financeira e contábil</a:t>
            </a:r>
            <a:endParaRPr lang="pt-BR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255702"/>
            <a:ext cx="3029965" cy="22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692696"/>
            <a:ext cx="8352928" cy="5976664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56642" y="2119326"/>
            <a:ext cx="7886700" cy="433401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pt-BR" b="1" dirty="0"/>
          </a:p>
          <a:p>
            <a:pPr marL="0" indent="0" algn="ctr">
              <a:buFont typeface="Arial" pitchFamily="34" charset="0"/>
              <a:buNone/>
            </a:pPr>
            <a:r>
              <a:rPr lang="pt-BR" b="1" dirty="0">
                <a:solidFill>
                  <a:schemeClr val="bg1"/>
                </a:solidFill>
              </a:rPr>
              <a:t>COMUNICADO SDG nº 34/2023</a:t>
            </a:r>
            <a:endParaRPr lang="pt-BR" dirty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endParaRPr lang="pt-BR" sz="1500" b="1" dirty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r>
              <a:rPr lang="pt-BR" b="1" dirty="0">
                <a:solidFill>
                  <a:schemeClr val="bg1"/>
                </a:solidFill>
              </a:rPr>
              <a:t>O TRIBUNAL DE CONTAS DO ESTADO DE SÃO PAULO </a:t>
            </a:r>
            <a:r>
              <a:rPr lang="pt-BR" dirty="0">
                <a:solidFill>
                  <a:schemeClr val="bg1"/>
                </a:solidFill>
              </a:rPr>
              <a:t>em sua missão de fiscalizar e orientar para a correta formalização de contratações públicas, e no intuito de esclarecer as regras concernentes à aplicação da Lei Federal n° 14.133/21, </a:t>
            </a:r>
            <a:r>
              <a:rPr lang="pt-BR" b="1" dirty="0">
                <a:solidFill>
                  <a:srgbClr val="FF0000"/>
                </a:solidFill>
              </a:rPr>
              <a:t>RECOMENDA</a:t>
            </a:r>
            <a:r>
              <a:rPr lang="pt-BR" dirty="0">
                <a:solidFill>
                  <a:schemeClr val="bg1"/>
                </a:solidFill>
              </a:rPr>
              <a:t> que sejam </a:t>
            </a:r>
            <a:r>
              <a:rPr lang="pt-BR" b="1" dirty="0">
                <a:solidFill>
                  <a:srgbClr val="FF0000"/>
                </a:solidFill>
              </a:rPr>
              <a:t>envidados todos os esforços </a:t>
            </a:r>
            <a:r>
              <a:rPr lang="pt-BR" dirty="0">
                <a:solidFill>
                  <a:schemeClr val="bg1"/>
                </a:solidFill>
              </a:rPr>
              <a:t>para a correta utilização dessa nova Lei, em especial nos seguintes aspectos: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b="1" dirty="0">
                <a:solidFill>
                  <a:schemeClr val="bg1"/>
                </a:solidFill>
              </a:rPr>
              <a:t>A) Planejamento</a:t>
            </a:r>
            <a:r>
              <a:rPr lang="pt-BR" dirty="0">
                <a:solidFill>
                  <a:schemeClr val="bg1"/>
                </a:solidFill>
              </a:rPr>
              <a:t>: [...] 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dirty="0">
                <a:solidFill>
                  <a:schemeClr val="bg1"/>
                </a:solidFill>
              </a:rPr>
              <a:t>A.2 - Elaborar </a:t>
            </a:r>
            <a:r>
              <a:rPr lang="pt-BR" b="1" dirty="0">
                <a:solidFill>
                  <a:schemeClr val="bg1"/>
                </a:solidFill>
              </a:rPr>
              <a:t>Plano de Contratações Anual (PCA</a:t>
            </a:r>
            <a:r>
              <a:rPr lang="pt-BR" dirty="0">
                <a:solidFill>
                  <a:schemeClr val="bg1"/>
                </a:solidFill>
              </a:rPr>
              <a:t>), disposto no art. 12, VII, vez que elemento valioso para </a:t>
            </a:r>
            <a:r>
              <a:rPr lang="pt-BR" u="sng" dirty="0">
                <a:solidFill>
                  <a:schemeClr val="bg1"/>
                </a:solidFill>
              </a:rPr>
              <a:t>subsidiar a confecção das leis orçamentárias</a:t>
            </a:r>
            <a:r>
              <a:rPr lang="pt-BR" dirty="0">
                <a:solidFill>
                  <a:schemeClr val="bg1"/>
                </a:solidFill>
              </a:rPr>
              <a:t> e que necessita estar </a:t>
            </a:r>
            <a:r>
              <a:rPr lang="pt-BR" u="sng" dirty="0">
                <a:solidFill>
                  <a:srgbClr val="FF0000"/>
                </a:solidFill>
              </a:rPr>
              <a:t>alinhado com o planejamento</a:t>
            </a:r>
            <a:r>
              <a:rPr lang="pt-BR" u="sng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da Administração, devendo o PCA abranger todas as contratações previstas, inclusive aquelas dos artigos 74 e 75 da Lei Federal nº 14.133/21, além de conter, por exemplo, as seguintes informações: I – a descrição sucinta do objeto; II – a justificativa para contratação; III – a estimativa preliminar do valor; IV - o grau de prioridade da contratação; V - a data pretendida para a contratação e VI - a existência de vínculo ou dependência com a contratação de outro item para sua execução. 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dirty="0">
                <a:solidFill>
                  <a:schemeClr val="bg1"/>
                </a:solidFill>
              </a:rPr>
              <a:t>Ademais, indispensável a divulgação e </a:t>
            </a:r>
            <a:r>
              <a:rPr lang="pt-BR" b="1" dirty="0">
                <a:solidFill>
                  <a:schemeClr val="bg1"/>
                </a:solidFill>
              </a:rPr>
              <a:t>manutenção do PCA em sítio eletrônico oficial </a:t>
            </a:r>
            <a:r>
              <a:rPr lang="pt-BR" dirty="0">
                <a:solidFill>
                  <a:schemeClr val="bg1"/>
                </a:solidFill>
              </a:rPr>
              <a:t>nos termos do art. 12, §1º e sua disponibilização no PNCP – Portal Nacional de Contratações Públicas, consoante estabelecido no art. 174, §2º, I. </a:t>
            </a:r>
          </a:p>
          <a:p>
            <a:pPr marL="0" indent="0" algn="just">
              <a:buFont typeface="Arial" pitchFamily="34" charset="0"/>
              <a:buNone/>
            </a:pPr>
            <a:endParaRPr lang="pt-BR" sz="800" dirty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r>
              <a:rPr lang="pt-BR" b="1" dirty="0">
                <a:solidFill>
                  <a:schemeClr val="bg1"/>
                </a:solidFill>
              </a:rPr>
              <a:t>SDG, 15 de junho de 2023. / SÉRGIO CIQUERA ROSSI / Secretário-Diretor Geral</a:t>
            </a:r>
          </a:p>
        </p:txBody>
      </p:sp>
      <p:pic>
        <p:nvPicPr>
          <p:cNvPr id="6" name="Picture 2" descr="logop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64" y="823929"/>
            <a:ext cx="1264444" cy="15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0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ua é testemunha de eventos passado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4"/>
          <a:stretch/>
        </p:blipFill>
        <p:spPr bwMode="auto">
          <a:xfrm>
            <a:off x="-3310" y="872716"/>
            <a:ext cx="9147310" cy="817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pt-BR" dirty="0"/>
              <a:t>P A N O R A M A    F I S C A 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709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800" dirty="0"/>
              <a:t>Ordenador: planejador-responsável (Art. 11)</a:t>
            </a:r>
          </a:p>
          <a:p>
            <a:pPr marL="514350" indent="-514350">
              <a:buFont typeface="+mj-lt"/>
              <a:buAutoNum type="arabicPeriod"/>
            </a:pPr>
            <a:endParaRPr lang="pt-BR" sz="1800" dirty="0"/>
          </a:p>
          <a:p>
            <a:pPr marL="514350" indent="-514350">
              <a:buFont typeface="+mj-lt"/>
              <a:buAutoNum type="arabicPeriod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Alterações estruturais, funcionais e operativas </a:t>
            </a:r>
            <a:r>
              <a:rPr lang="pt-BR" sz="1800" dirty="0">
                <a:solidFill>
                  <a:schemeClr val="accent6">
                    <a:lumMod val="75000"/>
                  </a:schemeClr>
                </a:solidFill>
              </a:rPr>
              <a:t>(art. 7º)</a:t>
            </a:r>
          </a:p>
          <a:p>
            <a:pPr marL="514350" indent="-514350">
              <a:buFont typeface="+mj-lt"/>
              <a:buAutoNum type="arabicPeriod"/>
            </a:pPr>
            <a:endParaRPr lang="pt-BR" sz="1800" dirty="0"/>
          </a:p>
          <a:p>
            <a:pPr marL="514350" indent="-514350">
              <a:buFont typeface="+mj-lt"/>
              <a:buAutoNum type="arabicPeriod"/>
            </a:pPr>
            <a:r>
              <a:rPr lang="pt-BR" sz="2800" dirty="0"/>
              <a:t>Adequação orçamentária </a:t>
            </a:r>
            <a:endParaRPr lang="pt-BR" sz="1200" dirty="0"/>
          </a:p>
          <a:p>
            <a:pPr marL="514350" indent="-514350">
              <a:buFont typeface="+mj-lt"/>
              <a:buAutoNum type="arabicPeriod"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4420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ágina 3 | Estratosfera Imagens – Download Grátis no Freep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4"/>
          <a:stretch/>
        </p:blipFill>
        <p:spPr bwMode="auto">
          <a:xfrm>
            <a:off x="0" y="5527701"/>
            <a:ext cx="2828925" cy="13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500" b="1" dirty="0"/>
          </a:p>
          <a:p>
            <a:pPr marL="0" indent="0">
              <a:buNone/>
            </a:pPr>
            <a:r>
              <a:rPr lang="pt-BR" sz="4800" b="1" dirty="0">
                <a:solidFill>
                  <a:schemeClr val="accent6">
                    <a:lumMod val="75000"/>
                  </a:schemeClr>
                </a:solidFill>
              </a:rPr>
              <a:t>2. Alterações: </a:t>
            </a:r>
          </a:p>
          <a:p>
            <a:pPr marL="0" indent="0">
              <a:buNone/>
            </a:pPr>
            <a:r>
              <a:rPr lang="pt-BR" sz="4800" b="1" dirty="0">
                <a:solidFill>
                  <a:schemeClr val="accent6">
                    <a:lumMod val="75000"/>
                  </a:schemeClr>
                </a:solidFill>
              </a:rPr>
              <a:t>Estruturais e funcionais _</a:t>
            </a:r>
            <a:endParaRPr lang="pt-B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54086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dirty="0"/>
              <a:t>2. ALTERAÇÕES ESTRUTURAIS, FUNCIONAL-OPERATIVA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pt-BR" dirty="0"/>
              <a:t>Implementar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processos</a:t>
            </a:r>
            <a:r>
              <a:rPr lang="pt-BR" dirty="0"/>
              <a:t> </a:t>
            </a:r>
            <a:r>
              <a:rPr lang="pt-BR" sz="2800" dirty="0"/>
              <a:t>(Regulamentações)</a:t>
            </a:r>
            <a:endParaRPr lang="pt-BR" dirty="0"/>
          </a:p>
          <a:p>
            <a:r>
              <a:rPr lang="pt-BR" dirty="0"/>
              <a:t>Implementar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estruturas</a:t>
            </a:r>
            <a:r>
              <a:rPr lang="pt-BR" dirty="0"/>
              <a:t> </a:t>
            </a:r>
            <a:r>
              <a:rPr lang="pt-BR" sz="2800" dirty="0"/>
              <a:t>(Nomeações-contratações)</a:t>
            </a:r>
            <a:endParaRPr lang="pt-BR" dirty="0"/>
          </a:p>
          <a:p>
            <a:pPr lvl="1"/>
            <a:r>
              <a:rPr lang="pt-BR" dirty="0"/>
              <a:t>Agente, Gestor, Fiscal, </a:t>
            </a:r>
            <a:r>
              <a:rPr lang="pt-BR" dirty="0">
                <a:solidFill>
                  <a:srgbClr val="FF0000"/>
                </a:solidFill>
              </a:rPr>
              <a:t>Áreas técnicas 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Planejamento</a:t>
            </a:r>
            <a:r>
              <a:rPr lang="pt-BR" dirty="0"/>
              <a:t> das Contratações </a:t>
            </a:r>
          </a:p>
          <a:p>
            <a:pPr lvl="1"/>
            <a:r>
              <a:rPr lang="pt-BR" dirty="0"/>
              <a:t>Plano de Contratações Anual </a:t>
            </a:r>
          </a:p>
          <a:p>
            <a:pPr lvl="1"/>
            <a:r>
              <a:rPr lang="pt-BR" dirty="0"/>
              <a:t>Transparência nas Dispensas </a:t>
            </a:r>
          </a:p>
          <a:p>
            <a:pPr lvl="1"/>
            <a:r>
              <a:rPr lang="pt-BR" dirty="0"/>
              <a:t>PNCP / Site local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7558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4005064"/>
            <a:ext cx="8136904" cy="1584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5536" y="3068960"/>
            <a:ext cx="8136904" cy="9361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512" y="985998"/>
            <a:ext cx="8229600" cy="47472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sz="4600" dirty="0"/>
          </a:p>
          <a:p>
            <a:pPr marL="0" indent="0">
              <a:buNone/>
            </a:pPr>
            <a:r>
              <a:rPr lang="pt-BR" dirty="0"/>
              <a:t>Fase preliminar para o </a:t>
            </a:r>
            <a:r>
              <a:rPr lang="pt-BR" u="sng" dirty="0"/>
              <a:t>planejamento das contratações</a:t>
            </a:r>
            <a:r>
              <a:rPr lang="pt-BR" dirty="0"/>
              <a:t> públicas. </a:t>
            </a:r>
          </a:p>
          <a:p>
            <a:pPr marL="0" indent="0">
              <a:buNone/>
            </a:pPr>
            <a:endParaRPr lang="pt-BR" sz="5700" b="1" dirty="0"/>
          </a:p>
          <a:p>
            <a:pPr marL="0" indent="0">
              <a:buNone/>
            </a:pPr>
            <a:r>
              <a:rPr lang="pt-BR" b="1" dirty="0"/>
              <a:t>DFD &gt; AT &gt; PCA ---&gt; ETP &gt; AT? &gt; “</a:t>
            </a:r>
            <a:r>
              <a:rPr lang="pt-BR" b="1" dirty="0" err="1"/>
              <a:t>e”TR</a:t>
            </a:r>
            <a:r>
              <a:rPr lang="pt-BR" b="1" dirty="0"/>
              <a:t> / “</a:t>
            </a:r>
            <a:r>
              <a:rPr lang="pt-BR" b="1" dirty="0" err="1"/>
              <a:t>e”PB</a:t>
            </a:r>
            <a:endParaRPr lang="pt-BR" b="1" dirty="0"/>
          </a:p>
          <a:p>
            <a:pPr marL="0" indent="0">
              <a:buNone/>
            </a:pPr>
            <a:endParaRPr lang="pt-BR" dirty="0"/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DFD - Documento de Formalização de Demanda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&gt; Governança* 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PT" dirty="0"/>
              <a:t>PCA - Plano de Contratações Anual</a:t>
            </a:r>
            <a:endParaRPr lang="pt-BR" dirty="0"/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EPC - Equipe de Planejamento da Contratação ?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&gt; Governança*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ETP - Estudo Técnico Preliminar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 err="1"/>
              <a:t>e_TR</a:t>
            </a:r>
            <a:r>
              <a:rPr lang="pt-BR" dirty="0"/>
              <a:t> e </a:t>
            </a:r>
            <a:r>
              <a:rPr lang="pt-BR" dirty="0" err="1"/>
              <a:t>e_PB</a:t>
            </a:r>
            <a:r>
              <a:rPr lang="pt-BR" dirty="0"/>
              <a:t> - estudos: Termo de Referência / Projeto Base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2. ALTERAÇÕES ESTRUTURAIS, FUNCIONAL-OPERATIVA</a:t>
            </a:r>
            <a:endParaRPr lang="pt-BR" sz="4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724128" y="61653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*Área Técnica? </a:t>
            </a:r>
          </a:p>
        </p:txBody>
      </p:sp>
      <p:sp>
        <p:nvSpPr>
          <p:cNvPr id="11" name="AutoShape 2" descr="El Chapulín Colorado – Wikipédia, a enciclopédia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Chapolin Colorado ganha novo colecionável da Iron Studios - Jovem Ne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69160"/>
            <a:ext cx="1475656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7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2060848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pt-BR" sz="3200" i="1" dirty="0">
                <a:solidFill>
                  <a:prstClr val="white"/>
                </a:solidFill>
              </a:rPr>
              <a:t>As </a:t>
            </a:r>
            <a:r>
              <a:rPr lang="pt-BR" sz="3200" i="1" dirty="0">
                <a:solidFill>
                  <a:schemeClr val="accent6">
                    <a:lumMod val="75000"/>
                  </a:schemeClr>
                </a:solidFill>
              </a:rPr>
              <a:t>demandas</a:t>
            </a:r>
            <a:r>
              <a:rPr lang="pt-BR" sz="3200" i="1" dirty="0">
                <a:solidFill>
                  <a:prstClr val="white"/>
                </a:solidFill>
              </a:rPr>
              <a:t> devem passar por uma </a:t>
            </a:r>
            <a:r>
              <a:rPr lang="pt-BR" sz="3200" i="1" dirty="0">
                <a:solidFill>
                  <a:srgbClr val="FF0000"/>
                </a:solidFill>
              </a:rPr>
              <a:t>área técnica (AT) </a:t>
            </a:r>
            <a:r>
              <a:rPr lang="pt-BR" sz="3200" i="1" dirty="0">
                <a:solidFill>
                  <a:prstClr val="white"/>
                </a:solidFill>
              </a:rPr>
              <a:t>tanto na elaboração do PCA, quanto na instrução e, cujo escopo ainda não está claro para os gestores. </a:t>
            </a:r>
          </a:p>
        </p:txBody>
      </p:sp>
      <p:pic>
        <p:nvPicPr>
          <p:cNvPr id="5" name="Picture 4" descr="Chapolin Colorado ganha novo colecionável da Iron Studios - Jovem Ne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04560"/>
            <a:ext cx="2339752" cy="31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/>
              <a:t>2. ALTERAÇÕES ESTRUTURAIS, FUNCIONAL-OPERATIVA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9534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ua é testemunha de eventos passado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" y="2664392"/>
            <a:ext cx="9168169" cy="419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1600200"/>
            <a:ext cx="83632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DFD/Requisitante</a:t>
            </a:r>
          </a:p>
          <a:p>
            <a:pPr algn="just"/>
            <a:r>
              <a:rPr lang="pt-BR" dirty="0">
                <a:solidFill>
                  <a:srgbClr val="FF0000"/>
                </a:solidFill>
              </a:rPr>
              <a:t>Área técnica (secretarias / especialistas)</a:t>
            </a:r>
          </a:p>
          <a:p>
            <a:pPr algn="just"/>
            <a:r>
              <a:rPr lang="pt-BR" dirty="0"/>
              <a:t>Órgão responsável pelo planejamento</a:t>
            </a:r>
          </a:p>
          <a:p>
            <a:pPr algn="just"/>
            <a:r>
              <a:rPr lang="pt-BR" dirty="0"/>
              <a:t>Estrutura de Governança (alta administração) 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estruturas adicionais </a:t>
            </a:r>
            <a:r>
              <a:rPr lang="pt-BR" dirty="0"/>
              <a:t>que podem ser:</a:t>
            </a:r>
          </a:p>
          <a:p>
            <a:pPr lvl="1" algn="just"/>
            <a:r>
              <a:rPr lang="pt-BR" dirty="0"/>
              <a:t>fluidas, através de atribuição de funções (FG) ou </a:t>
            </a:r>
          </a:p>
          <a:p>
            <a:pPr lvl="1" algn="just"/>
            <a:r>
              <a:rPr lang="pt-BR" dirty="0"/>
              <a:t>rígidas, através de cargos e até departamentos</a:t>
            </a:r>
          </a:p>
          <a:p>
            <a:pPr algn="just"/>
            <a:r>
              <a:rPr lang="pt-BR" dirty="0"/>
              <a:t>Participando nas fases de:</a:t>
            </a:r>
          </a:p>
          <a:p>
            <a:pPr lvl="1" algn="just"/>
            <a:r>
              <a:rPr lang="pt-BR" b="1" dirty="0"/>
              <a:t>planejamento</a:t>
            </a:r>
            <a:r>
              <a:rPr lang="pt-BR" dirty="0"/>
              <a:t> </a:t>
            </a:r>
            <a:r>
              <a:rPr lang="pt-BR" dirty="0">
                <a:solidFill>
                  <a:schemeClr val="bg1"/>
                </a:solidFill>
              </a:rPr>
              <a:t>(DFD) </a:t>
            </a:r>
          </a:p>
          <a:p>
            <a:pPr lvl="1" algn="just"/>
            <a:r>
              <a:rPr lang="pt-BR" dirty="0">
                <a:solidFill>
                  <a:schemeClr val="bg1"/>
                </a:solidFill>
              </a:rPr>
              <a:t>Instrução e </a:t>
            </a:r>
            <a:r>
              <a:rPr lang="pt-BR" b="1" dirty="0">
                <a:solidFill>
                  <a:schemeClr val="bg1"/>
                </a:solidFill>
              </a:rPr>
              <a:t>execução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2. ALTERAÇÕES ESTRUTURAIS, FUNCIONAL-OPERATIVA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584742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ua é testemunha de eventos passado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9" y="1700904"/>
            <a:ext cx="9168169" cy="515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2. ALTERAÇÕES ESTRUTURAIS, FUNCIONAL-OPERATIVA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Criação de cargos e funções </a:t>
            </a:r>
          </a:p>
          <a:p>
            <a:r>
              <a:rPr lang="pt-BR" dirty="0"/>
              <a:t>Agente de Contratações (art. 8º)</a:t>
            </a:r>
          </a:p>
          <a:p>
            <a:r>
              <a:rPr lang="pt-BR" dirty="0"/>
              <a:t>Gestor e Fiscal de Contratos </a:t>
            </a:r>
          </a:p>
          <a:p>
            <a:r>
              <a:rPr lang="pt-BR" dirty="0">
                <a:solidFill>
                  <a:srgbClr val="C00000"/>
                </a:solidFill>
              </a:rPr>
              <a:t>Área técnica: demandante / central</a:t>
            </a:r>
          </a:p>
          <a:p>
            <a:r>
              <a:rPr lang="pt-BR" dirty="0"/>
              <a:t>Governança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5386571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Art. 11. O processo licitatório tem por objetivos: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Parágrafo único. A alta administração [...] </a:t>
            </a:r>
            <a:r>
              <a:rPr lang="pt-BR" sz="2400" dirty="0">
                <a:solidFill>
                  <a:schemeClr val="bg1"/>
                </a:solidFill>
              </a:rPr>
              <a:t>é responsável pela governança das contratações e deve implementar [...] </a:t>
            </a:r>
            <a:r>
              <a:rPr lang="pt-BR" sz="2400" b="1" dirty="0">
                <a:solidFill>
                  <a:schemeClr val="bg1"/>
                </a:solidFill>
              </a:rPr>
              <a:t>estruturas </a:t>
            </a:r>
            <a:r>
              <a:rPr lang="pt-BR" sz="2400" b="1" dirty="0">
                <a:solidFill>
                  <a:srgbClr val="C00000"/>
                </a:solidFill>
              </a:rPr>
              <a:t>[!]</a:t>
            </a:r>
          </a:p>
        </p:txBody>
      </p:sp>
    </p:spTree>
    <p:extLst>
      <p:ext uri="{BB962C8B-B14F-4D97-AF65-F5344CB8AC3E}">
        <p14:creationId xmlns:p14="http://schemas.microsoft.com/office/powerpoint/2010/main" val="2243973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328"/>
            <a:ext cx="91354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dirty="0"/>
              <a:t>2. ALTERAÇÕES ESTRUTURAIS, FUNCIONAL-OPERATIVA</a:t>
            </a:r>
            <a:endParaRPr lang="pt-BR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6364287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766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cre recebe a 12ª Caravana da Governanç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171689" cy="525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2233"/>
            <a:ext cx="4730016" cy="245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9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12" y="1437600"/>
            <a:ext cx="4032448" cy="33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São Paulo receberá a 9ª edição da Caravana da Governanç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3326"/>
            <a:ext cx="5177057" cy="33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89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7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352"/>
            <a:ext cx="901409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Desenho de olhar feminino par de olhos de mulher bonita | Ve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86908" y="332656"/>
            <a:ext cx="8229600" cy="20162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4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 que mudou? </a:t>
            </a:r>
          </a:p>
          <a:p>
            <a:pPr marL="0" indent="0">
              <a:buNone/>
            </a:pPr>
            <a:endParaRPr lang="pt-BR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Mudou a paisagem?</a:t>
            </a:r>
          </a:p>
          <a:p>
            <a:r>
              <a:rPr lang="pt-BR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Mudou a janela?</a:t>
            </a:r>
          </a:p>
        </p:txBody>
      </p:sp>
    </p:spTree>
    <p:extLst>
      <p:ext uri="{BB962C8B-B14F-4D97-AF65-F5344CB8AC3E}">
        <p14:creationId xmlns:p14="http://schemas.microsoft.com/office/powerpoint/2010/main" val="2378987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01129" y="1895053"/>
            <a:ext cx="8341743" cy="4486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4400" b="1" dirty="0">
                <a:solidFill>
                  <a:srgbClr val="FF0000"/>
                </a:solidFill>
              </a:rPr>
              <a:t>ÁREA TÉCNICA (AT)</a:t>
            </a:r>
            <a:r>
              <a:rPr lang="pt-BR" sz="4400" dirty="0">
                <a:solidFill>
                  <a:srgbClr val="FF0000"/>
                </a:solidFill>
              </a:rPr>
              <a:t> </a:t>
            </a:r>
            <a:r>
              <a:rPr lang="pt-BR" sz="4200" dirty="0"/>
              <a:t>Decreto Federal nº 10.947,  25-1-2022</a:t>
            </a:r>
            <a:endParaRPr lang="pt-BR" sz="4200" b="1" dirty="0"/>
          </a:p>
          <a:p>
            <a:pPr marL="0" indent="0">
              <a:buFont typeface="Arial" pitchFamily="34" charset="0"/>
              <a:buNone/>
            </a:pPr>
            <a:endParaRPr lang="pt-BR" sz="1500" dirty="0"/>
          </a:p>
          <a:p>
            <a:r>
              <a:rPr lang="pt-BR" sz="3600" dirty="0"/>
              <a:t>Regulamenta o inciso VII  do art. 12 da Lei nº 14.133, 1º-4-2021</a:t>
            </a:r>
          </a:p>
          <a:p>
            <a:r>
              <a:rPr lang="pt-BR" sz="3600" dirty="0"/>
              <a:t>dispõe sobre o </a:t>
            </a:r>
            <a:r>
              <a:rPr lang="pt-BR" sz="3600" b="1" dirty="0"/>
              <a:t>plano de contratações anual </a:t>
            </a:r>
            <a:r>
              <a:rPr lang="pt-BR" sz="3600" dirty="0"/>
              <a:t>e </a:t>
            </a:r>
          </a:p>
          <a:p>
            <a:r>
              <a:rPr lang="pt-BR" sz="3600" dirty="0"/>
              <a:t>instituir o Sistema de Planejamento e Gerenciamento de Contratações </a:t>
            </a:r>
          </a:p>
          <a:p>
            <a:pPr marL="0" indent="0">
              <a:buFont typeface="Arial" pitchFamily="34" charset="0"/>
              <a:buNone/>
            </a:pPr>
            <a:endParaRPr lang="pt-BR" sz="2800" dirty="0"/>
          </a:p>
          <a:p>
            <a:pPr marL="0" indent="0">
              <a:buFont typeface="Arial" pitchFamily="34" charset="0"/>
              <a:buNone/>
            </a:pPr>
            <a:r>
              <a:rPr lang="pt-BR" sz="3300" dirty="0"/>
              <a:t>Art. 2º  Para fins do disposto neste Decreto, considera-se: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sz="3300" dirty="0"/>
              <a:t>I - </a:t>
            </a:r>
            <a:r>
              <a:rPr lang="pt-BR" sz="3300" b="1" dirty="0"/>
              <a:t>autoridade competente </a:t>
            </a:r>
            <a:r>
              <a:rPr lang="pt-BR" sz="3300" dirty="0"/>
              <a:t>- agente público com poder de decisão indicado formalmente como responsável por </a:t>
            </a:r>
            <a:r>
              <a:rPr lang="pt-BR" sz="3300" strike="sngStrike" dirty="0">
                <a:solidFill>
                  <a:srgbClr val="FFC000"/>
                </a:solidFill>
              </a:rPr>
              <a:t>autorizar as licitações</a:t>
            </a:r>
            <a:r>
              <a:rPr lang="pt-BR" sz="3300" dirty="0"/>
              <a:t>, os contratos ou a </a:t>
            </a:r>
            <a:r>
              <a:rPr lang="pt-BR" sz="3300" dirty="0">
                <a:solidFill>
                  <a:srgbClr val="FF0000"/>
                </a:solidFill>
              </a:rPr>
              <a:t>ordenação de despesas </a:t>
            </a:r>
            <a:r>
              <a:rPr lang="pt-BR" sz="3300" dirty="0"/>
              <a:t>realizados no âmbito do órgão ou da entidade, ou, ainda, por encaminhar os processos de contratação para as centrais de compras de que trata o </a:t>
            </a:r>
            <a:r>
              <a:rPr lang="pt-BR" sz="3300" u="sng" dirty="0">
                <a:solidFill>
                  <a:schemeClr val="accent6">
                    <a:lumMod val="75000"/>
                  </a:schemeClr>
                </a:solidFill>
              </a:rPr>
              <a:t>art. 181 da Lei nº 14.133, de 2021;</a:t>
            </a:r>
            <a:endParaRPr lang="pt-BR" sz="33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pt-BR" sz="3300" dirty="0"/>
              <a:t>II - </a:t>
            </a:r>
            <a:r>
              <a:rPr lang="pt-BR" sz="3300" b="1" dirty="0"/>
              <a:t>requisitante</a:t>
            </a:r>
            <a:r>
              <a:rPr lang="pt-BR" sz="3300" dirty="0"/>
              <a:t> - agente ou unidade responsável por identificar a necessidade de contratação de bens, serviços e obras e requerê-la;</a:t>
            </a:r>
          </a:p>
          <a:p>
            <a:pPr marL="0" indent="0">
              <a:buFont typeface="Arial" pitchFamily="34" charset="0"/>
              <a:buNone/>
            </a:pPr>
            <a:r>
              <a:rPr lang="pt-BR" sz="3300" dirty="0"/>
              <a:t>III - </a:t>
            </a:r>
            <a:r>
              <a:rPr lang="pt-BR" sz="3300" b="1" dirty="0"/>
              <a:t>área técnica </a:t>
            </a:r>
            <a:r>
              <a:rPr lang="pt-BR" sz="3300" dirty="0"/>
              <a:t>- agente ou unidade com conhecimento técnico-operacional sobre o objeto demandado, </a:t>
            </a:r>
            <a:r>
              <a:rPr lang="pt-BR" sz="3300" dirty="0">
                <a:solidFill>
                  <a:srgbClr val="C00000"/>
                </a:solidFill>
              </a:rPr>
              <a:t>responsável por analisar </a:t>
            </a:r>
            <a:r>
              <a:rPr lang="pt-BR" sz="3300" dirty="0"/>
              <a:t>o DFD, e promover a agregação de valor e a compilação de necessidades de mesma natureza;</a:t>
            </a:r>
            <a:r>
              <a:rPr lang="pt-BR" sz="3600" dirty="0"/>
              <a:t> </a:t>
            </a:r>
            <a:endParaRPr lang="pt-BR" sz="33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/>
              <a:t>2. ALTERAÇÕES ESTRUTURAIS, FUNCIONAL-OPERATIVA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42167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>2. ALTERAÇÕES ESTRUTURAIS, FUNCIONAL-OPERATIVA</a:t>
            </a:r>
            <a:br>
              <a:rPr lang="pt-BR" sz="4000" dirty="0">
                <a:solidFill>
                  <a:schemeClr val="bg1"/>
                </a:solidFill>
              </a:rPr>
            </a:b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054"/>
            <a:ext cx="9144000" cy="35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17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/>
        </p:nvSpPr>
        <p:spPr>
          <a:xfrm>
            <a:off x="401129" y="1703718"/>
            <a:ext cx="8341743" cy="34505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/>
              <a:t>SETOR REQUISITANTE </a:t>
            </a:r>
          </a:p>
          <a:p>
            <a:pPr algn="l"/>
            <a:endParaRPr lang="pt-BR" sz="100" dirty="0"/>
          </a:p>
          <a:p>
            <a:pPr algn="just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Requisitante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pt-BR" dirty="0"/>
              <a:t>agente ou unidade responsável por </a:t>
            </a:r>
            <a:r>
              <a:rPr lang="pt-BR" dirty="0">
                <a:solidFill>
                  <a:srgbClr val="FF0000"/>
                </a:solidFill>
              </a:rPr>
              <a:t>identificar a necessidade e requerer</a:t>
            </a:r>
            <a:r>
              <a:rPr lang="pt-BR" dirty="0"/>
              <a:t> a contratação de bens, serviços e obras;</a:t>
            </a:r>
          </a:p>
          <a:p>
            <a:pPr algn="just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Área técnica: </a:t>
            </a:r>
            <a:r>
              <a:rPr lang="pt-BR" dirty="0"/>
              <a:t>agente ou unidade com conhecimento técnico-operacional sobre o objeto demandado, responsável por </a:t>
            </a:r>
            <a:r>
              <a:rPr lang="pt-BR" dirty="0">
                <a:solidFill>
                  <a:srgbClr val="FF0000"/>
                </a:solidFill>
              </a:rPr>
              <a:t>analisar</a:t>
            </a:r>
            <a:r>
              <a:rPr lang="pt-BR" dirty="0"/>
              <a:t> o DFD, e </a:t>
            </a:r>
            <a:r>
              <a:rPr lang="pt-BR" dirty="0">
                <a:solidFill>
                  <a:srgbClr val="FF0000"/>
                </a:solidFill>
              </a:rPr>
              <a:t>promover a agregação de valor </a:t>
            </a:r>
          </a:p>
          <a:p>
            <a:pPr algn="just"/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Requisitantes e áreas técnicas - </a:t>
            </a:r>
            <a:r>
              <a:rPr lang="pt-BR" dirty="0"/>
              <a:t>não ensejam, obrigatoriamente, a </a:t>
            </a:r>
            <a:r>
              <a:rPr lang="pt-BR" u="sng" dirty="0">
                <a:solidFill>
                  <a:srgbClr val="FF0000"/>
                </a:solidFill>
              </a:rPr>
              <a:t>criação de novas estruturas</a:t>
            </a:r>
            <a:r>
              <a:rPr lang="pt-BR" dirty="0"/>
              <a:t> nas unidades organizacionais dos órgãos e das entidades.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/>
              <a:t>2. ALTERAÇÕES ESTRUTURAIS, FUNCIONAL-OPERATIVA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783052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ua é testemunha de eventos passado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4"/>
          <a:stretch/>
        </p:blipFill>
        <p:spPr bwMode="auto">
          <a:xfrm>
            <a:off x="-3310" y="872716"/>
            <a:ext cx="9147310" cy="817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pt-BR" dirty="0"/>
              <a:t>P A N O R A M A    F I S C A 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709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Ordenador: planejador-responsável </a:t>
            </a:r>
            <a:r>
              <a:rPr lang="pt-BR" sz="1800" dirty="0"/>
              <a:t>(Art. 11)</a:t>
            </a:r>
          </a:p>
          <a:p>
            <a:pPr marL="514350" indent="-514350">
              <a:buFont typeface="+mj-lt"/>
              <a:buAutoNum type="arabicPeriod"/>
            </a:pPr>
            <a:endParaRPr lang="pt-BR" sz="1800" dirty="0"/>
          </a:p>
          <a:p>
            <a:pPr marL="514350" indent="-514350">
              <a:buFont typeface="+mj-lt"/>
              <a:buAutoNum type="arabicPeriod"/>
            </a:pPr>
            <a:r>
              <a:rPr lang="pt-BR" sz="2800" dirty="0"/>
              <a:t>Alterações estruturais, funcionais e operativas </a:t>
            </a:r>
            <a:r>
              <a:rPr lang="pt-BR" sz="1800" dirty="0"/>
              <a:t>(art. 7º)</a:t>
            </a:r>
          </a:p>
          <a:p>
            <a:pPr marL="514350" indent="-514350">
              <a:buFont typeface="+mj-lt"/>
              <a:buAutoNum type="arabicPeriod"/>
            </a:pPr>
            <a:endParaRPr lang="pt-BR" sz="1800" dirty="0"/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Adequação orçamentária</a:t>
            </a:r>
            <a:endParaRPr lang="pt-BR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400050" lvl="1" indent="0">
              <a:buNone/>
            </a:pPr>
            <a:endParaRPr lang="pt-BR" sz="1200" dirty="0"/>
          </a:p>
          <a:p>
            <a:pPr marL="514350" indent="-514350">
              <a:buFont typeface="+mj-lt"/>
              <a:buAutoNum type="arabicPeriod"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56624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ágina 3 | Estratosfera Imagens – Download Grátis no Freep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4"/>
          <a:stretch/>
        </p:blipFill>
        <p:spPr bwMode="auto">
          <a:xfrm>
            <a:off x="0" y="5527701"/>
            <a:ext cx="2828925" cy="13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500" b="1" dirty="0"/>
          </a:p>
          <a:p>
            <a:pPr marL="0" indent="0">
              <a:buNone/>
            </a:pPr>
            <a:endParaRPr lang="pt-BR" sz="3500" b="1" dirty="0"/>
          </a:p>
          <a:p>
            <a:pPr marL="0" indent="0">
              <a:buNone/>
            </a:pPr>
            <a:r>
              <a:rPr lang="pt-BR" sz="4800" b="1" dirty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pt-BR" sz="5400" dirty="0">
                <a:solidFill>
                  <a:schemeClr val="accent6">
                    <a:lumMod val="75000"/>
                  </a:schemeClr>
                </a:solidFill>
              </a:rPr>
              <a:t>Adequação orçamentária</a:t>
            </a:r>
            <a:endParaRPr lang="pt-B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245942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ágina 3 | Estratosfera Imagens – Download Grátis no Freep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4"/>
          <a:stretch/>
        </p:blipFill>
        <p:spPr bwMode="auto">
          <a:xfrm>
            <a:off x="0" y="5527701"/>
            <a:ext cx="2828925" cy="13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500" b="1" dirty="0"/>
          </a:p>
          <a:p>
            <a:pPr marL="0" indent="0" algn="ctr">
              <a:buNone/>
            </a:pPr>
            <a:r>
              <a:rPr lang="pt-BR" sz="3500" b="1" dirty="0"/>
              <a:t>PLANEJAMENTO </a:t>
            </a:r>
            <a:r>
              <a:rPr lang="pt-BR" sz="3500" b="1" u="sng" dirty="0">
                <a:solidFill>
                  <a:srgbClr val="C00000"/>
                </a:solidFill>
              </a:rPr>
              <a:t>DAS</a:t>
            </a:r>
            <a:r>
              <a:rPr lang="pt-BR" sz="3500" b="1" dirty="0"/>
              <a:t> CONTRATAÇÃOES</a:t>
            </a:r>
          </a:p>
          <a:p>
            <a:pPr marL="0" indent="0" algn="ctr">
              <a:buNone/>
            </a:pPr>
            <a:r>
              <a:rPr lang="pt-BR" sz="3500" b="1" dirty="0"/>
              <a:t>X</a:t>
            </a:r>
          </a:p>
          <a:p>
            <a:pPr marL="0" indent="0" algn="ctr">
              <a:buNone/>
            </a:pPr>
            <a:r>
              <a:rPr lang="pt-BR" sz="3500" b="1" dirty="0"/>
              <a:t>PLANEJAMENTO </a:t>
            </a:r>
            <a:r>
              <a:rPr lang="pt-BR" sz="3500" b="1" u="sng" dirty="0">
                <a:solidFill>
                  <a:srgbClr val="C00000"/>
                </a:solidFill>
              </a:rPr>
              <a:t>DE UMA </a:t>
            </a:r>
            <a:r>
              <a:rPr lang="pt-BR" sz="3500" b="1" dirty="0"/>
              <a:t>CONTRATAÇÃO</a:t>
            </a:r>
            <a:endParaRPr lang="pt-BR" sz="3500" dirty="0"/>
          </a:p>
          <a:p>
            <a:pPr marL="0" indent="0" algn="ctr">
              <a:buNone/>
            </a:pPr>
            <a:endParaRPr lang="pt-BR" sz="35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dirty="0"/>
              <a:t>3. ADEQUAÇÃO ORÇAMENTARIA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7620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dirty="0"/>
              <a:t>3. ADEQUAÇÃO ORÇAMENTARIA 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i="1" dirty="0"/>
              <a:t>Art. 12. No processo licitatório, observar-se-á o seguinte: [...]</a:t>
            </a:r>
          </a:p>
          <a:p>
            <a:pPr marL="0" indent="0" algn="just">
              <a:buNone/>
            </a:pPr>
            <a:endParaRPr lang="pt-BR" i="1" dirty="0"/>
          </a:p>
          <a:p>
            <a:pPr marL="0" indent="0" algn="just">
              <a:buNone/>
            </a:pPr>
            <a:r>
              <a:rPr lang="pt-BR" i="1" dirty="0"/>
              <a:t>VII - a partir de </a:t>
            </a:r>
            <a:r>
              <a:rPr lang="pt-BR" b="1" i="1" dirty="0">
                <a:solidFill>
                  <a:srgbClr val="FF0000"/>
                </a:solidFill>
              </a:rPr>
              <a:t>documentos de formalização de demandas (DFD)</a:t>
            </a:r>
            <a:r>
              <a:rPr lang="pt-BR" i="1" dirty="0"/>
              <a:t>, os </a:t>
            </a:r>
            <a:r>
              <a:rPr lang="pt-BR" i="1" u="sng" dirty="0"/>
              <a:t>órgãos responsáveis pelo planejamento</a:t>
            </a:r>
            <a:r>
              <a:rPr lang="pt-BR" i="1" dirty="0"/>
              <a:t> de cada ente federativo poderão, na forma de regulamento, elaborar </a:t>
            </a:r>
            <a:r>
              <a:rPr lang="pt-BR" b="1" i="1" dirty="0"/>
              <a:t>PLANO DE CONTRATAÇÕES ANUAL</a:t>
            </a:r>
            <a:r>
              <a:rPr lang="pt-BR" i="1" dirty="0"/>
              <a:t>, com o objetivo de </a:t>
            </a:r>
            <a:r>
              <a:rPr lang="pt-BR" i="1" dirty="0">
                <a:solidFill>
                  <a:schemeClr val="accent6">
                    <a:lumMod val="75000"/>
                  </a:schemeClr>
                </a:solidFill>
              </a:rPr>
              <a:t>racionalizar as contratações </a:t>
            </a:r>
            <a:r>
              <a:rPr lang="pt-BR" i="1" dirty="0"/>
              <a:t>dos órgãos e entidades sob sua competência, </a:t>
            </a:r>
          </a:p>
          <a:p>
            <a:pPr marL="0" indent="0" algn="just">
              <a:buNone/>
            </a:pPr>
            <a:endParaRPr lang="pt-BR" i="1" u="sng" dirty="0"/>
          </a:p>
          <a:p>
            <a:pPr marL="0" indent="0" algn="just">
              <a:buNone/>
            </a:pPr>
            <a:r>
              <a:rPr lang="pt-BR" i="1" u="sng" dirty="0">
                <a:solidFill>
                  <a:schemeClr val="accent6">
                    <a:lumMod val="75000"/>
                  </a:schemeClr>
                </a:solidFill>
              </a:rPr>
              <a:t>garantir o alinhamento com o seu planejamento estratégico </a:t>
            </a:r>
          </a:p>
          <a:p>
            <a:pPr marL="0" indent="0" algn="just">
              <a:buNone/>
            </a:pPr>
            <a:r>
              <a:rPr lang="pt-BR" i="1" u="sng" dirty="0">
                <a:solidFill>
                  <a:schemeClr val="accent6">
                    <a:lumMod val="75000"/>
                  </a:schemeClr>
                </a:solidFill>
              </a:rPr>
              <a:t>e subsidiar a elaboração das respectivas leis orçamentárias. </a:t>
            </a:r>
            <a:r>
              <a:rPr lang="pt-BR" i="1" dirty="0">
                <a:solidFill>
                  <a:schemeClr val="accent6">
                    <a:lumMod val="75000"/>
                  </a:schemeClr>
                </a:solidFill>
              </a:rPr>
              <a:t>      </a:t>
            </a:r>
            <a:r>
              <a:rPr lang="pt-BR" i="1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(Regulamento)</a:t>
            </a:r>
            <a:endParaRPr lang="pt-BR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pt-BR" i="1" dirty="0"/>
          </a:p>
          <a:p>
            <a:pPr marL="0" indent="0" algn="just">
              <a:buNone/>
            </a:pPr>
            <a:r>
              <a:rPr lang="pt-BR" i="1" dirty="0"/>
              <a:t>§ 1º O plano de contratações anual de que trata o inciso VII do </a:t>
            </a:r>
            <a:r>
              <a:rPr lang="pt-BR" b="1" i="1" dirty="0"/>
              <a:t>caput</a:t>
            </a:r>
            <a:r>
              <a:rPr lang="pt-BR" i="1" dirty="0"/>
              <a:t> deste artigo deverá ser </a:t>
            </a:r>
            <a:r>
              <a:rPr lang="pt-BR" b="1" i="1" dirty="0">
                <a:solidFill>
                  <a:srgbClr val="FF0000"/>
                </a:solidFill>
              </a:rPr>
              <a:t>divulgado e mantido à disposição do público em sítio eletrônico oficial </a:t>
            </a:r>
            <a:r>
              <a:rPr lang="pt-BR" i="1" dirty="0"/>
              <a:t>e será observado pelo ente federativo na realização de licitações e na execução dos contratos.</a:t>
            </a:r>
          </a:p>
          <a:p>
            <a:pPr marL="0" indent="0" algn="just"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271196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09972" y="2132856"/>
            <a:ext cx="8496944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</a:rPr>
              <a:t>Art. 18. A fase preparatória do processo licitatório é caracterizada pelo planejamento e deve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compatibilizar-se</a:t>
            </a:r>
            <a:r>
              <a:rPr lang="pt-BR" dirty="0">
                <a:latin typeface="Arial" panose="020B0604020202020204" pitchFamily="34" charset="0"/>
              </a:rPr>
              <a:t> com o</a:t>
            </a:r>
            <a:r>
              <a:rPr lang="pt-BR" b="1" dirty="0">
                <a:latin typeface="Arial" panose="020B0604020202020204" pitchFamily="34" charset="0"/>
              </a:rPr>
              <a:t>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plano de contratações anual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de que trata o inciso VII do 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caput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 do art. 12 desta Lei</a:t>
            </a:r>
            <a:r>
              <a:rPr lang="pt-BR" dirty="0">
                <a:latin typeface="Arial" panose="020B0604020202020204" pitchFamily="34" charset="0"/>
              </a:rPr>
              <a:t>, sempre que elaborado, </a:t>
            </a:r>
            <a:r>
              <a:rPr lang="pt-BR" b="1" dirty="0">
                <a:latin typeface="Arial" panose="020B0604020202020204" pitchFamily="34" charset="0"/>
              </a:rPr>
              <a:t>e com as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</a:rPr>
              <a:t>leis orçamentárias</a:t>
            </a:r>
            <a:r>
              <a:rPr lang="pt-BR" dirty="0">
                <a:latin typeface="Arial" panose="020B0604020202020204" pitchFamily="34" charset="0"/>
              </a:rPr>
              <a:t>, bem como abordar todas as considerações técnicas, mercadológicas e de gestão que podem interferir na contratação, compreendidos:</a:t>
            </a:r>
            <a:endParaRPr lang="pt-BR" dirty="0">
              <a:latin typeface="Times New Roman" panose="02020603050405020304" pitchFamily="18" charset="0"/>
            </a:endParaRPr>
          </a:p>
          <a:p>
            <a:pPr algn="just"/>
            <a:endParaRPr lang="pt-BR" sz="1050" dirty="0">
              <a:latin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</a:rPr>
              <a:t>I - a </a:t>
            </a:r>
            <a:r>
              <a:rPr lang="pt-BR" b="1" dirty="0">
                <a:latin typeface="Arial" panose="020B0604020202020204" pitchFamily="34" charset="0"/>
              </a:rPr>
              <a:t>descrição da necessidade </a:t>
            </a:r>
            <a:r>
              <a:rPr lang="pt-BR" dirty="0">
                <a:latin typeface="Arial" panose="020B0604020202020204" pitchFamily="34" charset="0"/>
              </a:rPr>
              <a:t>da contratação fundamentada em </a:t>
            </a:r>
            <a:r>
              <a:rPr lang="pt-BR" b="1" dirty="0">
                <a:latin typeface="Arial" panose="020B0604020202020204" pitchFamily="34" charset="0"/>
              </a:rPr>
              <a:t>estudo técnico preliminar (ETP) </a:t>
            </a:r>
            <a:r>
              <a:rPr lang="pt-BR" dirty="0">
                <a:latin typeface="Arial" panose="020B0604020202020204" pitchFamily="34" charset="0"/>
              </a:rPr>
              <a:t>que caracterize o interesse público envolvido;</a:t>
            </a:r>
            <a:endParaRPr lang="pt-BR" dirty="0">
              <a:latin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</a:rPr>
              <a:t>II - a definição do objeto para o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</a:rPr>
              <a:t>atendimento da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</a:rPr>
              <a:t>necessidade</a:t>
            </a:r>
            <a:r>
              <a:rPr lang="pt-BR" dirty="0">
                <a:latin typeface="Arial" panose="020B0604020202020204" pitchFamily="34" charset="0"/>
              </a:rPr>
              <a:t>, por meio de termo de referência (TR), anteprojeto, projeto básico ou projeto executivo, conforme o caso;</a:t>
            </a:r>
            <a:endParaRPr lang="pt-BR" dirty="0">
              <a:latin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</a:rPr>
              <a:t>III - a definição das condições de execução e pagamento, das garantias exigidas e ofertadas e das condições de recebimento;</a:t>
            </a:r>
            <a:endParaRPr lang="pt-BR" dirty="0">
              <a:latin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</a:rPr>
              <a:t>IV - o orçamento estimado, com as composições dos preços utilizados para sua formação;</a:t>
            </a:r>
            <a:endParaRPr lang="pt-BR" dirty="0">
              <a:latin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</a:rPr>
              <a:t>V - a </a:t>
            </a:r>
            <a:r>
              <a:rPr lang="pt-BR" b="1" dirty="0">
                <a:latin typeface="Arial" panose="020B0604020202020204" pitchFamily="34" charset="0"/>
              </a:rPr>
              <a:t>elaboração do edital </a:t>
            </a:r>
            <a:r>
              <a:rPr lang="pt-BR" dirty="0">
                <a:latin typeface="Arial" panose="020B0604020202020204" pitchFamily="34" charset="0"/>
              </a:rPr>
              <a:t>de licitação;</a:t>
            </a:r>
            <a:endParaRPr lang="pt-BR" b="0" i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31640" y="620688"/>
            <a:ext cx="5512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</a:rPr>
              <a:t>CAPÍTULO II</a:t>
            </a:r>
            <a:endParaRPr lang="pt-BR" dirty="0">
              <a:latin typeface="Times New Roman" panose="02020603050405020304" pitchFamily="18" charset="0"/>
            </a:endParaRPr>
          </a:p>
          <a:p>
            <a:pPr algn="ctr"/>
            <a:r>
              <a:rPr lang="pt-BR" dirty="0">
                <a:latin typeface="Arial" panose="020B0604020202020204" pitchFamily="34" charset="0"/>
              </a:rPr>
              <a:t>DA FASE PREPARATÓRIA</a:t>
            </a:r>
          </a:p>
          <a:p>
            <a:pPr algn="ctr"/>
            <a:endParaRPr lang="pt-BR" dirty="0">
              <a:latin typeface="Times New Roman" panose="02020603050405020304" pitchFamily="18" charset="0"/>
            </a:endParaRPr>
          </a:p>
          <a:p>
            <a:pPr algn="ctr"/>
            <a:r>
              <a:rPr lang="pt-BR" b="1" dirty="0">
                <a:latin typeface="Arial" panose="020B0604020202020204" pitchFamily="34" charset="0"/>
              </a:rPr>
              <a:t>Seção I - Da Instrução do Processo Licitatório</a:t>
            </a:r>
            <a:endParaRPr lang="pt-BR" dirty="0">
              <a:latin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 rot="20996272">
            <a:off x="7092281" y="141277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DFD?</a:t>
            </a:r>
          </a:p>
        </p:txBody>
      </p:sp>
    </p:spTree>
    <p:extLst>
      <p:ext uri="{BB962C8B-B14F-4D97-AF65-F5344CB8AC3E}">
        <p14:creationId xmlns:p14="http://schemas.microsoft.com/office/powerpoint/2010/main" val="3588453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Contratações públicas na nova lei de licitações</a:t>
            </a:r>
          </a:p>
          <a:p>
            <a:pPr marL="0" indent="0" algn="ctr">
              <a:buNone/>
            </a:pPr>
            <a:r>
              <a:rPr lang="pt-BR" sz="2800" b="1" dirty="0">
                <a:solidFill>
                  <a:srgbClr val="0070C0"/>
                </a:solidFill>
              </a:rPr>
              <a:t>demandas x autos</a:t>
            </a:r>
            <a:endParaRPr lang="pt-BR" sz="2800" dirty="0">
              <a:solidFill>
                <a:srgbClr val="0070C0"/>
              </a:solidFill>
            </a:endParaRPr>
          </a:p>
          <a:p>
            <a:pPr lvl="0"/>
            <a:r>
              <a:rPr lang="pt-BR" dirty="0"/>
              <a:t>Fase de </a:t>
            </a:r>
            <a:r>
              <a:rPr lang="pt-BR" b="1" dirty="0"/>
              <a:t>planejamento</a:t>
            </a:r>
            <a:r>
              <a:rPr lang="pt-BR" dirty="0"/>
              <a:t> </a:t>
            </a:r>
            <a:r>
              <a:rPr lang="pt-BR" dirty="0">
                <a:solidFill>
                  <a:srgbClr val="C00000"/>
                </a:solidFill>
              </a:rPr>
              <a:t>das</a:t>
            </a:r>
            <a:r>
              <a:rPr lang="pt-BR" dirty="0"/>
              <a:t> contratações </a:t>
            </a:r>
            <a:endParaRPr lang="pt-BR" sz="2800" dirty="0"/>
          </a:p>
          <a:p>
            <a:pPr lvl="1"/>
            <a:r>
              <a:rPr lang="pt-BR" dirty="0"/>
              <a:t>não há instrução processual </a:t>
            </a:r>
            <a:r>
              <a:rPr lang="pt-BR" dirty="0">
                <a:solidFill>
                  <a:srgbClr val="0070C0"/>
                </a:solidFill>
              </a:rPr>
              <a:t>(as demandas)</a:t>
            </a:r>
            <a:endParaRPr lang="pt-BR" sz="2400" dirty="0"/>
          </a:p>
          <a:p>
            <a:pPr lvl="0"/>
            <a:r>
              <a:rPr lang="pt-BR" dirty="0"/>
              <a:t>Fase de </a:t>
            </a:r>
            <a:r>
              <a:rPr lang="pt-BR" b="1" dirty="0"/>
              <a:t>execução</a:t>
            </a:r>
            <a:r>
              <a:rPr lang="pt-BR" dirty="0"/>
              <a:t> </a:t>
            </a:r>
            <a:r>
              <a:rPr lang="pt-BR" dirty="0">
                <a:solidFill>
                  <a:srgbClr val="C00000"/>
                </a:solidFill>
              </a:rPr>
              <a:t>de uma </a:t>
            </a:r>
            <a:r>
              <a:rPr lang="pt-BR" dirty="0"/>
              <a:t>contratação</a:t>
            </a:r>
            <a:endParaRPr lang="pt-BR" sz="2800" dirty="0"/>
          </a:p>
          <a:p>
            <a:pPr lvl="1"/>
            <a:r>
              <a:rPr lang="pt-BR" dirty="0"/>
              <a:t>instrução processual </a:t>
            </a:r>
            <a:r>
              <a:rPr lang="pt-BR" dirty="0">
                <a:solidFill>
                  <a:srgbClr val="0070C0"/>
                </a:solidFill>
              </a:rPr>
              <a:t>(os autos)</a:t>
            </a:r>
            <a:endParaRPr lang="pt-BR" sz="2400" dirty="0"/>
          </a:p>
          <a:p>
            <a:pPr lvl="2"/>
            <a:r>
              <a:rPr lang="pt-BR" dirty="0"/>
              <a:t>fase preparatória</a:t>
            </a:r>
            <a:endParaRPr lang="pt-BR" sz="2000" dirty="0"/>
          </a:p>
          <a:p>
            <a:pPr lvl="2"/>
            <a:r>
              <a:rPr lang="pt-BR" dirty="0"/>
              <a:t>fase executória</a:t>
            </a:r>
            <a:endParaRPr lang="pt-BR" sz="2000" dirty="0"/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2800" dirty="0"/>
              <a:t>3. ADEQUAÇÃO ORÇAMENTARIA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59577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Fases da licitação?</a:t>
            </a:r>
            <a:endParaRPr lang="pt-BR" dirty="0"/>
          </a:p>
          <a:p>
            <a:r>
              <a:rPr lang="pt-BR" b="1" dirty="0"/>
              <a:t>Fase interna ou preparatória (Cap. II)</a:t>
            </a:r>
            <a:endParaRPr lang="pt-BR" dirty="0"/>
          </a:p>
          <a:p>
            <a:r>
              <a:rPr lang="pt-BR" b="1" dirty="0"/>
              <a:t>Fase externa ou executória (Cap. III)</a:t>
            </a:r>
            <a:endParaRPr lang="pt-BR" dirty="0"/>
          </a:p>
          <a:p>
            <a:r>
              <a:rPr lang="pt-BR" b="1" dirty="0">
                <a:solidFill>
                  <a:srgbClr val="FF0000"/>
                </a:solidFill>
              </a:rPr>
              <a:t>Fase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preliminar</a:t>
            </a:r>
            <a:r>
              <a:rPr lang="pt-BR" b="1" dirty="0">
                <a:solidFill>
                  <a:srgbClr val="0070C0"/>
                </a:solidFill>
              </a:rPr>
              <a:t>  = planejamento </a:t>
            </a:r>
            <a:r>
              <a:rPr lang="pt-BR" b="1" dirty="0"/>
              <a:t>(Cap. I)</a:t>
            </a:r>
            <a:endParaRPr lang="pt-BR" dirty="0"/>
          </a:p>
          <a:p>
            <a:pPr lvl="0"/>
            <a:endParaRPr lang="pt-BR" dirty="0">
              <a:solidFill>
                <a:srgbClr val="0070C0"/>
              </a:solidFill>
            </a:endParaRPr>
          </a:p>
          <a:p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t-BR" sz="2800" dirty="0"/>
              <a:t>3. ADEQUAÇÃO ORÇAMENTARIA </a:t>
            </a:r>
            <a:endParaRPr lang="pt-BR" sz="4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39" y="4083460"/>
            <a:ext cx="7624255" cy="27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ua é testemunha de eventos passado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4"/>
          <a:stretch/>
        </p:blipFill>
        <p:spPr bwMode="auto">
          <a:xfrm>
            <a:off x="-3310" y="872716"/>
            <a:ext cx="9147310" cy="817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pt-BR" dirty="0"/>
              <a:t>P A N O R A M A    F I S C A 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709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Ordenador: planejador-responsável </a:t>
            </a:r>
            <a:r>
              <a:rPr lang="pt-BR" sz="1800" dirty="0"/>
              <a:t>(Art. 11)</a:t>
            </a:r>
          </a:p>
          <a:p>
            <a:pPr marL="514350" indent="-514350">
              <a:buFont typeface="+mj-lt"/>
              <a:buAutoNum type="arabicPeriod"/>
            </a:pPr>
            <a:endParaRPr lang="pt-BR" sz="1800" dirty="0"/>
          </a:p>
          <a:p>
            <a:pPr marL="514350" indent="-514350">
              <a:buFont typeface="+mj-lt"/>
              <a:buAutoNum type="arabicPeriod"/>
            </a:pPr>
            <a:r>
              <a:rPr lang="pt-BR" sz="2800" dirty="0"/>
              <a:t>Alterações estruturais, funcionais e operativas </a:t>
            </a:r>
            <a:r>
              <a:rPr lang="pt-BR" sz="1800" dirty="0"/>
              <a:t>(art. 7º)</a:t>
            </a:r>
          </a:p>
          <a:p>
            <a:pPr marL="514350" indent="-514350">
              <a:buFont typeface="+mj-lt"/>
              <a:buAutoNum type="arabicPeriod"/>
            </a:pPr>
            <a:endParaRPr lang="pt-BR" sz="1800" dirty="0"/>
          </a:p>
          <a:p>
            <a:pPr marL="514350" indent="-514350">
              <a:buFont typeface="+mj-lt"/>
              <a:buAutoNum type="arabicPeriod"/>
            </a:pPr>
            <a:r>
              <a:rPr lang="pt-BR" sz="2800" dirty="0"/>
              <a:t>Adequação orçamentária</a:t>
            </a:r>
            <a:endParaRPr lang="pt-BR" sz="1200" dirty="0"/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2423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94073" y="1700808"/>
            <a:ext cx="80082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accent6">
                    <a:lumMod val="75000"/>
                  </a:schemeClr>
                </a:solidFill>
              </a:rPr>
              <a:t>Planejamento das contratações</a:t>
            </a:r>
          </a:p>
          <a:p>
            <a:pPr algn="ctr"/>
            <a:r>
              <a:rPr lang="pt-BR" sz="4800" dirty="0">
                <a:solidFill>
                  <a:schemeClr val="accent6">
                    <a:lumMod val="75000"/>
                  </a:schemeClr>
                </a:solidFill>
              </a:rPr>
              <a:t>(PGC - Governança)</a:t>
            </a:r>
          </a:p>
        </p:txBody>
      </p:sp>
      <p:pic>
        <p:nvPicPr>
          <p:cNvPr id="5" name="Picture 6" descr="Cientistas identificam cratera mais antiga da Terra | Su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" r="2028" b="23464"/>
          <a:stretch/>
        </p:blipFill>
        <p:spPr bwMode="auto">
          <a:xfrm>
            <a:off x="0" y="3573016"/>
            <a:ext cx="9143999" cy="32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113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1 - Astronautas fazem foto das camadas da atmosfera da Terra - notícias em  Ciência e Saú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0" y="-247565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52928" cy="1143000"/>
          </a:xfrm>
        </p:spPr>
        <p:txBody>
          <a:bodyPr>
            <a:noAutofit/>
          </a:bodyPr>
          <a:lstStyle/>
          <a:p>
            <a:pPr algn="l"/>
            <a:r>
              <a:rPr lang="pt-BR" sz="2800" dirty="0"/>
              <a:t>3. ADEQUAÇÃO ORÇAMENTARIA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470912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Novos documentos: DFD – PCA </a:t>
            </a: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x </a:t>
            </a:r>
            <a:r>
              <a:rPr lang="pt-BR" dirty="0">
                <a:solidFill>
                  <a:schemeClr val="bg1">
                    <a:lumMod val="95000"/>
                    <a:lumOff val="5000"/>
                  </a:schemeClr>
                </a:solidFill>
              </a:rPr>
              <a:t>ETP - TR </a:t>
            </a:r>
          </a:p>
          <a:p>
            <a:endParaRPr lang="pt-BR" dirty="0"/>
          </a:p>
          <a:p>
            <a:r>
              <a:rPr lang="pt-BR" dirty="0"/>
              <a:t>Alinhamento Estratégico (orçamentário)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Planejamento das contratações (Governança)</a:t>
            </a:r>
          </a:p>
          <a:p>
            <a:pPr lvl="1"/>
            <a:r>
              <a:rPr lang="pt-BR" dirty="0"/>
              <a:t>Consolidação - Racionalização - Priorização </a:t>
            </a:r>
          </a:p>
          <a:p>
            <a:pPr lvl="1"/>
            <a:r>
              <a:rPr lang="pt-BR" dirty="0"/>
              <a:t>Agenda (calendário de entregas) </a:t>
            </a:r>
          </a:p>
          <a:p>
            <a:pPr lvl="1"/>
            <a:r>
              <a:rPr lang="pt-BR" dirty="0"/>
              <a:t>Risco</a:t>
            </a:r>
          </a:p>
        </p:txBody>
      </p:sp>
    </p:spTree>
    <p:extLst>
      <p:ext uri="{BB962C8B-B14F-4D97-AF65-F5344CB8AC3E}">
        <p14:creationId xmlns:p14="http://schemas.microsoft.com/office/powerpoint/2010/main" val="172463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648F3D3-88B6-45B3-8190-73F64663885E}"/>
              </a:ext>
            </a:extLst>
          </p:cNvPr>
          <p:cNvSpPr txBox="1">
            <a:spLocks/>
          </p:cNvSpPr>
          <p:nvPr/>
        </p:nvSpPr>
        <p:spPr>
          <a:xfrm>
            <a:off x="755576" y="476671"/>
            <a:ext cx="4887416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pt-BR" dirty="0">
                <a:latin typeface="+mn-lt"/>
              </a:rPr>
              <a:t>Pagamento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>
                <a:latin typeface="+mn-lt"/>
              </a:rPr>
              <a:t>Liquidação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>
                <a:latin typeface="+mn-lt"/>
              </a:rPr>
              <a:t>Empenho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>
                <a:latin typeface="+mn-lt"/>
              </a:rPr>
              <a:t>Contrato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>
                <a:latin typeface="+mn-lt"/>
              </a:rPr>
              <a:t>Cronograma físico-financeiro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>
                <a:latin typeface="+mn-lt"/>
              </a:rPr>
              <a:t>LICITAÇÃO</a:t>
            </a:r>
            <a:endParaRPr lang="pt-BR" dirty="0">
              <a:solidFill>
                <a:srgbClr val="FF000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rgbClr val="FF0000"/>
                </a:solidFill>
                <a:latin typeface="+mn-lt"/>
              </a:rPr>
              <a:t>Ação do governo – (XXXX)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b="1" dirty="0">
                <a:solidFill>
                  <a:srgbClr val="FF0000"/>
                </a:solidFill>
                <a:latin typeface="+mn-lt"/>
              </a:rPr>
              <a:t>Programa do governo – (XXXX)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>
                <a:latin typeface="+mn-lt"/>
              </a:rPr>
              <a:t>Orçamento (LOA)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>
                <a:latin typeface="+mn-lt"/>
              </a:rPr>
              <a:t>Plano de Investimentos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>
                <a:latin typeface="+mn-lt"/>
              </a:rPr>
              <a:t>Orçamento (LDO)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>
                <a:latin typeface="+mn-lt"/>
              </a:rPr>
              <a:t>Orçamento (PPA)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>
                <a:latin typeface="+mn-lt"/>
              </a:rPr>
              <a:t>Programa de governo (estratégico)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>
                <a:latin typeface="+mn-lt"/>
              </a:rPr>
              <a:t>Promessa de campanha</a:t>
            </a:r>
          </a:p>
          <a:p>
            <a:pPr>
              <a:buFont typeface="Wingdings" panose="05000000000000000000" pitchFamily="2" charset="2"/>
              <a:buChar char="q"/>
            </a:pPr>
            <a:endParaRPr lang="pt-BR" dirty="0">
              <a:latin typeface="+mn-lt"/>
            </a:endParaRPr>
          </a:p>
        </p:txBody>
      </p:sp>
      <p:pic>
        <p:nvPicPr>
          <p:cNvPr id="6" name="Picture 2" descr="Alvo - ícones de setas grát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996952"/>
            <a:ext cx="95521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5355320" y="4221088"/>
            <a:ext cx="3537160" cy="213515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3200" b="1" dirty="0"/>
              <a:t>CF - </a:t>
            </a:r>
            <a:r>
              <a:rPr lang="pt-BR" i="1" dirty="0"/>
              <a:t>Art. 167 - São vedados: [...]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i="1" dirty="0"/>
              <a:t>VI - a </a:t>
            </a:r>
            <a:r>
              <a:rPr lang="pt-BR" b="1" i="1" dirty="0"/>
              <a:t>t</a:t>
            </a:r>
            <a:r>
              <a:rPr lang="pt-BR" i="1" dirty="0"/>
              <a:t>ransposição, o </a:t>
            </a:r>
            <a:r>
              <a:rPr lang="pt-BR" b="1" i="1" dirty="0"/>
              <a:t>r</a:t>
            </a:r>
            <a:r>
              <a:rPr lang="pt-BR" i="1" dirty="0"/>
              <a:t>emanejamento ou a </a:t>
            </a:r>
            <a:r>
              <a:rPr lang="pt-BR" b="1" i="1" dirty="0"/>
              <a:t>t</a:t>
            </a:r>
            <a:r>
              <a:rPr lang="pt-BR" i="1" dirty="0"/>
              <a:t>ransferência (TRT) de recursos de uma </a:t>
            </a:r>
            <a:r>
              <a:rPr lang="pt-BR" b="1" i="1" dirty="0">
                <a:solidFill>
                  <a:srgbClr val="FF0000"/>
                </a:solidFill>
              </a:rPr>
              <a:t>categoria de programação</a:t>
            </a:r>
            <a:r>
              <a:rPr lang="pt-BR" i="1" dirty="0">
                <a:solidFill>
                  <a:srgbClr val="FF0000"/>
                </a:solidFill>
              </a:rPr>
              <a:t> </a:t>
            </a:r>
            <a:r>
              <a:rPr lang="pt-BR" i="1" dirty="0"/>
              <a:t>para outra ou de um órgão para outro, sem prévia autorização legislativa;</a:t>
            </a:r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209728" y="188640"/>
            <a:ext cx="3682752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BR" sz="2000" dirty="0"/>
              <a:t>NLLC - Art. 92. São necessárias </a:t>
            </a:r>
            <a:r>
              <a:rPr lang="pt-BR" sz="20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 todo contrato </a:t>
            </a:r>
            <a:r>
              <a:rPr lang="pt-BR" sz="2000" dirty="0"/>
              <a:t>cláusulas que estabeleçam:</a:t>
            </a:r>
          </a:p>
          <a:p>
            <a:pPr marL="0" indent="0">
              <a:buFont typeface="Arial" pitchFamily="34" charset="0"/>
              <a:buNone/>
            </a:pPr>
            <a:endParaRPr lang="pt-BR" sz="1000" dirty="0"/>
          </a:p>
          <a:p>
            <a:pPr marL="0" indent="0">
              <a:buFont typeface="Arial" pitchFamily="34" charset="0"/>
              <a:buNone/>
            </a:pPr>
            <a:r>
              <a:rPr lang="pt-BR" sz="2000" dirty="0"/>
              <a:t>VIII - o </a:t>
            </a:r>
            <a:r>
              <a:rPr lang="pt-BR" sz="2000" dirty="0">
                <a:solidFill>
                  <a:srgbClr val="FF0000"/>
                </a:solidFill>
              </a:rPr>
              <a:t>crédito</a:t>
            </a:r>
            <a:r>
              <a:rPr lang="pt-BR" sz="2000" dirty="0"/>
              <a:t> pelo qual correrá a despesa, com a indicação da </a:t>
            </a:r>
            <a:r>
              <a:rPr lang="pt-BR" sz="2000" dirty="0">
                <a:solidFill>
                  <a:srgbClr val="FF0000"/>
                </a:solidFill>
              </a:rPr>
              <a:t>classificação funcional programática</a:t>
            </a:r>
            <a:r>
              <a:rPr lang="pt-BR" sz="2000" dirty="0"/>
              <a:t> e </a:t>
            </a:r>
            <a:r>
              <a:rPr lang="pt-B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 categoria econômica;</a:t>
            </a:r>
          </a:p>
        </p:txBody>
      </p:sp>
    </p:spTree>
    <p:extLst>
      <p:ext uri="{BB962C8B-B14F-4D97-AF65-F5344CB8AC3E}">
        <p14:creationId xmlns:p14="http://schemas.microsoft.com/office/powerpoint/2010/main" val="18843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555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baixo 4"/>
          <p:cNvSpPr/>
          <p:nvPr/>
        </p:nvSpPr>
        <p:spPr>
          <a:xfrm>
            <a:off x="4932040" y="332656"/>
            <a:ext cx="648072" cy="1029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059832" y="1907665"/>
            <a:ext cx="1872208" cy="814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Procedimentos Contábeis Orçamentários PCO II I SECOFEM Coordenação-Geral de  Normas de Contabilidade Aplicadas à Federação CCONF . - ppt carre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1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04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</p:nvPr>
        </p:nvSpPr>
        <p:spPr>
          <a:xfrm>
            <a:off x="107504" y="476672"/>
            <a:ext cx="8784976" cy="638132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Na Lei nº 14.194/21,  LDO-2022, </a:t>
            </a:r>
            <a:r>
              <a:rPr lang="pt-BR" b="1" dirty="0">
                <a:solidFill>
                  <a:schemeClr val="bg1"/>
                </a:solidFill>
              </a:rPr>
              <a:t>“categorias de programação”, </a:t>
            </a:r>
            <a:r>
              <a:rPr lang="pt-BR" dirty="0">
                <a:solidFill>
                  <a:schemeClr val="bg1"/>
                </a:solidFill>
              </a:rPr>
              <a:t>conforme:</a:t>
            </a:r>
          </a:p>
          <a:p>
            <a:pPr marL="514350" lvl="1" indent="0" algn="just">
              <a:buNone/>
            </a:pPr>
            <a:br>
              <a:rPr lang="pt-BR" dirty="0">
                <a:solidFill>
                  <a:schemeClr val="bg1"/>
                </a:solidFill>
              </a:rPr>
            </a:br>
            <a:r>
              <a:rPr lang="pt-BR" sz="2700" i="1" dirty="0">
                <a:solidFill>
                  <a:schemeClr val="bg1"/>
                </a:solidFill>
              </a:rPr>
              <a:t>“Art. 5º Para fins do disposto nesta Lei e na Lei Orçamentária de 2022, entende-se por: I - subtítulo - o menor nível da </a:t>
            </a:r>
            <a:r>
              <a:rPr lang="pt-BR" sz="2700" b="1" i="1" dirty="0">
                <a:solidFill>
                  <a:schemeClr val="bg1"/>
                </a:solidFill>
              </a:rPr>
              <a:t>categoria de programação</a:t>
            </a:r>
            <a:r>
              <a:rPr lang="pt-BR" sz="2700" i="1" dirty="0">
                <a:solidFill>
                  <a:schemeClr val="bg1"/>
                </a:solidFill>
              </a:rPr>
              <a:t>, sendo utilizado, especialmente, para especificar a localização física da ação;</a:t>
            </a:r>
            <a:br>
              <a:rPr lang="pt-BR" sz="2700" i="1" dirty="0">
                <a:solidFill>
                  <a:schemeClr val="bg1"/>
                </a:solidFill>
              </a:rPr>
            </a:br>
            <a:r>
              <a:rPr lang="pt-BR" sz="2700" i="1" dirty="0">
                <a:solidFill>
                  <a:schemeClr val="bg1"/>
                </a:solidFill>
              </a:rPr>
              <a:t>………………………………………………………………………………………………….</a:t>
            </a:r>
            <a:br>
              <a:rPr lang="pt-BR" sz="2700" i="1" dirty="0">
                <a:solidFill>
                  <a:schemeClr val="bg1"/>
                </a:solidFill>
              </a:rPr>
            </a:br>
            <a:r>
              <a:rPr lang="pt-BR" sz="2700" i="1" dirty="0">
                <a:solidFill>
                  <a:schemeClr val="bg1"/>
                </a:solidFill>
              </a:rPr>
              <a:t>§ 1º As </a:t>
            </a:r>
            <a:r>
              <a:rPr lang="pt-BR" sz="2700" b="1" i="1" dirty="0">
                <a:solidFill>
                  <a:schemeClr val="bg1"/>
                </a:solidFill>
              </a:rPr>
              <a:t>categorias de programação </a:t>
            </a:r>
            <a:r>
              <a:rPr lang="pt-BR" sz="2700" i="1" dirty="0">
                <a:solidFill>
                  <a:schemeClr val="bg1"/>
                </a:solidFill>
              </a:rPr>
              <a:t>de que trata esta Lei serão identificadas no PLOA 2022, na respectiva Lei e nos créditos adicionais, por </a:t>
            </a:r>
            <a:r>
              <a:rPr lang="pt-BR" sz="2700" b="1" i="1" dirty="0">
                <a:solidFill>
                  <a:schemeClr val="bg1"/>
                </a:solidFill>
              </a:rPr>
              <a:t>programas, projetos, atividades ou operações especiais </a:t>
            </a:r>
            <a:r>
              <a:rPr lang="pt-BR" sz="2700" i="1" dirty="0">
                <a:solidFill>
                  <a:schemeClr val="bg1"/>
                </a:solidFill>
              </a:rPr>
              <a:t>e respectivos subtítulos, com </a:t>
            </a:r>
            <a:r>
              <a:rPr lang="pt-BR" sz="2700" i="1" dirty="0">
                <a:solidFill>
                  <a:srgbClr val="FF0000"/>
                </a:solidFill>
              </a:rPr>
              <a:t>indicação</a:t>
            </a:r>
            <a:r>
              <a:rPr lang="pt-BR" sz="2700" i="1" dirty="0">
                <a:solidFill>
                  <a:schemeClr val="bg1"/>
                </a:solidFill>
              </a:rPr>
              <a:t>, quando for o caso, do </a:t>
            </a:r>
            <a:r>
              <a:rPr lang="pt-BR" sz="2700" b="1" i="1" dirty="0">
                <a:solidFill>
                  <a:schemeClr val="bg1"/>
                </a:solidFill>
              </a:rPr>
              <a:t>produto, da unidade de medida e da </a:t>
            </a:r>
            <a:r>
              <a:rPr lang="pt-BR" sz="2700" b="1" i="1" dirty="0">
                <a:solidFill>
                  <a:srgbClr val="FF0000"/>
                </a:solidFill>
              </a:rPr>
              <a:t>meta física</a:t>
            </a:r>
            <a:r>
              <a:rPr lang="pt-BR" sz="2700" i="1" dirty="0">
                <a:solidFill>
                  <a:schemeClr val="bg1"/>
                </a:solidFill>
              </a:rPr>
              <a:t>.</a:t>
            </a:r>
            <a:br>
              <a:rPr lang="pt-BR" sz="2700" i="1" dirty="0">
                <a:solidFill>
                  <a:schemeClr val="bg1"/>
                </a:solidFill>
              </a:rPr>
            </a:br>
            <a:r>
              <a:rPr lang="pt-BR" sz="2700" i="1" dirty="0">
                <a:solidFill>
                  <a:schemeClr val="bg1"/>
                </a:solidFill>
              </a:rPr>
              <a:t>………………………………………………………………………………………………….</a:t>
            </a:r>
            <a:br>
              <a:rPr lang="pt-BR" sz="2700" i="1" dirty="0">
                <a:solidFill>
                  <a:schemeClr val="bg1"/>
                </a:solidFill>
              </a:rPr>
            </a:br>
            <a:r>
              <a:rPr lang="pt-BR" sz="2700" i="1" dirty="0">
                <a:solidFill>
                  <a:schemeClr val="bg1"/>
                </a:solidFill>
              </a:rPr>
              <a:t>§ 8º A ação orçamentária, entendida como atividade, projeto ou operação especial, deve identificar a função e a </a:t>
            </a:r>
            <a:r>
              <a:rPr lang="pt-BR" sz="2700" i="1" dirty="0" err="1">
                <a:solidFill>
                  <a:schemeClr val="bg1"/>
                </a:solidFill>
              </a:rPr>
              <a:t>subfunção</a:t>
            </a:r>
            <a:r>
              <a:rPr lang="pt-BR" sz="2700" i="1" dirty="0">
                <a:solidFill>
                  <a:schemeClr val="bg1"/>
                </a:solidFill>
              </a:rPr>
              <a:t> às quais se vincula e </a:t>
            </a:r>
            <a:r>
              <a:rPr lang="pt-BR" sz="2700" b="1" i="1" dirty="0">
                <a:solidFill>
                  <a:schemeClr val="accent6">
                    <a:lumMod val="75000"/>
                  </a:schemeClr>
                </a:solidFill>
              </a:rPr>
              <a:t>referir-se a um único produto.”</a:t>
            </a:r>
            <a:r>
              <a:rPr lang="pt-BR" sz="2700" dirty="0">
                <a:solidFill>
                  <a:schemeClr val="bg1"/>
                </a:solidFill>
              </a:rPr>
              <a:t> </a:t>
            </a:r>
          </a:p>
          <a:p>
            <a:pPr marL="514350" lvl="1" indent="0" algn="just">
              <a:buNone/>
            </a:pPr>
            <a:r>
              <a:rPr lang="pt-BR" sz="2700" i="1" dirty="0">
                <a:solidFill>
                  <a:schemeClr val="bg1"/>
                </a:solidFill>
              </a:rPr>
              <a:t>“Art. 7º Os Orçamentos Fiscal, da Seguridade Social e de Investimento discriminarão a despesa por unidade orçamentária, com suas </a:t>
            </a:r>
            <a:r>
              <a:rPr lang="pt-BR" sz="2700" b="1" i="1" dirty="0">
                <a:solidFill>
                  <a:schemeClr val="bg1"/>
                </a:solidFill>
              </a:rPr>
              <a:t>categorias de programação</a:t>
            </a:r>
            <a:r>
              <a:rPr lang="pt-BR" sz="2700" i="1" dirty="0">
                <a:solidFill>
                  <a:schemeClr val="bg1"/>
                </a:solidFill>
              </a:rPr>
              <a:t> detalhadas no menor nível e dotações respectivas, especificando a esfera orçamentária, o Grupo de Natureza de Despesa - GND, o identificador de resultado primário, a modalidade de aplicação, o identificador de uso e a fonte de recursos.”</a:t>
            </a:r>
          </a:p>
          <a:p>
            <a:pPr marL="914400" lvl="2" indent="0" algn="just">
              <a:buNone/>
            </a:pPr>
            <a:endParaRPr lang="pt-BR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Categoria de programação </a:t>
            </a:r>
            <a:r>
              <a:rPr lang="pt-BR" dirty="0">
                <a:solidFill>
                  <a:schemeClr val="bg1"/>
                </a:solidFill>
              </a:rPr>
              <a:t>compreende o detalhamento das despesas das unidades orçamentárias pelos seguintes classificadores de estatura legal: função, </a:t>
            </a:r>
            <a:r>
              <a:rPr lang="pt-BR" dirty="0" err="1">
                <a:solidFill>
                  <a:schemeClr val="bg1"/>
                </a:solidFill>
              </a:rPr>
              <a:t>subfunção</a:t>
            </a:r>
            <a:r>
              <a:rPr lang="pt-BR" dirty="0">
                <a:solidFill>
                  <a:schemeClr val="bg1"/>
                </a:solidFill>
              </a:rPr>
              <a:t>, programa, ação e subtítulo.</a:t>
            </a:r>
          </a:p>
        </p:txBody>
      </p:sp>
    </p:spTree>
    <p:extLst>
      <p:ext uri="{BB962C8B-B14F-4D97-AF65-F5344CB8AC3E}">
        <p14:creationId xmlns:p14="http://schemas.microsoft.com/office/powerpoint/2010/main" val="790112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 txBox="1">
            <a:spLocks/>
          </p:cNvSpPr>
          <p:nvPr/>
        </p:nvSpPr>
        <p:spPr>
          <a:xfrm>
            <a:off x="435307" y="1124744"/>
            <a:ext cx="8341743" cy="819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>
                <a:solidFill>
                  <a:schemeClr val="bg1"/>
                </a:solidFill>
              </a:rPr>
              <a:t>3. ADEQUAÇÃO ORÇAMENTÁRIA</a:t>
            </a:r>
          </a:p>
        </p:txBody>
      </p:sp>
      <p:sp>
        <p:nvSpPr>
          <p:cNvPr id="5" name="Espaço Reservado para Conteúdo 9"/>
          <p:cNvSpPr txBox="1">
            <a:spLocks/>
          </p:cNvSpPr>
          <p:nvPr/>
        </p:nvSpPr>
        <p:spPr>
          <a:xfrm>
            <a:off x="401129" y="1690687"/>
            <a:ext cx="8341743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6B0EF"/>
              </a:buClr>
              <a:buFont typeface="Arial" pitchFamily="34" charset="0"/>
              <a:buNone/>
            </a:pPr>
            <a:r>
              <a:rPr lang="pt-BR">
                <a:solidFill>
                  <a:schemeClr val="bg1"/>
                </a:solidFill>
              </a:rPr>
              <a:t>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169" y="2382838"/>
            <a:ext cx="3126581" cy="262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286001" y="5193268"/>
            <a:ext cx="172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4">
                    <a:lumMod val="75000"/>
                  </a:schemeClr>
                </a:solidFill>
              </a:rPr>
              <a:t>O ORÇAMENTO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83363" y="5193268"/>
            <a:ext cx="189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EB216E"/>
                </a:solidFill>
              </a:rPr>
              <a:t>AS FINANÇAS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89519" y="2362201"/>
            <a:ext cx="1417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/>
                </a:solidFill>
              </a:rPr>
              <a:t>PPA DOM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89518" y="2730112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/>
                </a:solidFill>
              </a:rPr>
              <a:t>LDO MP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115782" y="3116652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/>
                </a:solidFill>
              </a:rPr>
              <a:t>LOA EF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179025" y="2420888"/>
            <a:ext cx="1561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2"/>
                </a:solidFill>
              </a:rPr>
              <a:t>NLLC - PGC</a:t>
            </a:r>
          </a:p>
        </p:txBody>
      </p:sp>
    </p:spTree>
    <p:extLst>
      <p:ext uri="{BB962C8B-B14F-4D97-AF65-F5344CB8AC3E}">
        <p14:creationId xmlns:p14="http://schemas.microsoft.com/office/powerpoint/2010/main" val="226180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/>
          <p:cNvSpPr txBox="1">
            <a:spLocks/>
          </p:cNvSpPr>
          <p:nvPr/>
        </p:nvSpPr>
        <p:spPr>
          <a:xfrm>
            <a:off x="435307" y="1124744"/>
            <a:ext cx="8341743" cy="819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>
                <a:solidFill>
                  <a:schemeClr val="bg1"/>
                </a:solidFill>
              </a:rPr>
              <a:t>3. ADEQUAÇÃO ORÇAMENTÁRIA</a:t>
            </a:r>
          </a:p>
        </p:txBody>
      </p:sp>
      <p:sp>
        <p:nvSpPr>
          <p:cNvPr id="5" name="Espaço Reservado para Conteúdo 9"/>
          <p:cNvSpPr txBox="1">
            <a:spLocks/>
          </p:cNvSpPr>
          <p:nvPr/>
        </p:nvSpPr>
        <p:spPr>
          <a:xfrm>
            <a:off x="401129" y="1690687"/>
            <a:ext cx="8341743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6B0EF"/>
              </a:buClr>
              <a:buFont typeface="Arial" pitchFamily="34" charset="0"/>
              <a:buNone/>
            </a:pPr>
            <a:r>
              <a:rPr lang="pt-BR">
                <a:solidFill>
                  <a:schemeClr val="bg1"/>
                </a:solidFill>
              </a:rPr>
              <a:t>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3" name="Picture 2" descr="Alvo - ícones de setas grá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25030"/>
            <a:ext cx="2448272" cy="239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395537" y="2362201"/>
            <a:ext cx="15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385D8A"/>
                </a:solidFill>
              </a:rPr>
              <a:t>PPA DOM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11983" y="2730112"/>
            <a:ext cx="145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385D8A"/>
                </a:solidFill>
              </a:rPr>
              <a:t>LDO MP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99849" y="3116652"/>
            <a:ext cx="179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385D8A"/>
                </a:solidFill>
              </a:rPr>
              <a:t>LOA EF (M)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990008" y="2060848"/>
            <a:ext cx="214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385D8A"/>
                </a:solidFill>
              </a:rPr>
              <a:t>METAS FÍSICAS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990008" y="2428759"/>
            <a:ext cx="2916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385D8A"/>
                </a:solidFill>
              </a:rPr>
              <a:t>METAS FINANCEIRAS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016272" y="2815299"/>
            <a:ext cx="2717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Revisão Qualitativa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95537" y="5159597"/>
            <a:ext cx="3600399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TCESP. IN 1/2020 </a:t>
            </a:r>
          </a:p>
          <a:p>
            <a:r>
              <a:rPr lang="pt-BR" dirty="0">
                <a:solidFill>
                  <a:srgbClr val="002060"/>
                </a:solidFill>
              </a:rPr>
              <a:t>Art. 66 [...] controle interno... </a:t>
            </a:r>
          </a:p>
          <a:p>
            <a:r>
              <a:rPr lang="pt-BR" dirty="0">
                <a:solidFill>
                  <a:srgbClr val="002060"/>
                </a:solidFill>
              </a:rPr>
              <a:t>I – avaliar o cumprimento das </a:t>
            </a:r>
            <a:r>
              <a:rPr lang="pt-BR" b="1" dirty="0">
                <a:solidFill>
                  <a:srgbClr val="002060"/>
                </a:solidFill>
              </a:rPr>
              <a:t>metas </a:t>
            </a:r>
            <a:r>
              <a:rPr lang="pt-BR" b="1" dirty="0">
                <a:solidFill>
                  <a:srgbClr val="FF0000"/>
                </a:solidFill>
              </a:rPr>
              <a:t>físicas</a:t>
            </a:r>
            <a:r>
              <a:rPr lang="pt-BR" b="1" dirty="0">
                <a:solidFill>
                  <a:srgbClr val="002060"/>
                </a:solidFill>
              </a:rPr>
              <a:t> e financeiras </a:t>
            </a:r>
            <a:r>
              <a:rPr lang="pt-BR" dirty="0">
                <a:solidFill>
                  <a:srgbClr val="002060"/>
                </a:solidFill>
              </a:rPr>
              <a:t>[...]</a:t>
            </a:r>
          </a:p>
        </p:txBody>
      </p:sp>
      <p:pic>
        <p:nvPicPr>
          <p:cNvPr id="5122" name="Picture 2" descr="mto2025 [Manual Técnico do Orçamento - MTO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4675"/>
            <a:ext cx="1534836" cy="216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2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Arredondado 4"/>
          <p:cNvSpPr/>
          <p:nvPr/>
        </p:nvSpPr>
        <p:spPr>
          <a:xfrm>
            <a:off x="3203848" y="4941168"/>
            <a:ext cx="2730835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Arredondado 3"/>
          <p:cNvSpPr/>
          <p:nvPr/>
        </p:nvSpPr>
        <p:spPr>
          <a:xfrm>
            <a:off x="1547664" y="3068960"/>
            <a:ext cx="2736304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Obrigação </a:t>
            </a:r>
          </a:p>
          <a:p>
            <a:pPr algn="ctr"/>
            <a:r>
              <a:rPr lang="pt-BR" sz="2400" b="1" dirty="0"/>
              <a:t>Contratual ou </a:t>
            </a:r>
          </a:p>
          <a:p>
            <a:pPr algn="ctr"/>
            <a:r>
              <a:rPr lang="pt-BR" sz="2400" b="1" dirty="0"/>
              <a:t>Legal</a:t>
            </a:r>
            <a:r>
              <a:rPr lang="pt-BR" dirty="0"/>
              <a:t> 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5004048" y="3068960"/>
            <a:ext cx="2736304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Crédito</a:t>
            </a:r>
            <a:r>
              <a:rPr lang="pt-BR" dirty="0"/>
              <a:t> </a:t>
            </a:r>
          </a:p>
          <a:p>
            <a:pPr algn="ctr"/>
            <a:r>
              <a:rPr lang="pt-BR" sz="2400" b="1" dirty="0"/>
              <a:t>Orçamentário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391980" y="3593231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X</a:t>
            </a:r>
            <a:endParaRPr lang="pt-BR" b="1" dirty="0"/>
          </a:p>
        </p:txBody>
      </p:sp>
      <p:pic>
        <p:nvPicPr>
          <p:cNvPr id="7" name="Picture 2" descr="O ovo ou a galinha? O que veio primeiro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28833"/>
            <a:ext cx="2604015" cy="136710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2800" dirty="0"/>
              <a:t>3. ADEQUAÇÃO ORÇAMENTARIA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6983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pt-BR" sz="3000" dirty="0"/>
              <a:t>CAPÍTULO V - DA DURAÇÃO DOS CONTRATOS</a:t>
            </a:r>
          </a:p>
          <a:p>
            <a:pPr marL="0" indent="0" algn="l">
              <a:buNone/>
            </a:pPr>
            <a:endParaRPr lang="pt-BR" sz="2600" dirty="0"/>
          </a:p>
          <a:p>
            <a:pPr marL="0" indent="0" algn="just">
              <a:buNone/>
            </a:pPr>
            <a:r>
              <a:rPr lang="pt-BR" dirty="0"/>
              <a:t>A duração dos contratos é a prevista em edital, observadas: (Art. 105)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sz="1400" dirty="0"/>
          </a:p>
          <a:p>
            <a:pPr marL="0" indent="0" algn="just">
              <a:buNone/>
            </a:pPr>
            <a:r>
              <a:rPr lang="pt-BR" dirty="0"/>
              <a:t>1) a disponibilidade de </a:t>
            </a:r>
            <a:r>
              <a:rPr lang="pt-BR" b="1" dirty="0">
                <a:solidFill>
                  <a:srgbClr val="385D8A"/>
                </a:solidFill>
              </a:rPr>
              <a:t>créditos orçamentários</a:t>
            </a:r>
          </a:p>
          <a:p>
            <a:pPr algn="just"/>
            <a:r>
              <a:rPr lang="pt-BR" dirty="0">
                <a:solidFill>
                  <a:srgbClr val="FF0000"/>
                </a:solidFill>
              </a:rPr>
              <a:t>no momento da contratação</a:t>
            </a:r>
            <a:r>
              <a:rPr lang="pt-BR" dirty="0"/>
              <a:t> e a </a:t>
            </a:r>
            <a:r>
              <a:rPr lang="pt-BR" dirty="0">
                <a:solidFill>
                  <a:srgbClr val="FF0000"/>
                </a:solidFill>
              </a:rPr>
              <a:t>cada exercício financeiro</a:t>
            </a:r>
            <a:r>
              <a:rPr lang="pt-BR" dirty="0"/>
              <a:t> </a:t>
            </a:r>
          </a:p>
          <a:p>
            <a:pPr marL="0" indent="0" algn="just">
              <a:buNone/>
            </a:pPr>
            <a:r>
              <a:rPr lang="pt-BR" dirty="0"/>
              <a:t>2) a </a:t>
            </a:r>
            <a:r>
              <a:rPr lang="pt-BR" b="1" dirty="0">
                <a:solidFill>
                  <a:srgbClr val="385D8A"/>
                </a:solidFill>
              </a:rPr>
              <a:t>previsão no plano plurianual</a:t>
            </a:r>
            <a:endParaRPr lang="pt-BR" dirty="0"/>
          </a:p>
          <a:p>
            <a:pPr algn="just"/>
            <a:r>
              <a:rPr lang="pt-BR" dirty="0">
                <a:solidFill>
                  <a:srgbClr val="FF0000"/>
                </a:solidFill>
              </a:rPr>
              <a:t>quando ultrapassar 1 (um) exercício financeiro.</a:t>
            </a:r>
            <a:endParaRPr lang="pt-BR" dirty="0"/>
          </a:p>
          <a:p>
            <a:pPr algn="l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2800" dirty="0"/>
              <a:t>3. ADEQUAÇÃO ORÇAMENTARIA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63553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ágina 3 | Estratosfera Imagens – Download Grátis no Freepi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4"/>
          <a:stretch/>
        </p:blipFill>
        <p:spPr bwMode="auto">
          <a:xfrm>
            <a:off x="0" y="5527701"/>
            <a:ext cx="2828925" cy="13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500" b="1" dirty="0"/>
          </a:p>
          <a:p>
            <a:pPr marL="914400" indent="-914400">
              <a:buAutoNum type="arabicPeriod"/>
            </a:pPr>
            <a:r>
              <a:rPr lang="pt-BR" sz="4800" b="1" dirty="0">
                <a:solidFill>
                  <a:schemeClr val="accent6">
                    <a:lumMod val="75000"/>
                  </a:schemeClr>
                </a:solidFill>
              </a:rPr>
              <a:t>Ordenador: </a:t>
            </a:r>
          </a:p>
          <a:p>
            <a:pPr marL="0" indent="0">
              <a:buNone/>
            </a:pPr>
            <a:r>
              <a:rPr lang="pt-BR" sz="4800" b="1" dirty="0">
                <a:solidFill>
                  <a:schemeClr val="accent6">
                    <a:lumMod val="75000"/>
                  </a:schemeClr>
                </a:solidFill>
              </a:rPr>
              <a:t>Planejador-Responsável _</a:t>
            </a:r>
            <a:endParaRPr lang="pt-B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18758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401129" y="1772816"/>
            <a:ext cx="8635367" cy="3450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/>
              <a:t>CONTRATOS DE SERVIÇOS E FORNECIMENTOS CONTÍNUOS </a:t>
            </a:r>
            <a:r>
              <a:rPr lang="pt-BR" sz="2000" dirty="0"/>
              <a:t>(ART. 106)</a:t>
            </a:r>
            <a:endParaRPr lang="pt-BR" dirty="0"/>
          </a:p>
          <a:p>
            <a:pPr marL="0" indent="0" algn="just">
              <a:buNone/>
            </a:pPr>
            <a:endParaRPr lang="pt-BR" sz="2000" b="1" dirty="0"/>
          </a:p>
          <a:p>
            <a:pPr marL="0" indent="0" algn="just">
              <a:buNone/>
            </a:pPr>
            <a:r>
              <a:rPr lang="pt-BR" sz="2400" dirty="0"/>
              <a:t>Poderá celebrar com prazo de até 5 (cinco) anos, observado: </a:t>
            </a:r>
          </a:p>
          <a:p>
            <a:pPr marL="0" indent="0" algn="just">
              <a:buNone/>
            </a:pPr>
            <a:endParaRPr lang="pt-BR" sz="1100" dirty="0"/>
          </a:p>
          <a:p>
            <a:pPr marL="0" indent="0" algn="just">
              <a:buNone/>
            </a:pPr>
            <a:r>
              <a:rPr lang="pt-BR" sz="2400" dirty="0"/>
              <a:t>I - atestar maior </a:t>
            </a:r>
            <a:r>
              <a:rPr lang="pt-BR" sz="2400" b="1" dirty="0">
                <a:solidFill>
                  <a:srgbClr val="385D8A"/>
                </a:solidFill>
              </a:rPr>
              <a:t>vantagem</a:t>
            </a:r>
            <a:r>
              <a:rPr lang="pt-BR" sz="2400" dirty="0"/>
              <a:t> econômica na contratação plurianual;</a:t>
            </a:r>
          </a:p>
          <a:p>
            <a:pPr marL="0" indent="0" algn="just">
              <a:buNone/>
            </a:pPr>
            <a:endParaRPr lang="pt-BR" sz="1100" dirty="0"/>
          </a:p>
          <a:p>
            <a:pPr marL="0" indent="0" algn="just">
              <a:buNone/>
            </a:pPr>
            <a:r>
              <a:rPr lang="pt-BR" sz="2400" dirty="0"/>
              <a:t>II - atestar, </a:t>
            </a:r>
            <a:r>
              <a:rPr lang="pt-BR" sz="2400" dirty="0">
                <a:solidFill>
                  <a:srgbClr val="385D8A"/>
                </a:solidFill>
              </a:rPr>
              <a:t>no início da contratação e de cada exercício</a:t>
            </a:r>
            <a:r>
              <a:rPr lang="pt-BR" sz="2400" dirty="0"/>
              <a:t>, a </a:t>
            </a:r>
            <a:r>
              <a:rPr lang="pt-BR" sz="2400" b="1" dirty="0">
                <a:solidFill>
                  <a:srgbClr val="FF0000"/>
                </a:solidFill>
              </a:rPr>
              <a:t>existência de créditos orçamentários </a:t>
            </a:r>
            <a:r>
              <a:rPr lang="pt-BR" sz="2400" dirty="0"/>
              <a:t>vinculados à contratação e a vantagem em sua manutenção;</a:t>
            </a:r>
          </a:p>
          <a:p>
            <a:pPr marL="0" indent="0" algn="just">
              <a:buNone/>
            </a:pPr>
            <a:endParaRPr lang="pt-BR" sz="1400" dirty="0"/>
          </a:p>
          <a:p>
            <a:pPr marL="0" indent="0" algn="just">
              <a:buNone/>
            </a:pPr>
            <a:r>
              <a:rPr lang="pt-BR" sz="2400" dirty="0"/>
              <a:t>III - opção de </a:t>
            </a:r>
            <a:r>
              <a:rPr lang="pt-BR" sz="2400" dirty="0">
                <a:solidFill>
                  <a:schemeClr val="accent6">
                    <a:lumMod val="75000"/>
                  </a:schemeClr>
                </a:solidFill>
              </a:rPr>
              <a:t>extinguir </a:t>
            </a:r>
            <a:r>
              <a:rPr lang="pt-BR" sz="2400" dirty="0"/>
              <a:t>o contrato, sem ônus, </a:t>
            </a:r>
            <a:r>
              <a:rPr lang="pt-BR" sz="2400" b="1" dirty="0">
                <a:solidFill>
                  <a:srgbClr val="FF0000"/>
                </a:solidFill>
              </a:rPr>
              <a:t>quando não dispuser de créditos orçamentários</a:t>
            </a:r>
            <a:r>
              <a:rPr lang="pt-BR" sz="2400" dirty="0"/>
              <a:t> para sua continuidade ou quando entender que o contrato não mais lhe oferece </a:t>
            </a:r>
            <a:r>
              <a:rPr lang="pt-BR" sz="2400" b="1" dirty="0">
                <a:solidFill>
                  <a:srgbClr val="385D8A"/>
                </a:solidFill>
              </a:rPr>
              <a:t>vantagem</a:t>
            </a:r>
            <a:r>
              <a:rPr lang="pt-BR" sz="2400" dirty="0"/>
              <a:t>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2800" dirty="0"/>
              <a:t>3. ADEQUAÇÃO ORÇAMENTARIA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902511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 fontAlgn="base">
              <a:buNone/>
            </a:pP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 fontAlgn="base">
              <a:buNone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CONTRATOS DE SERVIÇOS E FORNECIMENTOS CONTÍNUOS (CSFC) </a:t>
            </a:r>
          </a:p>
          <a:p>
            <a:pPr marL="0" indent="0" algn="just" fontAlgn="base">
              <a:buNone/>
            </a:pPr>
            <a:r>
              <a:rPr lang="pt-BR" dirty="0"/>
              <a:t>(ART. 106 - NLLC)</a:t>
            </a:r>
          </a:p>
          <a:p>
            <a:pPr marL="0" indent="0" algn="just" fontAlgn="base">
              <a:buNone/>
            </a:pP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 fontAlgn="base"/>
            <a:r>
              <a:rPr lang="pt-BR" dirty="0"/>
              <a:t>CSFC é a Despesa derivada de </a:t>
            </a:r>
            <a:r>
              <a:rPr lang="pt-B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contratações</a:t>
            </a:r>
            <a:r>
              <a:rPr lang="pt-BR" dirty="0"/>
              <a:t> que fixem para o Ente a obrigação legal de execução período superior a </a:t>
            </a:r>
            <a:r>
              <a:rPr lang="pt-B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(1) um exercício</a:t>
            </a:r>
            <a:r>
              <a:rPr lang="pt-BR" dirty="0"/>
              <a:t>. </a:t>
            </a:r>
          </a:p>
          <a:p>
            <a:pPr marL="0" indent="0" algn="just" fontAlgn="base">
              <a:buNone/>
            </a:pP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 fontAlgn="base">
              <a:buNone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DESPESA OBRIGATÓRIA DE CARÁTER CONTINUADO (DOCC) </a:t>
            </a:r>
          </a:p>
          <a:p>
            <a:pPr marL="0" indent="0" algn="just" fontAlgn="base">
              <a:buNone/>
            </a:pPr>
            <a:r>
              <a:rPr lang="pt-BR" sz="3600" b="1" dirty="0"/>
              <a:t>(</a:t>
            </a:r>
            <a:r>
              <a:rPr lang="pt-BR" sz="3600" dirty="0"/>
              <a:t>art. 17 - LRF)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 fontAlgn="base"/>
            <a:endParaRPr lang="pt-BR" dirty="0"/>
          </a:p>
          <a:p>
            <a:pPr algn="just" fontAlgn="base"/>
            <a:r>
              <a:rPr lang="pt-BR" dirty="0"/>
              <a:t>É DOCC a Despesa Corrente derivada de </a:t>
            </a:r>
            <a:r>
              <a:rPr lang="pt-B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Lei, MP ou Ato Adm. Normativo </a:t>
            </a:r>
            <a:r>
              <a:rPr lang="pt-BR" dirty="0"/>
              <a:t>que fixem para o Ente a obrigação legal de execução </a:t>
            </a:r>
            <a:r>
              <a:rPr lang="pt-B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período superior a (2) dois exercícios. </a:t>
            </a:r>
          </a:p>
          <a:p>
            <a:pPr algn="just" fontAlgn="base"/>
            <a:endParaRPr lang="pt-BR" sz="20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951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467544" y="332656"/>
            <a:ext cx="834174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>
                <a:latin typeface="Arial" pitchFamily="34" charset="0"/>
                <a:cs typeface="Arial" pitchFamily="34" charset="0"/>
              </a:rPr>
              <a:t>LEI DE RESPONSABILIDADE FISCAL (LRF)</a:t>
            </a:r>
            <a:endParaRPr lang="pt-BR" sz="28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7544" y="980728"/>
            <a:ext cx="828092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BR" sz="2000" dirty="0"/>
              <a:t>Art. 16.</a:t>
            </a:r>
            <a:r>
              <a:rPr lang="pt-BR" sz="2000" b="1" dirty="0"/>
              <a:t> </a:t>
            </a:r>
            <a:r>
              <a:rPr lang="pt-BR" sz="2000" dirty="0"/>
              <a:t>A criação, expansão ou aperfeiçoamento de ação governamental que acarrete aumento da despesa será acompanhado de:  </a:t>
            </a:r>
            <a:r>
              <a:rPr lang="pt-BR" sz="2000" dirty="0">
                <a:hlinkClick r:id="rId2"/>
              </a:rPr>
              <a:t>(Vide ADI 6357)</a:t>
            </a:r>
            <a:endParaRPr lang="pt-BR" sz="2000" dirty="0"/>
          </a:p>
          <a:p>
            <a:pPr marL="0" indent="0" algn="just">
              <a:buFont typeface="Arial" pitchFamily="34" charset="0"/>
              <a:buNone/>
            </a:pPr>
            <a:endParaRPr lang="pt-BR" sz="900" dirty="0"/>
          </a:p>
          <a:p>
            <a:pPr marL="0" indent="0" algn="just">
              <a:buFont typeface="Arial" pitchFamily="34" charset="0"/>
              <a:buNone/>
            </a:pPr>
            <a:r>
              <a:rPr lang="pt-BR" sz="2000" dirty="0"/>
              <a:t>I - estimativa do impacto orçamentário-financeiro no exercício + 2;</a:t>
            </a:r>
          </a:p>
          <a:p>
            <a:pPr marL="0" indent="0" algn="just">
              <a:buFont typeface="Arial" pitchFamily="34" charset="0"/>
              <a:buNone/>
            </a:pPr>
            <a:endParaRPr lang="pt-BR" sz="105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just">
              <a:buFont typeface="Arial" pitchFamily="34" charset="0"/>
              <a:buNone/>
            </a:pPr>
            <a:r>
              <a:rPr lang="pt-BR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II -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declaração do ordenador </a:t>
            </a:r>
            <a:r>
              <a:rPr lang="pt-BR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[...] o aumento tem adequação orçamentária e financeira com a LOA e compatibilidade com o PPA e com a LDO.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sz="2000" dirty="0"/>
              <a:t> [...]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sz="2000" dirty="0"/>
              <a:t>§ 3</a:t>
            </a:r>
            <a:r>
              <a:rPr lang="pt-BR" sz="2000" u="sng" baseline="30000" dirty="0"/>
              <a:t>o</a:t>
            </a:r>
            <a:r>
              <a:rPr lang="pt-BR" sz="2000" dirty="0"/>
              <a:t> Ressalva-se do disposto neste artigo a despesa </a:t>
            </a:r>
            <a:r>
              <a:rPr lang="pt-B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considerada </a:t>
            </a:r>
            <a:r>
              <a:rPr lang="pt-BR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irrelevante</a:t>
            </a:r>
            <a:r>
              <a:rPr lang="pt-B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nos termos da LDO.</a:t>
            </a:r>
          </a:p>
          <a:p>
            <a:pPr marL="0" indent="0" algn="just">
              <a:buFont typeface="Arial" pitchFamily="34" charset="0"/>
              <a:buNone/>
            </a:pPr>
            <a:endParaRPr lang="pt-BR" sz="1100" dirty="0"/>
          </a:p>
          <a:p>
            <a:pPr marL="0" indent="0" algn="just">
              <a:buFont typeface="Arial" pitchFamily="34" charset="0"/>
              <a:buNone/>
            </a:pPr>
            <a:r>
              <a:rPr lang="pt-BR" sz="2000" dirty="0"/>
              <a:t>§ 4</a:t>
            </a:r>
            <a:r>
              <a:rPr lang="pt-BR" sz="2000" u="sng" baseline="30000" dirty="0"/>
              <a:t>o</a:t>
            </a:r>
            <a:r>
              <a:rPr lang="pt-BR" sz="2000" dirty="0"/>
              <a:t> As normas do </a:t>
            </a:r>
            <a:r>
              <a:rPr lang="pt-BR" sz="2000" i="1" dirty="0"/>
              <a:t>caput</a:t>
            </a:r>
            <a:r>
              <a:rPr lang="pt-BR" sz="2000" dirty="0"/>
              <a:t> constituem </a:t>
            </a:r>
            <a:r>
              <a:rPr lang="pt-BR" sz="2000" b="1" dirty="0">
                <a:solidFill>
                  <a:srgbClr val="C00000"/>
                </a:solidFill>
              </a:rPr>
              <a:t>condição prévia </a:t>
            </a:r>
            <a:r>
              <a:rPr lang="pt-BR" sz="2000" dirty="0"/>
              <a:t>para: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sz="2000" dirty="0"/>
              <a:t>I - empenho e </a:t>
            </a:r>
            <a:r>
              <a:rPr lang="pt-BR" sz="2000" dirty="0">
                <a:solidFill>
                  <a:srgbClr val="C00000"/>
                </a:solidFill>
              </a:rPr>
              <a:t>licitação</a:t>
            </a:r>
            <a:r>
              <a:rPr lang="pt-BR" sz="2000" dirty="0"/>
              <a:t> de serviços, </a:t>
            </a:r>
            <a:r>
              <a:rPr lang="pt-BR" sz="2000" dirty="0" err="1"/>
              <a:t>fornec</a:t>
            </a:r>
            <a:r>
              <a:rPr lang="pt-BR" sz="2000" dirty="0"/>
              <a:t>. de bens ou execução de obras;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sz="2000" dirty="0"/>
              <a:t>II - desapropriação de imóveis urbanos a que se refere o § 3</a:t>
            </a:r>
            <a:r>
              <a:rPr lang="pt-BR" sz="2000" u="sng" baseline="30000" dirty="0"/>
              <a:t>o</a:t>
            </a:r>
            <a:r>
              <a:rPr lang="pt-BR" sz="2000" baseline="30000" dirty="0"/>
              <a:t> </a:t>
            </a:r>
            <a:r>
              <a:rPr lang="pt-BR" sz="2000" dirty="0"/>
              <a:t>do art. 182 CF.</a:t>
            </a:r>
          </a:p>
        </p:txBody>
      </p:sp>
    </p:spTree>
    <p:extLst>
      <p:ext uri="{BB962C8B-B14F-4D97-AF65-F5344CB8AC3E}">
        <p14:creationId xmlns:p14="http://schemas.microsoft.com/office/powerpoint/2010/main" val="1783825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467544" y="332656"/>
            <a:ext cx="834174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>
                <a:latin typeface="Arial" pitchFamily="34" charset="0"/>
                <a:cs typeface="Arial" pitchFamily="34" charset="0"/>
              </a:rPr>
              <a:t>LEI DE RESPONSABILIDADE FISCAL (LRF)</a:t>
            </a:r>
            <a:endParaRPr lang="pt-BR" sz="2800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90687"/>
            <a:ext cx="8419344" cy="448627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dirty="0"/>
              <a:t>§ 1</a:t>
            </a:r>
            <a:r>
              <a:rPr lang="pt-BR" u="sng" baseline="30000" dirty="0"/>
              <a:t>o</a:t>
            </a:r>
            <a:r>
              <a:rPr lang="pt-BR" dirty="0"/>
              <a:t> Para os fins desta Lei Complementar, considera-se: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 - </a:t>
            </a:r>
            <a:r>
              <a:rPr lang="pt-BR" b="1" u="sng" dirty="0">
                <a:solidFill>
                  <a:srgbClr val="FF0000"/>
                </a:solidFill>
              </a:rPr>
              <a:t>adequada com a lei orçamentária anual</a:t>
            </a:r>
            <a:r>
              <a:rPr lang="pt-BR" dirty="0">
                <a:solidFill>
                  <a:srgbClr val="FF0000"/>
                </a:solidFill>
              </a:rPr>
              <a:t>, 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despesa objeto de dotação específica e suficiente, </a:t>
            </a:r>
            <a:r>
              <a:rPr lang="pt-BR" strike="sngStrik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ou que esteja abrangida por crédito genérico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pt-BR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 forma que </a:t>
            </a:r>
            <a:r>
              <a:rPr lang="pt-BR" u="sng" dirty="0">
                <a:solidFill>
                  <a:srgbClr val="FF0000"/>
                </a:solidFill>
              </a:rPr>
              <a:t>somadas todas as despesas da mesma espécie, realizadas e a realizar</a:t>
            </a:r>
            <a:r>
              <a:rPr lang="pt-BR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previstas no </a:t>
            </a:r>
            <a:r>
              <a:rPr lang="pt-BR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programa de trabalho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não sejam ultrapassados os limites estabelecidos para o exercício;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II - </a:t>
            </a:r>
            <a:r>
              <a:rPr lang="pt-BR" b="1" dirty="0">
                <a:solidFill>
                  <a:srgbClr val="FF0000"/>
                </a:solidFill>
              </a:rPr>
              <a:t>compatível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com o plano plurianual e a lei de diretrizes orçamentárias, a despesa que se conforme com as diretrizes, objetivos, prioridades e metas previstos nesses instrumentos e não infrinja qualquer de suas disposições.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§ 2</a:t>
            </a:r>
            <a:r>
              <a:rPr lang="pt-BR" u="sng" baseline="30000" dirty="0"/>
              <a:t>o</a:t>
            </a:r>
            <a:r>
              <a:rPr lang="pt-BR" dirty="0"/>
              <a:t> A estimativa de que trata o inciso I do </a:t>
            </a:r>
            <a:r>
              <a:rPr lang="pt-BR" i="1" dirty="0"/>
              <a:t>caput</a:t>
            </a:r>
            <a:r>
              <a:rPr lang="pt-BR" dirty="0"/>
              <a:t> será acompanhada </a:t>
            </a:r>
            <a:r>
              <a:rPr lang="pt-BR" b="1" dirty="0"/>
              <a:t>das premissas e metodologia de cálculo utilizadas.</a:t>
            </a:r>
          </a:p>
        </p:txBody>
      </p:sp>
    </p:spTree>
    <p:extLst>
      <p:ext uri="{BB962C8B-B14F-4D97-AF65-F5344CB8AC3E}">
        <p14:creationId xmlns:p14="http://schemas.microsoft.com/office/powerpoint/2010/main" val="849170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7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2752"/>
            <a:ext cx="903547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Desenho de olhar feminino par de olhos de mulher bonita | Ve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95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4103201"/>
            <a:ext cx="7055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i="1" dirty="0"/>
              <a:t>A verdadeira viagem de descobrimento não consiste em procurar novas paisagens, e sim em ter </a:t>
            </a:r>
            <a:r>
              <a:rPr lang="pt-BR" sz="3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novos olhos</a:t>
            </a:r>
            <a:r>
              <a:rPr lang="pt-BR" sz="3200" i="1" dirty="0"/>
              <a:t>. (Marcel Proust)</a:t>
            </a:r>
          </a:p>
        </p:txBody>
      </p:sp>
      <p:sp>
        <p:nvSpPr>
          <p:cNvPr id="5" name="AutoShape 5" descr="Desenho de olhar feminino par de olhos de mulher bonita | Ve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Picture 2" descr="Um Novo Olhar Sobre o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36" y="19600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528698" y="-1467544"/>
            <a:ext cx="8229600" cy="3711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PT" sz="4000" b="1" dirty="0"/>
          </a:p>
          <a:p>
            <a:pPr marL="0" indent="0" algn="ctr">
              <a:buNone/>
            </a:pPr>
            <a:endParaRPr lang="pt-PT" sz="4800" b="1" dirty="0"/>
          </a:p>
          <a:p>
            <a:pPr marL="0" indent="0" algn="ctr">
              <a:buNone/>
            </a:pPr>
            <a:r>
              <a:rPr lang="pt-PT" sz="7100" b="1" dirty="0"/>
              <a:t>Muito Obrigado! </a:t>
            </a:r>
            <a:endParaRPr lang="pt-BR" sz="2400" dirty="0"/>
          </a:p>
          <a:p>
            <a:pPr marL="514350" indent="-514350">
              <a:buFont typeface="+mj-lt"/>
              <a:buAutoNum type="arabicPeriod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22625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4624"/>
            <a:ext cx="8568952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/>
              <a:t>Referências </a:t>
            </a:r>
          </a:p>
          <a:p>
            <a:pPr marL="0" indent="0">
              <a:buNone/>
            </a:pPr>
            <a:endParaRPr lang="pt-BR" sz="700" dirty="0"/>
          </a:p>
          <a:p>
            <a:pPr marL="0" indent="0">
              <a:buNone/>
            </a:pPr>
            <a:r>
              <a:rPr lang="pt-BR" sz="1400" dirty="0"/>
              <a:t>BRASIL. Decreto-lei nº 200, de 25 de fevereiro de 1967. Dispõe </a:t>
            </a:r>
            <a:r>
              <a:rPr lang="pt-BR" sz="1400" dirty="0" err="1"/>
              <a:t>sôbre</a:t>
            </a:r>
            <a:r>
              <a:rPr lang="pt-BR" sz="1400" dirty="0"/>
              <a:t> a organização da Administração Federal, estabelece diretrizes para a Reforma Administrativa e dá outras providências. Brasília, DF: Presidência da República, 1967. </a:t>
            </a:r>
          </a:p>
          <a:p>
            <a:pPr marL="0" indent="0">
              <a:buNone/>
            </a:pPr>
            <a:endParaRPr lang="pt-BR" sz="500" dirty="0"/>
          </a:p>
          <a:p>
            <a:pPr marL="0" indent="0">
              <a:buNone/>
            </a:pPr>
            <a:r>
              <a:rPr lang="pt-BR" sz="1400" dirty="0"/>
              <a:t>_______. Lei nº 8666, de 21 de junho de 1993. Regulamenta o art. 37, inciso XXI, da Constituição Federal, institui normas para licitações e contratos da Administração Pública e dá outras providências. [S. l.], 21 jun. 1993. </a:t>
            </a:r>
          </a:p>
          <a:p>
            <a:pPr marL="0" indent="0">
              <a:buNone/>
            </a:pPr>
            <a:endParaRPr lang="pt-BR" sz="500" dirty="0"/>
          </a:p>
          <a:p>
            <a:pPr marL="0" indent="0">
              <a:buNone/>
            </a:pPr>
            <a:r>
              <a:rPr lang="pt-BR" sz="1400" dirty="0"/>
              <a:t>_______. Lei nº 14.133, de 1 de abril de 2021. Lei de Licitações e Contratos Administrativos. [S. l.], 1 abr. 2021. </a:t>
            </a:r>
          </a:p>
          <a:p>
            <a:pPr marL="0" indent="0">
              <a:buNone/>
            </a:pPr>
            <a:endParaRPr lang="pt-BR" sz="700" dirty="0"/>
          </a:p>
          <a:p>
            <a:pPr marL="0" indent="0">
              <a:buNone/>
            </a:pPr>
            <a:r>
              <a:rPr lang="pt-BR" sz="1400" dirty="0"/>
              <a:t>_______. Decreto nº 5.450, de 31 de maio de 2005. Regulamenta o pregão, na forma eletrônica, para aquisição de bens e serviços comuns, e dá outras providências. Brasília, DF: Presidência da República, 2005. </a:t>
            </a:r>
          </a:p>
          <a:p>
            <a:pPr marL="0" indent="0">
              <a:buNone/>
            </a:pPr>
            <a:endParaRPr lang="pt-BR" sz="600" dirty="0"/>
          </a:p>
          <a:p>
            <a:pPr marL="0" indent="0">
              <a:lnSpc>
                <a:spcPct val="110000"/>
              </a:lnSpc>
              <a:buNone/>
            </a:pPr>
            <a:r>
              <a:rPr lang="pt-BR" sz="1400" dirty="0"/>
              <a:t>_______. Decreto nº 10.947/2022. Regulamenta o </a:t>
            </a:r>
            <a:r>
              <a:rPr lang="pt-BR" sz="1400" dirty="0">
                <a:hlinkClick r:id="rId2"/>
              </a:rPr>
              <a:t>inciso VII do caput do art. 12 da Lei nº 14.133, de 1º de abril de 2021</a:t>
            </a:r>
            <a:r>
              <a:rPr lang="pt-BR" sz="1400" dirty="0"/>
              <a:t>, para dispor sobre o </a:t>
            </a:r>
            <a:r>
              <a:rPr lang="pt-BR" sz="1400" dirty="0">
                <a:solidFill>
                  <a:srgbClr val="FF0000"/>
                </a:solidFill>
              </a:rPr>
              <a:t>plano de contratações anual </a:t>
            </a:r>
            <a:r>
              <a:rPr lang="pt-BR" sz="1400" dirty="0"/>
              <a:t>e instituir o Sistema de Planejamento e Gerenciamento de Contratações no âmbito da administração pública federal direta, autárquica e fundacional. </a:t>
            </a:r>
            <a:endParaRPr lang="pt-BR" sz="1200" dirty="0"/>
          </a:p>
          <a:p>
            <a:pPr marL="0" indent="0">
              <a:lnSpc>
                <a:spcPct val="110000"/>
              </a:lnSpc>
              <a:buNone/>
            </a:pPr>
            <a:endParaRPr lang="pt-BR" sz="500" dirty="0"/>
          </a:p>
          <a:p>
            <a:pPr marL="0" indent="0">
              <a:lnSpc>
                <a:spcPct val="110000"/>
              </a:lnSpc>
              <a:buNone/>
            </a:pPr>
            <a:r>
              <a:rPr lang="pt-BR" sz="1400" dirty="0"/>
              <a:t>_______. TCESP. COMUNICADO SDG N° 12/2023, de 16 de março de 2023, PCA</a:t>
            </a:r>
          </a:p>
          <a:p>
            <a:pPr marL="0" indent="0">
              <a:lnSpc>
                <a:spcPct val="110000"/>
              </a:lnSpc>
              <a:buNone/>
            </a:pPr>
            <a:endParaRPr lang="pt-BR" sz="800" dirty="0"/>
          </a:p>
          <a:p>
            <a:pPr marL="0" indent="0">
              <a:lnSpc>
                <a:spcPct val="110000"/>
              </a:lnSpc>
              <a:buNone/>
            </a:pPr>
            <a:r>
              <a:rPr lang="pt-BR" sz="1400" dirty="0"/>
              <a:t>_______. TCESP. COMUNICADO SDG N° 34/2023, de 15 de junho 2023, Lei de Licitações</a:t>
            </a:r>
          </a:p>
          <a:p>
            <a:pPr marL="0" indent="0">
              <a:lnSpc>
                <a:spcPct val="110000"/>
              </a:lnSpc>
              <a:buNone/>
            </a:pPr>
            <a:endParaRPr lang="pt-BR" sz="500" dirty="0"/>
          </a:p>
          <a:p>
            <a:pPr marL="0" indent="0">
              <a:lnSpc>
                <a:spcPct val="110000"/>
              </a:lnSpc>
              <a:buNone/>
            </a:pPr>
            <a:r>
              <a:rPr lang="pt-BR" sz="1400" dirty="0"/>
              <a:t>_______. DECRETO Nº 62.100, DE 27 DE DEZEMBRO DE 2022, Dispõe sobre normas de licitação e contratos administrativos para a Administração Pública direta, autárquica e fundacional do </a:t>
            </a:r>
            <a:r>
              <a:rPr lang="pt-BR" sz="1400" b="1" dirty="0"/>
              <a:t>Município de São Paulo</a:t>
            </a:r>
            <a:r>
              <a:rPr lang="pt-BR" sz="1400" dirty="0"/>
              <a:t>, nos termos previstos na </a:t>
            </a:r>
            <a:r>
              <a:rPr lang="pt-BR" sz="1400" dirty="0">
                <a:hlinkClick r:id="rId3"/>
              </a:rPr>
              <a:t>Lei Federal nº 14.133, de 1º de abril de 2021</a:t>
            </a:r>
            <a:r>
              <a:rPr lang="pt-BR" sz="1400" dirty="0"/>
              <a:t>, bem como consolida a regulamentação da matéria em âmbito municipal.</a:t>
            </a:r>
          </a:p>
          <a:p>
            <a:pPr marL="0" indent="0">
              <a:buNone/>
            </a:pPr>
            <a:endParaRPr lang="pt-BR" sz="500" dirty="0"/>
          </a:p>
          <a:p>
            <a:pPr marL="0" indent="0">
              <a:buNone/>
            </a:pPr>
            <a:r>
              <a:rPr lang="pt-BR" sz="1400" dirty="0"/>
              <a:t>_______. Tribunal de Contas da União. Guia de boas práticas em contratação de soluções de tecnologia da informação: riscos e controles para o planejamento da contratação. – Versão1.0. Brasília, DF: TCU, 2012.</a:t>
            </a:r>
          </a:p>
          <a:p>
            <a:pPr marL="0" indent="0">
              <a:buNone/>
            </a:pPr>
            <a:endParaRPr lang="pt-BR" sz="700" dirty="0"/>
          </a:p>
          <a:p>
            <a:pPr marL="0" indent="0">
              <a:buNone/>
            </a:pPr>
            <a:r>
              <a:rPr lang="pt-BR" sz="1400" dirty="0"/>
              <a:t>________. Tribunal de Contras da União. Acórdão nº 1637/2021 – Plenário. Ministro Relator Augusto </a:t>
            </a:r>
            <a:r>
              <a:rPr lang="pt-BR" sz="1400" dirty="0" err="1"/>
              <a:t>Sherman</a:t>
            </a:r>
            <a:r>
              <a:rPr lang="pt-BR" sz="1400" dirty="0"/>
              <a:t> Cavalcanti</a:t>
            </a:r>
            <a:r>
              <a:rPr lang="pt-BR" sz="1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0848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66693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CAMARÃO, Tatiana; BRITO, Isabella. Maturidade e qualificação da etapa de planejamento das contratações públicas. CONJUR, 10 jan. 2020. Disponível em: https://www.conjur.com.br/2020-jan-10/maturidade-qualificacao-etapa-planejamentocontratacoes-publicas. Acesso em: 1 set. 2023.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COSTA, Cecília Almeida. Entrevista com a professora da ENAP Cecília de Almeida Costa sobre estudos técnicos preliminares nas contratações públicas. João Luiz Domingues. Escola Nacional de Administração Pública. 12 set. 2017. Acesso em: 1 set. 2023.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LEONEZ, Angelina. Principais alterações no plano de contratações anual trazidas pelo decreto nº 10.947/2022: comparativo com a Instrução Normativa SEGES/ME nº 01/2019. 2022. Disponível em &lt;https://www.olicitante.com.br/principais-alteracoes-plano-contratacoes-anual-decreto-10947/&gt; Acesso em: 1 set. 2023.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LOPES, Virgínia Bracarense. A Nova Lei de Licitações: 5 mudanças trazidas pela norma aprovada. ANESP, 6 abr. 2021. Disponível em: http://anesp.org.br/todas-as-noticias/nova-leide-licitacoes. Acesso em: 1 set. 2023.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MARRARA, T. A Atividade de Planejamento na Administração Pública: o papel e o conteúdo das normas previstas no anteprojeto da nova lei de organização administrativa. Revista Eletrônica de Direito do Estado, Salvador, n. 27, p. 1-31, jul./set. 2011. Disponível em: http://www.direitodoestado.com.br/codrevista.asp?cod=525. Acesso em: 1 set. 2023.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NIEBUHR, Joel de Menezes et al. Nova Lei de Licitações e Contratos Administrativos. 2.ed. Curitiba: Zênite, 2021. Disponível em: https://www.zenite.com.br/books/nova-lei-delicitacoes/nova_lei_de_licitacoes_e_contratos_administrativos.pdf. Acesso em: 1 set. 2023.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PORTAL DE COMPRAS PÚBLICAS. Nova Lei de Licitações: vantagens e principais mudanças. [S. l.], 8 fev. 2022. Disponível em: https://www.portaldecompraspublicas.com.br/novidades/nova-lei-de-licitacoes-vantagens-eprincipais-mudancas-2021-_1072#:~:text=Dentre%20as%20principais%20mudan%C3%A7as%2C%20podemos,de%20licita%C3%A7%C3%A3o%2C%20o%20Di%C3%A1logo%20Competitivo. Acesso em: 1 set.2023.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TORRES, Ronny Charles L. de. O Estudo Técnico Preliminar. [S. l.], 9 dez. 2020. Disponível em: https://inovecapacitacao.com.br/o-estudo-tecnico-preliminar/. Acesso em: 1 set. 2023.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894806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/>
          </p:cNvSpPr>
          <p:nvPr/>
        </p:nvSpPr>
        <p:spPr>
          <a:xfrm>
            <a:off x="406617" y="1772816"/>
            <a:ext cx="8125823" cy="433965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i="1" dirty="0">
                <a:solidFill>
                  <a:schemeClr val="bg1"/>
                </a:solidFill>
              </a:rPr>
              <a:t>Advogado e Profissional da Contabilidade atuante na área das Finanças Públicas</a:t>
            </a:r>
          </a:p>
          <a:p>
            <a:pPr algn="just"/>
            <a:r>
              <a:rPr lang="pt-BR" sz="2000" i="1" dirty="0">
                <a:solidFill>
                  <a:schemeClr val="bg1"/>
                </a:solidFill>
              </a:rPr>
              <a:t>Especialista em Direito Eleitoral pela Escola Superior da Magistratura EJEP/TRE-SP; Professor/Palestrante pelo CRC-SP, pela Fundação Brasileira de Contabilidade (FBC), SGP Solução em Gestão Pública, IBRAP, SENAC, </a:t>
            </a:r>
            <a:r>
              <a:rPr lang="pt-BR" sz="2000" i="1" dirty="0" err="1">
                <a:solidFill>
                  <a:schemeClr val="bg1"/>
                </a:solidFill>
              </a:rPr>
              <a:t>Unipública</a:t>
            </a:r>
            <a:r>
              <a:rPr lang="pt-BR" sz="2000" i="1" dirty="0">
                <a:solidFill>
                  <a:schemeClr val="bg1"/>
                </a:solidFill>
              </a:rPr>
              <a:t>, EGP - Equipe Gestão Pública, e da Focus Business </a:t>
            </a:r>
            <a:r>
              <a:rPr lang="pt-BR" sz="2000" i="1" dirty="0" err="1">
                <a:solidFill>
                  <a:schemeClr val="bg1"/>
                </a:solidFill>
              </a:rPr>
              <a:t>School</a:t>
            </a:r>
            <a:endParaRPr lang="pt-BR" sz="2000" i="1" dirty="0">
              <a:solidFill>
                <a:schemeClr val="bg1"/>
              </a:solidFill>
            </a:endParaRPr>
          </a:p>
          <a:p>
            <a:pPr algn="just"/>
            <a:r>
              <a:rPr lang="pt-BR" sz="2000" i="1" dirty="0">
                <a:solidFill>
                  <a:schemeClr val="bg1"/>
                </a:solidFill>
              </a:rPr>
              <a:t>Chefe da Contabilidade da Câmara Municipal de Santa Isabel-SP; Pregoeiro/Ex-presidente da Comissão Permanente de Licitações; Assessor e consultor em diversos municípios e órgãos públicos</a:t>
            </a:r>
          </a:p>
          <a:p>
            <a:pPr algn="just"/>
            <a:r>
              <a:rPr lang="pt-BR" sz="2000" i="1" dirty="0">
                <a:solidFill>
                  <a:schemeClr val="bg1"/>
                </a:solidFill>
              </a:rPr>
              <a:t>Membro da Comissão Técnica (TSE/CFC 2016 - 2024), Membro da Comissão de Direito Eleitoral da OAB/SP, Membro da ABRADEP</a:t>
            </a:r>
          </a:p>
          <a:p>
            <a:pPr algn="just"/>
            <a:r>
              <a:rPr lang="pt-BR" sz="2000" i="1" dirty="0">
                <a:solidFill>
                  <a:schemeClr val="bg1"/>
                </a:solidFill>
              </a:rPr>
              <a:t>Consultor especialista em Contas de Partidos e Candidatos, defesas e recursos; Autor e Coautor de Livros e outras publicações.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7" y="476672"/>
            <a:ext cx="3857041" cy="7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1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ua é testemunha de eventos passado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4" b="26767"/>
          <a:stretch/>
        </p:blipFill>
        <p:spPr bwMode="auto">
          <a:xfrm>
            <a:off x="-3310" y="872716"/>
            <a:ext cx="9147310" cy="598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pt-BR" sz="3600" dirty="0"/>
              <a:t>1. ORDENADOR: PLANEJADOR-RESPONSÁVEL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6120680" cy="4709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/>
              <a:t>Art. 11. O processo licitatório tem por objetivos:</a:t>
            </a:r>
          </a:p>
          <a:p>
            <a:pPr marL="0" indent="0" algn="just">
              <a:buNone/>
            </a:pPr>
            <a:r>
              <a:rPr lang="pt-BR" sz="4000" dirty="0"/>
              <a:t>Parágrafo único. A </a:t>
            </a:r>
            <a:r>
              <a:rPr lang="pt-BR" sz="4000" dirty="0">
                <a:solidFill>
                  <a:schemeClr val="accent6">
                    <a:lumMod val="75000"/>
                  </a:schemeClr>
                </a:solidFill>
              </a:rPr>
              <a:t>alta administração </a:t>
            </a:r>
            <a:r>
              <a:rPr lang="pt-BR" sz="4000" dirty="0"/>
              <a:t>do órgão ou entidade é </a:t>
            </a:r>
            <a:r>
              <a:rPr lang="pt-BR" sz="4000" dirty="0">
                <a:solidFill>
                  <a:schemeClr val="accent6">
                    <a:lumMod val="75000"/>
                  </a:schemeClr>
                </a:solidFill>
              </a:rPr>
              <a:t>responsável</a:t>
            </a:r>
            <a:r>
              <a:rPr lang="pt-BR" sz="4000" dirty="0"/>
              <a:t> pela </a:t>
            </a:r>
            <a:r>
              <a:rPr lang="pt-BR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governança das contratações </a:t>
            </a:r>
            <a:r>
              <a:rPr lang="pt-BR" sz="4000" dirty="0"/>
              <a:t>e deve implementar processos e estruturas, inclusive de gestão de riscos e controles internos, para avaliar, direcionar e monitorar os processos licitatórios e os respectivos contratos, com o intuito de </a:t>
            </a:r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alcançar os (4) objetivos </a:t>
            </a:r>
            <a:r>
              <a:rPr lang="pt-BR" sz="4000" dirty="0"/>
              <a:t>estabelecidos no caput deste artigo, promover um ambiente íntegro e confiável, assegurar o alinhamento das contratações ao planejamento estratégico e às leis orçamentárias e promover eficiência, efetividade e eficácia em suas contratações.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59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Além destes 4 objetivos, a Nova Lei de Licitações também aborda as questões estruturais e de govenança das contratações públicas: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93000" 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1069432"/>
            <a:ext cx="9144000" cy="6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8520" y="478413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</a:rPr>
              <a:t>ORDENADOR: PLANEJADOR-RESPONSÁVEL </a:t>
            </a:r>
          </a:p>
        </p:txBody>
      </p:sp>
    </p:spTree>
    <p:extLst>
      <p:ext uri="{BB962C8B-B14F-4D97-AF65-F5344CB8AC3E}">
        <p14:creationId xmlns:p14="http://schemas.microsoft.com/office/powerpoint/2010/main" val="346553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1 - Astronautas fazem foto das camadas da atmosfera da Terra - notícias em  Ciência e Saú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9" y="18275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816224"/>
            <a:ext cx="8784976" cy="4709120"/>
          </a:xfrm>
        </p:spPr>
        <p:txBody>
          <a:bodyPr/>
          <a:lstStyle/>
          <a:p>
            <a:r>
              <a:rPr lang="pt-BR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Novos documentos: DFD – PCA – ETP - TR 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1218232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/>
          </a:p>
          <a:p>
            <a:r>
              <a:rPr lang="pt-BR" sz="2400" dirty="0"/>
              <a:t>Art. 11.</a:t>
            </a:r>
            <a:r>
              <a:rPr lang="pt-BR" sz="2400" b="1" dirty="0"/>
              <a:t> </a:t>
            </a:r>
            <a:r>
              <a:rPr lang="pt-BR" sz="2400" dirty="0"/>
              <a:t>O processo licitatório tem por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objetivos</a:t>
            </a:r>
            <a:r>
              <a:rPr lang="pt-BR" sz="2400" dirty="0"/>
              <a:t>:</a:t>
            </a:r>
          </a:p>
          <a:p>
            <a:endParaRPr lang="pt-BR" sz="2400" dirty="0"/>
          </a:p>
          <a:p>
            <a:pPr algn="just"/>
            <a:r>
              <a:rPr lang="pt-BR" sz="2400" dirty="0"/>
              <a:t>Parágrafo único. </a:t>
            </a:r>
            <a:r>
              <a:rPr lang="pt-BR" sz="2400" b="1" dirty="0"/>
              <a:t>A alta administração ...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...  é responsável pela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governança das contratações </a:t>
            </a:r>
            <a:r>
              <a:rPr lang="pt-BR" sz="2400" dirty="0"/>
              <a:t>e deve implementar ... estruturas ... para </a:t>
            </a:r>
          </a:p>
          <a:p>
            <a:pPr algn="just"/>
            <a:r>
              <a:rPr lang="pt-BR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... </a:t>
            </a:r>
            <a:r>
              <a:rPr lang="pt-BR" sz="2400" b="1" dirty="0">
                <a:solidFill>
                  <a:srgbClr val="FF0000"/>
                </a:solidFill>
              </a:rPr>
              <a:t>direcionar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... os processos licitatórios e os respectivos contratos, com o intuito de alcançar os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objetivos </a:t>
            </a:r>
          </a:p>
          <a:p>
            <a:pPr algn="just"/>
            <a:r>
              <a:rPr lang="pt-BR" sz="2400" dirty="0"/>
              <a:t>... </a:t>
            </a:r>
            <a:r>
              <a:rPr lang="pt-BR" sz="2400" b="1" dirty="0">
                <a:solidFill>
                  <a:srgbClr val="FF0000"/>
                </a:solidFill>
              </a:rPr>
              <a:t>promover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um ambiente íntegro e confiável, </a:t>
            </a:r>
            <a:r>
              <a:rPr lang="pt-BR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assegurar</a:t>
            </a:r>
            <a:r>
              <a:rPr lang="pt-BR" sz="2400" b="1" dirty="0"/>
              <a:t> o </a:t>
            </a:r>
            <a:r>
              <a:rPr lang="pt-BR" sz="2400" b="1" u="sng" dirty="0"/>
              <a:t>alinhamento das contratações ao planejamento estratégico e às leis orçamentárias</a:t>
            </a:r>
            <a:r>
              <a:rPr lang="pt-BR" sz="2400" b="1" dirty="0"/>
              <a:t> e </a:t>
            </a:r>
          </a:p>
          <a:p>
            <a:pPr algn="just"/>
            <a:r>
              <a:rPr lang="pt-BR" sz="2400" b="1" dirty="0"/>
              <a:t>... </a:t>
            </a:r>
            <a:r>
              <a:rPr lang="pt-BR" sz="2400" b="1" dirty="0">
                <a:solidFill>
                  <a:srgbClr val="FF0000"/>
                </a:solidFill>
              </a:rPr>
              <a:t>promover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eficiência, efetividade e eficácia </a:t>
            </a:r>
            <a:r>
              <a:rPr lang="pt-BR" sz="2400" b="1" dirty="0">
                <a:solidFill>
                  <a:srgbClr val="FF0000"/>
                </a:solidFill>
              </a:rPr>
              <a:t>em suas contratações.</a:t>
            </a:r>
            <a:endParaRPr lang="pt-PT" sz="2400" dirty="0">
              <a:solidFill>
                <a:srgbClr val="FF00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7504" y="274638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1. ORDENADOR: PLANEJADOR-RESPONSÁVEL</a:t>
            </a:r>
          </a:p>
        </p:txBody>
      </p:sp>
    </p:spTree>
    <p:extLst>
      <p:ext uri="{BB962C8B-B14F-4D97-AF65-F5344CB8AC3E}">
        <p14:creationId xmlns:p14="http://schemas.microsoft.com/office/powerpoint/2010/main" val="5498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2"/>
            <a:ext cx="9144000" cy="6888436"/>
          </a:xfrm>
        </p:spPr>
      </p:pic>
      <p:sp>
        <p:nvSpPr>
          <p:cNvPr id="4" name="AutoShape 2" descr="blob:https://web.whatsapp.com/6998b995-e3f4-4458-9241-26f34bd0d11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blob:https://web.whatsapp.com/6998b995-e3f4-4458-9241-26f34bd0d11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33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1" y="764704"/>
            <a:ext cx="8640959" cy="5832648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23528" y="1978719"/>
            <a:ext cx="8424936" cy="4486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b="1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b="1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b="1" dirty="0">
                <a:solidFill>
                  <a:schemeClr val="bg1"/>
                </a:solidFill>
              </a:rPr>
              <a:t>COMUNICADO SDG nº 12/2023</a:t>
            </a:r>
            <a:endParaRPr lang="pt-BR" dirty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r>
              <a:rPr lang="pt-BR" dirty="0">
                <a:solidFill>
                  <a:schemeClr val="bg1"/>
                </a:solidFill>
              </a:rPr>
              <a:t>O </a:t>
            </a:r>
            <a:r>
              <a:rPr lang="pt-BR" b="1" dirty="0">
                <a:solidFill>
                  <a:schemeClr val="bg1"/>
                </a:solidFill>
              </a:rPr>
              <a:t>Tribunal de Contas do Estado de São Paulo </a:t>
            </a:r>
            <a:r>
              <a:rPr lang="pt-BR" dirty="0">
                <a:solidFill>
                  <a:srgbClr val="FF0000"/>
                </a:solidFill>
              </a:rPr>
              <a:t>ALERTA</a:t>
            </a:r>
            <a:r>
              <a:rPr lang="pt-BR" dirty="0">
                <a:solidFill>
                  <a:schemeClr val="bg1"/>
                </a:solidFill>
              </a:rPr>
              <a:t> o Estado, os Municípios e os </a:t>
            </a:r>
            <a:r>
              <a:rPr lang="pt-BR" i="1" u="sng" dirty="0">
                <a:solidFill>
                  <a:schemeClr val="bg1"/>
                </a:solidFill>
              </a:rPr>
              <a:t>agentes públicos responsáveis</a:t>
            </a:r>
            <a:r>
              <a:rPr lang="pt-BR" i="1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sobre a necessidade de formularem </a:t>
            </a:r>
            <a:r>
              <a:rPr lang="pt-BR" dirty="0">
                <a:solidFill>
                  <a:srgbClr val="FF0000"/>
                </a:solidFill>
              </a:rPr>
              <a:t>Plano de Contratações Anual</a:t>
            </a:r>
            <a:r>
              <a:rPr lang="pt-BR" dirty="0">
                <a:solidFill>
                  <a:schemeClr val="bg1"/>
                </a:solidFill>
              </a:rPr>
              <a:t>, objetivando promover </a:t>
            </a:r>
            <a:r>
              <a:rPr lang="pt-BR" b="1" dirty="0">
                <a:solidFill>
                  <a:srgbClr val="FF0000"/>
                </a:solidFill>
              </a:rPr>
              <a:t>eficiência, efetividade e eficácia </a:t>
            </a:r>
            <a:r>
              <a:rPr lang="pt-BR" dirty="0">
                <a:solidFill>
                  <a:schemeClr val="bg1"/>
                </a:solidFill>
              </a:rPr>
              <a:t>dos respectivos ajustes, conforme o parágrafo único do artigo 11 da Lei nº 14.133, de 2021, bem assim como </a:t>
            </a:r>
            <a:r>
              <a:rPr lang="pt-BR" b="1" dirty="0">
                <a:solidFill>
                  <a:schemeClr val="bg1"/>
                </a:solidFill>
              </a:rPr>
              <a:t>valioso subsídio para a elaboração de suas peças orçamentárias</a:t>
            </a:r>
            <a:r>
              <a:rPr lang="pt-BR" dirty="0">
                <a:solidFill>
                  <a:schemeClr val="bg1"/>
                </a:solidFill>
              </a:rPr>
              <a:t>, na forma prevista no inciso VII do artigo 12 da mesma lei.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dirty="0">
                <a:solidFill>
                  <a:schemeClr val="bg1"/>
                </a:solidFill>
              </a:rPr>
              <a:t>Tal providência alinha-se com o disposto no artigo 5º da Lei nº 14.133, de 2021, que definiu o </a:t>
            </a:r>
            <a:r>
              <a:rPr lang="pt-BR" b="1" dirty="0">
                <a:solidFill>
                  <a:schemeClr val="bg1"/>
                </a:solidFill>
              </a:rPr>
              <a:t>planejamento como princípio</a:t>
            </a:r>
            <a:r>
              <a:rPr lang="pt-BR" dirty="0">
                <a:solidFill>
                  <a:schemeClr val="bg1"/>
                </a:solidFill>
              </a:rPr>
              <a:t>, somado aos estabelecidos do artigo 37 da Constituição Federal.</a:t>
            </a:r>
          </a:p>
          <a:p>
            <a:pPr marL="0" indent="0" algn="just">
              <a:buFont typeface="Arial" pitchFamily="34" charset="0"/>
              <a:buNone/>
            </a:pPr>
            <a:r>
              <a:rPr lang="pt-BR" dirty="0">
                <a:solidFill>
                  <a:schemeClr val="bg1"/>
                </a:solidFill>
              </a:rPr>
              <a:t> </a:t>
            </a:r>
            <a:endParaRPr lang="pt-BR" sz="3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pt-BR" dirty="0">
                <a:solidFill>
                  <a:schemeClr val="bg1"/>
                </a:solidFill>
              </a:rPr>
              <a:t>SDG, 15 de março de 2023.</a:t>
            </a:r>
          </a:p>
          <a:p>
            <a:pPr marL="0" indent="0">
              <a:buFont typeface="Arial" pitchFamily="34" charset="0"/>
              <a:buNone/>
            </a:pPr>
            <a:r>
              <a:rPr lang="pt-BR" dirty="0">
                <a:solidFill>
                  <a:schemeClr val="bg1"/>
                </a:solidFill>
              </a:rPr>
              <a:t> </a:t>
            </a:r>
            <a:endParaRPr lang="pt-BR" sz="13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pt-BR" dirty="0">
                <a:solidFill>
                  <a:schemeClr val="bg1"/>
                </a:solidFill>
              </a:rPr>
              <a:t>SÉRGIO CIQUERA ROSSI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Secretário-Diretor Geral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Picture 2" descr="logop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64" y="836712"/>
            <a:ext cx="1254377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57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6871</TotalTime>
  <Words>3798</Words>
  <Application>Microsoft Office PowerPoint</Application>
  <PresentationFormat>Apresentação na tela (4:3)</PresentationFormat>
  <Paragraphs>333</Paragraphs>
  <Slides>48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3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P A N O R A M A    F I S C A L </vt:lpstr>
      <vt:lpstr>Apresentação do PowerPoint</vt:lpstr>
      <vt:lpstr>1. ORDENADOR: PLANEJADOR-RESPONSÁVEL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 A N O R A M A    F I S C A L </vt:lpstr>
      <vt:lpstr>Apresentação do PowerPoint</vt:lpstr>
      <vt:lpstr>2. ALTERAÇÕES ESTRUTURAIS, FUNCIONAL-OPERATIVA</vt:lpstr>
      <vt:lpstr>2. ALTERAÇÕES ESTRUTURAIS, FUNCIONAL-OPERATIVA</vt:lpstr>
      <vt:lpstr>Apresentação do PowerPoint</vt:lpstr>
      <vt:lpstr>2. ALTERAÇÕES ESTRUTURAIS, FUNCIONAL-OPERATIVA</vt:lpstr>
      <vt:lpstr>2. ALTERAÇÕES ESTRUTURAIS, FUNCIONAL-OPERATIVA</vt:lpstr>
      <vt:lpstr>2. ALTERAÇÕES ESTRUTURAIS, FUNCIONAL-OPERATIVA</vt:lpstr>
      <vt:lpstr>Apresentação do PowerPoint</vt:lpstr>
      <vt:lpstr>Apresentação do PowerPoint</vt:lpstr>
      <vt:lpstr> 2. ALTERAÇÕES ESTRUTURAIS, FUNCIONAL-OPERATIVA </vt:lpstr>
      <vt:lpstr>Apresentação do PowerPoint</vt:lpstr>
      <vt:lpstr>P A N O R A M A    F I S C A L </vt:lpstr>
      <vt:lpstr>Apresentação do PowerPoint</vt:lpstr>
      <vt:lpstr>Apresentação do PowerPoint</vt:lpstr>
      <vt:lpstr>3. ADEQUAÇÃO ORÇAMENTARIA </vt:lpstr>
      <vt:lpstr>Apresentação do PowerPoint</vt:lpstr>
      <vt:lpstr>3. ADEQUAÇÃO ORÇAMENTARIA </vt:lpstr>
      <vt:lpstr>3. ADEQUAÇÃO ORÇAMENTARIA </vt:lpstr>
      <vt:lpstr>Apresentação do PowerPoint</vt:lpstr>
      <vt:lpstr>3. ADEQUAÇÃO ORÇAMENTARIA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3. ADEQUAÇÃO ORÇAMENTARIA </vt:lpstr>
      <vt:lpstr>3. ADEQUAÇÃO ORÇAMENTARIA </vt:lpstr>
      <vt:lpstr>3. ADEQUAÇÃO ORÇAMENTARIA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impactos  da Nova Lei de Licitações</dc:title>
  <dc:creator>Alexandre Di Pietra</dc:creator>
  <cp:lastModifiedBy>ELITEBOOK</cp:lastModifiedBy>
  <cp:revision>159</cp:revision>
  <dcterms:created xsi:type="dcterms:W3CDTF">2024-05-06T19:40:24Z</dcterms:created>
  <dcterms:modified xsi:type="dcterms:W3CDTF">2024-08-06T20:38:05Z</dcterms:modified>
</cp:coreProperties>
</file>