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3" r:id="rId2"/>
    <p:sldId id="257" r:id="rId3"/>
    <p:sldId id="317" r:id="rId4"/>
    <p:sldId id="265" r:id="rId5"/>
    <p:sldId id="325" r:id="rId6"/>
    <p:sldId id="269" r:id="rId7"/>
    <p:sldId id="270" r:id="rId8"/>
    <p:sldId id="272" r:id="rId9"/>
    <p:sldId id="286" r:id="rId10"/>
    <p:sldId id="287" r:id="rId11"/>
    <p:sldId id="291" r:id="rId12"/>
    <p:sldId id="294" r:id="rId13"/>
    <p:sldId id="306" r:id="rId14"/>
    <p:sldId id="301" r:id="rId15"/>
    <p:sldId id="311" r:id="rId16"/>
    <p:sldId id="268" r:id="rId17"/>
    <p:sldId id="313" r:id="rId18"/>
    <p:sldId id="312" r:id="rId19"/>
    <p:sldId id="315" r:id="rId20"/>
    <p:sldId id="316" r:id="rId21"/>
    <p:sldId id="318" r:id="rId22"/>
    <p:sldId id="314" r:id="rId23"/>
    <p:sldId id="321" r:id="rId24"/>
    <p:sldId id="402" r:id="rId25"/>
    <p:sldId id="400" r:id="rId26"/>
    <p:sldId id="401" r:id="rId27"/>
    <p:sldId id="403" r:id="rId28"/>
    <p:sldId id="285" r:id="rId29"/>
    <p:sldId id="404" r:id="rId30"/>
    <p:sldId id="304" r:id="rId31"/>
    <p:sldId id="277" r:id="rId32"/>
    <p:sldId id="405" r:id="rId33"/>
    <p:sldId id="40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417C"/>
    <a:srgbClr val="005DB8"/>
    <a:srgbClr val="29A9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0F4B-44AB-48CC-A79F-33297F3BBF4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6C51-463D-4D31-8123-E3150F103F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341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0FA9A0-5582-446F-938F-C88E73743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EA0F79F-D123-4059-B5AE-91966941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52EF64-8466-44B4-A95B-7A776090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1AFF16-C64A-4C60-9224-5FDB0DD0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DCCC09F-44D8-49AA-AEB7-835D2D7C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422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897123-CE28-4AE1-99AE-CA0548BB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49540A9-948E-4434-A9DC-E2C3A9D3B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95C9D0-C844-4F5C-99B5-DB914898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E4C485-F608-46ED-AA5F-47DF1A30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467EC0-4CBE-4668-83FF-AF69885C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08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03079F3-5644-42CE-8C33-A10A84438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A21B145-A895-4CF1-8CF0-C291D675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CBC59C9-9A61-4C1A-B581-7D25317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22A591-8B8B-46B2-A360-107E325C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059A079-DBBC-4F7B-B989-951C7DA9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027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xmlns="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xmlns="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xmlns="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53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372A8-6045-4B39-8F8B-E37AE2DF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5A612E7-9EA9-4A5A-AFEF-16C9115C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54A024B-F1B3-4D75-8BA9-B05BE7A0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82B2F5-8E01-4D29-BF8A-DC6713CE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09F8C35-88A1-4AD4-B886-73A8EBB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55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FFBD04-E1FB-422C-98C0-32161D8A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05BA3EA-BC36-4EED-8DE2-954E736B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2AC7384-2FE7-4A13-98D8-547482E8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700C472-C6C1-4B06-9DEF-260B347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0C995F-AA16-4081-AD1F-8D8879C8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28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425D6-6AD6-4CCD-8C82-FA583BA7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07E90D-DF01-4B74-93A1-25FDD0419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F0F2D4-59A4-4BFB-8A24-DC001205E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A67074-9833-49D3-AD72-5BB13FBD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CFA9B37-18E9-49B3-A02F-8BB1254D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D42211-BD11-4015-A94D-C54DE201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34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E28673-1ABD-480A-BE4B-CC0B31C6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E033ABA-3FA4-4D6E-948D-51374B90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7333F51-0959-4097-82BA-738D398EF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0E34143-D435-47F0-9EBE-4413EAC1D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972027E-F2E2-4782-87C7-BEBED8415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41DF6DD-83CA-47AD-A078-27B8CF20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4177ECBD-BD99-493F-9CED-1A24651C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86213B5-3613-4261-9C45-14FF8CD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473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BA4F9-7E6A-4794-ACB8-EFC2D83C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0A8DFF0-43E1-4101-A58D-FB563F81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35D6E4E-073C-4B28-929B-1E3FC058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24FDBE9-EE0F-4463-8DE5-756ABD11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288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DB4A343-DEEC-43D3-8E5E-CA5BC595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7EC2FFE-966A-423B-9735-BB6BD781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A65D284-8975-4202-9973-1F6CBF91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8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1C5918-D680-4825-8B4D-60495F95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8C7A8E-B43A-4281-B9C5-8A6479E4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8BE3FE5-6772-4D2D-A922-A8C35E5F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2B56DC3-6676-409E-8595-9E8A22F9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ABCA6B0-42E9-44C7-9260-9459FBE6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242B175-960D-455D-B511-A498CCA6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8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C91A2C-03F4-4797-99A8-9E3A6C5E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4122D15-A1E4-4F36-9C74-C1AFAE79E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AA86D69-48D6-4865-9E94-95A0B62F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BE7AE51-A636-4DCE-87C9-2474BC37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17E4305-E822-4C47-8798-09ECF156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571DDE6-E7A3-4BEE-9628-8491830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2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0E83D3A-43D4-4A30-B53F-33F4D27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A255008-634D-4F61-BCB8-9C670995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6B95CC-0CF4-48EB-828E-3AB955775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357CCBE-6F8D-4456-821B-C4116DBA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05A6103-6563-4311-A79A-B198E505C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18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968977" y="867376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620623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339634" y="1345474"/>
          <a:ext cx="10580915" cy="396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355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406048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55988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182.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2º (...).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182.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A contagem recíproca no RPPS aplica-se à hipótese de concessão de pensão por morte se, no cálculo desse benefício, for computado o tempo de contribuição do segurado aos regimes previdenciários segundo as normas do regime instituidor, a exemplo do caput do art. 23 da Emenda Constitucional nº 103, de 2019.</a:t>
                      </a:r>
                    </a:p>
                    <a:p>
                      <a:pPr marL="0" algn="just" defTabSz="914400" rtl="0" eaLnBrk="1" latinLnBrk="0" hangingPunct="1"/>
                      <a:endParaRPr lang="pt-BR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4º Na hipótese de invalidação da relação jurídica de filiação do segurado ao RPPS, por qualquer forma, serão mantidos os períodos de contribuição ao RPPS, assegurada a contagem recíproca do tempo de contribuição enquanto o vínculo esteve vigente, nos termos do disposto no § 9º do art. 201 da Constituição, mediante emissão de CTC.”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31074" y="5478107"/>
            <a:ext cx="1077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Esclarecer que a contagem recíproca de tempo na pensão dos RPPS se aplica apenas se, no cálculo desse benefício, for levado em conta o tempo de contribuição do servidor na origem, como art. 23 da EC 103 que simula a aposentadoria por incapacidade. Regras anteriores não cabem porque a concessão e cálculo independem do tempo. E Tema 1254.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1F65E6E-8632-19FB-4ACB-283CD538A95B}"/>
              </a:ext>
            </a:extLst>
          </p:cNvPr>
          <p:cNvSpPr txBox="1"/>
          <p:nvPr/>
        </p:nvSpPr>
        <p:spPr>
          <a:xfrm>
            <a:off x="-47023" y="16924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35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968977" y="1063321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240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119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547468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8452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189.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2º (...).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189.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Caso o ex-servidor requeira a emissão de CTC correspondente a cargos acumuláveis que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titularizava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ente federativo, deverá ser emitida uma única Certidão em relação a cada cargo, observado o disposto no art. 192.”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53146" y="5099280"/>
            <a:ext cx="1056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Deixar a norma mais clara. CTC é única, mas por cargo.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67F4CFD-4474-DD9F-762A-D6A04CC8393B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58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968977" y="723683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568371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09137"/>
          <a:ext cx="10646229" cy="405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766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534246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241.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- à estrutura de governança do RPPS, com a identificação dos dirigentes da unidade gestora, do responsável pela gestão das aplicações dos recursos e dos membros dos conselhos deliberativo e fiscal e do comitê de investimentos;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9º (...).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241.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à estrutura de governança do RPPS, contemplando a identificação dos dirigentes da unidade gestora, do responsável pela gestão das aplicações dos recursos e dos membros dos conselhos deliberativo e fiscal e do comitê de investimentos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a comprovação do atendimento aos requisitos de que trata o art. 76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10.  As entidades certificadoras, reconhecidas na forma do § 5º do art. 78, deverão encaminhar, para fins da divulgação de que trata o § 7º desse artigo, as informações dos certificados por elas expedidos.”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53146" y="5465044"/>
            <a:ext cx="105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Atendimento dos requisitos é critério de CRP. Prever que as informações da certificação devem ser enviadas e também autoriza a divulgação dos certificados.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1200F9D-BA1E-BA2F-3140-7D655BB3D626}"/>
              </a:ext>
            </a:extLst>
          </p:cNvPr>
          <p:cNvSpPr txBox="1"/>
          <p:nvPr/>
        </p:nvSpPr>
        <p:spPr>
          <a:xfrm>
            <a:off x="-47023" y="1794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0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968977" y="1063321"/>
            <a:ext cx="4743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5DB8"/>
                </a:solidFill>
                <a:latin typeface="+mj-lt"/>
              </a:rPr>
              <a:t>ANEXO II </a:t>
            </a:r>
            <a:r>
              <a:rPr lang="pt-BR" dirty="0">
                <a:solidFill>
                  <a:srgbClr val="005DB8"/>
                </a:solidFill>
                <a:latin typeface="+mj-lt"/>
              </a:rPr>
              <a:t>da 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05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928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5608874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15.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Lei do ente poderá prever critérios e condições para concessão do abono de permanência, inclusive quanto a seu valor.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15.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A lei do respectivo ente federativo de que trata o § 19 do art. 40 da Constituição Federal estabelecerá critérios, inclusive quanto à determinação de seu valor, para concessão do abono de permanência a que poderá fazer jus o servidor titular de cargo efetivo que tenha completado as exigências para a aposentadoria voluntária e que opte por permanecer em atividade,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sendo equivalente, no máximo, ao valor da sua contribuição previdenciária, até completar a idade para a aposentadoria compulsória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79269" y="5791619"/>
            <a:ext cx="1021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Corrigir divergência aparente entre abono de permanência equivalente a contribuição X abono equivalente a, no máximo, o valor da contribuição.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80127FC-B66D-2B4A-FE9F-BF25D44A1EAE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3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968976" y="1063321"/>
            <a:ext cx="4600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5DB8"/>
                </a:solidFill>
                <a:latin typeface="+mj-lt"/>
              </a:rPr>
              <a:t>ANEXO XV </a:t>
            </a:r>
            <a:r>
              <a:rPr lang="pt-BR" dirty="0">
                <a:solidFill>
                  <a:srgbClr val="005DB8"/>
                </a:solidFill>
                <a:latin typeface="+mj-lt"/>
              </a:rPr>
              <a:t>da 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760021" y="1888366"/>
          <a:ext cx="9844802" cy="240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28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6970974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Novo </a:t>
                      </a:r>
                      <a:r>
                        <a:rPr lang="pt-BR" b="1" dirty="0">
                          <a:effectLst/>
                        </a:rPr>
                        <a:t>Anexo XV da Portaria MTP nº 1.467, de 2022</a:t>
                      </a:r>
                      <a:r>
                        <a:rPr lang="pt-BR" dirty="0">
                          <a:effectLst/>
                        </a:rPr>
                        <a:t>, a ser acrescido na forma do Anexo II da minuta. Entre outros dados, esse formulário indica o órgão ou entidade da Administração Pública responsável pelo ônus da remuneração, bem como pela retenção e recolhimento da contribuição do servidor cedido, juntamente com o valor da contribuição do ente para o custeio da previdência social e o repasse dessas contribuições à unidade gestora do RPPS a que está vinculado o segurado cedido.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79269" y="5073154"/>
            <a:ext cx="10215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Modelo de termo de solicitação de cessão de servidor.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D8A4B5F-03F1-4B6C-7784-4503253A47A1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34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1788159" y="1221842"/>
            <a:ext cx="9343666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1.396, de 08 de maio de 2024</a:t>
            </a:r>
          </a:p>
          <a:p>
            <a:pPr algn="just">
              <a:lnSpc>
                <a:spcPct val="150000"/>
              </a:lnSpc>
            </a:pPr>
            <a:endParaRPr lang="pt-B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solidFill>
                  <a:prstClr val="black"/>
                </a:solidFill>
                <a:cs typeface="Arial" panose="020B0604020202020204" pitchFamily="34" charset="0"/>
              </a:rPr>
              <a:t>Dispõe sobre </a:t>
            </a:r>
            <a:r>
              <a:rPr lang="pt-BR" sz="2300" b="1" dirty="0">
                <a:solidFill>
                  <a:prstClr val="black"/>
                </a:solidFill>
                <a:cs typeface="Arial" panose="020B0604020202020204" pitchFamily="34" charset="0"/>
              </a:rPr>
              <a:t>regime extraordinário de emissão e renovação da validade do Certificado de Regularidade Previdenciária - CRP e de sua emissão emergencial para o Estado e Municípios do Rio Grande do Sul em decorrência da calamidade pública </a:t>
            </a:r>
            <a:r>
              <a:rPr lang="pt-BR" sz="2300" dirty="0">
                <a:solidFill>
                  <a:prstClr val="black"/>
                </a:solidFill>
                <a:cs typeface="Arial" panose="020B0604020202020204" pitchFamily="34" charset="0"/>
              </a:rPr>
              <a:t>reconhecida por meio das Portarias do Ministério da Integração e do Desenvolvimento Regional nº 1.377 e nº 1.379, de 5 de maio de 2024.</a:t>
            </a: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324231" y="1350085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A9E5C22-7236-209D-4F86-B62A619A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479" y="128906"/>
            <a:ext cx="1216095" cy="758085"/>
          </a:xfrm>
          <a:prstGeom prst="rect">
            <a:avLst/>
          </a:prstGeom>
        </p:spPr>
      </p:pic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33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427383" y="875231"/>
            <a:ext cx="113902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1.396, de 08 de maio de 2024 publicada no DOU dia 10/05/2024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Os Certificados de Regularidade Previdenciária - CRP de que trata o art. 248 da Portaria MTP nº 1.467, de 2 de junho de 2022,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do Estado e dos Municípios do Rio Grande do Sul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 terão o seguinte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regime extraordinário de emissão ou renovação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I - os certificados com validade vencida nos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trinta dias anteriores à publicação desta Portaria serão renovados emergencialmente por noventa dias a partir da data desta publicação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; e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II - os certificados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vencidos em até sessenta dias da publicação desta Portaria serão renovados emergencialmente por mais noventa dias a contar da data do seu vencimento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9FFABEB-1605-AED1-858B-8BFAE108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479" y="128906"/>
            <a:ext cx="1305547" cy="813847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19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1948070" y="2089166"/>
            <a:ext cx="8953610" cy="171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1.499 de 28 de maio de 2024 que Altera a Portaria MTP nº 1.467, de 2 de junho de 2022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423623" y="1350085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23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743778" y="910062"/>
            <a:ext cx="10704443" cy="5668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Portaria MPS nº 1.499 de 28 de maio de 2024 publicada no DOU do dia 29/05/24</a:t>
            </a:r>
            <a:endParaRPr lang="pt-BR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endParaRPr lang="pt-BR" sz="1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Altera a Portaria MTP nº 1.467/2022 para estabelecer uma regra provisória de exigência da certificação profissional dos dirigentes e membros de conselhos e comitês de RPPS até 31/12/2025, como forma de </a:t>
            </a:r>
            <a:r>
              <a:rPr lang="pt-BR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estimular a certificação e minorar impactados pelo calendário eleitoral dos municípios</a:t>
            </a:r>
            <a:r>
              <a:rPr lang="pt-BR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 eventuais trocas de dirigentes e conselheiros. </a:t>
            </a: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Reduz as exigências de certificação </a:t>
            </a:r>
            <a:r>
              <a:rPr lang="pt-BR" sz="2200" b="1" u="sng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até 31/12/2025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 certificação a ser exigida é a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básica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independentemente do porte do RPPS ou da quantidade de recursos acumulados. Data de verificação continua sendo 31/07/2024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6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maioria dos membros titulares dos conselhos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1/3 dos membros titulares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maioria dos membros da diretoria executiva ou órgão do RPPS,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computar-se-á a certificação do dirigente máximo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totalidade dos membros do comitê de investimentos, independentemente da quantidade de recursos do regime,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a maioria dos membros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 os dirigentes e conselheiros não obtiverem a certificação, o órgão ou entidade gestora poderá adotar, na forma da legislação do ente, providências relativas à substituição do profissional.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197" y="450671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58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736548" y="1247156"/>
            <a:ext cx="10845851" cy="496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Exigência, a 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partir de 1/1/2026 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certificações e programas de qualificação continuada graduados em níveis básico, intermediário e avançado, exigidos de forma proporcional ao porte, 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conforme o ISP-RPPS, ao volume de recursos nos moldes em que definidos no Manual da Certificação dos Profissionais dos RPPS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25755" indent="-325755" algn="just" defTabSz="868680">
              <a:spcBef>
                <a:spcPts val="570"/>
              </a:spcBef>
              <a:buFont typeface="Wingdings" panose="05000000000000000000" pitchFamily="2" charset="2"/>
              <a:buChar char=""/>
              <a:tabLst>
                <a:tab pos="256985" algn="l"/>
              </a:tabLst>
            </a:pPr>
            <a:endParaRPr lang="pt-BR" sz="228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Manual é construído de forma participativa pela Comissão da Certificação, com representantes de RPPS eleitos pelo </a:t>
            </a:r>
            <a:r>
              <a:rPr lang="pt-BR" sz="2280" kern="1200" dirty="0" err="1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Conaprev</a:t>
            </a: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associações regionais de RPPS e representantes de Tribunais de Contas indicados pela </a:t>
            </a:r>
            <a:r>
              <a:rPr lang="pt-BR" sz="2280" kern="1200" dirty="0" err="1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Atricon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Basicamente, as previsões do Manual são trazidas à Portaria MTP nº 1.467/2002.</a:t>
            </a: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endParaRPr lang="pt-BR" sz="228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Previsão da institucionalização de ações coordenadas de acompanhamento dos RPPS por meio da articulação institucional, a cooperação técnica e intercâmbio de informações com os Tribunais de Contas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65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354105" y="2704328"/>
            <a:ext cx="3278204" cy="305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Atualizações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sobre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normas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infralegais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dos RPPS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5D3E38-152C-B375-3E10-D66BEA22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01" y="1097128"/>
            <a:ext cx="5367049" cy="4561992"/>
          </a:xfrm>
          <a:prstGeom prst="rect">
            <a:avLst/>
          </a:prstGeom>
        </p:spPr>
      </p:pic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64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526774" y="1187461"/>
            <a:ext cx="1081547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envio dos dados cadastrais, funcionais e remuneratórios 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 segurados e beneficiários do RPPS para o MPS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devem considerar as informações constantes dos 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eventos de tabelas, periódicos e não periódicos,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enviadas por meio do </a:t>
            </a:r>
            <a:r>
              <a:rPr lang="pt-BR" sz="22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eSocial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observando-se as regras e prazos estabelecidos na documentação técnica aprovada pelo Ministério da Previdência Social em conjunto com os órgãos gestores do </a:t>
            </a:r>
            <a:r>
              <a:rPr lang="pt-BR" sz="22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eSocial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Emissão de 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CRP emergencial em caso de problema generalizado de natureza operacional no </a:t>
            </a:r>
            <a:r>
              <a:rPr lang="pt-BR" sz="2200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Cadprev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que implique interrupção de funcionamento, indisponibilidade ou intermitência, inclusive com suspensão de prazos.</a:t>
            </a: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Anexo VII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divulgação das taxas de juros parâmetro para a avaliação atuarial de 2025 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(essas taxas são calculadas pela média móvel dos últimos 5 anos das taxas de juros das NTN-B e a metodologia é igual a Previc).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15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2126976" y="1668882"/>
            <a:ext cx="8673104" cy="328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1.400 de 27 de maio de 2024</a:t>
            </a:r>
          </a:p>
          <a:p>
            <a:pPr algn="just">
              <a:lnSpc>
                <a:spcPct val="150000"/>
              </a:lnSpc>
            </a:pPr>
            <a:endParaRPr lang="pt-BR" sz="2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Atualização e consolidação dos atos normativos da Compensação Previdenciária entre regimes</a:t>
            </a:r>
            <a:endParaRPr lang="pt-BR" sz="25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473319" y="1856981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801B3B9-25C8-0808-D639-3EDFCB54E3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39" y="182649"/>
            <a:ext cx="1368311" cy="1079621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29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347871" y="1123119"/>
            <a:ext cx="1121133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1.400 de 27 de maio de 2024 publicada no DOU do dia 03/06/2024</a:t>
            </a:r>
          </a:p>
          <a:p>
            <a:pPr algn="just"/>
            <a:endParaRPr lang="pt-B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Atualização e consolidação dos atos normativos da Compensação Previdenciária entre regimes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Publicada pelo MPS, em 03/06/2024, a Portaria MPS nº 1.400/2024</a:t>
            </a:r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disciplina os parâmetros e diretrizes da operacionalização da compensação financeira entre o Regime Geral de Previdência Social e os Regimes Próprios de Previdência Social - RPPS dos servidores da União, dos Estados, do Distrito Federal e dos Municípios, e destes entre si.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Portaria MPS nº 1.400, de 2024, visa estabelecer normas para os operadores da compensação previdenciária que é prevista na Lei nº 9.796, de 5 de maio de 1999, e do Decreto nº 10.188, de 20 de dezembro de 2019.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norma visa consolidar dos atos normativos da União, atualizando e consolidando os conceitos e normas gerais da compensação previdenciária para um único ato infralegal. </a:t>
            </a:r>
            <a:endParaRPr lang="pt-BR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32B46B0-CCAD-0FFD-BD4D-D091341A1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35" y="41240"/>
            <a:ext cx="1206935" cy="952293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11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313509" y="1250866"/>
            <a:ext cx="1153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1.956, de 19 de junho de 2024 </a:t>
            </a:r>
            <a:r>
              <a:rPr lang="pt-BR" sz="2400" b="1" dirty="0"/>
              <a:t>que prorroga o prazo de renovação emergencial dos Certificados de Regularidade Previdenciária - CRP do Estado e dos Municípios do Rio Grande do Sul em estado de calamidade ou de emergência que vencerem em até 180 dias após o prazo previsto na Portaria MPS nº 1.396/24.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Os </a:t>
            </a:r>
            <a:r>
              <a:rPr lang="pt-BR" sz="2400" b="1" dirty="0"/>
              <a:t>CRP que vencerem em até 180 dias após o prazo de 60 dias previsto no inciso II do art. 1º da Portaria MPS nº 1.396, de 08 de maio de 2024</a:t>
            </a:r>
            <a:r>
              <a:rPr lang="pt-BR" sz="2400" dirty="0"/>
              <a:t>, do </a:t>
            </a:r>
            <a:r>
              <a:rPr lang="pt-BR" sz="2400" dirty="0">
                <a:highlight>
                  <a:srgbClr val="00FF00"/>
                </a:highlight>
              </a:rPr>
              <a:t>Estado e dos Municípios do Rio Grande do Sul com reconhecimento oficial de estado de calamidade ou de emergência no período</a:t>
            </a:r>
            <a:r>
              <a:rPr lang="pt-BR" sz="2400" dirty="0"/>
              <a:t>, serão </a:t>
            </a:r>
            <a:r>
              <a:rPr lang="pt-BR" sz="2400" b="1" dirty="0"/>
              <a:t>renovados emergencialmente por mais noventa dias a contar da data do seu vencimento.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30153" cy="1141107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8091F9A-E219-70DE-C0B6-678BEBCF7F3F}"/>
              </a:ext>
            </a:extLst>
          </p:cNvPr>
          <p:cNvSpPr txBox="1"/>
          <p:nvPr/>
        </p:nvSpPr>
        <p:spPr>
          <a:xfrm>
            <a:off x="2253141" y="646814"/>
            <a:ext cx="9185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1.956, publicada no DOU do dia 20 de junho de 2024</a:t>
            </a:r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F622130-D2B1-B8FA-8304-78D9D87F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59" y="5657719"/>
            <a:ext cx="1305547" cy="813847"/>
          </a:xfrm>
          <a:prstGeom prst="rect">
            <a:avLst/>
          </a:prstGeom>
        </p:spPr>
      </p:pic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60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423692" y="809561"/>
            <a:ext cx="110511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PORTARIA SRPC/MPS Nº 2.435, DE 30 DE JULHO DE 2024 publicada no DOU nº 146, de 31/07/2024</a:t>
            </a:r>
            <a:endParaRPr lang="pt-BR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Nomeação dos membros que compõem o Comitê da Compensação Previdenciária de que trata o § 1º do art. 92 da Portaria MPS nº 1.400, de 27 de maio de 2024; e </a:t>
            </a:r>
          </a:p>
          <a:p>
            <a:pPr algn="just"/>
            <a:endParaRPr lang="pt-BR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Estabelecido que para 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Índice de Situação Previdenciária - ISP-RPPS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, de que tratam o art. 238 da Portaria MTP nº 1.467, de 02 de junho de 2022 e a Portaria SPREV nº 14.762, de 19 de junho de 2020: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 - serão considerados os dados encaminhados por meio do Sistema de Informações dos Regimes Públicos de Previdência Social - </a:t>
            </a:r>
            <a:r>
              <a:rPr lang="pt-BR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Cadprev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e do Sistema de Informações Contábeis e Fiscais do Setor Público Brasileiro - </a:t>
            </a:r>
            <a:r>
              <a:rPr lang="pt-BR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Siconfi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até o dia </a:t>
            </a:r>
            <a:r>
              <a:rPr lang="pt-BR" sz="22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15 de setembro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; e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II - o prazo limite para a publicação será </a:t>
            </a:r>
            <a:r>
              <a:rPr lang="pt-BR" sz="22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29 de novembro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A01B379-56A4-60F0-1A50-A803AE9A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62" y="5685038"/>
            <a:ext cx="3695700" cy="8858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73AD920-4B8A-1AD9-F049-C55F0654D3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36" y="41241"/>
            <a:ext cx="1024226" cy="808132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60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347871" y="665069"/>
            <a:ext cx="112113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1" cap="all" dirty="0"/>
          </a:p>
          <a:p>
            <a:pPr algn="just"/>
            <a:endParaRPr lang="pt-BR" sz="2800" b="1" cap="all" dirty="0"/>
          </a:p>
          <a:p>
            <a:pPr algn="just"/>
            <a:r>
              <a:rPr lang="pt-BR" sz="2800" b="1" cap="all" dirty="0"/>
              <a:t>Portaria MPS Nº 2.191,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2400" dirty="0"/>
              <a:t> </a:t>
            </a:r>
          </a:p>
          <a:p>
            <a:endParaRPr lang="pt-BR" sz="1600" dirty="0"/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Autoriza o processamento automático dos requerimentos de compensação financeira dos Regimes Próprios de Previdência Social do Estado e dos Municípios do Rio Grande do Sul de forma segregada dos demais requerimentos, em razão do reconhecimento do Estado de Calamidade Pública e da Situação de Emergência no Rio Grande do Sul.</a:t>
            </a:r>
            <a:endParaRPr lang="pt-BR" sz="2800" dirty="0"/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51" y="52252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E479714-487B-AE70-F156-FA5A4E9CCA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887" y="188922"/>
            <a:ext cx="1206935" cy="952293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47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365759" y="834888"/>
            <a:ext cx="114430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cap="all" dirty="0"/>
          </a:p>
          <a:p>
            <a:r>
              <a:rPr lang="pt-BR" sz="2800" b="1" cap="all" dirty="0"/>
              <a:t>Portaria MPS Nº 2.190,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800" dirty="0"/>
              <a:t> 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Dispõe sobre regime extraordinário dos planos de amortização do déficit atuarial dos RPPS  dos servidores públicos do Estado e dos Municípios do Rio Grande do Sul. </a:t>
            </a:r>
            <a:endParaRPr lang="pt-BR" sz="2000" dirty="0"/>
          </a:p>
          <a:p>
            <a:r>
              <a:rPr lang="pt-BR" sz="2000" dirty="0"/>
              <a:t> 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iferimento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início da exigibilidade das contribuições suplementares, na forma de alíquotas ou aportes mensais, até 31 de março de 2025;</a:t>
            </a: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M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anutenção, até 31 de dezembro de 2026, do percentual previsto na alínea "a" do inciso I e na alínea "a" do inciso II do art. 45 do Anexo VI da Portaria MTP nº 1.467, de 02 de junho de 2022.</a:t>
            </a:r>
          </a:p>
          <a:p>
            <a:pPr marL="0" marR="0" algn="just">
              <a:spcBef>
                <a:spcPts val="0"/>
              </a:spcBef>
            </a:pP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implementação, por lei do ente federativo, de planos de amortização do déficit atuarial com a adoção do regime extraordinário deverá ser embasada em: </a:t>
            </a: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avaliação de impactos para a capacidade orçamentária, financeira e fiscal do ente federativo decorrentes dos eventos climáticos que afetaram o Estado do RS, inclusive no que se refere à arrecadação própria de tributos ou ao recebimento de repasses de recursos;</a:t>
            </a:r>
            <a:endParaRPr lang="pt-BR" sz="2000" dirty="0">
              <a:effectLst/>
            </a:endParaRPr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88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B12137F-D5BB-1038-DAC5-3EDED4D7BF32}"/>
              </a:ext>
            </a:extLst>
          </p:cNvPr>
          <p:cNvSpPr txBox="1"/>
          <p:nvPr/>
        </p:nvSpPr>
        <p:spPr>
          <a:xfrm>
            <a:off x="365759" y="834888"/>
            <a:ext cx="1119344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cap="all" dirty="0"/>
          </a:p>
          <a:p>
            <a:r>
              <a:rPr lang="pt-BR" sz="2800" b="1" cap="all" dirty="0"/>
              <a:t>Portaria MPS Nº 2.190,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2000" dirty="0"/>
              <a:t> </a:t>
            </a:r>
          </a:p>
          <a:p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Dispõe sobre regime extraordinário dos planos de amortização do déficit atuarial dos RPPS  dos servidores públicos do Estado e dos Municípios do Rio Grande do Sul. </a:t>
            </a:r>
            <a:endParaRPr lang="pt-BR" sz="2200" dirty="0"/>
          </a:p>
          <a:p>
            <a:r>
              <a:rPr lang="pt-BR" sz="2200" dirty="0"/>
              <a:t> </a:t>
            </a:r>
          </a:p>
          <a:p>
            <a:pPr marL="0" marR="0" algn="just"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avaliação atuarial do RPPS, considerando a ocorrência de fato relevante para o deterioramento de sua situação financeira e atuaria</a:t>
            </a:r>
          </a:p>
          <a:p>
            <a:pPr marL="0" marR="0" algn="just"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não deverá colocar em risco a solvência e liquidez do plano de benefícios, por meio do acompanhamento semestral do equilíbrio entre os compromissos do plano de benefícios e os recursos garantidores; e </a:t>
            </a:r>
          </a:p>
          <a:p>
            <a:pPr marL="0" marR="0" algn="just">
              <a:spcBef>
                <a:spcPts val="0"/>
              </a:spcBef>
              <a:buFontTx/>
              <a:buChar char="-"/>
            </a:pPr>
            <a:endParaRPr lang="pt-BR" sz="2200" dirty="0">
              <a:effectLst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não afasta a responsabilidade do ente federativo pela cobertura de eventuais insuficiências financeiras.</a:t>
            </a:r>
            <a:endParaRPr lang="pt-BR" sz="2200" dirty="0">
              <a:effectLst/>
            </a:endParaRPr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882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9">
            <a:extLst>
              <a:ext uri="{FF2B5EF4-FFF2-40B4-BE49-F238E27FC236}">
                <a16:creationId xmlns:a16="http://schemas.microsoft.com/office/drawing/2014/main" xmlns="" id="{D70EA2E7-D5D0-E19A-B421-D97FD545E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9000"/>
            <a:ext cx="10515600" cy="3913262"/>
          </a:xfrm>
          <a:ln>
            <a:solidFill>
              <a:schemeClr val="accent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B07EF07-94FC-38D4-3A12-1073A4D81166}"/>
              </a:ext>
            </a:extLst>
          </p:cNvPr>
          <p:cNvSpPr txBox="1"/>
          <p:nvPr/>
        </p:nvSpPr>
        <p:spPr>
          <a:xfrm>
            <a:off x="1422400" y="736601"/>
            <a:ext cx="909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DRPPS - Canais e fontes de informação, </a:t>
            </a:r>
            <a:br>
              <a:rPr lang="pt-BR" sz="2800" b="1" dirty="0"/>
            </a:br>
            <a:r>
              <a:rPr lang="pt-BR" sz="2800" b="1" dirty="0"/>
              <a:t>conhecimento e orientação aos RPPS</a:t>
            </a:r>
            <a:endParaRPr lang="pt-BR" sz="2800" dirty="0"/>
          </a:p>
        </p:txBody>
      </p: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948728F4-EC38-6600-9891-E97666FDA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C60EBE5-0D2E-ACD2-CF03-0D2B7F6898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59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509CFE9-2F96-0062-1254-9F5265B2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899160"/>
            <a:ext cx="7213600" cy="3039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91FD7C6-3E89-78E1-BE35-9E031843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4247629"/>
            <a:ext cx="6918960" cy="2381771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43A19CFD-6D6F-3C73-34F9-11C2BBF64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84CC910-9CE8-7FB3-8FFA-43C3470DDF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1856274" cy="15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7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96BCCC6-6322-47B6-BF82-2874E2373B5C}"/>
              </a:ext>
            </a:extLst>
          </p:cNvPr>
          <p:cNvSpPr txBox="1"/>
          <p:nvPr/>
        </p:nvSpPr>
        <p:spPr>
          <a:xfrm>
            <a:off x="2117035" y="2152213"/>
            <a:ext cx="8217591" cy="171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1.180,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 16 de abril de 2024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 Altera a Portaria MTP nº 1.467, de 2 de junho de 2022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542892" y="1820353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F5D3E38-152C-B375-3E10-D66BEA228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37" y="0"/>
            <a:ext cx="1724639" cy="14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98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3211454-6FCC-DC74-DC2E-94647683E92F}"/>
              </a:ext>
            </a:extLst>
          </p:cNvPr>
          <p:cNvSpPr txBox="1"/>
          <p:nvPr/>
        </p:nvSpPr>
        <p:spPr>
          <a:xfrm>
            <a:off x="2336478" y="746806"/>
            <a:ext cx="7946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Orientações aos RPPS - Respostas Consultas GESCON</a:t>
            </a:r>
            <a:endParaRPr lang="pt-BR" sz="2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9E4D8B2-75A2-E984-66B7-AF10191F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21510"/>
            <a:ext cx="11182350" cy="4210050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5F683AF7-B632-BCB2-D3FA-55B417669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640D2E9-64D1-DA7B-2C46-F33CC8028A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39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9FC92F4B-0C3C-0300-4711-B0E724BFE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8130" y="328832"/>
            <a:ext cx="2994495" cy="6276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BF00AEF-B5AC-E46B-40EC-B316E9033DD1}"/>
              </a:ext>
            </a:extLst>
          </p:cNvPr>
          <p:cNvSpPr txBox="1"/>
          <p:nvPr/>
        </p:nvSpPr>
        <p:spPr>
          <a:xfrm>
            <a:off x="2854961" y="584200"/>
            <a:ext cx="8939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Orientações do DRPPS/SRPC/MPS aos entes</a:t>
            </a:r>
            <a:endParaRPr lang="pt-BR" sz="2400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5454DD44-1F8B-1CAF-DCFB-A33F73E7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4741" y="1416071"/>
            <a:ext cx="9503596" cy="5029681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46159E-F081-FD22-20FA-6ABB3CBF54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52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3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81C7DE6-187A-2C1B-230C-283969B23D1F}"/>
              </a:ext>
            </a:extLst>
          </p:cNvPr>
          <p:cNvSpPr txBox="1"/>
          <p:nvPr/>
        </p:nvSpPr>
        <p:spPr>
          <a:xfrm>
            <a:off x="2395021" y="887098"/>
            <a:ext cx="8173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Informe Externo Mensal dos RPPS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DEEAC49-1F09-1857-C528-D210859D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21" y="1613952"/>
            <a:ext cx="8700379" cy="4566629"/>
          </a:xfrm>
          <a:prstGeom prst="rect">
            <a:avLst/>
          </a:prstGeom>
        </p:spPr>
      </p:pic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7D02E2E8-C645-F3A1-DDC4-57EB88F68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5183" y="308722"/>
            <a:ext cx="2377167" cy="498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C23A8E-B071-0770-284D-66D04F527E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69" y="8681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41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ódigo QR&#10;&#10;Descrição gerada automaticamente">
            <a:extLst>
              <a:ext uri="{FF2B5EF4-FFF2-40B4-BE49-F238E27FC236}">
                <a16:creationId xmlns:a16="http://schemas.microsoft.com/office/drawing/2014/main" xmlns="" id="{07E2C730-5EB4-F80A-11CC-C34B60F1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5" b="29732"/>
          <a:stretch/>
        </p:blipFill>
        <p:spPr>
          <a:xfrm>
            <a:off x="672690" y="1293050"/>
            <a:ext cx="10592619" cy="4405273"/>
          </a:xfrm>
          <a:prstGeom prst="rect">
            <a:avLst/>
          </a:prstGeom>
        </p:spPr>
      </p:pic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926D7CD-4FD0-67F1-85A8-D02771ABD5ED}"/>
              </a:ext>
            </a:extLst>
          </p:cNvPr>
          <p:cNvSpPr txBox="1"/>
          <p:nvPr/>
        </p:nvSpPr>
        <p:spPr>
          <a:xfrm>
            <a:off x="2501992" y="5622012"/>
            <a:ext cx="6642009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Coordenação-Geral de Normatização e Acompanhamento Legal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Departamento dos Regimes Próprios de Previdência Social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Secretaria de Regime Próprio e Complementar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Ministério da Previdência Social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2AEE906-2CFD-E873-4EDB-30D3A0DCFC32}"/>
              </a:ext>
            </a:extLst>
          </p:cNvPr>
          <p:cNvSpPr txBox="1"/>
          <p:nvPr/>
        </p:nvSpPr>
        <p:spPr>
          <a:xfrm>
            <a:off x="4673600" y="461090"/>
            <a:ext cx="259080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933" b="1" dirty="0">
                <a:solidFill>
                  <a:srgbClr val="002060"/>
                </a:solidFill>
              </a:rPr>
              <a:t>Obrigada!</a:t>
            </a:r>
            <a:endParaRPr lang="pt-BR" sz="2933" dirty="0">
              <a:solidFill>
                <a:srgbClr val="00206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C944F2F-290E-107E-85B7-7CF8E104FF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94284"/>
            <a:ext cx="1208157" cy="10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60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118753" y="793744"/>
            <a:ext cx="11440455" cy="57433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3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PORTARIA MPS nº 1.180, de 16 de abril de 2024, que altera a Portaria MTP nº 1.467, de 2 de junho de 2022, </a:t>
            </a:r>
            <a:r>
              <a:rPr lang="pt-B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publicada no Diário Oficial da União (DOU), de 19/04/24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9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alterações foram de </a:t>
            </a:r>
            <a:r>
              <a:rPr lang="pt-BR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atualização e aprimoramento da Portaria MTP nº 1.467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de 2 de junho de 2022 que disciplina os parâmetros e as diretrizes gerais para organização e funcionamento dos RPPS dos servidores públicos da União, dos Estados, do Distrito Federal e dos Municípios, inclusive quanto a aspectos redacionais, para melhor orientação aos RPPS.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500" b="1" kern="0" dirty="0"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Adequações e atualizações na norma; es</a:t>
            </a:r>
            <a:r>
              <a:rPr lang="pt-BR" sz="2500" b="1" dirty="0">
                <a:highlight>
                  <a:srgbClr val="00FF00"/>
                </a:highlight>
              </a:rPr>
              <a:t>clarecer dúvida recorrente; melhor orientação, correção erro grafia, modelo </a:t>
            </a:r>
            <a:r>
              <a:rPr lang="pt-BR" sz="2500" b="1" kern="100" dirty="0">
                <a:effectLst/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CTC, esclarecimentos sobre o vínculo, modelo requerimento servidor cedido, abono de permanência,...</a:t>
            </a:r>
            <a:endParaRPr lang="pt-BR" sz="2200" kern="100" dirty="0">
              <a:effectLst/>
              <a:highlight>
                <a:srgbClr val="00FF00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52628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4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D972AC-AA1F-275F-1B8C-1932BE3C7E5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8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099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623470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13-A.  A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contribuição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servidor público ativo da União, dos Estados, do Distrito Federal e dos Municípios, incluídas suas autarquias e fundações, para os respectivos regimes próprios de previdência social, bem como a de seus aposentados e pensionistas,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incidirá sobre a base de contribuição apurada isoladamente para cada um dos vínculos previdenciários 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servidor e/ou beneficiário da Previdência Social,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salvo disposição diversa prevista em lei do ente federativo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o plano de custeio, em relação aos vínculos do servidor, aposentado e pensionista no âmbito do mesmo RPPS." (NR)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828800" y="5512528"/>
            <a:ext cx="328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Esclarecer dúvida recorrente.</a:t>
            </a: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1829" y="228600"/>
            <a:ext cx="2256971" cy="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2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099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623470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"Art. 22-A.  A solicitação de cessão deverá ser apresentada pelo órgão ou entidade cessionária nos moldes do Anexo XV, e a movimentação do agente público cedido será formalizada mediante publicação no veículo oficial de divulgação da Administração Pública cedente.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Parágrafo único. Compete ao órgão ou entidade cessionária: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- informar ao órgão ou entidade cedente a data da efetiva entrada em exercício do agente público cedido para fins de atualização sistêmica pertinente à movimentação efetuada; e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acompanhar a frequência e informar ao órgão ou entidade cedente qualquer ocorrência funcional, inclusive faltas não justificadas ou em desacordo com a legislação vigente." (NR)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991394" y="5674052"/>
            <a:ext cx="5252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Servidor cedido. Melhor orientação.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F5227E3-33DE-36F5-5927-E4F421EC6F54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6331" y="228600"/>
            <a:ext cx="2152469" cy="4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758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4964044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Será suspensa a contagem do tempo de contribuição para efeitos de concessão de benefícios previdenciários do segurado que não efetivar o recolhimento das contribuições ao RPPS e não será devida, no período, a cobertura dos riscos previdenciários não programáveis de aposentadoria por incapacidade permanente para o trabalho, aposentadoria por invalidez e pensão por morte.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23.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Será suspensa a contagem do tempo de contribuição para efeitos de concessão de benefícios previdenciários do segurado que não efetivar o recolhimento das contribuições ao RPPS e não será devida, no período, a cobertura dos riscos previdenciários não programáveis de aposentadoria por incapacidade permanente para o trabalho, aposentadoria por invalidez e pensão por morte,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exceto na hipótese do § 2º do art. 11 do Anexo I, conforme art. 169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713799" y="5752430"/>
            <a:ext cx="503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Melhor orientação. Ressalvado o direito adquirido.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7B617C-94D3-5F13-60CD-AB5132EC51B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0206" y="228600"/>
            <a:ext cx="2178594" cy="4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81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9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494029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159.  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1º A adoção, na legislação do ente federativo, das mesmas regras estabelecidas para os servidores federais, ou a disciplina de regras específicas para a concessão de benefícios de aposentadoria e pensão por morte, conforme previsto nos incisos I e III do § 1º e nos §§ 3º a 5º, 7º e 8º do art. 40 da Constituição Federal depende do referendo integral, em lei de iniciativa privativa do respectivo Poder Executivo, das revogações previstas na alínea “a” do inciso I e nos incisos III e IV do art. 35 da Emenda Constitucional nº 103, de 2019, conforme art. 36, II dessa Emenda.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159.  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1º As revogações previstas na alínea "a" do inciso I e nos incisos III e IV do art. 35 da Emenda Constitucional nº 103, de 2019, que dizem respeito ao § 21 do art. 40 da Constituição Federal, aos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2º, 6º e 6º-A da Emenda Constitucional nº 41, de 2003, e ao art. 3º da Emenda Constitucional nº 47, de 2005, somente entrarão em vigor para os regimes próprios de previdência social dos Estados, do Distrito Federal e dos Municípios, na data de publicação de lei de iniciativa privativa do respectivo Poder Executivo que as referende integralmente.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..........................................” (NR)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767412" y="6092068"/>
            <a:ext cx="796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Ajuste. As revogações são condicionadas ao referendo. Novas regras à lei do 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B9D7A6D-9410-FBF0-D911-EDF903A4555E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13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87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9">
                  <a:extLst>
                    <a:ext uri="{9D8B030D-6E8A-4147-A177-3AD203B41FA5}">
                      <a16:colId xmlns:a16="http://schemas.microsoft.com/office/drawing/2014/main" xmlns="" val="3565666456"/>
                    </a:ext>
                  </a:extLst>
                </a:gridCol>
                <a:gridCol w="4940293">
                  <a:extLst>
                    <a:ext uri="{9D8B030D-6E8A-4147-A177-3AD203B41FA5}">
                      <a16:colId xmlns:a16="http://schemas.microsoft.com/office/drawing/2014/main" xmlns="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164. Desde que promovido o referendo integral das revogações previstas na alínea “a” do inciso I e nos incisos III e IV do art. 35 da Emenda Constitucional nº 103, de 2019, conforme art. 36, II dessa Emenda, os requisitos e critérios para a concessão, cálculo e reajustamento das aposentadorias e da pensão por morte previstas no art. 40 da Constituição Federal serão estabelecidos pelo ente federativo com amparo em parâmetros técnico-atuariais que preservem o equilíbrio financeiro e atuarial de que trata esse artigo em sua redação vigente dada pela Emenda Constitucional nº 103, de 2019, bem como observarão as seguintes prescrições nele expressas: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164.  Os requisitos e critérios para a concessão, cálculo e reajustamento das aposentadorias e da pensão por morte previstas no art. 40 da Constituição Federal serão estabelecidos pelo ente federativo com amparo em parâmetros técnico-atuariais que preservem o equilíbrio financeiro e atuarial de que trata esse artigo em sua redação vigente dada pela Emenda Constitucional nº 103, de 2019, bem como observarão as seguintes prescrições nele expressas: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69041" y="6261887"/>
            <a:ext cx="104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Ajuste na forma da EC 103. Ente pode estabelecer novas regras sem referendar integralmente as revogações.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8FC71B-2229-0C55-769D-40763B3DC13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536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1853</Words>
  <Application>Microsoft Office PowerPoint</Application>
  <PresentationFormat>Personalizar</PresentationFormat>
  <Paragraphs>223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RAMOS</dc:creator>
  <cp:lastModifiedBy>Claudia Fernanda</cp:lastModifiedBy>
  <cp:revision>84</cp:revision>
  <dcterms:created xsi:type="dcterms:W3CDTF">2021-03-18T21:25:09Z</dcterms:created>
  <dcterms:modified xsi:type="dcterms:W3CDTF">2024-08-06T10:59:31Z</dcterms:modified>
</cp:coreProperties>
</file>