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 Semi-Bold" panose="020B0604020202020204" charset="0"/>
      <p:regular r:id="rId15"/>
    </p:embeddedFont>
    <p:embeddedFont>
      <p:font typeface="Poppins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274AD-C386-439D-B8CD-580F705A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1608136"/>
            <a:ext cx="10363201" cy="7040564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PENSÃO POR MORTE – aspectos candentes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Prof. Livre Docente Miguel Horvath Júnior</a:t>
            </a:r>
            <a:br>
              <a:rPr lang="pt-BR" dirty="0"/>
            </a:br>
            <a:r>
              <a:rPr lang="pt-BR" dirty="0"/>
              <a:t>Professor da PUC SP</a:t>
            </a:r>
            <a:br>
              <a:rPr lang="pt-BR" dirty="0"/>
            </a:br>
            <a:r>
              <a:rPr lang="pt-BR" dirty="0"/>
              <a:t>Membro da Advocacia Geral da União (AGU)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8EF40C3-B2F9-4473-95FF-84E9925E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8700"/>
            <a:ext cx="45218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0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601200" y="7085346"/>
            <a:ext cx="6553200" cy="496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839200" y="7658100"/>
            <a:ext cx="815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800600" y="5676900"/>
            <a:ext cx="800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639800" y="51435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4168149"/>
            <a:ext cx="1296795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morte: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“certeza mais trágica que se tem na vida humana”.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Direito Previdenciário: “o direito à pensão é um </a:t>
            </a:r>
            <a:r>
              <a:rPr lang="pt-BR" sz="2799" i="1" dirty="0">
                <a:solidFill>
                  <a:srgbClr val="FFC000"/>
                </a:solidFill>
                <a:latin typeface="Poppins Semi-Bold"/>
              </a:rPr>
              <a:t>jus </a:t>
            </a:r>
            <a:r>
              <a:rPr lang="pt-BR" sz="2799" i="1" dirty="0" err="1">
                <a:solidFill>
                  <a:srgbClr val="FFC000"/>
                </a:solidFill>
                <a:latin typeface="Poppins Semi-Bold"/>
              </a:rPr>
              <a:t>proprium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, que 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não tem a natureza do direito sucessório 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pelo qual os bens do falecido são transmitidos aos herdeiros, mas da condição de dependência econômica estabelecida de forma rigorosa pela lei. A proteção previdenciária 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não está baseada no dano sofrido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 pelo segurado, mas na 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necessidade de atender às necessidades 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sociais daqueles que dependiam economicamente do falecido”.</a:t>
            </a:r>
            <a:endParaRPr lang="pt-BR" sz="2800" dirty="0">
              <a:solidFill>
                <a:srgbClr val="035193"/>
              </a:solidFill>
              <a:latin typeface="Poppins Semi-Bold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4036373" y="1919535"/>
            <a:ext cx="12956227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149"/>
              </a:lnSpc>
            </a:pPr>
            <a:r>
              <a:rPr lang="pt-BR" sz="6149" dirty="0">
                <a:solidFill>
                  <a:srgbClr val="035193"/>
                </a:solidFill>
                <a:latin typeface="Poppins Ultra-Bold"/>
              </a:rPr>
              <a:t>A pens</a:t>
            </a:r>
            <a:r>
              <a:rPr lang="pt-BR" sz="6149" b="1" dirty="0">
                <a:solidFill>
                  <a:srgbClr val="035193"/>
                </a:solidFill>
                <a:latin typeface="Poppins Ultra-Bold"/>
              </a:rPr>
              <a:t>ã</a:t>
            </a:r>
            <a:r>
              <a:rPr lang="pt-BR" sz="6149" dirty="0">
                <a:solidFill>
                  <a:srgbClr val="035193"/>
                </a:solidFill>
                <a:latin typeface="Poppins Ultra-Bold"/>
              </a:rPr>
              <a:t>o por morte: an</a:t>
            </a:r>
            <a:r>
              <a:rPr lang="pt-BR" sz="6149" b="1" dirty="0">
                <a:solidFill>
                  <a:srgbClr val="035193"/>
                </a:solidFill>
                <a:latin typeface="Poppins Ultra-Bold"/>
              </a:rPr>
              <a:t>á</a:t>
            </a:r>
            <a:r>
              <a:rPr lang="pt-BR" sz="6149" dirty="0">
                <a:solidFill>
                  <a:srgbClr val="035193"/>
                </a:solidFill>
                <a:latin typeface="Poppins Ultra-Bold"/>
              </a:rPr>
              <a:t>lise de alguns temas candentes no RPPS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43400" y="4914900"/>
            <a:ext cx="127254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STF (</a:t>
            </a:r>
            <a:r>
              <a:rPr lang="it-IT" sz="2799" dirty="0">
                <a:solidFill>
                  <a:srgbClr val="035193"/>
                </a:solidFill>
                <a:latin typeface="Poppins Semi-Bold"/>
              </a:rPr>
              <a:t>ADI 101; ADI 178 e ADI 755; ADI 369; ADI 4.698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):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“entre os princípios de observância obrigatória pela Constituição e pelas leis dos Estados-membros (aqui incluídos também os Municípios), se encontram os contidos no art. 40 da Carta Magna Federal”.</a:t>
            </a:r>
          </a:p>
          <a:p>
            <a:pPr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EC n. 20/1998 (art. 40, §12): Princípio do paralelismo.</a:t>
            </a:r>
          </a:p>
          <a:p>
            <a:pPr marL="457200" lvl="2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Além do disposto neste artigo, o regime de previdência dos servidores públicos titulares de cargo efetivo observará, no que couber, os requisitos e critérios fixados para o regime geral de previdência social.  A nova redação prevista ela EC 103/2019:  §12. Além do disposto neste artigo, serão observados, em regime próprio de previdência social, no que couber, os requisitos e critérios fixados para o Regime Geral de Previdência Social.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85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19600" y="6896100"/>
            <a:ext cx="12725400" cy="1427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025830" y="8877300"/>
            <a:ext cx="12698278" cy="91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EC n. 103/2019 (art. 23, §4º): “o tempo de duração da pensão por morte e das cotas individuais por dependente até a perda dessa qualidade, o rol de dependentes e sua qualificação e as condições necessárias para enquadramento serão aqueles estabelecidos na Lei nº 8.213, de 24 de julho de 1991”.</a:t>
            </a:r>
          </a:p>
          <a:p>
            <a:pPr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Desconstitucionalização.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Paridade nas pensões por morte: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EC n. 41/2003: extinção da paridade como critério de reajustamento das aposentadorias e pensões por morte.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Art. 40, §8º, CF: </a:t>
            </a:r>
          </a:p>
          <a:p>
            <a:pPr marL="457200" lvl="3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É assegurado o reajustamento dos benefícios para preservar-lhes, em caráter permanente, o valor real, conforme critérios estabelecidos em lei.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2"/>
          <p:cNvSpPr txBox="1"/>
          <p:nvPr/>
        </p:nvSpPr>
        <p:spPr>
          <a:xfrm>
            <a:off x="1756158" y="8323285"/>
            <a:ext cx="12967950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STF:</a:t>
            </a:r>
          </a:p>
          <a:p>
            <a:pPr marL="457200" lvl="3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Súmula 340. A lei aplicável à concessão de pensão previdenciária por morte é aquela vigente na data do óbito do segurado</a:t>
            </a:r>
          </a:p>
        </p:txBody>
      </p:sp>
    </p:spTree>
    <p:extLst>
      <p:ext uri="{BB962C8B-B14F-4D97-AF65-F5344CB8AC3E}">
        <p14:creationId xmlns:p14="http://schemas.microsoft.com/office/powerpoint/2010/main" val="6434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343400" y="5372100"/>
            <a:ext cx="12801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O menor sob guarda na pensão por morte do segurado: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Redação original do art. 16 da Lei nº 8.213/91.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Lei nº 9.528/97 : exclusão do menor sob guarda.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Jurisprudência: prevalência do ECA sobre a lei previdenciária.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ADI 4878 e 5083.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2"/>
          <p:cNvSpPr txBox="1"/>
          <p:nvPr/>
        </p:nvSpPr>
        <p:spPr>
          <a:xfrm>
            <a:off x="4024650" y="4420220"/>
            <a:ext cx="1296795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Filiação </a:t>
            </a:r>
            <a:r>
              <a:rPr lang="pt-BR" sz="2799" dirty="0" err="1">
                <a:solidFill>
                  <a:srgbClr val="035193"/>
                </a:solidFill>
                <a:latin typeface="Poppins Semi-Bold"/>
              </a:rPr>
              <a:t>socioafetiva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 ao menor beneficiário de pensão por morte do pai:</a:t>
            </a:r>
            <a:endParaRPr lang="pt-BR" sz="2799" dirty="0">
              <a:solidFill>
                <a:srgbClr val="FFC000"/>
              </a:solidFill>
              <a:latin typeface="Poppins Semi-Bold"/>
            </a:endParaRPr>
          </a:p>
          <a:p>
            <a:pPr marL="457200" lvl="3" algn="just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“A paternidade </a:t>
            </a:r>
            <a:r>
              <a:rPr lang="pt-BR" sz="2799" dirty="0" err="1">
                <a:solidFill>
                  <a:srgbClr val="FFC000"/>
                </a:solidFill>
                <a:latin typeface="Poppins Semi-Bold"/>
              </a:rPr>
              <a:t>socioafetiva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, declarada ou não em registro público, não impede o reconhecimento do vínculo de filiação concomitante baseado na origem biológica, com os efeitos jurídicos próprios”. (RE 898060 RG, tema 622, Rel. Min. Luiz </a:t>
            </a:r>
            <a:r>
              <a:rPr lang="pt-BR" sz="2799" dirty="0" err="1">
                <a:solidFill>
                  <a:srgbClr val="FFC000"/>
                </a:solidFill>
                <a:latin typeface="Poppins Semi-Bold"/>
              </a:rPr>
              <a:t>Fux</a:t>
            </a:r>
            <a:r>
              <a:rPr lang="pt-BR" sz="2799" dirty="0">
                <a:solidFill>
                  <a:srgbClr val="FFC000"/>
                </a:solidFill>
                <a:latin typeface="Poppins Semi-Bold"/>
              </a:rPr>
              <a:t>, j. 21.09.2016, p. 24.08.2017).</a:t>
            </a:r>
          </a:p>
        </p:txBody>
      </p:sp>
    </p:spTree>
    <p:extLst>
      <p:ext uri="{BB962C8B-B14F-4D97-AF65-F5344CB8AC3E}">
        <p14:creationId xmlns:p14="http://schemas.microsoft.com/office/powerpoint/2010/main" val="35741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48400" y="8323285"/>
            <a:ext cx="8475708" cy="598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34000" y="6819900"/>
            <a:ext cx="1028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2"/>
          <p:cNvSpPr txBox="1"/>
          <p:nvPr/>
        </p:nvSpPr>
        <p:spPr>
          <a:xfrm>
            <a:off x="4024650" y="1919535"/>
            <a:ext cx="12967950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Pensão a filho maior inválido: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“invalidez, para efeitos previdenciários, está relacionada intimamente com a ‘substancial incapacidade’ para o exercício de atividade profissional que garanta o sustento”.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o filho maior inválido tem direito à pensão do segurado falecido se a invalidez preceder ao óbito, ainda que posterior à emancipação ou maioridade. Possui direito, portanto, à pensão por morte do segurado. (</a:t>
            </a:r>
            <a:r>
              <a:rPr lang="pt-BR" sz="2799" dirty="0" err="1">
                <a:solidFill>
                  <a:srgbClr val="035193"/>
                </a:solidFill>
                <a:latin typeface="Poppins Semi-Bold"/>
              </a:rPr>
              <a:t>REsp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 1.768631/MG, 2ª. Turma, Rel. Min. Herman Benjamin, j. 06.12.2018).</a:t>
            </a:r>
          </a:p>
          <a:p>
            <a:pPr marL="457200" lvl="3" algn="just">
              <a:lnSpc>
                <a:spcPts val="3919"/>
              </a:lnSpc>
            </a:pPr>
            <a:endParaRPr lang="pt-BR" sz="2799" dirty="0">
              <a:solidFill>
                <a:srgbClr val="035193"/>
              </a:solidFill>
              <a:latin typeface="Poppins Semi-Bold"/>
            </a:endParaRPr>
          </a:p>
          <a:p>
            <a:pPr marL="0" lvl="3" algn="ctr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</a:rPr>
              <a:t>Ação Civil Pública (ACP)  0059826-86.2010.4.01.3800/MG</a:t>
            </a:r>
            <a:r>
              <a:rPr lang="pt-BR" sz="2799" dirty="0">
                <a:solidFill>
                  <a:srgbClr val="FFC000"/>
                </a:solidFill>
                <a:latin typeface="Poppins Semi-Bold"/>
                <a:sym typeface="Wingdings" panose="05000000000000000000" pitchFamily="2" charset="2"/>
              </a:rPr>
              <a:t> </a:t>
            </a:r>
          </a:p>
          <a:p>
            <a:pPr marL="0" lvl="3" algn="ctr">
              <a:lnSpc>
                <a:spcPts val="3919"/>
              </a:lnSpc>
            </a:pPr>
            <a:endParaRPr lang="pt-BR" sz="2799" dirty="0">
              <a:solidFill>
                <a:srgbClr val="FFC000"/>
              </a:solidFill>
              <a:latin typeface="Poppins Semi-Bold"/>
              <a:sym typeface="Wingdings" panose="05000000000000000000" pitchFamily="2" charset="2"/>
            </a:endParaRPr>
          </a:p>
          <a:p>
            <a:pPr marL="0" lvl="3" algn="ctr">
              <a:lnSpc>
                <a:spcPts val="3919"/>
              </a:lnSpc>
            </a:pPr>
            <a:endParaRPr lang="pt-BR" sz="2799" dirty="0">
              <a:solidFill>
                <a:srgbClr val="FFC000"/>
              </a:solidFill>
              <a:latin typeface="Poppins Semi-Bold"/>
              <a:sym typeface="Wingdings" panose="05000000000000000000" pitchFamily="2" charset="2"/>
            </a:endParaRPr>
          </a:p>
          <a:p>
            <a:pPr marL="0" lvl="3" algn="ctr">
              <a:lnSpc>
                <a:spcPts val="3919"/>
              </a:lnSpc>
            </a:pPr>
            <a:r>
              <a:rPr lang="pt-BR" sz="2799" dirty="0">
                <a:solidFill>
                  <a:srgbClr val="FFC000"/>
                </a:solidFill>
                <a:latin typeface="Poppins Semi-Bold"/>
                <a:sym typeface="Wingdings" panose="05000000000000000000" pitchFamily="2" charset="2"/>
              </a:rPr>
              <a:t>Portaria Conjunta nº 4, de 05.03.2020, do INSS</a:t>
            </a:r>
            <a:endParaRPr lang="pt-BR" sz="2799" dirty="0">
              <a:solidFill>
                <a:srgbClr val="FFC000"/>
              </a:solidFill>
              <a:latin typeface="Poppins Semi-Bold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Seta para Baixo 6"/>
          <p:cNvSpPr/>
          <p:nvPr/>
        </p:nvSpPr>
        <p:spPr>
          <a:xfrm>
            <a:off x="10210800" y="76581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4650" y="1919535"/>
            <a:ext cx="1296795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Dependência econômica, no caso de cônjuges ou companheiros(as):</a:t>
            </a:r>
          </a:p>
          <a:p>
            <a:pPr marL="9144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Presunção de dependência.</a:t>
            </a:r>
          </a:p>
          <a:p>
            <a:pPr marL="457200" lvl="3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A pensão por morte no caso de família </a:t>
            </a:r>
            <a:r>
              <a:rPr lang="pt-BR" sz="2799" dirty="0" err="1">
                <a:solidFill>
                  <a:srgbClr val="035193"/>
                </a:solidFill>
                <a:latin typeface="Poppins Semi-Bold"/>
              </a:rPr>
              <a:t>poliafetiva</a:t>
            </a:r>
            <a:r>
              <a:rPr lang="pt-BR" sz="2799" dirty="0">
                <a:solidFill>
                  <a:srgbClr val="035193"/>
                </a:solidFill>
                <a:latin typeface="Poppins Semi-Bold"/>
              </a:rPr>
              <a:t>:</a:t>
            </a:r>
          </a:p>
          <a:p>
            <a:pPr marL="914400" lvl="4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Custeio;</a:t>
            </a:r>
          </a:p>
          <a:p>
            <a:pPr marL="914400" lvl="4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Equilíbrio atuarial.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61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4650" y="1919535"/>
            <a:ext cx="1296795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2" algn="just">
              <a:lnSpc>
                <a:spcPts val="3919"/>
              </a:lnSpc>
            </a:pPr>
            <a:r>
              <a:rPr lang="pt-BR" sz="2799" dirty="0">
                <a:solidFill>
                  <a:srgbClr val="035193"/>
                </a:solidFill>
                <a:latin typeface="Poppins Semi-Bold"/>
              </a:rPr>
              <a:t>REFERÊNCIAS: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DERZI, Heloisa Hernandez: Os beneficiários da pensão por morte. 1.ed. São Paulo: Editora Lex, 2004.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 JUNIOR. Miguel. Direito Previdenciário, 13. Ed. 2022. São Paulo: Editora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Rideel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, 2022. 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JUNIOR, Miguel. Direito previdenciário: o afeto como elemento caracterizador da família sócio afetiva e o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poliamor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. REVISTA BRASILEIRA DE DIREITO SOCIAL, v. 2, p. 77-88, 2019.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JUNIOR, Miguel; BEIRAO, G. ; BARRETO, M. D. . A pensão por morte nos casos de relacionamentos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pluriafetivos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. JURIS PLENUM PREVIDENCIÁRIA, v. VI, p. 31-48, 2018.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HORVATH JUNIOR, Miguel; ARAUJO, G. B. ; BARRETO, M. D. . A proteção previdenciária e os relacionamentos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pluriafetivos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. REVISTA DE PREVIDÊNCIA SOCIAL, v. XLII, p. 677-689, 2018.</a:t>
            </a:r>
          </a:p>
          <a:p>
            <a:pPr marL="457200" lvl="2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35193"/>
                </a:solidFill>
                <a:latin typeface="Poppins Semi-Bold"/>
              </a:rPr>
              <a:t>MORAIS, Michel Martins de. Presunção de dependência econômica na pensão por morte: uma análise da jurisprudência. Revista Jus </a:t>
            </a:r>
            <a:r>
              <a:rPr lang="pt-BR" sz="2000" dirty="0" err="1">
                <a:solidFill>
                  <a:srgbClr val="035193"/>
                </a:solidFill>
                <a:latin typeface="Poppins Semi-Bold"/>
              </a:rPr>
              <a:t>Navigandi</a:t>
            </a:r>
            <a:r>
              <a:rPr lang="pt-BR" sz="2000" dirty="0">
                <a:solidFill>
                  <a:srgbClr val="035193"/>
                </a:solidFill>
                <a:latin typeface="Poppins Semi-Bold"/>
              </a:rPr>
              <a:t>, ISSN 1518-4862, Teresina, ano 15, n. 2570, 15 jul. 2010. Disponível em: https://jus.com.br/artigos/16981. Acesso em: 9 mar. 2024.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-2171024" y="-1652740"/>
            <a:ext cx="8393709" cy="9082462"/>
          </a:xfrm>
          <a:custGeom>
            <a:avLst/>
            <a:gdLst/>
            <a:ahLst/>
            <a:cxnLst/>
            <a:rect l="l" t="t" r="r" b="b"/>
            <a:pathLst>
              <a:path w="8393709" h="9082462">
                <a:moveTo>
                  <a:pt x="0" y="0"/>
                </a:moveTo>
                <a:lnTo>
                  <a:pt x="8393709" y="0"/>
                </a:lnTo>
                <a:lnTo>
                  <a:pt x="8393709" y="9082462"/>
                </a:lnTo>
                <a:lnTo>
                  <a:pt x="0" y="9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4108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064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755343" y="-333932"/>
            <a:ext cx="4677939" cy="5710607"/>
          </a:xfrm>
          <a:custGeom>
            <a:avLst/>
            <a:gdLst/>
            <a:ahLst/>
            <a:cxnLst/>
            <a:rect l="l" t="t" r="r" b="b"/>
            <a:pathLst>
              <a:path w="4677939" h="5710607">
                <a:moveTo>
                  <a:pt x="4677940" y="5710608"/>
                </a:moveTo>
                <a:lnTo>
                  <a:pt x="0" y="5710608"/>
                </a:lnTo>
                <a:lnTo>
                  <a:pt x="0" y="0"/>
                </a:lnTo>
                <a:lnTo>
                  <a:pt x="4677940" y="0"/>
                </a:lnTo>
                <a:lnTo>
                  <a:pt x="4677940" y="571060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674493" y="4543433"/>
            <a:ext cx="8939014" cy="128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 dirty="0">
                <a:solidFill>
                  <a:srgbClr val="035193"/>
                </a:solidFill>
                <a:latin typeface="Poppins Ultra-Bold"/>
              </a:rPr>
              <a:t>Obrigado (a)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323285"/>
            <a:ext cx="3563892" cy="1963715"/>
          </a:xfrm>
          <a:custGeom>
            <a:avLst/>
            <a:gdLst/>
            <a:ahLst/>
            <a:cxnLst/>
            <a:rect l="l" t="t" r="r" b="b"/>
            <a:pathLst>
              <a:path w="3563892" h="1963715">
                <a:moveTo>
                  <a:pt x="0" y="0"/>
                </a:moveTo>
                <a:lnTo>
                  <a:pt x="3563892" y="0"/>
                </a:lnTo>
                <a:lnTo>
                  <a:pt x="3563892" y="1963715"/>
                </a:lnTo>
                <a:lnTo>
                  <a:pt x="0" y="19637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913</Words>
  <Application>Microsoft Office PowerPoint</Application>
  <PresentationFormat>Personalizar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Poppins Semi-Bold</vt:lpstr>
      <vt:lpstr>Poppins Ultra-Bold</vt:lpstr>
      <vt:lpstr>Calibri</vt:lpstr>
      <vt:lpstr>Arial</vt:lpstr>
      <vt:lpstr>Office Theme</vt:lpstr>
      <vt:lpstr>PENSÃO POR MORTE – aspectos candentes  Prof. Livre Docente Miguel Horvath Júnior Professor da PUC SP Membro da Advocacia Geral da União (AGU)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57 Congresso Nacional da Abipem</dc:title>
  <dc:creator>Lenovo Notebook</dc:creator>
  <cp:lastModifiedBy>Miguel Horvath Junior</cp:lastModifiedBy>
  <cp:revision>12</cp:revision>
  <dcterms:created xsi:type="dcterms:W3CDTF">2006-08-16T00:00:00Z</dcterms:created>
  <dcterms:modified xsi:type="dcterms:W3CDTF">2024-08-07T18:09:17Z</dcterms:modified>
  <dc:identifier>DAGEpdV_8Fk</dc:identifier>
</cp:coreProperties>
</file>