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1EFF1"/>
          </a:solidFill>
        </a:fill>
      </a:tcStyle>
    </a:wholeTbl>
    <a:band2H>
      <a:tcTxStyle/>
      <a:tcStyle>
        <a:tcBdr/>
        <a:fill>
          <a:solidFill>
            <a:srgbClr val="F1F7F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CDF"/>
          </a:solidFill>
        </a:fill>
      </a:tcStyle>
    </a:wholeTbl>
    <a:band2H>
      <a:tcTxStyle/>
      <a:tcStyle>
        <a:tcBdr/>
        <a:fill>
          <a:solidFill>
            <a:srgbClr val="E8EE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DEFCE"/>
          </a:solidFill>
        </a:fill>
      </a:tcStyle>
    </a:wholeTbl>
    <a:band2H>
      <a:tcTxStyle/>
      <a:tcStyle>
        <a:tcBdr/>
        <a:fill>
          <a:solidFill>
            <a:srgbClr val="FEF7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6309902" y="411479"/>
            <a:ext cx="5486402" cy="329184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Clique para adicionar um título </a:t>
            </a:r>
          </a:p>
        </p:txBody>
      </p:sp>
      <p:grpSp>
        <p:nvGrpSpPr>
          <p:cNvPr id="16" name="Grupo 8"/>
          <p:cNvGrpSpPr/>
          <p:nvPr/>
        </p:nvGrpSpPr>
        <p:grpSpPr>
          <a:xfrm>
            <a:off x="1" y="758752"/>
            <a:ext cx="6099249" cy="6097532"/>
            <a:chOff x="0" y="0"/>
            <a:chExt cx="6099248" cy="6097531"/>
          </a:xfrm>
        </p:grpSpPr>
        <p:sp>
          <p:nvSpPr>
            <p:cNvPr id="13" name="Forma Livre 9"/>
            <p:cNvSpPr/>
            <p:nvPr/>
          </p:nvSpPr>
          <p:spPr>
            <a:xfrm>
              <a:off x="0" y="0"/>
              <a:ext cx="3073679" cy="4098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4" name="Forma Livre 10"/>
            <p:cNvSpPr/>
            <p:nvPr/>
          </p:nvSpPr>
          <p:spPr>
            <a:xfrm>
              <a:off x="0" y="4103380"/>
              <a:ext cx="1994713" cy="1994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5" name="Forma Livre 11"/>
            <p:cNvSpPr/>
            <p:nvPr/>
          </p:nvSpPr>
          <p:spPr>
            <a:xfrm>
              <a:off x="2097797" y="4098227"/>
              <a:ext cx="4001452" cy="199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171227" cy="15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" name="Grupo 10"/>
          <p:cNvGrpSpPr/>
          <p:nvPr/>
        </p:nvGrpSpPr>
        <p:grpSpPr>
          <a:xfrm>
            <a:off x="8870038" y="934"/>
            <a:ext cx="3325212" cy="3324276"/>
            <a:chOff x="-1" y="-1"/>
            <a:chExt cx="3325211" cy="3324274"/>
          </a:xfrm>
        </p:grpSpPr>
        <p:sp>
          <p:nvSpPr>
            <p:cNvPr id="134" name="Forma Livre 4"/>
            <p:cNvSpPr/>
            <p:nvPr/>
          </p:nvSpPr>
          <p:spPr>
            <a:xfrm rot="10800000">
              <a:off x="1649491" y="1089986"/>
              <a:ext cx="1675720" cy="2234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35" name="Forma Livre 5"/>
            <p:cNvSpPr/>
            <p:nvPr/>
          </p:nvSpPr>
          <p:spPr>
            <a:xfrm rot="10800000">
              <a:off x="2237725" y="-2"/>
              <a:ext cx="1087486" cy="108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36" name="Forma Livre 7"/>
            <p:cNvSpPr/>
            <p:nvPr/>
          </p:nvSpPr>
          <p:spPr>
            <a:xfrm rot="10800000">
              <a:off x="-2" y="-1"/>
              <a:ext cx="2181528" cy="108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138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594359" y="198407"/>
            <a:ext cx="10972801" cy="1574318"/>
          </a:xfrm>
          <a:prstGeom prst="rect">
            <a:avLst/>
          </a:prstGeom>
        </p:spPr>
        <p:txBody>
          <a:bodyPr/>
          <a:lstStyle/>
          <a:p>
            <a:r>
              <a:t>Clique para adicionar um título </a:t>
            </a:r>
          </a:p>
        </p:txBody>
      </p:sp>
      <p:sp>
        <p:nvSpPr>
          <p:cNvPr id="139" name="Conector Reto 3"/>
          <p:cNvSpPr/>
          <p:nvPr/>
        </p:nvSpPr>
        <p:spPr>
          <a:xfrm>
            <a:off x="594359" y="21488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40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5523" y="2676525"/>
            <a:ext cx="5746752" cy="3597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800"/>
              </a:spcBef>
              <a:buSzTx/>
              <a:buFontTx/>
              <a:buNone/>
              <a:defRPr sz="2000"/>
            </a:lvl1pPr>
            <a:lvl2pPr marL="685800" indent="-283463">
              <a:spcBef>
                <a:spcPts val="1800"/>
              </a:spcBef>
              <a:buFontTx/>
              <a:defRPr sz="2000"/>
            </a:lvl2pPr>
            <a:lvl3pPr marL="1143000" indent="-283463">
              <a:spcBef>
                <a:spcPts val="1800"/>
              </a:spcBef>
              <a:buFontTx/>
              <a:defRPr sz="2000"/>
            </a:lvl3pPr>
            <a:lvl4pPr marL="1600200" indent="-283463">
              <a:spcBef>
                <a:spcPts val="1800"/>
              </a:spcBef>
              <a:buFontTx/>
              <a:defRPr sz="2000"/>
            </a:lvl4pPr>
            <a:lvl5pPr marL="2057400" indent="-283464">
              <a:spcBef>
                <a:spcPts val="1800"/>
              </a:spcBef>
              <a:buFontTx/>
              <a:defRPr sz="2000"/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el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lique para adicionar um título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Clique para adicionar um título </a:t>
            </a:r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da seçã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Espaço Reservado para Imagem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805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4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1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Clique para adicionar um título </a:t>
            </a:r>
          </a:p>
        </p:txBody>
      </p:sp>
      <p:sp>
        <p:nvSpPr>
          <p:cNvPr id="165" name="Retângulo 6"/>
          <p:cNvSpPr/>
          <p:nvPr/>
        </p:nvSpPr>
        <p:spPr>
          <a:xfrm>
            <a:off x="6309359" y="3951842"/>
            <a:ext cx="2133603" cy="100587"/>
          </a:xfrm>
          <a:prstGeom prst="rect">
            <a:avLst/>
          </a:prstGeom>
          <a:solidFill>
            <a:srgbClr val="7CA6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171227" cy="15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upo 5"/>
          <p:cNvGrpSpPr/>
          <p:nvPr/>
        </p:nvGrpSpPr>
        <p:grpSpPr>
          <a:xfrm>
            <a:off x="6362700" y="-3"/>
            <a:ext cx="5829300" cy="3235608"/>
            <a:chOff x="0" y="-1"/>
            <a:chExt cx="5829299" cy="3235606"/>
          </a:xfrm>
        </p:grpSpPr>
        <p:sp>
          <p:nvSpPr>
            <p:cNvPr id="24" name="AutoForma 24"/>
            <p:cNvSpPr/>
            <p:nvPr/>
          </p:nvSpPr>
          <p:spPr>
            <a:xfrm>
              <a:off x="0" y="-2"/>
              <a:ext cx="3883667" cy="3235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4284"/>
                  </a:moveTo>
                  <a:lnTo>
                    <a:pt x="7210" y="0"/>
                  </a:lnTo>
                  <a:lnTo>
                    <a:pt x="0" y="0"/>
                  </a:lnTo>
                  <a:lnTo>
                    <a:pt x="7174" y="8611"/>
                  </a:lnTo>
                  <a:lnTo>
                    <a:pt x="10785" y="4284"/>
                  </a:lnTo>
                  <a:moveTo>
                    <a:pt x="21600" y="17273"/>
                  </a:moveTo>
                  <a:lnTo>
                    <a:pt x="17995" y="12946"/>
                  </a:lnTo>
                  <a:lnTo>
                    <a:pt x="14390" y="17273"/>
                  </a:lnTo>
                  <a:lnTo>
                    <a:pt x="17995" y="21600"/>
                  </a:lnTo>
                  <a:lnTo>
                    <a:pt x="21600" y="17273"/>
                  </a:ln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25" name="Forma Livre 7"/>
            <p:cNvSpPr/>
            <p:nvPr/>
          </p:nvSpPr>
          <p:spPr>
            <a:xfrm>
              <a:off x="641667" y="1289897"/>
              <a:ext cx="1945636" cy="1945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96" y="0"/>
                  </a:moveTo>
                  <a:lnTo>
                    <a:pt x="0" y="7208"/>
                  </a:lnTo>
                  <a:lnTo>
                    <a:pt x="14404" y="21600"/>
                  </a:lnTo>
                  <a:lnTo>
                    <a:pt x="21600" y="14404"/>
                  </a:lnTo>
                  <a:lnTo>
                    <a:pt x="7196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26" name="Forma Livre 8"/>
            <p:cNvSpPr/>
            <p:nvPr/>
          </p:nvSpPr>
          <p:spPr>
            <a:xfrm>
              <a:off x="2592729" y="-1"/>
              <a:ext cx="1284424" cy="64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27" name="Forma Livre 9"/>
            <p:cNvSpPr/>
            <p:nvPr/>
          </p:nvSpPr>
          <p:spPr>
            <a:xfrm>
              <a:off x="1289849" y="641691"/>
              <a:ext cx="1945636" cy="1945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8" y="0"/>
                  </a:moveTo>
                  <a:lnTo>
                    <a:pt x="0" y="7196"/>
                  </a:lnTo>
                  <a:lnTo>
                    <a:pt x="14404" y="21600"/>
                  </a:lnTo>
                  <a:lnTo>
                    <a:pt x="21600" y="14404"/>
                  </a:lnTo>
                  <a:lnTo>
                    <a:pt x="7208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28" name="Forma Livre 10"/>
            <p:cNvSpPr/>
            <p:nvPr/>
          </p:nvSpPr>
          <p:spPr>
            <a:xfrm>
              <a:off x="3235483" y="641691"/>
              <a:ext cx="2593817" cy="2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5"/>
                  </a:moveTo>
                  <a:lnTo>
                    <a:pt x="10795" y="0"/>
                  </a:lnTo>
                  <a:lnTo>
                    <a:pt x="0" y="10805"/>
                  </a:lnTo>
                  <a:lnTo>
                    <a:pt x="10795" y="21600"/>
                  </a:lnTo>
                  <a:lnTo>
                    <a:pt x="21600" y="10805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30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594359" y="189572"/>
            <a:ext cx="6787748" cy="1593508"/>
          </a:xfrm>
          <a:prstGeom prst="rect">
            <a:avLst/>
          </a:prstGeom>
        </p:spPr>
        <p:txBody>
          <a:bodyPr/>
          <a:lstStyle>
            <a:lvl1pPr>
              <a:defRPr spc="50"/>
            </a:lvl1pPr>
          </a:lstStyle>
          <a:p>
            <a:r>
              <a:t>Clique para adicionar um título 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594359" y="2281918"/>
            <a:ext cx="6787747" cy="3708518"/>
          </a:xfrm>
          <a:prstGeom prst="rect">
            <a:avLst/>
          </a:prstGeom>
        </p:spPr>
        <p:txBody>
          <a:bodyPr lIns="0" tIns="0" rIns="0" bIns="0"/>
          <a:lstStyle>
            <a:lvl1pPr marL="283463">
              <a:lnSpc>
                <a:spcPct val="80000"/>
              </a:lnSpc>
              <a:spcBef>
                <a:spcPts val="2200"/>
              </a:spcBef>
              <a:defRPr sz="2400">
                <a:solidFill>
                  <a:srgbClr val="5D7D40"/>
                </a:solidFill>
              </a:defRPr>
            </a:lvl1pPr>
            <a:lvl2pPr marL="742491" indent="-340156">
              <a:lnSpc>
                <a:spcPct val="80000"/>
              </a:lnSpc>
              <a:spcBef>
                <a:spcPts val="2200"/>
              </a:spcBef>
              <a:defRPr sz="2400">
                <a:solidFill>
                  <a:srgbClr val="5D7D40"/>
                </a:solidFill>
              </a:defRPr>
            </a:lvl2pPr>
            <a:lvl3pPr marL="1199691" indent="-340155">
              <a:lnSpc>
                <a:spcPct val="80000"/>
              </a:lnSpc>
              <a:spcBef>
                <a:spcPts val="2200"/>
              </a:spcBef>
              <a:defRPr sz="2400">
                <a:solidFill>
                  <a:srgbClr val="5D7D40"/>
                </a:solidFill>
              </a:defRPr>
            </a:lvl3pPr>
            <a:lvl4pPr marL="1656892" indent="-340155">
              <a:lnSpc>
                <a:spcPct val="80000"/>
              </a:lnSpc>
              <a:spcBef>
                <a:spcPts val="2200"/>
              </a:spcBef>
              <a:defRPr sz="2400">
                <a:solidFill>
                  <a:srgbClr val="5D7D40"/>
                </a:solidFill>
              </a:defRPr>
            </a:lvl4pPr>
            <a:lvl5pPr marL="2114092" indent="-340155">
              <a:lnSpc>
                <a:spcPct val="80000"/>
              </a:lnSpc>
              <a:spcBef>
                <a:spcPts val="2200"/>
              </a:spcBef>
              <a:defRPr sz="2400">
                <a:solidFill>
                  <a:srgbClr val="5D7D40"/>
                </a:solidFill>
              </a:defRPr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2" name="Conector Reto 3"/>
          <p:cNvSpPr/>
          <p:nvPr/>
        </p:nvSpPr>
        <p:spPr>
          <a:xfrm>
            <a:off x="594360" y="2148838"/>
            <a:ext cx="2130552" cy="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6299834" y="430529"/>
            <a:ext cx="5486402" cy="329184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Clique para adicionar um título </a:t>
            </a:r>
          </a:p>
        </p:txBody>
      </p:sp>
      <p:sp>
        <p:nvSpPr>
          <p:cNvPr id="41" name="Espaço Reservado para Imagem 5"/>
          <p:cNvSpPr>
            <a:spLocks noGrp="1"/>
          </p:cNvSpPr>
          <p:nvPr>
            <p:ph type="pic" idx="21"/>
          </p:nvPr>
        </p:nvSpPr>
        <p:spPr>
          <a:xfrm>
            <a:off x="0" y="-11115"/>
            <a:ext cx="5791200" cy="68802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299834" y="4568602"/>
            <a:ext cx="5486402" cy="1645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2400">
                <a:solidFill>
                  <a:srgbClr val="5D7D40"/>
                </a:solidFill>
              </a:defRPr>
            </a:lvl1pPr>
            <a:lvl2pPr marL="572413" indent="-170077">
              <a:buFontTx/>
              <a:defRPr sz="2400">
                <a:solidFill>
                  <a:srgbClr val="5D7D40"/>
                </a:solidFill>
              </a:defRPr>
            </a:lvl2pPr>
            <a:lvl3pPr marL="1029613" indent="-170077">
              <a:buFontTx/>
              <a:defRPr sz="2400">
                <a:solidFill>
                  <a:srgbClr val="5D7D40"/>
                </a:solidFill>
              </a:defRPr>
            </a:lvl3pPr>
            <a:lvl4pPr marL="1486813" indent="-170077">
              <a:buFontTx/>
              <a:defRPr sz="2400">
                <a:solidFill>
                  <a:srgbClr val="5D7D40"/>
                </a:solidFill>
              </a:defRPr>
            </a:lvl4pPr>
            <a:lvl5pPr marL="1944014" indent="-170077">
              <a:buFontTx/>
              <a:defRPr sz="2400">
                <a:solidFill>
                  <a:srgbClr val="5D7D40"/>
                </a:solidFill>
              </a:defRPr>
            </a:lvl5pPr>
          </a:lstStyle>
          <a:p>
            <a:r>
              <a:t>Clique para adicionar o texto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171227" cy="15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esum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o 9"/>
          <p:cNvGrpSpPr/>
          <p:nvPr/>
        </p:nvGrpSpPr>
        <p:grpSpPr>
          <a:xfrm>
            <a:off x="832" y="3900131"/>
            <a:ext cx="2958397" cy="2959230"/>
            <a:chOff x="0" y="0"/>
            <a:chExt cx="2958395" cy="2959229"/>
          </a:xfrm>
        </p:grpSpPr>
        <p:sp>
          <p:nvSpPr>
            <p:cNvPr id="50" name="Forma Livre 19"/>
            <p:cNvSpPr/>
            <p:nvPr/>
          </p:nvSpPr>
          <p:spPr>
            <a:xfrm rot="5400000" flipH="1">
              <a:off x="1218564" y="1219397"/>
              <a:ext cx="1491286" cy="19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51" name="Forma Livre 20"/>
            <p:cNvSpPr/>
            <p:nvPr/>
          </p:nvSpPr>
          <p:spPr>
            <a:xfrm rot="5400000" flipH="1">
              <a:off x="-137" y="1991571"/>
              <a:ext cx="967794" cy="96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52" name="Forma Livre 21"/>
            <p:cNvSpPr/>
            <p:nvPr/>
          </p:nvSpPr>
          <p:spPr>
            <a:xfrm rot="5400000" flipH="1">
              <a:off x="-485701" y="485699"/>
              <a:ext cx="1941422" cy="970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54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594359" y="102874"/>
            <a:ext cx="10873742" cy="1680206"/>
          </a:xfrm>
          <a:prstGeom prst="rect">
            <a:avLst/>
          </a:prstGeom>
        </p:spPr>
        <p:txBody>
          <a:bodyPr/>
          <a:lstStyle/>
          <a:p>
            <a:r>
              <a:t>Clique para adicionar um título </a:t>
            </a:r>
          </a:p>
        </p:txBody>
      </p:sp>
      <p:sp>
        <p:nvSpPr>
          <p:cNvPr id="55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3657600" y="2282007"/>
            <a:ext cx="7810500" cy="3699331"/>
          </a:xfrm>
          <a:prstGeom prst="rect">
            <a:avLst/>
          </a:prstGeom>
        </p:spPr>
        <p:txBody>
          <a:bodyPr lIns="0" tIns="0" rIns="0" bIns="0"/>
          <a:lstStyle>
            <a:lvl1pPr marL="283463" indent="-283463">
              <a:spcBef>
                <a:spcPts val="1800"/>
              </a:spcBef>
              <a:defRPr sz="2000"/>
            </a:lvl1pPr>
            <a:lvl2pPr marL="685800" indent="-283463">
              <a:spcBef>
                <a:spcPts val="1800"/>
              </a:spcBef>
              <a:defRPr sz="2000"/>
            </a:lvl2pPr>
            <a:lvl3pPr marL="1143000" indent="-283463">
              <a:spcBef>
                <a:spcPts val="1800"/>
              </a:spcBef>
              <a:defRPr sz="2000"/>
            </a:lvl3pPr>
            <a:lvl4pPr marL="1600200" indent="-283463">
              <a:spcBef>
                <a:spcPts val="1800"/>
              </a:spcBef>
              <a:defRPr sz="2000"/>
            </a:lvl4pPr>
            <a:lvl5pPr marL="2057400" indent="-283464">
              <a:spcBef>
                <a:spcPts val="1800"/>
              </a:spcBef>
              <a:defRPr sz="2000"/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6309902" y="411479"/>
            <a:ext cx="5486402" cy="3291841"/>
          </a:xfrm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r>
              <a:t>Clique para adicionar um título </a:t>
            </a:r>
          </a:p>
        </p:txBody>
      </p:sp>
      <p:grpSp>
        <p:nvGrpSpPr>
          <p:cNvPr id="67" name="Grupo 8"/>
          <p:cNvGrpSpPr/>
          <p:nvPr/>
        </p:nvGrpSpPr>
        <p:grpSpPr>
          <a:xfrm>
            <a:off x="1" y="758752"/>
            <a:ext cx="6099249" cy="6097532"/>
            <a:chOff x="0" y="0"/>
            <a:chExt cx="6099248" cy="6097531"/>
          </a:xfrm>
        </p:grpSpPr>
        <p:sp>
          <p:nvSpPr>
            <p:cNvPr id="64" name="Forma Livre 9"/>
            <p:cNvSpPr/>
            <p:nvPr/>
          </p:nvSpPr>
          <p:spPr>
            <a:xfrm>
              <a:off x="0" y="0"/>
              <a:ext cx="3073679" cy="4098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65" name="Forma Livre 10"/>
            <p:cNvSpPr/>
            <p:nvPr/>
          </p:nvSpPr>
          <p:spPr>
            <a:xfrm>
              <a:off x="0" y="4103380"/>
              <a:ext cx="1994713" cy="1994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66" name="Forma Livre 11"/>
            <p:cNvSpPr/>
            <p:nvPr/>
          </p:nvSpPr>
          <p:spPr>
            <a:xfrm>
              <a:off x="2097797" y="4098227"/>
              <a:ext cx="4001452" cy="1999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68" name="Conector Reto 12"/>
          <p:cNvSpPr/>
          <p:nvPr/>
        </p:nvSpPr>
        <p:spPr>
          <a:xfrm>
            <a:off x="6309359" y="395020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09905" y="4549552"/>
            <a:ext cx="5486402" cy="1645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SzTx/>
              <a:buFontTx/>
              <a:buNone/>
              <a:defRPr sz="2400">
                <a:solidFill>
                  <a:srgbClr val="5D7D40"/>
                </a:solidFill>
              </a:defRPr>
            </a:lvl1pPr>
            <a:lvl2pPr marL="572413" indent="-170077">
              <a:buFontTx/>
              <a:defRPr sz="2400">
                <a:solidFill>
                  <a:srgbClr val="5D7D40"/>
                </a:solidFill>
              </a:defRPr>
            </a:lvl2pPr>
            <a:lvl3pPr marL="1029613" indent="-170077">
              <a:buFontTx/>
              <a:defRPr sz="2400">
                <a:solidFill>
                  <a:srgbClr val="5D7D40"/>
                </a:solidFill>
              </a:defRPr>
            </a:lvl3pPr>
            <a:lvl4pPr marL="1486813" indent="-170077">
              <a:buFontTx/>
              <a:defRPr sz="2400">
                <a:solidFill>
                  <a:srgbClr val="5D7D40"/>
                </a:solidFill>
              </a:defRPr>
            </a:lvl4pPr>
            <a:lvl5pPr marL="1944014" indent="-170077">
              <a:buFontTx/>
              <a:defRPr sz="2400">
                <a:solidFill>
                  <a:srgbClr val="5D7D40"/>
                </a:solidFill>
              </a:defRPr>
            </a:lvl5pPr>
          </a:lstStyle>
          <a:p>
            <a:r>
              <a:t>Clique para adicionar o texto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356350"/>
            <a:ext cx="171227" cy="1524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Dois Conteúdo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upo 10"/>
          <p:cNvGrpSpPr/>
          <p:nvPr/>
        </p:nvGrpSpPr>
        <p:grpSpPr>
          <a:xfrm>
            <a:off x="8870038" y="934"/>
            <a:ext cx="3325212" cy="3324276"/>
            <a:chOff x="-1" y="-1"/>
            <a:chExt cx="3325211" cy="3324274"/>
          </a:xfrm>
        </p:grpSpPr>
        <p:sp>
          <p:nvSpPr>
            <p:cNvPr id="77" name="Forma Livre 4"/>
            <p:cNvSpPr/>
            <p:nvPr/>
          </p:nvSpPr>
          <p:spPr>
            <a:xfrm rot="10800000">
              <a:off x="1649491" y="1089986"/>
              <a:ext cx="1675720" cy="2234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78" name="Forma Livre 5"/>
            <p:cNvSpPr/>
            <p:nvPr/>
          </p:nvSpPr>
          <p:spPr>
            <a:xfrm rot="10800000">
              <a:off x="2237725" y="-2"/>
              <a:ext cx="1087486" cy="108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79" name="Forma Livre 7"/>
            <p:cNvSpPr/>
            <p:nvPr/>
          </p:nvSpPr>
          <p:spPr>
            <a:xfrm rot="10800000">
              <a:off x="-2" y="-1"/>
              <a:ext cx="2181528" cy="108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81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594359" y="278129"/>
            <a:ext cx="9778367" cy="1494596"/>
          </a:xfrm>
          <a:prstGeom prst="rect">
            <a:avLst/>
          </a:prstGeom>
        </p:spPr>
        <p:txBody>
          <a:bodyPr/>
          <a:lstStyle/>
          <a:p>
            <a:r>
              <a:t>Clique para adicionar um título 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4359" y="2676525"/>
            <a:ext cx="4490830" cy="3597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800"/>
              </a:spcBef>
              <a:buSzTx/>
              <a:buFontTx/>
              <a:buNone/>
              <a:defRPr sz="2000"/>
            </a:lvl1pPr>
            <a:lvl2pPr marL="283463" indent="-283463">
              <a:spcBef>
                <a:spcPts val="1800"/>
              </a:spcBef>
              <a:buFontTx/>
              <a:defRPr sz="2000"/>
            </a:lvl2pPr>
            <a:lvl3pPr marL="594359" indent="-283463">
              <a:spcBef>
                <a:spcPts val="1800"/>
              </a:spcBef>
              <a:buFontTx/>
              <a:defRPr sz="2000"/>
            </a:lvl3pPr>
            <a:lvl4pPr marL="822960" indent="-283463">
              <a:spcBef>
                <a:spcPts val="1800"/>
              </a:spcBef>
              <a:buFontTx/>
              <a:defRPr sz="2000"/>
            </a:lvl4pPr>
            <a:lvl5pPr marL="1005838" indent="-283463">
              <a:spcBef>
                <a:spcPts val="1800"/>
              </a:spcBef>
              <a:buFontTx/>
              <a:defRPr sz="2000"/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Conector Reto 3"/>
          <p:cNvSpPr/>
          <p:nvPr/>
        </p:nvSpPr>
        <p:spPr>
          <a:xfrm>
            <a:off x="594359" y="21488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Dois Conteúdo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upo 10"/>
          <p:cNvGrpSpPr/>
          <p:nvPr/>
        </p:nvGrpSpPr>
        <p:grpSpPr>
          <a:xfrm>
            <a:off x="8870038" y="934"/>
            <a:ext cx="3325212" cy="3324276"/>
            <a:chOff x="-1" y="-1"/>
            <a:chExt cx="3325211" cy="3324274"/>
          </a:xfrm>
        </p:grpSpPr>
        <p:sp>
          <p:nvSpPr>
            <p:cNvPr id="91" name="Forma Livre 4"/>
            <p:cNvSpPr/>
            <p:nvPr/>
          </p:nvSpPr>
          <p:spPr>
            <a:xfrm rot="10800000">
              <a:off x="1649491" y="1089986"/>
              <a:ext cx="1675720" cy="2234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92" name="Forma Livre 5"/>
            <p:cNvSpPr/>
            <p:nvPr/>
          </p:nvSpPr>
          <p:spPr>
            <a:xfrm rot="10800000">
              <a:off x="2237725" y="-2"/>
              <a:ext cx="1087486" cy="1087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93" name="Forma Livre 7"/>
            <p:cNvSpPr/>
            <p:nvPr/>
          </p:nvSpPr>
          <p:spPr>
            <a:xfrm rot="10800000">
              <a:off x="-2" y="-1"/>
              <a:ext cx="2181528" cy="1089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95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594359" y="889000"/>
            <a:ext cx="9778367" cy="994225"/>
          </a:xfrm>
          <a:prstGeom prst="rect">
            <a:avLst/>
          </a:prstGeom>
        </p:spPr>
        <p:txBody>
          <a:bodyPr anchor="t"/>
          <a:lstStyle>
            <a:lvl1pPr>
              <a:lnSpc>
                <a:spcPct val="100000"/>
              </a:lnSpc>
              <a:defRPr spc="-76"/>
            </a:lvl1pPr>
          </a:lstStyle>
          <a:p>
            <a:r>
              <a:t>Clique para adicionar um título 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594359" y="2244725"/>
            <a:ext cx="4490830" cy="35974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800"/>
              </a:spcBef>
              <a:buSzTx/>
              <a:buFontTx/>
              <a:buNone/>
              <a:defRPr sz="2000"/>
            </a:lvl1pPr>
            <a:lvl2pPr marL="283463" indent="-283463">
              <a:spcBef>
                <a:spcPts val="1800"/>
              </a:spcBef>
              <a:buFontTx/>
              <a:defRPr sz="2000"/>
            </a:lvl2pPr>
            <a:lvl3pPr marL="594359" indent="-283463">
              <a:spcBef>
                <a:spcPts val="1800"/>
              </a:spcBef>
              <a:buFontTx/>
              <a:defRPr sz="2000"/>
            </a:lvl3pPr>
            <a:lvl4pPr marL="822960" indent="-283463">
              <a:spcBef>
                <a:spcPts val="1800"/>
              </a:spcBef>
              <a:buFontTx/>
              <a:defRPr sz="2000"/>
            </a:lvl4pPr>
            <a:lvl5pPr marL="1005838" indent="-283463">
              <a:spcBef>
                <a:spcPts val="1800"/>
              </a:spcBef>
              <a:buFontTx/>
              <a:defRPr sz="2000"/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upo 10"/>
          <p:cNvGrpSpPr/>
          <p:nvPr/>
        </p:nvGrpSpPr>
        <p:grpSpPr>
          <a:xfrm>
            <a:off x="6362700" y="-3"/>
            <a:ext cx="5829300" cy="3235608"/>
            <a:chOff x="0" y="-1"/>
            <a:chExt cx="5829299" cy="3235606"/>
          </a:xfrm>
        </p:grpSpPr>
        <p:sp>
          <p:nvSpPr>
            <p:cNvPr id="104" name="AutoForma 24"/>
            <p:cNvSpPr/>
            <p:nvPr/>
          </p:nvSpPr>
          <p:spPr>
            <a:xfrm>
              <a:off x="0" y="-2"/>
              <a:ext cx="3883667" cy="3235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4284"/>
                  </a:moveTo>
                  <a:lnTo>
                    <a:pt x="7210" y="0"/>
                  </a:lnTo>
                  <a:lnTo>
                    <a:pt x="0" y="0"/>
                  </a:lnTo>
                  <a:lnTo>
                    <a:pt x="7174" y="8611"/>
                  </a:lnTo>
                  <a:lnTo>
                    <a:pt x="10785" y="4284"/>
                  </a:lnTo>
                  <a:moveTo>
                    <a:pt x="21600" y="17273"/>
                  </a:moveTo>
                  <a:lnTo>
                    <a:pt x="17995" y="12946"/>
                  </a:lnTo>
                  <a:lnTo>
                    <a:pt x="14390" y="17273"/>
                  </a:lnTo>
                  <a:lnTo>
                    <a:pt x="17995" y="21600"/>
                  </a:lnTo>
                  <a:lnTo>
                    <a:pt x="21600" y="17273"/>
                  </a:ln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05" name="Forma Livre 7"/>
            <p:cNvSpPr/>
            <p:nvPr/>
          </p:nvSpPr>
          <p:spPr>
            <a:xfrm>
              <a:off x="641667" y="1289897"/>
              <a:ext cx="1945636" cy="1945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96" y="0"/>
                  </a:moveTo>
                  <a:lnTo>
                    <a:pt x="0" y="7208"/>
                  </a:lnTo>
                  <a:lnTo>
                    <a:pt x="14404" y="21600"/>
                  </a:lnTo>
                  <a:lnTo>
                    <a:pt x="21600" y="14404"/>
                  </a:lnTo>
                  <a:lnTo>
                    <a:pt x="7196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06" name="Forma Livre 8"/>
            <p:cNvSpPr/>
            <p:nvPr/>
          </p:nvSpPr>
          <p:spPr>
            <a:xfrm>
              <a:off x="2592729" y="-1"/>
              <a:ext cx="1284424" cy="64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07" name="Forma Livre 9"/>
            <p:cNvSpPr/>
            <p:nvPr/>
          </p:nvSpPr>
          <p:spPr>
            <a:xfrm>
              <a:off x="1289849" y="641691"/>
              <a:ext cx="1945636" cy="1945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8" y="0"/>
                  </a:moveTo>
                  <a:lnTo>
                    <a:pt x="0" y="7196"/>
                  </a:lnTo>
                  <a:lnTo>
                    <a:pt x="14404" y="21600"/>
                  </a:lnTo>
                  <a:lnTo>
                    <a:pt x="21600" y="14404"/>
                  </a:lnTo>
                  <a:lnTo>
                    <a:pt x="7208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08" name="Forma Livre 10"/>
            <p:cNvSpPr/>
            <p:nvPr/>
          </p:nvSpPr>
          <p:spPr>
            <a:xfrm>
              <a:off x="3235483" y="641691"/>
              <a:ext cx="2593817" cy="2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5"/>
                  </a:moveTo>
                  <a:lnTo>
                    <a:pt x="10795" y="0"/>
                  </a:lnTo>
                  <a:lnTo>
                    <a:pt x="0" y="10805"/>
                  </a:lnTo>
                  <a:lnTo>
                    <a:pt x="10795" y="21600"/>
                  </a:lnTo>
                  <a:lnTo>
                    <a:pt x="21600" y="10805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110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6318884" y="3499667"/>
            <a:ext cx="4939668" cy="2542810"/>
          </a:xfrm>
          <a:prstGeom prst="rect">
            <a:avLst/>
          </a:prstGeom>
        </p:spPr>
        <p:txBody>
          <a:bodyPr/>
          <a:lstStyle/>
          <a:p>
            <a:r>
              <a:t>Clique para adicionar um título </a:t>
            </a:r>
          </a:p>
        </p:txBody>
      </p:sp>
      <p:sp>
        <p:nvSpPr>
          <p:cNvPr id="111" name="Conector Reto 3"/>
          <p:cNvSpPr/>
          <p:nvPr/>
        </p:nvSpPr>
        <p:spPr>
          <a:xfrm>
            <a:off x="6347459" y="6313170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884" y="457201"/>
            <a:ext cx="5198272" cy="2305051"/>
          </a:xfrm>
          <a:prstGeom prst="rect">
            <a:avLst/>
          </a:prstGeom>
        </p:spPr>
        <p:txBody>
          <a:bodyPr lIns="0" tIns="0" rIns="0" bIns="0"/>
          <a:lstStyle>
            <a:lvl1pPr marL="457200" indent="-457200">
              <a:spcBef>
                <a:spcPts val="1800"/>
              </a:spcBef>
              <a:buFontTx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Tx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Tx/>
              <a:buAutoNum type="arabicParenR"/>
              <a:defRPr sz="2000"/>
            </a:lvl3pPr>
            <a:lvl4pPr marL="0" indent="0">
              <a:spcBef>
                <a:spcPts val="1800"/>
              </a:spcBef>
              <a:buSzTx/>
              <a:buFontTx/>
              <a:buNone/>
              <a:defRPr sz="2000"/>
            </a:lvl4pPr>
            <a:lvl5pPr marL="2286000" indent="-457200">
              <a:spcBef>
                <a:spcPts val="1800"/>
              </a:spcBef>
              <a:buFontTx/>
              <a:buAutoNum type="arabicPeriod"/>
              <a:defRPr sz="2000"/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e tabela d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upo 4"/>
          <p:cNvGrpSpPr/>
          <p:nvPr/>
        </p:nvGrpSpPr>
        <p:grpSpPr>
          <a:xfrm>
            <a:off x="832" y="3900131"/>
            <a:ext cx="2958397" cy="2959230"/>
            <a:chOff x="0" y="0"/>
            <a:chExt cx="2958395" cy="2959229"/>
          </a:xfrm>
        </p:grpSpPr>
        <p:sp>
          <p:nvSpPr>
            <p:cNvPr id="120" name="Forma Livre 13"/>
            <p:cNvSpPr/>
            <p:nvPr/>
          </p:nvSpPr>
          <p:spPr>
            <a:xfrm rot="5400000" flipH="1">
              <a:off x="1218564" y="1219397"/>
              <a:ext cx="1491286" cy="19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809"/>
                  </a:lnTo>
                  <a:lnTo>
                    <a:pt x="14392" y="21600"/>
                  </a:lnTo>
                  <a:lnTo>
                    <a:pt x="21600" y="161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21" name="Forma Livre 14"/>
            <p:cNvSpPr/>
            <p:nvPr/>
          </p:nvSpPr>
          <p:spPr>
            <a:xfrm rot="5400000" flipH="1">
              <a:off x="-137" y="1991571"/>
              <a:ext cx="967794" cy="96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122" name="Forma Livre 15"/>
            <p:cNvSpPr/>
            <p:nvPr/>
          </p:nvSpPr>
          <p:spPr>
            <a:xfrm rot="5400000" flipH="1">
              <a:off x="-485701" y="485699"/>
              <a:ext cx="1941422" cy="970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10805" y="0"/>
                  </a:lnTo>
                  <a:lnTo>
                    <a:pt x="0" y="21600"/>
                  </a:lnTo>
                  <a:lnTo>
                    <a:pt x="21600" y="21600"/>
                  </a:ln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124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2" cy="1380761"/>
          </a:xfrm>
          <a:prstGeom prst="rect">
            <a:avLst/>
          </a:prstGeom>
        </p:spPr>
        <p:txBody>
          <a:bodyPr/>
          <a:lstStyle/>
          <a:p>
            <a:r>
              <a:t>Clique para adicionar um título </a:t>
            </a:r>
          </a:p>
        </p:txBody>
      </p:sp>
      <p:sp>
        <p:nvSpPr>
          <p:cNvPr id="125" name="Conector Reto 3"/>
          <p:cNvSpPr/>
          <p:nvPr/>
        </p:nvSpPr>
        <p:spPr>
          <a:xfrm>
            <a:off x="3670934" y="6313170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2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884" y="584005"/>
            <a:ext cx="2825116" cy="399906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1800"/>
              </a:spcBef>
              <a:buSzTx/>
              <a:buFontTx/>
              <a:buNone/>
              <a:defRPr sz="2000"/>
            </a:lvl1pPr>
            <a:lvl2pPr marL="0" indent="0">
              <a:spcBef>
                <a:spcPts val="1800"/>
              </a:spcBef>
              <a:buSzTx/>
              <a:buFontTx/>
              <a:buNone/>
              <a:defRPr sz="2000"/>
            </a:lvl2pPr>
            <a:lvl3pPr marL="0" indent="0">
              <a:spcBef>
                <a:spcPts val="1800"/>
              </a:spcBef>
              <a:buSzTx/>
              <a:buFontTx/>
              <a:buNone/>
              <a:defRPr sz="2000"/>
            </a:lvl3pPr>
            <a:lvl4pPr marL="0" indent="0">
              <a:spcBef>
                <a:spcPts val="1800"/>
              </a:spcBef>
              <a:buSzTx/>
              <a:buFontTx/>
              <a:buNone/>
              <a:defRPr sz="2000"/>
            </a:lvl4pPr>
            <a:lvl5pPr marL="0" indent="0">
              <a:spcBef>
                <a:spcPts val="1800"/>
              </a:spcBef>
              <a:buSzTx/>
              <a:buFontTx/>
              <a:buNone/>
              <a:defRPr sz="2000"/>
            </a:lvl5pPr>
          </a:lstStyle>
          <a:p>
            <a:r>
              <a:t>Clique para adicionar conteúdo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ector Reto 3"/>
          <p:cNvSpPr/>
          <p:nvPr/>
        </p:nvSpPr>
        <p:spPr>
          <a:xfrm>
            <a:off x="594359" y="21488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" name="Clique para adicionar um título"/>
          <p:cNvSpPr txBox="1">
            <a:spLocks noGrp="1"/>
          </p:cNvSpPr>
          <p:nvPr>
            <p:ph type="title" hasCustomPrompt="1"/>
          </p:nvPr>
        </p:nvSpPr>
        <p:spPr>
          <a:xfrm>
            <a:off x="594359" y="202400"/>
            <a:ext cx="10972801" cy="157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r>
              <a:t>Clique para adicionar um título 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359" y="6332220"/>
            <a:ext cx="171227" cy="152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defRPr sz="11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100" baseline="0">
          <a:solidFill>
            <a:srgbClr val="000000"/>
          </a:solidFill>
          <a:uFillTx/>
          <a:latin typeface="Franklin Gothic Demi"/>
          <a:ea typeface="Franklin Gothic Demi"/>
          <a:cs typeface="Franklin Gothic Demi"/>
          <a:sym typeface="Franklin Gothic Demi"/>
        </a:defRPr>
      </a:lvl9pPr>
    </p:titleStyle>
    <p:bodyStyle>
      <a:lvl1pPr marL="228600" marR="0" indent="-283463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1pPr>
      <a:lvl2pPr marL="733044" marR="0" indent="-33070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2pPr>
      <a:lvl3pPr marL="1256385" marR="0" indent="-39684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3pPr>
      <a:lvl4pPr marL="1757678" marR="0" indent="-440943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4pPr>
      <a:lvl5pPr marL="2214878" marR="0" indent="-44094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Franklin Gothic Book"/>
          <a:ea typeface="Franklin Gothic Book"/>
          <a:cs typeface="Franklin Gothic Book"/>
          <a:sym typeface="Franklin Gothic Book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ítulo 1"/>
          <p:cNvSpPr txBox="1">
            <a:spLocks noGrp="1"/>
          </p:cNvSpPr>
          <p:nvPr>
            <p:ph type="title"/>
          </p:nvPr>
        </p:nvSpPr>
        <p:spPr>
          <a:xfrm>
            <a:off x="6223000" y="970278"/>
            <a:ext cx="5486400" cy="329184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z="4800" spc="-200"/>
            </a:pPr>
            <a:r>
              <a:t>A governança</a:t>
            </a:r>
            <a:endParaRPr spc="-111"/>
          </a:p>
          <a:p>
            <a:pPr>
              <a:lnSpc>
                <a:spcPct val="90000"/>
              </a:lnSpc>
              <a:defRPr sz="4800" spc="-200"/>
            </a:pPr>
            <a:r>
              <a:t>dos investimentos</a:t>
            </a:r>
            <a:br/>
            <a:r>
              <a:t>no Regime</a:t>
            </a:r>
            <a:br/>
            <a:r>
              <a:t>de Previdência Complementar</a:t>
            </a:r>
          </a:p>
        </p:txBody>
      </p:sp>
      <p:pic>
        <p:nvPicPr>
          <p:cNvPr id="176" name="Gráfico 13" descr="Gráfico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88" y="322339"/>
            <a:ext cx="5318876" cy="5318876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Conector Reto 12"/>
          <p:cNvSpPr/>
          <p:nvPr/>
        </p:nvSpPr>
        <p:spPr>
          <a:xfrm>
            <a:off x="6223000" y="4521708"/>
            <a:ext cx="2133601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8" name="Espaço Reservado para Conteúdo 2"/>
          <p:cNvSpPr txBox="1">
            <a:spLocks noGrp="1"/>
          </p:cNvSpPr>
          <p:nvPr>
            <p:ph type="body" sz="quarter" idx="4294967295"/>
          </p:nvPr>
        </p:nvSpPr>
        <p:spPr>
          <a:xfrm>
            <a:off x="6222999" y="4765452"/>
            <a:ext cx="3798958" cy="1645922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spcBef>
                <a:spcPts val="0"/>
              </a:spcBef>
              <a:buSzTx/>
              <a:buNone/>
              <a:defRPr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Francis Nascimento</a:t>
            </a:r>
          </a:p>
          <a:p>
            <a:pPr marL="0" indent="0">
              <a:spcBef>
                <a:spcPts val="0"/>
              </a:spcBef>
              <a:buSzTx/>
              <a:buNone/>
              <a:defRPr sz="2400"/>
            </a:pPr>
            <a:r>
              <a:t>Diretora de Investimentos</a:t>
            </a:r>
          </a:p>
          <a:p>
            <a:pPr marL="0" indent="0">
              <a:spcBef>
                <a:spcPts val="0"/>
              </a:spcBef>
              <a:buSzTx/>
              <a:buNone/>
              <a:defRPr sz="2400"/>
            </a:pPr>
            <a:r>
              <a:t>Prevcom</a:t>
            </a:r>
          </a:p>
        </p:txBody>
      </p:sp>
      <p:pic>
        <p:nvPicPr>
          <p:cNvPr id="179" name="PREVCOM_marcaPOS+ASSINATURA_180717.png" descr="PREVCOM_marcaPOS+ASSINATURA_18071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8317" y="5350211"/>
            <a:ext cx="2133792" cy="10668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Governança Corporativa nas EFPC</a:t>
            </a:r>
          </a:p>
        </p:txBody>
      </p:sp>
      <p:sp>
        <p:nvSpPr>
          <p:cNvPr id="251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594359" y="2152831"/>
            <a:ext cx="9652001" cy="44450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1800" dirty="0"/>
              <a:t>A EFPC </a:t>
            </a:r>
            <a:r>
              <a:rPr sz="1800" dirty="0" err="1"/>
              <a:t>pode</a:t>
            </a:r>
            <a:r>
              <a:rPr sz="1800" dirty="0"/>
              <a:t> </a:t>
            </a:r>
            <a:r>
              <a:rPr sz="1800" dirty="0" err="1"/>
              <a:t>adotar</a:t>
            </a:r>
            <a:r>
              <a:rPr sz="1800" dirty="0"/>
              <a:t>, </a:t>
            </a:r>
            <a:r>
              <a:rPr sz="1800" dirty="0" err="1"/>
              <a:t>conforme</a:t>
            </a:r>
            <a:r>
              <a:rPr sz="1800" dirty="0"/>
              <a:t> </a:t>
            </a:r>
            <a:r>
              <a:rPr sz="1800" dirty="0" err="1"/>
              <a:t>seu</a:t>
            </a:r>
            <a:r>
              <a:rPr sz="1800" dirty="0"/>
              <a:t> </a:t>
            </a:r>
            <a:r>
              <a:rPr sz="1800" dirty="0" err="1"/>
              <a:t>porte</a:t>
            </a:r>
            <a:r>
              <a:rPr sz="1800" dirty="0"/>
              <a:t>, </a:t>
            </a:r>
            <a:r>
              <a:rPr sz="1800" dirty="0" err="1"/>
              <a:t>planos</a:t>
            </a:r>
            <a:r>
              <a:rPr sz="1800" dirty="0"/>
              <a:t>, </a:t>
            </a:r>
            <a:r>
              <a:rPr sz="1800" dirty="0" err="1"/>
              <a:t>patrocinadores</a:t>
            </a:r>
            <a:r>
              <a:rPr sz="1800" dirty="0"/>
              <a:t>, </a:t>
            </a:r>
            <a:r>
              <a:rPr sz="1800" dirty="0" err="1"/>
              <a:t>complexidade</a:t>
            </a:r>
            <a:br>
              <a:rPr sz="1800" dirty="0"/>
            </a:br>
            <a:r>
              <a:rPr sz="1800" dirty="0"/>
              <a:t>e </a:t>
            </a:r>
            <a:r>
              <a:rPr sz="1800" dirty="0" err="1"/>
              <a:t>riscos</a:t>
            </a:r>
            <a:r>
              <a:rPr sz="1800" dirty="0"/>
              <a:t> </a:t>
            </a:r>
            <a:r>
              <a:rPr sz="1800" dirty="0" err="1"/>
              <a:t>inerentes</a:t>
            </a:r>
            <a:r>
              <a:rPr sz="1800" dirty="0"/>
              <a:t> </a:t>
            </a:r>
            <a:r>
              <a:rPr sz="1800" dirty="0" err="1"/>
              <a:t>aos</a:t>
            </a:r>
            <a:r>
              <a:rPr sz="1800" dirty="0"/>
              <a:t> </a:t>
            </a:r>
            <a:r>
              <a:rPr sz="1800" dirty="0" err="1"/>
              <a:t>benefícios</a:t>
            </a:r>
            <a:r>
              <a:rPr sz="1800" dirty="0"/>
              <a:t> </a:t>
            </a:r>
            <a:r>
              <a:rPr sz="1800" dirty="0" err="1"/>
              <a:t>administrados</a:t>
            </a:r>
            <a:r>
              <a:rPr sz="1800" dirty="0"/>
              <a:t>, </a:t>
            </a:r>
            <a:r>
              <a:rPr sz="1800" dirty="0" err="1"/>
              <a:t>estruturas</a:t>
            </a:r>
            <a:r>
              <a:rPr sz="1800" dirty="0"/>
              <a:t> </a:t>
            </a:r>
            <a:r>
              <a:rPr sz="1800" dirty="0" err="1"/>
              <a:t>mais</a:t>
            </a:r>
            <a:r>
              <a:rPr sz="1800" dirty="0"/>
              <a:t> </a:t>
            </a:r>
            <a:r>
              <a:rPr sz="1800" dirty="0" err="1"/>
              <a:t>específicas</a:t>
            </a:r>
            <a:r>
              <a:rPr sz="1800" dirty="0"/>
              <a:t>,</a:t>
            </a:r>
            <a:br>
              <a:rPr sz="1800" dirty="0"/>
            </a:br>
            <a:r>
              <a:rPr sz="1800" dirty="0" err="1"/>
              <a:t>compostas</a:t>
            </a:r>
            <a:r>
              <a:rPr sz="1800" dirty="0"/>
              <a:t> </a:t>
            </a:r>
            <a:r>
              <a:rPr sz="1800" dirty="0" err="1"/>
              <a:t>por</a:t>
            </a:r>
            <a:r>
              <a:rPr sz="1800" dirty="0"/>
              <a:t> </a:t>
            </a:r>
            <a:r>
              <a:rPr sz="1800" dirty="0" err="1"/>
              <a:t>outras</a:t>
            </a:r>
            <a:r>
              <a:rPr sz="1800" dirty="0"/>
              <a:t> </a:t>
            </a:r>
            <a:r>
              <a:rPr sz="1800" dirty="0" err="1"/>
              <a:t>instâncias</a:t>
            </a:r>
            <a:r>
              <a:rPr sz="1800" dirty="0"/>
              <a:t> de </a:t>
            </a:r>
            <a:r>
              <a:rPr sz="1800" dirty="0" err="1"/>
              <a:t>decisão</a:t>
            </a:r>
            <a:r>
              <a:rPr sz="1800" dirty="0"/>
              <a:t> </a:t>
            </a:r>
            <a:r>
              <a:rPr sz="1800" dirty="0" err="1"/>
              <a:t>ou</a:t>
            </a:r>
            <a:r>
              <a:rPr sz="1800" dirty="0"/>
              <a:t> </a:t>
            </a:r>
            <a:r>
              <a:rPr sz="1800" dirty="0" err="1"/>
              <a:t>assessoramento</a:t>
            </a:r>
            <a:r>
              <a:rPr sz="1800" dirty="0"/>
              <a:t>, </a:t>
            </a:r>
            <a:r>
              <a:rPr sz="1800" dirty="0" err="1"/>
              <a:t>como</a:t>
            </a:r>
            <a:br>
              <a:rPr sz="1800" dirty="0"/>
            </a:br>
            <a:r>
              <a:rPr sz="1800" dirty="0" err="1"/>
              <a:t>conselhos</a:t>
            </a:r>
            <a:r>
              <a:rPr sz="1800" dirty="0"/>
              <a:t> </a:t>
            </a:r>
            <a:r>
              <a:rPr sz="1800" dirty="0" err="1"/>
              <a:t>consultivos</a:t>
            </a:r>
            <a:r>
              <a:rPr sz="1800" dirty="0"/>
              <a:t> e/</a:t>
            </a:r>
            <a:r>
              <a:rPr sz="1800" dirty="0" err="1"/>
              <a:t>ou</a:t>
            </a:r>
            <a:r>
              <a:rPr sz="1800" dirty="0"/>
              <a:t> </a:t>
            </a:r>
            <a:r>
              <a:rPr sz="1800" dirty="0" err="1"/>
              <a:t>comitês</a:t>
            </a:r>
            <a:r>
              <a:rPr sz="1800" dirty="0"/>
              <a:t> de </a:t>
            </a:r>
            <a:r>
              <a:rPr sz="1800" dirty="0" err="1"/>
              <a:t>especialidades</a:t>
            </a:r>
            <a:r>
              <a:rPr sz="1800" dirty="0"/>
              <a:t> </a:t>
            </a:r>
            <a:r>
              <a:rPr sz="1800" dirty="0" err="1"/>
              <a:t>diversas</a:t>
            </a:r>
            <a:r>
              <a:rPr sz="1800" dirty="0"/>
              <a:t>, </a:t>
            </a:r>
            <a:r>
              <a:rPr sz="1800" dirty="0" err="1"/>
              <a:t>como</a:t>
            </a:r>
            <a:r>
              <a:rPr sz="1800" dirty="0"/>
              <a:t> </a:t>
            </a:r>
            <a:r>
              <a:rPr sz="1800" dirty="0" err="1"/>
              <a:t>investimentos</a:t>
            </a:r>
            <a:r>
              <a:rPr sz="1800" dirty="0"/>
              <a:t>,</a:t>
            </a:r>
            <a:br>
              <a:rPr sz="1800" dirty="0"/>
            </a:br>
            <a:r>
              <a:rPr sz="1800" dirty="0"/>
              <a:t>de </a:t>
            </a:r>
            <a:r>
              <a:rPr sz="1800" dirty="0" err="1"/>
              <a:t>atuária</a:t>
            </a:r>
            <a:r>
              <a:rPr sz="1800" dirty="0"/>
              <a:t>, de </a:t>
            </a:r>
            <a:r>
              <a:rPr sz="1800" dirty="0" err="1"/>
              <a:t>riscos</a:t>
            </a:r>
            <a:r>
              <a:rPr sz="1800" dirty="0"/>
              <a:t>, entre </a:t>
            </a:r>
            <a:r>
              <a:rPr sz="1800" dirty="0" err="1"/>
              <a:t>outras</a:t>
            </a:r>
            <a:r>
              <a:rPr sz="1800" dirty="0"/>
              <a:t>.</a:t>
            </a: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Controle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e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fiscalização</a:t>
            </a:r>
            <a:br>
              <a:rPr sz="1800" dirty="0"/>
            </a:br>
            <a:r>
              <a:rPr sz="1800" dirty="0"/>
              <a:t>A </a:t>
            </a:r>
            <a:r>
              <a:rPr sz="1800" dirty="0" err="1"/>
              <a:t>Previc</a:t>
            </a:r>
            <a:r>
              <a:rPr sz="1800" dirty="0"/>
              <a:t> </a:t>
            </a:r>
            <a:r>
              <a:rPr sz="1800" dirty="0" err="1"/>
              <a:t>promoveu</a:t>
            </a:r>
            <a:r>
              <a:rPr sz="1800" dirty="0"/>
              <a:t> um novo </a:t>
            </a:r>
            <a:r>
              <a:rPr sz="1800" dirty="0" err="1"/>
              <a:t>enquadramento</a:t>
            </a:r>
            <a:r>
              <a:rPr sz="1800" dirty="0"/>
              <a:t> das EFPC que, a </a:t>
            </a:r>
            <a:r>
              <a:rPr sz="1800" dirty="0" err="1"/>
              <a:t>partir</a:t>
            </a:r>
            <a:r>
              <a:rPr sz="1800" dirty="0"/>
              <a:t> de </a:t>
            </a:r>
            <a:r>
              <a:rPr sz="1800" dirty="0" err="1"/>
              <a:t>janeiro</a:t>
            </a:r>
            <a:r>
              <a:rPr sz="1800" dirty="0"/>
              <a:t> de 2024 (</a:t>
            </a:r>
            <a:r>
              <a:rPr sz="1800" dirty="0" err="1"/>
              <a:t>Resolução</a:t>
            </a:r>
            <a:r>
              <a:rPr sz="1800" dirty="0"/>
              <a:t> 23/2023), </a:t>
            </a:r>
            <a:r>
              <a:rPr sz="1800" dirty="0" err="1"/>
              <a:t>estão</a:t>
            </a:r>
            <a:r>
              <a:rPr sz="1800" dirty="0"/>
              <a:t> </a:t>
            </a:r>
            <a:r>
              <a:rPr sz="1800" dirty="0" err="1"/>
              <a:t>segmentadas</a:t>
            </a:r>
            <a:r>
              <a:rPr sz="1800" dirty="0"/>
              <a:t> </a:t>
            </a:r>
            <a:r>
              <a:rPr sz="1800" dirty="0" err="1"/>
              <a:t>em</a:t>
            </a:r>
            <a:r>
              <a:rPr sz="1800" dirty="0"/>
              <a:t> 4 </a:t>
            </a:r>
            <a:r>
              <a:rPr sz="1800" dirty="0" err="1"/>
              <a:t>níveis</a:t>
            </a:r>
            <a:r>
              <a:rPr sz="1800" dirty="0"/>
              <a:t>: S1, S2, S3 e S4. </a:t>
            </a:r>
            <a:endParaRPr sz="1800" dirty="0"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1800" dirty="0" err="1"/>
              <a:t>Cada</a:t>
            </a:r>
            <a:r>
              <a:rPr sz="1800" dirty="0"/>
              <a:t> </a:t>
            </a:r>
            <a:r>
              <a:rPr sz="1800" dirty="0" err="1"/>
              <a:t>nível</a:t>
            </a:r>
            <a:r>
              <a:rPr sz="1800" dirty="0"/>
              <a:t> </a:t>
            </a:r>
            <a:r>
              <a:rPr sz="1800" dirty="0" err="1"/>
              <a:t>tem</a:t>
            </a:r>
            <a:r>
              <a:rPr sz="1800" dirty="0"/>
              <a:t> as </a:t>
            </a:r>
            <a:r>
              <a:rPr sz="1800" dirty="0" err="1"/>
              <a:t>regras</a:t>
            </a:r>
            <a:r>
              <a:rPr sz="1800" dirty="0"/>
              <a:t> de </a:t>
            </a:r>
            <a:r>
              <a:rPr sz="1800" dirty="0" err="1"/>
              <a:t>supervisão</a:t>
            </a:r>
            <a:r>
              <a:rPr sz="1800" dirty="0"/>
              <a:t> e </a:t>
            </a:r>
            <a:r>
              <a:rPr sz="1800" dirty="0" err="1"/>
              <a:t>fiscalização</a:t>
            </a:r>
            <a:r>
              <a:rPr sz="1800" dirty="0"/>
              <a:t> </a:t>
            </a:r>
            <a:r>
              <a:rPr sz="1800" dirty="0" err="1"/>
              <a:t>escalonadas</a:t>
            </a:r>
            <a:r>
              <a:rPr sz="1800" dirty="0"/>
              <a:t> com </a:t>
            </a:r>
            <a:r>
              <a:rPr sz="1800" dirty="0" err="1"/>
              <a:t>maior</a:t>
            </a:r>
            <a:r>
              <a:rPr sz="1800" dirty="0"/>
              <a:t> rigor</a:t>
            </a:r>
            <a:br>
              <a:rPr sz="1800" dirty="0"/>
            </a:br>
            <a:r>
              <a:rPr sz="1800" dirty="0"/>
              <a:t>e </a:t>
            </a:r>
            <a:r>
              <a:rPr sz="1800" dirty="0" err="1"/>
              <a:t>intensidade</a:t>
            </a:r>
            <a:r>
              <a:rPr sz="1800" dirty="0"/>
              <a:t>, decrescendo </a:t>
            </a:r>
            <a:r>
              <a:rPr sz="1800" dirty="0" err="1"/>
              <a:t>até</a:t>
            </a:r>
            <a:r>
              <a:rPr sz="1800" dirty="0"/>
              <a:t> o </a:t>
            </a:r>
            <a:r>
              <a:rPr sz="1800" dirty="0" err="1"/>
              <a:t>nível</a:t>
            </a:r>
            <a:r>
              <a:rPr sz="1800" dirty="0"/>
              <a:t> S4.</a:t>
            </a:r>
            <a:endParaRPr sz="1800" dirty="0"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1800" dirty="0"/>
              <a:t>A </a:t>
            </a:r>
            <a:r>
              <a:rPr sz="1800" dirty="0" err="1"/>
              <a:t>Prevcom</a:t>
            </a:r>
            <a:r>
              <a:rPr sz="1800" dirty="0"/>
              <a:t> </a:t>
            </a:r>
            <a:r>
              <a:rPr sz="1800" dirty="0" err="1"/>
              <a:t>está</a:t>
            </a:r>
            <a:r>
              <a:rPr sz="1800" dirty="0"/>
              <a:t> </a:t>
            </a:r>
            <a:r>
              <a:rPr sz="1800" dirty="0" err="1"/>
              <a:t>classificada</a:t>
            </a:r>
            <a:r>
              <a:rPr sz="1800" dirty="0"/>
              <a:t> no </a:t>
            </a:r>
            <a:r>
              <a:rPr sz="1800" dirty="0" err="1"/>
              <a:t>segmento</a:t>
            </a:r>
            <a:r>
              <a:rPr sz="1800" dirty="0"/>
              <a:t> </a:t>
            </a:r>
            <a:r>
              <a:rPr sz="18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S2</a:t>
            </a:r>
            <a:r>
              <a:rPr sz="1800" dirty="0"/>
              <a:t>.</a:t>
            </a:r>
          </a:p>
        </p:txBody>
      </p:sp>
      <p:pic>
        <p:nvPicPr>
          <p:cNvPr id="252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54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Imagem 1" descr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00" y="1503904"/>
            <a:ext cx="8953477" cy="4849801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Estrutura de Governança na Prevcom</a:t>
            </a:r>
          </a:p>
        </p:txBody>
      </p:sp>
      <p:pic>
        <p:nvPicPr>
          <p:cNvPr id="258" name="Gráfico 3" descr="Gráfic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0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Estrutura auxiliar de gestão</a:t>
            </a:r>
          </a:p>
        </p:txBody>
      </p:sp>
      <p:pic>
        <p:nvPicPr>
          <p:cNvPr id="263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65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266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592181" y="2155620"/>
            <a:ext cx="10474237" cy="438705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Comitês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Gestores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dos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planos</a:t>
            </a:r>
            <a:br>
              <a:rPr sz="1800" dirty="0"/>
            </a:br>
            <a:r>
              <a:rPr sz="1800" dirty="0" err="1"/>
              <a:t>Responsáveis</a:t>
            </a:r>
            <a:r>
              <a:rPr sz="1800" dirty="0"/>
              <a:t> pela </a:t>
            </a:r>
            <a:r>
              <a:rPr sz="1800" dirty="0" err="1"/>
              <a:t>definição</a:t>
            </a:r>
            <a:r>
              <a:rPr sz="1800" dirty="0"/>
              <a:t> da </a:t>
            </a:r>
            <a:r>
              <a:rPr sz="1800" dirty="0" err="1"/>
              <a:t>estratégia</a:t>
            </a:r>
            <a:r>
              <a:rPr sz="1800" dirty="0"/>
              <a:t> e </a:t>
            </a:r>
            <a:r>
              <a:rPr sz="1800" dirty="0" err="1"/>
              <a:t>acompanhamento</a:t>
            </a:r>
            <a:r>
              <a:rPr sz="1800" dirty="0"/>
              <a:t> do plano.</a:t>
            </a:r>
            <a:br>
              <a:rPr sz="1800" dirty="0"/>
            </a:br>
            <a:r>
              <a:rPr sz="1800" dirty="0" err="1"/>
              <a:t>Os</a:t>
            </a:r>
            <a:r>
              <a:rPr sz="1800" dirty="0"/>
              <a:t> </a:t>
            </a:r>
            <a:r>
              <a:rPr sz="1800" dirty="0" err="1"/>
              <a:t>membros</a:t>
            </a:r>
            <a:r>
              <a:rPr sz="1800" dirty="0"/>
              <a:t> </a:t>
            </a:r>
            <a:r>
              <a:rPr sz="1800" dirty="0" err="1"/>
              <a:t>são</a:t>
            </a:r>
            <a:r>
              <a:rPr sz="1800" dirty="0"/>
              <a:t> </a:t>
            </a:r>
            <a:r>
              <a:rPr sz="1800" dirty="0" err="1"/>
              <a:t>indicados</a:t>
            </a:r>
            <a:r>
              <a:rPr sz="1800" dirty="0"/>
              <a:t> </a:t>
            </a:r>
            <a:r>
              <a:rPr sz="1800" dirty="0" err="1"/>
              <a:t>pelos</a:t>
            </a:r>
            <a:r>
              <a:rPr sz="1800" dirty="0"/>
              <a:t> </a:t>
            </a:r>
            <a:r>
              <a:rPr sz="1800" dirty="0" err="1"/>
              <a:t>próprios</a:t>
            </a:r>
            <a:r>
              <a:rPr sz="1800" dirty="0"/>
              <a:t> </a:t>
            </a:r>
            <a:r>
              <a:rPr sz="1800" dirty="0" err="1"/>
              <a:t>entes</a:t>
            </a:r>
            <a:r>
              <a:rPr sz="1800" dirty="0"/>
              <a:t>.</a:t>
            </a: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Principais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atribuições</a:t>
            </a:r>
            <a:br>
              <a:rPr sz="1800" dirty="0"/>
            </a:br>
            <a:r>
              <a:rPr sz="1800" dirty="0" err="1"/>
              <a:t>Participar</a:t>
            </a:r>
            <a:r>
              <a:rPr sz="1800" dirty="0"/>
              <a:t> da </a:t>
            </a:r>
            <a:r>
              <a:rPr sz="1800" dirty="0" err="1"/>
              <a:t>construção</a:t>
            </a:r>
            <a:r>
              <a:rPr sz="1800" dirty="0"/>
              <a:t> da Política de </a:t>
            </a:r>
            <a:r>
              <a:rPr sz="1800" dirty="0" err="1"/>
              <a:t>Investimentos</a:t>
            </a:r>
            <a:r>
              <a:rPr sz="1800" dirty="0"/>
              <a:t>,</a:t>
            </a:r>
            <a:br>
              <a:rPr sz="1800" dirty="0"/>
            </a:br>
            <a:r>
              <a:rPr sz="1800" dirty="0"/>
              <a:t>de </a:t>
            </a:r>
            <a:r>
              <a:rPr sz="1800" dirty="0" err="1"/>
              <a:t>acordo</a:t>
            </a:r>
            <a:r>
              <a:rPr sz="1800" dirty="0"/>
              <a:t> com </a:t>
            </a:r>
            <a:r>
              <a:rPr sz="1800" dirty="0" err="1"/>
              <a:t>perfil</a:t>
            </a:r>
            <a:r>
              <a:rPr sz="1800" dirty="0"/>
              <a:t> dos </a:t>
            </a:r>
            <a:r>
              <a:rPr sz="1800" dirty="0" err="1"/>
              <a:t>participantes</a:t>
            </a:r>
            <a:r>
              <a:rPr sz="1800" dirty="0"/>
              <a:t> do plano;</a:t>
            </a: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1800" dirty="0" err="1"/>
              <a:t>Acompanhar</a:t>
            </a:r>
            <a:r>
              <a:rPr sz="1800" dirty="0"/>
              <a:t> a </a:t>
            </a:r>
            <a:r>
              <a:rPr sz="1800" dirty="0" err="1"/>
              <a:t>execução</a:t>
            </a:r>
            <a:r>
              <a:rPr sz="1800" dirty="0"/>
              <a:t>, </a:t>
            </a:r>
            <a:r>
              <a:rPr sz="1800" dirty="0" err="1"/>
              <a:t>verificando</a:t>
            </a:r>
            <a:r>
              <a:rPr sz="1800" dirty="0"/>
              <a:t> a </a:t>
            </a:r>
            <a:r>
              <a:rPr sz="1800" dirty="0" err="1"/>
              <a:t>adequação</a:t>
            </a:r>
            <a:r>
              <a:rPr sz="1800" dirty="0"/>
              <a:t> e a </a:t>
            </a:r>
            <a:r>
              <a:rPr sz="1800" dirty="0" err="1"/>
              <a:t>aderência</a:t>
            </a:r>
            <a:br>
              <a:rPr sz="1800" dirty="0"/>
            </a:br>
            <a:r>
              <a:rPr sz="1800" dirty="0"/>
              <a:t>dos </a:t>
            </a:r>
            <a:r>
              <a:rPr sz="1800" dirty="0" err="1"/>
              <a:t>investimentos</a:t>
            </a:r>
            <a:r>
              <a:rPr sz="1800" dirty="0"/>
              <a:t> </a:t>
            </a:r>
            <a:r>
              <a:rPr sz="1800" dirty="0" err="1"/>
              <a:t>aos</a:t>
            </a:r>
            <a:r>
              <a:rPr sz="1800" dirty="0"/>
              <a:t> </a:t>
            </a:r>
            <a:r>
              <a:rPr sz="1800" dirty="0" err="1"/>
              <a:t>seus</a:t>
            </a:r>
            <a:r>
              <a:rPr sz="1800" dirty="0"/>
              <a:t> </a:t>
            </a:r>
            <a:r>
              <a:rPr sz="1800" dirty="0" err="1"/>
              <a:t>parâmetros</a:t>
            </a:r>
            <a:r>
              <a:rPr sz="1800" dirty="0"/>
              <a:t>;</a:t>
            </a: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1800" dirty="0" err="1"/>
              <a:t>Propor</a:t>
            </a:r>
            <a:r>
              <a:rPr sz="1800" dirty="0"/>
              <a:t> </a:t>
            </a:r>
            <a:r>
              <a:rPr sz="1800" dirty="0" err="1"/>
              <a:t>ao</a:t>
            </a:r>
            <a:r>
              <a:rPr sz="1800" dirty="0"/>
              <a:t> </a:t>
            </a:r>
            <a:r>
              <a:rPr sz="1800" dirty="0" err="1"/>
              <a:t>Conselho</a:t>
            </a:r>
            <a:r>
              <a:rPr sz="1800" dirty="0"/>
              <a:t> </a:t>
            </a:r>
            <a:r>
              <a:rPr sz="1800" dirty="0" err="1"/>
              <a:t>Deliberativo</a:t>
            </a:r>
            <a:r>
              <a:rPr sz="1800" dirty="0"/>
              <a:t> </a:t>
            </a:r>
            <a:r>
              <a:rPr sz="1800" dirty="0" err="1"/>
              <a:t>alterações</a:t>
            </a:r>
            <a:r>
              <a:rPr sz="1800" dirty="0"/>
              <a:t> no </a:t>
            </a:r>
            <a:r>
              <a:rPr sz="1800" dirty="0" err="1"/>
              <a:t>regulamento</a:t>
            </a:r>
            <a:r>
              <a:rPr sz="1800" dirty="0"/>
              <a:t> dos </a:t>
            </a:r>
            <a:r>
              <a:rPr sz="1800" dirty="0" err="1"/>
              <a:t>planos</a:t>
            </a:r>
            <a:r>
              <a:rPr sz="1800" dirty="0"/>
              <a:t>;</a:t>
            </a:r>
          </a:p>
          <a:p>
            <a:pPr marL="0" lvl="1" indent="0" defTabSz="905255">
              <a:lnSpc>
                <a:spcPct val="120000"/>
              </a:lnSpc>
              <a:spcBef>
                <a:spcPts val="150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rPr sz="1800" dirty="0" err="1"/>
              <a:t>Acompanhar</a:t>
            </a:r>
            <a:r>
              <a:rPr sz="1800" dirty="0"/>
              <a:t> </a:t>
            </a:r>
            <a:r>
              <a:rPr sz="1800" dirty="0" err="1"/>
              <a:t>os</a:t>
            </a:r>
            <a:r>
              <a:rPr sz="1800" dirty="0"/>
              <a:t> </a:t>
            </a:r>
            <a:r>
              <a:rPr sz="1800" dirty="0" err="1"/>
              <a:t>balancetes</a:t>
            </a:r>
            <a:r>
              <a:rPr sz="1800" dirty="0"/>
              <a:t> </a:t>
            </a:r>
            <a:r>
              <a:rPr sz="1800" dirty="0" err="1"/>
              <a:t>mensais</a:t>
            </a:r>
            <a:r>
              <a:rPr sz="1800" dirty="0"/>
              <a:t> </a:t>
            </a:r>
            <a:r>
              <a:rPr sz="1800" dirty="0" err="1"/>
              <a:t>obrigatórios</a:t>
            </a:r>
            <a:r>
              <a:rPr sz="1800" dirty="0"/>
              <a:t>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Fluxo de Investimentos</a:t>
            </a:r>
          </a:p>
        </p:txBody>
      </p:sp>
      <p:sp>
        <p:nvSpPr>
          <p:cNvPr id="269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0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271" name="Line"/>
          <p:cNvSpPr/>
          <p:nvPr/>
        </p:nvSpPr>
        <p:spPr>
          <a:xfrm flipH="1" flipV="1">
            <a:off x="570321" y="4835178"/>
            <a:ext cx="8618208" cy="2"/>
          </a:xfrm>
          <a:prstGeom prst="line">
            <a:avLst/>
          </a:prstGeom>
          <a:ln w="6350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2" name="Line"/>
          <p:cNvSpPr/>
          <p:nvPr/>
        </p:nvSpPr>
        <p:spPr>
          <a:xfrm flipH="1" flipV="1">
            <a:off x="1585129" y="2300411"/>
            <a:ext cx="10138166" cy="2"/>
          </a:xfrm>
          <a:prstGeom prst="line">
            <a:avLst/>
          </a:prstGeom>
          <a:ln w="63500" cap="rnd">
            <a:solidFill>
              <a:srgbClr val="DDDDDD"/>
            </a:solidFill>
            <a:custDash>
              <a:ds d="100000" sp="200000"/>
            </a:custDash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73" name="Circle"/>
          <p:cNvSpPr/>
          <p:nvPr/>
        </p:nvSpPr>
        <p:spPr>
          <a:xfrm>
            <a:off x="1294508" y="2006599"/>
            <a:ext cx="582895" cy="582896"/>
          </a:xfrm>
          <a:prstGeom prst="ellipse">
            <a:avLst/>
          </a:prstGeom>
          <a:solidFill>
            <a:srgbClr val="CCCC5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4" name="F1"/>
          <p:cNvSpPr txBox="1"/>
          <p:nvPr/>
        </p:nvSpPr>
        <p:spPr>
          <a:xfrm>
            <a:off x="1361910" y="2135669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F1</a:t>
            </a:r>
          </a:p>
        </p:txBody>
      </p:sp>
      <p:sp>
        <p:nvSpPr>
          <p:cNvPr id="275" name="Circle"/>
          <p:cNvSpPr/>
          <p:nvPr/>
        </p:nvSpPr>
        <p:spPr>
          <a:xfrm>
            <a:off x="3827548" y="2006599"/>
            <a:ext cx="582895" cy="582896"/>
          </a:xfrm>
          <a:prstGeom prst="ellipse">
            <a:avLst/>
          </a:prstGeom>
          <a:solidFill>
            <a:srgbClr val="53976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6" name="F2"/>
          <p:cNvSpPr txBox="1"/>
          <p:nvPr/>
        </p:nvSpPr>
        <p:spPr>
          <a:xfrm>
            <a:off x="3894951" y="2135669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F2</a:t>
            </a:r>
          </a:p>
        </p:txBody>
      </p:sp>
      <p:sp>
        <p:nvSpPr>
          <p:cNvPr id="277" name="Circle"/>
          <p:cNvSpPr/>
          <p:nvPr/>
        </p:nvSpPr>
        <p:spPr>
          <a:xfrm>
            <a:off x="6362315" y="2006599"/>
            <a:ext cx="582895" cy="582896"/>
          </a:xfrm>
          <a:prstGeom prst="ellipse">
            <a:avLst/>
          </a:prstGeom>
          <a:solidFill>
            <a:srgbClr val="2A6496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8" name="F3"/>
          <p:cNvSpPr txBox="1"/>
          <p:nvPr/>
        </p:nvSpPr>
        <p:spPr>
          <a:xfrm>
            <a:off x="6429716" y="2135669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F3</a:t>
            </a:r>
          </a:p>
        </p:txBody>
      </p:sp>
      <p:sp>
        <p:nvSpPr>
          <p:cNvPr id="279" name="Circle"/>
          <p:cNvSpPr/>
          <p:nvPr/>
        </p:nvSpPr>
        <p:spPr>
          <a:xfrm>
            <a:off x="8897081" y="2006599"/>
            <a:ext cx="582895" cy="582896"/>
          </a:xfrm>
          <a:prstGeom prst="ellipse">
            <a:avLst/>
          </a:prstGeom>
          <a:solidFill>
            <a:srgbClr val="60369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0" name="F4"/>
          <p:cNvSpPr txBox="1"/>
          <p:nvPr/>
        </p:nvSpPr>
        <p:spPr>
          <a:xfrm>
            <a:off x="8964483" y="2135669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F4</a:t>
            </a:r>
          </a:p>
        </p:txBody>
      </p:sp>
      <p:sp>
        <p:nvSpPr>
          <p:cNvPr id="281" name="Circle"/>
          <p:cNvSpPr/>
          <p:nvPr/>
        </p:nvSpPr>
        <p:spPr>
          <a:xfrm>
            <a:off x="1294508" y="4541365"/>
            <a:ext cx="582895" cy="582895"/>
          </a:xfrm>
          <a:prstGeom prst="ellipse">
            <a:avLst/>
          </a:prstGeom>
          <a:solidFill>
            <a:srgbClr val="5D0E61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2" name="F5"/>
          <p:cNvSpPr txBox="1"/>
          <p:nvPr/>
        </p:nvSpPr>
        <p:spPr>
          <a:xfrm>
            <a:off x="1361910" y="4670435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F5</a:t>
            </a:r>
          </a:p>
        </p:txBody>
      </p:sp>
      <p:sp>
        <p:nvSpPr>
          <p:cNvPr id="283" name="Circle"/>
          <p:cNvSpPr/>
          <p:nvPr/>
        </p:nvSpPr>
        <p:spPr>
          <a:xfrm>
            <a:off x="6362315" y="4541365"/>
            <a:ext cx="582895" cy="582895"/>
          </a:xfrm>
          <a:prstGeom prst="ellipse">
            <a:avLst/>
          </a:prstGeom>
          <a:solidFill>
            <a:srgbClr val="BD413A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4" name="F6"/>
          <p:cNvSpPr txBox="1"/>
          <p:nvPr/>
        </p:nvSpPr>
        <p:spPr>
          <a:xfrm>
            <a:off x="6429716" y="4670435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F6</a:t>
            </a:r>
          </a:p>
        </p:txBody>
      </p:sp>
      <p:sp>
        <p:nvSpPr>
          <p:cNvPr id="285" name="Circle"/>
          <p:cNvSpPr/>
          <p:nvPr/>
        </p:nvSpPr>
        <p:spPr>
          <a:xfrm>
            <a:off x="8897081" y="4541365"/>
            <a:ext cx="582895" cy="582895"/>
          </a:xfrm>
          <a:prstGeom prst="ellipse">
            <a:avLst/>
          </a:prstGeom>
          <a:solidFill>
            <a:srgbClr val="F19E3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2400" b="1" spc="-96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86" name="F7"/>
          <p:cNvSpPr txBox="1"/>
          <p:nvPr/>
        </p:nvSpPr>
        <p:spPr>
          <a:xfrm>
            <a:off x="8964483" y="4670435"/>
            <a:ext cx="448089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1600" spc="-64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F7</a:t>
            </a:r>
          </a:p>
        </p:txBody>
      </p:sp>
      <p:sp>
        <p:nvSpPr>
          <p:cNvPr id="287" name="Área de…"/>
          <p:cNvSpPr txBox="1"/>
          <p:nvPr/>
        </p:nvSpPr>
        <p:spPr>
          <a:xfrm>
            <a:off x="1434208" y="2630589"/>
            <a:ext cx="228600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CCCC52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Área de</a:t>
            </a:r>
          </a:p>
          <a:p>
            <a:pPr defTabSz="2438337">
              <a:defRPr sz="1600">
                <a:solidFill>
                  <a:srgbClr val="CCCC52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Investimentos</a:t>
            </a:r>
            <a:endParaRPr sz="3200" b="1">
              <a:latin typeface="Arial"/>
              <a:ea typeface="Arial"/>
              <a:cs typeface="Arial"/>
              <a:sym typeface="Arial"/>
            </a:endParaRP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Seleciona novos fundos de investimentos, verifica preliminarmente a aderência aos limites e restrições impostos pela Prevcom e submete à consultoria contratada para análise</a:t>
            </a:r>
          </a:p>
        </p:txBody>
      </p:sp>
      <p:sp>
        <p:nvSpPr>
          <p:cNvPr id="288" name="Consultoria de Investimentos…"/>
          <p:cNvSpPr txBox="1"/>
          <p:nvPr/>
        </p:nvSpPr>
        <p:spPr>
          <a:xfrm>
            <a:off x="3967248" y="2630589"/>
            <a:ext cx="221792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52976A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Consultoria de Investimentos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Analisa o fundo de</a:t>
            </a:r>
            <a:br/>
            <a:r>
              <a:t>investimento e o gestor</a:t>
            </a:r>
            <a:br/>
            <a:r>
              <a:t>e elabora parecer técnico</a:t>
            </a:r>
          </a:p>
        </p:txBody>
      </p:sp>
      <p:sp>
        <p:nvSpPr>
          <p:cNvPr id="289" name="Consultoria…"/>
          <p:cNvSpPr txBox="1"/>
          <p:nvPr/>
        </p:nvSpPr>
        <p:spPr>
          <a:xfrm>
            <a:off x="6502015" y="2630589"/>
            <a:ext cx="2217924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2A6495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Consultoria</a:t>
            </a:r>
          </a:p>
          <a:p>
            <a:pPr defTabSz="2438337">
              <a:defRPr sz="1600">
                <a:solidFill>
                  <a:srgbClr val="2A6495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Jurídica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Analisa aspectos</a:t>
            </a:r>
            <a:br/>
            <a:r>
              <a:t>jurídicos do regulamento</a:t>
            </a:r>
            <a:br/>
            <a:r>
              <a:t>do fundo de investimento</a:t>
            </a:r>
            <a:br/>
            <a:r>
              <a:t>e elabora parecer técnico</a:t>
            </a:r>
          </a:p>
        </p:txBody>
      </p:sp>
      <p:sp>
        <p:nvSpPr>
          <p:cNvPr id="290" name="Comitê de Investimentos…"/>
          <p:cNvSpPr txBox="1"/>
          <p:nvPr/>
        </p:nvSpPr>
        <p:spPr>
          <a:xfrm>
            <a:off x="9036781" y="2630589"/>
            <a:ext cx="2217923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603694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Comitê de</a:t>
            </a:r>
            <a:br/>
            <a:r>
              <a:t>Investimentos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Analisa o processo e,</a:t>
            </a:r>
            <a:br/>
            <a:r>
              <a:t>uma vez aprovado, submete</a:t>
            </a:r>
            <a:br/>
            <a:r>
              <a:t>à aprovação do AETQ</a:t>
            </a:r>
          </a:p>
        </p:txBody>
      </p:sp>
      <p:sp>
        <p:nvSpPr>
          <p:cNvPr id="291" name="Diretor de Investimentos - AETQ…"/>
          <p:cNvSpPr txBox="1"/>
          <p:nvPr/>
        </p:nvSpPr>
        <p:spPr>
          <a:xfrm>
            <a:off x="1434208" y="5162470"/>
            <a:ext cx="2222502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5D0E62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Diretor de Investimentos - AETQ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Analisa o processo, aprova</a:t>
            </a:r>
            <a:br/>
            <a:r>
              <a:t>ou rejeita o investimento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 submete ao conhecimento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da Diretoria Executiva.</a:t>
            </a:r>
          </a:p>
        </p:txBody>
      </p:sp>
      <p:sp>
        <p:nvSpPr>
          <p:cNvPr id="292" name="Arrow"/>
          <p:cNvSpPr/>
          <p:nvPr/>
        </p:nvSpPr>
        <p:spPr>
          <a:xfrm>
            <a:off x="4440201" y="4676756"/>
            <a:ext cx="316848" cy="316848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5D0E6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93" name="Rectangle"/>
          <p:cNvSpPr/>
          <p:nvPr/>
        </p:nvSpPr>
        <p:spPr>
          <a:xfrm>
            <a:off x="3487280" y="4725940"/>
            <a:ext cx="982224" cy="2231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b"/>
          <a:lstStyle/>
          <a:p>
            <a:pPr algn="ctr" defTabSz="2438337">
              <a:defRPr sz="2400" b="1">
                <a:solidFill>
                  <a:srgbClr val="5D0E62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4" name="EXCEÇÕES"/>
          <p:cNvSpPr txBox="1"/>
          <p:nvPr/>
        </p:nvSpPr>
        <p:spPr>
          <a:xfrm>
            <a:off x="3487280" y="4687841"/>
            <a:ext cx="982224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2438337">
              <a:defRPr sz="1400">
                <a:solidFill>
                  <a:srgbClr val="5D0E62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EXCEÇÕES</a:t>
            </a:r>
          </a:p>
        </p:txBody>
      </p:sp>
      <p:sp>
        <p:nvSpPr>
          <p:cNvPr id="295" name="Diretoria…"/>
          <p:cNvSpPr txBox="1"/>
          <p:nvPr/>
        </p:nvSpPr>
        <p:spPr>
          <a:xfrm>
            <a:off x="6502015" y="5164594"/>
            <a:ext cx="2462619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BC413A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Diretoria</a:t>
            </a:r>
          </a:p>
          <a:p>
            <a:pPr defTabSz="2438337">
              <a:defRPr sz="1600">
                <a:solidFill>
                  <a:srgbClr val="BC413A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Executiva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Em caso de fundo exclusivo, a aprovação da constituição ou a troca do gestor deve ser submetida também à Diretoria Executiva</a:t>
            </a:r>
          </a:p>
        </p:txBody>
      </p:sp>
      <p:sp>
        <p:nvSpPr>
          <p:cNvPr id="296" name="CD - Conselho Deliberativo…"/>
          <p:cNvSpPr txBox="1"/>
          <p:nvPr/>
        </p:nvSpPr>
        <p:spPr>
          <a:xfrm>
            <a:off x="9036781" y="5164592"/>
            <a:ext cx="2959268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1600">
                <a:solidFill>
                  <a:srgbClr val="F19E38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CD - Conselho</a:t>
            </a:r>
            <a:br/>
            <a:r>
              <a:t>Deliberativo</a:t>
            </a:r>
          </a:p>
          <a:p>
            <a:pPr defTabSz="2438337">
              <a:defRPr sz="1200">
                <a:solidFill>
                  <a:srgbClr val="5E5E5E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Em caso de fundos fechados ou investimentos que representem mais de 5% dos recursos garantidores, deve-se obter</a:t>
            </a:r>
            <a:br/>
            <a:r>
              <a:t>a concordância do CD</a:t>
            </a:r>
          </a:p>
        </p:txBody>
      </p:sp>
      <p:grpSp>
        <p:nvGrpSpPr>
          <p:cNvPr id="299" name="Group"/>
          <p:cNvGrpSpPr/>
          <p:nvPr/>
        </p:nvGrpSpPr>
        <p:grpSpPr>
          <a:xfrm>
            <a:off x="253474" y="4710670"/>
            <a:ext cx="126096" cy="247142"/>
            <a:chOff x="-1" y="0"/>
            <a:chExt cx="126095" cy="247141"/>
          </a:xfrm>
        </p:grpSpPr>
        <p:sp>
          <p:nvSpPr>
            <p:cNvPr id="297" name="Line"/>
            <p:cNvSpPr/>
            <p:nvPr/>
          </p:nvSpPr>
          <p:spPr>
            <a:xfrm flipH="1" flipV="1">
              <a:off x="-1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298" name="Line"/>
            <p:cNvSpPr/>
            <p:nvPr/>
          </p:nvSpPr>
          <p:spPr>
            <a:xfrm flipV="1">
              <a:off x="-2" y="121048"/>
              <a:ext cx="126096" cy="1260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2" name="Group"/>
          <p:cNvGrpSpPr/>
          <p:nvPr/>
        </p:nvGrpSpPr>
        <p:grpSpPr>
          <a:xfrm>
            <a:off x="381113" y="4710670"/>
            <a:ext cx="126096" cy="247142"/>
            <a:chOff x="-1" y="0"/>
            <a:chExt cx="126095" cy="247141"/>
          </a:xfrm>
        </p:grpSpPr>
        <p:sp>
          <p:nvSpPr>
            <p:cNvPr id="300" name="Line"/>
            <p:cNvSpPr/>
            <p:nvPr/>
          </p:nvSpPr>
          <p:spPr>
            <a:xfrm flipH="1" flipV="1">
              <a:off x="-1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1" name="Line"/>
            <p:cNvSpPr/>
            <p:nvPr/>
          </p:nvSpPr>
          <p:spPr>
            <a:xfrm flipV="1">
              <a:off x="-2" y="121048"/>
              <a:ext cx="126096" cy="1260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5" name="Group"/>
          <p:cNvGrpSpPr/>
          <p:nvPr/>
        </p:nvGrpSpPr>
        <p:grpSpPr>
          <a:xfrm>
            <a:off x="126735" y="4710670"/>
            <a:ext cx="126096" cy="247142"/>
            <a:chOff x="-1" y="0"/>
            <a:chExt cx="126095" cy="247141"/>
          </a:xfrm>
        </p:grpSpPr>
        <p:sp>
          <p:nvSpPr>
            <p:cNvPr id="303" name="Line"/>
            <p:cNvSpPr/>
            <p:nvPr/>
          </p:nvSpPr>
          <p:spPr>
            <a:xfrm flipH="1" flipV="1">
              <a:off x="-1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4" name="Line"/>
            <p:cNvSpPr/>
            <p:nvPr/>
          </p:nvSpPr>
          <p:spPr>
            <a:xfrm flipV="1">
              <a:off x="-2" y="121048"/>
              <a:ext cx="126096" cy="126094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08" name="Group"/>
          <p:cNvGrpSpPr/>
          <p:nvPr/>
        </p:nvGrpSpPr>
        <p:grpSpPr>
          <a:xfrm>
            <a:off x="-2" y="4710669"/>
            <a:ext cx="126097" cy="247144"/>
            <a:chOff x="0" y="0"/>
            <a:chExt cx="126095" cy="247142"/>
          </a:xfrm>
        </p:grpSpPr>
        <p:sp>
          <p:nvSpPr>
            <p:cNvPr id="306" name="Line"/>
            <p:cNvSpPr/>
            <p:nvPr/>
          </p:nvSpPr>
          <p:spPr>
            <a:xfrm flipH="1" flipV="1">
              <a:off x="0" y="0"/>
              <a:ext cx="126095" cy="12609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07" name="Line"/>
            <p:cNvSpPr/>
            <p:nvPr/>
          </p:nvSpPr>
          <p:spPr>
            <a:xfrm flipV="1">
              <a:off x="-1" y="121048"/>
              <a:ext cx="126097" cy="126095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317" name="Group"/>
          <p:cNvGrpSpPr/>
          <p:nvPr/>
        </p:nvGrpSpPr>
        <p:grpSpPr>
          <a:xfrm>
            <a:off x="11633990" y="2175903"/>
            <a:ext cx="507212" cy="247144"/>
            <a:chOff x="0" y="0"/>
            <a:chExt cx="507210" cy="247142"/>
          </a:xfrm>
        </p:grpSpPr>
        <p:sp>
          <p:nvSpPr>
            <p:cNvPr id="309" name="Line"/>
            <p:cNvSpPr/>
            <p:nvPr/>
          </p:nvSpPr>
          <p:spPr>
            <a:xfrm flipH="1" flipV="1">
              <a:off x="0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0" name="Line"/>
            <p:cNvSpPr/>
            <p:nvPr/>
          </p:nvSpPr>
          <p:spPr>
            <a:xfrm flipV="1">
              <a:off x="0" y="121048"/>
              <a:ext cx="126095" cy="12609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1" name="Line"/>
            <p:cNvSpPr/>
            <p:nvPr/>
          </p:nvSpPr>
          <p:spPr>
            <a:xfrm flipH="1" flipV="1">
              <a:off x="127639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2" name="Line"/>
            <p:cNvSpPr/>
            <p:nvPr/>
          </p:nvSpPr>
          <p:spPr>
            <a:xfrm flipV="1">
              <a:off x="127638" y="121048"/>
              <a:ext cx="126095" cy="12609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3" name="Line"/>
            <p:cNvSpPr/>
            <p:nvPr/>
          </p:nvSpPr>
          <p:spPr>
            <a:xfrm flipH="1" flipV="1">
              <a:off x="254378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4" name="Line"/>
            <p:cNvSpPr/>
            <p:nvPr/>
          </p:nvSpPr>
          <p:spPr>
            <a:xfrm flipV="1">
              <a:off x="254376" y="121048"/>
              <a:ext cx="126095" cy="126095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5" name="Line"/>
            <p:cNvSpPr/>
            <p:nvPr/>
          </p:nvSpPr>
          <p:spPr>
            <a:xfrm flipH="1" flipV="1">
              <a:off x="381116" y="0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sp>
          <p:nvSpPr>
            <p:cNvPr id="316" name="Line"/>
            <p:cNvSpPr/>
            <p:nvPr/>
          </p:nvSpPr>
          <p:spPr>
            <a:xfrm flipV="1">
              <a:off x="381116" y="121048"/>
              <a:ext cx="126095" cy="126094"/>
            </a:xfrm>
            <a:prstGeom prst="line">
              <a:avLst/>
            </a:prstGeom>
            <a:noFill/>
            <a:ln w="38100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</p:grp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montagens_fotos_aprevcom.png" descr="montagens_fotos_aprevco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Título 1"/>
          <p:cNvSpPr txBox="1">
            <a:spLocks noGrp="1"/>
          </p:cNvSpPr>
          <p:nvPr>
            <p:ph type="title"/>
          </p:nvPr>
        </p:nvSpPr>
        <p:spPr>
          <a:xfrm>
            <a:off x="6436357" y="2527730"/>
            <a:ext cx="5477482" cy="3291844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A Prevcom</a:t>
            </a:r>
          </a:p>
        </p:txBody>
      </p:sp>
      <p:sp>
        <p:nvSpPr>
          <p:cNvPr id="321" name="Retângulo 6"/>
          <p:cNvSpPr/>
          <p:nvPr/>
        </p:nvSpPr>
        <p:spPr>
          <a:xfrm>
            <a:off x="6309359" y="6034642"/>
            <a:ext cx="2133603" cy="100587"/>
          </a:xfrm>
          <a:prstGeom prst="rect">
            <a:avLst/>
          </a:prstGeom>
          <a:solidFill>
            <a:srgbClr val="7CA6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322" name="Título 1"/>
          <p:cNvSpPr txBox="1"/>
          <p:nvPr/>
        </p:nvSpPr>
        <p:spPr>
          <a:xfrm>
            <a:off x="6382627" y="6317279"/>
            <a:ext cx="5682374" cy="41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r">
              <a:lnSpc>
                <a:spcPct val="80000"/>
              </a:lnSpc>
              <a:defRPr sz="800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IMAGEM: PATRÍCIA NOGUEIRA/DIVULGAÇÃO</a:t>
            </a:r>
          </a:p>
        </p:txBody>
      </p:sp>
      <p:grpSp>
        <p:nvGrpSpPr>
          <p:cNvPr id="328" name="Group"/>
          <p:cNvGrpSpPr/>
          <p:nvPr/>
        </p:nvGrpSpPr>
        <p:grpSpPr>
          <a:xfrm>
            <a:off x="175589" y="-19272"/>
            <a:ext cx="2301987" cy="2301987"/>
            <a:chOff x="0" y="0"/>
            <a:chExt cx="2301986" cy="2301986"/>
          </a:xfrm>
        </p:grpSpPr>
        <p:grpSp>
          <p:nvGrpSpPr>
            <p:cNvPr id="326" name="Group"/>
            <p:cNvGrpSpPr/>
            <p:nvPr/>
          </p:nvGrpSpPr>
          <p:grpSpPr>
            <a:xfrm>
              <a:off x="666260" y="553603"/>
              <a:ext cx="1384696" cy="1113498"/>
              <a:chOff x="-1" y="0"/>
              <a:chExt cx="1384694" cy="1113497"/>
            </a:xfrm>
          </p:grpSpPr>
          <p:sp>
            <p:nvSpPr>
              <p:cNvPr id="323" name="Rectangle"/>
              <p:cNvSpPr/>
              <p:nvPr/>
            </p:nvSpPr>
            <p:spPr>
              <a:xfrm>
                <a:off x="266700" y="419101"/>
                <a:ext cx="726603" cy="6943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324" name="Rectangle"/>
              <p:cNvSpPr/>
              <p:nvPr/>
            </p:nvSpPr>
            <p:spPr>
              <a:xfrm>
                <a:off x="463550" y="501651"/>
                <a:ext cx="921144" cy="5292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325" name="Rectangle"/>
              <p:cNvSpPr/>
              <p:nvPr/>
            </p:nvSpPr>
            <p:spPr>
              <a:xfrm>
                <a:off x="-2" y="-1"/>
                <a:ext cx="921145" cy="5292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</p:grpSp>
        <p:pic>
          <p:nvPicPr>
            <p:cNvPr id="327" name="Gráfico 13" descr="Gráfico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01987" cy="230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Título 1"/>
          <p:cNvSpPr txBox="1">
            <a:spLocks noGrp="1"/>
          </p:cNvSpPr>
          <p:nvPr>
            <p:ph type="title"/>
          </p:nvPr>
        </p:nvSpPr>
        <p:spPr>
          <a:xfrm>
            <a:off x="6299832" y="406516"/>
            <a:ext cx="5486404" cy="1715655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Qual o seu projeto de vida?</a:t>
            </a:r>
          </a:p>
        </p:txBody>
      </p:sp>
      <p:pic>
        <p:nvPicPr>
          <p:cNvPr id="331" name="shutterstock_2131376047.jpg" descr="shutterstock_2131376047.jp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25404" r="18480"/>
          <a:stretch>
            <a:fillRect/>
          </a:stretch>
        </p:blipFill>
        <p:spPr>
          <a:xfrm>
            <a:off x="-2" y="-11116"/>
            <a:ext cx="5791204" cy="6880230"/>
          </a:xfrm>
          <a:prstGeom prst="rect">
            <a:avLst/>
          </a:prstGeom>
        </p:spPr>
      </p:pic>
      <p:sp>
        <p:nvSpPr>
          <p:cNvPr id="332" name="Espaço Reservado para Conteúdo 2"/>
          <p:cNvSpPr txBox="1">
            <a:spLocks noGrp="1"/>
          </p:cNvSpPr>
          <p:nvPr>
            <p:ph type="body" sz="half" idx="1"/>
          </p:nvPr>
        </p:nvSpPr>
        <p:spPr>
          <a:xfrm>
            <a:off x="6299833" y="2413000"/>
            <a:ext cx="5050318" cy="3937000"/>
          </a:xfrm>
          <a:prstGeom prst="rect">
            <a:avLst/>
          </a:prstGeom>
        </p:spPr>
        <p:txBody>
          <a:bodyPr anchor="b"/>
          <a:lstStyle/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 sz="2000"/>
            </a:pPr>
            <a:r>
              <a:t>Em atividade há 13 anos, a Prevcom</a:t>
            </a:r>
            <a:br/>
            <a:r>
              <a:t>atende uma população de mais de</a:t>
            </a:r>
            <a:br/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51 mil pessoas</a:t>
            </a:r>
            <a:r>
              <a:t>, entre participantes,</a:t>
            </a:r>
            <a:br/>
            <a:r>
              <a:t>assistidos e beneficiários, e acumulou</a:t>
            </a:r>
            <a:br/>
            <a:r>
              <a:t>um patrimônio de </a:t>
            </a:r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R$ 3,52 bilhões</a:t>
            </a:r>
            <a:r>
              <a:t>.</a:t>
            </a:r>
            <a:br/>
            <a:r>
              <a:t>Já pagou </a:t>
            </a:r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R$ 147,5 milhões </a:t>
            </a:r>
            <a:r>
              <a:t>em benefícios.</a:t>
            </a:r>
          </a:p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 sz="2000"/>
            </a:pPr>
            <a:endParaRPr/>
          </a:p>
          <a:p>
            <a:pPr marL="0" lvl="1" indent="0">
              <a:lnSpc>
                <a:spcPct val="120000"/>
              </a:lnSpc>
              <a:spcBef>
                <a:spcPts val="0"/>
              </a:spcBef>
              <a:buSzTx/>
              <a:buNone/>
              <a:defRPr sz="2000"/>
            </a:pPr>
            <a:r>
              <a:t>Estamos presentes em </a:t>
            </a:r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5 estados </a:t>
            </a:r>
            <a:r>
              <a:t>da federação (SP, MS, MT, RO e PA) e </a:t>
            </a:r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24 municípios</a:t>
            </a:r>
            <a:r>
              <a:t>, incluindo a cidade de São Paulo.</a:t>
            </a:r>
          </a:p>
        </p:txBody>
      </p:sp>
      <p:sp>
        <p:nvSpPr>
          <p:cNvPr id="333" name="Conector Reto 6"/>
          <p:cNvSpPr/>
          <p:nvPr/>
        </p:nvSpPr>
        <p:spPr>
          <a:xfrm>
            <a:off x="6309359" y="2406250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339" name="Group"/>
          <p:cNvGrpSpPr/>
          <p:nvPr/>
        </p:nvGrpSpPr>
        <p:grpSpPr>
          <a:xfrm>
            <a:off x="175589" y="4925262"/>
            <a:ext cx="2301987" cy="2301988"/>
            <a:chOff x="0" y="0"/>
            <a:chExt cx="2301986" cy="2301987"/>
          </a:xfrm>
        </p:grpSpPr>
        <p:grpSp>
          <p:nvGrpSpPr>
            <p:cNvPr id="337" name="Group"/>
            <p:cNvGrpSpPr/>
            <p:nvPr/>
          </p:nvGrpSpPr>
          <p:grpSpPr>
            <a:xfrm>
              <a:off x="666260" y="553603"/>
              <a:ext cx="1384696" cy="1113499"/>
              <a:chOff x="-1" y="0"/>
              <a:chExt cx="1384694" cy="1113497"/>
            </a:xfrm>
          </p:grpSpPr>
          <p:sp>
            <p:nvSpPr>
              <p:cNvPr id="334" name="Rectangle"/>
              <p:cNvSpPr/>
              <p:nvPr/>
            </p:nvSpPr>
            <p:spPr>
              <a:xfrm>
                <a:off x="266700" y="419101"/>
                <a:ext cx="726603" cy="6943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335" name="Rectangle"/>
              <p:cNvSpPr/>
              <p:nvPr/>
            </p:nvSpPr>
            <p:spPr>
              <a:xfrm>
                <a:off x="463550" y="501651"/>
                <a:ext cx="921144" cy="5292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336" name="Rectangle"/>
              <p:cNvSpPr/>
              <p:nvPr/>
            </p:nvSpPr>
            <p:spPr>
              <a:xfrm>
                <a:off x="-2" y="-1"/>
                <a:ext cx="921145" cy="5292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</p:grpSp>
        <p:pic>
          <p:nvPicPr>
            <p:cNvPr id="338" name="Gráfico 13" descr="Gráfico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01987" cy="23019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0" name="Título 1"/>
          <p:cNvSpPr txBox="1"/>
          <p:nvPr/>
        </p:nvSpPr>
        <p:spPr>
          <a:xfrm>
            <a:off x="126998" y="127000"/>
            <a:ext cx="3122582" cy="41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800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IMAGEM: SHUTTERSTOCK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ítulo 1"/>
          <p:cNvSpPr txBox="1">
            <a:spLocks noGrp="1"/>
          </p:cNvSpPr>
          <p:nvPr>
            <p:ph type="title"/>
          </p:nvPr>
        </p:nvSpPr>
        <p:spPr>
          <a:xfrm>
            <a:off x="594357" y="889000"/>
            <a:ext cx="9778371" cy="994225"/>
          </a:xfrm>
          <a:prstGeom prst="rect">
            <a:avLst/>
          </a:prstGeom>
        </p:spPr>
        <p:txBody>
          <a:bodyPr/>
          <a:lstStyle/>
          <a:p>
            <a:pPr>
              <a:defRPr spc="-100"/>
            </a:pPr>
            <a:r>
              <a:t>Patrimônio por plano </a:t>
            </a:r>
            <a:r>
              <a:rPr sz="2400">
                <a:latin typeface="Franklin Gothic Book"/>
                <a:ea typeface="Franklin Gothic Book"/>
                <a:cs typeface="Franklin Gothic Book"/>
                <a:sym typeface="Franklin Gothic Book"/>
              </a:rPr>
              <a:t>(R$ milhões)</a:t>
            </a:r>
          </a:p>
        </p:txBody>
      </p:sp>
      <p:pic>
        <p:nvPicPr>
          <p:cNvPr id="343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6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Conector Reto 3"/>
          <p:cNvSpPr/>
          <p:nvPr/>
        </p:nvSpPr>
        <p:spPr>
          <a:xfrm>
            <a:off x="594359" y="1717038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45" name="A Prevcom"/>
          <p:cNvSpPr txBox="1"/>
          <p:nvPr/>
        </p:nvSpPr>
        <p:spPr>
          <a:xfrm>
            <a:off x="594358" y="593724"/>
            <a:ext cx="4490832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A Prevcom</a:t>
            </a:r>
          </a:p>
        </p:txBody>
      </p:sp>
      <p:sp>
        <p:nvSpPr>
          <p:cNvPr id="346" name="Setembro/2022"/>
          <p:cNvSpPr txBox="1"/>
          <p:nvPr/>
        </p:nvSpPr>
        <p:spPr>
          <a:xfrm>
            <a:off x="3383019" y="1519589"/>
            <a:ext cx="388158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2438337">
              <a:lnSpc>
                <a:spcPct val="120000"/>
              </a:lnSpc>
              <a:defRPr sz="20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Total: </a:t>
            </a:r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3.518,74</a:t>
            </a:r>
            <a:r>
              <a:t> • Junho/2024</a:t>
            </a:r>
          </a:p>
        </p:txBody>
      </p:sp>
      <p:sp>
        <p:nvSpPr>
          <p:cNvPr id="347" name="149 entidades…"/>
          <p:cNvSpPr txBox="1"/>
          <p:nvPr/>
        </p:nvSpPr>
        <p:spPr>
          <a:xfrm>
            <a:off x="8315367" y="2420422"/>
            <a:ext cx="27221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2000">
                <a:solidFill>
                  <a:srgbClr val="9F1F14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1.280,66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1400" i="1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36,40%</a:t>
            </a:r>
          </a:p>
        </p:txBody>
      </p:sp>
      <p:sp>
        <p:nvSpPr>
          <p:cNvPr id="348" name="149 entidades…"/>
          <p:cNvSpPr txBox="1"/>
          <p:nvPr/>
        </p:nvSpPr>
        <p:spPr>
          <a:xfrm>
            <a:off x="7823762" y="3182191"/>
            <a:ext cx="2722174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2000">
                <a:solidFill>
                  <a:srgbClr val="BB271A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1.173,82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1400" i="1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33,36%</a:t>
            </a:r>
          </a:p>
        </p:txBody>
      </p:sp>
      <p:sp>
        <p:nvSpPr>
          <p:cNvPr id="349" name="149 entidades…"/>
          <p:cNvSpPr txBox="1"/>
          <p:nvPr/>
        </p:nvSpPr>
        <p:spPr>
          <a:xfrm>
            <a:off x="6920989" y="3931263"/>
            <a:ext cx="272217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2000"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969,17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1400" i="1">
                <a:latin typeface="Franklin Gothic Book"/>
                <a:ea typeface="Franklin Gothic Book"/>
                <a:cs typeface="Franklin Gothic Book"/>
                <a:sym typeface="Franklin Gothic Book"/>
              </a:rPr>
              <a:t>27,54%</a:t>
            </a:r>
          </a:p>
        </p:txBody>
      </p:sp>
      <p:sp>
        <p:nvSpPr>
          <p:cNvPr id="350" name="149 entidades…"/>
          <p:cNvSpPr txBox="1"/>
          <p:nvPr/>
        </p:nvSpPr>
        <p:spPr>
          <a:xfrm>
            <a:off x="3026340" y="4713575"/>
            <a:ext cx="272217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7">
              <a:defRPr sz="2000">
                <a:solidFill>
                  <a:srgbClr val="3C89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95,09</a:t>
            </a:r>
            <a:r>
              <a:rPr>
                <a:solidFill>
                  <a:srgbClr val="FF0000"/>
                </a:solidFill>
              </a:rPr>
              <a:t> </a:t>
            </a:r>
            <a:r>
              <a:rPr sz="1400" i="1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2,70%</a:t>
            </a:r>
          </a:p>
        </p:txBody>
      </p:sp>
      <p:sp>
        <p:nvSpPr>
          <p:cNvPr id="351" name="149 entidades…"/>
          <p:cNvSpPr txBox="1"/>
          <p:nvPr/>
        </p:nvSpPr>
        <p:spPr>
          <a:xfrm>
            <a:off x="1679417" y="5901423"/>
            <a:ext cx="8019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2438337">
              <a:defRPr sz="1600">
                <a:solidFill>
                  <a:srgbClr val="3C89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26,98</a:t>
            </a:r>
            <a:endParaRPr>
              <a:solidFill>
                <a:srgbClr val="FF0000"/>
              </a:solidFill>
            </a:endParaRPr>
          </a:p>
          <a:p>
            <a:pPr algn="r" defTabSz="2438337">
              <a:defRPr sz="1200" i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0,77%</a:t>
            </a:r>
          </a:p>
        </p:txBody>
      </p:sp>
      <p:sp>
        <p:nvSpPr>
          <p:cNvPr id="352" name="149 entidades…"/>
          <p:cNvSpPr txBox="1"/>
          <p:nvPr/>
        </p:nvSpPr>
        <p:spPr>
          <a:xfrm>
            <a:off x="3076417" y="5901423"/>
            <a:ext cx="8019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2438337">
              <a:defRPr sz="1600">
                <a:solidFill>
                  <a:srgbClr val="439757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19,40</a:t>
            </a:r>
          </a:p>
          <a:p>
            <a:pPr algn="r" defTabSz="2438337">
              <a:defRPr sz="1200" i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0,55%</a:t>
            </a:r>
          </a:p>
        </p:txBody>
      </p:sp>
      <p:sp>
        <p:nvSpPr>
          <p:cNvPr id="353" name="149 entidades…"/>
          <p:cNvSpPr txBox="1"/>
          <p:nvPr/>
        </p:nvSpPr>
        <p:spPr>
          <a:xfrm>
            <a:off x="4473416" y="5901423"/>
            <a:ext cx="8019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2438337">
              <a:defRPr sz="1600">
                <a:solidFill>
                  <a:srgbClr val="9EBA4C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19,30</a:t>
            </a:r>
          </a:p>
          <a:p>
            <a:pPr algn="r" defTabSz="2438337">
              <a:defRPr sz="1200" i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0,55%</a:t>
            </a:r>
          </a:p>
        </p:txBody>
      </p:sp>
      <p:sp>
        <p:nvSpPr>
          <p:cNvPr id="354" name="149 entidades…"/>
          <p:cNvSpPr txBox="1"/>
          <p:nvPr/>
        </p:nvSpPr>
        <p:spPr>
          <a:xfrm>
            <a:off x="5870416" y="5901423"/>
            <a:ext cx="80197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2438337">
              <a:defRPr sz="1600">
                <a:solidFill>
                  <a:srgbClr val="50B19E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11,94</a:t>
            </a:r>
          </a:p>
          <a:p>
            <a:pPr algn="r" defTabSz="2438337">
              <a:defRPr sz="1200" i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0,34%</a:t>
            </a:r>
          </a:p>
        </p:txBody>
      </p:sp>
      <p:sp>
        <p:nvSpPr>
          <p:cNvPr id="355" name="149 entidades…"/>
          <p:cNvSpPr txBox="1"/>
          <p:nvPr/>
        </p:nvSpPr>
        <p:spPr>
          <a:xfrm>
            <a:off x="8664416" y="5901423"/>
            <a:ext cx="8019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2438337">
              <a:defRPr sz="1600">
                <a:solidFill>
                  <a:srgbClr val="3070B6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8,33</a:t>
            </a:r>
          </a:p>
          <a:p>
            <a:pPr algn="r" defTabSz="2438337">
              <a:defRPr sz="1200" i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0,24%</a:t>
            </a:r>
          </a:p>
        </p:txBody>
      </p:sp>
      <p:sp>
        <p:nvSpPr>
          <p:cNvPr id="356" name="149 entidades…"/>
          <p:cNvSpPr txBox="1"/>
          <p:nvPr/>
        </p:nvSpPr>
        <p:spPr>
          <a:xfrm>
            <a:off x="7267416" y="5901423"/>
            <a:ext cx="801969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r" defTabSz="2438337">
              <a:defRPr sz="1600">
                <a:solidFill>
                  <a:srgbClr val="FF000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9,14</a:t>
            </a:r>
          </a:p>
          <a:p>
            <a:pPr algn="r" defTabSz="2438337">
              <a:defRPr sz="1200" i="1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0,26%</a:t>
            </a:r>
          </a:p>
        </p:txBody>
      </p:sp>
      <p:sp>
        <p:nvSpPr>
          <p:cNvPr id="357" name="149 entidades…"/>
          <p:cNvSpPr txBox="1"/>
          <p:nvPr/>
        </p:nvSpPr>
        <p:spPr>
          <a:xfrm>
            <a:off x="639884" y="2102272"/>
            <a:ext cx="18415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600">
                <a:solidFill>
                  <a:srgbClr val="9F1F14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RG-UNIS</a:t>
            </a:r>
          </a:p>
        </p:txBody>
      </p:sp>
      <p:sp>
        <p:nvSpPr>
          <p:cNvPr id="358" name="149 entidades…"/>
          <p:cNvSpPr txBox="1"/>
          <p:nvPr/>
        </p:nvSpPr>
        <p:spPr>
          <a:xfrm>
            <a:off x="639884" y="2864272"/>
            <a:ext cx="18415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600">
                <a:solidFill>
                  <a:srgbClr val="BB271A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RG</a:t>
            </a:r>
          </a:p>
        </p:txBody>
      </p:sp>
      <p:sp>
        <p:nvSpPr>
          <p:cNvPr id="359" name="149 entidades…"/>
          <p:cNvSpPr txBox="1"/>
          <p:nvPr/>
        </p:nvSpPr>
        <p:spPr>
          <a:xfrm>
            <a:off x="639884" y="3626272"/>
            <a:ext cx="18415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60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RP</a:t>
            </a:r>
          </a:p>
        </p:txBody>
      </p:sp>
      <p:sp>
        <p:nvSpPr>
          <p:cNvPr id="360" name="149 entidades…"/>
          <p:cNvSpPr txBox="1"/>
          <p:nvPr/>
        </p:nvSpPr>
        <p:spPr>
          <a:xfrm>
            <a:off x="639884" y="4388272"/>
            <a:ext cx="184150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600">
                <a:solidFill>
                  <a:srgbClr val="3C89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Outros</a:t>
            </a:r>
          </a:p>
        </p:txBody>
      </p:sp>
      <p:pic>
        <p:nvPicPr>
          <p:cNvPr id="36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0" y="2184400"/>
            <a:ext cx="6902755" cy="3457575"/>
          </a:xfrm>
          <a:prstGeom prst="rect">
            <a:avLst/>
          </a:prstGeom>
          <a:ln w="12700">
            <a:miter lim="400000"/>
          </a:ln>
        </p:spPr>
      </p:pic>
      <p:sp>
        <p:nvSpPr>
          <p:cNvPr id="362" name="149 entidades…"/>
          <p:cNvSpPr txBox="1"/>
          <p:nvPr/>
        </p:nvSpPr>
        <p:spPr>
          <a:xfrm>
            <a:off x="1211383" y="5681338"/>
            <a:ext cx="127000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200">
                <a:solidFill>
                  <a:srgbClr val="3C89A9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MULTI</a:t>
            </a:r>
          </a:p>
        </p:txBody>
      </p:sp>
      <p:sp>
        <p:nvSpPr>
          <p:cNvPr id="363" name="149 entidades…"/>
          <p:cNvSpPr txBox="1"/>
          <p:nvPr/>
        </p:nvSpPr>
        <p:spPr>
          <a:xfrm>
            <a:off x="2608383" y="5681338"/>
            <a:ext cx="1270003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200">
                <a:solidFill>
                  <a:srgbClr val="439757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RO</a:t>
            </a:r>
          </a:p>
        </p:txBody>
      </p:sp>
      <p:sp>
        <p:nvSpPr>
          <p:cNvPr id="364" name="149 entidades…"/>
          <p:cNvSpPr txBox="1"/>
          <p:nvPr/>
        </p:nvSpPr>
        <p:spPr>
          <a:xfrm>
            <a:off x="4005383" y="5681338"/>
            <a:ext cx="127000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200">
                <a:solidFill>
                  <a:srgbClr val="9EBA4C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SP Previdência</a:t>
            </a:r>
          </a:p>
        </p:txBody>
      </p:sp>
      <p:sp>
        <p:nvSpPr>
          <p:cNvPr id="365" name="149 entidades…"/>
          <p:cNvSpPr txBox="1"/>
          <p:nvPr/>
        </p:nvSpPr>
        <p:spPr>
          <a:xfrm>
            <a:off x="5402383" y="5681338"/>
            <a:ext cx="127000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200">
                <a:solidFill>
                  <a:srgbClr val="50B19E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MT</a:t>
            </a:r>
          </a:p>
        </p:txBody>
      </p:sp>
      <p:sp>
        <p:nvSpPr>
          <p:cNvPr id="366" name="149 entidades…"/>
          <p:cNvSpPr txBox="1"/>
          <p:nvPr/>
        </p:nvSpPr>
        <p:spPr>
          <a:xfrm>
            <a:off x="6799384" y="5681338"/>
            <a:ext cx="127000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200">
                <a:solidFill>
                  <a:srgbClr val="EA3323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PA</a:t>
            </a:r>
          </a:p>
        </p:txBody>
      </p:sp>
      <p:sp>
        <p:nvSpPr>
          <p:cNvPr id="367" name="149 entidades…"/>
          <p:cNvSpPr txBox="1"/>
          <p:nvPr/>
        </p:nvSpPr>
        <p:spPr>
          <a:xfrm>
            <a:off x="8196384" y="5681338"/>
            <a:ext cx="127000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r" defTabSz="2438337">
              <a:defRPr sz="1200">
                <a:solidFill>
                  <a:srgbClr val="3070B6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 MS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ítulo 1"/>
          <p:cNvSpPr txBox="1">
            <a:spLocks noGrp="1"/>
          </p:cNvSpPr>
          <p:nvPr>
            <p:ph type="title"/>
          </p:nvPr>
        </p:nvSpPr>
        <p:spPr>
          <a:xfrm>
            <a:off x="594357" y="888999"/>
            <a:ext cx="9778371" cy="994227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Rentabilidade desde o início dos planos</a:t>
            </a:r>
          </a:p>
        </p:txBody>
      </p:sp>
      <p:pic>
        <p:nvPicPr>
          <p:cNvPr id="370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6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Conector Reto 3"/>
          <p:cNvSpPr/>
          <p:nvPr/>
        </p:nvSpPr>
        <p:spPr>
          <a:xfrm>
            <a:off x="594359" y="1717038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72" name="A Prevcom"/>
          <p:cNvSpPr txBox="1"/>
          <p:nvPr/>
        </p:nvSpPr>
        <p:spPr>
          <a:xfrm>
            <a:off x="594358" y="593723"/>
            <a:ext cx="4490832" cy="46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A Prevcom</a:t>
            </a:r>
          </a:p>
        </p:txBody>
      </p:sp>
      <p:sp>
        <p:nvSpPr>
          <p:cNvPr id="373" name="Setembro/2022"/>
          <p:cNvSpPr txBox="1"/>
          <p:nvPr/>
        </p:nvSpPr>
        <p:spPr>
          <a:xfrm>
            <a:off x="6050019" y="1519590"/>
            <a:ext cx="388158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7">
              <a:lnSpc>
                <a:spcPct val="120000"/>
              </a:lnSpc>
              <a:defRPr sz="20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Fevereiro/2024 - Junho/2024</a:t>
            </a:r>
          </a:p>
        </p:txBody>
      </p:sp>
      <p:sp>
        <p:nvSpPr>
          <p:cNvPr id="374" name="149 entidades…"/>
          <p:cNvSpPr txBox="1"/>
          <p:nvPr/>
        </p:nvSpPr>
        <p:spPr>
          <a:xfrm>
            <a:off x="8573458" y="2310455"/>
            <a:ext cx="27231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2600">
                <a:solidFill>
                  <a:srgbClr val="AE000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229,35%</a:t>
            </a:r>
          </a:p>
        </p:txBody>
      </p:sp>
      <p:sp>
        <p:nvSpPr>
          <p:cNvPr id="375" name="149 entidades…"/>
          <p:cNvSpPr txBox="1"/>
          <p:nvPr/>
        </p:nvSpPr>
        <p:spPr>
          <a:xfrm>
            <a:off x="8103558" y="3067972"/>
            <a:ext cx="27231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2600">
                <a:solidFill>
                  <a:srgbClr val="647C47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216,00%</a:t>
            </a:r>
          </a:p>
        </p:txBody>
      </p:sp>
      <p:sp>
        <p:nvSpPr>
          <p:cNvPr id="376" name="149 entidades…"/>
          <p:cNvSpPr txBox="1"/>
          <p:nvPr/>
        </p:nvSpPr>
        <p:spPr>
          <a:xfrm>
            <a:off x="6577117" y="3832307"/>
            <a:ext cx="27231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2600">
                <a:solidFill>
                  <a:srgbClr val="DCB94B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171,43%</a:t>
            </a:r>
          </a:p>
        </p:txBody>
      </p:sp>
      <p:sp>
        <p:nvSpPr>
          <p:cNvPr id="377" name="149 entidades…"/>
          <p:cNvSpPr txBox="1"/>
          <p:nvPr/>
        </p:nvSpPr>
        <p:spPr>
          <a:xfrm>
            <a:off x="3909450" y="4589826"/>
            <a:ext cx="2723197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defTabSz="2438337">
              <a:defRPr sz="2600">
                <a:solidFill>
                  <a:srgbClr val="5993A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93,63%</a:t>
            </a:r>
          </a:p>
        </p:txBody>
      </p:sp>
      <p:sp>
        <p:nvSpPr>
          <p:cNvPr id="378" name="149 entidades…"/>
          <p:cNvSpPr txBox="1"/>
          <p:nvPr/>
        </p:nvSpPr>
        <p:spPr>
          <a:xfrm>
            <a:off x="3770526" y="5360046"/>
            <a:ext cx="2723198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 sz="2600">
                <a:solidFill>
                  <a:srgbClr val="85A55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89,59%</a:t>
            </a:r>
          </a:p>
        </p:txBody>
      </p:sp>
      <p:pic>
        <p:nvPicPr>
          <p:cNvPr id="37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2286000"/>
            <a:ext cx="7874000" cy="3554363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149 entidades…"/>
          <p:cNvSpPr txBox="1"/>
          <p:nvPr/>
        </p:nvSpPr>
        <p:spPr>
          <a:xfrm>
            <a:off x="760627" y="2373955"/>
            <a:ext cx="27231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Prevcom</a:t>
            </a:r>
          </a:p>
        </p:txBody>
      </p:sp>
      <p:sp>
        <p:nvSpPr>
          <p:cNvPr id="381" name="149 entidades…"/>
          <p:cNvSpPr txBox="1"/>
          <p:nvPr/>
        </p:nvSpPr>
        <p:spPr>
          <a:xfrm>
            <a:off x="760627" y="3131473"/>
            <a:ext cx="27231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2438337">
              <a:defRPr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Alvo </a:t>
            </a:r>
            <a:r>
              <a:rPr>
                <a:latin typeface="Franklin Gothic Book"/>
                <a:ea typeface="Franklin Gothic Book"/>
                <a:cs typeface="Franklin Gothic Book"/>
                <a:sym typeface="Franklin Gothic Book"/>
              </a:rPr>
              <a:t>IPCA + 4% a.a.</a:t>
            </a:r>
          </a:p>
        </p:txBody>
      </p:sp>
      <p:sp>
        <p:nvSpPr>
          <p:cNvPr id="382" name="149 entidades…"/>
          <p:cNvSpPr txBox="1"/>
          <p:nvPr/>
        </p:nvSpPr>
        <p:spPr>
          <a:xfrm>
            <a:off x="760627" y="3895807"/>
            <a:ext cx="27231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CDI</a:t>
            </a:r>
          </a:p>
        </p:txBody>
      </p:sp>
      <p:sp>
        <p:nvSpPr>
          <p:cNvPr id="383" name="149 entidades…"/>
          <p:cNvSpPr txBox="1"/>
          <p:nvPr/>
        </p:nvSpPr>
        <p:spPr>
          <a:xfrm>
            <a:off x="760627" y="4653326"/>
            <a:ext cx="27231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defTabSz="2438337">
              <a:defRPr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Poupança</a:t>
            </a:r>
          </a:p>
        </p:txBody>
      </p:sp>
      <p:sp>
        <p:nvSpPr>
          <p:cNvPr id="384" name="149 entidades…"/>
          <p:cNvSpPr txBox="1"/>
          <p:nvPr/>
        </p:nvSpPr>
        <p:spPr>
          <a:xfrm>
            <a:off x="760627" y="5423546"/>
            <a:ext cx="2723198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337">
              <a:defRPr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IPCA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674" y="1735945"/>
            <a:ext cx="4702582" cy="471384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Título 1"/>
          <p:cNvSpPr txBox="1">
            <a:spLocks noGrp="1"/>
          </p:cNvSpPr>
          <p:nvPr>
            <p:ph type="title"/>
          </p:nvPr>
        </p:nvSpPr>
        <p:spPr>
          <a:xfrm>
            <a:off x="594357" y="888999"/>
            <a:ext cx="9778371" cy="994227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Atuação no país</a:t>
            </a:r>
          </a:p>
        </p:txBody>
      </p:sp>
      <p:sp>
        <p:nvSpPr>
          <p:cNvPr id="388" name="Conector Reto 3"/>
          <p:cNvSpPr/>
          <p:nvPr/>
        </p:nvSpPr>
        <p:spPr>
          <a:xfrm>
            <a:off x="594359" y="1717038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89" name="A Prevcom"/>
          <p:cNvSpPr txBox="1"/>
          <p:nvPr/>
        </p:nvSpPr>
        <p:spPr>
          <a:xfrm>
            <a:off x="594358" y="593723"/>
            <a:ext cx="4490832" cy="46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A Prevcom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211" y="1668490"/>
            <a:ext cx="6159503" cy="47978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montagens_fotos_panoramadosegmento.png" descr="montagens_fotos_panoramadosegmento.png"/>
          <p:cNvPicPr>
            <a:picLocks noChangeAspect="1"/>
          </p:cNvPicPr>
          <p:nvPr/>
        </p:nvPicPr>
        <p:blipFill>
          <a:blip r:embed="rId2"/>
          <a:srcRect l="2500" t="3554" r="1499" b="442"/>
          <a:stretch>
            <a:fillRect/>
          </a:stretch>
        </p:blipFill>
        <p:spPr>
          <a:xfrm>
            <a:off x="-2" y="-1"/>
            <a:ext cx="12192004" cy="6858003"/>
          </a:xfrm>
          <a:prstGeom prst="rect">
            <a:avLst/>
          </a:prstGeom>
          <a:ln w="12700">
            <a:miter lim="400000"/>
          </a:ln>
        </p:spPr>
      </p:pic>
      <p:sp>
        <p:nvSpPr>
          <p:cNvPr id="393" name="Título 1"/>
          <p:cNvSpPr txBox="1">
            <a:spLocks noGrp="1"/>
          </p:cNvSpPr>
          <p:nvPr>
            <p:ph type="title"/>
          </p:nvPr>
        </p:nvSpPr>
        <p:spPr>
          <a:xfrm>
            <a:off x="6436357" y="2527731"/>
            <a:ext cx="5477482" cy="3291843"/>
          </a:xfrm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Implantação </a:t>
            </a:r>
            <a:br/>
            <a:r>
              <a:t>do RPC </a:t>
            </a:r>
          </a:p>
        </p:txBody>
      </p:sp>
      <p:sp>
        <p:nvSpPr>
          <p:cNvPr id="394" name="Retângulo 6"/>
          <p:cNvSpPr/>
          <p:nvPr/>
        </p:nvSpPr>
        <p:spPr>
          <a:xfrm>
            <a:off x="6309359" y="6034642"/>
            <a:ext cx="2133603" cy="100587"/>
          </a:xfrm>
          <a:prstGeom prst="rect">
            <a:avLst/>
          </a:prstGeom>
          <a:solidFill>
            <a:srgbClr val="7CA655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395" name="Título 1"/>
          <p:cNvSpPr txBox="1"/>
          <p:nvPr/>
        </p:nvSpPr>
        <p:spPr>
          <a:xfrm>
            <a:off x="6382627" y="6317279"/>
            <a:ext cx="5682374" cy="413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r">
              <a:lnSpc>
                <a:spcPct val="80000"/>
              </a:lnSpc>
              <a:defRPr sz="800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IMAGEM: GUILHERME STECANELLA @ UNSPLASH</a:t>
            </a:r>
          </a:p>
        </p:txBody>
      </p:sp>
      <p:grpSp>
        <p:nvGrpSpPr>
          <p:cNvPr id="401" name="Group"/>
          <p:cNvGrpSpPr/>
          <p:nvPr/>
        </p:nvGrpSpPr>
        <p:grpSpPr>
          <a:xfrm>
            <a:off x="175589" y="-19272"/>
            <a:ext cx="2301987" cy="2301987"/>
            <a:chOff x="0" y="0"/>
            <a:chExt cx="2301986" cy="2301986"/>
          </a:xfrm>
        </p:grpSpPr>
        <p:grpSp>
          <p:nvGrpSpPr>
            <p:cNvPr id="399" name="Group"/>
            <p:cNvGrpSpPr/>
            <p:nvPr/>
          </p:nvGrpSpPr>
          <p:grpSpPr>
            <a:xfrm>
              <a:off x="666260" y="553603"/>
              <a:ext cx="1384696" cy="1113498"/>
              <a:chOff x="-1" y="0"/>
              <a:chExt cx="1384694" cy="1113497"/>
            </a:xfrm>
          </p:grpSpPr>
          <p:sp>
            <p:nvSpPr>
              <p:cNvPr id="396" name="Rectangle"/>
              <p:cNvSpPr/>
              <p:nvPr/>
            </p:nvSpPr>
            <p:spPr>
              <a:xfrm>
                <a:off x="266700" y="419101"/>
                <a:ext cx="726603" cy="6943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397" name="Rectangle"/>
              <p:cNvSpPr/>
              <p:nvPr/>
            </p:nvSpPr>
            <p:spPr>
              <a:xfrm>
                <a:off x="463550" y="501651"/>
                <a:ext cx="921144" cy="52929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398" name="Rectangle"/>
              <p:cNvSpPr/>
              <p:nvPr/>
            </p:nvSpPr>
            <p:spPr>
              <a:xfrm>
                <a:off x="-2" y="-1"/>
                <a:ext cx="921145" cy="529297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</p:grpSp>
        <p:pic>
          <p:nvPicPr>
            <p:cNvPr id="400" name="Gráfico 13" descr="Gráfico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01987" cy="2301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ítulo 1"/>
          <p:cNvSpPr txBox="1">
            <a:spLocks noGrp="1"/>
          </p:cNvSpPr>
          <p:nvPr>
            <p:ph type="title"/>
          </p:nvPr>
        </p:nvSpPr>
        <p:spPr>
          <a:xfrm>
            <a:off x="6268537" y="1482490"/>
            <a:ext cx="5486402" cy="1846180"/>
          </a:xfrm>
          <a:prstGeom prst="rect">
            <a:avLst/>
          </a:prstGeom>
        </p:spPr>
        <p:txBody>
          <a:bodyPr/>
          <a:lstStyle>
            <a:lvl1pPr>
              <a:defRPr spc="-200"/>
            </a:lvl1pPr>
          </a:lstStyle>
          <a:p>
            <a:r>
              <a:t>Governança Corporativa</a:t>
            </a:r>
          </a:p>
        </p:txBody>
      </p:sp>
      <p:pic>
        <p:nvPicPr>
          <p:cNvPr id="182" name="Espaço Reservado para Imagem 5" descr="Espaço Reservado para Imagem 5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959" t="151" r="40050" b="6171"/>
          <a:stretch>
            <a:fillRect/>
          </a:stretch>
        </p:blipFill>
        <p:spPr>
          <a:xfrm>
            <a:off x="0" y="-11115"/>
            <a:ext cx="5791202" cy="6880229"/>
          </a:xfrm>
          <a:prstGeom prst="rect">
            <a:avLst/>
          </a:prstGeom>
        </p:spPr>
      </p:pic>
      <p:sp>
        <p:nvSpPr>
          <p:cNvPr id="183" name="Espaço Reservado para Conteúdo 2"/>
          <p:cNvSpPr txBox="1">
            <a:spLocks noGrp="1"/>
          </p:cNvSpPr>
          <p:nvPr>
            <p:ph type="body" sz="quarter" idx="1"/>
          </p:nvPr>
        </p:nvSpPr>
        <p:spPr>
          <a:xfrm>
            <a:off x="6299833" y="3431595"/>
            <a:ext cx="5486403" cy="2919631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A governança corporativa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pode ser entendida como o conjunto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de princípios, práticas, regras explícitas,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procedimentos que regem os relacionamentos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entre acionistas, conselheiros, executivos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e colaboradores e determinam o propósito,</a:t>
            </a:r>
          </a:p>
          <a:p>
            <a:pPr>
              <a:lnSpc>
                <a:spcPct val="120000"/>
              </a:lnSpc>
              <a:spcBef>
                <a:spcPts val="0"/>
              </a:spcBef>
              <a:defRPr sz="2000"/>
            </a:pPr>
            <a:r>
              <a:t>valores, cultura, estratégia na organização.  </a:t>
            </a:r>
          </a:p>
        </p:txBody>
      </p:sp>
      <p:sp>
        <p:nvSpPr>
          <p:cNvPr id="184" name="Conector Reto 6"/>
          <p:cNvSpPr/>
          <p:nvPr/>
        </p:nvSpPr>
        <p:spPr>
          <a:xfrm>
            <a:off x="6309359" y="358734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1591079" y="1582136"/>
            <a:ext cx="4685516" cy="44908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" name="Group"/>
          <p:cNvGrpSpPr/>
          <p:nvPr/>
        </p:nvGrpSpPr>
        <p:grpSpPr>
          <a:xfrm>
            <a:off x="175589" y="4925262"/>
            <a:ext cx="2301985" cy="2301986"/>
            <a:chOff x="0" y="0"/>
            <a:chExt cx="2301984" cy="2301984"/>
          </a:xfrm>
        </p:grpSpPr>
        <p:grpSp>
          <p:nvGrpSpPr>
            <p:cNvPr id="189" name="Group"/>
            <p:cNvGrpSpPr/>
            <p:nvPr/>
          </p:nvGrpSpPr>
          <p:grpSpPr>
            <a:xfrm>
              <a:off x="666261" y="553603"/>
              <a:ext cx="1384693" cy="1113496"/>
              <a:chOff x="0" y="0"/>
              <a:chExt cx="1384691" cy="1113495"/>
            </a:xfrm>
          </p:grpSpPr>
          <p:sp>
            <p:nvSpPr>
              <p:cNvPr id="186" name="Rectangle"/>
              <p:cNvSpPr/>
              <p:nvPr/>
            </p:nvSpPr>
            <p:spPr>
              <a:xfrm>
                <a:off x="266700" y="419101"/>
                <a:ext cx="726601" cy="694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187" name="Rectangle"/>
              <p:cNvSpPr/>
              <p:nvPr/>
            </p:nvSpPr>
            <p:spPr>
              <a:xfrm>
                <a:off x="463550" y="501651"/>
                <a:ext cx="921142" cy="5292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188" name="Rectangle"/>
              <p:cNvSpPr/>
              <p:nvPr/>
            </p:nvSpPr>
            <p:spPr>
              <a:xfrm>
                <a:off x="-1" y="0"/>
                <a:ext cx="921143" cy="5292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</p:grpSp>
        <p:pic>
          <p:nvPicPr>
            <p:cNvPr id="190" name="Gráfico 13" descr="Gráfico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301985" cy="2301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2" name="Título 1"/>
          <p:cNvSpPr txBox="1"/>
          <p:nvPr/>
        </p:nvSpPr>
        <p:spPr>
          <a:xfrm>
            <a:off x="126999" y="127000"/>
            <a:ext cx="3122579" cy="41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80000"/>
              </a:lnSpc>
              <a:defRPr sz="800"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IMAGENS: RAWPIXEL.COM • FREEPIK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773" y="1564841"/>
            <a:ext cx="5588534" cy="5715002"/>
          </a:xfrm>
          <a:prstGeom prst="rect">
            <a:avLst/>
          </a:prstGeom>
          <a:ln w="12700">
            <a:miter lim="400000"/>
          </a:ln>
        </p:spPr>
      </p:pic>
      <p:sp>
        <p:nvSpPr>
          <p:cNvPr id="404" name="já estão autorizados pela Previc"/>
          <p:cNvSpPr txBox="1"/>
          <p:nvPr/>
        </p:nvSpPr>
        <p:spPr>
          <a:xfrm>
            <a:off x="8157115" y="2857643"/>
            <a:ext cx="1884268" cy="1861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2438337">
              <a:lnSpc>
                <a:spcPct val="90000"/>
              </a:lnSpc>
              <a:defRPr sz="5500" spc="-110">
                <a:solidFill>
                  <a:srgbClr val="F3D562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dirty="0"/>
              <a:t>783</a:t>
            </a:r>
            <a:endParaRPr sz="5000" spc="-100" dirty="0"/>
          </a:p>
          <a:p>
            <a:pPr algn="ctr" defTabSz="2438337">
              <a:lnSpc>
                <a:spcPct val="90000"/>
              </a:lnSpc>
              <a:defRPr sz="2800">
                <a:solidFill>
                  <a:srgbClr val="F3D562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dirty="0"/>
              <a:t>(40%)</a:t>
            </a:r>
            <a:endParaRPr sz="2400" dirty="0"/>
          </a:p>
          <a:p>
            <a:pPr algn="ctr" defTabSz="2438337">
              <a:lnSpc>
                <a:spcPct val="90000"/>
              </a:lnSpc>
              <a:defRPr sz="12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200" dirty="0"/>
          </a:p>
          <a:p>
            <a:pPr algn="ctr" defTabSz="2438337">
              <a:lnSpc>
                <a:spcPct val="90000"/>
              </a:lnSpc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estão</a:t>
            </a:r>
            <a:r>
              <a:rPr dirty="0"/>
              <a:t> </a:t>
            </a:r>
            <a:r>
              <a:rPr dirty="0" err="1"/>
              <a:t>autorizados</a:t>
            </a:r>
            <a:r>
              <a:rPr dirty="0"/>
              <a:t> pela </a:t>
            </a:r>
            <a:r>
              <a:rPr dirty="0" err="1"/>
              <a:t>Previc</a:t>
            </a:r>
            <a:endParaRPr dirty="0"/>
          </a:p>
        </p:txBody>
      </p:sp>
      <p:sp>
        <p:nvSpPr>
          <p:cNvPr id="405" name="Título 1"/>
          <p:cNvSpPr txBox="1">
            <a:spLocks noGrp="1"/>
          </p:cNvSpPr>
          <p:nvPr>
            <p:ph type="title"/>
          </p:nvPr>
        </p:nvSpPr>
        <p:spPr>
          <a:xfrm>
            <a:off x="594357" y="888999"/>
            <a:ext cx="9778371" cy="994227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Implementação do RPC pelos entes</a:t>
            </a:r>
          </a:p>
        </p:txBody>
      </p:sp>
      <p:pic>
        <p:nvPicPr>
          <p:cNvPr id="406" name="Gráfico 3" descr="Gráfic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582" y="4925262"/>
            <a:ext cx="2301984" cy="2301986"/>
          </a:xfrm>
          <a:prstGeom prst="rect">
            <a:avLst/>
          </a:prstGeom>
          <a:ln w="12700">
            <a:miter lim="400000"/>
          </a:ln>
        </p:spPr>
      </p:pic>
      <p:sp>
        <p:nvSpPr>
          <p:cNvPr id="407" name="Conector Reto 3"/>
          <p:cNvSpPr/>
          <p:nvPr/>
        </p:nvSpPr>
        <p:spPr>
          <a:xfrm>
            <a:off x="594359" y="1717038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08" name="Panorama do Segmento"/>
          <p:cNvSpPr txBox="1"/>
          <p:nvPr/>
        </p:nvSpPr>
        <p:spPr>
          <a:xfrm>
            <a:off x="594358" y="593723"/>
            <a:ext cx="4490832" cy="46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Panorama do Segmento</a:t>
            </a:r>
          </a:p>
        </p:txBody>
      </p:sp>
      <p:sp>
        <p:nvSpPr>
          <p:cNvPr id="409" name="Setembro/2022"/>
          <p:cNvSpPr txBox="1"/>
          <p:nvPr/>
        </p:nvSpPr>
        <p:spPr>
          <a:xfrm>
            <a:off x="6874623" y="1494190"/>
            <a:ext cx="21648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7">
              <a:lnSpc>
                <a:spcPct val="120000"/>
              </a:lnSpc>
              <a:defRPr sz="20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Emenda 103/19</a:t>
            </a:r>
          </a:p>
        </p:txBody>
      </p:sp>
      <p:sp>
        <p:nvSpPr>
          <p:cNvPr id="410" name="já estão autorizados pela Previc"/>
          <p:cNvSpPr txBox="1"/>
          <p:nvPr/>
        </p:nvSpPr>
        <p:spPr>
          <a:xfrm>
            <a:off x="4463650" y="2857643"/>
            <a:ext cx="2718918" cy="2083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2438337">
              <a:lnSpc>
                <a:spcPct val="90000"/>
              </a:lnSpc>
              <a:defRPr sz="5500" spc="-110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dirty="0"/>
              <a:t>1972</a:t>
            </a:r>
            <a:endParaRPr sz="5000" spc="-100" dirty="0"/>
          </a:p>
          <a:p>
            <a:pPr algn="ctr" defTabSz="2438337">
              <a:lnSpc>
                <a:spcPct val="90000"/>
              </a:lnSpc>
              <a:defRPr sz="2800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dirty="0"/>
              <a:t>(92%)</a:t>
            </a:r>
            <a:endParaRPr sz="2400" dirty="0"/>
          </a:p>
          <a:p>
            <a:pPr algn="ctr" defTabSz="2438337">
              <a:lnSpc>
                <a:spcPct val="90000"/>
              </a:lnSpc>
              <a:defRPr sz="12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200" dirty="0"/>
          </a:p>
          <a:p>
            <a:pPr algn="ctr" defTabSz="2438337">
              <a:lnSpc>
                <a:spcPct val="90000"/>
              </a:lnSpc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/>
              <a:t>já</a:t>
            </a:r>
            <a:r>
              <a:rPr dirty="0"/>
              <a:t> </a:t>
            </a:r>
            <a:r>
              <a:rPr dirty="0" err="1"/>
              <a:t>têm</a:t>
            </a:r>
            <a:r>
              <a:rPr dirty="0"/>
              <a:t> a lei</a:t>
            </a:r>
          </a:p>
          <a:p>
            <a:pPr algn="ctr" defTabSz="2438337">
              <a:lnSpc>
                <a:spcPct val="90000"/>
              </a:lnSpc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da </a:t>
            </a:r>
            <a:r>
              <a:rPr dirty="0" err="1"/>
              <a:t>previdência</a:t>
            </a:r>
            <a:endParaRPr dirty="0"/>
          </a:p>
          <a:p>
            <a:pPr algn="ctr" defTabSz="2438337">
              <a:lnSpc>
                <a:spcPct val="90000"/>
              </a:lnSpc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/>
              <a:t>complementar</a:t>
            </a:r>
            <a:endParaRPr dirty="0"/>
          </a:p>
        </p:txBody>
      </p:sp>
      <p:sp>
        <p:nvSpPr>
          <p:cNvPr id="411" name="já estão autorizados pela Previc"/>
          <p:cNvSpPr txBox="1"/>
          <p:nvPr/>
        </p:nvSpPr>
        <p:spPr>
          <a:xfrm>
            <a:off x="527440" y="2857644"/>
            <a:ext cx="2718918" cy="1639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ctr" defTabSz="2438337">
              <a:lnSpc>
                <a:spcPct val="90000"/>
              </a:lnSpc>
              <a:defRPr sz="5500" spc="-110">
                <a:solidFill>
                  <a:srgbClr val="5993A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dirty="0"/>
              <a:t>2144</a:t>
            </a:r>
            <a:endParaRPr sz="5000" spc="-100" dirty="0"/>
          </a:p>
          <a:p>
            <a:pPr algn="ctr" defTabSz="2438337">
              <a:lnSpc>
                <a:spcPct val="90000"/>
              </a:lnSpc>
              <a:defRPr sz="2800">
                <a:solidFill>
                  <a:srgbClr val="5993A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lang="pt-BR" dirty="0"/>
              <a:t>m</a:t>
            </a:r>
            <a:r>
              <a:rPr dirty="0" err="1"/>
              <a:t>unicípios</a:t>
            </a:r>
            <a:endParaRPr lang="pt-BR" sz="2400" dirty="0"/>
          </a:p>
          <a:p>
            <a:pPr algn="ctr" defTabSz="2438337">
              <a:lnSpc>
                <a:spcPct val="90000"/>
              </a:lnSpc>
              <a:defRPr sz="2800">
                <a:solidFill>
                  <a:srgbClr val="5993A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endParaRPr sz="1200" dirty="0"/>
          </a:p>
          <a:p>
            <a:pPr algn="ctr" defTabSz="2438337">
              <a:lnSpc>
                <a:spcPct val="90000"/>
              </a:lnSpc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lang="pt-BR" dirty="0"/>
              <a:t>p</a:t>
            </a:r>
            <a:r>
              <a:rPr dirty="0" err="1"/>
              <a:t>ossuem</a:t>
            </a:r>
            <a:r>
              <a:rPr dirty="0"/>
              <a:t> RPPS</a:t>
            </a:r>
          </a:p>
        </p:txBody>
      </p:sp>
      <p:sp>
        <p:nvSpPr>
          <p:cNvPr id="412" name="Destes,"/>
          <p:cNvSpPr txBox="1"/>
          <p:nvPr/>
        </p:nvSpPr>
        <p:spPr>
          <a:xfrm>
            <a:off x="5063480" y="2643395"/>
            <a:ext cx="188426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defTabSz="2438337">
              <a:defRPr sz="16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Destes,</a:t>
            </a:r>
          </a:p>
        </p:txBody>
      </p:sp>
      <p:sp>
        <p:nvSpPr>
          <p:cNvPr id="413" name="Espaço Reservado para Conteúdo 2"/>
          <p:cNvSpPr txBox="1"/>
          <p:nvPr/>
        </p:nvSpPr>
        <p:spPr>
          <a:xfrm>
            <a:off x="594358" y="6188609"/>
            <a:ext cx="5185583" cy="32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1">
              <a:lnSpc>
                <a:spcPct val="110000"/>
              </a:lnSpc>
              <a:defRPr sz="1200"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Fonte: Subsecretaria do Regime de Previdência Complementar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ítulo 1"/>
          <p:cNvSpPr txBox="1">
            <a:spLocks noGrp="1"/>
          </p:cNvSpPr>
          <p:nvPr>
            <p:ph type="title"/>
          </p:nvPr>
        </p:nvSpPr>
        <p:spPr>
          <a:xfrm>
            <a:off x="594357" y="889000"/>
            <a:ext cx="9778371" cy="13716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0000"/>
              </a:lnSpc>
              <a:defRPr spc="-100"/>
            </a:pPr>
            <a:r>
              <a:t>Implementação do RPC pelos entes:</a:t>
            </a:r>
          </a:p>
          <a:p>
            <a:pPr>
              <a:lnSpc>
                <a:spcPct val="90000"/>
              </a:lnSpc>
              <a:defRPr spc="-100"/>
            </a:pPr>
            <a:r>
              <a:t>Estado de São Paulo</a:t>
            </a:r>
          </a:p>
        </p:txBody>
      </p:sp>
      <p:pic>
        <p:nvPicPr>
          <p:cNvPr id="416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6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onector Reto 3"/>
          <p:cNvSpPr/>
          <p:nvPr/>
        </p:nvSpPr>
        <p:spPr>
          <a:xfrm>
            <a:off x="594359" y="2225038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18" name="Panorama do Segmento"/>
          <p:cNvSpPr txBox="1"/>
          <p:nvPr/>
        </p:nvSpPr>
        <p:spPr>
          <a:xfrm>
            <a:off x="594358" y="593723"/>
            <a:ext cx="4490832" cy="46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Panorama do Segmento</a:t>
            </a:r>
          </a:p>
        </p:txBody>
      </p:sp>
      <p:sp>
        <p:nvSpPr>
          <p:cNvPr id="419" name="Setembro/2022"/>
          <p:cNvSpPr txBox="1"/>
          <p:nvPr/>
        </p:nvSpPr>
        <p:spPr>
          <a:xfrm>
            <a:off x="3280523" y="2002190"/>
            <a:ext cx="216480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 defTabSz="2438337">
              <a:lnSpc>
                <a:spcPct val="120000"/>
              </a:lnSpc>
              <a:defRPr sz="20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Emenda 103/19</a:t>
            </a:r>
          </a:p>
        </p:txBody>
      </p:sp>
      <p:sp>
        <p:nvSpPr>
          <p:cNvPr id="420" name="Espaço Reservado para Conteúdo 2"/>
          <p:cNvSpPr txBox="1"/>
          <p:nvPr/>
        </p:nvSpPr>
        <p:spPr>
          <a:xfrm>
            <a:off x="594358" y="6188609"/>
            <a:ext cx="5185583" cy="32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1">
              <a:lnSpc>
                <a:spcPct val="110000"/>
              </a:lnSpc>
              <a:defRPr sz="1200"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Fonte: Subsecretaria do Regime de Previdência Complementar</a:t>
            </a:r>
          </a:p>
        </p:txBody>
      </p:sp>
      <p:pic>
        <p:nvPicPr>
          <p:cNvPr id="421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57" y="2735777"/>
            <a:ext cx="10795001" cy="31260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594359" y="2155825"/>
            <a:ext cx="9652001" cy="4241800"/>
          </a:xfrm>
          <a:prstGeom prst="rect">
            <a:avLst/>
          </a:prstGeom>
        </p:spPr>
        <p:txBody>
          <a:bodyPr/>
          <a:lstStyle/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 sz="2200"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COMO CONTRATAR A ENTIDADE GESTORA?</a:t>
            </a:r>
            <a:br/>
            <a:endParaRPr/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GUIA DA PREVIDÊNCIA COMPLEMENTAR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PARA ENTES FEDERATIVOS 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Ministério da Previdência Social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Contém:</a:t>
            </a: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Modelos de projeto de lei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Modelos de proposta técnica</a:t>
            </a:r>
            <a:br/>
            <a:r>
              <a:t>do processo seletivo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Roteiro para licenciamento junto à Previc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SzTx/>
              <a:buNone/>
              <a:defRPr>
                <a:solidFill>
                  <a:srgbClr val="5D7D40"/>
                </a:solidFill>
              </a:defRPr>
            </a:pPr>
            <a:r>
              <a:t>Lista de EFPCs multipatrocinadas</a:t>
            </a:r>
          </a:p>
        </p:txBody>
      </p:sp>
      <p:pic>
        <p:nvPicPr>
          <p:cNvPr id="42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431" y="2672601"/>
            <a:ext cx="2663829" cy="4262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5" name="frame (1).png" descr="frame (1)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9950" y="2678951"/>
            <a:ext cx="1900205" cy="1900206"/>
          </a:xfrm>
          <a:prstGeom prst="rect">
            <a:avLst/>
          </a:prstGeom>
          <a:ln w="38100">
            <a:solidFill>
              <a:srgbClr val="000000"/>
            </a:solidFill>
          </a:ln>
        </p:spPr>
      </p:pic>
      <p:sp>
        <p:nvSpPr>
          <p:cNvPr id="426" name="Título 1"/>
          <p:cNvSpPr txBox="1">
            <a:spLocks noGrp="1"/>
          </p:cNvSpPr>
          <p:nvPr>
            <p:ph type="title"/>
          </p:nvPr>
        </p:nvSpPr>
        <p:spPr>
          <a:xfrm>
            <a:off x="594357" y="888999"/>
            <a:ext cx="9778371" cy="994227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Emenda Constitucional nº 103/2019</a:t>
            </a:r>
          </a:p>
        </p:txBody>
      </p:sp>
      <p:pic>
        <p:nvPicPr>
          <p:cNvPr id="427" name="Gráfico 3" descr="Gráfic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582" y="4925262"/>
            <a:ext cx="2301984" cy="2301986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Conector Reto 3"/>
          <p:cNvSpPr/>
          <p:nvPr/>
        </p:nvSpPr>
        <p:spPr>
          <a:xfrm>
            <a:off x="594359" y="1717038"/>
            <a:ext cx="2133603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429" name="Panorama do Segmento"/>
          <p:cNvSpPr txBox="1"/>
          <p:nvPr/>
        </p:nvSpPr>
        <p:spPr>
          <a:xfrm>
            <a:off x="594358" y="593723"/>
            <a:ext cx="4490832" cy="460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Panorama do Segmento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REVCOM_marcaPOS+ASSINATURA_180717.png" descr="PREVCOM_marcaPOS+ASSINATURA_1807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091" y="864842"/>
            <a:ext cx="4887818" cy="2443911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Conector Reto 3"/>
          <p:cNvSpPr/>
          <p:nvPr/>
        </p:nvSpPr>
        <p:spPr>
          <a:xfrm>
            <a:off x="661661" y="4775708"/>
            <a:ext cx="6042678" cy="1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4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91" y="5450042"/>
            <a:ext cx="5503018" cy="668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Gráfico 3" descr="Gráfic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7582" y="4925262"/>
            <a:ext cx="2301984" cy="23019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0" name="Grupo 5"/>
          <p:cNvGrpSpPr/>
          <p:nvPr/>
        </p:nvGrpSpPr>
        <p:grpSpPr>
          <a:xfrm>
            <a:off x="6362700" y="-3"/>
            <a:ext cx="5829301" cy="3235608"/>
            <a:chOff x="0" y="-1"/>
            <a:chExt cx="5829299" cy="3235606"/>
          </a:xfrm>
        </p:grpSpPr>
        <p:sp>
          <p:nvSpPr>
            <p:cNvPr id="435" name="AutoForma 24"/>
            <p:cNvSpPr/>
            <p:nvPr/>
          </p:nvSpPr>
          <p:spPr>
            <a:xfrm>
              <a:off x="0" y="-2"/>
              <a:ext cx="3883667" cy="32356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5" y="4284"/>
                  </a:moveTo>
                  <a:lnTo>
                    <a:pt x="7210" y="0"/>
                  </a:lnTo>
                  <a:lnTo>
                    <a:pt x="0" y="0"/>
                  </a:lnTo>
                  <a:lnTo>
                    <a:pt x="7174" y="8611"/>
                  </a:lnTo>
                  <a:lnTo>
                    <a:pt x="10785" y="4284"/>
                  </a:lnTo>
                  <a:moveTo>
                    <a:pt x="21600" y="17273"/>
                  </a:moveTo>
                  <a:lnTo>
                    <a:pt x="17995" y="12946"/>
                  </a:lnTo>
                  <a:lnTo>
                    <a:pt x="14390" y="17273"/>
                  </a:lnTo>
                  <a:lnTo>
                    <a:pt x="17995" y="21600"/>
                  </a:lnTo>
                  <a:lnTo>
                    <a:pt x="21600" y="17273"/>
                  </a:lnTo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436" name="Forma Livre 7"/>
            <p:cNvSpPr/>
            <p:nvPr/>
          </p:nvSpPr>
          <p:spPr>
            <a:xfrm>
              <a:off x="641667" y="1289897"/>
              <a:ext cx="1945636" cy="1945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196" y="0"/>
                  </a:moveTo>
                  <a:lnTo>
                    <a:pt x="0" y="7208"/>
                  </a:lnTo>
                  <a:lnTo>
                    <a:pt x="14404" y="21600"/>
                  </a:lnTo>
                  <a:lnTo>
                    <a:pt x="21600" y="14404"/>
                  </a:lnTo>
                  <a:lnTo>
                    <a:pt x="7196" y="0"/>
                  </a:ln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437" name="Forma Livre 8"/>
            <p:cNvSpPr/>
            <p:nvPr/>
          </p:nvSpPr>
          <p:spPr>
            <a:xfrm>
              <a:off x="2592729" y="-1"/>
              <a:ext cx="1284424" cy="641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107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438" name="Forma Livre 9"/>
            <p:cNvSpPr/>
            <p:nvPr/>
          </p:nvSpPr>
          <p:spPr>
            <a:xfrm>
              <a:off x="1289849" y="641691"/>
              <a:ext cx="1945636" cy="1945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208" y="0"/>
                  </a:moveTo>
                  <a:lnTo>
                    <a:pt x="0" y="7196"/>
                  </a:lnTo>
                  <a:lnTo>
                    <a:pt x="14404" y="21600"/>
                  </a:lnTo>
                  <a:lnTo>
                    <a:pt x="21600" y="14404"/>
                  </a:lnTo>
                  <a:lnTo>
                    <a:pt x="7208" y="0"/>
                  </a:lnTo>
                  <a:close/>
                </a:path>
              </a:pathLst>
            </a:custGeom>
            <a:solidFill>
              <a:srgbClr val="7CA65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  <p:sp>
          <p:nvSpPr>
            <p:cNvPr id="439" name="Forma Livre 10"/>
            <p:cNvSpPr/>
            <p:nvPr/>
          </p:nvSpPr>
          <p:spPr>
            <a:xfrm>
              <a:off x="3235483" y="641691"/>
              <a:ext cx="2593817" cy="259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5"/>
                  </a:moveTo>
                  <a:lnTo>
                    <a:pt x="10795" y="0"/>
                  </a:lnTo>
                  <a:lnTo>
                    <a:pt x="0" y="10805"/>
                  </a:lnTo>
                  <a:lnTo>
                    <a:pt x="10795" y="21600"/>
                  </a:lnTo>
                  <a:lnTo>
                    <a:pt x="21600" y="10805"/>
                  </a:lnTo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Franklin Gothic Book"/>
                  <a:ea typeface="Franklin Gothic Book"/>
                  <a:cs typeface="Franklin Gothic Book"/>
                  <a:sym typeface="Franklin Gothic Book"/>
                </a:defRPr>
              </a:pPr>
              <a:endParaRPr/>
            </a:p>
          </p:txBody>
        </p:sp>
      </p:grpSp>
      <p:sp>
        <p:nvSpPr>
          <p:cNvPr id="441" name="Título 1"/>
          <p:cNvSpPr txBox="1">
            <a:spLocks noGrp="1"/>
          </p:cNvSpPr>
          <p:nvPr>
            <p:ph type="title" idx="4294967295"/>
          </p:nvPr>
        </p:nvSpPr>
        <p:spPr>
          <a:xfrm>
            <a:off x="939799" y="3480714"/>
            <a:ext cx="5486402" cy="799255"/>
          </a:xfrm>
          <a:prstGeom prst="rect">
            <a:avLst/>
          </a:prstGeom>
        </p:spPr>
        <p:txBody>
          <a:bodyPr/>
          <a:lstStyle>
            <a:lvl1pPr algn="ctr" defTabSz="850391">
              <a:defRPr sz="5580" spc="-253"/>
            </a:lvl1pPr>
          </a:lstStyle>
          <a:p>
            <a:r>
              <a:t>Obrigada!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Princípios da boa governança</a:t>
            </a:r>
          </a:p>
        </p:txBody>
      </p:sp>
      <p:sp>
        <p:nvSpPr>
          <p:cNvPr id="195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594358" y="2158999"/>
            <a:ext cx="10795001" cy="41910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419100" indent="-419100">
              <a:lnSpc>
                <a:spcPct val="100000"/>
              </a:lnSpc>
              <a:spcBef>
                <a:spcPts val="0"/>
              </a:spcBef>
              <a:buSzPct val="100000"/>
              <a:buChar char="❑"/>
              <a:defRPr sz="1800"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Transparência</a:t>
            </a:r>
            <a:br>
              <a:rPr dirty="0"/>
            </a:br>
            <a:r>
              <a:rPr dirty="0" err="1"/>
              <a:t>Proporcionar</a:t>
            </a:r>
            <a:r>
              <a:rPr dirty="0"/>
              <a:t> </a:t>
            </a:r>
            <a:r>
              <a:rPr dirty="0" err="1"/>
              <a:t>elevada</a:t>
            </a:r>
            <a:r>
              <a:rPr dirty="0"/>
              <a:t> </a:t>
            </a:r>
            <a:r>
              <a:rPr dirty="0" err="1"/>
              <a:t>transparência</a:t>
            </a:r>
            <a:r>
              <a:rPr dirty="0"/>
              <a:t> para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públicos</a:t>
            </a:r>
            <a:r>
              <a:rPr dirty="0"/>
              <a:t> </a:t>
            </a:r>
            <a:r>
              <a:rPr dirty="0" err="1"/>
              <a:t>internos</a:t>
            </a:r>
            <a:r>
              <a:rPr dirty="0"/>
              <a:t> e </a:t>
            </a:r>
            <a:r>
              <a:rPr dirty="0" err="1"/>
              <a:t>externos</a:t>
            </a:r>
            <a:r>
              <a:rPr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/>
              <a:defRPr sz="1800">
                <a:solidFill>
                  <a:srgbClr val="5D7D40"/>
                </a:solidFill>
              </a:defRPr>
            </a:pPr>
            <a:endParaRPr dirty="0"/>
          </a:p>
          <a:p>
            <a:pPr marL="419100" indent="-419100">
              <a:lnSpc>
                <a:spcPct val="100000"/>
              </a:lnSpc>
              <a:spcBef>
                <a:spcPts val="0"/>
              </a:spcBef>
              <a:buSzPct val="100000"/>
              <a:buChar char="❑"/>
              <a:defRPr sz="1800"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Equidade</a:t>
            </a:r>
            <a:br>
              <a:rPr dirty="0"/>
            </a:br>
            <a:r>
              <a:rPr dirty="0" err="1"/>
              <a:t>Assegurar</a:t>
            </a:r>
            <a:r>
              <a:rPr dirty="0"/>
              <a:t> </a:t>
            </a:r>
            <a:r>
              <a:rPr dirty="0" err="1"/>
              <a:t>tratamento</a:t>
            </a:r>
            <a:r>
              <a:rPr dirty="0"/>
              <a:t> </a:t>
            </a:r>
            <a:r>
              <a:rPr dirty="0" err="1"/>
              <a:t>justo</a:t>
            </a:r>
            <a:r>
              <a:rPr dirty="0"/>
              <a:t> e </a:t>
            </a:r>
            <a:r>
              <a:rPr dirty="0" err="1"/>
              <a:t>isonômico</a:t>
            </a:r>
            <a:r>
              <a:rPr dirty="0"/>
              <a:t> de </a:t>
            </a:r>
            <a:r>
              <a:rPr dirty="0" err="1"/>
              <a:t>todos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sócios</a:t>
            </a:r>
            <a:r>
              <a:rPr dirty="0"/>
              <a:t> e </a:t>
            </a:r>
            <a:r>
              <a:rPr dirty="0" err="1"/>
              <a:t>demais</a:t>
            </a:r>
            <a:r>
              <a:rPr dirty="0"/>
              <a:t> partes </a:t>
            </a:r>
            <a:r>
              <a:rPr dirty="0" err="1"/>
              <a:t>interessadas</a:t>
            </a:r>
            <a:r>
              <a:rPr dirty="0"/>
              <a:t> </a:t>
            </a:r>
            <a:r>
              <a:rPr i="1" dirty="0"/>
              <a:t>(stakeholders)</a:t>
            </a:r>
            <a:r>
              <a:rPr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endParaRPr dirty="0"/>
          </a:p>
          <a:p>
            <a:pPr marL="419100" indent="-419100">
              <a:lnSpc>
                <a:spcPct val="100000"/>
              </a:lnSpc>
              <a:spcBef>
                <a:spcPts val="0"/>
              </a:spcBef>
              <a:buSzPct val="100000"/>
              <a:buChar char="❑"/>
              <a:defRPr sz="1800"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Prestação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de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contas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</a:t>
            </a:r>
            <a:r>
              <a:rPr sz="2200" i="1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(accountability)</a:t>
            </a:r>
            <a:br>
              <a:rPr dirty="0"/>
            </a:br>
            <a:r>
              <a:rPr dirty="0" err="1"/>
              <a:t>Prestar</a:t>
            </a:r>
            <a:r>
              <a:rPr dirty="0"/>
              <a:t> </a:t>
            </a:r>
            <a:r>
              <a:rPr dirty="0" err="1"/>
              <a:t>contas</a:t>
            </a:r>
            <a:r>
              <a:rPr dirty="0"/>
              <a:t> de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atuação</a:t>
            </a:r>
            <a:r>
              <a:rPr dirty="0"/>
              <a:t> de modo claro, </a:t>
            </a:r>
            <a:r>
              <a:rPr dirty="0" err="1"/>
              <a:t>conciso</a:t>
            </a:r>
            <a:r>
              <a:rPr dirty="0"/>
              <a:t>, </a:t>
            </a:r>
            <a:r>
              <a:rPr dirty="0" err="1"/>
              <a:t>compreensível</a:t>
            </a:r>
            <a:r>
              <a:rPr dirty="0"/>
              <a:t> e </a:t>
            </a:r>
            <a:r>
              <a:rPr dirty="0" err="1"/>
              <a:t>tempestivo</a:t>
            </a:r>
            <a:r>
              <a:rPr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endParaRPr dirty="0"/>
          </a:p>
          <a:p>
            <a:pPr marL="419100" indent="-419100">
              <a:lnSpc>
                <a:spcPct val="100000"/>
              </a:lnSpc>
              <a:spcBef>
                <a:spcPts val="0"/>
              </a:spcBef>
              <a:buSzPct val="100000"/>
              <a:buChar char="❑"/>
              <a:defRPr sz="1800">
                <a:solidFill>
                  <a:srgbClr val="5D7D40"/>
                </a:solidFill>
              </a:defRPr>
            </a:pP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Responsabilidade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corporativa</a:t>
            </a:r>
            <a:br>
              <a:rPr dirty="0"/>
            </a:br>
            <a:r>
              <a:rPr dirty="0" err="1"/>
              <a:t>Zelar</a:t>
            </a:r>
            <a:r>
              <a:rPr dirty="0"/>
              <a:t> pela </a:t>
            </a:r>
            <a:r>
              <a:rPr dirty="0" err="1"/>
              <a:t>viabilidade</a:t>
            </a:r>
            <a:r>
              <a:rPr dirty="0"/>
              <a:t> </a:t>
            </a:r>
            <a:r>
              <a:rPr dirty="0" err="1"/>
              <a:t>econômico-financeira</a:t>
            </a:r>
            <a:r>
              <a:rPr dirty="0"/>
              <a:t> das </a:t>
            </a:r>
            <a:r>
              <a:rPr dirty="0" err="1"/>
              <a:t>organizações</a:t>
            </a:r>
            <a:r>
              <a:rPr dirty="0"/>
              <a:t>, </a:t>
            </a:r>
            <a:r>
              <a:rPr dirty="0" err="1"/>
              <a:t>reduzir</a:t>
            </a:r>
            <a:r>
              <a:rPr dirty="0"/>
              <a:t> as</a:t>
            </a:r>
            <a:br>
              <a:rPr dirty="0"/>
            </a:br>
            <a:r>
              <a:rPr dirty="0" err="1"/>
              <a:t>externalidades</a:t>
            </a:r>
            <a:r>
              <a:rPr dirty="0"/>
              <a:t> </a:t>
            </a:r>
            <a:r>
              <a:rPr dirty="0" err="1"/>
              <a:t>negativas</a:t>
            </a:r>
            <a:r>
              <a:rPr dirty="0"/>
              <a:t> de </a:t>
            </a:r>
            <a:r>
              <a:rPr dirty="0" err="1"/>
              <a:t>seus</a:t>
            </a:r>
            <a:r>
              <a:rPr dirty="0"/>
              <a:t> </a:t>
            </a:r>
            <a:r>
              <a:rPr dirty="0" err="1"/>
              <a:t>negócios</a:t>
            </a:r>
            <a:r>
              <a:rPr dirty="0"/>
              <a:t> e </a:t>
            </a:r>
            <a:r>
              <a:rPr dirty="0" err="1"/>
              <a:t>suas</a:t>
            </a:r>
            <a:r>
              <a:rPr dirty="0"/>
              <a:t> </a:t>
            </a:r>
            <a:r>
              <a:rPr dirty="0" err="1"/>
              <a:t>operações</a:t>
            </a:r>
            <a:r>
              <a:rPr dirty="0"/>
              <a:t> e </a:t>
            </a:r>
            <a:r>
              <a:rPr dirty="0" err="1"/>
              <a:t>aumentar</a:t>
            </a:r>
            <a:r>
              <a:rPr dirty="0"/>
              <a:t> as </a:t>
            </a:r>
            <a:r>
              <a:rPr dirty="0" err="1"/>
              <a:t>positivas</a:t>
            </a:r>
            <a:r>
              <a:rPr dirty="0"/>
              <a:t>,</a:t>
            </a:r>
            <a:br>
              <a:rPr dirty="0"/>
            </a:br>
            <a:r>
              <a:rPr dirty="0" err="1"/>
              <a:t>levando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consideração</a:t>
            </a:r>
            <a:r>
              <a:rPr dirty="0"/>
              <a:t> no </a:t>
            </a:r>
            <a:r>
              <a:rPr dirty="0" err="1"/>
              <a:t>seu</a:t>
            </a:r>
            <a:r>
              <a:rPr dirty="0"/>
              <a:t> </a:t>
            </a:r>
            <a:r>
              <a:rPr dirty="0" err="1"/>
              <a:t>modelo</a:t>
            </a:r>
            <a:r>
              <a:rPr dirty="0"/>
              <a:t> de </a:t>
            </a:r>
            <a:r>
              <a:rPr dirty="0" err="1"/>
              <a:t>negócios</a:t>
            </a:r>
            <a:r>
              <a:rPr dirty="0"/>
              <a:t>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diversos</a:t>
            </a:r>
            <a:r>
              <a:rPr dirty="0"/>
              <a:t> </a:t>
            </a:r>
            <a:r>
              <a:rPr dirty="0" err="1"/>
              <a:t>capitais</a:t>
            </a:r>
            <a:br>
              <a:rPr dirty="0"/>
            </a:br>
            <a:r>
              <a:rPr dirty="0"/>
              <a:t>(</a:t>
            </a:r>
            <a:r>
              <a:rPr dirty="0" err="1"/>
              <a:t>financeiro</a:t>
            </a:r>
            <a:r>
              <a:rPr dirty="0"/>
              <a:t>, </a:t>
            </a:r>
            <a:r>
              <a:rPr dirty="0" err="1"/>
              <a:t>manufaturado</a:t>
            </a:r>
            <a:r>
              <a:rPr dirty="0"/>
              <a:t>, </a:t>
            </a:r>
            <a:r>
              <a:rPr dirty="0" err="1"/>
              <a:t>intelectual</a:t>
            </a:r>
            <a:r>
              <a:rPr dirty="0"/>
              <a:t>, </a:t>
            </a:r>
            <a:r>
              <a:rPr dirty="0" err="1"/>
              <a:t>humano</a:t>
            </a:r>
            <a:r>
              <a:rPr dirty="0"/>
              <a:t>, social, </a:t>
            </a:r>
            <a:r>
              <a:rPr dirty="0" err="1"/>
              <a:t>ambiental</a:t>
            </a:r>
            <a:r>
              <a:rPr dirty="0"/>
              <a:t>, </a:t>
            </a:r>
            <a:r>
              <a:rPr dirty="0" err="1"/>
              <a:t>reputacional</a:t>
            </a:r>
            <a:r>
              <a:rPr dirty="0"/>
              <a:t> etc.)</a:t>
            </a:r>
            <a:br>
              <a:rPr dirty="0"/>
            </a:br>
            <a:r>
              <a:rPr dirty="0"/>
              <a:t>no </a:t>
            </a:r>
            <a:r>
              <a:rPr dirty="0" err="1"/>
              <a:t>curto</a:t>
            </a:r>
            <a:r>
              <a:rPr dirty="0"/>
              <a:t>, </a:t>
            </a:r>
            <a:r>
              <a:rPr dirty="0" err="1"/>
              <a:t>médio</a:t>
            </a:r>
            <a:r>
              <a:rPr dirty="0"/>
              <a:t> e </a:t>
            </a:r>
            <a:r>
              <a:rPr dirty="0" err="1"/>
              <a:t>longo</a:t>
            </a:r>
            <a:r>
              <a:rPr dirty="0"/>
              <a:t> </a:t>
            </a:r>
            <a:r>
              <a:rPr dirty="0" err="1"/>
              <a:t>prazos</a:t>
            </a:r>
            <a:r>
              <a:rPr dirty="0"/>
              <a:t>.</a:t>
            </a:r>
          </a:p>
        </p:txBody>
      </p:sp>
      <p:pic>
        <p:nvPicPr>
          <p:cNvPr id="196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198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99" name="Rectangle 6"/>
          <p:cNvSpPr/>
          <p:nvPr/>
        </p:nvSpPr>
        <p:spPr>
          <a:xfrm>
            <a:off x="6003633" y="43933"/>
            <a:ext cx="184732" cy="3693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just"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ítulo 1"/>
          <p:cNvSpPr txBox="1">
            <a:spLocks noGrp="1"/>
          </p:cNvSpPr>
          <p:nvPr>
            <p:ph type="title"/>
          </p:nvPr>
        </p:nvSpPr>
        <p:spPr>
          <a:xfrm>
            <a:off x="6299833" y="508991"/>
            <a:ext cx="5486403" cy="2121179"/>
          </a:xfrm>
          <a:prstGeom prst="rect">
            <a:avLst/>
          </a:prstGeom>
        </p:spPr>
        <p:txBody>
          <a:bodyPr/>
          <a:lstStyle/>
          <a:p>
            <a:pPr>
              <a:defRPr spc="-200"/>
            </a:pPr>
            <a:r>
              <a:t>Governança</a:t>
            </a:r>
            <a:br/>
            <a:r>
              <a:t>de Investimentos</a:t>
            </a:r>
          </a:p>
        </p:txBody>
      </p:sp>
      <p:pic>
        <p:nvPicPr>
          <p:cNvPr id="202" name="Espaço Reservado para Imagem 5" descr="Espaço Reservado para Imagem 5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6486" t="704" r="50701" b="22992"/>
          <a:stretch>
            <a:fillRect/>
          </a:stretch>
        </p:blipFill>
        <p:spPr>
          <a:xfrm>
            <a:off x="0" y="-11115"/>
            <a:ext cx="5791202" cy="6880229"/>
          </a:xfrm>
          <a:prstGeom prst="rect">
            <a:avLst/>
          </a:prstGeom>
        </p:spPr>
      </p:pic>
      <p:sp>
        <p:nvSpPr>
          <p:cNvPr id="203" name="Espaço Reservado para Conteúdo 2"/>
          <p:cNvSpPr txBox="1">
            <a:spLocks noGrp="1"/>
          </p:cNvSpPr>
          <p:nvPr>
            <p:ph type="body" sz="quarter" idx="1"/>
          </p:nvPr>
        </p:nvSpPr>
        <p:spPr>
          <a:xfrm>
            <a:off x="6309358" y="3173367"/>
            <a:ext cx="5220792" cy="3152681"/>
          </a:xfrm>
          <a:prstGeom prst="rect">
            <a:avLst/>
          </a:prstGeom>
        </p:spPr>
        <p:txBody>
          <a:bodyPr anchor="b"/>
          <a:lstStyle/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960"/>
            </a:pPr>
            <a:r>
              <a:t>A governança de investimentos é essencial para garantir a gestão eficaz e segura dos recursos dos participantes e assistidos.</a:t>
            </a: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960"/>
            </a:pPr>
            <a:endParaRPr/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960"/>
            </a:pPr>
            <a:r>
              <a:t>Atuar com boa-fé, lealdade e diligência; zelar por elevados padrões éticos e adotar práticas que garantam o cumprimento do dever fiduciário, a transparência, a responsabilidade e o alinhamento com os interesses dos beneficiários.</a:t>
            </a:r>
          </a:p>
        </p:txBody>
      </p:sp>
      <p:sp>
        <p:nvSpPr>
          <p:cNvPr id="204" name="Conector Reto 6"/>
          <p:cNvSpPr/>
          <p:nvPr/>
        </p:nvSpPr>
        <p:spPr>
          <a:xfrm>
            <a:off x="6309359" y="288884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05" name="Título 1"/>
          <p:cNvSpPr txBox="1"/>
          <p:nvPr/>
        </p:nvSpPr>
        <p:spPr>
          <a:xfrm>
            <a:off x="2541621" y="127000"/>
            <a:ext cx="3122580" cy="413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algn="r">
              <a:lnSpc>
                <a:spcPct val="80000"/>
              </a:lnSpc>
              <a:defRPr sz="800">
                <a:solidFill>
                  <a:srgbClr val="FFFFFF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lvl1pPr>
          </a:lstStyle>
          <a:p>
            <a:r>
              <a:t>IMAGEM: RAWPIXEL.COM</a:t>
            </a:r>
          </a:p>
        </p:txBody>
      </p:sp>
      <p:grpSp>
        <p:nvGrpSpPr>
          <p:cNvPr id="211" name="Group"/>
          <p:cNvGrpSpPr/>
          <p:nvPr/>
        </p:nvGrpSpPr>
        <p:grpSpPr>
          <a:xfrm>
            <a:off x="175589" y="4925262"/>
            <a:ext cx="2301985" cy="2301986"/>
            <a:chOff x="0" y="0"/>
            <a:chExt cx="2301984" cy="2301984"/>
          </a:xfrm>
        </p:grpSpPr>
        <p:grpSp>
          <p:nvGrpSpPr>
            <p:cNvPr id="209" name="Group"/>
            <p:cNvGrpSpPr/>
            <p:nvPr/>
          </p:nvGrpSpPr>
          <p:grpSpPr>
            <a:xfrm>
              <a:off x="666261" y="553603"/>
              <a:ext cx="1384693" cy="1113496"/>
              <a:chOff x="0" y="0"/>
              <a:chExt cx="1384691" cy="1113495"/>
            </a:xfrm>
          </p:grpSpPr>
          <p:sp>
            <p:nvSpPr>
              <p:cNvPr id="206" name="Rectangle"/>
              <p:cNvSpPr/>
              <p:nvPr/>
            </p:nvSpPr>
            <p:spPr>
              <a:xfrm>
                <a:off x="266700" y="419101"/>
                <a:ext cx="726601" cy="6943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207" name="Rectangle"/>
              <p:cNvSpPr/>
              <p:nvPr/>
            </p:nvSpPr>
            <p:spPr>
              <a:xfrm>
                <a:off x="463550" y="501651"/>
                <a:ext cx="921142" cy="5292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  <p:sp>
            <p:nvSpPr>
              <p:cNvPr id="208" name="Rectangle"/>
              <p:cNvSpPr/>
              <p:nvPr/>
            </p:nvSpPr>
            <p:spPr>
              <a:xfrm>
                <a:off x="-1" y="0"/>
                <a:ext cx="921143" cy="52929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>
                  <a:defRPr>
                    <a:latin typeface="Franklin Gothic Book"/>
                    <a:ea typeface="Franklin Gothic Book"/>
                    <a:cs typeface="Franklin Gothic Book"/>
                    <a:sym typeface="Franklin Gothic Book"/>
                  </a:defRPr>
                </a:pPr>
                <a:endParaRPr/>
              </a:p>
            </p:txBody>
          </p:sp>
        </p:grpSp>
        <p:pic>
          <p:nvPicPr>
            <p:cNvPr id="210" name="Gráfico 13" descr="Gráfico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2301985" cy="23019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Principais elementos da boa governança</a:t>
            </a:r>
          </a:p>
        </p:txBody>
      </p:sp>
      <p:sp>
        <p:nvSpPr>
          <p:cNvPr id="214" name="Espaço Reservado para Conteúdo 2"/>
          <p:cNvSpPr txBox="1">
            <a:spLocks noGrp="1"/>
          </p:cNvSpPr>
          <p:nvPr>
            <p:ph type="body" sz="quarter" idx="1"/>
          </p:nvPr>
        </p:nvSpPr>
        <p:spPr>
          <a:xfrm>
            <a:off x="594669" y="2153099"/>
            <a:ext cx="2737449" cy="42418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r>
              <a:rPr sz="2200">
                <a:latin typeface="Franklin Gothic Demi"/>
                <a:ea typeface="Franklin Gothic Demi"/>
                <a:cs typeface="Franklin Gothic Demi"/>
                <a:sym typeface="Franklin Gothic Demi"/>
              </a:rPr>
              <a:t>Conselho Deliberativo</a:t>
            </a:r>
            <a:br/>
            <a:r>
              <a:t>É o órgão máximo da EFPC, responsável por definir as diretrizes e políticas de investimentos com objetivo de longo prazo.</a:t>
            </a:r>
            <a:br/>
            <a:endParaRPr/>
          </a:p>
          <a:p>
            <a:pPr>
              <a:lnSpc>
                <a:spcPct val="11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r>
              <a:t>Deve ser composto</a:t>
            </a:r>
            <a:br/>
            <a:r>
              <a:t>por membros com conhecimentos relevantes em finanças e gestão</a:t>
            </a:r>
            <a:br/>
            <a:r>
              <a:t>de investimentos.</a:t>
            </a:r>
            <a:br/>
            <a:endParaRPr/>
          </a:p>
        </p:txBody>
      </p:sp>
      <p:pic>
        <p:nvPicPr>
          <p:cNvPr id="215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217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18" name="CaixaDeTexto 2"/>
          <p:cNvSpPr txBox="1"/>
          <p:nvPr/>
        </p:nvSpPr>
        <p:spPr>
          <a:xfrm>
            <a:off x="4315669" y="2161939"/>
            <a:ext cx="6985001" cy="2999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200"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Política de Investimentos</a:t>
            </a:r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Documento que define as diretrizes e limites para a aplicação</a:t>
            </a:r>
            <a:br/>
            <a:r>
              <a:t>dos recursos, conforme determinação da Res. 4994/22</a:t>
            </a:r>
            <a:br/>
            <a:r>
              <a:t>e demais regulamentações. Deve ser revisado periodicamente</a:t>
            </a:r>
            <a:br/>
            <a:r>
              <a:t>e aprovado pelo Conselho Deliberativo.</a:t>
            </a:r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>
              <a:lnSpc>
                <a:spcPct val="110000"/>
              </a:lnSpc>
              <a:defRPr sz="2200"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Comitê de Investimentos</a:t>
            </a:r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Assessora o Conselho Deliberativo ou a Diretoria de Investimentos</a:t>
            </a:r>
            <a:br/>
            <a:r>
              <a:t>nas decisões de investimentos por meio de análises detalhadas</a:t>
            </a:r>
            <a:br/>
            <a:r>
              <a:t>e recomendações fundamentadas.</a:t>
            </a:r>
          </a:p>
        </p:txBody>
      </p:sp>
      <p:sp>
        <p:nvSpPr>
          <p:cNvPr id="219" name="Conector Reto 3"/>
          <p:cNvSpPr/>
          <p:nvPr/>
        </p:nvSpPr>
        <p:spPr>
          <a:xfrm>
            <a:off x="6369913" y="6626362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20" name="Gráfico 9" descr="Gráfico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9947" y="4926117"/>
            <a:ext cx="1601997" cy="1601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Principais elementos da boa governança</a:t>
            </a:r>
          </a:p>
        </p:txBody>
      </p:sp>
      <p:sp>
        <p:nvSpPr>
          <p:cNvPr id="223" name="Espaço Reservado para Conteúdo 2"/>
          <p:cNvSpPr txBox="1">
            <a:spLocks noGrp="1"/>
          </p:cNvSpPr>
          <p:nvPr>
            <p:ph type="body" sz="quarter" idx="1"/>
          </p:nvPr>
        </p:nvSpPr>
        <p:spPr>
          <a:xfrm>
            <a:off x="594359" y="2157944"/>
            <a:ext cx="3302001" cy="456543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r>
              <a:rPr sz="2200">
                <a:latin typeface="Franklin Gothic Demi"/>
                <a:ea typeface="Franklin Gothic Demi"/>
                <a:cs typeface="Franklin Gothic Demi"/>
                <a:sym typeface="Franklin Gothic Demi"/>
              </a:rPr>
              <a:t>Auditoria e</a:t>
            </a:r>
            <a:br>
              <a:rPr sz="2200">
                <a:latin typeface="Franklin Gothic Demi"/>
                <a:ea typeface="Franklin Gothic Demi"/>
                <a:cs typeface="Franklin Gothic Demi"/>
                <a:sym typeface="Franklin Gothic Demi"/>
              </a:rPr>
            </a:br>
            <a:r>
              <a:rPr sz="2200">
                <a:latin typeface="Franklin Gothic Demi"/>
                <a:ea typeface="Franklin Gothic Demi"/>
                <a:cs typeface="Franklin Gothic Demi"/>
                <a:sym typeface="Franklin Gothic Demi"/>
              </a:rPr>
              <a:t>Controle Interno</a:t>
            </a:r>
            <a:br/>
            <a:r>
              <a:t>Constituição de auditoria interna e externa para garantir a conformidade com as políticas de investimentos e regulamentos.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r>
              <a:t>Criação de Comitê de Auditoria para garantir a integridade e transparência da gestão.</a:t>
            </a:r>
          </a:p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endParaRPr/>
          </a:p>
          <a:p>
            <a:pPr>
              <a:lnSpc>
                <a:spcPct val="10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r>
              <a:t>Avaliação contínua e aprimoramento dos</a:t>
            </a:r>
            <a:br/>
            <a:r>
              <a:t>controles internos. </a:t>
            </a:r>
          </a:p>
        </p:txBody>
      </p:sp>
      <p:pic>
        <p:nvPicPr>
          <p:cNvPr id="224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226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27" name="CaixaDeTexto 2"/>
          <p:cNvSpPr txBox="1"/>
          <p:nvPr/>
        </p:nvSpPr>
        <p:spPr>
          <a:xfrm>
            <a:off x="4315667" y="2164471"/>
            <a:ext cx="6985001" cy="393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2200" i="1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Compliance</a:t>
            </a:r>
            <a:r>
              <a:rPr sz="2200" dirty="0">
                <a:latin typeface="Franklin Gothic Demi"/>
                <a:ea typeface="Franklin Gothic Demi"/>
                <a:cs typeface="Franklin Gothic Demi"/>
                <a:sym typeface="Franklin Gothic Demi"/>
              </a:rPr>
              <a:t> e </a:t>
            </a:r>
            <a:r>
              <a:rPr sz="2200" dirty="0" err="1">
                <a:latin typeface="Franklin Gothic Demi"/>
                <a:ea typeface="Franklin Gothic Demi"/>
                <a:cs typeface="Franklin Gothic Demi"/>
                <a:sym typeface="Franklin Gothic Demi"/>
              </a:rPr>
              <a:t>Regulação</a:t>
            </a:r>
            <a:br>
              <a:rPr dirty="0"/>
            </a:br>
            <a:r>
              <a:rPr dirty="0" err="1"/>
              <a:t>Garantir</a:t>
            </a:r>
            <a:r>
              <a:rPr dirty="0"/>
              <a:t> a </a:t>
            </a:r>
            <a:r>
              <a:rPr dirty="0" err="1"/>
              <a:t>conformidade</a:t>
            </a:r>
            <a:r>
              <a:rPr dirty="0"/>
              <a:t> com as </a:t>
            </a:r>
            <a:r>
              <a:rPr dirty="0" err="1"/>
              <a:t>normas</a:t>
            </a:r>
            <a:r>
              <a:rPr dirty="0"/>
              <a:t> e </a:t>
            </a:r>
            <a:r>
              <a:rPr dirty="0" err="1"/>
              <a:t>regulamentações</a:t>
            </a:r>
            <a:r>
              <a:rPr dirty="0"/>
              <a:t> </a:t>
            </a:r>
            <a:r>
              <a:rPr dirty="0" err="1"/>
              <a:t>estabelecidas</a:t>
            </a:r>
            <a:r>
              <a:rPr dirty="0"/>
              <a:t> pela </a:t>
            </a:r>
            <a:r>
              <a:rPr dirty="0" err="1"/>
              <a:t>Superintendência</a:t>
            </a:r>
            <a:r>
              <a:rPr dirty="0"/>
              <a:t> Nacional de </a:t>
            </a:r>
            <a:r>
              <a:rPr dirty="0" err="1"/>
              <a:t>Previdência</a:t>
            </a:r>
            <a:r>
              <a:rPr dirty="0"/>
              <a:t> </a:t>
            </a:r>
            <a:r>
              <a:rPr dirty="0" err="1"/>
              <a:t>Complementar</a:t>
            </a:r>
            <a:r>
              <a:rPr dirty="0"/>
              <a:t> (</a:t>
            </a:r>
            <a:r>
              <a:rPr dirty="0" err="1"/>
              <a:t>Previc</a:t>
            </a:r>
            <a:r>
              <a:rPr dirty="0"/>
              <a:t>) e </a:t>
            </a:r>
            <a:r>
              <a:rPr dirty="0" err="1"/>
              <a:t>demais</a:t>
            </a:r>
            <a:r>
              <a:rPr dirty="0"/>
              <a:t> </a:t>
            </a:r>
            <a:r>
              <a:rPr dirty="0" err="1"/>
              <a:t>autoridades</a:t>
            </a:r>
            <a:r>
              <a:rPr dirty="0"/>
              <a:t>.</a:t>
            </a:r>
          </a:p>
          <a:p>
            <a:pPr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  <a:p>
            <a:pPr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/>
              <a:t>Implementação</a:t>
            </a:r>
            <a:r>
              <a:rPr dirty="0"/>
              <a:t> de </a:t>
            </a:r>
            <a:r>
              <a:rPr dirty="0" err="1"/>
              <a:t>políticas</a:t>
            </a:r>
            <a:r>
              <a:rPr dirty="0"/>
              <a:t> de </a:t>
            </a:r>
            <a:r>
              <a:rPr i="1" dirty="0"/>
              <a:t>compliance</a:t>
            </a:r>
            <a:r>
              <a:rPr dirty="0"/>
              <a:t> para </a:t>
            </a:r>
            <a:r>
              <a:rPr dirty="0" err="1"/>
              <a:t>assegurar</a:t>
            </a:r>
            <a:endParaRPr dirty="0"/>
          </a:p>
          <a:p>
            <a:pPr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a </a:t>
            </a:r>
            <a:r>
              <a:rPr dirty="0" err="1"/>
              <a:t>aderência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leis e </a:t>
            </a:r>
            <a:r>
              <a:rPr dirty="0" err="1"/>
              <a:t>regulamentos</a:t>
            </a:r>
            <a:r>
              <a:rPr dirty="0"/>
              <a:t>.</a:t>
            </a:r>
          </a:p>
          <a:p>
            <a:pPr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  <a:p>
            <a:pPr>
              <a:lnSpc>
                <a:spcPct val="110000"/>
              </a:lnSpc>
              <a:defRPr sz="2200"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rPr dirty="0" err="1"/>
              <a:t>Transparência</a:t>
            </a:r>
            <a:r>
              <a:rPr dirty="0"/>
              <a:t> e </a:t>
            </a:r>
            <a:r>
              <a:rPr dirty="0" err="1"/>
              <a:t>Comunicação</a:t>
            </a:r>
            <a:endParaRPr dirty="0"/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/>
              <a:t>Divulgação</a:t>
            </a:r>
            <a:r>
              <a:rPr dirty="0"/>
              <a:t> </a:t>
            </a:r>
            <a:r>
              <a:rPr dirty="0" err="1"/>
              <a:t>clara</a:t>
            </a:r>
            <a:r>
              <a:rPr dirty="0"/>
              <a:t> e regular de </a:t>
            </a:r>
            <a:r>
              <a:rPr dirty="0" err="1"/>
              <a:t>informações</a:t>
            </a:r>
            <a:r>
              <a:rPr dirty="0"/>
              <a:t> </a:t>
            </a:r>
            <a:r>
              <a:rPr dirty="0" err="1"/>
              <a:t>sobre</a:t>
            </a:r>
            <a:r>
              <a:rPr dirty="0"/>
              <a:t> a </a:t>
            </a:r>
            <a:r>
              <a:rPr dirty="0" err="1"/>
              <a:t>execução</a:t>
            </a:r>
            <a:endParaRPr dirty="0"/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da </a:t>
            </a:r>
            <a:r>
              <a:rPr dirty="0" err="1"/>
              <a:t>política</a:t>
            </a:r>
            <a:r>
              <a:rPr dirty="0"/>
              <a:t> de </a:t>
            </a:r>
            <a:r>
              <a:rPr dirty="0" err="1"/>
              <a:t>investimentos</a:t>
            </a:r>
            <a:r>
              <a:rPr dirty="0"/>
              <a:t>, </a:t>
            </a:r>
            <a:r>
              <a:rPr dirty="0" err="1"/>
              <a:t>desempenho</a:t>
            </a:r>
            <a:r>
              <a:rPr dirty="0"/>
              <a:t> das </a:t>
            </a:r>
            <a:r>
              <a:rPr dirty="0" err="1"/>
              <a:t>carteiras</a:t>
            </a:r>
            <a:endParaRPr dirty="0"/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/>
              <a:t>e </a:t>
            </a:r>
            <a:r>
              <a:rPr dirty="0" err="1"/>
              <a:t>riscos</a:t>
            </a:r>
            <a:r>
              <a:rPr dirty="0"/>
              <a:t> </a:t>
            </a:r>
            <a:r>
              <a:rPr dirty="0" err="1"/>
              <a:t>associados</a:t>
            </a:r>
            <a:r>
              <a:rPr dirty="0"/>
              <a:t>. </a:t>
            </a:r>
            <a:r>
              <a:rPr dirty="0" err="1"/>
              <a:t>Comunicação</a:t>
            </a:r>
            <a:r>
              <a:rPr dirty="0"/>
              <a:t> </a:t>
            </a:r>
            <a:r>
              <a:rPr dirty="0" err="1"/>
              <a:t>eficaz</a:t>
            </a:r>
            <a:r>
              <a:rPr dirty="0"/>
              <a:t> com </a:t>
            </a:r>
            <a:r>
              <a:rPr dirty="0" err="1"/>
              <a:t>os</a:t>
            </a:r>
            <a:endParaRPr dirty="0"/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dirty="0" err="1"/>
              <a:t>participantes</a:t>
            </a:r>
            <a:r>
              <a:rPr dirty="0"/>
              <a:t> e </a:t>
            </a:r>
            <a:r>
              <a:rPr dirty="0" err="1"/>
              <a:t>assistidos</a:t>
            </a:r>
            <a:r>
              <a:rPr lang="pt-BR" dirty="0"/>
              <a:t>.</a:t>
            </a:r>
            <a:endParaRPr dirty="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Principais elementos da boa governança</a:t>
            </a:r>
          </a:p>
        </p:txBody>
      </p:sp>
      <p:sp>
        <p:nvSpPr>
          <p:cNvPr id="230" name="Espaço Reservado para Conteúdo 2"/>
          <p:cNvSpPr txBox="1">
            <a:spLocks noGrp="1"/>
          </p:cNvSpPr>
          <p:nvPr>
            <p:ph type="body" sz="quarter" idx="1"/>
          </p:nvPr>
        </p:nvSpPr>
        <p:spPr>
          <a:xfrm>
            <a:off x="594359" y="2157944"/>
            <a:ext cx="3302001" cy="424180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10000"/>
              </a:lnSpc>
              <a:spcBef>
                <a:spcPts val="0"/>
              </a:spcBef>
              <a:defRPr>
                <a:solidFill>
                  <a:srgbClr val="5D7D40"/>
                </a:solidFill>
              </a:defRPr>
            </a:pPr>
            <a:r>
              <a:rPr sz="2200">
                <a:latin typeface="Franklin Gothic Demi"/>
                <a:ea typeface="Franklin Gothic Demi"/>
                <a:cs typeface="Franklin Gothic Demi"/>
                <a:sym typeface="Franklin Gothic Demi"/>
              </a:rPr>
              <a:t>Gestão de Riscos</a:t>
            </a:r>
            <a:br/>
            <a:r>
              <a:rPr sz="1800"/>
              <a:t>Implementação de processos para identificar, medir, monitorar e mitigar os riscos associados</a:t>
            </a:r>
            <a:br>
              <a:rPr sz="1800"/>
            </a:br>
            <a:r>
              <a:rPr sz="1800"/>
              <a:t>aos investimentos.</a:t>
            </a:r>
          </a:p>
          <a:p>
            <a:pPr>
              <a:lnSpc>
                <a:spcPct val="11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endParaRPr sz="1800"/>
          </a:p>
          <a:p>
            <a:pPr>
              <a:lnSpc>
                <a:spcPct val="110000"/>
              </a:lnSpc>
              <a:spcBef>
                <a:spcPts val="0"/>
              </a:spcBef>
              <a:defRPr sz="1800">
                <a:solidFill>
                  <a:srgbClr val="5D7D40"/>
                </a:solidFill>
              </a:defRPr>
            </a:pPr>
            <a:r>
              <a:t>Controle do enquadramento</a:t>
            </a:r>
            <a:br/>
            <a:r>
              <a:t>aos limites de exposição e à utilização de instrumentos financeiros adequados.</a:t>
            </a:r>
          </a:p>
        </p:txBody>
      </p:sp>
      <p:pic>
        <p:nvPicPr>
          <p:cNvPr id="231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233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34" name="CaixaDeTexto 2"/>
          <p:cNvSpPr txBox="1"/>
          <p:nvPr/>
        </p:nvSpPr>
        <p:spPr>
          <a:xfrm>
            <a:off x="4315667" y="2157944"/>
            <a:ext cx="6985001" cy="3209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0000"/>
              </a:lnSpc>
              <a:defRPr sz="2000"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rPr sz="2200">
                <a:latin typeface="Franklin Gothic Demi"/>
                <a:ea typeface="Franklin Gothic Demi"/>
                <a:cs typeface="Franklin Gothic Demi"/>
                <a:sym typeface="Franklin Gothic Demi"/>
              </a:rPr>
              <a:t>Sustentabilidade e Responsabilidade Social</a:t>
            </a:r>
            <a:br/>
            <a:r>
              <a:rPr sz="1800"/>
              <a:t>Consideração de fatores ambientais, sociais</a:t>
            </a:r>
            <a:br>
              <a:rPr sz="1800"/>
            </a:br>
            <a:r>
              <a:rPr sz="1800"/>
              <a:t>e de governança (ESG) na tomada de decisões de investimentos.</a:t>
            </a:r>
            <a:br>
              <a:rPr sz="1800"/>
            </a:br>
            <a:r>
              <a:rPr sz="1800"/>
              <a:t>Mensuração dos riscos e tratamento das externalidades.</a:t>
            </a:r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1800"/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Alinhamento dos investimentos a práticas sustentáveis e responsáveis.</a:t>
            </a:r>
          </a:p>
          <a:p>
            <a:pPr>
              <a:lnSpc>
                <a:spcPct val="110000"/>
              </a:lnSpc>
              <a:defRPr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  <a:p>
            <a:pPr>
              <a:lnSpc>
                <a:spcPct val="110000"/>
              </a:lnSpc>
              <a:defRPr>
                <a:solidFill>
                  <a:srgbClr val="334523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 governança de investimentos robusta é fundamental</a:t>
            </a:r>
            <a:br/>
            <a:r>
              <a:t>para garantir a segurança, a rentabilidade e a sustentabilidade</a:t>
            </a:r>
            <a:br/>
            <a:r>
              <a:t>dos recursos administrados, protegendo os interesses</a:t>
            </a:r>
            <a:br/>
            <a:r>
              <a:t>dos participantes e assistidos no longo prazo. </a:t>
            </a:r>
          </a:p>
        </p:txBody>
      </p:sp>
      <p:pic>
        <p:nvPicPr>
          <p:cNvPr id="235" name="Gráfico 5" descr="Gráfico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305" y="4786045"/>
            <a:ext cx="1628141" cy="16281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Governança Corporativa nas EFPC</a:t>
            </a:r>
          </a:p>
        </p:txBody>
      </p:sp>
      <p:sp>
        <p:nvSpPr>
          <p:cNvPr id="238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594358" y="1932737"/>
            <a:ext cx="9652001" cy="4557578"/>
          </a:xfrm>
          <a:prstGeom prst="rect">
            <a:avLst/>
          </a:prstGeom>
        </p:spPr>
        <p:txBody>
          <a:bodyPr/>
          <a:lstStyle/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5D7D40"/>
                </a:solidFill>
              </a:defRPr>
            </a:pPr>
            <a:r>
              <a:t>As entidades devem adotar princípios, regras e práticas de governança, gestão e controles internos adequados ao porte, complexidade e riscos inerentes aos planos de benefícios por elas administrados, assegurando a proteção de seus participantes e assistidos.</a:t>
            </a: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5D7D40"/>
                </a:solidFill>
              </a:defRPr>
            </a:pPr>
            <a:endParaRPr/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5D7D40"/>
                </a:solidFill>
              </a:defRPr>
            </a:pPr>
            <a:r>
              <a:rPr>
                <a:latin typeface="Franklin Gothic Demi"/>
                <a:ea typeface="Franklin Gothic Demi"/>
                <a:cs typeface="Franklin Gothic Demi"/>
                <a:sym typeface="Franklin Gothic Demi"/>
              </a:rPr>
              <a:t>Papel dos diretores e conselheiros</a:t>
            </a:r>
            <a:r>
              <a:t> – respondem por danos ou prejuízos causados à entidade</a:t>
            </a:r>
            <a:br/>
            <a:r>
              <a:t>e aos participantes e assistidos quando atuarem com dolo, culpa, negligência ou imprudência.</a:t>
            </a: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5D7D40"/>
                </a:solidFill>
              </a:defRPr>
            </a:pP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Administrar, monitorar e fiscalizar as atividades com visão estratégica</a:t>
            </a:r>
            <a:br/>
            <a:r>
              <a:t>compatível com o prazo de duração de cada plano;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Zelar pelo patrimônio dos planos de benefícios;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Monitorar os investimentos realizados;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Participar das diversas etapas do processo de investimento, dentro de suas respectivas</a:t>
            </a:r>
            <a:br/>
            <a:r>
              <a:t>competências, buscando sempre a melhor decisão para benefício do participante.</a:t>
            </a:r>
          </a:p>
        </p:txBody>
      </p:sp>
      <p:pic>
        <p:nvPicPr>
          <p:cNvPr id="239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1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  <p:sp>
        <p:nvSpPr>
          <p:cNvPr id="242" name="Espaço Reservado para Conteúdo 2"/>
          <p:cNvSpPr txBox="1"/>
          <p:nvPr/>
        </p:nvSpPr>
        <p:spPr>
          <a:xfrm>
            <a:off x="594358" y="6188609"/>
            <a:ext cx="8342015" cy="327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/>
          <a:p>
            <a:pPr lvl="1">
              <a:lnSpc>
                <a:spcPct val="110000"/>
              </a:lnSpc>
              <a:defRPr sz="1200">
                <a:solidFill>
                  <a:srgbClr val="5D7D4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Fonte: Guia Previc de Melhores Práticas em Investimentos na Previdência Complementar Fechada, setembro/2019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ítulo 1"/>
          <p:cNvSpPr txBox="1">
            <a:spLocks noGrp="1"/>
          </p:cNvSpPr>
          <p:nvPr>
            <p:ph type="title"/>
          </p:nvPr>
        </p:nvSpPr>
        <p:spPr>
          <a:xfrm>
            <a:off x="594358" y="888999"/>
            <a:ext cx="9778369" cy="994226"/>
          </a:xfrm>
          <a:prstGeom prst="rect">
            <a:avLst/>
          </a:prstGeom>
        </p:spPr>
        <p:txBody>
          <a:bodyPr/>
          <a:lstStyle>
            <a:lvl1pPr>
              <a:defRPr spc="-100"/>
            </a:lvl1pPr>
          </a:lstStyle>
          <a:p>
            <a:r>
              <a:t>Governança Corporativa nas EFPC</a:t>
            </a:r>
          </a:p>
        </p:txBody>
      </p:sp>
      <p:sp>
        <p:nvSpPr>
          <p:cNvPr id="245" name="Espaço Reservado para Conteúdo 2"/>
          <p:cNvSpPr txBox="1">
            <a:spLocks noGrp="1"/>
          </p:cNvSpPr>
          <p:nvPr>
            <p:ph type="body" idx="1"/>
          </p:nvPr>
        </p:nvSpPr>
        <p:spPr>
          <a:xfrm>
            <a:off x="594358" y="2161337"/>
            <a:ext cx="10414001" cy="4649220"/>
          </a:xfrm>
          <a:prstGeom prst="rect">
            <a:avLst/>
          </a:prstGeom>
        </p:spPr>
        <p:txBody>
          <a:bodyPr/>
          <a:lstStyle/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5D7D40"/>
                </a:solidFill>
              </a:defRPr>
            </a:pPr>
            <a:r>
              <a:t>Os diretores e conselheiros das EFPCs (Fundos de Pensão) estão sujeitos a diversas penalidades</a:t>
            </a:r>
            <a:br/>
            <a:r>
              <a:t>caso descumpram suas obrigações legais e regulamentares. As penalidades podem variar</a:t>
            </a:r>
            <a:br/>
            <a:r>
              <a:t>em gravidade dependendo da infração cometida. </a:t>
            </a: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C00000"/>
                </a:solidFill>
              </a:defRPr>
            </a:pPr>
            <a:endParaRPr>
              <a:solidFill>
                <a:srgbClr val="5D7D40"/>
              </a:solidFill>
            </a:endParaRP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C00000"/>
                </a:solidFill>
              </a:defRPr>
            </a:pPr>
            <a:r>
              <a:rPr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rPr>
              <a:t>Legislação:</a:t>
            </a:r>
            <a:r>
              <a:rPr>
                <a:solidFill>
                  <a:srgbClr val="5D7D40"/>
                </a:solidFill>
              </a:rPr>
              <a:t> Decreto 4942/2003; Lei 108 e 109/2001; Res. Previc nº 23; Portaria DC/Previc nº 1312/22</a:t>
            </a: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1800">
                <a:solidFill>
                  <a:srgbClr val="5D7D40"/>
                </a:solidFill>
              </a:defRPr>
            </a:pPr>
            <a:endParaRPr>
              <a:solidFill>
                <a:srgbClr val="5D7D40"/>
              </a:solidFill>
            </a:endParaRPr>
          </a:p>
          <a:p>
            <a:pPr marL="0" lvl="1" indent="0" defTabSz="896111">
              <a:lnSpc>
                <a:spcPct val="120000"/>
              </a:lnSpc>
              <a:spcBef>
                <a:spcPts val="0"/>
              </a:spcBef>
              <a:buSzTx/>
              <a:buNone/>
              <a:defRPr sz="2200">
                <a:solidFill>
                  <a:srgbClr val="5D7D40"/>
                </a:solidFill>
                <a:latin typeface="Franklin Gothic Demi"/>
                <a:ea typeface="Franklin Gothic Demi"/>
                <a:cs typeface="Franklin Gothic Demi"/>
                <a:sym typeface="Franklin Gothic Demi"/>
              </a:defRPr>
            </a:pPr>
            <a:r>
              <a:t>Principais penalidades que podem ser aplicadas: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Advertência (menos graves, apenas como sinal de alerta);</a:t>
            </a:r>
            <a:endParaRPr>
              <a:latin typeface="Franklin Gothic Demi"/>
              <a:ea typeface="Franklin Gothic Demi"/>
              <a:cs typeface="Franklin Gothic Demi"/>
              <a:sym typeface="Franklin Gothic Demi"/>
            </a:endParaRP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Multa;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Inabilitação temporária ou permanente;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Destituição do cargo (remoção imediata);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Em casos extremos a Previc pode determinar a intervenção da entidade;</a:t>
            </a:r>
          </a:p>
          <a:p>
            <a:pPr marL="283463" lvl="1" indent="-283463" defTabSz="896111">
              <a:lnSpc>
                <a:spcPct val="120000"/>
              </a:lnSpc>
              <a:spcBef>
                <a:spcPts val="0"/>
              </a:spcBef>
              <a:buChar char="❑"/>
              <a:defRPr sz="1800">
                <a:solidFill>
                  <a:srgbClr val="5D7D40"/>
                </a:solidFill>
              </a:defRPr>
            </a:pPr>
            <a:r>
              <a:t>Responsabilidade civil (reparação de danos), penal (considerado crime) ou administrativa.</a:t>
            </a:r>
          </a:p>
        </p:txBody>
      </p:sp>
      <p:pic>
        <p:nvPicPr>
          <p:cNvPr id="246" name="Gráfico 3" descr="Gráfico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582" y="4925262"/>
            <a:ext cx="2301984" cy="2301985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Conector Reto 3"/>
          <p:cNvSpPr/>
          <p:nvPr/>
        </p:nvSpPr>
        <p:spPr>
          <a:xfrm>
            <a:off x="594359" y="1717038"/>
            <a:ext cx="2133602" cy="3992"/>
          </a:xfrm>
          <a:prstGeom prst="line">
            <a:avLst/>
          </a:prstGeom>
          <a:ln w="101600">
            <a:solidFill>
              <a:srgbClr val="5D7D40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48" name="Governança Corporativa"/>
          <p:cNvSpPr txBox="1"/>
          <p:nvPr/>
        </p:nvSpPr>
        <p:spPr>
          <a:xfrm>
            <a:off x="594359" y="593724"/>
            <a:ext cx="4490830" cy="46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>
              <a:lnSpc>
                <a:spcPct val="90000"/>
              </a:lnSpc>
              <a:spcBef>
                <a:spcPts val="1800"/>
              </a:spcBef>
              <a:defRPr sz="2000">
                <a:solidFill>
                  <a:srgbClr val="647B47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Governança Corporativa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Personalizado">
  <a:themeElements>
    <a:clrScheme name="Personaliz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0000FF"/>
      </a:hlink>
      <a:folHlink>
        <a:srgbClr val="FF00FF"/>
      </a:folHlink>
    </a:clrScheme>
    <a:fontScheme name="Personaliz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ersonaliz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ersonalizado">
  <a:themeElements>
    <a:clrScheme name="Personalizad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0000FF"/>
      </a:hlink>
      <a:folHlink>
        <a:srgbClr val="FF00FF"/>
      </a:folHlink>
    </a:clrScheme>
    <a:fontScheme name="Personalizado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ersonalizad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1637</Words>
  <Application>Microsoft Office PowerPoint</Application>
  <PresentationFormat>Widescreen</PresentationFormat>
  <Paragraphs>222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30" baseType="lpstr">
      <vt:lpstr>Arial</vt:lpstr>
      <vt:lpstr>Calibri</vt:lpstr>
      <vt:lpstr>Franklin Gothic Book</vt:lpstr>
      <vt:lpstr>Franklin Gothic Demi</vt:lpstr>
      <vt:lpstr>Helvetica</vt:lpstr>
      <vt:lpstr>Wingdings</vt:lpstr>
      <vt:lpstr>Personalizado</vt:lpstr>
      <vt:lpstr>A governança dos investimentos no Regime de Previdência Complementar</vt:lpstr>
      <vt:lpstr>Governança Corporativa</vt:lpstr>
      <vt:lpstr>Princípios da boa governança</vt:lpstr>
      <vt:lpstr>Governança de Investimentos</vt:lpstr>
      <vt:lpstr>Principais elementos da boa governança</vt:lpstr>
      <vt:lpstr>Principais elementos da boa governança</vt:lpstr>
      <vt:lpstr>Principais elementos da boa governança</vt:lpstr>
      <vt:lpstr>Governança Corporativa nas EFPC</vt:lpstr>
      <vt:lpstr>Governança Corporativa nas EFPC</vt:lpstr>
      <vt:lpstr>Governança Corporativa nas EFPC</vt:lpstr>
      <vt:lpstr>Estrutura de Governança na Prevcom</vt:lpstr>
      <vt:lpstr>Estrutura auxiliar de gestão</vt:lpstr>
      <vt:lpstr>Fluxo de Investimentos</vt:lpstr>
      <vt:lpstr>A Prevcom</vt:lpstr>
      <vt:lpstr>Qual o seu projeto de vida?</vt:lpstr>
      <vt:lpstr>Patrimônio por plano (R$ milhões)</vt:lpstr>
      <vt:lpstr>Rentabilidade desde o início dos planos</vt:lpstr>
      <vt:lpstr>Atuação no país</vt:lpstr>
      <vt:lpstr>Implantação  do RPC </vt:lpstr>
      <vt:lpstr>Implementação do RPC pelos entes</vt:lpstr>
      <vt:lpstr>Implementação do RPC pelos entes: Estado de São Paulo</vt:lpstr>
      <vt:lpstr>Emenda Constitucional nº 103/2019</vt:lpstr>
      <vt:lpstr>Obrigada!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Fabiana Cristina Ishikawa Raniero</dc:creator>
  <cp:lastModifiedBy>Fabiana Cristina Ishikawa Raniero</cp:lastModifiedBy>
  <cp:revision>5</cp:revision>
  <dcterms:modified xsi:type="dcterms:W3CDTF">2024-08-06T14:37:19Z</dcterms:modified>
</cp:coreProperties>
</file>