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2"/>
  </p:notesMasterIdLst>
  <p:handoutMasterIdLst>
    <p:handoutMasterId r:id="rId33"/>
  </p:handoutMasterIdLst>
  <p:sldIdLst>
    <p:sldId id="383" r:id="rId5"/>
    <p:sldId id="409" r:id="rId6"/>
    <p:sldId id="439" r:id="rId7"/>
    <p:sldId id="440" r:id="rId8"/>
    <p:sldId id="414" r:id="rId9"/>
    <p:sldId id="434" r:id="rId10"/>
    <p:sldId id="411" r:id="rId11"/>
    <p:sldId id="412" r:id="rId12"/>
    <p:sldId id="416" r:id="rId13"/>
    <p:sldId id="433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19" r:id="rId26"/>
    <p:sldId id="435" r:id="rId27"/>
    <p:sldId id="436" r:id="rId28"/>
    <p:sldId id="437" r:id="rId29"/>
    <p:sldId id="438" r:id="rId30"/>
    <p:sldId id="398" r:id="rId3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27" autoAdjust="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2F41AB2A-FCB0-449C-94A2-E3FFDC5F192E}" type="datetime1">
              <a:rPr lang="pt-BR" smtClean="0"/>
              <a:t>07/08/2024</a:t>
            </a:fld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E2C230DF-5933-439D-898F-38E9AC9BA68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8" name="Espaço Reservado para Cabeçalho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6F315709-B4D1-47A8-A516-AEABF47ED22D}" type="datetime1">
              <a:rPr lang="pt-BR" smtClean="0"/>
              <a:pPr/>
              <a:t>07/08/2024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A89C7E07-3C67-C64C-8DA0-0404F630397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954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tabela do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orma Livre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7" name="Forma Livre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457200" indent="0">
              <a:spcBef>
                <a:spcPts val="1800"/>
              </a:spcBef>
              <a:buNone/>
              <a:defRPr lang="pt-BR" sz="2000"/>
            </a:lvl2pPr>
            <a:lvl3pPr marL="914400" indent="0">
              <a:spcBef>
                <a:spcPts val="1800"/>
              </a:spcBef>
              <a:buNone/>
              <a:defRPr lang="pt-BR" sz="2000"/>
            </a:lvl3pPr>
            <a:lvl4pPr marL="1371600" indent="0">
              <a:spcBef>
                <a:spcPts val="1800"/>
              </a:spcBef>
              <a:buNone/>
              <a:defRPr lang="pt-BR" sz="2000"/>
            </a:lvl4pPr>
            <a:lvl5pPr marL="1828800" indent="0">
              <a:spcBef>
                <a:spcPts val="1800"/>
              </a:spcBef>
              <a:buNone/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pt-BR" sz="2000"/>
            </a:lvl1pPr>
            <a:lvl2pPr>
              <a:spcBef>
                <a:spcPts val="6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Dois Conteúd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a Liv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pt-BR" sz="2000"/>
            </a:lvl1pPr>
            <a:lvl2pPr>
              <a:spcBef>
                <a:spcPts val="6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 dirty="0"/>
              <a:t>Clique para adicionar conteúdo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pt-BR" sz="2000"/>
            </a:lvl1pPr>
            <a:lvl2pPr>
              <a:spcBef>
                <a:spcPts val="18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9" name="Espaço Reservado para Tabela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pt-BR"/>
            </a:lvl1pPr>
          </a:lstStyle>
          <a:p>
            <a:pPr rtl="0"/>
            <a:r>
              <a:rPr lang="pt-BR"/>
              <a:t>Clique no ícone para adicionar tabela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 spc="50" baseline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pt-BR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3" name="Espaço Reservado para o Número do Slide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42" name="Espaço Reservado para Data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pt-B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orma Livre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pt-BR" sz="2000"/>
            </a:lvl1pPr>
            <a:lvl2pPr indent="-283464">
              <a:spcBef>
                <a:spcPts val="18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Dois Conteúdo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a Liv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9436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3" name="Espaço Reservado para Conteúdo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4864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Forma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8" name="Forma Livre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9" name="Forma Livre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pt-BR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pt-BR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pt-BR" sz="2000"/>
            </a:lvl3pPr>
            <a:lvl4pPr marL="1371600" indent="0">
              <a:spcBef>
                <a:spcPts val="1800"/>
              </a:spcBef>
              <a:buFont typeface="+mj-lt"/>
              <a:buNone/>
              <a:defRPr lang="pt-BR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4864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imagem do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3" name="Espaço Reservado para Conteúdo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indent="-283464">
              <a:spcBef>
                <a:spcPts val="18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2" name="Espaço Reservado para Títu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0" name="Espaço Reservado para Dat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pt-BR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pt-BR" dirty="0">
              <a:latin typeface="+mn-lt"/>
            </a:endParaRPr>
          </a:p>
        </p:txBody>
      </p:sp>
      <p:sp>
        <p:nvSpPr>
          <p:cNvPr id="32" name="Espaço Reservado para o Número do Slide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pt-BR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pt-BR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pt-BR">
          <a:solidFill>
            <a:schemeClr val="tx2"/>
          </a:solidFill>
        </a:defRPr>
      </a:lvl2pPr>
      <a:lvl3pPr eaLnBrk="1" hangingPunct="1">
        <a:defRPr lang="pt-BR">
          <a:solidFill>
            <a:schemeClr val="tx2"/>
          </a:solidFill>
        </a:defRPr>
      </a:lvl3pPr>
      <a:lvl4pPr eaLnBrk="1" hangingPunct="1">
        <a:defRPr lang="pt-BR">
          <a:solidFill>
            <a:schemeClr val="tx2"/>
          </a:solidFill>
        </a:defRPr>
      </a:lvl4pPr>
      <a:lvl5pPr eaLnBrk="1" hangingPunct="1">
        <a:defRPr lang="pt-BR">
          <a:solidFill>
            <a:schemeClr val="tx2"/>
          </a:solidFill>
        </a:defRPr>
      </a:lvl5pPr>
      <a:lvl6pPr eaLnBrk="1" hangingPunct="1">
        <a:defRPr lang="pt-BR">
          <a:solidFill>
            <a:schemeClr val="tx2"/>
          </a:solidFill>
        </a:defRPr>
      </a:lvl6pPr>
      <a:lvl7pPr eaLnBrk="1" hangingPunct="1">
        <a:defRPr lang="pt-BR">
          <a:solidFill>
            <a:schemeClr val="tx2"/>
          </a:solidFill>
        </a:defRPr>
      </a:lvl7pPr>
      <a:lvl8pPr eaLnBrk="1" hangingPunct="1">
        <a:defRPr lang="pt-BR">
          <a:solidFill>
            <a:schemeClr val="tx2"/>
          </a:solidFill>
        </a:defRPr>
      </a:lvl8pPr>
      <a:lvl9pPr eaLnBrk="1" hangingPunct="1">
        <a:defRPr lang="pt-BR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C01DBEC-1CDA-7C6D-2D77-C90A5D972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5947" y="1298714"/>
            <a:ext cx="6715538" cy="67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D2531-AF54-FBB0-4892-1EFEA047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highlight>
                  <a:srgbClr val="FFFF00"/>
                </a:highlight>
              </a:rPr>
              <a:t>GRAU AMARELO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4A6C34-FC0D-6D12-9F78-28E1FB4684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574235"/>
            <a:ext cx="10454309" cy="37152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ADI 6336 – inconstitucionalidade da revogação do dispositivo que concedia imunidade até o dobro do teto do RGPS aos aposentados e pensionistas portadores de doença incapacitante prevista em lei (apreciada em separado).</a:t>
            </a:r>
          </a:p>
          <a:p>
            <a:pPr marL="0" indent="0" algn="just">
              <a:buNone/>
            </a:pPr>
            <a:r>
              <a:rPr lang="pt-BR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Rel. Min. Fachin pela procedência, acompanhado pela Min. Rosa. </a:t>
            </a:r>
          </a:p>
          <a:p>
            <a:pPr marL="0" indent="0" algn="just">
              <a:buNone/>
            </a:pPr>
            <a:r>
              <a:rPr lang="pt-BR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Min. Barroso pela improcedência, acompanhado pelos Min. Gilmar Mendes, Dias </a:t>
            </a:r>
            <a:r>
              <a:rPr lang="pt-BR" sz="2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Tófoli</a:t>
            </a:r>
            <a:r>
              <a:rPr lang="pt-BR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Carmen Lúcia</a:t>
            </a:r>
            <a:r>
              <a:rPr lang="pt-BR" b="1" dirty="0">
                <a:highlight>
                  <a:srgbClr val="FFFF00"/>
                </a:highlight>
              </a:rPr>
              <a:t>. </a:t>
            </a:r>
          </a:p>
          <a:p>
            <a:pPr marL="0" indent="0" algn="just">
              <a:buNone/>
            </a:pPr>
            <a:r>
              <a:rPr lang="pt-BR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Após, destacada pelo Min. </a:t>
            </a:r>
            <a:r>
              <a:rPr lang="pt-BR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Fux.</a:t>
            </a:r>
            <a:r>
              <a:rPr lang="pt-BR" b="1" dirty="0">
                <a:highlight>
                  <a:srgbClr val="FFFF00"/>
                </a:highlight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22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4885C-9777-CFE4-B418-ECA068AA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GRAU VERMELHO:</a:t>
            </a:r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ADIs</a:t>
            </a:r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6271; 6258; 6361 6254; 6255; 6731; 6256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63B660-206B-76EB-57CB-8D3E6B0AF1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373" y="2146852"/>
            <a:ext cx="10346635" cy="424400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Progressividade de alíquotas; ampliação da base de cálculo; contribuição extraordinária; e nulidade de benefício já concedido por RPPS, ou que venha a ser, sem contribuição</a:t>
            </a:r>
            <a:r>
              <a:rPr lang="pt-B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Min. Barroso: parcialmente procedentes, para que seja dado interpretação conforme a fim de que a base de cálculo da contribuição somente possa ser majorada em caso de subsistência comprovada de déficit atuarial após a adoção da progressividade de alíquotas ou a comprovação de sua ineficácia, acompanhado, em parte, pelos Min. Nunes Marques e Cristiano Zanin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Min. Fachin pela procedência parcial, acompanhado, em parte, pelas Min. Carmen Lúcia e Rosa Weber e pelos Min. Luiz Fux, Dias Toffoli , Alexandre de Moraes e André Mendonça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184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7F393-EB87-7D9B-6F3F-6705104AF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SÍNTESE DO VOTO – Min. Barroso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249383-1AD6-D832-1935-1532672E86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7078" y="2192555"/>
            <a:ext cx="11161644" cy="456256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pt-BR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mprocedentes os pedidos formulados nas </a:t>
            </a:r>
            <a:r>
              <a:rPr lang="pt-BR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ADIs</a:t>
            </a:r>
            <a:r>
              <a:rPr lang="pt-BR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6.254, 6.256, 6.279, 6.289, 6.367, 6.384, 6.385 e 6.916, declarando-se a constitucionalidade dos dispositivos impugnados, e parcialmente procedentes os pleitos apresentados nas </a:t>
            </a:r>
            <a:r>
              <a:rPr lang="pt-BR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ADIs</a:t>
            </a:r>
            <a:r>
              <a:rPr lang="pt-BR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6.255, 6.258, 6.271 e 6.361, apenas para que seja dado </a:t>
            </a:r>
            <a:r>
              <a:rPr lang="pt-BR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interpretação conforme a Constituição ao art. 149, § 1º-A, com a redação dada pela Emenda Constitucional nº 103/2019, a fim de que a base de cálculo da contribuição previdenciária de inativos e pensionistas somente possa ser majorada em caso de subsistência comprovada de déficit atuarial após a adoção da progressividade de alíquotas</a:t>
            </a:r>
            <a:r>
              <a:rPr lang="pt-BR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59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EFDEE-3447-43AD-B363-0AD1C869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6" y="99392"/>
            <a:ext cx="10279049" cy="1286123"/>
          </a:xfrm>
        </p:spPr>
        <p:txBody>
          <a:bodyPr/>
          <a:lstStyle/>
          <a:p>
            <a:r>
              <a:rPr lang="pt-BR" dirty="0"/>
              <a:t>SÍNTESE DO VOTO - Min. Fachin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3CFC77-E3D5-BC4C-D233-0213A6BE45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9087" y="2087218"/>
            <a:ext cx="11787809" cy="48403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Inconstitucionalidade do §1 (progressividade); §1º‐A (majoração da base de cálculo); §1º‐B (contribuição extraordinária) e §1º‐C </a:t>
            </a:r>
            <a:r>
              <a:rPr lang="pt-BR" sz="2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(forma de</a:t>
            </a:r>
            <a:r>
              <a:rPr lang="pt-BR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instituição da contribuição extraordinária), do art. 149 da Constituição Federal;</a:t>
            </a:r>
          </a:p>
          <a:p>
            <a:pPr marL="0" indent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2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pt-BR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nconstitucionalidade da expressão </a:t>
            </a:r>
            <a:r>
              <a:rPr lang="pt-BR" sz="22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“que tenha sido concedida ou </a:t>
            </a:r>
            <a:r>
              <a:rPr lang="pt-BR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 art. 25, §3º, da EC nº. 103/2019 e interpretação conforme à locução “</a:t>
            </a:r>
            <a:r>
              <a:rPr lang="pt-BR" sz="22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que venha a ser concedida</a:t>
            </a:r>
            <a:r>
              <a:rPr lang="pt-BR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”, de modo a assegurar que o tempo de serviço anterior ao advento da EC nº. 20/1998, nos termos da legislação vigente à época de seu implemento, seja computado como tempo de contribuição para efeito de aposentadoria;</a:t>
            </a:r>
          </a:p>
          <a:p>
            <a:pPr marL="0" indent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Interpretação conforme à Constituição ao art. 26, §5º, da EC nº. 103/2019, de modo a que o acréscimo sobre o cálculo de benefícios, instituído em favor das trabalhadoras mulheres filiadas ao Regime Geral da Previdência Social (RGPS), aplique-se em igual modo e sem distinção às mulheres servidoras vinculadas ao Regime Próprio da Previdência Social (RPPS).</a:t>
            </a:r>
          </a:p>
        </p:txBody>
      </p:sp>
    </p:spTree>
    <p:extLst>
      <p:ext uri="{BB962C8B-B14F-4D97-AF65-F5344CB8AC3E}">
        <p14:creationId xmlns:p14="http://schemas.microsoft.com/office/powerpoint/2010/main" val="1483760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7EA41-EF13-26CC-3093-B2994D21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SÍNTESE DO VOTO – Min. Rosa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AB8181-A0C2-E5A4-4362-03C8AA0EBD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176669"/>
            <a:ext cx="10557343" cy="3725153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 na íntegra o voto do Min. Fachin.</a:t>
            </a:r>
          </a:p>
        </p:txBody>
      </p:sp>
    </p:spTree>
    <p:extLst>
      <p:ext uri="{BB962C8B-B14F-4D97-AF65-F5344CB8AC3E}">
        <p14:creationId xmlns:p14="http://schemas.microsoft.com/office/powerpoint/2010/main" val="1851367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856E4-8A15-AD97-2EDA-C0A84E51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SÍNTESE DO VOTO – Min. Alexandre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CF8BB7-E587-9D84-C944-3D3ED99860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116" y="2311826"/>
            <a:ext cx="10288987" cy="4138670"/>
          </a:xfrm>
        </p:spPr>
        <p:txBody>
          <a:bodyPr/>
          <a:lstStyle/>
          <a:p>
            <a:pPr marL="0" indent="0">
              <a:buNone/>
            </a:pPr>
            <a:endParaRPr lang="pt-B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32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pt-BR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companha o Min. Fachin, exceto no tocante ao art. 149, § 1º, da Constituição (progressividade), ponto em que acompanhava o Relator, julgando constitucional o dispositivo;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55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F7097-7BD8-D7C7-1E6A-0CFD2388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SÍNTESE DO VOTO – Min. Toffoli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36726B-EEF4-E987-AE24-C43F033DAD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956" y="2331702"/>
            <a:ext cx="10336695" cy="4297697"/>
          </a:xfrm>
        </p:spPr>
        <p:txBody>
          <a:bodyPr/>
          <a:lstStyle/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 na íntegra o voto do Min. Fachin.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7380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81531-7183-7984-BC96-B10321D63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SÍNTESE DO VOTO – Min. Zanin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30AE15-D740-E5C5-1242-65877BD810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301887"/>
            <a:ext cx="10626918" cy="38305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Acompanha o voto do Min. Barroso, exceto quanto ao art. 25, § 3º, da EC 103/2019, ponto em que acompanhava em parte o Min. Fachin para declarar a inconstitucionalidade da expressão “que tenha sido concedida ou”, desde que já adquirido ou efetivado o direito.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71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3F1BE-9C59-8EEE-65A2-2A10E10B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SÍNTESE DO VOTO – Min. Carmen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9308FF-1AF1-9C4E-7927-E939FFEF25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177" y="1987826"/>
            <a:ext cx="11233206" cy="4073023"/>
          </a:xfrm>
        </p:spPr>
        <p:txBody>
          <a:bodyPr/>
          <a:lstStyle/>
          <a:p>
            <a:pPr marL="0" indent="0"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 na íntegra o voto do Min. Fachin.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9312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41794-378D-8782-0669-1DDFD244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SÍNTESE DO VOTO – Min. André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FA00DC-53E4-3021-5D60-E011189D4B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172676"/>
            <a:ext cx="10467892" cy="4178427"/>
          </a:xfrm>
        </p:spPr>
        <p:txBody>
          <a:bodyPr/>
          <a:lstStyle/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 na íntegra o voto do Min. Fachin.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027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/>
          <a:lstStyle>
            <a:defPPr>
              <a:defRPr lang="pt-BR"/>
            </a:defPPr>
          </a:lstStyle>
          <a:p>
            <a:pPr marL="0" lvl="1" indent="0" rtl="0">
              <a:buNone/>
            </a:pPr>
            <a:r>
              <a:rPr lang="pt-BR" dirty="0"/>
              <a:t> 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E2634C6-899D-10A7-79F7-C38A8933C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15" y="2947374"/>
            <a:ext cx="988856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1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3B811-BAAD-798F-A783-7AB7B6CF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SÍNTESE DO VOTO – Min. Fux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70B307-EC56-D289-8A9B-88F1A184C4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4238" y="2341642"/>
            <a:ext cx="10587162" cy="41486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2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32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pt-BR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companha o Min. Fachin, exceto no tocante ao § 1º do art. 149 da Constituição (progressividade), ponto em que acompanha o Min. Barroso, julgando constitucional o dispositivo.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45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0B9C6-E41E-E932-7EF6-A9EC344C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SÍNTES DO VOTO – Min. Nunes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4F5F94-D381-7269-8089-A26386872D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311824"/>
            <a:ext cx="10587162" cy="43672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2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32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pt-BR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companha o Min. Barroso, exceto no tocante ao art. 25, § 3º, da EC 103/2019, ponto em que acompanhava o Min. Fachin (</a:t>
            </a:r>
            <a:r>
              <a:rPr lang="pt-BR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interpretação conforme à locução “</a:t>
            </a:r>
            <a:r>
              <a:rPr lang="pt-BR" sz="32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que venha a ser concedida</a:t>
            </a:r>
            <a:r>
              <a:rPr lang="pt-BR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”, de modo a assegurar que o tempo de serviço anterior ao advento da EC nº. 20/1998, nos termos da legislação vigente à época de seu implemento, seja computado como tempo de contribuição para efeito de aposentadoria).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75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3D6F1-D396-1B3C-B292-C3C543958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highlight>
                  <a:srgbClr val="FF0000"/>
                </a:highlight>
              </a:rPr>
              <a:t>GRAU VERMELHO - RESUMO: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AE2E8A-6D2E-78AA-D080-CDCD7CBC1C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739" y="2490729"/>
            <a:ext cx="9949070" cy="392000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Alíquotas progressivas: 5 votos pela procedência e 5 votos pela improcedência.</a:t>
            </a:r>
          </a:p>
          <a:p>
            <a:pPr marL="0" indent="0" algn="just">
              <a:buNone/>
            </a:pPr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nulidade de benefício já concedido por RPPS, ou que venha a ser, sem contribuição: 07 votos pela procedência, 02 votos pela procedência parcial e 1 pela improcedência.</a:t>
            </a:r>
          </a:p>
          <a:p>
            <a:pPr marL="0" indent="0" algn="just">
              <a:buNone/>
            </a:pPr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Ampliação da base de cálculo: 07 votos pela procedência e 3 pela improcedência.</a:t>
            </a:r>
          </a:p>
          <a:p>
            <a:pPr marL="0" indent="0" algn="just">
              <a:buNone/>
            </a:pPr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Contribuição extraordinária: 07 votos pela procedência e 03 votos pela procedência parcial (condicionada).</a:t>
            </a:r>
          </a:p>
        </p:txBody>
      </p:sp>
    </p:spTree>
    <p:extLst>
      <p:ext uri="{BB962C8B-B14F-4D97-AF65-F5344CB8AC3E}">
        <p14:creationId xmlns:p14="http://schemas.microsoft.com/office/powerpoint/2010/main" val="2465893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91C7CB7-F615-3076-6C83-B28DC326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878" y="-120645"/>
            <a:ext cx="8969181" cy="943605"/>
          </a:xfrm>
        </p:spPr>
        <p:txBody>
          <a:bodyPr/>
          <a:lstStyle/>
          <a:p>
            <a:r>
              <a:rPr lang="en-US" dirty="0"/>
              <a:t>QUADRO RESUMO DO IMPACTO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8FC142D-6066-9798-7606-E6DDB5E75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41" y="822960"/>
            <a:ext cx="10483241" cy="603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427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8333F-10B3-4EA9-1FB7-A31C9932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9692640" cy="722625"/>
          </a:xfrm>
        </p:spPr>
        <p:txBody>
          <a:bodyPr/>
          <a:lstStyle/>
          <a:p>
            <a:pPr algn="ctr"/>
            <a:r>
              <a:rPr lang="en-US" dirty="0"/>
              <a:t>QUADRO RESUMO DO IMPACTO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6BFCE1F-C6C5-5A5B-711D-E28BED2014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13183" y="968061"/>
            <a:ext cx="10553327" cy="5727430"/>
          </a:xfrm>
        </p:spPr>
      </p:pic>
    </p:spTree>
    <p:extLst>
      <p:ext uri="{BB962C8B-B14F-4D97-AF65-F5344CB8AC3E}">
        <p14:creationId xmlns:p14="http://schemas.microsoft.com/office/powerpoint/2010/main" val="1601261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8FB65-77F1-FBDA-2F52-ABEF5643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12" y="102875"/>
            <a:ext cx="10744201" cy="1169334"/>
          </a:xfrm>
        </p:spPr>
        <p:txBody>
          <a:bodyPr/>
          <a:lstStyle/>
          <a:p>
            <a:pPr marL="0" indent="0">
              <a:buNone/>
            </a:pP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LINDB - LEI DE INTRODUÇÃO ÀS NORMAS DO DIREITO BRASILEIRO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BB3A6D-B23C-073A-EDAC-EDB96F01BB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5311" y="2166730"/>
            <a:ext cx="10744202" cy="37371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Decreto-Lei nº 4.657/1942</a:t>
            </a:r>
          </a:p>
          <a:p>
            <a:pPr marL="0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20 Nas esferas administrativa, controladora e judicial, não se decidirá com base em valores jurídicos abstratos sem que sejam consideradas as consequências práticas da decisão (</a:t>
            </a:r>
            <a:r>
              <a:rPr lang="pt-BR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ncluído</a:t>
            </a:r>
            <a:r>
              <a:rPr lang="pt-BR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pela Lei nº 13.655, de 2018 )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1351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51567-DC72-A1FA-7678-1459D9E8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328" y="102875"/>
            <a:ext cx="10215771" cy="1040125"/>
          </a:xfrm>
        </p:spPr>
        <p:txBody>
          <a:bodyPr/>
          <a:lstStyle/>
          <a:p>
            <a:r>
              <a:rPr lang="pt-BR" dirty="0"/>
              <a:t>REGULAMENTO DA NOVA LINDB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740919-25E7-138E-2ED7-F8B41CFDD8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6775" y="2286000"/>
            <a:ext cx="11320668" cy="4114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DECRETO Nº 9 830 DE 10 DE JUNHO DE 2019</a:t>
            </a:r>
          </a:p>
          <a:p>
            <a:pPr marL="0" indent="0" algn="just">
              <a:buNone/>
            </a:pP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3º A decisão que se basear exclusivamente em valores jurídicos abstratos observará o disposto no art. 2 º e as consequências práticas da decisão</a:t>
            </a:r>
          </a:p>
          <a:p>
            <a:pPr algn="just"/>
            <a:r>
              <a:rPr lang="pt-B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1º Para fins do disposto neste Decreto, consideram-se valores jurídicos abstratos aqueles previstos em normas jurídicas com alto grau de indeterminação e abstração. </a:t>
            </a:r>
          </a:p>
          <a:p>
            <a:pPr algn="just"/>
            <a:r>
              <a:rPr lang="pt-B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2º Na indicação das consequências práticas da decisão, o decisor apresentará apenas aquelas consequências práticas que, no exercício diligente de sua atuação, consiga vislumbrar diante dos fatos e fundamentos de mérito e jurídicos. </a:t>
            </a:r>
          </a:p>
          <a:p>
            <a:pPr algn="just"/>
            <a:r>
              <a:rPr lang="pt-B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3º A motivação demonstrará a necessidade e a adequação da medida imposta, inclusive consideradas as possíveis alternativas e observados os critérios de adequação, proporcionalidade e de razoabilidade</a:t>
            </a:r>
            <a:r>
              <a:rPr lang="pt-BR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58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Obrigado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702A699C-4DA8-F60E-6EC6-D9D6941BE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810" y="4038521"/>
            <a:ext cx="2954652" cy="29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2A8CD-5BA9-D265-9E73-B6F83824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6"/>
            <a:ext cx="10457953" cy="153708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dirty="0"/>
              <a:t>INTRODUÇÃO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JULGAMENTO EM CONJUNTO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FF96DC-6294-3946-B238-F8B59491F0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415209"/>
            <a:ext cx="11173570" cy="4063083"/>
          </a:xfrm>
        </p:spPr>
        <p:txBody>
          <a:bodyPr>
            <a:noAutofit/>
          </a:bodyPr>
          <a:lstStyle/>
          <a:p>
            <a:pPr algn="just"/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6.254, 6.255, 6.256, 6.258, 6.271, 6.279, 6.289, 6.361, 6.367, 6.384, 6.385, 6.916 e 6.731, com j</a:t>
            </a:r>
            <a:r>
              <a:rPr lang="pt-BR" sz="2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ulgamento iniciado com apreciação em separado de cada ADI na sessão de 16/09/2022 a 23/09/2022, suspenso por pedido de vista do Min. Lewandowski, retornando para julgamento na sessão de 23.6.2023 a 30.6.2023, suspenso por destaque lançado pelo Min. Fux, cancelado em </a:t>
            </a:r>
            <a:r>
              <a:rPr lang="pt-BR" sz="260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20/11/2023, prosseguindo na sessão de </a:t>
            </a:r>
            <a:r>
              <a:rPr lang="pt-BR" sz="2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08/12/2023 a 18/12/2023, agora com apreciação conjunta, e suspenso por pedido de vista do Min. Alexandre de Moraes, pautadas para julgamento, agora no plenário físico, para 13/06/2024, suspenso  por pedido de vista do Min. Gilmar Mendes.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55960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752BE-A32C-B181-764E-F9D132AA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36" y="102876"/>
            <a:ext cx="10984727" cy="1815376"/>
          </a:xfrm>
        </p:spPr>
        <p:txBody>
          <a:bodyPr/>
          <a:lstStyle/>
          <a:p>
            <a:pPr algn="ctr"/>
            <a:r>
              <a:rPr lang="pt-BR" dirty="0"/>
              <a:t>INTRODUÇÃO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JULGAMENTO EM SEPARADO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C23E5E-6B26-8F46-168C-D257D07E0E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89043" y="2454965"/>
            <a:ext cx="8965095" cy="377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ADI 6336 - Relator: Min. Fachin</a:t>
            </a:r>
          </a:p>
          <a:p>
            <a:pPr marL="0" indent="0" algn="just">
              <a:buNone/>
            </a:pPr>
            <a:r>
              <a:rPr lang="pt-BR" sz="26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Julgamento iniciado na pauta virtual de </a:t>
            </a:r>
            <a:r>
              <a:rPr lang="pt-BR" sz="2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25/11/2022 a 02/12/2022, suspenso por pedido de vista o Min. Lewandowski</a:t>
            </a:r>
            <a:r>
              <a:rPr lang="pt-BR" sz="26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prosseguindo na sessão virtual de </a:t>
            </a:r>
            <a:r>
              <a:rPr lang="pt-BR" sz="2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23/06/2023 a 30/06/2023</a:t>
            </a:r>
            <a:r>
              <a:rPr lang="pt-BR" sz="26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2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quando foi lançado destaque pelo Min. Fux. 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3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E847D-E747-2A2F-692F-AF3BD65C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NOTA TÉCNICA COPAJURE/CONAPREV Nº 02/2024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96AD77-90FB-CA1E-9AD1-B757F5C7F6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435087"/>
            <a:ext cx="10726310" cy="3655580"/>
          </a:xfrm>
        </p:spPr>
        <p:txBody>
          <a:bodyPr>
            <a:normAutofit/>
          </a:bodyPr>
          <a:lstStyle/>
          <a:p>
            <a:pPr algn="just"/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Elaborada pela Comissão a partir de pedido formulado na 79ª Reunião Ordinária do Conselho Nacional dos Dirigentes de Regimes Próprios de Previdência Social – CONAPREV – realizada nos dias 25 e 26 de junho de 2024, na cidade de Belém-PA, e apresentada na Reunião do Fórum de Dirigentes de RPPS dos Estados em 25/07/2024, objetivando respaldar o debate da matéria 25/07/2024.</a:t>
            </a:r>
          </a:p>
        </p:txBody>
      </p:sp>
    </p:spTree>
    <p:extLst>
      <p:ext uri="{BB962C8B-B14F-4D97-AF65-F5344CB8AC3E}">
        <p14:creationId xmlns:p14="http://schemas.microsoft.com/office/powerpoint/2010/main" val="127711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05706-5A60-1833-48EB-4DE83C40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COPAJURE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0136AB-6F9C-19E7-719B-81A3E891AC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6896" y="2365512"/>
            <a:ext cx="10346634" cy="36655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rgão de assessoramento vinculado ao Conselho Nacional dos Dirigentes de Regimes Próprios de Previdência Social – CONAPREV, que tem por finalidade essencial promover debates, troca de informações, ações e diretrizes acerca de temas judiciais considerados relevantes para os Regimes Próprios de Previdência Social – RPPS instituídos no Brasil e a articulação entre os RPPS, os entes federativos</a:t>
            </a:r>
            <a:r>
              <a:rPr lang="pt-BR" sz="2800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Supremo Tribunal Federal e os Tribunais Superiores.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9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B4A12-D2B5-2A08-BE3C-B5982BDA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highlight>
                  <a:srgbClr val="008000"/>
                </a:highlight>
              </a:rPr>
              <a:t>GRAU VERDE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FE4592-B1A3-C5D3-52FF-8432AC6F9C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6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ADI 6384 – inconstitucionalidade da exclusão da hipótese de aposentadoria por incapacidade permanente para o trabalho, decorrente de doença grave, contagiosa ou incurável definida em lei. </a:t>
            </a:r>
          </a:p>
          <a:p>
            <a:pPr algn="just"/>
            <a:r>
              <a:rPr lang="pt-BR" sz="26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Rel. Min. Barroso pela improcedência;</a:t>
            </a:r>
          </a:p>
          <a:p>
            <a:pPr algn="just"/>
            <a:r>
              <a:rPr lang="pt-BR" sz="26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Min. Fachin pela ilegitimidade ativa.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B858E5-5850-B2F0-3E78-723FC7A2A4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06207" y="2517499"/>
            <a:ext cx="4990270" cy="35974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6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ADI 6385 - inconstitucionalidade da regra de concessão de pensão por morte, considerada a forma de cálculo</a:t>
            </a:r>
          </a:p>
          <a:p>
            <a:pPr marL="0" indent="0" algn="just">
              <a:buNone/>
            </a:pPr>
            <a:r>
              <a:rPr lang="pt-BR" sz="26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Rel. Min. Barroso pela improcedência; </a:t>
            </a:r>
          </a:p>
          <a:p>
            <a:pPr marL="0" indent="0" algn="just">
              <a:buNone/>
            </a:pPr>
            <a:r>
              <a:rPr lang="pt-BR" sz="26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Min. Fachin pela ilegitimidade ativa.</a:t>
            </a:r>
          </a:p>
        </p:txBody>
      </p:sp>
    </p:spTree>
    <p:extLst>
      <p:ext uri="{BB962C8B-B14F-4D97-AF65-F5344CB8AC3E}">
        <p14:creationId xmlns:p14="http://schemas.microsoft.com/office/powerpoint/2010/main" val="222841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47471-7826-DA0E-6001-44E22BD6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highlight>
                  <a:srgbClr val="008000"/>
                </a:highlight>
              </a:rPr>
              <a:t>GRAU VERDE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9A7224-F770-472C-1112-793F18624C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6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ADI 6916 - inconstitucionalidade da regra de concessão de pensão por morte para o servidor em atividade – cota familiar acrescida de cota por dependente.</a:t>
            </a:r>
          </a:p>
          <a:p>
            <a:pPr algn="just"/>
            <a:r>
              <a:rPr lang="pt-BR" sz="26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Rel. Min. Barroso pela improcedência, acompanhado pelo Min. Fachin.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86097E1-B452-3931-7A8A-FA88CE8369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81422" y="2676525"/>
            <a:ext cx="5525048" cy="38166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ADI 6279 - inconstitucionalidade formal, por vício na votação. </a:t>
            </a:r>
          </a:p>
          <a:p>
            <a:pPr marL="0" indent="0" algn="just">
              <a:buNone/>
            </a:pPr>
            <a:r>
              <a:rPr lang="pt-BR" sz="26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Rel. Min. Barroso pela improcedência, acompanhado pelo Min. Fachin</a:t>
            </a:r>
          </a:p>
        </p:txBody>
      </p:sp>
    </p:spTree>
    <p:extLst>
      <p:ext uri="{BB962C8B-B14F-4D97-AF65-F5344CB8AC3E}">
        <p14:creationId xmlns:p14="http://schemas.microsoft.com/office/powerpoint/2010/main" val="192652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53D87-C5A4-D47C-32C6-2BD72940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highlight>
                  <a:srgbClr val="008000"/>
                </a:highlight>
              </a:rPr>
              <a:t>GRAU VERDE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B20A32-792C-F28E-CA5D-85B873206E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pt-BR" sz="26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ADI 6367 – inconstitucionalidade d</a:t>
            </a:r>
            <a:r>
              <a:rPr lang="pt-BR" sz="2600" b="0" i="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alíquota progressiva no âmbito do RPPS e violação aos princípios da contrapartida, da vedação do confisco, da proporcionalidade e da irredutibilidade de vencimentos dos servidores públicos</a:t>
            </a:r>
          </a:p>
          <a:p>
            <a:pPr algn="just"/>
            <a:r>
              <a:rPr lang="pt-BR" sz="26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Rel. Min. Barroso pela improcedência;</a:t>
            </a:r>
          </a:p>
          <a:p>
            <a:pPr algn="just"/>
            <a:r>
              <a:rPr lang="pt-BR" sz="26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Min. Fachin pela ilegitimidade ativa.</a:t>
            </a: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FB105E-31F6-C4B3-A552-46D7838FD0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49888" y="2750406"/>
            <a:ext cx="5116664" cy="36997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6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ADI 6289  - inconstitucionalidade da nulidade de benefício já concedida, ou que venha a ser, por RPPS, sem contribuição. </a:t>
            </a:r>
          </a:p>
          <a:p>
            <a:pPr marL="0" indent="0" algn="just">
              <a:buNone/>
            </a:pPr>
            <a:r>
              <a:rPr lang="pt-BR" sz="26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Rel. Min. Barroso pela improcedência;</a:t>
            </a:r>
          </a:p>
          <a:p>
            <a:pPr marL="0" indent="0" algn="just">
              <a:buNone/>
            </a:pPr>
            <a:r>
              <a:rPr lang="pt-BR" sz="2600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Min. Fachin pela ilegitimidade ativa</a:t>
            </a:r>
            <a:r>
              <a:rPr lang="pt-BR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257650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89_TF78853419_Win32" id="{854A30D2-9E34-488C-9C98-B452D2CBAD89}" vid="{DA39436B-3821-44D5-9B65-C78155AED97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anual geométrica</Template>
  <TotalTime>608</TotalTime>
  <Words>1674</Words>
  <Application>Microsoft Office PowerPoint</Application>
  <PresentationFormat>Widescreen</PresentationFormat>
  <Paragraphs>90</Paragraphs>
  <Slides>27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Franklin Gothic Book</vt:lpstr>
      <vt:lpstr>Franklin Gothic Demi</vt:lpstr>
      <vt:lpstr>Times New Roman</vt:lpstr>
      <vt:lpstr>Personalizado</vt:lpstr>
      <vt:lpstr>Apresentação do PowerPoint</vt:lpstr>
      <vt:lpstr>Título</vt:lpstr>
      <vt:lpstr>INTRODUÇÃO   JULGAMENTO EM CONJUNTO</vt:lpstr>
      <vt:lpstr>INTRODUÇÃO   JULGAMENTO EM SEPARADO</vt:lpstr>
      <vt:lpstr>NOTA TÉCNICA COPAJURE/CONAPREV Nº 02/2024</vt:lpstr>
      <vt:lpstr>COPAJURE</vt:lpstr>
      <vt:lpstr>GRAU VERDE</vt:lpstr>
      <vt:lpstr>GRAU VERDE</vt:lpstr>
      <vt:lpstr>GRAU VERDE</vt:lpstr>
      <vt:lpstr>GRAU AMARELO</vt:lpstr>
      <vt:lpstr>GRAU VERMELHO: ADIs 6271; 6258; 6361 6254; 6255; 6731; 6256</vt:lpstr>
      <vt:lpstr>SÍNTESE DO VOTO – Min. Barroso</vt:lpstr>
      <vt:lpstr>SÍNTESE DO VOTO - Min. Fachin</vt:lpstr>
      <vt:lpstr>SÍNTESE DO VOTO – Min. Rosa</vt:lpstr>
      <vt:lpstr>SÍNTESE DO VOTO – Min. Alexandre</vt:lpstr>
      <vt:lpstr>SÍNTESE DO VOTO – Min. Toffoli</vt:lpstr>
      <vt:lpstr>SÍNTESE DO VOTO – Min. Zanin</vt:lpstr>
      <vt:lpstr>SÍNTESE DO VOTO – Min. Carmen </vt:lpstr>
      <vt:lpstr>SÍNTESE DO VOTO – Min. André</vt:lpstr>
      <vt:lpstr>SÍNTESE DO VOTO – Min. Fux</vt:lpstr>
      <vt:lpstr>SÍNTES DO VOTO – Min. Nunes</vt:lpstr>
      <vt:lpstr>GRAU VERMELHO - RESUMO:</vt:lpstr>
      <vt:lpstr>QUADRO RESUMO DO IMPACTO</vt:lpstr>
      <vt:lpstr>QUADRO RESUMO DO IMPACTO</vt:lpstr>
      <vt:lpstr>LINDB - LEI DE INTRODUÇÃO ÀS NORMAS DO DIREITO BRASILEIRO</vt:lpstr>
      <vt:lpstr>REGULAMENTO DA NOVA LINDB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Fiorelli - Atlasrpps</dc:creator>
  <cp:lastModifiedBy>Nei Fernando Marques Brum</cp:lastModifiedBy>
  <cp:revision>27</cp:revision>
  <dcterms:created xsi:type="dcterms:W3CDTF">2024-06-04T19:18:16Z</dcterms:created>
  <dcterms:modified xsi:type="dcterms:W3CDTF">2024-08-07T12:20:56Z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