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57" r:id="rId3"/>
    <p:sldId id="264" r:id="rId4"/>
    <p:sldId id="258" r:id="rId5"/>
    <p:sldId id="271" r:id="rId6"/>
    <p:sldId id="265" r:id="rId7"/>
    <p:sldId id="266" r:id="rId8"/>
    <p:sldId id="263" r:id="rId9"/>
    <p:sldId id="268" r:id="rId10"/>
    <p:sldId id="262" r:id="rId11"/>
    <p:sldId id="269" r:id="rId12"/>
    <p:sldId id="261" r:id="rId13"/>
    <p:sldId id="270" r:id="rId14"/>
    <p:sldId id="260" r:id="rId15"/>
    <p:sldId id="273" r:id="rId16"/>
  </p:sldIdLst>
  <p:sldSz cx="12190413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63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617C1-5A07-48DF-8A66-A1148DAD6E2B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22C8B-0A99-4BA3-93C2-8D430C0819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872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592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AA1B2-4CBE-4175-AFB1-DB9AD03DC9D8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0E45-176D-49A0-88C0-8D3E5EB5B9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20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AA1B2-4CBE-4175-AFB1-DB9AD03DC9D8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0E45-176D-49A0-88C0-8D3E5EB5B9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7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AA1B2-4CBE-4175-AFB1-DB9AD03DC9D8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0E45-176D-49A0-88C0-8D3E5EB5B9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0610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806C6F65-35CD-D64B-992A-0C1C1E0038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361872" y="0"/>
            <a:ext cx="5828540" cy="3235602"/>
            <a:chOff x="5612972" y="1"/>
            <a:chExt cx="6615961" cy="3672246"/>
          </a:xfrm>
        </p:grpSpPr>
        <p:sp>
          <p:nvSpPr>
            <p:cNvPr id="7" name="AutoForma 24">
              <a:extLst>
                <a:ext uri="{FF2B5EF4-FFF2-40B4-BE49-F238E27FC236}">
                  <a16:creationId xmlns:a16="http://schemas.microsoft.com/office/drawing/2014/main" xmlns="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8" name="Forma Livre 7">
              <a:extLst>
                <a:ext uri="{FF2B5EF4-FFF2-40B4-BE49-F238E27FC236}">
                  <a16:creationId xmlns:a16="http://schemas.microsoft.com/office/drawing/2014/main" xmlns="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9" name="Forma Livre 8">
              <a:extLst>
                <a:ext uri="{FF2B5EF4-FFF2-40B4-BE49-F238E27FC236}">
                  <a16:creationId xmlns:a16="http://schemas.microsoft.com/office/drawing/2014/main" xmlns="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xmlns="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xmlns="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284" y="189573"/>
            <a:ext cx="6786863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 spc="50" baseline="0"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xmlns="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283" y="2281920"/>
            <a:ext cx="6786863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pt-BR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lang="pt-BR" sz="2000"/>
            </a:lvl2pPr>
            <a:lvl3pPr indent="-283464">
              <a:spcBef>
                <a:spcPts val="1800"/>
              </a:spcBef>
              <a:defRPr lang="pt-BR" sz="2000"/>
            </a:lvl3pPr>
            <a:lvl4pPr indent="-283464">
              <a:spcBef>
                <a:spcPts val="1800"/>
              </a:spcBef>
              <a:defRPr lang="pt-BR" sz="2000"/>
            </a:lvl4pPr>
            <a:lvl5pPr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3" name="Espaço Reservado para o Número do Slide 42">
            <a:extLst>
              <a:ext uri="{FF2B5EF4-FFF2-40B4-BE49-F238E27FC236}">
                <a16:creationId xmlns:a16="http://schemas.microsoft.com/office/drawing/2014/main" xmlns="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42" name="Espaço Reservado para Data 41">
            <a:extLst>
              <a:ext uri="{FF2B5EF4-FFF2-40B4-BE49-F238E27FC236}">
                <a16:creationId xmlns:a16="http://schemas.microsoft.com/office/drawing/2014/main" xmlns="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979826C1-7A52-DA25-F422-EE62DED7D1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282" y="2148840"/>
            <a:ext cx="2130275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036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283" y="411479"/>
            <a:ext cx="5485686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pt-BR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C26C18C3-ED25-DD4B-BA72-24932D54DE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1959" y="0"/>
            <a:ext cx="6098454" cy="6099248"/>
            <a:chOff x="0" y="12289"/>
            <a:chExt cx="3550" cy="3551"/>
          </a:xfrm>
        </p:grpSpPr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xmlns="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xmlns="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xmlns="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8" name="Espaço Reservado para Texto 29">
            <a:extLst>
              <a:ext uri="{FF2B5EF4-FFF2-40B4-BE49-F238E27FC236}">
                <a16:creationId xmlns:a16="http://schemas.microsoft.com/office/drawing/2014/main" xmlns="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283" y="4549552"/>
            <a:ext cx="5485686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t-BR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pt-BR" sz="4000"/>
            </a:lvl2pPr>
            <a:lvl3pPr>
              <a:defRPr lang="pt-BR" sz="4000"/>
            </a:lvl3pPr>
            <a:lvl4pPr>
              <a:defRPr lang="pt-BR" sz="4000"/>
            </a:lvl4pPr>
            <a:lvl5pPr>
              <a:defRPr lang="pt-BR" sz="4000"/>
            </a:lvl5pPr>
          </a:lstStyle>
          <a:p>
            <a:pPr lvl="0" rtl="0"/>
            <a:r>
              <a:rPr lang="pt-BR"/>
              <a:t>Clique para adicionar o texto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58B149C6-5AAC-B8E5-5411-EA38821F67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283" y="3950208"/>
            <a:ext cx="2133322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05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AA1B2-4CBE-4175-AFB1-DB9AD03DC9D8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0E45-176D-49A0-88C0-8D3E5EB5B9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05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AA1B2-4CBE-4175-AFB1-DB9AD03DC9D8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0E45-176D-49A0-88C0-8D3E5EB5B9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053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AA1B2-4CBE-4175-AFB1-DB9AD03DC9D8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0E45-176D-49A0-88C0-8D3E5EB5B9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04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AA1B2-4CBE-4175-AFB1-DB9AD03DC9D8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0E45-176D-49A0-88C0-8D3E5EB5B9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96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AA1B2-4CBE-4175-AFB1-DB9AD03DC9D8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0E45-176D-49A0-88C0-8D3E5EB5B9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76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AA1B2-4CBE-4175-AFB1-DB9AD03DC9D8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0E45-176D-49A0-88C0-8D3E5EB5B9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90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AA1B2-4CBE-4175-AFB1-DB9AD03DC9D8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0E45-176D-49A0-88C0-8D3E5EB5B9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34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AA1B2-4CBE-4175-AFB1-DB9AD03DC9D8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0E45-176D-49A0-88C0-8D3E5EB5B9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174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AA1B2-4CBE-4175-AFB1-DB9AD03DC9D8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60E45-176D-49A0-88C0-8D3E5EB5B9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97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hyperlink" Target="http://lattes.cnpq.br/6304137576099093" TargetMode="Externa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lattes.cnpq.br/6304137576099093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evista.tce.mg.gov.br/pagina/article/view/100/68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6C01DBEC-1CDA-7C6D-2D77-C90A5D9726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05789" y="1298714"/>
            <a:ext cx="6714665" cy="671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94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13185" y="1268760"/>
            <a:ext cx="1134591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§ </a:t>
            </a:r>
            <a:r>
              <a:rPr lang="pt-BR" sz="2500" dirty="0">
                <a:latin typeface="Calibri" panose="020F0502020204030204" pitchFamily="34" charset="0"/>
                <a:cs typeface="Calibri" panose="020F0502020204030204" pitchFamily="34" charset="0"/>
              </a:rPr>
              <a:t>2º Nas hipóteses </a:t>
            </a:r>
            <a:r>
              <a:rPr lang="pt-BR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pt-BR" sz="2500" b="1" dirty="0">
                <a:latin typeface="Calibri" panose="020F0502020204030204" pitchFamily="34" charset="0"/>
                <a:cs typeface="Calibri" panose="020F0502020204030204" pitchFamily="34" charset="0"/>
              </a:rPr>
              <a:t>§ </a:t>
            </a:r>
            <a:r>
              <a:rPr lang="pt-BR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1º</a:t>
            </a:r>
            <a:r>
              <a:rPr lang="pt-BR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: valor </a:t>
            </a:r>
            <a:r>
              <a:rPr lang="pt-BR" sz="2500" dirty="0">
                <a:latin typeface="Calibri" panose="020F0502020204030204" pitchFamily="34" charset="0"/>
                <a:cs typeface="Calibri" panose="020F0502020204030204" pitchFamily="34" charset="0"/>
              </a:rPr>
              <a:t>integral do benefício </a:t>
            </a:r>
            <a:r>
              <a:rPr lang="pt-BR" sz="2500" b="1" dirty="0">
                <a:latin typeface="Calibri" panose="020F0502020204030204" pitchFamily="34" charset="0"/>
                <a:cs typeface="Calibri" panose="020F0502020204030204" pitchFamily="34" charset="0"/>
              </a:rPr>
              <a:t>mais vantajoso</a:t>
            </a:r>
            <a:r>
              <a:rPr lang="pt-B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+ uma </a:t>
            </a:r>
            <a:r>
              <a:rPr lang="pt-BR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parte </a:t>
            </a:r>
            <a:r>
              <a:rPr lang="pt-BR" sz="25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dos demais</a:t>
            </a:r>
            <a:r>
              <a:rPr lang="pt-BR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2500" dirty="0">
                <a:latin typeface="Calibri" panose="020F0502020204030204" pitchFamily="34" charset="0"/>
                <a:cs typeface="Calibri" panose="020F0502020204030204" pitchFamily="34" charset="0"/>
              </a:rPr>
              <a:t>apurada </a:t>
            </a:r>
            <a:r>
              <a:rPr lang="pt-BR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cumulativamente:</a:t>
            </a:r>
          </a:p>
        </p:txBody>
      </p:sp>
      <p:sp>
        <p:nvSpPr>
          <p:cNvPr id="6" name="Retângulo 5"/>
          <p:cNvSpPr/>
          <p:nvPr/>
        </p:nvSpPr>
        <p:spPr>
          <a:xfrm>
            <a:off x="6097102" y="3805858"/>
            <a:ext cx="350553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60%</a:t>
            </a:r>
          </a:p>
        </p:txBody>
      </p:sp>
      <p:sp>
        <p:nvSpPr>
          <p:cNvPr id="8" name="Retângulo 7"/>
          <p:cNvSpPr/>
          <p:nvPr/>
        </p:nvSpPr>
        <p:spPr>
          <a:xfrm>
            <a:off x="6415373" y="3448668"/>
            <a:ext cx="2802121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40%</a:t>
            </a:r>
          </a:p>
        </p:txBody>
      </p:sp>
      <p:sp>
        <p:nvSpPr>
          <p:cNvPr id="9" name="Retângulo 8"/>
          <p:cNvSpPr/>
          <p:nvPr/>
        </p:nvSpPr>
        <p:spPr>
          <a:xfrm>
            <a:off x="6902147" y="3091478"/>
            <a:ext cx="185820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20%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302146" y="2734288"/>
            <a:ext cx="992593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10%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766690" y="2739050"/>
            <a:ext cx="2196829" cy="352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Acima 4 SM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766690" y="3091478"/>
            <a:ext cx="2196829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 a 4 SM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766690" y="3448668"/>
            <a:ext cx="2196829" cy="352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 a 3 SM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766690" y="3797741"/>
            <a:ext cx="2196829" cy="352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 a 2 SM</a:t>
            </a:r>
          </a:p>
        </p:txBody>
      </p:sp>
      <p:cxnSp>
        <p:nvCxnSpPr>
          <p:cNvPr id="15" name="Conector de seta reta 14"/>
          <p:cNvCxnSpPr/>
          <p:nvPr/>
        </p:nvCxnSpPr>
        <p:spPr>
          <a:xfrm>
            <a:off x="5098968" y="3982072"/>
            <a:ext cx="66666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5109551" y="3624882"/>
            <a:ext cx="66666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5126482" y="3293092"/>
            <a:ext cx="66666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>
            <a:off x="5126482" y="2935902"/>
            <a:ext cx="66666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2766691" y="4165570"/>
            <a:ext cx="2202105" cy="352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Até 1 SM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20" name="Conector de seta reta 19"/>
          <p:cNvCxnSpPr/>
          <p:nvPr/>
        </p:nvCxnSpPr>
        <p:spPr>
          <a:xfrm>
            <a:off x="5113449" y="4318464"/>
            <a:ext cx="66666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5832779" y="4168420"/>
            <a:ext cx="400635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100</a:t>
            </a:r>
            <a:r>
              <a:rPr lang="pt-BR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469774" y="5004212"/>
            <a:ext cx="1128932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§ 3º A aplicação </a:t>
            </a:r>
            <a:r>
              <a:rPr lang="pt-BR" sz="2500" dirty="0">
                <a:latin typeface="Calibri" panose="020F0502020204030204" pitchFamily="34" charset="0"/>
                <a:cs typeface="Calibri" panose="020F0502020204030204" pitchFamily="34" charset="0"/>
              </a:rPr>
              <a:t>do disposto no § 2º </a:t>
            </a:r>
            <a:r>
              <a:rPr lang="pt-BR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pode </a:t>
            </a:r>
            <a:r>
              <a:rPr lang="pt-BR" sz="2500" dirty="0">
                <a:latin typeface="Calibri" panose="020F0502020204030204" pitchFamily="34" charset="0"/>
                <a:cs typeface="Calibri" panose="020F0502020204030204" pitchFamily="34" charset="0"/>
              </a:rPr>
              <a:t>ser revista a qualquer tempo, a pedido do interessado, em razão de alteração de algum dos benefícios</a:t>
            </a:r>
            <a:r>
              <a:rPr lang="pt-BR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ítulo 1"/>
          <p:cNvSpPr>
            <a:spLocks noGrp="1"/>
          </p:cNvSpPr>
          <p:nvPr>
            <p:ph type="ctrTitle"/>
          </p:nvPr>
        </p:nvSpPr>
        <p:spPr>
          <a:xfrm>
            <a:off x="659166" y="188640"/>
            <a:ext cx="10847793" cy="864096"/>
          </a:xfrm>
        </p:spPr>
        <p:txBody>
          <a:bodyPr anchor="ctr">
            <a:normAutofit/>
          </a:bodyPr>
          <a:lstStyle/>
          <a:p>
            <a:r>
              <a:rPr lang="pt-BR" sz="3500" b="1" dirty="0">
                <a:solidFill>
                  <a:srgbClr val="FF0000"/>
                </a:solidFill>
              </a:rPr>
              <a:t>Redutores do art. 24, § 2º, da EC </a:t>
            </a:r>
            <a:r>
              <a:rPr lang="pt-BR" sz="3500" b="1" dirty="0" smtClean="0">
                <a:solidFill>
                  <a:srgbClr val="FF0000"/>
                </a:solidFill>
              </a:rPr>
              <a:t>103/19</a:t>
            </a:r>
            <a:endParaRPr lang="pt-BR" sz="3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8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9166" y="260648"/>
            <a:ext cx="10847793" cy="792088"/>
          </a:xfrm>
        </p:spPr>
        <p:txBody>
          <a:bodyPr anchor="ctr">
            <a:normAutofit/>
          </a:bodyPr>
          <a:lstStyle/>
          <a:p>
            <a:r>
              <a:rPr lang="pt-BR" sz="3500" b="1" dirty="0" smtClean="0">
                <a:solidFill>
                  <a:srgbClr val="FF0000"/>
                </a:solidFill>
              </a:rPr>
              <a:t>Sumário</a:t>
            </a:r>
            <a:endParaRPr lang="pt-BR" sz="3500" b="1" dirty="0">
              <a:solidFill>
                <a:srgbClr val="FF0000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15362" y="1412776"/>
            <a:ext cx="11195930" cy="5040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500" b="1" dirty="0">
                <a:solidFill>
                  <a:schemeClr val="bg1">
                    <a:lumMod val="75000"/>
                  </a:schemeClr>
                </a:solidFill>
              </a:rPr>
              <a:t>1. Acúmulo de benefícios previdenciários pós-EC 103/19</a:t>
            </a:r>
          </a:p>
          <a:p>
            <a:pPr algn="just"/>
            <a:endParaRPr lang="pt-BR" sz="2500" b="1" dirty="0">
              <a:solidFill>
                <a:schemeClr val="bg1">
                  <a:lumMod val="75000"/>
                </a:schemeClr>
              </a:solidFill>
            </a:endParaRPr>
          </a:p>
          <a:p>
            <a:pPr algn="just"/>
            <a:r>
              <a:rPr lang="pt-BR" sz="2500" b="1" dirty="0">
                <a:solidFill>
                  <a:schemeClr val="bg1">
                    <a:lumMod val="75000"/>
                  </a:schemeClr>
                </a:solidFill>
              </a:rPr>
              <a:t>2. Redutores do art. 24, § 2º, da EC 103/19</a:t>
            </a:r>
          </a:p>
          <a:p>
            <a:pPr algn="just"/>
            <a:endParaRPr lang="pt-BR" sz="2500" b="1" dirty="0">
              <a:solidFill>
                <a:schemeClr val="bg1">
                  <a:lumMod val="75000"/>
                </a:schemeClr>
              </a:solidFill>
            </a:endParaRPr>
          </a:p>
          <a:p>
            <a:pPr algn="just"/>
            <a:r>
              <a:rPr lang="pt-BR" sz="2500" b="1" dirty="0"/>
              <a:t>3. Injuridicidade do art. 24, § 2º, EC 103/19 quando envolver pensão de pessoa falecida em atividade</a:t>
            </a:r>
          </a:p>
          <a:p>
            <a:pPr algn="just"/>
            <a:endParaRPr lang="pt-BR" sz="2500" b="1" dirty="0">
              <a:solidFill>
                <a:schemeClr val="bg1">
                  <a:lumMod val="75000"/>
                </a:schemeClr>
              </a:solidFill>
            </a:endParaRPr>
          </a:p>
          <a:p>
            <a:pPr algn="just"/>
            <a:r>
              <a:rPr lang="pt-BR" sz="2500" b="1" dirty="0" smtClean="0">
                <a:solidFill>
                  <a:schemeClr val="bg1">
                    <a:lumMod val="75000"/>
                  </a:schemeClr>
                </a:solidFill>
              </a:rPr>
              <a:t>4. Aplicabilidade do art. 24, § 2º, da EC 103/19</a:t>
            </a:r>
          </a:p>
          <a:p>
            <a:pPr algn="just"/>
            <a:endParaRPr lang="pt-BR" sz="2500" b="1" dirty="0"/>
          </a:p>
        </p:txBody>
      </p:sp>
    </p:spTree>
    <p:extLst>
      <p:ext uri="{BB962C8B-B14F-4D97-AF65-F5344CB8AC3E}">
        <p14:creationId xmlns:p14="http://schemas.microsoft.com/office/powerpoint/2010/main" val="285514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9166" y="260648"/>
            <a:ext cx="10847793" cy="1404156"/>
          </a:xfrm>
        </p:spPr>
        <p:txBody>
          <a:bodyPr anchor="ctr">
            <a:normAutofit/>
          </a:bodyPr>
          <a:lstStyle/>
          <a:p>
            <a:r>
              <a:rPr lang="pt-BR" sz="3500" b="1" u="sng" dirty="0" smtClean="0">
                <a:solidFill>
                  <a:srgbClr val="FF0000"/>
                </a:solidFill>
              </a:rPr>
              <a:t>Injuridicidade</a:t>
            </a:r>
            <a:r>
              <a:rPr lang="pt-BR" sz="3500" b="1" dirty="0" smtClean="0">
                <a:solidFill>
                  <a:srgbClr val="FF0000"/>
                </a:solidFill>
              </a:rPr>
              <a:t> da conjugação da regra de pensão de pessoa falecida em atividade com a regra de redutores</a:t>
            </a:r>
            <a:endParaRPr lang="pt-BR" sz="3500" b="1" dirty="0">
              <a:solidFill>
                <a:srgbClr val="FF0000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83454" y="2042918"/>
            <a:ext cx="10943791" cy="43745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500" dirty="0" smtClean="0"/>
              <a:t>ADI 7051 (j. 26/6/2023): validação da conjugação da regra de aposentadoria por invalidez simulada com o sistema de cotas (art. 23 da EC 103)</a:t>
            </a:r>
          </a:p>
          <a:p>
            <a:pPr algn="just"/>
            <a:endParaRPr lang="pt-BR" sz="2500" dirty="0" smtClean="0"/>
          </a:p>
          <a:p>
            <a:pPr algn="just"/>
            <a:r>
              <a:rPr lang="pt-BR" sz="2500" b="1" i="1" dirty="0" smtClean="0"/>
              <a:t>E a conjugação do art. 23 com o art. 24 da EC 103???</a:t>
            </a:r>
            <a:endParaRPr lang="pt-BR" sz="2500" b="1" i="1" dirty="0"/>
          </a:p>
          <a:p>
            <a:pPr algn="just"/>
            <a:endParaRPr lang="pt-BR" sz="2500" dirty="0"/>
          </a:p>
          <a:p>
            <a:pPr algn="just"/>
            <a:r>
              <a:rPr lang="pt-BR" sz="2500" dirty="0" smtClean="0"/>
              <a:t>Caráter contributivo (arts. 40 e 201, </a:t>
            </a:r>
            <a:r>
              <a:rPr lang="pt-BR" sz="2500" i="1" dirty="0" smtClean="0"/>
              <a:t>caput</a:t>
            </a:r>
            <a:r>
              <a:rPr lang="pt-BR" sz="2500" dirty="0" smtClean="0"/>
              <a:t>, CF)</a:t>
            </a:r>
          </a:p>
          <a:p>
            <a:pPr algn="just"/>
            <a:endParaRPr lang="pt-BR" sz="2500" dirty="0"/>
          </a:p>
          <a:p>
            <a:pPr algn="just"/>
            <a:r>
              <a:rPr lang="pt-BR" sz="2500" dirty="0" smtClean="0"/>
              <a:t>Contrapartida contributiva (art. 195, § 5º, CF)</a:t>
            </a:r>
          </a:p>
          <a:p>
            <a:pPr algn="just"/>
            <a:endParaRPr lang="pt-BR" sz="2500" dirty="0"/>
          </a:p>
          <a:p>
            <a:pPr algn="just"/>
            <a:r>
              <a:rPr lang="pt-BR" sz="2500" dirty="0" smtClean="0"/>
              <a:t>Correlação entre custeio e benefício (ADI 2010 MC)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29981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9166" y="260648"/>
            <a:ext cx="10847793" cy="792088"/>
          </a:xfrm>
        </p:spPr>
        <p:txBody>
          <a:bodyPr anchor="ctr">
            <a:normAutofit/>
          </a:bodyPr>
          <a:lstStyle/>
          <a:p>
            <a:r>
              <a:rPr lang="pt-BR" sz="3500" b="1" dirty="0" smtClean="0">
                <a:solidFill>
                  <a:srgbClr val="FF0000"/>
                </a:solidFill>
              </a:rPr>
              <a:t>Sumário</a:t>
            </a:r>
            <a:endParaRPr lang="pt-BR" sz="3500" b="1" dirty="0">
              <a:solidFill>
                <a:srgbClr val="FF0000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15362" y="1412776"/>
            <a:ext cx="11195930" cy="5040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500" b="1" dirty="0">
                <a:solidFill>
                  <a:schemeClr val="bg1">
                    <a:lumMod val="75000"/>
                  </a:schemeClr>
                </a:solidFill>
              </a:rPr>
              <a:t>1. Acúmulo de benefícios previdenciários pós-EC 103/19</a:t>
            </a:r>
          </a:p>
          <a:p>
            <a:pPr algn="just"/>
            <a:endParaRPr lang="pt-BR" sz="2500" b="1" dirty="0">
              <a:solidFill>
                <a:schemeClr val="bg1">
                  <a:lumMod val="75000"/>
                </a:schemeClr>
              </a:solidFill>
            </a:endParaRPr>
          </a:p>
          <a:p>
            <a:pPr algn="just"/>
            <a:r>
              <a:rPr lang="pt-BR" sz="2500" b="1" dirty="0">
                <a:solidFill>
                  <a:schemeClr val="bg1">
                    <a:lumMod val="75000"/>
                  </a:schemeClr>
                </a:solidFill>
              </a:rPr>
              <a:t>2. Redutores do art. 24, § 2º, da EC 103/19</a:t>
            </a:r>
          </a:p>
          <a:p>
            <a:pPr algn="just"/>
            <a:endParaRPr lang="pt-BR" sz="2500" b="1" dirty="0">
              <a:solidFill>
                <a:schemeClr val="bg1">
                  <a:lumMod val="75000"/>
                </a:schemeClr>
              </a:solidFill>
            </a:endParaRPr>
          </a:p>
          <a:p>
            <a:pPr algn="just"/>
            <a:r>
              <a:rPr lang="pt-BR" sz="2500" b="1" dirty="0">
                <a:solidFill>
                  <a:schemeClr val="bg1">
                    <a:lumMod val="75000"/>
                  </a:schemeClr>
                </a:solidFill>
              </a:rPr>
              <a:t>3. Injuridicidade do art. 24, § 2º, EC 103/19 quando envolver pensão de pessoa falecida em atividade</a:t>
            </a:r>
          </a:p>
          <a:p>
            <a:pPr algn="just"/>
            <a:endParaRPr lang="pt-BR" sz="2500" b="1" dirty="0">
              <a:solidFill>
                <a:schemeClr val="bg1">
                  <a:lumMod val="75000"/>
                </a:schemeClr>
              </a:solidFill>
            </a:endParaRPr>
          </a:p>
          <a:p>
            <a:pPr algn="just"/>
            <a:r>
              <a:rPr lang="pt-BR" sz="2500" b="1" dirty="0"/>
              <a:t>4. Aplicabilidade do art. 24, § 2º, da EC 103/19</a:t>
            </a:r>
          </a:p>
          <a:p>
            <a:pPr algn="just"/>
            <a:endParaRPr lang="pt-BR" sz="2500" b="1" dirty="0"/>
          </a:p>
        </p:txBody>
      </p:sp>
    </p:spTree>
    <p:extLst>
      <p:ext uri="{BB962C8B-B14F-4D97-AF65-F5344CB8AC3E}">
        <p14:creationId xmlns:p14="http://schemas.microsoft.com/office/powerpoint/2010/main" val="3651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9166" y="188640"/>
            <a:ext cx="10847793" cy="792088"/>
          </a:xfrm>
        </p:spPr>
        <p:txBody>
          <a:bodyPr anchor="ctr">
            <a:normAutofit/>
          </a:bodyPr>
          <a:lstStyle/>
          <a:p>
            <a:r>
              <a:rPr lang="pt-BR" sz="3500" b="1" u="sng" dirty="0" smtClean="0">
                <a:solidFill>
                  <a:srgbClr val="FF0000"/>
                </a:solidFill>
              </a:rPr>
              <a:t>Aplicabilidade</a:t>
            </a:r>
            <a:r>
              <a:rPr lang="pt-BR" sz="3500" b="1" dirty="0" smtClean="0">
                <a:solidFill>
                  <a:srgbClr val="FF0000"/>
                </a:solidFill>
              </a:rPr>
              <a:t> da regra de redutores</a:t>
            </a:r>
            <a:endParaRPr lang="pt-BR" sz="3500" b="1" dirty="0">
              <a:solidFill>
                <a:srgbClr val="FF0000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60755" y="1340768"/>
            <a:ext cx="11614628" cy="5328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500" dirty="0" smtClean="0"/>
              <a:t>Quando o acúmulo se inicia a partir de 13/11/2019 (vigência da EC 103), a União aplica a regra de redutores.</a:t>
            </a:r>
          </a:p>
          <a:p>
            <a:pPr algn="just"/>
            <a:endParaRPr lang="pt-BR" sz="2500" dirty="0" smtClean="0"/>
          </a:p>
          <a:p>
            <a:pPr algn="just"/>
            <a:r>
              <a:rPr lang="pt-BR" sz="2500" b="1" u="sng" dirty="0" smtClean="0"/>
              <a:t>Caso-problema</a:t>
            </a:r>
            <a:r>
              <a:rPr lang="pt-BR" sz="2500" b="1" dirty="0" smtClean="0"/>
              <a:t>:</a:t>
            </a:r>
            <a:r>
              <a:rPr lang="pt-BR" sz="2500" dirty="0" smtClean="0"/>
              <a:t> Pessoa é aposentada e se torna pensionista de alguém (falecido após a EC 103/19) que adquiriu o direito de se aposentar antes da EC 103/19. </a:t>
            </a:r>
          </a:p>
          <a:p>
            <a:pPr algn="just"/>
            <a:endParaRPr lang="pt-BR" sz="2500" dirty="0"/>
          </a:p>
          <a:p>
            <a:pPr algn="just"/>
            <a:r>
              <a:rPr lang="pt-BR" sz="2500" dirty="0" smtClean="0"/>
              <a:t>Neste caso, aplica-se ou não a regra de redutores do art. 24, § 2º, da EC 103/19?</a:t>
            </a:r>
          </a:p>
          <a:p>
            <a:pPr algn="just"/>
            <a:endParaRPr lang="pt-BR" sz="2500" dirty="0"/>
          </a:p>
          <a:p>
            <a:pPr algn="just"/>
            <a:r>
              <a:rPr lang="pt-BR" sz="2500" dirty="0" smtClean="0"/>
              <a:t>Princípios </a:t>
            </a:r>
            <a:r>
              <a:rPr lang="pt-BR" sz="2500" dirty="0"/>
              <a:t>da contrapartida contributiva (art. 195, § 5º, </a:t>
            </a:r>
            <a:r>
              <a:rPr lang="pt-BR" sz="2500" dirty="0" smtClean="0"/>
              <a:t>CF/88</a:t>
            </a:r>
            <a:r>
              <a:rPr lang="pt-BR" sz="2500" dirty="0"/>
              <a:t>) e da segurança jurídica. </a:t>
            </a:r>
            <a:endParaRPr lang="pt-BR" sz="2500" dirty="0" smtClean="0"/>
          </a:p>
          <a:p>
            <a:pPr algn="just"/>
            <a:endParaRPr lang="pt-BR" sz="2500" dirty="0"/>
          </a:p>
          <a:p>
            <a:endParaRPr lang="pt-BR" sz="2500" dirty="0" smtClean="0"/>
          </a:p>
          <a:p>
            <a:r>
              <a:rPr lang="pt-BR" sz="2500" b="1" dirty="0" smtClean="0">
                <a:solidFill>
                  <a:srgbClr val="FF0000"/>
                </a:solidFill>
              </a:rPr>
              <a:t>FIM</a:t>
            </a:r>
            <a:endParaRPr lang="pt-BR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7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283" y="411479"/>
            <a:ext cx="5485686" cy="3291840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Obrigado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xmlns="" id="{702A699C-4DA8-F60E-6EC6-D9D6941BE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7764" y="4038521"/>
            <a:ext cx="2954267" cy="2954652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59166" y="1340768"/>
            <a:ext cx="10847793" cy="1944216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pt-BR" sz="60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500" dirty="0" smtClean="0">
                <a:solidFill>
                  <a:srgbClr val="FF0000"/>
                </a:solidFill>
              </a:rPr>
              <a:t>Obrigado!</a:t>
            </a:r>
            <a:endParaRPr lang="pt-BR" sz="4500" dirty="0">
              <a:solidFill>
                <a:srgbClr val="FF0000"/>
              </a:solidFill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0" y="4166136"/>
            <a:ext cx="12190413" cy="1151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500" b="1" dirty="0"/>
              <a:t>FERNANDO F. CALAZANS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1650" b="1" dirty="0" smtClean="0"/>
              <a:t>fernandoferreiracalazans@gmail.com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1150" b="1" dirty="0" smtClean="0"/>
              <a:t>Currículo:    </a:t>
            </a:r>
            <a:r>
              <a:rPr lang="pt-BR" sz="1150" b="1" dirty="0">
                <a:hlinkClick r:id="rId5"/>
              </a:rPr>
              <a:t>http://lattes.cnpq.br/6304137576099093</a:t>
            </a:r>
            <a:endParaRPr lang="pt-BR" sz="1150" b="1" dirty="0"/>
          </a:p>
        </p:txBody>
      </p:sp>
      <p:pic>
        <p:nvPicPr>
          <p:cNvPr id="6" name="Picture 2" descr="Ficheiro:Instagram logo 2016.svg – Wikipédia, a enciclopédia liv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229" y="5318010"/>
            <a:ext cx="386647" cy="38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B1D6D89C-652E-4EB7-B863-19B8B4DE8F14}"/>
              </a:ext>
            </a:extLst>
          </p:cNvPr>
          <p:cNvSpPr txBox="1"/>
          <p:nvPr/>
        </p:nvSpPr>
        <p:spPr>
          <a:xfrm>
            <a:off x="5056292" y="5256202"/>
            <a:ext cx="25328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cs typeface="Arial" pitchFamily="34" charset="0"/>
              </a:rPr>
              <a:t>fernandofcalazans</a:t>
            </a:r>
          </a:p>
        </p:txBody>
      </p:sp>
    </p:spTree>
    <p:extLst>
      <p:ext uri="{BB962C8B-B14F-4D97-AF65-F5344CB8AC3E}">
        <p14:creationId xmlns:p14="http://schemas.microsoft.com/office/powerpoint/2010/main" val="58009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610582"/>
            <a:ext cx="12190413" cy="1944216"/>
          </a:xfrm>
        </p:spPr>
        <p:txBody>
          <a:bodyPr>
            <a:normAutofit/>
          </a:bodyPr>
          <a:lstStyle/>
          <a:p>
            <a:r>
              <a:rPr lang="pt-BR" sz="3500" b="1" dirty="0" smtClean="0">
                <a:solidFill>
                  <a:srgbClr val="FF0000"/>
                </a:solidFill>
              </a:rPr>
              <a:t>O acúmulo de benefícios à luz do art. 24, § 2º, da EC 103/2019 e o caráter contributivo dos regimes de previdência social</a:t>
            </a:r>
            <a:endParaRPr lang="pt-BR" sz="35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0" y="5962458"/>
            <a:ext cx="12190413" cy="455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5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Águas de Lindóia, </a:t>
            </a:r>
            <a:r>
              <a:rPr lang="pt-BR" sz="25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6/8/2024</a:t>
            </a:r>
            <a:r>
              <a:rPr lang="pt-BR" sz="25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0" y="4094128"/>
            <a:ext cx="12190413" cy="1151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500" b="1" dirty="0"/>
              <a:t>FERNANDO F. CALAZANS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1650" b="1" dirty="0" smtClean="0"/>
              <a:t>fernandoferreiracalazans@gmail.com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1150" b="1" dirty="0" smtClean="0"/>
              <a:t>Currículo:    </a:t>
            </a:r>
            <a:r>
              <a:rPr lang="pt-BR" sz="1150" b="1" dirty="0">
                <a:hlinkClick r:id="rId2"/>
              </a:rPr>
              <a:t>http://lattes.cnpq.br/6304137576099093</a:t>
            </a:r>
            <a:endParaRPr lang="pt-BR" sz="1150" b="1" dirty="0"/>
          </a:p>
        </p:txBody>
      </p:sp>
      <p:pic>
        <p:nvPicPr>
          <p:cNvPr id="11" name="Picture 2" descr="Ficheiro:Instagram logo 2016.svg – Wikipédia, a enciclopédia liv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772" y="5246002"/>
            <a:ext cx="552707" cy="38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B1D6D89C-652E-4EB7-B863-19B8B4DE8F14}"/>
              </a:ext>
            </a:extLst>
          </p:cNvPr>
          <p:cNvSpPr txBox="1"/>
          <p:nvPr/>
        </p:nvSpPr>
        <p:spPr>
          <a:xfrm>
            <a:off x="4751205" y="5184194"/>
            <a:ext cx="34903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cs typeface="Arial" pitchFamily="34" charset="0"/>
              </a:rPr>
              <a:t>fernandofcalazans</a:t>
            </a:r>
          </a:p>
        </p:txBody>
      </p:sp>
    </p:spTree>
    <p:extLst>
      <p:ext uri="{BB962C8B-B14F-4D97-AF65-F5344CB8AC3E}">
        <p14:creationId xmlns:p14="http://schemas.microsoft.com/office/powerpoint/2010/main" val="41000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9166" y="260648"/>
            <a:ext cx="10847793" cy="792088"/>
          </a:xfrm>
        </p:spPr>
        <p:txBody>
          <a:bodyPr anchor="ctr">
            <a:normAutofit/>
          </a:bodyPr>
          <a:lstStyle/>
          <a:p>
            <a:r>
              <a:rPr lang="pt-BR" sz="3500" b="1" dirty="0" smtClean="0">
                <a:solidFill>
                  <a:srgbClr val="FF0000"/>
                </a:solidFill>
              </a:rPr>
              <a:t>Mensagem inicial</a:t>
            </a:r>
            <a:endParaRPr lang="pt-BR" sz="3500" b="1" dirty="0">
              <a:solidFill>
                <a:srgbClr val="FF0000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15362" y="1340768"/>
            <a:ext cx="11195930" cy="5328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dirty="0" smtClean="0"/>
              <a:t>PODE ACREDITAR</a:t>
            </a:r>
          </a:p>
          <a:p>
            <a:pPr algn="just"/>
            <a:endParaRPr lang="pt-BR" sz="2500" dirty="0" smtClean="0"/>
          </a:p>
          <a:p>
            <a:pPr algn="just"/>
            <a:r>
              <a:rPr lang="pt-BR" sz="2500" dirty="0" smtClean="0"/>
              <a:t>Falará você na bondade a todo instante, mas, se não for bom, isso será inútil para a sua felicidade.</a:t>
            </a:r>
          </a:p>
          <a:p>
            <a:pPr algn="just"/>
            <a:endParaRPr lang="pt-BR" sz="2500" dirty="0"/>
          </a:p>
          <a:p>
            <a:pPr algn="just"/>
            <a:r>
              <a:rPr lang="pt-BR" sz="2500" dirty="0" smtClean="0"/>
              <a:t>Sua mão escreverá belas páginas, atendendo a inspiração superior; no entanto, se você não estampar a beleza delas em seu espírito, não passará de estafeta sem inteligência. </a:t>
            </a:r>
          </a:p>
          <a:p>
            <a:pPr algn="just"/>
            <a:endParaRPr lang="pt-BR" sz="2500" dirty="0" smtClean="0"/>
          </a:p>
          <a:p>
            <a:pPr algn="just"/>
            <a:endParaRPr lang="pt-BR" sz="2500" dirty="0"/>
          </a:p>
          <a:p>
            <a:pPr algn="just"/>
            <a:endParaRPr lang="pt-BR" sz="2500" dirty="0" smtClean="0"/>
          </a:p>
          <a:p>
            <a:pPr algn="just"/>
            <a:endParaRPr lang="pt-BR" sz="2500" dirty="0"/>
          </a:p>
          <a:p>
            <a:pPr algn="just"/>
            <a:endParaRPr lang="pt-BR" sz="2500" dirty="0" smtClean="0"/>
          </a:p>
          <a:p>
            <a:pPr algn="just"/>
            <a:r>
              <a:rPr lang="pt-BR" sz="1500" dirty="0"/>
              <a:t>LUIZ, André. Agenda cristã (psicografado por Francisco Cândido Xavier). Rio de Janeiro: FEB, 2001, p. </a:t>
            </a:r>
            <a:r>
              <a:rPr lang="pt-BR" sz="1500" dirty="0" smtClean="0"/>
              <a:t>125.</a:t>
            </a:r>
          </a:p>
          <a:p>
            <a:pPr algn="just"/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299149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9166" y="260648"/>
            <a:ext cx="10847793" cy="792088"/>
          </a:xfrm>
        </p:spPr>
        <p:txBody>
          <a:bodyPr anchor="ctr">
            <a:normAutofit/>
          </a:bodyPr>
          <a:lstStyle/>
          <a:p>
            <a:r>
              <a:rPr lang="pt-BR" sz="3500" b="1" dirty="0" smtClean="0">
                <a:solidFill>
                  <a:srgbClr val="FF0000"/>
                </a:solidFill>
              </a:rPr>
              <a:t>Sumário</a:t>
            </a:r>
            <a:endParaRPr lang="pt-BR" sz="3500" b="1" dirty="0">
              <a:solidFill>
                <a:srgbClr val="FF0000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15362" y="1412776"/>
            <a:ext cx="11195930" cy="5040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500" b="1" dirty="0" smtClean="0"/>
              <a:t>1. Acúmulo de benefícios previdenciários pós-EC 103/19</a:t>
            </a:r>
          </a:p>
          <a:p>
            <a:pPr algn="just"/>
            <a:endParaRPr lang="pt-BR" sz="2500" b="1" dirty="0"/>
          </a:p>
          <a:p>
            <a:pPr algn="just"/>
            <a:r>
              <a:rPr lang="pt-BR" sz="2500" b="1" dirty="0" smtClean="0"/>
              <a:t>2. Redutores do art. 24, § 2º, da EC 103/19</a:t>
            </a:r>
          </a:p>
          <a:p>
            <a:pPr algn="just"/>
            <a:endParaRPr lang="pt-BR" sz="2500" b="1" dirty="0"/>
          </a:p>
          <a:p>
            <a:pPr algn="just"/>
            <a:r>
              <a:rPr lang="pt-BR" sz="2500" b="1" dirty="0" smtClean="0"/>
              <a:t>3. Injuridicidade do art. 24, § 2º, EC 103/19 quando envolver pensão de pessoa falecida em atividade</a:t>
            </a:r>
          </a:p>
          <a:p>
            <a:pPr algn="just"/>
            <a:endParaRPr lang="pt-BR" sz="2500" b="1" dirty="0"/>
          </a:p>
          <a:p>
            <a:pPr algn="just"/>
            <a:r>
              <a:rPr lang="pt-BR" sz="2500" b="1" dirty="0" smtClean="0"/>
              <a:t>4. Aplicabilidade do art. 24, § 2º, da EC 103/19</a:t>
            </a:r>
          </a:p>
          <a:p>
            <a:pPr algn="just"/>
            <a:endParaRPr lang="pt-BR" sz="2500" b="1" dirty="0"/>
          </a:p>
        </p:txBody>
      </p:sp>
    </p:spTree>
    <p:extLst>
      <p:ext uri="{BB962C8B-B14F-4D97-AF65-F5344CB8AC3E}">
        <p14:creationId xmlns:p14="http://schemas.microsoft.com/office/powerpoint/2010/main" val="174194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9166" y="260648"/>
            <a:ext cx="10847793" cy="792088"/>
          </a:xfrm>
        </p:spPr>
        <p:txBody>
          <a:bodyPr anchor="ctr">
            <a:normAutofit/>
          </a:bodyPr>
          <a:lstStyle/>
          <a:p>
            <a:r>
              <a:rPr lang="pt-BR" sz="3500" b="1" dirty="0" smtClean="0">
                <a:solidFill>
                  <a:srgbClr val="FF0000"/>
                </a:solidFill>
              </a:rPr>
              <a:t>Referência</a:t>
            </a:r>
            <a:endParaRPr lang="pt-BR" sz="3500" b="1" dirty="0">
              <a:solidFill>
                <a:srgbClr val="FF0000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15362" y="1412776"/>
            <a:ext cx="11195930" cy="5040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500" dirty="0" smtClean="0"/>
              <a:t>CALAZANS, Fernando Ferreira. Injuridicidade </a:t>
            </a:r>
            <a:r>
              <a:rPr lang="pt-BR" sz="2500" dirty="0"/>
              <a:t>e aplicabilidade dos redutores do art. 24, § 2º, da Emenda Constitucional n. </a:t>
            </a:r>
            <a:r>
              <a:rPr lang="pt-BR" sz="2500" dirty="0" smtClean="0"/>
              <a:t>103/2019. </a:t>
            </a:r>
            <a:r>
              <a:rPr lang="pt-BR" sz="2500" b="1" dirty="0" smtClean="0"/>
              <a:t>Revista do TCEMG</a:t>
            </a:r>
            <a:r>
              <a:rPr lang="pt-BR" sz="2500" dirty="0" smtClean="0"/>
              <a:t>, BH, 2023, v. 1, n. 2, p. 46-54. </a:t>
            </a:r>
            <a:r>
              <a:rPr lang="pt-BR" sz="2500" dirty="0"/>
              <a:t>Disponível em: </a:t>
            </a:r>
            <a:r>
              <a:rPr lang="pt-BR" sz="2100" dirty="0">
                <a:hlinkClick r:id="rId2"/>
              </a:rPr>
              <a:t>https://</a:t>
            </a:r>
            <a:r>
              <a:rPr lang="pt-BR" sz="2100" dirty="0" smtClean="0">
                <a:hlinkClick r:id="rId2"/>
              </a:rPr>
              <a:t>revista.tce.mg.gov.br/pagina/article/view/100/68</a:t>
            </a:r>
            <a:r>
              <a:rPr lang="pt-BR" sz="2500" dirty="0" smtClean="0"/>
              <a:t> </a:t>
            </a:r>
            <a:endParaRPr lang="pt-BR" sz="2500" b="1" dirty="0"/>
          </a:p>
        </p:txBody>
      </p:sp>
    </p:spTree>
    <p:extLst>
      <p:ext uri="{BB962C8B-B14F-4D97-AF65-F5344CB8AC3E}">
        <p14:creationId xmlns:p14="http://schemas.microsoft.com/office/powerpoint/2010/main" val="95428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9166" y="2924944"/>
            <a:ext cx="10847793" cy="792088"/>
          </a:xfrm>
        </p:spPr>
        <p:txBody>
          <a:bodyPr anchor="ctr">
            <a:normAutofit/>
          </a:bodyPr>
          <a:lstStyle/>
          <a:p>
            <a:r>
              <a:rPr lang="pt-BR" sz="3500" b="1" dirty="0" smtClean="0">
                <a:solidFill>
                  <a:srgbClr val="FF0000"/>
                </a:solidFill>
              </a:rPr>
              <a:t>Desenvolvimento</a:t>
            </a:r>
            <a:endParaRPr lang="pt-BR" sz="3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9166" y="260648"/>
            <a:ext cx="10847793" cy="792088"/>
          </a:xfrm>
        </p:spPr>
        <p:txBody>
          <a:bodyPr anchor="ctr">
            <a:normAutofit/>
          </a:bodyPr>
          <a:lstStyle/>
          <a:p>
            <a:r>
              <a:rPr lang="pt-BR" sz="3500" b="1" dirty="0" smtClean="0">
                <a:solidFill>
                  <a:srgbClr val="FF0000"/>
                </a:solidFill>
              </a:rPr>
              <a:t>Sumário</a:t>
            </a:r>
            <a:endParaRPr lang="pt-BR" sz="3500" b="1" dirty="0">
              <a:solidFill>
                <a:srgbClr val="FF0000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15362" y="1412776"/>
            <a:ext cx="11195930" cy="5040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500" b="1" dirty="0" smtClean="0"/>
              <a:t>1. Acúmulo de benefícios previdenciários pós-EC 103/19</a:t>
            </a:r>
          </a:p>
          <a:p>
            <a:pPr algn="just"/>
            <a:endParaRPr lang="pt-BR" sz="2500" b="1" dirty="0"/>
          </a:p>
          <a:p>
            <a:pPr algn="just"/>
            <a:r>
              <a:rPr lang="pt-BR" sz="2500" b="1" dirty="0" smtClean="0">
                <a:solidFill>
                  <a:schemeClr val="bg1">
                    <a:lumMod val="75000"/>
                  </a:schemeClr>
                </a:solidFill>
              </a:rPr>
              <a:t>2. Redutores do art. 24, § 2º, da EC 103/19</a:t>
            </a:r>
          </a:p>
          <a:p>
            <a:pPr algn="just"/>
            <a:endParaRPr lang="pt-BR" sz="2500" b="1" dirty="0">
              <a:solidFill>
                <a:schemeClr val="bg1">
                  <a:lumMod val="75000"/>
                </a:schemeClr>
              </a:solidFill>
            </a:endParaRPr>
          </a:p>
          <a:p>
            <a:pPr algn="just"/>
            <a:r>
              <a:rPr lang="pt-BR" sz="2500" b="1" dirty="0" smtClean="0">
                <a:solidFill>
                  <a:schemeClr val="bg1">
                    <a:lumMod val="75000"/>
                  </a:schemeClr>
                </a:solidFill>
              </a:rPr>
              <a:t>3. Injuridicidade do art. 24, § 2º, EC 103/19 quando envolver pensão de pessoa falecida em atividade</a:t>
            </a:r>
          </a:p>
          <a:p>
            <a:pPr algn="just"/>
            <a:endParaRPr lang="pt-BR" sz="2500" b="1" dirty="0">
              <a:solidFill>
                <a:schemeClr val="bg1">
                  <a:lumMod val="75000"/>
                </a:schemeClr>
              </a:solidFill>
            </a:endParaRPr>
          </a:p>
          <a:p>
            <a:pPr algn="just"/>
            <a:r>
              <a:rPr lang="pt-BR" sz="2500" b="1" dirty="0" smtClean="0">
                <a:solidFill>
                  <a:schemeClr val="bg1">
                    <a:lumMod val="75000"/>
                  </a:schemeClr>
                </a:solidFill>
              </a:rPr>
              <a:t>4. Aplicabilidade do art. 24, § 2º, da EC 103/19</a:t>
            </a:r>
          </a:p>
          <a:p>
            <a:pPr algn="just"/>
            <a:endParaRPr lang="pt-BR" sz="2500" b="1" dirty="0"/>
          </a:p>
        </p:txBody>
      </p:sp>
    </p:spTree>
    <p:extLst>
      <p:ext uri="{BB962C8B-B14F-4D97-AF65-F5344CB8AC3E}">
        <p14:creationId xmlns:p14="http://schemas.microsoft.com/office/powerpoint/2010/main" val="181151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8476"/>
            <a:ext cx="12190412" cy="792088"/>
          </a:xfrm>
        </p:spPr>
        <p:txBody>
          <a:bodyPr anchor="ctr">
            <a:normAutofit/>
          </a:bodyPr>
          <a:lstStyle/>
          <a:p>
            <a:r>
              <a:rPr lang="pt-BR" sz="3500" b="1" dirty="0" smtClean="0">
                <a:solidFill>
                  <a:srgbClr val="FF0000"/>
                </a:solidFill>
              </a:rPr>
              <a:t>Art. 24, § 1º, EC 103 – Acúmulo de benefícios</a:t>
            </a:r>
            <a:endParaRPr lang="pt-BR" sz="3500" b="1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20587" y="1206653"/>
            <a:ext cx="11385259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5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pt-BR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5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vedada</a:t>
            </a:r>
            <a:r>
              <a:rPr lang="pt-BR" sz="2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500" dirty="0">
                <a:latin typeface="Calibri" panose="020F0502020204030204" pitchFamily="34" charset="0"/>
                <a:cs typeface="Calibri" panose="020F0502020204030204" pitchFamily="34" charset="0"/>
              </a:rPr>
              <a:t>a acumulação de </a:t>
            </a:r>
            <a:r>
              <a:rPr lang="pt-BR" sz="2500" b="1" dirty="0">
                <a:latin typeface="Calibri" panose="020F0502020204030204" pitchFamily="34" charset="0"/>
                <a:cs typeface="Calibri" panose="020F0502020204030204" pitchFamily="34" charset="0"/>
              </a:rPr>
              <a:t>mais de uma pensão</a:t>
            </a:r>
            <a:r>
              <a:rPr lang="pt-B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cônjuge / companheiro</a:t>
            </a:r>
            <a:r>
              <a:rPr lang="pt-BR" sz="2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2500" b="1" dirty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pt-BR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mesmo regime</a:t>
            </a:r>
            <a:r>
              <a:rPr lang="pt-BR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2500" b="1" u="sng" dirty="0">
                <a:latin typeface="Calibri" panose="020F0502020204030204" pitchFamily="34" charset="0"/>
                <a:cs typeface="Calibri" panose="020F0502020204030204" pitchFamily="34" charset="0"/>
              </a:rPr>
              <a:t>ressalvadas</a:t>
            </a:r>
            <a:r>
              <a:rPr lang="pt-BR" sz="2500" dirty="0">
                <a:latin typeface="Calibri" panose="020F0502020204030204" pitchFamily="34" charset="0"/>
                <a:cs typeface="Calibri" panose="020F0502020204030204" pitchFamily="34" charset="0"/>
              </a:rPr>
              <a:t> as pensões do </a:t>
            </a:r>
            <a:r>
              <a:rPr lang="pt-BR" sz="2500" u="sng" dirty="0">
                <a:latin typeface="Calibri" panose="020F0502020204030204" pitchFamily="34" charset="0"/>
                <a:cs typeface="Calibri" panose="020F0502020204030204" pitchFamily="34" charset="0"/>
              </a:rPr>
              <a:t>mesmo instituidor</a:t>
            </a:r>
            <a:r>
              <a:rPr lang="pt-B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oriundas do </a:t>
            </a:r>
            <a:r>
              <a:rPr lang="pt-BR" sz="2500" dirty="0">
                <a:latin typeface="Calibri" panose="020F0502020204030204" pitchFamily="34" charset="0"/>
                <a:cs typeface="Calibri" panose="020F0502020204030204" pitchFamily="34" charset="0"/>
              </a:rPr>
              <a:t>exercício de </a:t>
            </a:r>
            <a:r>
              <a:rPr lang="pt-BR" sz="2500" b="1" dirty="0">
                <a:latin typeface="Calibri" panose="020F0502020204030204" pitchFamily="34" charset="0"/>
                <a:cs typeface="Calibri" panose="020F0502020204030204" pitchFamily="34" charset="0"/>
              </a:rPr>
              <a:t>cargos </a:t>
            </a:r>
            <a:r>
              <a:rPr lang="pt-BR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acumuláveis</a:t>
            </a:r>
            <a:r>
              <a:rPr lang="pt-BR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500" dirty="0">
                <a:latin typeface="Calibri" panose="020F0502020204030204" pitchFamily="34" charset="0"/>
                <a:cs typeface="Calibri" panose="020F0502020204030204" pitchFamily="34" charset="0"/>
              </a:rPr>
              <a:t>§ 1º Será </a:t>
            </a:r>
            <a:r>
              <a:rPr lang="pt-BR" sz="25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admitida</a:t>
            </a:r>
            <a:r>
              <a:rPr lang="pt-BR" sz="2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2500" b="1" dirty="0">
                <a:latin typeface="Calibri" panose="020F0502020204030204" pitchFamily="34" charset="0"/>
                <a:cs typeface="Calibri" panose="020F0502020204030204" pitchFamily="34" charset="0"/>
              </a:rPr>
              <a:t>nos termos do § 2º</a:t>
            </a:r>
            <a:r>
              <a:rPr lang="pt-BR" sz="2500" dirty="0">
                <a:latin typeface="Calibri" panose="020F0502020204030204" pitchFamily="34" charset="0"/>
                <a:cs typeface="Calibri" panose="020F0502020204030204" pitchFamily="34" charset="0"/>
              </a:rPr>
              <a:t>, a acumulação de:</a:t>
            </a:r>
          </a:p>
          <a:p>
            <a:pPr algn="just"/>
            <a:endParaRPr lang="pt-B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pens</a:t>
            </a:r>
            <a:r>
              <a:rPr lang="pt-BR" sz="25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ão</a:t>
            </a:r>
            <a:r>
              <a:rPr lang="pt-BR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cônjuge/companheiro:	+ pens</a:t>
            </a:r>
            <a:r>
              <a:rPr lang="pt-BR" sz="25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ão</a:t>
            </a:r>
            <a:r>
              <a:rPr lang="pt-BR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 doutro regime </a:t>
            </a:r>
            <a:r>
              <a:rPr lang="pt-BR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(2)</a:t>
            </a:r>
            <a:r>
              <a:rPr lang="pt-BR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algn="just"/>
            <a:endParaRPr lang="pt-BR" sz="2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5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	+ pens</a:t>
            </a:r>
            <a:r>
              <a:rPr lang="pt-BR" sz="25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ões</a:t>
            </a:r>
            <a:r>
              <a:rPr lang="pt-BR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militares </a:t>
            </a:r>
            <a:r>
              <a:rPr lang="pt-BR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(3)</a:t>
            </a:r>
            <a:r>
              <a:rPr lang="pt-BR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pt-B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pens</a:t>
            </a:r>
            <a:r>
              <a:rPr lang="pt-BR" sz="25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ão</a:t>
            </a:r>
            <a:r>
              <a:rPr lang="pt-BR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cônjuge/companheiro	+ aposentadoria </a:t>
            </a:r>
            <a:r>
              <a:rPr lang="pt-BR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(2)</a:t>
            </a:r>
            <a:r>
              <a:rPr lang="pt-BR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endParaRPr lang="pt-B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pens</a:t>
            </a:r>
            <a:r>
              <a:rPr lang="pt-BR" sz="25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ões</a:t>
            </a:r>
            <a:r>
              <a:rPr lang="pt-BR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militares			+ aposentadoria </a:t>
            </a:r>
            <a:r>
              <a:rPr lang="pt-BR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(3)</a:t>
            </a:r>
            <a:r>
              <a:rPr lang="pt-BR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067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9166" y="260648"/>
            <a:ext cx="10847793" cy="792088"/>
          </a:xfrm>
        </p:spPr>
        <p:txBody>
          <a:bodyPr anchor="ctr">
            <a:normAutofit/>
          </a:bodyPr>
          <a:lstStyle/>
          <a:p>
            <a:r>
              <a:rPr lang="pt-BR" sz="3500" b="1" dirty="0" smtClean="0">
                <a:solidFill>
                  <a:srgbClr val="FF0000"/>
                </a:solidFill>
              </a:rPr>
              <a:t>Sumário</a:t>
            </a:r>
            <a:endParaRPr lang="pt-BR" sz="3500" b="1" dirty="0">
              <a:solidFill>
                <a:srgbClr val="FF0000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15362" y="1412776"/>
            <a:ext cx="11195930" cy="5040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500" b="1" dirty="0">
                <a:solidFill>
                  <a:schemeClr val="bg1">
                    <a:lumMod val="75000"/>
                  </a:schemeClr>
                </a:solidFill>
              </a:rPr>
              <a:t>1. Acúmulo de benefícios previdenciários pós-EC 103/19</a:t>
            </a:r>
          </a:p>
          <a:p>
            <a:pPr algn="just"/>
            <a:endParaRPr lang="pt-BR" sz="2500" b="1" dirty="0"/>
          </a:p>
          <a:p>
            <a:pPr algn="just"/>
            <a:r>
              <a:rPr lang="pt-BR" sz="2500" b="1" dirty="0"/>
              <a:t>2. Redutores do art. 24, § 2º, da EC 103/19</a:t>
            </a:r>
          </a:p>
          <a:p>
            <a:pPr algn="just"/>
            <a:endParaRPr lang="pt-BR" sz="2500" b="1" dirty="0">
              <a:solidFill>
                <a:schemeClr val="bg1">
                  <a:lumMod val="75000"/>
                </a:schemeClr>
              </a:solidFill>
            </a:endParaRPr>
          </a:p>
          <a:p>
            <a:pPr algn="just"/>
            <a:r>
              <a:rPr lang="pt-BR" sz="2500" b="1" dirty="0" smtClean="0">
                <a:solidFill>
                  <a:schemeClr val="bg1">
                    <a:lumMod val="75000"/>
                  </a:schemeClr>
                </a:solidFill>
              </a:rPr>
              <a:t>3. Injuridicidade do art. 24, § 2º, EC 103/19 quando envolver pensão de pessoa falecida em atividade</a:t>
            </a:r>
          </a:p>
          <a:p>
            <a:pPr algn="just"/>
            <a:endParaRPr lang="pt-BR" sz="2500" b="1" dirty="0">
              <a:solidFill>
                <a:schemeClr val="bg1">
                  <a:lumMod val="75000"/>
                </a:schemeClr>
              </a:solidFill>
            </a:endParaRPr>
          </a:p>
          <a:p>
            <a:pPr algn="just"/>
            <a:r>
              <a:rPr lang="pt-BR" sz="2500" b="1" dirty="0" smtClean="0">
                <a:solidFill>
                  <a:schemeClr val="bg1">
                    <a:lumMod val="75000"/>
                  </a:schemeClr>
                </a:solidFill>
              </a:rPr>
              <a:t>4. Aplicabilidade do art. 24, § 2º, da EC 103/19</a:t>
            </a:r>
          </a:p>
          <a:p>
            <a:pPr algn="just"/>
            <a:endParaRPr lang="pt-BR" sz="2500" b="1" dirty="0"/>
          </a:p>
        </p:txBody>
      </p:sp>
    </p:spTree>
    <p:extLst>
      <p:ext uri="{BB962C8B-B14F-4D97-AF65-F5344CB8AC3E}">
        <p14:creationId xmlns:p14="http://schemas.microsoft.com/office/powerpoint/2010/main" val="177342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9559</TotalTime>
  <Words>840</Words>
  <Application>Microsoft Office PowerPoint</Application>
  <PresentationFormat>Personalizar</PresentationFormat>
  <Paragraphs>115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Apresentação do PowerPoint</vt:lpstr>
      <vt:lpstr>O acúmulo de benefícios à luz do art. 24, § 2º, da EC 103/2019 e o caráter contributivo dos regimes de previdência social</vt:lpstr>
      <vt:lpstr>Mensagem inicial</vt:lpstr>
      <vt:lpstr>Sumário</vt:lpstr>
      <vt:lpstr>Referência</vt:lpstr>
      <vt:lpstr>Desenvolvimento</vt:lpstr>
      <vt:lpstr>Sumário</vt:lpstr>
      <vt:lpstr>Art. 24, § 1º, EC 103 – Acúmulo de benefícios</vt:lpstr>
      <vt:lpstr>Sumário</vt:lpstr>
      <vt:lpstr>Redutores do art. 24, § 2º, da EC 103/19</vt:lpstr>
      <vt:lpstr>Sumário</vt:lpstr>
      <vt:lpstr>Injuridicidade da conjugação da regra de pensão de pessoa falecida em atividade com a regra de redutores</vt:lpstr>
      <vt:lpstr>Sumário</vt:lpstr>
      <vt:lpstr>Aplicabilidade da regra de redutores</vt:lpstr>
      <vt:lpstr>Obrigado</vt:lpstr>
    </vt:vector>
  </TitlesOfParts>
  <Company>SEF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acúmulo de benefícios à luz do art. 24, § 2º, da EC 103/2019 e o caráter contributivo dos regimes de previdência social</dc:title>
  <dc:creator>Fernando</dc:creator>
  <cp:lastModifiedBy>Dr. Fernando</cp:lastModifiedBy>
  <cp:revision>43</cp:revision>
  <dcterms:created xsi:type="dcterms:W3CDTF">2024-06-07T18:43:43Z</dcterms:created>
  <dcterms:modified xsi:type="dcterms:W3CDTF">2024-08-02T12:27:48Z</dcterms:modified>
</cp:coreProperties>
</file>