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5"/>
  </p:notesMasterIdLst>
  <p:sldIdLst>
    <p:sldId id="383" r:id="rId2"/>
    <p:sldId id="257" r:id="rId3"/>
    <p:sldId id="317" r:id="rId4"/>
    <p:sldId id="265" r:id="rId5"/>
    <p:sldId id="325" r:id="rId6"/>
    <p:sldId id="269" r:id="rId7"/>
    <p:sldId id="270" r:id="rId8"/>
    <p:sldId id="272" r:id="rId9"/>
    <p:sldId id="286" r:id="rId10"/>
    <p:sldId id="287" r:id="rId11"/>
    <p:sldId id="291" r:id="rId12"/>
    <p:sldId id="294" r:id="rId13"/>
    <p:sldId id="306" r:id="rId14"/>
    <p:sldId id="301" r:id="rId15"/>
    <p:sldId id="311" r:id="rId16"/>
    <p:sldId id="268" r:id="rId17"/>
    <p:sldId id="313" r:id="rId18"/>
    <p:sldId id="312" r:id="rId19"/>
    <p:sldId id="315" r:id="rId20"/>
    <p:sldId id="316" r:id="rId21"/>
    <p:sldId id="318" r:id="rId22"/>
    <p:sldId id="314" r:id="rId23"/>
    <p:sldId id="321" r:id="rId24"/>
    <p:sldId id="402" r:id="rId25"/>
    <p:sldId id="400" r:id="rId26"/>
    <p:sldId id="401" r:id="rId27"/>
    <p:sldId id="403" r:id="rId28"/>
    <p:sldId id="285" r:id="rId29"/>
    <p:sldId id="404" r:id="rId30"/>
    <p:sldId id="304" r:id="rId31"/>
    <p:sldId id="277" r:id="rId32"/>
    <p:sldId id="405" r:id="rId33"/>
    <p:sldId id="406" r:id="rId34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D417C"/>
    <a:srgbClr val="005DB8"/>
    <a:srgbClr val="29A9E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78" d="100"/>
          <a:sy n="78" d="100"/>
        </p:scale>
        <p:origin x="216" y="3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7490F4B-44AB-48CC-A79F-33297F3BBF4C}" type="datetimeFigureOut">
              <a:rPr lang="pt-BR" smtClean="0"/>
              <a:pPr/>
              <a:t>06/08/2024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386C51-463D-4D31-8123-E3150F103F00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77528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o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Notas 2"/>
          <p:cNvSpPr>
            <a:spLocks noGrp="1"/>
          </p:cNvSpPr>
          <p:nvPr>
            <p:ph type="body" idx="1"/>
          </p:nvPr>
        </p:nvSpPr>
        <p:spPr/>
        <p:txBody>
          <a:bodyPr rtlCol="0"/>
          <a:lstStyle>
            <a:defPPr>
              <a:defRPr lang="pt-BR"/>
            </a:defPPr>
          </a:lstStyle>
          <a:p>
            <a:pPr rtl="0"/>
            <a:endParaRPr lang="pt-BR" dirty="0"/>
          </a:p>
        </p:txBody>
      </p:sp>
      <p:sp>
        <p:nvSpPr>
          <p:cNvPr id="4" name="Espaço Reservado para o Número do Slide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>
            <a:defPPr>
              <a:defRPr lang="pt-BR"/>
            </a:defPPr>
          </a:lstStyle>
          <a:p>
            <a:pPr rtl="0"/>
            <a:fld id="{A89C7E07-3C67-C64C-8DA0-0404F6303970}" type="slidenum">
              <a:rPr lang="pt-BR" smtClean="0"/>
              <a:pPr rtl="0"/>
              <a:t>1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1134168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70FA9A0-5582-446F-938F-C88E7374376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DEA0F79F-D123-4059-B5AE-91966941A2F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8452EF64-8466-44B4-A95B-7A776090BF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7F186F-427D-4EDE-ACAF-7F4F53639E95}" type="datetimeFigureOut">
              <a:rPr lang="pt-BR" smtClean="0"/>
              <a:pPr/>
              <a:t>06/08/2024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C11AFF16-C64A-4C60-9224-5FDB0DD022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EDCCC09F-44D8-49AA-AEB7-835D2D7C23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6C13F-81B7-4C9A-89C2-C5AD0546FAA2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142245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1897123-CE28-4AE1-99AE-CA0548BBD1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349540A9-948E-4434-A9DC-E2C3A9D3BCD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0B95C9D0-C844-4F5C-99B5-DB91489862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7F186F-427D-4EDE-ACAF-7F4F53639E95}" type="datetimeFigureOut">
              <a:rPr lang="pt-BR" smtClean="0"/>
              <a:pPr/>
              <a:t>06/08/2024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45E4C485-F608-46ED-AA5F-47DF1A304C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6C467EC0-4CBE-4668-83FF-AF69885C72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6C13F-81B7-4C9A-89C2-C5AD0546FAA2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60825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603079F3-5644-42CE-8C33-A10A8443820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CA21B145-A895-4CF1-8CF0-C291D675A6E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ACBC59C9-9A61-4C1A-B581-7D25317161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7F186F-427D-4EDE-ACAF-7F4F53639E95}" type="datetimeFigureOut">
              <a:rPr lang="pt-BR" smtClean="0"/>
              <a:pPr/>
              <a:t>06/08/2024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AD22A591-8B8B-46B2-A360-107E325C47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F059A079-DBBC-4F7B-B989-951C7DA983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6C13F-81B7-4C9A-89C2-C5AD0546FAA2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8027621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Agenda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upo 5">
            <a:extLst>
              <a:ext uri="{FF2B5EF4-FFF2-40B4-BE49-F238E27FC236}">
                <a16:creationId xmlns:a16="http://schemas.microsoft.com/office/drawing/2014/main" id="{806C6F65-35CD-D64B-992A-0C1C1E0038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6362700" y="0"/>
            <a:ext cx="5829298" cy="3235602"/>
            <a:chOff x="5612972" y="1"/>
            <a:chExt cx="6615961" cy="3672246"/>
          </a:xfrm>
        </p:grpSpPr>
        <p:sp>
          <p:nvSpPr>
            <p:cNvPr id="7" name="AutoForma 24">
              <a:extLst>
                <a:ext uri="{FF2B5EF4-FFF2-40B4-BE49-F238E27FC236}">
                  <a16:creationId xmlns:a16="http://schemas.microsoft.com/office/drawing/2014/main" id="{CFD467E2-FF13-7E4F-BEF9-EA1A17665B2D}"/>
                </a:ext>
              </a:extLst>
            </p:cNvPr>
            <p:cNvSpPr>
              <a:spLocks/>
            </p:cNvSpPr>
            <p:nvPr/>
          </p:nvSpPr>
          <p:spPr bwMode="auto">
            <a:xfrm>
              <a:off x="5612972" y="1"/>
              <a:ext cx="4408998" cy="3672246"/>
            </a:xfrm>
            <a:custGeom>
              <a:avLst/>
              <a:gdLst>
                <a:gd name="T0" fmla="+- 0 8372 6586"/>
                <a:gd name="T1" fmla="*/ T0 w 3578"/>
                <a:gd name="T2" fmla="*/ 591 h 2980"/>
                <a:gd name="T3" fmla="+- 0 7780 6586"/>
                <a:gd name="T4" fmla="*/ T3 w 3578"/>
                <a:gd name="T5" fmla="*/ 0 h 2980"/>
                <a:gd name="T6" fmla="+- 0 6586 6586"/>
                <a:gd name="T7" fmla="*/ T6 w 3578"/>
                <a:gd name="T8" fmla="*/ 0 h 2980"/>
                <a:gd name="T9" fmla="+- 0 7774 6586"/>
                <a:gd name="T10" fmla="*/ T9 w 3578"/>
                <a:gd name="T11" fmla="*/ 1188 h 2980"/>
                <a:gd name="T12" fmla="+- 0 8372 6586"/>
                <a:gd name="T13" fmla="*/ T12 w 3578"/>
                <a:gd name="T14" fmla="*/ 591 h 2980"/>
                <a:gd name="T15" fmla="+- 0 10163 6586"/>
                <a:gd name="T16" fmla="*/ T15 w 3578"/>
                <a:gd name="T17" fmla="*/ 2383 h 2980"/>
                <a:gd name="T18" fmla="+- 0 9566 6586"/>
                <a:gd name="T19" fmla="*/ T18 w 3578"/>
                <a:gd name="T20" fmla="*/ 1786 h 2980"/>
                <a:gd name="T21" fmla="+- 0 8969 6586"/>
                <a:gd name="T22" fmla="*/ T21 w 3578"/>
                <a:gd name="T23" fmla="*/ 2383 h 2980"/>
                <a:gd name="T24" fmla="+- 0 9566 6586"/>
                <a:gd name="T25" fmla="*/ T24 w 3578"/>
                <a:gd name="T26" fmla="*/ 2980 h 2980"/>
                <a:gd name="T27" fmla="+- 0 10163 6586"/>
                <a:gd name="T28" fmla="*/ T27 w 3578"/>
                <a:gd name="T29" fmla="*/ 2383 h 2980"/>
              </a:gdLst>
              <a:ahLst/>
              <a:cxnLst>
                <a:cxn ang="0">
                  <a:pos x="T1" y="T2"/>
                </a:cxn>
                <a:cxn ang="0">
                  <a:pos x="T4" y="T5"/>
                </a:cxn>
                <a:cxn ang="0">
                  <a:pos x="T7" y="T8"/>
                </a:cxn>
                <a:cxn ang="0">
                  <a:pos x="T10" y="T11"/>
                </a:cxn>
                <a:cxn ang="0">
                  <a:pos x="T13" y="T14"/>
                </a:cxn>
                <a:cxn ang="0">
                  <a:pos x="T16" y="T17"/>
                </a:cxn>
                <a:cxn ang="0">
                  <a:pos x="T19" y="T20"/>
                </a:cxn>
                <a:cxn ang="0">
                  <a:pos x="T22" y="T23"/>
                </a:cxn>
                <a:cxn ang="0">
                  <a:pos x="T25" y="T26"/>
                </a:cxn>
                <a:cxn ang="0">
                  <a:pos x="T28" y="T29"/>
                </a:cxn>
              </a:cxnLst>
              <a:rect l="0" t="0" r="r" b="b"/>
              <a:pathLst>
                <a:path w="3578" h="2980">
                  <a:moveTo>
                    <a:pt x="1786" y="591"/>
                  </a:moveTo>
                  <a:lnTo>
                    <a:pt x="1194" y="0"/>
                  </a:lnTo>
                  <a:lnTo>
                    <a:pt x="0" y="0"/>
                  </a:lnTo>
                  <a:lnTo>
                    <a:pt x="1188" y="1188"/>
                  </a:lnTo>
                  <a:lnTo>
                    <a:pt x="1786" y="591"/>
                  </a:lnTo>
                  <a:moveTo>
                    <a:pt x="3577" y="2383"/>
                  </a:moveTo>
                  <a:lnTo>
                    <a:pt x="2980" y="1786"/>
                  </a:lnTo>
                  <a:lnTo>
                    <a:pt x="2383" y="2383"/>
                  </a:lnTo>
                  <a:lnTo>
                    <a:pt x="2980" y="2980"/>
                  </a:lnTo>
                  <a:lnTo>
                    <a:pt x="3577" y="2383"/>
                  </a:lnTo>
                </a:path>
              </a:pathLst>
            </a:cu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rtlCol="0" anchor="t" anchorCtr="0" upright="1">
              <a:noAutofit/>
            </a:bodyPr>
            <a:lstStyle>
              <a:defPPr>
                <a:defRPr lang="pt-BR"/>
              </a:defPPr>
            </a:lstStyle>
            <a:p>
              <a:pPr rtl="0"/>
              <a:endParaRPr lang="pt-BR" dirty="0"/>
            </a:p>
          </p:txBody>
        </p:sp>
        <p:sp>
          <p:nvSpPr>
            <p:cNvPr id="8" name="Forma Livre 7">
              <a:extLst>
                <a:ext uri="{FF2B5EF4-FFF2-40B4-BE49-F238E27FC236}">
                  <a16:creationId xmlns:a16="http://schemas.microsoft.com/office/drawing/2014/main" id="{CA85A327-3157-B442-993A-6900F71249AC}"/>
                </a:ext>
              </a:extLst>
            </p:cNvPr>
            <p:cNvSpPr>
              <a:spLocks/>
            </p:cNvSpPr>
            <p:nvPr/>
          </p:nvSpPr>
          <p:spPr bwMode="auto">
            <a:xfrm>
              <a:off x="6341233" y="1463970"/>
              <a:ext cx="2208196" cy="2208277"/>
            </a:xfrm>
            <a:custGeom>
              <a:avLst/>
              <a:gdLst>
                <a:gd name="T0" fmla="+- 0 7774 7177"/>
                <a:gd name="T1" fmla="*/ T0 w 1792"/>
                <a:gd name="T2" fmla="+- 0 1188 1188"/>
                <a:gd name="T3" fmla="*/ 1188 h 1792"/>
                <a:gd name="T4" fmla="+- 0 7177 7177"/>
                <a:gd name="T5" fmla="*/ T4 w 1792"/>
                <a:gd name="T6" fmla="+- 0 1786 1188"/>
                <a:gd name="T7" fmla="*/ 1786 h 1792"/>
                <a:gd name="T8" fmla="+- 0 8372 7177"/>
                <a:gd name="T9" fmla="*/ T8 w 1792"/>
                <a:gd name="T10" fmla="+- 0 2980 1188"/>
                <a:gd name="T11" fmla="*/ 2980 h 1792"/>
                <a:gd name="T12" fmla="+- 0 8969 7177"/>
                <a:gd name="T13" fmla="*/ T12 w 1792"/>
                <a:gd name="T14" fmla="+- 0 2383 1188"/>
                <a:gd name="T15" fmla="*/ 2383 h 1792"/>
                <a:gd name="T16" fmla="+- 0 7774 7177"/>
                <a:gd name="T17" fmla="*/ T16 w 1792"/>
                <a:gd name="T18" fmla="+- 0 1188 1188"/>
                <a:gd name="T19" fmla="*/ 1188 h 1792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</a:cxnLst>
              <a:rect l="0" t="0" r="r" b="b"/>
              <a:pathLst>
                <a:path w="1792" h="1792">
                  <a:moveTo>
                    <a:pt x="597" y="0"/>
                  </a:moveTo>
                  <a:lnTo>
                    <a:pt x="0" y="598"/>
                  </a:lnTo>
                  <a:lnTo>
                    <a:pt x="1195" y="1792"/>
                  </a:lnTo>
                  <a:lnTo>
                    <a:pt x="1792" y="1195"/>
                  </a:lnTo>
                  <a:lnTo>
                    <a:pt x="597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rtlCol="0" anchor="t" anchorCtr="0" upright="1">
              <a:noAutofit/>
            </a:bodyPr>
            <a:lstStyle>
              <a:defPPr>
                <a:defRPr lang="pt-BR"/>
              </a:defPPr>
            </a:lstStyle>
            <a:p>
              <a:pPr rtl="0"/>
              <a:endParaRPr lang="pt-BR" dirty="0"/>
            </a:p>
          </p:txBody>
        </p:sp>
        <p:sp>
          <p:nvSpPr>
            <p:cNvPr id="9" name="Forma Livre 8">
              <a:extLst>
                <a:ext uri="{FF2B5EF4-FFF2-40B4-BE49-F238E27FC236}">
                  <a16:creationId xmlns:a16="http://schemas.microsoft.com/office/drawing/2014/main" id="{9A459CB4-74AF-0544-AB1E-7CC6D10F84EB}"/>
                </a:ext>
              </a:extLst>
            </p:cNvPr>
            <p:cNvSpPr>
              <a:spLocks/>
            </p:cNvSpPr>
            <p:nvPr/>
          </p:nvSpPr>
          <p:spPr bwMode="auto">
            <a:xfrm>
              <a:off x="8555590" y="1"/>
              <a:ext cx="1457754" cy="729520"/>
            </a:xfrm>
            <a:custGeom>
              <a:avLst/>
              <a:gdLst>
                <a:gd name="T0" fmla="+- 0 10158 8975"/>
                <a:gd name="T1" fmla="*/ T0 w 1183"/>
                <a:gd name="T2" fmla="*/ 0 h 592"/>
                <a:gd name="T3" fmla="+- 0 8975 8975"/>
                <a:gd name="T4" fmla="*/ T3 w 1183"/>
                <a:gd name="T5" fmla="*/ 0 h 592"/>
                <a:gd name="T6" fmla="+- 0 9566 8975"/>
                <a:gd name="T7" fmla="*/ T6 w 1183"/>
                <a:gd name="T8" fmla="*/ 591 h 592"/>
                <a:gd name="T9" fmla="+- 0 10158 8975"/>
                <a:gd name="T10" fmla="*/ T9 w 1183"/>
                <a:gd name="T11" fmla="*/ 0 h 592"/>
              </a:gdLst>
              <a:ahLst/>
              <a:cxnLst>
                <a:cxn ang="0">
                  <a:pos x="T1" y="T2"/>
                </a:cxn>
                <a:cxn ang="0">
                  <a:pos x="T4" y="T5"/>
                </a:cxn>
                <a:cxn ang="0">
                  <a:pos x="T7" y="T8"/>
                </a:cxn>
                <a:cxn ang="0">
                  <a:pos x="T10" y="T11"/>
                </a:cxn>
              </a:cxnLst>
              <a:rect l="0" t="0" r="r" b="b"/>
              <a:pathLst>
                <a:path w="1183" h="592">
                  <a:moveTo>
                    <a:pt x="1183" y="0"/>
                  </a:moveTo>
                  <a:lnTo>
                    <a:pt x="0" y="0"/>
                  </a:lnTo>
                  <a:lnTo>
                    <a:pt x="591" y="591"/>
                  </a:lnTo>
                  <a:lnTo>
                    <a:pt x="1183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rtlCol="0" anchor="t" anchorCtr="0" upright="1">
              <a:noAutofit/>
            </a:bodyPr>
            <a:lstStyle>
              <a:defPPr>
                <a:defRPr lang="pt-BR"/>
              </a:defPPr>
            </a:lstStyle>
            <a:p>
              <a:pPr rtl="0"/>
              <a:endParaRPr lang="pt-BR" dirty="0"/>
            </a:p>
          </p:txBody>
        </p:sp>
        <p:sp>
          <p:nvSpPr>
            <p:cNvPr id="10" name="Forma Livre 9">
              <a:extLst>
                <a:ext uri="{FF2B5EF4-FFF2-40B4-BE49-F238E27FC236}">
                  <a16:creationId xmlns:a16="http://schemas.microsoft.com/office/drawing/2014/main" id="{95A20BFD-9142-D64A-A78A-61B75FCA0D76}"/>
                </a:ext>
              </a:extLst>
            </p:cNvPr>
            <p:cNvSpPr>
              <a:spLocks/>
            </p:cNvSpPr>
            <p:nvPr/>
          </p:nvSpPr>
          <p:spPr bwMode="auto">
            <a:xfrm>
              <a:off x="7076887" y="728289"/>
              <a:ext cx="2208196" cy="2208277"/>
            </a:xfrm>
            <a:custGeom>
              <a:avLst/>
              <a:gdLst>
                <a:gd name="T0" fmla="+- 0 8372 7774"/>
                <a:gd name="T1" fmla="*/ T0 w 1792"/>
                <a:gd name="T2" fmla="+- 0 591 591"/>
                <a:gd name="T3" fmla="*/ 591 h 1792"/>
                <a:gd name="T4" fmla="+- 0 7774 7774"/>
                <a:gd name="T5" fmla="*/ T4 w 1792"/>
                <a:gd name="T6" fmla="+- 0 1188 591"/>
                <a:gd name="T7" fmla="*/ 1188 h 1792"/>
                <a:gd name="T8" fmla="+- 0 8969 7774"/>
                <a:gd name="T9" fmla="*/ T8 w 1792"/>
                <a:gd name="T10" fmla="+- 0 2383 591"/>
                <a:gd name="T11" fmla="*/ 2383 h 1792"/>
                <a:gd name="T12" fmla="+- 0 9566 7774"/>
                <a:gd name="T13" fmla="*/ T12 w 1792"/>
                <a:gd name="T14" fmla="+- 0 1786 591"/>
                <a:gd name="T15" fmla="*/ 1786 h 1792"/>
                <a:gd name="T16" fmla="+- 0 8372 7774"/>
                <a:gd name="T17" fmla="*/ T16 w 1792"/>
                <a:gd name="T18" fmla="+- 0 591 591"/>
                <a:gd name="T19" fmla="*/ 591 h 1792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</a:cxnLst>
              <a:rect l="0" t="0" r="r" b="b"/>
              <a:pathLst>
                <a:path w="1792" h="1792">
                  <a:moveTo>
                    <a:pt x="598" y="0"/>
                  </a:moveTo>
                  <a:lnTo>
                    <a:pt x="0" y="597"/>
                  </a:lnTo>
                  <a:lnTo>
                    <a:pt x="1195" y="1792"/>
                  </a:lnTo>
                  <a:lnTo>
                    <a:pt x="1792" y="1195"/>
                  </a:lnTo>
                  <a:lnTo>
                    <a:pt x="598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rot="0" vert="horz" wrap="square" lIns="91440" tIns="45720" rIns="91440" bIns="45720" rtlCol="0" anchor="t" anchorCtr="0" upright="1">
              <a:noAutofit/>
            </a:bodyPr>
            <a:lstStyle>
              <a:defPPr>
                <a:defRPr lang="pt-BR"/>
              </a:defPPr>
            </a:lstStyle>
            <a:p>
              <a:pPr rtl="0"/>
              <a:endParaRPr lang="pt-BR" dirty="0"/>
            </a:p>
          </p:txBody>
        </p:sp>
        <p:sp>
          <p:nvSpPr>
            <p:cNvPr id="11" name="Forma Livre 10">
              <a:extLst>
                <a:ext uri="{FF2B5EF4-FFF2-40B4-BE49-F238E27FC236}">
                  <a16:creationId xmlns:a16="http://schemas.microsoft.com/office/drawing/2014/main" id="{B80736DF-C890-DB47-AEAA-D3D92505E632}"/>
                </a:ext>
              </a:extLst>
            </p:cNvPr>
            <p:cNvSpPr>
              <a:spLocks/>
            </p:cNvSpPr>
            <p:nvPr/>
          </p:nvSpPr>
          <p:spPr bwMode="auto">
            <a:xfrm>
              <a:off x="9285083" y="728289"/>
              <a:ext cx="2943850" cy="2943958"/>
            </a:xfrm>
            <a:custGeom>
              <a:avLst/>
              <a:gdLst>
                <a:gd name="T0" fmla="+- 0 11955 9566"/>
                <a:gd name="T1" fmla="*/ T0 w 2389"/>
                <a:gd name="T2" fmla="+- 0 1786 591"/>
                <a:gd name="T3" fmla="*/ 1786 h 2389"/>
                <a:gd name="T4" fmla="+- 0 10760 9566"/>
                <a:gd name="T5" fmla="*/ T4 w 2389"/>
                <a:gd name="T6" fmla="+- 0 591 591"/>
                <a:gd name="T7" fmla="*/ 591 h 2389"/>
                <a:gd name="T8" fmla="+- 0 9566 9566"/>
                <a:gd name="T9" fmla="*/ T8 w 2389"/>
                <a:gd name="T10" fmla="+- 0 1786 591"/>
                <a:gd name="T11" fmla="*/ 1786 h 2389"/>
                <a:gd name="T12" fmla="+- 0 10760 9566"/>
                <a:gd name="T13" fmla="*/ T12 w 2389"/>
                <a:gd name="T14" fmla="+- 0 2980 591"/>
                <a:gd name="T15" fmla="*/ 2980 h 2389"/>
                <a:gd name="T16" fmla="+- 0 11955 9566"/>
                <a:gd name="T17" fmla="*/ T16 w 2389"/>
                <a:gd name="T18" fmla="+- 0 1786 591"/>
                <a:gd name="T19" fmla="*/ 1786 h 2389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</a:cxnLst>
              <a:rect l="0" t="0" r="r" b="b"/>
              <a:pathLst>
                <a:path w="2389" h="2389">
                  <a:moveTo>
                    <a:pt x="2389" y="1195"/>
                  </a:moveTo>
                  <a:lnTo>
                    <a:pt x="1194" y="0"/>
                  </a:lnTo>
                  <a:lnTo>
                    <a:pt x="0" y="1195"/>
                  </a:lnTo>
                  <a:lnTo>
                    <a:pt x="1194" y="2389"/>
                  </a:lnTo>
                  <a:lnTo>
                    <a:pt x="2389" y="1195"/>
                  </a:lnTo>
                </a:path>
              </a:pathLst>
            </a:custGeom>
            <a:solidFill>
              <a:schemeClr val="accent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rtlCol="0" anchor="t" anchorCtr="0" upright="1">
              <a:noAutofit/>
            </a:bodyPr>
            <a:lstStyle>
              <a:defPPr>
                <a:defRPr lang="pt-BR"/>
              </a:defPPr>
            </a:lstStyle>
            <a:p>
              <a:pPr rtl="0"/>
              <a:endParaRPr lang="pt-BR" dirty="0"/>
            </a:p>
          </p:txBody>
        </p:sp>
      </p:grpSp>
      <p:sp>
        <p:nvSpPr>
          <p:cNvPr id="12" name="Título 1">
            <a:extLst>
              <a:ext uri="{FF2B5EF4-FFF2-40B4-BE49-F238E27FC236}">
                <a16:creationId xmlns:a16="http://schemas.microsoft.com/office/drawing/2014/main" id="{39F93F26-ED5C-E74E-BFBD-E3054DC1B9C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94360" y="189572"/>
            <a:ext cx="6787747" cy="1593507"/>
          </a:xfrm>
          <a:prstGeom prst="rect">
            <a:avLst/>
          </a:prstGeom>
        </p:spPr>
        <p:txBody>
          <a:bodyPr lIns="0" tIns="0" rIns="0" bIns="0" rtlCol="0" anchor="b" anchorCtr="0">
            <a:noAutofit/>
          </a:bodyPr>
          <a:lstStyle>
            <a:lvl1pPr>
              <a:defRPr lang="pt-BR" sz="4400" b="1" i="0" spc="50" baseline="0">
                <a:latin typeface="+mj-lt"/>
              </a:defRPr>
            </a:lvl1pPr>
          </a:lstStyle>
          <a:p>
            <a:pPr rtl="0"/>
            <a:r>
              <a:rPr lang="pt-BR"/>
              <a:t>Clique para adicionar um título </a:t>
            </a:r>
          </a:p>
        </p:txBody>
      </p:sp>
      <p:sp>
        <p:nvSpPr>
          <p:cNvPr id="2" name="Espaço Reservado para Conteúdo 5">
            <a:extLst>
              <a:ext uri="{FF2B5EF4-FFF2-40B4-BE49-F238E27FC236}">
                <a16:creationId xmlns:a16="http://schemas.microsoft.com/office/drawing/2014/main" id="{186153BD-9D2B-47EB-3553-1D3F6663B2A3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594359" y="2281918"/>
            <a:ext cx="6787747" cy="3708517"/>
          </a:xfrm>
        </p:spPr>
        <p:txBody>
          <a:bodyPr lIns="0" tIns="228600" rIns="0" bIns="0" rtlCol="0">
            <a:normAutofit/>
          </a:bodyPr>
          <a:lstStyle>
            <a:lvl1pPr marL="283464" indent="-283464">
              <a:lnSpc>
                <a:spcPct val="80000"/>
              </a:lnSpc>
              <a:spcBef>
                <a:spcPts val="2200"/>
              </a:spcBef>
              <a:buFont typeface="Arial" panose="020B0604020202020204" pitchFamily="34" charset="0"/>
              <a:buChar char="•"/>
              <a:defRPr lang="pt-BR" sz="2400" b="1" i="0" kern="1200" dirty="0">
                <a:solidFill>
                  <a:schemeClr val="tx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indent="-283464">
              <a:spcBef>
                <a:spcPts val="600"/>
              </a:spcBef>
              <a:defRPr lang="pt-BR" sz="2000"/>
            </a:lvl2pPr>
            <a:lvl3pPr indent="-283464">
              <a:spcBef>
                <a:spcPts val="1800"/>
              </a:spcBef>
              <a:defRPr lang="pt-BR" sz="2000"/>
            </a:lvl3pPr>
            <a:lvl4pPr indent="-283464">
              <a:spcBef>
                <a:spcPts val="1800"/>
              </a:spcBef>
              <a:defRPr lang="pt-BR" sz="2000"/>
            </a:lvl4pPr>
            <a:lvl5pPr indent="-283464">
              <a:spcBef>
                <a:spcPts val="1800"/>
              </a:spcBef>
              <a:defRPr lang="pt-BR" sz="2000"/>
            </a:lvl5pPr>
          </a:lstStyle>
          <a:p>
            <a:pPr lvl="0" rtl="0"/>
            <a:r>
              <a:rPr lang="pt-BR"/>
              <a:t>Clique para adicionar conteúdo</a:t>
            </a:r>
          </a:p>
          <a:p>
            <a:pPr lvl="1" rtl="0"/>
            <a:r>
              <a:rPr lang="pt-BR"/>
              <a:t>Segundo nível</a:t>
            </a:r>
          </a:p>
          <a:p>
            <a:pPr lvl="2" rtl="0"/>
            <a:r>
              <a:rPr lang="pt-BR"/>
              <a:t>Terceiro nível</a:t>
            </a:r>
          </a:p>
          <a:p>
            <a:pPr lvl="3" rtl="0"/>
            <a:r>
              <a:rPr lang="pt-BR"/>
              <a:t>Quarto nível</a:t>
            </a:r>
          </a:p>
          <a:p>
            <a:pPr lvl="4" rtl="0"/>
            <a:r>
              <a:rPr lang="pt-BR"/>
              <a:t>Quinto nível</a:t>
            </a:r>
          </a:p>
        </p:txBody>
      </p:sp>
      <p:sp>
        <p:nvSpPr>
          <p:cNvPr id="43" name="Espaço Reservado para o Número do Slide 42">
            <a:extLst>
              <a:ext uri="{FF2B5EF4-FFF2-40B4-BE49-F238E27FC236}">
                <a16:creationId xmlns:a16="http://schemas.microsoft.com/office/drawing/2014/main" id="{D80CCC8F-9CF1-9621-04EB-DFA68FEE42D2}"/>
              </a:ext>
            </a:extLst>
          </p:cNvPr>
          <p:cNvSpPr>
            <a:spLocks noGrp="1"/>
          </p:cNvSpPr>
          <p:nvPr>
            <p:ph type="sldNum" sz="quarter" idx="26"/>
          </p:nvPr>
        </p:nvSpPr>
        <p:spPr/>
        <p:txBody>
          <a:bodyPr rtlCol="0"/>
          <a:lstStyle>
            <a:defPPr>
              <a:defRPr lang="pt-BR"/>
            </a:defPPr>
          </a:lstStyle>
          <a:p>
            <a:pPr rtl="0"/>
            <a:fld id="{294A09A9-5501-47C1-A89A-A340965A2BE2}" type="slidenum">
              <a:rPr lang="pt-BR" smtClean="0"/>
              <a:pPr rtl="0"/>
              <a:t>‹nº›</a:t>
            </a:fld>
            <a:endParaRPr lang="pt-BR" dirty="0">
              <a:latin typeface="+mn-lt"/>
            </a:endParaRPr>
          </a:p>
        </p:txBody>
      </p:sp>
      <p:sp>
        <p:nvSpPr>
          <p:cNvPr id="42" name="Espaço Reservado para Data 41">
            <a:extLst>
              <a:ext uri="{FF2B5EF4-FFF2-40B4-BE49-F238E27FC236}">
                <a16:creationId xmlns:a16="http://schemas.microsoft.com/office/drawing/2014/main" id="{29CE2856-DB8F-5603-C085-74C70560FAC8}"/>
              </a:ext>
            </a:extLst>
          </p:cNvPr>
          <p:cNvSpPr>
            <a:spLocks noGrp="1"/>
          </p:cNvSpPr>
          <p:nvPr>
            <p:ph type="dt" sz="half" idx="25"/>
          </p:nvPr>
        </p:nvSpPr>
        <p:spPr/>
        <p:txBody>
          <a:bodyPr rtlCol="0"/>
          <a:lstStyle>
            <a:defPPr>
              <a:defRPr lang="pt-BR"/>
            </a:defPPr>
          </a:lstStyle>
          <a:p>
            <a:pPr rtl="0"/>
            <a:endParaRPr lang="pt-BR" dirty="0">
              <a:latin typeface="+mn-lt"/>
            </a:endParaRPr>
          </a:p>
        </p:txBody>
      </p:sp>
      <p:cxnSp>
        <p:nvCxnSpPr>
          <p:cNvPr id="4" name="Conector Reto 3">
            <a:extLst>
              <a:ext uri="{FF2B5EF4-FFF2-40B4-BE49-F238E27FC236}">
                <a16:creationId xmlns:a16="http://schemas.microsoft.com/office/drawing/2014/main" id="{979826C1-7A52-DA25-F422-EE62DED7D1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594360" y="2148840"/>
            <a:ext cx="2130552" cy="0"/>
          </a:xfrm>
          <a:prstGeom prst="line">
            <a:avLst/>
          </a:prstGeom>
          <a:ln w="101600">
            <a:solidFill>
              <a:schemeClr val="tx2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553831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8B372A8-6045-4B39-8F8B-E37AE2DF6B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65A612E7-9EA9-4A5A-AFEF-16C9115C7AF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354A024B-F1B3-4D75-8BA9-B05BE7A07F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7F186F-427D-4EDE-ACAF-7F4F53639E95}" type="datetimeFigureOut">
              <a:rPr lang="pt-BR" smtClean="0"/>
              <a:pPr/>
              <a:t>06/08/2024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7282B2F5-8E01-4D29-BF8A-DC6713CE64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709F8C35-88A1-4AD4-B886-73A8EBB4A5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6C13F-81B7-4C9A-89C2-C5AD0546FAA2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355128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9FFBD04-E1FB-422C-98C0-32161D8A73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805BA3EA-BC36-4EED-8DE2-954E736BE0A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02AC7384-2FE7-4A13-98D8-547482E8D7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7F186F-427D-4EDE-ACAF-7F4F53639E95}" type="datetimeFigureOut">
              <a:rPr lang="pt-BR" smtClean="0"/>
              <a:pPr/>
              <a:t>06/08/2024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E700C472-C6C1-4B06-9DEF-260B347635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600C995F-AA16-4081-AD1F-8D8879C8C0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6C13F-81B7-4C9A-89C2-C5AD0546FAA2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028923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90425D6-6AD6-4CCD-8C82-FA583BA723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7B07E90D-DF01-4B74-93A1-25FDD04196F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ABF0F2D4-59A4-4BFB-8A24-DC001205E32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90A67074-9833-49D3-AD72-5BB13FBD83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7F186F-427D-4EDE-ACAF-7F4F53639E95}" type="datetimeFigureOut">
              <a:rPr lang="pt-BR" smtClean="0"/>
              <a:pPr/>
              <a:t>06/08/2024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4CFA9B37-18E9-49B3-A02F-8BB1254D0A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08D42211-BD11-4015-A94D-C54DE20164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6C13F-81B7-4C9A-89C2-C5AD0546FAA2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534384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CE28673-1ABD-480A-BE4B-CC0B31C672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EE033ABA-3FA4-4D6E-948D-51374B90F84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57333F51-0959-4097-82BA-738D398EF8D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F0E34143-D435-47F0-9EBE-4413EAC1DE6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6972027E-F2E2-4782-87C7-BEBED841558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641DF6DD-83CA-47AD-A078-27B8CF20FA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7F186F-427D-4EDE-ACAF-7F4F53639E95}" type="datetimeFigureOut">
              <a:rPr lang="pt-BR" smtClean="0"/>
              <a:pPr/>
              <a:t>06/08/2024</a:t>
            </a:fld>
            <a:endParaRPr lang="pt-BR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4177ECBD-BD99-493F-9CED-1A24651C2E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id="{986213B5-3613-4261-9C45-14FF8CD600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6C13F-81B7-4C9A-89C2-C5AD0546FAA2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047393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80BA4F9-7E6A-4794-ACB8-EFC2D83CA8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30A8DFF0-43E1-4101-A58D-FB563F815C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7F186F-427D-4EDE-ACAF-7F4F53639E95}" type="datetimeFigureOut">
              <a:rPr lang="pt-BR" smtClean="0"/>
              <a:pPr/>
              <a:t>06/08/2024</a:t>
            </a:fld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D35D6E4E-073C-4B28-929B-1E3FC05805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224FDBE9-EE0F-4463-8DE5-756ABD1123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6C13F-81B7-4C9A-89C2-C5AD0546FAA2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528894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1DB4A343-DEEC-43D3-8E5E-CA5BC59505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7F186F-427D-4EDE-ACAF-7F4F53639E95}" type="datetimeFigureOut">
              <a:rPr lang="pt-BR" smtClean="0"/>
              <a:pPr/>
              <a:t>06/08/2024</a:t>
            </a:fld>
            <a:endParaRPr lang="pt-BR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77EC2FFE-966A-423B-9735-BB6BD78100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DA65D284-8975-4202-9973-1F6CBF91BA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6C13F-81B7-4C9A-89C2-C5AD0546FAA2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083030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31C5918-D680-4825-8B4D-60495F9565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368C7A8E-B43A-4281-B9C5-8A6479E4148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68BE3FE5-6772-4D2D-A922-A8C35E5FF75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92B56DC3-6676-409E-8595-9E8A22F949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7F186F-427D-4EDE-ACAF-7F4F53639E95}" type="datetimeFigureOut">
              <a:rPr lang="pt-BR" smtClean="0"/>
              <a:pPr/>
              <a:t>06/08/2024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CABCA6B0-42E9-44C7-9260-9459FBE64B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A242B175-960D-455D-B511-A498CCA65A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6C13F-81B7-4C9A-89C2-C5AD0546FAA2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798248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EC91A2C-03F4-4797-99A8-9E3A6C5E9D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94122D15-A1E4-4F36-9C74-C1AFAE79E80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0AA86D69-48D6-4865-9E94-95A0B62F63E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9BE7AE51-A636-4DCE-87C9-2474BC3766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7F186F-427D-4EDE-ACAF-7F4F53639E95}" type="datetimeFigureOut">
              <a:rPr lang="pt-BR" smtClean="0"/>
              <a:pPr/>
              <a:t>06/08/2024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017E4305-E822-4C47-8798-09ECF156F1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2571DDE6-E7A3-4BEE-9628-8491830C4E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6C13F-81B7-4C9A-89C2-C5AD0546FAA2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97202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id="{50E83D3A-43D4-4A30-B53F-33F4D273AB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2A255008-634D-4F61-BCB8-9C670995594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CB6B95CC-0CF4-48EB-828E-3AB955775B4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7F186F-427D-4EDE-ACAF-7F4F53639E95}" type="datetimeFigureOut">
              <a:rPr lang="pt-BR" smtClean="0"/>
              <a:pPr/>
              <a:t>06/08/2024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1357CCBE-6F8D-4456-821B-C4116DBA2A3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A05A6103-6563-4311-A79A-B198E505C8E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C6C13F-81B7-4C9A-89C2-C5AD0546FAA2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318057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.sv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9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Gráfico 10">
            <a:extLst>
              <a:ext uri="{FF2B5EF4-FFF2-40B4-BE49-F238E27FC236}">
                <a16:creationId xmlns:a16="http://schemas.microsoft.com/office/drawing/2014/main" id="{6C01DBEC-1CDA-7C6D-2D77-C90A5D97263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205947" y="1298714"/>
            <a:ext cx="6715538" cy="67155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668579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 descr="Forma&#10;&#10;Descrição gerada automaticamente com confiança baixa">
            <a:extLst>
              <a:ext uri="{FF2B5EF4-FFF2-40B4-BE49-F238E27FC236}">
                <a16:creationId xmlns:a16="http://schemas.microsoft.com/office/drawing/2014/main" id="{52EE4E4E-E171-C88F-842E-840B608AE15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8753" y="0"/>
            <a:ext cx="12192000" cy="6858000"/>
          </a:xfrm>
          <a:prstGeom prst="rect">
            <a:avLst/>
          </a:prstGeom>
        </p:spPr>
      </p:pic>
      <p:sp>
        <p:nvSpPr>
          <p:cNvPr id="4" name="CaixaDeTexto 3">
            <a:extLst>
              <a:ext uri="{FF2B5EF4-FFF2-40B4-BE49-F238E27FC236}">
                <a16:creationId xmlns:a16="http://schemas.microsoft.com/office/drawing/2014/main" id="{5238AD42-E429-5EB8-DF18-74BE9BFA7C3D}"/>
              </a:ext>
            </a:extLst>
          </p:cNvPr>
          <p:cNvSpPr txBox="1"/>
          <p:nvPr/>
        </p:nvSpPr>
        <p:spPr>
          <a:xfrm>
            <a:off x="968977" y="2162916"/>
            <a:ext cx="8476863" cy="1046440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pPr algn="just"/>
            <a:endParaRPr lang="pt-BR" sz="1400" spc="300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pPr algn="just"/>
            <a:endParaRPr lang="pt-BR" sz="1400" spc="300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pPr algn="just"/>
            <a:endParaRPr lang="pt-BR" sz="1400" spc="300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pPr algn="just"/>
            <a:endParaRPr lang="pt-BR" sz="2000" spc="300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31D972AC-AA1F-275F-1B8C-1932BE3C7E5D}"/>
              </a:ext>
            </a:extLst>
          </p:cNvPr>
          <p:cNvSpPr txBox="1"/>
          <p:nvPr/>
        </p:nvSpPr>
        <p:spPr>
          <a:xfrm>
            <a:off x="968977" y="867376"/>
            <a:ext cx="2564798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pt-BR" dirty="0">
                <a:solidFill>
                  <a:srgbClr val="005DB8"/>
                </a:solidFill>
                <a:latin typeface="+mj-lt"/>
              </a:rPr>
              <a:t>Portaria nº 1.467/2022</a:t>
            </a:r>
          </a:p>
        </p:txBody>
      </p:sp>
      <p:cxnSp>
        <p:nvCxnSpPr>
          <p:cNvPr id="12" name="Conector reto 11">
            <a:extLst>
              <a:ext uri="{FF2B5EF4-FFF2-40B4-BE49-F238E27FC236}">
                <a16:creationId xmlns:a16="http://schemas.microsoft.com/office/drawing/2014/main" id="{36CD089A-698E-D40A-854F-A28012CF2BE7}"/>
              </a:ext>
            </a:extLst>
          </p:cNvPr>
          <p:cNvCxnSpPr>
            <a:cxnSpLocks/>
          </p:cNvCxnSpPr>
          <p:nvPr/>
        </p:nvCxnSpPr>
        <p:spPr>
          <a:xfrm>
            <a:off x="0" y="620623"/>
            <a:ext cx="4600575" cy="0"/>
          </a:xfrm>
          <a:prstGeom prst="line">
            <a:avLst/>
          </a:prstGeom>
          <a:ln>
            <a:solidFill>
              <a:srgbClr val="005DB8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graphicFrame>
        <p:nvGraphicFramePr>
          <p:cNvPr id="2" name="Tabela 1">
            <a:extLst>
              <a:ext uri="{FF2B5EF4-FFF2-40B4-BE49-F238E27FC236}">
                <a16:creationId xmlns:a16="http://schemas.microsoft.com/office/drawing/2014/main" id="{61B5830C-1B6E-22E2-490C-117FC7F19B62}"/>
              </a:ext>
            </a:extLst>
          </p:cNvPr>
          <p:cNvGraphicFramePr>
            <a:graphicFrameLocks noGrp="1"/>
          </p:cNvGraphicFramePr>
          <p:nvPr/>
        </p:nvGraphicFramePr>
        <p:xfrm>
          <a:off x="339634" y="1345474"/>
          <a:ext cx="10580915" cy="396593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14355">
                  <a:extLst>
                    <a:ext uri="{9D8B030D-6E8A-4147-A177-3AD203B41FA5}">
                      <a16:colId xmlns:a16="http://schemas.microsoft.com/office/drawing/2014/main" val="3565666456"/>
                    </a:ext>
                  </a:extLst>
                </a:gridCol>
                <a:gridCol w="6766560">
                  <a:extLst>
                    <a:ext uri="{9D8B030D-6E8A-4147-A177-3AD203B41FA5}">
                      <a16:colId xmlns:a16="http://schemas.microsoft.com/office/drawing/2014/main" val="4082247875"/>
                    </a:ext>
                  </a:extLst>
                </a:gridCol>
              </a:tblGrid>
              <a:tr h="406048">
                <a:tc>
                  <a:txBody>
                    <a:bodyPr/>
                    <a:lstStyle/>
                    <a:p>
                      <a:r>
                        <a:rPr lang="pt-BR" dirty="0"/>
                        <a:t>De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/>
                        <a:t>Para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08126879"/>
                  </a:ext>
                </a:extLst>
              </a:tr>
              <a:tr h="3559887">
                <a:tc>
                  <a:txBody>
                    <a:bodyPr/>
                    <a:lstStyle/>
                    <a:p>
                      <a:pPr marL="0" algn="just" defTabSz="914400" rtl="0" eaLnBrk="1" latinLnBrk="0" hangingPunct="1"/>
                      <a:r>
                        <a:rPr lang="pt-BR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Art. 182.  ...........................</a:t>
                      </a:r>
                    </a:p>
                    <a:p>
                      <a:pPr marL="0" algn="just" defTabSz="914400" rtl="0" eaLnBrk="1" latinLnBrk="0" hangingPunct="1"/>
                      <a:r>
                        <a:rPr lang="pt-BR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............................................</a:t>
                      </a:r>
                    </a:p>
                    <a:p>
                      <a:pPr marL="0" algn="just" defTabSz="914400" rtl="0" eaLnBrk="1" latinLnBrk="0" hangingPunct="1"/>
                      <a:r>
                        <a:rPr lang="pt-BR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§ 2º (...).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just" defTabSz="914400" rtl="0" eaLnBrk="1" latinLnBrk="0" hangingPunct="1"/>
                      <a:r>
                        <a:rPr lang="pt-BR" sz="17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“Art. 182.  ...........................</a:t>
                      </a:r>
                    </a:p>
                    <a:p>
                      <a:pPr marL="0" algn="just" defTabSz="914400" rtl="0" eaLnBrk="1" latinLnBrk="0" hangingPunct="1"/>
                      <a:r>
                        <a:rPr lang="pt-BR" sz="17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............................................</a:t>
                      </a:r>
                    </a:p>
                    <a:p>
                      <a:pPr marL="0" algn="just" defTabSz="914400" rtl="0" eaLnBrk="1" latinLnBrk="0" hangingPunct="1"/>
                      <a:r>
                        <a:rPr lang="pt-BR" sz="17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§ 3º A contagem recíproca no RPPS aplica-se à hipótese de concessão de pensão por morte se, no cálculo desse benefício, for computado o tempo de contribuição do segurado aos regimes previdenciários segundo as normas do regime instituidor, a exemplo do caput do art. 23 da Emenda Constitucional nº 103, de 2019.</a:t>
                      </a:r>
                    </a:p>
                    <a:p>
                      <a:pPr marL="0" algn="just" defTabSz="914400" rtl="0" eaLnBrk="1" latinLnBrk="0" hangingPunct="1"/>
                      <a:endParaRPr lang="pt-BR" sz="17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algn="just" defTabSz="914400" rtl="0" eaLnBrk="1" latinLnBrk="0" hangingPunct="1"/>
                      <a:r>
                        <a:rPr lang="pt-BR" sz="17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§ 4º Na hipótese de invalidação da relação jurídica de filiação do segurado ao RPPS, por qualquer forma, serão mantidos os períodos de contribuição ao RPPS, assegurada a contagem recíproca do tempo de contribuição enquanto o vínculo esteve vigente, nos termos do disposto no § 9º do art. 201 da Constituição, mediante emissão de CTC.” (NR)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9244244"/>
                  </a:ext>
                </a:extLst>
              </a:tr>
            </a:tbl>
          </a:graphicData>
        </a:graphic>
      </p:graphicFrame>
      <p:sp>
        <p:nvSpPr>
          <p:cNvPr id="9" name="Retângulo 8"/>
          <p:cNvSpPr/>
          <p:nvPr/>
        </p:nvSpPr>
        <p:spPr>
          <a:xfrm>
            <a:off x="431074" y="5478107"/>
            <a:ext cx="1077685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b="1" dirty="0"/>
              <a:t>Esclarecer que a contagem recíproca de tempo na pensão dos RPPS se aplica apenas se, no cálculo desse benefício, for levado em conta o tempo de contribuição do servidor na origem, como art. 23 da EC 103 que simula a aposentadoria por incapacidade. Regras anteriores não cabem porque a concessão e cálculo independem do tempo. E Tema 1254.</a:t>
            </a: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E1F65E6E-8632-19FB-4ACB-283CD538A95B}"/>
              </a:ext>
            </a:extLst>
          </p:cNvPr>
          <p:cNvSpPr txBox="1"/>
          <p:nvPr/>
        </p:nvSpPr>
        <p:spPr>
          <a:xfrm>
            <a:off x="-47023" y="169241"/>
            <a:ext cx="10534254" cy="39215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>
              <a:lnSpc>
                <a:spcPct val="115000"/>
              </a:lnSpc>
              <a:spcAft>
                <a:spcPts val="800"/>
              </a:spcAft>
            </a:pPr>
            <a:r>
              <a:rPr lang="pt-BR" sz="1800" b="1" kern="18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Portaria MPS nº 1.180, de 16 de abril de 2024 com alterações à Portaria MTP nº 1.467/2022</a:t>
            </a:r>
            <a:endParaRPr lang="pt-BR" sz="1800" kern="100" dirty="0">
              <a:effectLst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0" name="Imagem 9" descr="Uma imagem contendo Interface gráfica do usuário&#10;&#10;Descrição gerada automaticamente">
            <a:extLst>
              <a:ext uri="{FF2B5EF4-FFF2-40B4-BE49-F238E27FC236}">
                <a16:creationId xmlns:a16="http://schemas.microsoft.com/office/drawing/2014/main" id="{BEAA84E8-B7EC-A470-EA35-CB6B25659F8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14709" y="228600"/>
            <a:ext cx="2074091" cy="4347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435422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 descr="Forma&#10;&#10;Descrição gerada automaticamente com confiança baixa">
            <a:extLst>
              <a:ext uri="{FF2B5EF4-FFF2-40B4-BE49-F238E27FC236}">
                <a16:creationId xmlns:a16="http://schemas.microsoft.com/office/drawing/2014/main" id="{52EE4E4E-E171-C88F-842E-840B608AE15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8753" y="0"/>
            <a:ext cx="12192000" cy="6858000"/>
          </a:xfrm>
          <a:prstGeom prst="rect">
            <a:avLst/>
          </a:prstGeom>
        </p:spPr>
      </p:pic>
      <p:sp>
        <p:nvSpPr>
          <p:cNvPr id="4" name="CaixaDeTexto 3">
            <a:extLst>
              <a:ext uri="{FF2B5EF4-FFF2-40B4-BE49-F238E27FC236}">
                <a16:creationId xmlns:a16="http://schemas.microsoft.com/office/drawing/2014/main" id="{5238AD42-E429-5EB8-DF18-74BE9BFA7C3D}"/>
              </a:ext>
            </a:extLst>
          </p:cNvPr>
          <p:cNvSpPr txBox="1"/>
          <p:nvPr/>
        </p:nvSpPr>
        <p:spPr>
          <a:xfrm>
            <a:off x="968977" y="2162916"/>
            <a:ext cx="8476863" cy="1046440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pPr algn="just"/>
            <a:endParaRPr lang="pt-BR" sz="1400" spc="300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pPr algn="just"/>
            <a:endParaRPr lang="pt-BR" sz="1400" spc="300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pPr algn="just"/>
            <a:endParaRPr lang="pt-BR" sz="1400" spc="300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pPr algn="just"/>
            <a:endParaRPr lang="pt-BR" sz="2000" spc="300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31D972AC-AA1F-275F-1B8C-1932BE3C7E5D}"/>
              </a:ext>
            </a:extLst>
          </p:cNvPr>
          <p:cNvSpPr txBox="1"/>
          <p:nvPr/>
        </p:nvSpPr>
        <p:spPr>
          <a:xfrm>
            <a:off x="968977" y="1063321"/>
            <a:ext cx="2564798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pt-BR" dirty="0">
                <a:solidFill>
                  <a:srgbClr val="005DB8"/>
                </a:solidFill>
                <a:latin typeface="+mj-lt"/>
              </a:rPr>
              <a:t>Portaria nº 1.467/2022</a:t>
            </a:r>
          </a:p>
        </p:txBody>
      </p:sp>
      <p:cxnSp>
        <p:nvCxnSpPr>
          <p:cNvPr id="12" name="Conector reto 11">
            <a:extLst>
              <a:ext uri="{FF2B5EF4-FFF2-40B4-BE49-F238E27FC236}">
                <a16:creationId xmlns:a16="http://schemas.microsoft.com/office/drawing/2014/main" id="{36CD089A-698E-D40A-854F-A28012CF2BE7}"/>
              </a:ext>
            </a:extLst>
          </p:cNvPr>
          <p:cNvCxnSpPr>
            <a:cxnSpLocks/>
          </p:cNvCxnSpPr>
          <p:nvPr/>
        </p:nvCxnSpPr>
        <p:spPr>
          <a:xfrm>
            <a:off x="0" y="973324"/>
            <a:ext cx="4600575" cy="0"/>
          </a:xfrm>
          <a:prstGeom prst="line">
            <a:avLst/>
          </a:prstGeom>
          <a:ln>
            <a:solidFill>
              <a:srgbClr val="005DB8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graphicFrame>
        <p:nvGraphicFramePr>
          <p:cNvPr id="2" name="Tabela 1">
            <a:extLst>
              <a:ext uri="{FF2B5EF4-FFF2-40B4-BE49-F238E27FC236}">
                <a16:creationId xmlns:a16="http://schemas.microsoft.com/office/drawing/2014/main" id="{61B5830C-1B6E-22E2-490C-117FC7F19B62}"/>
              </a:ext>
            </a:extLst>
          </p:cNvPr>
          <p:cNvGraphicFramePr>
            <a:graphicFrameLocks noGrp="1"/>
          </p:cNvGraphicFramePr>
          <p:nvPr/>
        </p:nvGraphicFramePr>
        <p:xfrm>
          <a:off x="688769" y="1522649"/>
          <a:ext cx="9844802" cy="240627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70119">
                  <a:extLst>
                    <a:ext uri="{9D8B030D-6E8A-4147-A177-3AD203B41FA5}">
                      <a16:colId xmlns:a16="http://schemas.microsoft.com/office/drawing/2014/main" val="3565666456"/>
                    </a:ext>
                  </a:extLst>
                </a:gridCol>
                <a:gridCol w="5474683">
                  <a:extLst>
                    <a:ext uri="{9D8B030D-6E8A-4147-A177-3AD203B41FA5}">
                      <a16:colId xmlns:a16="http://schemas.microsoft.com/office/drawing/2014/main" val="4082247875"/>
                    </a:ext>
                  </a:extLst>
                </a:gridCol>
              </a:tblGrid>
              <a:tr h="394595">
                <a:tc>
                  <a:txBody>
                    <a:bodyPr/>
                    <a:lstStyle/>
                    <a:p>
                      <a:r>
                        <a:rPr lang="pt-BR" dirty="0"/>
                        <a:t>De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/>
                        <a:t>Para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08126879"/>
                  </a:ext>
                </a:extLst>
              </a:tr>
              <a:tr h="384524">
                <a:tc>
                  <a:txBody>
                    <a:bodyPr/>
                    <a:lstStyle/>
                    <a:p>
                      <a:pPr marL="0" algn="just" defTabSz="914400" rtl="0" eaLnBrk="1" latinLnBrk="0" hangingPunct="1"/>
                      <a:r>
                        <a:rPr lang="pt-BR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Art. 189.  .............................</a:t>
                      </a:r>
                    </a:p>
                    <a:p>
                      <a:pPr marL="0" algn="just" defTabSz="914400" rtl="0" eaLnBrk="1" latinLnBrk="0" hangingPunct="1"/>
                      <a:r>
                        <a:rPr lang="pt-BR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..............................................</a:t>
                      </a:r>
                    </a:p>
                    <a:p>
                      <a:pPr marL="0" algn="just" defTabSz="914400" rtl="0" eaLnBrk="1" latinLnBrk="0" hangingPunct="1"/>
                      <a:r>
                        <a:rPr lang="pt-BR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§ 2º (...).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just" defTabSz="914400" rtl="0" eaLnBrk="1" latinLnBrk="0" hangingPunct="1"/>
                      <a:r>
                        <a:rPr lang="pt-BR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“Art. 189.  .............................</a:t>
                      </a:r>
                    </a:p>
                    <a:p>
                      <a:pPr marL="0" algn="just" defTabSz="914400" rtl="0" eaLnBrk="1" latinLnBrk="0" hangingPunct="1"/>
                      <a:r>
                        <a:rPr lang="pt-BR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..............................................</a:t>
                      </a:r>
                    </a:p>
                    <a:p>
                      <a:pPr marL="0" algn="just" defTabSz="914400" rtl="0" eaLnBrk="1" latinLnBrk="0" hangingPunct="1"/>
                      <a:r>
                        <a:rPr lang="pt-BR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§ 3º Caso o ex-servidor requeira a emissão de CTC correspondente a cargos acumuláveis que </a:t>
                      </a:r>
                      <a:r>
                        <a:rPr lang="pt-BR" sz="18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titularizava</a:t>
                      </a:r>
                      <a:r>
                        <a:rPr lang="pt-BR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no ente federativo, deverá ser emitida uma única Certidão em relação a cada cargo, observado o disposto no art. 192.” (NR)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9244244"/>
                  </a:ext>
                </a:extLst>
              </a:tr>
            </a:tbl>
          </a:graphicData>
        </a:graphic>
      </p:graphicFrame>
      <p:sp>
        <p:nvSpPr>
          <p:cNvPr id="9" name="Retângulo 8"/>
          <p:cNvSpPr/>
          <p:nvPr/>
        </p:nvSpPr>
        <p:spPr>
          <a:xfrm>
            <a:off x="653146" y="5099280"/>
            <a:ext cx="1056785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b="1" dirty="0"/>
              <a:t>Deixar a norma mais clara. CTC é única, mas por cargo.</a:t>
            </a: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867F4CFD-4474-DD9F-762A-D6A04CC8393B}"/>
              </a:ext>
            </a:extLst>
          </p:cNvPr>
          <p:cNvSpPr txBox="1"/>
          <p:nvPr/>
        </p:nvSpPr>
        <p:spPr>
          <a:xfrm>
            <a:off x="-47023" y="382601"/>
            <a:ext cx="10534254" cy="39215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>
              <a:lnSpc>
                <a:spcPct val="115000"/>
              </a:lnSpc>
              <a:spcAft>
                <a:spcPts val="800"/>
              </a:spcAft>
            </a:pPr>
            <a:r>
              <a:rPr lang="pt-BR" sz="1800" b="1" kern="18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Portaria MPS nº 1.180, de 16 de abril de 2024 com alterações à Portaria MTP nº 1.467/2022</a:t>
            </a:r>
            <a:endParaRPr lang="pt-BR" sz="1800" kern="100" dirty="0">
              <a:effectLst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0" name="Imagem 9" descr="Uma imagem contendo Interface gráfica do usuário&#10;&#10;Descrição gerada automaticamente">
            <a:extLst>
              <a:ext uri="{FF2B5EF4-FFF2-40B4-BE49-F238E27FC236}">
                <a16:creationId xmlns:a16="http://schemas.microsoft.com/office/drawing/2014/main" id="{BEAA84E8-B7EC-A470-EA35-CB6B25659F8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14709" y="228600"/>
            <a:ext cx="2074091" cy="4347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558586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 descr="Forma&#10;&#10;Descrição gerada automaticamente com confiança baixa">
            <a:extLst>
              <a:ext uri="{FF2B5EF4-FFF2-40B4-BE49-F238E27FC236}">
                <a16:creationId xmlns:a16="http://schemas.microsoft.com/office/drawing/2014/main" id="{52EE4E4E-E171-C88F-842E-840B608AE15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8753" y="0"/>
            <a:ext cx="12192000" cy="6858000"/>
          </a:xfrm>
          <a:prstGeom prst="rect">
            <a:avLst/>
          </a:prstGeom>
        </p:spPr>
      </p:pic>
      <p:sp>
        <p:nvSpPr>
          <p:cNvPr id="4" name="CaixaDeTexto 3">
            <a:extLst>
              <a:ext uri="{FF2B5EF4-FFF2-40B4-BE49-F238E27FC236}">
                <a16:creationId xmlns:a16="http://schemas.microsoft.com/office/drawing/2014/main" id="{5238AD42-E429-5EB8-DF18-74BE9BFA7C3D}"/>
              </a:ext>
            </a:extLst>
          </p:cNvPr>
          <p:cNvSpPr txBox="1"/>
          <p:nvPr/>
        </p:nvSpPr>
        <p:spPr>
          <a:xfrm>
            <a:off x="968977" y="2162916"/>
            <a:ext cx="8476863" cy="1046440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pPr algn="just"/>
            <a:endParaRPr lang="pt-BR" sz="1400" spc="300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pPr algn="just"/>
            <a:endParaRPr lang="pt-BR" sz="1400" spc="300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pPr algn="just"/>
            <a:endParaRPr lang="pt-BR" sz="1400" spc="300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pPr algn="just"/>
            <a:endParaRPr lang="pt-BR" sz="2000" spc="300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31D972AC-AA1F-275F-1B8C-1932BE3C7E5D}"/>
              </a:ext>
            </a:extLst>
          </p:cNvPr>
          <p:cNvSpPr txBox="1"/>
          <p:nvPr/>
        </p:nvSpPr>
        <p:spPr>
          <a:xfrm>
            <a:off x="968977" y="723683"/>
            <a:ext cx="2564798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pt-BR" dirty="0">
                <a:solidFill>
                  <a:srgbClr val="005DB8"/>
                </a:solidFill>
                <a:latin typeface="+mj-lt"/>
              </a:rPr>
              <a:t>Portaria nº 1.467/2022</a:t>
            </a:r>
          </a:p>
        </p:txBody>
      </p:sp>
      <p:cxnSp>
        <p:nvCxnSpPr>
          <p:cNvPr id="12" name="Conector reto 11">
            <a:extLst>
              <a:ext uri="{FF2B5EF4-FFF2-40B4-BE49-F238E27FC236}">
                <a16:creationId xmlns:a16="http://schemas.microsoft.com/office/drawing/2014/main" id="{36CD089A-698E-D40A-854F-A28012CF2BE7}"/>
              </a:ext>
            </a:extLst>
          </p:cNvPr>
          <p:cNvCxnSpPr>
            <a:cxnSpLocks/>
          </p:cNvCxnSpPr>
          <p:nvPr/>
        </p:nvCxnSpPr>
        <p:spPr>
          <a:xfrm>
            <a:off x="0" y="568371"/>
            <a:ext cx="4600575" cy="0"/>
          </a:xfrm>
          <a:prstGeom prst="line">
            <a:avLst/>
          </a:prstGeom>
          <a:ln>
            <a:solidFill>
              <a:srgbClr val="005DB8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graphicFrame>
        <p:nvGraphicFramePr>
          <p:cNvPr id="2" name="Tabela 1">
            <a:extLst>
              <a:ext uri="{FF2B5EF4-FFF2-40B4-BE49-F238E27FC236}">
                <a16:creationId xmlns:a16="http://schemas.microsoft.com/office/drawing/2014/main" id="{61B5830C-1B6E-22E2-490C-117FC7F19B62}"/>
              </a:ext>
            </a:extLst>
          </p:cNvPr>
          <p:cNvGraphicFramePr>
            <a:graphicFrameLocks noGrp="1"/>
          </p:cNvGraphicFramePr>
          <p:nvPr/>
        </p:nvGraphicFramePr>
        <p:xfrm>
          <a:off x="457200" y="1209137"/>
          <a:ext cx="10646229" cy="405219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303766">
                  <a:extLst>
                    <a:ext uri="{9D8B030D-6E8A-4147-A177-3AD203B41FA5}">
                      <a16:colId xmlns:a16="http://schemas.microsoft.com/office/drawing/2014/main" val="3565666456"/>
                    </a:ext>
                  </a:extLst>
                </a:gridCol>
                <a:gridCol w="5342463">
                  <a:extLst>
                    <a:ext uri="{9D8B030D-6E8A-4147-A177-3AD203B41FA5}">
                      <a16:colId xmlns:a16="http://schemas.microsoft.com/office/drawing/2014/main" val="4082247875"/>
                    </a:ext>
                  </a:extLst>
                </a:gridCol>
              </a:tblGrid>
              <a:tr h="394595">
                <a:tc>
                  <a:txBody>
                    <a:bodyPr/>
                    <a:lstStyle/>
                    <a:p>
                      <a:r>
                        <a:rPr lang="pt-BR" dirty="0"/>
                        <a:t>De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/>
                        <a:t>Para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0812687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algn="just" defTabSz="914400" rtl="0" eaLnBrk="1" latinLnBrk="0" hangingPunct="1"/>
                      <a:r>
                        <a:rPr lang="pt-BR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Art. 241.  .............................</a:t>
                      </a:r>
                    </a:p>
                    <a:p>
                      <a:pPr marL="0" algn="just" defTabSz="914400" rtl="0" eaLnBrk="1" latinLnBrk="0" hangingPunct="1"/>
                      <a:r>
                        <a:rPr lang="pt-BR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..............................................</a:t>
                      </a:r>
                    </a:p>
                    <a:p>
                      <a:pPr marL="0" algn="just" defTabSz="914400" rtl="0" eaLnBrk="1" latinLnBrk="0" hangingPunct="1"/>
                      <a:r>
                        <a:rPr lang="pt-BR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II - - à estrutura de governança do RPPS, com a identificação dos dirigentes da unidade gestora, do responsável pela gestão das aplicações dos recursos e dos membros dos conselhos deliberativo e fiscal e do comitê de investimentos;</a:t>
                      </a:r>
                    </a:p>
                    <a:p>
                      <a:pPr marL="0" algn="just" defTabSz="914400" rtl="0" eaLnBrk="1" latinLnBrk="0" hangingPunct="1"/>
                      <a:r>
                        <a:rPr lang="pt-BR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.............................................</a:t>
                      </a:r>
                    </a:p>
                    <a:p>
                      <a:pPr marL="0" algn="just" defTabSz="914400" rtl="0" eaLnBrk="1" latinLnBrk="0" hangingPunct="1"/>
                      <a:r>
                        <a:rPr lang="pt-BR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§ 9º (...).</a:t>
                      </a:r>
                    </a:p>
                    <a:p>
                      <a:pPr marL="0" algn="just" defTabSz="914400" rtl="0" eaLnBrk="1" latinLnBrk="0" hangingPunct="1"/>
                      <a:endParaRPr lang="pt-BR" sz="18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just" defTabSz="914400" rtl="0" eaLnBrk="1" latinLnBrk="0" hangingPunct="1"/>
                      <a:r>
                        <a:rPr lang="pt-BR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“Art. 241.  .............................</a:t>
                      </a:r>
                    </a:p>
                    <a:p>
                      <a:pPr marL="0" algn="just" defTabSz="914400" rtl="0" eaLnBrk="1" latinLnBrk="0" hangingPunct="1"/>
                      <a:r>
                        <a:rPr lang="pt-BR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..............................................</a:t>
                      </a:r>
                    </a:p>
                    <a:p>
                      <a:pPr marL="0" algn="just" defTabSz="914400" rtl="0" eaLnBrk="1" latinLnBrk="0" hangingPunct="1"/>
                      <a:r>
                        <a:rPr lang="pt-BR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II - à estrutura de governança do RPPS, contemplando a identificação dos dirigentes da unidade gestora, do responsável pela gestão das aplicações dos recursos e dos membros dos conselhos deliberativo e fiscal e do comitê de investimentos </a:t>
                      </a:r>
                      <a:r>
                        <a:rPr lang="pt-BR" sz="18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 a comprovação do atendimento aos requisitos de que trata o art. 76</a:t>
                      </a:r>
                      <a:r>
                        <a:rPr lang="pt-BR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;</a:t>
                      </a:r>
                    </a:p>
                    <a:p>
                      <a:pPr marL="0" algn="just" defTabSz="914400" rtl="0" eaLnBrk="1" latinLnBrk="0" hangingPunct="1"/>
                      <a:r>
                        <a:rPr lang="pt-BR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.............................................</a:t>
                      </a:r>
                    </a:p>
                    <a:p>
                      <a:pPr marL="0" algn="just" defTabSz="914400" rtl="0" eaLnBrk="1" latinLnBrk="0" hangingPunct="1"/>
                      <a:r>
                        <a:rPr lang="pt-BR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§ 10.  As entidades certificadoras, reconhecidas na forma do § 5º do art. 78, deverão encaminhar, para fins da divulgação de que trata o § 7º desse artigo, as informações dos certificados por elas expedidos.” (NR)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9244244"/>
                  </a:ext>
                </a:extLst>
              </a:tr>
            </a:tbl>
          </a:graphicData>
        </a:graphic>
      </p:graphicFrame>
      <p:sp>
        <p:nvSpPr>
          <p:cNvPr id="9" name="Retângulo 8"/>
          <p:cNvSpPr/>
          <p:nvPr/>
        </p:nvSpPr>
        <p:spPr>
          <a:xfrm>
            <a:off x="653146" y="5465044"/>
            <a:ext cx="1056785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b="1" dirty="0"/>
              <a:t>Atendimento dos requisitos é critério de CRP. Prever que as informações da certificação devem ser enviadas e também autoriza a divulgação dos certificados.</a:t>
            </a: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01200F9D-BA1E-BA2F-3140-7D655BB3D626}"/>
              </a:ext>
            </a:extLst>
          </p:cNvPr>
          <p:cNvSpPr txBox="1"/>
          <p:nvPr/>
        </p:nvSpPr>
        <p:spPr>
          <a:xfrm>
            <a:off x="-47023" y="179401"/>
            <a:ext cx="10534254" cy="39215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>
              <a:lnSpc>
                <a:spcPct val="115000"/>
              </a:lnSpc>
              <a:spcAft>
                <a:spcPts val="800"/>
              </a:spcAft>
            </a:pPr>
            <a:r>
              <a:rPr lang="pt-BR" sz="1800" b="1" kern="18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Portaria MPS nº 1.180, de 16 de abril de 2024 com alterações à Portaria MTP nº 1.467/2022</a:t>
            </a:r>
            <a:endParaRPr lang="pt-BR" sz="1800" kern="100" dirty="0">
              <a:effectLst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0" name="Imagem 9" descr="Uma imagem contendo Interface gráfica do usuário&#10;&#10;Descrição gerada automaticamente">
            <a:extLst>
              <a:ext uri="{FF2B5EF4-FFF2-40B4-BE49-F238E27FC236}">
                <a16:creationId xmlns:a16="http://schemas.microsoft.com/office/drawing/2014/main" id="{BEAA84E8-B7EC-A470-EA35-CB6B25659F8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14709" y="228600"/>
            <a:ext cx="2074091" cy="4347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10278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 descr="Forma&#10;&#10;Descrição gerada automaticamente com confiança baixa">
            <a:extLst>
              <a:ext uri="{FF2B5EF4-FFF2-40B4-BE49-F238E27FC236}">
                <a16:creationId xmlns:a16="http://schemas.microsoft.com/office/drawing/2014/main" id="{52EE4E4E-E171-C88F-842E-840B608AE15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8753" y="0"/>
            <a:ext cx="12192000" cy="6858000"/>
          </a:xfrm>
          <a:prstGeom prst="rect">
            <a:avLst/>
          </a:prstGeom>
        </p:spPr>
      </p:pic>
      <p:sp>
        <p:nvSpPr>
          <p:cNvPr id="4" name="CaixaDeTexto 3">
            <a:extLst>
              <a:ext uri="{FF2B5EF4-FFF2-40B4-BE49-F238E27FC236}">
                <a16:creationId xmlns:a16="http://schemas.microsoft.com/office/drawing/2014/main" id="{5238AD42-E429-5EB8-DF18-74BE9BFA7C3D}"/>
              </a:ext>
            </a:extLst>
          </p:cNvPr>
          <p:cNvSpPr txBox="1"/>
          <p:nvPr/>
        </p:nvSpPr>
        <p:spPr>
          <a:xfrm>
            <a:off x="968977" y="2162916"/>
            <a:ext cx="8476863" cy="1046440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pPr algn="just"/>
            <a:endParaRPr lang="pt-BR" sz="1400" spc="300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pPr algn="just"/>
            <a:endParaRPr lang="pt-BR" sz="1400" spc="300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pPr algn="just"/>
            <a:endParaRPr lang="pt-BR" sz="1400" spc="300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pPr algn="just"/>
            <a:endParaRPr lang="pt-BR" sz="2000" spc="300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31D972AC-AA1F-275F-1B8C-1932BE3C7E5D}"/>
              </a:ext>
            </a:extLst>
          </p:cNvPr>
          <p:cNvSpPr txBox="1"/>
          <p:nvPr/>
        </p:nvSpPr>
        <p:spPr>
          <a:xfrm>
            <a:off x="968977" y="1063321"/>
            <a:ext cx="4743054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pt-BR" b="1" dirty="0">
                <a:solidFill>
                  <a:srgbClr val="005DB8"/>
                </a:solidFill>
                <a:latin typeface="+mj-lt"/>
              </a:rPr>
              <a:t>ANEXO II </a:t>
            </a:r>
            <a:r>
              <a:rPr lang="pt-BR" dirty="0">
                <a:solidFill>
                  <a:srgbClr val="005DB8"/>
                </a:solidFill>
                <a:latin typeface="+mj-lt"/>
              </a:rPr>
              <a:t>da Portaria nº 1.467/2022</a:t>
            </a:r>
          </a:p>
        </p:txBody>
      </p:sp>
      <p:cxnSp>
        <p:nvCxnSpPr>
          <p:cNvPr id="12" name="Conector reto 11">
            <a:extLst>
              <a:ext uri="{FF2B5EF4-FFF2-40B4-BE49-F238E27FC236}">
                <a16:creationId xmlns:a16="http://schemas.microsoft.com/office/drawing/2014/main" id="{36CD089A-698E-D40A-854F-A28012CF2BE7}"/>
              </a:ext>
            </a:extLst>
          </p:cNvPr>
          <p:cNvCxnSpPr>
            <a:cxnSpLocks/>
          </p:cNvCxnSpPr>
          <p:nvPr/>
        </p:nvCxnSpPr>
        <p:spPr>
          <a:xfrm>
            <a:off x="0" y="973324"/>
            <a:ext cx="4600575" cy="0"/>
          </a:xfrm>
          <a:prstGeom prst="line">
            <a:avLst/>
          </a:prstGeom>
          <a:ln>
            <a:solidFill>
              <a:srgbClr val="005DB8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graphicFrame>
        <p:nvGraphicFramePr>
          <p:cNvPr id="2" name="Tabela 1">
            <a:extLst>
              <a:ext uri="{FF2B5EF4-FFF2-40B4-BE49-F238E27FC236}">
                <a16:creationId xmlns:a16="http://schemas.microsoft.com/office/drawing/2014/main" id="{61B5830C-1B6E-22E2-490C-117FC7F19B62}"/>
              </a:ext>
            </a:extLst>
          </p:cNvPr>
          <p:cNvGraphicFramePr>
            <a:graphicFrameLocks noGrp="1"/>
          </p:cNvGraphicFramePr>
          <p:nvPr/>
        </p:nvGraphicFramePr>
        <p:xfrm>
          <a:off x="688769" y="1522649"/>
          <a:ext cx="9844802" cy="405219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235928">
                  <a:extLst>
                    <a:ext uri="{9D8B030D-6E8A-4147-A177-3AD203B41FA5}">
                      <a16:colId xmlns:a16="http://schemas.microsoft.com/office/drawing/2014/main" val="3565666456"/>
                    </a:ext>
                  </a:extLst>
                </a:gridCol>
                <a:gridCol w="5608874">
                  <a:extLst>
                    <a:ext uri="{9D8B030D-6E8A-4147-A177-3AD203B41FA5}">
                      <a16:colId xmlns:a16="http://schemas.microsoft.com/office/drawing/2014/main" val="4082247875"/>
                    </a:ext>
                  </a:extLst>
                </a:gridCol>
              </a:tblGrid>
              <a:tr h="394595">
                <a:tc>
                  <a:txBody>
                    <a:bodyPr/>
                    <a:lstStyle/>
                    <a:p>
                      <a:r>
                        <a:rPr lang="pt-BR" dirty="0"/>
                        <a:t>De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/>
                        <a:t>Para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0812687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algn="just" defTabSz="914400" rtl="0" eaLnBrk="1" latinLnBrk="0" hangingPunct="1"/>
                      <a:r>
                        <a:rPr lang="pt-BR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Art. 15.  .............................</a:t>
                      </a:r>
                    </a:p>
                    <a:p>
                      <a:pPr marL="0" algn="just" defTabSz="914400" rtl="0" eaLnBrk="1" latinLnBrk="0" hangingPunct="1"/>
                      <a:r>
                        <a:rPr lang="pt-BR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............................................</a:t>
                      </a:r>
                    </a:p>
                    <a:p>
                      <a:pPr marL="0" algn="just" defTabSz="914400" rtl="0" eaLnBrk="1" latinLnBrk="0" hangingPunct="1"/>
                      <a:r>
                        <a:rPr lang="pt-BR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§ 3º Lei do ente poderá prever critérios e condições para concessão do abono de permanência, inclusive quanto a seu valor.</a:t>
                      </a:r>
                    </a:p>
                    <a:p>
                      <a:pPr marL="0" algn="just" defTabSz="914400" rtl="0" eaLnBrk="1" latinLnBrk="0" hangingPunct="1"/>
                      <a:r>
                        <a:rPr lang="pt-BR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..........................................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just" defTabSz="914400" rtl="0" eaLnBrk="1" latinLnBrk="0" hangingPunct="1"/>
                      <a:r>
                        <a:rPr lang="pt-BR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“Art. 15.  .............................</a:t>
                      </a:r>
                    </a:p>
                    <a:p>
                      <a:pPr marL="0" algn="just" defTabSz="914400" rtl="0" eaLnBrk="1" latinLnBrk="0" hangingPunct="1"/>
                      <a:r>
                        <a:rPr lang="pt-BR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............................................</a:t>
                      </a:r>
                    </a:p>
                    <a:p>
                      <a:pPr marL="0" algn="just" defTabSz="914400" rtl="0" eaLnBrk="1" latinLnBrk="0" hangingPunct="1"/>
                      <a:r>
                        <a:rPr lang="pt-BR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§ 3º A lei do respectivo ente federativo de que trata o § 19 do art. 40 da Constituição Federal estabelecerá critérios, inclusive quanto à determinação de seu valor, para concessão do abono de permanência a que poderá fazer jus o servidor titular de cargo efetivo que tenha completado as exigências para a aposentadoria voluntária e que opte por permanecer em atividade, </a:t>
                      </a:r>
                      <a:r>
                        <a:rPr lang="pt-BR" sz="18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sendo equivalente, no máximo, ao valor da sua contribuição previdenciária, até completar a idade para a aposentadoria compulsória</a:t>
                      </a:r>
                      <a:r>
                        <a:rPr lang="pt-BR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</a:p>
                    <a:p>
                      <a:pPr marL="0" algn="just" defTabSz="914400" rtl="0" eaLnBrk="1" latinLnBrk="0" hangingPunct="1"/>
                      <a:r>
                        <a:rPr lang="pt-BR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...........................................” (NR)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9244244"/>
                  </a:ext>
                </a:extLst>
              </a:tr>
            </a:tbl>
          </a:graphicData>
        </a:graphic>
      </p:graphicFrame>
      <p:sp>
        <p:nvSpPr>
          <p:cNvPr id="9" name="Retângulo 8"/>
          <p:cNvSpPr/>
          <p:nvPr/>
        </p:nvSpPr>
        <p:spPr>
          <a:xfrm>
            <a:off x="679269" y="5791619"/>
            <a:ext cx="1021515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b="1" dirty="0"/>
              <a:t>Corrigir divergência aparente entre abono de permanência equivalente a contribuição X abono equivalente a, no máximo, o valor da contribuição.</a:t>
            </a: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C80127FC-B66D-2B4A-FE9F-BF25D44A1EAE}"/>
              </a:ext>
            </a:extLst>
          </p:cNvPr>
          <p:cNvSpPr txBox="1"/>
          <p:nvPr/>
        </p:nvSpPr>
        <p:spPr>
          <a:xfrm>
            <a:off x="-47023" y="382601"/>
            <a:ext cx="10534254" cy="39215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>
              <a:lnSpc>
                <a:spcPct val="115000"/>
              </a:lnSpc>
              <a:spcAft>
                <a:spcPts val="800"/>
              </a:spcAft>
            </a:pPr>
            <a:r>
              <a:rPr lang="pt-BR" sz="1800" b="1" kern="18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Portaria MPS nº 1.180, de 16 de abril de 2024 com alterações à Portaria MTP nº 1.467/2022</a:t>
            </a:r>
            <a:endParaRPr lang="pt-BR" sz="1800" kern="100" dirty="0">
              <a:effectLst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0" name="Imagem 9" descr="Uma imagem contendo Interface gráfica do usuário&#10;&#10;Descrição gerada automaticamente">
            <a:extLst>
              <a:ext uri="{FF2B5EF4-FFF2-40B4-BE49-F238E27FC236}">
                <a16:creationId xmlns:a16="http://schemas.microsoft.com/office/drawing/2014/main" id="{BEAA84E8-B7EC-A470-EA35-CB6B25659F8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14709" y="228600"/>
            <a:ext cx="2074091" cy="4347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730348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 descr="Forma&#10;&#10;Descrição gerada automaticamente com confiança baixa">
            <a:extLst>
              <a:ext uri="{FF2B5EF4-FFF2-40B4-BE49-F238E27FC236}">
                <a16:creationId xmlns:a16="http://schemas.microsoft.com/office/drawing/2014/main" id="{52EE4E4E-E171-C88F-842E-840B608AE15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8753" y="0"/>
            <a:ext cx="12192000" cy="6858000"/>
          </a:xfrm>
          <a:prstGeom prst="rect">
            <a:avLst/>
          </a:prstGeom>
        </p:spPr>
      </p:pic>
      <p:sp>
        <p:nvSpPr>
          <p:cNvPr id="4" name="CaixaDeTexto 3">
            <a:extLst>
              <a:ext uri="{FF2B5EF4-FFF2-40B4-BE49-F238E27FC236}">
                <a16:creationId xmlns:a16="http://schemas.microsoft.com/office/drawing/2014/main" id="{5238AD42-E429-5EB8-DF18-74BE9BFA7C3D}"/>
              </a:ext>
            </a:extLst>
          </p:cNvPr>
          <p:cNvSpPr txBox="1"/>
          <p:nvPr/>
        </p:nvSpPr>
        <p:spPr>
          <a:xfrm>
            <a:off x="968977" y="2162916"/>
            <a:ext cx="8476863" cy="1046440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pPr algn="just"/>
            <a:endParaRPr lang="pt-BR" sz="1400" spc="300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pPr algn="just"/>
            <a:endParaRPr lang="pt-BR" sz="1400" spc="300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pPr algn="just"/>
            <a:endParaRPr lang="pt-BR" sz="1400" spc="300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pPr algn="just"/>
            <a:endParaRPr lang="pt-BR" sz="2000" spc="300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31D972AC-AA1F-275F-1B8C-1932BE3C7E5D}"/>
              </a:ext>
            </a:extLst>
          </p:cNvPr>
          <p:cNvSpPr txBox="1"/>
          <p:nvPr/>
        </p:nvSpPr>
        <p:spPr>
          <a:xfrm>
            <a:off x="968976" y="1063321"/>
            <a:ext cx="4600575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pt-BR" b="1" dirty="0">
                <a:solidFill>
                  <a:srgbClr val="005DB8"/>
                </a:solidFill>
                <a:latin typeface="+mj-lt"/>
              </a:rPr>
              <a:t>ANEXO XV </a:t>
            </a:r>
            <a:r>
              <a:rPr lang="pt-BR" dirty="0">
                <a:solidFill>
                  <a:srgbClr val="005DB8"/>
                </a:solidFill>
                <a:latin typeface="+mj-lt"/>
              </a:rPr>
              <a:t>da Portaria nº 1.467/2022</a:t>
            </a:r>
          </a:p>
        </p:txBody>
      </p:sp>
      <p:cxnSp>
        <p:nvCxnSpPr>
          <p:cNvPr id="12" name="Conector reto 11">
            <a:extLst>
              <a:ext uri="{FF2B5EF4-FFF2-40B4-BE49-F238E27FC236}">
                <a16:creationId xmlns:a16="http://schemas.microsoft.com/office/drawing/2014/main" id="{36CD089A-698E-D40A-854F-A28012CF2BE7}"/>
              </a:ext>
            </a:extLst>
          </p:cNvPr>
          <p:cNvCxnSpPr>
            <a:cxnSpLocks/>
          </p:cNvCxnSpPr>
          <p:nvPr/>
        </p:nvCxnSpPr>
        <p:spPr>
          <a:xfrm>
            <a:off x="0" y="973324"/>
            <a:ext cx="4600575" cy="0"/>
          </a:xfrm>
          <a:prstGeom prst="line">
            <a:avLst/>
          </a:prstGeom>
          <a:ln>
            <a:solidFill>
              <a:srgbClr val="005DB8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graphicFrame>
        <p:nvGraphicFramePr>
          <p:cNvPr id="2" name="Tabela 1">
            <a:extLst>
              <a:ext uri="{FF2B5EF4-FFF2-40B4-BE49-F238E27FC236}">
                <a16:creationId xmlns:a16="http://schemas.microsoft.com/office/drawing/2014/main" id="{61B5830C-1B6E-22E2-490C-117FC7F19B62}"/>
              </a:ext>
            </a:extLst>
          </p:cNvPr>
          <p:cNvGraphicFramePr>
            <a:graphicFrameLocks noGrp="1"/>
          </p:cNvGraphicFramePr>
          <p:nvPr/>
        </p:nvGraphicFramePr>
        <p:xfrm>
          <a:off x="760021" y="1888366"/>
          <a:ext cx="9844802" cy="240627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73828">
                  <a:extLst>
                    <a:ext uri="{9D8B030D-6E8A-4147-A177-3AD203B41FA5}">
                      <a16:colId xmlns:a16="http://schemas.microsoft.com/office/drawing/2014/main" val="3565666456"/>
                    </a:ext>
                  </a:extLst>
                </a:gridCol>
                <a:gridCol w="6970974">
                  <a:extLst>
                    <a:ext uri="{9D8B030D-6E8A-4147-A177-3AD203B41FA5}">
                      <a16:colId xmlns:a16="http://schemas.microsoft.com/office/drawing/2014/main" val="4082247875"/>
                    </a:ext>
                  </a:extLst>
                </a:gridCol>
              </a:tblGrid>
              <a:tr h="394595">
                <a:tc>
                  <a:txBody>
                    <a:bodyPr/>
                    <a:lstStyle/>
                    <a:p>
                      <a:r>
                        <a:rPr lang="pt-BR" dirty="0"/>
                        <a:t>De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/>
                        <a:t>Para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0812687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pt-BR" dirty="0"/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pt-BR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Novo </a:t>
                      </a:r>
                      <a:r>
                        <a:rPr lang="pt-BR" b="1" dirty="0">
                          <a:effectLst/>
                        </a:rPr>
                        <a:t>Anexo XV da Portaria MTP nº 1.467, de 2022</a:t>
                      </a:r>
                      <a:r>
                        <a:rPr lang="pt-BR" dirty="0">
                          <a:effectLst/>
                        </a:rPr>
                        <a:t>, a ser acrescido na forma do Anexo II da minuta. Entre outros dados, esse formulário indica o órgão ou entidade da Administração Pública responsável pelo ônus da remuneração, bem como pela retenção e recolhimento da contribuição do servidor cedido, juntamente com o valor da contribuição do ente para o custeio da previdência social e o repasse dessas contribuições à unidade gestora do RPPS a que está vinculado o segurado cedido.</a:t>
                      </a:r>
                      <a:endParaRPr lang="pt-B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9244244"/>
                  </a:ext>
                </a:extLst>
              </a:tr>
            </a:tbl>
          </a:graphicData>
        </a:graphic>
      </p:graphicFrame>
      <p:sp>
        <p:nvSpPr>
          <p:cNvPr id="9" name="Retângulo 8"/>
          <p:cNvSpPr/>
          <p:nvPr/>
        </p:nvSpPr>
        <p:spPr>
          <a:xfrm>
            <a:off x="679269" y="5073154"/>
            <a:ext cx="1021515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b="1" dirty="0"/>
              <a:t>Modelo de termo de solicitação de cessão de servidor.</a:t>
            </a: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6D8A4B5F-03F1-4B6C-7784-4503253A47A1}"/>
              </a:ext>
            </a:extLst>
          </p:cNvPr>
          <p:cNvSpPr txBox="1"/>
          <p:nvPr/>
        </p:nvSpPr>
        <p:spPr>
          <a:xfrm>
            <a:off x="-47023" y="382601"/>
            <a:ext cx="10534254" cy="39215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>
              <a:lnSpc>
                <a:spcPct val="115000"/>
              </a:lnSpc>
              <a:spcAft>
                <a:spcPts val="800"/>
              </a:spcAft>
            </a:pPr>
            <a:r>
              <a:rPr lang="pt-BR" sz="1800" b="1" kern="18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Portaria MPS nº 1.180, de 16 de abril de 2024 com alterações à Portaria MTP nº 1.467/2022</a:t>
            </a:r>
            <a:endParaRPr lang="pt-BR" sz="1800" kern="100" dirty="0">
              <a:effectLst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0" name="Imagem 9" descr="Uma imagem contendo Interface gráfica do usuário&#10;&#10;Descrição gerada automaticamente">
            <a:extLst>
              <a:ext uri="{FF2B5EF4-FFF2-40B4-BE49-F238E27FC236}">
                <a16:creationId xmlns:a16="http://schemas.microsoft.com/office/drawing/2014/main" id="{BEAA84E8-B7EC-A470-EA35-CB6B25659F8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14709" y="228600"/>
            <a:ext cx="2074091" cy="4347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034816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ixaDeTexto 5">
            <a:extLst>
              <a:ext uri="{FF2B5EF4-FFF2-40B4-BE49-F238E27FC236}">
                <a16:creationId xmlns:a16="http://schemas.microsoft.com/office/drawing/2014/main" id="{096BCCC6-6322-47B6-BF82-2874E2373B5C}"/>
              </a:ext>
            </a:extLst>
          </p:cNvPr>
          <p:cNvSpPr txBox="1"/>
          <p:nvPr/>
        </p:nvSpPr>
        <p:spPr>
          <a:xfrm>
            <a:off x="1788159" y="1221842"/>
            <a:ext cx="9343666" cy="52247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BR" sz="2500" b="1" dirty="0">
                <a:solidFill>
                  <a:srgbClr val="000000"/>
                </a:solidFill>
                <a:latin typeface="Calibri" panose="020F0502020204030204" pitchFamily="34" charset="0"/>
              </a:rPr>
              <a:t>Por</a:t>
            </a:r>
            <a:r>
              <a:rPr lang="pt-BR" sz="2500" b="1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taria MPS nº 1.396, de 08 de maio de 2024</a:t>
            </a:r>
          </a:p>
          <a:p>
            <a:pPr algn="just">
              <a:lnSpc>
                <a:spcPct val="150000"/>
              </a:lnSpc>
            </a:pPr>
            <a:endParaRPr lang="pt-BR" sz="220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pt-BR" sz="2300" dirty="0">
                <a:solidFill>
                  <a:prstClr val="black"/>
                </a:solidFill>
                <a:cs typeface="Arial" panose="020B0604020202020204" pitchFamily="34" charset="0"/>
              </a:rPr>
              <a:t>Dispõe sobre </a:t>
            </a:r>
            <a:r>
              <a:rPr lang="pt-BR" sz="2300" b="1" dirty="0">
                <a:solidFill>
                  <a:prstClr val="black"/>
                </a:solidFill>
                <a:cs typeface="Arial" panose="020B0604020202020204" pitchFamily="34" charset="0"/>
              </a:rPr>
              <a:t>regime extraordinário de emissão e renovação da validade do Certificado de Regularidade Previdenciária - CRP e de sua emissão emergencial para o Estado e Municípios do Rio Grande do Sul em decorrência da calamidade pública </a:t>
            </a:r>
            <a:r>
              <a:rPr lang="pt-BR" sz="2300" dirty="0">
                <a:solidFill>
                  <a:prstClr val="black"/>
                </a:solidFill>
                <a:cs typeface="Arial" panose="020B0604020202020204" pitchFamily="34" charset="0"/>
              </a:rPr>
              <a:t>reconhecida por meio das Portarias do Ministério da Integração e do Desenvolvimento Regional nº 1.377 e nº 1.379, de 5 de maio de 2024.</a:t>
            </a:r>
          </a:p>
          <a:p>
            <a:pPr algn="just">
              <a:lnSpc>
                <a:spcPct val="150000"/>
              </a:lnSpc>
            </a:pPr>
            <a:endParaRPr lang="pt-BR" sz="2400" b="0" i="0" dirty="0"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pPr algn="just">
              <a:lnSpc>
                <a:spcPct val="150000"/>
              </a:lnSpc>
            </a:pPr>
            <a:endParaRPr lang="pt-BR" sz="1600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cxnSp>
        <p:nvCxnSpPr>
          <p:cNvPr id="19" name="Conector reto 18">
            <a:extLst>
              <a:ext uri="{FF2B5EF4-FFF2-40B4-BE49-F238E27FC236}">
                <a16:creationId xmlns:a16="http://schemas.microsoft.com/office/drawing/2014/main" id="{3B8590DE-A680-4E26-BEEC-02E1B0681BA9}"/>
              </a:ext>
            </a:extLst>
          </p:cNvPr>
          <p:cNvCxnSpPr>
            <a:cxnSpLocks/>
          </p:cNvCxnSpPr>
          <p:nvPr/>
        </p:nvCxnSpPr>
        <p:spPr>
          <a:xfrm>
            <a:off x="1324231" y="1350085"/>
            <a:ext cx="0" cy="3935370"/>
          </a:xfrm>
          <a:prstGeom prst="line">
            <a:avLst/>
          </a:prstGeom>
          <a:ln>
            <a:solidFill>
              <a:srgbClr val="29A9E1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7" name="Picture 2" descr="C:\Users\Claudia Fernanda\Pictures\20075647_1210628_GD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673" y="39189"/>
            <a:ext cx="1667070" cy="1166949"/>
          </a:xfrm>
          <a:prstGeom prst="rect">
            <a:avLst/>
          </a:prstGeom>
          <a:noFill/>
        </p:spPr>
      </p:pic>
      <p:pic>
        <p:nvPicPr>
          <p:cNvPr id="5" name="Imagem 4">
            <a:extLst>
              <a:ext uri="{FF2B5EF4-FFF2-40B4-BE49-F238E27FC236}">
                <a16:creationId xmlns:a16="http://schemas.microsoft.com/office/drawing/2014/main" id="{0A9E5C22-7236-209D-4F86-B62A619AF3E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2479" y="128906"/>
            <a:ext cx="1216095" cy="758085"/>
          </a:xfrm>
          <a:prstGeom prst="rect">
            <a:avLst/>
          </a:prstGeom>
        </p:spPr>
      </p:pic>
      <p:pic>
        <p:nvPicPr>
          <p:cNvPr id="8" name="Imagem 7" descr="Uma imagem contendo Interface gráfica do usuário&#10;&#10;Descrição gerada automaticamente">
            <a:extLst>
              <a:ext uri="{FF2B5EF4-FFF2-40B4-BE49-F238E27FC236}">
                <a16:creationId xmlns:a16="http://schemas.microsoft.com/office/drawing/2014/main" id="{BEAA84E8-B7EC-A470-EA35-CB6B25659F8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14709" y="228600"/>
            <a:ext cx="2074091" cy="4347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833138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>
            <a:extLst>
              <a:ext uri="{FF2B5EF4-FFF2-40B4-BE49-F238E27FC236}">
                <a16:creationId xmlns:a16="http://schemas.microsoft.com/office/drawing/2014/main" id="{AB12137F-D5BB-1038-DAC5-3EDED4D7BF32}"/>
              </a:ext>
            </a:extLst>
          </p:cNvPr>
          <p:cNvSpPr txBox="1"/>
          <p:nvPr/>
        </p:nvSpPr>
        <p:spPr>
          <a:xfrm>
            <a:off x="427383" y="875231"/>
            <a:ext cx="11390243" cy="563231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 defTabSz="13716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pt-BR" sz="2400" b="1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algn="just" defTabSz="13716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pt-BR" sz="2400" b="1" dirty="0">
                <a:solidFill>
                  <a:srgbClr val="000000"/>
                </a:solidFill>
                <a:latin typeface="Calibri" panose="020F0502020204030204" pitchFamily="34" charset="0"/>
              </a:rPr>
              <a:t>Por</a:t>
            </a:r>
            <a:r>
              <a:rPr lang="pt-BR" sz="2400" b="1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taria MPS nº 1.396, de 08 de maio de 2024 publicada no DOU dia 10/05/2024</a:t>
            </a:r>
          </a:p>
          <a:p>
            <a:pPr algn="just" defTabSz="13716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pt-BR" sz="2400" dirty="0">
              <a:solidFill>
                <a:prstClr val="black"/>
              </a:solidFill>
              <a:cs typeface="Arial" panose="020B0604020202020204" pitchFamily="34" charset="0"/>
            </a:endParaRPr>
          </a:p>
          <a:p>
            <a:pPr algn="just" defTabSz="13716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pt-BR" sz="2400" dirty="0">
              <a:solidFill>
                <a:prstClr val="black"/>
              </a:solidFill>
              <a:cs typeface="Arial" panose="020B0604020202020204" pitchFamily="34" charset="0"/>
            </a:endParaRPr>
          </a:p>
          <a:p>
            <a:pPr algn="just" defTabSz="13716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pt-BR" sz="2400" dirty="0">
                <a:solidFill>
                  <a:prstClr val="black"/>
                </a:solidFill>
                <a:cs typeface="Arial" panose="020B0604020202020204" pitchFamily="34" charset="0"/>
              </a:rPr>
              <a:t>Os Certificados de Regularidade Previdenciária - CRP de que trata o art. 248 da Portaria MTP nº 1.467, de 2 de junho de 2022, </a:t>
            </a:r>
            <a:r>
              <a:rPr lang="pt-BR" sz="2400" b="1" dirty="0">
                <a:solidFill>
                  <a:prstClr val="black"/>
                </a:solidFill>
                <a:cs typeface="Arial" panose="020B0604020202020204" pitchFamily="34" charset="0"/>
              </a:rPr>
              <a:t>do Estado e dos Municípios do Rio Grande do Sul</a:t>
            </a:r>
            <a:r>
              <a:rPr lang="pt-BR" sz="2400" dirty="0">
                <a:solidFill>
                  <a:prstClr val="black"/>
                </a:solidFill>
                <a:cs typeface="Arial" panose="020B0604020202020204" pitchFamily="34" charset="0"/>
              </a:rPr>
              <a:t> terão o seguinte </a:t>
            </a:r>
            <a:r>
              <a:rPr lang="pt-BR" sz="2400" b="1" dirty="0">
                <a:solidFill>
                  <a:prstClr val="black"/>
                </a:solidFill>
                <a:cs typeface="Arial" panose="020B0604020202020204" pitchFamily="34" charset="0"/>
              </a:rPr>
              <a:t>regime extraordinário de emissão ou renovação</a:t>
            </a:r>
            <a:r>
              <a:rPr lang="pt-BR" sz="2400" dirty="0">
                <a:solidFill>
                  <a:prstClr val="black"/>
                </a:solidFill>
                <a:cs typeface="Arial" panose="020B0604020202020204" pitchFamily="34" charset="0"/>
              </a:rPr>
              <a:t>:</a:t>
            </a:r>
          </a:p>
          <a:p>
            <a:pPr algn="just" defTabSz="13716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pt-BR" sz="2400" dirty="0">
              <a:solidFill>
                <a:prstClr val="black"/>
              </a:solidFill>
              <a:cs typeface="Arial" panose="020B0604020202020204" pitchFamily="34" charset="0"/>
            </a:endParaRPr>
          </a:p>
          <a:p>
            <a:pPr algn="just" defTabSz="13716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pt-BR" sz="2400" dirty="0">
                <a:solidFill>
                  <a:prstClr val="black"/>
                </a:solidFill>
                <a:cs typeface="Arial" panose="020B0604020202020204" pitchFamily="34" charset="0"/>
              </a:rPr>
              <a:t>I - os certificados com validade vencida nos </a:t>
            </a:r>
            <a:r>
              <a:rPr lang="pt-BR" sz="2400" b="1" dirty="0">
                <a:solidFill>
                  <a:prstClr val="black"/>
                </a:solidFill>
                <a:cs typeface="Arial" panose="020B0604020202020204" pitchFamily="34" charset="0"/>
              </a:rPr>
              <a:t>trinta dias anteriores à publicação desta Portaria serão renovados emergencialmente por noventa dias a partir da data desta publicação</a:t>
            </a:r>
            <a:r>
              <a:rPr lang="pt-BR" sz="2400" dirty="0">
                <a:solidFill>
                  <a:prstClr val="black"/>
                </a:solidFill>
                <a:cs typeface="Arial" panose="020B0604020202020204" pitchFamily="34" charset="0"/>
              </a:rPr>
              <a:t>; e</a:t>
            </a:r>
          </a:p>
          <a:p>
            <a:pPr algn="just" defTabSz="13716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pt-BR" sz="2400" dirty="0">
              <a:solidFill>
                <a:prstClr val="black"/>
              </a:solidFill>
              <a:cs typeface="Arial" panose="020B0604020202020204" pitchFamily="34" charset="0"/>
            </a:endParaRPr>
          </a:p>
          <a:p>
            <a:pPr algn="just" defTabSz="13716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pt-BR" sz="2400" dirty="0">
                <a:solidFill>
                  <a:prstClr val="black"/>
                </a:solidFill>
                <a:cs typeface="Arial" panose="020B0604020202020204" pitchFamily="34" charset="0"/>
              </a:rPr>
              <a:t>II - os certificados </a:t>
            </a:r>
            <a:r>
              <a:rPr lang="pt-BR" sz="2400" b="1" dirty="0">
                <a:solidFill>
                  <a:prstClr val="black"/>
                </a:solidFill>
                <a:cs typeface="Arial" panose="020B0604020202020204" pitchFamily="34" charset="0"/>
              </a:rPr>
              <a:t>vencidos em até sessenta dias da publicação desta Portaria serão renovados emergencialmente por mais noventa dias a contar da data do seu vencimento</a:t>
            </a:r>
            <a:r>
              <a:rPr lang="pt-BR" sz="2400" dirty="0">
                <a:solidFill>
                  <a:prstClr val="black"/>
                </a:solidFill>
                <a:cs typeface="Arial" panose="020B0604020202020204" pitchFamily="34" charset="0"/>
              </a:rPr>
              <a:t>.</a:t>
            </a:r>
          </a:p>
        </p:txBody>
      </p:sp>
      <p:pic>
        <p:nvPicPr>
          <p:cNvPr id="1026" name="Picture 2" descr="C:\Users\Claudia Fernanda\Pictures\20075647_1210628_GD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673" y="39189"/>
            <a:ext cx="1667070" cy="1166949"/>
          </a:xfrm>
          <a:prstGeom prst="rect">
            <a:avLst/>
          </a:prstGeom>
          <a:noFill/>
        </p:spPr>
      </p:pic>
      <p:pic>
        <p:nvPicPr>
          <p:cNvPr id="4" name="Imagem 3">
            <a:extLst>
              <a:ext uri="{FF2B5EF4-FFF2-40B4-BE49-F238E27FC236}">
                <a16:creationId xmlns:a16="http://schemas.microsoft.com/office/drawing/2014/main" id="{F9FFABEB-1605-AED1-858B-8BFAE108278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2479" y="128906"/>
            <a:ext cx="1305547" cy="813847"/>
          </a:xfrm>
          <a:prstGeom prst="rect">
            <a:avLst/>
          </a:prstGeom>
        </p:spPr>
      </p:pic>
      <p:pic>
        <p:nvPicPr>
          <p:cNvPr id="7" name="Imagem 6" descr="Uma imagem contendo Interface gráfica do usuário&#10;&#10;Descrição gerada automaticamente">
            <a:extLst>
              <a:ext uri="{FF2B5EF4-FFF2-40B4-BE49-F238E27FC236}">
                <a16:creationId xmlns:a16="http://schemas.microsoft.com/office/drawing/2014/main" id="{BEAA84E8-B7EC-A470-EA35-CB6B25659F8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14709" y="228600"/>
            <a:ext cx="2074091" cy="4347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719753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ixaDeTexto 5">
            <a:extLst>
              <a:ext uri="{FF2B5EF4-FFF2-40B4-BE49-F238E27FC236}">
                <a16:creationId xmlns:a16="http://schemas.microsoft.com/office/drawing/2014/main" id="{096BCCC6-6322-47B6-BF82-2874E2373B5C}"/>
              </a:ext>
            </a:extLst>
          </p:cNvPr>
          <p:cNvSpPr txBox="1"/>
          <p:nvPr/>
        </p:nvSpPr>
        <p:spPr>
          <a:xfrm>
            <a:off x="1948070" y="2089166"/>
            <a:ext cx="8953610" cy="17161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BR" sz="2800" b="1" dirty="0">
                <a:solidFill>
                  <a:srgbClr val="000000"/>
                </a:solidFill>
                <a:latin typeface="Calibri" panose="020F0502020204030204" pitchFamily="34" charset="0"/>
              </a:rPr>
              <a:t>Por</a:t>
            </a:r>
            <a:r>
              <a:rPr lang="pt-BR" sz="2800" b="1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taria MPS nº 1.499 de 28 de maio de 2024 que Altera a Portaria MTP nº 1.467, de 2 de junho de 2022 </a:t>
            </a:r>
          </a:p>
          <a:p>
            <a:pPr algn="just">
              <a:lnSpc>
                <a:spcPct val="150000"/>
              </a:lnSpc>
            </a:pPr>
            <a:endParaRPr lang="pt-BR" sz="1600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cxnSp>
        <p:nvCxnSpPr>
          <p:cNvPr id="19" name="Conector reto 18">
            <a:extLst>
              <a:ext uri="{FF2B5EF4-FFF2-40B4-BE49-F238E27FC236}">
                <a16:creationId xmlns:a16="http://schemas.microsoft.com/office/drawing/2014/main" id="{3B8590DE-A680-4E26-BEEC-02E1B0681BA9}"/>
              </a:ext>
            </a:extLst>
          </p:cNvPr>
          <p:cNvCxnSpPr>
            <a:cxnSpLocks/>
          </p:cNvCxnSpPr>
          <p:nvPr/>
        </p:nvCxnSpPr>
        <p:spPr>
          <a:xfrm>
            <a:off x="1423623" y="1350085"/>
            <a:ext cx="0" cy="3935370"/>
          </a:xfrm>
          <a:prstGeom prst="line">
            <a:avLst/>
          </a:prstGeom>
          <a:ln>
            <a:solidFill>
              <a:srgbClr val="29A9E1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7" name="Imagem 6" descr="Uma imagem contendo Interface gráfica do usuário&#10;&#10;Descrição gerada automaticamente">
            <a:extLst>
              <a:ext uri="{FF2B5EF4-FFF2-40B4-BE49-F238E27FC236}">
                <a16:creationId xmlns:a16="http://schemas.microsoft.com/office/drawing/2014/main" id="{BEAA84E8-B7EC-A470-EA35-CB6B25659F8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14709" y="228600"/>
            <a:ext cx="2074091" cy="4347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223723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CB44330D-EA18-4254-AA95-EB49948539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AB12137F-D5BB-1038-DAC5-3EDED4D7BF32}"/>
              </a:ext>
            </a:extLst>
          </p:cNvPr>
          <p:cNvSpPr txBox="1"/>
          <p:nvPr/>
        </p:nvSpPr>
        <p:spPr>
          <a:xfrm>
            <a:off x="743778" y="910062"/>
            <a:ext cx="10704443" cy="5668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 defTabSz="777240">
              <a:spcBef>
                <a:spcPts val="510"/>
              </a:spcBef>
              <a:tabLst>
                <a:tab pos="229934" algn="l"/>
              </a:tabLst>
            </a:pPr>
            <a:r>
              <a:rPr lang="pt-BR" sz="2400" b="1" kern="1200" dirty="0">
                <a:solidFill>
                  <a:srgbClr val="000000"/>
                </a:solidFill>
                <a:latin typeface="Calibri" panose="020F0502020204030204" pitchFamily="34" charset="0"/>
                <a:ea typeface="+mn-ea"/>
                <a:cs typeface="+mn-cs"/>
              </a:rPr>
              <a:t>Portaria MPS nº 1.499 de 28 de maio de 2024 publicada no DOU do dia 29/05/24</a:t>
            </a:r>
            <a:endParaRPr lang="pt-BR" sz="2400" b="1" kern="1200" dirty="0">
              <a:solidFill>
                <a:schemeClr val="tx1"/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  <a:p>
            <a:pPr algn="just" defTabSz="777240">
              <a:spcBef>
                <a:spcPts val="510"/>
              </a:spcBef>
              <a:tabLst>
                <a:tab pos="229934" algn="l"/>
              </a:tabLst>
            </a:pPr>
            <a:endParaRPr lang="pt-BR" sz="100" kern="1200" dirty="0">
              <a:solidFill>
                <a:schemeClr val="tx1"/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  <a:p>
            <a:pPr algn="just" defTabSz="777240">
              <a:spcBef>
                <a:spcPts val="510"/>
              </a:spcBef>
              <a:tabLst>
                <a:tab pos="229934" algn="l"/>
              </a:tabLst>
            </a:pPr>
            <a:r>
              <a:rPr lang="pt-BR" sz="2200" kern="1200" dirty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Altera a Portaria MTP nº 1.467/2022 para estabelecer uma regra provisória de exigência da certificação profissional dos dirigentes e membros de conselhos e comitês de RPPS até 31/12/2025, como forma de </a:t>
            </a:r>
            <a:r>
              <a:rPr lang="pt-BR" sz="2400" b="1" kern="1200" dirty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estimular a certificação e minorar impactados pelo calendário eleitoral dos municípios</a:t>
            </a:r>
            <a:r>
              <a:rPr lang="pt-BR" sz="2400" kern="1200" dirty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lang="pt-BR" sz="2200" kern="1200" dirty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com eventuais trocas de dirigentes e conselheiros. </a:t>
            </a:r>
          </a:p>
          <a:p>
            <a:pPr algn="just" defTabSz="777240">
              <a:spcBef>
                <a:spcPts val="510"/>
              </a:spcBef>
              <a:tabLst>
                <a:tab pos="229934" algn="l"/>
              </a:tabLst>
            </a:pPr>
            <a:r>
              <a:rPr lang="pt-BR" sz="2200" kern="1200" dirty="0">
                <a:solidFill>
                  <a:schemeClr val="tx1"/>
                </a:solidFill>
                <a:highlight>
                  <a:srgbClr val="00FF00"/>
                </a:highlight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Reduz as exigências de certificação </a:t>
            </a:r>
            <a:r>
              <a:rPr lang="pt-BR" sz="2200" b="1" u="sng" kern="1200" dirty="0">
                <a:solidFill>
                  <a:schemeClr val="tx1"/>
                </a:solidFill>
                <a:highlight>
                  <a:srgbClr val="00FF00"/>
                </a:highlight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até 31/12/2025</a:t>
            </a:r>
            <a:r>
              <a:rPr lang="pt-BR" sz="2200" kern="1200" dirty="0">
                <a:solidFill>
                  <a:schemeClr val="tx1"/>
                </a:solidFill>
                <a:highlight>
                  <a:srgbClr val="00FF00"/>
                </a:highlight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: a certificação a ser exigida é a </a:t>
            </a:r>
            <a:r>
              <a:rPr lang="pt-BR" sz="2200" b="1" kern="1200" dirty="0">
                <a:solidFill>
                  <a:schemeClr val="tx1"/>
                </a:solidFill>
                <a:highlight>
                  <a:srgbClr val="00FF00"/>
                </a:highlight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básica</a:t>
            </a:r>
            <a:r>
              <a:rPr lang="pt-BR" sz="2200" kern="1200" dirty="0">
                <a:solidFill>
                  <a:schemeClr val="tx1"/>
                </a:solidFill>
                <a:highlight>
                  <a:srgbClr val="00FF00"/>
                </a:highlight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, </a:t>
            </a:r>
            <a:r>
              <a:rPr lang="pt-BR" sz="2200" b="1" kern="1200" dirty="0">
                <a:solidFill>
                  <a:schemeClr val="tx1"/>
                </a:solidFill>
                <a:highlight>
                  <a:srgbClr val="00FF00"/>
                </a:highlight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independentemente do porte do RPPS ou da quantidade de recursos acumulados. Data de verificação continua sendo 31/07/2024</a:t>
            </a:r>
            <a:r>
              <a:rPr lang="pt-BR" sz="2200" b="1" kern="1200" dirty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.</a:t>
            </a:r>
            <a:endParaRPr lang="pt-BR" sz="600" kern="1200" dirty="0">
              <a:solidFill>
                <a:schemeClr val="tx1"/>
              </a:solidFill>
              <a:latin typeface="Calibri" panose="020F0502020204030204" pitchFamily="34" charset="0"/>
              <a:ea typeface="+mn-ea"/>
              <a:cs typeface="+mn-cs"/>
            </a:endParaRPr>
          </a:p>
          <a:p>
            <a:pPr marL="291465" indent="-291465" algn="just" defTabSz="777240">
              <a:spcBef>
                <a:spcPts val="510"/>
              </a:spcBef>
              <a:buFont typeface="Wingdings" panose="05000000000000000000" pitchFamily="2" charset="2"/>
              <a:buChar char=""/>
              <a:tabLst>
                <a:tab pos="229934" algn="l"/>
              </a:tabLst>
            </a:pPr>
            <a:r>
              <a:rPr lang="pt-BR" sz="2000" kern="1200" dirty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Da maioria dos membros titulares dos conselhos </a:t>
            </a:r>
            <a:r>
              <a:rPr lang="pt-BR" sz="2000" kern="1200" dirty="0">
                <a:solidFill>
                  <a:schemeClr val="tx1"/>
                </a:solidFill>
                <a:highlight>
                  <a:srgbClr val="00FFFF"/>
                </a:highlight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para 1/3 dos membros titulares</a:t>
            </a:r>
            <a:r>
              <a:rPr lang="pt-BR" sz="2000" kern="1200" dirty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;</a:t>
            </a:r>
            <a:endParaRPr lang="pt-BR" sz="2000" kern="1200" dirty="0">
              <a:solidFill>
                <a:schemeClr val="tx1"/>
              </a:solidFill>
              <a:latin typeface="Calibri" panose="020F0502020204030204" pitchFamily="34" charset="0"/>
              <a:ea typeface="+mn-ea"/>
              <a:cs typeface="+mn-cs"/>
            </a:endParaRPr>
          </a:p>
          <a:p>
            <a:pPr marL="291465" indent="-291465" algn="just" defTabSz="777240">
              <a:spcBef>
                <a:spcPts val="510"/>
              </a:spcBef>
              <a:buFont typeface="Wingdings" panose="05000000000000000000" pitchFamily="2" charset="2"/>
              <a:buChar char=""/>
              <a:tabLst>
                <a:tab pos="229934" algn="l"/>
              </a:tabLst>
            </a:pPr>
            <a:r>
              <a:rPr lang="pt-BR" sz="2000" kern="1200" dirty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Da maioria dos membros da diretoria executiva ou órgão do RPPS, </a:t>
            </a:r>
            <a:r>
              <a:rPr lang="pt-BR" sz="2000" kern="1200" dirty="0">
                <a:solidFill>
                  <a:schemeClr val="tx1"/>
                </a:solidFill>
                <a:highlight>
                  <a:srgbClr val="00FFFF"/>
                </a:highlight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computar-se-á a certificação do dirigente máximo</a:t>
            </a:r>
            <a:r>
              <a:rPr lang="pt-BR" sz="2000" kern="1200" dirty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;</a:t>
            </a:r>
            <a:endParaRPr lang="pt-BR" sz="2000" kern="1200" dirty="0">
              <a:solidFill>
                <a:schemeClr val="tx1"/>
              </a:solidFill>
              <a:latin typeface="Calibri" panose="020F0502020204030204" pitchFamily="34" charset="0"/>
              <a:ea typeface="+mn-ea"/>
              <a:cs typeface="+mn-cs"/>
            </a:endParaRPr>
          </a:p>
          <a:p>
            <a:pPr marL="291465" indent="-291465" algn="just" defTabSz="777240">
              <a:spcBef>
                <a:spcPts val="510"/>
              </a:spcBef>
              <a:buFont typeface="Wingdings" panose="05000000000000000000" pitchFamily="2" charset="2"/>
              <a:buChar char=""/>
              <a:tabLst>
                <a:tab pos="229934" algn="l"/>
              </a:tabLst>
            </a:pPr>
            <a:r>
              <a:rPr lang="pt-BR" sz="2000" kern="1200" dirty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Da totalidade dos membros do comitê de investimentos, independentemente da quantidade de recursos do regime, </a:t>
            </a:r>
            <a:r>
              <a:rPr lang="pt-BR" sz="2000" kern="1200" dirty="0">
                <a:solidFill>
                  <a:schemeClr val="tx1"/>
                </a:solidFill>
                <a:highlight>
                  <a:srgbClr val="00FFFF"/>
                </a:highlight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para a maioria dos membros</a:t>
            </a:r>
            <a:r>
              <a:rPr lang="pt-BR" sz="2000" kern="1200" dirty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;</a:t>
            </a:r>
            <a:endParaRPr lang="pt-BR" sz="2000" kern="1200" dirty="0">
              <a:solidFill>
                <a:schemeClr val="tx1"/>
              </a:solidFill>
              <a:latin typeface="Calibri" panose="020F0502020204030204" pitchFamily="34" charset="0"/>
              <a:ea typeface="+mn-ea"/>
              <a:cs typeface="+mn-cs"/>
            </a:endParaRPr>
          </a:p>
          <a:p>
            <a:pPr marL="291465" indent="-291465" algn="just" defTabSz="777240">
              <a:spcBef>
                <a:spcPts val="510"/>
              </a:spcBef>
              <a:buFont typeface="Wingdings" panose="05000000000000000000" pitchFamily="2" charset="2"/>
              <a:buChar char=""/>
              <a:tabLst>
                <a:tab pos="229934" algn="l"/>
              </a:tabLst>
            </a:pPr>
            <a:r>
              <a:rPr lang="pt-BR" sz="2000" kern="1200" dirty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se os dirigentes e conselheiros não obtiverem a certificação, o órgão ou entidade gestora poderá adotar, na forma da legislação do ente, providências relativas à substituição do profissional.</a:t>
            </a:r>
            <a:endParaRPr lang="pt-BR" sz="2000" dirty="0">
              <a:effectLst/>
              <a:latin typeface="Calibri" panose="020F0502020204030204" pitchFamily="34" charset="0"/>
              <a:ea typeface="Times New Roman" panose="02020603050405020304" pitchFamily="18" charset="0"/>
            </a:endParaRPr>
          </a:p>
        </p:txBody>
      </p:sp>
      <p:pic>
        <p:nvPicPr>
          <p:cNvPr id="6" name="Imagem 5" descr="Uma imagem contendo Interface gráfica do usuário&#10;&#10;Descrição gerada automaticamente">
            <a:extLst>
              <a:ext uri="{FF2B5EF4-FFF2-40B4-BE49-F238E27FC236}">
                <a16:creationId xmlns:a16="http://schemas.microsoft.com/office/drawing/2014/main" id="{BEAA84E8-B7EC-A470-EA35-CB6B25659F8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01197" y="450671"/>
            <a:ext cx="2074091" cy="4347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258870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F3060C83-F051-4F0E-ABAD-AA0DFC48B2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83C98ABE-055B-441F-B07E-44F97F083C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-376156" y="-253670"/>
            <a:ext cx="1827638" cy="1376989"/>
          </a:xfrm>
          <a:custGeom>
            <a:avLst/>
            <a:gdLst>
              <a:gd name="connsiteX0" fmla="*/ 0 w 1827638"/>
              <a:gd name="connsiteY0" fmla="*/ 987379 h 1376989"/>
              <a:gd name="connsiteX1" fmla="*/ 987379 w 1827638"/>
              <a:gd name="connsiteY1" fmla="*/ 0 h 1376989"/>
              <a:gd name="connsiteX2" fmla="*/ 1827638 w 1827638"/>
              <a:gd name="connsiteY2" fmla="*/ 840260 h 1376989"/>
              <a:gd name="connsiteX3" fmla="*/ 1827638 w 1827638"/>
              <a:gd name="connsiteY3" fmla="*/ 1376989 h 1376989"/>
              <a:gd name="connsiteX4" fmla="*/ 0 w 1827638"/>
              <a:gd name="connsiteY4" fmla="*/ 1376989 h 1376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7638" h="1376989">
                <a:moveTo>
                  <a:pt x="0" y="987379"/>
                </a:moveTo>
                <a:lnTo>
                  <a:pt x="987379" y="0"/>
                </a:lnTo>
                <a:lnTo>
                  <a:pt x="1827638" y="840260"/>
                </a:lnTo>
                <a:lnTo>
                  <a:pt x="1827638" y="1376989"/>
                </a:lnTo>
                <a:lnTo>
                  <a:pt x="0" y="1376989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29FDB030-9B49-4CED-8CCD-4D99382388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891641" y="422146"/>
            <a:ext cx="645368" cy="64536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3783CA14-24A1-485C-8B30-D6A5D87987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10043482" y="655140"/>
            <a:ext cx="687472" cy="687472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9A97C86A-04D6-40F7-AE84-31AB43E6A8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9356643" y="0"/>
            <a:ext cx="2835357" cy="1480837"/>
          </a:xfrm>
          <a:custGeom>
            <a:avLst/>
            <a:gdLst>
              <a:gd name="connsiteX0" fmla="*/ 2835357 w 2835357"/>
              <a:gd name="connsiteY0" fmla="*/ 1480837 h 1480837"/>
              <a:gd name="connsiteX1" fmla="*/ 0 w 2835357"/>
              <a:gd name="connsiteY1" fmla="*/ 1480837 h 1480837"/>
              <a:gd name="connsiteX2" fmla="*/ 1552727 w 2835357"/>
              <a:gd name="connsiteY2" fmla="*/ 0 h 1480837"/>
              <a:gd name="connsiteX3" fmla="*/ 2835357 w 2835357"/>
              <a:gd name="connsiteY3" fmla="*/ 1223245 h 1480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35357" h="1480837">
                <a:moveTo>
                  <a:pt x="2835357" y="1480837"/>
                </a:moveTo>
                <a:lnTo>
                  <a:pt x="0" y="1480837"/>
                </a:lnTo>
                <a:lnTo>
                  <a:pt x="1552727" y="0"/>
                </a:lnTo>
                <a:lnTo>
                  <a:pt x="2835357" y="1223245"/>
                </a:lnTo>
                <a:close/>
              </a:path>
            </a:pathLst>
          </a:cu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9" name="Isosceles Triangle 18">
            <a:extLst>
              <a:ext uri="{FF2B5EF4-FFF2-40B4-BE49-F238E27FC236}">
                <a16:creationId xmlns:a16="http://schemas.microsoft.com/office/drawing/2014/main" id="{FF9F2414-84E8-453E-B1F3-389FDE8192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976344" y="6115501"/>
            <a:ext cx="1494513" cy="742499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Isosceles Triangle 20">
            <a:extLst>
              <a:ext uri="{FF2B5EF4-FFF2-40B4-BE49-F238E27FC236}">
                <a16:creationId xmlns:a16="http://schemas.microsoft.com/office/drawing/2014/main" id="{3ECA69A1-7536-43AC-85EF-C7106179F5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604080" y="6453143"/>
            <a:ext cx="814903" cy="404857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AB12137F-D5BB-1038-DAC5-3EDED4D7BF32}"/>
              </a:ext>
            </a:extLst>
          </p:cNvPr>
          <p:cNvSpPr txBox="1"/>
          <p:nvPr/>
        </p:nvSpPr>
        <p:spPr>
          <a:xfrm>
            <a:off x="736548" y="1247156"/>
            <a:ext cx="10845851" cy="496737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 defTabSz="868680">
              <a:spcBef>
                <a:spcPts val="570"/>
              </a:spcBef>
              <a:tabLst>
                <a:tab pos="256985" algn="l"/>
              </a:tabLst>
            </a:pPr>
            <a:r>
              <a:rPr lang="pt-BR" sz="2280" kern="1200" dirty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Exigência, a </a:t>
            </a:r>
            <a:r>
              <a:rPr lang="pt-BR" sz="2280" b="1" kern="1200" dirty="0">
                <a:solidFill>
                  <a:schemeClr val="tx1"/>
                </a:solidFill>
                <a:highlight>
                  <a:srgbClr val="00FF00"/>
                </a:highlight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partir de 1/1/2026 </a:t>
            </a:r>
            <a:r>
              <a:rPr lang="pt-BR" sz="2280" kern="1200" dirty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das certificações e programas de qualificação continuada graduados em níveis básico, intermediário e avançado, exigidos de forma proporcional ao porte, </a:t>
            </a:r>
            <a:r>
              <a:rPr lang="pt-BR" sz="2280" b="1" kern="1200" dirty="0">
                <a:solidFill>
                  <a:schemeClr val="tx1"/>
                </a:solidFill>
                <a:highlight>
                  <a:srgbClr val="00FF00"/>
                </a:highlight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conforme o ISP-RPPS, ao volume de recursos nos moldes em que definidos no Manual da Certificação dos Profissionais dos RPPS</a:t>
            </a:r>
            <a:r>
              <a:rPr lang="pt-BR" sz="2280" kern="1200" dirty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.</a:t>
            </a:r>
          </a:p>
          <a:p>
            <a:pPr marL="325755" indent="-325755" algn="just" defTabSz="868680">
              <a:spcBef>
                <a:spcPts val="570"/>
              </a:spcBef>
              <a:buFont typeface="Wingdings" panose="05000000000000000000" pitchFamily="2" charset="2"/>
              <a:buChar char=""/>
              <a:tabLst>
                <a:tab pos="256985" algn="l"/>
              </a:tabLst>
            </a:pPr>
            <a:endParaRPr lang="pt-BR" sz="2280" kern="1200" dirty="0">
              <a:solidFill>
                <a:schemeClr val="tx1"/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  <a:p>
            <a:pPr algn="just" defTabSz="868680">
              <a:spcBef>
                <a:spcPts val="570"/>
              </a:spcBef>
              <a:tabLst>
                <a:tab pos="256985" algn="l"/>
              </a:tabLst>
            </a:pPr>
            <a:r>
              <a:rPr lang="pt-BR" sz="2280" kern="1200" dirty="0">
                <a:solidFill>
                  <a:schemeClr val="tx1"/>
                </a:solidFill>
                <a:highlight>
                  <a:srgbClr val="C0C0C0"/>
                </a:highlight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Manual é construído de forma participativa pela Comissão da Certificação, com representantes de RPPS eleitos pelo </a:t>
            </a:r>
            <a:r>
              <a:rPr lang="pt-BR" sz="2280" kern="1200" dirty="0" err="1">
                <a:solidFill>
                  <a:schemeClr val="tx1"/>
                </a:solidFill>
                <a:highlight>
                  <a:srgbClr val="C0C0C0"/>
                </a:highlight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Conaprev</a:t>
            </a:r>
            <a:r>
              <a:rPr lang="pt-BR" sz="2280" kern="1200" dirty="0">
                <a:solidFill>
                  <a:schemeClr val="tx1"/>
                </a:solidFill>
                <a:highlight>
                  <a:srgbClr val="C0C0C0"/>
                </a:highlight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, associações regionais de RPPS e representantes de Tribunais de Contas indicados pela </a:t>
            </a:r>
            <a:r>
              <a:rPr lang="pt-BR" sz="2280" kern="1200" dirty="0" err="1">
                <a:solidFill>
                  <a:schemeClr val="tx1"/>
                </a:solidFill>
                <a:highlight>
                  <a:srgbClr val="C0C0C0"/>
                </a:highlight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Atricon</a:t>
            </a:r>
            <a:r>
              <a:rPr lang="pt-BR" sz="2280" b="1" kern="1200" dirty="0">
                <a:solidFill>
                  <a:schemeClr val="tx1"/>
                </a:solidFill>
                <a:highlight>
                  <a:srgbClr val="C0C0C0"/>
                </a:highlight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. </a:t>
            </a:r>
            <a:r>
              <a:rPr lang="pt-BR" sz="2280" kern="1200" dirty="0">
                <a:solidFill>
                  <a:schemeClr val="tx1"/>
                </a:solidFill>
                <a:highlight>
                  <a:srgbClr val="C0C0C0"/>
                </a:highlight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Basicamente, as previsões do Manual são trazidas à Portaria MTP nº 1.467/2002.</a:t>
            </a:r>
          </a:p>
          <a:p>
            <a:pPr algn="just" defTabSz="868680">
              <a:spcBef>
                <a:spcPts val="570"/>
              </a:spcBef>
              <a:tabLst>
                <a:tab pos="256985" algn="l"/>
              </a:tabLst>
            </a:pPr>
            <a:endParaRPr lang="pt-BR" sz="2280" kern="1200" dirty="0">
              <a:solidFill>
                <a:schemeClr val="tx1"/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  <a:p>
            <a:pPr algn="just" defTabSz="868680">
              <a:spcBef>
                <a:spcPts val="570"/>
              </a:spcBef>
              <a:tabLst>
                <a:tab pos="256985" algn="l"/>
              </a:tabLst>
            </a:pPr>
            <a:r>
              <a:rPr lang="pt-BR" sz="2280" kern="1200" dirty="0">
                <a:solidFill>
                  <a:schemeClr val="tx1"/>
                </a:solidFill>
                <a:highlight>
                  <a:srgbClr val="00FF00"/>
                </a:highlight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Previsão da institucionalização de ações coordenadas de acompanhamento dos RPPS por meio da articulação institucional, a cooperação técnica e intercâmbio de informações com os Tribunais de Contas</a:t>
            </a:r>
            <a:r>
              <a:rPr lang="pt-BR" sz="2280" kern="1200" dirty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.</a:t>
            </a:r>
            <a:endParaRPr lang="pt-BR" sz="2400" dirty="0">
              <a:effectLst/>
              <a:latin typeface="Calibri" panose="020F0502020204030204" pitchFamily="34" charset="0"/>
              <a:ea typeface="Times New Roman" panose="02020603050405020304" pitchFamily="18" charset="0"/>
            </a:endParaRPr>
          </a:p>
        </p:txBody>
      </p:sp>
      <p:pic>
        <p:nvPicPr>
          <p:cNvPr id="12" name="Imagem 11" descr="Uma imagem contendo Interface gráfica do usuário&#10;&#10;Descrição gerada automaticamente">
            <a:extLst>
              <a:ext uri="{FF2B5EF4-FFF2-40B4-BE49-F238E27FC236}">
                <a16:creationId xmlns:a16="http://schemas.microsoft.com/office/drawing/2014/main" id="{BEAA84E8-B7EC-A470-EA35-CB6B25659F8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14709" y="228600"/>
            <a:ext cx="2074091" cy="4347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76576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10">
            <a:extLst>
              <a:ext uri="{FF2B5EF4-FFF2-40B4-BE49-F238E27FC236}">
                <a16:creationId xmlns:a16="http://schemas.microsoft.com/office/drawing/2014/main" id="{A8384FB5-9ADC-4DDC-881B-597D56F5B1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91E5A9A7-95C6-4F4F-B00E-C82E07FE62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7539" y="1417538"/>
            <a:ext cx="6875818" cy="4040744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D07DD2DE-F619-49DD-B5E7-03A290FF4E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-158495" y="2660473"/>
            <a:ext cx="4355594" cy="4038603"/>
          </a:xfrm>
          <a:prstGeom prst="rect">
            <a:avLst/>
          </a:prstGeom>
          <a:gradFill>
            <a:gsLst>
              <a:gs pos="0">
                <a:schemeClr val="accent1">
                  <a:alpha val="50000"/>
                </a:schemeClr>
              </a:gs>
              <a:gs pos="100000">
                <a:schemeClr val="accent1">
                  <a:lumMod val="50000"/>
                  <a:alpha val="0"/>
                </a:schemeClr>
              </a:gs>
            </a:gsLst>
            <a:lin ang="11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85149191-5F60-4A28-AAFF-039F96B0F3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-1180882" y="1638085"/>
            <a:ext cx="6857572" cy="3581401"/>
          </a:xfrm>
          <a:prstGeom prst="rect">
            <a:avLst/>
          </a:prstGeom>
          <a:gradFill>
            <a:gsLst>
              <a:gs pos="0">
                <a:srgbClr val="000000">
                  <a:alpha val="59000"/>
                </a:srgbClr>
              </a:gs>
              <a:gs pos="69000">
                <a:schemeClr val="accent1">
                  <a:alpha val="0"/>
                </a:scheme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F8260ED5-17F7-4158-B241-D51DD4CF1B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6097846">
            <a:off x="-747355" y="1201312"/>
            <a:ext cx="4808302" cy="4088666"/>
          </a:xfrm>
          <a:custGeom>
            <a:avLst/>
            <a:gdLst>
              <a:gd name="connsiteX0" fmla="*/ 48844 w 4808302"/>
              <a:gd name="connsiteY0" fmla="*/ 2888671 h 4088666"/>
              <a:gd name="connsiteX1" fmla="*/ 0 w 4808302"/>
              <a:gd name="connsiteY1" fmla="*/ 2404151 h 4088666"/>
              <a:gd name="connsiteX2" fmla="*/ 2404151 w 4808302"/>
              <a:gd name="connsiteY2" fmla="*/ 0 h 4088666"/>
              <a:gd name="connsiteX3" fmla="*/ 4808302 w 4808302"/>
              <a:gd name="connsiteY3" fmla="*/ 2404151 h 4088666"/>
              <a:gd name="connsiteX4" fmla="*/ 4700216 w 4808302"/>
              <a:gd name="connsiteY4" fmla="*/ 3119072 h 4088666"/>
              <a:gd name="connsiteX5" fmla="*/ 4643143 w 4808302"/>
              <a:gd name="connsiteY5" fmla="*/ 3275009 h 4088666"/>
              <a:gd name="connsiteX6" fmla="*/ 690093 w 4808302"/>
              <a:gd name="connsiteY6" fmla="*/ 4088666 h 4088666"/>
              <a:gd name="connsiteX7" fmla="*/ 548991 w 4808302"/>
              <a:gd name="connsiteY7" fmla="*/ 3933414 h 4088666"/>
              <a:gd name="connsiteX8" fmla="*/ 48844 w 4808302"/>
              <a:gd name="connsiteY8" fmla="*/ 2888671 h 40886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808302" h="4088666">
                <a:moveTo>
                  <a:pt x="48844" y="2888671"/>
                </a:moveTo>
                <a:cubicBezTo>
                  <a:pt x="16818" y="2732167"/>
                  <a:pt x="0" y="2570123"/>
                  <a:pt x="0" y="2404151"/>
                </a:cubicBezTo>
                <a:cubicBezTo>
                  <a:pt x="0" y="1076375"/>
                  <a:pt x="1076375" y="0"/>
                  <a:pt x="2404151" y="0"/>
                </a:cubicBezTo>
                <a:cubicBezTo>
                  <a:pt x="3731927" y="0"/>
                  <a:pt x="4808302" y="1076375"/>
                  <a:pt x="4808302" y="2404151"/>
                </a:cubicBezTo>
                <a:cubicBezTo>
                  <a:pt x="4808302" y="2653109"/>
                  <a:pt x="4770461" y="2893229"/>
                  <a:pt x="4700216" y="3119072"/>
                </a:cubicBezTo>
                <a:lnTo>
                  <a:pt x="4643143" y="3275009"/>
                </a:lnTo>
                <a:lnTo>
                  <a:pt x="690093" y="4088666"/>
                </a:lnTo>
                <a:lnTo>
                  <a:pt x="548991" y="3933414"/>
                </a:lnTo>
                <a:cubicBezTo>
                  <a:pt x="304015" y="3636572"/>
                  <a:pt x="128908" y="3279932"/>
                  <a:pt x="48844" y="2888671"/>
                </a:cubicBezTo>
                <a:close/>
              </a:path>
            </a:pathLst>
          </a:custGeom>
          <a:gradFill>
            <a:gsLst>
              <a:gs pos="39000">
                <a:schemeClr val="accent1">
                  <a:lumMod val="60000"/>
                  <a:lumOff val="40000"/>
                  <a:alpha val="0"/>
                </a:schemeClr>
              </a:gs>
              <a:gs pos="100000">
                <a:schemeClr val="accent1">
                  <a:lumMod val="75000"/>
                  <a:alpha val="26000"/>
                </a:schemeClr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096BCCC6-6322-47B6-BF82-2874E2373B5C}"/>
              </a:ext>
            </a:extLst>
          </p:cNvPr>
          <p:cNvSpPr txBox="1"/>
          <p:nvPr/>
        </p:nvSpPr>
        <p:spPr>
          <a:xfrm>
            <a:off x="354105" y="2704328"/>
            <a:ext cx="3278204" cy="305517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000" b="1" i="0" kern="1200" dirty="0" err="1">
                <a:solidFill>
                  <a:srgbClr val="FFFFFF"/>
                </a:solidFill>
                <a:effectLst/>
                <a:latin typeface="+mj-lt"/>
                <a:ea typeface="+mj-ea"/>
                <a:cs typeface="+mj-cs"/>
              </a:rPr>
              <a:t>Atualizações</a:t>
            </a:r>
            <a:r>
              <a:rPr lang="en-US" sz="4000" b="1" i="0" kern="1200" dirty="0">
                <a:solidFill>
                  <a:srgbClr val="FFFFFF"/>
                </a:solidFill>
                <a:effectLst/>
                <a:latin typeface="+mj-lt"/>
                <a:ea typeface="+mj-ea"/>
                <a:cs typeface="+mj-cs"/>
              </a:rPr>
              <a:t> </a:t>
            </a:r>
            <a:r>
              <a:rPr lang="en-US" sz="4000" b="1" i="0" kern="1200" dirty="0" err="1">
                <a:solidFill>
                  <a:srgbClr val="FFFFFF"/>
                </a:solidFill>
                <a:effectLst/>
                <a:latin typeface="+mj-lt"/>
                <a:ea typeface="+mj-ea"/>
                <a:cs typeface="+mj-cs"/>
              </a:rPr>
              <a:t>sobre</a:t>
            </a:r>
            <a:r>
              <a:rPr lang="en-US" sz="4000" b="1" i="0" kern="1200" dirty="0">
                <a:solidFill>
                  <a:srgbClr val="FFFFFF"/>
                </a:solidFill>
                <a:effectLst/>
                <a:latin typeface="+mj-lt"/>
                <a:ea typeface="+mj-ea"/>
                <a:cs typeface="+mj-cs"/>
              </a:rPr>
              <a:t> as </a:t>
            </a: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000" b="1" i="0" kern="1200" dirty="0" err="1">
                <a:solidFill>
                  <a:srgbClr val="FFFFFF"/>
                </a:solidFill>
                <a:effectLst/>
                <a:latin typeface="+mj-lt"/>
                <a:ea typeface="+mj-ea"/>
                <a:cs typeface="+mj-cs"/>
              </a:rPr>
              <a:t>normas</a:t>
            </a:r>
            <a:r>
              <a:rPr lang="en-US" sz="4000" b="1" i="0" kern="1200" dirty="0">
                <a:solidFill>
                  <a:srgbClr val="FFFFFF"/>
                </a:solidFill>
                <a:effectLst/>
                <a:latin typeface="+mj-lt"/>
                <a:ea typeface="+mj-ea"/>
                <a:cs typeface="+mj-cs"/>
              </a:rPr>
              <a:t> </a:t>
            </a:r>
            <a:r>
              <a:rPr lang="en-US" sz="4000" b="1" i="0" kern="1200" dirty="0" err="1">
                <a:solidFill>
                  <a:srgbClr val="FFFFFF"/>
                </a:solidFill>
                <a:effectLst/>
                <a:latin typeface="+mj-lt"/>
                <a:ea typeface="+mj-ea"/>
                <a:cs typeface="+mj-cs"/>
              </a:rPr>
              <a:t>infralegais</a:t>
            </a:r>
            <a:r>
              <a:rPr lang="en-US" sz="4000" b="1" i="0" kern="1200" dirty="0">
                <a:solidFill>
                  <a:srgbClr val="FFFFFF"/>
                </a:solidFill>
                <a:effectLst/>
                <a:latin typeface="+mj-lt"/>
                <a:ea typeface="+mj-ea"/>
                <a:cs typeface="+mj-cs"/>
              </a:rPr>
              <a:t> dos RPPS</a:t>
            </a: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sz="4000" kern="12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0F5D3E38-152C-B375-3E10-D66BEA22810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14201" y="1097128"/>
            <a:ext cx="5367049" cy="4561992"/>
          </a:xfrm>
          <a:prstGeom prst="rect">
            <a:avLst/>
          </a:prstGeom>
        </p:spPr>
      </p:pic>
      <p:pic>
        <p:nvPicPr>
          <p:cNvPr id="10" name="Imagem 9" descr="Uma imagem contendo Interface gráfica do usuário&#10;&#10;Descrição gerada automaticamente">
            <a:extLst>
              <a:ext uri="{FF2B5EF4-FFF2-40B4-BE49-F238E27FC236}">
                <a16:creationId xmlns:a16="http://schemas.microsoft.com/office/drawing/2014/main" id="{BEAA84E8-B7EC-A470-EA35-CB6B25659F8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11633" y="228600"/>
            <a:ext cx="2377167" cy="4982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564743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F3060C83-F051-4F0E-ABAD-AA0DFC48B2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83C98ABE-055B-441F-B07E-44F97F083C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-376156" y="-253670"/>
            <a:ext cx="1827638" cy="1376989"/>
          </a:xfrm>
          <a:custGeom>
            <a:avLst/>
            <a:gdLst>
              <a:gd name="connsiteX0" fmla="*/ 0 w 1827638"/>
              <a:gd name="connsiteY0" fmla="*/ 987379 h 1376989"/>
              <a:gd name="connsiteX1" fmla="*/ 987379 w 1827638"/>
              <a:gd name="connsiteY1" fmla="*/ 0 h 1376989"/>
              <a:gd name="connsiteX2" fmla="*/ 1827638 w 1827638"/>
              <a:gd name="connsiteY2" fmla="*/ 840260 h 1376989"/>
              <a:gd name="connsiteX3" fmla="*/ 1827638 w 1827638"/>
              <a:gd name="connsiteY3" fmla="*/ 1376989 h 1376989"/>
              <a:gd name="connsiteX4" fmla="*/ 0 w 1827638"/>
              <a:gd name="connsiteY4" fmla="*/ 1376989 h 1376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7638" h="1376989">
                <a:moveTo>
                  <a:pt x="0" y="987379"/>
                </a:moveTo>
                <a:lnTo>
                  <a:pt x="987379" y="0"/>
                </a:lnTo>
                <a:lnTo>
                  <a:pt x="1827638" y="840260"/>
                </a:lnTo>
                <a:lnTo>
                  <a:pt x="1827638" y="1376989"/>
                </a:lnTo>
                <a:lnTo>
                  <a:pt x="0" y="1376989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29FDB030-9B49-4CED-8CCD-4D99382388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891641" y="422146"/>
            <a:ext cx="645368" cy="64536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3783CA14-24A1-485C-8B30-D6A5D87987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10043482" y="655140"/>
            <a:ext cx="687472" cy="687472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9A97C86A-04D6-40F7-AE84-31AB43E6A8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9356643" y="0"/>
            <a:ext cx="2835357" cy="1480837"/>
          </a:xfrm>
          <a:custGeom>
            <a:avLst/>
            <a:gdLst>
              <a:gd name="connsiteX0" fmla="*/ 2835357 w 2835357"/>
              <a:gd name="connsiteY0" fmla="*/ 1480837 h 1480837"/>
              <a:gd name="connsiteX1" fmla="*/ 0 w 2835357"/>
              <a:gd name="connsiteY1" fmla="*/ 1480837 h 1480837"/>
              <a:gd name="connsiteX2" fmla="*/ 1552727 w 2835357"/>
              <a:gd name="connsiteY2" fmla="*/ 0 h 1480837"/>
              <a:gd name="connsiteX3" fmla="*/ 2835357 w 2835357"/>
              <a:gd name="connsiteY3" fmla="*/ 1223245 h 1480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35357" h="1480837">
                <a:moveTo>
                  <a:pt x="2835357" y="1480837"/>
                </a:moveTo>
                <a:lnTo>
                  <a:pt x="0" y="1480837"/>
                </a:lnTo>
                <a:lnTo>
                  <a:pt x="1552727" y="0"/>
                </a:lnTo>
                <a:lnTo>
                  <a:pt x="2835357" y="1223245"/>
                </a:lnTo>
                <a:close/>
              </a:path>
            </a:pathLst>
          </a:cu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9" name="Isosceles Triangle 18">
            <a:extLst>
              <a:ext uri="{FF2B5EF4-FFF2-40B4-BE49-F238E27FC236}">
                <a16:creationId xmlns:a16="http://schemas.microsoft.com/office/drawing/2014/main" id="{FF9F2414-84E8-453E-B1F3-389FDE8192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976344" y="6115501"/>
            <a:ext cx="1494513" cy="742499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Isosceles Triangle 20">
            <a:extLst>
              <a:ext uri="{FF2B5EF4-FFF2-40B4-BE49-F238E27FC236}">
                <a16:creationId xmlns:a16="http://schemas.microsoft.com/office/drawing/2014/main" id="{3ECA69A1-7536-43AC-85EF-C7106179F5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604080" y="6453143"/>
            <a:ext cx="814903" cy="404857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AB12137F-D5BB-1038-DAC5-3EDED4D7BF32}"/>
              </a:ext>
            </a:extLst>
          </p:cNvPr>
          <p:cNvSpPr txBox="1"/>
          <p:nvPr/>
        </p:nvSpPr>
        <p:spPr>
          <a:xfrm>
            <a:off x="526774" y="1187461"/>
            <a:ext cx="10815473" cy="480131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 defTabSz="886968">
              <a:spcBef>
                <a:spcPts val="582"/>
              </a:spcBef>
              <a:tabLst>
                <a:tab pos="262395" algn="l"/>
              </a:tabLst>
            </a:pPr>
            <a:r>
              <a:rPr lang="pt-BR" sz="2200" kern="1200" dirty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O </a:t>
            </a:r>
            <a:r>
              <a:rPr lang="pt-BR" sz="2200" b="1" kern="1200" dirty="0">
                <a:solidFill>
                  <a:schemeClr val="tx1"/>
                </a:solidFill>
                <a:highlight>
                  <a:srgbClr val="00FF00"/>
                </a:highlight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envio dos dados cadastrais, funcionais e remuneratórios </a:t>
            </a:r>
            <a:r>
              <a:rPr lang="pt-BR" sz="2200" b="1" kern="1200" dirty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dos segurados e beneficiários do RPPS para o MPS</a:t>
            </a:r>
            <a:r>
              <a:rPr lang="pt-BR" sz="2200" kern="1200" dirty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, devem considerar as informações constantes dos </a:t>
            </a:r>
            <a:r>
              <a:rPr lang="pt-BR" sz="2200" b="1" kern="1200" dirty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eventos de tabelas, periódicos e não periódicos, </a:t>
            </a:r>
            <a:r>
              <a:rPr lang="pt-BR" sz="2200" b="1" kern="1200" dirty="0">
                <a:solidFill>
                  <a:schemeClr val="tx1"/>
                </a:solidFill>
                <a:highlight>
                  <a:srgbClr val="00FF00"/>
                </a:highlight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enviadas por meio do </a:t>
            </a:r>
            <a:r>
              <a:rPr lang="pt-BR" sz="2200" b="1" kern="1200" dirty="0" err="1">
                <a:solidFill>
                  <a:schemeClr val="tx1"/>
                </a:solidFill>
                <a:highlight>
                  <a:srgbClr val="00FF00"/>
                </a:highlight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eSocial</a:t>
            </a:r>
            <a:r>
              <a:rPr lang="pt-BR" sz="2200" kern="1200" dirty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, observando-se as regras e prazos estabelecidos na documentação técnica aprovada pelo Ministério da Previdência Social em conjunto com os órgãos gestores do </a:t>
            </a:r>
            <a:r>
              <a:rPr lang="pt-BR" sz="2200" kern="1200" dirty="0" err="1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eSocial</a:t>
            </a:r>
            <a:r>
              <a:rPr lang="pt-BR" sz="2200" kern="1200" dirty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.</a:t>
            </a:r>
            <a:endParaRPr lang="pt-BR" sz="2200" kern="1200" dirty="0">
              <a:solidFill>
                <a:schemeClr val="tx1"/>
              </a:solidFill>
              <a:latin typeface="Calibri" panose="020F0502020204030204" pitchFamily="34" charset="0"/>
              <a:ea typeface="+mn-ea"/>
              <a:cs typeface="+mn-cs"/>
            </a:endParaRPr>
          </a:p>
          <a:p>
            <a:pPr algn="just" defTabSz="886968">
              <a:spcBef>
                <a:spcPts val="582"/>
              </a:spcBef>
              <a:tabLst>
                <a:tab pos="262395" algn="l"/>
              </a:tabLst>
            </a:pPr>
            <a:endParaRPr lang="pt-BR" sz="2200" kern="1200" dirty="0">
              <a:solidFill>
                <a:schemeClr val="tx1"/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  <a:p>
            <a:pPr algn="just" defTabSz="886968">
              <a:spcBef>
                <a:spcPts val="582"/>
              </a:spcBef>
              <a:tabLst>
                <a:tab pos="262395" algn="l"/>
              </a:tabLst>
            </a:pPr>
            <a:r>
              <a:rPr lang="pt-BR" sz="2200" kern="1200" dirty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Emissão de </a:t>
            </a:r>
            <a:r>
              <a:rPr lang="pt-BR" sz="2200" kern="1200" dirty="0">
                <a:solidFill>
                  <a:schemeClr val="tx1"/>
                </a:solidFill>
                <a:highlight>
                  <a:srgbClr val="00FF00"/>
                </a:highlight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CRP emergencial em caso de problema generalizado de natureza operacional no </a:t>
            </a:r>
            <a:r>
              <a:rPr lang="pt-BR" sz="2200" kern="1200" dirty="0" err="1">
                <a:solidFill>
                  <a:schemeClr val="tx1"/>
                </a:solidFill>
                <a:highlight>
                  <a:srgbClr val="00FF00"/>
                </a:highlight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Cadprev</a:t>
            </a:r>
            <a:r>
              <a:rPr lang="pt-BR" sz="2200" kern="1200" dirty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, que implique interrupção de funcionamento, indisponibilidade ou intermitência, inclusive com suspensão de prazos.</a:t>
            </a:r>
            <a:endParaRPr lang="pt-BR" sz="2200" kern="1200" dirty="0">
              <a:solidFill>
                <a:schemeClr val="tx1"/>
              </a:solidFill>
              <a:latin typeface="Calibri" panose="020F0502020204030204" pitchFamily="34" charset="0"/>
              <a:ea typeface="+mn-ea"/>
              <a:cs typeface="+mn-cs"/>
            </a:endParaRPr>
          </a:p>
          <a:p>
            <a:pPr algn="just" defTabSz="886968">
              <a:spcBef>
                <a:spcPts val="582"/>
              </a:spcBef>
              <a:tabLst>
                <a:tab pos="262395" algn="l"/>
              </a:tabLst>
            </a:pPr>
            <a:endParaRPr lang="pt-BR" sz="2200" kern="1200" dirty="0">
              <a:solidFill>
                <a:schemeClr val="tx1"/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  <a:p>
            <a:pPr algn="just" defTabSz="886968">
              <a:spcBef>
                <a:spcPts val="582"/>
              </a:spcBef>
              <a:tabLst>
                <a:tab pos="262395" algn="l"/>
              </a:tabLst>
            </a:pPr>
            <a:r>
              <a:rPr lang="pt-BR" sz="2200" kern="1200" dirty="0">
                <a:solidFill>
                  <a:schemeClr val="tx1"/>
                </a:solidFill>
                <a:highlight>
                  <a:srgbClr val="00FF00"/>
                </a:highlight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Anexo VII</a:t>
            </a:r>
            <a:r>
              <a:rPr lang="pt-BR" sz="2200" kern="1200" dirty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: </a:t>
            </a:r>
            <a:r>
              <a:rPr lang="pt-BR" sz="2200" kern="1200" dirty="0">
                <a:solidFill>
                  <a:schemeClr val="tx1"/>
                </a:solidFill>
                <a:highlight>
                  <a:srgbClr val="00FF00"/>
                </a:highlight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divulgação das taxas de juros parâmetro para a avaliação atuarial de 2025 </a:t>
            </a:r>
            <a:r>
              <a:rPr lang="pt-BR" sz="2200" kern="1200" dirty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(essas taxas são calculadas pela média móvel dos últimos 5 anos das taxas de juros das NTN-B e a metodologia é igual a Previc).</a:t>
            </a:r>
            <a:endParaRPr lang="pt-BR" sz="2200" dirty="0">
              <a:effectLst/>
              <a:latin typeface="Calibri" panose="020F0502020204030204" pitchFamily="34" charset="0"/>
              <a:ea typeface="Times New Roman" panose="02020603050405020304" pitchFamily="18" charset="0"/>
            </a:endParaRPr>
          </a:p>
        </p:txBody>
      </p:sp>
      <p:pic>
        <p:nvPicPr>
          <p:cNvPr id="12" name="Imagem 11" descr="Uma imagem contendo Interface gráfica do usuário&#10;&#10;Descrição gerada automaticamente">
            <a:extLst>
              <a:ext uri="{FF2B5EF4-FFF2-40B4-BE49-F238E27FC236}">
                <a16:creationId xmlns:a16="http://schemas.microsoft.com/office/drawing/2014/main" id="{BEAA84E8-B7EC-A470-EA35-CB6B25659F8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14709" y="228600"/>
            <a:ext cx="2074091" cy="4347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715027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ixaDeTexto 5">
            <a:extLst>
              <a:ext uri="{FF2B5EF4-FFF2-40B4-BE49-F238E27FC236}">
                <a16:creationId xmlns:a16="http://schemas.microsoft.com/office/drawing/2014/main" id="{096BCCC6-6322-47B6-BF82-2874E2373B5C}"/>
              </a:ext>
            </a:extLst>
          </p:cNvPr>
          <p:cNvSpPr txBox="1"/>
          <p:nvPr/>
        </p:nvSpPr>
        <p:spPr>
          <a:xfrm>
            <a:off x="2126976" y="1668882"/>
            <a:ext cx="8673104" cy="3285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BR" sz="2500" b="1" dirty="0">
                <a:solidFill>
                  <a:srgbClr val="000000"/>
                </a:solidFill>
                <a:latin typeface="Calibri" panose="020F0502020204030204" pitchFamily="34" charset="0"/>
              </a:rPr>
              <a:t>Por</a:t>
            </a:r>
            <a:r>
              <a:rPr lang="pt-BR" sz="2500" b="1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taria MPS nº 1.400 de 27 de maio de 2024</a:t>
            </a:r>
          </a:p>
          <a:p>
            <a:pPr algn="just">
              <a:lnSpc>
                <a:spcPct val="150000"/>
              </a:lnSpc>
            </a:pPr>
            <a:endParaRPr lang="pt-BR" sz="250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pt-BR" sz="25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Atualização e consolidação dos atos normativos da Compensação Previdenciária entre regimes</a:t>
            </a:r>
            <a:endParaRPr lang="pt-BR" sz="2500" dirty="0">
              <a:effectLst/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endParaRPr lang="pt-BR" sz="2400" b="0" i="0" dirty="0"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pPr algn="just">
              <a:lnSpc>
                <a:spcPct val="150000"/>
              </a:lnSpc>
            </a:pPr>
            <a:endParaRPr lang="pt-BR" sz="1600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cxnSp>
        <p:nvCxnSpPr>
          <p:cNvPr id="19" name="Conector reto 18">
            <a:extLst>
              <a:ext uri="{FF2B5EF4-FFF2-40B4-BE49-F238E27FC236}">
                <a16:creationId xmlns:a16="http://schemas.microsoft.com/office/drawing/2014/main" id="{3B8590DE-A680-4E26-BEEC-02E1B0681BA9}"/>
              </a:ext>
            </a:extLst>
          </p:cNvPr>
          <p:cNvCxnSpPr>
            <a:cxnSpLocks/>
          </p:cNvCxnSpPr>
          <p:nvPr/>
        </p:nvCxnSpPr>
        <p:spPr>
          <a:xfrm>
            <a:off x="1473319" y="1856981"/>
            <a:ext cx="0" cy="3935370"/>
          </a:xfrm>
          <a:prstGeom prst="line">
            <a:avLst/>
          </a:prstGeom>
          <a:ln>
            <a:solidFill>
              <a:srgbClr val="29A9E1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3" name="Imagem 2">
            <a:extLst>
              <a:ext uri="{FF2B5EF4-FFF2-40B4-BE49-F238E27FC236}">
                <a16:creationId xmlns:a16="http://schemas.microsoft.com/office/drawing/2014/main" id="{0801B3B9-25C8-0808-D639-3EDFCB54E3CD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38539" y="182649"/>
            <a:ext cx="1368311" cy="1079621"/>
          </a:xfrm>
          <a:prstGeom prst="rect">
            <a:avLst/>
          </a:prstGeom>
        </p:spPr>
      </p:pic>
      <p:pic>
        <p:nvPicPr>
          <p:cNvPr id="7" name="Imagem 6" descr="Uma imagem contendo Interface gráfica do usuário&#10;&#10;Descrição gerada automaticamente">
            <a:extLst>
              <a:ext uri="{FF2B5EF4-FFF2-40B4-BE49-F238E27FC236}">
                <a16:creationId xmlns:a16="http://schemas.microsoft.com/office/drawing/2014/main" id="{BEAA84E8-B7EC-A470-EA35-CB6B25659F8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14709" y="228600"/>
            <a:ext cx="2074091" cy="4347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529273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>
            <a:extLst>
              <a:ext uri="{FF2B5EF4-FFF2-40B4-BE49-F238E27FC236}">
                <a16:creationId xmlns:a16="http://schemas.microsoft.com/office/drawing/2014/main" id="{AB12137F-D5BB-1038-DAC5-3EDED4D7BF32}"/>
              </a:ext>
            </a:extLst>
          </p:cNvPr>
          <p:cNvSpPr txBox="1"/>
          <p:nvPr/>
        </p:nvSpPr>
        <p:spPr>
          <a:xfrm>
            <a:off x="347871" y="1123119"/>
            <a:ext cx="11211338" cy="510909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pt-BR" sz="2200" b="1" dirty="0">
                <a:solidFill>
                  <a:srgbClr val="000000"/>
                </a:solidFill>
                <a:latin typeface="Calibri" panose="020F0502020204030204" pitchFamily="34" charset="0"/>
              </a:rPr>
              <a:t>Por</a:t>
            </a:r>
            <a:r>
              <a:rPr lang="pt-BR" sz="2200" b="1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taria MPS nº 1.400 de 27 de maio de 2024 publicada no DOU do dia 03/06/2024</a:t>
            </a:r>
          </a:p>
          <a:p>
            <a:pPr algn="just"/>
            <a:endParaRPr lang="pt-BR" sz="1800" b="1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algn="just"/>
            <a:r>
              <a:rPr lang="pt-BR" sz="22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Atualização e consolidação dos atos normativos da Compensação Previdenciária entre regimes</a:t>
            </a:r>
            <a:endParaRPr lang="pt-BR" sz="2200" dirty="0">
              <a:effectLst/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pPr algn="just"/>
            <a:r>
              <a:rPr lang="pt-BR" sz="22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 </a:t>
            </a:r>
            <a:endParaRPr lang="pt-BR" sz="2200" dirty="0">
              <a:effectLst/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pPr algn="just"/>
            <a:r>
              <a:rPr lang="pt-BR" sz="22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Publicada pelo MPS, em 03/06/2024, a Portaria MPS nº 1.400/2024</a:t>
            </a:r>
            <a:r>
              <a:rPr lang="pt-BR" sz="22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pt-BR" sz="22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que</a:t>
            </a:r>
            <a:r>
              <a:rPr lang="pt-BR" sz="22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pt-BR" sz="22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disciplina os parâmetros e diretrizes da operacionalização da compensação financeira entre o Regime Geral de Previdência Social e os Regimes Próprios de Previdência Social - RPPS dos servidores da União, dos Estados, do Distrito Federal e dos Municípios, e destes entre si.</a:t>
            </a:r>
          </a:p>
          <a:p>
            <a:pPr algn="just"/>
            <a:endParaRPr lang="pt-BR" sz="2200" dirty="0"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algn="just"/>
            <a:r>
              <a:rPr lang="pt-BR" sz="22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A Portaria MPS nº 1.400, de 2024, visa estabelecer normas para os operadores da compensação previdenciária que é prevista na Lei nº 9.796, de 5 de maio de 1999, e do Decreto nº 10.188, de 20 de dezembro de 2019.</a:t>
            </a:r>
            <a:endParaRPr lang="pt-BR" sz="2200" dirty="0">
              <a:effectLst/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pPr algn="just"/>
            <a:endParaRPr lang="pt-BR" sz="2200" dirty="0">
              <a:effectLst/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pPr algn="just"/>
            <a:r>
              <a:rPr lang="pt-BR" sz="22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A norma visa consolidar dos atos normativos da União, atualizando e consolidando os conceitos e normas gerais da compensação previdenciária para um único ato infralegal. </a:t>
            </a:r>
            <a:endParaRPr lang="pt-BR" sz="1800" dirty="0">
              <a:solidFill>
                <a:prstClr val="black"/>
              </a:solidFill>
              <a:cs typeface="Arial" panose="020B0604020202020204" pitchFamily="34" charset="0"/>
            </a:endParaRP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032B46B0-CCAD-0FFD-BD4D-D091341A137F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8835" y="41240"/>
            <a:ext cx="1206935" cy="952293"/>
          </a:xfrm>
          <a:prstGeom prst="rect">
            <a:avLst/>
          </a:prstGeom>
        </p:spPr>
      </p:pic>
      <p:pic>
        <p:nvPicPr>
          <p:cNvPr id="6" name="Imagem 5" descr="Uma imagem contendo Interface gráfica do usuário&#10;&#10;Descrição gerada automaticamente">
            <a:extLst>
              <a:ext uri="{FF2B5EF4-FFF2-40B4-BE49-F238E27FC236}">
                <a16:creationId xmlns:a16="http://schemas.microsoft.com/office/drawing/2014/main" id="{BEAA84E8-B7EC-A470-EA35-CB6B25659F8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11633" y="228600"/>
            <a:ext cx="2377167" cy="4982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111101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ixaDeTexto 5">
            <a:extLst>
              <a:ext uri="{FF2B5EF4-FFF2-40B4-BE49-F238E27FC236}">
                <a16:creationId xmlns:a16="http://schemas.microsoft.com/office/drawing/2014/main" id="{096BCCC6-6322-47B6-BF82-2874E2373B5C}"/>
              </a:ext>
            </a:extLst>
          </p:cNvPr>
          <p:cNvSpPr txBox="1"/>
          <p:nvPr/>
        </p:nvSpPr>
        <p:spPr>
          <a:xfrm>
            <a:off x="313509" y="1250866"/>
            <a:ext cx="11534502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BR" sz="2400" b="1" dirty="0">
                <a:solidFill>
                  <a:srgbClr val="000000"/>
                </a:solidFill>
                <a:latin typeface="Calibri" panose="020F0502020204030204" pitchFamily="34" charset="0"/>
              </a:rPr>
              <a:t>Por</a:t>
            </a:r>
            <a:r>
              <a:rPr lang="pt-BR" sz="2400" b="1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taria MPS nº 1.956, de 19 de junho de 2024 </a:t>
            </a:r>
            <a:r>
              <a:rPr lang="pt-BR" sz="2400" b="1" dirty="0"/>
              <a:t>que prorroga o prazo de renovação emergencial dos Certificados de Regularidade Previdenciária - CRP do Estado e dos Municípios do Rio Grande do Sul em estado de calamidade ou de emergência que vencerem em até 180 dias após o prazo previsto na Portaria MPS nº 1.396/24.</a:t>
            </a:r>
          </a:p>
          <a:p>
            <a:pPr algn="just">
              <a:lnSpc>
                <a:spcPct val="150000"/>
              </a:lnSpc>
            </a:pPr>
            <a:r>
              <a:rPr lang="pt-BR" sz="2400" dirty="0"/>
              <a:t>Os </a:t>
            </a:r>
            <a:r>
              <a:rPr lang="pt-BR" sz="2400" b="1" dirty="0"/>
              <a:t>CRP que vencerem em até 180 dias após o prazo de 60 dias previsto no inciso II do art. 1º da Portaria MPS nº 1.396, de 08 de maio de 2024</a:t>
            </a:r>
            <a:r>
              <a:rPr lang="pt-BR" sz="2400" dirty="0"/>
              <a:t>, do </a:t>
            </a:r>
            <a:r>
              <a:rPr lang="pt-BR" sz="2400" dirty="0">
                <a:highlight>
                  <a:srgbClr val="00FF00"/>
                </a:highlight>
              </a:rPr>
              <a:t>Estado e dos Municípios do Rio Grande do Sul com reconhecimento oficial de estado de calamidade ou de emergência no período</a:t>
            </a:r>
            <a:r>
              <a:rPr lang="pt-BR" sz="2400" dirty="0"/>
              <a:t>, serão </a:t>
            </a:r>
            <a:r>
              <a:rPr lang="pt-BR" sz="2400" b="1" dirty="0"/>
              <a:t>renovados emergencialmente por mais noventa dias a contar da data do seu vencimento.</a:t>
            </a:r>
            <a:endParaRPr lang="pt-BR" sz="1600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pic>
        <p:nvPicPr>
          <p:cNvPr id="7" name="Picture 2" descr="C:\Users\Claudia Fernanda\Pictures\20075647_1210628_GD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673" y="39189"/>
            <a:ext cx="1630153" cy="1141107"/>
          </a:xfrm>
          <a:prstGeom prst="rect">
            <a:avLst/>
          </a:prstGeom>
          <a:noFill/>
        </p:spPr>
      </p:pic>
      <p:sp>
        <p:nvSpPr>
          <p:cNvPr id="10" name="CaixaDeTexto 9">
            <a:extLst>
              <a:ext uri="{FF2B5EF4-FFF2-40B4-BE49-F238E27FC236}">
                <a16:creationId xmlns:a16="http://schemas.microsoft.com/office/drawing/2014/main" id="{58091F9A-E219-70DE-C0B6-678BEBCF7F3F}"/>
              </a:ext>
            </a:extLst>
          </p:cNvPr>
          <p:cNvSpPr txBox="1"/>
          <p:nvPr/>
        </p:nvSpPr>
        <p:spPr>
          <a:xfrm>
            <a:off x="2253141" y="646814"/>
            <a:ext cx="918557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2400" b="1" dirty="0">
                <a:solidFill>
                  <a:srgbClr val="000000"/>
                </a:solidFill>
                <a:latin typeface="Calibri" panose="020F0502020204030204" pitchFamily="34" charset="0"/>
              </a:rPr>
              <a:t>Por</a:t>
            </a:r>
            <a:r>
              <a:rPr lang="pt-BR" sz="2400" b="1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taria MPS nº 1.956, publicada no DOU do dia 20 de junho de 2024</a:t>
            </a:r>
            <a:endParaRPr lang="pt-BR" sz="2400" b="1" dirty="0"/>
          </a:p>
        </p:txBody>
      </p:sp>
      <p:pic>
        <p:nvPicPr>
          <p:cNvPr id="2" name="Imagem 1">
            <a:extLst>
              <a:ext uri="{FF2B5EF4-FFF2-40B4-BE49-F238E27FC236}">
                <a16:creationId xmlns:a16="http://schemas.microsoft.com/office/drawing/2014/main" id="{7F622130-D2B1-B8FA-8304-78D9D87F14D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94159" y="5657719"/>
            <a:ext cx="1305547" cy="813847"/>
          </a:xfrm>
          <a:prstGeom prst="rect">
            <a:avLst/>
          </a:prstGeom>
        </p:spPr>
      </p:pic>
      <p:pic>
        <p:nvPicPr>
          <p:cNvPr id="9" name="Imagem 8" descr="Uma imagem contendo Interface gráfica do usuário&#10;&#10;Descrição gerada automaticamente">
            <a:extLst>
              <a:ext uri="{FF2B5EF4-FFF2-40B4-BE49-F238E27FC236}">
                <a16:creationId xmlns:a16="http://schemas.microsoft.com/office/drawing/2014/main" id="{BEAA84E8-B7EC-A470-EA35-CB6B25659F8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11633" y="228600"/>
            <a:ext cx="2377167" cy="4982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360599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ixaDeTexto 5">
            <a:extLst>
              <a:ext uri="{FF2B5EF4-FFF2-40B4-BE49-F238E27FC236}">
                <a16:creationId xmlns:a16="http://schemas.microsoft.com/office/drawing/2014/main" id="{096BCCC6-6322-47B6-BF82-2874E2373B5C}"/>
              </a:ext>
            </a:extLst>
          </p:cNvPr>
          <p:cNvSpPr txBox="1"/>
          <p:nvPr/>
        </p:nvSpPr>
        <p:spPr>
          <a:xfrm>
            <a:off x="423692" y="809561"/>
            <a:ext cx="11051177" cy="55707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2800" b="1" dirty="0">
                <a:solidFill>
                  <a:srgbClr val="000000"/>
                </a:solidFill>
                <a:latin typeface="Calibri" panose="020F0502020204030204" pitchFamily="34" charset="0"/>
              </a:rPr>
              <a:t>PORTARIA SRPC/MPS Nº 2.435, DE 30 DE JULHO DE 2024 publicada no DOU nº 146, de 31/07/2024</a:t>
            </a:r>
            <a:endParaRPr lang="pt-BR" sz="2000" b="1" dirty="0"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algn="just">
              <a:lnSpc>
                <a:spcPct val="150000"/>
              </a:lnSpc>
            </a:pPr>
            <a:endParaRPr lang="pt-BR" sz="2400" b="0" i="0" dirty="0"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pPr algn="just"/>
            <a:r>
              <a:rPr lang="pt-BR" sz="2200" b="1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Nomeação dos membros que compõem o Comitê da Compensação Previdenciária de que trata o § 1º do art. 92 da Portaria MPS nº 1.400, de 27 de maio de 2024; e </a:t>
            </a:r>
          </a:p>
          <a:p>
            <a:pPr algn="just"/>
            <a:endParaRPr lang="pt-BR" sz="2200" b="1" dirty="0"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algn="just"/>
            <a:r>
              <a:rPr lang="pt-BR" sz="22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Estabelecido que para </a:t>
            </a:r>
            <a:r>
              <a:rPr lang="pt-BR" sz="2200" dirty="0">
                <a:latin typeface="Calibri" panose="020F0502020204030204" pitchFamily="34" charset="0"/>
                <a:ea typeface="Times New Roman" panose="02020603050405020304" pitchFamily="18" charset="0"/>
              </a:rPr>
              <a:t>o </a:t>
            </a:r>
            <a:r>
              <a:rPr lang="pt-BR" sz="2200" b="1" dirty="0">
                <a:latin typeface="Calibri" panose="020F0502020204030204" pitchFamily="34" charset="0"/>
                <a:ea typeface="Times New Roman" panose="02020603050405020304" pitchFamily="18" charset="0"/>
              </a:rPr>
              <a:t>Índice de Situação Previdenciária - ISP-RPPS de 2024</a:t>
            </a:r>
            <a:r>
              <a:rPr lang="pt-BR" sz="2200" dirty="0">
                <a:latin typeface="Calibri" panose="020F0502020204030204" pitchFamily="34" charset="0"/>
                <a:ea typeface="Times New Roman" panose="02020603050405020304" pitchFamily="18" charset="0"/>
              </a:rPr>
              <a:t>, de que tratam o art. 238 da Portaria MTP nº 1.467, de 02 de junho de 2022 e a Portaria SPREV nº 14.762, de 19 de junho de 2020:</a:t>
            </a:r>
          </a:p>
          <a:p>
            <a:pPr algn="just"/>
            <a:endParaRPr lang="pt-BR" sz="2200" dirty="0"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pPr algn="just"/>
            <a:r>
              <a:rPr lang="pt-BR" sz="2200" dirty="0">
                <a:latin typeface="Calibri" panose="020F0502020204030204" pitchFamily="34" charset="0"/>
                <a:ea typeface="Times New Roman" panose="02020603050405020304" pitchFamily="18" charset="0"/>
              </a:rPr>
              <a:t>I - serão considerados os dados encaminhados por meio do Sistema de Informações dos Regimes Públicos de Previdência Social - </a:t>
            </a:r>
            <a:r>
              <a:rPr lang="pt-BR" sz="2200" dirty="0" err="1">
                <a:latin typeface="Calibri" panose="020F0502020204030204" pitchFamily="34" charset="0"/>
                <a:ea typeface="Times New Roman" panose="02020603050405020304" pitchFamily="18" charset="0"/>
              </a:rPr>
              <a:t>Cadprev</a:t>
            </a:r>
            <a:r>
              <a:rPr lang="pt-BR" sz="2200" dirty="0">
                <a:latin typeface="Calibri" panose="020F0502020204030204" pitchFamily="34" charset="0"/>
                <a:ea typeface="Times New Roman" panose="02020603050405020304" pitchFamily="18" charset="0"/>
              </a:rPr>
              <a:t> e do Sistema de Informações Contábeis e Fiscais do Setor Público Brasileiro - </a:t>
            </a:r>
            <a:r>
              <a:rPr lang="pt-BR" sz="2200" dirty="0" err="1">
                <a:latin typeface="Calibri" panose="020F0502020204030204" pitchFamily="34" charset="0"/>
                <a:ea typeface="Times New Roman" panose="02020603050405020304" pitchFamily="18" charset="0"/>
              </a:rPr>
              <a:t>Siconfi</a:t>
            </a:r>
            <a:r>
              <a:rPr lang="pt-BR" sz="2200" dirty="0">
                <a:latin typeface="Calibri" panose="020F0502020204030204" pitchFamily="34" charset="0"/>
                <a:ea typeface="Times New Roman" panose="02020603050405020304" pitchFamily="18" charset="0"/>
              </a:rPr>
              <a:t> até o dia </a:t>
            </a:r>
            <a:r>
              <a:rPr lang="pt-BR" sz="2200" b="1" dirty="0">
                <a:highlight>
                  <a:srgbClr val="FFFF00"/>
                </a:highlight>
                <a:latin typeface="Calibri" panose="020F0502020204030204" pitchFamily="34" charset="0"/>
                <a:ea typeface="Times New Roman" panose="02020603050405020304" pitchFamily="18" charset="0"/>
              </a:rPr>
              <a:t>15 de setembro de 2024</a:t>
            </a:r>
            <a:r>
              <a:rPr lang="pt-BR" sz="2200" dirty="0">
                <a:latin typeface="Calibri" panose="020F0502020204030204" pitchFamily="34" charset="0"/>
                <a:ea typeface="Times New Roman" panose="02020603050405020304" pitchFamily="18" charset="0"/>
              </a:rPr>
              <a:t>; e</a:t>
            </a:r>
          </a:p>
          <a:p>
            <a:pPr algn="just"/>
            <a:endParaRPr lang="pt-BR" sz="2200" dirty="0"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pPr algn="just"/>
            <a:r>
              <a:rPr lang="pt-BR" sz="2200" dirty="0">
                <a:latin typeface="Calibri" panose="020F0502020204030204" pitchFamily="34" charset="0"/>
                <a:ea typeface="Times New Roman" panose="02020603050405020304" pitchFamily="18" charset="0"/>
              </a:rPr>
              <a:t>II - o prazo limite para a publicação será </a:t>
            </a:r>
            <a:r>
              <a:rPr lang="pt-BR" sz="2200" dirty="0">
                <a:highlight>
                  <a:srgbClr val="FFFF00"/>
                </a:highlight>
                <a:latin typeface="Calibri" panose="020F0502020204030204" pitchFamily="34" charset="0"/>
                <a:ea typeface="Times New Roman" panose="02020603050405020304" pitchFamily="18" charset="0"/>
              </a:rPr>
              <a:t>29 de novembro de 2024</a:t>
            </a:r>
            <a:r>
              <a:rPr lang="pt-BR" sz="2200" dirty="0">
                <a:latin typeface="Calibri" panose="020F0502020204030204" pitchFamily="34" charset="0"/>
                <a:ea typeface="Times New Roman" panose="02020603050405020304" pitchFamily="18" charset="0"/>
              </a:rPr>
              <a:t>.  </a:t>
            </a:r>
            <a:endParaRPr lang="pt-BR" sz="1600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0A01B379-56A4-60F0-1A50-A803AE9A0AE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40062" y="5685038"/>
            <a:ext cx="3695700" cy="885825"/>
          </a:xfrm>
          <a:prstGeom prst="rect">
            <a:avLst/>
          </a:prstGeom>
        </p:spPr>
      </p:pic>
      <p:pic>
        <p:nvPicPr>
          <p:cNvPr id="4" name="Imagem 3">
            <a:extLst>
              <a:ext uri="{FF2B5EF4-FFF2-40B4-BE49-F238E27FC236}">
                <a16:creationId xmlns:a16="http://schemas.microsoft.com/office/drawing/2014/main" id="{E73AD920-4B8A-1AD9-F049-C55F0654D3B2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8836" y="41241"/>
            <a:ext cx="1024226" cy="808132"/>
          </a:xfrm>
          <a:prstGeom prst="rect">
            <a:avLst/>
          </a:prstGeom>
        </p:spPr>
      </p:pic>
      <p:pic>
        <p:nvPicPr>
          <p:cNvPr id="7" name="Imagem 6" descr="Uma imagem contendo Interface gráfica do usuário&#10;&#10;Descrição gerada automaticamente">
            <a:extLst>
              <a:ext uri="{FF2B5EF4-FFF2-40B4-BE49-F238E27FC236}">
                <a16:creationId xmlns:a16="http://schemas.microsoft.com/office/drawing/2014/main" id="{BEAA84E8-B7EC-A470-EA35-CB6B25659F8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11633" y="228600"/>
            <a:ext cx="2377167" cy="4982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360599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>
            <a:extLst>
              <a:ext uri="{FF2B5EF4-FFF2-40B4-BE49-F238E27FC236}">
                <a16:creationId xmlns:a16="http://schemas.microsoft.com/office/drawing/2014/main" id="{AB12137F-D5BB-1038-DAC5-3EDED4D7BF32}"/>
              </a:ext>
            </a:extLst>
          </p:cNvPr>
          <p:cNvSpPr txBox="1"/>
          <p:nvPr/>
        </p:nvSpPr>
        <p:spPr>
          <a:xfrm>
            <a:off x="347871" y="665069"/>
            <a:ext cx="11211338" cy="458587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endParaRPr lang="pt-BR" sz="2800" b="1" cap="all" dirty="0"/>
          </a:p>
          <a:p>
            <a:pPr algn="just"/>
            <a:endParaRPr lang="pt-BR" sz="2800" b="1" cap="all" dirty="0"/>
          </a:p>
          <a:p>
            <a:pPr algn="just"/>
            <a:r>
              <a:rPr lang="pt-BR" sz="2800" b="1" cap="all" dirty="0"/>
              <a:t>Portaria MPS Nº 2.191, de 1 de agosto de 2024 </a:t>
            </a:r>
            <a:r>
              <a:rPr lang="pt-BR" sz="2800" b="1" cap="all" dirty="0">
                <a:solidFill>
                  <a:srgbClr val="000000"/>
                </a:solidFill>
                <a:latin typeface="Calibri" panose="020F0502020204030204" pitchFamily="34" charset="0"/>
              </a:rPr>
              <a:t>publicada no DOU nº 148, de 02/08/2024</a:t>
            </a:r>
            <a:endParaRPr lang="pt-BR" sz="2800" b="1" cap="all" dirty="0"/>
          </a:p>
          <a:p>
            <a:r>
              <a:rPr lang="pt-BR" sz="2400" dirty="0"/>
              <a:t> </a:t>
            </a:r>
          </a:p>
          <a:p>
            <a:endParaRPr lang="pt-BR" sz="1600" dirty="0"/>
          </a:p>
          <a:p>
            <a:pPr algn="just"/>
            <a:r>
              <a:rPr lang="pt-BR" sz="28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Autoriza o processamento automático dos requerimentos de compensação financeira dos Regimes Próprios de Previdência Social do Estado e dos Municípios do Rio Grande do Sul de forma segregada dos demais requerimentos, em razão do reconhecimento do Estado de Calamidade Pública e da Situação de Emergência no Rio Grande do Sul.</a:t>
            </a:r>
            <a:endParaRPr lang="pt-BR" sz="2800" dirty="0"/>
          </a:p>
        </p:txBody>
      </p:sp>
      <p:pic>
        <p:nvPicPr>
          <p:cNvPr id="4" name="Picture 2" descr="C:\Users\Claudia Fernanda\Pictures\20075647_1210628_GD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6051" y="52252"/>
            <a:ext cx="1667070" cy="1166949"/>
          </a:xfrm>
          <a:prstGeom prst="rect">
            <a:avLst/>
          </a:prstGeom>
          <a:noFill/>
        </p:spPr>
      </p:pic>
      <p:pic>
        <p:nvPicPr>
          <p:cNvPr id="5" name="Imagem 4">
            <a:extLst>
              <a:ext uri="{FF2B5EF4-FFF2-40B4-BE49-F238E27FC236}">
                <a16:creationId xmlns:a16="http://schemas.microsoft.com/office/drawing/2014/main" id="{2E479714-487B-AE70-F156-FA5A4E9CCA1E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712887" y="188922"/>
            <a:ext cx="1206935" cy="952293"/>
          </a:xfrm>
          <a:prstGeom prst="rect">
            <a:avLst/>
          </a:prstGeom>
        </p:spPr>
      </p:pic>
      <p:pic>
        <p:nvPicPr>
          <p:cNvPr id="6" name="Imagem 5" descr="Uma imagem contendo Interface gráfica do usuário&#10;&#10;Descrição gerada automaticamente">
            <a:extLst>
              <a:ext uri="{FF2B5EF4-FFF2-40B4-BE49-F238E27FC236}">
                <a16:creationId xmlns:a16="http://schemas.microsoft.com/office/drawing/2014/main" id="{BEAA84E8-B7EC-A470-EA35-CB6B25659F8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11633" y="228600"/>
            <a:ext cx="2377167" cy="4982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847259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>
            <a:extLst>
              <a:ext uri="{FF2B5EF4-FFF2-40B4-BE49-F238E27FC236}">
                <a16:creationId xmlns:a16="http://schemas.microsoft.com/office/drawing/2014/main" id="{AB12137F-D5BB-1038-DAC5-3EDED4D7BF32}"/>
              </a:ext>
            </a:extLst>
          </p:cNvPr>
          <p:cNvSpPr txBox="1"/>
          <p:nvPr/>
        </p:nvSpPr>
        <p:spPr>
          <a:xfrm>
            <a:off x="365759" y="834888"/>
            <a:ext cx="11443064" cy="55092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pt-BR" sz="2800" b="1" cap="all" dirty="0"/>
          </a:p>
          <a:p>
            <a:r>
              <a:rPr lang="pt-BR" sz="2800" b="1" cap="all" dirty="0"/>
              <a:t>Portaria MPS Nº 2.190, DE 1 DE agosto DE 2024 </a:t>
            </a:r>
            <a:r>
              <a:rPr lang="pt-BR" sz="2800" b="1" cap="all" dirty="0">
                <a:solidFill>
                  <a:srgbClr val="000000"/>
                </a:solidFill>
                <a:latin typeface="Calibri" panose="020F0502020204030204" pitchFamily="34" charset="0"/>
              </a:rPr>
              <a:t>publicada no DOU nº 148, de 02/08/2024</a:t>
            </a:r>
            <a:endParaRPr lang="pt-BR" sz="2800" b="1" cap="all" dirty="0"/>
          </a:p>
          <a:p>
            <a:r>
              <a:rPr lang="pt-BR" sz="800" dirty="0"/>
              <a:t> </a:t>
            </a:r>
          </a:p>
          <a:p>
            <a:r>
              <a:rPr lang="pt-BR" sz="20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Dispõe sobre regime extraordinário dos planos de amortização do déficit atuarial dos RPPS  dos servidores públicos do Estado e dos Municípios do Rio Grande do Sul. </a:t>
            </a:r>
            <a:endParaRPr lang="pt-BR" sz="2000" dirty="0"/>
          </a:p>
          <a:p>
            <a:r>
              <a:rPr lang="pt-BR" sz="2000" dirty="0"/>
              <a:t> </a:t>
            </a:r>
          </a:p>
          <a:p>
            <a:pPr algn="just"/>
            <a:r>
              <a:rPr lang="pt-BR" sz="2000" dirty="0">
                <a:solidFill>
                  <a:srgbClr val="000000"/>
                </a:solidFill>
                <a:latin typeface="Calibri" panose="020F0502020204030204" pitchFamily="34" charset="0"/>
              </a:rPr>
              <a:t>- </a:t>
            </a:r>
            <a:r>
              <a:rPr lang="pt-BR" sz="2000" dirty="0" err="1">
                <a:solidFill>
                  <a:srgbClr val="000000"/>
                </a:solidFill>
                <a:latin typeface="Calibri" panose="020F0502020204030204" pitchFamily="34" charset="0"/>
              </a:rPr>
              <a:t>D</a:t>
            </a:r>
            <a:r>
              <a:rPr lang="pt-BR" sz="2000" b="0" i="0" dirty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iferimento</a:t>
            </a:r>
            <a:r>
              <a:rPr lang="pt-BR" sz="20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do início da exigibilidade das contribuições suplementares, na forma de alíquotas ou aportes mensais, até 31 de março de 2025;</a:t>
            </a:r>
            <a:endParaRPr lang="pt-BR" sz="2000" dirty="0">
              <a:effectLst/>
            </a:endParaRPr>
          </a:p>
          <a:p>
            <a:pPr marL="0" marR="0" algn="just">
              <a:spcBef>
                <a:spcPts val="0"/>
              </a:spcBef>
              <a:buFontTx/>
              <a:buChar char="-"/>
            </a:pPr>
            <a:r>
              <a:rPr lang="pt-BR" sz="2000" dirty="0">
                <a:solidFill>
                  <a:srgbClr val="000000"/>
                </a:solidFill>
                <a:latin typeface="Calibri" panose="020F0502020204030204" pitchFamily="34" charset="0"/>
              </a:rPr>
              <a:t> M</a:t>
            </a:r>
            <a:r>
              <a:rPr lang="pt-BR" sz="20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anutenção, até 31 de dezembro de 2026, do percentual previsto na alínea "a" do inciso I e na alínea "a" do inciso II do art. 45 do Anexo VI da Portaria MTP nº 1.467, de 02 de junho de 2022.</a:t>
            </a:r>
          </a:p>
          <a:p>
            <a:pPr marL="0" marR="0" algn="just">
              <a:spcBef>
                <a:spcPts val="0"/>
              </a:spcBef>
            </a:pPr>
            <a:endParaRPr lang="pt-BR" sz="2000" dirty="0">
              <a:effectLst/>
            </a:endParaRPr>
          </a:p>
          <a:p>
            <a:pPr marL="0" marR="0" algn="just">
              <a:spcBef>
                <a:spcPts val="0"/>
              </a:spcBef>
            </a:pPr>
            <a:r>
              <a:rPr lang="pt-BR" sz="20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A implementação, por lei do ente federativo, de planos de amortização do déficit atuarial com a adoção do regime extraordinário deverá ser embasada em: </a:t>
            </a:r>
            <a:endParaRPr lang="pt-BR" sz="2000" dirty="0">
              <a:effectLst/>
            </a:endParaRPr>
          </a:p>
          <a:p>
            <a:pPr marL="0" marR="0" algn="just">
              <a:spcBef>
                <a:spcPts val="0"/>
              </a:spcBef>
            </a:pPr>
            <a:r>
              <a:rPr lang="pt-BR" sz="20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a) avaliação de impactos para a capacidade orçamentária, financeira e fiscal do ente federativo decorrentes dos eventos climáticos que afetaram o Estado do RS, inclusive no que se refere à arrecadação própria de tributos ou ao recebimento de repasses de recursos;</a:t>
            </a:r>
            <a:endParaRPr lang="pt-BR" sz="2000" dirty="0">
              <a:effectLst/>
            </a:endParaRPr>
          </a:p>
        </p:txBody>
      </p:sp>
      <p:pic>
        <p:nvPicPr>
          <p:cNvPr id="4" name="Picture 2" descr="C:\Users\Claudia Fernanda\Pictures\20075647_1210628_GD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673" y="39189"/>
            <a:ext cx="1667070" cy="1166949"/>
          </a:xfrm>
          <a:prstGeom prst="rect">
            <a:avLst/>
          </a:prstGeom>
          <a:noFill/>
        </p:spPr>
      </p:pic>
      <p:pic>
        <p:nvPicPr>
          <p:cNvPr id="5" name="Imagem 4" descr="Uma imagem contendo Interface gráfica do usuário&#10;&#10;Descrição gerada automaticamente">
            <a:extLst>
              <a:ext uri="{FF2B5EF4-FFF2-40B4-BE49-F238E27FC236}">
                <a16:creationId xmlns:a16="http://schemas.microsoft.com/office/drawing/2014/main" id="{BEAA84E8-B7EC-A470-EA35-CB6B25659F8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11633" y="228600"/>
            <a:ext cx="2377167" cy="4982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888274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>
            <a:extLst>
              <a:ext uri="{FF2B5EF4-FFF2-40B4-BE49-F238E27FC236}">
                <a16:creationId xmlns:a16="http://schemas.microsoft.com/office/drawing/2014/main" id="{AB12137F-D5BB-1038-DAC5-3EDED4D7BF32}"/>
              </a:ext>
            </a:extLst>
          </p:cNvPr>
          <p:cNvSpPr txBox="1"/>
          <p:nvPr/>
        </p:nvSpPr>
        <p:spPr>
          <a:xfrm>
            <a:off x="365759" y="834888"/>
            <a:ext cx="11193449" cy="57554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pt-BR" sz="2800" b="1" cap="all" dirty="0"/>
          </a:p>
          <a:p>
            <a:r>
              <a:rPr lang="pt-BR" sz="2800" b="1" cap="all" dirty="0"/>
              <a:t>Portaria MPS Nº 2.190, DE 1 DE agosto DE 2024 </a:t>
            </a:r>
            <a:r>
              <a:rPr lang="pt-BR" sz="2800" b="1" cap="all" dirty="0">
                <a:solidFill>
                  <a:srgbClr val="000000"/>
                </a:solidFill>
                <a:latin typeface="Calibri" panose="020F0502020204030204" pitchFamily="34" charset="0"/>
              </a:rPr>
              <a:t>publicada no DOU nº 148, de 02/08/2024</a:t>
            </a:r>
            <a:endParaRPr lang="pt-BR" sz="2800" b="1" cap="all" dirty="0"/>
          </a:p>
          <a:p>
            <a:r>
              <a:rPr lang="pt-BR" sz="2000" dirty="0"/>
              <a:t> </a:t>
            </a:r>
          </a:p>
          <a:p>
            <a:r>
              <a:rPr lang="pt-BR" sz="22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Dispõe sobre regime extraordinário dos planos de amortização do déficit atuarial dos RPPS  dos servidores públicos do Estado e dos Municípios do Rio Grande do Sul. </a:t>
            </a:r>
            <a:endParaRPr lang="pt-BR" sz="2200" dirty="0"/>
          </a:p>
          <a:p>
            <a:r>
              <a:rPr lang="pt-BR" sz="2200" dirty="0"/>
              <a:t> </a:t>
            </a:r>
          </a:p>
          <a:p>
            <a:pPr marL="0" marR="0" algn="just">
              <a:spcBef>
                <a:spcPts val="0"/>
              </a:spcBef>
            </a:pPr>
            <a:r>
              <a:rPr lang="pt-BR" sz="22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b) avaliação atuarial do RPPS, considerando a ocorrência de fato relevante para o deterioramento de sua situação financeira e atuaria</a:t>
            </a:r>
          </a:p>
          <a:p>
            <a:pPr marL="0" marR="0" algn="just">
              <a:spcBef>
                <a:spcPts val="0"/>
              </a:spcBef>
            </a:pPr>
            <a:endParaRPr lang="pt-BR" sz="220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marL="0" marR="0" algn="just">
              <a:spcBef>
                <a:spcPts val="0"/>
              </a:spcBef>
              <a:buFontTx/>
              <a:buChar char="-"/>
            </a:pPr>
            <a:r>
              <a:rPr lang="pt-BR" sz="22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não deverá colocar em risco a solvência e liquidez do plano de benefícios, por meio do acompanhamento semestral do equilíbrio entre os compromissos do plano de benefícios e os recursos garantidores; e </a:t>
            </a:r>
          </a:p>
          <a:p>
            <a:pPr marL="0" marR="0" algn="just">
              <a:spcBef>
                <a:spcPts val="0"/>
              </a:spcBef>
              <a:buFontTx/>
              <a:buChar char="-"/>
            </a:pPr>
            <a:endParaRPr lang="pt-BR" sz="2200" dirty="0">
              <a:effectLst/>
            </a:endParaRPr>
          </a:p>
          <a:p>
            <a:pPr marL="0" marR="0" algn="just">
              <a:spcBef>
                <a:spcPts val="0"/>
              </a:spcBef>
              <a:buFontTx/>
              <a:buChar char="-"/>
            </a:pPr>
            <a:r>
              <a:rPr lang="pt-BR" sz="22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não afasta a responsabilidade do ente federativo pela cobertura de eventuais insuficiências financeiras.</a:t>
            </a:r>
            <a:endParaRPr lang="pt-BR" sz="2200" dirty="0">
              <a:effectLst/>
            </a:endParaRPr>
          </a:p>
        </p:txBody>
      </p:sp>
      <p:pic>
        <p:nvPicPr>
          <p:cNvPr id="4" name="Picture 2" descr="C:\Users\Claudia Fernanda\Pictures\20075647_1210628_GD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673" y="39189"/>
            <a:ext cx="1667070" cy="1166949"/>
          </a:xfrm>
          <a:prstGeom prst="rect">
            <a:avLst/>
          </a:prstGeom>
          <a:noFill/>
        </p:spPr>
      </p:pic>
      <p:pic>
        <p:nvPicPr>
          <p:cNvPr id="5" name="Imagem 4" descr="Uma imagem contendo Interface gráfica do usuário&#10;&#10;Descrição gerada automaticamente">
            <a:extLst>
              <a:ext uri="{FF2B5EF4-FFF2-40B4-BE49-F238E27FC236}">
                <a16:creationId xmlns:a16="http://schemas.microsoft.com/office/drawing/2014/main" id="{BEAA84E8-B7EC-A470-EA35-CB6B25659F8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11633" y="228600"/>
            <a:ext cx="2377167" cy="4982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888274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Espaço Reservado para Conteúdo 9">
            <a:extLst>
              <a:ext uri="{FF2B5EF4-FFF2-40B4-BE49-F238E27FC236}">
                <a16:creationId xmlns:a16="http://schemas.microsoft.com/office/drawing/2014/main" id="{D70EA2E7-D5D0-E19A-B421-D97FD545EC0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2159000"/>
            <a:ext cx="10515600" cy="3913262"/>
          </a:xfrm>
          <a:ln>
            <a:solidFill>
              <a:schemeClr val="accent1"/>
            </a:solidFill>
          </a:ln>
        </p:spPr>
      </p:pic>
      <p:sp>
        <p:nvSpPr>
          <p:cNvPr id="5" name="CaixaDeTexto 4">
            <a:extLst>
              <a:ext uri="{FF2B5EF4-FFF2-40B4-BE49-F238E27FC236}">
                <a16:creationId xmlns:a16="http://schemas.microsoft.com/office/drawing/2014/main" id="{0B07EF07-94FC-38D4-3A12-1073A4D81166}"/>
              </a:ext>
            </a:extLst>
          </p:cNvPr>
          <p:cNvSpPr txBox="1"/>
          <p:nvPr/>
        </p:nvSpPr>
        <p:spPr>
          <a:xfrm>
            <a:off x="1422400" y="736601"/>
            <a:ext cx="9093200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BR" sz="2800" b="1" dirty="0"/>
              <a:t>DRPPS - Canais e fontes de informação, </a:t>
            </a:r>
            <a:br>
              <a:rPr lang="pt-BR" sz="2800" b="1" dirty="0"/>
            </a:br>
            <a:r>
              <a:rPr lang="pt-BR" sz="2800" b="1" dirty="0"/>
              <a:t>conhecimento e orientação aos RPPS</a:t>
            </a:r>
            <a:endParaRPr lang="pt-BR" sz="2800" dirty="0"/>
          </a:p>
        </p:txBody>
      </p:sp>
      <p:pic>
        <p:nvPicPr>
          <p:cNvPr id="2" name="Imagem 1" descr="Uma imagem contendo Interface gráfica do usuário&#10;&#10;Descrição gerada automaticamente">
            <a:extLst>
              <a:ext uri="{FF2B5EF4-FFF2-40B4-BE49-F238E27FC236}">
                <a16:creationId xmlns:a16="http://schemas.microsoft.com/office/drawing/2014/main" id="{948728F4-EC38-6600-9891-E97666FDADF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11633" y="228600"/>
            <a:ext cx="2377167" cy="498254"/>
          </a:xfrm>
          <a:prstGeom prst="rect">
            <a:avLst/>
          </a:prstGeom>
        </p:spPr>
      </p:pic>
      <p:pic>
        <p:nvPicPr>
          <p:cNvPr id="6" name="Imagem 5">
            <a:extLst>
              <a:ext uri="{FF2B5EF4-FFF2-40B4-BE49-F238E27FC236}">
                <a16:creationId xmlns:a16="http://schemas.microsoft.com/office/drawing/2014/main" id="{0C60EBE5-0D2E-ACD2-CF03-0D2B7F689830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03200" y="54142"/>
            <a:ext cx="1721402" cy="14631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359375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>
            <a:extLst>
              <a:ext uri="{FF2B5EF4-FFF2-40B4-BE49-F238E27FC236}">
                <a16:creationId xmlns:a16="http://schemas.microsoft.com/office/drawing/2014/main" id="{2509CFE9-2F96-0062-1254-9F5265B25DA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61920" y="899160"/>
            <a:ext cx="7213600" cy="3039887"/>
          </a:xfrm>
          <a:prstGeom prst="rect">
            <a:avLst/>
          </a:prstGeom>
        </p:spPr>
      </p:pic>
      <p:pic>
        <p:nvPicPr>
          <p:cNvPr id="7" name="Imagem 6">
            <a:extLst>
              <a:ext uri="{FF2B5EF4-FFF2-40B4-BE49-F238E27FC236}">
                <a16:creationId xmlns:a16="http://schemas.microsoft.com/office/drawing/2014/main" id="{A91FD7C6-3E89-78E1-BE35-9E03184329F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75200" y="4247629"/>
            <a:ext cx="6918960" cy="2381771"/>
          </a:xfrm>
          <a:prstGeom prst="rect">
            <a:avLst/>
          </a:prstGeom>
        </p:spPr>
      </p:pic>
      <p:pic>
        <p:nvPicPr>
          <p:cNvPr id="2" name="Imagem 1" descr="Uma imagem contendo Interface gráfica do usuário&#10;&#10;Descrição gerada automaticamente">
            <a:extLst>
              <a:ext uri="{FF2B5EF4-FFF2-40B4-BE49-F238E27FC236}">
                <a16:creationId xmlns:a16="http://schemas.microsoft.com/office/drawing/2014/main" id="{43A19CFD-6D6F-3C73-34F9-11C2BBF645A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11633" y="228600"/>
            <a:ext cx="2377167" cy="498254"/>
          </a:xfrm>
          <a:prstGeom prst="rect">
            <a:avLst/>
          </a:prstGeom>
        </p:spPr>
      </p:pic>
      <p:pic>
        <p:nvPicPr>
          <p:cNvPr id="4" name="Imagem 3">
            <a:extLst>
              <a:ext uri="{FF2B5EF4-FFF2-40B4-BE49-F238E27FC236}">
                <a16:creationId xmlns:a16="http://schemas.microsoft.com/office/drawing/2014/main" id="{F84CC910-9CE8-7FB3-8FFA-43C3470DDF16}"/>
              </a:ext>
            </a:extLst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04800" y="0"/>
            <a:ext cx="1856274" cy="15778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473383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ixaDeTexto 5">
            <a:extLst>
              <a:ext uri="{FF2B5EF4-FFF2-40B4-BE49-F238E27FC236}">
                <a16:creationId xmlns:a16="http://schemas.microsoft.com/office/drawing/2014/main" id="{096BCCC6-6322-47B6-BF82-2874E2373B5C}"/>
              </a:ext>
            </a:extLst>
          </p:cNvPr>
          <p:cNvSpPr txBox="1"/>
          <p:nvPr/>
        </p:nvSpPr>
        <p:spPr>
          <a:xfrm>
            <a:off x="2117035" y="2152213"/>
            <a:ext cx="8217591" cy="17161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BR" sz="2800" b="1" dirty="0">
                <a:solidFill>
                  <a:srgbClr val="000000"/>
                </a:solidFill>
                <a:latin typeface="Calibri" panose="020F0502020204030204" pitchFamily="34" charset="0"/>
              </a:rPr>
              <a:t>Por</a:t>
            </a:r>
            <a:r>
              <a:rPr lang="pt-BR" sz="2800" b="1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taria MPS nº 1.180, </a:t>
            </a:r>
            <a:r>
              <a:rPr lang="pt-BR" sz="2800" b="1" dirty="0">
                <a:solidFill>
                  <a:srgbClr val="000000"/>
                </a:solidFill>
                <a:latin typeface="Calibri" panose="020F0502020204030204" pitchFamily="34" charset="0"/>
              </a:rPr>
              <a:t>de 16 de abril de 2024 </a:t>
            </a:r>
            <a:r>
              <a:rPr lang="pt-BR" sz="2800" b="1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que Altera a Portaria MTP nº 1.467, de 2 de junho de 2022 </a:t>
            </a:r>
          </a:p>
          <a:p>
            <a:pPr algn="just">
              <a:lnSpc>
                <a:spcPct val="150000"/>
              </a:lnSpc>
            </a:pPr>
            <a:endParaRPr lang="pt-BR" sz="1600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cxnSp>
        <p:nvCxnSpPr>
          <p:cNvPr id="19" name="Conector reto 18">
            <a:extLst>
              <a:ext uri="{FF2B5EF4-FFF2-40B4-BE49-F238E27FC236}">
                <a16:creationId xmlns:a16="http://schemas.microsoft.com/office/drawing/2014/main" id="{3B8590DE-A680-4E26-BEEC-02E1B0681BA9}"/>
              </a:ext>
            </a:extLst>
          </p:cNvPr>
          <p:cNvCxnSpPr>
            <a:cxnSpLocks/>
          </p:cNvCxnSpPr>
          <p:nvPr/>
        </p:nvCxnSpPr>
        <p:spPr>
          <a:xfrm>
            <a:off x="1542892" y="1820353"/>
            <a:ext cx="0" cy="3935370"/>
          </a:xfrm>
          <a:prstGeom prst="line">
            <a:avLst/>
          </a:prstGeom>
          <a:ln>
            <a:solidFill>
              <a:srgbClr val="29A9E1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7" name="Imagem 6" descr="Uma imagem contendo Interface gráfica do usuário&#10;&#10;Descrição gerada automaticamente">
            <a:extLst>
              <a:ext uri="{FF2B5EF4-FFF2-40B4-BE49-F238E27FC236}">
                <a16:creationId xmlns:a16="http://schemas.microsoft.com/office/drawing/2014/main" id="{BEAA84E8-B7EC-A470-EA35-CB6B25659F8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11633" y="228600"/>
            <a:ext cx="2377167" cy="498254"/>
          </a:xfrm>
          <a:prstGeom prst="rect">
            <a:avLst/>
          </a:prstGeom>
        </p:spPr>
      </p:pic>
      <p:pic>
        <p:nvPicPr>
          <p:cNvPr id="8" name="Imagem 7">
            <a:extLst>
              <a:ext uri="{FF2B5EF4-FFF2-40B4-BE49-F238E27FC236}">
                <a16:creationId xmlns:a16="http://schemas.microsoft.com/office/drawing/2014/main" id="{0F5D3E38-152C-B375-3E10-D66BEA22810F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81537" y="0"/>
            <a:ext cx="1724639" cy="1465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698507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aixaDeTexto 11">
            <a:extLst>
              <a:ext uri="{FF2B5EF4-FFF2-40B4-BE49-F238E27FC236}">
                <a16:creationId xmlns:a16="http://schemas.microsoft.com/office/drawing/2014/main" id="{93211454-6FCC-DC74-DC2E-94647683E92F}"/>
              </a:ext>
            </a:extLst>
          </p:cNvPr>
          <p:cNvSpPr txBox="1"/>
          <p:nvPr/>
        </p:nvSpPr>
        <p:spPr>
          <a:xfrm>
            <a:off x="2336478" y="746806"/>
            <a:ext cx="7946127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2800" b="1" dirty="0"/>
              <a:t>Orientações aos RPPS - Respostas Consultas GESCON</a:t>
            </a:r>
            <a:endParaRPr lang="pt-BR" sz="2800" dirty="0"/>
          </a:p>
        </p:txBody>
      </p:sp>
      <p:pic>
        <p:nvPicPr>
          <p:cNvPr id="10" name="Imagem 9">
            <a:extLst>
              <a:ext uri="{FF2B5EF4-FFF2-40B4-BE49-F238E27FC236}">
                <a16:creationId xmlns:a16="http://schemas.microsoft.com/office/drawing/2014/main" id="{89E4D8B2-75A2-E984-66B7-AF10191F464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2450" y="1921510"/>
            <a:ext cx="11182350" cy="4210050"/>
          </a:xfrm>
          <a:prstGeom prst="rect">
            <a:avLst/>
          </a:prstGeom>
        </p:spPr>
      </p:pic>
      <p:pic>
        <p:nvPicPr>
          <p:cNvPr id="2" name="Imagem 1" descr="Uma imagem contendo Interface gráfica do usuário&#10;&#10;Descrição gerada automaticamente">
            <a:extLst>
              <a:ext uri="{FF2B5EF4-FFF2-40B4-BE49-F238E27FC236}">
                <a16:creationId xmlns:a16="http://schemas.microsoft.com/office/drawing/2014/main" id="{5F683AF7-B632-BCB2-D3FA-55B4176695B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11633" y="228600"/>
            <a:ext cx="2377167" cy="498254"/>
          </a:xfrm>
          <a:prstGeom prst="rect">
            <a:avLst/>
          </a:prstGeom>
        </p:spPr>
      </p:pic>
      <p:pic>
        <p:nvPicPr>
          <p:cNvPr id="4" name="Imagem 3">
            <a:extLst>
              <a:ext uri="{FF2B5EF4-FFF2-40B4-BE49-F238E27FC236}">
                <a16:creationId xmlns:a16="http://schemas.microsoft.com/office/drawing/2014/main" id="{5640D2E9-64D1-DA7B-2C46-F33CC8028A9D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03200" y="54142"/>
            <a:ext cx="1721402" cy="14631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539237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 descr="Uma imagem contendo Interface gráfica do usuário&#10;&#10;Descrição gerada automaticamente">
            <a:extLst>
              <a:ext uri="{FF2B5EF4-FFF2-40B4-BE49-F238E27FC236}">
                <a16:creationId xmlns:a16="http://schemas.microsoft.com/office/drawing/2014/main" id="{9FC92F4B-0C3C-0300-4711-B0E724BFE0E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98130" y="328832"/>
            <a:ext cx="2994495" cy="627646"/>
          </a:xfrm>
          <a:prstGeom prst="rect">
            <a:avLst/>
          </a:prstGeom>
        </p:spPr>
      </p:pic>
      <p:sp>
        <p:nvSpPr>
          <p:cNvPr id="5" name="CaixaDeTexto 4">
            <a:extLst>
              <a:ext uri="{FF2B5EF4-FFF2-40B4-BE49-F238E27FC236}">
                <a16:creationId xmlns:a16="http://schemas.microsoft.com/office/drawing/2014/main" id="{6BF00AEF-B5AC-E46B-40EC-B316E9033DD1}"/>
              </a:ext>
            </a:extLst>
          </p:cNvPr>
          <p:cNvSpPr txBox="1"/>
          <p:nvPr/>
        </p:nvSpPr>
        <p:spPr>
          <a:xfrm>
            <a:off x="2854961" y="584200"/>
            <a:ext cx="8939251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2400" b="1" dirty="0"/>
              <a:t>Orientações do DRPPS/SRPC/MPS aos entes</a:t>
            </a:r>
            <a:endParaRPr lang="pt-BR" sz="2400" dirty="0"/>
          </a:p>
        </p:txBody>
      </p:sp>
      <p:pic>
        <p:nvPicPr>
          <p:cNvPr id="8" name="Espaço Reservado para Conteúdo 7">
            <a:extLst>
              <a:ext uri="{FF2B5EF4-FFF2-40B4-BE49-F238E27FC236}">
                <a16:creationId xmlns:a16="http://schemas.microsoft.com/office/drawing/2014/main" id="{5454DD44-1F8B-1CAF-DCFB-A33F73E79C3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284741" y="1416071"/>
            <a:ext cx="9503596" cy="5029681"/>
          </a:xfrm>
        </p:spPr>
      </p:pic>
      <p:pic>
        <p:nvPicPr>
          <p:cNvPr id="4" name="Imagem 3">
            <a:extLst>
              <a:ext uri="{FF2B5EF4-FFF2-40B4-BE49-F238E27FC236}">
                <a16:creationId xmlns:a16="http://schemas.microsoft.com/office/drawing/2014/main" id="{8246159E-F081-FD22-20FA-6ABB3CBF5455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03200" y="54142"/>
            <a:ext cx="1524000" cy="1295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463992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>
            <a:extLst>
              <a:ext uri="{FF2B5EF4-FFF2-40B4-BE49-F238E27FC236}">
                <a16:creationId xmlns:a16="http://schemas.microsoft.com/office/drawing/2014/main" id="{681C7DE6-187A-2C1B-230C-283969B23D1F}"/>
              </a:ext>
            </a:extLst>
          </p:cNvPr>
          <p:cNvSpPr txBox="1"/>
          <p:nvPr/>
        </p:nvSpPr>
        <p:spPr>
          <a:xfrm>
            <a:off x="2395021" y="887098"/>
            <a:ext cx="8173329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3200" b="1" dirty="0"/>
              <a:t>Informe Externo Mensal dos RPPS</a:t>
            </a:r>
          </a:p>
        </p:txBody>
      </p:sp>
      <p:pic>
        <p:nvPicPr>
          <p:cNvPr id="7" name="Imagem 6">
            <a:extLst>
              <a:ext uri="{FF2B5EF4-FFF2-40B4-BE49-F238E27FC236}">
                <a16:creationId xmlns:a16="http://schemas.microsoft.com/office/drawing/2014/main" id="{2DEEAC49-1F09-1857-C528-D210859DAA4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59621" y="1613952"/>
            <a:ext cx="8700379" cy="4566629"/>
          </a:xfrm>
          <a:prstGeom prst="rect">
            <a:avLst/>
          </a:prstGeom>
        </p:spPr>
      </p:pic>
      <p:pic>
        <p:nvPicPr>
          <p:cNvPr id="4" name="Imagem 3" descr="Uma imagem contendo Interface gráfica do usuário&#10;&#10;Descrição gerada automaticamente">
            <a:extLst>
              <a:ext uri="{FF2B5EF4-FFF2-40B4-BE49-F238E27FC236}">
                <a16:creationId xmlns:a16="http://schemas.microsoft.com/office/drawing/2014/main" id="{7D02E2E8-C645-F3A1-DDC4-57EB88F68AC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95183" y="308722"/>
            <a:ext cx="2377167" cy="498254"/>
          </a:xfrm>
          <a:prstGeom prst="rect">
            <a:avLst/>
          </a:prstGeom>
        </p:spPr>
      </p:pic>
      <p:pic>
        <p:nvPicPr>
          <p:cNvPr id="5" name="Imagem 4">
            <a:extLst>
              <a:ext uri="{FF2B5EF4-FFF2-40B4-BE49-F238E27FC236}">
                <a16:creationId xmlns:a16="http://schemas.microsoft.com/office/drawing/2014/main" id="{27C23A8E-B071-0770-284D-66D04F527E49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1669" y="8681"/>
            <a:ext cx="1721402" cy="14631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941203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m 10" descr="Código QR&#10;&#10;Descrição gerada automaticamente">
            <a:extLst>
              <a:ext uri="{FF2B5EF4-FFF2-40B4-BE49-F238E27FC236}">
                <a16:creationId xmlns:a16="http://schemas.microsoft.com/office/drawing/2014/main" id="{07E2C730-5EB4-F80A-11CC-C34B60F1B65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85" b="29732"/>
          <a:stretch/>
        </p:blipFill>
        <p:spPr>
          <a:xfrm>
            <a:off x="672690" y="1293050"/>
            <a:ext cx="10592619" cy="4405273"/>
          </a:xfrm>
          <a:prstGeom prst="rect">
            <a:avLst/>
          </a:prstGeom>
        </p:spPr>
      </p:pic>
      <p:pic>
        <p:nvPicPr>
          <p:cNvPr id="12" name="Imagem 11" descr="Uma imagem contendo Interface gráfica do usuário&#10;&#10;Descrição gerada automaticamente">
            <a:extLst>
              <a:ext uri="{FF2B5EF4-FFF2-40B4-BE49-F238E27FC236}">
                <a16:creationId xmlns:a16="http://schemas.microsoft.com/office/drawing/2014/main" id="{BEAA84E8-B7EC-A470-EA35-CB6B25659F8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11633" y="228600"/>
            <a:ext cx="2377167" cy="498254"/>
          </a:xfrm>
          <a:prstGeom prst="rect">
            <a:avLst/>
          </a:prstGeom>
        </p:spPr>
      </p:pic>
      <p:sp>
        <p:nvSpPr>
          <p:cNvPr id="14" name="CaixaDeTexto 13">
            <a:extLst>
              <a:ext uri="{FF2B5EF4-FFF2-40B4-BE49-F238E27FC236}">
                <a16:creationId xmlns:a16="http://schemas.microsoft.com/office/drawing/2014/main" id="{E926D7CD-4FD0-67F1-85A8-D02771ABD5ED}"/>
              </a:ext>
            </a:extLst>
          </p:cNvPr>
          <p:cNvSpPr txBox="1"/>
          <p:nvPr/>
        </p:nvSpPr>
        <p:spPr>
          <a:xfrm>
            <a:off x="2501992" y="5622012"/>
            <a:ext cx="6642009" cy="12416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914446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pt-BR" sz="1867" b="1" dirty="0">
                <a:cs typeface="Arial" panose="020B0604020202020204" pitchFamily="34" charset="0"/>
              </a:rPr>
              <a:t>Coordenação-Geral de Normatização e Acompanhamento Legal</a:t>
            </a:r>
          </a:p>
          <a:p>
            <a:pPr algn="ctr" defTabSz="914446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pt-BR" sz="1867" b="1" dirty="0">
                <a:cs typeface="Arial" panose="020B0604020202020204" pitchFamily="34" charset="0"/>
              </a:rPr>
              <a:t>Departamento dos Regimes Próprios de Previdência Social</a:t>
            </a:r>
          </a:p>
          <a:p>
            <a:pPr algn="ctr" defTabSz="914446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pt-BR" sz="1867" b="1" dirty="0">
                <a:cs typeface="Arial" panose="020B0604020202020204" pitchFamily="34" charset="0"/>
              </a:rPr>
              <a:t>Secretaria de Regime Próprio e Complementar</a:t>
            </a:r>
          </a:p>
          <a:p>
            <a:pPr algn="ctr" defTabSz="914446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pt-BR" sz="1867" b="1" dirty="0">
                <a:cs typeface="Arial" panose="020B0604020202020204" pitchFamily="34" charset="0"/>
              </a:rPr>
              <a:t>Ministério da Previdência Social</a:t>
            </a: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62AEE906-2CFD-E873-4EDB-30D3A0DCFC32}"/>
              </a:ext>
            </a:extLst>
          </p:cNvPr>
          <p:cNvSpPr txBox="1"/>
          <p:nvPr/>
        </p:nvSpPr>
        <p:spPr>
          <a:xfrm>
            <a:off x="4673600" y="461090"/>
            <a:ext cx="2590800" cy="5436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BR" sz="2933" b="1" dirty="0">
                <a:solidFill>
                  <a:srgbClr val="002060"/>
                </a:solidFill>
              </a:rPr>
              <a:t>Obrigada!</a:t>
            </a:r>
            <a:endParaRPr lang="pt-BR" sz="2933" dirty="0">
              <a:solidFill>
                <a:srgbClr val="002060"/>
              </a:solidFill>
            </a:endParaRPr>
          </a:p>
        </p:txBody>
      </p:sp>
      <p:pic>
        <p:nvPicPr>
          <p:cNvPr id="2" name="Imagem 1">
            <a:extLst>
              <a:ext uri="{FF2B5EF4-FFF2-40B4-BE49-F238E27FC236}">
                <a16:creationId xmlns:a16="http://schemas.microsoft.com/office/drawing/2014/main" id="{7C944F2F-290E-107E-85B7-7CF8E104FFFB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03200" y="94284"/>
            <a:ext cx="1208157" cy="10269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16022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>
            <a:extLst>
              <a:ext uri="{FF2B5EF4-FFF2-40B4-BE49-F238E27FC236}">
                <a16:creationId xmlns:a16="http://schemas.microsoft.com/office/drawing/2014/main" id="{5238AD42-E429-5EB8-DF18-74BE9BFA7C3D}"/>
              </a:ext>
            </a:extLst>
          </p:cNvPr>
          <p:cNvSpPr txBox="1"/>
          <p:nvPr/>
        </p:nvSpPr>
        <p:spPr>
          <a:xfrm>
            <a:off x="118753" y="793744"/>
            <a:ext cx="11440455" cy="5743304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pPr algn="ctr">
              <a:lnSpc>
                <a:spcPct val="115000"/>
              </a:lnSpc>
              <a:spcAft>
                <a:spcPts val="800"/>
              </a:spcAft>
            </a:pPr>
            <a:r>
              <a:rPr lang="pt-BR" sz="2300" b="1" kern="18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Portaria MPS nº 1.180, de 16 de abril de 2024 com alterações à Portaria MTP nº 1.467/2022</a:t>
            </a:r>
            <a:endParaRPr lang="pt-BR" sz="2300" kern="100" dirty="0">
              <a:effectLst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800"/>
              </a:spcAft>
            </a:pPr>
            <a:endParaRPr lang="pt-BR" sz="2200" kern="0" dirty="0">
              <a:effectLst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800"/>
              </a:spcAft>
            </a:pPr>
            <a:r>
              <a:rPr lang="pt-BR" sz="2200" kern="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A PORTARIA MPS nº 1.180, de 16 de abril de 2024, que altera a Portaria MTP nº 1.467, de 2 de junho de 2022, </a:t>
            </a:r>
            <a:r>
              <a:rPr lang="pt-BR" sz="2200" b="1" kern="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publicada no Diário Oficial da União (DOU), de 19/04/24</a:t>
            </a:r>
            <a:r>
              <a:rPr lang="pt-BR" sz="2200" kern="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pt-BR" sz="2200" kern="100" dirty="0">
              <a:effectLst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800"/>
              </a:spcAft>
            </a:pPr>
            <a:endParaRPr lang="pt-BR" sz="900" kern="0" dirty="0">
              <a:effectLst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800"/>
              </a:spcAft>
            </a:pPr>
            <a:r>
              <a:rPr lang="pt-BR" sz="2200" kern="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As alterações foram de </a:t>
            </a:r>
            <a:r>
              <a:rPr lang="pt-BR" sz="2800" b="1" kern="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atualização e aprimoramento da Portaria MTP nº 1.467</a:t>
            </a:r>
            <a:r>
              <a:rPr lang="pt-BR" sz="2200" kern="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, de 2 de junho de 2022 que disciplina os parâmetros e as diretrizes gerais para organização e funcionamento dos RPPS dos servidores públicos da União, dos Estados, do Distrito Federal e dos Municípios, inclusive quanto a aspectos redacionais, para melhor orientação aos RPPS.</a:t>
            </a:r>
          </a:p>
          <a:p>
            <a:pPr>
              <a:lnSpc>
                <a:spcPct val="115000"/>
              </a:lnSpc>
              <a:spcAft>
                <a:spcPts val="800"/>
              </a:spcAft>
            </a:pPr>
            <a:endParaRPr lang="pt-BR" sz="2200" kern="0" dirty="0"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800"/>
              </a:spcAft>
            </a:pPr>
            <a:r>
              <a:rPr lang="pt-BR" sz="2500" b="1" kern="0" dirty="0">
                <a:highlight>
                  <a:srgbClr val="00FF00"/>
                </a:highlight>
                <a:ea typeface="Aptos" panose="020B0004020202020204" pitchFamily="34" charset="0"/>
                <a:cs typeface="Times New Roman" panose="02020603050405020304" pitchFamily="18" charset="0"/>
              </a:rPr>
              <a:t>Adequações e atualizações na norma; es</a:t>
            </a:r>
            <a:r>
              <a:rPr lang="pt-BR" sz="2500" b="1" dirty="0">
                <a:highlight>
                  <a:srgbClr val="00FF00"/>
                </a:highlight>
              </a:rPr>
              <a:t>clarecer dúvida recorrente; melhor orientação, correção erro grafia, modelo </a:t>
            </a:r>
            <a:r>
              <a:rPr lang="pt-BR" sz="2500" b="1" kern="100" dirty="0">
                <a:effectLst/>
                <a:highlight>
                  <a:srgbClr val="00FF00"/>
                </a:highlight>
                <a:ea typeface="Aptos" panose="020B0004020202020204" pitchFamily="34" charset="0"/>
                <a:cs typeface="Times New Roman" panose="02020603050405020304" pitchFamily="18" charset="0"/>
              </a:rPr>
              <a:t>CTC, esclarecimentos sobre o vínculo, modelo requerimento servidor cedido, abono de permanência,...</a:t>
            </a:r>
            <a:endParaRPr lang="pt-BR" sz="2200" kern="100" dirty="0">
              <a:effectLst/>
              <a:highlight>
                <a:srgbClr val="00FF00"/>
              </a:highlight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cxnSp>
        <p:nvCxnSpPr>
          <p:cNvPr id="12" name="Conector reto 11">
            <a:extLst>
              <a:ext uri="{FF2B5EF4-FFF2-40B4-BE49-F238E27FC236}">
                <a16:creationId xmlns:a16="http://schemas.microsoft.com/office/drawing/2014/main" id="{36CD089A-698E-D40A-854F-A28012CF2BE7}"/>
              </a:ext>
            </a:extLst>
          </p:cNvPr>
          <p:cNvCxnSpPr>
            <a:cxnSpLocks/>
          </p:cNvCxnSpPr>
          <p:nvPr/>
        </p:nvCxnSpPr>
        <p:spPr>
          <a:xfrm>
            <a:off x="0" y="526284"/>
            <a:ext cx="4600575" cy="0"/>
          </a:xfrm>
          <a:prstGeom prst="line">
            <a:avLst/>
          </a:prstGeom>
          <a:ln>
            <a:solidFill>
              <a:srgbClr val="005DB8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6" name="Imagem 5" descr="Uma imagem contendo Interface gráfica do usuário&#10;&#10;Descrição gerada automaticamente">
            <a:extLst>
              <a:ext uri="{FF2B5EF4-FFF2-40B4-BE49-F238E27FC236}">
                <a16:creationId xmlns:a16="http://schemas.microsoft.com/office/drawing/2014/main" id="{BEAA84E8-B7EC-A470-EA35-CB6B25659F8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11633" y="228600"/>
            <a:ext cx="2377167" cy="4982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142692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 descr="Forma&#10;&#10;Descrição gerada automaticamente com confiança baixa">
            <a:extLst>
              <a:ext uri="{FF2B5EF4-FFF2-40B4-BE49-F238E27FC236}">
                <a16:creationId xmlns:a16="http://schemas.microsoft.com/office/drawing/2014/main" id="{52EE4E4E-E171-C88F-842E-840B608AE15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8753" y="0"/>
            <a:ext cx="12192000" cy="6858000"/>
          </a:xfrm>
          <a:prstGeom prst="rect">
            <a:avLst/>
          </a:prstGeom>
        </p:spPr>
      </p:pic>
      <p:sp>
        <p:nvSpPr>
          <p:cNvPr id="4" name="CaixaDeTexto 3">
            <a:extLst>
              <a:ext uri="{FF2B5EF4-FFF2-40B4-BE49-F238E27FC236}">
                <a16:creationId xmlns:a16="http://schemas.microsoft.com/office/drawing/2014/main" id="{5238AD42-E429-5EB8-DF18-74BE9BFA7C3D}"/>
              </a:ext>
            </a:extLst>
          </p:cNvPr>
          <p:cNvSpPr txBox="1"/>
          <p:nvPr/>
        </p:nvSpPr>
        <p:spPr>
          <a:xfrm>
            <a:off x="968977" y="2162916"/>
            <a:ext cx="8476863" cy="1046440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pPr algn="just"/>
            <a:endParaRPr lang="pt-BR" sz="1400" spc="300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pPr algn="just"/>
            <a:endParaRPr lang="pt-BR" sz="1400" spc="300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pPr algn="just"/>
            <a:endParaRPr lang="pt-BR" sz="1400" spc="300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pPr algn="just"/>
            <a:endParaRPr lang="pt-BR" sz="2000" spc="300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31D972AC-AA1F-275F-1B8C-1932BE3C7E5D}"/>
              </a:ext>
            </a:extLst>
          </p:cNvPr>
          <p:cNvSpPr txBox="1"/>
          <p:nvPr/>
        </p:nvSpPr>
        <p:spPr>
          <a:xfrm>
            <a:off x="-47023" y="382601"/>
            <a:ext cx="10534254" cy="39215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>
              <a:lnSpc>
                <a:spcPct val="115000"/>
              </a:lnSpc>
              <a:spcAft>
                <a:spcPts val="800"/>
              </a:spcAft>
            </a:pPr>
            <a:r>
              <a:rPr lang="pt-BR" sz="1800" b="1" kern="18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Portaria MPS nº 1.180, de 16 de abril de 2024 com alterações à Portaria MTP nº 1.467/2022</a:t>
            </a:r>
            <a:endParaRPr lang="pt-BR" sz="1800" kern="100" dirty="0">
              <a:effectLst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cxnSp>
        <p:nvCxnSpPr>
          <p:cNvPr id="12" name="Conector reto 11">
            <a:extLst>
              <a:ext uri="{FF2B5EF4-FFF2-40B4-BE49-F238E27FC236}">
                <a16:creationId xmlns:a16="http://schemas.microsoft.com/office/drawing/2014/main" id="{36CD089A-698E-D40A-854F-A28012CF2BE7}"/>
              </a:ext>
            </a:extLst>
          </p:cNvPr>
          <p:cNvCxnSpPr>
            <a:cxnSpLocks/>
          </p:cNvCxnSpPr>
          <p:nvPr/>
        </p:nvCxnSpPr>
        <p:spPr>
          <a:xfrm>
            <a:off x="0" y="973324"/>
            <a:ext cx="4600575" cy="0"/>
          </a:xfrm>
          <a:prstGeom prst="line">
            <a:avLst/>
          </a:prstGeom>
          <a:ln>
            <a:solidFill>
              <a:srgbClr val="005DB8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graphicFrame>
        <p:nvGraphicFramePr>
          <p:cNvPr id="2" name="Tabela 1">
            <a:extLst>
              <a:ext uri="{FF2B5EF4-FFF2-40B4-BE49-F238E27FC236}">
                <a16:creationId xmlns:a16="http://schemas.microsoft.com/office/drawing/2014/main" id="{61B5830C-1B6E-22E2-490C-117FC7F19B62}"/>
              </a:ext>
            </a:extLst>
          </p:cNvPr>
          <p:cNvGraphicFramePr>
            <a:graphicFrameLocks noGrp="1"/>
          </p:cNvGraphicFramePr>
          <p:nvPr/>
        </p:nvGraphicFramePr>
        <p:xfrm>
          <a:off x="688769" y="1522649"/>
          <a:ext cx="9844802" cy="383883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10099">
                  <a:extLst>
                    <a:ext uri="{9D8B030D-6E8A-4147-A177-3AD203B41FA5}">
                      <a16:colId xmlns:a16="http://schemas.microsoft.com/office/drawing/2014/main" val="3565666456"/>
                    </a:ext>
                  </a:extLst>
                </a:gridCol>
                <a:gridCol w="6234703">
                  <a:extLst>
                    <a:ext uri="{9D8B030D-6E8A-4147-A177-3AD203B41FA5}">
                      <a16:colId xmlns:a16="http://schemas.microsoft.com/office/drawing/2014/main" val="4082247875"/>
                    </a:ext>
                  </a:extLst>
                </a:gridCol>
              </a:tblGrid>
              <a:tr h="394595">
                <a:tc>
                  <a:txBody>
                    <a:bodyPr/>
                    <a:lstStyle/>
                    <a:p>
                      <a:r>
                        <a:rPr lang="pt-BR" dirty="0"/>
                        <a:t>De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/>
                        <a:t>Para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0812687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pt-BR" dirty="0"/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pt-BR" sz="20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“Art. 13-A.  A </a:t>
                      </a:r>
                      <a:r>
                        <a:rPr lang="pt-BR" sz="20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contribuição</a:t>
                      </a:r>
                      <a:r>
                        <a:rPr lang="pt-BR" sz="20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do servidor público ativo da União, dos Estados, do Distrito Federal e dos Municípios, incluídas suas autarquias e fundações, para os respectivos regimes próprios de previdência social, bem como a de seus aposentados e pensionistas, </a:t>
                      </a:r>
                      <a:r>
                        <a:rPr lang="pt-BR" sz="20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incidirá sobre a base de contribuição apurada isoladamente para cada um dos vínculos previdenciários </a:t>
                      </a:r>
                      <a:r>
                        <a:rPr lang="pt-BR" sz="20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do servidor e/ou beneficiário da Previdência Social, </a:t>
                      </a:r>
                      <a:r>
                        <a:rPr lang="pt-BR" sz="20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salvo disposição diversa prevista em lei do ente federativo</a:t>
                      </a:r>
                      <a:r>
                        <a:rPr lang="pt-BR" sz="20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para o plano de custeio, em relação aos vínculos do servidor, aposentado e pensionista no âmbito do mesmo RPPS." (NR)</a:t>
                      </a:r>
                      <a:endParaRPr lang="pt-BR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9244244"/>
                  </a:ext>
                </a:extLst>
              </a:tr>
            </a:tbl>
          </a:graphicData>
        </a:graphic>
      </p:graphicFrame>
      <p:sp>
        <p:nvSpPr>
          <p:cNvPr id="9" name="CaixaDeTexto 8"/>
          <p:cNvSpPr txBox="1"/>
          <p:nvPr/>
        </p:nvSpPr>
        <p:spPr>
          <a:xfrm>
            <a:off x="1828800" y="5512528"/>
            <a:ext cx="328705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000" b="1" dirty="0"/>
              <a:t>Esclarecer dúvida recorrente.</a:t>
            </a:r>
          </a:p>
        </p:txBody>
      </p:sp>
      <p:pic>
        <p:nvPicPr>
          <p:cNvPr id="10" name="Imagem 9" descr="Uma imagem contendo Interface gráfica do usuário&#10;&#10;Descrição gerada automaticamente">
            <a:extLst>
              <a:ext uri="{FF2B5EF4-FFF2-40B4-BE49-F238E27FC236}">
                <a16:creationId xmlns:a16="http://schemas.microsoft.com/office/drawing/2014/main" id="{BEAA84E8-B7EC-A470-EA35-CB6B25659F8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31829" y="228600"/>
            <a:ext cx="2256971" cy="4730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023712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 descr="Forma&#10;&#10;Descrição gerada automaticamente com confiança baixa">
            <a:extLst>
              <a:ext uri="{FF2B5EF4-FFF2-40B4-BE49-F238E27FC236}">
                <a16:creationId xmlns:a16="http://schemas.microsoft.com/office/drawing/2014/main" id="{52EE4E4E-E171-C88F-842E-840B608AE15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8753" y="0"/>
            <a:ext cx="12192000" cy="6858000"/>
          </a:xfrm>
          <a:prstGeom prst="rect">
            <a:avLst/>
          </a:prstGeom>
        </p:spPr>
      </p:pic>
      <p:sp>
        <p:nvSpPr>
          <p:cNvPr id="4" name="CaixaDeTexto 3">
            <a:extLst>
              <a:ext uri="{FF2B5EF4-FFF2-40B4-BE49-F238E27FC236}">
                <a16:creationId xmlns:a16="http://schemas.microsoft.com/office/drawing/2014/main" id="{5238AD42-E429-5EB8-DF18-74BE9BFA7C3D}"/>
              </a:ext>
            </a:extLst>
          </p:cNvPr>
          <p:cNvSpPr txBox="1"/>
          <p:nvPr/>
        </p:nvSpPr>
        <p:spPr>
          <a:xfrm>
            <a:off x="968977" y="2162916"/>
            <a:ext cx="8476863" cy="1046440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pPr algn="just"/>
            <a:endParaRPr lang="pt-BR" sz="1400" spc="300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pPr algn="just"/>
            <a:endParaRPr lang="pt-BR" sz="1400" spc="300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pPr algn="just"/>
            <a:endParaRPr lang="pt-BR" sz="1400" spc="300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pPr algn="just"/>
            <a:endParaRPr lang="pt-BR" sz="2000" spc="300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cxnSp>
        <p:nvCxnSpPr>
          <p:cNvPr id="12" name="Conector reto 11">
            <a:extLst>
              <a:ext uri="{FF2B5EF4-FFF2-40B4-BE49-F238E27FC236}">
                <a16:creationId xmlns:a16="http://schemas.microsoft.com/office/drawing/2014/main" id="{36CD089A-698E-D40A-854F-A28012CF2BE7}"/>
              </a:ext>
            </a:extLst>
          </p:cNvPr>
          <p:cNvCxnSpPr>
            <a:cxnSpLocks/>
          </p:cNvCxnSpPr>
          <p:nvPr/>
        </p:nvCxnSpPr>
        <p:spPr>
          <a:xfrm>
            <a:off x="0" y="973324"/>
            <a:ext cx="4600575" cy="0"/>
          </a:xfrm>
          <a:prstGeom prst="line">
            <a:avLst/>
          </a:prstGeom>
          <a:ln>
            <a:solidFill>
              <a:srgbClr val="005DB8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graphicFrame>
        <p:nvGraphicFramePr>
          <p:cNvPr id="2" name="Tabela 1">
            <a:extLst>
              <a:ext uri="{FF2B5EF4-FFF2-40B4-BE49-F238E27FC236}">
                <a16:creationId xmlns:a16="http://schemas.microsoft.com/office/drawing/2014/main" id="{61B5830C-1B6E-22E2-490C-117FC7F19B62}"/>
              </a:ext>
            </a:extLst>
          </p:cNvPr>
          <p:cNvGraphicFramePr>
            <a:graphicFrameLocks noGrp="1"/>
          </p:cNvGraphicFramePr>
          <p:nvPr/>
        </p:nvGraphicFramePr>
        <p:xfrm>
          <a:off x="688769" y="1522649"/>
          <a:ext cx="9844802" cy="377787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10099">
                  <a:extLst>
                    <a:ext uri="{9D8B030D-6E8A-4147-A177-3AD203B41FA5}">
                      <a16:colId xmlns:a16="http://schemas.microsoft.com/office/drawing/2014/main" val="3565666456"/>
                    </a:ext>
                  </a:extLst>
                </a:gridCol>
                <a:gridCol w="6234703">
                  <a:extLst>
                    <a:ext uri="{9D8B030D-6E8A-4147-A177-3AD203B41FA5}">
                      <a16:colId xmlns:a16="http://schemas.microsoft.com/office/drawing/2014/main" val="4082247875"/>
                    </a:ext>
                  </a:extLst>
                </a:gridCol>
              </a:tblGrid>
              <a:tr h="394595">
                <a:tc>
                  <a:txBody>
                    <a:bodyPr/>
                    <a:lstStyle/>
                    <a:p>
                      <a:r>
                        <a:rPr lang="pt-BR" dirty="0"/>
                        <a:t>De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/>
                        <a:t>Para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0812687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pt-BR" dirty="0"/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pt-BR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"Art. 22-A.  A solicitação de cessão deverá ser apresentada pelo órgão ou entidade cessionária nos moldes do Anexo XV, e a movimentação do agente público cedido será formalizada mediante publicação no veículo oficial de divulgação da Administração Pública cedente.</a:t>
                      </a:r>
                    </a:p>
                    <a:p>
                      <a:pPr algn="just"/>
                      <a:r>
                        <a:rPr lang="pt-BR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Parágrafo único. Compete ao órgão ou entidade cessionária:</a:t>
                      </a:r>
                    </a:p>
                    <a:p>
                      <a:pPr algn="just"/>
                      <a:r>
                        <a:rPr lang="pt-BR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 - informar ao órgão ou entidade cedente a data da efetiva entrada em exercício do agente público cedido para fins de atualização sistêmica pertinente à movimentação efetuada; e</a:t>
                      </a:r>
                    </a:p>
                    <a:p>
                      <a:pPr algn="just"/>
                      <a:r>
                        <a:rPr lang="pt-BR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II - acompanhar a frequência e informar ao órgão ou entidade cedente qualquer ocorrência funcional, inclusive faltas não justificadas ou em desacordo com a legislação vigente." (NR)</a:t>
                      </a:r>
                      <a:endParaRPr lang="pt-BR" sz="1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9244244"/>
                  </a:ext>
                </a:extLst>
              </a:tr>
            </a:tbl>
          </a:graphicData>
        </a:graphic>
      </p:graphicFrame>
      <p:sp>
        <p:nvSpPr>
          <p:cNvPr id="9" name="Retângulo 8"/>
          <p:cNvSpPr/>
          <p:nvPr/>
        </p:nvSpPr>
        <p:spPr>
          <a:xfrm>
            <a:off x="2991394" y="5674052"/>
            <a:ext cx="525282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000" b="1" dirty="0"/>
              <a:t>Servidor cedido. Melhor orientação.</a:t>
            </a: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BF5227E3-33DE-36F5-5927-E4F421EC6F54}"/>
              </a:ext>
            </a:extLst>
          </p:cNvPr>
          <p:cNvSpPr txBox="1"/>
          <p:nvPr/>
        </p:nvSpPr>
        <p:spPr>
          <a:xfrm>
            <a:off x="-47023" y="382601"/>
            <a:ext cx="10534254" cy="39215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>
              <a:lnSpc>
                <a:spcPct val="115000"/>
              </a:lnSpc>
              <a:spcAft>
                <a:spcPts val="800"/>
              </a:spcAft>
            </a:pPr>
            <a:r>
              <a:rPr lang="pt-BR" sz="1800" b="1" kern="18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Portaria MPS nº 1.180, de 16 de abril de 2024 com alterações à Portaria MTP nº 1.467/2022</a:t>
            </a:r>
            <a:endParaRPr lang="pt-BR" sz="1800" kern="100" dirty="0">
              <a:effectLst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0" name="Imagem 9" descr="Uma imagem contendo Interface gráfica do usuário&#10;&#10;Descrição gerada automaticamente">
            <a:extLst>
              <a:ext uri="{FF2B5EF4-FFF2-40B4-BE49-F238E27FC236}">
                <a16:creationId xmlns:a16="http://schemas.microsoft.com/office/drawing/2014/main" id="{BEAA84E8-B7EC-A470-EA35-CB6B25659F8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36331" y="228600"/>
            <a:ext cx="2152469" cy="4511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2629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 descr="Forma&#10;&#10;Descrição gerada automaticamente com confiança baixa">
            <a:extLst>
              <a:ext uri="{FF2B5EF4-FFF2-40B4-BE49-F238E27FC236}">
                <a16:creationId xmlns:a16="http://schemas.microsoft.com/office/drawing/2014/main" id="{52EE4E4E-E171-C88F-842E-840B608AE15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8753" y="0"/>
            <a:ext cx="12192000" cy="6858000"/>
          </a:xfrm>
          <a:prstGeom prst="rect">
            <a:avLst/>
          </a:prstGeom>
        </p:spPr>
      </p:pic>
      <p:sp>
        <p:nvSpPr>
          <p:cNvPr id="4" name="CaixaDeTexto 3">
            <a:extLst>
              <a:ext uri="{FF2B5EF4-FFF2-40B4-BE49-F238E27FC236}">
                <a16:creationId xmlns:a16="http://schemas.microsoft.com/office/drawing/2014/main" id="{5238AD42-E429-5EB8-DF18-74BE9BFA7C3D}"/>
              </a:ext>
            </a:extLst>
          </p:cNvPr>
          <p:cNvSpPr txBox="1"/>
          <p:nvPr/>
        </p:nvSpPr>
        <p:spPr>
          <a:xfrm>
            <a:off x="968977" y="2162916"/>
            <a:ext cx="8476863" cy="1046440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pPr algn="just"/>
            <a:endParaRPr lang="pt-BR" sz="1400" spc="300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pPr algn="just"/>
            <a:endParaRPr lang="pt-BR" sz="1400" spc="300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pPr algn="just"/>
            <a:endParaRPr lang="pt-BR" sz="1400" spc="300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pPr algn="just"/>
            <a:endParaRPr lang="pt-BR" sz="2000" spc="300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cxnSp>
        <p:nvCxnSpPr>
          <p:cNvPr id="12" name="Conector reto 11">
            <a:extLst>
              <a:ext uri="{FF2B5EF4-FFF2-40B4-BE49-F238E27FC236}">
                <a16:creationId xmlns:a16="http://schemas.microsoft.com/office/drawing/2014/main" id="{36CD089A-698E-D40A-854F-A28012CF2BE7}"/>
              </a:ext>
            </a:extLst>
          </p:cNvPr>
          <p:cNvCxnSpPr>
            <a:cxnSpLocks/>
          </p:cNvCxnSpPr>
          <p:nvPr/>
        </p:nvCxnSpPr>
        <p:spPr>
          <a:xfrm>
            <a:off x="0" y="973324"/>
            <a:ext cx="4600575" cy="0"/>
          </a:xfrm>
          <a:prstGeom prst="line">
            <a:avLst/>
          </a:prstGeom>
          <a:ln>
            <a:solidFill>
              <a:srgbClr val="005DB8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graphicFrame>
        <p:nvGraphicFramePr>
          <p:cNvPr id="2" name="Tabela 1">
            <a:extLst>
              <a:ext uri="{FF2B5EF4-FFF2-40B4-BE49-F238E27FC236}">
                <a16:creationId xmlns:a16="http://schemas.microsoft.com/office/drawing/2014/main" id="{61B5830C-1B6E-22E2-490C-117FC7F19B62}"/>
              </a:ext>
            </a:extLst>
          </p:cNvPr>
          <p:cNvGraphicFramePr>
            <a:graphicFrameLocks noGrp="1"/>
          </p:cNvGraphicFramePr>
          <p:nvPr/>
        </p:nvGraphicFramePr>
        <p:xfrm>
          <a:off x="688769" y="1522649"/>
          <a:ext cx="9844802" cy="377787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880758">
                  <a:extLst>
                    <a:ext uri="{9D8B030D-6E8A-4147-A177-3AD203B41FA5}">
                      <a16:colId xmlns:a16="http://schemas.microsoft.com/office/drawing/2014/main" val="3565666456"/>
                    </a:ext>
                  </a:extLst>
                </a:gridCol>
                <a:gridCol w="4964044">
                  <a:extLst>
                    <a:ext uri="{9D8B030D-6E8A-4147-A177-3AD203B41FA5}">
                      <a16:colId xmlns:a16="http://schemas.microsoft.com/office/drawing/2014/main" val="4082247875"/>
                    </a:ext>
                  </a:extLst>
                </a:gridCol>
              </a:tblGrid>
              <a:tr h="394595">
                <a:tc>
                  <a:txBody>
                    <a:bodyPr/>
                    <a:lstStyle/>
                    <a:p>
                      <a:r>
                        <a:rPr lang="pt-BR" dirty="0"/>
                        <a:t>De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/>
                        <a:t>Para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0812687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algn="just" defTabSz="914400" rtl="0" eaLnBrk="1" latinLnBrk="0" hangingPunct="1"/>
                      <a:r>
                        <a:rPr lang="pt-BR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Art. 23.  ...........................</a:t>
                      </a:r>
                    </a:p>
                    <a:p>
                      <a:pPr marL="0" algn="just" defTabSz="914400" rtl="0" eaLnBrk="1" latinLnBrk="0" hangingPunct="1"/>
                      <a:r>
                        <a:rPr lang="pt-BR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..........................................</a:t>
                      </a:r>
                    </a:p>
                    <a:p>
                      <a:pPr marL="0" algn="just" defTabSz="914400" rtl="0" eaLnBrk="1" latinLnBrk="0" hangingPunct="1"/>
                      <a:r>
                        <a:rPr lang="pt-BR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§ 5º Será suspensa a contagem do tempo de contribuição para efeitos de concessão de benefícios previdenciários do segurado que não efetivar o recolhimento das contribuições ao RPPS e não será devida, no período, a cobertura dos riscos previdenciários não programáveis de aposentadoria por incapacidade permanente para o trabalho, aposentadoria por invalidez e pensão por morte.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just" defTabSz="914400" rtl="0" eaLnBrk="1" latinLnBrk="0" hangingPunct="1"/>
                      <a:r>
                        <a:rPr lang="pt-BR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“Art. 23.  ...........................</a:t>
                      </a:r>
                    </a:p>
                    <a:p>
                      <a:pPr marL="0" algn="just" defTabSz="914400" rtl="0" eaLnBrk="1" latinLnBrk="0" hangingPunct="1"/>
                      <a:r>
                        <a:rPr lang="pt-BR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..........................................</a:t>
                      </a:r>
                    </a:p>
                    <a:p>
                      <a:pPr marL="0" algn="just" defTabSz="914400" rtl="0" eaLnBrk="1" latinLnBrk="0" hangingPunct="1"/>
                      <a:r>
                        <a:rPr lang="pt-BR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§ 5º Será suspensa a contagem do tempo de contribuição para efeitos de concessão de benefícios previdenciários do segurado que não efetivar o recolhimento das contribuições ao RPPS e não será devida, no período, a cobertura dos riscos previdenciários não programáveis de aposentadoria por incapacidade permanente para o trabalho, aposentadoria por invalidez e pensão por morte, </a:t>
                      </a:r>
                      <a:r>
                        <a:rPr lang="pt-BR" sz="18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exceto na hipótese do § 2º do art. 11 do Anexo I, conforme art. 169</a:t>
                      </a:r>
                      <a:r>
                        <a:rPr lang="pt-BR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.” (NR)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9244244"/>
                  </a:ext>
                </a:extLst>
              </a:tr>
            </a:tbl>
          </a:graphicData>
        </a:graphic>
      </p:graphicFrame>
      <p:sp>
        <p:nvSpPr>
          <p:cNvPr id="9" name="Retângulo 8"/>
          <p:cNvSpPr/>
          <p:nvPr/>
        </p:nvSpPr>
        <p:spPr>
          <a:xfrm>
            <a:off x="3713799" y="5752430"/>
            <a:ext cx="50356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b="1" dirty="0"/>
              <a:t>Melhor orientação. Ressalvado o direito adquirido.</a:t>
            </a: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A17B617C-94D3-5F13-60CD-AB5132EC51BD}"/>
              </a:ext>
            </a:extLst>
          </p:cNvPr>
          <p:cNvSpPr txBox="1"/>
          <p:nvPr/>
        </p:nvSpPr>
        <p:spPr>
          <a:xfrm>
            <a:off x="-47023" y="382601"/>
            <a:ext cx="10534254" cy="39215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>
              <a:lnSpc>
                <a:spcPct val="115000"/>
              </a:lnSpc>
              <a:spcAft>
                <a:spcPts val="800"/>
              </a:spcAft>
            </a:pPr>
            <a:r>
              <a:rPr lang="pt-BR" sz="1800" b="1" kern="18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Portaria MPS nº 1.180, de 16 de abril de 2024 com alterações à Portaria MTP nº 1.467/2022</a:t>
            </a:r>
            <a:endParaRPr lang="pt-BR" sz="1800" kern="100" dirty="0">
              <a:effectLst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0" name="Imagem 9" descr="Uma imagem contendo Interface gráfica do usuário&#10;&#10;Descrição gerada automaticamente">
            <a:extLst>
              <a:ext uri="{FF2B5EF4-FFF2-40B4-BE49-F238E27FC236}">
                <a16:creationId xmlns:a16="http://schemas.microsoft.com/office/drawing/2014/main" id="{BEAA84E8-B7EC-A470-EA35-CB6B25659F8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10206" y="228600"/>
            <a:ext cx="2178594" cy="4566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281708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 descr="Forma&#10;&#10;Descrição gerada automaticamente com confiança baixa">
            <a:extLst>
              <a:ext uri="{FF2B5EF4-FFF2-40B4-BE49-F238E27FC236}">
                <a16:creationId xmlns:a16="http://schemas.microsoft.com/office/drawing/2014/main" id="{52EE4E4E-E171-C88F-842E-840B608AE15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8753" y="0"/>
            <a:ext cx="12192000" cy="6858000"/>
          </a:xfrm>
          <a:prstGeom prst="rect">
            <a:avLst/>
          </a:prstGeom>
        </p:spPr>
      </p:pic>
      <p:sp>
        <p:nvSpPr>
          <p:cNvPr id="4" name="CaixaDeTexto 3">
            <a:extLst>
              <a:ext uri="{FF2B5EF4-FFF2-40B4-BE49-F238E27FC236}">
                <a16:creationId xmlns:a16="http://schemas.microsoft.com/office/drawing/2014/main" id="{5238AD42-E429-5EB8-DF18-74BE9BFA7C3D}"/>
              </a:ext>
            </a:extLst>
          </p:cNvPr>
          <p:cNvSpPr txBox="1"/>
          <p:nvPr/>
        </p:nvSpPr>
        <p:spPr>
          <a:xfrm>
            <a:off x="968977" y="2162916"/>
            <a:ext cx="8476863" cy="1046440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pPr algn="just"/>
            <a:endParaRPr lang="pt-BR" sz="1400" spc="300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pPr algn="just"/>
            <a:endParaRPr lang="pt-BR" sz="1400" spc="300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pPr algn="just"/>
            <a:endParaRPr lang="pt-BR" sz="1400" spc="300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pPr algn="just"/>
            <a:endParaRPr lang="pt-BR" sz="2000" spc="300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cxnSp>
        <p:nvCxnSpPr>
          <p:cNvPr id="12" name="Conector reto 11">
            <a:extLst>
              <a:ext uri="{FF2B5EF4-FFF2-40B4-BE49-F238E27FC236}">
                <a16:creationId xmlns:a16="http://schemas.microsoft.com/office/drawing/2014/main" id="{36CD089A-698E-D40A-854F-A28012CF2BE7}"/>
              </a:ext>
            </a:extLst>
          </p:cNvPr>
          <p:cNvCxnSpPr>
            <a:cxnSpLocks/>
          </p:cNvCxnSpPr>
          <p:nvPr/>
        </p:nvCxnSpPr>
        <p:spPr>
          <a:xfrm>
            <a:off x="0" y="973324"/>
            <a:ext cx="4600575" cy="0"/>
          </a:xfrm>
          <a:prstGeom prst="line">
            <a:avLst/>
          </a:prstGeom>
          <a:ln>
            <a:solidFill>
              <a:srgbClr val="005DB8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graphicFrame>
        <p:nvGraphicFramePr>
          <p:cNvPr id="2" name="Tabela 1">
            <a:extLst>
              <a:ext uri="{FF2B5EF4-FFF2-40B4-BE49-F238E27FC236}">
                <a16:creationId xmlns:a16="http://schemas.microsoft.com/office/drawing/2014/main" id="{61B5830C-1B6E-22E2-490C-117FC7F19B62}"/>
              </a:ext>
            </a:extLst>
          </p:cNvPr>
          <p:cNvGraphicFramePr>
            <a:graphicFrameLocks noGrp="1"/>
          </p:cNvGraphicFramePr>
          <p:nvPr/>
        </p:nvGraphicFramePr>
        <p:xfrm>
          <a:off x="688769" y="1522649"/>
          <a:ext cx="9844802" cy="460083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904509">
                  <a:extLst>
                    <a:ext uri="{9D8B030D-6E8A-4147-A177-3AD203B41FA5}">
                      <a16:colId xmlns:a16="http://schemas.microsoft.com/office/drawing/2014/main" val="3565666456"/>
                    </a:ext>
                  </a:extLst>
                </a:gridCol>
                <a:gridCol w="4940293">
                  <a:extLst>
                    <a:ext uri="{9D8B030D-6E8A-4147-A177-3AD203B41FA5}">
                      <a16:colId xmlns:a16="http://schemas.microsoft.com/office/drawing/2014/main" val="4082247875"/>
                    </a:ext>
                  </a:extLst>
                </a:gridCol>
              </a:tblGrid>
              <a:tr h="394595">
                <a:tc>
                  <a:txBody>
                    <a:bodyPr/>
                    <a:lstStyle/>
                    <a:p>
                      <a:r>
                        <a:rPr lang="pt-BR" dirty="0"/>
                        <a:t>De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/>
                        <a:t>Para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0812687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algn="just" defTabSz="914400" rtl="0" eaLnBrk="1" latinLnBrk="0" hangingPunct="1"/>
                      <a:r>
                        <a:rPr lang="pt-BR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Art. 159.  ...........................</a:t>
                      </a:r>
                    </a:p>
                    <a:p>
                      <a:pPr marL="0" algn="just" defTabSz="914400" rtl="0" eaLnBrk="1" latinLnBrk="0" hangingPunct="1"/>
                      <a:r>
                        <a:rPr lang="pt-BR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§ 1º A adoção, na legislação do ente federativo, das mesmas regras estabelecidas para os servidores federais, ou a disciplina de regras específicas para a concessão de benefícios de aposentadoria e pensão por morte, conforme previsto nos incisos I e III do § 1º e nos §§ 3º a 5º, 7º e 8º do art. 40 da Constituição Federal depende do referendo integral, em lei de iniciativa privativa do respectivo Poder Executivo, das revogações previstas na alínea “a” do inciso I e nos incisos III e IV do art. 35 da Emenda Constitucional nº 103, de 2019, conforme art. 36, II dessa Emenda.</a:t>
                      </a:r>
                    </a:p>
                    <a:p>
                      <a:pPr marL="0" algn="just" defTabSz="914400" rtl="0" eaLnBrk="1" latinLnBrk="0" hangingPunct="1"/>
                      <a:r>
                        <a:rPr lang="pt-BR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..........................................</a:t>
                      </a:r>
                    </a:p>
                    <a:p>
                      <a:pPr marL="0" algn="just" defTabSz="914400" rtl="0" eaLnBrk="1" latinLnBrk="0" hangingPunct="1"/>
                      <a:endParaRPr lang="pt-BR" sz="18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just" defTabSz="914400" rtl="0" eaLnBrk="1" latinLnBrk="0" hangingPunct="1"/>
                      <a:r>
                        <a:rPr lang="pt-BR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“Art. 159.  ...........................</a:t>
                      </a:r>
                    </a:p>
                    <a:p>
                      <a:pPr marL="0" algn="just" defTabSz="914400" rtl="0" eaLnBrk="1" latinLnBrk="0" hangingPunct="1"/>
                      <a:r>
                        <a:rPr lang="pt-BR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§ 1º As revogações previstas na alínea "a" do inciso I e nos incisos III e IV do art. 35 da Emenda Constitucional nº 103, de 2019, que dizem respeito ao § 21 do art. 40 da Constituição Federal, aos </a:t>
                      </a:r>
                      <a:r>
                        <a:rPr lang="pt-BR" sz="18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arts</a:t>
                      </a:r>
                      <a:r>
                        <a:rPr lang="pt-BR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 2º, 6º e 6º-A da Emenda Constitucional nº 41, de 2003, e ao art. 3º da Emenda Constitucional nº 47, de 2005, somente entrarão em vigor para os regimes próprios de previdência social dos Estados, do Distrito Federal e dos Municípios, na data de publicação de lei de iniciativa privativa do respectivo Poder Executivo que as referende integralmente.</a:t>
                      </a:r>
                    </a:p>
                    <a:p>
                      <a:pPr marL="0" algn="just" defTabSz="914400" rtl="0" eaLnBrk="1" latinLnBrk="0" hangingPunct="1"/>
                      <a:r>
                        <a:rPr lang="pt-BR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..........................................” (NR)</a:t>
                      </a:r>
                    </a:p>
                    <a:p>
                      <a:pPr marL="0" algn="just" defTabSz="914400" rtl="0" eaLnBrk="1" latinLnBrk="0" hangingPunct="1"/>
                      <a:endParaRPr lang="pt-BR" sz="18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9244244"/>
                  </a:ext>
                </a:extLst>
              </a:tr>
            </a:tbl>
          </a:graphicData>
        </a:graphic>
      </p:graphicFrame>
      <p:sp>
        <p:nvSpPr>
          <p:cNvPr id="9" name="Retângulo 8"/>
          <p:cNvSpPr/>
          <p:nvPr/>
        </p:nvSpPr>
        <p:spPr>
          <a:xfrm>
            <a:off x="1767412" y="6092068"/>
            <a:ext cx="796551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b="1" dirty="0"/>
              <a:t>Ajuste. As revogações são condicionadas ao referendo. Novas regras à lei do ente.</a:t>
            </a: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0B9D7A6D-9410-FBF0-D911-EDF903A4555E}"/>
              </a:ext>
            </a:extLst>
          </p:cNvPr>
          <p:cNvSpPr txBox="1"/>
          <p:nvPr/>
        </p:nvSpPr>
        <p:spPr>
          <a:xfrm>
            <a:off x="-47023" y="382601"/>
            <a:ext cx="10534254" cy="39215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>
              <a:lnSpc>
                <a:spcPct val="115000"/>
              </a:lnSpc>
              <a:spcAft>
                <a:spcPts val="800"/>
              </a:spcAft>
            </a:pPr>
            <a:r>
              <a:rPr lang="pt-BR" sz="1800" b="1" kern="18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Portaria MPS nº 1.180, de 16 de abril de 2024 com alterações à Portaria MTP nº 1.467/2022</a:t>
            </a:r>
            <a:endParaRPr lang="pt-BR" sz="1800" kern="100" dirty="0">
              <a:effectLst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0" name="Imagem 9" descr="Uma imagem contendo Interface gráfica do usuário&#10;&#10;Descrição gerada automaticamente">
            <a:extLst>
              <a:ext uri="{FF2B5EF4-FFF2-40B4-BE49-F238E27FC236}">
                <a16:creationId xmlns:a16="http://schemas.microsoft.com/office/drawing/2014/main" id="{BEAA84E8-B7EC-A470-EA35-CB6B25659F8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14709" y="228600"/>
            <a:ext cx="2074091" cy="4347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513797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 descr="Forma&#10;&#10;Descrição gerada automaticamente com confiança baixa">
            <a:extLst>
              <a:ext uri="{FF2B5EF4-FFF2-40B4-BE49-F238E27FC236}">
                <a16:creationId xmlns:a16="http://schemas.microsoft.com/office/drawing/2014/main" id="{52EE4E4E-E171-C88F-842E-840B608AE15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8753" y="0"/>
            <a:ext cx="12192000" cy="6858000"/>
          </a:xfrm>
          <a:prstGeom prst="rect">
            <a:avLst/>
          </a:prstGeom>
        </p:spPr>
      </p:pic>
      <p:sp>
        <p:nvSpPr>
          <p:cNvPr id="4" name="CaixaDeTexto 3">
            <a:extLst>
              <a:ext uri="{FF2B5EF4-FFF2-40B4-BE49-F238E27FC236}">
                <a16:creationId xmlns:a16="http://schemas.microsoft.com/office/drawing/2014/main" id="{5238AD42-E429-5EB8-DF18-74BE9BFA7C3D}"/>
              </a:ext>
            </a:extLst>
          </p:cNvPr>
          <p:cNvSpPr txBox="1"/>
          <p:nvPr/>
        </p:nvSpPr>
        <p:spPr>
          <a:xfrm>
            <a:off x="968977" y="2162916"/>
            <a:ext cx="8476863" cy="1046440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pPr algn="just"/>
            <a:endParaRPr lang="pt-BR" sz="1400" spc="300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pPr algn="just"/>
            <a:endParaRPr lang="pt-BR" sz="1400" spc="300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pPr algn="just"/>
            <a:endParaRPr lang="pt-BR" sz="1400" spc="300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pPr algn="just"/>
            <a:endParaRPr lang="pt-BR" sz="2000" spc="300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cxnSp>
        <p:nvCxnSpPr>
          <p:cNvPr id="12" name="Conector reto 11">
            <a:extLst>
              <a:ext uri="{FF2B5EF4-FFF2-40B4-BE49-F238E27FC236}">
                <a16:creationId xmlns:a16="http://schemas.microsoft.com/office/drawing/2014/main" id="{36CD089A-698E-D40A-854F-A28012CF2BE7}"/>
              </a:ext>
            </a:extLst>
          </p:cNvPr>
          <p:cNvCxnSpPr>
            <a:cxnSpLocks/>
          </p:cNvCxnSpPr>
          <p:nvPr/>
        </p:nvCxnSpPr>
        <p:spPr>
          <a:xfrm>
            <a:off x="0" y="973324"/>
            <a:ext cx="4600575" cy="0"/>
          </a:xfrm>
          <a:prstGeom prst="line">
            <a:avLst/>
          </a:prstGeom>
          <a:ln>
            <a:solidFill>
              <a:srgbClr val="005DB8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graphicFrame>
        <p:nvGraphicFramePr>
          <p:cNvPr id="2" name="Tabela 1">
            <a:extLst>
              <a:ext uri="{FF2B5EF4-FFF2-40B4-BE49-F238E27FC236}">
                <a16:creationId xmlns:a16="http://schemas.microsoft.com/office/drawing/2014/main" id="{61B5830C-1B6E-22E2-490C-117FC7F19B62}"/>
              </a:ext>
            </a:extLst>
          </p:cNvPr>
          <p:cNvGraphicFramePr>
            <a:graphicFrameLocks noGrp="1"/>
          </p:cNvGraphicFramePr>
          <p:nvPr/>
        </p:nvGraphicFramePr>
        <p:xfrm>
          <a:off x="688769" y="1522649"/>
          <a:ext cx="9844802" cy="487515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904509">
                  <a:extLst>
                    <a:ext uri="{9D8B030D-6E8A-4147-A177-3AD203B41FA5}">
                      <a16:colId xmlns:a16="http://schemas.microsoft.com/office/drawing/2014/main" val="3565666456"/>
                    </a:ext>
                  </a:extLst>
                </a:gridCol>
                <a:gridCol w="4940293">
                  <a:extLst>
                    <a:ext uri="{9D8B030D-6E8A-4147-A177-3AD203B41FA5}">
                      <a16:colId xmlns:a16="http://schemas.microsoft.com/office/drawing/2014/main" val="4082247875"/>
                    </a:ext>
                  </a:extLst>
                </a:gridCol>
              </a:tblGrid>
              <a:tr h="394595">
                <a:tc>
                  <a:txBody>
                    <a:bodyPr/>
                    <a:lstStyle/>
                    <a:p>
                      <a:r>
                        <a:rPr lang="pt-BR" dirty="0"/>
                        <a:t>De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/>
                        <a:t>Para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0812687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algn="just" defTabSz="914400" rtl="0" eaLnBrk="1" latinLnBrk="0" hangingPunct="1"/>
                      <a:r>
                        <a:rPr lang="pt-BR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Art. 164. Desde que promovido o referendo integral das revogações previstas na alínea “a” do inciso I e nos incisos III e IV do art. 35 da Emenda Constitucional nº 103, de 2019, conforme art. 36, II dessa Emenda, os requisitos e critérios para a concessão, cálculo e reajustamento das aposentadorias e da pensão por morte previstas no art. 40 da Constituição Federal serão estabelecidos pelo ente federativo com amparo em parâmetros técnico-atuariais que preservem o equilíbrio financeiro e atuarial de que trata esse artigo em sua redação vigente dada pela Emenda Constitucional nº 103, de 2019, bem como observarão as seguintes prescrições nele expressas:</a:t>
                      </a:r>
                    </a:p>
                    <a:p>
                      <a:pPr marL="0" algn="just" defTabSz="914400" rtl="0" eaLnBrk="1" latinLnBrk="0" hangingPunct="1"/>
                      <a:r>
                        <a:rPr lang="pt-BR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.........................................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just" defTabSz="914400" rtl="0" eaLnBrk="1" latinLnBrk="0" hangingPunct="1"/>
                      <a:r>
                        <a:rPr lang="pt-BR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“Art. 164.  Os requisitos e critérios para a concessão, cálculo e reajustamento das aposentadorias e da pensão por morte previstas no art. 40 da Constituição Federal serão estabelecidos pelo ente federativo com amparo em parâmetros técnico-atuariais que preservem o equilíbrio financeiro e atuarial de que trata esse artigo em sua redação vigente dada pela Emenda Constitucional nº 103, de 2019, bem como observarão as seguintes prescrições nele expressas:</a:t>
                      </a:r>
                    </a:p>
                    <a:p>
                      <a:pPr marL="0" algn="just" defTabSz="914400" rtl="0" eaLnBrk="1" latinLnBrk="0" hangingPunct="1"/>
                      <a:r>
                        <a:rPr lang="pt-BR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.........................................” (NR)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9244244"/>
                  </a:ext>
                </a:extLst>
              </a:tr>
            </a:tbl>
          </a:graphicData>
        </a:graphic>
      </p:graphicFrame>
      <p:sp>
        <p:nvSpPr>
          <p:cNvPr id="9" name="Retângulo 8"/>
          <p:cNvSpPr/>
          <p:nvPr/>
        </p:nvSpPr>
        <p:spPr>
          <a:xfrm>
            <a:off x="669041" y="6261887"/>
            <a:ext cx="1046318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b="1" dirty="0"/>
              <a:t>Ajuste na forma da EC 103. Ente pode estabelecer novas regras sem referendar integralmente as revogações.</a:t>
            </a: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DF8FC71B-2229-0C55-769D-40763B3DC13D}"/>
              </a:ext>
            </a:extLst>
          </p:cNvPr>
          <p:cNvSpPr txBox="1"/>
          <p:nvPr/>
        </p:nvSpPr>
        <p:spPr>
          <a:xfrm>
            <a:off x="-47023" y="382601"/>
            <a:ext cx="10534254" cy="39215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>
              <a:lnSpc>
                <a:spcPct val="115000"/>
              </a:lnSpc>
              <a:spcAft>
                <a:spcPts val="800"/>
              </a:spcAft>
            </a:pPr>
            <a:r>
              <a:rPr lang="pt-BR" sz="1800" b="1" kern="18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Portaria MPS nº 1.180, de 16 de abril de 2024 com alterações à Portaria MTP nº 1.467/2022</a:t>
            </a:r>
            <a:endParaRPr lang="pt-BR" sz="1800" kern="100" dirty="0">
              <a:effectLst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0" name="Imagem 9" descr="Uma imagem contendo Interface gráfica do usuário&#10;&#10;Descrição gerada automaticamente">
            <a:extLst>
              <a:ext uri="{FF2B5EF4-FFF2-40B4-BE49-F238E27FC236}">
                <a16:creationId xmlns:a16="http://schemas.microsoft.com/office/drawing/2014/main" id="{BEAA84E8-B7EC-A470-EA35-CB6B25659F8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14709" y="228600"/>
            <a:ext cx="2074091" cy="4347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8536281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2879</TotalTime>
  <Words>3606</Words>
  <Application>Microsoft Office PowerPoint</Application>
  <PresentationFormat>Widescreen</PresentationFormat>
  <Paragraphs>223</Paragraphs>
  <Slides>33</Slides>
  <Notes>1</Notes>
  <HiddenSlides>0</HiddenSlides>
  <MMClips>0</MMClips>
  <ScaleCrop>false</ScaleCrop>
  <HeadingPairs>
    <vt:vector size="6" baseType="variant">
      <vt:variant>
        <vt:lpstr>Fontes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33</vt:i4>
      </vt:variant>
    </vt:vector>
  </HeadingPairs>
  <TitlesOfParts>
    <vt:vector size="40" baseType="lpstr">
      <vt:lpstr>Aptos</vt:lpstr>
      <vt:lpstr>Arial</vt:lpstr>
      <vt:lpstr>Calibri</vt:lpstr>
      <vt:lpstr>Calibri Light</vt:lpstr>
      <vt:lpstr>Times New Roman</vt:lpstr>
      <vt:lpstr>Wingdings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LUCAS RAMOS</dc:creator>
  <cp:lastModifiedBy>User</cp:lastModifiedBy>
  <cp:revision>84</cp:revision>
  <dcterms:created xsi:type="dcterms:W3CDTF">2021-03-18T21:25:09Z</dcterms:created>
  <dcterms:modified xsi:type="dcterms:W3CDTF">2024-08-06T13:24:58Z</dcterms:modified>
</cp:coreProperties>
</file>