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28"/>
  </p:notesMasterIdLst>
  <p:handoutMasterIdLst>
    <p:handoutMasterId r:id="rId29"/>
  </p:handoutMasterIdLst>
  <p:sldIdLst>
    <p:sldId id="383" r:id="rId5"/>
    <p:sldId id="408" r:id="rId6"/>
    <p:sldId id="409" r:id="rId7"/>
    <p:sldId id="410" r:id="rId8"/>
    <p:sldId id="412" r:id="rId9"/>
    <p:sldId id="430" r:id="rId10"/>
    <p:sldId id="415" r:id="rId11"/>
    <p:sldId id="414" r:id="rId12"/>
    <p:sldId id="416" r:id="rId13"/>
    <p:sldId id="417" r:id="rId14"/>
    <p:sldId id="424" r:id="rId15"/>
    <p:sldId id="425" r:id="rId16"/>
    <p:sldId id="427" r:id="rId17"/>
    <p:sldId id="418" r:id="rId18"/>
    <p:sldId id="428" r:id="rId19"/>
    <p:sldId id="419" r:id="rId20"/>
    <p:sldId id="429" r:id="rId21"/>
    <p:sldId id="421" r:id="rId22"/>
    <p:sldId id="422" r:id="rId23"/>
    <p:sldId id="420" r:id="rId24"/>
    <p:sldId id="423" r:id="rId25"/>
    <p:sldId id="431" r:id="rId26"/>
    <p:sldId id="398" r:id="rId27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27" autoAdjust="0"/>
  </p:normalViewPr>
  <p:slideViewPr>
    <p:cSldViewPr snapToGrid="0">
      <p:cViewPr varScale="1">
        <p:scale>
          <a:sx n="75" d="100"/>
          <a:sy n="75" d="100"/>
        </p:scale>
        <p:origin x="327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2F41AB2A-FCB0-449C-94A2-E3FFDC5F192E}" type="datetime1">
              <a:rPr lang="pt-BR" smtClean="0"/>
              <a:t>04/08/2024</a:t>
            </a:fld>
            <a:endParaRPr lang="pt-BR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E2C230DF-5933-439D-898F-38E9AC9BA688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8" name="Espaço Reservado para Cabeçalho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fld id="{6F315709-B4D1-47A8-A516-AEABF47ED22D}" type="datetime1">
              <a:rPr lang="pt-BR" smtClean="0"/>
              <a:pPr/>
              <a:t>04/08/2024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A89C7E07-3C67-C64C-8DA0-0404F630397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4466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4406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1162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4559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9758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6009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0445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3273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3738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01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3658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6689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1473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954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5340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606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6000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4679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0325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003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e tabela do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orma Livre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5" name="Forma Livre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7" name="Forma Livre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457200" indent="0">
              <a:spcBef>
                <a:spcPts val="1800"/>
              </a:spcBef>
              <a:buNone/>
              <a:defRPr lang="pt-BR" sz="2000"/>
            </a:lvl2pPr>
            <a:lvl3pPr marL="914400" indent="0">
              <a:spcBef>
                <a:spcPts val="1800"/>
              </a:spcBef>
              <a:buNone/>
              <a:defRPr lang="pt-BR" sz="2000"/>
            </a:lvl3pPr>
            <a:lvl4pPr marL="1371600" indent="0">
              <a:spcBef>
                <a:spcPts val="1800"/>
              </a:spcBef>
              <a:buNone/>
              <a:defRPr lang="pt-BR" sz="2000"/>
            </a:lvl4pPr>
            <a:lvl5pPr marL="1828800" indent="0">
              <a:spcBef>
                <a:spcPts val="1800"/>
              </a:spcBef>
              <a:buNone/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pt-BR" sz="2000"/>
            </a:lvl1pPr>
            <a:lvl2pPr>
              <a:spcBef>
                <a:spcPts val="600"/>
              </a:spcBef>
              <a:defRPr lang="pt-BR" sz="2000"/>
            </a:lvl2pPr>
            <a:lvl3pPr>
              <a:spcBef>
                <a:spcPts val="1800"/>
              </a:spcBef>
              <a:defRPr lang="pt-BR" sz="2000"/>
            </a:lvl3pPr>
            <a:lvl4pPr>
              <a:spcBef>
                <a:spcPts val="1800"/>
              </a:spcBef>
              <a:defRPr lang="pt-BR" sz="2000"/>
            </a:lvl4pPr>
            <a:lvl5pPr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Dois Conteúd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orma Livre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4" name="Forma Livre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pt-BR" sz="2000"/>
            </a:lvl1pPr>
            <a:lvl2pPr>
              <a:spcBef>
                <a:spcPts val="600"/>
              </a:spcBef>
              <a:defRPr lang="pt-BR" sz="2000"/>
            </a:lvl2pPr>
            <a:lvl3pPr>
              <a:spcBef>
                <a:spcPts val="1800"/>
              </a:spcBef>
              <a:defRPr lang="pt-BR" sz="2000"/>
            </a:lvl3pPr>
            <a:lvl4pPr>
              <a:spcBef>
                <a:spcPts val="1800"/>
              </a:spcBef>
              <a:defRPr lang="pt-BR" sz="2000"/>
            </a:lvl4pPr>
            <a:lvl5pPr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 dirty="0"/>
              <a:t>Clique para adicionar conteúdo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pt-BR" sz="2000"/>
            </a:lvl1pPr>
            <a:lvl2pPr>
              <a:spcBef>
                <a:spcPts val="1800"/>
              </a:spcBef>
              <a:defRPr lang="pt-BR" sz="2000"/>
            </a:lvl2pPr>
            <a:lvl3pPr>
              <a:spcBef>
                <a:spcPts val="1800"/>
              </a:spcBef>
              <a:defRPr lang="pt-BR" sz="2000"/>
            </a:lvl3pPr>
            <a:lvl4pPr>
              <a:spcBef>
                <a:spcPts val="1800"/>
              </a:spcBef>
              <a:defRPr lang="pt-BR" sz="2000"/>
            </a:lvl4pPr>
            <a:lvl5pPr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9" name="Espaço Reservado para Tabela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pt-BR"/>
            </a:lvl1pPr>
          </a:lstStyle>
          <a:p>
            <a:pPr rtl="0"/>
            <a:r>
              <a:rPr lang="pt-BR"/>
              <a:t>Clique no ícone para adicionar tabela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pt-BR" sz="4000"/>
            </a:lvl2pPr>
            <a:lvl3pPr>
              <a:defRPr lang="pt-BR" sz="4000"/>
            </a:lvl3pPr>
            <a:lvl4pPr>
              <a:defRPr lang="pt-BR" sz="4000"/>
            </a:lvl4pPr>
            <a:lvl5pPr>
              <a:defRPr lang="pt-BR" sz="4000"/>
            </a:lvl5pPr>
          </a:lstStyle>
          <a:p>
            <a:pPr lvl="0" rtl="0"/>
            <a:r>
              <a:rPr lang="pt-BR"/>
              <a:t>Clique para adicionar o texto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 spc="50" baseline="0"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pt-BR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3" name="Espaço Reservado para o Número do Slide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42" name="Espaço Reservado para Data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a seçã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pt-BR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/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pt-BR" sz="4000"/>
            </a:lvl2pPr>
            <a:lvl3pPr>
              <a:defRPr lang="pt-BR" sz="4000"/>
            </a:lvl3pPr>
            <a:lvl4pPr>
              <a:defRPr lang="pt-BR" sz="4000"/>
            </a:lvl4pPr>
            <a:lvl5pPr>
              <a:defRPr lang="pt-BR" sz="4000"/>
            </a:lvl5pPr>
          </a:lstStyle>
          <a:p>
            <a:pPr lvl="0" rtl="0"/>
            <a:r>
              <a:rPr lang="pt-BR"/>
              <a:t>Clique para adicionar o texto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upo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orma Livre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pt-BR" sz="2000"/>
            </a:lvl1pPr>
            <a:lvl2pPr indent="-283464">
              <a:spcBef>
                <a:spcPts val="18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pt-BR" sz="4000"/>
            </a:lvl2pPr>
            <a:lvl3pPr>
              <a:defRPr lang="pt-BR" sz="4000"/>
            </a:lvl3pPr>
            <a:lvl4pPr>
              <a:defRPr lang="pt-BR" sz="4000"/>
            </a:lvl4pPr>
            <a:lvl5pPr>
              <a:defRPr lang="pt-BR" sz="4000"/>
            </a:lvl5pPr>
          </a:lstStyle>
          <a:p>
            <a:pPr lvl="0" rtl="0"/>
            <a:r>
              <a:rPr lang="pt-BR"/>
              <a:t>Clique para adicionar o texto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Dois Conteúdos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orma Livre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4" name="Forma Livre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283464" indent="-283464">
              <a:spcBef>
                <a:spcPts val="1800"/>
              </a:spcBef>
              <a:defRPr lang="pt-BR" sz="2000"/>
            </a:lvl2pPr>
            <a:lvl3pPr marL="594360" indent="-283464">
              <a:spcBef>
                <a:spcPts val="1800"/>
              </a:spcBef>
              <a:defRPr lang="pt-BR" sz="2000"/>
            </a:lvl3pPr>
            <a:lvl4pPr marL="822960" indent="-283464">
              <a:spcBef>
                <a:spcPts val="1800"/>
              </a:spcBef>
              <a:defRPr lang="pt-BR" sz="2000"/>
            </a:lvl4pPr>
            <a:lvl5pPr marL="1005840"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3" name="Espaço Reservado para Conteúdo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283464" indent="-283464">
              <a:spcBef>
                <a:spcPts val="1800"/>
              </a:spcBef>
              <a:defRPr lang="pt-BR" sz="2000"/>
            </a:lvl2pPr>
            <a:lvl3pPr marL="548640" indent="-283464">
              <a:spcBef>
                <a:spcPts val="1800"/>
              </a:spcBef>
              <a:defRPr lang="pt-BR" sz="2000"/>
            </a:lvl3pPr>
            <a:lvl4pPr marL="822960" indent="-283464">
              <a:spcBef>
                <a:spcPts val="1800"/>
              </a:spcBef>
              <a:defRPr lang="pt-BR" sz="2000"/>
            </a:lvl4pPr>
            <a:lvl5pPr marL="1005840"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Forma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4" name="Forma Livre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8" name="Forma Livre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9" name="Forma Livre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pt-BR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pt-BR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pt-BR" sz="2000"/>
            </a:lvl3pPr>
            <a:lvl4pPr marL="1371600" indent="0">
              <a:spcBef>
                <a:spcPts val="1800"/>
              </a:spcBef>
              <a:buFont typeface="+mj-lt"/>
              <a:buNone/>
              <a:defRPr lang="pt-BR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endParaRPr lang="pt-BR" dirty="0"/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283464" indent="-283464">
              <a:spcBef>
                <a:spcPts val="1800"/>
              </a:spcBef>
              <a:defRPr lang="pt-BR" sz="2000"/>
            </a:lvl2pPr>
            <a:lvl3pPr marL="548640" indent="-283464">
              <a:spcBef>
                <a:spcPts val="1800"/>
              </a:spcBef>
              <a:defRPr lang="pt-BR" sz="2000"/>
            </a:lvl3pPr>
            <a:lvl4pPr marL="822960" indent="-283464">
              <a:spcBef>
                <a:spcPts val="1800"/>
              </a:spcBef>
              <a:defRPr lang="pt-BR" sz="2000"/>
            </a:lvl4pPr>
            <a:lvl5pPr marL="1005840"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e imagem do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3" name="Espaço Reservado para Conteúdo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indent="-283464">
              <a:spcBef>
                <a:spcPts val="18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2" name="Espaço Reservado para Título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0" name="Espaço Reservado para Data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pt-BR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pt-BR" dirty="0">
              <a:latin typeface="+mn-lt"/>
            </a:endParaRPr>
          </a:p>
        </p:txBody>
      </p:sp>
      <p:sp>
        <p:nvSpPr>
          <p:cNvPr id="32" name="Espaço Reservado para o Número do Slide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pt-BR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pt-BR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pt-BR">
          <a:solidFill>
            <a:schemeClr val="tx2"/>
          </a:solidFill>
        </a:defRPr>
      </a:lvl2pPr>
      <a:lvl3pPr eaLnBrk="1" hangingPunct="1">
        <a:defRPr lang="pt-BR">
          <a:solidFill>
            <a:schemeClr val="tx2"/>
          </a:solidFill>
        </a:defRPr>
      </a:lvl3pPr>
      <a:lvl4pPr eaLnBrk="1" hangingPunct="1">
        <a:defRPr lang="pt-BR">
          <a:solidFill>
            <a:schemeClr val="tx2"/>
          </a:solidFill>
        </a:defRPr>
      </a:lvl4pPr>
      <a:lvl5pPr eaLnBrk="1" hangingPunct="1">
        <a:defRPr lang="pt-BR">
          <a:solidFill>
            <a:schemeClr val="tx2"/>
          </a:solidFill>
        </a:defRPr>
      </a:lvl5pPr>
      <a:lvl6pPr eaLnBrk="1" hangingPunct="1">
        <a:defRPr lang="pt-BR">
          <a:solidFill>
            <a:schemeClr val="tx2"/>
          </a:solidFill>
        </a:defRPr>
      </a:lvl6pPr>
      <a:lvl7pPr eaLnBrk="1" hangingPunct="1">
        <a:defRPr lang="pt-BR">
          <a:solidFill>
            <a:schemeClr val="tx2"/>
          </a:solidFill>
        </a:defRPr>
      </a:lvl7pPr>
      <a:lvl8pPr eaLnBrk="1" hangingPunct="1">
        <a:defRPr lang="pt-BR">
          <a:solidFill>
            <a:schemeClr val="tx2"/>
          </a:solidFill>
        </a:defRPr>
      </a:lvl8pPr>
      <a:lvl9pPr eaLnBrk="1" hangingPunct="1">
        <a:defRPr lang="pt-BR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6C01DBEC-1CDA-7C6D-2D77-C90A5D972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05947" y="1298714"/>
            <a:ext cx="6715538" cy="671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28650"/>
            <a:ext cx="9623425" cy="1466850"/>
          </a:xfrm>
        </p:spPr>
        <p:txBody>
          <a:bodyPr rtlCol="0"/>
          <a:lstStyle>
            <a:defPPr>
              <a:defRPr lang="pt-BR"/>
            </a:defPPr>
          </a:lstStyle>
          <a:p>
            <a:pPr algn="ctr">
              <a:lnSpc>
                <a:spcPct val="110000"/>
              </a:lnSpc>
            </a:pP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 smtClean="0">
                <a:solidFill>
                  <a:srgbClr val="FF3300"/>
                </a:solidFill>
              </a:rPr>
              <a:t/>
            </a:r>
            <a:br>
              <a:rPr lang="pt-BR" altLang="pt-BR" dirty="0" smtClean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r>
              <a:rPr lang="pt-BR" altLang="pt-BR" dirty="0" smtClean="0">
                <a:solidFill>
                  <a:srgbClr val="FF0000"/>
                </a:solidFill>
              </a:rPr>
              <a:t>Art. 24, § 1º, da EC 103, de 2019. </a:t>
            </a: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9980875" cy="3597470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marL="0" lvl="1" indent="0" algn="r">
              <a:buNone/>
            </a:pPr>
            <a:r>
              <a:rPr lang="pt-BR" sz="3200" b="1" dirty="0" smtClean="0"/>
              <a:t>§ </a:t>
            </a:r>
            <a:r>
              <a:rPr lang="pt-BR" sz="3200" b="1" dirty="0"/>
              <a:t>1º </a:t>
            </a:r>
            <a:r>
              <a:rPr lang="pt-BR" sz="3200" b="1" dirty="0">
                <a:solidFill>
                  <a:srgbClr val="3333FF"/>
                </a:solidFill>
              </a:rPr>
              <a:t>Será admitida</a:t>
            </a:r>
            <a:r>
              <a:rPr lang="pt-BR" sz="3200" b="1" dirty="0"/>
              <a:t>, nos termos do § 2º, a acumulação de:</a:t>
            </a:r>
          </a:p>
          <a:p>
            <a:pPr marL="0" lvl="1" indent="0" algn="r">
              <a:buNone/>
            </a:pPr>
            <a:r>
              <a:rPr lang="pt-BR" sz="3200" b="1" dirty="0" smtClean="0">
                <a:solidFill>
                  <a:srgbClr val="FF0000"/>
                </a:solidFill>
              </a:rPr>
              <a:t>I</a:t>
            </a:r>
            <a:r>
              <a:rPr lang="pt-BR" sz="3200" b="1" dirty="0" smtClean="0"/>
              <a:t> </a:t>
            </a:r>
            <a:r>
              <a:rPr lang="pt-BR" sz="3200" b="1" dirty="0"/>
              <a:t>- </a:t>
            </a:r>
            <a:r>
              <a:rPr lang="pt-BR" sz="3200" b="1" dirty="0">
                <a:solidFill>
                  <a:srgbClr val="3333FF"/>
                </a:solidFill>
              </a:rPr>
              <a:t>pensão por morte </a:t>
            </a:r>
            <a:r>
              <a:rPr lang="pt-BR" sz="3200" b="1" dirty="0"/>
              <a:t>deixada por cônjuge ou companheiro de um regime de previdência social </a:t>
            </a:r>
            <a:r>
              <a:rPr lang="pt-BR" sz="3200" b="1" dirty="0">
                <a:solidFill>
                  <a:srgbClr val="3333FF"/>
                </a:solidFill>
              </a:rPr>
              <a:t>com pensão por morte </a:t>
            </a:r>
            <a:r>
              <a:rPr lang="pt-BR" sz="3200" b="1" dirty="0"/>
              <a:t>concedida por outro regime de previdência social ou </a:t>
            </a:r>
            <a:r>
              <a:rPr lang="pt-BR" sz="3200" b="1" dirty="0">
                <a:solidFill>
                  <a:srgbClr val="3333FF"/>
                </a:solidFill>
              </a:rPr>
              <a:t>com pensões </a:t>
            </a:r>
            <a:r>
              <a:rPr lang="pt-BR" sz="3200" b="1" dirty="0"/>
              <a:t>decorrentes das atividades </a:t>
            </a:r>
            <a:r>
              <a:rPr lang="pt-BR" sz="3200" b="1" dirty="0">
                <a:solidFill>
                  <a:srgbClr val="3333FF"/>
                </a:solidFill>
              </a:rPr>
              <a:t>militares</a:t>
            </a:r>
            <a:r>
              <a:rPr lang="pt-BR" sz="3200" b="1" dirty="0"/>
              <a:t> de que tratam os </a:t>
            </a:r>
            <a:r>
              <a:rPr lang="pt-BR" sz="3200" b="1" dirty="0" err="1"/>
              <a:t>arts</a:t>
            </a:r>
            <a:r>
              <a:rPr lang="pt-BR" sz="3200" b="1" dirty="0"/>
              <a:t>. 42 e 142 da Constituição Federal;</a:t>
            </a:r>
          </a:p>
          <a:p>
            <a:pPr marL="0" lvl="1" indent="0" algn="just">
              <a:buNone/>
            </a:pPr>
            <a:endParaRPr lang="pt-BR" sz="3200" b="1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4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28650"/>
            <a:ext cx="9623425" cy="1466850"/>
          </a:xfrm>
        </p:spPr>
        <p:txBody>
          <a:bodyPr rtlCol="0"/>
          <a:lstStyle>
            <a:defPPr>
              <a:defRPr lang="pt-BR"/>
            </a:defPPr>
          </a:lstStyle>
          <a:p>
            <a:pPr algn="ctr">
              <a:lnSpc>
                <a:spcPct val="110000"/>
              </a:lnSpc>
            </a:pP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 smtClean="0">
                <a:solidFill>
                  <a:srgbClr val="FF3300"/>
                </a:solidFill>
              </a:rPr>
              <a:t/>
            </a:r>
            <a:br>
              <a:rPr lang="pt-BR" altLang="pt-BR" dirty="0" smtClean="0">
                <a:solidFill>
                  <a:srgbClr val="FF3300"/>
                </a:solidFill>
              </a:rPr>
            </a:br>
            <a:r>
              <a:rPr lang="pt-BR" altLang="pt-BR" dirty="0" smtClean="0">
                <a:solidFill>
                  <a:srgbClr val="FF0000"/>
                </a:solidFill>
              </a:rPr>
              <a:t>PORTARIA MTP n. 1.467, DE 2022 </a:t>
            </a: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9980875" cy="3597470"/>
          </a:xfrm>
        </p:spPr>
        <p:txBody>
          <a:bodyPr rtlCol="0">
            <a:normAutofit fontScale="25000" lnSpcReduction="20000"/>
          </a:bodyPr>
          <a:lstStyle>
            <a:defPPr>
              <a:defRPr lang="pt-BR"/>
            </a:defPPr>
          </a:lstStyle>
          <a:p>
            <a:pPr marL="218335" lvl="1" indent="0" algn="r">
              <a:lnSpc>
                <a:spcPct val="120000"/>
              </a:lnSpc>
              <a:buNone/>
            </a:pPr>
            <a:r>
              <a:rPr lang="pt-BR" sz="112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165. </a:t>
            </a:r>
            <a:r>
              <a:rPr lang="pt-BR" sz="11200" b="1" dirty="0">
                <a:latin typeface="Calibri" panose="020F0502020204030204" pitchFamily="34" charset="0"/>
                <a:cs typeface="Calibri" panose="020F0502020204030204" pitchFamily="34" charset="0"/>
              </a:rPr>
              <a:t>É </a:t>
            </a:r>
            <a:r>
              <a:rPr lang="pt-BR" sz="1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vedada</a:t>
            </a:r>
            <a:r>
              <a:rPr lang="pt-BR" sz="11200" b="1" dirty="0">
                <a:latin typeface="Calibri" panose="020F0502020204030204" pitchFamily="34" charset="0"/>
                <a:cs typeface="Calibri" panose="020F0502020204030204" pitchFamily="34" charset="0"/>
              </a:rPr>
              <a:t> a acumulação </a:t>
            </a:r>
            <a:r>
              <a:rPr lang="pt-BR" sz="112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mais de uma pensão por morte </a:t>
            </a:r>
            <a:r>
              <a:rPr lang="pt-BR" sz="11200" b="1" dirty="0">
                <a:latin typeface="Calibri" panose="020F0502020204030204" pitchFamily="34" charset="0"/>
                <a:cs typeface="Calibri" panose="020F0502020204030204" pitchFamily="34" charset="0"/>
              </a:rPr>
              <a:t>deixada por </a:t>
            </a:r>
            <a:r>
              <a:rPr lang="pt-BR" sz="112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cônjuge </a:t>
            </a:r>
            <a:r>
              <a:rPr lang="pt-BR" sz="112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 companheiro</a:t>
            </a:r>
            <a:r>
              <a:rPr lang="pt-BR" sz="11200" b="1" dirty="0">
                <a:latin typeface="Calibri" panose="020F0502020204030204" pitchFamily="34" charset="0"/>
                <a:cs typeface="Calibri" panose="020F0502020204030204" pitchFamily="34" charset="0"/>
              </a:rPr>
              <a:t>, no âmbito do </a:t>
            </a:r>
            <a:r>
              <a:rPr lang="pt-BR" sz="112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mesmo regime </a:t>
            </a:r>
            <a:r>
              <a:rPr lang="pt-BR" sz="11200" b="1" dirty="0">
                <a:latin typeface="Calibri" panose="020F0502020204030204" pitchFamily="34" charset="0"/>
                <a:cs typeface="Calibri" panose="020F0502020204030204" pitchFamily="34" charset="0"/>
              </a:rPr>
              <a:t>de previdência social.</a:t>
            </a:r>
          </a:p>
          <a:p>
            <a:pPr marL="218335" lvl="1" indent="0" algn="r">
              <a:lnSpc>
                <a:spcPct val="120000"/>
              </a:lnSpc>
              <a:buNone/>
            </a:pPr>
            <a:r>
              <a:rPr lang="pt-BR" sz="112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1º </a:t>
            </a:r>
            <a:r>
              <a:rPr lang="pt-BR" sz="1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Excetua-se</a:t>
            </a:r>
            <a:r>
              <a:rPr lang="pt-BR" sz="11200" b="1" dirty="0">
                <a:latin typeface="Calibri" panose="020F0502020204030204" pitchFamily="34" charset="0"/>
                <a:cs typeface="Calibri" panose="020F0502020204030204" pitchFamily="34" charset="0"/>
              </a:rPr>
              <a:t> da vedação do caput as pensões por morte do </a:t>
            </a:r>
            <a:r>
              <a:rPr lang="pt-BR" sz="112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mesmo segurado instituidor </a:t>
            </a:r>
            <a:r>
              <a:rPr lang="pt-BR" sz="1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 âmbito </a:t>
            </a:r>
            <a:r>
              <a:rPr lang="pt-BR" sz="11200" b="1" dirty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t-BR" sz="11200" b="1" u="sng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mesmo regime</a:t>
            </a:r>
            <a:r>
              <a:rPr lang="pt-BR" sz="112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1200" b="1" dirty="0">
                <a:latin typeface="Calibri" panose="020F0502020204030204" pitchFamily="34" charset="0"/>
                <a:cs typeface="Calibri" panose="020F0502020204030204" pitchFamily="34" charset="0"/>
              </a:rPr>
              <a:t>de previdência social, decorrentes do exercício de</a:t>
            </a:r>
            <a:r>
              <a:rPr lang="pt-BR" sz="1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cargos </a:t>
            </a:r>
            <a:r>
              <a:rPr lang="pt-BR" sz="11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acumuláveis </a:t>
            </a:r>
            <a:r>
              <a:rPr lang="pt-BR" sz="1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pt-BR" sz="11200" b="1" dirty="0">
                <a:latin typeface="Calibri" panose="020F0502020204030204" pitchFamily="34" charset="0"/>
                <a:cs typeface="Calibri" panose="020F0502020204030204" pitchFamily="34" charset="0"/>
              </a:rPr>
              <a:t>forma do art. 37, XVI da Constituição Federal. </a:t>
            </a:r>
          </a:p>
          <a:p>
            <a:pPr marL="218335" lvl="1" indent="0" algn="just">
              <a:lnSpc>
                <a:spcPct val="100000"/>
              </a:lnSpc>
              <a:buNone/>
            </a:pP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8335" lvl="1" indent="0" algn="r">
              <a:lnSpc>
                <a:spcPct val="100000"/>
              </a:lnSpc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18335" lvl="1" indent="0" algn="just">
              <a:lnSpc>
                <a:spcPct val="100000"/>
              </a:lnSpc>
              <a:buNone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>
              <a:buNone/>
            </a:pPr>
            <a:endParaRPr lang="pt-BR" sz="3200" b="1" dirty="0"/>
          </a:p>
          <a:p>
            <a:pPr marL="0" lvl="1" indent="0" algn="just">
              <a:buNone/>
            </a:pPr>
            <a:endParaRPr lang="pt-BR" sz="3200" b="1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3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28650"/>
            <a:ext cx="9623425" cy="1466850"/>
          </a:xfrm>
        </p:spPr>
        <p:txBody>
          <a:bodyPr rtlCol="0"/>
          <a:lstStyle>
            <a:defPPr>
              <a:defRPr lang="pt-BR"/>
            </a:defPPr>
          </a:lstStyle>
          <a:p>
            <a:pPr algn="ctr">
              <a:lnSpc>
                <a:spcPct val="110000"/>
              </a:lnSpc>
            </a:pP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 smtClean="0">
                <a:solidFill>
                  <a:srgbClr val="FF3300"/>
                </a:solidFill>
              </a:rPr>
              <a:t/>
            </a:r>
            <a:br>
              <a:rPr lang="pt-BR" altLang="pt-BR" dirty="0" smtClean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r>
              <a:rPr lang="pt-BR" altLang="pt-BR" dirty="0">
                <a:solidFill>
                  <a:srgbClr val="FF0000"/>
                </a:solidFill>
              </a:rPr>
              <a:t>PORTARIA MTP n. 1.467, DE 2022 </a:t>
            </a: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9980875" cy="3597470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marL="0" lvl="1" indent="0" algn="r">
              <a:buNone/>
            </a:pPr>
            <a:r>
              <a:rPr lang="pt-BR" sz="3200" b="1" dirty="0" smtClean="0"/>
              <a:t>§ 2º </a:t>
            </a:r>
            <a:r>
              <a:rPr lang="pt-BR" sz="3200" b="1" dirty="0">
                <a:solidFill>
                  <a:srgbClr val="3333FF"/>
                </a:solidFill>
              </a:rPr>
              <a:t>Será admitida</a:t>
            </a:r>
            <a:r>
              <a:rPr lang="pt-BR" sz="3200" b="1" dirty="0"/>
              <a:t>, nos termos do § </a:t>
            </a:r>
            <a:r>
              <a:rPr lang="pt-BR" sz="3200" b="1" dirty="0" smtClean="0"/>
              <a:t>3º</a:t>
            </a:r>
            <a:r>
              <a:rPr lang="pt-BR" sz="3200" b="1" dirty="0"/>
              <a:t>, a acumulação de:</a:t>
            </a:r>
          </a:p>
          <a:p>
            <a:pPr marL="0" lvl="1" indent="0" algn="r">
              <a:buNone/>
            </a:pPr>
            <a:r>
              <a:rPr lang="pt-BR" sz="3200" b="1" dirty="0" smtClean="0">
                <a:solidFill>
                  <a:srgbClr val="FF0000"/>
                </a:solidFill>
              </a:rPr>
              <a:t>I </a:t>
            </a:r>
            <a:r>
              <a:rPr lang="pt-BR" sz="3200" b="1" dirty="0"/>
              <a:t>- </a:t>
            </a:r>
            <a:r>
              <a:rPr lang="pt-BR" sz="3200" b="1" dirty="0">
                <a:solidFill>
                  <a:srgbClr val="3333FF"/>
                </a:solidFill>
              </a:rPr>
              <a:t>pensão por morte </a:t>
            </a:r>
            <a:r>
              <a:rPr lang="pt-BR" sz="3200" b="1" dirty="0"/>
              <a:t>deixada por cônjuge ou companheiro no âmbito do RPPS </a:t>
            </a:r>
            <a:r>
              <a:rPr lang="pt-BR" sz="3200" b="1" dirty="0">
                <a:solidFill>
                  <a:srgbClr val="3333FF"/>
                </a:solidFill>
              </a:rPr>
              <a:t>com pensão </a:t>
            </a:r>
            <a:r>
              <a:rPr lang="pt-BR" sz="3200" b="1" dirty="0" smtClean="0">
                <a:solidFill>
                  <a:srgbClr val="3333FF"/>
                </a:solidFill>
              </a:rPr>
              <a:t>por morte </a:t>
            </a:r>
            <a:r>
              <a:rPr lang="pt-BR" sz="3200" b="1" dirty="0"/>
              <a:t>concedida em outro RPPS ou no RGPS, </a:t>
            </a:r>
            <a:r>
              <a:rPr lang="pt-BR" sz="3200" b="1" dirty="0">
                <a:solidFill>
                  <a:srgbClr val="FF0000"/>
                </a:solidFill>
              </a:rPr>
              <a:t>e</a:t>
            </a:r>
            <a:r>
              <a:rPr lang="pt-BR" sz="3200" b="1" dirty="0">
                <a:solidFill>
                  <a:srgbClr val="3333FF"/>
                </a:solidFill>
              </a:rPr>
              <a:t> pensão por morte </a:t>
            </a:r>
            <a:r>
              <a:rPr lang="pt-BR" sz="3200" b="1" dirty="0"/>
              <a:t>deixada por  cônjuge </a:t>
            </a:r>
            <a:r>
              <a:rPr lang="pt-BR" sz="3200" b="1" dirty="0" smtClean="0"/>
              <a:t>ou companheiro </a:t>
            </a:r>
            <a:r>
              <a:rPr lang="pt-BR" sz="3200" b="1" dirty="0"/>
              <a:t>no âmbito do </a:t>
            </a:r>
            <a:r>
              <a:rPr lang="pt-BR" sz="3200" b="1" dirty="0">
                <a:solidFill>
                  <a:srgbClr val="3333FF"/>
                </a:solidFill>
              </a:rPr>
              <a:t>RGPS com pensão por morte </a:t>
            </a:r>
            <a:r>
              <a:rPr lang="pt-BR" sz="3200" b="1" dirty="0"/>
              <a:t>deixada no âmbito do RPPS; </a:t>
            </a:r>
          </a:p>
          <a:p>
            <a:pPr marL="0" lvl="1" indent="0" algn="just">
              <a:buNone/>
            </a:pPr>
            <a:endParaRPr lang="pt-BR" sz="3200" b="1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60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28650"/>
            <a:ext cx="9623425" cy="1466850"/>
          </a:xfrm>
        </p:spPr>
        <p:txBody>
          <a:bodyPr rtlCol="0"/>
          <a:lstStyle>
            <a:defPPr>
              <a:defRPr lang="pt-BR"/>
            </a:defPPr>
          </a:lstStyle>
          <a:p>
            <a:pPr algn="ctr">
              <a:lnSpc>
                <a:spcPct val="110000"/>
              </a:lnSpc>
            </a:pP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>PORTARIA MTP n. 1.467, DE 2022 </a:t>
            </a: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9980875" cy="3597470"/>
          </a:xfrm>
        </p:spPr>
        <p:txBody>
          <a:bodyPr rtlCol="0">
            <a:normAutofit fontScale="92500"/>
          </a:bodyPr>
          <a:lstStyle>
            <a:defPPr>
              <a:defRPr lang="pt-BR"/>
            </a:defPPr>
          </a:lstStyle>
          <a:p>
            <a:pPr marL="0" lvl="1" indent="0" algn="r">
              <a:lnSpc>
                <a:spcPct val="110000"/>
              </a:lnSpc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II </a:t>
            </a:r>
            <a:r>
              <a:rPr lang="pt-BR" sz="2800" b="1" dirty="0"/>
              <a:t>- </a:t>
            </a:r>
            <a:r>
              <a:rPr lang="pt-BR" sz="2800" b="1" dirty="0">
                <a:solidFill>
                  <a:srgbClr val="3333FF"/>
                </a:solidFill>
              </a:rPr>
              <a:t>pensão por morte </a:t>
            </a:r>
            <a:r>
              <a:rPr lang="pt-BR" sz="2800" b="1" dirty="0"/>
              <a:t>deixada por cônjuge ou companheiro no âmbito do RGPS </a:t>
            </a:r>
            <a:r>
              <a:rPr lang="pt-BR" sz="2800" b="1" dirty="0">
                <a:solidFill>
                  <a:srgbClr val="3333FF"/>
                </a:solidFill>
              </a:rPr>
              <a:t>com pensões por morte </a:t>
            </a:r>
            <a:r>
              <a:rPr lang="pt-BR" sz="2800" b="1" dirty="0"/>
              <a:t>decorrentes das atividades militares de que tratam os </a:t>
            </a:r>
            <a:r>
              <a:rPr lang="pt-BR" sz="2800" b="1" dirty="0" err="1"/>
              <a:t>arts</a:t>
            </a:r>
            <a:r>
              <a:rPr lang="pt-BR" sz="2800" b="1" dirty="0"/>
              <a:t>. 42 e 142 da Constituição </a:t>
            </a:r>
            <a:r>
              <a:rPr lang="pt-BR" sz="2800" b="1" dirty="0" smtClean="0"/>
              <a:t>Federal;</a:t>
            </a:r>
          </a:p>
          <a:p>
            <a:pPr marL="0" lvl="1" indent="0" algn="r">
              <a:lnSpc>
                <a:spcPct val="110000"/>
              </a:lnSpc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III</a:t>
            </a:r>
            <a:r>
              <a:rPr lang="pt-BR" sz="2800" b="1" dirty="0" smtClean="0"/>
              <a:t> </a:t>
            </a:r>
            <a:r>
              <a:rPr lang="pt-BR" sz="2800" b="1" dirty="0"/>
              <a:t>- </a:t>
            </a:r>
            <a:r>
              <a:rPr lang="pt-BR" sz="2800" b="1" dirty="0">
                <a:solidFill>
                  <a:srgbClr val="3333FF"/>
                </a:solidFill>
              </a:rPr>
              <a:t>pensão por morte </a:t>
            </a:r>
            <a:r>
              <a:rPr lang="pt-BR" sz="2800" b="1" dirty="0"/>
              <a:t>deixada por cônjuge ou companheiro no âmbito do RPPS </a:t>
            </a:r>
            <a:r>
              <a:rPr lang="pt-BR" sz="2800" b="1" dirty="0">
                <a:solidFill>
                  <a:srgbClr val="3333FF"/>
                </a:solidFill>
              </a:rPr>
              <a:t>com pensões por morte </a:t>
            </a:r>
            <a:r>
              <a:rPr lang="pt-BR" sz="2800" b="1" dirty="0"/>
              <a:t>decorrentes das atividades militares de que tratam os </a:t>
            </a:r>
            <a:r>
              <a:rPr lang="pt-BR" sz="2800" b="1" dirty="0" err="1"/>
              <a:t>arts</a:t>
            </a:r>
            <a:r>
              <a:rPr lang="pt-BR" sz="2800" b="1" dirty="0"/>
              <a:t>. 42 e 142 da Constituição Federal;</a:t>
            </a:r>
          </a:p>
          <a:p>
            <a:pPr marL="0" lvl="1" indent="0" algn="r">
              <a:buNone/>
            </a:pPr>
            <a:r>
              <a:rPr lang="pt-BR" sz="2400" b="1" dirty="0" smtClean="0"/>
              <a:t> </a:t>
            </a:r>
            <a:endParaRPr lang="pt-BR" sz="2400" b="1" dirty="0"/>
          </a:p>
          <a:p>
            <a:pPr marL="0" lvl="1" indent="0" algn="just">
              <a:buNone/>
            </a:pPr>
            <a:endParaRPr lang="pt-BR" sz="1800" b="1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007812"/>
            <a:ext cx="2301983" cy="2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06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28650"/>
            <a:ext cx="9623425" cy="1466850"/>
          </a:xfrm>
        </p:spPr>
        <p:txBody>
          <a:bodyPr rtlCol="0"/>
          <a:lstStyle>
            <a:defPPr>
              <a:defRPr lang="pt-BR"/>
            </a:defPPr>
          </a:lstStyle>
          <a:p>
            <a:pPr algn="ctr">
              <a:lnSpc>
                <a:spcPct val="110000"/>
              </a:lnSpc>
            </a:pP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 smtClean="0">
                <a:solidFill>
                  <a:srgbClr val="FF3300"/>
                </a:solidFill>
              </a:rPr>
              <a:t/>
            </a:r>
            <a:br>
              <a:rPr lang="pt-BR" altLang="pt-BR" dirty="0" smtClean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r>
              <a:rPr lang="pt-BR" altLang="pt-BR" dirty="0" smtClean="0">
                <a:solidFill>
                  <a:srgbClr val="FF0000"/>
                </a:solidFill>
              </a:rPr>
              <a:t>Art. 24, § 1º, da EC 103, de 2019. </a:t>
            </a: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9980875" cy="3597470"/>
          </a:xfrm>
        </p:spPr>
        <p:txBody>
          <a:bodyPr rtlCol="0">
            <a:normAutofit fontScale="92500" lnSpcReduction="10000"/>
          </a:bodyPr>
          <a:lstStyle>
            <a:defPPr>
              <a:defRPr lang="pt-BR"/>
            </a:defPPr>
          </a:lstStyle>
          <a:p>
            <a:pPr marL="0" lvl="1" indent="0" algn="r">
              <a:lnSpc>
                <a:spcPct val="110000"/>
              </a:lnSpc>
              <a:buNone/>
            </a:pPr>
            <a:r>
              <a:rPr lang="pt-BR" sz="3200" b="1" dirty="0" smtClean="0"/>
              <a:t>§ </a:t>
            </a:r>
            <a:r>
              <a:rPr lang="pt-BR" sz="3200" b="1" dirty="0"/>
              <a:t>1º </a:t>
            </a:r>
            <a:r>
              <a:rPr lang="pt-BR" sz="3200" b="1" dirty="0">
                <a:solidFill>
                  <a:srgbClr val="3333FF"/>
                </a:solidFill>
              </a:rPr>
              <a:t>Será admitida</a:t>
            </a:r>
            <a:r>
              <a:rPr lang="pt-BR" sz="3200" b="1" dirty="0"/>
              <a:t>, nos termos do § 2º, a acumulação de:</a:t>
            </a:r>
          </a:p>
          <a:p>
            <a:pPr marL="0" lvl="1" indent="0" algn="r">
              <a:lnSpc>
                <a:spcPct val="110000"/>
              </a:lnSpc>
              <a:buNone/>
            </a:pPr>
            <a:r>
              <a:rPr lang="pt-BR" sz="3200" b="1" dirty="0">
                <a:solidFill>
                  <a:srgbClr val="FF0000"/>
                </a:solidFill>
              </a:rPr>
              <a:t>II</a:t>
            </a:r>
            <a:r>
              <a:rPr lang="pt-BR" sz="3200" b="1" dirty="0"/>
              <a:t> - de </a:t>
            </a:r>
            <a:r>
              <a:rPr lang="pt-BR" sz="3200" b="1" dirty="0">
                <a:solidFill>
                  <a:srgbClr val="3333FF"/>
                </a:solidFill>
              </a:rPr>
              <a:t>pensão por morte </a:t>
            </a:r>
            <a:r>
              <a:rPr lang="pt-BR" sz="3200" b="1" dirty="0"/>
              <a:t>deixada por cônjuge ou companheiro de um regime de previdência social </a:t>
            </a:r>
            <a:r>
              <a:rPr lang="pt-BR" sz="3200" b="1" dirty="0">
                <a:solidFill>
                  <a:srgbClr val="3333FF"/>
                </a:solidFill>
              </a:rPr>
              <a:t>com aposentadoria </a:t>
            </a:r>
            <a:r>
              <a:rPr lang="pt-BR" sz="3200" b="1" dirty="0"/>
              <a:t>concedida no âmbito do Regime Geral de Previdência Social ou de regime próprio de previdência social ou com proventos de inatividade decorrentes das atividades militares de que tratam os </a:t>
            </a:r>
            <a:r>
              <a:rPr lang="pt-BR" sz="3200" b="1" dirty="0" err="1"/>
              <a:t>arts</a:t>
            </a:r>
            <a:r>
              <a:rPr lang="pt-BR" sz="3200" b="1" dirty="0"/>
              <a:t>. 42 e 142 da Constituição Federal; ou</a:t>
            </a:r>
          </a:p>
          <a:p>
            <a:pPr marL="0" lvl="1" indent="0" algn="just">
              <a:buNone/>
            </a:pPr>
            <a:endParaRPr lang="pt-BR" sz="3200" b="1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74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28650"/>
            <a:ext cx="9623425" cy="1466850"/>
          </a:xfrm>
        </p:spPr>
        <p:txBody>
          <a:bodyPr rtlCol="0"/>
          <a:lstStyle>
            <a:defPPr>
              <a:defRPr lang="pt-BR"/>
            </a:defPPr>
          </a:lstStyle>
          <a:p>
            <a:pPr algn="ctr">
              <a:lnSpc>
                <a:spcPct val="110000"/>
              </a:lnSpc>
            </a:pP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>PORTARIA MTP n. 1.467, DE 2022 </a:t>
            </a: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9980875" cy="3597470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marL="0" lvl="1" indent="0" algn="r">
              <a:buNone/>
            </a:pPr>
            <a:r>
              <a:rPr lang="pt-BR" sz="2400" b="1" dirty="0">
                <a:solidFill>
                  <a:srgbClr val="FF0000"/>
                </a:solidFill>
              </a:rPr>
              <a:t> </a:t>
            </a:r>
            <a:r>
              <a:rPr lang="pt-BR" sz="2800" b="1" dirty="0">
                <a:solidFill>
                  <a:srgbClr val="3333FF"/>
                </a:solidFill>
              </a:rPr>
              <a:t>§ 2º </a:t>
            </a:r>
            <a:r>
              <a:rPr lang="pt-BR" sz="2800" b="1" dirty="0"/>
              <a:t>Será admitida, nos termos do § 3º, a acumulação de:</a:t>
            </a:r>
          </a:p>
          <a:p>
            <a:pPr marL="0" lvl="1" indent="0" algn="r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IV </a:t>
            </a:r>
            <a:r>
              <a:rPr lang="pt-BR" sz="2800" b="1" dirty="0"/>
              <a:t>- </a:t>
            </a:r>
            <a:r>
              <a:rPr lang="pt-BR" sz="2800" b="1" dirty="0">
                <a:solidFill>
                  <a:srgbClr val="3333FF"/>
                </a:solidFill>
              </a:rPr>
              <a:t>pensão por morte </a:t>
            </a:r>
            <a:r>
              <a:rPr lang="pt-BR" sz="2800" b="1" dirty="0"/>
              <a:t>deixada por cônjuge ou companheiro no âmbito do RGPS </a:t>
            </a:r>
            <a:r>
              <a:rPr lang="pt-BR" sz="2800" b="1" dirty="0" smtClean="0">
                <a:solidFill>
                  <a:srgbClr val="3333FF"/>
                </a:solidFill>
              </a:rPr>
              <a:t>com aposentadoria </a:t>
            </a:r>
            <a:r>
              <a:rPr lang="pt-BR" sz="2800" b="1" dirty="0"/>
              <a:t>concedida por RPPS ou RGPS;</a:t>
            </a:r>
          </a:p>
          <a:p>
            <a:pPr marL="0" lvl="1" indent="0" algn="r">
              <a:buNone/>
            </a:pPr>
            <a:r>
              <a:rPr lang="pt-BR" sz="2800" b="1" dirty="0">
                <a:solidFill>
                  <a:srgbClr val="FF0000"/>
                </a:solidFill>
              </a:rPr>
              <a:t>V</a:t>
            </a:r>
            <a:r>
              <a:rPr lang="pt-BR" sz="2800" b="1" dirty="0"/>
              <a:t> - </a:t>
            </a:r>
            <a:r>
              <a:rPr lang="pt-BR" sz="2800" b="1" dirty="0">
                <a:solidFill>
                  <a:srgbClr val="3333FF"/>
                </a:solidFill>
              </a:rPr>
              <a:t>pensão por morte </a:t>
            </a:r>
            <a:r>
              <a:rPr lang="pt-BR" sz="2800" b="1" dirty="0"/>
              <a:t>deixada por cônjuge ou companheiro no âmbito do RPPS </a:t>
            </a:r>
            <a:r>
              <a:rPr lang="pt-BR" sz="2800" b="1" dirty="0">
                <a:solidFill>
                  <a:srgbClr val="3333FF"/>
                </a:solidFill>
              </a:rPr>
              <a:t>com </a:t>
            </a:r>
            <a:r>
              <a:rPr lang="pt-BR" sz="2800" b="1" dirty="0" smtClean="0">
                <a:solidFill>
                  <a:srgbClr val="3333FF"/>
                </a:solidFill>
              </a:rPr>
              <a:t>aposentadoria </a:t>
            </a:r>
            <a:r>
              <a:rPr lang="pt-BR" sz="2800" b="1" dirty="0" smtClean="0"/>
              <a:t>concedida </a:t>
            </a:r>
            <a:r>
              <a:rPr lang="pt-BR" sz="2800" b="1" dirty="0"/>
              <a:t>por RPPS ou RGP</a:t>
            </a:r>
            <a:r>
              <a:rPr lang="pt-BR" sz="2400" b="1" dirty="0"/>
              <a:t>S;</a:t>
            </a:r>
          </a:p>
          <a:p>
            <a:pPr marL="0" lvl="1" indent="0" algn="just">
              <a:buNone/>
            </a:pPr>
            <a:endParaRPr lang="pt-BR" sz="2400" b="1" dirty="0"/>
          </a:p>
          <a:p>
            <a:pPr marL="0" lvl="1" indent="0" algn="just">
              <a:buNone/>
            </a:pPr>
            <a:endParaRPr lang="pt-BR" sz="1800" b="1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007812"/>
            <a:ext cx="2301983" cy="2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4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28650"/>
            <a:ext cx="9623425" cy="1466850"/>
          </a:xfrm>
        </p:spPr>
        <p:txBody>
          <a:bodyPr rtlCol="0"/>
          <a:lstStyle>
            <a:defPPr>
              <a:defRPr lang="pt-BR"/>
            </a:defPPr>
          </a:lstStyle>
          <a:p>
            <a:pPr algn="ctr">
              <a:lnSpc>
                <a:spcPct val="110000"/>
              </a:lnSpc>
            </a:pP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 smtClean="0">
                <a:solidFill>
                  <a:srgbClr val="FF3300"/>
                </a:solidFill>
              </a:rPr>
              <a:t/>
            </a:r>
            <a:br>
              <a:rPr lang="pt-BR" altLang="pt-BR" dirty="0" smtClean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r>
              <a:rPr lang="pt-BR" altLang="pt-BR" dirty="0" smtClean="0">
                <a:solidFill>
                  <a:srgbClr val="FF0000"/>
                </a:solidFill>
              </a:rPr>
              <a:t>Art. 24, § 1º, da EC 103, de 2019. </a:t>
            </a: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9980875" cy="3597470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marL="0" lvl="1" indent="0" algn="r">
              <a:buNone/>
            </a:pPr>
            <a:r>
              <a:rPr lang="pt-BR" sz="3200" b="1" dirty="0" smtClean="0"/>
              <a:t>§ </a:t>
            </a:r>
            <a:r>
              <a:rPr lang="pt-BR" sz="3200" b="1" dirty="0"/>
              <a:t>1º </a:t>
            </a:r>
            <a:r>
              <a:rPr lang="pt-BR" sz="3200" b="1" dirty="0">
                <a:solidFill>
                  <a:srgbClr val="3333FF"/>
                </a:solidFill>
              </a:rPr>
              <a:t>Será admitida</a:t>
            </a:r>
            <a:r>
              <a:rPr lang="pt-BR" sz="3200" b="1" dirty="0"/>
              <a:t>, nos termos do § 2º, a acumulação de:</a:t>
            </a:r>
          </a:p>
          <a:p>
            <a:pPr marL="0" lvl="1" indent="0" algn="r">
              <a:buNone/>
            </a:pPr>
            <a:r>
              <a:rPr lang="pt-BR" sz="3200" b="1" dirty="0">
                <a:solidFill>
                  <a:srgbClr val="FF0000"/>
                </a:solidFill>
              </a:rPr>
              <a:t>III</a:t>
            </a:r>
            <a:r>
              <a:rPr lang="pt-BR" sz="3200" b="1" dirty="0"/>
              <a:t> - de </a:t>
            </a:r>
            <a:r>
              <a:rPr lang="pt-BR" sz="3200" b="1" dirty="0">
                <a:solidFill>
                  <a:srgbClr val="3333FF"/>
                </a:solidFill>
              </a:rPr>
              <a:t>pensões</a:t>
            </a:r>
            <a:r>
              <a:rPr lang="pt-BR" sz="3200" b="1" dirty="0"/>
              <a:t> decorrentes das atividades </a:t>
            </a:r>
            <a:r>
              <a:rPr lang="pt-BR" sz="3200" b="1" dirty="0">
                <a:solidFill>
                  <a:srgbClr val="3333FF"/>
                </a:solidFill>
              </a:rPr>
              <a:t>militares</a:t>
            </a:r>
            <a:r>
              <a:rPr lang="pt-BR" sz="3200" b="1" dirty="0"/>
              <a:t> de que tratam os </a:t>
            </a:r>
            <a:r>
              <a:rPr lang="pt-BR" sz="3200" b="1" dirty="0" err="1"/>
              <a:t>arts</a:t>
            </a:r>
            <a:r>
              <a:rPr lang="pt-BR" sz="3200" b="1" dirty="0"/>
              <a:t>. 42 e 142 da Constituição Federal </a:t>
            </a:r>
            <a:r>
              <a:rPr lang="pt-BR" sz="3200" b="1" dirty="0">
                <a:solidFill>
                  <a:srgbClr val="3333FF"/>
                </a:solidFill>
              </a:rPr>
              <a:t>com aposentadoria </a:t>
            </a:r>
            <a:r>
              <a:rPr lang="pt-BR" sz="3200" b="1" dirty="0"/>
              <a:t>concedida no âmbito do Regime Geral de Previdência Social ou de Regime Próprio de Previdência Social.</a:t>
            </a:r>
          </a:p>
          <a:p>
            <a:pPr marL="0" lvl="1" indent="0" algn="just">
              <a:buNone/>
            </a:pPr>
            <a:endParaRPr lang="pt-BR" sz="3200" b="1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28650"/>
            <a:ext cx="9623425" cy="1466850"/>
          </a:xfrm>
        </p:spPr>
        <p:txBody>
          <a:bodyPr rtlCol="0"/>
          <a:lstStyle>
            <a:defPPr>
              <a:defRPr lang="pt-BR"/>
            </a:defPPr>
          </a:lstStyle>
          <a:p>
            <a:pPr algn="ctr">
              <a:lnSpc>
                <a:spcPct val="110000"/>
              </a:lnSpc>
            </a:pP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>PORTARIA MTP n. 1.467, DE 2022 </a:t>
            </a: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1850" y="2324100"/>
            <a:ext cx="10035485" cy="3834703"/>
          </a:xfrm>
        </p:spPr>
        <p:txBody>
          <a:bodyPr rtlCol="0">
            <a:normAutofit fontScale="25000" lnSpcReduction="20000"/>
          </a:bodyPr>
          <a:lstStyle>
            <a:defPPr>
              <a:defRPr lang="pt-BR"/>
            </a:defPPr>
          </a:lstStyle>
          <a:p>
            <a:pPr marL="0" lvl="1" indent="0" algn="r">
              <a:lnSpc>
                <a:spcPct val="120000"/>
              </a:lnSpc>
              <a:buNone/>
            </a:pPr>
            <a:r>
              <a:rPr lang="pt-BR" sz="9600" b="1" dirty="0">
                <a:solidFill>
                  <a:srgbClr val="FF0000"/>
                </a:solidFill>
              </a:rPr>
              <a:t>VI</a:t>
            </a:r>
            <a:r>
              <a:rPr lang="pt-BR" sz="9600" b="1" dirty="0"/>
              <a:t> - </a:t>
            </a:r>
            <a:r>
              <a:rPr lang="pt-BR" sz="9600" b="1" dirty="0">
                <a:solidFill>
                  <a:srgbClr val="3333FF"/>
                </a:solidFill>
              </a:rPr>
              <a:t>pensão por morte </a:t>
            </a:r>
            <a:r>
              <a:rPr lang="pt-BR" sz="9600" b="1" dirty="0"/>
              <a:t>deixada por cônjuge ou companheiro no âmbito do RPPS ou do RGPS </a:t>
            </a:r>
            <a:r>
              <a:rPr lang="pt-BR" sz="9600" b="1" dirty="0" smtClean="0">
                <a:solidFill>
                  <a:srgbClr val="3333FF"/>
                </a:solidFill>
              </a:rPr>
              <a:t>com proventos </a:t>
            </a:r>
            <a:r>
              <a:rPr lang="pt-BR" sz="9600" b="1" dirty="0">
                <a:solidFill>
                  <a:srgbClr val="3333FF"/>
                </a:solidFill>
              </a:rPr>
              <a:t>de inatividade </a:t>
            </a:r>
            <a:r>
              <a:rPr lang="pt-BR" sz="9600" b="1" dirty="0"/>
              <a:t>decorrentes das atividades </a:t>
            </a:r>
            <a:r>
              <a:rPr lang="pt-BR" sz="9600" b="1" dirty="0">
                <a:solidFill>
                  <a:srgbClr val="3333FF"/>
                </a:solidFill>
              </a:rPr>
              <a:t>militares</a:t>
            </a:r>
            <a:r>
              <a:rPr lang="pt-BR" sz="9600" b="1" dirty="0"/>
              <a:t> de que tratam os </a:t>
            </a:r>
            <a:r>
              <a:rPr lang="pt-BR" sz="9600" b="1" dirty="0" err="1"/>
              <a:t>arts</a:t>
            </a:r>
            <a:r>
              <a:rPr lang="pt-BR" sz="9600" b="1" dirty="0"/>
              <a:t>. 42 e 142 </a:t>
            </a:r>
            <a:r>
              <a:rPr lang="pt-BR" sz="9600" b="1" dirty="0" smtClean="0"/>
              <a:t>da Constituição </a:t>
            </a:r>
            <a:r>
              <a:rPr lang="pt-BR" sz="9600" b="1" dirty="0"/>
              <a:t>Federal;</a:t>
            </a:r>
          </a:p>
          <a:p>
            <a:pPr marL="0" lvl="1" indent="0" algn="r">
              <a:lnSpc>
                <a:spcPct val="120000"/>
              </a:lnSpc>
              <a:buNone/>
            </a:pPr>
            <a:r>
              <a:rPr lang="pt-BR" sz="9600" b="1" dirty="0">
                <a:solidFill>
                  <a:srgbClr val="FF0000"/>
                </a:solidFill>
              </a:rPr>
              <a:t>VII</a:t>
            </a:r>
            <a:r>
              <a:rPr lang="pt-BR" sz="9600" b="1" dirty="0"/>
              <a:t> - </a:t>
            </a:r>
            <a:r>
              <a:rPr lang="pt-BR" sz="9600" b="1" dirty="0">
                <a:solidFill>
                  <a:srgbClr val="3333FF"/>
                </a:solidFill>
              </a:rPr>
              <a:t>pensões por morte </a:t>
            </a:r>
            <a:r>
              <a:rPr lang="pt-BR" sz="9600" b="1" dirty="0"/>
              <a:t>decorrentes das atividades </a:t>
            </a:r>
            <a:r>
              <a:rPr lang="pt-BR" sz="9600" b="1" dirty="0">
                <a:solidFill>
                  <a:srgbClr val="3333FF"/>
                </a:solidFill>
              </a:rPr>
              <a:t>militares</a:t>
            </a:r>
            <a:r>
              <a:rPr lang="pt-BR" sz="9600" b="1" dirty="0"/>
              <a:t> de que tratam os </a:t>
            </a:r>
            <a:r>
              <a:rPr lang="pt-BR" sz="9600" b="1" dirty="0" err="1"/>
              <a:t>arts</a:t>
            </a:r>
            <a:r>
              <a:rPr lang="pt-BR" sz="9600" b="1" dirty="0"/>
              <a:t>. 42 e 142 </a:t>
            </a:r>
            <a:r>
              <a:rPr lang="pt-BR" sz="9600" b="1" dirty="0" smtClean="0"/>
              <a:t>da Constituição </a:t>
            </a:r>
            <a:r>
              <a:rPr lang="pt-BR" sz="9600" b="1" dirty="0"/>
              <a:t>Federal </a:t>
            </a:r>
            <a:r>
              <a:rPr lang="pt-BR" sz="9600" b="1" dirty="0">
                <a:solidFill>
                  <a:srgbClr val="3333FF"/>
                </a:solidFill>
              </a:rPr>
              <a:t>com aposentadoria </a:t>
            </a:r>
            <a:r>
              <a:rPr lang="pt-BR" sz="9600" b="1" dirty="0"/>
              <a:t>concedida no âmbito do RGPS; </a:t>
            </a:r>
            <a:r>
              <a:rPr lang="pt-BR" sz="9600" b="1" dirty="0" smtClean="0"/>
              <a:t>e </a:t>
            </a:r>
            <a:endParaRPr lang="pt-BR" sz="9600" b="1" dirty="0"/>
          </a:p>
          <a:p>
            <a:pPr marL="0" lvl="1" indent="0" algn="r">
              <a:lnSpc>
                <a:spcPct val="120000"/>
              </a:lnSpc>
              <a:buNone/>
            </a:pPr>
            <a:r>
              <a:rPr lang="pt-BR" sz="9600" b="1" dirty="0">
                <a:solidFill>
                  <a:srgbClr val="FF0000"/>
                </a:solidFill>
              </a:rPr>
              <a:t>VIII</a:t>
            </a:r>
            <a:r>
              <a:rPr lang="pt-BR" sz="9600" b="1" dirty="0"/>
              <a:t> - </a:t>
            </a:r>
            <a:r>
              <a:rPr lang="pt-BR" sz="9600" b="1" dirty="0">
                <a:solidFill>
                  <a:srgbClr val="3333FF"/>
                </a:solidFill>
              </a:rPr>
              <a:t>pensões por morte </a:t>
            </a:r>
            <a:r>
              <a:rPr lang="pt-BR" sz="9600" b="1" dirty="0"/>
              <a:t>decorrentes das atividades </a:t>
            </a:r>
            <a:r>
              <a:rPr lang="pt-BR" sz="9600" b="1" dirty="0">
                <a:solidFill>
                  <a:srgbClr val="3333FF"/>
                </a:solidFill>
              </a:rPr>
              <a:t>militares</a:t>
            </a:r>
            <a:r>
              <a:rPr lang="pt-BR" sz="9600" b="1" dirty="0"/>
              <a:t> de que tratam os </a:t>
            </a:r>
            <a:r>
              <a:rPr lang="pt-BR" sz="9600" b="1" dirty="0" err="1"/>
              <a:t>arts</a:t>
            </a:r>
            <a:r>
              <a:rPr lang="pt-BR" sz="9600" b="1" dirty="0"/>
              <a:t>. 42 </a:t>
            </a:r>
            <a:r>
              <a:rPr lang="pt-BR" sz="9600" b="1" dirty="0" smtClean="0"/>
              <a:t>e 142 da Constituição </a:t>
            </a:r>
            <a:r>
              <a:rPr lang="pt-BR" sz="9600" b="1" dirty="0"/>
              <a:t>Federal </a:t>
            </a:r>
            <a:r>
              <a:rPr lang="pt-BR" sz="9600" b="1" dirty="0">
                <a:solidFill>
                  <a:srgbClr val="3333FF"/>
                </a:solidFill>
              </a:rPr>
              <a:t>com aposentadoria </a:t>
            </a:r>
            <a:r>
              <a:rPr lang="pt-BR" sz="9600" b="1" dirty="0"/>
              <a:t>concedida no âmbito de RPPS</a:t>
            </a:r>
            <a:r>
              <a:rPr lang="pt-BR" sz="8000" b="1" dirty="0"/>
              <a:t>. </a:t>
            </a:r>
          </a:p>
          <a:p>
            <a:pPr marL="0" lvl="1" indent="0" algn="just">
              <a:buNone/>
            </a:pPr>
            <a:endParaRPr lang="pt-BR" sz="2400" b="1" dirty="0"/>
          </a:p>
          <a:p>
            <a:pPr marL="0" lvl="1" indent="0" algn="just">
              <a:buNone/>
            </a:pPr>
            <a:endParaRPr lang="pt-BR" sz="2400" b="1" dirty="0"/>
          </a:p>
          <a:p>
            <a:pPr marL="0" lvl="1" indent="0" algn="just">
              <a:buNone/>
            </a:pPr>
            <a:endParaRPr lang="pt-BR" sz="1800" b="1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850" y="4849061"/>
            <a:ext cx="2301983" cy="2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34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28650"/>
            <a:ext cx="9623425" cy="1466850"/>
          </a:xfrm>
        </p:spPr>
        <p:txBody>
          <a:bodyPr rtlCol="0"/>
          <a:lstStyle>
            <a:defPPr>
              <a:defRPr lang="pt-BR"/>
            </a:defPPr>
          </a:lstStyle>
          <a:p>
            <a:pPr algn="ctr">
              <a:lnSpc>
                <a:spcPct val="110000"/>
              </a:lnSpc>
            </a:pP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 smtClean="0">
                <a:solidFill>
                  <a:srgbClr val="FF3300"/>
                </a:solidFill>
              </a:rPr>
              <a:t/>
            </a:r>
            <a:br>
              <a:rPr lang="pt-BR" altLang="pt-BR" dirty="0" smtClean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r>
              <a:rPr lang="pt-BR" altLang="pt-BR" dirty="0" smtClean="0">
                <a:solidFill>
                  <a:srgbClr val="FF0000"/>
                </a:solidFill>
              </a:rPr>
              <a:t>HIPÓTESES DE ACÚMULO </a:t>
            </a: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9980875" cy="3597470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marL="218335" lvl="1" indent="0" algn="r">
              <a:lnSpc>
                <a:spcPct val="100000"/>
              </a:lnSpc>
              <a:buNone/>
            </a:pPr>
            <a:r>
              <a:rPr lang="en-US" sz="3200" b="1" dirty="0" err="1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Pensão</a:t>
            </a:r>
            <a:r>
              <a:rPr lang="en-US" sz="32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32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morte</a:t>
            </a:r>
            <a:r>
              <a:rPr lang="en-US" sz="32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um regime </a:t>
            </a:r>
            <a:r>
              <a:rPr lang="en-US" sz="32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</a:t>
            </a:r>
            <a:r>
              <a:rPr lang="en-US" sz="3200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pensão</a:t>
            </a:r>
            <a:r>
              <a:rPr lang="en-US" sz="32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32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morte</a:t>
            </a:r>
            <a:r>
              <a:rPr lang="en-US" sz="32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outro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regime de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previdência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social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</a:t>
            </a:r>
            <a:r>
              <a:rPr lang="en-US" sz="3200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pensões</a:t>
            </a:r>
            <a:r>
              <a:rPr lang="en-US" sz="32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militares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28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8335" lvl="1" indent="0" algn="r">
              <a:lnSpc>
                <a:spcPct val="100000"/>
              </a:lnSpc>
              <a:buNone/>
            </a:pPr>
            <a:r>
              <a:rPr lang="pt-BR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</a:t>
            </a: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.: Maria é casada com João, professor em escola pública com RPPS e também professor em escola particular, com recolhimento para o RGPS. João </a:t>
            </a:r>
            <a:r>
              <a:rPr lang="pt-BR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falece. </a:t>
            </a:r>
            <a:r>
              <a:rPr lang="pt-BR" sz="2800" b="1" u="sng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Conclusão</a:t>
            </a: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Maria faz jus a duas pensões: uma do RPPS e outra do </a:t>
            </a:r>
            <a:r>
              <a:rPr lang="pt-BR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RGPS.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>
              <a:buNone/>
            </a:pPr>
            <a:endParaRPr lang="pt-BR" sz="3200" b="1" dirty="0"/>
          </a:p>
          <a:p>
            <a:pPr marL="0" lvl="1" indent="0" algn="just">
              <a:buNone/>
            </a:pPr>
            <a:endParaRPr lang="pt-BR" sz="3200" b="1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940" y="4868112"/>
            <a:ext cx="2301983" cy="2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6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28650"/>
            <a:ext cx="9623425" cy="1466850"/>
          </a:xfrm>
        </p:spPr>
        <p:txBody>
          <a:bodyPr rtlCol="0"/>
          <a:lstStyle>
            <a:defPPr>
              <a:defRPr lang="pt-BR"/>
            </a:defPPr>
          </a:lstStyle>
          <a:p>
            <a:pPr algn="ctr">
              <a:lnSpc>
                <a:spcPct val="110000"/>
              </a:lnSpc>
            </a:pP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 smtClean="0">
                <a:solidFill>
                  <a:srgbClr val="FF3300"/>
                </a:solidFill>
              </a:rPr>
              <a:t/>
            </a:r>
            <a:br>
              <a:rPr lang="pt-BR" altLang="pt-BR" dirty="0" smtClean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r>
              <a:rPr lang="pt-BR" altLang="pt-BR" dirty="0" smtClean="0">
                <a:solidFill>
                  <a:srgbClr val="FF0000"/>
                </a:solidFill>
              </a:rPr>
              <a:t>HIPÓTESES DE ACÚMULO </a:t>
            </a: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9980875" cy="3597470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marL="218335" lvl="1" indent="0" algn="r">
              <a:lnSpc>
                <a:spcPct val="100000"/>
              </a:lnSpc>
              <a:buNone/>
            </a:pPr>
            <a:r>
              <a:rPr lang="en-US" sz="3200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Pensão</a:t>
            </a:r>
            <a:r>
              <a:rPr lang="en-US" sz="32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32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morte</a:t>
            </a:r>
            <a:r>
              <a:rPr lang="en-US" sz="32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um 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regime </a:t>
            </a:r>
            <a:r>
              <a:rPr lang="en-US" sz="32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</a:t>
            </a:r>
            <a:r>
              <a:rPr lang="en-US" sz="3200" b="1" dirty="0" err="1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aposentadoria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qualquer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regime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</a:t>
            </a:r>
            <a:r>
              <a:rPr lang="en-US" sz="3200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proventos</a:t>
            </a:r>
            <a:r>
              <a:rPr lang="en-US" sz="32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militares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18335" lvl="1" indent="0" algn="r">
              <a:lnSpc>
                <a:spcPct val="100000"/>
              </a:lnSpc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Ex.: </a:t>
            </a: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João é casado com Maria, segurada do RGPS. Maria falece</a:t>
            </a:r>
            <a:r>
              <a:rPr lang="pt-BR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Ainda </a:t>
            </a: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João seja: a) aposentado pelo RGPS; ou b) aposentado pelo RPPS; ou c) militar inativo. </a:t>
            </a:r>
            <a:r>
              <a:rPr lang="pt-BR" sz="2800" b="1" u="sng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Conclusão</a:t>
            </a: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João receberá pensão por morte de Maria.</a:t>
            </a:r>
          </a:p>
          <a:p>
            <a:pPr marL="218335" lvl="1" indent="0" algn="just">
              <a:lnSpc>
                <a:spcPct val="100000"/>
              </a:lnSpc>
              <a:buNone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8335" lvl="1" indent="0" algn="just">
              <a:lnSpc>
                <a:spcPct val="100000"/>
              </a:lnSpc>
              <a:buNone/>
            </a:pPr>
            <a:endParaRPr lang="en-US" sz="28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>
              <a:buNone/>
            </a:pPr>
            <a:endParaRPr lang="pt-BR" sz="3200" b="1" dirty="0"/>
          </a:p>
          <a:p>
            <a:pPr marL="0" lvl="1" indent="0" algn="just">
              <a:buNone/>
            </a:pPr>
            <a:endParaRPr lang="pt-BR" sz="3200" b="1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44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pt-BR"/>
            </a:defPPr>
          </a:lstStyle>
          <a:p>
            <a:pPr algn="ctr" rtl="0"/>
            <a:r>
              <a:rPr lang="pt-BR" dirty="0" smtClean="0">
                <a:solidFill>
                  <a:srgbClr val="FF0000"/>
                </a:solidFill>
              </a:rPr>
              <a:t>VERA MARIA CORRÊA QUEIROZ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9980875" cy="3597470"/>
          </a:xfrm>
        </p:spPr>
        <p:txBody>
          <a:bodyPr rtlCol="0"/>
          <a:lstStyle>
            <a:defPPr>
              <a:defRPr lang="pt-BR"/>
            </a:defPPr>
          </a:lstStyle>
          <a:p>
            <a:pPr marL="0" lvl="1" indent="0" algn="r">
              <a:buNone/>
            </a:pPr>
            <a:r>
              <a:rPr lang="pt-BR" sz="2400" b="1" dirty="0" smtClean="0"/>
              <a:t>Doutoranda </a:t>
            </a:r>
            <a:r>
              <a:rPr lang="pt-BR" sz="2400" b="1" dirty="0"/>
              <a:t>e Mestre em Direito Previdenciário pela PUC/SP.</a:t>
            </a:r>
          </a:p>
          <a:p>
            <a:pPr marL="0" lvl="1" indent="0" algn="r">
              <a:buNone/>
            </a:pPr>
            <a:r>
              <a:rPr lang="pt-BR" sz="2400" b="1" dirty="0"/>
              <a:t>Advogada e Consultora Jurídica. </a:t>
            </a:r>
            <a:r>
              <a:rPr lang="pt-BR" sz="2400" b="1" dirty="0" err="1"/>
              <a:t>Parecerista</a:t>
            </a:r>
            <a:r>
              <a:rPr lang="pt-BR" sz="2400" b="1" dirty="0"/>
              <a:t>.</a:t>
            </a:r>
          </a:p>
          <a:p>
            <a:pPr marL="0" lvl="1" indent="0" algn="r">
              <a:buNone/>
            </a:pPr>
            <a:r>
              <a:rPr lang="pt-BR" sz="2400" b="1" dirty="0"/>
              <a:t> Coordenadora e Professora na ESA/SP.</a:t>
            </a:r>
          </a:p>
          <a:p>
            <a:pPr marL="0" lvl="1" indent="0" algn="r">
              <a:buNone/>
            </a:pPr>
            <a:r>
              <a:rPr lang="pt-BR" sz="2400" b="1" dirty="0"/>
              <a:t> </a:t>
            </a:r>
            <a:r>
              <a:rPr lang="pt-BR" sz="2400" b="1" dirty="0" err="1"/>
              <a:t>Ex-Servidora</a:t>
            </a:r>
            <a:r>
              <a:rPr lang="pt-BR" sz="2400" b="1" dirty="0"/>
              <a:t> Federal do INSS.</a:t>
            </a:r>
          </a:p>
          <a:p>
            <a:pPr marL="0" lvl="1" indent="0" algn="r">
              <a:buNone/>
            </a:pPr>
            <a:r>
              <a:rPr lang="pt-BR" sz="2400" b="1" dirty="0"/>
              <a:t>Presidente da Comissão Especial de RPPS da OAB/SP.</a:t>
            </a:r>
          </a:p>
          <a:p>
            <a:pPr marL="0" lvl="1" indent="0" algn="r">
              <a:buNone/>
            </a:pPr>
            <a:r>
              <a:rPr lang="pt-BR" sz="2400" b="1" dirty="0"/>
              <a:t>Autora de obras jurídicas</a:t>
            </a:r>
            <a:r>
              <a:rPr lang="pt-BR" b="1" dirty="0"/>
              <a:t>.</a:t>
            </a:r>
          </a:p>
          <a:p>
            <a:pPr marL="0" lvl="1" indent="0" rtl="0">
              <a:buNone/>
            </a:pPr>
            <a:endParaRPr lang="pt-BR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001CE403-3BAA-431D-E44F-E30B49D0015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4360" y="4417262"/>
            <a:ext cx="2301983" cy="2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28650"/>
            <a:ext cx="9623425" cy="1466850"/>
          </a:xfrm>
        </p:spPr>
        <p:txBody>
          <a:bodyPr rtlCol="0"/>
          <a:lstStyle>
            <a:defPPr>
              <a:defRPr lang="pt-BR"/>
            </a:defPPr>
          </a:lstStyle>
          <a:p>
            <a:pPr algn="ctr">
              <a:lnSpc>
                <a:spcPct val="110000"/>
              </a:lnSpc>
            </a:pP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 smtClean="0">
                <a:solidFill>
                  <a:srgbClr val="FF3300"/>
                </a:solidFill>
              </a:rPr>
              <a:t/>
            </a:r>
            <a:br>
              <a:rPr lang="pt-BR" altLang="pt-BR" dirty="0" smtClean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r>
              <a:rPr lang="pt-BR" altLang="pt-BR" dirty="0" smtClean="0">
                <a:solidFill>
                  <a:srgbClr val="FF0000"/>
                </a:solidFill>
              </a:rPr>
              <a:t>HIPÓTESES DE ACÚMULO </a:t>
            </a: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9980875" cy="3597470"/>
          </a:xfrm>
        </p:spPr>
        <p:txBody>
          <a:bodyPr rtlCol="0">
            <a:normAutofit fontScale="85000" lnSpcReduction="10000"/>
          </a:bodyPr>
          <a:lstStyle>
            <a:defPPr>
              <a:defRPr lang="pt-BR"/>
            </a:defPPr>
          </a:lstStyle>
          <a:p>
            <a:pPr marL="218335" lvl="1" indent="0" algn="r">
              <a:lnSpc>
                <a:spcPct val="120000"/>
              </a:lnSpc>
              <a:buNone/>
            </a:pPr>
            <a:r>
              <a:rPr lang="en-US" sz="3500" b="1" dirty="0" err="1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Pensões</a:t>
            </a:r>
            <a:r>
              <a:rPr lang="en-US" sz="35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militares</a:t>
            </a:r>
            <a:r>
              <a:rPr lang="en-US" sz="35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</a:t>
            </a:r>
            <a:r>
              <a:rPr lang="en-US" sz="3500" b="1" dirty="0" err="1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aposentadoria</a:t>
            </a:r>
            <a:r>
              <a:rPr lang="en-US" sz="35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RGPS </a:t>
            </a:r>
            <a:r>
              <a:rPr lang="en-US" sz="3500" b="1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 do RPPS</a:t>
            </a:r>
            <a:r>
              <a:rPr lang="en-US" sz="35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18335" lvl="1" indent="0" algn="r">
              <a:lnSpc>
                <a:spcPct val="120000"/>
              </a:lnSpc>
              <a:buNone/>
            </a:pPr>
            <a:r>
              <a:rPr lang="en-US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Ex.: </a:t>
            </a:r>
            <a:r>
              <a:rPr lang="pt-BR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Maria</a:t>
            </a:r>
            <a:r>
              <a:rPr lang="pt-BR" sz="3500" b="1" dirty="0">
                <a:latin typeface="Calibri" panose="020F0502020204030204" pitchFamily="34" charset="0"/>
                <a:cs typeface="Calibri" panose="020F0502020204030204" pitchFamily="34" charset="0"/>
              </a:rPr>
              <a:t>, aposentada do RGPS, é casada com João, militar inativo. João falece</a:t>
            </a:r>
            <a:r>
              <a:rPr lang="pt-BR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3500" b="1" u="sng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Conclusão</a:t>
            </a:r>
            <a:r>
              <a:rPr lang="pt-BR" sz="3500" b="1" dirty="0">
                <a:latin typeface="Calibri" panose="020F0502020204030204" pitchFamily="34" charset="0"/>
                <a:cs typeface="Calibri" panose="020F0502020204030204" pitchFamily="34" charset="0"/>
              </a:rPr>
              <a:t>: Maria faz jus a aposentadoria e a pensão por morte de João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18335" lvl="1" indent="0" algn="r">
              <a:lnSpc>
                <a:spcPct val="100000"/>
              </a:lnSpc>
              <a:buNone/>
            </a:pP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8335" lvl="1" indent="0" algn="r">
              <a:lnSpc>
                <a:spcPct val="100000"/>
              </a:lnSpc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18335" lvl="1" indent="0" algn="just">
              <a:lnSpc>
                <a:spcPct val="100000"/>
              </a:lnSpc>
              <a:buNone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>
              <a:buNone/>
            </a:pPr>
            <a:endParaRPr lang="pt-BR" sz="3200" b="1" dirty="0"/>
          </a:p>
          <a:p>
            <a:pPr marL="0" lvl="1" indent="0" algn="just">
              <a:buNone/>
            </a:pPr>
            <a:endParaRPr lang="pt-BR" sz="3200" b="1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2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28650"/>
            <a:ext cx="9623425" cy="1466850"/>
          </a:xfrm>
        </p:spPr>
        <p:txBody>
          <a:bodyPr rtlCol="0"/>
          <a:lstStyle>
            <a:defPPr>
              <a:defRPr lang="pt-BR"/>
            </a:defPPr>
          </a:lstStyle>
          <a:p>
            <a:pPr algn="ctr">
              <a:lnSpc>
                <a:spcPct val="110000"/>
              </a:lnSpc>
            </a:pP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 smtClean="0">
                <a:solidFill>
                  <a:srgbClr val="FF3300"/>
                </a:solidFill>
              </a:rPr>
              <a:t/>
            </a:r>
            <a:br>
              <a:rPr lang="pt-BR" altLang="pt-BR" dirty="0" smtClean="0">
                <a:solidFill>
                  <a:srgbClr val="FF3300"/>
                </a:solidFill>
              </a:rPr>
            </a:br>
            <a:r>
              <a:rPr lang="pt-BR" altLang="pt-BR" dirty="0" smtClean="0">
                <a:solidFill>
                  <a:srgbClr val="FF0000"/>
                </a:solidFill>
              </a:rPr>
              <a:t>PORTARIA MTP n. 1.467, DE 2022 </a:t>
            </a: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9980875" cy="3597470"/>
          </a:xfrm>
        </p:spPr>
        <p:txBody>
          <a:bodyPr rtlCol="0">
            <a:normAutofit fontScale="92500" lnSpcReduction="10000"/>
          </a:bodyPr>
          <a:lstStyle>
            <a:defPPr>
              <a:defRPr lang="pt-BR"/>
            </a:defPPr>
          </a:lstStyle>
          <a:p>
            <a:pPr marL="218335" lvl="1" indent="0">
              <a:lnSpc>
                <a:spcPct val="100000"/>
              </a:lnSpc>
              <a:buNone/>
            </a:pPr>
            <a:r>
              <a:rPr lang="pt-BR" sz="24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165. </a:t>
            </a:r>
            <a:endParaRPr lang="pt-BR" sz="2400" b="1" dirty="0" smtClean="0">
              <a:solidFill>
                <a:srgbClr val="3333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8335" lvl="1" indent="0">
              <a:lnSpc>
                <a:spcPct val="100000"/>
              </a:lnSpc>
              <a:buNone/>
            </a:pPr>
            <a:r>
              <a:rPr lang="pt-BR" sz="24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6º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restrições previstas neste artigo: </a:t>
            </a:r>
            <a:endParaRPr lang="pt-BR" sz="24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8335" lvl="1" indent="0">
              <a:lnSpc>
                <a:spcPct val="100000"/>
              </a:lnSpc>
              <a:buNone/>
            </a:pP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se aplicam ainda que os entes não tenham efetuado reforma na legislação do RPPS de seus servidores e continuem a aplicar as normas constitucionais e infraconstitucionais anteriores à data de publicação da Emenda Constitucional nº 103, de 2019; 77 </a:t>
            </a:r>
            <a:endParaRPr lang="pt-BR" sz="24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8335" lvl="1" indent="0">
              <a:lnSpc>
                <a:spcPct val="100000"/>
              </a:lnSpc>
              <a:buNone/>
            </a:pPr>
            <a:r>
              <a:rPr lang="pt-BR" sz="2400" b="1" dirty="0" smtClean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não serão aplicadas se o direito a todos os benefícios, acumuláveis nos termos da Constituição Federal, houver sido adquirido antes de 13 de novembro de 2019, ainda que venham a ser concedidos após essa data;</a:t>
            </a:r>
            <a:endParaRPr lang="pt-BR" sz="2400" b="1" dirty="0" smtClean="0">
              <a:solidFill>
                <a:srgbClr val="3333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8335" lvl="1" indent="0">
              <a:lnSpc>
                <a:spcPct val="120000"/>
              </a:lnSpc>
              <a:buNone/>
            </a:pPr>
            <a:endParaRPr lang="en-US" sz="28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8335" lvl="1" indent="0">
              <a:lnSpc>
                <a:spcPct val="100000"/>
              </a:lnSpc>
              <a:buNone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buNone/>
            </a:pPr>
            <a:endParaRPr lang="pt-BR" sz="3200" b="1" dirty="0"/>
          </a:p>
          <a:p>
            <a:pPr marL="0" lvl="1" indent="0">
              <a:buNone/>
            </a:pPr>
            <a:endParaRPr lang="pt-BR" sz="3200" b="1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64550" y="1909012"/>
            <a:ext cx="2301983" cy="2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12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28650"/>
            <a:ext cx="9623425" cy="1466850"/>
          </a:xfrm>
        </p:spPr>
        <p:txBody>
          <a:bodyPr rtlCol="0"/>
          <a:lstStyle>
            <a:defPPr>
              <a:defRPr lang="pt-BR"/>
            </a:defPPr>
          </a:lstStyle>
          <a:p>
            <a:pPr algn="ctr">
              <a:lnSpc>
                <a:spcPct val="110000"/>
              </a:lnSpc>
            </a:pP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 smtClean="0">
                <a:solidFill>
                  <a:srgbClr val="FF3300"/>
                </a:solidFill>
              </a:rPr>
              <a:t/>
            </a:r>
            <a:br>
              <a:rPr lang="pt-BR" altLang="pt-BR" dirty="0" smtClean="0">
                <a:solidFill>
                  <a:srgbClr val="FF3300"/>
                </a:solidFill>
              </a:rPr>
            </a:br>
            <a:r>
              <a:rPr lang="pt-BR" altLang="pt-BR" dirty="0" smtClean="0">
                <a:solidFill>
                  <a:srgbClr val="FF0000"/>
                </a:solidFill>
              </a:rPr>
              <a:t>PORTARIA MTP n. 1.467, DE 2022 </a:t>
            </a: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9980875" cy="3597470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marL="218335" lvl="1" indent="0" algn="r">
              <a:lnSpc>
                <a:spcPct val="100000"/>
              </a:lnSpc>
              <a:buNone/>
            </a:pPr>
            <a:r>
              <a:rPr lang="pt-BR" sz="28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165. </a:t>
            </a:r>
            <a:endParaRPr lang="pt-BR" sz="2800" b="1" dirty="0" smtClean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8335" lvl="1" indent="0" algn="r">
              <a:lnSpc>
                <a:spcPct val="100000"/>
              </a:lnSpc>
              <a:buNone/>
            </a:pPr>
            <a:r>
              <a:rPr lang="pt-BR" sz="28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</a:t>
            </a:r>
            <a:r>
              <a:rPr lang="pt-BR" sz="28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7º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Aplicam-se as regras de que tratam os </a:t>
            </a:r>
            <a:r>
              <a:rPr lang="pt-BR" sz="28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§§ 2º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e 3º se o </a:t>
            </a:r>
            <a:r>
              <a:rPr lang="pt-BR" sz="28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direito à acumulação ocorrer a partir </a:t>
            </a:r>
            <a:r>
              <a:rPr lang="pt-BR" sz="28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13 </a:t>
            </a:r>
            <a:r>
              <a:rPr lang="pt-BR" sz="28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novembro de 2019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hipótese em que todos os benefícios deverão ser considerados </a:t>
            </a:r>
            <a:r>
              <a:rPr lang="pt-B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definição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 mais vantajoso para efeito da redução de que trata o § 3º, ainda que </a:t>
            </a:r>
            <a:r>
              <a:rPr lang="pt-B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concedidos anteriormente </a:t>
            </a:r>
            <a:r>
              <a:rPr 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 essa data. </a:t>
            </a:r>
          </a:p>
          <a:p>
            <a:pPr marL="218335" lvl="1" indent="0" algn="just">
              <a:lnSpc>
                <a:spcPct val="120000"/>
              </a:lnSpc>
              <a:buNone/>
            </a:pPr>
            <a:endParaRPr lang="pt-BR" sz="1600" b="1" dirty="0" smtClean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8335" lvl="1" indent="0" algn="just">
              <a:lnSpc>
                <a:spcPct val="120000"/>
              </a:lnSpc>
              <a:buNone/>
            </a:pPr>
            <a:endParaRPr lang="en-US" sz="28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8335" lvl="1" indent="0" algn="just">
              <a:lnSpc>
                <a:spcPct val="100000"/>
              </a:lnSpc>
              <a:buNone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just">
              <a:buNone/>
            </a:pPr>
            <a:endParaRPr lang="pt-BR" sz="3200" b="1" dirty="0"/>
          </a:p>
          <a:p>
            <a:pPr marL="0" lvl="1" indent="0" algn="just">
              <a:buNone/>
            </a:pPr>
            <a:endParaRPr lang="pt-BR" sz="3200" b="1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4906212"/>
            <a:ext cx="2301983" cy="2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53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 smtClean="0">
                <a:solidFill>
                  <a:srgbClr val="3333FF"/>
                </a:solidFill>
              </a:rPr>
              <a:t>Obrigada.</a:t>
            </a:r>
            <a:endParaRPr lang="pt-BR" dirty="0">
              <a:solidFill>
                <a:srgbClr val="3333FF"/>
              </a:solidFill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702A699C-4DA8-F60E-6EC6-D9D6941BEC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7810" y="4038521"/>
            <a:ext cx="2954652" cy="29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28650"/>
            <a:ext cx="9623425" cy="1466850"/>
          </a:xfrm>
        </p:spPr>
        <p:txBody>
          <a:bodyPr rtlCol="0"/>
          <a:lstStyle>
            <a:defPPr>
              <a:defRPr lang="pt-BR"/>
            </a:defPPr>
          </a:lstStyle>
          <a:p>
            <a:pPr algn="ctr">
              <a:lnSpc>
                <a:spcPct val="110000"/>
              </a:lnSpc>
            </a:pP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 smtClean="0">
                <a:solidFill>
                  <a:srgbClr val="FF3300"/>
                </a:solidFill>
              </a:rPr>
              <a:t/>
            </a:r>
            <a:br>
              <a:rPr lang="pt-BR" altLang="pt-BR" dirty="0" smtClean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r>
              <a:rPr lang="pt-BR" altLang="pt-BR" dirty="0" smtClean="0">
                <a:solidFill>
                  <a:srgbClr val="3333FF"/>
                </a:solidFill>
              </a:rPr>
              <a:t>ACUMULAÇÃO DE BENEFÍCIOS </a:t>
            </a: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9980875" cy="3597470"/>
          </a:xfrm>
        </p:spPr>
        <p:txBody>
          <a:bodyPr rtlCol="0"/>
          <a:lstStyle>
            <a:defPPr>
              <a:defRPr lang="pt-BR"/>
            </a:defPPr>
          </a:lstStyle>
          <a:p>
            <a:pPr marL="0" lvl="1" indent="0" algn="ctr">
              <a:lnSpc>
                <a:spcPct val="100000"/>
              </a:lnSpc>
              <a:buNone/>
            </a:pPr>
            <a:r>
              <a:rPr lang="pt-BR" sz="3600" b="1" dirty="0" smtClean="0">
                <a:solidFill>
                  <a:srgbClr val="FF0000"/>
                </a:solidFill>
              </a:rPr>
              <a:t>Direito </a:t>
            </a:r>
            <a:r>
              <a:rPr lang="pt-BR" sz="3600" b="1" dirty="0">
                <a:solidFill>
                  <a:srgbClr val="FF0000"/>
                </a:solidFill>
              </a:rPr>
              <a:t>adquirido à </a:t>
            </a:r>
            <a:r>
              <a:rPr lang="pt-BR" sz="3600" b="1" dirty="0" smtClean="0">
                <a:solidFill>
                  <a:srgbClr val="FF0000"/>
                </a:solidFill>
              </a:rPr>
              <a:t>acumulação</a:t>
            </a:r>
            <a:endParaRPr lang="pt-BR" sz="3600" b="1" dirty="0" smtClean="0"/>
          </a:p>
          <a:p>
            <a:pPr marL="0" lvl="1" indent="0" algn="r">
              <a:lnSpc>
                <a:spcPct val="100000"/>
              </a:lnSpc>
              <a:buNone/>
            </a:pPr>
            <a:r>
              <a:rPr lang="pt-BR" sz="3600" b="1" dirty="0"/>
              <a:t>A</a:t>
            </a:r>
            <a:r>
              <a:rPr lang="pt-BR" sz="3600" b="1" dirty="0" smtClean="0"/>
              <a:t> </a:t>
            </a:r>
            <a:r>
              <a:rPr lang="pt-BR" sz="3600" b="1" dirty="0"/>
              <a:t>possibilidade ou não de acumulação de benefícios deverá ser aferida à luz da lei em vigor no momento de sua ocorrência, em respeito ao </a:t>
            </a:r>
            <a:r>
              <a:rPr lang="pt-BR" sz="3600" b="1" dirty="0">
                <a:solidFill>
                  <a:srgbClr val="3333FF"/>
                </a:solidFill>
              </a:rPr>
              <a:t>Princípio Tempus </a:t>
            </a:r>
            <a:r>
              <a:rPr lang="pt-BR" sz="3600" b="1" dirty="0" err="1">
                <a:solidFill>
                  <a:srgbClr val="3333FF"/>
                </a:solidFill>
              </a:rPr>
              <a:t>Regit</a:t>
            </a:r>
            <a:r>
              <a:rPr lang="pt-BR" sz="3600" b="1" dirty="0">
                <a:solidFill>
                  <a:srgbClr val="3333FF"/>
                </a:solidFill>
              </a:rPr>
              <a:t> </a:t>
            </a:r>
            <a:r>
              <a:rPr lang="pt-BR" sz="3600" b="1" dirty="0" err="1">
                <a:solidFill>
                  <a:srgbClr val="3333FF"/>
                </a:solidFill>
              </a:rPr>
              <a:t>Actum</a:t>
            </a:r>
            <a:r>
              <a:rPr lang="pt-BR" sz="3600" b="1" dirty="0">
                <a:solidFill>
                  <a:srgbClr val="3333FF"/>
                </a:solidFill>
              </a:rPr>
              <a:t>.</a:t>
            </a:r>
          </a:p>
          <a:p>
            <a:pPr marL="0" lvl="1" indent="0" rtl="0">
              <a:buNone/>
            </a:pPr>
            <a:endParaRPr lang="pt-BR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28650"/>
            <a:ext cx="9623425" cy="1466850"/>
          </a:xfrm>
        </p:spPr>
        <p:txBody>
          <a:bodyPr rtlCol="0"/>
          <a:lstStyle>
            <a:defPPr>
              <a:defRPr lang="pt-BR"/>
            </a:defPPr>
          </a:lstStyle>
          <a:p>
            <a:pPr algn="ctr">
              <a:lnSpc>
                <a:spcPct val="110000"/>
              </a:lnSpc>
            </a:pP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 smtClean="0">
                <a:solidFill>
                  <a:srgbClr val="FF3300"/>
                </a:solidFill>
              </a:rPr>
              <a:t/>
            </a:r>
            <a:br>
              <a:rPr lang="pt-BR" altLang="pt-BR" dirty="0" smtClean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r>
              <a:rPr lang="pt-BR" altLang="pt-BR" dirty="0" smtClean="0">
                <a:solidFill>
                  <a:srgbClr val="FF0000"/>
                </a:solidFill>
              </a:rPr>
              <a:t>Art. 24, § 5º da EC 103, de 2019. </a:t>
            </a: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9980875" cy="3597470"/>
          </a:xfrm>
        </p:spPr>
        <p:txBody>
          <a:bodyPr rtlCol="0"/>
          <a:lstStyle>
            <a:defPPr>
              <a:defRPr lang="pt-BR"/>
            </a:defPPr>
          </a:lstStyle>
          <a:p>
            <a:pPr marL="0" lvl="1" indent="0" algn="r">
              <a:lnSpc>
                <a:spcPct val="100000"/>
              </a:lnSpc>
              <a:buNone/>
            </a:pPr>
            <a:r>
              <a:rPr lang="pt-BR" sz="3200" b="1" dirty="0" smtClean="0"/>
              <a:t>As </a:t>
            </a:r>
            <a:r>
              <a:rPr lang="pt-BR" sz="3200" b="1" dirty="0">
                <a:solidFill>
                  <a:srgbClr val="3333FF"/>
                </a:solidFill>
              </a:rPr>
              <a:t>regras sobre acumulação </a:t>
            </a:r>
            <a:r>
              <a:rPr lang="pt-BR" sz="3200" b="1" dirty="0"/>
              <a:t>previstas na legislação dos RPPS e do RGPS vigente na data de entrada em vigor da Emenda Constitucional n° 103, de 2019, </a:t>
            </a:r>
            <a:r>
              <a:rPr lang="pt-BR" sz="3200" b="1" dirty="0">
                <a:solidFill>
                  <a:srgbClr val="3333FF"/>
                </a:solidFill>
              </a:rPr>
              <a:t>somente poderão ser alteradas </a:t>
            </a:r>
            <a:r>
              <a:rPr lang="pt-BR" sz="3200" b="1" dirty="0"/>
              <a:t>quando for editada a </a:t>
            </a:r>
            <a:r>
              <a:rPr lang="pt-BR" sz="3200" b="1" dirty="0">
                <a:solidFill>
                  <a:srgbClr val="3333FF"/>
                </a:solidFill>
              </a:rPr>
              <a:t>Lei Complementar no âmbito do RGPS </a:t>
            </a:r>
            <a:r>
              <a:rPr lang="pt-BR" sz="3200" b="1" dirty="0"/>
              <a:t>na forma do § 6º do art. 40 e do § 15 do art. 201, ambos da Constituição Federal.</a:t>
            </a:r>
          </a:p>
          <a:p>
            <a:pPr marL="0" lvl="1" indent="0" rtl="0">
              <a:buNone/>
            </a:pPr>
            <a:endParaRPr lang="pt-BR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8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28650"/>
            <a:ext cx="9623425" cy="1466850"/>
          </a:xfrm>
        </p:spPr>
        <p:txBody>
          <a:bodyPr rtlCol="0"/>
          <a:lstStyle>
            <a:defPPr>
              <a:defRPr lang="pt-BR"/>
            </a:defPPr>
          </a:lstStyle>
          <a:p>
            <a:pPr algn="just">
              <a:lnSpc>
                <a:spcPct val="110000"/>
              </a:lnSpc>
            </a:pP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 smtClean="0">
                <a:solidFill>
                  <a:srgbClr val="FF3300"/>
                </a:solidFill>
              </a:rPr>
              <a:t/>
            </a:r>
            <a:br>
              <a:rPr lang="pt-BR" altLang="pt-BR" dirty="0" smtClean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r>
              <a:rPr lang="pt-BR" altLang="pt-BR" dirty="0" smtClean="0">
                <a:solidFill>
                  <a:srgbClr val="FF0000"/>
                </a:solidFill>
              </a:rPr>
              <a:t>Art. 40, § 6º - Art. 201, § 15, da CF </a:t>
            </a: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65150" y="2432050"/>
            <a:ext cx="9986299" cy="3835595"/>
          </a:xfrm>
        </p:spPr>
        <p:txBody>
          <a:bodyPr rtlCol="0">
            <a:normAutofit fontScale="25000" lnSpcReduction="20000"/>
          </a:bodyPr>
          <a:lstStyle>
            <a:defPPr>
              <a:defRPr lang="pt-BR"/>
            </a:defPPr>
          </a:lstStyle>
          <a:p>
            <a:pPr marL="0" lvl="1" indent="0" algn="r">
              <a:lnSpc>
                <a:spcPct val="120000"/>
              </a:lnSpc>
              <a:buNone/>
            </a:pPr>
            <a:r>
              <a:rPr lang="pt-BR" sz="112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CF, art. 40, § 6º. </a:t>
            </a:r>
            <a:r>
              <a:rPr lang="pt-BR" sz="11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Ressalvadas</a:t>
            </a:r>
            <a:r>
              <a:rPr lang="pt-BR" sz="1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aposentadorias decorrentes dos </a:t>
            </a:r>
            <a:r>
              <a:rPr lang="pt-BR" sz="11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cargos acumuláveis</a:t>
            </a:r>
            <a:r>
              <a:rPr lang="pt-BR" sz="1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 forma desta Constituição, </a:t>
            </a:r>
            <a:r>
              <a:rPr lang="pt-BR" sz="1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 vedada </a:t>
            </a:r>
            <a:r>
              <a:rPr lang="pt-BR" sz="1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percepção de </a:t>
            </a:r>
            <a:r>
              <a:rPr lang="pt-BR" sz="112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 de uma aposentadoria </a:t>
            </a:r>
            <a:r>
              <a:rPr lang="pt-BR" sz="1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conta de regime próprio de previdência social, aplicando-se outras vedações, regras e condições para a acumulação de benefícios previdenciários estabelecidas no Regime Geral de Previdência Social.</a:t>
            </a:r>
            <a:r>
              <a:rPr lang="pt-BR" sz="112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 </a:t>
            </a:r>
          </a:p>
          <a:p>
            <a:pPr marL="0" lvl="1" indent="0" algn="r">
              <a:lnSpc>
                <a:spcPct val="120000"/>
              </a:lnSpc>
              <a:buNone/>
            </a:pPr>
            <a:r>
              <a:rPr lang="pt-BR" sz="11200" b="1" dirty="0" smtClean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pt-BR" sz="112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art. 201, § 15. </a:t>
            </a:r>
            <a:r>
              <a:rPr lang="pt-BR" sz="1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 complementar estabelecerá vedações, regras e condições para a acumulação de benefícios previdenciários</a:t>
            </a:r>
            <a:r>
              <a:rPr lang="pt-BR" sz="1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1" indent="0" algn="just">
              <a:buNone/>
            </a:pPr>
            <a:endParaRPr lang="pt-BR" b="1" dirty="0" smtClean="0">
              <a:solidFill>
                <a:srgbClr val="3333FF"/>
              </a:solidFill>
            </a:endParaRPr>
          </a:p>
          <a:p>
            <a:pPr marL="0" lvl="1" indent="0" algn="r">
              <a:buNone/>
            </a:pPr>
            <a:endParaRPr lang="pt-BR" b="1" dirty="0">
              <a:solidFill>
                <a:srgbClr val="3333FF"/>
              </a:solidFill>
            </a:endParaRPr>
          </a:p>
          <a:p>
            <a:pPr marL="0" lvl="1" indent="0" algn="r">
              <a:buNone/>
            </a:pPr>
            <a:r>
              <a:rPr lang="pt-BR" sz="3200" b="1" dirty="0" smtClean="0">
                <a:solidFill>
                  <a:srgbClr val="000000"/>
                </a:solidFill>
              </a:rPr>
              <a:t> </a:t>
            </a:r>
            <a:endParaRPr lang="pt-BR" sz="3200" b="1" dirty="0"/>
          </a:p>
          <a:p>
            <a:pPr marL="0" lvl="1" indent="0" algn="r">
              <a:buNone/>
            </a:pPr>
            <a:r>
              <a:rPr lang="pt-BR" sz="3200" b="1" dirty="0">
                <a:solidFill>
                  <a:srgbClr val="000000"/>
                </a:solidFill>
              </a:rPr>
              <a:t>  </a:t>
            </a:r>
            <a:endParaRPr lang="pt-BR" sz="3200" b="1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8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28650"/>
            <a:ext cx="9623425" cy="1466850"/>
          </a:xfrm>
        </p:spPr>
        <p:txBody>
          <a:bodyPr rtlCol="0"/>
          <a:lstStyle>
            <a:defPPr>
              <a:defRPr lang="pt-BR"/>
            </a:defPPr>
          </a:lstStyle>
          <a:p>
            <a:pPr algn="just">
              <a:lnSpc>
                <a:spcPct val="110000"/>
              </a:lnSpc>
            </a:pP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 smtClean="0">
                <a:solidFill>
                  <a:srgbClr val="FF3300"/>
                </a:solidFill>
              </a:rPr>
              <a:t/>
            </a:r>
            <a:br>
              <a:rPr lang="pt-BR" altLang="pt-BR" dirty="0" smtClean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>PORTARIA MTP n. 1.467, DE 2022</a:t>
            </a: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0574" y="2670175"/>
            <a:ext cx="9980875" cy="3597470"/>
          </a:xfrm>
        </p:spPr>
        <p:txBody>
          <a:bodyPr rtlCol="0">
            <a:normAutofit fontScale="25000" lnSpcReduction="20000"/>
          </a:bodyPr>
          <a:lstStyle>
            <a:defPPr>
              <a:defRPr lang="pt-BR"/>
            </a:defPPr>
          </a:lstStyle>
          <a:p>
            <a:pPr marL="0" lvl="1" indent="0" algn="r">
              <a:lnSpc>
                <a:spcPct val="120000"/>
              </a:lnSpc>
              <a:buNone/>
            </a:pPr>
            <a:r>
              <a:rPr lang="pt-BR" sz="1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28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9º </a:t>
            </a:r>
            <a:r>
              <a:rPr lang="pt-BR" sz="1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pt-BR" sz="128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regras sobre acumulação </a:t>
            </a:r>
            <a:r>
              <a:rPr lang="pt-BR" sz="1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previstas neste artigo e na legislação dos RPPS e do RGPS </a:t>
            </a:r>
            <a:r>
              <a:rPr lang="pt-BR" sz="1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vigente na </a:t>
            </a:r>
            <a:r>
              <a:rPr lang="pt-BR" sz="1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de entrada em vigor da Emenda Constitucional n° 103, de 2019, </a:t>
            </a:r>
            <a:r>
              <a:rPr lang="pt-BR" sz="128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somente poderão </a:t>
            </a:r>
            <a:r>
              <a:rPr lang="pt-BR" sz="12800" b="1" dirty="0" smtClean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 alteradas </a:t>
            </a:r>
            <a:r>
              <a:rPr lang="pt-BR" sz="1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quando for editada a </a:t>
            </a:r>
            <a:r>
              <a:rPr lang="pt-BR" sz="128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 Complementar no âmbito do RGPS </a:t>
            </a:r>
            <a:r>
              <a:rPr lang="pt-BR" sz="1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forma do § 6º do art. </a:t>
            </a:r>
            <a:r>
              <a:rPr lang="pt-BR" sz="1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 e </a:t>
            </a:r>
            <a:r>
              <a:rPr lang="pt-BR" sz="1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§ 15 do art. 201, ambos da Constituição Federal. </a:t>
            </a:r>
          </a:p>
          <a:p>
            <a:pPr marL="0" lvl="1" indent="0" algn="just">
              <a:buNone/>
            </a:pPr>
            <a:endParaRPr lang="pt-BR" b="1" dirty="0" smtClean="0">
              <a:solidFill>
                <a:srgbClr val="3333FF"/>
              </a:solidFill>
            </a:endParaRPr>
          </a:p>
          <a:p>
            <a:pPr marL="0" lvl="1" indent="0" algn="r">
              <a:buNone/>
            </a:pPr>
            <a:endParaRPr lang="pt-BR" b="1" dirty="0">
              <a:solidFill>
                <a:srgbClr val="3333FF"/>
              </a:solidFill>
            </a:endParaRPr>
          </a:p>
          <a:p>
            <a:pPr marL="0" lvl="1" indent="0" algn="r">
              <a:buNone/>
            </a:pPr>
            <a:r>
              <a:rPr lang="pt-BR" sz="3200" b="1" dirty="0" smtClean="0">
                <a:solidFill>
                  <a:srgbClr val="000000"/>
                </a:solidFill>
              </a:rPr>
              <a:t> </a:t>
            </a:r>
            <a:endParaRPr lang="pt-BR" sz="3200" b="1" dirty="0"/>
          </a:p>
          <a:p>
            <a:pPr marL="0" lvl="1" indent="0" algn="r">
              <a:buNone/>
            </a:pPr>
            <a:r>
              <a:rPr lang="pt-BR" sz="3200" b="1" dirty="0">
                <a:solidFill>
                  <a:srgbClr val="000000"/>
                </a:solidFill>
              </a:rPr>
              <a:t>  </a:t>
            </a:r>
            <a:endParaRPr lang="pt-BR" sz="3200" b="1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590" y="4950662"/>
            <a:ext cx="2301983" cy="2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8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28650"/>
            <a:ext cx="9623425" cy="1466850"/>
          </a:xfrm>
        </p:spPr>
        <p:txBody>
          <a:bodyPr rtlCol="0"/>
          <a:lstStyle>
            <a:defPPr>
              <a:defRPr lang="pt-BR"/>
            </a:defPPr>
          </a:lstStyle>
          <a:p>
            <a:pPr algn="ctr">
              <a:lnSpc>
                <a:spcPct val="110000"/>
              </a:lnSpc>
            </a:pP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 smtClean="0">
                <a:solidFill>
                  <a:srgbClr val="FF3300"/>
                </a:solidFill>
              </a:rPr>
              <a:t/>
            </a:r>
            <a:br>
              <a:rPr lang="pt-BR" altLang="pt-BR" dirty="0" smtClean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r>
              <a:rPr lang="pt-BR" altLang="pt-BR" dirty="0" smtClean="0">
                <a:solidFill>
                  <a:srgbClr val="FF0000"/>
                </a:solidFill>
              </a:rPr>
              <a:t>CARGOS ACUMULÁVEIS</a:t>
            </a:r>
            <a:r>
              <a:rPr lang="pt-BR" altLang="pt-BR" dirty="0" smtClean="0">
                <a:solidFill>
                  <a:srgbClr val="3333FF"/>
                </a:solidFill>
              </a:rPr>
              <a:t> </a:t>
            </a: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9980875" cy="3597470"/>
          </a:xfrm>
        </p:spPr>
        <p:txBody>
          <a:bodyPr rtlCol="0">
            <a:normAutofit lnSpcReduction="10000"/>
          </a:bodyPr>
          <a:lstStyle>
            <a:defPPr>
              <a:defRPr lang="pt-BR"/>
            </a:defPPr>
          </a:lstStyle>
          <a:p>
            <a:pPr algn="r">
              <a:lnSpc>
                <a:spcPct val="120000"/>
              </a:lnSpc>
              <a:defRPr/>
            </a:pPr>
            <a:r>
              <a:rPr lang="pt-BR" sz="2400" b="1" dirty="0" smtClean="0"/>
              <a:t>CF, Art. 37, XVI </a:t>
            </a:r>
            <a:r>
              <a:rPr lang="pt-BR" sz="2400" b="1" dirty="0"/>
              <a:t>- é </a:t>
            </a:r>
            <a:r>
              <a:rPr lang="pt-BR" sz="2400" b="1" dirty="0">
                <a:solidFill>
                  <a:srgbClr val="FF0000"/>
                </a:solidFill>
              </a:rPr>
              <a:t>vedada</a:t>
            </a:r>
            <a:r>
              <a:rPr lang="pt-BR" sz="2400" b="1" dirty="0"/>
              <a:t> a acumulação remunerada de </a:t>
            </a:r>
            <a:r>
              <a:rPr lang="pt-BR" sz="2400" b="1" dirty="0">
                <a:solidFill>
                  <a:srgbClr val="3333FF"/>
                </a:solidFill>
              </a:rPr>
              <a:t>cargos públicos</a:t>
            </a:r>
            <a:r>
              <a:rPr lang="pt-BR" sz="2400" b="1" dirty="0"/>
              <a:t>, </a:t>
            </a:r>
            <a:r>
              <a:rPr lang="pt-BR" sz="2400" b="1" dirty="0">
                <a:solidFill>
                  <a:srgbClr val="FF0000"/>
                </a:solidFill>
              </a:rPr>
              <a:t>exceto</a:t>
            </a:r>
            <a:r>
              <a:rPr lang="pt-BR" sz="2400" b="1" dirty="0"/>
              <a:t>, quando houver compatibilidade de horários, observado em qualquer caso o disposto no inciso XI:</a:t>
            </a:r>
          </a:p>
          <a:p>
            <a:pPr algn="r">
              <a:lnSpc>
                <a:spcPct val="120000"/>
              </a:lnSpc>
              <a:defRPr/>
            </a:pPr>
            <a:r>
              <a:rPr lang="pt-BR" sz="2400" b="1" dirty="0"/>
              <a:t>a) a de dois cargos de </a:t>
            </a:r>
            <a:r>
              <a:rPr lang="pt-BR" sz="2400" b="1" dirty="0">
                <a:solidFill>
                  <a:srgbClr val="3333FF"/>
                </a:solidFill>
              </a:rPr>
              <a:t>professor</a:t>
            </a:r>
            <a:r>
              <a:rPr lang="pt-BR" sz="2400" b="1" dirty="0"/>
              <a:t>;         </a:t>
            </a:r>
          </a:p>
          <a:p>
            <a:pPr algn="r">
              <a:lnSpc>
                <a:spcPct val="120000"/>
              </a:lnSpc>
              <a:defRPr/>
            </a:pPr>
            <a:r>
              <a:rPr lang="pt-BR" sz="2400" b="1" dirty="0"/>
              <a:t>b) a de um cargo de </a:t>
            </a:r>
            <a:r>
              <a:rPr lang="pt-BR" sz="2400" b="1" dirty="0">
                <a:solidFill>
                  <a:srgbClr val="3333FF"/>
                </a:solidFill>
              </a:rPr>
              <a:t>professor </a:t>
            </a:r>
            <a:r>
              <a:rPr lang="pt-BR" sz="2400" b="1" dirty="0"/>
              <a:t>com </a:t>
            </a:r>
            <a:r>
              <a:rPr lang="pt-BR" sz="2400" b="1" dirty="0">
                <a:solidFill>
                  <a:srgbClr val="3333FF"/>
                </a:solidFill>
              </a:rPr>
              <a:t>outro</a:t>
            </a:r>
            <a:r>
              <a:rPr lang="pt-BR" sz="2400" b="1" dirty="0"/>
              <a:t> </a:t>
            </a:r>
            <a:r>
              <a:rPr lang="pt-BR" sz="2400" b="1" dirty="0">
                <a:solidFill>
                  <a:srgbClr val="3333FF"/>
                </a:solidFill>
              </a:rPr>
              <a:t>técnico ou científico</a:t>
            </a:r>
            <a:r>
              <a:rPr lang="pt-BR" sz="2400" b="1" dirty="0"/>
              <a:t>;         </a:t>
            </a:r>
          </a:p>
          <a:p>
            <a:pPr algn="r">
              <a:lnSpc>
                <a:spcPct val="120000"/>
              </a:lnSpc>
              <a:defRPr/>
            </a:pPr>
            <a:r>
              <a:rPr lang="pt-BR" sz="2400" b="1" dirty="0"/>
              <a:t>c) a de dois cargos ou empregos privativos de </a:t>
            </a:r>
            <a:r>
              <a:rPr lang="pt-BR" sz="2400" b="1" dirty="0">
                <a:solidFill>
                  <a:srgbClr val="3333FF"/>
                </a:solidFill>
              </a:rPr>
              <a:t>profissionais de saúde</a:t>
            </a:r>
            <a:r>
              <a:rPr lang="pt-BR" sz="2400" b="1" dirty="0"/>
              <a:t>, com profissões regulamentadas</a:t>
            </a:r>
            <a:r>
              <a:rPr lang="pt-BR" sz="1800" b="1" dirty="0"/>
              <a:t>;         </a:t>
            </a:r>
          </a:p>
          <a:p>
            <a:pPr marL="0" lvl="1" indent="0" algn="just">
              <a:buNone/>
            </a:pPr>
            <a:endParaRPr lang="pt-BR" sz="3200" b="1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5900" y="3324268"/>
            <a:ext cx="2301983" cy="2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99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28650"/>
            <a:ext cx="9623425" cy="1466850"/>
          </a:xfrm>
        </p:spPr>
        <p:txBody>
          <a:bodyPr rtlCol="0"/>
          <a:lstStyle>
            <a:defPPr>
              <a:defRPr lang="pt-BR"/>
            </a:defPPr>
          </a:lstStyle>
          <a:p>
            <a:pPr algn="ctr">
              <a:lnSpc>
                <a:spcPct val="110000"/>
              </a:lnSpc>
            </a:pP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 smtClean="0">
                <a:solidFill>
                  <a:srgbClr val="FF3300"/>
                </a:solidFill>
              </a:rPr>
              <a:t/>
            </a:r>
            <a:br>
              <a:rPr lang="pt-BR" altLang="pt-BR" dirty="0" smtClean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r>
              <a:rPr lang="pt-BR" altLang="pt-BR" dirty="0" smtClean="0">
                <a:solidFill>
                  <a:srgbClr val="FF0000"/>
                </a:solidFill>
              </a:rPr>
              <a:t>Art. 24, caput, da EC 103, de 2019. </a:t>
            </a: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9980875" cy="3597470"/>
          </a:xfrm>
        </p:spPr>
        <p:txBody>
          <a:bodyPr rtlCol="0">
            <a:normAutofit/>
          </a:bodyPr>
          <a:lstStyle>
            <a:defPPr>
              <a:defRPr lang="pt-BR"/>
            </a:defPPr>
          </a:lstStyle>
          <a:p>
            <a:pPr marL="0" lvl="1" indent="0" algn="r">
              <a:lnSpc>
                <a:spcPct val="100000"/>
              </a:lnSpc>
              <a:buNone/>
            </a:pPr>
            <a:r>
              <a:rPr lang="pt-BR" sz="3200" b="1" dirty="0" smtClean="0"/>
              <a:t>É </a:t>
            </a:r>
            <a:r>
              <a:rPr lang="pt-BR" sz="3200" b="1" dirty="0">
                <a:solidFill>
                  <a:srgbClr val="FF0000"/>
                </a:solidFill>
              </a:rPr>
              <a:t>vedada</a:t>
            </a:r>
            <a:r>
              <a:rPr lang="pt-BR" sz="3200" b="1" dirty="0"/>
              <a:t> a </a:t>
            </a:r>
            <a:r>
              <a:rPr lang="pt-BR" sz="3200" b="1" dirty="0">
                <a:solidFill>
                  <a:srgbClr val="3333FF"/>
                </a:solidFill>
              </a:rPr>
              <a:t>acumulação de mais de uma pensão por morte </a:t>
            </a:r>
            <a:r>
              <a:rPr lang="pt-BR" sz="3200" b="1" dirty="0"/>
              <a:t>deixada por </a:t>
            </a:r>
            <a:r>
              <a:rPr lang="pt-BR" sz="3200" b="1" dirty="0">
                <a:solidFill>
                  <a:srgbClr val="3333FF"/>
                </a:solidFill>
              </a:rPr>
              <a:t>cônjuge ou companheiro</a:t>
            </a:r>
            <a:r>
              <a:rPr lang="pt-BR" sz="3200" b="1" dirty="0"/>
              <a:t>, no âmbito do mesmo regime de previdência social, </a:t>
            </a:r>
            <a:r>
              <a:rPr lang="pt-BR" sz="3200" b="1" u="sng" dirty="0"/>
              <a:t>ressalvadas</a:t>
            </a:r>
            <a:r>
              <a:rPr lang="pt-BR" sz="3200" b="1" dirty="0"/>
              <a:t> as pensões do mesmo instituidor decorrentes do exercício de </a:t>
            </a:r>
            <a:r>
              <a:rPr lang="pt-BR" sz="3200" b="1" u="sng" dirty="0"/>
              <a:t>cargos acumuláveis</a:t>
            </a:r>
            <a:r>
              <a:rPr lang="pt-BR" sz="3200" b="1" dirty="0"/>
              <a:t> na forma do art. 37 da Constituição Federal. </a:t>
            </a:r>
            <a:endParaRPr lang="pt-BR" sz="3200" b="1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628650"/>
            <a:ext cx="9623425" cy="1466850"/>
          </a:xfrm>
        </p:spPr>
        <p:txBody>
          <a:bodyPr rtlCol="0"/>
          <a:lstStyle>
            <a:defPPr>
              <a:defRPr lang="pt-BR"/>
            </a:defPPr>
          </a:lstStyle>
          <a:p>
            <a:pPr algn="ctr">
              <a:lnSpc>
                <a:spcPct val="110000"/>
              </a:lnSpc>
            </a:pP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FF3300"/>
                </a:solidFill>
              </a:rPr>
              <a:t/>
            </a:r>
            <a:br>
              <a:rPr lang="pt-BR" altLang="pt-BR" dirty="0">
                <a:solidFill>
                  <a:srgbClr val="FF3300"/>
                </a:solidFill>
              </a:rPr>
            </a:br>
            <a:r>
              <a:rPr lang="pt-BR" altLang="pt-BR" dirty="0" smtClean="0">
                <a:solidFill>
                  <a:srgbClr val="FF3300"/>
                </a:solidFill>
              </a:rPr>
              <a:t/>
            </a:r>
            <a:br>
              <a:rPr lang="pt-BR" altLang="pt-BR" dirty="0" smtClean="0">
                <a:solidFill>
                  <a:srgbClr val="FF3300"/>
                </a:solidFill>
              </a:rPr>
            </a:b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r>
              <a:rPr lang="pt-BR" altLang="pt-BR" dirty="0" smtClean="0">
                <a:solidFill>
                  <a:srgbClr val="FF0000"/>
                </a:solidFill>
              </a:rPr>
              <a:t>Art. 24, caput, da EC 103, de 2019. </a:t>
            </a:r>
            <a:r>
              <a:rPr lang="pt-BR" altLang="pt-BR" dirty="0">
                <a:solidFill>
                  <a:srgbClr val="3333FF"/>
                </a:solidFill>
              </a:rPr>
              <a:t/>
            </a:r>
            <a:br>
              <a:rPr lang="pt-BR" altLang="pt-BR" dirty="0">
                <a:solidFill>
                  <a:srgbClr val="3333FF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9980875" cy="3597470"/>
          </a:xfrm>
        </p:spPr>
        <p:txBody>
          <a:bodyPr rtlCol="0">
            <a:normAutofit fontScale="85000" lnSpcReduction="20000"/>
          </a:bodyPr>
          <a:lstStyle>
            <a:defPPr>
              <a:defRPr lang="pt-BR"/>
            </a:defPPr>
          </a:lstStyle>
          <a:p>
            <a:pPr marL="0" lvl="1" indent="0" algn="r">
              <a:buNone/>
            </a:pPr>
            <a:r>
              <a:rPr lang="pt-BR" sz="3200" b="1" dirty="0"/>
              <a:t> </a:t>
            </a:r>
            <a:r>
              <a:rPr lang="pt-BR" sz="3200" b="1" dirty="0" smtClean="0"/>
              <a:t>É </a:t>
            </a:r>
            <a:r>
              <a:rPr lang="pt-BR" sz="3200" b="1" dirty="0"/>
              <a:t>norma de eficácia plena e aplicabilidade imediata ao RGPS e aos </a:t>
            </a:r>
            <a:r>
              <a:rPr lang="pt-BR" sz="3200" b="1" dirty="0" err="1"/>
              <a:t>RPPSs</a:t>
            </a:r>
            <a:r>
              <a:rPr lang="pt-BR" sz="3200" b="1" dirty="0"/>
              <a:t>. Traz um rol taxativo.</a:t>
            </a:r>
          </a:p>
          <a:p>
            <a:pPr marL="0" lvl="1" indent="0" algn="r">
              <a:buNone/>
            </a:pPr>
            <a:endParaRPr lang="pt-BR" sz="3200" b="1" dirty="0"/>
          </a:p>
          <a:p>
            <a:pPr marL="0" lvl="1" indent="0" algn="r">
              <a:buNone/>
            </a:pPr>
            <a:r>
              <a:rPr lang="pt-BR" sz="3200" b="1" dirty="0"/>
              <a:t>1. Prevê a restrição ao </a:t>
            </a:r>
            <a:r>
              <a:rPr lang="pt-BR" sz="3200" b="1" dirty="0">
                <a:solidFill>
                  <a:srgbClr val="3333FF"/>
                </a:solidFill>
              </a:rPr>
              <a:t>acúmulo ilimitado </a:t>
            </a:r>
            <a:r>
              <a:rPr lang="pt-BR" sz="3200" b="1" dirty="0"/>
              <a:t>de pensões; </a:t>
            </a:r>
          </a:p>
          <a:p>
            <a:pPr marL="0" lvl="1" indent="0" algn="r">
              <a:buNone/>
            </a:pPr>
            <a:r>
              <a:rPr lang="pt-BR" sz="3200" b="1" dirty="0"/>
              <a:t>2. Aplica-se apenas à </a:t>
            </a:r>
            <a:r>
              <a:rPr lang="pt-BR" sz="3200" b="1" dirty="0">
                <a:solidFill>
                  <a:srgbClr val="3333FF"/>
                </a:solidFill>
              </a:rPr>
              <a:t>pensão deixada por cônjuge ou </a:t>
            </a:r>
            <a:r>
              <a:rPr lang="pt-BR" sz="3200" b="1" dirty="0" smtClean="0">
                <a:solidFill>
                  <a:srgbClr val="3333FF"/>
                </a:solidFill>
              </a:rPr>
              <a:t>companheiro</a:t>
            </a:r>
            <a:r>
              <a:rPr lang="pt-BR" sz="3200" b="1" dirty="0" smtClean="0"/>
              <a:t>;</a:t>
            </a:r>
            <a:endParaRPr lang="pt-BR" sz="3200" b="1" dirty="0"/>
          </a:p>
          <a:p>
            <a:pPr marL="0" lvl="1" indent="0" algn="r">
              <a:lnSpc>
                <a:spcPct val="110000"/>
              </a:lnSpc>
              <a:buNone/>
            </a:pPr>
            <a:r>
              <a:rPr lang="pt-BR" sz="3200" b="1" dirty="0"/>
              <a:t>3. Restringe o </a:t>
            </a:r>
            <a:r>
              <a:rPr lang="pt-BR" sz="3200" b="1" dirty="0">
                <a:solidFill>
                  <a:srgbClr val="3333FF"/>
                </a:solidFill>
              </a:rPr>
              <a:t>recebimento de pensões com aposentadorias</a:t>
            </a:r>
            <a:r>
              <a:rPr lang="pt-BR" sz="3200" b="1" dirty="0"/>
              <a:t>, ou com </a:t>
            </a:r>
            <a:r>
              <a:rPr lang="pt-BR" sz="3200" b="1" dirty="0">
                <a:solidFill>
                  <a:srgbClr val="3333FF"/>
                </a:solidFill>
              </a:rPr>
              <a:t>proventos de inatividade </a:t>
            </a:r>
            <a:r>
              <a:rPr lang="pt-BR" sz="3200" b="1" dirty="0"/>
              <a:t>de origem militar, mesmo decorrentes de regimes previdenciários distintos.</a:t>
            </a:r>
          </a:p>
          <a:p>
            <a:pPr marL="0" lvl="1" indent="0" algn="r">
              <a:buNone/>
            </a:pPr>
            <a:endParaRPr lang="pt-BR" sz="3200" b="1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3695A01-F82F-4E19-A580-4A3AE11387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7190" y="2804362"/>
            <a:ext cx="2301983" cy="2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6109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32789_TF78853419_Win32" id="{854A30D2-9E34-488C-9C98-B452D2CBAD89}" vid="{DA39436B-3821-44D5-9B65-C78155AED97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B194E-8B30-4377-8C59-ECFB902D2A26}">
  <ds:schemaRefs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230e9df3-be65-4c73-a93b-d1236ebd677e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anual geométrica</Template>
  <TotalTime>326</TotalTime>
  <Words>1694</Words>
  <Application>Microsoft Office PowerPoint</Application>
  <PresentationFormat>Widescreen</PresentationFormat>
  <Paragraphs>126</Paragraphs>
  <Slides>23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Franklin Gothic Book</vt:lpstr>
      <vt:lpstr>Franklin Gothic Demi</vt:lpstr>
      <vt:lpstr>Personalizado</vt:lpstr>
      <vt:lpstr>Apresentação do PowerPoint</vt:lpstr>
      <vt:lpstr>VERA MARIA CORRÊA QUEIROZ</vt:lpstr>
      <vt:lpstr>    ACUMULAÇÃO DE BENEFÍCIOS  </vt:lpstr>
      <vt:lpstr>    Art. 24, § 5º da EC 103, de 2019.  </vt:lpstr>
      <vt:lpstr>    Art. 40, § 6º - Art. 201, § 15, da CF  </vt:lpstr>
      <vt:lpstr>    PORTARIA MTP n. 1.467, DE 2022 </vt:lpstr>
      <vt:lpstr>    CARGOS ACUMULÁVEIS  </vt:lpstr>
      <vt:lpstr>    Art. 24, caput, da EC 103, de 2019.  </vt:lpstr>
      <vt:lpstr>    Art. 24, caput, da EC 103, de 2019.  </vt:lpstr>
      <vt:lpstr>    Art. 24, § 1º, da EC 103, de 2019.  </vt:lpstr>
      <vt:lpstr>   PORTARIA MTP n. 1.467, DE 2022  </vt:lpstr>
      <vt:lpstr>    PORTARIA MTP n. 1.467, DE 2022  </vt:lpstr>
      <vt:lpstr>   PORTARIA MTP n. 1.467, DE 2022  </vt:lpstr>
      <vt:lpstr>    Art. 24, § 1º, da EC 103, de 2019.  </vt:lpstr>
      <vt:lpstr>   PORTARIA MTP n. 1.467, DE 2022  </vt:lpstr>
      <vt:lpstr>    Art. 24, § 1º, da EC 103, de 2019.  </vt:lpstr>
      <vt:lpstr>   PORTARIA MTP n. 1.467, DE 2022  </vt:lpstr>
      <vt:lpstr>    HIPÓTESES DE ACÚMULO  </vt:lpstr>
      <vt:lpstr>    HIPÓTESES DE ACÚMULO  </vt:lpstr>
      <vt:lpstr>    HIPÓTESES DE ACÚMULO  </vt:lpstr>
      <vt:lpstr>   PORTARIA MTP n. 1.467, DE 2022  </vt:lpstr>
      <vt:lpstr>   PORTARIA MTP n. 1.467, DE 2022  </vt:lpstr>
      <vt:lpstr>Obrigada.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Fiorelli - Atlasrpps</dc:creator>
  <cp:lastModifiedBy>Vera Queiroz</cp:lastModifiedBy>
  <cp:revision>30</cp:revision>
  <dcterms:created xsi:type="dcterms:W3CDTF">2024-06-04T19:18:16Z</dcterms:created>
  <dcterms:modified xsi:type="dcterms:W3CDTF">2024-08-04T19:23:20Z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