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2"/>
  </p:notesMasterIdLst>
  <p:handoutMasterIdLst>
    <p:handoutMasterId r:id="rId23"/>
  </p:handoutMasterIdLst>
  <p:sldIdLst>
    <p:sldId id="383" r:id="rId5"/>
    <p:sldId id="411" r:id="rId6"/>
    <p:sldId id="413" r:id="rId7"/>
    <p:sldId id="414" r:id="rId8"/>
    <p:sldId id="422" r:id="rId9"/>
    <p:sldId id="415" r:id="rId10"/>
    <p:sldId id="417" r:id="rId11"/>
    <p:sldId id="419" r:id="rId12"/>
    <p:sldId id="423" r:id="rId13"/>
    <p:sldId id="428" r:id="rId14"/>
    <p:sldId id="420" r:id="rId15"/>
    <p:sldId id="421" r:id="rId16"/>
    <p:sldId id="426" r:id="rId17"/>
    <p:sldId id="424" r:id="rId18"/>
    <p:sldId id="425" r:id="rId19"/>
    <p:sldId id="427" r:id="rId20"/>
    <p:sldId id="398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51C99F6-C3F3-44C3-879C-6376CEC4A73E}">
          <p14:sldIdLst>
            <p14:sldId id="383"/>
            <p14:sldId id="411"/>
            <p14:sldId id="413"/>
            <p14:sldId id="414"/>
          </p14:sldIdLst>
        </p14:section>
        <p14:section name="Seção sem Título" id="{E4EEB034-F064-41DD-80D1-2D3484709D8D}">
          <p14:sldIdLst>
            <p14:sldId id="422"/>
            <p14:sldId id="415"/>
            <p14:sldId id="417"/>
            <p14:sldId id="419"/>
            <p14:sldId id="423"/>
            <p14:sldId id="428"/>
            <p14:sldId id="420"/>
            <p14:sldId id="421"/>
            <p14:sldId id="426"/>
            <p14:sldId id="424"/>
            <p14:sldId id="425"/>
            <p14:sldId id="427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A2"/>
    <a:srgbClr val="006B39"/>
    <a:srgbClr val="5D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2F41AB2A-FCB0-449C-94A2-E3FFDC5F192E}" type="datetime1">
              <a:rPr lang="pt-BR" smtClean="0"/>
              <a:t>06/08/2024</a:t>
            </a:fld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2C230DF-5933-439D-898F-38E9AC9BA6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8" name="Espaço Reservado para Cabeçalho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F315709-B4D1-47A8-A516-AEABF47ED22D}" type="datetime1">
              <a:rPr lang="pt-BR" smtClean="0"/>
              <a:pPr/>
              <a:t>06/08/2024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89C7E07-3C67-C64C-8DA0-0404F63039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32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18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22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193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06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10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58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78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01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55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95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127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78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60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 dirty="0"/>
              <a:t>Clique para adicionar conteúdo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5" name="Conector Reto 3">
            <a:extLst>
              <a:ext uri="{FF2B5EF4-FFF2-40B4-BE49-F238E27FC236}">
                <a16:creationId xmlns:a16="http://schemas.microsoft.com/office/drawing/2014/main" id="{9D2F00EB-1A2E-EAD3-6C9F-7538CE6E2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BFEF4B-0674-5DB0-B156-661024FB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2" y="129706"/>
            <a:ext cx="7767839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</a:pPr>
            <a:r>
              <a:rPr lang="pt-BR" sz="3200" b="0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Revisão das Aposentadorias e Pensões: Prescrição e Decadência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A2BBE0-4D03-B622-8E49-FC24BCCAF3FA}"/>
              </a:ext>
            </a:extLst>
          </p:cNvPr>
          <p:cNvSpPr txBox="1">
            <a:spLocks/>
          </p:cNvSpPr>
          <p:nvPr/>
        </p:nvSpPr>
        <p:spPr>
          <a:xfrm>
            <a:off x="493104" y="1630265"/>
            <a:ext cx="9980875" cy="359747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pt-BR" dirty="0"/>
              <a:t>Dr. Douglas Figueiredo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Decadência e Prescrição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2752627" y="2838343"/>
            <a:ext cx="825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Decadência </a:t>
            </a:r>
            <a:endParaRPr lang="pt-BR"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perda do direito potestativo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11E431-7E76-5D3B-5369-C2FFFAF2B305}"/>
              </a:ext>
            </a:extLst>
          </p:cNvPr>
          <p:cNvSpPr txBox="1"/>
          <p:nvPr/>
        </p:nvSpPr>
        <p:spPr>
          <a:xfrm>
            <a:off x="2984364" y="4206009"/>
            <a:ext cx="779173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Prescrição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trato sucessivo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pt-BR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elação que se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prolonga no tempo (ciclo renovável</a:t>
            </a:r>
            <a:r>
              <a:rPr kumimoji="0" lang="pt-BR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 - prestação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do fundo de direito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relação de trato único </a:t>
            </a:r>
            <a:r>
              <a:rPr lang="pt-BR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Retângulo 1059">
            <a:extLst>
              <a:ext uri="{FF2B5EF4-FFF2-40B4-BE49-F238E27FC236}">
                <a16:creationId xmlns:a16="http://schemas.microsoft.com/office/drawing/2014/main" id="{C8EB3298-6E68-A6A8-11F3-1843C5A4FAEB}"/>
              </a:ext>
            </a:extLst>
          </p:cNvPr>
          <p:cNvSpPr/>
          <p:nvPr/>
        </p:nvSpPr>
        <p:spPr>
          <a:xfrm>
            <a:off x="5119256" y="2790295"/>
            <a:ext cx="1616192" cy="1031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61151EF-7A61-54B4-E39C-AC32A476C64B}"/>
              </a:ext>
            </a:extLst>
          </p:cNvPr>
          <p:cNvSpPr/>
          <p:nvPr/>
        </p:nvSpPr>
        <p:spPr>
          <a:xfrm>
            <a:off x="320398" y="1932738"/>
            <a:ext cx="2516957" cy="4430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Arte Pronta Painel Redondo Formatura Direito | Elo7">
            <a:extLst>
              <a:ext uri="{FF2B5EF4-FFF2-40B4-BE49-F238E27FC236}">
                <a16:creationId xmlns:a16="http://schemas.microsoft.com/office/drawing/2014/main" id="{35638B54-AA4A-8408-3992-CCCFADD8E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8" t="16357" r="15330" b="14914"/>
          <a:stretch/>
        </p:blipFill>
        <p:spPr bwMode="auto">
          <a:xfrm>
            <a:off x="1731934" y="2546993"/>
            <a:ext cx="1378797" cy="14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C8D76570-1E2F-259C-9000-FC4172B0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4" y="2892080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CaixaDeTexto 1035">
            <a:extLst>
              <a:ext uri="{FF2B5EF4-FFF2-40B4-BE49-F238E27FC236}">
                <a16:creationId xmlns:a16="http://schemas.microsoft.com/office/drawing/2014/main" id="{B535869B-7489-BDDA-D44D-DC14B22BA34E}"/>
              </a:ext>
            </a:extLst>
          </p:cNvPr>
          <p:cNvSpPr txBox="1"/>
          <p:nvPr/>
        </p:nvSpPr>
        <p:spPr>
          <a:xfrm>
            <a:off x="3107212" y="3544485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1037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211A6F6A-8306-C8FA-66B1-763DFB13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68" y="2894463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CaixaDeTexto 1037">
            <a:extLst>
              <a:ext uri="{FF2B5EF4-FFF2-40B4-BE49-F238E27FC236}">
                <a16:creationId xmlns:a16="http://schemas.microsoft.com/office/drawing/2014/main" id="{16EA4C25-2A18-D967-8AAB-FB154DA016F4}"/>
              </a:ext>
            </a:extLst>
          </p:cNvPr>
          <p:cNvSpPr txBox="1"/>
          <p:nvPr/>
        </p:nvSpPr>
        <p:spPr>
          <a:xfrm>
            <a:off x="3423066" y="3546868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1039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5AB2E1E6-7DC4-A34A-E0D5-DBA78728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07" y="2895013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CaixaDeTexto 1039">
            <a:extLst>
              <a:ext uri="{FF2B5EF4-FFF2-40B4-BE49-F238E27FC236}">
                <a16:creationId xmlns:a16="http://schemas.microsoft.com/office/drawing/2014/main" id="{B8A758CB-3DF6-3F07-2782-3C4085C1482B}"/>
              </a:ext>
            </a:extLst>
          </p:cNvPr>
          <p:cNvSpPr txBox="1"/>
          <p:nvPr/>
        </p:nvSpPr>
        <p:spPr>
          <a:xfrm>
            <a:off x="3706805" y="3547418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1041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3264F1D9-B7D6-E297-4ADD-C39B7F62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6" y="2893898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CaixaDeTexto 1041">
            <a:extLst>
              <a:ext uri="{FF2B5EF4-FFF2-40B4-BE49-F238E27FC236}">
                <a16:creationId xmlns:a16="http://schemas.microsoft.com/office/drawing/2014/main" id="{EB4AA541-0289-5A9C-44FA-E8777F39BCE0}"/>
              </a:ext>
            </a:extLst>
          </p:cNvPr>
          <p:cNvSpPr txBox="1"/>
          <p:nvPr/>
        </p:nvSpPr>
        <p:spPr>
          <a:xfrm>
            <a:off x="3967034" y="3546303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043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2D501DBB-5478-328F-14C1-38FC5F78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90" y="2896281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CaixaDeTexto 1043">
            <a:extLst>
              <a:ext uri="{FF2B5EF4-FFF2-40B4-BE49-F238E27FC236}">
                <a16:creationId xmlns:a16="http://schemas.microsoft.com/office/drawing/2014/main" id="{F8B5CC6C-3B21-6435-17DB-28A1157567A6}"/>
              </a:ext>
            </a:extLst>
          </p:cNvPr>
          <p:cNvSpPr txBox="1"/>
          <p:nvPr/>
        </p:nvSpPr>
        <p:spPr>
          <a:xfrm>
            <a:off x="4282888" y="354868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1045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3EAB624B-8791-F3FD-9D0B-622E2A03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29" y="2896831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CaixaDeTexto 1045">
            <a:extLst>
              <a:ext uri="{FF2B5EF4-FFF2-40B4-BE49-F238E27FC236}">
                <a16:creationId xmlns:a16="http://schemas.microsoft.com/office/drawing/2014/main" id="{F5BA9C59-9BB5-4DC8-EA43-34235127C58C}"/>
              </a:ext>
            </a:extLst>
          </p:cNvPr>
          <p:cNvSpPr txBox="1"/>
          <p:nvPr/>
        </p:nvSpPr>
        <p:spPr>
          <a:xfrm>
            <a:off x="4566627" y="354923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1047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C0D78836-0BB4-7D78-FC41-F064CAED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87" y="2896281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CaixaDeTexto 1047">
            <a:extLst>
              <a:ext uri="{FF2B5EF4-FFF2-40B4-BE49-F238E27FC236}">
                <a16:creationId xmlns:a16="http://schemas.microsoft.com/office/drawing/2014/main" id="{A14B24C9-FF39-E25C-9FD8-758065D3B95F}"/>
              </a:ext>
            </a:extLst>
          </p:cNvPr>
          <p:cNvSpPr txBox="1"/>
          <p:nvPr/>
        </p:nvSpPr>
        <p:spPr>
          <a:xfrm>
            <a:off x="4853885" y="354868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pic>
        <p:nvPicPr>
          <p:cNvPr id="1049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1D22E004-B6D5-2B8C-F912-101FF9B3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41" y="2898664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CaixaDeTexto 1049">
            <a:extLst>
              <a:ext uri="{FF2B5EF4-FFF2-40B4-BE49-F238E27FC236}">
                <a16:creationId xmlns:a16="http://schemas.microsoft.com/office/drawing/2014/main" id="{319DCF7F-07FF-E54C-9462-0936EC4B1F02}"/>
              </a:ext>
            </a:extLst>
          </p:cNvPr>
          <p:cNvSpPr txBox="1"/>
          <p:nvPr/>
        </p:nvSpPr>
        <p:spPr>
          <a:xfrm>
            <a:off x="5169739" y="3551069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pic>
        <p:nvPicPr>
          <p:cNvPr id="1051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C716E74C-F559-D227-85DE-B94C1898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80" y="2899214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CaixaDeTexto 1051">
            <a:extLst>
              <a:ext uri="{FF2B5EF4-FFF2-40B4-BE49-F238E27FC236}">
                <a16:creationId xmlns:a16="http://schemas.microsoft.com/office/drawing/2014/main" id="{B470F8FA-433B-0A30-DE15-1BE4065C4B54}"/>
              </a:ext>
            </a:extLst>
          </p:cNvPr>
          <p:cNvSpPr txBox="1"/>
          <p:nvPr/>
        </p:nvSpPr>
        <p:spPr>
          <a:xfrm>
            <a:off x="5453478" y="3551619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pic>
        <p:nvPicPr>
          <p:cNvPr id="1053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9F76CC6F-53C9-3A80-A954-9E91F84D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09" y="2898099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CaixaDeTexto 1053">
            <a:extLst>
              <a:ext uri="{FF2B5EF4-FFF2-40B4-BE49-F238E27FC236}">
                <a16:creationId xmlns:a16="http://schemas.microsoft.com/office/drawing/2014/main" id="{4BD5A900-1D90-B2D2-7973-4F33A8EEB4C6}"/>
              </a:ext>
            </a:extLst>
          </p:cNvPr>
          <p:cNvSpPr txBox="1"/>
          <p:nvPr/>
        </p:nvSpPr>
        <p:spPr>
          <a:xfrm>
            <a:off x="5675999" y="3550504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pic>
        <p:nvPicPr>
          <p:cNvPr id="1055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34DC78EA-84E9-763B-16C0-F7FE8E70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3" y="2900482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CaixaDeTexto 1055">
            <a:extLst>
              <a:ext uri="{FF2B5EF4-FFF2-40B4-BE49-F238E27FC236}">
                <a16:creationId xmlns:a16="http://schemas.microsoft.com/office/drawing/2014/main" id="{93BE74D6-28CA-AB7C-A2FF-B89E140C2AD5}"/>
              </a:ext>
            </a:extLst>
          </p:cNvPr>
          <p:cNvSpPr txBox="1"/>
          <p:nvPr/>
        </p:nvSpPr>
        <p:spPr>
          <a:xfrm>
            <a:off x="5982426" y="3552887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pic>
        <p:nvPicPr>
          <p:cNvPr id="1057" name="Picture 4" descr="simbolo de dinheiro em png – Imagem para imprimir grátis">
            <a:extLst>
              <a:ext uri="{FF2B5EF4-FFF2-40B4-BE49-F238E27FC236}">
                <a16:creationId xmlns:a16="http://schemas.microsoft.com/office/drawing/2014/main" id="{63B74FAF-4C2C-00EA-4115-5DFF1271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3" b="99457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02" y="2901032"/>
            <a:ext cx="698369" cy="6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CaixaDeTexto 1057">
            <a:extLst>
              <a:ext uri="{FF2B5EF4-FFF2-40B4-BE49-F238E27FC236}">
                <a16:creationId xmlns:a16="http://schemas.microsoft.com/office/drawing/2014/main" id="{9B1494EC-6D6D-94B9-E4FE-7A3582FD54BD}"/>
              </a:ext>
            </a:extLst>
          </p:cNvPr>
          <p:cNvSpPr txBox="1"/>
          <p:nvPr/>
        </p:nvSpPr>
        <p:spPr>
          <a:xfrm>
            <a:off x="6256738" y="3553437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1059" name="Retângulo 1058">
            <a:extLst>
              <a:ext uri="{FF2B5EF4-FFF2-40B4-BE49-F238E27FC236}">
                <a16:creationId xmlns:a16="http://schemas.microsoft.com/office/drawing/2014/main" id="{CC8AAE47-8229-8803-35EE-5D607A304E0E}"/>
              </a:ext>
            </a:extLst>
          </p:cNvPr>
          <p:cNvSpPr/>
          <p:nvPr/>
        </p:nvSpPr>
        <p:spPr>
          <a:xfrm>
            <a:off x="5105120" y="2805521"/>
            <a:ext cx="1616192" cy="103118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1" name="Retângulo 1060">
            <a:extLst>
              <a:ext uri="{FF2B5EF4-FFF2-40B4-BE49-F238E27FC236}">
                <a16:creationId xmlns:a16="http://schemas.microsoft.com/office/drawing/2014/main" id="{E422CE74-F381-2155-EC94-B751BD5EABCB}"/>
              </a:ext>
            </a:extLst>
          </p:cNvPr>
          <p:cNvSpPr/>
          <p:nvPr/>
        </p:nvSpPr>
        <p:spPr>
          <a:xfrm>
            <a:off x="1683436" y="2546993"/>
            <a:ext cx="1423775" cy="140552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63" name="Conector reto 1062">
            <a:extLst>
              <a:ext uri="{FF2B5EF4-FFF2-40B4-BE49-F238E27FC236}">
                <a16:creationId xmlns:a16="http://schemas.microsoft.com/office/drawing/2014/main" id="{72970AAD-A390-AE4F-F37D-26A65AF7373F}"/>
              </a:ext>
            </a:extLst>
          </p:cNvPr>
          <p:cNvCxnSpPr/>
          <p:nvPr/>
        </p:nvCxnSpPr>
        <p:spPr>
          <a:xfrm>
            <a:off x="1683436" y="2546993"/>
            <a:ext cx="1423775" cy="1405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ector reto 1063">
            <a:extLst>
              <a:ext uri="{FF2B5EF4-FFF2-40B4-BE49-F238E27FC236}">
                <a16:creationId xmlns:a16="http://schemas.microsoft.com/office/drawing/2014/main" id="{41C601C7-99C5-CF5A-EFAC-E2D939BC9B4B}"/>
              </a:ext>
            </a:extLst>
          </p:cNvPr>
          <p:cNvCxnSpPr>
            <a:cxnSpLocks/>
          </p:cNvCxnSpPr>
          <p:nvPr/>
        </p:nvCxnSpPr>
        <p:spPr>
          <a:xfrm flipH="1">
            <a:off x="1698457" y="2546993"/>
            <a:ext cx="1394329" cy="1405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E42E703-E9D9-0DDF-9776-494920751521}"/>
              </a:ext>
            </a:extLst>
          </p:cNvPr>
          <p:cNvCxnSpPr>
            <a:cxnSpLocks/>
            <a:endCxn id="1048" idx="0"/>
          </p:cNvCxnSpPr>
          <p:nvPr/>
        </p:nvCxnSpPr>
        <p:spPr>
          <a:xfrm flipH="1" flipV="1">
            <a:off x="4990301" y="3548686"/>
            <a:ext cx="9870" cy="11383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35564C-5D62-DFB0-7DB4-DF72FDF1F894}"/>
              </a:ext>
            </a:extLst>
          </p:cNvPr>
          <p:cNvSpPr txBox="1"/>
          <p:nvPr/>
        </p:nvSpPr>
        <p:spPr>
          <a:xfrm>
            <a:off x="5001651" y="4176621"/>
            <a:ext cx="1407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5DBAFF"/>
                </a:solidFill>
              </a:rPr>
              <a:t>Requerimento</a:t>
            </a:r>
          </a:p>
          <a:p>
            <a:r>
              <a:rPr lang="pt-BR" sz="1600" b="1" dirty="0">
                <a:solidFill>
                  <a:srgbClr val="5DBAFF"/>
                </a:solidFill>
              </a:rPr>
              <a:t>indeferimento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78EE938-08AC-47B0-477A-1FE15255543A}"/>
              </a:ext>
            </a:extLst>
          </p:cNvPr>
          <p:cNvCxnSpPr>
            <a:cxnSpLocks/>
          </p:cNvCxnSpPr>
          <p:nvPr/>
        </p:nvCxnSpPr>
        <p:spPr>
          <a:xfrm flipV="1">
            <a:off x="6465811" y="3591537"/>
            <a:ext cx="0" cy="17431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464A0B4-F87C-2F37-4F9A-D0C1AB0BE92A}"/>
              </a:ext>
            </a:extLst>
          </p:cNvPr>
          <p:cNvSpPr txBox="1"/>
          <p:nvPr/>
        </p:nvSpPr>
        <p:spPr>
          <a:xfrm>
            <a:off x="6459586" y="5050706"/>
            <a:ext cx="3106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Prescrição de fundo de direito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direito subjetivo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FB8651-56D0-6376-D5CD-633B299F8A5B}"/>
              </a:ext>
            </a:extLst>
          </p:cNvPr>
          <p:cNvSpPr txBox="1"/>
          <p:nvPr/>
        </p:nvSpPr>
        <p:spPr>
          <a:xfrm>
            <a:off x="6764334" y="3121223"/>
            <a:ext cx="30296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Prescrição de trato sucessivo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prestação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F9E81A6-F399-9125-5088-41FCD664B298}"/>
              </a:ext>
            </a:extLst>
          </p:cNvPr>
          <p:cNvSpPr txBox="1"/>
          <p:nvPr/>
        </p:nvSpPr>
        <p:spPr>
          <a:xfrm>
            <a:off x="1685997" y="4041638"/>
            <a:ext cx="33424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Decadência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direito potestativo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direito fundamental </a:t>
            </a:r>
            <a:r>
              <a:rPr lang="pt-BR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(não subjetivo)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96F0FC-DE58-9654-F492-A1008F103F52}"/>
              </a:ext>
            </a:extLst>
          </p:cNvPr>
          <p:cNvSpPr txBox="1"/>
          <p:nvPr/>
        </p:nvSpPr>
        <p:spPr>
          <a:xfrm>
            <a:off x="578669" y="408867"/>
            <a:ext cx="83993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Súmula 85, STJ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 relações jurídicas de 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trato sucessivo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que a fazenda publica figure como devedora, 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quando não tiver sido negado o próprio direito reclamado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prescrição atinge apenas as prestações vencidas antes do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qüinqüênio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anterior a propositura da 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1FDF84-150E-67EA-4EBE-62F632125019}"/>
              </a:ext>
            </a:extLst>
          </p:cNvPr>
          <p:cNvSpPr txBox="1"/>
          <p:nvPr/>
        </p:nvSpPr>
        <p:spPr>
          <a:xfrm>
            <a:off x="4712913" y="4817917"/>
            <a:ext cx="705388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Súmula 443, STF</a:t>
            </a:r>
            <a:br>
              <a:rPr lang="pt-BR" sz="2000" b="1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000" b="0" i="0" u="sng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prescrição </a:t>
            </a:r>
            <a:r>
              <a:rPr lang="pt-BR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prestações anteriores ao período previsto em lei </a:t>
            </a:r>
            <a:r>
              <a:rPr lang="pt-BR" sz="2000" b="0" i="0" u="sng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 ocorre</a:t>
            </a:r>
            <a:r>
              <a:rPr lang="pt-BR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t-BR" sz="2000" b="0" i="0" u="sng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quando não tiver sido negado, antes daquele prazo</a:t>
            </a:r>
            <a:r>
              <a:rPr lang="pt-BR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t-BR" sz="2000" b="0" i="0" u="sng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próprio direito reclamado</a:t>
            </a:r>
            <a:r>
              <a:rPr lang="pt-BR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ou a situação jurídica de que ele resulta.</a:t>
            </a:r>
          </a:p>
        </p:txBody>
      </p:sp>
    </p:spTree>
    <p:extLst>
      <p:ext uri="{BB962C8B-B14F-4D97-AF65-F5344CB8AC3E}">
        <p14:creationId xmlns:p14="http://schemas.microsoft.com/office/powerpoint/2010/main" val="4668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" grpId="0" animBg="1"/>
      <p:bldP spid="1036" grpId="0"/>
      <p:bldP spid="1038" grpId="0"/>
      <p:bldP spid="1040" grpId="0"/>
      <p:bldP spid="1042" grpId="0"/>
      <p:bldP spid="1044" grpId="0"/>
      <p:bldP spid="1046" grpId="0"/>
      <p:bldP spid="1048" grpId="0"/>
      <p:bldP spid="1050" grpId="0"/>
      <p:bldP spid="1052" grpId="0"/>
      <p:bldP spid="1054" grpId="0"/>
      <p:bldP spid="1056" grpId="0"/>
      <p:bldP spid="1058" grpId="0"/>
      <p:bldP spid="1059" grpId="0" animBg="1"/>
      <p:bldP spid="1061" grpId="0" animBg="1"/>
      <p:bldP spid="10" grpId="0"/>
      <p:bldP spid="10" grpId="1"/>
      <p:bldP spid="20" grpId="0"/>
      <p:bldP spid="20" grpId="1"/>
      <p:bldP spid="22" grpId="0"/>
      <p:bldP spid="22" grpId="1"/>
      <p:bldP spid="23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Prescrição e Decadência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512662" y="2437624"/>
            <a:ext cx="113854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Tema 445 (RE 636553, rel</a:t>
            </a:r>
            <a:r>
              <a:rPr lang="pt-BR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Min. Gilmar Mendes, j. 19/2/2020), STF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 atenção aos princípios da segurança jurídica e da confiança legítima, </a:t>
            </a:r>
            <a:r>
              <a:rPr lang="pt-BR" sz="22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Tribunais de Contas estão sujeitos ao prazo de 5 anos para o julgamento da legalidade do ato de concessão inicial de aposentadoria, reforma ou pensão, a contar da chegada do processo à respectiva Corte de Contas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2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pt-BR" sz="2200" i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O Ato de concessão é um ato complexo, que só se aperfeiçoa com o registro.</a:t>
            </a:r>
            <a:endParaRPr lang="pt-BR" sz="2200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365B4E-F65D-55A6-21CE-561FDA691BEF}"/>
              </a:ext>
            </a:extLst>
          </p:cNvPr>
          <p:cNvSpPr txBox="1"/>
          <p:nvPr/>
        </p:nvSpPr>
        <p:spPr>
          <a:xfrm>
            <a:off x="2526620" y="4785104"/>
            <a:ext cx="948979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Tema 839 (RE 817338, rel. Min. Dias Toffoli, j. 16/10/2019)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pt-BR" sz="2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[...] 3.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situações flagrantemente inconstitucionais não devem ser consolidadas pelo transcurso do prazo decadencial</a:t>
            </a:r>
            <a:r>
              <a:rPr lang="pt-BR" sz="2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previsto no art. 54 da Lei nº 9.784/99, sob pena de subversão dos princípios, das regras e dos preceitos previstos na Constituição Federal de 1988. Precedentes. [...]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40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Prescrição e Decadência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3" name="Google Shape;395;p9">
            <a:extLst>
              <a:ext uri="{FF2B5EF4-FFF2-40B4-BE49-F238E27FC236}">
                <a16:creationId xmlns:a16="http://schemas.microsoft.com/office/drawing/2014/main" id="{F233009D-4226-CFDC-14B0-87902D8F413A}"/>
              </a:ext>
            </a:extLst>
          </p:cNvPr>
          <p:cNvSpPr txBox="1">
            <a:spLocks/>
          </p:cNvSpPr>
          <p:nvPr/>
        </p:nvSpPr>
        <p:spPr>
          <a:xfrm>
            <a:off x="512662" y="2343476"/>
            <a:ext cx="11290301" cy="508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Decreto nº 20.910, de 6 de janeiro de 1932 - 5 anos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 Min. Marco Aurélio sustenta que “</a:t>
            </a:r>
            <a:r>
              <a:rPr lang="pt-BR" sz="2600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 prazo para a Administração rever os próprios atos é o </a:t>
            </a:r>
            <a:r>
              <a:rPr lang="pt-BR" sz="2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 prescrição quinquenal (v. item 17.3.2.4), o que se aplica, evidentemente, a todas as esferas de governo</a:t>
            </a:r>
            <a:r>
              <a:rPr lang="pt-BR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”.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(Direito Administrativo, 31ª Ed. Rev. Atual e </a:t>
            </a:r>
            <a:r>
              <a:rPr lang="pt-BR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Ampl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Rio de Janeiro, Forense, 2018, p. 318.)</a:t>
            </a:r>
            <a:endParaRPr lang="pt-BR" sz="2600" dirty="0"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pt-BR"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70088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Nesse sentido, para fins de revisão dos atos administrativos relativos aos benefícios previdenciários do RPPS, poder-se-ia aplicar também o mesmo prazo decadencial, por força do art. 54, da Lei nº 9.784/1999.</a:t>
            </a:r>
            <a:endParaRPr lang="pt-BR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04C634-51CE-7D3F-27D6-9CA724389DF7}"/>
              </a:ext>
            </a:extLst>
          </p:cNvPr>
          <p:cNvSpPr/>
          <p:nvPr/>
        </p:nvSpPr>
        <p:spPr>
          <a:xfrm>
            <a:off x="3928899" y="5229137"/>
            <a:ext cx="7068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rgbClr val="FF0000"/>
                </a:solidFill>
                <a:effectLst>
                  <a:glow rad="190500">
                    <a:schemeClr val="tx1"/>
                  </a:glow>
                  <a:outerShdw dist="50800" dir="5400000" algn="ctr" rotWithShape="0">
                    <a:schemeClr val="tx1"/>
                  </a:outerShdw>
                </a:effectLst>
              </a:rPr>
              <a:t>i</a:t>
            </a:r>
            <a:r>
              <a:rPr lang="pt-BR" sz="5400" b="0" cap="none" spc="0" dirty="0">
                <a:ln w="0"/>
                <a:solidFill>
                  <a:srgbClr val="FF0000"/>
                </a:solidFill>
                <a:effectLst>
                  <a:glow rad="190500">
                    <a:schemeClr val="tx1"/>
                  </a:glow>
                  <a:outerShdw dist="50800" dir="5400000" algn="ctr" rotWithShape="0">
                    <a:schemeClr val="tx1"/>
                  </a:outerShdw>
                </a:effectLst>
              </a:rPr>
              <a:t>nterpretação analógica</a:t>
            </a:r>
          </a:p>
        </p:txBody>
      </p:sp>
    </p:spTree>
    <p:extLst>
      <p:ext uri="{BB962C8B-B14F-4D97-AF65-F5344CB8AC3E}">
        <p14:creationId xmlns:p14="http://schemas.microsoft.com/office/powerpoint/2010/main" val="12065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Prescrição e Decadência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3" name="Google Shape;395;p9">
            <a:extLst>
              <a:ext uri="{FF2B5EF4-FFF2-40B4-BE49-F238E27FC236}">
                <a16:creationId xmlns:a16="http://schemas.microsoft.com/office/drawing/2014/main" id="{F233009D-4226-CFDC-14B0-87902D8F413A}"/>
              </a:ext>
            </a:extLst>
          </p:cNvPr>
          <p:cNvSpPr txBox="1">
            <a:spLocks/>
          </p:cNvSpPr>
          <p:nvPr/>
        </p:nvSpPr>
        <p:spPr>
          <a:xfrm>
            <a:off x="512662" y="1909844"/>
            <a:ext cx="11290301" cy="450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600" dirty="0">
                <a:latin typeface="Open Sans"/>
                <a:ea typeface="Open Sans"/>
                <a:cs typeface="Open Sans"/>
                <a:sym typeface="Open Sans"/>
              </a:rPr>
              <a:t>Por outro lado...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pt-BR" sz="26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2600" dirty="0">
                <a:latin typeface="Open Sans"/>
                <a:ea typeface="Open Sans"/>
                <a:cs typeface="Open Sans"/>
                <a:sym typeface="Open Sans"/>
              </a:rPr>
              <a:t>Art. 40, CF - § 12. Além do disposto neste artigo, serão observados, em regime próprio de previdência social, no que couber, os requisitos e critérios fixados para o Regime Geral de Previdência Social.</a:t>
            </a:r>
            <a:endParaRPr lang="pt-B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600" b="1" dirty="0">
                <a:solidFill>
                  <a:srgbClr val="139AD8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r>
              <a:rPr lang="pt-BR" sz="26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Lei nº 8.213/1991, Art. 103</a:t>
            </a:r>
            <a:endParaRPr lang="pt-BR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600" dirty="0">
                <a:latin typeface="Open Sans"/>
                <a:ea typeface="Open Sans"/>
                <a:cs typeface="Open Sans"/>
                <a:sym typeface="Open Sans"/>
              </a:rPr>
              <a:t>			Prescrição – 5 anos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600" dirty="0">
                <a:latin typeface="Open Sans"/>
                <a:ea typeface="Open Sans"/>
                <a:cs typeface="Open Sans"/>
                <a:sym typeface="Open Sans"/>
              </a:rPr>
              <a:t>			Decadência – 10 anos</a:t>
            </a:r>
            <a:endParaRPr lang="pt-BR" sz="2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473ECC7-7523-F604-C78F-8331F5021D70}"/>
              </a:ext>
            </a:extLst>
          </p:cNvPr>
          <p:cNvSpPr/>
          <p:nvPr/>
        </p:nvSpPr>
        <p:spPr>
          <a:xfrm>
            <a:off x="7521283" y="5547494"/>
            <a:ext cx="4322530" cy="707886"/>
          </a:xfrm>
          <a:prstGeom prst="rect">
            <a:avLst/>
          </a:prstGeom>
          <a:noFill/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0"/>
                <a:solidFill>
                  <a:srgbClr val="FF0000"/>
                </a:solidFill>
                <a:effectLst>
                  <a:outerShdw dist="50800" dir="5400000" algn="ctr" rotWithShape="0">
                    <a:schemeClr val="tx1"/>
                  </a:outerShdw>
                </a:effectLst>
              </a:rPr>
              <a:t>aplicação supletiva</a:t>
            </a:r>
            <a:endParaRPr lang="pt-BR" sz="4000" b="1" cap="none" spc="0" dirty="0">
              <a:ln w="0"/>
              <a:solidFill>
                <a:srgbClr val="FF0000"/>
              </a:solidFill>
              <a:effectLst>
                <a:outerShdw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3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Prescrição e Decadência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3" name="Google Shape;395;p9">
            <a:extLst>
              <a:ext uri="{FF2B5EF4-FFF2-40B4-BE49-F238E27FC236}">
                <a16:creationId xmlns:a16="http://schemas.microsoft.com/office/drawing/2014/main" id="{F233009D-4226-CFDC-14B0-87902D8F413A}"/>
              </a:ext>
            </a:extLst>
          </p:cNvPr>
          <p:cNvSpPr txBox="1">
            <a:spLocks/>
          </p:cNvSpPr>
          <p:nvPr/>
        </p:nvSpPr>
        <p:spPr>
          <a:xfrm>
            <a:off x="512662" y="2249210"/>
            <a:ext cx="11290301" cy="460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r>
              <a:rPr lang="pt-BR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se aplica a prescrição de fundo de direito e a decadência para o pedido inicial de concessão do benefício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endParaRPr lang="pt-BR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endParaRPr lang="pt-BR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r>
              <a:rPr lang="pt-BR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se aplica a prescrição para incapazes, ausentes e os menores de 16 anos (art. 197 e ss. do CC)</a:t>
            </a:r>
            <a:endParaRPr lang="pt-BR" sz="1600" dirty="0"/>
          </a:p>
          <a:p>
            <a:pPr marL="685800" indent="-457200" algn="just">
              <a:spcBef>
                <a:spcPts val="0"/>
              </a:spcBef>
              <a:buClr>
                <a:schemeClr val="dk1"/>
              </a:buClr>
              <a:buSzPts val="3600"/>
            </a:pPr>
            <a:endParaRPr lang="pt-BR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endParaRPr lang="pt-BR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2650" indent="0" algn="just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r>
              <a:rPr lang="pt-BR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se aplica a decadência para os menores de 16 anos (art. 208 c/c art. 198 do CC)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56569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3E5116-6E02-2C56-0806-573710EC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18" y="565781"/>
            <a:ext cx="9778365" cy="707886"/>
          </a:xfrm>
        </p:spPr>
        <p:txBody>
          <a:bodyPr/>
          <a:lstStyle/>
          <a:p>
            <a:r>
              <a:rPr lang="pt-BR" b="0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Revisão de Aposentadoria e pensão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F02C59E-DE01-4F77-CEB0-8AA464D871B8}"/>
              </a:ext>
            </a:extLst>
          </p:cNvPr>
          <p:cNvSpPr/>
          <p:nvPr/>
        </p:nvSpPr>
        <p:spPr>
          <a:xfrm>
            <a:off x="443418" y="1897824"/>
            <a:ext cx="2516957" cy="4430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PORTARIAS – Cim Noroeste">
            <a:extLst>
              <a:ext uri="{FF2B5EF4-FFF2-40B4-BE49-F238E27FC236}">
                <a16:creationId xmlns:a16="http://schemas.microsoft.com/office/drawing/2014/main" id="{E876328A-9121-2B77-4C57-4A3272A9A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3"/>
          <a:stretch/>
        </p:blipFill>
        <p:spPr bwMode="auto">
          <a:xfrm>
            <a:off x="1078864" y="1606260"/>
            <a:ext cx="2143125" cy="15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a de revisão de texto: como garantir a qualidade de um conteúdo?">
            <a:extLst>
              <a:ext uri="{FF2B5EF4-FFF2-40B4-BE49-F238E27FC236}">
                <a16:creationId xmlns:a16="http://schemas.microsoft.com/office/drawing/2014/main" id="{90B6AA6E-6C9B-1788-8898-6A6AA280B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5" t="-2783" r="1791" b="-8526"/>
          <a:stretch/>
        </p:blipFill>
        <p:spPr bwMode="auto">
          <a:xfrm>
            <a:off x="4380674" y="1831533"/>
            <a:ext cx="1400443" cy="13293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5364E7-959C-0D57-CE23-700FED3ABD01}"/>
              </a:ext>
            </a:extLst>
          </p:cNvPr>
          <p:cNvSpPr txBox="1"/>
          <p:nvPr/>
        </p:nvSpPr>
        <p:spPr>
          <a:xfrm>
            <a:off x="4123922" y="3252692"/>
            <a:ext cx="1901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Revisão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Precedida de regular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processo administrativo</a:t>
            </a:r>
          </a:p>
        </p:txBody>
      </p:sp>
      <p:pic>
        <p:nvPicPr>
          <p:cNvPr id="1034" name="Picture 10" descr="Vecteur Stock Vector important stamp | Adobe Stock">
            <a:extLst>
              <a:ext uri="{FF2B5EF4-FFF2-40B4-BE49-F238E27FC236}">
                <a16:creationId xmlns:a16="http://schemas.microsoft.com/office/drawing/2014/main" id="{8FDE0EF8-886C-6E49-91CA-380EF780B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b="4055"/>
          <a:stretch/>
        </p:blipFill>
        <p:spPr bwMode="auto">
          <a:xfrm>
            <a:off x="7120957" y="1639843"/>
            <a:ext cx="1539405" cy="15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9B3745-05E8-FE09-C55A-609B32687FA4}"/>
              </a:ext>
            </a:extLst>
          </p:cNvPr>
          <p:cNvSpPr txBox="1"/>
          <p:nvPr/>
        </p:nvSpPr>
        <p:spPr>
          <a:xfrm>
            <a:off x="7024075" y="3226131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Garantia do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contraditório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ampla defesa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D0A00B4-CE5E-9E3D-1C39-A9F02A6AE5DD}"/>
              </a:ext>
            </a:extLst>
          </p:cNvPr>
          <p:cNvCxnSpPr>
            <a:cxnSpLocks/>
          </p:cNvCxnSpPr>
          <p:nvPr/>
        </p:nvCxnSpPr>
        <p:spPr>
          <a:xfrm flipV="1">
            <a:off x="2130457" y="5504074"/>
            <a:ext cx="8870623" cy="9427"/>
          </a:xfrm>
          <a:prstGeom prst="line">
            <a:avLst/>
          </a:prstGeom>
          <a:ln w="57150">
            <a:solidFill>
              <a:srgbClr val="006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7AF2F57-6E05-37C5-E682-D23994D6462F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2150427" y="3182467"/>
            <a:ext cx="0" cy="2321607"/>
          </a:xfrm>
          <a:prstGeom prst="line">
            <a:avLst/>
          </a:prstGeom>
          <a:ln w="57150">
            <a:solidFill>
              <a:srgbClr val="006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D6AA33C-10C8-AA33-A8AF-CBDA0C553DCF}"/>
              </a:ext>
            </a:extLst>
          </p:cNvPr>
          <p:cNvSpPr/>
          <p:nvPr/>
        </p:nvSpPr>
        <p:spPr>
          <a:xfrm>
            <a:off x="2618900" y="5578678"/>
            <a:ext cx="17617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48F4602-E197-813A-CB17-768EFC95B830}"/>
              </a:ext>
            </a:extLst>
          </p:cNvPr>
          <p:cNvSpPr/>
          <p:nvPr/>
        </p:nvSpPr>
        <p:spPr>
          <a:xfrm>
            <a:off x="1638166" y="5580662"/>
            <a:ext cx="10222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ED0256F-B09F-A84A-8CD4-4DA878943223}"/>
              </a:ext>
            </a:extLst>
          </p:cNvPr>
          <p:cNvSpPr/>
          <p:nvPr/>
        </p:nvSpPr>
        <p:spPr>
          <a:xfrm>
            <a:off x="4711554" y="5578678"/>
            <a:ext cx="17617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593CF29-CC2B-45E3-1462-B73D03C6EDBA}"/>
              </a:ext>
            </a:extLst>
          </p:cNvPr>
          <p:cNvSpPr/>
          <p:nvPr/>
        </p:nvSpPr>
        <p:spPr>
          <a:xfrm>
            <a:off x="6995468" y="5566932"/>
            <a:ext cx="17617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5CCD3A2-999C-5C1D-8CCE-38F2A702BF96}"/>
              </a:ext>
            </a:extLst>
          </p:cNvPr>
          <p:cNvSpPr/>
          <p:nvPr/>
        </p:nvSpPr>
        <p:spPr>
          <a:xfrm>
            <a:off x="2594250" y="5927642"/>
            <a:ext cx="18333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indeferimento</a:t>
            </a:r>
            <a:endParaRPr lang="pt-BR" sz="1600" b="1" cap="none" spc="0" dirty="0">
              <a:ln w="0"/>
              <a:solidFill>
                <a:schemeClr val="bg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07981F-BE44-B18B-8FE6-5582EF727B14}"/>
              </a:ext>
            </a:extLst>
          </p:cNvPr>
          <p:cNvSpPr txBox="1"/>
          <p:nvPr/>
        </p:nvSpPr>
        <p:spPr>
          <a:xfrm>
            <a:off x="594360" y="3252692"/>
            <a:ext cx="3112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Ato Administrativo</a:t>
            </a:r>
            <a:endParaRPr lang="pt-BR" sz="1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BR" sz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Declaração de vontade do Estado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Passível de revisão a pedido ou </a:t>
            </a:r>
            <a:r>
              <a:rPr lang="pt-BR" sz="1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ex-officio</a:t>
            </a:r>
            <a:endParaRPr lang="pt-BR" sz="1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1F2D58-F21F-2992-6053-744D1B70F4F1}"/>
              </a:ext>
            </a:extLst>
          </p:cNvPr>
          <p:cNvSpPr/>
          <p:nvPr/>
        </p:nvSpPr>
        <p:spPr>
          <a:xfrm>
            <a:off x="4230714" y="5914431"/>
            <a:ext cx="26050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prescrição</a:t>
            </a:r>
          </a:p>
          <a:p>
            <a:pPr algn="ctr"/>
            <a:r>
              <a:rPr lang="pt-BR" sz="1600" b="1" cap="none" spc="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fundo de direito</a:t>
            </a:r>
          </a:p>
          <a:p>
            <a:pPr algn="ctr"/>
            <a:r>
              <a:rPr lang="pt-BR" sz="140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perda da pretensão/ação</a:t>
            </a:r>
            <a:endParaRPr lang="pt-BR" sz="1400" cap="none" spc="0" dirty="0">
              <a:ln w="0"/>
              <a:solidFill>
                <a:schemeClr val="bg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32D3DF9-EA42-F7CB-5F34-EB6F7C8BB822}"/>
              </a:ext>
            </a:extLst>
          </p:cNvPr>
          <p:cNvSpPr/>
          <p:nvPr/>
        </p:nvSpPr>
        <p:spPr>
          <a:xfrm>
            <a:off x="6976614" y="5905485"/>
            <a:ext cx="184844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decadência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512BF23-477A-66BA-CCED-92703E5FA7AD}"/>
              </a:ext>
            </a:extLst>
          </p:cNvPr>
          <p:cNvSpPr/>
          <p:nvPr/>
        </p:nvSpPr>
        <p:spPr>
          <a:xfrm>
            <a:off x="3278034" y="4671697"/>
            <a:ext cx="65754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                 obrigação de trato sucessivo                    -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019BAFC-15FD-EBBC-E120-E9FC48DFCE1B}"/>
              </a:ext>
            </a:extLst>
          </p:cNvPr>
          <p:cNvSpPr/>
          <p:nvPr/>
        </p:nvSpPr>
        <p:spPr>
          <a:xfrm>
            <a:off x="8587819" y="5907903"/>
            <a:ext cx="35350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prescrição de </a:t>
            </a:r>
          </a:p>
          <a:p>
            <a:pPr algn="ctr"/>
            <a:r>
              <a:rPr lang="pt-BR" sz="1600" b="1" cap="none" spc="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trato sucessivo</a:t>
            </a:r>
          </a:p>
          <a:p>
            <a:pPr algn="ctr"/>
            <a:r>
              <a:rPr lang="pt-BR" sz="120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perda da pretensão às parcelas</a:t>
            </a:r>
          </a:p>
          <a:p>
            <a:pPr algn="ctr"/>
            <a:r>
              <a:rPr lang="pt-BR" sz="120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superiores aos últimos 5 anos</a:t>
            </a:r>
            <a:endParaRPr lang="pt-BR" sz="1200" cap="none" spc="0" dirty="0">
              <a:ln w="0"/>
              <a:solidFill>
                <a:schemeClr val="bg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5D02DC8-BBE6-B51B-543A-FCCA728D9BA2}"/>
              </a:ext>
            </a:extLst>
          </p:cNvPr>
          <p:cNvSpPr/>
          <p:nvPr/>
        </p:nvSpPr>
        <p:spPr>
          <a:xfrm>
            <a:off x="9409026" y="5566932"/>
            <a:ext cx="17617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1025" name="Retângulo 1024">
            <a:extLst>
              <a:ext uri="{FF2B5EF4-FFF2-40B4-BE49-F238E27FC236}">
                <a16:creationId xmlns:a16="http://schemas.microsoft.com/office/drawing/2014/main" id="{1229CD19-E4B6-C2AF-0D4E-770C6C7BA72C}"/>
              </a:ext>
            </a:extLst>
          </p:cNvPr>
          <p:cNvSpPr/>
          <p:nvPr/>
        </p:nvSpPr>
        <p:spPr>
          <a:xfrm>
            <a:off x="8649886" y="6154123"/>
            <a:ext cx="35350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rgbClr val="FF0000"/>
                </a:solidFill>
                <a:effectLst>
                  <a:glow rad="1905000">
                    <a:schemeClr val="tx1"/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indeferido</a:t>
            </a:r>
          </a:p>
        </p:txBody>
      </p:sp>
    </p:spTree>
    <p:extLst>
      <p:ext uri="{BB962C8B-B14F-4D97-AF65-F5344CB8AC3E}">
        <p14:creationId xmlns:p14="http://schemas.microsoft.com/office/powerpoint/2010/main" val="18611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20" grpId="0"/>
      <p:bldP spid="6" grpId="0"/>
      <p:bldP spid="21" grpId="0"/>
      <p:bldP spid="22" grpId="0"/>
      <p:bldP spid="28" grpId="0"/>
      <p:bldP spid="29" grpId="0"/>
      <p:bldP spid="30" grpId="0"/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Obrigado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02A699C-4DA8-F60E-6EC6-D9D6941B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10" y="4038521"/>
            <a:ext cx="2954652" cy="29546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ADE51C-4C22-185D-019E-9BEAF77E95E3}"/>
              </a:ext>
            </a:extLst>
          </p:cNvPr>
          <p:cNvSpPr txBox="1"/>
          <p:nvPr/>
        </p:nvSpPr>
        <p:spPr>
          <a:xfrm>
            <a:off x="4852035" y="5725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4495A2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pt-BR" sz="1800" b="1" dirty="0">
                <a:solidFill>
                  <a:srgbClr val="4495A2"/>
                </a:solidFill>
                <a:latin typeface="Open Sans"/>
                <a:ea typeface="Open Sans"/>
                <a:cs typeface="Open Sans"/>
                <a:sym typeface="Open Sans"/>
              </a:rPr>
              <a:t>ouglas.figueiredo</a:t>
            </a:r>
            <a:r>
              <a:rPr lang="pt-BR" b="1" dirty="0">
                <a:solidFill>
                  <a:srgbClr val="4495A2"/>
                </a:solidFill>
                <a:latin typeface="Open Sans"/>
                <a:ea typeface="Open Sans"/>
                <a:cs typeface="Open Sans"/>
                <a:sym typeface="Open Sans"/>
              </a:rPr>
              <a:t>@abcprev.com.br</a:t>
            </a:r>
            <a:endParaRPr lang="pt-BR" b="1" dirty="0">
              <a:solidFill>
                <a:srgbClr val="449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Revisão das Aposentadorias e Pensões 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2205873" y="2303692"/>
            <a:ext cx="9810538" cy="462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marR="0" lvl="1" indent="-283464" algn="just" defTabSz="914400" rtl="0" eaLnBrk="1" fontAlgn="auto" latinLnBrk="0" hangingPunct="1">
              <a:lnSpc>
                <a:spcPts val="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strike="noStrike" kern="1200" cap="none" spc="0" normalizeH="0" baseline="0" noProof="0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Ato administrativo é uma declaração de vontade do Estado, inferior à lei, no intuito de cumpri-la.</a:t>
            </a:r>
          </a:p>
          <a:p>
            <a:pPr marL="283464" marR="0" lvl="1" indent="-283464" algn="just" defTabSz="914400" rtl="0" eaLnBrk="1" fontAlgn="auto" latinLnBrk="0" hangingPunct="1">
              <a:lnSpc>
                <a:spcPts val="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strike="noStrike" kern="1200" cap="none" spc="0" normalizeH="0" baseline="0" noProof="0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isso, após a análise de um processo de benefício é emitido Portaria ou Decreto (Ato Administrativo) para concessão da aposentadoria ou pensão.</a:t>
            </a:r>
          </a:p>
          <a:p>
            <a:pPr marL="283464" marR="0" lvl="1" indent="-283464" algn="just" defTabSz="914400" rtl="0" eaLnBrk="1" fontAlgn="auto" latinLnBrk="0" hangingPunct="1">
              <a:lnSpc>
                <a:spcPts val="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 aposentado ou pensionista</a:t>
            </a:r>
            <a:r>
              <a:rPr lang="pt-BR" sz="2800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solidFill>
                  <a:srgbClr val="0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 o direito de solicitar ao RPPS que seja revisto seu benefício previdenciário; </a:t>
            </a:r>
          </a:p>
        </p:txBody>
      </p:sp>
    </p:spTree>
    <p:extLst>
      <p:ext uri="{BB962C8B-B14F-4D97-AF65-F5344CB8AC3E}">
        <p14:creationId xmlns:p14="http://schemas.microsoft.com/office/powerpoint/2010/main" val="37788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A administração também pode revisar o Ato Administrativo </a:t>
            </a:r>
            <a:r>
              <a:rPr lang="pt-BR" b="0" i="1" dirty="0" err="1"/>
              <a:t>ex</a:t>
            </a:r>
            <a:r>
              <a:rPr lang="pt-BR" b="0" i="1" dirty="0"/>
              <a:t> </a:t>
            </a:r>
            <a:r>
              <a:rPr lang="pt-BR" b="0" i="1" dirty="0" err="1"/>
              <a:t>officio</a:t>
            </a:r>
            <a:endParaRPr lang="pt-BR" b="0" i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377072" y="2501655"/>
            <a:ext cx="116393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4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Súmula 473, STF</a:t>
            </a:r>
          </a:p>
          <a:p>
            <a:pPr lvl="1" algn="just">
              <a:buClr>
                <a:schemeClr val="dk1"/>
              </a:buClr>
              <a:buSzPts val="2000"/>
            </a:pPr>
            <a:r>
              <a:rPr lang="pt-BR" sz="2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administração pode anular seus próprios atos</a:t>
            </a:r>
            <a:r>
              <a:rPr lang="pt-BR" sz="2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quando eivados de vícios que os tornam ilegais, porque deles não se originam direitos; ou revogá-los, por motivo de conveniência ou oportunidade, respeitados os direitos adquiridos, e ressalvada, em todos os casos, a apreciação judicial.</a:t>
            </a:r>
            <a:endParaRPr lang="pt-BR" sz="2400" i="1" dirty="0">
              <a:sym typeface="Open Sans"/>
            </a:endParaRPr>
          </a:p>
          <a:p>
            <a:pPr lvl="1" algn="just">
              <a:buClr>
                <a:schemeClr val="dk1"/>
              </a:buClr>
              <a:buSzPts val="2000"/>
            </a:pPr>
            <a:endParaRPr lang="pt-BR" sz="2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just">
              <a:buClr>
                <a:schemeClr val="dk1"/>
              </a:buClr>
              <a:buSzPts val="2000"/>
            </a:pPr>
            <a:r>
              <a:rPr lang="pt-BR" sz="24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Tema 138 (RE 594296, rel. Min. Dias Toffoli, j. 31/8/2011), STF</a:t>
            </a:r>
          </a:p>
          <a:p>
            <a:pPr marL="2051050"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 Estado é facultada a revogação de atos que repute ilegalmente praticados</a:t>
            </a:r>
            <a:r>
              <a:rPr lang="pt-BR" sz="2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 porém, se de tais atos já tiverem decorrido efeitos concretos, seu desfazimento deve ser </a:t>
            </a:r>
            <a:r>
              <a:rPr lang="pt-BR" sz="2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precedido de regular processo administrativo.</a:t>
            </a:r>
            <a:endParaRPr lang="pt-BR" sz="2400" i="1" u="sng" dirty="0"/>
          </a:p>
        </p:txBody>
      </p:sp>
    </p:spTree>
    <p:extLst>
      <p:ext uri="{BB962C8B-B14F-4D97-AF65-F5344CB8AC3E}">
        <p14:creationId xmlns:p14="http://schemas.microsoft.com/office/powerpoint/2010/main" val="28781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Garantia do contraditório </a:t>
            </a:r>
            <a:br>
              <a:rPr lang="pt-BR" b="0" dirty="0"/>
            </a:br>
            <a:r>
              <a:rPr lang="pt-BR" b="0" dirty="0"/>
              <a:t>e ampla defesa</a:t>
            </a:r>
            <a:endParaRPr lang="pt-BR" b="0" i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377072" y="2501655"/>
            <a:ext cx="114724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buClr>
                <a:schemeClr val="dk1"/>
              </a:buClr>
              <a:buSzPts val="2000"/>
            </a:pPr>
            <a:r>
              <a:rPr lang="de-DE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Art. 5º, LV, da CF</a:t>
            </a:r>
          </a:p>
          <a:p>
            <a:pPr lvl="4" algn="just">
              <a:buClr>
                <a:schemeClr val="dk1"/>
              </a:buClr>
              <a:buSzPts val="2000"/>
            </a:pPr>
            <a:r>
              <a:rPr lang="pt-BR" sz="2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LV - aos litigantes, em processo judicial ou administrativo, e aos acusados em geral são assegurados </a:t>
            </a:r>
            <a:r>
              <a:rPr lang="pt-BR" sz="2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contraditório e ampla defesa</a:t>
            </a:r>
            <a:r>
              <a:rPr lang="pt-BR" sz="2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 os meios e recursos a ela inerentes;</a:t>
            </a:r>
            <a:endParaRPr lang="de-DE" sz="2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just">
              <a:buClr>
                <a:schemeClr val="dk1"/>
              </a:buClr>
              <a:buSzPts val="2000"/>
            </a:pPr>
            <a:r>
              <a:rPr lang="pt-BR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Súmula Vinculante 3, STF</a:t>
            </a:r>
          </a:p>
          <a:p>
            <a:pPr lvl="4" algn="just">
              <a:buClr>
                <a:schemeClr val="dk1"/>
              </a:buClr>
              <a:buSzPts val="2000"/>
            </a:pPr>
            <a:r>
              <a:rPr lang="pt-BR" sz="2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 processos perante o Tribunal de Contas da União </a:t>
            </a:r>
            <a:r>
              <a:rPr lang="pt-BR" sz="2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asseguram-se o contraditório e a ampla defesa</a:t>
            </a:r>
            <a:r>
              <a:rPr lang="pt-BR" sz="2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quando da decisão puder resultar anulação ou revogação de ato administrativo que beneficie o interessado, excetuada a apreciação da legalidade do ato de concessão inicial de aposentadoria, reforma e pensão.</a:t>
            </a:r>
            <a:endParaRPr lang="pt-BR" sz="2400" dirty="0"/>
          </a:p>
          <a:p>
            <a:pPr lvl="1" algn="just">
              <a:buClr>
                <a:schemeClr val="dk1"/>
              </a:buClr>
              <a:buSzPts val="2000"/>
            </a:pPr>
            <a:endParaRPr lang="pt-BR" sz="2400" i="1" dirty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081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3E5116-6E02-2C56-0806-573710EC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18" y="565781"/>
            <a:ext cx="9778365" cy="707886"/>
          </a:xfrm>
        </p:spPr>
        <p:txBody>
          <a:bodyPr/>
          <a:lstStyle/>
          <a:p>
            <a:r>
              <a:rPr lang="pt-BR" b="0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Revisão de Aposentadorias e Pensões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F02C59E-DE01-4F77-CEB0-8AA464D871B8}"/>
              </a:ext>
            </a:extLst>
          </p:cNvPr>
          <p:cNvSpPr/>
          <p:nvPr/>
        </p:nvSpPr>
        <p:spPr>
          <a:xfrm>
            <a:off x="443418" y="1897824"/>
            <a:ext cx="2516957" cy="4430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PORTARIAS – Cim Noroeste">
            <a:extLst>
              <a:ext uri="{FF2B5EF4-FFF2-40B4-BE49-F238E27FC236}">
                <a16:creationId xmlns:a16="http://schemas.microsoft.com/office/drawing/2014/main" id="{E876328A-9121-2B77-4C57-4A3272A9A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3"/>
          <a:stretch/>
        </p:blipFill>
        <p:spPr bwMode="auto">
          <a:xfrm>
            <a:off x="1078864" y="1606260"/>
            <a:ext cx="2143125" cy="15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07981F-BE44-B18B-8FE6-5582EF727B14}"/>
              </a:ext>
            </a:extLst>
          </p:cNvPr>
          <p:cNvSpPr txBox="1"/>
          <p:nvPr/>
        </p:nvSpPr>
        <p:spPr>
          <a:xfrm>
            <a:off x="594360" y="3252692"/>
            <a:ext cx="3112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Ato Administrativo</a:t>
            </a:r>
            <a:endParaRPr lang="pt-B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Declaração de vontade do Estado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Passível de revisão a pedido ou </a:t>
            </a:r>
            <a:r>
              <a:rPr lang="pt-BR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ex-officio</a:t>
            </a:r>
            <a:endParaRPr lang="pt-B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2" name="Picture 8" descr="Guia de revisão de texto: como garantir a qualidade de um conteúdo?">
            <a:extLst>
              <a:ext uri="{FF2B5EF4-FFF2-40B4-BE49-F238E27FC236}">
                <a16:creationId xmlns:a16="http://schemas.microsoft.com/office/drawing/2014/main" id="{90B6AA6E-6C9B-1788-8898-6A6AA280B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5" t="-2783" r="1791" b="-8526"/>
          <a:stretch/>
        </p:blipFill>
        <p:spPr bwMode="auto">
          <a:xfrm>
            <a:off x="4380674" y="1831533"/>
            <a:ext cx="1400443" cy="13293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5364E7-959C-0D57-CE23-700FED3ABD01}"/>
              </a:ext>
            </a:extLst>
          </p:cNvPr>
          <p:cNvSpPr txBox="1"/>
          <p:nvPr/>
        </p:nvSpPr>
        <p:spPr>
          <a:xfrm>
            <a:off x="4123922" y="3252692"/>
            <a:ext cx="1901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Revisão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Precedida de regular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processo administrativo</a:t>
            </a:r>
          </a:p>
        </p:txBody>
      </p:sp>
      <p:pic>
        <p:nvPicPr>
          <p:cNvPr id="1034" name="Picture 10" descr="Vecteur Stock Vector important stamp | Adobe Stock">
            <a:extLst>
              <a:ext uri="{FF2B5EF4-FFF2-40B4-BE49-F238E27FC236}">
                <a16:creationId xmlns:a16="http://schemas.microsoft.com/office/drawing/2014/main" id="{8FDE0EF8-886C-6E49-91CA-380EF780B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b="4055"/>
          <a:stretch/>
        </p:blipFill>
        <p:spPr bwMode="auto">
          <a:xfrm>
            <a:off x="7120957" y="1639843"/>
            <a:ext cx="1539405" cy="15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9B3745-05E8-FE09-C55A-609B32687FA4}"/>
              </a:ext>
            </a:extLst>
          </p:cNvPr>
          <p:cNvSpPr txBox="1"/>
          <p:nvPr/>
        </p:nvSpPr>
        <p:spPr>
          <a:xfrm>
            <a:off x="7024075" y="3226131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Garantia do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contraditório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ampla defesa</a:t>
            </a:r>
          </a:p>
        </p:txBody>
      </p:sp>
    </p:spTree>
    <p:extLst>
      <p:ext uri="{BB962C8B-B14F-4D97-AF65-F5344CB8AC3E}">
        <p14:creationId xmlns:p14="http://schemas.microsoft.com/office/powerpoint/2010/main" val="21413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8" y="1263191"/>
            <a:ext cx="10014409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Princípio da segurança jurídica </a:t>
            </a:r>
            <a:endParaRPr lang="pt-BR" b="0" i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512661" y="2333685"/>
            <a:ext cx="109220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>
              <a:buClr>
                <a:schemeClr val="dk1"/>
              </a:buClr>
              <a:buSzPts val="2000"/>
            </a:pPr>
            <a:r>
              <a:rPr lang="pt-BR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relações jurídicas (os atos administrativos) devem assegurar a estabilidade, previsibilidade e proteção dos direitos das pessoas.</a:t>
            </a:r>
          </a:p>
          <a:p>
            <a:pPr lvl="2" algn="just">
              <a:buClr>
                <a:schemeClr val="dk1"/>
              </a:buClr>
              <a:buSzPts val="2000"/>
            </a:pPr>
            <a:endParaRPr lang="pt-BR"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Não pode uma lei nova, prejudicar um ato já celebrado </a:t>
            </a: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Ato Jurídico Perfeito</a:t>
            </a:r>
          </a:p>
          <a:p>
            <a:pPr lvl="2" algn="r">
              <a:buClr>
                <a:schemeClr val="dk1"/>
              </a:buClr>
              <a:buSzPts val="2000"/>
            </a:pPr>
            <a:endParaRPr lang="pt-BR"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Da mesma forma, não pode a lei nova prejudicar um direito da lei anterior que eu já tinha integralmente cumprido</a:t>
            </a: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Direito Adquirido</a:t>
            </a:r>
          </a:p>
          <a:p>
            <a:pPr lvl="2" algn="r">
              <a:buClr>
                <a:schemeClr val="dk1"/>
              </a:buClr>
              <a:buSzPts val="2000"/>
            </a:pPr>
            <a:endParaRPr lang="pt-BR" sz="11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Não pode uma lei nova modificar uma </a:t>
            </a: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decisão judicial transitada em julgada </a:t>
            </a:r>
          </a:p>
          <a:p>
            <a:pPr lvl="2" algn="r">
              <a:buClr>
                <a:schemeClr val="dk1"/>
              </a:buClr>
              <a:buSzPts val="2000"/>
            </a:pPr>
            <a:r>
              <a:rPr lang="pt-BR" sz="2400" b="1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Coisa Julgada</a:t>
            </a:r>
          </a:p>
        </p:txBody>
      </p:sp>
    </p:spTree>
    <p:extLst>
      <p:ext uri="{BB962C8B-B14F-4D97-AF65-F5344CB8AC3E}">
        <p14:creationId xmlns:p14="http://schemas.microsoft.com/office/powerpoint/2010/main" val="25533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Princípio da segurança jurídica </a:t>
            </a:r>
            <a:endParaRPr lang="pt-BR" b="0" i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958391" y="2674397"/>
            <a:ext cx="1082511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 princípio também visa assegurar que as relações jurídicas e/ou o Ato Administrativo se convalide com o tempo;</a:t>
            </a:r>
          </a:p>
          <a:p>
            <a:pPr marL="0" lvl="2" algn="just">
              <a:buClr>
                <a:schemeClr val="dk1"/>
              </a:buClr>
              <a:buSzPts val="2000"/>
            </a:pPr>
            <a:endParaRPr lang="pt-BR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2"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Significa que após um determinado prazo, o direito não pode mais ser exigido, alterado ou discutido;</a:t>
            </a:r>
          </a:p>
          <a:p>
            <a:pPr marL="0" lvl="2" algn="just">
              <a:buClr>
                <a:schemeClr val="dk1"/>
              </a:buClr>
              <a:buSzPts val="2000"/>
            </a:pPr>
            <a:endParaRPr lang="pt-BR"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2" algn="just">
              <a:buClr>
                <a:schemeClr val="dk1"/>
              </a:buClr>
              <a:buSzPts val="2000"/>
            </a:pPr>
            <a:r>
              <a:rPr lang="pt-BR" sz="1400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		brocardo</a:t>
            </a:r>
          </a:p>
          <a:p>
            <a:pPr marL="1828800" lvl="6" algn="just">
              <a:buClr>
                <a:schemeClr val="dk1"/>
              </a:buClr>
              <a:buSzPts val="2000"/>
            </a:pPr>
            <a:r>
              <a:rPr lang="pt-BR" sz="28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“O Direito não socorre aos que dormem”.</a:t>
            </a:r>
            <a:endParaRPr lang="pt-BR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6" algn="just">
              <a:buClr>
                <a:schemeClr val="dk1"/>
              </a:buClr>
              <a:buSzPts val="2000"/>
            </a:pPr>
            <a:endParaRPr lang="pt-BR" sz="32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6"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Pela inércia do sujeito, do Estado ou interessado,</a:t>
            </a:r>
          </a:p>
          <a:p>
            <a:pPr marL="1828800" lvl="6"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opera-se , então, a </a:t>
            </a: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decadência e/ou prescrição.</a:t>
            </a:r>
          </a:p>
        </p:txBody>
      </p:sp>
    </p:spTree>
    <p:extLst>
      <p:ext uri="{BB962C8B-B14F-4D97-AF65-F5344CB8AC3E}">
        <p14:creationId xmlns:p14="http://schemas.microsoft.com/office/powerpoint/2010/main" val="31415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Decadência e Prescrição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2752627" y="2838343"/>
            <a:ext cx="825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Decadência </a:t>
            </a:r>
            <a:endParaRPr lang="pt-BR"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perda do direito potestativo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11E431-7E76-5D3B-5369-C2FFFAF2B305}"/>
              </a:ext>
            </a:extLst>
          </p:cNvPr>
          <p:cNvSpPr txBox="1"/>
          <p:nvPr/>
        </p:nvSpPr>
        <p:spPr>
          <a:xfrm>
            <a:off x="2984364" y="4774049"/>
            <a:ext cx="7791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Prescrição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perda da pretensão do direito subjetivo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4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2" y="1263191"/>
            <a:ext cx="10123916" cy="55666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Decadência e Prescrição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B9EBFD-951B-4409-9EF9-4027CF37761C}"/>
              </a:ext>
            </a:extLst>
          </p:cNvPr>
          <p:cNvSpPr txBox="1"/>
          <p:nvPr/>
        </p:nvSpPr>
        <p:spPr>
          <a:xfrm>
            <a:off x="1870122" y="2819489"/>
            <a:ext cx="944204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direito potestativo</a:t>
            </a:r>
          </a:p>
          <a:p>
            <a:pPr lvl="0" algn="ctr"/>
            <a:r>
              <a:rPr lang="pt-BR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nasce da vontade exclusiva da autoridade competente, provocando efeitos na esfera jurídica, independentemente da vontade do(s) atingido(s)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EC3B8C-9D57-BCE6-0149-D9E77CF5994B}"/>
              </a:ext>
            </a:extLst>
          </p:cNvPr>
          <p:cNvSpPr txBox="1"/>
          <p:nvPr/>
        </p:nvSpPr>
        <p:spPr>
          <a:xfrm>
            <a:off x="1949870" y="4840756"/>
            <a:ext cx="92825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direito subjetivo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depende da vontade do sujeito do direito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89_TF78853419_Win32" id="{854A30D2-9E34-488C-9C98-B452D2CBAD89}" vid="{DA39436B-3821-44D5-9B65-C78155AED97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639</TotalTime>
  <Words>1220</Words>
  <Application>Microsoft Office PowerPoint</Application>
  <PresentationFormat>Widescreen</PresentationFormat>
  <Paragraphs>171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Open Sans</vt:lpstr>
      <vt:lpstr>Personalizado</vt:lpstr>
      <vt:lpstr>Revisão das Aposentadorias e Pensões: Prescrição e Decadência</vt:lpstr>
      <vt:lpstr>Revisão das Aposentadorias e Pensões </vt:lpstr>
      <vt:lpstr>A administração também pode revisar o Ato Administrativo ex officio</vt:lpstr>
      <vt:lpstr>Garantia do contraditório  e ampla defesa</vt:lpstr>
      <vt:lpstr>Revisão de Aposentadorias e Pensões</vt:lpstr>
      <vt:lpstr>Princípio da segurança jurídica </vt:lpstr>
      <vt:lpstr>Princípio da segurança jurídica </vt:lpstr>
      <vt:lpstr>Decadência e Prescrição</vt:lpstr>
      <vt:lpstr>Decadência e Prescrição</vt:lpstr>
      <vt:lpstr>Decadência e Prescrição</vt:lpstr>
      <vt:lpstr>Apresentação do PowerPoint</vt:lpstr>
      <vt:lpstr>Prescrição e Decadência</vt:lpstr>
      <vt:lpstr>Prescrição e Decadência</vt:lpstr>
      <vt:lpstr>Prescrição e Decadência</vt:lpstr>
      <vt:lpstr>Prescrição e Decadência</vt:lpstr>
      <vt:lpstr>Revisão de Aposentadoria e pensão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Fiorelli - Atlasrpps</dc:creator>
  <cp:lastModifiedBy>Tiago Oliveira</cp:lastModifiedBy>
  <cp:revision>16</cp:revision>
  <dcterms:created xsi:type="dcterms:W3CDTF">2024-06-04T19:18:16Z</dcterms:created>
  <dcterms:modified xsi:type="dcterms:W3CDTF">2024-08-06T15:23:17Z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