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4" r:id="rId2"/>
    <p:sldId id="1171" r:id="rId3"/>
    <p:sldId id="1172" r:id="rId4"/>
    <p:sldId id="705" r:id="rId5"/>
    <p:sldId id="1156" r:id="rId6"/>
    <p:sldId id="1157" r:id="rId7"/>
    <p:sldId id="1161" r:id="rId8"/>
    <p:sldId id="1160" r:id="rId9"/>
    <p:sldId id="1168" r:id="rId10"/>
    <p:sldId id="1166" r:id="rId11"/>
    <p:sldId id="1164" r:id="rId12"/>
    <p:sldId id="1170" r:id="rId13"/>
    <p:sldId id="1162" r:id="rId14"/>
    <p:sldId id="1173" r:id="rId15"/>
    <p:sldId id="1174" r:id="rId16"/>
    <p:sldId id="286" r:id="rId17"/>
    <p:sldId id="1163" r:id="rId18"/>
    <p:sldId id="361"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00C9E-6DB5-41CA-8CD5-6465D7DE5253}" type="datetimeFigureOut">
              <a:rPr lang="pt-BR" smtClean="0"/>
              <a:pPr/>
              <a:t>10/04/2024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25FF7-1F47-44D8-82BB-1034C4011162}" type="slidenum">
              <a:rPr lang="pt-BR" smtClean="0"/>
              <a:pPr/>
              <a:t>‹nº›</a:t>
            </a:fld>
            <a:endParaRPr lang="pt-BR"/>
          </a:p>
        </p:txBody>
      </p:sp>
    </p:spTree>
    <p:extLst>
      <p:ext uri="{BB962C8B-B14F-4D97-AF65-F5344CB8AC3E}">
        <p14:creationId xmlns:p14="http://schemas.microsoft.com/office/powerpoint/2010/main" xmlns="" val="283650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EFDCEBD-067D-4BC9-B2DC-569E0D54A901}" type="slidenum">
              <a:rPr lang="pt-BR" smtClean="0"/>
              <a:pPr>
                <a:defRPr/>
              </a:pPr>
              <a:t>3</a:t>
            </a:fld>
            <a:endParaRPr lang="pt-BR" dirty="0"/>
          </a:p>
        </p:txBody>
      </p:sp>
    </p:spTree>
    <p:extLst>
      <p:ext uri="{BB962C8B-B14F-4D97-AF65-F5344CB8AC3E}">
        <p14:creationId xmlns:p14="http://schemas.microsoft.com/office/powerpoint/2010/main" xmlns="" val="2063797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9" name="Imagem 8" descr="Diagrama&#10;&#10;Descrição gerada automaticamente">
            <a:extLst>
              <a:ext uri="{FF2B5EF4-FFF2-40B4-BE49-F238E27FC236}">
                <a16:creationId xmlns:a16="http://schemas.microsoft.com/office/drawing/2014/main" xmlns="" id="{ABD23681-7475-40F9-93A6-13C7CE6348E4}"/>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42452"/>
            <a:ext cx="12183283" cy="7300452"/>
          </a:xfrm>
          <a:prstGeom prst="rect">
            <a:avLst/>
          </a:prstGeom>
        </p:spPr>
      </p:pic>
      <p:sp>
        <p:nvSpPr>
          <p:cNvPr id="2" name="Título 1">
            <a:extLst>
              <a:ext uri="{FF2B5EF4-FFF2-40B4-BE49-F238E27FC236}">
                <a16:creationId xmlns:a16="http://schemas.microsoft.com/office/drawing/2014/main" xmlns="" id="{0C23F753-778F-AF9A-6831-5D20C5F5F2E3}"/>
              </a:ext>
            </a:extLst>
          </p:cNvPr>
          <p:cNvSpPr>
            <a:spLocks noGrp="1"/>
          </p:cNvSpPr>
          <p:nvPr>
            <p:ph type="ctrTitle"/>
          </p:nvPr>
        </p:nvSpPr>
        <p:spPr>
          <a:xfrm>
            <a:off x="1524000" y="3800249"/>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F9EB3692-6549-BCCE-13E1-30F6F01BD9D6}"/>
              </a:ext>
            </a:extLst>
          </p:cNvPr>
          <p:cNvSpPr>
            <a:spLocks noGrp="1"/>
          </p:cNvSpPr>
          <p:nvPr>
            <p:ph type="subTitle" idx="1"/>
          </p:nvPr>
        </p:nvSpPr>
        <p:spPr>
          <a:xfrm>
            <a:off x="1524000" y="6279924"/>
            <a:ext cx="9144000" cy="57807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BR" dirty="0"/>
          </a:p>
        </p:txBody>
      </p:sp>
      <p:sp>
        <p:nvSpPr>
          <p:cNvPr id="4" name="Espaço Reservado para Data 3">
            <a:extLst>
              <a:ext uri="{FF2B5EF4-FFF2-40B4-BE49-F238E27FC236}">
                <a16:creationId xmlns:a16="http://schemas.microsoft.com/office/drawing/2014/main" xmlns="" id="{6FC58D4D-8249-A69C-ECDF-5C7B3C39354E}"/>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5" name="Espaço Reservado para Rodapé 4">
            <a:extLst>
              <a:ext uri="{FF2B5EF4-FFF2-40B4-BE49-F238E27FC236}">
                <a16:creationId xmlns:a16="http://schemas.microsoft.com/office/drawing/2014/main" xmlns="" id="{46CCA748-B47F-C176-D3BA-1AFC01C80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890E44C-BD74-7EE4-86C7-A034B151318A}"/>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252198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E967E6-16F0-1156-3506-CE9E69D6226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4CFA1AE8-7957-90BE-A811-C473892CEAC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801D1CC-EE3F-7792-1CA6-F60475954667}"/>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5" name="Espaço Reservado para Rodapé 4">
            <a:extLst>
              <a:ext uri="{FF2B5EF4-FFF2-40B4-BE49-F238E27FC236}">
                <a16:creationId xmlns:a16="http://schemas.microsoft.com/office/drawing/2014/main" xmlns="" id="{623EF2C0-75C1-A3E7-9FB2-38705EEDA0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A837AFB-5077-1CD7-43BE-E901F0D13A02}"/>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33294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F42DD17-CC01-48BD-9644-1615D07E6C7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F949C21-4B95-1244-F11D-9BA6E145796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DF107CB-9765-07B8-EE02-EA81E2BEDD71}"/>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5" name="Espaço Reservado para Rodapé 4">
            <a:extLst>
              <a:ext uri="{FF2B5EF4-FFF2-40B4-BE49-F238E27FC236}">
                <a16:creationId xmlns:a16="http://schemas.microsoft.com/office/drawing/2014/main" xmlns="" id="{3FBEFB9C-1DEE-6637-C3F3-660736C469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A112B21-A4CC-D148-DA5A-3DB0D428D26B}"/>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336074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ítulo e conteúd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fld id="{BA505103-445D-4C3C-891E-47608494EA36}" type="slidenum">
              <a:rPr lang="en-US" altLang="pt-BR"/>
              <a:pPr/>
              <a:t>‹nº›</a:t>
            </a:fld>
            <a:endParaRPr lang="en-US" altLang="pt-BR" dirty="0"/>
          </a:p>
        </p:txBody>
      </p:sp>
    </p:spTree>
    <p:extLst>
      <p:ext uri="{BB962C8B-B14F-4D97-AF65-F5344CB8AC3E}">
        <p14:creationId xmlns:p14="http://schemas.microsoft.com/office/powerpoint/2010/main" xmlns="" val="1639298878"/>
      </p:ext>
    </p:extLst>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8" name="Imagem 7" descr="Padrão do plano de fundo&#10;&#10;Descrição gerada automaticamente">
            <a:extLst>
              <a:ext uri="{FF2B5EF4-FFF2-40B4-BE49-F238E27FC236}">
                <a16:creationId xmlns:a16="http://schemas.microsoft.com/office/drawing/2014/main" xmlns="" id="{59EB3244-AED5-572B-E870-87FC208F3DC3}"/>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57202"/>
            <a:ext cx="12192001" cy="7315201"/>
          </a:xfrm>
          <a:prstGeom prst="rect">
            <a:avLst/>
          </a:prstGeom>
        </p:spPr>
      </p:pic>
      <p:sp>
        <p:nvSpPr>
          <p:cNvPr id="2" name="Título 1">
            <a:extLst>
              <a:ext uri="{FF2B5EF4-FFF2-40B4-BE49-F238E27FC236}">
                <a16:creationId xmlns:a16="http://schemas.microsoft.com/office/drawing/2014/main" xmlns="" id="{D4CDEBE3-5CDA-9195-94DE-8BF5A9685D1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6DBF64C-E914-8E04-BD55-DACA042BBEAE}"/>
              </a:ext>
            </a:extLst>
          </p:cNvPr>
          <p:cNvSpPr>
            <a:spLocks noGrp="1"/>
          </p:cNvSpPr>
          <p:nvPr>
            <p:ph idx="1"/>
          </p:nvPr>
        </p:nvSpPr>
        <p:spPr>
          <a:xfrm>
            <a:off x="838200" y="1825625"/>
            <a:ext cx="10515600" cy="42507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3">
            <a:extLst>
              <a:ext uri="{FF2B5EF4-FFF2-40B4-BE49-F238E27FC236}">
                <a16:creationId xmlns:a16="http://schemas.microsoft.com/office/drawing/2014/main" xmlns="" id="{6764DFA4-E036-B856-C692-40256EF10397}"/>
              </a:ext>
            </a:extLst>
          </p:cNvPr>
          <p:cNvSpPr>
            <a:spLocks noGrp="1"/>
          </p:cNvSpPr>
          <p:nvPr>
            <p:ph type="dt" sz="half" idx="10"/>
          </p:nvPr>
        </p:nvSpPr>
        <p:spPr>
          <a:xfrm>
            <a:off x="11001828" y="-365125"/>
            <a:ext cx="1190171" cy="365125"/>
          </a:xfrm>
        </p:spPr>
        <p:txBody>
          <a:bodyPr/>
          <a:lstStyle/>
          <a:p>
            <a:fld id="{4233E246-FBAA-4A59-8818-ABFCCC853DD8}" type="datetimeFigureOut">
              <a:rPr lang="pt-BR" smtClean="0"/>
              <a:pPr/>
              <a:t>10/04/2024</a:t>
            </a:fld>
            <a:endParaRPr lang="pt-BR" dirty="0"/>
          </a:p>
        </p:txBody>
      </p:sp>
      <p:sp>
        <p:nvSpPr>
          <p:cNvPr id="5" name="Espaço Reservado para Rodapé 4">
            <a:extLst>
              <a:ext uri="{FF2B5EF4-FFF2-40B4-BE49-F238E27FC236}">
                <a16:creationId xmlns:a16="http://schemas.microsoft.com/office/drawing/2014/main" xmlns="" id="{15246C1E-FC78-FD01-F243-99EA3980D1CD}"/>
              </a:ext>
            </a:extLst>
          </p:cNvPr>
          <p:cNvSpPr>
            <a:spLocks noGrp="1"/>
          </p:cNvSpPr>
          <p:nvPr>
            <p:ph type="ftr" sz="quarter" idx="11"/>
          </p:nvPr>
        </p:nvSpPr>
        <p:spPr>
          <a:xfrm>
            <a:off x="5446486" y="6356350"/>
            <a:ext cx="4114800" cy="365125"/>
          </a:xfrm>
        </p:spPr>
        <p:txBody>
          <a:bodyPr/>
          <a:lstStyle/>
          <a:p>
            <a:endParaRPr lang="pt-BR" dirty="0"/>
          </a:p>
        </p:txBody>
      </p:sp>
      <p:sp>
        <p:nvSpPr>
          <p:cNvPr id="6" name="Espaço Reservado para Número de Slide 5">
            <a:extLst>
              <a:ext uri="{FF2B5EF4-FFF2-40B4-BE49-F238E27FC236}">
                <a16:creationId xmlns:a16="http://schemas.microsoft.com/office/drawing/2014/main" xmlns="" id="{65E7356E-E784-838C-4354-3B1A2A352621}"/>
              </a:ext>
            </a:extLst>
          </p:cNvPr>
          <p:cNvSpPr>
            <a:spLocks noGrp="1"/>
          </p:cNvSpPr>
          <p:nvPr>
            <p:ph type="sldNum" sz="quarter" idx="12"/>
          </p:nvPr>
        </p:nvSpPr>
        <p:spPr>
          <a:xfrm>
            <a:off x="9797142" y="6356350"/>
            <a:ext cx="1556657" cy="365125"/>
          </a:xfrm>
        </p:spPr>
        <p:txBody>
          <a:bodyPr/>
          <a:lstStyle/>
          <a:p>
            <a:fld id="{E5C25840-065A-41DE-BB9A-71976FE13A26}" type="slidenum">
              <a:rPr lang="pt-BR" smtClean="0"/>
              <a:pPr/>
              <a:t>‹nº›</a:t>
            </a:fld>
            <a:endParaRPr lang="pt-BR" dirty="0"/>
          </a:p>
        </p:txBody>
      </p:sp>
    </p:spTree>
    <p:extLst>
      <p:ext uri="{BB962C8B-B14F-4D97-AF65-F5344CB8AC3E}">
        <p14:creationId xmlns:p14="http://schemas.microsoft.com/office/powerpoint/2010/main" xmlns="" val="428219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A1FE3F-8B38-5500-655C-80835891D12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0509A6DD-B4B1-ED6F-D6EE-1E30D8331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FBC6CE07-459D-71D4-8EE1-A3E17B3D1DF6}"/>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5" name="Espaço Reservado para Rodapé 4">
            <a:extLst>
              <a:ext uri="{FF2B5EF4-FFF2-40B4-BE49-F238E27FC236}">
                <a16:creationId xmlns:a16="http://schemas.microsoft.com/office/drawing/2014/main" xmlns="" id="{62E3FBDF-3023-75FD-EFE8-C0489A44F2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A3BD781-2F03-ABD2-E7C4-81FB21EA50E9}"/>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358586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CAE28C-74D5-6B77-8323-89B6641F801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8A4FC72-A8F3-76F2-1292-7CF9D01063D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5C2C3CF2-34BA-E248-2602-71BDC1AA629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18F95B9D-3958-AB8F-A0B0-0E2DAF62753B}"/>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6" name="Espaço Reservado para Rodapé 5">
            <a:extLst>
              <a:ext uri="{FF2B5EF4-FFF2-40B4-BE49-F238E27FC236}">
                <a16:creationId xmlns:a16="http://schemas.microsoft.com/office/drawing/2014/main" xmlns="" id="{07A34C3B-084B-20D7-1D26-F7C4644E18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E01E4D23-AD0F-5AFF-3C6E-4481B45823C0}"/>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250289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3E64F4-4C64-54BD-A022-92885D0DC77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234A8C5-E967-310F-1071-D271A8B59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49F23C35-6259-B2B5-7756-D868EC49EDD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C51F86DF-BB8F-12FF-12AE-92DB4A562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3406AD9E-6608-DF5D-10AC-2A325639B4A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EF1C3798-0C64-1A57-B2B5-FC0E05E56679}"/>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8" name="Espaço Reservado para Rodapé 7">
            <a:extLst>
              <a:ext uri="{FF2B5EF4-FFF2-40B4-BE49-F238E27FC236}">
                <a16:creationId xmlns:a16="http://schemas.microsoft.com/office/drawing/2014/main" xmlns="" id="{9F8B3394-C7FB-0589-8738-8AC27353103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077BD357-C262-7106-4B88-BDA3850EB9C8}"/>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176428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FE3C88-B028-467F-DDBF-DEF9AE36937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96828803-EB75-F587-DACD-22DE8488659E}"/>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4" name="Espaço Reservado para Rodapé 3">
            <a:extLst>
              <a:ext uri="{FF2B5EF4-FFF2-40B4-BE49-F238E27FC236}">
                <a16:creationId xmlns:a16="http://schemas.microsoft.com/office/drawing/2014/main" xmlns="" id="{4306FB1A-E575-E5B6-A6A7-10D351B8073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6A1015C6-1FD3-D214-835D-A520FFB6D240}"/>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63221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AA45B74E-9F67-8135-D476-34B9EDE82473}"/>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3" name="Espaço Reservado para Rodapé 2">
            <a:extLst>
              <a:ext uri="{FF2B5EF4-FFF2-40B4-BE49-F238E27FC236}">
                <a16:creationId xmlns:a16="http://schemas.microsoft.com/office/drawing/2014/main" xmlns="" id="{B821C402-9D17-0F57-49DF-9E034E558B6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9FCCD83F-218C-140B-433B-572FE899ADF3}"/>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297024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5E1BCB-103D-1ED6-0F1A-26ACA4E4BDC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A58D67CA-3004-1438-4EBF-CAEA140E7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FC3D0D88-C9F8-EDCF-3191-E37CADC9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DF5E54AD-F543-E1B4-F758-B73918468243}"/>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6" name="Espaço Reservado para Rodapé 5">
            <a:extLst>
              <a:ext uri="{FF2B5EF4-FFF2-40B4-BE49-F238E27FC236}">
                <a16:creationId xmlns:a16="http://schemas.microsoft.com/office/drawing/2014/main" xmlns="" id="{D5139027-4D20-A4BB-5450-19E7CDA6A06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1B19BDB-CDCF-8CC7-ED9A-40A9ACB52C70}"/>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24806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3EF2A7-0E01-28F0-9A0E-7CA1B275633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869D7323-2DAC-60EB-3E39-520F493C0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xmlns="" id="{F8E5A8C3-5B64-E5CE-919A-F5F869BA7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06F9A93C-5173-AB84-2C26-295E3EC3F295}"/>
              </a:ext>
            </a:extLst>
          </p:cNvPr>
          <p:cNvSpPr>
            <a:spLocks noGrp="1"/>
          </p:cNvSpPr>
          <p:nvPr>
            <p:ph type="dt" sz="half" idx="10"/>
          </p:nvPr>
        </p:nvSpPr>
        <p:spPr/>
        <p:txBody>
          <a:bodyPr/>
          <a:lstStyle/>
          <a:p>
            <a:fld id="{4233E246-FBAA-4A59-8818-ABFCCC853DD8}" type="datetimeFigureOut">
              <a:rPr lang="pt-BR" smtClean="0"/>
              <a:pPr/>
              <a:t>10/04/2024</a:t>
            </a:fld>
            <a:endParaRPr lang="pt-BR"/>
          </a:p>
        </p:txBody>
      </p:sp>
      <p:sp>
        <p:nvSpPr>
          <p:cNvPr id="6" name="Espaço Reservado para Rodapé 5">
            <a:extLst>
              <a:ext uri="{FF2B5EF4-FFF2-40B4-BE49-F238E27FC236}">
                <a16:creationId xmlns:a16="http://schemas.microsoft.com/office/drawing/2014/main" xmlns="" id="{8A2526FD-9C85-EBB4-16EF-80BCE82288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841DB0D-BEEB-9137-1707-2A1133BF6AB3}"/>
              </a:ext>
            </a:extLst>
          </p:cNvPr>
          <p:cNvSpPr>
            <a:spLocks noGrp="1"/>
          </p:cNvSpPr>
          <p:nvPr>
            <p:ph type="sldNum" sz="quarter" idx="12"/>
          </p:nvPr>
        </p:nvSpPr>
        <p:spPr/>
        <p:txBody>
          <a:body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338241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7C7B39E7-60CC-89C7-CD19-984FF6730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414B66B4-3213-33F3-35E5-8324C9D24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DD807131-BE7C-DCF9-6C12-90EBFFFE0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3E246-FBAA-4A59-8818-ABFCCC853DD8}" type="datetimeFigureOut">
              <a:rPr lang="pt-BR" smtClean="0"/>
              <a:pPr/>
              <a:t>10/04/2024</a:t>
            </a:fld>
            <a:endParaRPr lang="pt-BR"/>
          </a:p>
        </p:txBody>
      </p:sp>
      <p:sp>
        <p:nvSpPr>
          <p:cNvPr id="5" name="Espaço Reservado para Rodapé 4">
            <a:extLst>
              <a:ext uri="{FF2B5EF4-FFF2-40B4-BE49-F238E27FC236}">
                <a16:creationId xmlns:a16="http://schemas.microsoft.com/office/drawing/2014/main" xmlns="" id="{DEFBB3CD-3C48-568A-05D0-0E79D42F7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9C1527C7-D86A-70EA-50D2-D014590B7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25840-065A-41DE-BB9A-71976FE13A26}" type="slidenum">
              <a:rPr lang="pt-BR" smtClean="0"/>
              <a:pPr/>
              <a:t>‹nº›</a:t>
            </a:fld>
            <a:endParaRPr lang="pt-BR"/>
          </a:p>
        </p:txBody>
      </p:sp>
    </p:spTree>
    <p:extLst>
      <p:ext uri="{BB962C8B-B14F-4D97-AF65-F5344CB8AC3E}">
        <p14:creationId xmlns:p14="http://schemas.microsoft.com/office/powerpoint/2010/main" xmlns="" val="278603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415480" y="437133"/>
            <a:ext cx="10483620" cy="2055763"/>
          </a:xfrm>
        </p:spPr>
        <p:txBody>
          <a:bodyPr>
            <a:normAutofit/>
          </a:bodyPr>
          <a:lstStyle/>
          <a:p>
            <a:pPr algn="ctr"/>
            <a:r>
              <a:rPr lang="pt-BR" sz="3000" b="1" dirty="0">
                <a:latin typeface="+mn-lt"/>
              </a:rPr>
              <a:t> </a:t>
            </a:r>
          </a:p>
        </p:txBody>
      </p:sp>
      <p:sp>
        <p:nvSpPr>
          <p:cNvPr id="3" name="Espaço Reservado para Conteúdo 2"/>
          <p:cNvSpPr>
            <a:spLocks noGrp="1"/>
          </p:cNvSpPr>
          <p:nvPr>
            <p:ph idx="1"/>
          </p:nvPr>
        </p:nvSpPr>
        <p:spPr>
          <a:xfrm>
            <a:off x="695400" y="2103319"/>
            <a:ext cx="10658400" cy="3953017"/>
          </a:xfrm>
        </p:spPr>
        <p:txBody>
          <a:bodyPr>
            <a:normAutofit fontScale="92500" lnSpcReduction="10000"/>
          </a:bodyPr>
          <a:lstStyle/>
          <a:p>
            <a:pPr algn="ctr">
              <a:buNone/>
            </a:pPr>
            <a:r>
              <a:rPr lang="pt-BR" dirty="0"/>
              <a:t>   </a:t>
            </a:r>
          </a:p>
          <a:p>
            <a:pPr algn="ctr">
              <a:buNone/>
            </a:pPr>
            <a:r>
              <a:rPr lang="pt-BR" sz="4800" b="1" dirty="0">
                <a:effectLst>
                  <a:outerShdw blurRad="38100" dist="38100" dir="2700000" algn="tl">
                    <a:srgbClr val="000000">
                      <a:alpha val="43137"/>
                    </a:srgbClr>
                  </a:outerShdw>
                </a:effectLst>
              </a:rPr>
              <a:t>COMPROMISSOS E METAS </a:t>
            </a:r>
          </a:p>
          <a:p>
            <a:pPr algn="ctr">
              <a:buNone/>
            </a:pPr>
            <a:r>
              <a:rPr lang="pt-BR" sz="4800" b="1" dirty="0">
                <a:effectLst>
                  <a:outerShdw blurRad="38100" dist="38100" dir="2700000" algn="tl">
                    <a:srgbClr val="000000">
                      <a:alpha val="43137"/>
                    </a:srgbClr>
                  </a:outerShdw>
                </a:effectLst>
              </a:rPr>
              <a:t>PARA OS RPPS EM 2024</a:t>
            </a:r>
          </a:p>
          <a:p>
            <a:pPr algn="just">
              <a:buNone/>
            </a:pPr>
            <a:endParaRPr lang="pt-BR" sz="3500" dirty="0"/>
          </a:p>
          <a:p>
            <a:pPr algn="just">
              <a:buNone/>
            </a:pPr>
            <a:endParaRPr lang="pt-BR" sz="3500" dirty="0"/>
          </a:p>
          <a:p>
            <a:pPr algn="just">
              <a:buNone/>
            </a:pPr>
            <a:endParaRPr lang="pt-BR" sz="3500" dirty="0"/>
          </a:p>
          <a:p>
            <a:pPr algn="r">
              <a:buNone/>
            </a:pPr>
            <a:r>
              <a:rPr lang="pt-BR" sz="3500" dirty="0"/>
              <a:t>APEPREM, abril de 2024</a:t>
            </a:r>
          </a:p>
        </p:txBody>
      </p:sp>
      <p:pic>
        <p:nvPicPr>
          <p:cNvPr id="4" name="Imagem 3">
            <a:extLst>
              <a:ext uri="{FF2B5EF4-FFF2-40B4-BE49-F238E27FC236}">
                <a16:creationId xmlns:a16="http://schemas.microsoft.com/office/drawing/2014/main" xmlns="" id="{F8ECF389-0428-E945-C036-E23C49C92F95}"/>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7599341" y="285694"/>
            <a:ext cx="4299760" cy="515970"/>
          </a:xfrm>
          <a:prstGeom prst="rect">
            <a:avLst/>
          </a:prstGeom>
        </p:spPr>
      </p:pic>
      <p:pic>
        <p:nvPicPr>
          <p:cNvPr id="6" name="Imagem 5">
            <a:extLst>
              <a:ext uri="{FF2B5EF4-FFF2-40B4-BE49-F238E27FC236}">
                <a16:creationId xmlns:a16="http://schemas.microsoft.com/office/drawing/2014/main" xmlns="" id="{B1DF47D3-4DE7-E0B4-F108-09935BE2A34D}"/>
              </a:ext>
            </a:extLst>
          </p:cNvPr>
          <p:cNvPicPr>
            <a:picLocks noChangeAspect="1"/>
          </p:cNvPicPr>
          <p:nvPr/>
        </p:nvPicPr>
        <p:blipFill>
          <a:blip r:embed="rId3" cstate="print"/>
          <a:stretch>
            <a:fillRect/>
          </a:stretch>
        </p:blipFill>
        <p:spPr>
          <a:xfrm>
            <a:off x="153821" y="95250"/>
            <a:ext cx="1951204" cy="1621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CC9BEF-1934-84AC-DEFC-03CE3388304E}"/>
              </a:ext>
            </a:extLst>
          </p:cNvPr>
          <p:cNvSpPr>
            <a:spLocks noGrp="1"/>
          </p:cNvSpPr>
          <p:nvPr>
            <p:ph type="title"/>
          </p:nvPr>
        </p:nvSpPr>
        <p:spPr/>
        <p:txBody>
          <a:bodyPr>
            <a:normAutofit/>
          </a:bodyPr>
          <a:lstStyle/>
          <a:p>
            <a:pPr algn="ctr"/>
            <a:r>
              <a:rPr lang="pt-BR" sz="3600" dirty="0"/>
              <a:t>      </a:t>
            </a:r>
            <a:r>
              <a:rPr lang="pt-BR" sz="3200" b="1" dirty="0"/>
              <a:t>Importância do Certificado de Regularidade Previdenciária - CRP administrativo para a boa gestão</a:t>
            </a:r>
          </a:p>
        </p:txBody>
      </p:sp>
      <p:sp>
        <p:nvSpPr>
          <p:cNvPr id="3" name="Espaço Reservado para Conteúdo 2">
            <a:extLst>
              <a:ext uri="{FF2B5EF4-FFF2-40B4-BE49-F238E27FC236}">
                <a16:creationId xmlns:a16="http://schemas.microsoft.com/office/drawing/2014/main" xmlns="" id="{36AB04BE-F58E-0932-7E25-870A9A026C78}"/>
              </a:ext>
            </a:extLst>
          </p:cNvPr>
          <p:cNvSpPr>
            <a:spLocks noGrp="1"/>
          </p:cNvSpPr>
          <p:nvPr>
            <p:ph idx="1"/>
          </p:nvPr>
        </p:nvSpPr>
        <p:spPr>
          <a:xfrm>
            <a:off x="419100" y="1690688"/>
            <a:ext cx="11221516" cy="4486275"/>
          </a:xfrm>
        </p:spPr>
        <p:txBody>
          <a:bodyPr>
            <a:noAutofit/>
          </a:bodyPr>
          <a:lstStyle/>
          <a:p>
            <a:pPr marL="0" indent="0" algn="just">
              <a:buNone/>
            </a:pPr>
            <a:endParaRPr lang="pt-BR" sz="600" b="1" dirty="0"/>
          </a:p>
          <a:p>
            <a:pPr marL="0" indent="0" algn="just">
              <a:buNone/>
            </a:pPr>
            <a:r>
              <a:rPr lang="pt-BR" sz="2600" b="1" dirty="0"/>
              <a:t>Muitos entes que tinham CRP judicial estão regularizando os critérios e resgatando o CRP administrativo demonstrando boas práticas de gestão previdenciária.</a:t>
            </a:r>
          </a:p>
          <a:p>
            <a:pPr marL="0" indent="0" algn="just">
              <a:buNone/>
            </a:pPr>
            <a:endParaRPr lang="pt-BR" sz="1100" dirty="0"/>
          </a:p>
          <a:p>
            <a:pPr marL="0" indent="0" algn="just">
              <a:buNone/>
            </a:pPr>
            <a:r>
              <a:rPr lang="pt-BR" sz="2600" dirty="0"/>
              <a:t>O CRP tem a finalidade de atestar, conforme aspectos de verificação estabelecidos para cada critério, que o ente cumpre as regras constitucionais e legais voltadas para a gestão do seu respectivo RPPS e, consequentemente, tende a propiciar aos seus segurados e beneficiários um RPPS com gestão direcionada ao fortalecimento e sustentabilidade em decorrência das boas práticas de gestão implementadas e mantidas.</a:t>
            </a:r>
          </a:p>
          <a:p>
            <a:pPr marL="0" indent="0" algn="just">
              <a:buNone/>
            </a:pPr>
            <a:r>
              <a:rPr lang="pt-BR" sz="2600" b="1" dirty="0"/>
              <a:t>Estado de SP: De 220 RPPS, 49 CRP judicial e 37 estão com o CRP vencido.</a:t>
            </a:r>
          </a:p>
        </p:txBody>
      </p:sp>
      <p:sp>
        <p:nvSpPr>
          <p:cNvPr id="4" name="Espaço Reservado para Número de Slide 3">
            <a:extLst>
              <a:ext uri="{FF2B5EF4-FFF2-40B4-BE49-F238E27FC236}">
                <a16:creationId xmlns:a16="http://schemas.microsoft.com/office/drawing/2014/main" xmlns="" id="{652D3C0D-F369-3B4B-5919-28A28B984E1F}"/>
              </a:ext>
            </a:extLst>
          </p:cNvPr>
          <p:cNvSpPr>
            <a:spLocks noGrp="1"/>
          </p:cNvSpPr>
          <p:nvPr>
            <p:ph type="sldNum" sz="quarter" idx="12"/>
          </p:nvPr>
        </p:nvSpPr>
        <p:spPr/>
        <p:txBody>
          <a:bodyPr/>
          <a:lstStyle/>
          <a:p>
            <a:pPr>
              <a:defRPr/>
            </a:pPr>
            <a:fld id="{BF8BE0F2-8142-4B56-8E1D-9C5515662535}" type="slidenum">
              <a:rPr lang="pt-BR" smtClean="0"/>
              <a:pPr>
                <a:defRPr/>
              </a:pPr>
              <a:t>10</a:t>
            </a:fld>
            <a:endParaRPr lang="pt-BR" dirty="0"/>
          </a:p>
        </p:txBody>
      </p:sp>
      <p:pic>
        <p:nvPicPr>
          <p:cNvPr id="5" name="Gráfico 4" descr="Um quebra-cabeça">
            <a:extLst>
              <a:ext uri="{FF2B5EF4-FFF2-40B4-BE49-F238E27FC236}">
                <a16:creationId xmlns:a16="http://schemas.microsoft.com/office/drawing/2014/main" xmlns="" id="{0C48832B-9B36-42B1-BA51-CB980995C395}"/>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3770" y="-99392"/>
            <a:ext cx="2232248" cy="2016224"/>
          </a:xfrm>
          <a:prstGeom prst="rect">
            <a:avLst/>
          </a:prstGeom>
        </p:spPr>
      </p:pic>
    </p:spTree>
    <p:extLst>
      <p:ext uri="{BB962C8B-B14F-4D97-AF65-F5344CB8AC3E}">
        <p14:creationId xmlns:p14="http://schemas.microsoft.com/office/powerpoint/2010/main" xmlns="" val="92714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227092-3EE2-761B-8835-2149965BCA35}"/>
              </a:ext>
            </a:extLst>
          </p:cNvPr>
          <p:cNvSpPr>
            <a:spLocks noGrp="1"/>
          </p:cNvSpPr>
          <p:nvPr>
            <p:ph type="title"/>
          </p:nvPr>
        </p:nvSpPr>
        <p:spPr/>
        <p:txBody>
          <a:bodyPr>
            <a:normAutofit/>
          </a:bodyPr>
          <a:lstStyle/>
          <a:p>
            <a:pPr algn="ctr"/>
            <a:r>
              <a:rPr lang="pt-BR" sz="3600" b="1" dirty="0"/>
              <a:t>Requerimentos Compensação Previdenciária</a:t>
            </a:r>
          </a:p>
        </p:txBody>
      </p:sp>
      <p:sp>
        <p:nvSpPr>
          <p:cNvPr id="3" name="Espaço Reservado para Conteúdo 2">
            <a:extLst>
              <a:ext uri="{FF2B5EF4-FFF2-40B4-BE49-F238E27FC236}">
                <a16:creationId xmlns:a16="http://schemas.microsoft.com/office/drawing/2014/main" xmlns="" id="{7AE9610A-A76A-3392-32BB-D0848790CA1B}"/>
              </a:ext>
            </a:extLst>
          </p:cNvPr>
          <p:cNvSpPr>
            <a:spLocks noGrp="1"/>
          </p:cNvSpPr>
          <p:nvPr>
            <p:ph idx="1"/>
          </p:nvPr>
        </p:nvSpPr>
        <p:spPr>
          <a:xfrm>
            <a:off x="838200" y="1556792"/>
            <a:ext cx="10802416" cy="4936083"/>
          </a:xfrm>
        </p:spPr>
        <p:txBody>
          <a:bodyPr>
            <a:normAutofit fontScale="92500" lnSpcReduction="20000"/>
          </a:bodyPr>
          <a:lstStyle/>
          <a:p>
            <a:pPr marL="0" indent="0" algn="just">
              <a:buNone/>
            </a:pPr>
            <a:r>
              <a:rPr lang="pt-BR" dirty="0"/>
              <a:t>Realizar requerimentos com dados completos e qualificação dos dados. Complementação para otimizar análise do RGPS de forma </a:t>
            </a:r>
            <a:r>
              <a:rPr lang="pt-BR" b="1" dirty="0"/>
              <a:t>manual ou automatizada</a:t>
            </a:r>
            <a:r>
              <a:rPr lang="pt-BR" dirty="0"/>
              <a:t>.</a:t>
            </a:r>
          </a:p>
          <a:p>
            <a:pPr marL="0" indent="0">
              <a:buNone/>
            </a:pPr>
            <a:endParaRPr lang="pt-BR" sz="1200" dirty="0"/>
          </a:p>
          <a:p>
            <a:pPr marL="0" indent="0" algn="just">
              <a:buNone/>
            </a:pPr>
            <a:r>
              <a:rPr lang="pt-BR" dirty="0"/>
              <a:t>Os entes deverão envidar esforços para a melhoria dos dados dos requerimentos encaminhados por meio do COMPREV para ampliar a automatização. Há requerimentos que, nesse primeiro momento, não serão passíveis de análise automatizada, como aqueles que se referem a aposentadorias especiais, professores, ou com utilização de Certidão de Tempo de Contribuição com dois destinatários ou com tempo militar, por exemplo.</a:t>
            </a:r>
          </a:p>
          <a:p>
            <a:pPr marL="0" indent="0" algn="just">
              <a:buNone/>
            </a:pPr>
            <a:r>
              <a:rPr lang="pt-BR" dirty="0"/>
              <a:t>Analisar requerimentos, tanto do RGPS quanto dos demais RPPS.</a:t>
            </a:r>
          </a:p>
          <a:p>
            <a:pPr marL="0" indent="0" algn="just">
              <a:buNone/>
            </a:pPr>
            <a:r>
              <a:rPr lang="pt-BR" dirty="0"/>
              <a:t>Estado de SP: </a:t>
            </a:r>
            <a:r>
              <a:rPr lang="pt-BR" b="1" dirty="0"/>
              <a:t>Sem termo de adesão: Nova </a:t>
            </a:r>
            <a:r>
              <a:rPr lang="pt-BR" b="1" dirty="0" err="1"/>
              <a:t>Guataporanga</a:t>
            </a:r>
            <a:endParaRPr lang="pt-BR" b="1" dirty="0"/>
          </a:p>
          <a:p>
            <a:pPr marL="0" indent="0" algn="just">
              <a:buNone/>
            </a:pPr>
            <a:r>
              <a:rPr lang="pt-BR" b="1" dirty="0"/>
              <a:t>Sem contrato: </a:t>
            </a:r>
            <a:r>
              <a:rPr lang="pt-BR" b="1" dirty="0" err="1"/>
              <a:t>Altonópolis</a:t>
            </a:r>
            <a:r>
              <a:rPr lang="pt-BR" b="1" dirty="0"/>
              <a:t>; Bady Bassitt; Igarapava; Onda Verde; Regente Feijó</a:t>
            </a:r>
          </a:p>
          <a:p>
            <a:pPr marL="0" indent="0" algn="just">
              <a:buNone/>
            </a:pPr>
            <a:endParaRPr lang="pt-BR" dirty="0"/>
          </a:p>
        </p:txBody>
      </p:sp>
      <p:sp>
        <p:nvSpPr>
          <p:cNvPr id="4" name="Espaço Reservado para Número de Slide 3">
            <a:extLst>
              <a:ext uri="{FF2B5EF4-FFF2-40B4-BE49-F238E27FC236}">
                <a16:creationId xmlns:a16="http://schemas.microsoft.com/office/drawing/2014/main" xmlns="" id="{A0053F84-1C7E-DFC7-DC0B-E79A70BE506C}"/>
              </a:ext>
            </a:extLst>
          </p:cNvPr>
          <p:cNvSpPr>
            <a:spLocks noGrp="1"/>
          </p:cNvSpPr>
          <p:nvPr>
            <p:ph type="sldNum" sz="quarter" idx="12"/>
          </p:nvPr>
        </p:nvSpPr>
        <p:spPr/>
        <p:txBody>
          <a:bodyPr/>
          <a:lstStyle/>
          <a:p>
            <a:pPr>
              <a:defRPr/>
            </a:pPr>
            <a:fld id="{BF8BE0F2-8142-4B56-8E1D-9C5515662535}" type="slidenum">
              <a:rPr lang="pt-BR" smtClean="0"/>
              <a:pPr>
                <a:defRPr/>
              </a:pPr>
              <a:t>11</a:t>
            </a:fld>
            <a:endParaRPr lang="pt-BR" dirty="0"/>
          </a:p>
        </p:txBody>
      </p:sp>
      <p:pic>
        <p:nvPicPr>
          <p:cNvPr id="5" name="Gráfico 4" descr="Um quebra-cabeça">
            <a:extLst>
              <a:ext uri="{FF2B5EF4-FFF2-40B4-BE49-F238E27FC236}">
                <a16:creationId xmlns:a16="http://schemas.microsoft.com/office/drawing/2014/main" xmlns="" id="{13A0AA10-8A92-5DEF-0DFD-0E7E2397BD7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4680" y="-99392"/>
            <a:ext cx="2232248" cy="2016224"/>
          </a:xfrm>
          <a:prstGeom prst="rect">
            <a:avLst/>
          </a:prstGeom>
        </p:spPr>
      </p:pic>
      <p:pic>
        <p:nvPicPr>
          <p:cNvPr id="6" name="Imagem 5">
            <a:extLst>
              <a:ext uri="{FF2B5EF4-FFF2-40B4-BE49-F238E27FC236}">
                <a16:creationId xmlns:a16="http://schemas.microsoft.com/office/drawing/2014/main" xmlns="" id="{5DFB7199-3B34-D92C-54C9-834C3F07C60C}"/>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spTree>
    <p:extLst>
      <p:ext uri="{BB962C8B-B14F-4D97-AF65-F5344CB8AC3E}">
        <p14:creationId xmlns:p14="http://schemas.microsoft.com/office/powerpoint/2010/main" xmlns="" val="293379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19261"/>
            <a:ext cx="10515600" cy="1325563"/>
          </a:xfrm>
        </p:spPr>
        <p:txBody>
          <a:bodyPr>
            <a:normAutofit fontScale="90000"/>
          </a:bodyPr>
          <a:lstStyle/>
          <a:p>
            <a:r>
              <a:rPr lang="pt-BR" b="1" dirty="0"/>
              <a:t>Automação do COMPREV – Piloto de processos de deferimento automático dos requerimentos</a:t>
            </a:r>
            <a:br>
              <a:rPr lang="pt-BR" b="1" dirty="0"/>
            </a:br>
            <a:endParaRPr lang="pt-BR" dirty="0"/>
          </a:p>
        </p:txBody>
      </p:sp>
      <p:sp>
        <p:nvSpPr>
          <p:cNvPr id="3" name="Espaço Reservado para Conteúdo 2"/>
          <p:cNvSpPr>
            <a:spLocks noGrp="1"/>
          </p:cNvSpPr>
          <p:nvPr>
            <p:ph idx="1"/>
          </p:nvPr>
        </p:nvSpPr>
        <p:spPr>
          <a:xfrm>
            <a:off x="838200" y="1590675"/>
            <a:ext cx="10515600" cy="5000625"/>
          </a:xfrm>
        </p:spPr>
        <p:txBody>
          <a:bodyPr>
            <a:normAutofit fontScale="92500" lnSpcReduction="20000"/>
          </a:bodyPr>
          <a:lstStyle/>
          <a:p>
            <a:pPr algn="just">
              <a:buNone/>
            </a:pPr>
            <a:r>
              <a:rPr lang="pt-BR" dirty="0"/>
              <a:t>Setembro/2023 foi iniciada a produção, em projeto piloto, de processamento de uma pequena amostra de requerimentos pendentes de análise pelo RGPS de forma automatizada para uma melhor avaliação das regras e do comportamento do sistema, respeitando-se a ordem cronológica de requerimentos prevista no Decreto 10.188/2019.</a:t>
            </a:r>
          </a:p>
          <a:p>
            <a:pPr algn="just">
              <a:buNone/>
            </a:pPr>
            <a:r>
              <a:rPr lang="pt-BR" dirty="0"/>
              <a:t>Portaria SRPC/MPS nº 635, de 10 de novembro de 2023 autorizou nova produção de projeto, experiência piloto com uma amostra maior, na unidade do INSS que apresentou maior tempo de análise. Resultado positivo (</a:t>
            </a:r>
            <a:r>
              <a:rPr lang="pt-BR" b="1" u="sng" dirty="0"/>
              <a:t>38% passível de deferimento automático; 9% deferidos, R$130 mm)</a:t>
            </a:r>
            <a:r>
              <a:rPr lang="pt-BR" dirty="0"/>
              <a:t>)</a:t>
            </a:r>
          </a:p>
          <a:p>
            <a:pPr algn="just">
              <a:buNone/>
            </a:pPr>
            <a:r>
              <a:rPr lang="pt-BR" dirty="0"/>
              <a:t>Portaria SRPC/MPS nº 1.026, de 28/12/2023 ampliou a experiência piloto, de </a:t>
            </a:r>
            <a:r>
              <a:rPr lang="pt-BR" b="1" dirty="0"/>
              <a:t>âmbito nacional</a:t>
            </a:r>
            <a:r>
              <a:rPr lang="pt-BR" dirty="0"/>
              <a:t>, pelo prazo de </a:t>
            </a:r>
            <a:r>
              <a:rPr lang="pt-BR" b="1" dirty="0"/>
              <a:t>180 dias</a:t>
            </a:r>
            <a:r>
              <a:rPr lang="pt-BR" dirty="0"/>
              <a:t>, para ver o comportamento do processo como um todo, respeitando-se a ordem cronológica de requerimentos prevista no Decreto 10.188/2019. Já ocorreram processamentos em </a:t>
            </a:r>
            <a:r>
              <a:rPr lang="pt-BR" b="1" dirty="0"/>
              <a:t>janeiro, fevereiro e março (aprox. 166 mil requerimentos analisados, 11 mil deferidos, R$ 800 mm pagamento).</a:t>
            </a:r>
          </a:p>
        </p:txBody>
      </p:sp>
      <p:pic>
        <p:nvPicPr>
          <p:cNvPr id="4" name="Imagem 3">
            <a:extLst>
              <a:ext uri="{FF2B5EF4-FFF2-40B4-BE49-F238E27FC236}">
                <a16:creationId xmlns:a16="http://schemas.microsoft.com/office/drawing/2014/main" xmlns="" id="{67554F20-66D2-89EE-E323-969AE966006B}"/>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9707545" y="69670"/>
            <a:ext cx="2191555" cy="2629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150E1-E401-8528-721B-1E44B1909918}"/>
              </a:ext>
            </a:extLst>
          </p:cNvPr>
          <p:cNvSpPr>
            <a:spLocks noGrp="1"/>
          </p:cNvSpPr>
          <p:nvPr>
            <p:ph type="title"/>
          </p:nvPr>
        </p:nvSpPr>
        <p:spPr>
          <a:xfrm>
            <a:off x="638175" y="320676"/>
            <a:ext cx="11334750" cy="1057852"/>
          </a:xfrm>
        </p:spPr>
        <p:txBody>
          <a:bodyPr>
            <a:normAutofit fontScale="90000"/>
          </a:bodyPr>
          <a:lstStyle/>
          <a:p>
            <a:pPr algn="ctr"/>
            <a:r>
              <a:rPr lang="pt-BR" b="1" dirty="0"/>
              <a:t>DRPPS - Canais e fontes de informação, </a:t>
            </a:r>
            <a:br>
              <a:rPr lang="pt-BR" b="1" dirty="0"/>
            </a:br>
            <a:r>
              <a:rPr lang="pt-BR" b="1" dirty="0"/>
              <a:t>conhecimento e orientação aos RPPS</a:t>
            </a:r>
          </a:p>
        </p:txBody>
      </p:sp>
      <p:sp>
        <p:nvSpPr>
          <p:cNvPr id="6" name="CaixaDeTexto 5">
            <a:extLst>
              <a:ext uri="{FF2B5EF4-FFF2-40B4-BE49-F238E27FC236}">
                <a16:creationId xmlns:a16="http://schemas.microsoft.com/office/drawing/2014/main" xmlns="" id="{39095BC9-28B3-AFD9-DB7B-6F5985EF5810}"/>
              </a:ext>
            </a:extLst>
          </p:cNvPr>
          <p:cNvSpPr txBox="1"/>
          <p:nvPr/>
        </p:nvSpPr>
        <p:spPr>
          <a:xfrm>
            <a:off x="3381375" y="6167992"/>
            <a:ext cx="6096000" cy="369332"/>
          </a:xfrm>
          <a:prstGeom prst="rect">
            <a:avLst/>
          </a:prstGeom>
          <a:noFill/>
        </p:spPr>
        <p:txBody>
          <a:bodyPr wrap="square">
            <a:spAutoFit/>
          </a:bodyPr>
          <a:lstStyle/>
          <a:p>
            <a:r>
              <a:rPr lang="pt-BR" sz="1800" dirty="0"/>
              <a:t>Fonte: https://www.gov.br/previdencia/pt-br/assuntos/rpps</a:t>
            </a:r>
            <a:endParaRPr lang="pt-BR" dirty="0"/>
          </a:p>
        </p:txBody>
      </p:sp>
      <p:pic>
        <p:nvPicPr>
          <p:cNvPr id="8" name="Imagem 7">
            <a:extLst>
              <a:ext uri="{FF2B5EF4-FFF2-40B4-BE49-F238E27FC236}">
                <a16:creationId xmlns:a16="http://schemas.microsoft.com/office/drawing/2014/main" xmlns="" id="{94A6F5F5-C4A5-B6F5-1FC9-7B840B3720E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171551" y="122009"/>
            <a:ext cx="1876525" cy="225183"/>
          </a:xfrm>
          <a:prstGeom prst="rect">
            <a:avLst/>
          </a:prstGeom>
        </p:spPr>
      </p:pic>
      <p:pic>
        <p:nvPicPr>
          <p:cNvPr id="10" name="Espaço Reservado para Conteúdo 9">
            <a:extLst>
              <a:ext uri="{FF2B5EF4-FFF2-40B4-BE49-F238E27FC236}">
                <a16:creationId xmlns:a16="http://schemas.microsoft.com/office/drawing/2014/main" xmlns="" id="{F4F7098C-5F69-25D5-BAB4-11FD4A2E518A}"/>
              </a:ext>
            </a:extLst>
          </p:cNvPr>
          <p:cNvPicPr>
            <a:picLocks noGrp="1" noChangeAspect="1"/>
          </p:cNvPicPr>
          <p:nvPr>
            <p:ph idx="1"/>
          </p:nvPr>
        </p:nvPicPr>
        <p:blipFill>
          <a:blip r:embed="rId3"/>
          <a:stretch>
            <a:fillRect/>
          </a:stretch>
        </p:blipFill>
        <p:spPr>
          <a:xfrm>
            <a:off x="838200" y="1916832"/>
            <a:ext cx="10515600" cy="3913262"/>
          </a:xfrm>
          <a:ln>
            <a:solidFill>
              <a:schemeClr val="accent1"/>
            </a:solidFill>
          </a:ln>
        </p:spPr>
      </p:pic>
      <p:pic>
        <p:nvPicPr>
          <p:cNvPr id="3" name="Gráfico 2" descr="Um quebra-cabeça">
            <a:extLst>
              <a:ext uri="{FF2B5EF4-FFF2-40B4-BE49-F238E27FC236}">
                <a16:creationId xmlns:a16="http://schemas.microsoft.com/office/drawing/2014/main" xmlns="" id="{AB862546-EBA0-58B1-6CC4-6EF919A8FE12}"/>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4680" y="-99392"/>
            <a:ext cx="2232248" cy="2016224"/>
          </a:xfrm>
          <a:prstGeom prst="rect">
            <a:avLst/>
          </a:prstGeom>
        </p:spPr>
      </p:pic>
    </p:spTree>
    <p:extLst>
      <p:ext uri="{BB962C8B-B14F-4D97-AF65-F5344CB8AC3E}">
        <p14:creationId xmlns:p14="http://schemas.microsoft.com/office/powerpoint/2010/main" xmlns="" val="229688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150E1-E401-8528-721B-1E44B1909918}"/>
              </a:ext>
            </a:extLst>
          </p:cNvPr>
          <p:cNvSpPr>
            <a:spLocks noGrp="1"/>
          </p:cNvSpPr>
          <p:nvPr>
            <p:ph type="title"/>
          </p:nvPr>
        </p:nvSpPr>
        <p:spPr>
          <a:xfrm>
            <a:off x="638175" y="320676"/>
            <a:ext cx="11334750" cy="1057852"/>
          </a:xfrm>
        </p:spPr>
        <p:txBody>
          <a:bodyPr>
            <a:normAutofit fontScale="90000"/>
          </a:bodyPr>
          <a:lstStyle/>
          <a:p>
            <a:pPr algn="ctr"/>
            <a:r>
              <a:rPr lang="pt-BR" b="1" dirty="0"/>
              <a:t>DRPPS - Canais e fontes de informação, </a:t>
            </a:r>
            <a:br>
              <a:rPr lang="pt-BR" b="1" dirty="0"/>
            </a:br>
            <a:r>
              <a:rPr lang="pt-BR" b="1" dirty="0"/>
              <a:t>conhecimento e orientação aos RPPS</a:t>
            </a:r>
          </a:p>
        </p:txBody>
      </p:sp>
      <p:sp>
        <p:nvSpPr>
          <p:cNvPr id="6" name="CaixaDeTexto 5">
            <a:extLst>
              <a:ext uri="{FF2B5EF4-FFF2-40B4-BE49-F238E27FC236}">
                <a16:creationId xmlns:a16="http://schemas.microsoft.com/office/drawing/2014/main" xmlns="" id="{39095BC9-28B3-AFD9-DB7B-6F5985EF5810}"/>
              </a:ext>
            </a:extLst>
          </p:cNvPr>
          <p:cNvSpPr txBox="1"/>
          <p:nvPr/>
        </p:nvSpPr>
        <p:spPr>
          <a:xfrm>
            <a:off x="3381375" y="6358492"/>
            <a:ext cx="6096000" cy="369332"/>
          </a:xfrm>
          <a:prstGeom prst="rect">
            <a:avLst/>
          </a:prstGeom>
          <a:noFill/>
        </p:spPr>
        <p:txBody>
          <a:bodyPr wrap="square">
            <a:spAutoFit/>
          </a:bodyPr>
          <a:lstStyle/>
          <a:p>
            <a:r>
              <a:rPr lang="pt-BR" sz="1800" dirty="0"/>
              <a:t>Fonte: https://www.gov.br/previdencia/pt-br/assuntos/rpps</a:t>
            </a:r>
            <a:endParaRPr lang="pt-BR" dirty="0"/>
          </a:p>
        </p:txBody>
      </p:sp>
      <p:pic>
        <p:nvPicPr>
          <p:cNvPr id="8" name="Imagem 7">
            <a:extLst>
              <a:ext uri="{FF2B5EF4-FFF2-40B4-BE49-F238E27FC236}">
                <a16:creationId xmlns:a16="http://schemas.microsoft.com/office/drawing/2014/main" xmlns="" id="{94A6F5F5-C4A5-B6F5-1FC9-7B840B3720E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171551" y="122009"/>
            <a:ext cx="1876525" cy="225183"/>
          </a:xfrm>
          <a:prstGeom prst="rect">
            <a:avLst/>
          </a:prstGeom>
        </p:spPr>
      </p:pic>
      <p:pic>
        <p:nvPicPr>
          <p:cNvPr id="3" name="Gráfico 2" descr="Um quebra-cabeça">
            <a:extLst>
              <a:ext uri="{FF2B5EF4-FFF2-40B4-BE49-F238E27FC236}">
                <a16:creationId xmlns:a16="http://schemas.microsoft.com/office/drawing/2014/main" xmlns="" id="{AB862546-EBA0-58B1-6CC4-6EF919A8FE1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4680" y="-99392"/>
            <a:ext cx="2232248" cy="2016224"/>
          </a:xfrm>
          <a:prstGeom prst="rect">
            <a:avLst/>
          </a:prstGeom>
        </p:spPr>
      </p:pic>
      <p:pic>
        <p:nvPicPr>
          <p:cNvPr id="9" name="Espaço Reservado para Conteúdo 8">
            <a:extLst>
              <a:ext uri="{FF2B5EF4-FFF2-40B4-BE49-F238E27FC236}">
                <a16:creationId xmlns:a16="http://schemas.microsoft.com/office/drawing/2014/main" xmlns="" id="{5EF54684-17FA-0AD8-0AA6-8BB80DBC2FED}"/>
              </a:ext>
            </a:extLst>
          </p:cNvPr>
          <p:cNvPicPr>
            <a:picLocks noGrp="1" noChangeAspect="1"/>
          </p:cNvPicPr>
          <p:nvPr>
            <p:ph idx="1"/>
          </p:nvPr>
        </p:nvPicPr>
        <p:blipFill>
          <a:blip r:embed="rId5"/>
          <a:stretch>
            <a:fillRect/>
          </a:stretch>
        </p:blipFill>
        <p:spPr>
          <a:xfrm>
            <a:off x="314325" y="1409700"/>
            <a:ext cx="2986365" cy="650875"/>
          </a:xfrm>
        </p:spPr>
      </p:pic>
      <p:pic>
        <p:nvPicPr>
          <p:cNvPr id="12" name="Imagem 11">
            <a:extLst>
              <a:ext uri="{FF2B5EF4-FFF2-40B4-BE49-F238E27FC236}">
                <a16:creationId xmlns:a16="http://schemas.microsoft.com/office/drawing/2014/main" xmlns="" id="{7D5C8EE1-6042-B019-E17E-1E383AFFAA5D}"/>
              </a:ext>
            </a:extLst>
          </p:cNvPr>
          <p:cNvPicPr>
            <a:picLocks noChangeAspect="1"/>
          </p:cNvPicPr>
          <p:nvPr/>
        </p:nvPicPr>
        <p:blipFill>
          <a:blip r:embed="rId6"/>
          <a:stretch>
            <a:fillRect/>
          </a:stretch>
        </p:blipFill>
        <p:spPr>
          <a:xfrm>
            <a:off x="476250" y="2133600"/>
            <a:ext cx="5165439" cy="1757362"/>
          </a:xfrm>
          <a:prstGeom prst="rect">
            <a:avLst/>
          </a:prstGeom>
        </p:spPr>
      </p:pic>
      <p:pic>
        <p:nvPicPr>
          <p:cNvPr id="14" name="Imagem 13">
            <a:extLst>
              <a:ext uri="{FF2B5EF4-FFF2-40B4-BE49-F238E27FC236}">
                <a16:creationId xmlns:a16="http://schemas.microsoft.com/office/drawing/2014/main" xmlns="" id="{75B2BE57-9BC8-2624-2DBE-3CF277A1E84C}"/>
              </a:ext>
            </a:extLst>
          </p:cNvPr>
          <p:cNvPicPr>
            <a:picLocks noChangeAspect="1"/>
          </p:cNvPicPr>
          <p:nvPr/>
        </p:nvPicPr>
        <p:blipFill>
          <a:blip r:embed="rId7"/>
          <a:stretch>
            <a:fillRect/>
          </a:stretch>
        </p:blipFill>
        <p:spPr>
          <a:xfrm>
            <a:off x="6986086" y="1571625"/>
            <a:ext cx="4648701" cy="1885950"/>
          </a:xfrm>
          <a:prstGeom prst="rect">
            <a:avLst/>
          </a:prstGeom>
        </p:spPr>
      </p:pic>
      <p:pic>
        <p:nvPicPr>
          <p:cNvPr id="16" name="Imagem 15">
            <a:extLst>
              <a:ext uri="{FF2B5EF4-FFF2-40B4-BE49-F238E27FC236}">
                <a16:creationId xmlns:a16="http://schemas.microsoft.com/office/drawing/2014/main" xmlns="" id="{EE30720C-6E54-DBE6-DC5B-6DE788B2FAFF}"/>
              </a:ext>
            </a:extLst>
          </p:cNvPr>
          <p:cNvPicPr>
            <a:picLocks noChangeAspect="1"/>
          </p:cNvPicPr>
          <p:nvPr/>
        </p:nvPicPr>
        <p:blipFill>
          <a:blip r:embed="rId8"/>
          <a:stretch>
            <a:fillRect/>
          </a:stretch>
        </p:blipFill>
        <p:spPr>
          <a:xfrm>
            <a:off x="2328920" y="4010622"/>
            <a:ext cx="7643756" cy="2228253"/>
          </a:xfrm>
          <a:prstGeom prst="rect">
            <a:avLst/>
          </a:prstGeom>
        </p:spPr>
      </p:pic>
    </p:spTree>
    <p:extLst>
      <p:ext uri="{BB962C8B-B14F-4D97-AF65-F5344CB8AC3E}">
        <p14:creationId xmlns:p14="http://schemas.microsoft.com/office/powerpoint/2010/main" xmlns="" val="279616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150E1-E401-8528-721B-1E44B1909918}"/>
              </a:ext>
            </a:extLst>
          </p:cNvPr>
          <p:cNvSpPr>
            <a:spLocks noGrp="1"/>
          </p:cNvSpPr>
          <p:nvPr>
            <p:ph type="title"/>
          </p:nvPr>
        </p:nvSpPr>
        <p:spPr>
          <a:xfrm>
            <a:off x="638175" y="320676"/>
            <a:ext cx="11334750" cy="1057852"/>
          </a:xfrm>
        </p:spPr>
        <p:txBody>
          <a:bodyPr>
            <a:normAutofit fontScale="90000"/>
          </a:bodyPr>
          <a:lstStyle/>
          <a:p>
            <a:pPr algn="ctr"/>
            <a:r>
              <a:rPr lang="pt-BR" b="1" dirty="0"/>
              <a:t>DRPPS - Canais e fontes de informação, </a:t>
            </a:r>
            <a:br>
              <a:rPr lang="pt-BR" b="1" dirty="0"/>
            </a:br>
            <a:r>
              <a:rPr lang="pt-BR" b="1" dirty="0"/>
              <a:t>conhecimento e orientação aos RPPS</a:t>
            </a:r>
          </a:p>
        </p:txBody>
      </p:sp>
      <p:sp>
        <p:nvSpPr>
          <p:cNvPr id="6" name="CaixaDeTexto 5">
            <a:extLst>
              <a:ext uri="{FF2B5EF4-FFF2-40B4-BE49-F238E27FC236}">
                <a16:creationId xmlns:a16="http://schemas.microsoft.com/office/drawing/2014/main" xmlns="" id="{39095BC9-28B3-AFD9-DB7B-6F5985EF5810}"/>
              </a:ext>
            </a:extLst>
          </p:cNvPr>
          <p:cNvSpPr txBox="1"/>
          <p:nvPr/>
        </p:nvSpPr>
        <p:spPr>
          <a:xfrm>
            <a:off x="3381375" y="6358492"/>
            <a:ext cx="6096000" cy="369332"/>
          </a:xfrm>
          <a:prstGeom prst="rect">
            <a:avLst/>
          </a:prstGeom>
          <a:noFill/>
        </p:spPr>
        <p:txBody>
          <a:bodyPr wrap="square">
            <a:spAutoFit/>
          </a:bodyPr>
          <a:lstStyle/>
          <a:p>
            <a:r>
              <a:rPr lang="pt-BR" sz="1800" dirty="0"/>
              <a:t>Fonte: https://www.gov.br/previdencia/pt-br/assuntos/rpps</a:t>
            </a:r>
            <a:endParaRPr lang="pt-BR" dirty="0"/>
          </a:p>
        </p:txBody>
      </p:sp>
      <p:pic>
        <p:nvPicPr>
          <p:cNvPr id="8" name="Imagem 7">
            <a:extLst>
              <a:ext uri="{FF2B5EF4-FFF2-40B4-BE49-F238E27FC236}">
                <a16:creationId xmlns:a16="http://schemas.microsoft.com/office/drawing/2014/main" xmlns="" id="{94A6F5F5-C4A5-B6F5-1FC9-7B840B3720E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171551" y="122009"/>
            <a:ext cx="1876525" cy="225183"/>
          </a:xfrm>
          <a:prstGeom prst="rect">
            <a:avLst/>
          </a:prstGeom>
        </p:spPr>
      </p:pic>
      <p:pic>
        <p:nvPicPr>
          <p:cNvPr id="3" name="Gráfico 2" descr="Um quebra-cabeça">
            <a:extLst>
              <a:ext uri="{FF2B5EF4-FFF2-40B4-BE49-F238E27FC236}">
                <a16:creationId xmlns:a16="http://schemas.microsoft.com/office/drawing/2014/main" xmlns="" id="{AB862546-EBA0-58B1-6CC4-6EF919A8FE1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4680" y="-99392"/>
            <a:ext cx="2232248" cy="2016224"/>
          </a:xfrm>
          <a:prstGeom prst="rect">
            <a:avLst/>
          </a:prstGeom>
        </p:spPr>
      </p:pic>
      <p:sp>
        <p:nvSpPr>
          <p:cNvPr id="13" name="Espaço Reservado para Conteúdo 12">
            <a:extLst>
              <a:ext uri="{FF2B5EF4-FFF2-40B4-BE49-F238E27FC236}">
                <a16:creationId xmlns:a16="http://schemas.microsoft.com/office/drawing/2014/main" xmlns="" id="{3F328B47-68F8-17A4-465A-F7F3273E7FFE}"/>
              </a:ext>
            </a:extLst>
          </p:cNvPr>
          <p:cNvSpPr>
            <a:spLocks noGrp="1"/>
          </p:cNvSpPr>
          <p:nvPr>
            <p:ph idx="1"/>
          </p:nvPr>
        </p:nvSpPr>
        <p:spPr/>
        <p:txBody>
          <a:bodyPr/>
          <a:lstStyle/>
          <a:p>
            <a:pPr marL="0" indent="0">
              <a:buNone/>
            </a:pPr>
            <a:r>
              <a:rPr lang="pt-BR" dirty="0"/>
              <a:t> </a:t>
            </a:r>
          </a:p>
        </p:txBody>
      </p:sp>
      <p:pic>
        <p:nvPicPr>
          <p:cNvPr id="17" name="Imagem 16">
            <a:extLst>
              <a:ext uri="{FF2B5EF4-FFF2-40B4-BE49-F238E27FC236}">
                <a16:creationId xmlns:a16="http://schemas.microsoft.com/office/drawing/2014/main" xmlns="" id="{51D2EF42-19F0-1D72-203F-E2267AA7E8FF}"/>
              </a:ext>
            </a:extLst>
          </p:cNvPr>
          <p:cNvPicPr>
            <a:picLocks noChangeAspect="1"/>
          </p:cNvPicPr>
          <p:nvPr/>
        </p:nvPicPr>
        <p:blipFill>
          <a:blip r:embed="rId5"/>
          <a:stretch>
            <a:fillRect/>
          </a:stretch>
        </p:blipFill>
        <p:spPr>
          <a:xfrm>
            <a:off x="495300" y="1552694"/>
            <a:ext cx="3219450" cy="623768"/>
          </a:xfrm>
          <a:prstGeom prst="rect">
            <a:avLst/>
          </a:prstGeom>
        </p:spPr>
      </p:pic>
      <p:pic>
        <p:nvPicPr>
          <p:cNvPr id="19" name="Imagem 18">
            <a:extLst>
              <a:ext uri="{FF2B5EF4-FFF2-40B4-BE49-F238E27FC236}">
                <a16:creationId xmlns:a16="http://schemas.microsoft.com/office/drawing/2014/main" xmlns="" id="{CAC8671B-9A28-28A8-5327-1A23E98E5D9F}"/>
              </a:ext>
            </a:extLst>
          </p:cNvPr>
          <p:cNvPicPr>
            <a:picLocks noChangeAspect="1"/>
          </p:cNvPicPr>
          <p:nvPr/>
        </p:nvPicPr>
        <p:blipFill>
          <a:blip r:embed="rId6"/>
          <a:stretch>
            <a:fillRect/>
          </a:stretch>
        </p:blipFill>
        <p:spPr>
          <a:xfrm>
            <a:off x="461962" y="2442584"/>
            <a:ext cx="7215377" cy="3452776"/>
          </a:xfrm>
          <a:prstGeom prst="rect">
            <a:avLst/>
          </a:prstGeom>
        </p:spPr>
      </p:pic>
      <p:pic>
        <p:nvPicPr>
          <p:cNvPr id="21" name="Imagem 20">
            <a:extLst>
              <a:ext uri="{FF2B5EF4-FFF2-40B4-BE49-F238E27FC236}">
                <a16:creationId xmlns:a16="http://schemas.microsoft.com/office/drawing/2014/main" xmlns="" id="{22CABD0C-6619-75CA-CE99-6288C8758DBF}"/>
              </a:ext>
            </a:extLst>
          </p:cNvPr>
          <p:cNvPicPr>
            <a:picLocks noChangeAspect="1"/>
          </p:cNvPicPr>
          <p:nvPr/>
        </p:nvPicPr>
        <p:blipFill>
          <a:blip r:embed="rId7"/>
          <a:stretch>
            <a:fillRect/>
          </a:stretch>
        </p:blipFill>
        <p:spPr>
          <a:xfrm>
            <a:off x="9159748" y="1417596"/>
            <a:ext cx="2232248" cy="2365120"/>
          </a:xfrm>
          <a:prstGeom prst="rect">
            <a:avLst/>
          </a:prstGeom>
        </p:spPr>
      </p:pic>
      <p:pic>
        <p:nvPicPr>
          <p:cNvPr id="23" name="Imagem 22">
            <a:extLst>
              <a:ext uri="{FF2B5EF4-FFF2-40B4-BE49-F238E27FC236}">
                <a16:creationId xmlns:a16="http://schemas.microsoft.com/office/drawing/2014/main" xmlns="" id="{CA6610F7-127B-0BF6-4020-F72C66C2CBAE}"/>
              </a:ext>
            </a:extLst>
          </p:cNvPr>
          <p:cNvPicPr>
            <a:picLocks noChangeAspect="1"/>
          </p:cNvPicPr>
          <p:nvPr/>
        </p:nvPicPr>
        <p:blipFill>
          <a:blip r:embed="rId8"/>
          <a:stretch>
            <a:fillRect/>
          </a:stretch>
        </p:blipFill>
        <p:spPr>
          <a:xfrm>
            <a:off x="9159748" y="4046496"/>
            <a:ext cx="2322640" cy="2340170"/>
          </a:xfrm>
          <a:prstGeom prst="rect">
            <a:avLst/>
          </a:prstGeom>
        </p:spPr>
      </p:pic>
    </p:spTree>
    <p:extLst>
      <p:ext uri="{BB962C8B-B14F-4D97-AF65-F5344CB8AC3E}">
        <p14:creationId xmlns:p14="http://schemas.microsoft.com/office/powerpoint/2010/main" xmlns="" val="296453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xmlns="" id="{A545A765-9E99-45A4-BC43-05697197947F}"/>
              </a:ext>
            </a:extLst>
          </p:cNvPr>
          <p:cNvSpPr txBox="1"/>
          <p:nvPr/>
        </p:nvSpPr>
        <p:spPr>
          <a:xfrm>
            <a:off x="0" y="60756"/>
            <a:ext cx="12192000" cy="4924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CaixaDeTexto 8">
            <a:extLst>
              <a:ext uri="{FF2B5EF4-FFF2-40B4-BE49-F238E27FC236}">
                <a16:creationId xmlns:a16="http://schemas.microsoft.com/office/drawing/2014/main" xmlns="" id="{1971B00F-442E-4747-A2BF-0BEE4C1895EF}"/>
              </a:ext>
            </a:extLst>
          </p:cNvPr>
          <p:cNvSpPr txBox="1"/>
          <p:nvPr/>
        </p:nvSpPr>
        <p:spPr>
          <a:xfrm>
            <a:off x="309522" y="1142984"/>
            <a:ext cx="11358642" cy="3631763"/>
          </a:xfrm>
          <a:prstGeom prst="rect">
            <a:avLst/>
          </a:prstGeom>
          <a:noFill/>
        </p:spPr>
        <p:txBody>
          <a:bodyPr wrap="square" rtlCol="0">
            <a:spAutoFit/>
          </a:bodyPr>
          <a:lstStyle/>
          <a:p>
            <a:pPr marL="285750" indent="-285750" algn="just" fontAlgn="base">
              <a:spcAft>
                <a:spcPts val="600"/>
              </a:spcAft>
            </a:pPr>
            <a:r>
              <a:rPr lang="pt-BR" sz="2200" dirty="0">
                <a:solidFill>
                  <a:srgbClr val="162937"/>
                </a:solidFill>
                <a:latin typeface="rawline"/>
              </a:rPr>
              <a:t>    REGULARIDADE PREVIDENCIÁRIA, CONFORMIDADE, OBSERVÂNCIA DAS NORMAS, REFORMAS LOCAIS nos entes que ainda não realizaram (</a:t>
            </a:r>
            <a:r>
              <a:rPr lang="pt-BR" sz="2200" b="1" dirty="0">
                <a:latin typeface="rawline"/>
              </a:rPr>
              <a:t>discussão e aprovação dos projetos que tratam da adequação da idade mínima e do plano de benefícios</a:t>
            </a:r>
            <a:r>
              <a:rPr lang="pt-BR" sz="2200" dirty="0">
                <a:solidFill>
                  <a:srgbClr val="162937"/>
                </a:solidFill>
                <a:latin typeface="rawline"/>
              </a:rPr>
              <a:t>) e estudo de impacto financeiro e atuarial </a:t>
            </a:r>
            <a:r>
              <a:rPr lang="pt-BR" sz="2200" b="1" u="sng" dirty="0">
                <a:solidFill>
                  <a:srgbClr val="162937"/>
                </a:solidFill>
                <a:latin typeface="rawline"/>
              </a:rPr>
              <a:t>previamente</a:t>
            </a:r>
            <a:r>
              <a:rPr lang="pt-BR" sz="2200" dirty="0">
                <a:solidFill>
                  <a:srgbClr val="162937"/>
                </a:solidFill>
                <a:latin typeface="rawline"/>
              </a:rPr>
              <a:t> às reformas estatutárias e revisão de plano de carreira.</a:t>
            </a:r>
          </a:p>
          <a:p>
            <a:pPr marL="285750" indent="-285750" algn="just">
              <a:spcAft>
                <a:spcPts val="600"/>
              </a:spcAft>
            </a:pPr>
            <a:r>
              <a:rPr lang="pt-BR" sz="2200" b="1" dirty="0">
                <a:solidFill>
                  <a:srgbClr val="162937"/>
                </a:solidFill>
                <a:latin typeface="rawline"/>
              </a:rPr>
              <a:t>     PROFISSIONALIZAÇÃO, FORTALECIMENTO, SUSTENTABILIDADE. </a:t>
            </a:r>
            <a:r>
              <a:rPr lang="pt-BR" sz="2200" dirty="0">
                <a:solidFill>
                  <a:srgbClr val="162937"/>
                </a:solidFill>
                <a:latin typeface="rawline"/>
              </a:rPr>
              <a:t>Uma previdência que garanta ao servidor público </a:t>
            </a:r>
            <a:r>
              <a:rPr lang="pt-BR" sz="2200" b="1" dirty="0">
                <a:solidFill>
                  <a:srgbClr val="162937"/>
                </a:solidFill>
                <a:latin typeface="rawline"/>
              </a:rPr>
              <a:t>segurança e tranquilidade </a:t>
            </a:r>
            <a:r>
              <a:rPr lang="pt-BR" sz="2200" dirty="0">
                <a:solidFill>
                  <a:srgbClr val="162937"/>
                </a:solidFill>
                <a:latin typeface="rawline"/>
              </a:rPr>
              <a:t>ao longo de sua vida, sem comprometer o </a:t>
            </a:r>
            <a:r>
              <a:rPr lang="pt-BR" sz="2200" b="1" dirty="0">
                <a:solidFill>
                  <a:srgbClr val="162937"/>
                </a:solidFill>
                <a:latin typeface="rawline"/>
              </a:rPr>
              <a:t>orçamento público </a:t>
            </a:r>
            <a:r>
              <a:rPr lang="pt-BR" sz="2200" dirty="0">
                <a:solidFill>
                  <a:srgbClr val="162937"/>
                </a:solidFill>
                <a:latin typeface="rawline"/>
              </a:rPr>
              <a:t>e a </a:t>
            </a:r>
            <a:r>
              <a:rPr lang="pt-BR" sz="2200" b="1" dirty="0">
                <a:solidFill>
                  <a:srgbClr val="162937"/>
                </a:solidFill>
                <a:latin typeface="rawline"/>
              </a:rPr>
              <a:t>capacidade estatal </a:t>
            </a:r>
            <a:r>
              <a:rPr lang="pt-BR" sz="2200" dirty="0">
                <a:solidFill>
                  <a:srgbClr val="162937"/>
                </a:solidFill>
                <a:latin typeface="rawline"/>
              </a:rPr>
              <a:t>de atender as </a:t>
            </a:r>
            <a:r>
              <a:rPr lang="pt-BR" sz="2200" b="1" dirty="0">
                <a:solidFill>
                  <a:srgbClr val="162937"/>
                </a:solidFill>
                <a:latin typeface="rawline"/>
              </a:rPr>
              <a:t>políticas públicas </a:t>
            </a:r>
            <a:r>
              <a:rPr lang="pt-BR" sz="2200" dirty="0">
                <a:solidFill>
                  <a:srgbClr val="162937"/>
                </a:solidFill>
                <a:latin typeface="rawline"/>
              </a:rPr>
              <a:t>de interesse do conjunto da </a:t>
            </a:r>
            <a:r>
              <a:rPr lang="pt-BR" sz="2200" b="1" dirty="0">
                <a:solidFill>
                  <a:srgbClr val="162937"/>
                </a:solidFill>
                <a:latin typeface="rawline"/>
              </a:rPr>
              <a:t>sociedade</a:t>
            </a:r>
            <a:r>
              <a:rPr lang="pt-BR" sz="2200" dirty="0">
                <a:solidFill>
                  <a:srgbClr val="162937"/>
                </a:solidFill>
                <a:latin typeface="rawline"/>
              </a:rPr>
              <a:t>.</a:t>
            </a:r>
          </a:p>
          <a:p>
            <a:pPr marL="285750" indent="-285750" algn="just">
              <a:spcAft>
                <a:spcPts val="600"/>
              </a:spcAft>
            </a:pPr>
            <a:r>
              <a:rPr lang="pt-BR" sz="2200" b="1" dirty="0">
                <a:solidFill>
                  <a:srgbClr val="162937"/>
                </a:solidFill>
                <a:latin typeface="rawline"/>
              </a:rPr>
              <a:t>    Gestão Pública, Gestão Previdenciária. Governança. Conscientização e participação. Educação previdenciária e financeira</a:t>
            </a:r>
            <a:r>
              <a:rPr lang="pt-BR" sz="2200" dirty="0">
                <a:solidFill>
                  <a:srgbClr val="162937"/>
                </a:solidFill>
                <a:latin typeface="rawline"/>
              </a:rPr>
              <a:t>.</a:t>
            </a:r>
          </a:p>
        </p:txBody>
      </p:sp>
      <p:sp>
        <p:nvSpPr>
          <p:cNvPr id="10" name="CaixaDeTexto 9">
            <a:extLst>
              <a:ext uri="{FF2B5EF4-FFF2-40B4-BE49-F238E27FC236}">
                <a16:creationId xmlns:a16="http://schemas.microsoft.com/office/drawing/2014/main" xmlns="" id="{64DC04D4-439E-48F0-AFEF-8E42BFAB8C4D}"/>
              </a:ext>
            </a:extLst>
          </p:cNvPr>
          <p:cNvSpPr txBox="1"/>
          <p:nvPr/>
        </p:nvSpPr>
        <p:spPr>
          <a:xfrm>
            <a:off x="452398" y="508610"/>
            <a:ext cx="11072890" cy="43088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2200" b="1" dirty="0">
                <a:latin typeface="Open Sans" panose="020B0606030504020204" pitchFamily="34" charset="0"/>
                <a:ea typeface="Open Sans" panose="020B0606030504020204" pitchFamily="34" charset="0"/>
                <a:cs typeface="Open Sans" panose="020B0606030504020204" pitchFamily="34" charset="0"/>
              </a:rPr>
              <a:t>PRESENTE E FUTURO DA PREVIDÊNCIA NO SERVIÇO PÚBLICO REQUER</a:t>
            </a:r>
            <a:endParaRPr kumimoji="0" lang="pt-BR"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m 3" descr="Padrão do plano de fundo&#10;&#10;Descrição gerada automaticamente">
            <a:extLst>
              <a:ext uri="{FF2B5EF4-FFF2-40B4-BE49-F238E27FC236}">
                <a16:creationId xmlns:a16="http://schemas.microsoft.com/office/drawing/2014/main" xmlns="" id="{26C7C134-0DDA-41A1-A7C3-7D763BA17BE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33244" y="4811749"/>
            <a:ext cx="3266400" cy="1922448"/>
          </a:xfrm>
          <a:prstGeom prst="rect">
            <a:avLst/>
          </a:prstGeom>
        </p:spPr>
      </p:pic>
      <p:pic>
        <p:nvPicPr>
          <p:cNvPr id="6" name="Imagem 5">
            <a:extLst>
              <a:ext uri="{FF2B5EF4-FFF2-40B4-BE49-F238E27FC236}">
                <a16:creationId xmlns:a16="http://schemas.microsoft.com/office/drawing/2014/main" xmlns="" id="{288140CF-00E2-453B-4189-B42FB18D681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9936417" y="265702"/>
            <a:ext cx="1876525" cy="225183"/>
          </a:xfrm>
          <a:prstGeom prst="rect">
            <a:avLst/>
          </a:prstGeom>
        </p:spPr>
      </p:pic>
      <p:pic>
        <p:nvPicPr>
          <p:cNvPr id="2" name="Gráfico 1" descr="Um quebra-cabeça">
            <a:extLst>
              <a:ext uri="{FF2B5EF4-FFF2-40B4-BE49-F238E27FC236}">
                <a16:creationId xmlns:a16="http://schemas.microsoft.com/office/drawing/2014/main" xmlns="" id="{31DC8944-17EE-F1C7-9FB4-D1CDB521297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312712" y="-243408"/>
            <a:ext cx="2009486" cy="1815020"/>
          </a:xfrm>
          <a:prstGeom prst="rect">
            <a:avLst/>
          </a:prstGeom>
        </p:spPr>
      </p:pic>
    </p:spTree>
    <p:extLst>
      <p:ext uri="{BB962C8B-B14F-4D97-AF65-F5344CB8AC3E}">
        <p14:creationId xmlns:p14="http://schemas.microsoft.com/office/powerpoint/2010/main" xmlns="" val="115074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m 8" descr="Código QR&#10;&#10;Descrição gerada automaticamente">
            <a:extLst>
              <a:ext uri="{FF2B5EF4-FFF2-40B4-BE49-F238E27FC236}">
                <a16:creationId xmlns:a16="http://schemas.microsoft.com/office/drawing/2014/main" xmlns="" id="{B6222017-AE76-21DE-C510-8253E405DAAE}"/>
              </a:ext>
            </a:extLst>
          </p:cNvPr>
          <p:cNvPicPr>
            <a:picLocks noChangeAspect="1"/>
          </p:cNvPicPr>
          <p:nvPr/>
        </p:nvPicPr>
        <p:blipFill>
          <a:blip r:embed="rId2"/>
          <a:stretch>
            <a:fillRect/>
          </a:stretch>
        </p:blipFill>
        <p:spPr>
          <a:xfrm>
            <a:off x="1169728" y="398186"/>
            <a:ext cx="3185159" cy="3217333"/>
          </a:xfrm>
          <a:prstGeom prst="rect">
            <a:avLst/>
          </a:prstGeom>
        </p:spPr>
      </p:pic>
      <p:pic>
        <p:nvPicPr>
          <p:cNvPr id="4" name="Imagem 3" descr="Código QR&#10;&#10;Descrição gerada automaticamente">
            <a:extLst>
              <a:ext uri="{FF2B5EF4-FFF2-40B4-BE49-F238E27FC236}">
                <a16:creationId xmlns:a16="http://schemas.microsoft.com/office/drawing/2014/main" xmlns="" id="{D8F58E41-F7CA-F655-6C87-E1094D07E4F6}"/>
              </a:ext>
            </a:extLst>
          </p:cNvPr>
          <p:cNvPicPr>
            <a:picLocks noChangeAspect="1"/>
          </p:cNvPicPr>
          <p:nvPr/>
        </p:nvPicPr>
        <p:blipFill>
          <a:blip r:embed="rId3"/>
          <a:stretch>
            <a:fillRect/>
          </a:stretch>
        </p:blipFill>
        <p:spPr>
          <a:xfrm>
            <a:off x="7837114" y="398186"/>
            <a:ext cx="3258059" cy="3217333"/>
          </a:xfrm>
          <a:prstGeom prst="rect">
            <a:avLst/>
          </a:prstGeom>
        </p:spPr>
      </p:pic>
      <p:sp>
        <p:nvSpPr>
          <p:cNvPr id="12" name="CaixaDeTexto 11">
            <a:extLst>
              <a:ext uri="{FF2B5EF4-FFF2-40B4-BE49-F238E27FC236}">
                <a16:creationId xmlns:a16="http://schemas.microsoft.com/office/drawing/2014/main" xmlns="" id="{891502FC-39EC-3270-E405-B638575D3718}"/>
              </a:ext>
            </a:extLst>
          </p:cNvPr>
          <p:cNvSpPr txBox="1"/>
          <p:nvPr/>
        </p:nvSpPr>
        <p:spPr>
          <a:xfrm>
            <a:off x="841889" y="3596111"/>
            <a:ext cx="3831203" cy="964544"/>
          </a:xfrm>
          <a:prstGeom prst="rect">
            <a:avLst/>
          </a:prstGeom>
        </p:spPr>
        <p:txBody>
          <a:bodyPr vert="horz" lIns="91440" tIns="45720" rIns="91440" bIns="45720" rtlCol="0" anchor="b">
            <a:normAutofit fontScale="70000" lnSpcReduction="20000"/>
          </a:bodyPr>
          <a:lstStyle>
            <a:lvl1pPr>
              <a:lnSpc>
                <a:spcPct val="90000"/>
              </a:lnSpc>
              <a:spcBef>
                <a:spcPct val="0"/>
              </a:spcBef>
              <a:buNone/>
              <a:defRPr sz="4400" b="1" i="0">
                <a:solidFill>
                  <a:schemeClr val="bg1"/>
                </a:solidFill>
                <a:effectLst/>
                <a:latin typeface="+mj-lt"/>
                <a:ea typeface="+mj-ea"/>
                <a:cs typeface="+mj-cs"/>
              </a:defRPr>
            </a:lvl1pPr>
          </a:lstStyle>
          <a:p>
            <a:pPr algn="ctr">
              <a:spcAft>
                <a:spcPts val="600"/>
              </a:spcAft>
            </a:pPr>
            <a:r>
              <a:rPr lang="en-US" dirty="0" err="1">
                <a:solidFill>
                  <a:schemeClr val="tx1"/>
                </a:solidFill>
              </a:rPr>
              <a:t>QRCode</a:t>
            </a:r>
            <a:r>
              <a:rPr lang="en-US" dirty="0">
                <a:solidFill>
                  <a:schemeClr val="tx1"/>
                </a:solidFill>
              </a:rPr>
              <a:t> </a:t>
            </a:r>
            <a:r>
              <a:rPr lang="en-US">
                <a:solidFill>
                  <a:schemeClr val="tx1"/>
                </a:solidFill>
              </a:rPr>
              <a:t>do WhatsApp </a:t>
            </a:r>
            <a:r>
              <a:rPr lang="en-US" dirty="0">
                <a:solidFill>
                  <a:schemeClr val="tx1"/>
                </a:solidFill>
              </a:rPr>
              <a:t>do </a:t>
            </a:r>
            <a:r>
              <a:rPr lang="en-US" dirty="0" err="1">
                <a:solidFill>
                  <a:schemeClr val="tx1"/>
                </a:solidFill>
              </a:rPr>
              <a:t>Atendimento</a:t>
            </a:r>
            <a:r>
              <a:rPr lang="en-US" dirty="0">
                <a:solidFill>
                  <a:schemeClr val="tx1"/>
                </a:solidFill>
              </a:rPr>
              <a:t> </a:t>
            </a:r>
          </a:p>
        </p:txBody>
      </p:sp>
      <p:sp>
        <p:nvSpPr>
          <p:cNvPr id="3" name="CaixaDeTexto 2">
            <a:extLst>
              <a:ext uri="{FF2B5EF4-FFF2-40B4-BE49-F238E27FC236}">
                <a16:creationId xmlns:a16="http://schemas.microsoft.com/office/drawing/2014/main" xmlns="" id="{25A5256D-F757-050B-9304-2AC2A6A03E12}"/>
              </a:ext>
            </a:extLst>
          </p:cNvPr>
          <p:cNvSpPr txBox="1"/>
          <p:nvPr/>
        </p:nvSpPr>
        <p:spPr>
          <a:xfrm>
            <a:off x="7404651" y="3596111"/>
            <a:ext cx="4387234" cy="964544"/>
          </a:xfrm>
          <a:prstGeom prst="rect">
            <a:avLst/>
          </a:prstGeom>
        </p:spPr>
        <p:txBody>
          <a:bodyPr vert="horz" lIns="91440" tIns="45720" rIns="91440" bIns="45720" rtlCol="0" anchor="b">
            <a:normAutofit/>
          </a:bodyPr>
          <a:lstStyle>
            <a:lvl1pPr>
              <a:lnSpc>
                <a:spcPct val="90000"/>
              </a:lnSpc>
              <a:spcBef>
                <a:spcPct val="0"/>
              </a:spcBef>
              <a:buNone/>
              <a:defRPr sz="4400" b="1" i="0">
                <a:solidFill>
                  <a:schemeClr val="bg1"/>
                </a:solidFill>
                <a:effectLst/>
                <a:latin typeface="+mj-lt"/>
                <a:ea typeface="+mj-ea"/>
                <a:cs typeface="+mj-cs"/>
              </a:defRPr>
            </a:lvl1pPr>
          </a:lstStyle>
          <a:p>
            <a:pPr algn="ctr">
              <a:spcAft>
                <a:spcPts val="600"/>
              </a:spcAft>
            </a:pPr>
            <a:r>
              <a:rPr lang="en-US" sz="2800" b="1" i="0" dirty="0" err="1">
                <a:solidFill>
                  <a:schemeClr val="tx1"/>
                </a:solidFill>
                <a:effectLst/>
              </a:rPr>
              <a:t>QRCode</a:t>
            </a:r>
            <a:r>
              <a:rPr lang="en-US" sz="2800" b="1" i="0" dirty="0">
                <a:solidFill>
                  <a:schemeClr val="tx1"/>
                </a:solidFill>
                <a:effectLst/>
              </a:rPr>
              <a:t> para </a:t>
            </a:r>
            <a:r>
              <a:rPr lang="en-US" sz="2800" b="1" dirty="0">
                <a:solidFill>
                  <a:schemeClr val="tx1"/>
                </a:solidFill>
              </a:rPr>
              <a:t>e-</a:t>
            </a:r>
            <a:r>
              <a:rPr lang="en-US" sz="2800" b="1" i="0" dirty="0">
                <a:solidFill>
                  <a:schemeClr val="tx1"/>
                </a:solidFill>
                <a:effectLst/>
              </a:rPr>
              <a:t>mail para Mala Direta </a:t>
            </a:r>
            <a:endParaRPr lang="en-US" sz="2800" dirty="0">
              <a:solidFill>
                <a:schemeClr val="tx1"/>
              </a:solidFill>
            </a:endParaRPr>
          </a:p>
        </p:txBody>
      </p:sp>
      <p:pic>
        <p:nvPicPr>
          <p:cNvPr id="6" name="Imagem 5">
            <a:extLst>
              <a:ext uri="{FF2B5EF4-FFF2-40B4-BE49-F238E27FC236}">
                <a16:creationId xmlns:a16="http://schemas.microsoft.com/office/drawing/2014/main" xmlns="" id="{FFCF97BD-74DA-5B22-3C10-4A514F83F4A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20752" y="5512452"/>
            <a:ext cx="5845400" cy="696772"/>
          </a:xfrm>
          <a:prstGeom prst="rect">
            <a:avLst/>
          </a:prstGeom>
        </p:spPr>
      </p:pic>
    </p:spTree>
    <p:extLst>
      <p:ext uri="{BB962C8B-B14F-4D97-AF65-F5344CB8AC3E}">
        <p14:creationId xmlns:p14="http://schemas.microsoft.com/office/powerpoint/2010/main" xmlns="" val="109640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FB15606-5DD9-CB41-4FBB-9855271A1966}"/>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4342930" y="6099715"/>
            <a:ext cx="3620440" cy="434452"/>
          </a:xfrm>
          <a:prstGeom prst="rect">
            <a:avLst/>
          </a:prstGeom>
        </p:spPr>
      </p:pic>
      <p:sp>
        <p:nvSpPr>
          <p:cNvPr id="6" name="CaixaDeTexto 5">
            <a:extLst>
              <a:ext uri="{FF2B5EF4-FFF2-40B4-BE49-F238E27FC236}">
                <a16:creationId xmlns:a16="http://schemas.microsoft.com/office/drawing/2014/main" xmlns="" id="{AB12137F-D5BB-1038-DAC5-3EDED4D7BF32}"/>
              </a:ext>
            </a:extLst>
          </p:cNvPr>
          <p:cNvSpPr txBox="1"/>
          <p:nvPr/>
        </p:nvSpPr>
        <p:spPr>
          <a:xfrm>
            <a:off x="1771650" y="2285992"/>
            <a:ext cx="10041293" cy="3323987"/>
          </a:xfrm>
          <a:prstGeom prst="rect">
            <a:avLst/>
          </a:prstGeom>
          <a:noFill/>
        </p:spPr>
        <p:txBody>
          <a:bodyPr wrap="square">
            <a:spAutoFit/>
          </a:bodyPr>
          <a:lstStyle/>
          <a:p>
            <a:pPr algn="ctr" defTabSz="1371600" eaLnBrk="0" fontAlgn="base" hangingPunct="0">
              <a:spcBef>
                <a:spcPct val="0"/>
              </a:spcBef>
              <a:spcAft>
                <a:spcPct val="0"/>
              </a:spcAft>
              <a:defRPr/>
            </a:pPr>
            <a:r>
              <a:rPr lang="pt-BR" sz="2800" b="1" dirty="0">
                <a:solidFill>
                  <a:prstClr val="black"/>
                </a:solidFill>
                <a:latin typeface="Arial" panose="020B0604020202020204" pitchFamily="34" charset="0"/>
                <a:cs typeface="Arial" panose="020B0604020202020204" pitchFamily="34" charset="0"/>
              </a:rPr>
              <a:t>Parabéns APEPREM pela realização deste evento!</a:t>
            </a:r>
          </a:p>
          <a:p>
            <a:pPr algn="ctr" defTabSz="1371600" eaLnBrk="0" fontAlgn="base" hangingPunct="0">
              <a:spcBef>
                <a:spcPct val="0"/>
              </a:spcBef>
              <a:spcAft>
                <a:spcPct val="0"/>
              </a:spcAft>
              <a:defRPr/>
            </a:pPr>
            <a:endParaRPr lang="pt-BR" sz="2800" b="1" dirty="0">
              <a:solidFill>
                <a:prstClr val="black"/>
              </a:solidFill>
              <a:latin typeface="Arial" panose="020B0604020202020204" pitchFamily="34" charset="0"/>
              <a:cs typeface="Arial" panose="020B0604020202020204" pitchFamily="34" charset="0"/>
            </a:endParaRPr>
          </a:p>
          <a:p>
            <a:pPr algn="ctr" defTabSz="1371600" eaLnBrk="0" fontAlgn="base" hangingPunct="0">
              <a:spcBef>
                <a:spcPct val="0"/>
              </a:spcBef>
              <a:spcAft>
                <a:spcPct val="0"/>
              </a:spcAft>
              <a:defRPr/>
            </a:pPr>
            <a:r>
              <a:rPr lang="pt-BR" sz="2800" b="1" dirty="0">
                <a:solidFill>
                  <a:prstClr val="black"/>
                </a:solidFill>
                <a:latin typeface="Arial" panose="020B0604020202020204" pitchFamily="34" charset="0"/>
                <a:cs typeface="Arial" panose="020B0604020202020204" pitchFamily="34" charset="0"/>
              </a:rPr>
              <a:t>Obrigada!</a:t>
            </a:r>
          </a:p>
          <a:p>
            <a:pPr algn="ctr" defTabSz="1371600" eaLnBrk="0" fontAlgn="base" hangingPunct="0">
              <a:spcBef>
                <a:spcPct val="0"/>
              </a:spcBef>
              <a:spcAft>
                <a:spcPct val="0"/>
              </a:spcAft>
              <a:defRPr/>
            </a:pPr>
            <a:endParaRPr lang="pt-BR" dirty="0">
              <a:solidFill>
                <a:prstClr val="black"/>
              </a:solidFill>
              <a:latin typeface="Arial" panose="020B0604020202020204" pitchFamily="34" charset="0"/>
              <a:cs typeface="Arial" panose="020B0604020202020204" pitchFamily="34" charset="0"/>
            </a:endParaRPr>
          </a:p>
          <a:p>
            <a:pPr algn="ctr" defTabSz="1371600" eaLnBrk="0" fontAlgn="base" hangingPunct="0">
              <a:spcBef>
                <a:spcPct val="0"/>
              </a:spcBef>
              <a:spcAft>
                <a:spcPct val="0"/>
              </a:spcAft>
              <a:defRPr/>
            </a:pPr>
            <a:endParaRPr lang="pt-BR" sz="1800" dirty="0">
              <a:solidFill>
                <a:prstClr val="black"/>
              </a:solidFill>
              <a:latin typeface="Arial" panose="020B0604020202020204" pitchFamily="34" charset="0"/>
              <a:cs typeface="Arial" panose="020B0604020202020204" pitchFamily="34" charset="0"/>
            </a:endParaRPr>
          </a:p>
          <a:p>
            <a:pPr algn="ctr" defTabSz="1371600" eaLnBrk="0" fontAlgn="base" hangingPunct="0">
              <a:spcBef>
                <a:spcPct val="0"/>
              </a:spcBef>
              <a:spcAft>
                <a:spcPct val="0"/>
              </a:spcAft>
              <a:defRPr/>
            </a:pPr>
            <a:r>
              <a:rPr lang="pt-BR" sz="1800" dirty="0">
                <a:solidFill>
                  <a:prstClr val="black"/>
                </a:solidFill>
                <a:latin typeface="Arial" panose="020B0604020202020204" pitchFamily="34" charset="0"/>
                <a:cs typeface="Arial" panose="020B0604020202020204" pitchFamily="34" charset="0"/>
              </a:rPr>
              <a:t>Cláudia Fernanda Iten</a:t>
            </a:r>
          </a:p>
          <a:p>
            <a:pPr algn="ctr" defTabSz="1371600" eaLnBrk="0" fontAlgn="base" hangingPunct="0">
              <a:spcBef>
                <a:spcPct val="0"/>
              </a:spcBef>
              <a:spcAft>
                <a:spcPct val="0"/>
              </a:spcAft>
              <a:defRPr/>
            </a:pPr>
            <a:r>
              <a:rPr lang="pt-BR" dirty="0">
                <a:solidFill>
                  <a:prstClr val="black"/>
                </a:solidFill>
                <a:latin typeface="Arial" panose="020B0604020202020204" pitchFamily="34" charset="0"/>
                <a:cs typeface="Arial" panose="020B0604020202020204" pitchFamily="34" charset="0"/>
              </a:rPr>
              <a:t>Coordenadora Geral de Normatização e Acompanhamento Legal</a:t>
            </a:r>
          </a:p>
          <a:p>
            <a:pPr algn="ctr" defTabSz="1371600" eaLnBrk="0" fontAlgn="base" hangingPunct="0">
              <a:spcBef>
                <a:spcPct val="0"/>
              </a:spcBef>
              <a:spcAft>
                <a:spcPct val="0"/>
              </a:spcAft>
              <a:defRPr/>
            </a:pPr>
            <a:r>
              <a:rPr lang="pt-BR" sz="1800" dirty="0">
                <a:solidFill>
                  <a:prstClr val="black"/>
                </a:solidFill>
                <a:latin typeface="Arial" panose="020B0604020202020204" pitchFamily="34" charset="0"/>
                <a:cs typeface="Arial" panose="020B0604020202020204" pitchFamily="34" charset="0"/>
              </a:rPr>
              <a:t>Departamento dos Regimes de Previdência no Serviço Público</a:t>
            </a:r>
          </a:p>
          <a:p>
            <a:pPr algn="ctr" defTabSz="1371600" eaLnBrk="0" fontAlgn="base" hangingPunct="0">
              <a:spcBef>
                <a:spcPct val="0"/>
              </a:spcBef>
              <a:spcAft>
                <a:spcPct val="0"/>
              </a:spcAft>
              <a:defRPr/>
            </a:pPr>
            <a:r>
              <a:rPr lang="pt-BR" sz="1800" dirty="0">
                <a:solidFill>
                  <a:prstClr val="black"/>
                </a:solidFill>
                <a:latin typeface="Arial" panose="020B0604020202020204" pitchFamily="34" charset="0"/>
                <a:cs typeface="Arial" panose="020B0604020202020204" pitchFamily="34" charset="0"/>
              </a:rPr>
              <a:t>Secretaria de Regime Próprio e Complementar</a:t>
            </a:r>
          </a:p>
          <a:p>
            <a:pPr algn="ctr" defTabSz="1371600" eaLnBrk="0" fontAlgn="base" hangingPunct="0">
              <a:spcBef>
                <a:spcPct val="0"/>
              </a:spcBef>
              <a:spcAft>
                <a:spcPct val="0"/>
              </a:spcAft>
              <a:defRPr/>
            </a:pPr>
            <a:r>
              <a:rPr lang="pt-BR" dirty="0">
                <a:solidFill>
                  <a:prstClr val="black"/>
                </a:solidFill>
                <a:latin typeface="Arial" panose="020B0604020202020204" pitchFamily="34" charset="0"/>
                <a:cs typeface="Arial" panose="020B0604020202020204" pitchFamily="34" charset="0"/>
              </a:rPr>
              <a:t>Ministério da Previdência Social</a:t>
            </a:r>
            <a:endParaRPr lang="pt-BR" sz="1800" dirty="0">
              <a:solidFill>
                <a:prstClr val="black"/>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xmlns="" id="{94A6F5F5-C4A5-B6F5-1FC9-7B840B3720E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6645251" y="265702"/>
            <a:ext cx="5167692" cy="620123"/>
          </a:xfrm>
          <a:prstGeom prst="rect">
            <a:avLst/>
          </a:prstGeom>
        </p:spPr>
      </p:pic>
      <p:pic>
        <p:nvPicPr>
          <p:cNvPr id="4" name="Imagem 3">
            <a:extLst>
              <a:ext uri="{FF2B5EF4-FFF2-40B4-BE49-F238E27FC236}">
                <a16:creationId xmlns:a16="http://schemas.microsoft.com/office/drawing/2014/main" xmlns="" id="{F8E48749-85F4-B8A5-AFAB-49E1DBF49791}"/>
              </a:ext>
            </a:extLst>
          </p:cNvPr>
          <p:cNvPicPr>
            <a:picLocks noChangeAspect="1"/>
          </p:cNvPicPr>
          <p:nvPr/>
        </p:nvPicPr>
        <p:blipFill>
          <a:blip r:embed="rId3"/>
          <a:stretch>
            <a:fillRect/>
          </a:stretch>
        </p:blipFill>
        <p:spPr>
          <a:xfrm>
            <a:off x="18468" y="0"/>
            <a:ext cx="2396094" cy="1990725"/>
          </a:xfrm>
          <a:prstGeom prst="rect">
            <a:avLst/>
          </a:prstGeom>
        </p:spPr>
      </p:pic>
    </p:spTree>
    <p:extLst>
      <p:ext uri="{BB962C8B-B14F-4D97-AF65-F5344CB8AC3E}">
        <p14:creationId xmlns:p14="http://schemas.microsoft.com/office/powerpoint/2010/main" xmlns="" val="16783521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415480" y="437133"/>
            <a:ext cx="10483620" cy="2055763"/>
          </a:xfrm>
        </p:spPr>
        <p:txBody>
          <a:bodyPr>
            <a:normAutofit/>
          </a:bodyPr>
          <a:lstStyle/>
          <a:p>
            <a:pPr algn="ctr"/>
            <a:r>
              <a:rPr lang="pt-BR" sz="3000" b="1" dirty="0">
                <a:latin typeface="+mn-lt"/>
              </a:rPr>
              <a:t>Busca do equilíbrio financeiro e atuarial. Discussão e </a:t>
            </a:r>
            <a:br>
              <a:rPr lang="pt-BR" sz="3000" b="1" dirty="0">
                <a:latin typeface="+mn-lt"/>
              </a:rPr>
            </a:br>
            <a:r>
              <a:rPr lang="pt-BR" sz="3000" b="1" dirty="0">
                <a:latin typeface="+mn-lt"/>
              </a:rPr>
              <a:t>aprovação da reforma da previdenciária local aos entes</a:t>
            </a:r>
            <a:br>
              <a:rPr lang="pt-BR" sz="3000" b="1" dirty="0">
                <a:latin typeface="+mn-lt"/>
              </a:rPr>
            </a:br>
            <a:r>
              <a:rPr lang="pt-BR" sz="3000" b="1" dirty="0">
                <a:latin typeface="+mn-lt"/>
              </a:rPr>
              <a:t> que ainda não realizaram e </a:t>
            </a:r>
            <a:br>
              <a:rPr lang="pt-BR" sz="3000" b="1" dirty="0">
                <a:latin typeface="+mn-lt"/>
              </a:rPr>
            </a:br>
            <a:r>
              <a:rPr lang="pt-BR" sz="3000" b="1" dirty="0">
                <a:latin typeface="+mn-lt"/>
              </a:rPr>
              <a:t>Acompanhamento constante aos entes que já realizaram</a:t>
            </a:r>
          </a:p>
        </p:txBody>
      </p:sp>
      <p:sp>
        <p:nvSpPr>
          <p:cNvPr id="3" name="Espaço Reservado para Conteúdo 2"/>
          <p:cNvSpPr>
            <a:spLocks noGrp="1"/>
          </p:cNvSpPr>
          <p:nvPr>
            <p:ph idx="1"/>
          </p:nvPr>
        </p:nvSpPr>
        <p:spPr>
          <a:xfrm>
            <a:off x="695400" y="2284294"/>
            <a:ext cx="10658400" cy="3953017"/>
          </a:xfrm>
        </p:spPr>
        <p:txBody>
          <a:bodyPr>
            <a:normAutofit/>
          </a:bodyPr>
          <a:lstStyle/>
          <a:p>
            <a:pPr algn="just">
              <a:buNone/>
            </a:pPr>
            <a:r>
              <a:rPr lang="pt-BR" dirty="0"/>
              <a:t>   </a:t>
            </a:r>
          </a:p>
          <a:p>
            <a:pPr algn="just">
              <a:buNone/>
            </a:pPr>
            <a:r>
              <a:rPr lang="pt-BR" dirty="0"/>
              <a:t>   Discussão e aprovação de proposta da reforma do Plano de Benefícios, tendo em vista a busca e manutenção do equilíbrio financeiro e atuarial do RPPS.</a:t>
            </a:r>
          </a:p>
          <a:p>
            <a:pPr algn="just">
              <a:buNone/>
            </a:pPr>
            <a:endParaRPr lang="pt-BR" sz="1000" dirty="0"/>
          </a:p>
          <a:p>
            <a:pPr algn="just">
              <a:buNone/>
            </a:pPr>
            <a:r>
              <a:rPr lang="pt-BR" dirty="0"/>
              <a:t>   Aos entes que já promoveram a reforma da previdência, necessário acompanhamento constante, com estudo prévio de impacto atuarial e apontamento da fonte de custeio em caso de alteração estatutária ou no plano de carreira que reflita no RPPS. (art. 69 da Portaria 1.467/22)</a:t>
            </a:r>
            <a:endParaRPr lang="pt-BR" sz="3500" dirty="0"/>
          </a:p>
        </p:txBody>
      </p:sp>
      <p:pic>
        <p:nvPicPr>
          <p:cNvPr id="4" name="Imagem 3">
            <a:extLst>
              <a:ext uri="{FF2B5EF4-FFF2-40B4-BE49-F238E27FC236}">
                <a16:creationId xmlns:a16="http://schemas.microsoft.com/office/drawing/2014/main" xmlns="" id="{F8ECF389-0428-E945-C036-E23C49C92F95}"/>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pic>
        <p:nvPicPr>
          <p:cNvPr id="6" name="Gráfico 5" descr="Um quebra-cabeça">
            <a:extLst>
              <a:ext uri="{FF2B5EF4-FFF2-40B4-BE49-F238E27FC236}">
                <a16:creationId xmlns:a16="http://schemas.microsoft.com/office/drawing/2014/main" xmlns="" id="{5FEBE935-2E58-D666-D126-7B7ECA7132AE}"/>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456728" y="-459432"/>
            <a:ext cx="3024336" cy="3024336"/>
          </a:xfrm>
          <a:prstGeom prst="rect">
            <a:avLst/>
          </a:prstGeom>
        </p:spPr>
      </p:pic>
    </p:spTree>
    <p:extLst>
      <p:ext uri="{BB962C8B-B14F-4D97-AF65-F5344CB8AC3E}">
        <p14:creationId xmlns:p14="http://schemas.microsoft.com/office/powerpoint/2010/main" xmlns="" val="204415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83432" y="692696"/>
            <a:ext cx="10513168" cy="1615827"/>
          </a:xfrm>
          <a:prstGeom prst="rect">
            <a:avLst/>
          </a:prstGeom>
        </p:spPr>
        <p:txBody>
          <a:bodyPr wrap="square">
            <a:spAutoFit/>
          </a:bodyPr>
          <a:lstStyle/>
          <a:p>
            <a:pPr marL="457200" indent="-457200" algn="just">
              <a:spcBef>
                <a:spcPts val="300"/>
              </a:spcBef>
              <a:spcAft>
                <a:spcPts val="1200"/>
              </a:spcAft>
              <a:buFont typeface="Wingdings" panose="05000000000000000000" pitchFamily="2" charset="2"/>
              <a:buChar char="ü"/>
            </a:pPr>
            <a:endParaRPr lang="pt-BR" sz="2400" dirty="0">
              <a:latin typeface="Arial Narrow" panose="020B0606020202030204" pitchFamily="34" charset="0"/>
            </a:endParaRPr>
          </a:p>
          <a:p>
            <a:pPr algn="just">
              <a:spcBef>
                <a:spcPts val="300"/>
              </a:spcBef>
              <a:spcAft>
                <a:spcPts val="1200"/>
              </a:spcAft>
            </a:pPr>
            <a:endParaRPr lang="pt-BR" sz="2400" b="1" dirty="0">
              <a:solidFill>
                <a:prstClr val="black"/>
              </a:solidFill>
              <a:latin typeface="Arial Narrow" panose="020B0606020202030204" pitchFamily="34" charset="0"/>
            </a:endParaRPr>
          </a:p>
          <a:p>
            <a:pPr marL="457200" indent="-457200" algn="just">
              <a:spcBef>
                <a:spcPts val="300"/>
              </a:spcBef>
              <a:spcAft>
                <a:spcPts val="1200"/>
              </a:spcAft>
              <a:buFont typeface="Wingdings" panose="05000000000000000000" pitchFamily="2" charset="2"/>
              <a:buChar char="ü"/>
            </a:pPr>
            <a:endParaRPr lang="pt-BR" sz="2600" b="1" dirty="0">
              <a:solidFill>
                <a:prstClr val="black"/>
              </a:solidFill>
              <a:latin typeface="Arial Narrow" panose="020B0606020202030204" pitchFamily="34" charset="0"/>
            </a:endParaRPr>
          </a:p>
        </p:txBody>
      </p:sp>
      <p:sp>
        <p:nvSpPr>
          <p:cNvPr id="3" name="AutoShape 2" descr="Resultado de imagem para resiliencia esquizofre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Espaço Reservado para Número de Slide 4"/>
          <p:cNvSpPr>
            <a:spLocks noGrp="1"/>
          </p:cNvSpPr>
          <p:nvPr>
            <p:ph type="sldNum" sz="quarter" idx="10"/>
          </p:nvPr>
        </p:nvSpPr>
        <p:spPr/>
        <p:txBody>
          <a:bodyPr/>
          <a:lstStyle/>
          <a:p>
            <a:fld id="{BA505103-445D-4C3C-891E-47608494EA36}" type="slidenum">
              <a:rPr lang="en-US" altLang="pt-BR" smtClean="0"/>
              <a:pPr/>
              <a:t>3</a:t>
            </a:fld>
            <a:endParaRPr lang="en-US" altLang="pt-BR" dirty="0"/>
          </a:p>
        </p:txBody>
      </p:sp>
      <p:sp>
        <p:nvSpPr>
          <p:cNvPr id="7" name="CaixaDeTexto 6">
            <a:extLst>
              <a:ext uri="{FF2B5EF4-FFF2-40B4-BE49-F238E27FC236}">
                <a16:creationId xmlns:a16="http://schemas.microsoft.com/office/drawing/2014/main" xmlns="" id="{8D7FE72E-0171-46EF-8B90-3C58982C9A42}"/>
              </a:ext>
            </a:extLst>
          </p:cNvPr>
          <p:cNvSpPr txBox="1"/>
          <p:nvPr/>
        </p:nvSpPr>
        <p:spPr>
          <a:xfrm>
            <a:off x="731639" y="381754"/>
            <a:ext cx="10980985" cy="1846659"/>
          </a:xfrm>
          <a:prstGeom prst="rect">
            <a:avLst/>
          </a:prstGeom>
          <a:noFill/>
        </p:spPr>
        <p:txBody>
          <a:bodyPr wrap="square">
            <a:spAutoFit/>
          </a:bodyPr>
          <a:lstStyle/>
          <a:p>
            <a:pPr algn="ctr"/>
            <a:r>
              <a:rPr lang="pt-BR" sz="3200" b="1" dirty="0"/>
              <a:t>Certificação dos dirigentes, conselheiros e membros do </a:t>
            </a:r>
          </a:p>
          <a:p>
            <a:pPr algn="ctr"/>
            <a:r>
              <a:rPr lang="pt-BR" sz="3200" b="1" dirty="0"/>
              <a:t>comitê de investimentos (certificação profissional)</a:t>
            </a:r>
          </a:p>
          <a:p>
            <a:pPr algn="ctr"/>
            <a:endParaRPr lang="pt-BR" sz="1400" b="1" dirty="0"/>
          </a:p>
          <a:p>
            <a:pPr algn="ctr"/>
            <a:r>
              <a:rPr lang="pt-BR" sz="3600" b="1" dirty="0"/>
              <a:t>31 de julho de 2024</a:t>
            </a:r>
          </a:p>
        </p:txBody>
      </p:sp>
      <p:pic>
        <p:nvPicPr>
          <p:cNvPr id="4" name="Imagem 3">
            <a:extLst>
              <a:ext uri="{FF2B5EF4-FFF2-40B4-BE49-F238E27FC236}">
                <a16:creationId xmlns:a16="http://schemas.microsoft.com/office/drawing/2014/main" xmlns="" id="{268C15AB-EE12-57AB-1963-A65809BBFC8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9936417" y="265702"/>
            <a:ext cx="1876525" cy="225183"/>
          </a:xfrm>
          <a:prstGeom prst="rect">
            <a:avLst/>
          </a:prstGeom>
        </p:spPr>
      </p:pic>
      <p:pic>
        <p:nvPicPr>
          <p:cNvPr id="6" name="Gráfico 5" descr="Um quebra-cabeça">
            <a:extLst>
              <a:ext uri="{FF2B5EF4-FFF2-40B4-BE49-F238E27FC236}">
                <a16:creationId xmlns:a16="http://schemas.microsoft.com/office/drawing/2014/main" xmlns="" id="{DB151059-5DE3-4237-5702-8D8E408C62A0}"/>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4680" y="-27384"/>
            <a:ext cx="2232248" cy="2016224"/>
          </a:xfrm>
          <a:prstGeom prst="rect">
            <a:avLst/>
          </a:prstGeom>
        </p:spPr>
      </p:pic>
      <p:sp>
        <p:nvSpPr>
          <p:cNvPr id="16385" name="Rectangle 1"/>
          <p:cNvSpPr>
            <a:spLocks noChangeArrowheads="1"/>
          </p:cNvSpPr>
          <p:nvPr/>
        </p:nvSpPr>
        <p:spPr bwMode="auto">
          <a:xfrm>
            <a:off x="460375" y="1577185"/>
            <a:ext cx="11493500" cy="50398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800" b="1"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1200" b="1" dirty="0">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a:ln>
                  <a:noFill/>
                </a:ln>
                <a:solidFill>
                  <a:schemeClr val="tx1"/>
                </a:solidFill>
                <a:effectLst/>
                <a:latin typeface="Calibri" pitchFamily="34" charset="0"/>
                <a:ea typeface="Calibri" pitchFamily="34" charset="0"/>
                <a:cs typeface="Calibri" pitchFamily="34" charset="0"/>
              </a:rPr>
              <a:t>Dirigentes de RPPS </a:t>
            </a:r>
            <a:endParaRPr kumimoji="0" lang="pt-BR"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a:ln>
                  <a:noFill/>
                </a:ln>
                <a:solidFill>
                  <a:schemeClr val="tx1"/>
                </a:solidFill>
                <a:effectLst/>
                <a:highlight>
                  <a:srgbClr val="00FF00"/>
                </a:highlight>
                <a:latin typeface="Calibri" pitchFamily="34" charset="0"/>
                <a:ea typeface="Calibri" pitchFamily="34" charset="0"/>
                <a:cs typeface="Calibri" pitchFamily="34" charset="0"/>
              </a:rPr>
              <a:t>Maioria dos dirigentes, </a:t>
            </a:r>
            <a:r>
              <a:rPr lang="pt-BR" sz="2800" b="1" dirty="0">
                <a:highlight>
                  <a:srgbClr val="00FF00"/>
                </a:highlight>
                <a:latin typeface="Calibri" pitchFamily="34" charset="0"/>
                <a:ea typeface="Calibri" pitchFamily="34" charset="0"/>
                <a:cs typeface="Calibri" pitchFamily="34" charset="0"/>
              </a:rPr>
              <a:t>incluindo o máximo</a:t>
            </a:r>
            <a:endParaRPr lang="pt-BR" sz="2800" dirty="0">
              <a:highlight>
                <a:srgbClr val="00FF00"/>
              </a:highligh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700" dirty="0">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a:ln>
                  <a:noFill/>
                </a:ln>
                <a:solidFill>
                  <a:schemeClr val="tx1"/>
                </a:solidFill>
                <a:effectLst/>
                <a:latin typeface="Calibri" pitchFamily="34" charset="0"/>
                <a:ea typeface="Calibri" pitchFamily="34" charset="0"/>
                <a:cs typeface="Calibri" pitchFamily="34" charset="0"/>
              </a:rPr>
              <a:t>Conselheiros titulares de RPPS</a:t>
            </a:r>
            <a:endParaRPr kumimoji="0" lang="pt-BR"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dirty="0">
                <a:ln>
                  <a:noFill/>
                </a:ln>
                <a:solidFill>
                  <a:schemeClr val="tx1"/>
                </a:solidFill>
                <a:effectLst/>
                <a:highlight>
                  <a:srgbClr val="00FF00"/>
                </a:highlight>
                <a:latin typeface="Calibri" pitchFamily="34" charset="0"/>
                <a:ea typeface="Calibri" pitchFamily="34" charset="0"/>
                <a:cs typeface="Calibri" pitchFamily="34" charset="0"/>
              </a:rPr>
              <a:t>Um terço dos conselheiros titulares (aprovado pelo CNRPPS em reunião do dia 02/04/24 até 31/12/2025, após maioria).</a:t>
            </a:r>
          </a:p>
          <a:p>
            <a:pPr marL="0" marR="0" lvl="0" indent="0" algn="just" defTabSz="914400" rtl="0" eaLnBrk="0" fontAlgn="base" latinLnBrk="0" hangingPunct="0">
              <a:lnSpc>
                <a:spcPct val="100000"/>
              </a:lnSpc>
              <a:spcBef>
                <a:spcPct val="0"/>
              </a:spcBef>
              <a:spcAft>
                <a:spcPct val="0"/>
              </a:spcAft>
              <a:buClrTx/>
              <a:buSzTx/>
              <a:buFontTx/>
              <a:buNone/>
              <a:tabLst/>
            </a:pPr>
            <a:endParaRPr lang="pt-BR" sz="1050" dirty="0">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a:ln>
                  <a:noFill/>
                </a:ln>
                <a:solidFill>
                  <a:schemeClr val="tx1"/>
                </a:solidFill>
                <a:effectLst/>
                <a:latin typeface="Calibri" pitchFamily="34" charset="0"/>
                <a:cs typeface="Calibri" pitchFamily="34" charset="0"/>
              </a:rPr>
              <a:t>Gestor de recursos </a:t>
            </a:r>
            <a:r>
              <a:rPr kumimoji="0" lang="pt-BR" sz="2800" b="0" i="0" u="none" strike="noStrike" cap="none" normalizeH="0" baseline="0" dirty="0">
                <a:ln>
                  <a:noFill/>
                </a:ln>
                <a:solidFill>
                  <a:schemeClr val="tx1"/>
                </a:solidFill>
                <a:effectLst/>
                <a:latin typeface="Calibri" pitchFamily="34" charset="0"/>
                <a:cs typeface="Calibri" pitchFamily="34" charset="0"/>
              </a:rPr>
              <a:t>e </a:t>
            </a:r>
            <a:r>
              <a:rPr kumimoji="0" lang="pt-BR" sz="2800" b="1" i="0" u="none" strike="noStrike" cap="none" normalizeH="0" baseline="0" dirty="0">
                <a:ln>
                  <a:noFill/>
                </a:ln>
                <a:solidFill>
                  <a:schemeClr val="tx1"/>
                </a:solidFill>
                <a:effectLst/>
                <a:latin typeface="Calibri" pitchFamily="34" charset="0"/>
                <a:cs typeface="Calibri" pitchFamily="34" charset="0"/>
              </a:rPr>
              <a:t>membros do comitê de investimentos</a:t>
            </a:r>
          </a:p>
          <a:p>
            <a:pPr marL="0" marR="0" lvl="0" indent="0" algn="just" defTabSz="914400" rtl="0" eaLnBrk="0" fontAlgn="base" latinLnBrk="0" hangingPunct="0">
              <a:lnSpc>
                <a:spcPct val="100000"/>
              </a:lnSpc>
              <a:spcBef>
                <a:spcPct val="0"/>
              </a:spcBef>
              <a:spcAft>
                <a:spcPct val="0"/>
              </a:spcAft>
              <a:buClrTx/>
              <a:buSzTx/>
              <a:buFontTx/>
              <a:buNone/>
              <a:tabLst/>
            </a:pPr>
            <a:r>
              <a:rPr lang="pt-BR" sz="2800" b="1" dirty="0">
                <a:highlight>
                  <a:srgbClr val="00FF00"/>
                </a:highlight>
                <a:latin typeface="Calibri" pitchFamily="34" charset="0"/>
                <a:cs typeface="Calibri" pitchFamily="34" charset="0"/>
              </a:rPr>
              <a:t>Gestor + maioria dos membros até 31/12/2025, </a:t>
            </a:r>
            <a:r>
              <a:rPr lang="pt-BR" sz="2800" b="1">
                <a:highlight>
                  <a:srgbClr val="00FF00"/>
                </a:highlight>
                <a:latin typeface="Calibri" pitchFamily="34" charset="0"/>
                <a:cs typeface="Calibri" pitchFamily="34" charset="0"/>
              </a:rPr>
              <a:t>após </a:t>
            </a:r>
            <a:r>
              <a:rPr lang="pt-BR" sz="2800" b="1" smtClean="0">
                <a:highlight>
                  <a:srgbClr val="00FF00"/>
                </a:highlight>
                <a:latin typeface="Calibri" pitchFamily="34" charset="0"/>
                <a:cs typeface="Calibri" pitchFamily="34" charset="0"/>
              </a:rPr>
              <a:t>totalidade)</a:t>
            </a:r>
            <a:r>
              <a:rPr lang="pt-BR" sz="2800" smtClean="0">
                <a:latin typeface="Calibri" pitchFamily="34" charset="0"/>
                <a:cs typeface="Calibri" pitchFamily="34" charset="0"/>
              </a:rPr>
              <a:t>, </a:t>
            </a:r>
            <a:r>
              <a:rPr lang="pt-BR" sz="3200" b="1" dirty="0">
                <a:latin typeface="Calibri" pitchFamily="34" charset="0"/>
                <a:cs typeface="Calibri" pitchFamily="34" charset="0"/>
              </a:rPr>
              <a:t>na forma do Manual</a:t>
            </a:r>
            <a:r>
              <a:rPr lang="pt-BR" sz="3200" dirty="0">
                <a:latin typeface="Calibri" pitchFamily="34" charset="0"/>
                <a:cs typeface="Calibri" pitchFamily="34" charset="0"/>
              </a:rPr>
              <a:t>. </a:t>
            </a:r>
            <a:r>
              <a:rPr kumimoji="0" lang="pt-BR" sz="3200" b="0" i="0" u="none" strike="noStrike" cap="none" normalizeH="0" baseline="0" dirty="0">
                <a:ln>
                  <a:noFill/>
                </a:ln>
                <a:solidFill>
                  <a:schemeClr val="tx1"/>
                </a:solidFill>
                <a:effectLst/>
                <a:latin typeface="Calibri" pitchFamily="34" charset="0"/>
                <a:cs typeface="Calibr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3200" b="1" i="0" u="none" strike="noStrike" cap="none" normalizeH="0" baseline="0" dirty="0" smtClean="0">
                <a:ln>
                  <a:noFill/>
                </a:ln>
                <a:solidFill>
                  <a:schemeClr val="tx1"/>
                </a:solidFill>
                <a:effectLst/>
                <a:highlight>
                  <a:srgbClr val="00FF00"/>
                </a:highlight>
                <a:latin typeface="Calibri" pitchFamily="34" charset="0"/>
                <a:cs typeface="Calibri" pitchFamily="34" charset="0"/>
              </a:rPr>
              <a:t>Será </a:t>
            </a:r>
            <a:r>
              <a:rPr kumimoji="0" lang="pt-BR" sz="3200" b="1" i="0" u="none" strike="noStrike" cap="none" normalizeH="0" baseline="0" dirty="0">
                <a:ln>
                  <a:noFill/>
                </a:ln>
                <a:solidFill>
                  <a:schemeClr val="tx1"/>
                </a:solidFill>
                <a:effectLst/>
                <a:highlight>
                  <a:srgbClr val="00FF00"/>
                </a:highlight>
                <a:latin typeface="Calibri" pitchFamily="34" charset="0"/>
                <a:cs typeface="Calibri" pitchFamily="34" charset="0"/>
              </a:rPr>
              <a:t>aceito nível básico para TODOS até 31/12/2025</a:t>
            </a:r>
            <a:endParaRPr kumimoji="0" lang="pt-BR" sz="3200" b="1" i="0" u="none" strike="noStrike" cap="none" normalizeH="0" baseline="0" dirty="0">
              <a:ln>
                <a:noFill/>
              </a:ln>
              <a:solidFill>
                <a:schemeClr val="tx1"/>
              </a:solidFill>
              <a:effectLst/>
              <a:highlight>
                <a:srgbClr val="00FF00"/>
              </a:highlight>
              <a:latin typeface="Arial" pitchFamily="34" charset="0"/>
              <a:cs typeface="Arial" pitchFamily="34" charset="0"/>
            </a:endParaRPr>
          </a:p>
        </p:txBody>
      </p:sp>
    </p:spTree>
    <p:extLst>
      <p:ext uri="{BB962C8B-B14F-4D97-AF65-F5344CB8AC3E}">
        <p14:creationId xmlns:p14="http://schemas.microsoft.com/office/powerpoint/2010/main" xmlns="" val="3385880545"/>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41407E1A-E0AB-14CF-22FA-BDB2521A1701}"/>
              </a:ext>
            </a:extLst>
          </p:cNvPr>
          <p:cNvSpPr txBox="1"/>
          <p:nvPr/>
        </p:nvSpPr>
        <p:spPr>
          <a:xfrm>
            <a:off x="1299196" y="531329"/>
            <a:ext cx="9225959" cy="1781257"/>
          </a:xfrm>
          <a:prstGeom prst="rect">
            <a:avLst/>
          </a:prstGeom>
          <a:noFill/>
        </p:spPr>
        <p:txBody>
          <a:bodyPr wrap="square" rtlCol="0">
            <a:spAutoFit/>
          </a:bodyPr>
          <a:lstStyle/>
          <a:p>
            <a:pPr algn="ctr" defTabSz="857358"/>
            <a:r>
              <a:rPr lang="pt-BR" sz="2800" b="1" dirty="0">
                <a:solidFill>
                  <a:prstClr val="black"/>
                </a:solidFill>
                <a:latin typeface="Arial" panose="020B0604020202020204" pitchFamily="34" charset="0"/>
                <a:cs typeface="Arial" panose="020B0604020202020204" pitchFamily="34" charset="0"/>
              </a:rPr>
              <a:t>Adesão, certificação ou manutenção do Pró Gestão </a:t>
            </a:r>
          </a:p>
          <a:p>
            <a:pPr algn="ctr" defTabSz="857358"/>
            <a:r>
              <a:rPr lang="pt-BR" sz="2800" b="1" dirty="0">
                <a:solidFill>
                  <a:prstClr val="black"/>
                </a:solidFill>
                <a:latin typeface="Arial" panose="020B0604020202020204" pitchFamily="34" charset="0"/>
                <a:cs typeface="Arial" panose="020B0604020202020204" pitchFamily="34" charset="0"/>
              </a:rPr>
              <a:t>(certificação institucional) </a:t>
            </a:r>
          </a:p>
          <a:p>
            <a:pPr algn="ctr" defTabSz="857358"/>
            <a:endParaRPr lang="pt-BR" sz="1100" b="1" dirty="0">
              <a:solidFill>
                <a:prstClr val="black"/>
              </a:solidFill>
              <a:latin typeface="Arial" panose="020B0604020202020204" pitchFamily="34" charset="0"/>
              <a:cs typeface="Arial" panose="020B0604020202020204" pitchFamily="34" charset="0"/>
            </a:endParaRPr>
          </a:p>
          <a:p>
            <a:pPr algn="ctr" defTabSz="857358"/>
            <a:r>
              <a:rPr lang="pt-BR" sz="2400" b="1" dirty="0">
                <a:solidFill>
                  <a:prstClr val="black"/>
                </a:solidFill>
                <a:latin typeface="Arial" panose="020B0604020202020204" pitchFamily="34" charset="0"/>
                <a:cs typeface="Arial" panose="020B0604020202020204" pitchFamily="34" charset="0"/>
              </a:rPr>
              <a:t>Pró-Gestão Selo Ouro de Modernização do Estado</a:t>
            </a:r>
            <a:endParaRPr lang="pt-BR" sz="1200" b="1" dirty="0">
              <a:solidFill>
                <a:prstClr val="black"/>
              </a:solidFill>
              <a:latin typeface="Arial" panose="020B0604020202020204" pitchFamily="34" charset="0"/>
              <a:cs typeface="Arial" panose="020B0604020202020204" pitchFamily="34" charset="0"/>
            </a:endParaRPr>
          </a:p>
          <a:p>
            <a:pPr algn="ctr" defTabSz="857358"/>
            <a:endParaRPr lang="pt-BR" sz="1875" b="1" dirty="0">
              <a:solidFill>
                <a:prstClr val="black"/>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xmlns="" id="{FDFA781F-BCC4-CC4B-BFF3-F36D82F4C41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9936417" y="265702"/>
            <a:ext cx="1876525" cy="225183"/>
          </a:xfrm>
          <a:prstGeom prst="rect">
            <a:avLst/>
          </a:prstGeom>
        </p:spPr>
      </p:pic>
      <p:pic>
        <p:nvPicPr>
          <p:cNvPr id="2" name="Espaço Reservado para Conteúdo 5">
            <a:extLst>
              <a:ext uri="{FF2B5EF4-FFF2-40B4-BE49-F238E27FC236}">
                <a16:creationId xmlns:a16="http://schemas.microsoft.com/office/drawing/2014/main" xmlns="" id="{A938736E-E53E-862E-D21B-6D9467D4CA65}"/>
              </a:ext>
            </a:extLst>
          </p:cNvPr>
          <p:cNvPicPr>
            <a:picLocks noChangeAspect="1"/>
          </p:cNvPicPr>
          <p:nvPr/>
        </p:nvPicPr>
        <p:blipFill>
          <a:blip r:embed="rId3"/>
          <a:stretch>
            <a:fillRect/>
          </a:stretch>
        </p:blipFill>
        <p:spPr>
          <a:xfrm>
            <a:off x="2567608" y="2214554"/>
            <a:ext cx="7664536" cy="4047400"/>
          </a:xfrm>
          <a:prstGeom prst="rect">
            <a:avLst/>
          </a:prstGeom>
        </p:spPr>
      </p:pic>
      <p:pic>
        <p:nvPicPr>
          <p:cNvPr id="3" name="Gráfico 2" descr="Um quebra-cabeça">
            <a:extLst>
              <a:ext uri="{FF2B5EF4-FFF2-40B4-BE49-F238E27FC236}">
                <a16:creationId xmlns:a16="http://schemas.microsoft.com/office/drawing/2014/main" xmlns="" id="{6497941B-2567-F838-CDF5-61815FCF37B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4680" y="-99392"/>
            <a:ext cx="2232248" cy="2016224"/>
          </a:xfrm>
          <a:prstGeom prst="rect">
            <a:avLst/>
          </a:prstGeom>
        </p:spPr>
      </p:pic>
    </p:spTree>
    <p:extLst>
      <p:ext uri="{BB962C8B-B14F-4D97-AF65-F5344CB8AC3E}">
        <p14:creationId xmlns:p14="http://schemas.microsoft.com/office/powerpoint/2010/main" xmlns="" val="82501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Pró Gestão RPPS</a:t>
            </a:r>
          </a:p>
        </p:txBody>
      </p:sp>
      <p:sp>
        <p:nvSpPr>
          <p:cNvPr id="3" name="Espaço Reservado para Conteúdo 2"/>
          <p:cNvSpPr>
            <a:spLocks noGrp="1"/>
          </p:cNvSpPr>
          <p:nvPr>
            <p:ph idx="1"/>
          </p:nvPr>
        </p:nvSpPr>
        <p:spPr>
          <a:xfrm>
            <a:off x="695400" y="1484784"/>
            <a:ext cx="10658400" cy="4443982"/>
          </a:xfrm>
        </p:spPr>
        <p:txBody>
          <a:bodyPr>
            <a:normAutofit fontScale="92500" lnSpcReduction="20000"/>
          </a:bodyPr>
          <a:lstStyle/>
          <a:p>
            <a:pPr algn="just">
              <a:buNone/>
            </a:pPr>
            <a:r>
              <a:rPr lang="pt-BR" dirty="0"/>
              <a:t>   </a:t>
            </a:r>
          </a:p>
          <a:p>
            <a:pPr algn="just">
              <a:buNone/>
            </a:pPr>
            <a:r>
              <a:rPr lang="pt-BR" b="1" dirty="0"/>
              <a:t>   Objetivo</a:t>
            </a:r>
            <a:r>
              <a:rPr lang="pt-BR" dirty="0"/>
              <a:t>: implantação das boas práticas de gestão inseridas nas ações que compõem os três pilares do Programa: </a:t>
            </a:r>
            <a:r>
              <a:rPr lang="pt-BR" b="1" dirty="0"/>
              <a:t>Controles Internos</a:t>
            </a:r>
            <a:r>
              <a:rPr lang="pt-BR" dirty="0"/>
              <a:t>, </a:t>
            </a:r>
            <a:r>
              <a:rPr lang="pt-BR" b="1" dirty="0"/>
              <a:t>Governança Corporativa</a:t>
            </a:r>
            <a:r>
              <a:rPr lang="pt-BR" dirty="0"/>
              <a:t> e </a:t>
            </a:r>
            <a:r>
              <a:rPr lang="pt-BR" b="1" dirty="0"/>
              <a:t>Educação Previdenciária.</a:t>
            </a:r>
          </a:p>
          <a:p>
            <a:pPr algn="just">
              <a:buNone/>
            </a:pPr>
            <a:r>
              <a:rPr lang="pt-BR" dirty="0"/>
              <a:t>   </a:t>
            </a:r>
          </a:p>
          <a:p>
            <a:pPr algn="just">
              <a:buNone/>
            </a:pPr>
            <a:r>
              <a:rPr lang="pt-BR" dirty="0"/>
              <a:t>   Muito embora de adesão facultativa, as normas estão se interligando e os </a:t>
            </a:r>
            <a:r>
              <a:rPr lang="pt-BR" b="1" dirty="0"/>
              <a:t>benefícios </a:t>
            </a:r>
            <a:r>
              <a:rPr lang="pt-BR" dirty="0"/>
              <a:t>e </a:t>
            </a:r>
            <a:r>
              <a:rPr lang="pt-BR" b="1" dirty="0"/>
              <a:t>vantagens </a:t>
            </a:r>
            <a:r>
              <a:rPr lang="pt-BR" dirty="0"/>
              <a:t>da certificação são muitos para o </a:t>
            </a:r>
            <a:r>
              <a:rPr lang="pt-BR" b="1" dirty="0"/>
              <a:t>RPPS</a:t>
            </a:r>
            <a:r>
              <a:rPr lang="pt-BR" dirty="0"/>
              <a:t>, para o </a:t>
            </a:r>
            <a:r>
              <a:rPr lang="pt-BR" b="1" dirty="0"/>
              <a:t>servidor</a:t>
            </a:r>
            <a:r>
              <a:rPr lang="pt-BR" dirty="0"/>
              <a:t>, quanto o </a:t>
            </a:r>
            <a:r>
              <a:rPr lang="pt-BR" b="1" dirty="0"/>
              <a:t>ente </a:t>
            </a:r>
            <a:r>
              <a:rPr lang="pt-BR" dirty="0"/>
              <a:t>e a </a:t>
            </a:r>
            <a:r>
              <a:rPr lang="pt-BR" b="1" dirty="0"/>
              <a:t>sociedade</a:t>
            </a:r>
            <a:r>
              <a:rPr lang="pt-BR" dirty="0"/>
              <a:t>, contribuindo para a </a:t>
            </a:r>
          </a:p>
          <a:p>
            <a:pPr algn="just">
              <a:buNone/>
            </a:pPr>
            <a:endParaRPr lang="pt-BR" dirty="0"/>
          </a:p>
          <a:p>
            <a:pPr algn="ctr">
              <a:buNone/>
            </a:pPr>
            <a:r>
              <a:rPr lang="pt-BR" sz="1600" b="1" dirty="0"/>
              <a:t>  </a:t>
            </a:r>
          </a:p>
          <a:p>
            <a:pPr algn="ctr">
              <a:buNone/>
            </a:pPr>
            <a:r>
              <a:rPr lang="pt-BR" b="1" dirty="0"/>
              <a:t> </a:t>
            </a:r>
            <a:r>
              <a:rPr lang="pt-BR" sz="3500" b="1" dirty="0"/>
              <a:t>MELHORIA NO SERVIÇO PÚBLICO A PARTIR DA </a:t>
            </a:r>
          </a:p>
          <a:p>
            <a:pPr algn="ctr">
              <a:buNone/>
            </a:pPr>
            <a:r>
              <a:rPr lang="pt-BR" sz="3500" b="1" dirty="0"/>
              <a:t>GESTÃO PREVIDENCIÁRIA DE EXCELÊNCIA</a:t>
            </a:r>
            <a:r>
              <a:rPr lang="pt-BR" sz="3500" dirty="0"/>
              <a:t>   </a:t>
            </a:r>
          </a:p>
        </p:txBody>
      </p:sp>
      <p:pic>
        <p:nvPicPr>
          <p:cNvPr id="4" name="Imagem 3">
            <a:extLst>
              <a:ext uri="{FF2B5EF4-FFF2-40B4-BE49-F238E27FC236}">
                <a16:creationId xmlns:a16="http://schemas.microsoft.com/office/drawing/2014/main" xmlns="" id="{F8ECF389-0428-E945-C036-E23C49C92F95}"/>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1D94E135-C9F7-AD1C-14CF-B3BA2157AFDE}"/>
              </a:ext>
            </a:extLst>
          </p:cNvPr>
          <p:cNvSpPr>
            <a:spLocks noGrp="1"/>
          </p:cNvSpPr>
          <p:nvPr>
            <p:ph idx="1"/>
          </p:nvPr>
        </p:nvSpPr>
        <p:spPr>
          <a:xfrm>
            <a:off x="695400" y="692696"/>
            <a:ext cx="11089232" cy="5879610"/>
          </a:xfrm>
        </p:spPr>
        <p:txBody>
          <a:bodyPr>
            <a:normAutofit fontScale="85000" lnSpcReduction="20000"/>
          </a:bodyPr>
          <a:lstStyle/>
          <a:p>
            <a:pPr marL="0" indent="0">
              <a:buNone/>
            </a:pPr>
            <a:r>
              <a:rPr lang="pt-BR" dirty="0"/>
              <a:t>                </a:t>
            </a:r>
            <a:r>
              <a:rPr lang="pt-BR" sz="3500" b="1" dirty="0"/>
              <a:t>Melhoria na Gestão</a:t>
            </a:r>
          </a:p>
          <a:p>
            <a:pPr marL="0" indent="0">
              <a:buNone/>
            </a:pPr>
            <a:r>
              <a:rPr lang="pt-BR" dirty="0"/>
              <a:t>                                                                                                    </a:t>
            </a:r>
            <a:r>
              <a:rPr lang="pt-BR" sz="3600" b="1" dirty="0"/>
              <a:t>Boas Práticas</a:t>
            </a:r>
          </a:p>
          <a:p>
            <a:pPr marL="0" indent="0">
              <a:buNone/>
            </a:pPr>
            <a:r>
              <a:rPr lang="pt-BR" sz="3200" b="1" dirty="0"/>
              <a:t>Transparência</a:t>
            </a:r>
          </a:p>
          <a:p>
            <a:pPr marL="0" indent="0">
              <a:buNone/>
            </a:pPr>
            <a:endParaRPr lang="pt-BR" sz="3200" b="1" dirty="0"/>
          </a:p>
          <a:p>
            <a:pPr marL="0" indent="0">
              <a:buNone/>
            </a:pPr>
            <a:r>
              <a:rPr lang="pt-BR" dirty="0"/>
              <a:t>      </a:t>
            </a:r>
            <a:r>
              <a:rPr lang="pt-BR" sz="3500" b="1" dirty="0"/>
              <a:t>+ até 20% taxa de administração                                       </a:t>
            </a:r>
            <a:r>
              <a:rPr lang="pt-BR" sz="4000" b="1" dirty="0"/>
              <a:t>ISP</a:t>
            </a:r>
          </a:p>
          <a:p>
            <a:pPr marL="0" indent="0">
              <a:buNone/>
            </a:pPr>
            <a:endParaRPr lang="pt-BR" dirty="0"/>
          </a:p>
          <a:p>
            <a:pPr marL="0" indent="0">
              <a:buNone/>
            </a:pPr>
            <a:r>
              <a:rPr lang="pt-BR" dirty="0"/>
              <a:t>                                 </a:t>
            </a:r>
            <a:r>
              <a:rPr lang="pt-BR" sz="3200" b="1" dirty="0"/>
              <a:t>Controle Interno  </a:t>
            </a:r>
          </a:p>
          <a:p>
            <a:pPr marL="0" indent="0">
              <a:buNone/>
            </a:pPr>
            <a:r>
              <a:rPr lang="pt-BR" dirty="0"/>
              <a:t>                                                                                            </a:t>
            </a:r>
            <a:r>
              <a:rPr lang="pt-BR" sz="4100" b="1" dirty="0"/>
              <a:t>Limites aplicações #</a:t>
            </a:r>
          </a:p>
          <a:p>
            <a:pPr marL="0" indent="0">
              <a:buNone/>
            </a:pPr>
            <a:r>
              <a:rPr lang="pt-BR" sz="4200" b="1" dirty="0"/>
              <a:t>Governança</a:t>
            </a:r>
            <a:r>
              <a:rPr lang="pt-BR" sz="3200" b="1" dirty="0"/>
              <a:t> </a:t>
            </a:r>
          </a:p>
          <a:p>
            <a:pPr marL="0" indent="0">
              <a:buNone/>
            </a:pPr>
            <a:r>
              <a:rPr lang="pt-BR" dirty="0"/>
              <a:t>                                                                    </a:t>
            </a:r>
            <a:r>
              <a:rPr lang="pt-BR" sz="3200" b="1" dirty="0"/>
              <a:t>Fortalecimento da Gestão</a:t>
            </a:r>
          </a:p>
          <a:p>
            <a:pPr marL="0" indent="0">
              <a:buNone/>
            </a:pPr>
            <a:r>
              <a:rPr lang="pt-BR" sz="3200" b="1" dirty="0"/>
              <a:t>                    </a:t>
            </a:r>
            <a:r>
              <a:rPr lang="pt-BR" sz="3800" b="1" dirty="0"/>
              <a:t>Conselheiros</a:t>
            </a:r>
          </a:p>
          <a:p>
            <a:pPr marL="0" indent="0">
              <a:buNone/>
            </a:pPr>
            <a:endParaRPr lang="pt-BR" sz="3200" b="1" dirty="0"/>
          </a:p>
          <a:p>
            <a:pPr marL="0" indent="0">
              <a:buNone/>
            </a:pPr>
            <a:r>
              <a:rPr lang="pt-BR" sz="3200" b="1" dirty="0"/>
              <a:t>   Profissionalização                                     </a:t>
            </a:r>
            <a:r>
              <a:rPr lang="pt-BR" sz="3800" b="1" dirty="0"/>
              <a:t>Educação Previdenciária             </a:t>
            </a:r>
          </a:p>
          <a:p>
            <a:pPr marL="0" indent="0">
              <a:buNone/>
            </a:pPr>
            <a:endParaRPr lang="pt-BR" dirty="0"/>
          </a:p>
          <a:p>
            <a:pPr marL="0" indent="0">
              <a:buNone/>
            </a:pPr>
            <a:endParaRPr lang="pt-BR" dirty="0"/>
          </a:p>
          <a:p>
            <a:pPr marL="0" indent="0">
              <a:buNone/>
            </a:pPr>
            <a:endParaRPr lang="pt-BR" dirty="0"/>
          </a:p>
        </p:txBody>
      </p:sp>
      <p:sp>
        <p:nvSpPr>
          <p:cNvPr id="4" name="Espaço Reservado para Número de Slide 3">
            <a:extLst>
              <a:ext uri="{FF2B5EF4-FFF2-40B4-BE49-F238E27FC236}">
                <a16:creationId xmlns:a16="http://schemas.microsoft.com/office/drawing/2014/main" xmlns="" id="{ABBCDBAA-05AC-39D0-23BD-E3868156F1F9}"/>
              </a:ext>
            </a:extLst>
          </p:cNvPr>
          <p:cNvSpPr>
            <a:spLocks noGrp="1"/>
          </p:cNvSpPr>
          <p:nvPr>
            <p:ph type="sldNum" sz="quarter" idx="12"/>
          </p:nvPr>
        </p:nvSpPr>
        <p:spPr/>
        <p:txBody>
          <a:bodyPr/>
          <a:lstStyle/>
          <a:p>
            <a:pPr>
              <a:defRPr/>
            </a:pPr>
            <a:endParaRPr lang="pt-BR" dirty="0"/>
          </a:p>
        </p:txBody>
      </p:sp>
      <p:pic>
        <p:nvPicPr>
          <p:cNvPr id="6" name="Imagem 5">
            <a:extLst>
              <a:ext uri="{FF2B5EF4-FFF2-40B4-BE49-F238E27FC236}">
                <a16:creationId xmlns:a16="http://schemas.microsoft.com/office/drawing/2014/main" xmlns="" id="{BFE9CFD9-4C3F-2579-520D-D9E200134C8E}"/>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spTree>
    <p:extLst>
      <p:ext uri="{BB962C8B-B14F-4D97-AF65-F5344CB8AC3E}">
        <p14:creationId xmlns:p14="http://schemas.microsoft.com/office/powerpoint/2010/main" xmlns="" val="249812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227092-3EE2-761B-8835-2149965BCA35}"/>
              </a:ext>
            </a:extLst>
          </p:cNvPr>
          <p:cNvSpPr>
            <a:spLocks noGrp="1"/>
          </p:cNvSpPr>
          <p:nvPr>
            <p:ph type="title"/>
          </p:nvPr>
        </p:nvSpPr>
        <p:spPr>
          <a:xfrm>
            <a:off x="838200" y="188641"/>
            <a:ext cx="10515600" cy="1166858"/>
          </a:xfrm>
        </p:spPr>
        <p:txBody>
          <a:bodyPr>
            <a:normAutofit/>
          </a:bodyPr>
          <a:lstStyle/>
          <a:p>
            <a:pPr algn="ctr"/>
            <a:r>
              <a:rPr lang="pt-BR" sz="3600" b="1" dirty="0"/>
              <a:t> Calendário de Envio de Informações ao MPS</a:t>
            </a:r>
          </a:p>
        </p:txBody>
      </p:sp>
      <p:pic>
        <p:nvPicPr>
          <p:cNvPr id="6" name="Espaço Reservado para Conteúdo 5">
            <a:extLst>
              <a:ext uri="{FF2B5EF4-FFF2-40B4-BE49-F238E27FC236}">
                <a16:creationId xmlns:a16="http://schemas.microsoft.com/office/drawing/2014/main" xmlns="" id="{1197C97F-F2A0-3A58-CE33-E6FB21C3A428}"/>
              </a:ext>
            </a:extLst>
          </p:cNvPr>
          <p:cNvPicPr>
            <a:picLocks noGrp="1" noChangeAspect="1"/>
          </p:cNvPicPr>
          <p:nvPr>
            <p:ph idx="1"/>
          </p:nvPr>
        </p:nvPicPr>
        <p:blipFill>
          <a:blip r:embed="rId2"/>
          <a:stretch>
            <a:fillRect/>
          </a:stretch>
        </p:blipFill>
        <p:spPr>
          <a:xfrm>
            <a:off x="2207568" y="1263598"/>
            <a:ext cx="7589574" cy="5477770"/>
          </a:xfrm>
        </p:spPr>
      </p:pic>
      <p:sp>
        <p:nvSpPr>
          <p:cNvPr id="4" name="Espaço Reservado para Número de Slide 3">
            <a:extLst>
              <a:ext uri="{FF2B5EF4-FFF2-40B4-BE49-F238E27FC236}">
                <a16:creationId xmlns:a16="http://schemas.microsoft.com/office/drawing/2014/main" xmlns="" id="{A0053F84-1C7E-DFC7-DC0B-E79A70BE506C}"/>
              </a:ext>
            </a:extLst>
          </p:cNvPr>
          <p:cNvSpPr>
            <a:spLocks noGrp="1"/>
          </p:cNvSpPr>
          <p:nvPr>
            <p:ph type="sldNum" sz="quarter" idx="12"/>
          </p:nvPr>
        </p:nvSpPr>
        <p:spPr/>
        <p:txBody>
          <a:bodyPr/>
          <a:lstStyle/>
          <a:p>
            <a:pPr>
              <a:defRPr/>
            </a:pPr>
            <a:endParaRPr lang="pt-BR" dirty="0"/>
          </a:p>
        </p:txBody>
      </p:sp>
      <p:pic>
        <p:nvPicPr>
          <p:cNvPr id="7" name="Gráfico 6" descr="Um quebra-cabeça">
            <a:extLst>
              <a:ext uri="{FF2B5EF4-FFF2-40B4-BE49-F238E27FC236}">
                <a16:creationId xmlns:a16="http://schemas.microsoft.com/office/drawing/2014/main" xmlns="" id="{EAF1FC4C-E64C-4003-AA29-A54FCB8FFD5A}"/>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4680" y="-99392"/>
            <a:ext cx="2232248" cy="2016224"/>
          </a:xfrm>
          <a:prstGeom prst="rect">
            <a:avLst/>
          </a:prstGeom>
        </p:spPr>
      </p:pic>
    </p:spTree>
    <p:extLst>
      <p:ext uri="{BB962C8B-B14F-4D97-AF65-F5344CB8AC3E}">
        <p14:creationId xmlns:p14="http://schemas.microsoft.com/office/powerpoint/2010/main" xmlns="" val="16996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13BBD1-8D90-27BF-3622-E6AA14930A52}"/>
              </a:ext>
            </a:extLst>
          </p:cNvPr>
          <p:cNvSpPr>
            <a:spLocks noGrp="1"/>
          </p:cNvSpPr>
          <p:nvPr>
            <p:ph type="title"/>
          </p:nvPr>
        </p:nvSpPr>
        <p:spPr/>
        <p:txBody>
          <a:bodyPr>
            <a:noAutofit/>
          </a:bodyPr>
          <a:lstStyle/>
          <a:p>
            <a:pPr algn="ctr"/>
            <a:r>
              <a:rPr lang="pt-BR" sz="3400" dirty="0">
                <a:latin typeface="+mn-lt"/>
              </a:rPr>
              <a:t>Busca pela melhoria dos critérios avaliados </a:t>
            </a:r>
            <a:br>
              <a:rPr lang="pt-BR" sz="3400" dirty="0">
                <a:latin typeface="+mn-lt"/>
              </a:rPr>
            </a:br>
            <a:r>
              <a:rPr lang="pt-BR" sz="3400" dirty="0">
                <a:latin typeface="+mn-lt"/>
              </a:rPr>
              <a:t>no ISP – Índice de Situação Previdenciária</a:t>
            </a:r>
          </a:p>
        </p:txBody>
      </p:sp>
      <p:sp>
        <p:nvSpPr>
          <p:cNvPr id="3" name="Espaço Reservado para Conteúdo 2">
            <a:extLst>
              <a:ext uri="{FF2B5EF4-FFF2-40B4-BE49-F238E27FC236}">
                <a16:creationId xmlns:a16="http://schemas.microsoft.com/office/drawing/2014/main" xmlns="" id="{B34267BD-C4CA-3E56-3DDB-38A2172461E0}"/>
              </a:ext>
            </a:extLst>
          </p:cNvPr>
          <p:cNvSpPr>
            <a:spLocks noGrp="1"/>
          </p:cNvSpPr>
          <p:nvPr>
            <p:ph idx="1"/>
          </p:nvPr>
        </p:nvSpPr>
        <p:spPr/>
        <p:txBody>
          <a:bodyPr>
            <a:normAutofit/>
          </a:bodyPr>
          <a:lstStyle/>
          <a:p>
            <a:pPr marL="0" indent="0" algn="just">
              <a:buNone/>
            </a:pPr>
            <a:endParaRPr lang="pt-BR" dirty="0"/>
          </a:p>
          <a:p>
            <a:pPr marL="0" indent="0" algn="just">
              <a:buNone/>
            </a:pPr>
            <a:r>
              <a:rPr lang="pt-BR" dirty="0"/>
              <a:t>O Índice de Situação Previdenciária – ISP, de divulgação anual, tem por base a metodologia estabelecida e as informações relativas aos DIPR, DAIR, DRAA e outras encaminhadas pelos entes, assim como outros critérios a cargo do RPPS são apurados e avaliados.</a:t>
            </a:r>
          </a:p>
          <a:p>
            <a:pPr marL="0" indent="0" algn="just">
              <a:buNone/>
            </a:pPr>
            <a:endParaRPr lang="pt-BR" sz="1600" dirty="0"/>
          </a:p>
          <a:p>
            <a:pPr marL="0" indent="0" algn="just">
              <a:buNone/>
            </a:pPr>
            <a:endParaRPr lang="pt-BR" b="1" dirty="0"/>
          </a:p>
          <a:p>
            <a:pPr marL="0" indent="0" algn="just">
              <a:buNone/>
            </a:pPr>
            <a:r>
              <a:rPr lang="pt-BR" b="1" dirty="0"/>
              <a:t>RPPS de São Paulo ISP 2023: 06 “A” (Barueri, Ilhabela, Indaiatuba, Itapevi, Sorocaba, Ubatuba),  87 “B”,  72 “C” e 55 “D”</a:t>
            </a:r>
          </a:p>
        </p:txBody>
      </p:sp>
      <p:sp>
        <p:nvSpPr>
          <p:cNvPr id="4" name="Espaço Reservado para Número de Slide 3">
            <a:extLst>
              <a:ext uri="{FF2B5EF4-FFF2-40B4-BE49-F238E27FC236}">
                <a16:creationId xmlns:a16="http://schemas.microsoft.com/office/drawing/2014/main" xmlns="" id="{9468D250-C84C-7031-226B-C9BBDAC350BA}"/>
              </a:ext>
            </a:extLst>
          </p:cNvPr>
          <p:cNvSpPr>
            <a:spLocks noGrp="1"/>
          </p:cNvSpPr>
          <p:nvPr>
            <p:ph type="sldNum" sz="quarter" idx="12"/>
          </p:nvPr>
        </p:nvSpPr>
        <p:spPr/>
        <p:txBody>
          <a:bodyPr/>
          <a:lstStyle/>
          <a:p>
            <a:pPr>
              <a:defRPr/>
            </a:pPr>
            <a:fld id="{BF8BE0F2-8142-4B56-8E1D-9C5515662535}" type="slidenum">
              <a:rPr lang="pt-BR" smtClean="0"/>
              <a:pPr>
                <a:defRPr/>
              </a:pPr>
              <a:t>8</a:t>
            </a:fld>
            <a:endParaRPr lang="pt-BR" dirty="0"/>
          </a:p>
        </p:txBody>
      </p:sp>
      <p:pic>
        <p:nvPicPr>
          <p:cNvPr id="5" name="Gráfico 4" descr="Um quebra-cabeça">
            <a:extLst>
              <a:ext uri="{FF2B5EF4-FFF2-40B4-BE49-F238E27FC236}">
                <a16:creationId xmlns:a16="http://schemas.microsoft.com/office/drawing/2014/main" xmlns="" id="{C5626D57-9F12-03CD-5251-3E98B5C0C6C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4680" y="-99392"/>
            <a:ext cx="2232248" cy="2016224"/>
          </a:xfrm>
          <a:prstGeom prst="rect">
            <a:avLst/>
          </a:prstGeom>
        </p:spPr>
      </p:pic>
      <p:pic>
        <p:nvPicPr>
          <p:cNvPr id="6" name="Imagem 5">
            <a:extLst>
              <a:ext uri="{FF2B5EF4-FFF2-40B4-BE49-F238E27FC236}">
                <a16:creationId xmlns:a16="http://schemas.microsoft.com/office/drawing/2014/main" xmlns="" id="{0F6FC5CA-B8F3-BAA9-D854-A08139583355}"/>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spTree>
    <p:extLst>
      <p:ext uri="{BB962C8B-B14F-4D97-AF65-F5344CB8AC3E}">
        <p14:creationId xmlns:p14="http://schemas.microsoft.com/office/powerpoint/2010/main" xmlns="" val="265416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CC9BEF-1934-84AC-DEFC-03CE3388304E}"/>
              </a:ext>
            </a:extLst>
          </p:cNvPr>
          <p:cNvSpPr>
            <a:spLocks noGrp="1"/>
          </p:cNvSpPr>
          <p:nvPr>
            <p:ph type="title"/>
          </p:nvPr>
        </p:nvSpPr>
        <p:spPr>
          <a:xfrm>
            <a:off x="738150" y="365125"/>
            <a:ext cx="10515600" cy="1325563"/>
          </a:xfrm>
        </p:spPr>
        <p:txBody>
          <a:bodyPr>
            <a:normAutofit/>
          </a:bodyPr>
          <a:lstStyle/>
          <a:p>
            <a:pPr algn="ctr"/>
            <a:r>
              <a:rPr lang="pt-BR" sz="3600" dirty="0"/>
              <a:t>      </a:t>
            </a:r>
            <a:r>
              <a:rPr lang="pt-BR" sz="3600" b="1" dirty="0"/>
              <a:t>Gestão e uso responsável do </a:t>
            </a:r>
            <a:r>
              <a:rPr lang="pt-BR" sz="3600" b="1"/>
              <a:t>recursos previdenciários e da </a:t>
            </a:r>
            <a:r>
              <a:rPr lang="pt-BR" sz="3600" b="1" dirty="0"/>
              <a:t>taxa de administração</a:t>
            </a:r>
          </a:p>
        </p:txBody>
      </p:sp>
      <p:sp>
        <p:nvSpPr>
          <p:cNvPr id="3" name="Espaço Reservado para Conteúdo 2">
            <a:extLst>
              <a:ext uri="{FF2B5EF4-FFF2-40B4-BE49-F238E27FC236}">
                <a16:creationId xmlns:a16="http://schemas.microsoft.com/office/drawing/2014/main" xmlns="" id="{36AB04BE-F58E-0932-7E25-870A9A026C78}"/>
              </a:ext>
            </a:extLst>
          </p:cNvPr>
          <p:cNvSpPr>
            <a:spLocks noGrp="1"/>
          </p:cNvSpPr>
          <p:nvPr>
            <p:ph idx="1"/>
          </p:nvPr>
        </p:nvSpPr>
        <p:spPr>
          <a:xfrm>
            <a:off x="838200" y="1690688"/>
            <a:ext cx="10802416" cy="4486275"/>
          </a:xfrm>
        </p:spPr>
        <p:txBody>
          <a:bodyPr>
            <a:noAutofit/>
          </a:bodyPr>
          <a:lstStyle/>
          <a:p>
            <a:pPr marL="0" indent="0" algn="just">
              <a:buNone/>
            </a:pPr>
            <a:r>
              <a:rPr lang="pt-BR" sz="2500" dirty="0"/>
              <a:t>Os RPPS só podem gastar com pagamento de benefícios de aposentadoria e pensão por morte, assim como com a taxa de administração para despesas correntes e de manutenção da unidade gestora do RPPS.</a:t>
            </a:r>
          </a:p>
          <a:p>
            <a:pPr marL="0" indent="0" algn="just">
              <a:buNone/>
            </a:pPr>
            <a:endParaRPr lang="pt-BR" sz="100" dirty="0"/>
          </a:p>
          <a:p>
            <a:pPr marL="0" indent="0" algn="just">
              <a:buNone/>
            </a:pPr>
            <a:r>
              <a:rPr lang="pt-BR" sz="2500" dirty="0"/>
              <a:t>Demais receitas devem ser acumuladas, aplicadas na forma da Resolução CMN 4.963/21, e utilizadas para pagamento dos benefícios previdenciários presentes e futuros.</a:t>
            </a:r>
          </a:p>
          <a:p>
            <a:pPr marL="0" indent="0" algn="just">
              <a:buNone/>
            </a:pPr>
            <a:r>
              <a:rPr lang="pt-BR" sz="2500" dirty="0"/>
              <a:t>A norma estabelece um percentual máximo de gasto com a taxa de administração, mas isso não significa que, se não for necessário, a unidade gestora precisa gastar todo o limite. Se o RPPS é deficitário, toda e qualquer redução de despesa é importante, pois poderá ser mantida ou destinada para a conta de benefícios, razão de existir do RPPS e o regime venha ficar mais próximo de alcançar a sustentabilidade.</a:t>
            </a:r>
          </a:p>
        </p:txBody>
      </p:sp>
      <p:sp>
        <p:nvSpPr>
          <p:cNvPr id="4" name="Espaço Reservado para Número de Slide 3">
            <a:extLst>
              <a:ext uri="{FF2B5EF4-FFF2-40B4-BE49-F238E27FC236}">
                <a16:creationId xmlns:a16="http://schemas.microsoft.com/office/drawing/2014/main" xmlns="" id="{652D3C0D-F369-3B4B-5919-28A28B984E1F}"/>
              </a:ext>
            </a:extLst>
          </p:cNvPr>
          <p:cNvSpPr>
            <a:spLocks noGrp="1"/>
          </p:cNvSpPr>
          <p:nvPr>
            <p:ph type="sldNum" sz="quarter" idx="12"/>
          </p:nvPr>
        </p:nvSpPr>
        <p:spPr/>
        <p:txBody>
          <a:bodyPr/>
          <a:lstStyle/>
          <a:p>
            <a:pPr>
              <a:defRPr/>
            </a:pPr>
            <a:fld id="{BF8BE0F2-8142-4B56-8E1D-9C5515662535}" type="slidenum">
              <a:rPr lang="pt-BR" smtClean="0"/>
              <a:pPr>
                <a:defRPr/>
              </a:pPr>
              <a:t>9</a:t>
            </a:fld>
            <a:endParaRPr lang="pt-BR" dirty="0"/>
          </a:p>
        </p:txBody>
      </p:sp>
      <p:pic>
        <p:nvPicPr>
          <p:cNvPr id="5" name="Gráfico 4" descr="Um quebra-cabeça">
            <a:extLst>
              <a:ext uri="{FF2B5EF4-FFF2-40B4-BE49-F238E27FC236}">
                <a16:creationId xmlns:a16="http://schemas.microsoft.com/office/drawing/2014/main" xmlns="" id="{0C48832B-9B36-42B1-BA51-CB980995C395}"/>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4680" y="-99392"/>
            <a:ext cx="2232248" cy="2016224"/>
          </a:xfrm>
          <a:prstGeom prst="rect">
            <a:avLst/>
          </a:prstGeom>
        </p:spPr>
      </p:pic>
      <p:pic>
        <p:nvPicPr>
          <p:cNvPr id="6" name="Imagem 5">
            <a:extLst>
              <a:ext uri="{FF2B5EF4-FFF2-40B4-BE49-F238E27FC236}">
                <a16:creationId xmlns:a16="http://schemas.microsoft.com/office/drawing/2014/main" xmlns="" id="{53CD6CA6-A5B4-C406-67FA-F60ED5CAEAC4}"/>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9707545" y="285694"/>
            <a:ext cx="2191555" cy="262986"/>
          </a:xfrm>
          <a:prstGeom prst="rect">
            <a:avLst/>
          </a:prstGeom>
        </p:spPr>
      </p:pic>
    </p:spTree>
    <p:extLst>
      <p:ext uri="{BB962C8B-B14F-4D97-AF65-F5344CB8AC3E}">
        <p14:creationId xmlns:p14="http://schemas.microsoft.com/office/powerpoint/2010/main" xmlns="" val="172110895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presentação1" id="{CA0D8288-4855-4DCC-B3BB-219FF25D7485}" vid="{5199512A-BC50-4626-9604-F92097B7F68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template_vii_seminario_invest_apepp</Template>
  <TotalTime>2972</TotalTime>
  <Words>1233</Words>
  <Application>Microsoft Office PowerPoint</Application>
  <PresentationFormat>Personalizar</PresentationFormat>
  <Paragraphs>114</Paragraphs>
  <Slides>18</Slides>
  <Notes>1</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 </vt:lpstr>
      <vt:lpstr>Busca do equilíbrio financeiro e atuarial. Discussão e  aprovação da reforma da previdenciária local aos entes  que ainda não realizaram e  Acompanhamento constante aos entes que já realizaram</vt:lpstr>
      <vt:lpstr>Slide 3</vt:lpstr>
      <vt:lpstr>Slide 4</vt:lpstr>
      <vt:lpstr>Pró Gestão RPPS</vt:lpstr>
      <vt:lpstr>Slide 6</vt:lpstr>
      <vt:lpstr> Calendário de Envio de Informações ao MPS</vt:lpstr>
      <vt:lpstr>Busca pela melhoria dos critérios avaliados  no ISP – Índice de Situação Previdenciária</vt:lpstr>
      <vt:lpstr>      Gestão e uso responsável do recursos previdenciários e da taxa de administração</vt:lpstr>
      <vt:lpstr>      Importância do Certificado de Regularidade Previdenciária - CRP administrativo para a boa gestão</vt:lpstr>
      <vt:lpstr>Requerimentos Compensação Previdenciária</vt:lpstr>
      <vt:lpstr>Automação do COMPREV – Piloto de processos de deferimento automático dos requerimentos </vt:lpstr>
      <vt:lpstr>DRPPS - Canais e fontes de informação,  conhecimento e orientação aos RPPS</vt:lpstr>
      <vt:lpstr>DRPPS - Canais e fontes de informação,  conhecimento e orientação aos RPPS</vt:lpstr>
      <vt:lpstr>DRPPS - Canais e fontes de informação,  conhecimento e orientação aos RPPS</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COMPROMISSOS E METAS PARA OS RPPS EM 2024</dc:title>
  <dc:creator>Claudia Fernanda Iten</dc:creator>
  <cp:lastModifiedBy>Claudia Fernanda</cp:lastModifiedBy>
  <cp:revision>10</cp:revision>
  <dcterms:created xsi:type="dcterms:W3CDTF">2024-02-20T16:26:27Z</dcterms:created>
  <dcterms:modified xsi:type="dcterms:W3CDTF">2024-04-10T22:56:57Z</dcterms:modified>
</cp:coreProperties>
</file>