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81" r:id="rId19"/>
    <p:sldId id="275" r:id="rId20"/>
    <p:sldId id="276" r:id="rId21"/>
    <p:sldId id="277" r:id="rId22"/>
    <p:sldId id="270" r:id="rId23"/>
    <p:sldId id="278" r:id="rId24"/>
    <p:sldId id="285" r:id="rId25"/>
    <p:sldId id="279" r:id="rId26"/>
    <p:sldId id="280" r:id="rId27"/>
    <p:sldId id="282" r:id="rId28"/>
    <p:sldId id="283" r:id="rId29"/>
    <p:sldId id="284"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6539" userDrawn="1">
          <p15:clr>
            <a:srgbClr val="A4A3A4"/>
          </p15:clr>
        </p15:guide>
        <p15:guide id="4" orient="horz" pos="31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ana Egea Paulim" initials="SEP" lastIdx="2" clrIdx="0">
    <p:extLst>
      <p:ext uri="{19B8F6BF-5375-455C-9EA6-DF929625EA0E}">
        <p15:presenceInfo xmlns:p15="http://schemas.microsoft.com/office/powerpoint/2012/main" userId="S::Spaulim@economus.com.br::66f2f50e-ee4a-435d-9df5-15d2b3d50b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70" d="100"/>
          <a:sy n="70" d="100"/>
        </p:scale>
        <p:origin x="738" y="72"/>
      </p:cViewPr>
      <p:guideLst>
        <p:guide pos="6539"/>
        <p:guide orient="horz" pos="3181"/>
      </p:guideLst>
    </p:cSldViewPr>
  </p:slideViewPr>
  <p:notesTextViewPr>
    <p:cViewPr>
      <p:scale>
        <a:sx n="1" d="1"/>
        <a:sy n="1" d="1"/>
      </p:scale>
      <p:origin x="0" y="0"/>
    </p:cViewPr>
  </p:notesTextViewPr>
  <p:notesViewPr>
    <p:cSldViewPr snapToGrid="0">
      <p:cViewPr varScale="1">
        <p:scale>
          <a:sx n="90" d="100"/>
          <a:sy n="90" d="100"/>
        </p:scale>
        <p:origin x="486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EBFD2-2FFF-4895-8E2C-72CE3B3C83DE}" type="datetimeFigureOut">
              <a:rPr lang="pt-BR" smtClean="0"/>
              <a:t>27/04/2022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4C800-1361-4828-8516-9545F64C0E9C}" type="slidenum">
              <a:rPr lang="pt-BR" smtClean="0"/>
              <a:t>‹nº›</a:t>
            </a:fld>
            <a:endParaRPr lang="pt-BR"/>
          </a:p>
        </p:txBody>
      </p:sp>
    </p:spTree>
    <p:extLst>
      <p:ext uri="{BB962C8B-B14F-4D97-AF65-F5344CB8AC3E}">
        <p14:creationId xmlns:p14="http://schemas.microsoft.com/office/powerpoint/2010/main" val="382619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a:t>
            </a:fld>
            <a:endParaRPr lang="pt-BR"/>
          </a:p>
        </p:txBody>
      </p:sp>
    </p:spTree>
    <p:extLst>
      <p:ext uri="{BB962C8B-B14F-4D97-AF65-F5344CB8AC3E}">
        <p14:creationId xmlns:p14="http://schemas.microsoft.com/office/powerpoint/2010/main" val="239774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7735C8E-18C9-4D17-BEB0-AA5A56F113D7}" type="datetimeFigureOut">
              <a:rPr lang="pt-BR" smtClean="0"/>
              <a:t>27/04/2022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297945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735C8E-18C9-4D17-BEB0-AA5A56F113D7}" type="datetimeFigureOut">
              <a:rPr lang="pt-BR" smtClean="0"/>
              <a:t>27/04/2022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217833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735C8E-18C9-4D17-BEB0-AA5A56F113D7}" type="datetimeFigureOut">
              <a:rPr lang="pt-BR" smtClean="0"/>
              <a:t>27/04/2022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361264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735C8E-18C9-4D17-BEB0-AA5A56F113D7}" type="datetimeFigureOut">
              <a:rPr lang="pt-BR" smtClean="0"/>
              <a:t>27/04/2022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350389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7735C8E-18C9-4D17-BEB0-AA5A56F113D7}" type="datetimeFigureOut">
              <a:rPr lang="pt-BR" smtClean="0"/>
              <a:t>27/04/2022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310931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7735C8E-18C9-4D17-BEB0-AA5A56F113D7}" type="datetimeFigureOut">
              <a:rPr lang="pt-BR" smtClean="0"/>
              <a:t>27/04/2022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343698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7735C8E-18C9-4D17-BEB0-AA5A56F113D7}" type="datetimeFigureOut">
              <a:rPr lang="pt-BR" smtClean="0"/>
              <a:t>27/04/2022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190153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7735C8E-18C9-4D17-BEB0-AA5A56F113D7}" type="datetimeFigureOut">
              <a:rPr lang="pt-BR" smtClean="0"/>
              <a:t>27/04/2022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813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735C8E-18C9-4D17-BEB0-AA5A56F113D7}" type="datetimeFigureOut">
              <a:rPr lang="pt-BR" smtClean="0"/>
              <a:t>27/04/2022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295161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735C8E-18C9-4D17-BEB0-AA5A56F113D7}" type="datetimeFigureOut">
              <a:rPr lang="pt-BR" smtClean="0"/>
              <a:t>27/04/2022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363313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735C8E-18C9-4D17-BEB0-AA5A56F113D7}" type="datetimeFigureOut">
              <a:rPr lang="pt-BR" smtClean="0"/>
              <a:t>27/04/2022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276947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35C8E-18C9-4D17-BEB0-AA5A56F113D7}" type="datetimeFigureOut">
              <a:rPr lang="pt-BR" smtClean="0"/>
              <a:t>27/04/2022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D1578-3EA4-489F-962B-75511A7F86EB}" type="slidenum">
              <a:rPr lang="pt-BR" smtClean="0"/>
              <a:t>‹nº›</a:t>
            </a:fld>
            <a:endParaRPr lang="pt-BR"/>
          </a:p>
        </p:txBody>
      </p:sp>
    </p:spTree>
    <p:extLst>
      <p:ext uri="{BB962C8B-B14F-4D97-AF65-F5344CB8AC3E}">
        <p14:creationId xmlns:p14="http://schemas.microsoft.com/office/powerpoint/2010/main" val="2771413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091" y="366538"/>
            <a:ext cx="1824466" cy="1273109"/>
          </a:xfrm>
          <a:prstGeom prst="rect">
            <a:avLst/>
          </a:prstGeom>
        </p:spPr>
      </p:pic>
      <p:sp>
        <p:nvSpPr>
          <p:cNvPr id="2" name="Retângulo 1"/>
          <p:cNvSpPr/>
          <p:nvPr/>
        </p:nvSpPr>
        <p:spPr>
          <a:xfrm>
            <a:off x="772732" y="2116165"/>
            <a:ext cx="10728102" cy="2862322"/>
          </a:xfrm>
          <a:prstGeom prst="rect">
            <a:avLst/>
          </a:prstGeom>
        </p:spPr>
        <p:txBody>
          <a:bodyPr wrap="square">
            <a:spAutoFit/>
          </a:bodyPr>
          <a:lstStyle/>
          <a:p>
            <a:pPr algn="ctr"/>
            <a:r>
              <a:rPr lang="pt-BR" sz="4500" b="1"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rPr>
              <a:t>Aporte de imóvel de propriedade do ente federativo como medida de suporte à promoção do equilíbrio financeiro e atuarial do RPPS.</a:t>
            </a:r>
            <a:endParaRPr lang="pt-BR" sz="4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2685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734"/>
            <a:ext cx="10515600" cy="1325563"/>
          </a:xfrm>
        </p:spPr>
        <p:txBody>
          <a:bodyPr>
            <a:normAutofit/>
          </a:bodyPr>
          <a:lstStyle/>
          <a:p>
            <a:pPr lvl="0" algn="ctr"/>
            <a:r>
              <a:rPr lang="pt-BR" sz="3800" b="1" dirty="0"/>
              <a:t>PONTO DE VISTA II</a:t>
            </a:r>
            <a:endParaRPr lang="pt-BR" sz="3800" dirty="0"/>
          </a:p>
        </p:txBody>
      </p:sp>
      <p:sp>
        <p:nvSpPr>
          <p:cNvPr id="3" name="Espaço Reservado para Conteúdo 2"/>
          <p:cNvSpPr>
            <a:spLocks noGrp="1"/>
          </p:cNvSpPr>
          <p:nvPr>
            <p:ph idx="1"/>
          </p:nvPr>
        </p:nvSpPr>
        <p:spPr>
          <a:xfrm>
            <a:off x="838200" y="1532610"/>
            <a:ext cx="10515600" cy="4800264"/>
          </a:xfrm>
        </p:spPr>
        <p:txBody>
          <a:bodyPr>
            <a:noAutofit/>
          </a:bodyPr>
          <a:lstStyle/>
          <a:p>
            <a:pPr marL="0" indent="0" algn="just">
              <a:buNone/>
            </a:pPr>
            <a:r>
              <a:rPr lang="pt-BR" sz="2400" dirty="0">
                <a:latin typeface="+mj-lt"/>
              </a:rPr>
              <a:t>Necessário também observar o ativo </a:t>
            </a:r>
            <a:r>
              <a:rPr lang="pt-BR" sz="2400" dirty="0" err="1">
                <a:latin typeface="+mj-lt"/>
              </a:rPr>
              <a:t>aportável</a:t>
            </a:r>
            <a:r>
              <a:rPr lang="pt-BR" sz="2400" dirty="0">
                <a:latin typeface="+mj-lt"/>
              </a:rPr>
              <a:t>, como instrumento de segurança e eficácia da medida e aptidão na geração de recursos financeiros, seja por alienação ou implementação de mecanismos de gestão, com empreendedorismo, com aluguéis, dentre outras formas, observando que assim como os recursos financeiros, </a:t>
            </a:r>
            <a:r>
              <a:rPr lang="pt-BR" sz="2400" b="1" dirty="0">
                <a:solidFill>
                  <a:srgbClr val="FF0000"/>
                </a:solidFill>
                <a:latin typeface="+mj-lt"/>
              </a:rPr>
              <a:t>esses ativos, também, deverão estar atrelados a compromissos com a meta atuarial do RPPS</a:t>
            </a:r>
            <a:r>
              <a:rPr lang="pt-BR" sz="2400" dirty="0">
                <a:latin typeface="+mj-lt"/>
              </a:rPr>
              <a:t>.</a:t>
            </a:r>
          </a:p>
          <a:p>
            <a:pPr marL="0" indent="0" algn="just">
              <a:buNone/>
            </a:pPr>
            <a:endParaRPr lang="pt-BR" sz="2400" dirty="0">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Tree>
    <p:extLst>
      <p:ext uri="{BB962C8B-B14F-4D97-AF65-F5344CB8AC3E}">
        <p14:creationId xmlns:p14="http://schemas.microsoft.com/office/powerpoint/2010/main" val="2434133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734"/>
            <a:ext cx="10515600" cy="1325563"/>
          </a:xfrm>
        </p:spPr>
        <p:txBody>
          <a:bodyPr>
            <a:normAutofit/>
          </a:bodyPr>
          <a:lstStyle/>
          <a:p>
            <a:pPr lvl="0" algn="ctr"/>
            <a:r>
              <a:rPr lang="pt-BR" sz="3800" b="1" dirty="0"/>
              <a:t>EXEMPLOS DE VINCULAÇÕES</a:t>
            </a:r>
            <a:endParaRPr lang="pt-BR" sz="3800" dirty="0"/>
          </a:p>
        </p:txBody>
      </p:sp>
      <p:sp>
        <p:nvSpPr>
          <p:cNvPr id="3" name="Espaço Reservado para Conteúdo 2"/>
          <p:cNvSpPr>
            <a:spLocks noGrp="1"/>
          </p:cNvSpPr>
          <p:nvPr>
            <p:ph idx="1"/>
          </p:nvPr>
        </p:nvSpPr>
        <p:spPr>
          <a:xfrm>
            <a:off x="838200" y="1532610"/>
            <a:ext cx="10515600" cy="4800264"/>
          </a:xfrm>
        </p:spPr>
        <p:txBody>
          <a:bodyPr>
            <a:noAutofit/>
          </a:bodyPr>
          <a:lstStyle/>
          <a:p>
            <a:pPr marL="0" indent="0">
              <a:buNone/>
            </a:pPr>
            <a:r>
              <a:rPr lang="pt-BR" sz="2400" dirty="0">
                <a:latin typeface="+mj-lt"/>
              </a:rPr>
              <a:t>Com base em leis já existentes, temos os seguintes exemplos de vinculações aos RPPS:</a:t>
            </a:r>
          </a:p>
          <a:p>
            <a:pPr marL="0" indent="0">
              <a:buNone/>
            </a:pPr>
            <a:r>
              <a:rPr lang="pt-BR" sz="2400" dirty="0">
                <a:latin typeface="+mj-lt"/>
              </a:rPr>
              <a:t>A- Vinculações de </a:t>
            </a:r>
            <a:r>
              <a:rPr lang="pt-BR" sz="2400" i="1" dirty="0" err="1">
                <a:latin typeface="+mj-lt"/>
              </a:rPr>
              <a:t>royalites</a:t>
            </a:r>
            <a:r>
              <a:rPr lang="pt-BR" sz="2400" i="1" dirty="0">
                <a:latin typeface="+mj-lt"/>
              </a:rPr>
              <a:t> de petróleo;</a:t>
            </a:r>
          </a:p>
          <a:p>
            <a:pPr marL="0" indent="0">
              <a:buNone/>
            </a:pPr>
            <a:r>
              <a:rPr lang="pt-BR" sz="2400" dirty="0">
                <a:latin typeface="+mj-lt"/>
              </a:rPr>
              <a:t>B- Vinculação de Bens Imóveis;</a:t>
            </a:r>
          </a:p>
          <a:p>
            <a:pPr marL="0" indent="0">
              <a:buNone/>
            </a:pPr>
            <a:r>
              <a:rPr lang="pt-BR" sz="2400" dirty="0">
                <a:latin typeface="+mj-lt"/>
              </a:rPr>
              <a:t>C- Vinculação de direitos sobre a receita líquida de ativos ou recebíveis;</a:t>
            </a:r>
          </a:p>
          <a:p>
            <a:pPr marL="0" indent="0">
              <a:buNone/>
            </a:pPr>
            <a:r>
              <a:rPr lang="pt-BR" sz="2400" dirty="0">
                <a:latin typeface="+mj-lt"/>
              </a:rPr>
              <a:t>D- Vinculação de receitas tributárias.</a:t>
            </a:r>
          </a:p>
          <a:p>
            <a:pPr marL="0" indent="0" algn="just">
              <a:buNone/>
            </a:pPr>
            <a:endParaRPr lang="pt-BR" sz="2400" dirty="0">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Tree>
    <p:extLst>
      <p:ext uri="{BB962C8B-B14F-4D97-AF65-F5344CB8AC3E}">
        <p14:creationId xmlns:p14="http://schemas.microsoft.com/office/powerpoint/2010/main" val="1239613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734"/>
            <a:ext cx="10515600" cy="1325563"/>
          </a:xfrm>
        </p:spPr>
        <p:txBody>
          <a:bodyPr>
            <a:normAutofit/>
          </a:bodyPr>
          <a:lstStyle/>
          <a:p>
            <a:pPr lvl="0" algn="ctr"/>
            <a:r>
              <a:rPr lang="pt-BR" sz="3800" b="1" dirty="0"/>
              <a:t>CASO PRÁTICO</a:t>
            </a:r>
            <a:endParaRPr lang="pt-BR" sz="38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686822684"/>
              </p:ext>
            </p:extLst>
          </p:nvPr>
        </p:nvGraphicFramePr>
        <p:xfrm>
          <a:off x="3393783" y="1344993"/>
          <a:ext cx="5454002" cy="3008070"/>
        </p:xfrm>
        <a:graphic>
          <a:graphicData uri="http://schemas.openxmlformats.org/drawingml/2006/table">
            <a:tbl>
              <a:tblPr firstRow="1" firstCol="1" bandRow="1"/>
              <a:tblGrid>
                <a:gridCol w="3118918">
                  <a:extLst>
                    <a:ext uri="{9D8B030D-6E8A-4147-A177-3AD203B41FA5}">
                      <a16:colId xmlns="" xmlns:a16="http://schemas.microsoft.com/office/drawing/2014/main" val="20000"/>
                    </a:ext>
                  </a:extLst>
                </a:gridCol>
                <a:gridCol w="2335084">
                  <a:extLst>
                    <a:ext uri="{9D8B030D-6E8A-4147-A177-3AD203B41FA5}">
                      <a16:colId xmlns="" xmlns:a16="http://schemas.microsoft.com/office/drawing/2014/main" val="20001"/>
                    </a:ext>
                  </a:extLst>
                </a:gridCol>
              </a:tblGrid>
              <a:tr h="334230">
                <a:tc>
                  <a:txBody>
                    <a:bodyPr/>
                    <a:lstStyle/>
                    <a:p>
                      <a:pPr>
                        <a:lnSpc>
                          <a:spcPct val="115000"/>
                        </a:lnSpc>
                        <a:spcAft>
                          <a:spcPts val="0"/>
                        </a:spcAft>
                      </a:pPr>
                      <a:r>
                        <a:rPr lang="en-US" sz="18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RESULTADO ATUARIAL</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04040"/>
                    </a:solidFill>
                  </a:tcPr>
                </a:tc>
                <a:tc>
                  <a:txBody>
                    <a:bodyPr/>
                    <a:lstStyle/>
                    <a:p>
                      <a:pPr algn="ctr">
                        <a:lnSpc>
                          <a:spcPct val="115000"/>
                        </a:lnSpc>
                        <a:spcAft>
                          <a:spcPts val="0"/>
                        </a:spcAft>
                      </a:pPr>
                      <a:r>
                        <a:rPr lang="en-US" sz="18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R$</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04040"/>
                    </a:solidFill>
                  </a:tcPr>
                </a:tc>
                <a:extLst>
                  <a:ext uri="{0D108BD9-81ED-4DB2-BD59-A6C34878D82A}">
                    <a16:rowId xmlns="" xmlns:a16="http://schemas.microsoft.com/office/drawing/2014/main" val="10000"/>
                  </a:ext>
                </a:extLst>
              </a:tr>
              <a:tr h="334230">
                <a:tc>
                  <a:txBody>
                    <a:bodyPr/>
                    <a:lstStyle/>
                    <a:p>
                      <a:pPr algn="r">
                        <a:lnSpc>
                          <a:spcPct val="115000"/>
                        </a:lnSpc>
                        <a:spcAft>
                          <a:spcPts val="0"/>
                        </a:spcAft>
                      </a:pPr>
                      <a:r>
                        <a:rPr lang="en-US" sz="1800" dirty="0" err="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Investimentos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a:lnSpc>
                          <a:spcPct val="115000"/>
                        </a:lnSpc>
                        <a:spcAft>
                          <a:spcPts val="0"/>
                        </a:spcAft>
                      </a:pPr>
                      <a:r>
                        <a:rPr lang="pt-BR" sz="1800" dirty="0">
                          <a:effectLst/>
                          <a:latin typeface="Calibri Light" panose="020F0302020204030204" pitchFamily="34" charset="0"/>
                          <a:ea typeface="Calibri" panose="020F0502020204030204" pitchFamily="34" charset="0"/>
                          <a:cs typeface="Times New Roman" panose="02020603050405020304" pitchFamily="18" charset="0"/>
                        </a:rPr>
                        <a:t>382.676.560,12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334230">
                <a:tc>
                  <a:txBody>
                    <a:bodyPr/>
                    <a:lstStyle/>
                    <a:p>
                      <a:pPr algn="r">
                        <a:lnSpc>
                          <a:spcPct val="115000"/>
                        </a:lnSpc>
                        <a:spcAft>
                          <a:spcPts val="0"/>
                        </a:spcAft>
                      </a:pPr>
                      <a:r>
                        <a:rPr lang="en-US" sz="1800" dirty="0" err="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Acordos</a:t>
                      </a:r>
                      <a:r>
                        <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Financeiros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31.246.149,27</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2"/>
                  </a:ext>
                </a:extLst>
              </a:tr>
              <a:tr h="334230">
                <a:tc>
                  <a:txBody>
                    <a:bodyPr/>
                    <a:lstStyle/>
                    <a:p>
                      <a:pPr algn="r">
                        <a:lnSpc>
                          <a:spcPct val="115000"/>
                        </a:lnSpc>
                        <a:spcAft>
                          <a:spcPts val="0"/>
                        </a:spcAft>
                      </a:pPr>
                      <a:r>
                        <a:rPr lang="en-US" sz="18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ATIVOS DO PLANO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r">
                        <a:lnSpc>
                          <a:spcPct val="115000"/>
                        </a:lnSpc>
                        <a:spcAft>
                          <a:spcPts val="0"/>
                        </a:spcAft>
                      </a:pPr>
                      <a:r>
                        <a:rPr lang="en-US" sz="18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413.922.709,39 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 xmlns:a16="http://schemas.microsoft.com/office/drawing/2014/main" val="10003"/>
                  </a:ext>
                </a:extLst>
              </a:tr>
              <a:tr h="334230">
                <a:tc>
                  <a:txBody>
                    <a:bodyPr/>
                    <a:lstStyle/>
                    <a:p>
                      <a:pPr algn="r">
                        <a:lnSpc>
                          <a:spcPct val="115000"/>
                        </a:lnSpc>
                        <a:spcAft>
                          <a:spcPts val="0"/>
                        </a:spcAft>
                      </a:pPr>
                      <a:r>
                        <a:rPr lang="en-US"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Provisões Matemáticas</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826.878.408,76 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4"/>
                  </a:ext>
                </a:extLst>
              </a:tr>
              <a:tr h="334230">
                <a:tc>
                  <a:txBody>
                    <a:bodyPr/>
                    <a:lstStyle/>
                    <a:p>
                      <a:pPr algn="r">
                        <a:lnSpc>
                          <a:spcPct val="115000"/>
                        </a:lnSpc>
                        <a:spcAft>
                          <a:spcPts val="0"/>
                        </a:spcAft>
                      </a:pPr>
                      <a:r>
                        <a:rPr lang="en-US"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Compensação Previdenciária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a:lnSpc>
                          <a:spcPct val="115000"/>
                        </a:lnSpc>
                        <a:spcAft>
                          <a:spcPts val="0"/>
                        </a:spcAft>
                      </a:pPr>
                      <a:r>
                        <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65.346.027,93 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5"/>
                  </a:ext>
                </a:extLst>
              </a:tr>
              <a:tr h="334230">
                <a:tc>
                  <a:txBody>
                    <a:bodyPr/>
                    <a:lstStyle/>
                    <a:p>
                      <a:pPr algn="r">
                        <a:lnSpc>
                          <a:spcPct val="115000"/>
                        </a:lnSpc>
                        <a:spcAft>
                          <a:spcPts val="0"/>
                        </a:spcAft>
                      </a:pPr>
                      <a:r>
                        <a:rPr lang="en-US" sz="180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RESULTADO DO EXERCÍCIO</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8A54"/>
                    </a:solidFill>
                  </a:tcPr>
                </a:tc>
                <a:tc>
                  <a:txBody>
                    <a:bodyPr/>
                    <a:lstStyle/>
                    <a:p>
                      <a:pPr algn="r">
                        <a:lnSpc>
                          <a:spcPct val="115000"/>
                        </a:lnSpc>
                        <a:spcAft>
                          <a:spcPts val="0"/>
                        </a:spcAft>
                      </a:pPr>
                      <a:r>
                        <a:rPr lang="en-US" sz="18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-347.609.671,44 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948A54"/>
                    </a:solidFill>
                  </a:tcPr>
                </a:tc>
                <a:extLst>
                  <a:ext uri="{0D108BD9-81ED-4DB2-BD59-A6C34878D82A}">
                    <a16:rowId xmlns="" xmlns:a16="http://schemas.microsoft.com/office/drawing/2014/main" val="10006"/>
                  </a:ext>
                </a:extLst>
              </a:tr>
              <a:tr h="334230">
                <a:tc>
                  <a:txBody>
                    <a:bodyPr/>
                    <a:lstStyle/>
                    <a:p>
                      <a:pPr algn="r">
                        <a:lnSpc>
                          <a:spcPct val="115000"/>
                        </a:lnSpc>
                        <a:spcAft>
                          <a:spcPts val="0"/>
                        </a:spcAft>
                      </a:pPr>
                      <a:r>
                        <a:rPr lang="en-US"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Amortização Vigente</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a:lnSpc>
                          <a:spcPct val="115000"/>
                        </a:lnSpc>
                        <a:spcAft>
                          <a:spcPts val="0"/>
                        </a:spcAft>
                      </a:pPr>
                      <a:r>
                        <a:rPr lang="pt-BR" sz="1800" dirty="0">
                          <a:effectLst/>
                          <a:latin typeface="Calibri Light" panose="020F0302020204030204" pitchFamily="34" charset="0"/>
                          <a:ea typeface="Calibri" panose="020F0502020204030204" pitchFamily="34" charset="0"/>
                          <a:cs typeface="Times New Roman" panose="02020603050405020304" pitchFamily="18" charset="0"/>
                        </a:rPr>
                        <a:t>182.800.066,34</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extLst>
                  <a:ext uri="{0D108BD9-81ED-4DB2-BD59-A6C34878D82A}">
                    <a16:rowId xmlns="" xmlns:a16="http://schemas.microsoft.com/office/drawing/2014/main" val="10007"/>
                  </a:ext>
                </a:extLst>
              </a:tr>
              <a:tr h="334230">
                <a:tc>
                  <a:txBody>
                    <a:bodyPr/>
                    <a:lstStyle/>
                    <a:p>
                      <a:pPr algn="r">
                        <a:lnSpc>
                          <a:spcPct val="115000"/>
                        </a:lnSpc>
                        <a:spcAft>
                          <a:spcPts val="0"/>
                        </a:spcAft>
                      </a:pPr>
                      <a:r>
                        <a:rPr lang="en-US" sz="18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RESULTADO FINAL DO EXERCÍCIO</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r">
                        <a:lnSpc>
                          <a:spcPct val="115000"/>
                        </a:lnSpc>
                        <a:spcAft>
                          <a:spcPts val="0"/>
                        </a:spcAft>
                      </a:pPr>
                      <a:r>
                        <a:rPr lang="pt-BR" sz="18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-164.809.605,10</a:t>
                      </a:r>
                      <a:r>
                        <a:rPr lang="en-US" sz="18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 xmlns:a16="http://schemas.microsoft.com/office/drawing/2014/main" val="10008"/>
                  </a:ext>
                </a:extLst>
              </a:tr>
            </a:tbl>
          </a:graphicData>
        </a:graphic>
      </p:graphicFrame>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
        <p:nvSpPr>
          <p:cNvPr id="7" name="Retângulo 6"/>
          <p:cNvSpPr/>
          <p:nvPr/>
        </p:nvSpPr>
        <p:spPr>
          <a:xfrm>
            <a:off x="2159561" y="4840931"/>
            <a:ext cx="8115249" cy="461665"/>
          </a:xfrm>
          <a:prstGeom prst="rect">
            <a:avLst/>
          </a:prstGeom>
          <a:noFill/>
        </p:spPr>
        <p:txBody>
          <a:bodyPr wrap="square" lIns="91440" tIns="45720" rIns="91440" bIns="45720">
            <a:spAutoFit/>
          </a:bodyPr>
          <a:lstStyle/>
          <a:p>
            <a:pPr algn="ctr"/>
            <a:r>
              <a:rPr lang="pt-BR" sz="2400" b="1" dirty="0">
                <a:solidFill>
                  <a:srgbClr val="FF0000"/>
                </a:solidFill>
                <a:effectLst>
                  <a:outerShdw blurRad="38100" dist="38100" dir="2700000" algn="tl">
                    <a:srgbClr val="000000">
                      <a:alpha val="43137"/>
                    </a:srgbClr>
                  </a:outerShdw>
                </a:effectLst>
              </a:rPr>
              <a:t>Regime Próprio com Déficit Atuarial de R$ 347.609.671,44</a:t>
            </a:r>
          </a:p>
        </p:txBody>
      </p:sp>
    </p:spTree>
    <p:extLst>
      <p:ext uri="{BB962C8B-B14F-4D97-AF65-F5344CB8AC3E}">
        <p14:creationId xmlns:p14="http://schemas.microsoft.com/office/powerpoint/2010/main" val="214121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0543185">
            <a:off x="8391979" y="2417351"/>
            <a:ext cx="3044687" cy="816179"/>
          </a:xfrm>
        </p:spPr>
        <p:txBody>
          <a:bodyPr>
            <a:normAutofit/>
          </a:bodyPr>
          <a:lstStyle/>
          <a:p>
            <a:pPr lvl="0" algn="ctr"/>
            <a:r>
              <a:rPr lang="pt-BR" sz="3800" b="1" dirty="0"/>
              <a:t>CASO PRÁTICO</a:t>
            </a:r>
            <a:endParaRPr lang="pt-BR" sz="38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graphicFrame>
        <p:nvGraphicFramePr>
          <p:cNvPr id="8" name="Tabela 7"/>
          <p:cNvGraphicFramePr>
            <a:graphicFrameLocks noGrp="1"/>
          </p:cNvGraphicFramePr>
          <p:nvPr>
            <p:extLst>
              <p:ext uri="{D42A27DB-BD31-4B8C-83A1-F6EECF244321}">
                <p14:modId xmlns:p14="http://schemas.microsoft.com/office/powerpoint/2010/main" val="1880031116"/>
              </p:ext>
            </p:extLst>
          </p:nvPr>
        </p:nvGraphicFramePr>
        <p:xfrm>
          <a:off x="585081" y="151230"/>
          <a:ext cx="6465074" cy="6795010"/>
        </p:xfrm>
        <a:graphic>
          <a:graphicData uri="http://schemas.openxmlformats.org/drawingml/2006/table">
            <a:tbl>
              <a:tblPr firstRow="1" firstCol="1" bandRow="1"/>
              <a:tblGrid>
                <a:gridCol w="534950">
                  <a:extLst>
                    <a:ext uri="{9D8B030D-6E8A-4147-A177-3AD203B41FA5}">
                      <a16:colId xmlns="" xmlns:a16="http://schemas.microsoft.com/office/drawing/2014/main" val="20000"/>
                    </a:ext>
                  </a:extLst>
                </a:gridCol>
                <a:gridCol w="712233">
                  <a:extLst>
                    <a:ext uri="{9D8B030D-6E8A-4147-A177-3AD203B41FA5}">
                      <a16:colId xmlns="" xmlns:a16="http://schemas.microsoft.com/office/drawing/2014/main" val="20001"/>
                    </a:ext>
                  </a:extLst>
                </a:gridCol>
                <a:gridCol w="1157381">
                  <a:extLst>
                    <a:ext uri="{9D8B030D-6E8A-4147-A177-3AD203B41FA5}">
                      <a16:colId xmlns="" xmlns:a16="http://schemas.microsoft.com/office/drawing/2014/main" val="20002"/>
                    </a:ext>
                  </a:extLst>
                </a:gridCol>
                <a:gridCol w="1097770">
                  <a:extLst>
                    <a:ext uri="{9D8B030D-6E8A-4147-A177-3AD203B41FA5}">
                      <a16:colId xmlns="" xmlns:a16="http://schemas.microsoft.com/office/drawing/2014/main" val="20003"/>
                    </a:ext>
                  </a:extLst>
                </a:gridCol>
                <a:gridCol w="987064">
                  <a:extLst>
                    <a:ext uri="{9D8B030D-6E8A-4147-A177-3AD203B41FA5}">
                      <a16:colId xmlns="" xmlns:a16="http://schemas.microsoft.com/office/drawing/2014/main" val="20004"/>
                    </a:ext>
                  </a:extLst>
                </a:gridCol>
                <a:gridCol w="987838">
                  <a:extLst>
                    <a:ext uri="{9D8B030D-6E8A-4147-A177-3AD203B41FA5}">
                      <a16:colId xmlns="" xmlns:a16="http://schemas.microsoft.com/office/drawing/2014/main" val="20005"/>
                    </a:ext>
                  </a:extLst>
                </a:gridCol>
                <a:gridCol w="987838">
                  <a:extLst>
                    <a:ext uri="{9D8B030D-6E8A-4147-A177-3AD203B41FA5}">
                      <a16:colId xmlns="" xmlns:a16="http://schemas.microsoft.com/office/drawing/2014/main" val="20006"/>
                    </a:ext>
                  </a:extLst>
                </a:gridCol>
              </a:tblGrid>
              <a:tr h="240286">
                <a:tc>
                  <a:txBody>
                    <a:bodyPr/>
                    <a:lstStyle/>
                    <a:p>
                      <a:pPr algn="ctr">
                        <a:lnSpc>
                          <a:spcPct val="115000"/>
                        </a:lnSpc>
                        <a:spcAft>
                          <a:spcPts val="0"/>
                        </a:spcAft>
                      </a:pPr>
                      <a:r>
                        <a:rPr lang="pt-BR"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Ano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pt-BR" sz="11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Percentual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pt-BR" sz="11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Base de Cálculo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pt-BR" sz="11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Saldo Inicial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pt-BR" sz="11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Juros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pt-BR"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Pagam</a:t>
                      </a:r>
                      <a:r>
                        <a:rPr lang="en-US" sz="1100" b="1" dirty="0" err="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ento</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US" sz="11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Saldo Final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extLst>
                  <a:ext uri="{0D108BD9-81ED-4DB2-BD59-A6C34878D82A}">
                    <a16:rowId xmlns="" xmlns:a16="http://schemas.microsoft.com/office/drawing/2014/main" val="10000"/>
                  </a:ext>
                </a:extLst>
              </a:tr>
              <a:tr h="184539">
                <a:tc>
                  <a:txBody>
                    <a:bodyPr/>
                    <a:lstStyle/>
                    <a:p>
                      <a:pPr algn="ctr">
                        <a:lnSpc>
                          <a:spcPct val="115000"/>
                        </a:lnSpc>
                        <a:spcAft>
                          <a:spcPts val="0"/>
                        </a:spcAft>
                      </a:pPr>
                      <a:r>
                        <a:rPr lang="en-US" sz="1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6,84%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107.600.667,09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347.609.671,44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16.963.351,97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7.355.063,08</a:t>
                      </a:r>
                      <a:endParaRPr lang="pt-BR"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357.217.960,33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10,69%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108.676.673,76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357.217.960,33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17.432.236,46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11.621.490,98</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363.028.705,81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2"/>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16,14%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109.763.440,50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363.028.705,81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17.715.800,84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17.715.800,84</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363.028.705,81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3"/>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17,00%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110.861.074,90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363.028.705,81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17.715.800,84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18.846.382,73</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361.898.123,92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4"/>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2026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111.969.685,65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361.898.123,92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17.660.628,45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20.154.543,42</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359.404.208,95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5"/>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2027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113.089.382,51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359.404.208,95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17.538.925,40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20.974.308,40</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355.968.825,95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6"/>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2028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114.220.276,33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355.968.825,95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17.371.278,71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21.184.051,48</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352.156.053,17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7"/>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2029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115.362.479,10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352.156.053,17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17.185.215,39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21.395.892,00</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347.945.376,57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8"/>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2030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116.516.103,89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347.945.376,57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16.979.734,38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21.609.850,92</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343.315.260,02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9"/>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2031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117.681.264,93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343.315.260,02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16.753.784,69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21.825.949,43</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338.243.095,28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0"/>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2032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118.858.077,58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338.243.095,28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16.506.263,05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22.044.208,92</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332.705.149,41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1"/>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120.046.658,35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332.705.149,41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16.236.011,29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22.264.651,01</a:t>
                      </a:r>
                      <a:endParaRPr lang="pt-BR"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326.676.509,69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2"/>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2034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121.247.124,94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326.676.509,69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15.941.813,67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22.487.297,52</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320.131.025,84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3"/>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2035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122.459.596,18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320.131.025,84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15.622.394,06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22.712.170,50</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313.041.249,40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4"/>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2036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123.684.192,15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313.041.249,40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15.276.412,97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22.939.292,20</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305.378.370,17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5"/>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124.921.034,07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305.378.370,17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14.902.464,46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23.168.685,12</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297.112.149,51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6"/>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2038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126.170.244,41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297.112.149,51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14.499.072,90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23.400.371,98</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288.210.850,43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7"/>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2039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127.431.946,85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288.210.850,43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14.064.689,50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23.634.375,70</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278.641.164,23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8"/>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128.706.266,32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278.641.164,23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13.597.688,81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23.870.719,45</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268.368.133,60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9"/>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2041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129.993.328,98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268.368.133,60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13.096.364,92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24.109.426,65</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257.355.071,87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0"/>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2042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131.293.262,27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257.355.071,87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12.558.927,51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24.350.520,91</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245.563.478,46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1"/>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2043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132.606.194,90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245.563.478,46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11.983.497,75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24.594.026,12</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232.952.950,09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2"/>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2044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133.932.256,85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232.952.950,09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11.368.103,96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24.839.966,38</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219.481.087,67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3"/>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2045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135.271.579,41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219.481.087,67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10.710.677,08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25.088.366,05</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205.103.398,70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4"/>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2046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136.624.295,21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205.103.398,70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10.009.045,86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25.339.249,71</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189.773.194,85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5"/>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2047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137.990.538,16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189.773.194,85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9.260.931,91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25.592.642,21</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173.441.484,55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6"/>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2048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139.370.443,54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173.441.484,55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8.463.944,45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25.848.568,63</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156.056.860,37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7"/>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2049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140.764.147,98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156.056.860,37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7.615.574,79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26.107.054,31</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137.565.380,84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8"/>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142.171.789,46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137.565.380,84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6.713.190,59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26.368.124,86</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117.910.446,57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9"/>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2051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143.593.507,35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117.910.446,57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5.754.029,79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26.631.806,11</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97.032.670,26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0"/>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2052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145.029.442,43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97.032.670,26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4.735.194,31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26.898.124,17</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74.869.740,40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1"/>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2053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146.479.736,85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74.869.740,40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3.653.643,33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27.167.105,41</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51.356.278,32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2"/>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2054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147.944.534,22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51.356.278,32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2.506.186,38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27.438.776,46</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26.423.688,24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3"/>
                  </a:ext>
                </a:extLst>
              </a:tr>
              <a:tr h="184539">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2055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149.423.979,56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26.423.688,24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1.289.475,99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27.713.164,23</a:t>
                      </a:r>
                      <a:endParaRPr lang="pt-B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959" marR="2995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4"/>
                  </a:ext>
                </a:extLst>
              </a:tr>
            </a:tbl>
          </a:graphicData>
        </a:graphic>
      </p:graphicFrame>
      <p:sp>
        <p:nvSpPr>
          <p:cNvPr id="9" name="Retângulo 8"/>
          <p:cNvSpPr/>
          <p:nvPr/>
        </p:nvSpPr>
        <p:spPr>
          <a:xfrm>
            <a:off x="7533901" y="3947996"/>
            <a:ext cx="4096378" cy="830997"/>
          </a:xfrm>
          <a:prstGeom prst="rect">
            <a:avLst/>
          </a:prstGeom>
          <a:noFill/>
        </p:spPr>
        <p:txBody>
          <a:bodyPr wrap="none" lIns="91440" tIns="45720" rIns="91440" bIns="45720">
            <a:spAutoFit/>
          </a:bodyPr>
          <a:lstStyle/>
          <a:p>
            <a:pPr algn="ctr"/>
            <a:r>
              <a:rPr lang="pt-BR" sz="2400" b="0" cap="none" spc="0" dirty="0">
                <a:ln w="0"/>
                <a:solidFill>
                  <a:schemeClr val="tx1"/>
                </a:solidFill>
                <a:effectLst>
                  <a:outerShdw blurRad="38100" dist="19050" dir="2700000" algn="tl" rotWithShape="0">
                    <a:schemeClr val="dk1">
                      <a:alpha val="40000"/>
                    </a:schemeClr>
                  </a:outerShdw>
                </a:effectLst>
                <a:latin typeface="+mj-lt"/>
              </a:rPr>
              <a:t>Plano de Amortização em 2023 </a:t>
            </a:r>
          </a:p>
          <a:p>
            <a:pPr algn="ctr"/>
            <a:r>
              <a:rPr lang="pt-BR" sz="2400" dirty="0">
                <a:ln w="0"/>
                <a:effectLst>
                  <a:outerShdw blurRad="38100" dist="19050" dir="2700000" algn="tl" rotWithShape="0">
                    <a:schemeClr val="dk1">
                      <a:alpha val="40000"/>
                    </a:schemeClr>
                  </a:outerShdw>
                </a:effectLst>
                <a:latin typeface="+mj-lt"/>
              </a:rPr>
              <a:t>estimado em </a:t>
            </a:r>
            <a:r>
              <a:rPr lang="pt-BR" sz="2400" b="1" dirty="0">
                <a:ln w="0"/>
                <a:solidFill>
                  <a:srgbClr val="FF0000"/>
                </a:solidFill>
                <a:effectLst>
                  <a:outerShdw blurRad="38100" dist="19050" dir="2700000" algn="tl" rotWithShape="0">
                    <a:schemeClr val="dk1">
                      <a:alpha val="40000"/>
                    </a:schemeClr>
                  </a:outerShdw>
                </a:effectLst>
                <a:latin typeface="+mj-lt"/>
              </a:rPr>
              <a:t>R$ 11.621.490,98.</a:t>
            </a:r>
            <a:endParaRPr lang="pt-BR" sz="2400" b="1" cap="none" spc="0" dirty="0">
              <a:ln w="0"/>
              <a:solidFill>
                <a:srgbClr val="FF0000"/>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462158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734"/>
            <a:ext cx="10515600" cy="1325563"/>
          </a:xfrm>
        </p:spPr>
        <p:txBody>
          <a:bodyPr>
            <a:normAutofit/>
          </a:bodyPr>
          <a:lstStyle/>
          <a:p>
            <a:pPr lvl="0" algn="ctr"/>
            <a:r>
              <a:rPr lang="pt-BR" sz="3800" b="1" dirty="0"/>
              <a:t>DA VINCULAÇÃO DE BEM IMÓVEL</a:t>
            </a:r>
            <a:endParaRPr lang="pt-BR" sz="3800" dirty="0"/>
          </a:p>
        </p:txBody>
      </p:sp>
      <p:sp>
        <p:nvSpPr>
          <p:cNvPr id="3" name="Espaço Reservado para Conteúdo 2"/>
          <p:cNvSpPr>
            <a:spLocks noGrp="1"/>
          </p:cNvSpPr>
          <p:nvPr>
            <p:ph idx="1"/>
          </p:nvPr>
        </p:nvSpPr>
        <p:spPr>
          <a:xfrm>
            <a:off x="838200" y="1450843"/>
            <a:ext cx="10515600" cy="4800264"/>
          </a:xfrm>
        </p:spPr>
        <p:txBody>
          <a:bodyPr>
            <a:noAutofit/>
          </a:bodyPr>
          <a:lstStyle/>
          <a:p>
            <a:pPr marL="0" indent="0" algn="just">
              <a:buNone/>
            </a:pPr>
            <a:r>
              <a:rPr lang="pt-BR" sz="2200" dirty="0">
                <a:latin typeface="+mj-lt"/>
              </a:rPr>
              <a:t>Processo de vinculação de um bem patrimonial deverá necessariamente obedecer os seguintes passos:</a:t>
            </a:r>
          </a:p>
          <a:p>
            <a:pPr marL="0" indent="0" algn="just">
              <a:buNone/>
            </a:pPr>
            <a:r>
              <a:rPr lang="pt-BR" sz="2200" dirty="0">
                <a:latin typeface="+mj-lt"/>
              </a:rPr>
              <a:t>1- Análise Preliminar do Imóvel;</a:t>
            </a:r>
          </a:p>
          <a:p>
            <a:pPr marL="0" indent="0" algn="just">
              <a:buNone/>
            </a:pPr>
            <a:r>
              <a:rPr lang="pt-BR" sz="2200" dirty="0">
                <a:latin typeface="+mj-lt"/>
              </a:rPr>
              <a:t>2- Levantamento documental junto ao Cartório de Registro de Imóveis da Comarca;</a:t>
            </a:r>
          </a:p>
          <a:p>
            <a:pPr marL="0" indent="0" algn="just">
              <a:buNone/>
            </a:pPr>
            <a:r>
              <a:rPr lang="pt-BR" sz="2200" dirty="0">
                <a:latin typeface="+mj-lt"/>
              </a:rPr>
              <a:t>3- Avaliação Mercadológica do bem indicado, de preferência, feita por Pessoa Jurídica;</a:t>
            </a:r>
          </a:p>
          <a:p>
            <a:pPr marL="0" indent="0" algn="just">
              <a:buNone/>
            </a:pPr>
            <a:r>
              <a:rPr lang="pt-BR" sz="2200" dirty="0">
                <a:latin typeface="+mj-lt"/>
              </a:rPr>
              <a:t>4- Estudo Técnico e Processo Transparente de Avaliação e Análise da Viabilidade Econômica e Financeira;</a:t>
            </a:r>
          </a:p>
          <a:p>
            <a:pPr marL="0" indent="0" algn="just">
              <a:buNone/>
            </a:pPr>
            <a:r>
              <a:rPr lang="pt-BR" sz="2200" dirty="0">
                <a:latin typeface="+mj-lt"/>
              </a:rPr>
              <a:t>5- Compatibilidade desse ativo com os prazos e obrigações do RPPS;</a:t>
            </a:r>
          </a:p>
          <a:p>
            <a:pPr marL="0" indent="0" algn="just">
              <a:buNone/>
            </a:pPr>
            <a:r>
              <a:rPr lang="pt-BR" sz="2200" dirty="0">
                <a:latin typeface="+mj-lt"/>
              </a:rPr>
              <a:t>6- Aprovação do Conselho Deliberativo ou Administrativo;</a:t>
            </a:r>
          </a:p>
          <a:p>
            <a:pPr marL="0" indent="0" algn="just">
              <a:buNone/>
            </a:pPr>
            <a:r>
              <a:rPr lang="pt-BR" sz="2200" dirty="0">
                <a:latin typeface="+mj-lt"/>
              </a:rPr>
              <a:t>7- Disponibilização de todo procedimento aos beneficiários do RPPS;</a:t>
            </a:r>
          </a:p>
          <a:p>
            <a:pPr marL="0" indent="0" algn="just">
              <a:buNone/>
            </a:pPr>
            <a:r>
              <a:rPr lang="pt-BR" sz="2200" dirty="0">
                <a:latin typeface="+mj-lt"/>
              </a:rPr>
              <a:t>8- Vinculação realizada por Lei específica;</a:t>
            </a:r>
          </a:p>
          <a:p>
            <a:pPr marL="0" indent="0" algn="just">
              <a:buNone/>
            </a:pPr>
            <a:r>
              <a:rPr lang="pt-BR" sz="2200" dirty="0">
                <a:latin typeface="+mj-lt"/>
              </a:rPr>
              <a:t>9- Efetuar a devida contabilização do ativo. </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168" y="0"/>
            <a:ext cx="1824466" cy="1273109"/>
          </a:xfrm>
          <a:prstGeom prst="rect">
            <a:avLst/>
          </a:prstGeom>
        </p:spPr>
      </p:pic>
    </p:spTree>
    <p:extLst>
      <p:ext uri="{BB962C8B-B14F-4D97-AF65-F5344CB8AC3E}">
        <p14:creationId xmlns:p14="http://schemas.microsoft.com/office/powerpoint/2010/main" val="3495808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734"/>
            <a:ext cx="10515600" cy="1325563"/>
          </a:xfrm>
        </p:spPr>
        <p:txBody>
          <a:bodyPr>
            <a:normAutofit/>
          </a:bodyPr>
          <a:lstStyle/>
          <a:p>
            <a:pPr algn="ctr"/>
            <a:r>
              <a:rPr lang="pt-BR" sz="4000" dirty="0"/>
              <a:t>Análise Preliminar do Imóvel</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168" y="0"/>
            <a:ext cx="1824466" cy="1273109"/>
          </a:xfrm>
          <a:prstGeom prst="rect">
            <a:avLst/>
          </a:prstGeom>
        </p:spPr>
      </p:pic>
      <p:pic>
        <p:nvPicPr>
          <p:cNvPr id="5122" name="Picture 2" descr="Lote/Terreno 360 m² em Jacaré em Itupeva, por R$ 220.000 - Viva Re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1015" y="1703996"/>
            <a:ext cx="4396297" cy="247102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744476" y="1273109"/>
            <a:ext cx="4289379" cy="430887"/>
          </a:xfrm>
          <a:prstGeom prst="rect">
            <a:avLst/>
          </a:prstGeom>
          <a:noFill/>
        </p:spPr>
        <p:txBody>
          <a:bodyPr wrap="none" lIns="91440" tIns="45720" rIns="91440" bIns="45720">
            <a:spAutoFit/>
          </a:bodyPr>
          <a:lstStyle/>
          <a:p>
            <a:pPr algn="ctr"/>
            <a:r>
              <a:rPr lang="pt-BR" sz="2200" b="0" cap="none" spc="0" dirty="0">
                <a:ln w="0"/>
                <a:solidFill>
                  <a:schemeClr val="tx1"/>
                </a:solidFill>
                <a:effectLst>
                  <a:outerShdw blurRad="38100" dist="19050" dir="2700000" algn="tl" rotWithShape="0">
                    <a:schemeClr val="dk1">
                      <a:alpha val="40000"/>
                    </a:schemeClr>
                  </a:outerShdw>
                </a:effectLst>
              </a:rPr>
              <a:t>Terreno livre e desembaraçado. </a:t>
            </a:r>
            <a:r>
              <a:rPr lang="pt-BR" sz="2200" b="1" cap="none" spc="0" dirty="0">
                <a:ln w="0"/>
                <a:solidFill>
                  <a:srgbClr val="FF0000"/>
                </a:solidFill>
                <a:effectLst>
                  <a:outerShdw blurRad="38100" dist="19050" dir="2700000" algn="tl" rotWithShape="0">
                    <a:schemeClr val="dk1">
                      <a:alpha val="40000"/>
                    </a:schemeClr>
                  </a:outerShdw>
                </a:effectLst>
              </a:rPr>
              <a:t>SIM</a:t>
            </a:r>
          </a:p>
        </p:txBody>
      </p:sp>
      <p:pic>
        <p:nvPicPr>
          <p:cNvPr id="5124" name="Picture 4" descr="Prefeitura mantém feriado de carnaval no calendário da cidade - Prefeitura  Municipal de Imperatriz"/>
          <p:cNvPicPr>
            <a:picLocks noChangeAspect="1" noChangeArrowheads="1"/>
          </p:cNvPicPr>
          <p:nvPr/>
        </p:nvPicPr>
        <p:blipFill rotWithShape="1">
          <a:blip r:embed="rId4">
            <a:extLst>
              <a:ext uri="{28A0092B-C50C-407E-A947-70E740481C1C}">
                <a14:useLocalDpi xmlns:a14="http://schemas.microsoft.com/office/drawing/2010/main" val="0"/>
              </a:ext>
            </a:extLst>
          </a:blip>
          <a:srcRect b="6218"/>
          <a:stretch/>
        </p:blipFill>
        <p:spPr bwMode="auto">
          <a:xfrm>
            <a:off x="7558618" y="3507263"/>
            <a:ext cx="3952092" cy="2465966"/>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7556398" y="5973229"/>
            <a:ext cx="3956532" cy="430887"/>
          </a:xfrm>
          <a:prstGeom prst="rect">
            <a:avLst/>
          </a:prstGeom>
        </p:spPr>
        <p:txBody>
          <a:bodyPr wrap="none">
            <a:spAutoFit/>
          </a:bodyPr>
          <a:lstStyle/>
          <a:p>
            <a:pPr algn="ctr"/>
            <a:r>
              <a:rPr lang="pt-BR" sz="2200" b="1" dirty="0">
                <a:ln w="0"/>
                <a:effectLst>
                  <a:outerShdw blurRad="38100" dist="19050" dir="2700000" algn="tl" rotWithShape="0">
                    <a:schemeClr val="dk1">
                      <a:alpha val="40000"/>
                    </a:schemeClr>
                  </a:outerShdw>
                </a:effectLst>
                <a:latin typeface="+mj-lt"/>
              </a:rPr>
              <a:t>Prédios de 1º “necessidade”. </a:t>
            </a:r>
            <a:r>
              <a:rPr lang="pt-BR" sz="2200" b="1" dirty="0">
                <a:ln w="0"/>
                <a:solidFill>
                  <a:srgbClr val="FF0000"/>
                </a:solidFill>
                <a:effectLst>
                  <a:outerShdw blurRad="38100" dist="19050" dir="2700000" algn="tl" rotWithShape="0">
                    <a:schemeClr val="dk1">
                      <a:alpha val="40000"/>
                    </a:schemeClr>
                  </a:outerShdw>
                </a:effectLst>
                <a:latin typeface="+mj-lt"/>
              </a:rPr>
              <a:t>NÃO</a:t>
            </a:r>
          </a:p>
        </p:txBody>
      </p:sp>
    </p:spTree>
    <p:extLst>
      <p:ext uri="{BB962C8B-B14F-4D97-AF65-F5344CB8AC3E}">
        <p14:creationId xmlns:p14="http://schemas.microsoft.com/office/powerpoint/2010/main" val="55777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0209" y="2805024"/>
            <a:ext cx="3188594" cy="1095375"/>
          </a:xfrm>
        </p:spPr>
        <p:txBody>
          <a:bodyPr>
            <a:normAutofit/>
          </a:bodyPr>
          <a:lstStyle/>
          <a:p>
            <a:pPr algn="ctr"/>
            <a:r>
              <a:rPr lang="pt-BR" sz="2600" dirty="0"/>
              <a:t>Levantamento </a:t>
            </a:r>
            <a:br>
              <a:rPr lang="pt-BR" sz="2600" dirty="0"/>
            </a:br>
            <a:r>
              <a:rPr lang="pt-BR" sz="2600" dirty="0"/>
              <a:t>Documental</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168" y="0"/>
            <a:ext cx="1824466" cy="1273109"/>
          </a:xfrm>
          <a:prstGeom prst="rect">
            <a:avLst/>
          </a:prstGeom>
        </p:spPr>
      </p:pic>
      <p:pic>
        <p:nvPicPr>
          <p:cNvPr id="9" name="Espaço Reservado para Conteúdo 8"/>
          <p:cNvPicPr>
            <a:picLocks noGrp="1"/>
          </p:cNvPicPr>
          <p:nvPr>
            <p:ph idx="1"/>
          </p:nvPr>
        </p:nvPicPr>
        <p:blipFill rotWithShape="1">
          <a:blip r:embed="rId3"/>
          <a:srcRect l="24431" t="14386" r="43977" b="5221"/>
          <a:stretch/>
        </p:blipFill>
        <p:spPr bwMode="auto">
          <a:xfrm>
            <a:off x="2923508" y="0"/>
            <a:ext cx="5589640" cy="6858000"/>
          </a:xfrm>
          <a:prstGeom prst="rect">
            <a:avLst/>
          </a:prstGeom>
          <a:ln>
            <a:noFill/>
          </a:ln>
          <a:extLst>
            <a:ext uri="{53640926-AAD7-44D8-BBD7-CCE9431645EC}">
              <a14:shadowObscured xmlns:a14="http://schemas.microsoft.com/office/drawing/2010/main"/>
            </a:ext>
          </a:extLst>
        </p:spPr>
      </p:pic>
      <p:sp>
        <p:nvSpPr>
          <p:cNvPr id="7" name="Retângulo 6"/>
          <p:cNvSpPr/>
          <p:nvPr/>
        </p:nvSpPr>
        <p:spPr>
          <a:xfrm>
            <a:off x="6065949" y="206061"/>
            <a:ext cx="631065" cy="167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5750416" y="1105683"/>
            <a:ext cx="631065" cy="167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43197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0209" y="2805024"/>
            <a:ext cx="3188594" cy="1095375"/>
          </a:xfrm>
        </p:spPr>
        <p:txBody>
          <a:bodyPr>
            <a:normAutofit/>
          </a:bodyPr>
          <a:lstStyle/>
          <a:p>
            <a:pPr algn="ctr"/>
            <a:r>
              <a:rPr lang="pt-BR" sz="2600" dirty="0"/>
              <a:t>Avaliação Mercadológica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168" y="0"/>
            <a:ext cx="1824466" cy="1273109"/>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890" y="-149301"/>
            <a:ext cx="5103358" cy="7219686"/>
          </a:xfrm>
          <a:prstGeom prst="rect">
            <a:avLst/>
          </a:prstGeom>
        </p:spPr>
      </p:pic>
    </p:spTree>
    <p:extLst>
      <p:ext uri="{BB962C8B-B14F-4D97-AF65-F5344CB8AC3E}">
        <p14:creationId xmlns:p14="http://schemas.microsoft.com/office/powerpoint/2010/main" val="421835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0209" y="2805024"/>
            <a:ext cx="3188594" cy="1095375"/>
          </a:xfrm>
        </p:spPr>
        <p:txBody>
          <a:bodyPr>
            <a:normAutofit/>
          </a:bodyPr>
          <a:lstStyle/>
          <a:p>
            <a:pPr algn="ctr"/>
            <a:r>
              <a:rPr lang="pt-BR" sz="2600" dirty="0"/>
              <a:t>Memorial Descritivo e Emissão de RRT </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168" y="0"/>
            <a:ext cx="1824466" cy="1273109"/>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059" y="154088"/>
            <a:ext cx="5296287" cy="7492621"/>
          </a:xfrm>
          <a:prstGeom prst="rect">
            <a:avLst/>
          </a:prstGeom>
        </p:spPr>
      </p:pic>
    </p:spTree>
    <p:extLst>
      <p:ext uri="{BB962C8B-B14F-4D97-AF65-F5344CB8AC3E}">
        <p14:creationId xmlns:p14="http://schemas.microsoft.com/office/powerpoint/2010/main" val="1683524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0209" y="2805024"/>
            <a:ext cx="3188594" cy="1095375"/>
          </a:xfrm>
        </p:spPr>
        <p:txBody>
          <a:bodyPr>
            <a:normAutofit fontScale="90000"/>
          </a:bodyPr>
          <a:lstStyle/>
          <a:p>
            <a:pPr algn="ctr"/>
            <a:r>
              <a:rPr lang="pt-BR" sz="2800" dirty="0"/>
              <a:t>Estudo Técnico e Processo Transparente de Avaliação e Análise da Viabilidade Econômica e Financeira</a:t>
            </a:r>
            <a:endParaRPr lang="pt-BR" sz="26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168" y="0"/>
            <a:ext cx="1824466" cy="1273109"/>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106" y="-103586"/>
            <a:ext cx="5062414" cy="7161763"/>
          </a:xfrm>
          <a:prstGeom prst="rect">
            <a:avLst/>
          </a:prstGeom>
        </p:spPr>
      </p:pic>
    </p:spTree>
    <p:extLst>
      <p:ext uri="{BB962C8B-B14F-4D97-AF65-F5344CB8AC3E}">
        <p14:creationId xmlns:p14="http://schemas.microsoft.com/office/powerpoint/2010/main" val="387421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800" b="1" dirty="0">
                <a:effectLst>
                  <a:outerShdw blurRad="38100" dist="38100" dir="2700000" algn="tl">
                    <a:srgbClr val="000000">
                      <a:alpha val="43137"/>
                    </a:srgbClr>
                  </a:outerShdw>
                </a:effectLst>
              </a:rPr>
              <a:t>DO EQUILÍBRIO FINANCEIRO E ATUARIAL</a:t>
            </a:r>
          </a:p>
        </p:txBody>
      </p:sp>
      <p:sp>
        <p:nvSpPr>
          <p:cNvPr id="3" name="Espaço Reservado para Conteúdo 2"/>
          <p:cNvSpPr>
            <a:spLocks noGrp="1"/>
          </p:cNvSpPr>
          <p:nvPr>
            <p:ph idx="1"/>
          </p:nvPr>
        </p:nvSpPr>
        <p:spPr>
          <a:xfrm>
            <a:off x="838200" y="1690688"/>
            <a:ext cx="10515600" cy="4486275"/>
          </a:xfrm>
        </p:spPr>
        <p:txBody>
          <a:bodyPr>
            <a:noAutofit/>
          </a:bodyPr>
          <a:lstStyle/>
          <a:p>
            <a:pPr marL="0" indent="0" algn="just">
              <a:buNone/>
            </a:pPr>
            <a:r>
              <a:rPr lang="pt-BR" sz="2400" dirty="0">
                <a:latin typeface="+mj-lt"/>
              </a:rPr>
              <a:t>Atualmente os RPPS municipais, estaduais e o federal contam com elevado déficit atuarial a ser equacionado, em dados obtidos pelos demonstrativos </a:t>
            </a:r>
            <a:r>
              <a:rPr lang="pt-BR" sz="2400" dirty="0">
                <a:solidFill>
                  <a:srgbClr val="FF0000"/>
                </a:solidFill>
                <a:latin typeface="+mj-lt"/>
              </a:rPr>
              <a:t>mais de 90% dos entes federativos</a:t>
            </a:r>
            <a:r>
              <a:rPr lang="pt-BR" sz="2400" dirty="0">
                <a:latin typeface="+mj-lt"/>
              </a:rPr>
              <a:t> estão se utilizando de um plano de equacionamento, seja através de uma provisão de pagamentos periódicos por tempo determinado, por meio de alíquotas ou aportes, seja por segregação administrativa do fundo conforme Portaria MF nº 464/18.</a:t>
            </a:r>
          </a:p>
          <a:p>
            <a:pPr marL="0" indent="0">
              <a:buNone/>
            </a:pPr>
            <a:endParaRPr lang="pt-BR" sz="2400" dirty="0">
              <a:latin typeface="+mj-lt"/>
            </a:endParaRPr>
          </a:p>
          <a:p>
            <a:pPr marL="0" indent="0" algn="just">
              <a:buNone/>
            </a:pPr>
            <a:r>
              <a:rPr lang="pt-BR" sz="2400" dirty="0">
                <a:latin typeface="+mj-lt"/>
              </a:rPr>
              <a:t>Sem sombra de dúvidas umas das questões mais desafiadoras dos RPPS </a:t>
            </a:r>
            <a:r>
              <a:rPr lang="pt-BR" sz="2400" dirty="0">
                <a:solidFill>
                  <a:srgbClr val="FF0000"/>
                </a:solidFill>
                <a:latin typeface="+mj-lt"/>
              </a:rPr>
              <a:t>é a construção e gestão de um Plano de Custeio que seja suportável pelo ente federativo</a:t>
            </a:r>
            <a:r>
              <a:rPr lang="pt-BR" sz="2400" dirty="0">
                <a:latin typeface="+mj-lt"/>
              </a:rPr>
              <a:t> no contexto do que prescreve o art. 40 da Constituição Federal de observância ao equilíbrio financeiro e atuarial.</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Tree>
    <p:extLst>
      <p:ext uri="{BB962C8B-B14F-4D97-AF65-F5344CB8AC3E}">
        <p14:creationId xmlns:p14="http://schemas.microsoft.com/office/powerpoint/2010/main" val="2496088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0209" y="2805024"/>
            <a:ext cx="3188594" cy="1095375"/>
          </a:xfrm>
        </p:spPr>
        <p:txBody>
          <a:bodyPr>
            <a:normAutofit fontScale="90000"/>
          </a:bodyPr>
          <a:lstStyle/>
          <a:p>
            <a:pPr algn="ctr"/>
            <a:r>
              <a:rPr lang="pt-BR" sz="2800" dirty="0"/>
              <a:t>Estudo Técnico e Processo Transparente de Avaliação e Análise da Viabilidade Econômica e Financeira</a:t>
            </a:r>
            <a:endParaRPr lang="pt-BR" sz="26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168" y="0"/>
            <a:ext cx="1824466" cy="1273109"/>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3287" y="-191069"/>
            <a:ext cx="5117006" cy="7238994"/>
          </a:xfrm>
          <a:prstGeom prst="rect">
            <a:avLst/>
          </a:prstGeom>
        </p:spPr>
      </p:pic>
    </p:spTree>
    <p:extLst>
      <p:ext uri="{BB962C8B-B14F-4D97-AF65-F5344CB8AC3E}">
        <p14:creationId xmlns:p14="http://schemas.microsoft.com/office/powerpoint/2010/main" val="198937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0209" y="2805024"/>
            <a:ext cx="3188594" cy="1095375"/>
          </a:xfrm>
        </p:spPr>
        <p:txBody>
          <a:bodyPr>
            <a:normAutofit fontScale="90000"/>
          </a:bodyPr>
          <a:lstStyle/>
          <a:p>
            <a:pPr algn="ctr"/>
            <a:r>
              <a:rPr lang="pt-BR" sz="2800" dirty="0"/>
              <a:t>Estudo Técnico e Processo Transparente de Avaliação e Análise da Viabilidade Econômica e Financeira</a:t>
            </a:r>
            <a:endParaRPr lang="pt-BR" sz="26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168" y="0"/>
            <a:ext cx="1824466" cy="1273109"/>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890" y="0"/>
            <a:ext cx="5157948" cy="7296914"/>
          </a:xfrm>
          <a:prstGeom prst="rect">
            <a:avLst/>
          </a:prstGeom>
        </p:spPr>
      </p:pic>
    </p:spTree>
    <p:extLst>
      <p:ext uri="{BB962C8B-B14F-4D97-AF65-F5344CB8AC3E}">
        <p14:creationId xmlns:p14="http://schemas.microsoft.com/office/powerpoint/2010/main" val="950867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0543185">
            <a:off x="7151500" y="671710"/>
            <a:ext cx="3044687" cy="816179"/>
          </a:xfrm>
        </p:spPr>
        <p:txBody>
          <a:bodyPr>
            <a:normAutofit fontScale="90000"/>
          </a:bodyPr>
          <a:lstStyle/>
          <a:p>
            <a:pPr lvl="0" algn="ctr"/>
            <a:r>
              <a:rPr lang="pt-BR" sz="3800" b="1" dirty="0">
                <a:effectLst>
                  <a:outerShdw blurRad="38100" dist="38100" dir="2700000" algn="tl">
                    <a:srgbClr val="000000">
                      <a:alpha val="43137"/>
                    </a:srgbClr>
                  </a:outerShdw>
                </a:effectLst>
              </a:rPr>
              <a:t>Compatibilidade</a:t>
            </a:r>
            <a:endParaRPr lang="pt-BR" sz="3800"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
        <p:nvSpPr>
          <p:cNvPr id="9" name="Retângulo 8"/>
          <p:cNvSpPr/>
          <p:nvPr/>
        </p:nvSpPr>
        <p:spPr>
          <a:xfrm>
            <a:off x="6456837" y="2232621"/>
            <a:ext cx="5542863" cy="2677656"/>
          </a:xfrm>
          <a:prstGeom prst="rect">
            <a:avLst/>
          </a:prstGeom>
          <a:noFill/>
        </p:spPr>
        <p:txBody>
          <a:bodyPr wrap="none" lIns="91440" tIns="45720" rIns="91440" bIns="45720">
            <a:spAutoFit/>
          </a:bodyPr>
          <a:lstStyle/>
          <a:p>
            <a:pPr algn="ctr"/>
            <a:r>
              <a:rPr lang="pt-BR" sz="2400" b="1" cap="none" spc="0" dirty="0">
                <a:ln w="0"/>
                <a:latin typeface="+mj-lt"/>
              </a:rPr>
              <a:t>Resultado Previdenciário negativo</a:t>
            </a:r>
          </a:p>
          <a:p>
            <a:pPr algn="ctr"/>
            <a:r>
              <a:rPr lang="pt-BR" sz="2400" b="1" dirty="0">
                <a:ln w="0"/>
                <a:latin typeface="+mj-lt"/>
              </a:rPr>
              <a:t>começa em 2034 </a:t>
            </a:r>
            <a:r>
              <a:rPr lang="pt-BR" sz="2400" dirty="0">
                <a:ln w="0"/>
                <a:latin typeface="+mj-lt"/>
              </a:rPr>
              <a:t>e o </a:t>
            </a:r>
            <a:r>
              <a:rPr lang="pt-BR" sz="2400" b="1" dirty="0">
                <a:ln w="0"/>
                <a:solidFill>
                  <a:srgbClr val="FF0000"/>
                </a:solidFill>
                <a:latin typeface="+mj-lt"/>
              </a:rPr>
              <a:t>Saldo Financeiro</a:t>
            </a:r>
          </a:p>
          <a:p>
            <a:pPr algn="ctr"/>
            <a:r>
              <a:rPr lang="pt-BR" sz="2400" b="1" dirty="0">
                <a:ln w="0"/>
                <a:solidFill>
                  <a:srgbClr val="FF0000"/>
                </a:solidFill>
                <a:latin typeface="+mj-lt"/>
              </a:rPr>
              <a:t>negativo começa em 2050</a:t>
            </a:r>
            <a:r>
              <a:rPr lang="pt-BR" sz="2400" dirty="0">
                <a:ln w="0"/>
                <a:solidFill>
                  <a:srgbClr val="FF0000"/>
                </a:solidFill>
                <a:latin typeface="+mj-lt"/>
              </a:rPr>
              <a:t>.</a:t>
            </a:r>
          </a:p>
          <a:p>
            <a:pPr algn="ctr"/>
            <a:endParaRPr lang="pt-BR" sz="2400" cap="none" spc="0" dirty="0">
              <a:ln w="0"/>
              <a:solidFill>
                <a:srgbClr val="FF0000"/>
              </a:solidFill>
              <a:latin typeface="+mj-lt"/>
            </a:endParaRPr>
          </a:p>
          <a:p>
            <a:pPr algn="ctr"/>
            <a:endParaRPr lang="pt-BR" sz="2400" b="1" dirty="0">
              <a:ln w="0"/>
              <a:latin typeface="+mj-lt"/>
            </a:endParaRPr>
          </a:p>
          <a:p>
            <a:pPr algn="ctr"/>
            <a:r>
              <a:rPr lang="pt-BR" sz="2400" b="1" cap="none" spc="0" dirty="0">
                <a:ln w="0"/>
                <a:latin typeface="+mj-lt"/>
              </a:rPr>
              <a:t>Recomenda-se a venda do bem patrimonial</a:t>
            </a:r>
          </a:p>
          <a:p>
            <a:pPr algn="ctr"/>
            <a:r>
              <a:rPr lang="pt-BR" sz="2400" b="1" dirty="0">
                <a:ln w="0"/>
                <a:latin typeface="+mj-lt"/>
              </a:rPr>
              <a:t>até o ano de 2034.</a:t>
            </a:r>
            <a:endParaRPr lang="pt-BR" sz="2400" b="1" cap="none" spc="0" dirty="0">
              <a:ln w="0"/>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val="2254513886"/>
              </p:ext>
            </p:extLst>
          </p:nvPr>
        </p:nvGraphicFramePr>
        <p:xfrm>
          <a:off x="813410" y="125610"/>
          <a:ext cx="5587390" cy="14844522"/>
        </p:xfrm>
        <a:graphic>
          <a:graphicData uri="http://schemas.openxmlformats.org/drawingml/2006/table">
            <a:tbl>
              <a:tblPr firstRow="1" firstCol="1" bandRow="1"/>
              <a:tblGrid>
                <a:gridCol w="547668">
                  <a:extLst>
                    <a:ext uri="{9D8B030D-6E8A-4147-A177-3AD203B41FA5}">
                      <a16:colId xmlns="" xmlns:a16="http://schemas.microsoft.com/office/drawing/2014/main" val="20000"/>
                    </a:ext>
                  </a:extLst>
                </a:gridCol>
                <a:gridCol w="1160815">
                  <a:extLst>
                    <a:ext uri="{9D8B030D-6E8A-4147-A177-3AD203B41FA5}">
                      <a16:colId xmlns="" xmlns:a16="http://schemas.microsoft.com/office/drawing/2014/main" val="20001"/>
                    </a:ext>
                  </a:extLst>
                </a:gridCol>
                <a:gridCol w="1232846">
                  <a:extLst>
                    <a:ext uri="{9D8B030D-6E8A-4147-A177-3AD203B41FA5}">
                      <a16:colId xmlns="" xmlns:a16="http://schemas.microsoft.com/office/drawing/2014/main" val="20002"/>
                    </a:ext>
                  </a:extLst>
                </a:gridCol>
                <a:gridCol w="1245940">
                  <a:extLst>
                    <a:ext uri="{9D8B030D-6E8A-4147-A177-3AD203B41FA5}">
                      <a16:colId xmlns="" xmlns:a16="http://schemas.microsoft.com/office/drawing/2014/main" val="20003"/>
                    </a:ext>
                  </a:extLst>
                </a:gridCol>
                <a:gridCol w="1400121">
                  <a:extLst>
                    <a:ext uri="{9D8B030D-6E8A-4147-A177-3AD203B41FA5}">
                      <a16:colId xmlns="" xmlns:a16="http://schemas.microsoft.com/office/drawing/2014/main" val="20004"/>
                    </a:ext>
                  </a:extLst>
                </a:gridCol>
              </a:tblGrid>
              <a:tr h="171020">
                <a:tc>
                  <a:txBody>
                    <a:bodyPr/>
                    <a:lstStyle/>
                    <a:p>
                      <a:pPr>
                        <a:lnSpc>
                          <a:spcPct val="115000"/>
                        </a:lnSpc>
                      </a:pPr>
                      <a:endParaRPr lang="pt-BR" sz="1100" dirty="0">
                        <a:effectLst/>
                        <a:latin typeface="+mj-lt"/>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en-US" sz="1100" b="1">
                          <a:solidFill>
                            <a:srgbClr val="FFFFFF"/>
                          </a:solidFill>
                          <a:effectLst/>
                          <a:latin typeface="+mj-lt"/>
                          <a:ea typeface="Times New Roman" panose="02020603050405020304" pitchFamily="18" charset="0"/>
                          <a:cs typeface="Times New Roman" panose="02020603050405020304" pitchFamily="18" charset="0"/>
                        </a:rPr>
                        <a:t>Receitas Previdenciárias</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US" sz="1100" b="1">
                          <a:solidFill>
                            <a:srgbClr val="FFFFFF"/>
                          </a:solidFill>
                          <a:effectLst/>
                          <a:latin typeface="+mj-lt"/>
                          <a:ea typeface="Times New Roman" panose="02020603050405020304" pitchFamily="18" charset="0"/>
                          <a:cs typeface="Times New Roman" panose="02020603050405020304" pitchFamily="18" charset="0"/>
                        </a:rPr>
                        <a:t>Despesas Previdenciárias</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US" sz="1100" b="1">
                          <a:solidFill>
                            <a:srgbClr val="FFFFFF"/>
                          </a:solidFill>
                          <a:effectLst/>
                          <a:latin typeface="+mj-lt"/>
                          <a:ea typeface="Times New Roman" panose="02020603050405020304" pitchFamily="18" charset="0"/>
                          <a:cs typeface="Times New Roman" panose="02020603050405020304" pitchFamily="18" charset="0"/>
                        </a:rPr>
                        <a:t>Resultado Previdenciário</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US" sz="1100" b="1">
                          <a:solidFill>
                            <a:srgbClr val="FFFFFF"/>
                          </a:solidFill>
                          <a:effectLst/>
                          <a:latin typeface="+mj-lt"/>
                          <a:ea typeface="Times New Roman" panose="02020603050405020304" pitchFamily="18" charset="0"/>
                          <a:cs typeface="Times New Roman" panose="02020603050405020304" pitchFamily="18" charset="0"/>
                        </a:rPr>
                        <a:t>Saldo Financeiro do Exercício</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extLst>
                  <a:ext uri="{0D108BD9-81ED-4DB2-BD59-A6C34878D82A}">
                    <a16:rowId xmlns="" xmlns:a16="http://schemas.microsoft.com/office/drawing/2014/main" val="10000"/>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2022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51.499.927,46</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32.219.864,84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19.280.062,62</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401.956.622,74</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2023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52.613.099,97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35.296.687,16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17.316.412,81</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419.273.035,56</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2"/>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2024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55.191.286,22</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39.048.384,77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16.142.901,44</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435.415.937,00</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3"/>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2025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56.130.729,09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38.598.895,86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17.531.833,22</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452.947.770,22</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4"/>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2026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57.116.029,07</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38.195.932,92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18.920.096,14</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471.867.866,37</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5"/>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2027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58.171.551,19</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37.667.414,92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20.504.136,27</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492.372.002,64</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6"/>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2028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58.728.434,92</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40.871.278,02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17.857.156,90</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510.229.159,54</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7"/>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2029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58.914.783,09</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45.533.223,91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13.381.559,18</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523.610.718,72</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8"/>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2030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59.157.805,39</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48.248.778,40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10.909.026,98</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534.519.745,70</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09"/>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2031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59.152.942,85</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51.637.587,55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7.515.355,31</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542.035.101,01</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0"/>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2032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59.011.581,56</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54.727.051,49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4.284.530,07</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546.319.631,08</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1"/>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2033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58.758.094,03</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57.339.592,16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mj-lt"/>
                          <a:ea typeface="Times New Roman" panose="02020603050405020304" pitchFamily="18" charset="0"/>
                          <a:cs typeface="Times New Roman" panose="02020603050405020304" pitchFamily="18" charset="0"/>
                        </a:rPr>
                        <a:t>1.418.501,87</a:t>
                      </a:r>
                      <a:endParaRPr lang="pt-BR" sz="1100" b="1"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547.738.132,95</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2"/>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2034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58.246.389,11</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60.577.420,65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-2.331.031,54</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545.407.101,41</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3"/>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2035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54.103.601,02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64.619.698,20</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-10.516.097,18</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534.891.004,23</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4"/>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2036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52.943.069,34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67.944.406,21</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-15.001.336,86</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519.889.667,37</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5"/>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2037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51.620.191,09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70.728.245,73</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rgbClr val="FF0000"/>
                          </a:solidFill>
                          <a:effectLst/>
                          <a:latin typeface="+mj-lt"/>
                          <a:ea typeface="Times New Roman" panose="02020603050405020304" pitchFamily="18" charset="0"/>
                          <a:cs typeface="Times New Roman" panose="02020603050405020304" pitchFamily="18" charset="0"/>
                        </a:rPr>
                        <a:t>-19.108.054,64</a:t>
                      </a:r>
                      <a:endParaRPr lang="pt-BR" sz="1100" b="1">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500.781.612,73</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6"/>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2038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50.196.834,87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72.665.237,60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rgbClr val="FF0000"/>
                          </a:solidFill>
                          <a:effectLst/>
                          <a:latin typeface="+mj-lt"/>
                          <a:ea typeface="Times New Roman" panose="02020603050405020304" pitchFamily="18" charset="0"/>
                          <a:cs typeface="Times New Roman" panose="02020603050405020304" pitchFamily="18" charset="0"/>
                        </a:rPr>
                        <a:t>-22.468.402,73</a:t>
                      </a:r>
                      <a:endParaRPr lang="pt-BR" sz="1100" b="1">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478.313.210,00</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7"/>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2039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48.596.618,28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74.510.448,54</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rgbClr val="FF0000"/>
                          </a:solidFill>
                          <a:effectLst/>
                          <a:latin typeface="+mj-lt"/>
                          <a:ea typeface="Times New Roman" panose="02020603050405020304" pitchFamily="18" charset="0"/>
                          <a:cs typeface="Times New Roman" panose="02020603050405020304" pitchFamily="18" charset="0"/>
                        </a:rPr>
                        <a:t>-25.913.830,26</a:t>
                      </a:r>
                      <a:endParaRPr lang="pt-BR" sz="1100" b="1">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452.399.379,74</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8"/>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2040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46.839.873,44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76.083.543,25</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-29.243.669,81</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423.155.709,94</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19"/>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2041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44.871.496,21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77.819.976,27</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-32.948.480,06</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390.207.229,88</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0"/>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2042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42.726.336,55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79.352.622,31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-36.626.285,76</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353.580.944,12</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1"/>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2043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40.547.387,93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79.739.767,21</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rgbClr val="FF0000"/>
                          </a:solidFill>
                          <a:effectLst/>
                          <a:latin typeface="+mj-lt"/>
                          <a:ea typeface="Times New Roman" panose="02020603050405020304" pitchFamily="18" charset="0"/>
                          <a:cs typeface="Times New Roman" panose="02020603050405020304" pitchFamily="18" charset="0"/>
                        </a:rPr>
                        <a:t>-39.192.379,28</a:t>
                      </a:r>
                      <a:endParaRPr lang="pt-BR" sz="1100" b="1">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314.388.564,84</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2"/>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2044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38.166.706,30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80.476.187,57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rgbClr val="FF0000"/>
                          </a:solidFill>
                          <a:effectLst/>
                          <a:latin typeface="+mj-lt"/>
                          <a:ea typeface="Times New Roman" panose="02020603050405020304" pitchFamily="18" charset="0"/>
                          <a:cs typeface="Times New Roman" panose="02020603050405020304" pitchFamily="18" charset="0"/>
                        </a:rPr>
                        <a:t>-42.309.481,27</a:t>
                      </a:r>
                      <a:endParaRPr lang="pt-BR" sz="1100" b="1">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272.079.083,57</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3"/>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2045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35.729.341,93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80.416.664,83</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-44.687.322,90</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227.391.760,67</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4"/>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2046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33.123.472,43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80.556.991,58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-47.433.519,16</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179.958.241,51</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5"/>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2047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30.435.907,22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80.201.264,67</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rgbClr val="FF0000"/>
                          </a:solidFill>
                          <a:effectLst/>
                          <a:latin typeface="+mj-lt"/>
                          <a:ea typeface="Times New Roman" panose="02020603050405020304" pitchFamily="18" charset="0"/>
                          <a:cs typeface="Times New Roman" panose="02020603050405020304" pitchFamily="18" charset="0"/>
                        </a:rPr>
                        <a:t>-49.765.357,45</a:t>
                      </a:r>
                      <a:endParaRPr lang="pt-BR" sz="1100" b="1">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130.192.884,06</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6"/>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2048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27.677.280,51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79.420.988,13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-51.743.707,62</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chemeClr val="tx1"/>
                          </a:solidFill>
                          <a:effectLst/>
                          <a:latin typeface="+mj-lt"/>
                          <a:ea typeface="Times New Roman" panose="02020603050405020304" pitchFamily="18" charset="0"/>
                          <a:cs typeface="Times New Roman" panose="02020603050405020304" pitchFamily="18" charset="0"/>
                        </a:rPr>
                        <a:t>78.449.176,44</a:t>
                      </a:r>
                      <a:endParaRPr lang="pt-BR" sz="1100" b="1">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7"/>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2049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24.878.873,23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78.134.904,20</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rgbClr val="FF0000"/>
                          </a:solidFill>
                          <a:effectLst/>
                          <a:latin typeface="+mj-lt"/>
                          <a:ea typeface="Times New Roman" panose="02020603050405020304" pitchFamily="18" charset="0"/>
                          <a:cs typeface="Times New Roman" panose="02020603050405020304" pitchFamily="18" charset="0"/>
                        </a:rPr>
                        <a:t>-53.256.030,97</a:t>
                      </a:r>
                      <a:endParaRPr lang="pt-BR" sz="1100" b="1">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chemeClr val="tx1"/>
                          </a:solidFill>
                          <a:effectLst/>
                          <a:latin typeface="+mj-lt"/>
                          <a:ea typeface="Times New Roman" panose="02020603050405020304" pitchFamily="18" charset="0"/>
                          <a:cs typeface="Times New Roman" panose="02020603050405020304" pitchFamily="18" charset="0"/>
                        </a:rPr>
                        <a:t>25.193.145,47</a:t>
                      </a:r>
                      <a:endParaRPr lang="pt-BR" sz="1100" b="1" dirty="0">
                        <a:solidFill>
                          <a:schemeClr val="tx1"/>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8"/>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2050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22.045.620,98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76.475.301,44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rgbClr val="FF0000"/>
                          </a:solidFill>
                          <a:effectLst/>
                          <a:latin typeface="+mj-lt"/>
                          <a:ea typeface="Times New Roman" panose="02020603050405020304" pitchFamily="18" charset="0"/>
                          <a:cs typeface="Times New Roman" panose="02020603050405020304" pitchFamily="18" charset="0"/>
                        </a:rPr>
                        <a:t>-54.429.680,47</a:t>
                      </a:r>
                      <a:endParaRPr lang="pt-BR" sz="1100" b="1">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-29.236.535,00</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29"/>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2051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20.594.641,13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74.627.563,20</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-54.032.922,08</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-83.269.457,08</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0"/>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2052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20.329.161,00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72.983.922,95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rgbClr val="FF0000"/>
                          </a:solidFill>
                          <a:effectLst/>
                          <a:latin typeface="+mj-lt"/>
                          <a:ea typeface="Times New Roman" panose="02020603050405020304" pitchFamily="18" charset="0"/>
                          <a:cs typeface="Times New Roman" panose="02020603050405020304" pitchFamily="18" charset="0"/>
                        </a:rPr>
                        <a:t>-52.654.761,95</a:t>
                      </a:r>
                      <a:endParaRPr lang="pt-BR" sz="1100" b="1">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a:solidFill>
                            <a:srgbClr val="FF0000"/>
                          </a:solidFill>
                          <a:effectLst/>
                          <a:latin typeface="+mj-lt"/>
                          <a:ea typeface="Times New Roman" panose="02020603050405020304" pitchFamily="18" charset="0"/>
                          <a:cs typeface="Times New Roman" panose="02020603050405020304" pitchFamily="18" charset="0"/>
                        </a:rPr>
                        <a:t>-135.924.219,03</a:t>
                      </a:r>
                      <a:endParaRPr lang="pt-BR" sz="1100" b="1">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1"/>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2053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20.177.469,85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70.502.373,64</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-50.324.903,79</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-186.249.122,82</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2"/>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2054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19.998.419,08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68.142.026,81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-48.143.607,73</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-234.392.730,55</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3"/>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2055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19.823.809,11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65.702.920,54</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-45.879.111,43</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FF0000"/>
                          </a:solidFill>
                          <a:effectLst/>
                          <a:latin typeface="+mj-lt"/>
                          <a:ea typeface="Times New Roman" panose="02020603050405020304" pitchFamily="18" charset="0"/>
                          <a:cs typeface="Times New Roman" panose="02020603050405020304" pitchFamily="18" charset="0"/>
                        </a:rPr>
                        <a:t>-280.271.841,97</a:t>
                      </a:r>
                      <a:endParaRPr lang="pt-BR" sz="1100" b="1" dirty="0">
                        <a:solidFill>
                          <a:srgbClr val="FF0000"/>
                        </a:solidFill>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4"/>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2056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5.493.070,53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63.503.533,59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-58.010.463,06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-338.282.305,03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5"/>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2057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5.146.028,75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61.217.633,13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-56.071.604,38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-394.353.909,41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6"/>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2058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4.858.561,31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58.518.066,22</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-53.659.504,91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-448.013.414,33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7"/>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2059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4.576.513,62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55.782.627,44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-51.206.113,81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-499.219.528,14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8"/>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2060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4.296.215,28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53.050.139,33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-48.753.924,05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-547.973.452,19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39"/>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2061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4.029.077,46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50.260.259,71</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-46.231.182,25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-594.204.634,44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40"/>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2062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3.778.827,34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47.403.987,38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-43.625.160,04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-637.829.794,48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41"/>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2063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3.532.616,79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44.583.808,25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-41.051.191,46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-678.880.985,95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42"/>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2064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3.295.491,53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41.781.090,22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-38.485.598,69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-717.366.584,64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43"/>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2065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3.070.385,38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38.989.705,57</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-35.919.320,19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-753.285.904,83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44"/>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2066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2.857.497,96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36.220.435,34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-33.362.937,38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-786.648.842,21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45"/>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2067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2.649.727,50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33.532.359,90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-30.882.632,40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-817.531.474,60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46"/>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2068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2.447.818,26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30.932.501,82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-28.484.683,57</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-846.016.158,17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47"/>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2069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2.252.527,49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28.428.240,58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-26.175.713,09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-872.191.871,26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48"/>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2070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2.064.513,12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26.026.056,81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-23.961.543,70</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-896.153.414,96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49"/>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2071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1.884.322,07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23.731.345,61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-21.847.023,54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-918.000.438,49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50"/>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2072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1.712.377,42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21.548.127,39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-19.835.749,97</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-937.836.188,46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51"/>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2073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1.548.998,39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19.479.113,66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-17.930.115,27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-955.766.303,73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52"/>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2074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1.394.448,28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17.526.292,55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-16.131.844,27</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-971.898.148,00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53"/>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2075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1.248.934,65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15.690.995,22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-14.442.060,56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-986.340.208,57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54"/>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2076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1.112.613,39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13.973.994,36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-12.861.380,97</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-999.201.589,53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55"/>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2077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985.602,84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12.375.783,26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-11.390.180,42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-1.010.591.769,96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56"/>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2078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867.976,29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10.896.552,29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-10.028.576,00</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-1.020.620.345,96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57"/>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2079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759.724,44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9.535.740,20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-8.776.015,76</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-1.029.396.361,72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58"/>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2080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660.723,72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8.291.597,01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-7.630.873,29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-1.037.027.235,01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59"/>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2081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570.768,41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7.161.430,26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-6.590.661,85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-1.043.617.896,85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60"/>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2082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489.591,73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6.141.795,64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-5.652.203,91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-1.049.270.100,77</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61"/>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2083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416.871,33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5.228.579,64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-4.811.708,30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-1.054.081.809,07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62"/>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2084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352.240,63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4.417.143,11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-4.064.902,48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-1.058.146.711,55</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63"/>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2085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295.286,09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3.702.261,14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-3.406.975,05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-1.061.553.686,60</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64"/>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2086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245.535,63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3.077.964,80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-2.832.429,17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-1.064.386.115,78</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65"/>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2087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202.465,39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2.537.622,96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-2.335.157,57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-1.066.721.273,35</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66"/>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2088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165.528,32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2.074.310,90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-1.908.782,59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-1.068.630.055,93</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67"/>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2089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134.151,96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1.680.798,21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-1.546.646,26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-1.070.176.702,19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68"/>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2090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107.743,87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1.349.638,09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-1.241.894,22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-1.071.418.596,41</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69"/>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2091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85.713,33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1.073.418,63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-987.705,30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-1.072.406.301,71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70"/>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2092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67.492,22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845.009,45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-777.517,23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-1.073.183.818,94</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71"/>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2093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52.550,98</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657.761,34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-605.210,36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-1.073.789.029,30</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72"/>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2094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40.409,53</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505.645,47</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-465.235,94</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-1.074.254.265,23</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73"/>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2095</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30.634,19</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383.217,01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-352.582,81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-1.074.606.848,05</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74"/>
                  </a:ext>
                </a:extLst>
              </a:tr>
              <a:tr h="85510">
                <a:tc>
                  <a:txBody>
                    <a:bodyPr/>
                    <a:lstStyle/>
                    <a:p>
                      <a:pPr algn="ctr">
                        <a:lnSpc>
                          <a:spcPct val="115000"/>
                        </a:lnSpc>
                        <a:spcAft>
                          <a:spcPts val="0"/>
                        </a:spcAft>
                      </a:pPr>
                      <a:r>
                        <a:rPr lang="en-US" sz="1100">
                          <a:solidFill>
                            <a:srgbClr val="000000"/>
                          </a:solidFill>
                          <a:effectLst/>
                          <a:latin typeface="+mj-lt"/>
                          <a:ea typeface="Calibri" panose="020F0502020204030204" pitchFamily="34" charset="0"/>
                          <a:cs typeface="Times New Roman" panose="02020603050405020304" pitchFamily="18" charset="0"/>
                        </a:rPr>
                        <a:t>2096</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22.845,00</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285.705,41</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a:solidFill>
                            <a:srgbClr val="000000"/>
                          </a:solidFill>
                          <a:effectLst/>
                          <a:latin typeface="+mj-lt"/>
                          <a:ea typeface="Times New Roman" panose="02020603050405020304" pitchFamily="18" charset="0"/>
                          <a:cs typeface="Times New Roman" panose="02020603050405020304" pitchFamily="18" charset="0"/>
                        </a:rPr>
                        <a:t>-262.860,42</a:t>
                      </a:r>
                      <a:endParaRPr lang="pt-BR" sz="110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dirty="0">
                          <a:solidFill>
                            <a:srgbClr val="000000"/>
                          </a:solidFill>
                          <a:effectLst/>
                          <a:latin typeface="+mj-lt"/>
                          <a:ea typeface="Times New Roman" panose="02020603050405020304" pitchFamily="18" charset="0"/>
                          <a:cs typeface="Times New Roman" panose="02020603050405020304" pitchFamily="18" charset="0"/>
                        </a:rPr>
                        <a:t>-1.074.869.708,47</a:t>
                      </a:r>
                      <a:endParaRPr lang="pt-BR" sz="1100" dirty="0">
                        <a:effectLst/>
                        <a:latin typeface="+mj-lt"/>
                        <a:ea typeface="Calibri" panose="020F0502020204030204" pitchFamily="34" charset="0"/>
                        <a:cs typeface="Times New Roman" panose="02020603050405020304" pitchFamily="18" charset="0"/>
                      </a:endParaRPr>
                    </a:p>
                  </a:txBody>
                  <a:tcPr marL="11944" marR="1194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0075"/>
                  </a:ext>
                </a:extLst>
              </a:tr>
            </a:tbl>
          </a:graphicData>
        </a:graphic>
      </p:graphicFrame>
    </p:spTree>
    <p:extLst>
      <p:ext uri="{BB962C8B-B14F-4D97-AF65-F5344CB8AC3E}">
        <p14:creationId xmlns:p14="http://schemas.microsoft.com/office/powerpoint/2010/main" val="1821487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1118" y="3019125"/>
            <a:ext cx="3044687" cy="816179"/>
          </a:xfrm>
        </p:spPr>
        <p:txBody>
          <a:bodyPr>
            <a:noAutofit/>
          </a:bodyPr>
          <a:lstStyle/>
          <a:p>
            <a:pPr lvl="0" algn="ctr"/>
            <a:r>
              <a:rPr lang="pt-BR" sz="2800" dirty="0">
                <a:effectLst>
                  <a:outerShdw blurRad="38100" dist="38100" dir="2700000" algn="tl">
                    <a:srgbClr val="000000">
                      <a:alpha val="43137"/>
                    </a:srgbClr>
                  </a:outerShdw>
                </a:effectLst>
              </a:rPr>
              <a:t>Aprovação Conselho</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032" y="0"/>
            <a:ext cx="5213046" cy="7373322"/>
          </a:xfrm>
          <a:prstGeom prst="rect">
            <a:avLst/>
          </a:prstGeom>
        </p:spPr>
      </p:pic>
      <p:sp>
        <p:nvSpPr>
          <p:cNvPr id="6" name="Retângulo 5"/>
          <p:cNvSpPr/>
          <p:nvPr/>
        </p:nvSpPr>
        <p:spPr>
          <a:xfrm>
            <a:off x="3316406" y="0"/>
            <a:ext cx="4531057" cy="866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6141493" y="1050878"/>
            <a:ext cx="764274" cy="122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5513696" y="1214651"/>
            <a:ext cx="2047164" cy="15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7083189" y="1746804"/>
            <a:ext cx="764274" cy="122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4409392" y="1896929"/>
            <a:ext cx="2005056" cy="136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6209731" y="2033516"/>
            <a:ext cx="1637732" cy="170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3794078" y="2203894"/>
            <a:ext cx="409432" cy="129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7083955" y="2244836"/>
            <a:ext cx="764274" cy="122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4382096" y="2497375"/>
            <a:ext cx="1827635" cy="177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821373" y="2367665"/>
            <a:ext cx="1009934" cy="12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90434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1118" y="3019125"/>
            <a:ext cx="3044687" cy="816179"/>
          </a:xfrm>
        </p:spPr>
        <p:txBody>
          <a:bodyPr>
            <a:noAutofit/>
          </a:bodyPr>
          <a:lstStyle/>
          <a:p>
            <a:pPr lvl="0" algn="ctr"/>
            <a:r>
              <a:rPr lang="pt-BR" sz="2800" dirty="0">
                <a:effectLst>
                  <a:outerShdw blurRad="38100" dist="38100" dir="2700000" algn="tl">
                    <a:srgbClr val="000000">
                      <a:alpha val="43137"/>
                    </a:srgbClr>
                  </a:outerShdw>
                </a:effectLst>
              </a:rPr>
              <a:t>Aprovação Conselho</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0328" y="-1787"/>
            <a:ext cx="5158454" cy="7296107"/>
          </a:xfrm>
          <a:prstGeom prst="rect">
            <a:avLst/>
          </a:prstGeom>
        </p:spPr>
      </p:pic>
      <p:sp>
        <p:nvSpPr>
          <p:cNvPr id="9" name="Retângulo 8"/>
          <p:cNvSpPr/>
          <p:nvPr/>
        </p:nvSpPr>
        <p:spPr>
          <a:xfrm>
            <a:off x="3480179" y="0"/>
            <a:ext cx="4367284" cy="832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6509982" y="6578221"/>
            <a:ext cx="1119117" cy="109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33896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1118" y="3019125"/>
            <a:ext cx="3044687" cy="816179"/>
          </a:xfrm>
        </p:spPr>
        <p:txBody>
          <a:bodyPr>
            <a:noAutofit/>
          </a:bodyPr>
          <a:lstStyle/>
          <a:p>
            <a:pPr lvl="0" algn="ctr"/>
            <a:r>
              <a:rPr lang="pt-BR" sz="2800" dirty="0"/>
              <a:t>Disponibilização de todo procedimento aos beneficiários do RPPS</a:t>
            </a:r>
            <a:endParaRPr lang="pt-BR" sz="2800"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98" y="610739"/>
            <a:ext cx="8300520" cy="5858300"/>
          </a:xfrm>
          <a:prstGeom prst="rect">
            <a:avLst/>
          </a:prstGeom>
        </p:spPr>
      </p:pic>
      <p:sp>
        <p:nvSpPr>
          <p:cNvPr id="5" name="Retângulo 4"/>
          <p:cNvSpPr/>
          <p:nvPr/>
        </p:nvSpPr>
        <p:spPr>
          <a:xfrm>
            <a:off x="777922" y="6264323"/>
            <a:ext cx="1146412" cy="54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4720858" y="757559"/>
            <a:ext cx="1146412" cy="54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3714465" y="5038299"/>
            <a:ext cx="1146412" cy="270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de seta reta 10"/>
          <p:cNvCxnSpPr/>
          <p:nvPr/>
        </p:nvCxnSpPr>
        <p:spPr>
          <a:xfrm>
            <a:off x="95534" y="610739"/>
            <a:ext cx="791570" cy="10269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663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1118" y="3019125"/>
            <a:ext cx="3044687" cy="816179"/>
          </a:xfrm>
        </p:spPr>
        <p:txBody>
          <a:bodyPr>
            <a:noAutofit/>
          </a:bodyPr>
          <a:lstStyle/>
          <a:p>
            <a:pPr lvl="0" algn="ctr"/>
            <a:r>
              <a:rPr lang="pt-BR" sz="2800" dirty="0"/>
              <a:t>Vinculação realizada por Lei específica</a:t>
            </a:r>
            <a:endParaRPr lang="pt-BR" sz="2800"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7877" y="0"/>
            <a:ext cx="5157949" cy="7296916"/>
          </a:xfrm>
          <a:prstGeom prst="rect">
            <a:avLst/>
          </a:prstGeom>
        </p:spPr>
      </p:pic>
      <p:sp>
        <p:nvSpPr>
          <p:cNvPr id="5" name="Retângulo 4"/>
          <p:cNvSpPr/>
          <p:nvPr/>
        </p:nvSpPr>
        <p:spPr>
          <a:xfrm>
            <a:off x="6346209" y="230188"/>
            <a:ext cx="1228298" cy="383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5199796" y="3808009"/>
            <a:ext cx="900753" cy="17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3684896" y="3957851"/>
            <a:ext cx="1078173" cy="191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4967785" y="4817660"/>
            <a:ext cx="928048" cy="12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4967785" y="5406788"/>
            <a:ext cx="928048" cy="12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4271748" y="5995916"/>
            <a:ext cx="928048" cy="12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5431809" y="6480325"/>
            <a:ext cx="928048" cy="12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5486851" y="1147831"/>
            <a:ext cx="900753" cy="177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3905532" y="866742"/>
            <a:ext cx="366216" cy="156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98290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1118" y="3019125"/>
            <a:ext cx="3044687" cy="816179"/>
          </a:xfrm>
        </p:spPr>
        <p:txBody>
          <a:bodyPr>
            <a:noAutofit/>
          </a:bodyPr>
          <a:lstStyle/>
          <a:p>
            <a:pPr lvl="0" algn="ctr"/>
            <a:r>
              <a:rPr lang="pt-BR" sz="2800" dirty="0"/>
              <a:t>Vinculação realizada por Lei específica</a:t>
            </a:r>
            <a:endParaRPr lang="pt-BR" sz="2800"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417" y="-1"/>
            <a:ext cx="5581506" cy="7896119"/>
          </a:xfrm>
          <a:prstGeom prst="rect">
            <a:avLst/>
          </a:prstGeom>
        </p:spPr>
      </p:pic>
      <p:sp>
        <p:nvSpPr>
          <p:cNvPr id="13" name="Retângulo 12"/>
          <p:cNvSpPr/>
          <p:nvPr/>
        </p:nvSpPr>
        <p:spPr>
          <a:xfrm>
            <a:off x="4558352" y="6291618"/>
            <a:ext cx="887105" cy="259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25152" y="5079243"/>
            <a:ext cx="2440675" cy="188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5181599" y="4503761"/>
            <a:ext cx="887105" cy="22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5181599" y="3623731"/>
            <a:ext cx="1014485" cy="11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4430972" y="2001353"/>
            <a:ext cx="1014485" cy="11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3791802" y="1503297"/>
            <a:ext cx="1014485" cy="11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6703325" y="175597"/>
            <a:ext cx="1362502" cy="506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4115936" y="968991"/>
            <a:ext cx="442416" cy="17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53627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2792" y="230188"/>
            <a:ext cx="8911988" cy="1011758"/>
          </a:xfrm>
        </p:spPr>
        <p:txBody>
          <a:bodyPr>
            <a:noAutofit/>
          </a:bodyPr>
          <a:lstStyle/>
          <a:p>
            <a:pPr lvl="0" algn="ctr"/>
            <a:r>
              <a:rPr lang="pt-BR" sz="3800" b="1" dirty="0">
                <a:effectLst>
                  <a:outerShdw blurRad="38100" dist="38100" dir="2700000" algn="tl">
                    <a:srgbClr val="000000">
                      <a:alpha val="43137"/>
                    </a:srgbClr>
                  </a:outerShdw>
                </a:effectLst>
              </a:rPr>
              <a:t>Efetuar a devida contabilização do ativo</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
        <p:nvSpPr>
          <p:cNvPr id="3" name="Retângulo 2"/>
          <p:cNvSpPr/>
          <p:nvPr/>
        </p:nvSpPr>
        <p:spPr>
          <a:xfrm>
            <a:off x="1501252" y="2212982"/>
            <a:ext cx="9335069" cy="2413994"/>
          </a:xfrm>
          <a:prstGeom prst="rect">
            <a:avLst/>
          </a:prstGeom>
        </p:spPr>
        <p:txBody>
          <a:bodyPr wrap="square">
            <a:spAutoFit/>
          </a:bodyPr>
          <a:lstStyle/>
          <a:p>
            <a:pPr algn="just">
              <a:lnSpc>
                <a:spcPct val="115000"/>
              </a:lnSpc>
              <a:spcBef>
                <a:spcPts val="1200"/>
              </a:spcBef>
              <a:spcAft>
                <a:spcPts val="1000"/>
              </a:spcAft>
            </a:pPr>
            <a:r>
              <a:rPr lang="pt-BR" dirty="0">
                <a:latin typeface="Calibri Light" panose="020F0302020204030204" pitchFamily="34" charset="0"/>
                <a:ea typeface="Calibri" panose="020F0502020204030204" pitchFamily="34" charset="0"/>
                <a:cs typeface="Times New Roman" panose="02020603050405020304" pitchFamily="18" charset="0"/>
              </a:rPr>
              <a:t>O bem deverá ser registrado na contabilidade do Instituto de Previdência pelo valor de mercado, nos termos do que orienta o Manual de Contabilidade Aplicado ao Setor Público – MCASP e estrutura definida pelo Plano de Contas Aplicado ao Setor Público - PCASP, que indicam o seguinte registro no RPPS:</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000"/>
              </a:spcAft>
            </a:pPr>
            <a:r>
              <a:rPr lang="pt-BR" sz="1600" dirty="0">
                <a:latin typeface="Calibri" panose="020F0502020204030204" pitchFamily="34" charset="0"/>
                <a:ea typeface="Calibri" panose="020F0502020204030204" pitchFamily="34" charset="0"/>
                <a:cs typeface="Times New Roman" panose="02020603050405020304" pitchFamily="18" charset="0"/>
              </a:rPr>
              <a:t>	</a:t>
            </a:r>
            <a:r>
              <a:rPr lang="pt-BR" dirty="0">
                <a:latin typeface="Calibri Light" panose="020F0302020204030204" pitchFamily="34" charset="0"/>
                <a:ea typeface="Calibri" panose="020F0502020204030204" pitchFamily="34" charset="0"/>
                <a:cs typeface="Times New Roman" panose="02020603050405020304" pitchFamily="18" charset="0"/>
              </a:rPr>
              <a:t>D - Imóveis – RPPS                                                              	              1.2.2.3.1.02.01</a:t>
            </a:r>
          </a:p>
          <a:p>
            <a:pPr indent="449580" algn="just">
              <a:lnSpc>
                <a:spcPct val="115000"/>
              </a:lnSpc>
              <a:spcAft>
                <a:spcPts val="0"/>
              </a:spcAft>
            </a:pPr>
            <a:r>
              <a:rPr lang="pt-BR" dirty="0">
                <a:latin typeface="Calibri Light" panose="020F0302020204030204" pitchFamily="34" charset="0"/>
                <a:ea typeface="Calibri" panose="020F0502020204030204" pitchFamily="34" charset="0"/>
                <a:cs typeface="Times New Roman" panose="02020603050405020304" pitchFamily="18" charset="0"/>
              </a:rPr>
              <a:t>	C - VPA - Outros Aportes para o RPPS                                                       4.5.1.3.2.02.99</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610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pic>
        <p:nvPicPr>
          <p:cNvPr id="10" name="Imagem 9" descr="Uma imagem contendo desenho, comida&#10;&#10;Descrição gerada automaticamente">
            <a:extLst>
              <a:ext uri="{FF2B5EF4-FFF2-40B4-BE49-F238E27FC236}">
                <a16:creationId xmlns="" xmlns:a16="http://schemas.microsoft.com/office/drawing/2014/main" id="{6AC8B7E1-DAE2-42FA-98B7-44E8988DF5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09" y="82736"/>
            <a:ext cx="1713673" cy="1568011"/>
          </a:xfrm>
          <a:prstGeom prst="rect">
            <a:avLst/>
          </a:prstGeom>
        </p:spPr>
      </p:pic>
      <p:sp>
        <p:nvSpPr>
          <p:cNvPr id="11" name="Retângulo 10"/>
          <p:cNvSpPr/>
          <p:nvPr/>
        </p:nvSpPr>
        <p:spPr>
          <a:xfrm>
            <a:off x="736980" y="2653435"/>
            <a:ext cx="10972800" cy="1708160"/>
          </a:xfrm>
          <a:prstGeom prst="rect">
            <a:avLst/>
          </a:prstGeom>
          <a:noFill/>
        </p:spPr>
        <p:txBody>
          <a:bodyPr wrap="square" lIns="91440" tIns="45720" rIns="91440" bIns="45720">
            <a:spAutoFit/>
          </a:bodyPr>
          <a:lstStyle/>
          <a:p>
            <a:pPr algn="ctr"/>
            <a:r>
              <a:rPr lang="pt-BR" sz="3500" dirty="0">
                <a:ln w="0"/>
                <a:effectLst>
                  <a:outerShdw blurRad="38100" dist="19050" dir="2700000" algn="tl" rotWithShape="0">
                    <a:schemeClr val="dk1">
                      <a:alpha val="40000"/>
                    </a:schemeClr>
                  </a:outerShdw>
                </a:effectLst>
              </a:rPr>
              <a:t>Palestrante: Eduardo Pereira dos Santos</a:t>
            </a:r>
          </a:p>
          <a:p>
            <a:pPr algn="ctr"/>
            <a:endParaRPr lang="pt-BR" sz="3500" b="0" cap="none" spc="0" dirty="0">
              <a:ln w="0"/>
              <a:solidFill>
                <a:schemeClr val="tx1"/>
              </a:solidFill>
              <a:effectLst>
                <a:outerShdw blurRad="38100" dist="19050" dir="2700000" algn="tl" rotWithShape="0">
                  <a:schemeClr val="dk1">
                    <a:alpha val="40000"/>
                  </a:schemeClr>
                </a:outerShdw>
              </a:effectLst>
            </a:endParaRPr>
          </a:p>
          <a:p>
            <a:pPr algn="ctr"/>
            <a:r>
              <a:rPr lang="pt-BR" sz="3500" dirty="0">
                <a:ln w="0"/>
                <a:effectLst>
                  <a:outerShdw blurRad="38100" dist="19050" dir="2700000" algn="tl" rotWithShape="0">
                    <a:schemeClr val="dk1">
                      <a:alpha val="40000"/>
                    </a:schemeClr>
                  </a:outerShdw>
                </a:effectLst>
              </a:rPr>
              <a:t>Colaboradores: Otoni Guimarães e José Wilson Silva Neto </a:t>
            </a:r>
            <a:endParaRPr lang="pt-BR" sz="3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97510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800" b="1" dirty="0">
                <a:effectLst>
                  <a:outerShdw blurRad="38100" dist="38100" dir="2700000" algn="tl">
                    <a:srgbClr val="000000">
                      <a:alpha val="43137"/>
                    </a:srgbClr>
                  </a:outerShdw>
                </a:effectLst>
              </a:rPr>
              <a:t>DO EQUILÍBRIO FINANCEIRO E ATUARIAL</a:t>
            </a:r>
          </a:p>
        </p:txBody>
      </p:sp>
      <p:sp>
        <p:nvSpPr>
          <p:cNvPr id="3" name="Espaço Reservado para Conteúdo 2"/>
          <p:cNvSpPr>
            <a:spLocks noGrp="1"/>
          </p:cNvSpPr>
          <p:nvPr>
            <p:ph idx="1"/>
          </p:nvPr>
        </p:nvSpPr>
        <p:spPr>
          <a:xfrm>
            <a:off x="838200" y="1690688"/>
            <a:ext cx="10515600" cy="4486275"/>
          </a:xfrm>
        </p:spPr>
        <p:txBody>
          <a:bodyPr>
            <a:noAutofit/>
          </a:bodyPr>
          <a:lstStyle/>
          <a:p>
            <a:pPr marL="0" indent="0" algn="just">
              <a:buNone/>
            </a:pPr>
            <a:r>
              <a:rPr lang="pt-BR" sz="2400" dirty="0">
                <a:latin typeface="+mj-lt"/>
              </a:rPr>
              <a:t>Associado a esses desafios, </a:t>
            </a:r>
            <a:r>
              <a:rPr lang="pt-BR" sz="2400" dirty="0">
                <a:solidFill>
                  <a:srgbClr val="FF0000"/>
                </a:solidFill>
                <a:latin typeface="+mj-lt"/>
              </a:rPr>
              <a:t>não há como se vislumbrar uma receita pronta </a:t>
            </a:r>
            <a:r>
              <a:rPr lang="pt-BR" sz="2400" dirty="0">
                <a:latin typeface="+mj-lt"/>
              </a:rPr>
              <a:t>aplicável a todos os RPPS </a:t>
            </a:r>
            <a:r>
              <a:rPr lang="pt-BR" sz="2400" dirty="0">
                <a:solidFill>
                  <a:srgbClr val="FF0000"/>
                </a:solidFill>
                <a:latin typeface="+mj-lt"/>
              </a:rPr>
              <a:t>que possa num passe de mágica </a:t>
            </a:r>
            <a:r>
              <a:rPr lang="pt-BR" sz="2400" dirty="0">
                <a:latin typeface="+mj-lt"/>
              </a:rPr>
              <a:t>resolver todas as questões, porém, é sempre possível a adoção de um conjunto de medidas que possam colaborar como parte da solução.</a:t>
            </a:r>
          </a:p>
          <a:p>
            <a:pPr marL="0" indent="0" algn="just">
              <a:buNone/>
            </a:pPr>
            <a:endParaRPr lang="pt-BR" sz="2400" dirty="0">
              <a:latin typeface="+mj-lt"/>
            </a:endParaRPr>
          </a:p>
          <a:p>
            <a:pPr marL="0" indent="0" algn="just">
              <a:buNone/>
            </a:pPr>
            <a:r>
              <a:rPr lang="pt-BR" sz="2400" dirty="0">
                <a:latin typeface="+mj-lt"/>
              </a:rPr>
              <a:t>Cada RPPS tem seu </a:t>
            </a:r>
            <a:r>
              <a:rPr lang="pt-BR" sz="2400" dirty="0">
                <a:solidFill>
                  <a:srgbClr val="FF0000"/>
                </a:solidFill>
                <a:latin typeface="+mj-lt"/>
              </a:rPr>
              <a:t>DNA e cada Ente Federativo detém suas próprias características </a:t>
            </a:r>
            <a:r>
              <a:rPr lang="pt-BR" sz="2400" dirty="0">
                <a:latin typeface="+mj-lt"/>
              </a:rPr>
              <a:t>e possibilidades de solução destes desafios, o que implica dizer que além de medidas de gestão dos ativos já incorporados na perspectivas de sua preservação e agregação de novos valores é possível promover a busca pelo equilíbrio, por exemplo, </a:t>
            </a:r>
            <a:r>
              <a:rPr lang="pt-BR" sz="2400" dirty="0" smtClean="0">
                <a:latin typeface="+mj-lt"/>
              </a:rPr>
              <a:t>com </a:t>
            </a:r>
            <a:r>
              <a:rPr lang="pt-BR" sz="2400" dirty="0">
                <a:latin typeface="+mj-lt"/>
              </a:rPr>
              <a:t>a atualização da legislação que rege o RPPS, especialmente depois da publicação da EC nº 103, de 2019, entre tantas outras. </a:t>
            </a:r>
          </a:p>
          <a:p>
            <a:pPr marL="0" indent="0" algn="just">
              <a:buNone/>
            </a:pPr>
            <a:endParaRPr lang="pt-BR" sz="2400" dirty="0">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Tree>
    <p:extLst>
      <p:ext uri="{BB962C8B-B14F-4D97-AF65-F5344CB8AC3E}">
        <p14:creationId xmlns:p14="http://schemas.microsoft.com/office/powerpoint/2010/main" val="230571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800" b="1" dirty="0">
                <a:effectLst>
                  <a:outerShdw blurRad="38100" dist="38100" dir="2700000" algn="tl">
                    <a:srgbClr val="000000">
                      <a:alpha val="43137"/>
                    </a:srgbClr>
                  </a:outerShdw>
                </a:effectLst>
              </a:rPr>
              <a:t>DO EQUILÍBRIO FINANCEIRO E ATUARIAL</a:t>
            </a:r>
          </a:p>
        </p:txBody>
      </p:sp>
      <p:sp>
        <p:nvSpPr>
          <p:cNvPr id="3" name="Espaço Reservado para Conteúdo 2"/>
          <p:cNvSpPr>
            <a:spLocks noGrp="1"/>
          </p:cNvSpPr>
          <p:nvPr>
            <p:ph idx="1"/>
          </p:nvPr>
        </p:nvSpPr>
        <p:spPr>
          <a:xfrm>
            <a:off x="838200" y="1690688"/>
            <a:ext cx="10515600" cy="4800264"/>
          </a:xfrm>
        </p:spPr>
        <p:txBody>
          <a:bodyPr>
            <a:noAutofit/>
          </a:bodyPr>
          <a:lstStyle/>
          <a:p>
            <a:pPr marL="0" indent="0" algn="just">
              <a:buNone/>
            </a:pPr>
            <a:r>
              <a:rPr lang="pt-BR" sz="2400" dirty="0">
                <a:latin typeface="+mj-lt"/>
              </a:rPr>
              <a:t>Além de medidas administrativas, a adoção de outras suportadas pela legislação que cuida das perspectivas de sustentabilidade dos regimes próprios de previdência social diante das exigências trazidas pelo art. 40 da Constituição Federal no que tange à exigência de observância do equilíbrio financeiro e atuarial </a:t>
            </a:r>
            <a:r>
              <a:rPr lang="pt-BR" sz="2400" dirty="0">
                <a:solidFill>
                  <a:srgbClr val="FF0000"/>
                </a:solidFill>
                <a:latin typeface="+mj-lt"/>
              </a:rPr>
              <a:t>são de significativas relevâncias</a:t>
            </a:r>
            <a:r>
              <a:rPr lang="pt-BR" sz="2400" dirty="0">
                <a:latin typeface="+mj-lt"/>
              </a:rPr>
              <a:t>, por exemplo, </a:t>
            </a:r>
            <a:r>
              <a:rPr lang="pt-BR" sz="2400" dirty="0">
                <a:solidFill>
                  <a:srgbClr val="FF0000"/>
                </a:solidFill>
                <a:latin typeface="+mj-lt"/>
              </a:rPr>
              <a:t>a utilização das prerrogativas trazidas pelo art. 249 da Constituição Federal e art. 6º da Lei nº 9.717, de 1998</a:t>
            </a:r>
            <a:r>
              <a:rPr lang="pt-BR" sz="2400" dirty="0">
                <a:latin typeface="+mj-lt"/>
              </a:rPr>
              <a:t>, que concedem a competência aos entes federativos detentores de RPPS </a:t>
            </a:r>
            <a:r>
              <a:rPr lang="pt-BR" sz="2400" dirty="0">
                <a:solidFill>
                  <a:srgbClr val="FF0000"/>
                </a:solidFill>
                <a:latin typeface="+mj-lt"/>
              </a:rPr>
              <a:t>para legislar sobre a instituição do fundo de bens e direitos com a finalidade previdenciária</a:t>
            </a:r>
            <a:r>
              <a:rPr lang="pt-BR" sz="2400" dirty="0">
                <a:latin typeface="+mj-lt"/>
              </a:rPr>
              <a:t>, certamente, observando os ditames do art. 1º, III, da Lei nº 9.717, de 1998, bem como o art. 8º, parágrafo único da Lei Complementar nº 101, de 2000, a conhecida Lei de Responsabilidade Fiscal – LRF, quanto a limitação de utilização dos recursos previdenciários somente para seus fins, quais sejam, o pagamento dos benefícios previdenciários, admitido os pagamentos das despesas administrativas da unidade gestora do RPPS. </a:t>
            </a:r>
          </a:p>
          <a:p>
            <a:pPr marL="0" indent="0" algn="just">
              <a:buNone/>
            </a:pPr>
            <a:endParaRPr lang="pt-BR" sz="2400" dirty="0">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Tree>
    <p:extLst>
      <p:ext uri="{BB962C8B-B14F-4D97-AF65-F5344CB8AC3E}">
        <p14:creationId xmlns:p14="http://schemas.microsoft.com/office/powerpoint/2010/main" val="1973563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800" b="1" dirty="0">
                <a:effectLst>
                  <a:outerShdw blurRad="38100" dist="38100" dir="2700000" algn="tl">
                    <a:srgbClr val="000000">
                      <a:alpha val="43137"/>
                    </a:srgbClr>
                  </a:outerShdw>
                </a:effectLst>
              </a:rPr>
              <a:t>DA VINCULAÇÃO DE IMÓVEL</a:t>
            </a:r>
          </a:p>
        </p:txBody>
      </p:sp>
      <p:sp>
        <p:nvSpPr>
          <p:cNvPr id="3" name="Espaço Reservado para Conteúdo 2"/>
          <p:cNvSpPr>
            <a:spLocks noGrp="1"/>
          </p:cNvSpPr>
          <p:nvPr>
            <p:ph idx="1"/>
          </p:nvPr>
        </p:nvSpPr>
        <p:spPr>
          <a:xfrm>
            <a:off x="838200" y="1532610"/>
            <a:ext cx="10515600" cy="4800264"/>
          </a:xfrm>
        </p:spPr>
        <p:txBody>
          <a:bodyPr>
            <a:noAutofit/>
          </a:bodyPr>
          <a:lstStyle/>
          <a:p>
            <a:pPr marL="0" indent="0" algn="just">
              <a:buNone/>
            </a:pPr>
            <a:r>
              <a:rPr lang="pt-BR" sz="2400" dirty="0">
                <a:latin typeface="+mj-lt"/>
              </a:rPr>
              <a:t>Neste contexto, ainda é de pouco conhecimento das gestões municipais e estaduais </a:t>
            </a:r>
            <a:r>
              <a:rPr lang="pt-BR" sz="2400" dirty="0">
                <a:solidFill>
                  <a:srgbClr val="FF0000"/>
                </a:solidFill>
                <a:latin typeface="+mj-lt"/>
              </a:rPr>
              <a:t>a variedade de formas para equacionar o déficit</a:t>
            </a:r>
            <a:r>
              <a:rPr lang="pt-BR" sz="2400" dirty="0">
                <a:latin typeface="+mj-lt"/>
              </a:rPr>
              <a:t>. Segundo a Portaria MF nº 464/18, além das alternativas mais conhecidas, há a possibilidade de adotar as seguintes medidas: </a:t>
            </a:r>
          </a:p>
          <a:p>
            <a:pPr lvl="0" algn="just"/>
            <a:r>
              <a:rPr lang="pt-BR" sz="2400" i="1" dirty="0">
                <a:solidFill>
                  <a:srgbClr val="FF0000"/>
                </a:solidFill>
                <a:latin typeface="+mj-lt"/>
              </a:rPr>
              <a:t>Aporte de bens</a:t>
            </a:r>
            <a:r>
              <a:rPr lang="pt-BR" sz="2400" i="1" dirty="0">
                <a:latin typeface="+mj-lt"/>
              </a:rPr>
              <a:t>, direitos e ativos garantidores.</a:t>
            </a:r>
          </a:p>
          <a:p>
            <a:pPr marL="0" indent="0" algn="just">
              <a:buNone/>
            </a:pPr>
            <a:endParaRPr lang="pt-BR" sz="2400" dirty="0">
              <a:latin typeface="+mj-lt"/>
            </a:endParaRPr>
          </a:p>
          <a:p>
            <a:pPr marL="0" indent="0" algn="just">
              <a:buNone/>
            </a:pPr>
            <a:r>
              <a:rPr lang="pt-BR" sz="2400" dirty="0">
                <a:latin typeface="+mj-lt"/>
              </a:rPr>
              <a:t>O artigo 40, § 22 da EC nº 103, de 2019 também estabelece no inciso V sobre esta possiblidade, vejamos:</a:t>
            </a:r>
          </a:p>
          <a:p>
            <a:pPr algn="just"/>
            <a:r>
              <a:rPr lang="pt-BR" sz="2400" i="1" dirty="0">
                <a:latin typeface="+mj-lt"/>
              </a:rPr>
              <a:t>V – condições </a:t>
            </a:r>
            <a:r>
              <a:rPr lang="pt-BR" sz="2400" i="1" dirty="0">
                <a:solidFill>
                  <a:srgbClr val="FF0000"/>
                </a:solidFill>
                <a:latin typeface="+mj-lt"/>
              </a:rPr>
              <a:t>para instituição do fundo com finalidade previdenciária </a:t>
            </a:r>
            <a:r>
              <a:rPr lang="pt-BR" sz="2400" i="1" dirty="0">
                <a:latin typeface="+mj-lt"/>
              </a:rPr>
              <a:t>de que trata o art. 249 e </a:t>
            </a:r>
            <a:r>
              <a:rPr lang="pt-BR" sz="2400" i="1" dirty="0">
                <a:solidFill>
                  <a:srgbClr val="FF0000"/>
                </a:solidFill>
                <a:latin typeface="+mj-lt"/>
              </a:rPr>
              <a:t>para vinculação </a:t>
            </a:r>
            <a:r>
              <a:rPr lang="pt-BR" sz="2400" i="1" dirty="0">
                <a:latin typeface="+mj-lt"/>
              </a:rPr>
              <a:t>a ele dos recursos provenientes de contribuições </a:t>
            </a:r>
            <a:r>
              <a:rPr lang="pt-BR" sz="2400" i="1" dirty="0">
                <a:solidFill>
                  <a:srgbClr val="FF0000"/>
                </a:solidFill>
                <a:latin typeface="+mj-lt"/>
              </a:rPr>
              <a:t>e dos bens</a:t>
            </a:r>
            <a:r>
              <a:rPr lang="pt-BR" sz="2400" i="1" dirty="0">
                <a:latin typeface="+mj-lt"/>
              </a:rPr>
              <a:t>, direitos e ativos de qualquer natureza;</a:t>
            </a:r>
            <a:endParaRPr lang="pt-BR" sz="2400" dirty="0">
              <a:latin typeface="+mj-lt"/>
            </a:endParaRPr>
          </a:p>
          <a:p>
            <a:pPr marL="0" lvl="0" indent="0" algn="just">
              <a:buNone/>
            </a:pPr>
            <a:endParaRPr lang="pt-BR" sz="2400" dirty="0">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Tree>
    <p:extLst>
      <p:ext uri="{BB962C8B-B14F-4D97-AF65-F5344CB8AC3E}">
        <p14:creationId xmlns:p14="http://schemas.microsoft.com/office/powerpoint/2010/main" val="812704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734"/>
            <a:ext cx="10515600" cy="1325563"/>
          </a:xfrm>
        </p:spPr>
        <p:txBody>
          <a:bodyPr>
            <a:normAutofit/>
          </a:bodyPr>
          <a:lstStyle/>
          <a:p>
            <a:pPr lvl="0" algn="ctr"/>
            <a:r>
              <a:rPr lang="pt-BR" sz="3800" b="1" dirty="0"/>
              <a:t>FUNDAMENTOS DO APORTE DE BENS </a:t>
            </a:r>
            <a:endParaRPr lang="pt-BR" sz="3800" dirty="0"/>
          </a:p>
        </p:txBody>
      </p:sp>
      <p:sp>
        <p:nvSpPr>
          <p:cNvPr id="3" name="Espaço Reservado para Conteúdo 2"/>
          <p:cNvSpPr>
            <a:spLocks noGrp="1"/>
          </p:cNvSpPr>
          <p:nvPr>
            <p:ph idx="1"/>
          </p:nvPr>
        </p:nvSpPr>
        <p:spPr>
          <a:xfrm>
            <a:off x="838200" y="1532610"/>
            <a:ext cx="10515600" cy="4800264"/>
          </a:xfrm>
        </p:spPr>
        <p:txBody>
          <a:bodyPr>
            <a:noAutofit/>
          </a:bodyPr>
          <a:lstStyle/>
          <a:p>
            <a:pPr marL="0" indent="0" algn="just">
              <a:buNone/>
            </a:pPr>
            <a:r>
              <a:rPr lang="pt-BR" sz="2400" dirty="0">
                <a:latin typeface="+mj-lt"/>
              </a:rPr>
              <a:t>Abaixo, aborda-se a situação específica de aporte de bens, direitos e demais ativos na qual obedece ao disposto no art. 249 da Constituição Federal, que tece:</a:t>
            </a:r>
          </a:p>
          <a:p>
            <a:pPr marL="0" indent="0" algn="just">
              <a:buNone/>
            </a:pPr>
            <a:r>
              <a:rPr lang="pt-BR" sz="2400" i="1" dirty="0">
                <a:latin typeface="+mj-lt"/>
              </a:rPr>
              <a:t>“Art. 249. </a:t>
            </a:r>
            <a:r>
              <a:rPr lang="pt-BR" sz="2400" i="1" dirty="0">
                <a:solidFill>
                  <a:srgbClr val="FF0000"/>
                </a:solidFill>
                <a:latin typeface="+mj-lt"/>
              </a:rPr>
              <a:t>Com o objetivo de assegurar recursos para o pagamento de proventos de </a:t>
            </a:r>
            <a:r>
              <a:rPr lang="pt-BR" sz="2400" i="1" dirty="0" smtClean="0">
                <a:solidFill>
                  <a:srgbClr val="FF0000"/>
                </a:solidFill>
                <a:latin typeface="+mj-lt"/>
              </a:rPr>
              <a:t>aposentadorias </a:t>
            </a:r>
            <a:r>
              <a:rPr lang="pt-BR" sz="2400" i="1" dirty="0">
                <a:solidFill>
                  <a:srgbClr val="FF0000"/>
                </a:solidFill>
                <a:latin typeface="+mj-lt"/>
              </a:rPr>
              <a:t>e pensões</a:t>
            </a:r>
            <a:r>
              <a:rPr lang="pt-BR" sz="2400" i="1" dirty="0">
                <a:latin typeface="+mj-lt"/>
              </a:rPr>
              <a:t> concedidas aos respectivos servidores e seus dependentes, em adição aos recursos dos respectivos tesouros, a União, os Estados, o Distrito Federal e os Municípios </a:t>
            </a:r>
            <a:r>
              <a:rPr lang="pt-BR" sz="2400" i="1" dirty="0">
                <a:solidFill>
                  <a:srgbClr val="FF0000"/>
                </a:solidFill>
                <a:latin typeface="+mj-lt"/>
              </a:rPr>
              <a:t>poderão</a:t>
            </a:r>
            <a:r>
              <a:rPr lang="pt-BR" sz="2400" i="1" dirty="0">
                <a:latin typeface="+mj-lt"/>
              </a:rPr>
              <a:t> constituir fundos integrados pelos recursos provenientes de contribuições e </a:t>
            </a:r>
            <a:r>
              <a:rPr lang="pt-BR" sz="2400" i="1" dirty="0">
                <a:solidFill>
                  <a:srgbClr val="FF0000"/>
                </a:solidFill>
                <a:latin typeface="+mj-lt"/>
              </a:rPr>
              <a:t>por bens</a:t>
            </a:r>
            <a:r>
              <a:rPr lang="pt-BR" sz="2400" i="1" dirty="0">
                <a:latin typeface="+mj-lt"/>
              </a:rPr>
              <a:t>, direitos e ativos de qualquer natureza, mediante lei que disporá sobre a natureza e administração desses fundos.”</a:t>
            </a:r>
            <a:endParaRPr lang="pt-BR" sz="2400" dirty="0">
              <a:latin typeface="+mj-lt"/>
            </a:endParaRPr>
          </a:p>
          <a:p>
            <a:pPr marL="0" lvl="0" indent="0" algn="just">
              <a:buNone/>
            </a:pPr>
            <a:endParaRPr lang="pt-BR" sz="2400" dirty="0">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Tree>
    <p:extLst>
      <p:ext uri="{BB962C8B-B14F-4D97-AF65-F5344CB8AC3E}">
        <p14:creationId xmlns:p14="http://schemas.microsoft.com/office/powerpoint/2010/main" val="3872573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734"/>
            <a:ext cx="10515600" cy="1325563"/>
          </a:xfrm>
        </p:spPr>
        <p:txBody>
          <a:bodyPr>
            <a:normAutofit/>
          </a:bodyPr>
          <a:lstStyle/>
          <a:p>
            <a:pPr lvl="0" algn="ctr"/>
            <a:r>
              <a:rPr lang="pt-BR" sz="3800" b="1" dirty="0"/>
              <a:t>FUNDAMENTOS DO APORTE DE BENS </a:t>
            </a:r>
            <a:endParaRPr lang="pt-BR" sz="3800" dirty="0"/>
          </a:p>
        </p:txBody>
      </p:sp>
      <p:sp>
        <p:nvSpPr>
          <p:cNvPr id="3" name="Espaço Reservado para Conteúdo 2"/>
          <p:cNvSpPr>
            <a:spLocks noGrp="1"/>
          </p:cNvSpPr>
          <p:nvPr>
            <p:ph idx="1"/>
          </p:nvPr>
        </p:nvSpPr>
        <p:spPr>
          <a:xfrm>
            <a:off x="838200" y="1532610"/>
            <a:ext cx="10515600" cy="4800264"/>
          </a:xfrm>
        </p:spPr>
        <p:txBody>
          <a:bodyPr>
            <a:noAutofit/>
          </a:bodyPr>
          <a:lstStyle/>
          <a:p>
            <a:pPr marL="0" indent="0" algn="just">
              <a:buNone/>
            </a:pPr>
            <a:r>
              <a:rPr lang="pt-BR" sz="2400" dirty="0">
                <a:latin typeface="+mj-lt"/>
              </a:rPr>
              <a:t>O artigo 62 da Portaria 464/2018 menciona que:</a:t>
            </a:r>
          </a:p>
          <a:p>
            <a:pPr marL="0" indent="0" algn="just">
              <a:buNone/>
            </a:pPr>
            <a:r>
              <a:rPr lang="pt-BR" sz="2400" dirty="0">
                <a:latin typeface="+mj-lt"/>
              </a:rPr>
              <a:t>“</a:t>
            </a:r>
            <a:r>
              <a:rPr lang="pt-BR" sz="2400" i="1" dirty="0">
                <a:latin typeface="+mj-lt"/>
              </a:rPr>
              <a:t>em adição ao equacionamento do déficit por plano de amortização ou segregação da massa, </a:t>
            </a:r>
            <a:r>
              <a:rPr lang="pt-BR" sz="2400" b="1" i="1" dirty="0">
                <a:solidFill>
                  <a:srgbClr val="FF0000"/>
                </a:solidFill>
                <a:latin typeface="+mj-lt"/>
              </a:rPr>
              <a:t>poderão ser aportados ao RPPS bens</a:t>
            </a:r>
            <a:r>
              <a:rPr lang="pt-BR" sz="2400" b="1" i="1" dirty="0">
                <a:latin typeface="+mj-lt"/>
              </a:rPr>
              <a:t>, direitos e demais ativos de qualquer natureza para constituição dos fundos referidos no art. 249 da Constituição Federal e no art. 6º da Lei nº 9.717, de 1998, desde que garantidas a solvência e a liquidez do plano de benefícios e a adequação do processo de análise e afetação aos princípios que regem a Administração Pública</a:t>
            </a:r>
            <a:r>
              <a:rPr lang="pt-BR" sz="2400" dirty="0">
                <a:latin typeface="+mj-lt"/>
              </a:rPr>
              <a:t>”. </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Tree>
    <p:extLst>
      <p:ext uri="{BB962C8B-B14F-4D97-AF65-F5344CB8AC3E}">
        <p14:creationId xmlns:p14="http://schemas.microsoft.com/office/powerpoint/2010/main" val="763943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734"/>
            <a:ext cx="10515600" cy="1325563"/>
          </a:xfrm>
        </p:spPr>
        <p:txBody>
          <a:bodyPr>
            <a:normAutofit/>
          </a:bodyPr>
          <a:lstStyle/>
          <a:p>
            <a:pPr lvl="0" algn="ctr"/>
            <a:r>
              <a:rPr lang="pt-BR" sz="3800" b="1" dirty="0"/>
              <a:t>PONTO DE VISTA</a:t>
            </a:r>
            <a:endParaRPr lang="pt-BR" sz="3800" dirty="0"/>
          </a:p>
        </p:txBody>
      </p:sp>
      <p:sp>
        <p:nvSpPr>
          <p:cNvPr id="3" name="Espaço Reservado para Conteúdo 2"/>
          <p:cNvSpPr>
            <a:spLocks noGrp="1"/>
          </p:cNvSpPr>
          <p:nvPr>
            <p:ph idx="1"/>
          </p:nvPr>
        </p:nvSpPr>
        <p:spPr>
          <a:xfrm>
            <a:off x="838200" y="1532610"/>
            <a:ext cx="10515600" cy="4800264"/>
          </a:xfrm>
        </p:spPr>
        <p:txBody>
          <a:bodyPr>
            <a:noAutofit/>
          </a:bodyPr>
          <a:lstStyle/>
          <a:p>
            <a:pPr marL="0" indent="0" algn="just">
              <a:buNone/>
            </a:pPr>
            <a:r>
              <a:rPr lang="pt-BR" sz="2400" dirty="0">
                <a:latin typeface="+mj-lt"/>
              </a:rPr>
              <a:t>É cristalino que a legislação, </a:t>
            </a:r>
            <a:r>
              <a:rPr lang="pt-BR" sz="2400" b="1" dirty="0">
                <a:solidFill>
                  <a:srgbClr val="FF0000"/>
                </a:solidFill>
                <a:latin typeface="+mj-lt"/>
              </a:rPr>
              <a:t>além de não impor qualquer restrição ao tipo de ativos a serem aportados</a:t>
            </a:r>
            <a:r>
              <a:rPr lang="pt-BR" sz="2400" dirty="0">
                <a:latin typeface="+mj-lt"/>
              </a:rPr>
              <a:t>, assim como o atual texto constitucional, de certa forma, incentiva essa medida, certamente na compreensão das dificuldades orçamentárias e financeiras historicamente vivenciadas pelos entes federativos, haja vista a finalidade dos recursos vinculados por lei ao fundo de previdência.</a:t>
            </a:r>
          </a:p>
          <a:p>
            <a:pPr marL="0" indent="0" algn="just">
              <a:buNone/>
            </a:pPr>
            <a:endParaRPr lang="pt-BR" sz="2400" dirty="0">
              <a:latin typeface="+mj-lt"/>
            </a:endParaRPr>
          </a:p>
          <a:p>
            <a:pPr marL="0" indent="0" algn="just">
              <a:buNone/>
            </a:pPr>
            <a:r>
              <a:rPr lang="pt-BR" sz="2400" dirty="0">
                <a:latin typeface="+mj-lt"/>
              </a:rPr>
              <a:t>Se tratando de uma alternativa de plano de equacionamento ainda com pouca regulamentação por parte dos órgãos responsáveis, </a:t>
            </a:r>
            <a:r>
              <a:rPr lang="pt-BR" sz="2400" b="1" dirty="0">
                <a:solidFill>
                  <a:srgbClr val="FF0000"/>
                </a:solidFill>
                <a:latin typeface="+mj-lt"/>
              </a:rPr>
              <a:t>o aporte de bens</a:t>
            </a:r>
            <a:r>
              <a:rPr lang="pt-BR" sz="2400" dirty="0">
                <a:latin typeface="+mj-lt"/>
              </a:rPr>
              <a:t>, direitos e demais ativos </a:t>
            </a:r>
            <a:r>
              <a:rPr lang="pt-BR" sz="2400" b="1" dirty="0">
                <a:solidFill>
                  <a:srgbClr val="FF0000"/>
                </a:solidFill>
                <a:latin typeface="+mj-lt"/>
              </a:rPr>
              <a:t>deve observar a expectativa de pagamentos de obrigações previdenciárias</a:t>
            </a:r>
            <a:r>
              <a:rPr lang="pt-BR" sz="2400" dirty="0">
                <a:latin typeface="+mj-lt"/>
              </a:rPr>
              <a:t>, uma vez que os valores vertidos ao RPPS visam garantir o pagamento dos benefícios de aposentadoria e pensão. </a:t>
            </a:r>
            <a:r>
              <a:rPr lang="pt-BR" sz="2400" b="1" dirty="0" smtClean="0">
                <a:solidFill>
                  <a:srgbClr val="FF0000"/>
                </a:solidFill>
                <a:latin typeface="+mj-lt"/>
              </a:rPr>
              <a:t>O Ativo sempre deverá </a:t>
            </a:r>
            <a:r>
              <a:rPr lang="pt-BR" sz="2400" b="1" dirty="0">
                <a:solidFill>
                  <a:srgbClr val="FF0000"/>
                </a:solidFill>
                <a:latin typeface="+mj-lt"/>
              </a:rPr>
              <a:t>ter a vocação </a:t>
            </a:r>
            <a:r>
              <a:rPr lang="pt-BR" sz="2400" b="1" dirty="0" smtClean="0">
                <a:solidFill>
                  <a:srgbClr val="FF0000"/>
                </a:solidFill>
                <a:latin typeface="+mj-lt"/>
              </a:rPr>
              <a:t>previdenciária.</a:t>
            </a:r>
            <a:endParaRPr lang="pt-BR" sz="2400" dirty="0">
              <a:solidFill>
                <a:srgbClr val="FF0000"/>
              </a:solidFill>
              <a:latin typeface="+mj-lt"/>
            </a:endParaRPr>
          </a:p>
          <a:p>
            <a:pPr marL="0" indent="0" algn="just">
              <a:buNone/>
            </a:pPr>
            <a:endParaRPr lang="pt-BR" sz="2400" dirty="0">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Tree>
    <p:extLst>
      <p:ext uri="{BB962C8B-B14F-4D97-AF65-F5344CB8AC3E}">
        <p14:creationId xmlns:p14="http://schemas.microsoft.com/office/powerpoint/2010/main" val="2749537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734"/>
            <a:ext cx="10515600" cy="1325563"/>
          </a:xfrm>
        </p:spPr>
        <p:txBody>
          <a:bodyPr>
            <a:normAutofit/>
          </a:bodyPr>
          <a:lstStyle/>
          <a:p>
            <a:pPr lvl="0" algn="ctr"/>
            <a:r>
              <a:rPr lang="pt-BR" sz="3800" b="1" dirty="0"/>
              <a:t>ATENÇÃO!!!</a:t>
            </a:r>
            <a:endParaRPr lang="pt-BR" sz="3800" dirty="0"/>
          </a:p>
        </p:txBody>
      </p:sp>
      <p:sp>
        <p:nvSpPr>
          <p:cNvPr id="3" name="Espaço Reservado para Conteúdo 2"/>
          <p:cNvSpPr>
            <a:spLocks noGrp="1"/>
          </p:cNvSpPr>
          <p:nvPr>
            <p:ph idx="1"/>
          </p:nvPr>
        </p:nvSpPr>
        <p:spPr>
          <a:xfrm>
            <a:off x="838200" y="1532610"/>
            <a:ext cx="10515600" cy="4800264"/>
          </a:xfrm>
        </p:spPr>
        <p:txBody>
          <a:bodyPr>
            <a:noAutofit/>
          </a:bodyPr>
          <a:lstStyle/>
          <a:p>
            <a:pPr marL="0" indent="0" algn="just">
              <a:buNone/>
            </a:pPr>
            <a:r>
              <a:rPr lang="pt-BR" sz="2400" dirty="0">
                <a:latin typeface="+mj-lt"/>
              </a:rPr>
              <a:t>Toda vinculação legal </a:t>
            </a:r>
            <a:r>
              <a:rPr lang="pt-BR" sz="2400" b="1" dirty="0">
                <a:solidFill>
                  <a:srgbClr val="FF0000"/>
                </a:solidFill>
                <a:latin typeface="+mj-lt"/>
              </a:rPr>
              <a:t>deve ser precedida de um estudo técnico e transparente de avaliação</a:t>
            </a:r>
            <a:r>
              <a:rPr lang="pt-BR" sz="2400" dirty="0">
                <a:latin typeface="+mj-lt"/>
              </a:rPr>
              <a:t>, </a:t>
            </a:r>
            <a:r>
              <a:rPr lang="pt-BR" sz="2400" b="1" dirty="0">
                <a:solidFill>
                  <a:srgbClr val="FF0000"/>
                </a:solidFill>
                <a:latin typeface="+mj-lt"/>
              </a:rPr>
              <a:t>verificar a compatibilidade com os compromissos previdenciários, de um estudo com análise de viabilidade econômico financeira disponível a todos os envolvidos no RPPS (gestores, segurados e etc.) e por fim ser aprovado pelo Conselho Deliberativo</a:t>
            </a:r>
            <a:r>
              <a:rPr lang="pt-BR" sz="2400" dirty="0">
                <a:latin typeface="+mj-lt"/>
              </a:rPr>
              <a:t>. </a:t>
            </a:r>
          </a:p>
          <a:p>
            <a:pPr marL="0" indent="0" algn="just">
              <a:buNone/>
            </a:pPr>
            <a:endParaRPr lang="pt-BR" sz="2400" dirty="0">
              <a:latin typeface="+mj-lt"/>
            </a:endParaRPr>
          </a:p>
          <a:p>
            <a:pPr marL="0" indent="0" algn="just">
              <a:buNone/>
            </a:pPr>
            <a:r>
              <a:rPr lang="pt-BR" sz="2400" dirty="0">
                <a:latin typeface="+mj-lt"/>
              </a:rPr>
              <a:t>É importante que não haja o descasamento entre ativo e o passivo do RPPS. Este planejamento financeiro traz um fôlego orçamentário e fiscal ao ente federado no curto e médio prazo. </a:t>
            </a:r>
            <a:r>
              <a:rPr lang="pt-BR" sz="2400" b="1" dirty="0">
                <a:solidFill>
                  <a:srgbClr val="FF0000"/>
                </a:solidFill>
                <a:latin typeface="+mj-lt"/>
              </a:rPr>
              <a:t>Por isso é recomendável que ao se pensar em adotar esta medida se monte um grupo multidisciplinar </a:t>
            </a:r>
            <a:r>
              <a:rPr lang="pt-BR" sz="2400" dirty="0">
                <a:latin typeface="+mj-lt"/>
              </a:rPr>
              <a:t>entre o ente federativo e o RPPS, para resultados exitosos e expressivos no Equilíbrio Financeiro e Atuarial. </a:t>
            </a:r>
          </a:p>
          <a:p>
            <a:pPr marL="0" indent="0" algn="just">
              <a:buNone/>
            </a:pPr>
            <a:endParaRPr lang="pt-BR" sz="2400" dirty="0">
              <a:latin typeface="+mj-lt"/>
            </a:endParaRPr>
          </a:p>
          <a:p>
            <a:pPr marL="0" indent="0" algn="just">
              <a:buNone/>
            </a:pPr>
            <a:endParaRPr lang="pt-BR" sz="2400" dirty="0">
              <a:latin typeface="+mj-lt"/>
            </a:endParaRPr>
          </a:p>
          <a:p>
            <a:pPr marL="0" indent="0" algn="just">
              <a:buNone/>
            </a:pPr>
            <a:endParaRPr lang="pt-BR" sz="2400" dirty="0">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305" y="230188"/>
            <a:ext cx="1824466" cy="1273109"/>
          </a:xfrm>
          <a:prstGeom prst="rect">
            <a:avLst/>
          </a:prstGeom>
        </p:spPr>
      </p:pic>
    </p:spTree>
    <p:extLst>
      <p:ext uri="{BB962C8B-B14F-4D97-AF65-F5344CB8AC3E}">
        <p14:creationId xmlns:p14="http://schemas.microsoft.com/office/powerpoint/2010/main" val="566361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TotalTime>
  <Words>2328</Words>
  <Application>Microsoft Office PowerPoint</Application>
  <PresentationFormat>Widescreen</PresentationFormat>
  <Paragraphs>728</Paragraphs>
  <Slides>29</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29</vt:i4>
      </vt:variant>
    </vt:vector>
  </HeadingPairs>
  <TitlesOfParts>
    <vt:vector size="34" baseType="lpstr">
      <vt:lpstr>Arial</vt:lpstr>
      <vt:lpstr>Calibri</vt:lpstr>
      <vt:lpstr>Calibri Light</vt:lpstr>
      <vt:lpstr>Times New Roman</vt:lpstr>
      <vt:lpstr>Tema do Office</vt:lpstr>
      <vt:lpstr>Apresentação do PowerPoint</vt:lpstr>
      <vt:lpstr>DO EQUILÍBRIO FINANCEIRO E ATUARIAL</vt:lpstr>
      <vt:lpstr>DO EQUILÍBRIO FINANCEIRO E ATUARIAL</vt:lpstr>
      <vt:lpstr>DO EQUILÍBRIO FINANCEIRO E ATUARIAL</vt:lpstr>
      <vt:lpstr>DA VINCULAÇÃO DE IMÓVEL</vt:lpstr>
      <vt:lpstr>FUNDAMENTOS DO APORTE DE BENS </vt:lpstr>
      <vt:lpstr>FUNDAMENTOS DO APORTE DE BENS </vt:lpstr>
      <vt:lpstr>PONTO DE VISTA</vt:lpstr>
      <vt:lpstr>ATENÇÃO!!!</vt:lpstr>
      <vt:lpstr>PONTO DE VISTA II</vt:lpstr>
      <vt:lpstr>EXEMPLOS DE VINCULAÇÕES</vt:lpstr>
      <vt:lpstr>CASO PRÁTICO</vt:lpstr>
      <vt:lpstr>CASO PRÁTICO</vt:lpstr>
      <vt:lpstr>DA VINCULAÇÃO DE BEM IMÓVEL</vt:lpstr>
      <vt:lpstr>Análise Preliminar do Imóvel</vt:lpstr>
      <vt:lpstr>Levantamento  Documental</vt:lpstr>
      <vt:lpstr>Avaliação Mercadológica</vt:lpstr>
      <vt:lpstr>Memorial Descritivo e Emissão de RRT </vt:lpstr>
      <vt:lpstr>Estudo Técnico e Processo Transparente de Avaliação e Análise da Viabilidade Econômica e Financeira</vt:lpstr>
      <vt:lpstr>Estudo Técnico e Processo Transparente de Avaliação e Análise da Viabilidade Econômica e Financeira</vt:lpstr>
      <vt:lpstr>Estudo Técnico e Processo Transparente de Avaliação e Análise da Viabilidade Econômica e Financeira</vt:lpstr>
      <vt:lpstr>Compatibilidade</vt:lpstr>
      <vt:lpstr>Aprovação Conselho</vt:lpstr>
      <vt:lpstr>Aprovação Conselho</vt:lpstr>
      <vt:lpstr>Disponibilização de todo procedimento aos beneficiários do RPPS</vt:lpstr>
      <vt:lpstr>Vinculação realizada por Lei específica</vt:lpstr>
      <vt:lpstr>Vinculação realizada por Lei específica</vt:lpstr>
      <vt:lpstr>Efetuar a devida contabilização do ativo</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respiro</dc:title>
  <dc:creator>Nova</dc:creator>
  <cp:lastModifiedBy>eduardo</cp:lastModifiedBy>
  <cp:revision>38</cp:revision>
  <dcterms:created xsi:type="dcterms:W3CDTF">2020-09-25T15:05:21Z</dcterms:created>
  <dcterms:modified xsi:type="dcterms:W3CDTF">2022-04-27T15:11:14Z</dcterms:modified>
</cp:coreProperties>
</file>