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90" r:id="rId2"/>
    <p:sldId id="281" r:id="rId3"/>
    <p:sldId id="292" r:id="rId4"/>
    <p:sldId id="291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AB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E0F573E-F690-44A0-8DC7-CB0EEE044E9E}" type="datetimeFigureOut">
              <a:rPr lang="pt-BR" smtClean="0"/>
              <a:pPr/>
              <a:t>25/04/2022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801EAD2-C2CD-4207-BA54-154911D1601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08B3E-0B9E-4E2D-80D5-C8EBB5507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15ABDD-AC6A-42B7-9591-F3732B513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062033-C690-407E-8842-E275095C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5C2B-6937-4D42-AF64-D6EF9B97AA60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D038D6-B82B-498E-B6D4-542F3AB6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9DF308-7E0E-44D7-9E74-78D4B25A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63773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CDFD5-383B-4078-82C4-40E7B8E6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D11A66-7D50-4B9B-9F44-F51C49456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A66D82-6CCB-44B0-B31C-9D2BD235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5C2B-6937-4D42-AF64-D6EF9B97AA60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7F580-E1DF-4728-9B30-04428292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CFF39F-A804-478A-B0B3-5FBD0534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7060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E4AABB-D5D5-4CEA-ABFA-74A6BC721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BE2784-58A2-48D8-9034-930EF3476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1BA177-5A5C-4762-85FC-53D9D4E5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5C2B-6937-4D42-AF64-D6EF9B97AA60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EF6822-9641-42F0-AAA4-C45E0217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786BD4-6A0D-4F86-A708-7300AA89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99085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F3640869-819E-4E2D-B21C-D27288DC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C29B89C-7ECE-41A6-AD3A-DEAD386A08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1503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90B0B-3C7D-4F61-A0C1-4700CE4E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048442-829C-4244-9915-22F7BFB99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D47B9D-EEE3-4F6E-9CAB-31770538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0C1D-176A-40B9-8E91-444AA9CC73FC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F4D9C6-1AA7-407B-A1CA-8104AFFD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883C5F-137D-4E9E-B902-041274B2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57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78D03-F94A-4EE0-91F6-77140C48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EA0B63-AFB2-418C-9377-46EE20F70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242094-DCC1-4848-AE27-9CC2BB169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64E5C6-9BB7-457B-91C1-A941671B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9B4-7C8A-4B2B-B1F6-72713CE2BBF2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0DD43C-968E-45C5-999B-23AF2A326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7AD9DE-013D-41D8-B3D5-A667357B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17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189F2-1C36-4EC6-B536-3DD63223E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68EA4A-DF55-4E18-B903-B0844AAC5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A3482A-6D13-4658-A012-70B32F39D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25331A-932F-4D8E-9C5D-A8C14B63A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47E75D-59CA-46DA-8D1C-45B275A11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CF77A35-B7F8-45FA-87BC-E2D4E9D1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04CF-789E-411E-A4BA-97DDEE786F7E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DF1CD2-5108-4FB7-860A-79785B42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4319720-86CE-48C5-B939-67D76A1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64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68B91-FAA9-4B96-9E3B-8487D3DD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C7319F4-5CFE-4FD6-90FD-2DA0A468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5C2B-6937-4D42-AF64-D6EF9B97AA60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CD5A28-88E9-4D1F-BA33-029478C4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964499-3C79-4155-AC03-E2D3F8FC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3390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16D842B-2889-4B03-A90B-A20E16DE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5C2B-6937-4D42-AF64-D6EF9B97AA60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FA7A175-A969-4EE1-A65A-8FA43106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EC4E48-F7BE-4C03-A8DB-42B0F02B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08133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CE21B-C83D-4443-AD29-525574C10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78C2DB-4983-4200-952A-A80349E43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86F4C6-6AE1-4A6A-BD0D-459786F52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959F5A-FCE9-49BA-8E45-564F0DA7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721-2D71-491D-AB71-36DB29592A93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769637-08AE-42B3-AFF0-34735293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14D0CB-6A99-4FE8-A9A5-7EACDEF2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23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C2D8D-EB27-46C0-B91A-8CEE4516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6991693-B8F3-473F-8398-2A33B534E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68A3E0-4801-4AB5-A657-8CB8BC6FA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9F093C-0944-463F-995B-15012828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AC49-CDAE-45EA-9D92-26DC1564C9B9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6DC6D4-B36D-4903-8439-8985652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F0F825-6B62-4505-8DFF-65F9A521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69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172CEE-81B6-452B-ADCC-60A268043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5C2B-6937-4D42-AF64-D6EF9B97AA60}" type="datetime1">
              <a:rPr lang="pt-BR" smtClean="0"/>
              <a:pPr/>
              <a:t>25/04/2022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377BEE-55F7-4206-B69D-08459254C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3B9A3B-FDCD-43DC-8FCF-E26CAAEFD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C4CB-7D28-4D3F-9430-CCF032AB297E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5CA9585-5FCC-45B1-9ADD-2F8F279229B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0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9A7CAED-9242-43FE-B005-ACAB3C914D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4238FF95-A08C-4988-8FCD-A9C298CFF5B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77688" y="1196752"/>
            <a:ext cx="8686800" cy="42227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3200" b="1" dirty="0">
                <a:latin typeface="Palatino Linotype" panose="02040502050505030304" pitchFamily="18" charset="0"/>
              </a:rPr>
              <a:t>“ APORTE DE BENS PATRIMONIAIS E OUTRAS ALTERNATIVAS DE FINANCIAMENTO COM OBJETIVO DO EQUILÍBRIO FINANCEIRO-ATUARIAL”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FC9C4CB-7D28-4D3F-9430-CCF032AB297E}" type="slidenum">
              <a:rPr lang="pt-BR" sz="1400" b="1" smtClean="0">
                <a:latin typeface="Arial Rounded MT Bold" pitchFamily="34" charset="0"/>
              </a:rPr>
              <a:pPr/>
              <a:t>1</a:t>
            </a:fld>
            <a:endParaRPr lang="pt-BR" sz="14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3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683AF86C-93AD-47CB-B33E-9A2B68CDD3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04800" y="188640"/>
            <a:ext cx="868680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341438" indent="-619125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2.5. 	Imposto de Renda do Aposentado e Pensionista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E671BF64-1AC5-48ED-BA2A-1A26D25B778E}"/>
              </a:ext>
            </a:extLst>
          </p:cNvPr>
          <p:cNvSpPr txBox="1">
            <a:spLocks/>
          </p:cNvSpPr>
          <p:nvPr/>
        </p:nvSpPr>
        <p:spPr>
          <a:xfrm>
            <a:off x="1919700" y="1442272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curto; médio; e longo prazo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ADB4ED-4D54-48EE-BE40-206EBD9BDA35}"/>
              </a:ext>
            </a:extLst>
          </p:cNvPr>
          <p:cNvSpPr txBox="1"/>
          <p:nvPr/>
        </p:nvSpPr>
        <p:spPr>
          <a:xfrm>
            <a:off x="304800" y="620688"/>
            <a:ext cx="844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41550" indent="-811213" algn="just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2.5.1.	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Vinculação do valor de Imposto de Renda para o pagamento de Benefícios Previdenciários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792EEA41-C8F1-43D8-86AE-81FD90D7CED8}"/>
              </a:ext>
            </a:extLst>
          </p:cNvPr>
          <p:cNvSpPr txBox="1">
            <a:spLocks/>
          </p:cNvSpPr>
          <p:nvPr/>
        </p:nvSpPr>
        <p:spPr>
          <a:xfrm>
            <a:off x="1917732" y="1946328"/>
            <a:ext cx="6828764" cy="54656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C3359EA-74A6-4B8F-BD20-F92A6F1FC076}"/>
              </a:ext>
            </a:extLst>
          </p:cNvPr>
          <p:cNvSpPr txBox="1"/>
          <p:nvPr/>
        </p:nvSpPr>
        <p:spPr>
          <a:xfrm>
            <a:off x="304800" y="2564904"/>
            <a:ext cx="844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41550" indent="-811213" algn="just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2.5.2.	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Antecipação dos valores de Imposto de Renda para o pagamento de Benefícios Previdenciários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BB5AD611-5182-4750-9EF3-40E413187685}"/>
              </a:ext>
            </a:extLst>
          </p:cNvPr>
          <p:cNvSpPr txBox="1">
            <a:spLocks/>
          </p:cNvSpPr>
          <p:nvPr/>
        </p:nvSpPr>
        <p:spPr>
          <a:xfrm>
            <a:off x="1924420" y="3429000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 prazo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2DAACBA0-C619-4040-9CE0-AA14BB9B942F}"/>
              </a:ext>
            </a:extLst>
          </p:cNvPr>
          <p:cNvSpPr txBox="1">
            <a:spLocks/>
          </p:cNvSpPr>
          <p:nvPr/>
        </p:nvSpPr>
        <p:spPr>
          <a:xfrm>
            <a:off x="1922452" y="3933056"/>
            <a:ext cx="6828764" cy="186065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Aprovação pela SPREV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Avaliação Atuarial específica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3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2" grpId="0"/>
      <p:bldP spid="7" grpId="0"/>
      <p:bldP spid="9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DCF0DFFB-EDE0-423F-AD0C-B4D04639D5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97772" y="1700808"/>
            <a:ext cx="8686800" cy="12241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00113" indent="-1778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Variações significativas de Resultados Financeiro-Atuarial, em função do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perfil dos Segurados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Distribuição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entre Ativos; Aposentados e Pensionistas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477D3-6589-444A-BA25-8E8413304BF5}"/>
              </a:ext>
            </a:extLst>
          </p:cNvPr>
          <p:cNvSpPr txBox="1"/>
          <p:nvPr/>
        </p:nvSpPr>
        <p:spPr>
          <a:xfrm>
            <a:off x="604532" y="98072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3. Impacto para os Municípios / Estados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CDC448B7-9D60-46A9-8A78-4774BC82981A}"/>
              </a:ext>
            </a:extLst>
          </p:cNvPr>
          <p:cNvSpPr txBox="1">
            <a:spLocks/>
          </p:cNvSpPr>
          <p:nvPr/>
        </p:nvSpPr>
        <p:spPr>
          <a:xfrm>
            <a:off x="301752" y="2996954"/>
            <a:ext cx="868680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1778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Poder adotar um ou mais cenários propostos e com possíveis combinações entre eles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88526663-1E94-4C13-9B4D-52133126BD34}"/>
              </a:ext>
            </a:extLst>
          </p:cNvPr>
          <p:cNvSpPr txBox="1">
            <a:spLocks/>
          </p:cNvSpPr>
          <p:nvPr/>
        </p:nvSpPr>
        <p:spPr>
          <a:xfrm>
            <a:off x="301752" y="4077073"/>
            <a:ext cx="8686800" cy="11521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1778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Verificar a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viabilidade financeira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orçamentária e fiscal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no curto, médio e longo prazo</a:t>
            </a:r>
          </a:p>
        </p:txBody>
      </p:sp>
    </p:spTree>
    <p:extLst>
      <p:ext uri="{BB962C8B-B14F-4D97-AF65-F5344CB8AC3E}">
        <p14:creationId xmlns:p14="http://schemas.microsoft.com/office/powerpoint/2010/main" val="100914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F3D4E71C-0544-4820-919E-95C49973B8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97772" y="2060847"/>
            <a:ext cx="8686800" cy="11521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00113" indent="-1778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Deve ser feita com a participação do Atuário, Dirigentes do RPPS e Dirigentes do Município / Estado.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477D3-6589-444A-BA25-8E8413304BF5}"/>
              </a:ext>
            </a:extLst>
          </p:cNvPr>
          <p:cNvSpPr txBox="1"/>
          <p:nvPr/>
        </p:nvSpPr>
        <p:spPr>
          <a:xfrm>
            <a:off x="604532" y="1052735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/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4. Construção da Estrutura Previdenciária do Município / Estado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CDC448B7-9D60-46A9-8A78-4774BC82981A}"/>
              </a:ext>
            </a:extLst>
          </p:cNvPr>
          <p:cNvSpPr txBox="1">
            <a:spLocks/>
          </p:cNvSpPr>
          <p:nvPr/>
        </p:nvSpPr>
        <p:spPr>
          <a:xfrm>
            <a:off x="301752" y="3212977"/>
            <a:ext cx="868680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1778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Atender a legislação pertinente, em relação à SPREV e Tribunais de Contas.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88526663-1E94-4C13-9B4D-52133126BD34}"/>
              </a:ext>
            </a:extLst>
          </p:cNvPr>
          <p:cNvSpPr txBox="1">
            <a:spLocks/>
          </p:cNvSpPr>
          <p:nvPr/>
        </p:nvSpPr>
        <p:spPr>
          <a:xfrm>
            <a:off x="301752" y="4149080"/>
            <a:ext cx="8686800" cy="11521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1778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Todo o processo é dinâmico, e não estatístico, devendo variar as possíveis soluções ao passar dos anos.</a:t>
            </a:r>
          </a:p>
        </p:txBody>
      </p:sp>
    </p:spTree>
    <p:extLst>
      <p:ext uri="{BB962C8B-B14F-4D97-AF65-F5344CB8AC3E}">
        <p14:creationId xmlns:p14="http://schemas.microsoft.com/office/powerpoint/2010/main" val="54501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1892C-B958-4FF7-ADD8-D7E87CBE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b="1" dirty="0">
                <a:latin typeface="Bahnschrift SemiBold" panose="020B0502040204020203" pitchFamily="34" charset="0"/>
              </a:rPr>
              <a:t>RICHARD DUTZMANN - ATUÁRIO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684485-97FA-46AD-89AF-33BF40C992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2800" b="1" dirty="0">
                <a:latin typeface="Bahnschrift SemiBold" panose="020B0502040204020203" pitchFamily="34" charset="0"/>
              </a:rPr>
              <a:t>ESCRITÓRIO TÉCNICO DE ATUÁRIA S/S LTDA.</a:t>
            </a:r>
          </a:p>
          <a:p>
            <a:pPr marL="0" indent="0" algn="r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2800" b="1" dirty="0">
                <a:latin typeface="Bahnschrift SemiBold" panose="020B0502040204020203" pitchFamily="34" charset="0"/>
              </a:rPr>
              <a:t>FONE: 11 2626-7045    WHATSAPP: 11 97677-7555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2800" b="1" dirty="0">
                <a:latin typeface="Bahnschrift SemiBold" panose="020B0502040204020203" pitchFamily="34" charset="0"/>
              </a:rPr>
              <a:t>E-MAIL: rpps@etaa.com.br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b="1" dirty="0">
                <a:latin typeface="Bahnschrift SemiBold" panose="020B0502040204020203" pitchFamily="34" charset="0"/>
              </a:rPr>
              <a:t>RUA BARÃO DO TRIUNFO, 238 – SALAS 23/24   BROOKLIN – SÃO PAULO – SP – CEP 04602-000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A09165-0165-45EA-8336-8C8683F1CC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FC9C4CB-7D28-4D3F-9430-CCF032AB297E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076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 advClick="0" advTm="1000">
        <p15:prstTrans prst="curtains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>
            <a:extLst>
              <a:ext uri="{FF2B5EF4-FFF2-40B4-BE49-F238E27FC236}">
                <a16:creationId xmlns:a16="http://schemas.microsoft.com/office/drawing/2014/main" id="{208DEB07-7B62-4DA8-BD95-5DBB3BBEF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25589"/>
            <a:ext cx="8686800" cy="5671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pt-BR" b="1" dirty="0"/>
              <a:t>EQUILÍBRIO FINANCEIRO-ATUARIAL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FC9C4CB-7D28-4D3F-9430-CCF032AB297E}" type="slidenum">
              <a:rPr lang="pt-BR" sz="1400" b="1" smtClean="0">
                <a:latin typeface="Arial Rounded MT Bold" pitchFamily="34" charset="0"/>
              </a:rPr>
              <a:pPr/>
              <a:t>2</a:t>
            </a:fld>
            <a:endParaRPr lang="pt-BR" sz="1400" b="1" dirty="0">
              <a:latin typeface="Arial Rounded MT Bold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BBB684C1-7470-42B7-A471-CAFF87EE3443}"/>
              </a:ext>
            </a:extLst>
          </p:cNvPr>
          <p:cNvGrpSpPr/>
          <p:nvPr/>
        </p:nvGrpSpPr>
        <p:grpSpPr>
          <a:xfrm>
            <a:off x="611560" y="1139360"/>
            <a:ext cx="8143932" cy="1929600"/>
            <a:chOff x="642911" y="1070772"/>
            <a:chExt cx="8143932" cy="1929600"/>
          </a:xfrm>
        </p:grpSpPr>
        <p:sp>
          <p:nvSpPr>
            <p:cNvPr id="19" name="CaixaDeTexto 18"/>
            <p:cNvSpPr txBox="1"/>
            <p:nvPr/>
          </p:nvSpPr>
          <p:spPr>
            <a:xfrm>
              <a:off x="642911" y="1412432"/>
              <a:ext cx="35719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algn="ctr"/>
              <a:r>
                <a:rPr lang="pt-BR" sz="2000" dirty="0">
                  <a:latin typeface="Calibri" pitchFamily="34" charset="0"/>
                  <a:cs typeface="Calibri" pitchFamily="34" charset="0"/>
                </a:rPr>
                <a:t>O que tenho</a:t>
              </a:r>
            </a:p>
            <a:p>
              <a:pPr marL="185738" algn="ctr"/>
              <a:r>
                <a:rPr lang="pt-BR" sz="2000" dirty="0">
                  <a:latin typeface="Calibri" pitchFamily="34" charset="0"/>
                  <a:cs typeface="Calibri" pitchFamily="34" charset="0"/>
                </a:rPr>
                <a:t>    + 	</a:t>
              </a:r>
            </a:p>
            <a:p>
              <a:pPr marL="185738" algn="ctr"/>
              <a:r>
                <a:rPr lang="pt-BR" sz="2000" dirty="0">
                  <a:latin typeface="Calibri" pitchFamily="34" charset="0"/>
                  <a:cs typeface="Calibri" pitchFamily="34" charset="0"/>
                </a:rPr>
                <a:t>O que vou receber</a:t>
              </a:r>
            </a:p>
          </p:txBody>
        </p:sp>
        <p:sp>
          <p:nvSpPr>
            <p:cNvPr id="21" name="Colchete esquerdo 20"/>
            <p:cNvSpPr/>
            <p:nvPr/>
          </p:nvSpPr>
          <p:spPr>
            <a:xfrm flipH="1">
              <a:off x="8048753" y="1070772"/>
              <a:ext cx="188595" cy="1928826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olchete esquerdo 21"/>
            <p:cNvSpPr/>
            <p:nvPr/>
          </p:nvSpPr>
          <p:spPr>
            <a:xfrm flipH="1">
              <a:off x="3500431" y="1070772"/>
              <a:ext cx="188595" cy="1928826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olchete esquerdo 22"/>
            <p:cNvSpPr/>
            <p:nvPr/>
          </p:nvSpPr>
          <p:spPr>
            <a:xfrm>
              <a:off x="1384967" y="1070772"/>
              <a:ext cx="115200" cy="1929600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olchete esquerdo 23"/>
            <p:cNvSpPr/>
            <p:nvPr/>
          </p:nvSpPr>
          <p:spPr>
            <a:xfrm>
              <a:off x="5951332" y="1070772"/>
              <a:ext cx="115200" cy="1929600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572001" y="1150964"/>
              <a:ext cx="4286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600" b="1" u="sng" dirty="0">
                  <a:latin typeface="Calibri" pitchFamily="34" charset="0"/>
                  <a:cs typeface="Calibri" pitchFamily="34" charset="0"/>
                </a:rPr>
                <a:t>&gt;</a:t>
              </a: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5214943" y="1427963"/>
              <a:ext cx="35719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algn="ctr"/>
              <a:r>
                <a:rPr lang="pt-BR" sz="2000" dirty="0">
                  <a:latin typeface="Calibri" pitchFamily="34" charset="0"/>
                  <a:cs typeface="Calibri" pitchFamily="34" charset="0"/>
                </a:rPr>
                <a:t>O que pago</a:t>
              </a:r>
            </a:p>
            <a:p>
              <a:pPr marL="185738" algn="ctr"/>
              <a:r>
                <a:rPr lang="pt-BR" sz="2000" dirty="0">
                  <a:latin typeface="Calibri" pitchFamily="34" charset="0"/>
                  <a:cs typeface="Calibri" pitchFamily="34" charset="0"/>
                </a:rPr>
                <a:t>    + 	</a:t>
              </a:r>
            </a:p>
            <a:p>
              <a:pPr marL="185738" algn="ctr"/>
              <a:r>
                <a:rPr lang="pt-BR" sz="2000" dirty="0">
                  <a:latin typeface="Calibri" pitchFamily="34" charset="0"/>
                  <a:cs typeface="Calibri" pitchFamily="34" charset="0"/>
                </a:rPr>
                <a:t>O que vou pagar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4434253" y="3357563"/>
            <a:ext cx="785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OU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61144139-EE61-449C-A5BD-5D3E209FF26F}"/>
              </a:ext>
            </a:extLst>
          </p:cNvPr>
          <p:cNvGrpSpPr/>
          <p:nvPr/>
        </p:nvGrpSpPr>
        <p:grpSpPr>
          <a:xfrm>
            <a:off x="1504472" y="4142606"/>
            <a:ext cx="7099932" cy="1929600"/>
            <a:chOff x="1504472" y="4142606"/>
            <a:chExt cx="7099932" cy="1929600"/>
          </a:xfrm>
        </p:grpSpPr>
        <p:sp>
          <p:nvSpPr>
            <p:cNvPr id="6" name="CaixaDeTexto 5"/>
            <p:cNvSpPr txBox="1"/>
            <p:nvPr/>
          </p:nvSpPr>
          <p:spPr>
            <a:xfrm>
              <a:off x="1869326" y="4941220"/>
              <a:ext cx="2414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/>
              <a:r>
                <a:rPr lang="pt-BR" dirty="0">
                  <a:latin typeface="Calibri" pitchFamily="34" charset="0"/>
                  <a:cs typeface="Calibri" pitchFamily="34" charset="0"/>
                </a:rPr>
                <a:t>FLUXO DE ATIVOS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724128" y="4931876"/>
              <a:ext cx="2880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/>
              <a:r>
                <a:rPr lang="pt-BR" dirty="0">
                  <a:latin typeface="Calibri" pitchFamily="34" charset="0"/>
                  <a:cs typeface="Calibri" pitchFamily="34" charset="0"/>
                </a:rPr>
                <a:t>FLUXO DE PASSIVOS</a:t>
              </a:r>
            </a:p>
          </p:txBody>
        </p:sp>
        <p:sp>
          <p:nvSpPr>
            <p:cNvPr id="14" name="Colchete esquerdo 13"/>
            <p:cNvSpPr/>
            <p:nvPr/>
          </p:nvSpPr>
          <p:spPr>
            <a:xfrm flipH="1">
              <a:off x="8172400" y="4142606"/>
              <a:ext cx="188595" cy="1928826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olchete esquerdo 14"/>
            <p:cNvSpPr/>
            <p:nvPr/>
          </p:nvSpPr>
          <p:spPr>
            <a:xfrm flipH="1">
              <a:off x="4139952" y="4142606"/>
              <a:ext cx="188595" cy="1928826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olchete esquerdo 15"/>
            <p:cNvSpPr/>
            <p:nvPr/>
          </p:nvSpPr>
          <p:spPr>
            <a:xfrm>
              <a:off x="1504472" y="4142606"/>
              <a:ext cx="115200" cy="1929600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olchete esquerdo 16"/>
            <p:cNvSpPr/>
            <p:nvPr/>
          </p:nvSpPr>
          <p:spPr>
            <a:xfrm>
              <a:off x="5783343" y="4142606"/>
              <a:ext cx="115200" cy="1929600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2CC970BF-051C-4F4F-AE5B-21D8D579DA9D}"/>
                </a:ext>
              </a:extLst>
            </p:cNvPr>
            <p:cNvSpPr txBox="1"/>
            <p:nvPr/>
          </p:nvSpPr>
          <p:spPr>
            <a:xfrm>
              <a:off x="4754964" y="4227445"/>
              <a:ext cx="4286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600" b="1" u="sng" dirty="0">
                  <a:latin typeface="Calibri" pitchFamily="34" charset="0"/>
                  <a:cs typeface="Calibri" pitchFamily="34" charset="0"/>
                </a:rPr>
                <a:t>&gt;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5C40C0F2-411B-47E1-B2F3-3270D94DF2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FC9C4CB-7D28-4D3F-9430-CCF032AB297E}" type="slidenum">
              <a:rPr lang="pt-BR" sz="1400" b="1" smtClean="0">
                <a:latin typeface="Arial Rounded MT Bold" pitchFamily="34" charset="0"/>
              </a:rPr>
              <a:pPr/>
              <a:t>3</a:t>
            </a:fld>
            <a:endParaRPr lang="pt-BR" sz="1400" b="1" dirty="0">
              <a:latin typeface="Arial Rounded MT Bold" pitchFamily="34" charset="0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5E4D6129-2DD7-4E61-A233-4C204451E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216663"/>
              </p:ext>
            </p:extLst>
          </p:nvPr>
        </p:nvGraphicFramePr>
        <p:xfrm>
          <a:off x="395536" y="404664"/>
          <a:ext cx="82809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4048392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65723811"/>
                    </a:ext>
                  </a:extLst>
                </a:gridCol>
                <a:gridCol w="3528393">
                  <a:extLst>
                    <a:ext uri="{9D8B030D-6E8A-4147-A177-3AD203B41FA5}">
                      <a16:colId xmlns:a16="http://schemas.microsoft.com/office/drawing/2014/main" val="183392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FLUXO DE ATIVOS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FLUXO DE PASSIVOS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617770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275BC8F-B3E3-4124-8E7F-B8F2261572B0}"/>
              </a:ext>
            </a:extLst>
          </p:cNvPr>
          <p:cNvSpPr txBox="1"/>
          <p:nvPr/>
        </p:nvSpPr>
        <p:spPr>
          <a:xfrm>
            <a:off x="683568" y="88198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Atual Patrimônio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E9A998E-1B3B-449D-848B-F3A8B09AF93C}"/>
              </a:ext>
            </a:extLst>
          </p:cNvPr>
          <p:cNvSpPr txBox="1"/>
          <p:nvPr/>
        </p:nvSpPr>
        <p:spPr>
          <a:xfrm>
            <a:off x="683568" y="126876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Dívida do Ente com o RPPS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F5EFC6F-E437-4F5F-BD0A-91F1203FC9B1}"/>
              </a:ext>
            </a:extLst>
          </p:cNvPr>
          <p:cNvSpPr txBox="1"/>
          <p:nvPr/>
        </p:nvSpPr>
        <p:spPr>
          <a:xfrm>
            <a:off x="683568" y="3573015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COMPREV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5C73094-BF27-4F6D-8ADD-D6FBB9A59039}"/>
              </a:ext>
            </a:extLst>
          </p:cNvPr>
          <p:cNvSpPr txBox="1"/>
          <p:nvPr/>
        </p:nvSpPr>
        <p:spPr>
          <a:xfrm>
            <a:off x="683568" y="3966155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Contribuição Suplementar e/ou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  Aportes Suplementares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EDD91B1-0D8D-469A-9C77-B103D1EDBDEA}"/>
              </a:ext>
            </a:extLst>
          </p:cNvPr>
          <p:cNvSpPr txBox="1"/>
          <p:nvPr/>
        </p:nvSpPr>
        <p:spPr>
          <a:xfrm>
            <a:off x="683568" y="479715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Ganho Financeiro (Juros)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DEE3878-2B14-4DBB-BB62-E84BD0B69679}"/>
              </a:ext>
            </a:extLst>
          </p:cNvPr>
          <p:cNvSpPr txBox="1"/>
          <p:nvPr/>
        </p:nvSpPr>
        <p:spPr>
          <a:xfrm>
            <a:off x="683568" y="1673044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Contribuição Básica (Normal)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      - Ente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      - Servidor Ativo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      - Aposentado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      - Pensionista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5D93284-00FE-4CAF-98C8-FCBD642D74AB}"/>
              </a:ext>
            </a:extLst>
          </p:cNvPr>
          <p:cNvSpPr txBox="1"/>
          <p:nvPr/>
        </p:nvSpPr>
        <p:spPr>
          <a:xfrm>
            <a:off x="5508103" y="881984"/>
            <a:ext cx="316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Atuais Aposentadorias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AD4DDEA-C726-426F-BBA4-925204F2F170}"/>
              </a:ext>
            </a:extLst>
          </p:cNvPr>
          <p:cNvSpPr txBox="1"/>
          <p:nvPr/>
        </p:nvSpPr>
        <p:spPr>
          <a:xfrm>
            <a:off x="5508104" y="144139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Atuais Pensões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A16A4E6-E421-438F-BFCB-D89170FA512C}"/>
              </a:ext>
            </a:extLst>
          </p:cNvPr>
          <p:cNvSpPr txBox="1"/>
          <p:nvPr/>
        </p:nvSpPr>
        <p:spPr>
          <a:xfrm>
            <a:off x="5508104" y="198140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Novas Aposentadorias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C16731A-5750-4F1F-98FA-34D218F8C286}"/>
              </a:ext>
            </a:extLst>
          </p:cNvPr>
          <p:cNvSpPr txBox="1"/>
          <p:nvPr/>
        </p:nvSpPr>
        <p:spPr>
          <a:xfrm>
            <a:off x="5508104" y="256490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Novas Pensões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4B329FE-0E1C-4D6B-BE85-D281C2B42B30}"/>
              </a:ext>
            </a:extLst>
          </p:cNvPr>
          <p:cNvSpPr txBox="1"/>
          <p:nvPr/>
        </p:nvSpPr>
        <p:spPr>
          <a:xfrm>
            <a:off x="5508104" y="314737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- Custo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392159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8CD61C52-335C-4682-837C-3CBCF2E206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04800" y="1556793"/>
            <a:ext cx="8686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65225" indent="-354013">
              <a:buClr>
                <a:srgbClr val="C00000"/>
              </a:buClr>
              <a:buFont typeface="Wingdings" pitchFamily="2" charset="2"/>
              <a:buChar char="Ø"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Reforma da Previdência EC 103, em relação à elegibilidade para a aposentadoria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477D3-6589-444A-BA25-8E8413304BF5}"/>
              </a:ext>
            </a:extLst>
          </p:cNvPr>
          <p:cNvSpPr txBox="1"/>
          <p:nvPr/>
        </p:nvSpPr>
        <p:spPr>
          <a:xfrm>
            <a:off x="611560" y="83671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1. Redução no Fluxo de Passivos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6352A21B-B85B-47ED-A4B4-81925DA4AB2B}"/>
              </a:ext>
            </a:extLst>
          </p:cNvPr>
          <p:cNvSpPr txBox="1">
            <a:spLocks/>
          </p:cNvSpPr>
          <p:nvPr/>
        </p:nvSpPr>
        <p:spPr>
          <a:xfrm>
            <a:off x="309460" y="3429000"/>
            <a:ext cx="8686800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5225"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>
                <a:latin typeface="Calibri" panose="020F0502020204030204" pitchFamily="34" charset="0"/>
                <a:cs typeface="Calibri" pitchFamily="34" charset="0"/>
              </a:rPr>
              <a:t>Alterações nas regras e valores, em relação à pensão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1A3DC7F2-74CB-40AE-BBA2-2E02E1E1268F}"/>
              </a:ext>
            </a:extLst>
          </p:cNvPr>
          <p:cNvSpPr txBox="1">
            <a:spLocks/>
          </p:cNvSpPr>
          <p:nvPr/>
        </p:nvSpPr>
        <p:spPr>
          <a:xfrm>
            <a:off x="321560" y="5013176"/>
            <a:ext cx="86868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5225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Eficiência na Gestão Administrativa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E671BF64-1AC5-48ED-BA2A-1A26D25B778E}"/>
              </a:ext>
            </a:extLst>
          </p:cNvPr>
          <p:cNvSpPr txBox="1">
            <a:spLocks/>
          </p:cNvSpPr>
          <p:nvPr/>
        </p:nvSpPr>
        <p:spPr>
          <a:xfrm>
            <a:off x="709736" y="2348880"/>
            <a:ext cx="86868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curto; médio; e longo prazo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26725460-2B8D-457B-8739-BA4733FFDB64}"/>
              </a:ext>
            </a:extLst>
          </p:cNvPr>
          <p:cNvSpPr txBox="1">
            <a:spLocks/>
          </p:cNvSpPr>
          <p:nvPr/>
        </p:nvSpPr>
        <p:spPr>
          <a:xfrm>
            <a:off x="707768" y="2852936"/>
            <a:ext cx="86868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CD35C591-65FE-496B-A8D9-7DFD17277694}"/>
              </a:ext>
            </a:extLst>
          </p:cNvPr>
          <p:cNvSpPr txBox="1">
            <a:spLocks/>
          </p:cNvSpPr>
          <p:nvPr/>
        </p:nvSpPr>
        <p:spPr>
          <a:xfrm>
            <a:off x="709736" y="3904920"/>
            <a:ext cx="86868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curto; médio; e longo prazo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D9657BF7-4E40-44CE-B994-4EE7D4A83F81}"/>
              </a:ext>
            </a:extLst>
          </p:cNvPr>
          <p:cNvSpPr txBox="1">
            <a:spLocks/>
          </p:cNvSpPr>
          <p:nvPr/>
        </p:nvSpPr>
        <p:spPr>
          <a:xfrm>
            <a:off x="707768" y="4408976"/>
            <a:ext cx="868680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</p:txBody>
      </p:sp>
    </p:spTree>
    <p:extLst>
      <p:ext uri="{BB962C8B-B14F-4D97-AF65-F5344CB8AC3E}">
        <p14:creationId xmlns:p14="http://schemas.microsoft.com/office/powerpoint/2010/main" val="386195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83FA1D3B-00F1-4753-A911-316446AA8B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04800" y="1700808"/>
            <a:ext cx="8686800" cy="11521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341438" indent="-619125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2.1. 	Alíquota do Aposentado e Pensionista, sobre uma base de benefícios previdenciários abaixo do RGPS (0; 1; 2; 3; Salário Mínimo)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477D3-6589-444A-BA25-8E8413304BF5}"/>
              </a:ext>
            </a:extLst>
          </p:cNvPr>
          <p:cNvSpPr txBox="1"/>
          <p:nvPr/>
        </p:nvSpPr>
        <p:spPr>
          <a:xfrm>
            <a:off x="611560" y="98072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2. Aumento no Fluxo de Ativos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E671BF64-1AC5-48ED-BA2A-1A26D25B778E}"/>
              </a:ext>
            </a:extLst>
          </p:cNvPr>
          <p:cNvSpPr txBox="1">
            <a:spLocks/>
          </p:cNvSpPr>
          <p:nvPr/>
        </p:nvSpPr>
        <p:spPr>
          <a:xfrm>
            <a:off x="1400836" y="2852936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curto; médio; e longo prazo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26725460-2B8D-457B-8739-BA4733FFDB64}"/>
              </a:ext>
            </a:extLst>
          </p:cNvPr>
          <p:cNvSpPr txBox="1">
            <a:spLocks/>
          </p:cNvSpPr>
          <p:nvPr/>
        </p:nvSpPr>
        <p:spPr>
          <a:xfrm>
            <a:off x="1398868" y="3429000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</p:txBody>
      </p:sp>
    </p:spTree>
    <p:extLst>
      <p:ext uri="{BB962C8B-B14F-4D97-AF65-F5344CB8AC3E}">
        <p14:creationId xmlns:p14="http://schemas.microsoft.com/office/powerpoint/2010/main" val="78948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5E2B548-DA38-4A92-9B7A-F3F854A890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04800" y="1052736"/>
            <a:ext cx="868680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341438" indent="-619125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2.2. 	Alíquota Especial do Pessoal da Educação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E671BF64-1AC5-48ED-BA2A-1A26D25B778E}"/>
              </a:ext>
            </a:extLst>
          </p:cNvPr>
          <p:cNvSpPr txBox="1">
            <a:spLocks/>
          </p:cNvSpPr>
          <p:nvPr/>
        </p:nvSpPr>
        <p:spPr>
          <a:xfrm>
            <a:off x="1919700" y="2996951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curto; médio; e longo prazo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ADB4ED-4D54-48EE-BE40-206EBD9BDA35}"/>
              </a:ext>
            </a:extLst>
          </p:cNvPr>
          <p:cNvSpPr txBox="1"/>
          <p:nvPr/>
        </p:nvSpPr>
        <p:spPr>
          <a:xfrm>
            <a:off x="304800" y="1484784"/>
            <a:ext cx="8443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41550" indent="-811213" algn="just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2.2.1.	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pago pelo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Empregador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e não pelo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Servidor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em função da condição diferenciada para se aposentar em relação aos demais servidores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792EEA41-C8F1-43D8-86AE-81FD90D7CED8}"/>
              </a:ext>
            </a:extLst>
          </p:cNvPr>
          <p:cNvSpPr txBox="1">
            <a:spLocks/>
          </p:cNvSpPr>
          <p:nvPr/>
        </p:nvSpPr>
        <p:spPr>
          <a:xfrm>
            <a:off x="1917732" y="3501007"/>
            <a:ext cx="6828764" cy="1580986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Avaliação Atuarial específica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10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4DDE5E8-D420-48BA-9BC8-11FDA54B80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-226368" y="116632"/>
            <a:ext cx="868680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341438" indent="-619125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2.3. 	Aporte de Bens Patrimoniais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E671BF64-1AC5-48ED-BA2A-1A26D25B778E}"/>
              </a:ext>
            </a:extLst>
          </p:cNvPr>
          <p:cNvSpPr txBox="1">
            <a:spLocks/>
          </p:cNvSpPr>
          <p:nvPr/>
        </p:nvSpPr>
        <p:spPr>
          <a:xfrm>
            <a:off x="1919700" y="2609147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 prazo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26725460-2B8D-457B-8739-BA4733FFDB64}"/>
              </a:ext>
            </a:extLst>
          </p:cNvPr>
          <p:cNvSpPr txBox="1">
            <a:spLocks/>
          </p:cNvSpPr>
          <p:nvPr/>
        </p:nvSpPr>
        <p:spPr>
          <a:xfrm>
            <a:off x="1917732" y="2982204"/>
            <a:ext cx="6828764" cy="354314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Aprovação da SPREV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Avaliação Atuarial específica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Documentação Regularizada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Poder dar liquidez de imediato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Valor de mercado aferido por profissional da área (corretor de imóveis)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ADB4ED-4D54-48EE-BE40-206EBD9BDA35}"/>
              </a:ext>
            </a:extLst>
          </p:cNvPr>
          <p:cNvSpPr txBox="1"/>
          <p:nvPr/>
        </p:nvSpPr>
        <p:spPr>
          <a:xfrm>
            <a:off x="-324544" y="54868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41550" indent="-811213" algn="just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2.3.1.	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Aporte de imóveis para cobertura do Déficit Técnico,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com aprovação da SPREV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65D79F9-91EE-4630-B6BC-1925272B841D}"/>
              </a:ext>
            </a:extLst>
          </p:cNvPr>
          <p:cNvSpPr txBox="1"/>
          <p:nvPr/>
        </p:nvSpPr>
        <p:spPr>
          <a:xfrm>
            <a:off x="1619672" y="1412775"/>
            <a:ext cx="73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342900">
              <a:buFont typeface="Wingdings" panose="05000000000000000000" pitchFamily="2" charset="2"/>
              <a:buChar char="v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Nota Técnica SEI nº 10/2017/GCACI/SRPPS/SPREV-MF, datado em 07/12/2017 “Transações de bens imóveis no RPPS”</a:t>
            </a:r>
          </a:p>
        </p:txBody>
      </p:sp>
    </p:spTree>
    <p:extLst>
      <p:ext uri="{BB962C8B-B14F-4D97-AF65-F5344CB8AC3E}">
        <p14:creationId xmlns:p14="http://schemas.microsoft.com/office/powerpoint/2010/main" val="125215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1C3ADA7-A232-4704-88E2-CE0A8B99F1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E671BF64-1AC5-48ED-BA2A-1A26D25B778E}"/>
              </a:ext>
            </a:extLst>
          </p:cNvPr>
          <p:cNvSpPr txBox="1">
            <a:spLocks/>
          </p:cNvSpPr>
          <p:nvPr/>
        </p:nvSpPr>
        <p:spPr>
          <a:xfrm>
            <a:off x="1919700" y="2060848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 prazo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26725460-2B8D-457B-8739-BA4733FFDB64}"/>
              </a:ext>
            </a:extLst>
          </p:cNvPr>
          <p:cNvSpPr txBox="1">
            <a:spLocks/>
          </p:cNvSpPr>
          <p:nvPr/>
        </p:nvSpPr>
        <p:spPr>
          <a:xfrm>
            <a:off x="1917732" y="2505912"/>
            <a:ext cx="6828764" cy="1931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Leilão público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Documentação Regularizada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ADB4ED-4D54-48EE-BE40-206EBD9BDA35}"/>
              </a:ext>
            </a:extLst>
          </p:cNvPr>
          <p:cNvSpPr txBox="1"/>
          <p:nvPr/>
        </p:nvSpPr>
        <p:spPr>
          <a:xfrm>
            <a:off x="304800" y="1196752"/>
            <a:ext cx="8443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41550" indent="-811213" algn="just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2.3.2.	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Aporte de imóveis para cobertura do Déficit Técnico, direto da Prefeitura / Estado</a:t>
            </a: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3F16BC11-DB96-4DB8-AA23-B70A6EFE69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6224736" cy="477640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-226368" y="260648"/>
            <a:ext cx="9214920" cy="7181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41438" indent="-619125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2.4. 	Opção de Segregação de Massas ou Novo Corte de Segregação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9C4CB-7D28-4D3F-9430-CCF032AB297E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07F09">
                    <a:shade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shade val="75000"/>
                </a:srgb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ADB4ED-4D54-48EE-BE40-206EBD9BDA35}"/>
              </a:ext>
            </a:extLst>
          </p:cNvPr>
          <p:cNvSpPr txBox="1"/>
          <p:nvPr/>
        </p:nvSpPr>
        <p:spPr>
          <a:xfrm>
            <a:off x="-324544" y="3236783"/>
            <a:ext cx="9214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41550" indent="-811213" algn="just"/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2.4.1.	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Migração de Segurados do Plano em Repartição (Financeiro) para o Plano de Capitalização (Previdenciário)  “compra de vidas”</a:t>
            </a: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0C562A41-FAD1-4B32-8116-F8E9011908A8}"/>
              </a:ext>
            </a:extLst>
          </p:cNvPr>
          <p:cNvSpPr txBox="1">
            <a:spLocks/>
          </p:cNvSpPr>
          <p:nvPr/>
        </p:nvSpPr>
        <p:spPr>
          <a:xfrm>
            <a:off x="1405616" y="4406158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 prazo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08BA529D-774E-4235-B8C1-B5DDC73CD567}"/>
              </a:ext>
            </a:extLst>
          </p:cNvPr>
          <p:cNvSpPr txBox="1">
            <a:spLocks/>
          </p:cNvSpPr>
          <p:nvPr/>
        </p:nvSpPr>
        <p:spPr>
          <a:xfrm>
            <a:off x="1403648" y="4821726"/>
            <a:ext cx="6828764" cy="186065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Aprovação pela SPREV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Avaliação Atuarial específica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D2A302B6-C1D1-4548-81BA-BAE0986E3AFF}"/>
              </a:ext>
            </a:extLst>
          </p:cNvPr>
          <p:cNvSpPr txBox="1">
            <a:spLocks/>
          </p:cNvSpPr>
          <p:nvPr/>
        </p:nvSpPr>
        <p:spPr>
          <a:xfrm>
            <a:off x="1405616" y="1052736"/>
            <a:ext cx="6828764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Impacto :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curto prazo</a:t>
            </a:r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C1CCB4A9-23BF-427A-AF2B-3A4B0901F20B}"/>
              </a:ext>
            </a:extLst>
          </p:cNvPr>
          <p:cNvSpPr txBox="1">
            <a:spLocks/>
          </p:cNvSpPr>
          <p:nvPr/>
        </p:nvSpPr>
        <p:spPr>
          <a:xfrm>
            <a:off x="1403648" y="1411044"/>
            <a:ext cx="6828764" cy="186065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                 Processo: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Aprovação pela SPREV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Avaliação Atuarial específica</a:t>
            </a:r>
          </a:p>
          <a:p>
            <a:pPr marL="1341438" indent="-17621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Lei Municipal / Estadual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8" grpId="0"/>
      <p:bldP spid="9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4038</TotalTime>
  <Words>739</Words>
  <Application>Microsoft Office PowerPoint</Application>
  <PresentationFormat>Apresentação na tela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Arial</vt:lpstr>
      <vt:lpstr>Arial Rounded MT Bold</vt:lpstr>
      <vt:lpstr>Bahnschrift SemiBold</vt:lpstr>
      <vt:lpstr>Calibri</vt:lpstr>
      <vt:lpstr>Calibri Light</vt:lpstr>
      <vt:lpstr>Palatino Linotype</vt:lpstr>
      <vt:lpstr>Verdana</vt:lpstr>
      <vt:lpstr>Wingdings</vt:lpstr>
      <vt:lpstr>Wingdings 2</vt:lpstr>
      <vt:lpstr>Tema do Office</vt:lpstr>
      <vt:lpstr>Apresentação do PowerPoint</vt:lpstr>
      <vt:lpstr>EQUILÍBRIO FINANCEIRO-ATUARIAL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RICHARD DUTZMANN - ATUÁRIO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 PARA OS SERVIDORES TITULARES DE CARGO EFETIVO</dc:title>
  <dc:creator>Magda</dc:creator>
  <cp:lastModifiedBy>Magda</cp:lastModifiedBy>
  <cp:revision>190</cp:revision>
  <dcterms:created xsi:type="dcterms:W3CDTF">2014-09-01T20:28:10Z</dcterms:created>
  <dcterms:modified xsi:type="dcterms:W3CDTF">2022-04-25T13:05:39Z</dcterms:modified>
</cp:coreProperties>
</file>