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96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539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pos="6539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8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BFD2-2FFF-4895-8E2C-72CE3B3C83DE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C800-1361-4828-8516-9545F64C0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74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cu.gov.br/planejamento-governanca-e-gestao/gestao-de-riscos/manual-de-gestao-de-risc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nalto.gov.br/ccivil_03/_ato2019-2022/2021/Decreto/D10922.htm#art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gu/pt-br/assuntos-1/Publicacoes/cartilhas/ManualdeBoasPraticasConsultivas4Edicaorevistaeampliadaversaopadrao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stf.jus.br/processos/detalhe.asp?incidente=21246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rtal.stf.jus.br/processos/detalhe.asp?incidente=620299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9-2022/2021/lei/L14133.htm#art12vi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9-2022/2021/lei/L14133.htm#art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9-2022/2021/lei/L14133.htm#art1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squisa.apps.tcu.gov.br/#/documento/acordao-completo/2279/NUMACORDAO%3A2279%20ANOACORDAO%3A2019/DTRELEVANCIA%20desc%2C%20NUMACORDAOINT%20desc/0/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uniao.pb.gov.br/servicos/arquivo-digital/doe/2021/abril/diario-oficial-27-04-2021.pdf" TargetMode="External"/><Relationship Id="rId3" Type="http://schemas.openxmlformats.org/officeDocument/2006/relationships/hyperlink" Target="https://repositorio.ufsc.br/bitstream/handle/123456789/224379/parecer%20n%200002_2021_CNML_CGU_AGU.pdf?sequence=1&amp;isAllowed=y" TargetMode="External"/><Relationship Id="rId7" Type="http://schemas.openxmlformats.org/officeDocument/2006/relationships/hyperlink" Target="http://sid.pge.rs.gov.br/pareceres/pa1813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l1tnH9G1ETtScbjClFgpgdy6JWJWeuVv/view" TargetMode="External"/><Relationship Id="rId5" Type="http://schemas.openxmlformats.org/officeDocument/2006/relationships/hyperlink" Target="http://smaonline.rio.rj.gov.br/legis_consulta/64057Dec%2048989_2021.pdf" TargetMode="External"/><Relationship Id="rId10" Type="http://schemas.openxmlformats.org/officeDocument/2006/relationships/hyperlink" Target="https://drive.google.com/file/d/1BE-k1SCAlqtiibIsvE8SDiRv28EcTPjK/view" TargetMode="External"/><Relationship Id="rId4" Type="http://schemas.openxmlformats.org/officeDocument/2006/relationships/hyperlink" Target="https://www.pge.pr.gov.br/sites/default/arquivos_restritos/files/documento/2021-04/orientacaoadmnistrativa047.pdf" TargetMode="External"/><Relationship Id="rId9" Type="http://schemas.openxmlformats.org/officeDocument/2006/relationships/hyperlink" Target="http://parecer.pg.df.gov.br/arquivo/PGCONS/2021/PGCONS.0235.2021SEI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BFC746-F032-4670-A24C-7F3E17DF74F1}"/>
              </a:ext>
            </a:extLst>
          </p:cNvPr>
          <p:cNvSpPr txBox="1"/>
          <p:nvPr/>
        </p:nvSpPr>
        <p:spPr>
          <a:xfrm>
            <a:off x="715617" y="1944447"/>
            <a:ext cx="110609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14.133/2021 A NOVA LEI DE LICITAÇÕES </a:t>
            </a:r>
          </a:p>
          <a:p>
            <a:pPr algn="ctr"/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DESAFIOS DOS GESTORES E DOS </a:t>
            </a:r>
          </a:p>
          <a:p>
            <a:pPr algn="ctr"/>
            <a:r>
              <a:rPr lang="pt-B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PÚBLICOS</a:t>
            </a:r>
          </a:p>
          <a:p>
            <a:pPr algn="ctr"/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Rogério Pardini</a:t>
            </a:r>
          </a:p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Abril/2022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DCDFFD-596E-4B65-A52A-55256A2DE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91" y="518938"/>
            <a:ext cx="1824466" cy="12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AB05A4-CC31-4002-AE7E-4BCCB256F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C4FE2A-2244-4BC5-8D40-52B358242BE3}"/>
              </a:ext>
            </a:extLst>
          </p:cNvPr>
          <p:cNvSpPr txBox="1"/>
          <p:nvPr/>
        </p:nvSpPr>
        <p:spPr>
          <a:xfrm>
            <a:off x="415443" y="1003092"/>
            <a:ext cx="10330222" cy="403304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SEGREGAÇÃO DE FUNÇÕES DA ADMINISTRAÇÃO PÚBLICA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303F7B-8300-43F2-832D-D13B81749993}"/>
              </a:ext>
            </a:extLst>
          </p:cNvPr>
          <p:cNvSpPr txBox="1"/>
          <p:nvPr/>
        </p:nvSpPr>
        <p:spPr>
          <a:xfrm>
            <a:off x="117124" y="2042950"/>
            <a:ext cx="116594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7º § 1º A autoridade referida no 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caput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deste artigo deverá observar o princípio da 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segregação de funções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vedada a designação do mesmo agente público para atuação simultânea em funções mais suscetíveis a riscos, de modo a reduzir a possibilidade de ocultação de erros e de ocorrência de fraudes na respectiva contratação.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TCU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traça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uma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linha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divisória de segregação de funções que considera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três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etapas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definidas: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fase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interna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preparatória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 licitação;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 condução da sessão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pública, na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fase externa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;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 a as atividades 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monitoramento e fiscalização durante a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gestão e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execução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contratual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atendimento à regra da segregação de funções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demanda grandes adaptações ao Poder Público,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especial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limitações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técnicas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pessoal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pequenos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Municípios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algumas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entidades</a:t>
            </a:r>
            <a:r>
              <a:rPr lang="pt-PT" sz="2000" b="1" spc="1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b="1" spc="1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Administração</a:t>
            </a:r>
            <a:r>
              <a:rPr lang="pt-PT" sz="2000" b="1" spc="1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indireta.</a:t>
            </a:r>
            <a:endParaRPr lang="pt-BR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0985E64-BFB3-4285-87AB-16354498C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E360228-2330-4B25-B40A-FA181872DAE5}"/>
              </a:ext>
            </a:extLst>
          </p:cNvPr>
          <p:cNvSpPr txBox="1"/>
          <p:nvPr/>
        </p:nvSpPr>
        <p:spPr>
          <a:xfrm>
            <a:off x="415443" y="974207"/>
            <a:ext cx="10330222" cy="557193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3. A FASE PREPARATÓRIA DAS LICITAÇÕES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D8B34C-C44F-437D-8EEB-CEB05900BCCE}"/>
              </a:ext>
            </a:extLst>
          </p:cNvPr>
          <p:cNvSpPr txBox="1"/>
          <p:nvPr/>
        </p:nvSpPr>
        <p:spPr>
          <a:xfrm>
            <a:off x="300038" y="2599065"/>
            <a:ext cx="1162843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planejamento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foi alçado à condição de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princípio</a:t>
            </a:r>
            <a:r>
              <a:rPr lang="pt-PT" sz="2000" spc="-2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(art. 5º) na NLLC, evidenciando a relevância dada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legislador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essa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importante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ferramenta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administrativa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nas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contratações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públicas.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Segundo o art. 18 da NLLC, o planejamento 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realizado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meio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fase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preparatória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processo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licitatório,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abordagem de aspectos técnicos, mercadológicos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gestão,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seguindo,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linhas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gerais,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fluxograma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abaixo: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3">
            <a:extLst>
              <a:ext uri="{FF2B5EF4-FFF2-40B4-BE49-F238E27FC236}">
                <a16:creationId xmlns:a16="http://schemas.microsoft.com/office/drawing/2014/main" id="{A5D41D57-3BA8-4456-8434-364BBA439DA8}"/>
              </a:ext>
            </a:extLst>
          </p:cNvPr>
          <p:cNvGrpSpPr/>
          <p:nvPr/>
        </p:nvGrpSpPr>
        <p:grpSpPr>
          <a:xfrm>
            <a:off x="266283" y="5158425"/>
            <a:ext cx="1603460" cy="1133995"/>
            <a:chOff x="266283" y="4007630"/>
            <a:chExt cx="1603460" cy="1133995"/>
          </a:xfrm>
        </p:grpSpPr>
        <p:sp>
          <p:nvSpPr>
            <p:cNvPr id="8" name="Retângulo de cantos arredondados 2">
              <a:extLst>
                <a:ext uri="{FF2B5EF4-FFF2-40B4-BE49-F238E27FC236}">
                  <a16:creationId xmlns:a16="http://schemas.microsoft.com/office/drawing/2014/main" id="{AB7C6823-4D6B-4245-B853-683CCA69A2F4}"/>
                </a:ext>
              </a:extLst>
            </p:cNvPr>
            <p:cNvSpPr/>
            <p:nvPr/>
          </p:nvSpPr>
          <p:spPr>
            <a:xfrm>
              <a:off x="266283" y="4007630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9" name="Text Box 124">
              <a:extLst>
                <a:ext uri="{FF2B5EF4-FFF2-40B4-BE49-F238E27FC236}">
                  <a16:creationId xmlns:a16="http://schemas.microsoft.com/office/drawing/2014/main" id="{90980607-651C-409A-8C78-B02092355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33" y="4182904"/>
              <a:ext cx="1298134" cy="8303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955">
                <a:lnSpc>
                  <a:spcPts val="715"/>
                </a:lnSpc>
              </a:pPr>
              <a:endParaRPr lang="pt-PT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L="20955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Documento</a:t>
              </a:r>
              <a:r>
                <a:rPr lang="pt-PT" sz="1400" spc="-1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de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L="127635" marR="1905" indent="-128270" algn="ctr">
                <a:lnSpc>
                  <a:spcPct val="91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formalização da</a:t>
              </a:r>
              <a:r>
                <a:rPr lang="pt-PT" sz="1400" spc="-14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demanda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6">
            <a:extLst>
              <a:ext uri="{FF2B5EF4-FFF2-40B4-BE49-F238E27FC236}">
                <a16:creationId xmlns:a16="http://schemas.microsoft.com/office/drawing/2014/main" id="{26F2604B-05D6-47B8-86FB-AF57D87A108D}"/>
              </a:ext>
            </a:extLst>
          </p:cNvPr>
          <p:cNvGrpSpPr/>
          <p:nvPr/>
        </p:nvGrpSpPr>
        <p:grpSpPr>
          <a:xfrm>
            <a:off x="1915805" y="5174422"/>
            <a:ext cx="1603460" cy="1133995"/>
            <a:chOff x="1915805" y="4023627"/>
            <a:chExt cx="1603460" cy="1133995"/>
          </a:xfrm>
        </p:grpSpPr>
        <p:sp>
          <p:nvSpPr>
            <p:cNvPr id="11" name="Retângulo de cantos arredondados 16">
              <a:extLst>
                <a:ext uri="{FF2B5EF4-FFF2-40B4-BE49-F238E27FC236}">
                  <a16:creationId xmlns:a16="http://schemas.microsoft.com/office/drawing/2014/main" id="{DABAE696-073B-4865-A1A0-5557B6853979}"/>
                </a:ext>
              </a:extLst>
            </p:cNvPr>
            <p:cNvSpPr/>
            <p:nvPr/>
          </p:nvSpPr>
          <p:spPr>
            <a:xfrm>
              <a:off x="1915805" y="4023627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" name="Text Box 123">
              <a:extLst>
                <a:ext uri="{FF2B5EF4-FFF2-40B4-BE49-F238E27FC236}">
                  <a16:creationId xmlns:a16="http://schemas.microsoft.com/office/drawing/2014/main" id="{9D784731-BE2E-40ED-9965-63BD0996A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577" y="4257637"/>
              <a:ext cx="1151916" cy="6574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ts val="725"/>
                </a:lnSpc>
              </a:pPr>
              <a:endParaRPr lang="pt-PT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ts val="725"/>
                </a:lnSpc>
              </a:pPr>
              <a:endParaRPr lang="pt-PT" sz="140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ts val="72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Estudo</a:t>
              </a:r>
            </a:p>
            <a:p>
              <a:pPr marR="11430" algn="ctr">
                <a:lnSpc>
                  <a:spcPts val="725"/>
                </a:lnSpc>
              </a:pPr>
              <a:endParaRPr lang="pt-PT" sz="1400" spc="-3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ts val="725"/>
                </a:lnSpc>
              </a:pPr>
              <a:r>
                <a:rPr lang="pt-PT" sz="1400" spc="-3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Técnico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0160" algn="ctr">
                <a:lnSpc>
                  <a:spcPts val="870"/>
                </a:lnSpc>
              </a:pPr>
              <a:endParaRPr lang="pt-PT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0160" algn="ctr">
                <a:lnSpc>
                  <a:spcPts val="870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Preliminar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23">
            <a:extLst>
              <a:ext uri="{FF2B5EF4-FFF2-40B4-BE49-F238E27FC236}">
                <a16:creationId xmlns:a16="http://schemas.microsoft.com/office/drawing/2014/main" id="{BE58E17D-4CD4-4B97-B312-197A63032C39}"/>
              </a:ext>
            </a:extLst>
          </p:cNvPr>
          <p:cNvGrpSpPr/>
          <p:nvPr/>
        </p:nvGrpSpPr>
        <p:grpSpPr>
          <a:xfrm>
            <a:off x="3596759" y="5163047"/>
            <a:ext cx="1603460" cy="1133995"/>
            <a:chOff x="3596759" y="4012252"/>
            <a:chExt cx="1603460" cy="1133995"/>
          </a:xfrm>
        </p:grpSpPr>
        <p:sp>
          <p:nvSpPr>
            <p:cNvPr id="14" name="Retângulo de cantos arredondados 17">
              <a:extLst>
                <a:ext uri="{FF2B5EF4-FFF2-40B4-BE49-F238E27FC236}">
                  <a16:creationId xmlns:a16="http://schemas.microsoft.com/office/drawing/2014/main" id="{56838D6F-168E-4B43-B8A0-40BE02E410D1}"/>
                </a:ext>
              </a:extLst>
            </p:cNvPr>
            <p:cNvSpPr/>
            <p:nvPr/>
          </p:nvSpPr>
          <p:spPr>
            <a:xfrm>
              <a:off x="3596759" y="4012252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" name="Text Box 122">
              <a:extLst>
                <a:ext uri="{FF2B5EF4-FFF2-40B4-BE49-F238E27FC236}">
                  <a16:creationId xmlns:a16="http://schemas.microsoft.com/office/drawing/2014/main" id="{39073A71-660C-468E-9752-2D3051E9C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022" y="4164604"/>
              <a:ext cx="1298134" cy="8303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39700" marR="147955" algn="ctr">
                <a:lnSpc>
                  <a:spcPts val="720"/>
                </a:lnSpc>
                <a:spcAft>
                  <a:spcPts val="0"/>
                </a:spcAft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Termo</a:t>
              </a:r>
              <a:r>
                <a:rPr lang="pt-PT" sz="1400" spc="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de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1430" indent="-1905" algn="ctr">
                <a:lnSpc>
                  <a:spcPct val="90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Referência,</a:t>
              </a:r>
              <a:r>
                <a:rPr lang="pt-PT" sz="1400" spc="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Anteprojeto,</a:t>
              </a:r>
              <a:r>
                <a:rPr lang="pt-PT" sz="1400" spc="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Projeto básico ou</a:t>
              </a:r>
              <a:r>
                <a:rPr lang="pt-PT" sz="1400" spc="-14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executivo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o 24">
            <a:extLst>
              <a:ext uri="{FF2B5EF4-FFF2-40B4-BE49-F238E27FC236}">
                <a16:creationId xmlns:a16="http://schemas.microsoft.com/office/drawing/2014/main" id="{3775EEC8-6F39-4791-9AE4-C7BB2A1425CC}"/>
              </a:ext>
            </a:extLst>
          </p:cNvPr>
          <p:cNvGrpSpPr/>
          <p:nvPr/>
        </p:nvGrpSpPr>
        <p:grpSpPr>
          <a:xfrm>
            <a:off x="5289082" y="5176694"/>
            <a:ext cx="1603460" cy="1133995"/>
            <a:chOff x="5289082" y="4025899"/>
            <a:chExt cx="1603460" cy="1133995"/>
          </a:xfrm>
        </p:grpSpPr>
        <p:sp>
          <p:nvSpPr>
            <p:cNvPr id="17" name="Retângulo de cantos arredondados 19">
              <a:extLst>
                <a:ext uri="{FF2B5EF4-FFF2-40B4-BE49-F238E27FC236}">
                  <a16:creationId xmlns:a16="http://schemas.microsoft.com/office/drawing/2014/main" id="{9F8D1D50-51EE-48D8-8DAE-AC945CD6C929}"/>
                </a:ext>
              </a:extLst>
            </p:cNvPr>
            <p:cNvSpPr/>
            <p:nvPr/>
          </p:nvSpPr>
          <p:spPr>
            <a:xfrm>
              <a:off x="5289082" y="4025899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" name="Text Box 121">
              <a:extLst>
                <a:ext uri="{FF2B5EF4-FFF2-40B4-BE49-F238E27FC236}">
                  <a16:creationId xmlns:a16="http://schemas.microsoft.com/office/drawing/2014/main" id="{E2364012-3AD5-44B9-922F-90F978D21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108" y="4179316"/>
              <a:ext cx="1300512" cy="8303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3815" algn="ctr">
                <a:lnSpc>
                  <a:spcPts val="715"/>
                </a:lnSpc>
              </a:pPr>
              <a:endParaRPr lang="pt-PT" sz="140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L="43815" algn="ctr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a typeface="Corbel" panose="020B0503020204020204" pitchFamily="34" charset="0"/>
                  <a:cs typeface="Arial" panose="020B0604020202020204" pitchFamily="34" charset="0"/>
                </a:rPr>
                <a:t>E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laboração</a:t>
              </a:r>
              <a:r>
                <a:rPr lang="pt-PT" sz="1400" spc="-1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43815" algn="ctr">
                <a:lnSpc>
                  <a:spcPts val="715"/>
                </a:lnSpc>
              </a:pPr>
              <a:endParaRPr lang="pt-PT" sz="1400" spc="-15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L="43815" algn="ctr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a typeface="Corbel" panose="020B0503020204020204" pitchFamily="34" charset="0"/>
                  <a:cs typeface="Arial" panose="020B0604020202020204" pitchFamily="34" charset="0"/>
                </a:rPr>
                <a:t>d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as minutas</a:t>
              </a:r>
            </a:p>
            <a:p>
              <a:pPr marL="43815" algn="ctr">
                <a:lnSpc>
                  <a:spcPts val="715"/>
                </a:lnSpc>
              </a:pPr>
              <a:endParaRPr lang="pt-PT" sz="140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L="43815" algn="ctr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do edital</a:t>
              </a:r>
              <a:r>
                <a:rPr lang="pt-PT" sz="1400" spc="-14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e</a:t>
              </a:r>
              <a:r>
                <a:rPr lang="pt-PT" sz="1400" spc="-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do</a:t>
              </a:r>
              <a:r>
                <a:rPr lang="pt-PT" sz="1400" spc="-1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43815" algn="ctr">
                <a:lnSpc>
                  <a:spcPts val="715"/>
                </a:lnSpc>
              </a:pPr>
              <a:endParaRPr lang="pt-PT" sz="1400" spc="-1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L="43815" algn="ctr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contrato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25">
            <a:extLst>
              <a:ext uri="{FF2B5EF4-FFF2-40B4-BE49-F238E27FC236}">
                <a16:creationId xmlns:a16="http://schemas.microsoft.com/office/drawing/2014/main" id="{5A3ABC82-FF65-404A-8BF3-32BF847B8FFF}"/>
              </a:ext>
            </a:extLst>
          </p:cNvPr>
          <p:cNvGrpSpPr/>
          <p:nvPr/>
        </p:nvGrpSpPr>
        <p:grpSpPr>
          <a:xfrm>
            <a:off x="6956385" y="5178968"/>
            <a:ext cx="1603460" cy="1133995"/>
            <a:chOff x="6956385" y="4028173"/>
            <a:chExt cx="1603460" cy="1133995"/>
          </a:xfrm>
        </p:grpSpPr>
        <p:sp>
          <p:nvSpPr>
            <p:cNvPr id="20" name="Retângulo de cantos arredondados 20">
              <a:extLst>
                <a:ext uri="{FF2B5EF4-FFF2-40B4-BE49-F238E27FC236}">
                  <a16:creationId xmlns:a16="http://schemas.microsoft.com/office/drawing/2014/main" id="{ED96BEAA-7C98-4B73-8FA9-4418D1EFE3C6}"/>
                </a:ext>
              </a:extLst>
            </p:cNvPr>
            <p:cNvSpPr/>
            <p:nvPr/>
          </p:nvSpPr>
          <p:spPr>
            <a:xfrm>
              <a:off x="6956385" y="4028173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1" name="Text Box 120">
              <a:extLst>
                <a:ext uri="{FF2B5EF4-FFF2-40B4-BE49-F238E27FC236}">
                  <a16:creationId xmlns:a16="http://schemas.microsoft.com/office/drawing/2014/main" id="{306095E5-0BF7-4CEB-A372-B83C05C0A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77" y="4300871"/>
              <a:ext cx="1212476" cy="5859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Justificativa</a:t>
              </a:r>
              <a:r>
                <a:rPr lang="pt-PT" sz="1400" spc="-1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ts val="715"/>
                </a:lnSpc>
              </a:pPr>
              <a:endParaRPr lang="pt-PT" sz="1400" spc="-15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71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da autoridade</a:t>
              </a:r>
            </a:p>
            <a:p>
              <a:pPr algn="ctr">
                <a:lnSpc>
                  <a:spcPts val="715"/>
                </a:lnSpc>
              </a:pPr>
              <a:endParaRPr lang="pt-PT" sz="1400" spc="5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715"/>
                </a:lnSpc>
              </a:pPr>
              <a:r>
                <a:rPr lang="pt-PT" sz="1400" spc="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competente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6">
            <a:extLst>
              <a:ext uri="{FF2B5EF4-FFF2-40B4-BE49-F238E27FC236}">
                <a16:creationId xmlns:a16="http://schemas.microsoft.com/office/drawing/2014/main" id="{E9328EF1-E9E7-4D32-9FF7-A81389E37FAC}"/>
              </a:ext>
            </a:extLst>
          </p:cNvPr>
          <p:cNvGrpSpPr/>
          <p:nvPr/>
        </p:nvGrpSpPr>
        <p:grpSpPr>
          <a:xfrm>
            <a:off x="8662362" y="5178966"/>
            <a:ext cx="1603460" cy="1133995"/>
            <a:chOff x="8662362" y="4028171"/>
            <a:chExt cx="1603460" cy="1133995"/>
          </a:xfrm>
        </p:grpSpPr>
        <p:sp>
          <p:nvSpPr>
            <p:cNvPr id="23" name="Retângulo de cantos arredondados 21">
              <a:extLst>
                <a:ext uri="{FF2B5EF4-FFF2-40B4-BE49-F238E27FC236}">
                  <a16:creationId xmlns:a16="http://schemas.microsoft.com/office/drawing/2014/main" id="{ACA8C3C3-942F-4E4A-A33B-69FC0B7BE503}"/>
                </a:ext>
              </a:extLst>
            </p:cNvPr>
            <p:cNvSpPr/>
            <p:nvPr/>
          </p:nvSpPr>
          <p:spPr>
            <a:xfrm>
              <a:off x="8662362" y="4028171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4" name="Text Box 119">
              <a:extLst>
                <a:ext uri="{FF2B5EF4-FFF2-40B4-BE49-F238E27FC236}">
                  <a16:creationId xmlns:a16="http://schemas.microsoft.com/office/drawing/2014/main" id="{3A56AEE5-49C1-4B78-B03E-C8891C5A5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2767" y="4342336"/>
              <a:ext cx="1170936" cy="5141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ts val="75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Parecer</a:t>
              </a:r>
            </a:p>
            <a:p>
              <a:pPr algn="ctr">
                <a:lnSpc>
                  <a:spcPts val="755"/>
                </a:lnSpc>
              </a:pPr>
              <a:endParaRPr lang="pt-PT" sz="14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755"/>
                </a:lnSpc>
              </a:pPr>
              <a:r>
                <a:rPr lang="pt-PT" sz="1400" spc="-2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jurídico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7">
            <a:extLst>
              <a:ext uri="{FF2B5EF4-FFF2-40B4-BE49-F238E27FC236}">
                <a16:creationId xmlns:a16="http://schemas.microsoft.com/office/drawing/2014/main" id="{FF55FDBA-893C-4735-86EB-95D14C0436C3}"/>
              </a:ext>
            </a:extLst>
          </p:cNvPr>
          <p:cNvGrpSpPr/>
          <p:nvPr/>
        </p:nvGrpSpPr>
        <p:grpSpPr>
          <a:xfrm>
            <a:off x="10368336" y="5178966"/>
            <a:ext cx="1603460" cy="1133995"/>
            <a:chOff x="10368336" y="4028171"/>
            <a:chExt cx="1603460" cy="1133995"/>
          </a:xfrm>
        </p:grpSpPr>
        <p:sp>
          <p:nvSpPr>
            <p:cNvPr id="26" name="Retângulo de cantos arredondados 22">
              <a:extLst>
                <a:ext uri="{FF2B5EF4-FFF2-40B4-BE49-F238E27FC236}">
                  <a16:creationId xmlns:a16="http://schemas.microsoft.com/office/drawing/2014/main" id="{26766A3F-582C-4F5C-A11B-BD30E8AA1623}"/>
                </a:ext>
              </a:extLst>
            </p:cNvPr>
            <p:cNvSpPr/>
            <p:nvPr/>
          </p:nvSpPr>
          <p:spPr>
            <a:xfrm>
              <a:off x="10368336" y="4028171"/>
              <a:ext cx="1603460" cy="11339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7" name="Text Box 118">
              <a:extLst>
                <a:ext uri="{FF2B5EF4-FFF2-40B4-BE49-F238E27FC236}">
                  <a16:creationId xmlns:a16="http://schemas.microsoft.com/office/drawing/2014/main" id="{C836BD44-BC9F-46AC-A969-8B3A25733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2071" y="4316024"/>
              <a:ext cx="1046116" cy="5214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ts val="720"/>
                </a:lnSpc>
              </a:pPr>
              <a:r>
                <a:rPr lang="pt-PT" sz="1400" spc="-5" dirty="0">
                  <a:solidFill>
                    <a:srgbClr val="002060"/>
                  </a:solidFill>
                  <a:ea typeface="Corbel" panose="020B0503020204020204" pitchFamily="34" charset="0"/>
                  <a:cs typeface="Arial" panose="020B0604020202020204" pitchFamily="34" charset="0"/>
                </a:rPr>
                <a:t>D</a:t>
              </a:r>
              <a:r>
                <a:rPr lang="pt-PT" sz="1400" spc="-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ivulgação</a:t>
              </a:r>
              <a:r>
                <a:rPr lang="pt-PT" sz="1400" spc="-25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R="11430" algn="ctr">
                <a:lnSpc>
                  <a:spcPts val="720"/>
                </a:lnSpc>
              </a:pPr>
              <a:endParaRPr lang="pt-PT" sz="1400" spc="-25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ts val="720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do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0795" algn="ctr">
                <a:lnSpc>
                  <a:spcPts val="865"/>
                </a:lnSpc>
              </a:pPr>
              <a:endParaRPr lang="pt-PT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  <a:p>
              <a:pPr marR="10795" algn="ctr">
                <a:lnSpc>
                  <a:spcPts val="865"/>
                </a:lnSpc>
              </a:pPr>
              <a:r>
                <a:rPr lang="pt-PT" sz="1400" dirty="0">
                  <a:solidFill>
                    <a:srgbClr val="002060"/>
                  </a:solidFill>
                  <a:effectLst/>
                  <a:ea typeface="Corbel" panose="020B0503020204020204" pitchFamily="34" charset="0"/>
                  <a:cs typeface="Arial" panose="020B0604020202020204" pitchFamily="34" charset="0"/>
                </a:rPr>
                <a:t>edital</a:t>
              </a:r>
              <a:endParaRPr lang="pt-BR" sz="14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69B8982-EE50-4DA0-A810-FDB58588D156}"/>
              </a:ext>
            </a:extLst>
          </p:cNvPr>
          <p:cNvSpPr txBox="1"/>
          <p:nvPr/>
        </p:nvSpPr>
        <p:spPr>
          <a:xfrm>
            <a:off x="537707" y="2058872"/>
            <a:ext cx="10330222" cy="403304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31749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611253-C3A9-42BC-9FC1-EF8D7D925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783302A-BE82-4F69-8773-F5E697B6C50F}"/>
              </a:ext>
            </a:extLst>
          </p:cNvPr>
          <p:cNvSpPr txBox="1"/>
          <p:nvPr/>
        </p:nvSpPr>
        <p:spPr>
          <a:xfrm>
            <a:off x="282305" y="1448345"/>
            <a:ext cx="1162738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principais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instrumentos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planejamento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constantes da NLLC são: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plano de contratações</a:t>
            </a:r>
            <a:r>
              <a:rPr lang="pt-PT" sz="2000" b="1" spc="-21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anual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(PCA)</a:t>
            </a:r>
            <a:endParaRPr lang="pt-PT" sz="2000" spc="5" dirty="0">
              <a:solidFill>
                <a:srgbClr val="002060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spc="5" dirty="0">
                <a:solidFill>
                  <a:srgbClr val="002060"/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Art. 12, VII, </a:t>
            </a:r>
            <a:r>
              <a:rPr lang="pt-PT" sz="2000" b="1" spc="5" dirty="0">
                <a:solidFill>
                  <a:srgbClr val="002060"/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PODERÃO</a:t>
            </a:r>
            <a:endParaRPr lang="pt-PT" sz="2000" b="1" spc="5" dirty="0">
              <a:solidFill>
                <a:srgbClr val="002060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catálogo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eletrônico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padronização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compras,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serviços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obras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19. Os órgãos da Administração </a:t>
            </a:r>
            <a:r>
              <a:rPr lang="pt-BR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DEVERÃO</a:t>
            </a:r>
            <a:r>
              <a:rPr lang="pt-BR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criar catálogo eletrônico de padronização de compras, serviços e obras, admitida a adoção do catálogo do Poder Executivo Federal por todos os entes federativos;</a:t>
            </a:r>
            <a:endParaRPr lang="pt-PT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studo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5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écnico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5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reliminar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(ETP)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ETP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tido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nova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como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documento</a:t>
            </a:r>
            <a:r>
              <a:rPr lang="pt-PT" sz="2000" b="1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estrutural do planejamento da contratação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. É por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seu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intermédio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definirá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como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melhor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atender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necessidade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apontada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Administração,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analisando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comparando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soluções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passíveis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serem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implementadas,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podendo, inclusive, concluir ao final dos estudos</a:t>
            </a:r>
            <a:r>
              <a:rPr lang="pt-PT" sz="2000" b="1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b="1" spc="-1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contratação</a:t>
            </a:r>
            <a:r>
              <a:rPr lang="pt-PT" sz="2000" b="1" spc="-1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é inviável.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2969A6-1927-44A3-BB9D-00FD8A10F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5EFC6C-84A1-47CD-8284-F79C1E46E895}"/>
              </a:ext>
            </a:extLst>
          </p:cNvPr>
          <p:cNvSpPr txBox="1"/>
          <p:nvPr/>
        </p:nvSpPr>
        <p:spPr>
          <a:xfrm>
            <a:off x="301086" y="2388352"/>
            <a:ext cx="116273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ETP não se confunde com o anteprojeto,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termo de referência ou projeto básico, sendo, na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realidade,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documento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sustentará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desses,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caso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conclua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viabilidade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ETP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é,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regra,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obrigatória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admitindo-se,</a:t>
            </a:r>
            <a:r>
              <a:rPr lang="pt-PT" sz="2000" spc="-5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mediante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justificativa,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estudo</a:t>
            </a:r>
            <a:r>
              <a:rPr lang="pt-PT" sz="2000" b="1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simplificado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 sendo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facultativa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contratações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diretas, tal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conclusão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extraída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leitura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conjugada dos artigos 6º, XX, 18, § 2º, e 72, inciso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I,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NLLC.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B708008-4D79-4F79-9309-817E746D3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ECB83B6-0DB6-4805-B48A-07B180507B42}"/>
              </a:ext>
            </a:extLst>
          </p:cNvPr>
          <p:cNvSpPr txBox="1"/>
          <p:nvPr/>
        </p:nvSpPr>
        <p:spPr>
          <a:xfrm>
            <a:off x="300039" y="2238240"/>
            <a:ext cx="1162843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GERENCIAMENTO E ANÁLISE DE RISCOS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artigo 18, inciso X, da NLLC determina que na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fase preparatória seja, também, realizada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análise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dos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riscos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envolvidos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excepcionar	contratações</a:t>
            </a:r>
            <a:r>
              <a:rPr lang="pt-PT" sz="200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 menor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complexidade ou de baixo valor, indicando que 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gerenciamento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riscos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deve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realizado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qualquer procedimento licitatório.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Um exemplo de estrutura matricial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 gerenciamento de riscos pode ser encontrada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 </a:t>
            </a:r>
            <a:r>
              <a:rPr lang="pt-PT" sz="2000" b="1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de Gestão de Riscos do TCU</a:t>
            </a:r>
            <a:r>
              <a:rPr lang="pt-PT" sz="2000" b="1" u="none" strike="noStrike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 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baseia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experiências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melhores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práticas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internacionais.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7C360D-6E5C-442D-9538-6DC020473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1FAEAB-7EE3-4113-8879-62CEBDB6A6B7}"/>
              </a:ext>
            </a:extLst>
          </p:cNvPr>
          <p:cNvSpPr txBox="1"/>
          <p:nvPr/>
        </p:nvSpPr>
        <p:spPr>
          <a:xfrm>
            <a:off x="0" y="1284652"/>
            <a:ext cx="11627389" cy="5206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570"/>
              </a:spcBef>
              <a:spcAft>
                <a:spcPts val="0"/>
              </a:spcAft>
              <a:buClr>
                <a:srgbClr val="ED5034"/>
              </a:buClr>
              <a:buSzPts val="1200"/>
              <a:tabLst>
                <a:tab pos="708025" algn="l"/>
              </a:tabLst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TERMO</a:t>
            </a:r>
            <a:r>
              <a:rPr lang="pt-PT" sz="20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REFERÊNCIA,</a:t>
            </a:r>
            <a:r>
              <a:rPr lang="pt-PT" sz="20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PROJETO</a:t>
            </a:r>
            <a:r>
              <a:rPr lang="pt-PT" sz="20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BÁSICO</a:t>
            </a:r>
            <a:r>
              <a:rPr lang="pt-PT" sz="20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PROJETO</a:t>
            </a:r>
            <a:r>
              <a:rPr lang="pt-PT" sz="20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EXECUTIVO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431800" algn="just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</a:pPr>
            <a:b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Após a elaboração de ETP que tenha concluído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viabilidade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passa-se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à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confecção:</a:t>
            </a:r>
          </a:p>
          <a:p>
            <a:pPr marL="774700" indent="-342900" algn="just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termo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referência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(bens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serviços),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774700" indent="-342900" algn="just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anteprojeto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(peça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técnica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subsídios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para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projeto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básico)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20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projeto básico (obras ou serviços de engenharia),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774700" indent="-342900" algn="just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e, se for o caso, do projeto executivo (obras ou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serviços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engenharia).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774700" indent="-342900" algn="just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000" spc="-25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774700" indent="-342900" algn="just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definições</a:t>
            </a:r>
            <a:r>
              <a:rPr lang="pt-PT" sz="2000" spc="-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requisitos </a:t>
            </a:r>
            <a:b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</a:b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mínimos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desses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documentos,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constam,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respectivamente,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art.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6º,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incisos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XXIII,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XXIV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XXV e XXVI, da NLLC, de conteúdo, na realidade,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bastante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maximalista.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Mostra-se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conveniente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que, por meio de regulamento,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sejam também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definidos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responsáveis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elaboração</a:t>
            </a:r>
            <a:r>
              <a:rPr lang="pt-PT" sz="2000" b="1" spc="-2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dessas</a:t>
            </a:r>
            <a:r>
              <a:rPr lang="pt-PT" sz="2000" b="1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peças</a:t>
            </a:r>
            <a:r>
              <a:rPr lang="pt-PT" sz="2000" b="1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devendo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ser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observado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princípio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segregação </a:t>
            </a:r>
            <a:b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</a:b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 funções (artigo 5º). 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47C764-0B5D-474D-864F-8C0EA53A3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E22910-8A5B-4F0B-9E27-DD4F92E4E6FD}"/>
              </a:ext>
            </a:extLst>
          </p:cNvPr>
          <p:cNvSpPr txBox="1"/>
          <p:nvPr/>
        </p:nvSpPr>
        <p:spPr>
          <a:xfrm>
            <a:off x="534102" y="1487837"/>
            <a:ext cx="10330222" cy="1018858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PT" sz="3000" b="1" kern="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4. AS MODALIDADES</a:t>
            </a:r>
            <a:r>
              <a:rPr lang="pt-PT" sz="3000" b="1" kern="0" spc="-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3000" b="1" kern="0" spc="-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LICITAÇÃO</a:t>
            </a:r>
            <a:r>
              <a:rPr lang="pt-PT" sz="3000" b="1" kern="0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3000" b="1" kern="0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REGIMES</a:t>
            </a:r>
            <a:r>
              <a:rPr lang="pt-PT" sz="3000" b="1" kern="0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3000" b="1" kern="0" spc="-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EXECUÇÃO</a:t>
            </a:r>
            <a:endParaRPr lang="pt-BR" sz="3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ea typeface="Corbel" panose="020B0503020204020204" pitchFamily="34" charset="0"/>
              <a:cs typeface="Arial" panose="020B0604020202020204" pitchFamily="34" charset="0"/>
            </a:endParaRPr>
          </a:p>
          <a:p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EEEF99-24A6-4B66-88DE-06D1C59BBCE1}"/>
              </a:ext>
            </a:extLst>
          </p:cNvPr>
          <p:cNvSpPr txBox="1"/>
          <p:nvPr/>
        </p:nvSpPr>
        <p:spPr>
          <a:xfrm>
            <a:off x="563563" y="2506695"/>
            <a:ext cx="1162843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NLLC</a:t>
            </a:r>
            <a:r>
              <a:rPr lang="pt-PT" sz="2000" spc="-4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disciplinou</a:t>
            </a:r>
            <a:r>
              <a:rPr lang="pt-PT" sz="2000" spc="-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as</a:t>
            </a:r>
            <a:r>
              <a:rPr lang="pt-PT" sz="2000" spc="-4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modalidades</a:t>
            </a:r>
            <a:r>
              <a:rPr lang="pt-PT" sz="2000" spc="-4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licitação</a:t>
            </a:r>
            <a:r>
              <a:rPr lang="pt-PT" sz="2000" spc="-4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-21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seu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art.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28,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da seguinte forma:</a:t>
            </a:r>
          </a:p>
          <a:p>
            <a:endParaRPr lang="pt-PT" sz="2000" spc="5" dirty="0">
              <a:solidFill>
                <a:srgbClr val="002060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Pregão</a:t>
            </a:r>
            <a:r>
              <a:rPr lang="pt-PT" sz="2000" dirty="0">
                <a:solidFill>
                  <a:srgbClr val="002060"/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Concorrência;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Concurso;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eilão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spc="5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D</a:t>
            </a:r>
            <a:r>
              <a:rPr lang="pt-PT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iálogo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C</a:t>
            </a:r>
            <a:r>
              <a:rPr lang="pt-PT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ompetitivo </a:t>
            </a:r>
          </a:p>
          <a:p>
            <a:endParaRPr lang="pt-PT" sz="2000" dirty="0">
              <a:solidFill>
                <a:srgbClr val="002060"/>
              </a:solidFill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Foram extintos:</a:t>
            </a:r>
          </a:p>
          <a:p>
            <a:endParaRPr lang="pt-PT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strike="sngStrike" dirty="0">
                <a:solidFill>
                  <a:srgbClr val="002060"/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</a:t>
            </a:r>
            <a:r>
              <a:rPr lang="pt-PT" sz="2000" strike="sng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onvite</a:t>
            </a:r>
            <a:r>
              <a:rPr lang="pt-PT" sz="2000" strike="sngStrike" dirty="0">
                <a:solidFill>
                  <a:srgbClr val="002060"/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strike="sng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Tomada de</a:t>
            </a:r>
            <a:r>
              <a:rPr lang="pt-PT" sz="2000" strike="sngStrike" spc="-21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P</a:t>
            </a:r>
            <a:r>
              <a:rPr lang="pt-PT" sz="2000" strike="sng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reços.</a:t>
            </a:r>
          </a:p>
          <a:p>
            <a:endParaRPr lang="pt-PT" sz="2000" strike="sngStrik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AE997-837F-4DED-A2D2-3424D588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39"/>
            <a:ext cx="10515600" cy="1325563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DISPENSA E VALORES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DFEF5D-B56C-40AC-B1A8-B1F5F70C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9" y="272595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</a:rPr>
              <a:t>Art. 75. É dispensável a licitação:</a:t>
            </a:r>
          </a:p>
          <a:p>
            <a:pPr algn="just"/>
            <a:endParaRPr lang="pt-BR" sz="2000" b="0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</a:rPr>
              <a:t>I - para contratação que envolva valores inferiores a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R$ 100.000,00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 (cem mil reais), no caso de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obras e serviços de engenharia ou de serviços de manutenção de veículos automotores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;        </a:t>
            </a:r>
            <a:r>
              <a:rPr lang="pt-BR" sz="2000" b="0" i="0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(Vide Decreto nº 10.922, de 2021)</a:t>
            </a:r>
            <a:r>
              <a:rPr lang="pt-BR" sz="2000" b="0" i="0" dirty="0">
                <a:solidFill>
                  <a:srgbClr val="FF0000"/>
                </a:solidFill>
                <a:effectLst/>
              </a:rPr>
              <a:t> 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   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endParaRPr lang="pt-BR" sz="2000" b="0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</a:rPr>
              <a:t>II - para contratação que envolva valores inferiores a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R$ 50.000,00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 (cinquenta mil reais), no caso de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outros serviços e compras</a:t>
            </a:r>
            <a:r>
              <a:rPr lang="pt-BR" sz="2000" b="0" i="0" dirty="0">
                <a:solidFill>
                  <a:srgbClr val="002060"/>
                </a:solidFill>
                <a:effectLst/>
              </a:rPr>
              <a:t>;       </a:t>
            </a:r>
            <a:r>
              <a:rPr lang="pt-BR" sz="2000" b="0" i="0" dirty="0">
                <a:solidFill>
                  <a:srgbClr val="FF0000"/>
                </a:solidFill>
                <a:effectLst/>
              </a:rPr>
              <a:t> </a:t>
            </a:r>
            <a:r>
              <a:rPr lang="pt-BR" sz="2000" b="0" i="0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(Vide Decreto nº 10.922, de 2021)</a:t>
            </a:r>
            <a:r>
              <a:rPr lang="pt-BR" sz="2000" b="0" i="0" dirty="0">
                <a:solidFill>
                  <a:srgbClr val="FF0000"/>
                </a:solidFill>
                <a:effectLst/>
              </a:rPr>
              <a:t> 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F632C9-13B7-4094-8AEA-C69028AA3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4FC17F4-7796-41E4-9EE9-5B8AB7C49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BDC6F8-7D7D-4483-BA33-1BEFE5766243}"/>
              </a:ext>
            </a:extLst>
          </p:cNvPr>
          <p:cNvSpPr txBox="1"/>
          <p:nvPr/>
        </p:nvSpPr>
        <p:spPr>
          <a:xfrm>
            <a:off x="415443" y="1639647"/>
            <a:ext cx="10330222" cy="403304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ASSESSORIA JURÍDICA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5A2A85-BDDA-41FA-A55E-3DCAF6F0AB9B}"/>
              </a:ext>
            </a:extLst>
          </p:cNvPr>
          <p:cNvSpPr txBox="1"/>
          <p:nvPr/>
        </p:nvSpPr>
        <p:spPr>
          <a:xfrm>
            <a:off x="149168" y="2208192"/>
            <a:ext cx="11627389" cy="412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35" indent="-34290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artigo 38, inc. VI e parágrafo único da Lei nº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8.666/1993 já estabelecia a exigência de parecer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jurídico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emitido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sobre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licitação,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dispensa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inexigibilidade,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bem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como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prévio</a:t>
            </a:r>
            <a:r>
              <a:rPr lang="pt-PT" sz="2000" spc="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exame</a:t>
            </a:r>
            <a:r>
              <a:rPr lang="pt-PT" sz="2000" spc="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 aprovação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assessoria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jurídica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Administração das minutas de editais de licitação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contratos.</a:t>
            </a:r>
          </a:p>
          <a:p>
            <a:pPr marL="342900" marR="635" indent="-34290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Diferentemente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legislação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anterior,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art.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53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 utiliza a expressão “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controle prévio de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legalidade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mediante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análise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jurídica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”.</a:t>
            </a:r>
          </a:p>
          <a:p>
            <a:pPr marL="342900" marR="635" indent="-34290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Além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disso,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estabelece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diretrizes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-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aspectos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mínimos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serem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observados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emissão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parecer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jurídico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art.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53,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§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1º,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ficando claro que a apreciação jurídica se dá sobre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todo “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processo licitatório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”.</a:t>
            </a:r>
          </a:p>
          <a:p>
            <a:pPr marL="342900" marR="635" indent="-34290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Enunciado nº 7 do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“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de Boas Práticas Consultivas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” da AGU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recomenda que a manifestação consultiva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evite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posicionamentos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conclusivos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sobre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temas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não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jurídicos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 seja pela prevalência do aspecto técnico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 pela presença de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juízo discricionário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que estão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afetos à atribuição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 administrador e do agente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técnico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área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delimitam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responsabilidade</a:t>
            </a:r>
            <a:r>
              <a:rPr lang="pt-PT" sz="2000" spc="6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6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prática</a:t>
            </a:r>
            <a:r>
              <a:rPr lang="pt-PT" sz="2000" spc="6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7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ato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3846EE-1508-42C4-86F9-41966DA1A598}"/>
              </a:ext>
            </a:extLst>
          </p:cNvPr>
          <p:cNvSpPr txBox="1"/>
          <p:nvPr/>
        </p:nvSpPr>
        <p:spPr>
          <a:xfrm>
            <a:off x="415443" y="796914"/>
            <a:ext cx="10330222" cy="557193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5. A ADVOCACIA PÚBLICA</a:t>
            </a:r>
          </a:p>
        </p:txBody>
      </p:sp>
    </p:spTree>
    <p:extLst>
      <p:ext uri="{BB962C8B-B14F-4D97-AF65-F5344CB8AC3E}">
        <p14:creationId xmlns:p14="http://schemas.microsoft.com/office/powerpoint/2010/main" val="11687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6C411D-FCBA-4257-B1E6-059928BBC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9F85DA-ED1B-4FA5-96D7-D908ACBF4355}"/>
              </a:ext>
            </a:extLst>
          </p:cNvPr>
          <p:cNvSpPr txBox="1"/>
          <p:nvPr/>
        </p:nvSpPr>
        <p:spPr>
          <a:xfrm>
            <a:off x="310809" y="2433459"/>
            <a:ext cx="1161766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Bef>
                <a:spcPts val="250"/>
              </a:spcBef>
              <a:buClr>
                <a:srgbClr val="ED5034"/>
              </a:buClr>
              <a:buSzPts val="1200"/>
              <a:tabLst>
                <a:tab pos="702310" algn="l"/>
              </a:tabLst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DEFESA</a:t>
            </a:r>
            <a:r>
              <a:rPr lang="pt-PT" sz="20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AGENTES</a:t>
            </a:r>
            <a:r>
              <a:rPr lang="pt-PT" sz="20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PÚBLICOS</a:t>
            </a:r>
          </a:p>
          <a:p>
            <a:pPr marL="0" lvl="1" algn="just">
              <a:spcBef>
                <a:spcPts val="250"/>
              </a:spcBef>
              <a:buClr>
                <a:srgbClr val="ED5034"/>
              </a:buClr>
              <a:buSzPts val="1200"/>
              <a:tabLst>
                <a:tab pos="702310" algn="l"/>
              </a:tabLst>
            </a:pPr>
            <a:endParaRPr lang="pt-PT" sz="2000" b="1" dirty="0">
              <a:solidFill>
                <a:srgbClr val="002060"/>
              </a:solidFill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0" lvl="1" algn="just">
              <a:spcBef>
                <a:spcPts val="250"/>
              </a:spcBef>
              <a:buClr>
                <a:srgbClr val="ED5034"/>
              </a:buClr>
              <a:buSzPts val="1200"/>
              <a:tabLst>
                <a:tab pos="702310" algn="l"/>
              </a:tabLst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Um</a:t>
            </a:r>
            <a:r>
              <a:rPr lang="pt-PT" sz="2000" spc="-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outro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ponto</a:t>
            </a:r>
            <a:r>
              <a:rPr lang="pt-PT" sz="2000" spc="-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merece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destaque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 defesa de agente público que pratique ato 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“</a:t>
            </a:r>
            <a:r>
              <a:rPr lang="pt-PT" sz="2000" i="1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estrita</a:t>
            </a:r>
            <a:r>
              <a:rPr lang="pt-PT" sz="2000" i="1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observância</a:t>
            </a:r>
            <a:r>
              <a:rPr lang="pt-PT" sz="2000" i="1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i="1" spc="-6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orientação</a:t>
            </a:r>
            <a:r>
              <a:rPr lang="pt-PT" sz="2000" i="1" spc="-5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constante</a:t>
            </a:r>
            <a:r>
              <a:rPr lang="pt-PT" sz="2000" i="1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i="1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parecer jurídico elaborado na forma do § 1º do art.</a:t>
            </a:r>
            <a:r>
              <a:rPr lang="pt-PT" sz="2000" i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53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” pela Advocacia Pública, a critério do próprio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agente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disposta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art.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10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nº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14.133/2021.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D132CE2-AF8D-4EA4-965F-225BE9F8A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E5ED243-E90D-462A-818C-E519A30C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80" y="643179"/>
            <a:ext cx="103996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MINI CURRICULO – 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Rogério Pardini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Advogado, inscrito nos Quadros da OAB/SP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Pós Graduando em Direito Administrativo com ênfase no Novo Marco Regulatório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 Licitações e Contratos Públicos</a:t>
            </a:r>
            <a:endParaRPr lang="pt-BR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Servidor Público Efetivo há 23 anos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Responsável pelo Departamento de Licitações da Prefeitura de Barretos – SP há mais de 10 anos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Pregoeiro</a:t>
            </a:r>
            <a:endParaRPr lang="pt-BR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Leiloeiro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Membro Ativo das Comissões Permanentes de Licitação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Membro Ativo do Projeto de Implantação das </a:t>
            </a:r>
            <a:r>
              <a:rPr lang="pt-BR" sz="20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PPP’s</a:t>
            </a: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no Município de Barretos - SP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Presidente</a:t>
            </a: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 Comissão de Implantação e Regulamentação da Nova Lei de Licitações </a:t>
            </a: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 Município de Barretos SP</a:t>
            </a:r>
            <a:endParaRPr lang="pt-BR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Consultor Jurídico e de Processos Licitatórios junto a Iniciativa Privada e aos Setores Públicos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Palestrante e Professor em Cursos Profissionalizantes Relacionado a Licitações e Compras Públicas</a:t>
            </a:r>
            <a:endParaRPr lang="pt-BR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2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E80CE9-9B65-4FC7-A2D3-9B49E1934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01DA3F-D985-4271-AC89-3A680708D227}"/>
              </a:ext>
            </a:extLst>
          </p:cNvPr>
          <p:cNvSpPr txBox="1"/>
          <p:nvPr/>
        </p:nvSpPr>
        <p:spPr>
          <a:xfrm>
            <a:off x="415443" y="1936286"/>
            <a:ext cx="116273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Art. 10. 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Se as autoridades competentes e os servidores públicos que tiverem participado os procedimentos relacionados às licitações e aos contratos de que trata esta Lei precisarem defender-se nas esferas administrativa, controladora ou judicial em razão de ato praticado com estrita observância de orientação constante em parecer jurídico elaborado na forma do § 1º do art. 53 desta Lei, a advocacia pública promoverá, a critério do agente público, sua representação judicial ou extrajudicial.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0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1º Não se aplica o disposto no 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caput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deste artigo quando: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 - (VETADO);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II - provas da prática de atos ilícitos dolosos constarem nos autos do processo administrativo ou judicial.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2º Aplica-se o disposto no 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caput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deste artigo inclusive na hipótese de o agente público não mais ocupar o cargo, emprego ou função em que foi praticado o ato questionado.</a:t>
            </a:r>
          </a:p>
        </p:txBody>
      </p:sp>
    </p:spTree>
    <p:extLst>
      <p:ext uri="{BB962C8B-B14F-4D97-AF65-F5344CB8AC3E}">
        <p14:creationId xmlns:p14="http://schemas.microsoft.com/office/powerpoint/2010/main" val="34512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55B75B-73E5-447A-B1B7-3B6612754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878C6E-1CA8-4BE8-A867-C01EBB2C78E8}"/>
              </a:ext>
            </a:extLst>
          </p:cNvPr>
          <p:cNvSpPr txBox="1"/>
          <p:nvPr/>
        </p:nvSpPr>
        <p:spPr>
          <a:xfrm>
            <a:off x="1722783" y="1997839"/>
            <a:ext cx="102306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Divergência - Advocacia de Estado (Entes ou Agentes)?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u="sng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</a:t>
            </a:r>
            <a:r>
              <a:rPr lang="pt-PT" sz="2000" u="sng" spc="-35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2.888</a:t>
            </a:r>
            <a:r>
              <a:rPr lang="pt-PT" sz="2000" u="none" strike="noStrike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pt-PT" sz="2000" u="none" strike="noStrike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proposta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Conselho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Federal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OAB</a:t>
            </a:r>
          </a:p>
          <a:p>
            <a:pPr algn="just"/>
            <a:endParaRPr lang="pt-PT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u="sng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</a:t>
            </a:r>
            <a:r>
              <a:rPr lang="pt-PT" sz="2000" u="sng" spc="5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563C1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6.915</a:t>
            </a:r>
            <a:r>
              <a:rPr lang="pt-PT" sz="2000" u="none" strike="noStrike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intentada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  <a:ea typeface="Corbel" panose="020B0503020204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Ambas ainda </a:t>
            </a:r>
            <a:r>
              <a:rPr lang="pt-PT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sem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apreciação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definitiva.</a:t>
            </a:r>
            <a:endParaRPr lang="pt-BR" sz="2000" dirty="0">
              <a:solidFill>
                <a:srgbClr val="002060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1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120EB5-B5F7-452C-A0A4-4379DD918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2B080C9-2797-4C2B-A0F5-01BC22F560F3}"/>
              </a:ext>
            </a:extLst>
          </p:cNvPr>
          <p:cNvSpPr txBox="1"/>
          <p:nvPr/>
        </p:nvSpPr>
        <p:spPr>
          <a:xfrm>
            <a:off x="821634" y="679926"/>
            <a:ext cx="82030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6. DOS CONTRATOS ADMINISTRATIVOS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21FD44-5400-4257-8D6B-CF6C27BAF507}"/>
              </a:ext>
            </a:extLst>
          </p:cNvPr>
          <p:cNvSpPr txBox="1"/>
          <p:nvPr/>
        </p:nvSpPr>
        <p:spPr>
          <a:xfrm>
            <a:off x="415443" y="1390856"/>
            <a:ext cx="11627389" cy="535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6º Para os fins desta Lei, consideram-se:</a:t>
            </a:r>
          </a:p>
          <a:p>
            <a:pPr algn="just"/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XXIII - 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termo de referência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: documento necessário para a contratação de bens e serviços, que deve conter os seguintes parâmetros e elementos descritivos: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a) definição do objeto, incluídos sua natureza, os quantitativos, o prazo do contrato e, se for o caso, a possibilidade de sua prorrogação;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b) fundamentação da contratação, que consiste na referência aos estudos técnicos preliminares correspondentes ou, quando não for possível divulgar esses estudos, no extrato das partes que não contiverem informações sigilosas;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c) descrição da solução como um todo, considerado todo o ciclo de vida do objeto;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d) requisitos da contratação;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e) modelo de execução do objeto, que consiste na definição de como o contrato deverá produzir os resultados pretendidos desde o seu início até o seu encerramento;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f) modelo de gestão do contrato, que descreve como a execução do objeto será acompanhada e fiscalizada pelo órgão ou entidade;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Cronograma de execução, entrega, recebimento, conclusão, formas de pagamento, </a:t>
            </a:r>
            <a:r>
              <a:rPr lang="pt-BR" sz="20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pt-BR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Quem será o responsável pela fiscalização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B21012C-3D98-439E-9A66-B7DD8C06A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AF5576-3598-4760-905D-4887A989244E}"/>
              </a:ext>
            </a:extLst>
          </p:cNvPr>
          <p:cNvSpPr txBox="1"/>
          <p:nvPr/>
        </p:nvSpPr>
        <p:spPr>
          <a:xfrm>
            <a:off x="300038" y="1435763"/>
            <a:ext cx="1162843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XXV - 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projeto básico: 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conjunto de elementos necessários e suficientes, com nível de precisão adequado para definir e dimensionar a obra ou o serviço, ou o complexo de obras ou de serviços objeto da licitação, elaborado com base nas indicações dos estudos técnicos preliminares, que assegure a viabilidade técnica e o adequado tratamento do impacto ambiental do empreendimento e que possibilite a avaliação do custo da obra e a definição dos métodos e do prazo de execução, devendo conter os seguintes elementos: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(...)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e) subsídios para montagem do plano de licitação e gestão da obra, compreendidos a sua programação, a estratégia de suprimentos, as normas de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fiscalização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e outros dados necessários em cada caso;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(cobrado pelos </a:t>
            </a:r>
            <a:r>
              <a:rPr lang="pt-BR" sz="2000" dirty="0" err="1">
                <a:solidFill>
                  <a:srgbClr val="002060"/>
                </a:solidFill>
                <a:cs typeface="Arial" panose="020B0604020202020204" pitchFamily="34" charset="0"/>
              </a:rPr>
              <a:t>TCE’s</a:t>
            </a: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8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50C61FB-8171-4BB4-8EDD-6E14D42AB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E4BFE9-73B6-4511-BEA5-5A7E651F8877}"/>
              </a:ext>
            </a:extLst>
          </p:cNvPr>
          <p:cNvSpPr txBox="1"/>
          <p:nvPr/>
        </p:nvSpPr>
        <p:spPr>
          <a:xfrm>
            <a:off x="415443" y="1913856"/>
            <a:ext cx="1162738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14. Não poderão disputar licitação ou participar da execução de contrato, direta ou indiretamente: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 - aquele que mantenha vínculo de natureza técnica, comercial, econômica, financeira, trabalhista ou civil com dirigente do órgão ou entidade contratante ou com agente público que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desempenhe função na licitação ou atue na fiscalização ou na gestão do contrato</a:t>
            </a:r>
            <a:r>
              <a:rPr lang="pt-BR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ou que deles seja cônjuge, companheiro ou parente em linha reta, colateral ou por afinidade, até o terceiro grau, devendo essa proibição constar expressamente do edital de licitação;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contrato vem antes ou depois da Licitação?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Fiscal é definido antes ou depois da Licitação?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nomear fiscal e gestor?</a:t>
            </a:r>
            <a:endParaRPr lang="pt-BR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3F0AE19-1127-43D8-9F3D-F2D62DCBD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227A6F-DA57-4C90-A5BB-46A2A1317314}"/>
              </a:ext>
            </a:extLst>
          </p:cNvPr>
          <p:cNvSpPr txBox="1"/>
          <p:nvPr/>
        </p:nvSpPr>
        <p:spPr>
          <a:xfrm>
            <a:off x="282305" y="1306709"/>
            <a:ext cx="1162738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14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2º A critério da Administração e exclusivamente a seu serviço, o autor dos projetos e a empresa a que se referem os incisos I e II do 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caput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deste artigo poderão participar no apoio das atividades de planejamento da contratação,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de execução da licitação ou de gestão do contrato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desde que sob supervisão exclusiva de agentes públicos do órgão ou entidade.</a:t>
            </a:r>
          </a:p>
          <a:p>
            <a:pPr algn="just"/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 - autor do anteprojeto, do projeto básico ou do projeto executivo, pessoa física ou jurídica, quando a licitação versar sobre obra, serviços ou fornecimento de bens a ele relacionados;</a:t>
            </a:r>
          </a:p>
          <a:p>
            <a:pPr algn="just"/>
            <a:endParaRPr lang="pt-BR" sz="2000" b="0" i="1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pt-BR" sz="2000" b="0" i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II - empresa, isoladamente ou em consórcio, responsável pela elaboração do projeto básico ou do projeto executivo, ou empresa da qual o autor do projeto seja dirigente, gerente, controlador, acionista ou detentor de mais de 5% (cinco por cento) do capital com direito a voto, responsável técnico ou subcontratado, quando a licitação versar sobre obra, serviços ou fornecimento de bens a ela necessários;</a:t>
            </a:r>
          </a:p>
          <a:p>
            <a:pPr algn="just"/>
            <a:endParaRPr lang="pt-BR" sz="20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Permissivo legal já existente na Lei 8666/93 ?</a:t>
            </a:r>
          </a:p>
          <a:p>
            <a:pPr algn="just"/>
            <a:endParaRPr lang="pt-BR" sz="2000" b="1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Poderá ser contratado por inexigibilidade?</a:t>
            </a:r>
          </a:p>
        </p:txBody>
      </p:sp>
    </p:spTree>
    <p:extLst>
      <p:ext uri="{BB962C8B-B14F-4D97-AF65-F5344CB8AC3E}">
        <p14:creationId xmlns:p14="http://schemas.microsoft.com/office/powerpoint/2010/main" val="39349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B8920D-398A-4A50-BD14-592B61A0E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FE5BE5-83B0-4729-A78A-0C84EFC62CCB}"/>
              </a:ext>
            </a:extLst>
          </p:cNvPr>
          <p:cNvSpPr txBox="1"/>
          <p:nvPr/>
        </p:nvSpPr>
        <p:spPr>
          <a:xfrm>
            <a:off x="415443" y="2460676"/>
            <a:ext cx="116284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18. A fase preparatória do processo licitatório é caracterizada pelo planejamento e deve compatibilizar-se com o plano de contratações anual de que trata o 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inciso VII do 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caput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do art. 12 desta Lei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sempre que elaborado, e com as leis orçamentárias, bem como abordar todas as considerações técnicas, mercadológicas e de gestão que podem interferir na contratação, compreendidos: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(...)</a:t>
            </a:r>
          </a:p>
          <a:p>
            <a:pPr algn="just"/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X - providências a serem adotadas pela Administração previamente à celebração do contrato, inclusive quanto à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capacitação de servidores ou de empregados para fiscalização e gestão contratual;</a:t>
            </a:r>
          </a:p>
          <a:p>
            <a:pPr algn="just"/>
            <a:endParaRPr lang="pt-BR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</a:rPr>
              <a:t>Vide art. 7º</a:t>
            </a:r>
          </a:p>
        </p:txBody>
      </p:sp>
    </p:spTree>
    <p:extLst>
      <p:ext uri="{BB962C8B-B14F-4D97-AF65-F5344CB8AC3E}">
        <p14:creationId xmlns:p14="http://schemas.microsoft.com/office/powerpoint/2010/main" val="34060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EA6BF4-DE00-4903-A965-F4EA00BBC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EF373D-BDAB-4A6B-88CB-789148275EDC}"/>
              </a:ext>
            </a:extLst>
          </p:cNvPr>
          <p:cNvSpPr txBox="1"/>
          <p:nvPr/>
        </p:nvSpPr>
        <p:spPr>
          <a:xfrm>
            <a:off x="282305" y="2600187"/>
            <a:ext cx="116273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25.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O edital deverá conter 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o objeto da licitação e as regras relativas à convocação, ao julgamento, à habilitação, aos recursos e às penalidades da licitação,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à fiscalização e à gestão do contrato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à entrega do objeto e às condições de pagamento.</a:t>
            </a:r>
          </a:p>
          <a:p>
            <a:pPr algn="just"/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1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Gestão da Execução do Contrato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: é a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coordenação das atividades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 relacionadas à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fiscalização técnica, administrativa, setorial e pelo público usuário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, bem como dos atos preparatórios à instrução processual e ao encaminhamento da documentação pertinente ao setor de contratos para formalização dos procedimentos quanto aos aspectos que envolvam a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prorrogação, alteração, reequilíbrio, pagamento, eventual aplicação de sanções, extinção dos contratos </a:t>
            </a:r>
            <a:endParaRPr lang="pt-BR" sz="2000" dirty="0">
              <a:solidFill>
                <a:srgbClr val="002060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CE9DE8-71FF-4E97-B8DF-E164CA5EC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64527C-4702-4AE9-937A-6C7D255CBA9A}"/>
              </a:ext>
            </a:extLst>
          </p:cNvPr>
          <p:cNvSpPr txBox="1"/>
          <p:nvPr/>
        </p:nvSpPr>
        <p:spPr>
          <a:xfrm>
            <a:off x="282305" y="1782481"/>
            <a:ext cx="116273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90.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A Administração convocará 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regularmente o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licitante vencedor para assinar o termo de contrato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ou para aceitar ou retirar o instrumento equivalente,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dentro do prazo e nas condições estabelecidas no edital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de licitação, sob pena de decair o direito à contratação, sem prejuízo das sanções previstas nesta Lei.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2º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Será facultado à Administração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quando o convocado não assinar o termo de contrato ou não aceitar ou não retirar o instrumento equivalente no prazo e nas condições estabelecidas,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convocar os licitantes remanescentes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na ordem de classificação, para a celebração do contrato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nas condições propostas pelo licitante vencedor.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4º Na hipótese de nenhum dos licitantes aceitar a contratação nos termos do § 2º deste artigo, a Administração, observados o valor estimado e sua eventual atualização nos termos do edital, poderá: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 - convocar os licitantes remanescentes para negociação, na ordem de classificação, com vistas à obtenção de preço melhor,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mesmo que acima do preço do adjudicatário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II - </a:t>
            </a:r>
            <a:r>
              <a:rPr lang="pt-BR" sz="20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adjudicar e celebrar o contrato nas condições ofertadas 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pelos licitantes remanescentes, atendida a ordem classificatória, quando frustrada a negociação de melhor condição.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9240C6-A7AC-40EF-AE05-1BFC3B90D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4431D7-AC08-46B8-9361-AA90467D496B}"/>
              </a:ext>
            </a:extLst>
          </p:cNvPr>
          <p:cNvSpPr txBox="1"/>
          <p:nvPr/>
        </p:nvSpPr>
        <p:spPr>
          <a:xfrm>
            <a:off x="301086" y="2459504"/>
            <a:ext cx="11627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90. </a:t>
            </a:r>
          </a:p>
          <a:p>
            <a:pPr algn="just"/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7º Será facultada à Administração a convocação dos demais licitantes classificados para a contratação de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remanescente de obra, de serviço ou de fornecimento em consequência de rescisão contratual,</a:t>
            </a:r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observados os mesmos critérios estabelecidos nos §§ 2º e 4º deste artigo.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1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33C222-749D-43B8-849B-DD44F4852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4492B2-B69F-4492-92BB-0A7D03739688}"/>
              </a:ext>
            </a:extLst>
          </p:cNvPr>
          <p:cNvSpPr/>
          <p:nvPr/>
        </p:nvSpPr>
        <p:spPr>
          <a:xfrm>
            <a:off x="927652" y="1513296"/>
            <a:ext cx="105657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 à Lei 14.133/2021</a:t>
            </a:r>
          </a:p>
          <a:p>
            <a:pPr algn="just"/>
            <a:endParaRPr lang="pt-BR" sz="2400" b="1" dirty="0">
              <a:solidFill>
                <a:srgbClr val="002060"/>
              </a:solidFill>
              <a:latin typeface="Bahnschrift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1010" indent="-31101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Aplicabilidade/Vigência/Transição</a:t>
            </a:r>
          </a:p>
          <a:p>
            <a:pPr marL="311010" indent="-31101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Agentes Públicos</a:t>
            </a:r>
          </a:p>
          <a:p>
            <a:pPr marL="311010" indent="-31101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Fase Preparatória das Licitações</a:t>
            </a:r>
          </a:p>
          <a:p>
            <a:pPr marL="311010" indent="-31101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Modalidades</a:t>
            </a:r>
          </a:p>
          <a:p>
            <a:pPr marL="311010" indent="-31101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Advocacia Pública</a:t>
            </a:r>
          </a:p>
          <a:p>
            <a:pPr marL="311010" indent="-31101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Contratos Administrativos </a:t>
            </a:r>
          </a:p>
          <a:p>
            <a:pPr lvl="1" algn="just">
              <a:spcBef>
                <a:spcPts val="600"/>
              </a:spcBef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Celebração</a:t>
            </a:r>
          </a:p>
          <a:p>
            <a:pPr lvl="1" algn="just">
              <a:spcBef>
                <a:spcPts val="600"/>
              </a:spcBef>
            </a:pPr>
            <a:r>
              <a:rPr lang="pt-BR" sz="2400" b="1" dirty="0">
                <a:solidFill>
                  <a:srgbClr val="00206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Gestão/Fiscalização</a:t>
            </a:r>
          </a:p>
        </p:txBody>
      </p:sp>
    </p:spTree>
    <p:extLst>
      <p:ext uri="{BB962C8B-B14F-4D97-AF65-F5344CB8AC3E}">
        <p14:creationId xmlns:p14="http://schemas.microsoft.com/office/powerpoint/2010/main" val="20441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D7982A-BCBC-4431-9C1A-255007C9C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9DD6B6F-4E4F-4882-91F2-22DA9919E0E7}"/>
              </a:ext>
            </a:extLst>
          </p:cNvPr>
          <p:cNvSpPr txBox="1"/>
          <p:nvPr/>
        </p:nvSpPr>
        <p:spPr>
          <a:xfrm>
            <a:off x="301087" y="1824256"/>
            <a:ext cx="11627388" cy="3196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Atribuições inerentes ao Gestor dos Contratos:</a:t>
            </a:r>
          </a:p>
          <a:p>
            <a:pPr algn="just"/>
            <a:endParaRPr lang="pt-BR" sz="2000" b="1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 - Fiscalizar os fiscais de contratos;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II – Designar comissão para recebimento do objeto ou fazer ele mesmo o recebimento;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III – Fazer a avaliação de desempenhos da execução contratual;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IV – Determinar ou aceitar alterações contratuais;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 – Determinar ou aceitar rescisões dos contratos;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VI – Aplicar sanções.</a:t>
            </a:r>
            <a:endParaRPr lang="pt-BR" b="0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27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20987EB-DF11-4088-96A6-C415BF138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A65BFDE-6C20-4D86-BE3F-0F5E32A1DE06}"/>
              </a:ext>
            </a:extLst>
          </p:cNvPr>
          <p:cNvSpPr txBox="1"/>
          <p:nvPr/>
        </p:nvSpPr>
        <p:spPr>
          <a:xfrm>
            <a:off x="415443" y="1845568"/>
            <a:ext cx="116273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117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. A execução do contrato será acompanhada e fiscalizada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por 1 (um) ou mais fiscais do contrato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representantes da Administração designados conforme requisitos estabelecidos no 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7º desta Lei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ou pelos respectivos substitutos,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permitida a contratação de terceiros para assisti-los e subsidiá-los com informações pertinentes a essa atribuição.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1º O fiscal do contrato </a:t>
            </a: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registrará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as ocorrências relacionadas à execução do contrato, determinando o que for necessário para a regularização das faltas ou dos defeitos observados.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2º O fiscal informará a seus superiore</a:t>
            </a:r>
            <a:r>
              <a:rPr lang="pt-BR" sz="200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s</a:t>
            </a:r>
            <a:r>
              <a:rPr lang="pt-BR" sz="200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,(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GESTOR) 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em tempo hábil para a adoção das medidas convenientes, a situação que demandar decisão ou providência que ultrapasse sua competência.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§ 3º O fiscal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será auxiliado pelos órgãos de assessoramento jurídico e de controle interno da Administração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que deverão dirimir dúvidas e subsidiá-lo com informações relevantes para prevenir riscos na execução contratual.</a:t>
            </a:r>
          </a:p>
          <a:p>
            <a:pPr algn="just"/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pt-BR" sz="2000" b="0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É possível haver função gratificada ? </a:t>
            </a:r>
            <a:r>
              <a:rPr lang="pt-BR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Lei municipal</a:t>
            </a:r>
            <a:endParaRPr lang="pt-BR" sz="2000" b="0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1463A5-AEE5-41D7-A0CA-8D2645E7B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F16D340-161A-4486-B41D-79F6AFBF4134}"/>
              </a:ext>
            </a:extLst>
          </p:cNvPr>
          <p:cNvSpPr txBox="1"/>
          <p:nvPr/>
        </p:nvSpPr>
        <p:spPr>
          <a:xfrm>
            <a:off x="301085" y="779921"/>
            <a:ext cx="1162739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Hipóteses de extinção dos contratos</a:t>
            </a:r>
          </a:p>
          <a:p>
            <a:pPr algn="just"/>
            <a:r>
              <a:rPr lang="pt-BR" sz="2000" b="1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Pela contratada:</a:t>
            </a:r>
            <a:endParaRPr lang="pt-BR" sz="2000" b="1" i="0" dirty="0">
              <a:solidFill>
                <a:srgbClr val="002060"/>
              </a:solidFill>
              <a:effectLst/>
              <a:highlight>
                <a:srgbClr val="FFFF00"/>
              </a:highlight>
              <a:cs typeface="Arial" panose="020B0604020202020204" pitchFamily="34" charset="0"/>
            </a:endParaRPr>
          </a:p>
          <a:p>
            <a:pPr algn="just"/>
            <a:endParaRPr lang="pt-BR" sz="2000" b="1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§ 2º O contratado terá direito à extinção do contrato nas seguintes hipóteses: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 - supressão, por parte da Administração, de obras, serviços ou compras que acarrete modificação do valor inicial do contrato além do limite permitido no 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125 desta Lei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II - suspensão de execução do contrato, por ordem escrita da Administração, por prazo superior a 3 (três) meses;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III - repetidas suspensões que totalizem 90 (noventa) dias úteis, independentemente do pagamento obrigatório de indenização pelas sucessivas e contratualmente imprevistas desmobilizações e mobilizações e outras previstas;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IV - atraso superior a </a:t>
            </a:r>
            <a:r>
              <a:rPr lang="pt-BR" sz="20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cs typeface="Arial" panose="020B0604020202020204" pitchFamily="34" charset="0"/>
              </a:rPr>
              <a:t>2 (dois) meses</a:t>
            </a: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, contado da emissão da nota fiscal, dos pagamentos ou de parcelas de pagamentos devidos pela Administração por despesas de obras, serviços ou fornecimentos;</a:t>
            </a:r>
          </a:p>
          <a:p>
            <a:pPr algn="just"/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V - não liberação pela Administração, nos prazos contratuais, de área, local ou objeto, para execução de obra, serviço ou fornecimento, e de fontes de materiais naturais especificadas no projeto, inclusive devido a atraso ou descumprimento das obrigações atribuídas pelo contrato à Administração relacionadas a desapropriação, a desocupação de áreas públicas ou a licenciamento ambiental.</a:t>
            </a:r>
          </a:p>
        </p:txBody>
      </p:sp>
    </p:spTree>
    <p:extLst>
      <p:ext uri="{BB962C8B-B14F-4D97-AF65-F5344CB8AC3E}">
        <p14:creationId xmlns:p14="http://schemas.microsoft.com/office/powerpoint/2010/main" val="24207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46070B-A970-497A-B72D-D50DDF898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6D9328-F224-41B7-BC48-8A3FEA9804E8}"/>
              </a:ext>
            </a:extLst>
          </p:cNvPr>
          <p:cNvSpPr txBox="1"/>
          <p:nvPr/>
        </p:nvSpPr>
        <p:spPr>
          <a:xfrm>
            <a:off x="415443" y="1191740"/>
            <a:ext cx="11627389" cy="477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</a:rPr>
              <a:t>Dos meios alternativos de resolução de controvérsias</a:t>
            </a:r>
          </a:p>
          <a:p>
            <a:pPr algn="just"/>
            <a:endParaRPr lang="pt-BR" sz="2000" b="1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indent="361950" algn="just">
              <a:spcBef>
                <a:spcPts val="1125"/>
              </a:spcBef>
              <a:spcAft>
                <a:spcPts val="1125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Art. 151. Nas contratações regidas por esta Lei, poderão ser utilizados meios alternativos de prevenção e resolução de controvérsias, notadamente a </a:t>
            </a:r>
            <a:r>
              <a:rPr lang="pt-BR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conciliação, a mediação</a:t>
            </a:r>
            <a:r>
              <a:rPr lang="pt-BR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o comitê de resolução de disputas e a </a:t>
            </a:r>
            <a:r>
              <a:rPr lang="pt-BR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arbitragem</a:t>
            </a:r>
            <a:r>
              <a:rPr lang="pt-BR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1950" algn="just">
              <a:spcBef>
                <a:spcPts val="1125"/>
              </a:spcBef>
              <a:spcAft>
                <a:spcPts val="1125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Parágrafo único. Será aplicado o disposto no </a:t>
            </a:r>
            <a:r>
              <a:rPr lang="pt-BR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caput</a:t>
            </a:r>
            <a:r>
              <a:rPr lang="pt-BR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deste artigo às controvérsias relacionadas a direitos patrimoniais disponíveis, como as questões relacionadas ao restabelecimento do equilíbrio econômico-financeiro do contrato, ao inadimplemento de obrigações contratuais por quaisquer das partes e ao cálculo de indenizações.</a:t>
            </a:r>
          </a:p>
          <a:p>
            <a:pPr indent="361950" algn="just">
              <a:spcBef>
                <a:spcPts val="1125"/>
              </a:spcBef>
              <a:spcAft>
                <a:spcPts val="1125"/>
              </a:spcAft>
            </a:pPr>
            <a:r>
              <a:rPr lang="pt-BR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Art. 152. A arbitragem será sempre de direito e observará o princípio da publicidade.</a:t>
            </a:r>
          </a:p>
          <a:p>
            <a:pPr indent="361950" algn="just">
              <a:spcBef>
                <a:spcPts val="1125"/>
              </a:spcBef>
              <a:spcAft>
                <a:spcPts val="1125"/>
              </a:spcAft>
            </a:pPr>
            <a:r>
              <a:rPr lang="pt-BR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Art. 153. Os contratos poderão ser aditados para permitir a adoção dos meios alternativos de resolução de controvérsias.</a:t>
            </a:r>
          </a:p>
        </p:txBody>
      </p:sp>
    </p:spTree>
    <p:extLst>
      <p:ext uri="{BB962C8B-B14F-4D97-AF65-F5344CB8AC3E}">
        <p14:creationId xmlns:p14="http://schemas.microsoft.com/office/powerpoint/2010/main" val="24337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3952EC-0C96-404A-833C-F3C2F27A2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252A571-31A7-49B1-9689-DDC1E1535743}"/>
              </a:ext>
            </a:extLst>
          </p:cNvPr>
          <p:cNvSpPr txBox="1"/>
          <p:nvPr/>
        </p:nvSpPr>
        <p:spPr>
          <a:xfrm>
            <a:off x="301085" y="2159116"/>
            <a:ext cx="1162606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b="0" i="0" u="none" strike="noStrike" baseline="0" dirty="0">
              <a:solidFill>
                <a:srgbClr val="002060"/>
              </a:solidFill>
            </a:endParaRPr>
          </a:p>
          <a:p>
            <a:pPr algn="just"/>
            <a:r>
              <a:rPr lang="pt-BR" sz="3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pt-BR" sz="30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INSTRUÇÃO NORMATIVA Nº 5, DE 25 DE MAIO DE 2017 </a:t>
            </a:r>
          </a:p>
          <a:p>
            <a:pPr algn="just"/>
            <a:endParaRPr lang="pt-BR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pt-BR" sz="2000" b="1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1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MINISTÉRIO DO PLANEJAMENTO, DESENVOLVIMENTO E GESTÃO</a:t>
            </a:r>
          </a:p>
          <a:p>
            <a:pPr algn="just"/>
            <a:endParaRPr lang="pt-BR" sz="2000" b="0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Dispõe sobre as regras e diretrizes do procedimento de contratação de serviços sob o regime de execução indireta no âmbito da Administração Pública federal direta, autárquica e fundacional. 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08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C0D8348-42BE-47B6-91B9-07C8F2FB3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4CC8495-DECD-4737-B752-8303E3AF7507}"/>
              </a:ext>
            </a:extLst>
          </p:cNvPr>
          <p:cNvSpPr txBox="1"/>
          <p:nvPr/>
        </p:nvSpPr>
        <p:spPr>
          <a:xfrm>
            <a:off x="301086" y="778686"/>
            <a:ext cx="11627389" cy="481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CAPÍTULO V - DA GESTÃO DO CONTRATO </a:t>
            </a:r>
          </a:p>
          <a:p>
            <a:pPr algn="just"/>
            <a:endParaRPr lang="pt-BR" sz="2000" b="0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Conceituação:</a:t>
            </a:r>
          </a:p>
          <a:p>
            <a:pPr algn="just">
              <a:lnSpc>
                <a:spcPct val="150000"/>
              </a:lnSpc>
            </a:pPr>
            <a:endParaRPr lang="pt-BR" sz="2000" b="1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As atividades de gestão e fiscalização da execução contratual são o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conjunto de ações 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que tem por objetivo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aferir o cumprimento dos resultados previstos pela Administração para os serviços contratados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, verificar a regularidade das obrigações previdenciárias, fiscais e trabalhistas, bem como prestar apoio à instrução processual e o encaminhamento da documentação pertinente ao setor de contratos para a formalização dos procedimentos relativos a repactuação, alteração, reequilíbrio, prorrogação, pagamento, eventual aplicação de sanções, extinção dos contratos, dentre outras, com vista a assegurar o cumprimento das cláusulas avençadas e a solução de problemas relativos ao objeto. 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AA42C40-7251-414E-A099-CC1DB1D93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5A4922-EB0D-45ED-9E3C-433D6E75F9B1}"/>
              </a:ext>
            </a:extLst>
          </p:cNvPr>
          <p:cNvSpPr txBox="1"/>
          <p:nvPr/>
        </p:nvSpPr>
        <p:spPr>
          <a:xfrm>
            <a:off x="300038" y="789262"/>
            <a:ext cx="116284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Da Indicação e Designação do Gestor e Fiscais do Contrato </a:t>
            </a:r>
          </a:p>
          <a:p>
            <a:pPr algn="just"/>
            <a:endParaRPr lang="pt-BR" sz="2000" b="0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Art. 41. A indicação do gestor, fiscal e seus substitutos caberá aos setores requisitantes dos serviços ou poderá ser estabelecida em normativo próprio de cada órgão ou entidade, de acordo com o funcionamento de seus processos de trabalho e sua estrutura organizacional. </a:t>
            </a:r>
          </a:p>
          <a:p>
            <a:pPr algn="just"/>
            <a:endParaRPr lang="pt-BR" sz="2000" b="0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1º Para o exercício da função, o gestor e fiscais deverão ser cientificados, expressamente, da indicação e respectivas atribuições antes da formalização do ato de designação.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2º Na indicação de servidor devem ser considerados a compatibilidade com as atribuições do cargo, a complexidade da fiscalização, o quantitativo de contratos por servidor e a sua capacidade para o desempenho das atividades. </a:t>
            </a:r>
          </a:p>
          <a:p>
            <a:pPr algn="just"/>
            <a:endParaRPr lang="pt-BR" sz="2000" b="0" i="0" u="none" strike="noStrike" baseline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3º Nos casos de atraso ou falta de indicação, de desligamento ou afastamento extemporâneo e definitivo do gestor ou fiscais e seus substitutos, até que seja providenciada a indicação, a competência de suas atribuições caberá ao responsável pela indicação ou conforme previsto no normativo de que trata o </a:t>
            </a:r>
            <a:r>
              <a:rPr lang="pt-BR" sz="2000" b="1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caput</a:t>
            </a: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89AE61-2F8A-4EAC-B5F0-CC8AE828D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31558A-18EB-4F86-BF8A-08A6A0C5BF3C}"/>
              </a:ext>
            </a:extLst>
          </p:cNvPr>
          <p:cNvSpPr txBox="1"/>
          <p:nvPr/>
        </p:nvSpPr>
        <p:spPr>
          <a:xfrm>
            <a:off x="415443" y="1889104"/>
            <a:ext cx="116273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Art. 42. Após indicação de que trata o art. 41, a autoridade competente do setor de licitações deverá designar, por ato formal, o gestor, o fiscal e os substitutos.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1º O fiscal substituto atuará como fiscal do contrato nas ausências e nos impedimentos eventuais e regulamentares do titular.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2º Será facultada a contratação de terceiros para assistir ou subsidiar as atividades de fiscalização do representante da Administração, desde que justificada a necessidade de assistência especializada.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3º O gestor ou fiscais e seus substitutos deverão elaborar relatório registrando as ocorrências sobre a prestação dos serviços referentes ao período de sua atuação quando do seu desligamento ou afastamento definitivo.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u="none" strike="noStrike" baseline="0" dirty="0">
                <a:solidFill>
                  <a:srgbClr val="002060"/>
                </a:solidFill>
                <a:cs typeface="Arial" panose="020B0604020202020204" pitchFamily="34" charset="0"/>
              </a:rPr>
              <a:t>§ 4º Para o exercício da função, os fiscais deverão receber cópias dos documentos essenciais da contratação pelo setor de contratos, a exemplo dos Estudos Preliminares, do ato convocatório e seus anexos, do contrato, da proposta da contratada, da garantia, quando houver, e demais documentos indispensáveis à fiscalização. </a:t>
            </a: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81F239-BAA0-4C75-BCBA-06BB8C893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2F559A4-7CB3-4B2A-B87F-2F29F94A7948}"/>
              </a:ext>
            </a:extLst>
          </p:cNvPr>
          <p:cNvSpPr txBox="1"/>
          <p:nvPr/>
        </p:nvSpPr>
        <p:spPr>
          <a:xfrm>
            <a:off x="301086" y="1994526"/>
            <a:ext cx="116273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43. O encargo de gestor ou fiscal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pode ser recusado pelo servidor</a:t>
            </a:r>
            <a:r>
              <a:rPr lang="pt-BR" sz="20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não se tratar de ordem ilegal, devendo expor ao superior hierárquico as deficiências e limitações técnicas que possam impedir o diligente cumprimento do exercício de suas atribuições, se for o caso. </a:t>
            </a:r>
          </a:p>
          <a:p>
            <a:pPr algn="just"/>
            <a:endParaRPr lang="pt-BR" sz="2000" b="0" i="0" u="none" strike="noStrike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único. </a:t>
            </a:r>
            <a:r>
              <a:rPr lang="pt-BR" sz="20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Ocorrendo a situação de que trata o </a:t>
            </a:r>
            <a:r>
              <a:rPr lang="pt-BR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20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observado o § 2º do art. 42, a Administração deverá providenciar a </a:t>
            </a:r>
            <a:r>
              <a:rPr lang="pt-BR" sz="2000" b="0" i="0" u="none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qualificação do servidor para o desempenho das atribuições</a:t>
            </a:r>
            <a:r>
              <a:rPr lang="pt-BR" sz="20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conforme a natureza e complexidade do objeto, ou designar outro servidor com a qualificação requerida.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93BDEA-6CF1-4D9F-B88A-C14C2044F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D28D86-7C9D-4988-ACE7-A9B4B8CEC829}"/>
              </a:ext>
            </a:extLst>
          </p:cNvPr>
          <p:cNvSpPr txBox="1"/>
          <p:nvPr/>
        </p:nvSpPr>
        <p:spPr>
          <a:xfrm>
            <a:off x="1126435" y="3252493"/>
            <a:ext cx="9978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AGRADEÇO A TODOS PELA ATENÇÃO</a:t>
            </a:r>
          </a:p>
          <a:p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38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824C49-F361-4BE4-A8E1-FFA0CA168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59F7DD-2601-48A7-80B9-57FBFB6EE3BB}"/>
              </a:ext>
            </a:extLst>
          </p:cNvPr>
          <p:cNvSpPr txBox="1"/>
          <p:nvPr/>
        </p:nvSpPr>
        <p:spPr>
          <a:xfrm>
            <a:off x="604730" y="1186985"/>
            <a:ext cx="10259594" cy="557193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1. APLICABILIDADE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C67241-DADE-4A9C-93AC-8AC301F9D0AD}"/>
              </a:ext>
            </a:extLst>
          </p:cNvPr>
          <p:cNvSpPr txBox="1"/>
          <p:nvPr/>
        </p:nvSpPr>
        <p:spPr>
          <a:xfrm>
            <a:off x="284178" y="2436342"/>
            <a:ext cx="11623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0764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 Lei nº 14.133, de 1º de abril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 2021, conhecida como Nova Lei de Licitações e</a:t>
            </a:r>
            <a:r>
              <a:rPr lang="pt-PT" sz="2000" spc="-2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(NLLC),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estabelece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normas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gerais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Administrações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diretas,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autárquicas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fundacionais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União,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Estados,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Distrito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Federal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Municípios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pretendendo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substituir,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meio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único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diploma,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Geral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Licitações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Contratos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(Lei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nº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8.666/1993),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Pregão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(Lei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nº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10.520/2002)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-2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Regime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Diferenciado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Contratações Públicas (artigos 1º a 47 da Lei nº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12.462/2011).</a:t>
            </a:r>
          </a:p>
          <a:p>
            <a:pPr marL="342900" marR="20764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empresas públicas, as sociedades de economia</a:t>
            </a:r>
            <a:r>
              <a:rPr lang="pt-PT" sz="2000" b="1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mista e suas subsidiárias continuam submetidas a</a:t>
            </a:r>
            <a:r>
              <a:rPr lang="pt-PT" sz="2000" b="1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regramento</a:t>
            </a:r>
            <a:r>
              <a:rPr lang="pt-PT" sz="2000" b="1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próprio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saber,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b="1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das</a:t>
            </a:r>
            <a:r>
              <a:rPr lang="pt-PT" sz="2000" b="1" spc="-6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Estatais</a:t>
            </a:r>
            <a:r>
              <a:rPr lang="pt-PT" sz="2000" b="1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(Lei</a:t>
            </a:r>
            <a:r>
              <a:rPr lang="pt-PT" sz="2000" b="1" spc="-20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nº 13.303/2016)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exceto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quanto às regras relativas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crimes</a:t>
            </a:r>
            <a:r>
              <a:rPr lang="pt-PT" sz="2000" b="1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b="1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licitações</a:t>
            </a:r>
            <a:r>
              <a:rPr lang="pt-PT" sz="2000" b="1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contratos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administrativos,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conforme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artigo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185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nova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legislação</a:t>
            </a:r>
            <a:r>
              <a:rPr lang="pt-PT" sz="2000" baseline="3000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20764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b="1" baseline="30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CONTINUIDADE COM MUDANÇA DE PARADIGMAS</a:t>
            </a:r>
            <a:endParaRPr lang="pt-BR" sz="2000" b="1" dirty="0">
              <a:solidFill>
                <a:srgbClr val="002060"/>
              </a:solidFill>
              <a:effectLst/>
              <a:highlight>
                <a:srgbClr val="FFFF00"/>
              </a:highlight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34D6E4F-1892-4027-9AE5-860A820B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1725"/>
            <a:ext cx="11237843" cy="67439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BA8B52-5888-4409-A883-0556A1FFA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F259E74-8172-487C-A366-758F81C0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918F4B-D5D9-4CB3-A819-8CAEF75A4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" y="114746"/>
            <a:ext cx="1824466" cy="12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1A5CF0-D088-4562-80EA-F7B48E098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253731D-2D2E-44C9-9D4D-1C36BEBF970F}"/>
              </a:ext>
            </a:extLst>
          </p:cNvPr>
          <p:cNvSpPr txBox="1"/>
          <p:nvPr/>
        </p:nvSpPr>
        <p:spPr>
          <a:xfrm>
            <a:off x="-3261242" y="328721"/>
            <a:ext cx="10259594" cy="403304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VIGÊNCIA E TRANSIÇÃO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3D961C-D896-4024-A9B7-A58BE2776E52}"/>
              </a:ext>
            </a:extLst>
          </p:cNvPr>
          <p:cNvSpPr txBox="1"/>
          <p:nvPr/>
        </p:nvSpPr>
        <p:spPr>
          <a:xfrm>
            <a:off x="281781" y="1003092"/>
            <a:ext cx="116284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Não há </a:t>
            </a:r>
            <a:r>
              <a:rPr lang="pt-PT" sz="2000" i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“vacatio</a:t>
            </a:r>
            <a:r>
              <a:rPr lang="pt-PT" sz="2000" i="1" spc="-21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legis”</a:t>
            </a:r>
            <a:r>
              <a:rPr lang="pt-PT" sz="2000" i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artigo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194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estabelece sua vigência na data de publicação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rPr>
              <a:t>Contudo,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artigo 191 prevê sua convivência, por dois anos,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 as leis que serão revogadas após completado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biênio.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Estabelecido o 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regime</a:t>
            </a:r>
            <a:r>
              <a:rPr lang="pt-PT" sz="2000" b="1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b="1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transição</a:t>
            </a:r>
            <a:r>
              <a:rPr lang="pt-PT" sz="2000" b="1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os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editais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licitação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 os instrumentos de contratação direta deverão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indicar, de forma expressa, a legislação por eles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adotada,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vedada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aplicação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combinada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dispositivos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nova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regimes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anteriores.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 respeito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ao</a:t>
            </a:r>
            <a:r>
              <a:rPr lang="pt-PT" sz="2000" spc="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ato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jurídico perfeito, a legislação escolhida no edital acompanha toda 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execução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incluindo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prorrogações, ainda que o instrumento tenha sido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assinado após os dois anos da publicação da nova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lei. </a:t>
            </a:r>
            <a:endParaRPr lang="pt-PT" sz="2000" dirty="0">
              <a:solidFill>
                <a:srgbClr val="002060"/>
              </a:solidFill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Mesmo as licitações que estiverem em curso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quando completado o biênio de vigência da NLLC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seguem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regime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antigo,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</a:t>
            </a:r>
            <a:r>
              <a:rPr lang="pt-PT" sz="2000" spc="-3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tiver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sido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opção</a:t>
            </a:r>
            <a:r>
              <a:rPr lang="pt-PT" sz="2000" spc="-20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constante do edital.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Surge então a dúvida quanto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momento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considera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iniciada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licitação, se no início da fase preparatória ou com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publicação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edital,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inaugura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fase</a:t>
            </a:r>
            <a:r>
              <a:rPr lang="pt-PT" sz="2000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externa</a:t>
            </a:r>
            <a:r>
              <a:rPr lang="pt-PT" sz="2000" spc="-20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procedimento.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FFB29B-AEB2-4DDE-BD2D-EC7F4E2EB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391CE3-D5A2-46F2-8607-2B458EB3AA2D}"/>
              </a:ext>
            </a:extLst>
          </p:cNvPr>
          <p:cNvSpPr txBox="1"/>
          <p:nvPr/>
        </p:nvSpPr>
        <p:spPr>
          <a:xfrm>
            <a:off x="415443" y="2076655"/>
            <a:ext cx="11628437" cy="406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15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Segundo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artigo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17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processo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aberto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fase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preparatória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podendo levar à interpretação de que às licitações</a:t>
            </a:r>
            <a:r>
              <a:rPr lang="pt-PT" sz="2000" spc="-2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iniciadas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biênio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possível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aplicação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regime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antigo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ainda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fase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externa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seja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instaurada depois do encerramento do regime de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transição</a:t>
            </a:r>
            <a:r>
              <a:rPr lang="pt-PT" sz="2000" b="1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previsto</a:t>
            </a:r>
            <a:r>
              <a:rPr lang="pt-PT" sz="2000" b="1" spc="-2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b="1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artigo</a:t>
            </a:r>
            <a:r>
              <a:rPr lang="pt-PT" sz="2000" b="1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193,</a:t>
            </a:r>
            <a:r>
              <a:rPr lang="pt-PT" sz="2000" b="1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inciso</a:t>
            </a:r>
            <a:r>
              <a:rPr lang="pt-PT" sz="2000" b="1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II.</a:t>
            </a:r>
            <a:endParaRPr lang="pt-PT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273050" indent="-273050" algn="just">
              <a:lnSpc>
                <a:spcPct val="115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Porém o Tribunal de Contas da União, ao analisar,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caso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concreto,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aplicação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nº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13.303/2016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cujos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dispositivos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permitiam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aplicação do regime antecessor pelo prazo de 2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(dois) anos,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entendeu que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marco deveria ser 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publicação do edital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. Dessa forma,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os editais não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publicados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biênio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deveriam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seguir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novo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regime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impôs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revisão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integral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etapa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preparatória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certame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questão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fosse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adequada</a:t>
            </a:r>
            <a:r>
              <a:rPr lang="pt-PT" sz="2000" spc="-5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à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Lei</a:t>
            </a:r>
            <a:r>
              <a:rPr lang="pt-PT" sz="2000" spc="-5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das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Estatais</a:t>
            </a:r>
            <a:r>
              <a:rPr lang="pt-PT" sz="2000" spc="-5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(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Acórdão</a:t>
            </a:r>
            <a:r>
              <a:rPr lang="pt-PT" sz="2000" spc="-6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TCU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nº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2.279/2019</a:t>
            </a:r>
            <a:r>
              <a:rPr lang="pt-PT" sz="2000" u="none" strike="noStrike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Plenário, Rel. Min. Augusto Nardes).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Portanto,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diante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precedente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citado,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não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é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possível antever qual será o posicionamento das</a:t>
            </a:r>
            <a:r>
              <a:rPr lang="pt-PT" sz="2000" b="1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-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Cortes</a:t>
            </a:r>
            <a:r>
              <a:rPr lang="pt-PT" sz="2000" b="1" spc="-6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spc="-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b="1" spc="-6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Contas</a:t>
            </a:r>
            <a:r>
              <a:rPr lang="pt-PT" sz="2000" spc="-7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-7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respeito</a:t>
            </a:r>
            <a:r>
              <a:rPr lang="pt-PT" sz="2000" spc="-5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assunto</a:t>
            </a:r>
            <a:r>
              <a:rPr lang="pt-PT" sz="2000" spc="-6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por</a:t>
            </a:r>
            <a:r>
              <a:rPr lang="pt-PT" sz="2000" spc="-6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ocasião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exercício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controle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-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despesa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pública.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DBBA2E-2022-4C03-A988-E2B97CE85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6DFF73-2513-4D83-BF35-EEEE08DB1544}"/>
              </a:ext>
            </a:extLst>
          </p:cNvPr>
          <p:cNvSpPr txBox="1"/>
          <p:nvPr/>
        </p:nvSpPr>
        <p:spPr>
          <a:xfrm>
            <a:off x="309941" y="1320990"/>
            <a:ext cx="11618534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Administração já poderia aplicar as novas regras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para as licitações e contratos</a:t>
            </a:r>
            <a:r>
              <a:rPr lang="pt-BR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? </a:t>
            </a:r>
            <a:r>
              <a:rPr lang="pt-BR" sz="20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(Art. 54 Edital)</a:t>
            </a:r>
          </a:p>
          <a:p>
            <a:pPr algn="just"/>
            <a:endParaRPr lang="pt-BR" sz="2000" b="0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Art. 94. A divulgação no Portal Nacional de Contratações Públicas (PNCP) é condição indispensável para a eficácia do contrato e de seus aditamentos e deverá ocorrer nos seguintes prazos, contados da data de sua assinatura: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Advocacia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Geral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União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Parecer</a:t>
            </a:r>
            <a:r>
              <a:rPr lang="pt-PT" sz="2000" u="sng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uFill>
                  <a:solidFill>
                    <a:srgbClr val="1154CC"/>
                  </a:solidFill>
                </a:uFill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nº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0002/2021/CNMLC/CGU/AGU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concluiu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enquanto não estiver em funcionamento o PNCP,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 Lei nº 14.133/2021 não possui eficácia técnica,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não</a:t>
            </a:r>
            <a:r>
              <a:rPr lang="pt-PT" sz="2000" b="1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sendo</a:t>
            </a:r>
            <a:r>
              <a:rPr lang="pt-PT" sz="2000" b="1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possível</a:t>
            </a:r>
            <a:r>
              <a:rPr lang="pt-PT" sz="2000" b="1" spc="-3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sua</a:t>
            </a:r>
            <a:r>
              <a:rPr lang="pt-PT" sz="2000" b="1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aplicação.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Nesse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mesmo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sentido,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Procuradoria</a:t>
            </a:r>
            <a:r>
              <a:rPr lang="pt-PT" sz="2000" u="sng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</a:t>
            </a:r>
            <a:r>
              <a:rPr lang="pt-PT" sz="2000" u="sng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Estado do Paraná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 o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Município do Rio de Janeiro</a:t>
            </a:r>
            <a:r>
              <a:rPr lang="pt-PT" sz="2000" u="none" strike="noStrike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Advocacia-Geral de Minas Gerais</a:t>
            </a:r>
            <a:r>
              <a:rPr lang="pt-PT" sz="200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orientaram 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Administração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não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aplicar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antes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edição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 regulamentos</a:t>
            </a:r>
            <a:r>
              <a:rPr lang="pt-PT" sz="2000" spc="-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próprios.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Há </a:t>
            </a:r>
            <a:r>
              <a:rPr lang="pt-BR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por outro lado o p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osicionamento favorável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Procuradoria Geral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pt-PT" sz="2000" u="sng" spc="190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Estado</a:t>
            </a:r>
            <a:r>
              <a:rPr lang="pt-PT" sz="2000" u="sng" spc="19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pt-PT" sz="2000" u="sng" spc="20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Rio</a:t>
            </a:r>
            <a:r>
              <a:rPr lang="pt-PT" sz="2000" u="sng" spc="20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Grande</a:t>
            </a:r>
            <a:r>
              <a:rPr lang="pt-PT" sz="2000" u="sng" spc="19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pt-PT" sz="2000" u="sng" spc="20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</a:t>
            </a:r>
            <a:r>
              <a:rPr lang="pt-PT" sz="2000" spc="19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spc="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Estado</a:t>
            </a:r>
            <a:r>
              <a:rPr lang="pt-PT" sz="2000" u="sng" spc="19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 Paraíba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Procuradoria</a:t>
            </a:r>
            <a:r>
              <a:rPr lang="pt-PT" sz="2000" u="sng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</a:t>
            </a:r>
            <a:r>
              <a:rPr lang="pt-PT" sz="2000" u="sng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pt-PT" sz="2000" u="sng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Distrito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e da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Consultoria Jurídica do Tribunal de</a:t>
            </a:r>
            <a:r>
              <a:rPr lang="pt-PT" sz="2000" spc="5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ea typeface="Corbel" panose="020B0503020204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Contas da União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pela possibilidade de aplicação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imediata</a:t>
            </a:r>
            <a:r>
              <a:rPr lang="pt-PT" sz="2000" b="1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b="1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NLLC.</a:t>
            </a:r>
            <a:endParaRPr lang="pt-BR" sz="2000" b="1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srgbClr val="002060"/>
              </a:solidFill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algn="just"/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algn="just"/>
            <a:endParaRPr lang="pt-BR" sz="2000" b="0" i="0" dirty="0">
              <a:solidFill>
                <a:srgbClr val="002060"/>
              </a:solidFill>
              <a:effectLst/>
            </a:endParaRP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1C5130-21A5-490C-BEF7-C331B6BA0E8D}"/>
              </a:ext>
            </a:extLst>
          </p:cNvPr>
          <p:cNvSpPr txBox="1"/>
          <p:nvPr/>
        </p:nvSpPr>
        <p:spPr>
          <a:xfrm>
            <a:off x="309941" y="674659"/>
            <a:ext cx="849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PNCP</a:t>
            </a:r>
          </a:p>
        </p:txBody>
      </p:sp>
    </p:spTree>
    <p:extLst>
      <p:ext uri="{BB962C8B-B14F-4D97-AF65-F5344CB8AC3E}">
        <p14:creationId xmlns:p14="http://schemas.microsoft.com/office/powerpoint/2010/main" val="271286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346D8B-C9B7-48D6-AD9F-199408C19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2A6E7C-3008-445A-A85B-AD8A0E7BE732}"/>
              </a:ext>
            </a:extLst>
          </p:cNvPr>
          <p:cNvSpPr txBox="1"/>
          <p:nvPr/>
        </p:nvSpPr>
        <p:spPr>
          <a:xfrm>
            <a:off x="415443" y="1522893"/>
            <a:ext cx="10330222" cy="403304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REQUISITOS BÁSICOS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6676DE-90A9-4499-B9E8-731F45012A9E}"/>
              </a:ext>
            </a:extLst>
          </p:cNvPr>
          <p:cNvSpPr txBox="1"/>
          <p:nvPr/>
        </p:nvSpPr>
        <p:spPr>
          <a:xfrm>
            <a:off x="415443" y="2212747"/>
            <a:ext cx="111934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 art. 7º da NLLC estabelece requisitos básicos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para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atuação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agentes</a:t>
            </a:r>
            <a:r>
              <a:rPr lang="pt-PT" sz="2000" spc="-4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públicos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</a:t>
            </a:r>
            <a:r>
              <a:rPr lang="pt-PT" sz="2000" spc="-5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processos</a:t>
            </a:r>
            <a:r>
              <a:rPr lang="pt-PT" sz="2000" spc="-4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-21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contratação</a:t>
            </a:r>
            <a:r>
              <a:rPr lang="pt-PT" sz="2000" spc="-1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pública.</a:t>
            </a:r>
          </a:p>
          <a:p>
            <a:pPr marL="3556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 lei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exige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que a designação recaia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preferencialmente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sobre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servidores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efetivos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empregados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quadro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permanente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, </a:t>
            </a:r>
          </a:p>
          <a:p>
            <a:pPr marL="3556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que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recebam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prévia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capacitação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adequada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não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tenham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vínculos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parentesco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natureza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técnica,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comercial,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econômica,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financeira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com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licitantes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ou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contratados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habituais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da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Administração</a:t>
            </a:r>
            <a:r>
              <a:rPr lang="pt-PT" sz="2000" spc="5" dirty="0">
                <a:solidFill>
                  <a:srgbClr val="002060"/>
                </a:solidFill>
                <a:ea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3556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Já o art.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8º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estabelece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categorias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específicas</a:t>
            </a:r>
            <a:r>
              <a:rPr lang="pt-PT" sz="2000" b="1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de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agentes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públicos e cria requisitos específicos em paralelo</a:t>
            </a:r>
            <a:r>
              <a:rPr lang="pt-PT" sz="2000" spc="5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às regras gerais, tais como o </a:t>
            </a:r>
            <a:r>
              <a:rPr lang="pt-PT" sz="2000" b="1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Agente de Contratação</a:t>
            </a:r>
            <a:r>
              <a:rPr lang="pt-PT" sz="2000" dirty="0">
                <a:solidFill>
                  <a:srgbClr val="002060"/>
                </a:solidFill>
                <a:effectLst/>
                <a:ea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rgbClr val="002060"/>
              </a:solidFill>
              <a:effectLst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5EF8F2-9CDF-45F2-A69A-44BAAD026B0F}"/>
              </a:ext>
            </a:extLst>
          </p:cNvPr>
          <p:cNvSpPr txBox="1"/>
          <p:nvPr/>
        </p:nvSpPr>
        <p:spPr>
          <a:xfrm>
            <a:off x="415443" y="701704"/>
            <a:ext cx="10330222" cy="557193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2. OS AGENTES PÚBLICOS</a:t>
            </a:r>
          </a:p>
        </p:txBody>
      </p:sp>
    </p:spTree>
    <p:extLst>
      <p:ext uri="{BB962C8B-B14F-4D97-AF65-F5344CB8AC3E}">
        <p14:creationId xmlns:p14="http://schemas.microsoft.com/office/powerpoint/2010/main" val="352000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C3AEF3-2CB1-44B3-9EC1-AE1851FFA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9974796-2F41-491D-A7D1-52CAB0322DEA}"/>
              </a:ext>
            </a:extLst>
          </p:cNvPr>
          <p:cNvSpPr txBox="1"/>
          <p:nvPr/>
        </p:nvSpPr>
        <p:spPr>
          <a:xfrm>
            <a:off x="1034057" y="787590"/>
            <a:ext cx="9065092" cy="403304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PRINCIPAIS</a:t>
            </a:r>
            <a:r>
              <a:rPr lang="pt-PT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CARACTERÍSTICAS</a:t>
            </a:r>
            <a:r>
              <a:rPr lang="pt-PT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DESSAS</a:t>
            </a:r>
            <a:r>
              <a:rPr lang="pt-PT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DIFERENTES</a:t>
            </a:r>
            <a:r>
              <a:rPr lang="pt-PT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bel" panose="020B0503020204020204" pitchFamily="34" charset="0"/>
                <a:cs typeface="Arial" panose="020B0604020202020204" pitchFamily="34" charset="0"/>
              </a:rPr>
              <a:t>FUNÇÕES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7530972-6DFD-4A75-8CF8-0F3A52CBD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63370"/>
              </p:ext>
            </p:extLst>
          </p:nvPr>
        </p:nvGraphicFramePr>
        <p:xfrm>
          <a:off x="1034057" y="1728280"/>
          <a:ext cx="10203397" cy="492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163">
                  <a:extLst>
                    <a:ext uri="{9D8B030D-6E8A-4147-A177-3AD203B41FA5}">
                      <a16:colId xmlns:a16="http://schemas.microsoft.com/office/drawing/2014/main" val="311170269"/>
                    </a:ext>
                  </a:extLst>
                </a:gridCol>
                <a:gridCol w="2603781">
                  <a:extLst>
                    <a:ext uri="{9D8B030D-6E8A-4147-A177-3AD203B41FA5}">
                      <a16:colId xmlns:a16="http://schemas.microsoft.com/office/drawing/2014/main" val="2424096534"/>
                    </a:ext>
                  </a:extLst>
                </a:gridCol>
                <a:gridCol w="5651453">
                  <a:extLst>
                    <a:ext uri="{9D8B030D-6E8A-4147-A177-3AD203B41FA5}">
                      <a16:colId xmlns:a16="http://schemas.microsoft.com/office/drawing/2014/main" val="4198835832"/>
                    </a:ext>
                  </a:extLst>
                </a:gridCol>
              </a:tblGrid>
              <a:tr h="238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NOMENCLATURA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CABIMENTO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26282"/>
                  </a:ext>
                </a:extLst>
              </a:tr>
              <a:tr h="1711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 de</a:t>
                      </a:r>
                      <a:r>
                        <a:rPr lang="pt-BR" sz="16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contratação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Concorrência;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Concurso;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Leilão,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 designado</a:t>
                      </a:r>
                      <a:r>
                        <a:rPr lang="pt-PT" sz="16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6º,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LX;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8º,</a:t>
                      </a:r>
                      <a:r>
                        <a:rPr lang="pt-PT" sz="16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caput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§1º)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905"/>
                        </a:lnSpc>
                        <a:buFont typeface="Arial" panose="020B0604020202020204" pitchFamily="34" charset="0"/>
                        <a:buChar char="•"/>
                        <a:tabLst>
                          <a:tab pos="194945" algn="l"/>
                        </a:tabLst>
                      </a:pPr>
                      <a:endParaRPr lang="pt-PT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194945" algn="l"/>
                        </a:tabLs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Obrigatoriamente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será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efetivo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empregado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t-PT" sz="16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permanente;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194945" algn="l"/>
                        </a:tabLs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Regra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geral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conduzir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licitação</a:t>
                      </a:r>
                      <a:r>
                        <a:rPr lang="pt-PT" sz="16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NLLC;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194945" algn="l"/>
                        </a:tabLs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Auxiliado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equipe</a:t>
                      </a:r>
                      <a:r>
                        <a:rPr lang="pt-PT" sz="16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6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apoio;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/>
                </a:tc>
                <a:extLst>
                  <a:ext uri="{0D108BD9-81ED-4DB2-BD59-A6C34878D82A}">
                    <a16:rowId xmlns:a16="http://schemas.microsoft.com/office/drawing/2014/main" val="4219803465"/>
                  </a:ext>
                </a:extLst>
              </a:tr>
              <a:tr h="102647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Pregoeiro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55"/>
                        </a:spcBef>
                        <a:buFont typeface="Arial" panose="020B0604020202020204" pitchFamily="34" charset="0"/>
                        <a:buNone/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Pregão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</a:t>
                      </a:r>
                      <a:r>
                        <a:rPr lang="pt-PT" sz="16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8º,</a:t>
                      </a:r>
                      <a:r>
                        <a:rPr lang="pt-PT" sz="16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caput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§5º)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5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Obrigatoriamente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será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efetivo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empregado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t-PT" sz="16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permanente;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ts val="905"/>
                        </a:lnSpc>
                        <a:buFont typeface="Arial" panose="020B0604020202020204" pitchFamily="34" charset="0"/>
                        <a:buChar char="•"/>
                        <a:tabLst>
                          <a:tab pos="194945" algn="l"/>
                        </a:tabLs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Auxiliado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equipe</a:t>
                      </a:r>
                      <a:r>
                        <a:rPr lang="pt-PT" sz="16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apoio;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50926"/>
                  </a:ext>
                </a:extLst>
              </a:tr>
              <a:tr h="72780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pt-P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pt-P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Leiloeiro</a:t>
                      </a:r>
                      <a:r>
                        <a:rPr lang="pt-PT" sz="16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5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Leilão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</a:t>
                      </a:r>
                      <a:r>
                        <a:rPr lang="pt-PT" sz="16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5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leiloeiro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</a:t>
                      </a:r>
                      <a:r>
                        <a:rPr lang="pt-PT" sz="16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contratado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pregão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eletrônico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pt-PT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credenciamento.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/>
                </a:tc>
                <a:extLst>
                  <a:ext uri="{0D108BD9-81ED-4DB2-BD59-A6C34878D82A}">
                    <a16:rowId xmlns:a16="http://schemas.microsoft.com/office/drawing/2014/main" val="2084963463"/>
                  </a:ext>
                </a:extLst>
              </a:tr>
              <a:tr h="1161341">
                <a:tc>
                  <a:txBody>
                    <a:bodyPr/>
                    <a:lstStyle/>
                    <a:p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63000"/>
                        </a:lnSpc>
                        <a:spcBef>
                          <a:spcPts val="1130"/>
                        </a:spcBef>
                        <a:buFont typeface="Arial" panose="020B0604020202020204" pitchFamily="34" charset="0"/>
                        <a:buChar char="•"/>
                        <a:tabLst>
                          <a:tab pos="1329055" algn="l"/>
                        </a:tabLst>
                      </a:pPr>
                      <a:endParaRPr lang="pt-PT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130"/>
                        </a:spcBef>
                        <a:buFont typeface="Arial" panose="020B0604020202020204" pitchFamily="34" charset="0"/>
                        <a:buChar char="•"/>
                        <a:tabLst>
                          <a:tab pos="1329055" algn="l"/>
                        </a:tabLs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Execução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117)	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130"/>
                        </a:spcBef>
                        <a:buFont typeface="Arial" panose="020B0604020202020204" pitchFamily="34" charset="0"/>
                        <a:buChar char="•"/>
                        <a:tabLst>
                          <a:tab pos="1329055" algn="l"/>
                        </a:tabLs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Podem ser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nomeados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 fiscal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contrato;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130"/>
                        </a:spcBef>
                        <a:buFont typeface="Arial" panose="020B0604020202020204" pitchFamily="34" charset="0"/>
                        <a:buChar char="•"/>
                        <a:tabLst>
                          <a:tab pos="1329055" algn="l"/>
                        </a:tabLs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possível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contratação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terceiros,</a:t>
                      </a:r>
                      <a:r>
                        <a:rPr lang="pt-PT" sz="16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firmarão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confidencialidade,</a:t>
                      </a:r>
                      <a:r>
                        <a:rPr lang="pt-PT" sz="16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assistir</a:t>
                      </a:r>
                      <a:r>
                        <a:rPr lang="pt-PT" sz="16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</a:t>
                      </a:r>
                      <a:r>
                        <a:rPr lang="pt-PT" sz="16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pt-PT" sz="16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suas</a:t>
                      </a:r>
                      <a:r>
                        <a:rPr lang="pt-PT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atribuições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69" marR="9356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484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4795</Words>
  <Application>Microsoft Office PowerPoint</Application>
  <PresentationFormat>Widescreen</PresentationFormat>
  <Paragraphs>320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Bahnschrift Light</vt:lpstr>
      <vt:lpstr>Calibri</vt:lpstr>
      <vt:lpstr>Calibri Light</vt:lpstr>
      <vt:lpstr>Corbel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DISPENSA E VALORES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respiro</dc:title>
  <dc:creator>Nova</dc:creator>
  <cp:lastModifiedBy>Dr. Rogerio Pardini</cp:lastModifiedBy>
  <cp:revision>22</cp:revision>
  <dcterms:created xsi:type="dcterms:W3CDTF">2020-09-25T15:05:21Z</dcterms:created>
  <dcterms:modified xsi:type="dcterms:W3CDTF">2022-04-26T13:00:22Z</dcterms:modified>
</cp:coreProperties>
</file>