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1431" r:id="rId3"/>
    <p:sldId id="1483" r:id="rId4"/>
    <p:sldId id="258" r:id="rId5"/>
    <p:sldId id="272" r:id="rId6"/>
    <p:sldId id="263" r:id="rId7"/>
    <p:sldId id="273" r:id="rId8"/>
    <p:sldId id="274" r:id="rId9"/>
    <p:sldId id="275" r:id="rId10"/>
    <p:sldId id="276" r:id="rId11"/>
    <p:sldId id="277" r:id="rId12"/>
    <p:sldId id="278" r:id="rId13"/>
    <p:sldId id="1340" r:id="rId14"/>
    <p:sldId id="1341" r:id="rId15"/>
    <p:sldId id="1482" r:id="rId16"/>
    <p:sldId id="1343" r:id="rId17"/>
    <p:sldId id="1344" r:id="rId18"/>
    <p:sldId id="1345" r:id="rId19"/>
    <p:sldId id="1346" r:id="rId20"/>
    <p:sldId id="1484" r:id="rId21"/>
    <p:sldId id="297" r:id="rId22"/>
    <p:sldId id="1499" r:id="rId23"/>
    <p:sldId id="1498" r:id="rId24"/>
    <p:sldId id="262" r:id="rId25"/>
    <p:sldId id="1485" r:id="rId26"/>
    <p:sldId id="1486" r:id="rId27"/>
    <p:sldId id="1487" r:id="rId28"/>
    <p:sldId id="1488" r:id="rId29"/>
    <p:sldId id="1490" r:id="rId30"/>
    <p:sldId id="1491" r:id="rId31"/>
    <p:sldId id="1492" r:id="rId32"/>
    <p:sldId id="1493" r:id="rId33"/>
    <p:sldId id="1494" r:id="rId34"/>
    <p:sldId id="1495" r:id="rId35"/>
    <p:sldId id="1496" r:id="rId36"/>
    <p:sldId id="1497" r:id="rId37"/>
    <p:sldId id="295" r:id="rId38"/>
    <p:sldId id="298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539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CC00CC"/>
    <a:srgbClr val="FF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6539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8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NTNBs%20e%20IBO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NTNBs%20e%20IBO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NTNBs%20e%20IBO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NTNBs%20e%20IBO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NTNBs%20e%20IBO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NTNBs%20e%20IBO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PORTO%20FELIZ\ALM\PASSIVO%20PORTO%20FELIZ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MARAB&#193;\ALM\2020\Fronteira%20Eficiente%20CUPOM_2,99%25_MARAB&#193;%205,87%25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SELIC!$C$14</c:f>
              <c:strCache>
                <c:ptCount val="1"/>
                <c:pt idx="0">
                  <c:v>Selic (% a.a.)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rgbClr val="008000"/>
              </a:solidFill>
            </a:ln>
            <a:effectLst/>
          </c:spPr>
          <c:invertIfNegative val="0"/>
          <c:cat>
            <c:numRef>
              <c:f>SELIC!$B$15:$B$65</c:f>
              <c:numCache>
                <c:formatCode>m/d/yyyy</c:formatCode>
                <c:ptCount val="51"/>
                <c:pt idx="0">
                  <c:v>44636</c:v>
                </c:pt>
                <c:pt idx="1">
                  <c:v>44594</c:v>
                </c:pt>
                <c:pt idx="2">
                  <c:v>44538</c:v>
                </c:pt>
                <c:pt idx="3">
                  <c:v>44496</c:v>
                </c:pt>
                <c:pt idx="4">
                  <c:v>44461</c:v>
                </c:pt>
                <c:pt idx="5">
                  <c:v>44412</c:v>
                </c:pt>
                <c:pt idx="6">
                  <c:v>44364</c:v>
                </c:pt>
                <c:pt idx="7">
                  <c:v>44321</c:v>
                </c:pt>
                <c:pt idx="8">
                  <c:v>44272</c:v>
                </c:pt>
                <c:pt idx="9">
                  <c:v>44216</c:v>
                </c:pt>
                <c:pt idx="10">
                  <c:v>44174</c:v>
                </c:pt>
                <c:pt idx="11">
                  <c:v>44132</c:v>
                </c:pt>
                <c:pt idx="12">
                  <c:v>44090</c:v>
                </c:pt>
                <c:pt idx="13">
                  <c:v>44048</c:v>
                </c:pt>
                <c:pt idx="14">
                  <c:v>43999</c:v>
                </c:pt>
                <c:pt idx="15">
                  <c:v>43958</c:v>
                </c:pt>
                <c:pt idx="16">
                  <c:v>43909</c:v>
                </c:pt>
                <c:pt idx="17">
                  <c:v>43867</c:v>
                </c:pt>
                <c:pt idx="18">
                  <c:v>43811</c:v>
                </c:pt>
                <c:pt idx="19">
                  <c:v>43769</c:v>
                </c:pt>
                <c:pt idx="20">
                  <c:v>43727</c:v>
                </c:pt>
                <c:pt idx="21">
                  <c:v>43678</c:v>
                </c:pt>
                <c:pt idx="22">
                  <c:v>43635</c:v>
                </c:pt>
                <c:pt idx="23">
                  <c:v>43593</c:v>
                </c:pt>
                <c:pt idx="24">
                  <c:v>43544</c:v>
                </c:pt>
                <c:pt idx="25">
                  <c:v>43502</c:v>
                </c:pt>
                <c:pt idx="26">
                  <c:v>43446</c:v>
                </c:pt>
                <c:pt idx="27">
                  <c:v>43404</c:v>
                </c:pt>
                <c:pt idx="28">
                  <c:v>43362</c:v>
                </c:pt>
                <c:pt idx="29">
                  <c:v>43313</c:v>
                </c:pt>
                <c:pt idx="30">
                  <c:v>43271</c:v>
                </c:pt>
                <c:pt idx="31">
                  <c:v>43236</c:v>
                </c:pt>
                <c:pt idx="32">
                  <c:v>43181</c:v>
                </c:pt>
                <c:pt idx="33">
                  <c:v>43139</c:v>
                </c:pt>
                <c:pt idx="34">
                  <c:v>43076</c:v>
                </c:pt>
                <c:pt idx="35">
                  <c:v>43034</c:v>
                </c:pt>
                <c:pt idx="36">
                  <c:v>42986</c:v>
                </c:pt>
                <c:pt idx="37">
                  <c:v>42943</c:v>
                </c:pt>
                <c:pt idx="38">
                  <c:v>42887</c:v>
                </c:pt>
                <c:pt idx="39">
                  <c:v>42838</c:v>
                </c:pt>
                <c:pt idx="40">
                  <c:v>42789</c:v>
                </c:pt>
                <c:pt idx="41">
                  <c:v>42747</c:v>
                </c:pt>
                <c:pt idx="42">
                  <c:v>42705</c:v>
                </c:pt>
                <c:pt idx="43">
                  <c:v>42663</c:v>
                </c:pt>
                <c:pt idx="44">
                  <c:v>42613</c:v>
                </c:pt>
                <c:pt idx="45">
                  <c:v>42571</c:v>
                </c:pt>
                <c:pt idx="46">
                  <c:v>42529</c:v>
                </c:pt>
                <c:pt idx="47">
                  <c:v>42487</c:v>
                </c:pt>
                <c:pt idx="48">
                  <c:v>42431</c:v>
                </c:pt>
                <c:pt idx="49">
                  <c:v>42389</c:v>
                </c:pt>
                <c:pt idx="50">
                  <c:v>42334</c:v>
                </c:pt>
              </c:numCache>
            </c:numRef>
          </c:cat>
          <c:val>
            <c:numRef>
              <c:f>SELIC!$C$15:$C$65</c:f>
              <c:numCache>
                <c:formatCode>0.00%</c:formatCode>
                <c:ptCount val="51"/>
                <c:pt idx="0">
                  <c:v>0.11749999999999999</c:v>
                </c:pt>
                <c:pt idx="1">
                  <c:v>0.1075</c:v>
                </c:pt>
                <c:pt idx="2">
                  <c:v>9.2499999999999999E-2</c:v>
                </c:pt>
                <c:pt idx="3">
                  <c:v>7.7499999999999999E-2</c:v>
                </c:pt>
                <c:pt idx="4">
                  <c:v>6.25E-2</c:v>
                </c:pt>
                <c:pt idx="5">
                  <c:v>5.2499999999999998E-2</c:v>
                </c:pt>
                <c:pt idx="6">
                  <c:v>4.2500000000000003E-2</c:v>
                </c:pt>
                <c:pt idx="7">
                  <c:v>3.5000000000000003E-2</c:v>
                </c:pt>
                <c:pt idx="8">
                  <c:v>2.75E-2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2.2499999999999999E-2</c:v>
                </c:pt>
                <c:pt idx="15">
                  <c:v>0.03</c:v>
                </c:pt>
                <c:pt idx="16">
                  <c:v>3.7499999999999999E-2</c:v>
                </c:pt>
                <c:pt idx="17">
                  <c:v>4.2500000000000003E-2</c:v>
                </c:pt>
                <c:pt idx="18">
                  <c:v>4.4999999999999998E-2</c:v>
                </c:pt>
                <c:pt idx="19">
                  <c:v>0.05</c:v>
                </c:pt>
                <c:pt idx="20">
                  <c:v>5.5E-2</c:v>
                </c:pt>
                <c:pt idx="21">
                  <c:v>0.06</c:v>
                </c:pt>
                <c:pt idx="22">
                  <c:v>6.5000000000000002E-2</c:v>
                </c:pt>
                <c:pt idx="23">
                  <c:v>6.5000000000000002E-2</c:v>
                </c:pt>
                <c:pt idx="24">
                  <c:v>6.5000000000000002E-2</c:v>
                </c:pt>
                <c:pt idx="25">
                  <c:v>6.5000000000000002E-2</c:v>
                </c:pt>
                <c:pt idx="26">
                  <c:v>6.5000000000000002E-2</c:v>
                </c:pt>
                <c:pt idx="27">
                  <c:v>6.5000000000000002E-2</c:v>
                </c:pt>
                <c:pt idx="28">
                  <c:v>6.5000000000000002E-2</c:v>
                </c:pt>
                <c:pt idx="29">
                  <c:v>6.5000000000000002E-2</c:v>
                </c:pt>
                <c:pt idx="30">
                  <c:v>6.5000000000000002E-2</c:v>
                </c:pt>
                <c:pt idx="31">
                  <c:v>6.5000000000000002E-2</c:v>
                </c:pt>
                <c:pt idx="32">
                  <c:v>6.5000000000000002E-2</c:v>
                </c:pt>
                <c:pt idx="33">
                  <c:v>6.7500000000000004E-2</c:v>
                </c:pt>
                <c:pt idx="34">
                  <c:v>7.0000000000000007E-2</c:v>
                </c:pt>
                <c:pt idx="35">
                  <c:v>7.4999999999999997E-2</c:v>
                </c:pt>
                <c:pt idx="36">
                  <c:v>8.2500000000000004E-2</c:v>
                </c:pt>
                <c:pt idx="37">
                  <c:v>9.2499999999999999E-2</c:v>
                </c:pt>
                <c:pt idx="38">
                  <c:v>0.10249999999999999</c:v>
                </c:pt>
                <c:pt idx="39">
                  <c:v>0.1125</c:v>
                </c:pt>
                <c:pt idx="40">
                  <c:v>0.1225</c:v>
                </c:pt>
                <c:pt idx="41">
                  <c:v>0.13</c:v>
                </c:pt>
                <c:pt idx="42">
                  <c:v>0.13750000000000001</c:v>
                </c:pt>
                <c:pt idx="43">
                  <c:v>0.14000000000000001</c:v>
                </c:pt>
                <c:pt idx="44">
                  <c:v>0.14249999999999999</c:v>
                </c:pt>
                <c:pt idx="45">
                  <c:v>0.14249999999999999</c:v>
                </c:pt>
                <c:pt idx="46">
                  <c:v>0.14249999999999999</c:v>
                </c:pt>
                <c:pt idx="47">
                  <c:v>0.14249999999999999</c:v>
                </c:pt>
                <c:pt idx="48">
                  <c:v>0.14249999999999999</c:v>
                </c:pt>
                <c:pt idx="49">
                  <c:v>0.14249999999999999</c:v>
                </c:pt>
                <c:pt idx="50">
                  <c:v>0.14249999999999999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7-4669-BAF1-FFC55ED24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10127"/>
        <c:axId val="77887663"/>
      </c:barChart>
      <c:dateAx>
        <c:axId val="779101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887663"/>
        <c:crosses val="autoZero"/>
        <c:auto val="1"/>
        <c:lblOffset val="100"/>
        <c:baseTimeUnit val="months"/>
      </c:dateAx>
      <c:valAx>
        <c:axId val="77887663"/>
        <c:scaling>
          <c:orientation val="minMax"/>
          <c:max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91012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'DIA A DIA OK'!$E$2</c:f>
              <c:strCache>
                <c:ptCount val="1"/>
                <c:pt idx="0">
                  <c:v>NTNB 2055</c:v>
                </c:pt>
              </c:strCache>
            </c:strRef>
          </c:tx>
          <c:spPr>
            <a:ln w="2857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cat>
            <c:numRef>
              <c:f>'DIA A DIA OK'!$D$3:$D$580</c:f>
              <c:numCache>
                <c:formatCode>m/d/yyyy</c:formatCode>
                <c:ptCount val="578"/>
                <c:pt idx="0">
                  <c:v>43830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43887</c:v>
                </c:pt>
                <c:pt idx="39">
                  <c:v>43888</c:v>
                </c:pt>
                <c:pt idx="40">
                  <c:v>43889</c:v>
                </c:pt>
                <c:pt idx="41">
                  <c:v>43892</c:v>
                </c:pt>
                <c:pt idx="42">
                  <c:v>43893</c:v>
                </c:pt>
                <c:pt idx="43">
                  <c:v>43894</c:v>
                </c:pt>
                <c:pt idx="44">
                  <c:v>43895</c:v>
                </c:pt>
                <c:pt idx="45">
                  <c:v>43896</c:v>
                </c:pt>
                <c:pt idx="46">
                  <c:v>43899</c:v>
                </c:pt>
                <c:pt idx="47">
                  <c:v>43900</c:v>
                </c:pt>
                <c:pt idx="48">
                  <c:v>43901</c:v>
                </c:pt>
                <c:pt idx="49">
                  <c:v>43902</c:v>
                </c:pt>
                <c:pt idx="50">
                  <c:v>43903</c:v>
                </c:pt>
                <c:pt idx="51">
                  <c:v>43906</c:v>
                </c:pt>
                <c:pt idx="52">
                  <c:v>43907</c:v>
                </c:pt>
                <c:pt idx="53">
                  <c:v>43908</c:v>
                </c:pt>
                <c:pt idx="54">
                  <c:v>43909</c:v>
                </c:pt>
                <c:pt idx="55">
                  <c:v>43910</c:v>
                </c:pt>
                <c:pt idx="56">
                  <c:v>43913</c:v>
                </c:pt>
                <c:pt idx="57">
                  <c:v>43914</c:v>
                </c:pt>
                <c:pt idx="58">
                  <c:v>43915</c:v>
                </c:pt>
                <c:pt idx="59">
                  <c:v>43916</c:v>
                </c:pt>
                <c:pt idx="60">
                  <c:v>43917</c:v>
                </c:pt>
                <c:pt idx="61">
                  <c:v>43920</c:v>
                </c:pt>
                <c:pt idx="62">
                  <c:v>43921</c:v>
                </c:pt>
                <c:pt idx="63">
                  <c:v>43922</c:v>
                </c:pt>
                <c:pt idx="64">
                  <c:v>43923</c:v>
                </c:pt>
                <c:pt idx="65">
                  <c:v>43924</c:v>
                </c:pt>
                <c:pt idx="66">
                  <c:v>43927</c:v>
                </c:pt>
                <c:pt idx="67">
                  <c:v>43928</c:v>
                </c:pt>
                <c:pt idx="68">
                  <c:v>43929</c:v>
                </c:pt>
                <c:pt idx="69">
                  <c:v>43930</c:v>
                </c:pt>
                <c:pt idx="70">
                  <c:v>43934</c:v>
                </c:pt>
                <c:pt idx="71">
                  <c:v>43935</c:v>
                </c:pt>
                <c:pt idx="72">
                  <c:v>43936</c:v>
                </c:pt>
                <c:pt idx="73">
                  <c:v>43937</c:v>
                </c:pt>
                <c:pt idx="74">
                  <c:v>43938</c:v>
                </c:pt>
                <c:pt idx="75">
                  <c:v>43941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43955</c:v>
                </c:pt>
                <c:pt idx="84">
                  <c:v>43956</c:v>
                </c:pt>
                <c:pt idx="85">
                  <c:v>43957</c:v>
                </c:pt>
                <c:pt idx="86">
                  <c:v>43958</c:v>
                </c:pt>
                <c:pt idx="87">
                  <c:v>43959</c:v>
                </c:pt>
                <c:pt idx="88">
                  <c:v>43962</c:v>
                </c:pt>
                <c:pt idx="89">
                  <c:v>43963</c:v>
                </c:pt>
                <c:pt idx="90">
                  <c:v>43964</c:v>
                </c:pt>
                <c:pt idx="91">
                  <c:v>43965</c:v>
                </c:pt>
                <c:pt idx="92">
                  <c:v>43966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43976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43994</c:v>
                </c:pt>
                <c:pt idx="112">
                  <c:v>43997</c:v>
                </c:pt>
                <c:pt idx="113">
                  <c:v>43998</c:v>
                </c:pt>
                <c:pt idx="114">
                  <c:v>43999</c:v>
                </c:pt>
                <c:pt idx="115">
                  <c:v>44000</c:v>
                </c:pt>
                <c:pt idx="116">
                  <c:v>44001</c:v>
                </c:pt>
                <c:pt idx="117">
                  <c:v>44004</c:v>
                </c:pt>
                <c:pt idx="118">
                  <c:v>44005</c:v>
                </c:pt>
                <c:pt idx="119">
                  <c:v>44006</c:v>
                </c:pt>
                <c:pt idx="120">
                  <c:v>44007</c:v>
                </c:pt>
                <c:pt idx="121">
                  <c:v>44008</c:v>
                </c:pt>
                <c:pt idx="122">
                  <c:v>44011</c:v>
                </c:pt>
                <c:pt idx="123">
                  <c:v>44012</c:v>
                </c:pt>
                <c:pt idx="124">
                  <c:v>44013</c:v>
                </c:pt>
                <c:pt idx="125">
                  <c:v>44014</c:v>
                </c:pt>
                <c:pt idx="126">
                  <c:v>44015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44117</c:v>
                </c:pt>
                <c:pt idx="197">
                  <c:v>44118</c:v>
                </c:pt>
                <c:pt idx="198">
                  <c:v>44119</c:v>
                </c:pt>
                <c:pt idx="199">
                  <c:v>44120</c:v>
                </c:pt>
                <c:pt idx="200">
                  <c:v>44123</c:v>
                </c:pt>
                <c:pt idx="201">
                  <c:v>44124</c:v>
                </c:pt>
                <c:pt idx="202">
                  <c:v>44125</c:v>
                </c:pt>
                <c:pt idx="203">
                  <c:v>44126</c:v>
                </c:pt>
                <c:pt idx="204">
                  <c:v>44127</c:v>
                </c:pt>
                <c:pt idx="205">
                  <c:v>44130</c:v>
                </c:pt>
                <c:pt idx="206">
                  <c:v>44131</c:v>
                </c:pt>
                <c:pt idx="207">
                  <c:v>44132</c:v>
                </c:pt>
                <c:pt idx="208">
                  <c:v>44133</c:v>
                </c:pt>
                <c:pt idx="209">
                  <c:v>44134</c:v>
                </c:pt>
                <c:pt idx="210">
                  <c:v>44138</c:v>
                </c:pt>
                <c:pt idx="211">
                  <c:v>44139</c:v>
                </c:pt>
                <c:pt idx="212">
                  <c:v>44140</c:v>
                </c:pt>
                <c:pt idx="213">
                  <c:v>44141</c:v>
                </c:pt>
                <c:pt idx="214">
                  <c:v>44144</c:v>
                </c:pt>
                <c:pt idx="215">
                  <c:v>44145</c:v>
                </c:pt>
                <c:pt idx="216">
                  <c:v>44146</c:v>
                </c:pt>
                <c:pt idx="217">
                  <c:v>44147</c:v>
                </c:pt>
                <c:pt idx="218">
                  <c:v>44148</c:v>
                </c:pt>
                <c:pt idx="219">
                  <c:v>44151</c:v>
                </c:pt>
                <c:pt idx="220">
                  <c:v>44152</c:v>
                </c:pt>
                <c:pt idx="221">
                  <c:v>44153</c:v>
                </c:pt>
                <c:pt idx="222">
                  <c:v>44154</c:v>
                </c:pt>
                <c:pt idx="223">
                  <c:v>44155</c:v>
                </c:pt>
                <c:pt idx="224">
                  <c:v>44158</c:v>
                </c:pt>
                <c:pt idx="225">
                  <c:v>44159</c:v>
                </c:pt>
                <c:pt idx="226">
                  <c:v>44160</c:v>
                </c:pt>
                <c:pt idx="227">
                  <c:v>44161</c:v>
                </c:pt>
                <c:pt idx="228">
                  <c:v>44162</c:v>
                </c:pt>
                <c:pt idx="229">
                  <c:v>44165</c:v>
                </c:pt>
                <c:pt idx="230">
                  <c:v>44166</c:v>
                </c:pt>
                <c:pt idx="231">
                  <c:v>44167</c:v>
                </c:pt>
                <c:pt idx="232">
                  <c:v>44168</c:v>
                </c:pt>
                <c:pt idx="233">
                  <c:v>44169</c:v>
                </c:pt>
                <c:pt idx="234">
                  <c:v>44172</c:v>
                </c:pt>
                <c:pt idx="235">
                  <c:v>44173</c:v>
                </c:pt>
                <c:pt idx="236">
                  <c:v>44174</c:v>
                </c:pt>
                <c:pt idx="237">
                  <c:v>44175</c:v>
                </c:pt>
                <c:pt idx="238">
                  <c:v>44176</c:v>
                </c:pt>
                <c:pt idx="239">
                  <c:v>44179</c:v>
                </c:pt>
                <c:pt idx="240">
                  <c:v>44180</c:v>
                </c:pt>
                <c:pt idx="241">
                  <c:v>44181</c:v>
                </c:pt>
                <c:pt idx="242">
                  <c:v>44182</c:v>
                </c:pt>
                <c:pt idx="243">
                  <c:v>44183</c:v>
                </c:pt>
                <c:pt idx="244">
                  <c:v>44186</c:v>
                </c:pt>
                <c:pt idx="245">
                  <c:v>44187</c:v>
                </c:pt>
                <c:pt idx="246">
                  <c:v>44188</c:v>
                </c:pt>
                <c:pt idx="247">
                  <c:v>44189</c:v>
                </c:pt>
                <c:pt idx="248">
                  <c:v>44193</c:v>
                </c:pt>
                <c:pt idx="249">
                  <c:v>44194</c:v>
                </c:pt>
                <c:pt idx="250">
                  <c:v>44195</c:v>
                </c:pt>
                <c:pt idx="251">
                  <c:v>44196</c:v>
                </c:pt>
                <c:pt idx="252">
                  <c:v>44200</c:v>
                </c:pt>
                <c:pt idx="253">
                  <c:v>44201</c:v>
                </c:pt>
                <c:pt idx="254">
                  <c:v>44202</c:v>
                </c:pt>
                <c:pt idx="255">
                  <c:v>44203</c:v>
                </c:pt>
                <c:pt idx="256">
                  <c:v>44204</c:v>
                </c:pt>
                <c:pt idx="257">
                  <c:v>44207</c:v>
                </c:pt>
                <c:pt idx="258">
                  <c:v>44208</c:v>
                </c:pt>
                <c:pt idx="259">
                  <c:v>44209</c:v>
                </c:pt>
                <c:pt idx="260">
                  <c:v>44210</c:v>
                </c:pt>
                <c:pt idx="261">
                  <c:v>44211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44319</c:v>
                </c:pt>
                <c:pt idx="334">
                  <c:v>44320</c:v>
                </c:pt>
                <c:pt idx="335">
                  <c:v>44321</c:v>
                </c:pt>
                <c:pt idx="336">
                  <c:v>44322</c:v>
                </c:pt>
                <c:pt idx="337">
                  <c:v>44323</c:v>
                </c:pt>
                <c:pt idx="338">
                  <c:v>44326</c:v>
                </c:pt>
                <c:pt idx="339">
                  <c:v>44327</c:v>
                </c:pt>
                <c:pt idx="340">
                  <c:v>44328</c:v>
                </c:pt>
                <c:pt idx="341">
                  <c:v>44329</c:v>
                </c:pt>
                <c:pt idx="342">
                  <c:v>44330</c:v>
                </c:pt>
                <c:pt idx="343">
                  <c:v>44333</c:v>
                </c:pt>
                <c:pt idx="344">
                  <c:v>44334</c:v>
                </c:pt>
                <c:pt idx="345">
                  <c:v>44335</c:v>
                </c:pt>
                <c:pt idx="346">
                  <c:v>44336</c:v>
                </c:pt>
                <c:pt idx="347">
                  <c:v>44337</c:v>
                </c:pt>
                <c:pt idx="348">
                  <c:v>44340</c:v>
                </c:pt>
                <c:pt idx="349">
                  <c:v>44341</c:v>
                </c:pt>
                <c:pt idx="350">
                  <c:v>44342</c:v>
                </c:pt>
                <c:pt idx="351">
                  <c:v>44343</c:v>
                </c:pt>
                <c:pt idx="352">
                  <c:v>44344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44351</c:v>
                </c:pt>
                <c:pt idx="357">
                  <c:v>44354</c:v>
                </c:pt>
                <c:pt idx="358">
                  <c:v>44355</c:v>
                </c:pt>
                <c:pt idx="359">
                  <c:v>44356</c:v>
                </c:pt>
                <c:pt idx="360">
                  <c:v>44357</c:v>
                </c:pt>
                <c:pt idx="361">
                  <c:v>44358</c:v>
                </c:pt>
                <c:pt idx="362">
                  <c:v>44361</c:v>
                </c:pt>
                <c:pt idx="363">
                  <c:v>44362</c:v>
                </c:pt>
                <c:pt idx="364">
                  <c:v>44363</c:v>
                </c:pt>
                <c:pt idx="365">
                  <c:v>44364</c:v>
                </c:pt>
                <c:pt idx="366">
                  <c:v>44365</c:v>
                </c:pt>
                <c:pt idx="367">
                  <c:v>44368</c:v>
                </c:pt>
                <c:pt idx="368">
                  <c:v>44369</c:v>
                </c:pt>
                <c:pt idx="369">
                  <c:v>44370</c:v>
                </c:pt>
                <c:pt idx="370">
                  <c:v>44371</c:v>
                </c:pt>
                <c:pt idx="371">
                  <c:v>44372</c:v>
                </c:pt>
                <c:pt idx="372">
                  <c:v>44375</c:v>
                </c:pt>
                <c:pt idx="373">
                  <c:v>44376</c:v>
                </c:pt>
                <c:pt idx="374">
                  <c:v>44377</c:v>
                </c:pt>
                <c:pt idx="375">
                  <c:v>44378</c:v>
                </c:pt>
                <c:pt idx="376">
                  <c:v>44379</c:v>
                </c:pt>
                <c:pt idx="377">
                  <c:v>44382</c:v>
                </c:pt>
                <c:pt idx="378">
                  <c:v>44383</c:v>
                </c:pt>
                <c:pt idx="379">
                  <c:v>44384</c:v>
                </c:pt>
                <c:pt idx="380">
                  <c:v>44385</c:v>
                </c:pt>
                <c:pt idx="381">
                  <c:v>44386</c:v>
                </c:pt>
                <c:pt idx="382">
                  <c:v>44389</c:v>
                </c:pt>
                <c:pt idx="383">
                  <c:v>44390</c:v>
                </c:pt>
                <c:pt idx="384">
                  <c:v>44391</c:v>
                </c:pt>
                <c:pt idx="385">
                  <c:v>44392</c:v>
                </c:pt>
                <c:pt idx="386">
                  <c:v>44393</c:v>
                </c:pt>
                <c:pt idx="387">
                  <c:v>44396</c:v>
                </c:pt>
                <c:pt idx="388">
                  <c:v>44397</c:v>
                </c:pt>
                <c:pt idx="389">
                  <c:v>44398</c:v>
                </c:pt>
                <c:pt idx="390">
                  <c:v>44399</c:v>
                </c:pt>
                <c:pt idx="391">
                  <c:v>44400</c:v>
                </c:pt>
                <c:pt idx="392">
                  <c:v>44403</c:v>
                </c:pt>
                <c:pt idx="393">
                  <c:v>44404</c:v>
                </c:pt>
                <c:pt idx="394">
                  <c:v>44405</c:v>
                </c:pt>
                <c:pt idx="395">
                  <c:v>44406</c:v>
                </c:pt>
                <c:pt idx="396">
                  <c:v>44407</c:v>
                </c:pt>
                <c:pt idx="397">
                  <c:v>44410</c:v>
                </c:pt>
                <c:pt idx="398">
                  <c:v>44411</c:v>
                </c:pt>
                <c:pt idx="399">
                  <c:v>44412</c:v>
                </c:pt>
                <c:pt idx="400">
                  <c:v>44413</c:v>
                </c:pt>
                <c:pt idx="401">
                  <c:v>44414</c:v>
                </c:pt>
                <c:pt idx="402">
                  <c:v>44417</c:v>
                </c:pt>
                <c:pt idx="403">
                  <c:v>44418</c:v>
                </c:pt>
                <c:pt idx="404">
                  <c:v>44419</c:v>
                </c:pt>
                <c:pt idx="405">
                  <c:v>44420</c:v>
                </c:pt>
                <c:pt idx="406">
                  <c:v>44421</c:v>
                </c:pt>
                <c:pt idx="407">
                  <c:v>44424</c:v>
                </c:pt>
                <c:pt idx="408">
                  <c:v>44425</c:v>
                </c:pt>
                <c:pt idx="409">
                  <c:v>44426</c:v>
                </c:pt>
                <c:pt idx="410">
                  <c:v>44427</c:v>
                </c:pt>
                <c:pt idx="411">
                  <c:v>44428</c:v>
                </c:pt>
                <c:pt idx="412">
                  <c:v>44431</c:v>
                </c:pt>
                <c:pt idx="413">
                  <c:v>44432</c:v>
                </c:pt>
                <c:pt idx="414">
                  <c:v>44433</c:v>
                </c:pt>
                <c:pt idx="415">
                  <c:v>44434</c:v>
                </c:pt>
                <c:pt idx="416">
                  <c:v>44435</c:v>
                </c:pt>
                <c:pt idx="417">
                  <c:v>44438</c:v>
                </c:pt>
                <c:pt idx="418">
                  <c:v>44439</c:v>
                </c:pt>
                <c:pt idx="419">
                  <c:v>44440</c:v>
                </c:pt>
                <c:pt idx="420">
                  <c:v>44441</c:v>
                </c:pt>
                <c:pt idx="421">
                  <c:v>44442</c:v>
                </c:pt>
                <c:pt idx="422">
                  <c:v>44445</c:v>
                </c:pt>
                <c:pt idx="423">
                  <c:v>44447</c:v>
                </c:pt>
                <c:pt idx="424">
                  <c:v>44448</c:v>
                </c:pt>
                <c:pt idx="425">
                  <c:v>44449</c:v>
                </c:pt>
                <c:pt idx="426">
                  <c:v>44452</c:v>
                </c:pt>
                <c:pt idx="427">
                  <c:v>44453</c:v>
                </c:pt>
                <c:pt idx="428">
                  <c:v>44454</c:v>
                </c:pt>
                <c:pt idx="429">
                  <c:v>44455</c:v>
                </c:pt>
                <c:pt idx="430">
                  <c:v>44456</c:v>
                </c:pt>
                <c:pt idx="431">
                  <c:v>44459</c:v>
                </c:pt>
                <c:pt idx="432">
                  <c:v>44460</c:v>
                </c:pt>
                <c:pt idx="433">
                  <c:v>44461</c:v>
                </c:pt>
                <c:pt idx="434">
                  <c:v>44462</c:v>
                </c:pt>
                <c:pt idx="435">
                  <c:v>44463</c:v>
                </c:pt>
                <c:pt idx="436">
                  <c:v>44466</c:v>
                </c:pt>
                <c:pt idx="437">
                  <c:v>44467</c:v>
                </c:pt>
                <c:pt idx="438">
                  <c:v>44468</c:v>
                </c:pt>
                <c:pt idx="439">
                  <c:v>44469</c:v>
                </c:pt>
                <c:pt idx="440">
                  <c:v>44470</c:v>
                </c:pt>
                <c:pt idx="441">
                  <c:v>44473</c:v>
                </c:pt>
                <c:pt idx="442">
                  <c:v>44474</c:v>
                </c:pt>
                <c:pt idx="443">
                  <c:v>44475</c:v>
                </c:pt>
                <c:pt idx="444">
                  <c:v>44476</c:v>
                </c:pt>
                <c:pt idx="445">
                  <c:v>44477</c:v>
                </c:pt>
                <c:pt idx="446">
                  <c:v>44480</c:v>
                </c:pt>
                <c:pt idx="447">
                  <c:v>44482</c:v>
                </c:pt>
                <c:pt idx="448">
                  <c:v>44483</c:v>
                </c:pt>
                <c:pt idx="449">
                  <c:v>44484</c:v>
                </c:pt>
                <c:pt idx="450">
                  <c:v>44487</c:v>
                </c:pt>
                <c:pt idx="451">
                  <c:v>44488</c:v>
                </c:pt>
                <c:pt idx="452">
                  <c:v>44489</c:v>
                </c:pt>
                <c:pt idx="453">
                  <c:v>44490</c:v>
                </c:pt>
                <c:pt idx="454">
                  <c:v>44491</c:v>
                </c:pt>
                <c:pt idx="455">
                  <c:v>44494</c:v>
                </c:pt>
                <c:pt idx="456">
                  <c:v>44495</c:v>
                </c:pt>
                <c:pt idx="457">
                  <c:v>44496</c:v>
                </c:pt>
                <c:pt idx="458">
                  <c:v>44497</c:v>
                </c:pt>
                <c:pt idx="459">
                  <c:v>44498</c:v>
                </c:pt>
                <c:pt idx="460">
                  <c:v>44501</c:v>
                </c:pt>
                <c:pt idx="461">
                  <c:v>44503</c:v>
                </c:pt>
                <c:pt idx="462">
                  <c:v>44504</c:v>
                </c:pt>
                <c:pt idx="463">
                  <c:v>44505</c:v>
                </c:pt>
                <c:pt idx="464">
                  <c:v>44508</c:v>
                </c:pt>
                <c:pt idx="465">
                  <c:v>44509</c:v>
                </c:pt>
                <c:pt idx="466">
                  <c:v>44510</c:v>
                </c:pt>
                <c:pt idx="467">
                  <c:v>44511</c:v>
                </c:pt>
                <c:pt idx="468">
                  <c:v>44512</c:v>
                </c:pt>
                <c:pt idx="469">
                  <c:v>44516</c:v>
                </c:pt>
                <c:pt idx="470">
                  <c:v>44517</c:v>
                </c:pt>
                <c:pt idx="471">
                  <c:v>44518</c:v>
                </c:pt>
                <c:pt idx="472">
                  <c:v>44519</c:v>
                </c:pt>
                <c:pt idx="473">
                  <c:v>44522</c:v>
                </c:pt>
                <c:pt idx="474">
                  <c:v>44523</c:v>
                </c:pt>
                <c:pt idx="475">
                  <c:v>44524</c:v>
                </c:pt>
                <c:pt idx="476">
                  <c:v>44525</c:v>
                </c:pt>
                <c:pt idx="477">
                  <c:v>44526</c:v>
                </c:pt>
                <c:pt idx="478">
                  <c:v>44529</c:v>
                </c:pt>
                <c:pt idx="479">
                  <c:v>44530</c:v>
                </c:pt>
                <c:pt idx="480">
                  <c:v>44531</c:v>
                </c:pt>
                <c:pt idx="481">
                  <c:v>44532</c:v>
                </c:pt>
                <c:pt idx="482">
                  <c:v>44533</c:v>
                </c:pt>
                <c:pt idx="483">
                  <c:v>44536</c:v>
                </c:pt>
                <c:pt idx="484">
                  <c:v>44537</c:v>
                </c:pt>
                <c:pt idx="485">
                  <c:v>44538</c:v>
                </c:pt>
                <c:pt idx="486">
                  <c:v>44539</c:v>
                </c:pt>
                <c:pt idx="487">
                  <c:v>44540</c:v>
                </c:pt>
                <c:pt idx="488">
                  <c:v>44543</c:v>
                </c:pt>
                <c:pt idx="489">
                  <c:v>44544</c:v>
                </c:pt>
                <c:pt idx="490">
                  <c:v>44545</c:v>
                </c:pt>
                <c:pt idx="491">
                  <c:v>44546</c:v>
                </c:pt>
                <c:pt idx="492">
                  <c:v>44547</c:v>
                </c:pt>
                <c:pt idx="493">
                  <c:v>44550</c:v>
                </c:pt>
                <c:pt idx="494">
                  <c:v>44551</c:v>
                </c:pt>
                <c:pt idx="495">
                  <c:v>44552</c:v>
                </c:pt>
                <c:pt idx="496">
                  <c:v>44553</c:v>
                </c:pt>
                <c:pt idx="497">
                  <c:v>44557</c:v>
                </c:pt>
                <c:pt idx="498">
                  <c:v>44558</c:v>
                </c:pt>
                <c:pt idx="499">
                  <c:v>44559</c:v>
                </c:pt>
                <c:pt idx="500">
                  <c:v>44560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44622</c:v>
                </c:pt>
                <c:pt idx="542">
                  <c:v>44623</c:v>
                </c:pt>
                <c:pt idx="543">
                  <c:v>44624</c:v>
                </c:pt>
                <c:pt idx="544">
                  <c:v>44627</c:v>
                </c:pt>
                <c:pt idx="545">
                  <c:v>44628</c:v>
                </c:pt>
                <c:pt idx="546">
                  <c:v>44629</c:v>
                </c:pt>
                <c:pt idx="547">
                  <c:v>44630</c:v>
                </c:pt>
                <c:pt idx="548">
                  <c:v>44631</c:v>
                </c:pt>
                <c:pt idx="549">
                  <c:v>44634</c:v>
                </c:pt>
                <c:pt idx="550">
                  <c:v>44635</c:v>
                </c:pt>
                <c:pt idx="551">
                  <c:v>44636</c:v>
                </c:pt>
                <c:pt idx="552">
                  <c:v>44637</c:v>
                </c:pt>
                <c:pt idx="553">
                  <c:v>44638</c:v>
                </c:pt>
                <c:pt idx="554">
                  <c:v>44641</c:v>
                </c:pt>
                <c:pt idx="555">
                  <c:v>44642</c:v>
                </c:pt>
                <c:pt idx="556">
                  <c:v>44643</c:v>
                </c:pt>
                <c:pt idx="557">
                  <c:v>44644</c:v>
                </c:pt>
                <c:pt idx="558">
                  <c:v>44645</c:v>
                </c:pt>
                <c:pt idx="559">
                  <c:v>44648</c:v>
                </c:pt>
                <c:pt idx="560">
                  <c:v>44649</c:v>
                </c:pt>
                <c:pt idx="561">
                  <c:v>44650</c:v>
                </c:pt>
                <c:pt idx="562">
                  <c:v>44651</c:v>
                </c:pt>
                <c:pt idx="563">
                  <c:v>44652</c:v>
                </c:pt>
                <c:pt idx="564">
                  <c:v>44655</c:v>
                </c:pt>
                <c:pt idx="565">
                  <c:v>44656</c:v>
                </c:pt>
                <c:pt idx="566">
                  <c:v>44657</c:v>
                </c:pt>
                <c:pt idx="567">
                  <c:v>44658</c:v>
                </c:pt>
                <c:pt idx="568">
                  <c:v>44659</c:v>
                </c:pt>
                <c:pt idx="569">
                  <c:v>44662</c:v>
                </c:pt>
                <c:pt idx="570">
                  <c:v>44663</c:v>
                </c:pt>
                <c:pt idx="571">
                  <c:v>44664</c:v>
                </c:pt>
                <c:pt idx="572">
                  <c:v>44665</c:v>
                </c:pt>
                <c:pt idx="573">
                  <c:v>44669</c:v>
                </c:pt>
                <c:pt idx="574">
                  <c:v>44670</c:v>
                </c:pt>
                <c:pt idx="575">
                  <c:v>44671</c:v>
                </c:pt>
                <c:pt idx="576">
                  <c:v>44673</c:v>
                </c:pt>
                <c:pt idx="577">
                  <c:v>44676</c:v>
                </c:pt>
              </c:numCache>
            </c:numRef>
          </c:cat>
          <c:val>
            <c:numRef>
              <c:f>'DIA A DIA OK'!$E$3:$E$580</c:f>
              <c:numCache>
                <c:formatCode>#,##0.00%</c:formatCode>
                <c:ptCount val="578"/>
                <c:pt idx="0">
                  <c:v>3.4599999999999999E-2</c:v>
                </c:pt>
                <c:pt idx="1">
                  <c:v>3.4853999999999996E-2</c:v>
                </c:pt>
                <c:pt idx="2">
                  <c:v>3.526E-2</c:v>
                </c:pt>
                <c:pt idx="3">
                  <c:v>3.5977000000000002E-2</c:v>
                </c:pt>
                <c:pt idx="4">
                  <c:v>3.6000000000000004E-2</c:v>
                </c:pt>
                <c:pt idx="5">
                  <c:v>3.5699999999999996E-2</c:v>
                </c:pt>
                <c:pt idx="6">
                  <c:v>3.5499999999999997E-2</c:v>
                </c:pt>
                <c:pt idx="7">
                  <c:v>3.5499999999999997E-2</c:v>
                </c:pt>
                <c:pt idx="8">
                  <c:v>3.5699999999999996E-2</c:v>
                </c:pt>
                <c:pt idx="9">
                  <c:v>3.5309E-2</c:v>
                </c:pt>
                <c:pt idx="10">
                  <c:v>3.5499999999999997E-2</c:v>
                </c:pt>
                <c:pt idx="11">
                  <c:v>3.5730999999999999E-2</c:v>
                </c:pt>
                <c:pt idx="12">
                  <c:v>3.5535999999999998E-2</c:v>
                </c:pt>
                <c:pt idx="13">
                  <c:v>3.5699999999999996E-2</c:v>
                </c:pt>
                <c:pt idx="14">
                  <c:v>3.5722999999999998E-2</c:v>
                </c:pt>
                <c:pt idx="15">
                  <c:v>3.5429000000000002E-2</c:v>
                </c:pt>
                <c:pt idx="16">
                  <c:v>3.5508000000000005E-2</c:v>
                </c:pt>
                <c:pt idx="17">
                  <c:v>3.5514000000000004E-2</c:v>
                </c:pt>
                <c:pt idx="18">
                  <c:v>3.5741000000000002E-2</c:v>
                </c:pt>
                <c:pt idx="19">
                  <c:v>3.5532000000000001E-2</c:v>
                </c:pt>
                <c:pt idx="20">
                  <c:v>3.5332000000000002E-2</c:v>
                </c:pt>
                <c:pt idx="21">
                  <c:v>3.5499999999999997E-2</c:v>
                </c:pt>
                <c:pt idx="22">
                  <c:v>3.5699999999999996E-2</c:v>
                </c:pt>
                <c:pt idx="23">
                  <c:v>3.5400000000000001E-2</c:v>
                </c:pt>
                <c:pt idx="24">
                  <c:v>3.5309E-2</c:v>
                </c:pt>
                <c:pt idx="25">
                  <c:v>3.49E-2</c:v>
                </c:pt>
                <c:pt idx="26">
                  <c:v>3.4927E-2</c:v>
                </c:pt>
                <c:pt idx="27">
                  <c:v>3.4929000000000002E-2</c:v>
                </c:pt>
                <c:pt idx="28">
                  <c:v>3.4568000000000002E-2</c:v>
                </c:pt>
                <c:pt idx="29">
                  <c:v>3.4228000000000001E-2</c:v>
                </c:pt>
                <c:pt idx="30">
                  <c:v>3.3971000000000001E-2</c:v>
                </c:pt>
                <c:pt idx="31">
                  <c:v>3.4188999999999997E-2</c:v>
                </c:pt>
                <c:pt idx="32">
                  <c:v>3.3603999999999995E-2</c:v>
                </c:pt>
                <c:pt idx="33">
                  <c:v>3.3923000000000002E-2</c:v>
                </c:pt>
                <c:pt idx="34">
                  <c:v>3.3917000000000003E-2</c:v>
                </c:pt>
                <c:pt idx="35">
                  <c:v>3.3803E-2</c:v>
                </c:pt>
                <c:pt idx="36">
                  <c:v>3.4243999999999997E-2</c:v>
                </c:pt>
                <c:pt idx="37">
                  <c:v>3.4730999999999998E-2</c:v>
                </c:pt>
                <c:pt idx="38">
                  <c:v>3.5654999999999999E-2</c:v>
                </c:pt>
                <c:pt idx="39">
                  <c:v>3.5926E-2</c:v>
                </c:pt>
                <c:pt idx="40">
                  <c:v>3.5920000000000001E-2</c:v>
                </c:pt>
                <c:pt idx="41">
                  <c:v>3.5192000000000001E-2</c:v>
                </c:pt>
                <c:pt idx="42">
                  <c:v>3.5184E-2</c:v>
                </c:pt>
                <c:pt idx="43">
                  <c:v>3.5104999999999997E-2</c:v>
                </c:pt>
                <c:pt idx="44">
                  <c:v>3.5922999999999997E-2</c:v>
                </c:pt>
                <c:pt idx="45">
                  <c:v>3.6027000000000003E-2</c:v>
                </c:pt>
                <c:pt idx="46">
                  <c:v>3.8774999999999997E-2</c:v>
                </c:pt>
                <c:pt idx="47">
                  <c:v>3.8599999999999995E-2</c:v>
                </c:pt>
                <c:pt idx="48">
                  <c:v>4.5343000000000001E-2</c:v>
                </c:pt>
                <c:pt idx="49" formatCode="0.0000%">
                  <c:v>5.0270999999999996E-2</c:v>
                </c:pt>
                <c:pt idx="50">
                  <c:v>4.3159999999999997E-2</c:v>
                </c:pt>
                <c:pt idx="51">
                  <c:v>4.4736000000000005E-2</c:v>
                </c:pt>
                <c:pt idx="52">
                  <c:v>4.4317000000000002E-2</c:v>
                </c:pt>
                <c:pt idx="53">
                  <c:v>4.8064999999999997E-2</c:v>
                </c:pt>
                <c:pt idx="54">
                  <c:v>4.7135999999999997E-2</c:v>
                </c:pt>
                <c:pt idx="55">
                  <c:v>4.7735E-2</c:v>
                </c:pt>
                <c:pt idx="56">
                  <c:v>5.0191999999999994E-2</c:v>
                </c:pt>
                <c:pt idx="57">
                  <c:v>4.8490999999999999E-2</c:v>
                </c:pt>
                <c:pt idx="58">
                  <c:v>4.6120999999999995E-2</c:v>
                </c:pt>
                <c:pt idx="59">
                  <c:v>4.4748999999999997E-2</c:v>
                </c:pt>
                <c:pt idx="60">
                  <c:v>4.5130999999999998E-2</c:v>
                </c:pt>
                <c:pt idx="61">
                  <c:v>4.5027999999999999E-2</c:v>
                </c:pt>
                <c:pt idx="62">
                  <c:v>4.5551000000000001E-2</c:v>
                </c:pt>
                <c:pt idx="63">
                  <c:v>4.6477000000000004E-2</c:v>
                </c:pt>
                <c:pt idx="64">
                  <c:v>4.7199999999999999E-2</c:v>
                </c:pt>
                <c:pt idx="65">
                  <c:v>4.8652000000000001E-2</c:v>
                </c:pt>
                <c:pt idx="66">
                  <c:v>4.7983000000000005E-2</c:v>
                </c:pt>
                <c:pt idx="67">
                  <c:v>4.7800000000000002E-2</c:v>
                </c:pt>
                <c:pt idx="68">
                  <c:v>4.7523000000000003E-2</c:v>
                </c:pt>
                <c:pt idx="69">
                  <c:v>4.6859000000000005E-2</c:v>
                </c:pt>
                <c:pt idx="70">
                  <c:v>4.6848000000000001E-2</c:v>
                </c:pt>
                <c:pt idx="71">
                  <c:v>4.6024000000000002E-2</c:v>
                </c:pt>
                <c:pt idx="72">
                  <c:v>4.4526000000000003E-2</c:v>
                </c:pt>
                <c:pt idx="73">
                  <c:v>4.3456000000000002E-2</c:v>
                </c:pt>
                <c:pt idx="74">
                  <c:v>4.2436000000000001E-2</c:v>
                </c:pt>
                <c:pt idx="75">
                  <c:v>4.1952999999999997E-2</c:v>
                </c:pt>
                <c:pt idx="76">
                  <c:v>4.1816000000000006E-2</c:v>
                </c:pt>
                <c:pt idx="77">
                  <c:v>4.3358000000000001E-2</c:v>
                </c:pt>
                <c:pt idx="78">
                  <c:v>4.8099999999999997E-2</c:v>
                </c:pt>
                <c:pt idx="79">
                  <c:v>4.7611999999999995E-2</c:v>
                </c:pt>
                <c:pt idx="80">
                  <c:v>4.4444999999999998E-2</c:v>
                </c:pt>
                <c:pt idx="81">
                  <c:v>4.3700000000000003E-2</c:v>
                </c:pt>
                <c:pt idx="82">
                  <c:v>4.4126000000000005E-2</c:v>
                </c:pt>
                <c:pt idx="83">
                  <c:v>4.4303999999999996E-2</c:v>
                </c:pt>
                <c:pt idx="84">
                  <c:v>4.4199999999999996E-2</c:v>
                </c:pt>
                <c:pt idx="85">
                  <c:v>4.4269999999999997E-2</c:v>
                </c:pt>
                <c:pt idx="86">
                  <c:v>4.5400000000000003E-2</c:v>
                </c:pt>
                <c:pt idx="87">
                  <c:v>4.4821E-2</c:v>
                </c:pt>
                <c:pt idx="88">
                  <c:v>4.5100000000000001E-2</c:v>
                </c:pt>
                <c:pt idx="89">
                  <c:v>4.5862E-2</c:v>
                </c:pt>
                <c:pt idx="90">
                  <c:v>4.6519999999999999E-2</c:v>
                </c:pt>
                <c:pt idx="91">
                  <c:v>4.58E-2</c:v>
                </c:pt>
                <c:pt idx="92">
                  <c:v>4.5599999999999995E-2</c:v>
                </c:pt>
                <c:pt idx="93">
                  <c:v>4.4999999999999998E-2</c:v>
                </c:pt>
                <c:pt idx="94">
                  <c:v>4.4840999999999999E-2</c:v>
                </c:pt>
                <c:pt idx="95">
                  <c:v>4.4458000000000004E-2</c:v>
                </c:pt>
                <c:pt idx="96">
                  <c:v>4.4266E-2</c:v>
                </c:pt>
                <c:pt idx="97">
                  <c:v>4.4618999999999999E-2</c:v>
                </c:pt>
                <c:pt idx="98">
                  <c:v>4.3299999999999998E-2</c:v>
                </c:pt>
                <c:pt idx="99">
                  <c:v>4.3700000000000003E-2</c:v>
                </c:pt>
                <c:pt idx="100">
                  <c:v>4.3700000000000003E-2</c:v>
                </c:pt>
                <c:pt idx="101">
                  <c:v>4.4020000000000004E-2</c:v>
                </c:pt>
                <c:pt idx="102">
                  <c:v>4.4015000000000006E-2</c:v>
                </c:pt>
                <c:pt idx="103">
                  <c:v>4.4035999999999999E-2</c:v>
                </c:pt>
                <c:pt idx="104">
                  <c:v>4.3063000000000004E-2</c:v>
                </c:pt>
                <c:pt idx="105">
                  <c:v>4.2000000000000003E-2</c:v>
                </c:pt>
                <c:pt idx="106">
                  <c:v>4.2028999999999997E-2</c:v>
                </c:pt>
                <c:pt idx="107">
                  <c:v>4.1700000000000001E-2</c:v>
                </c:pt>
                <c:pt idx="108">
                  <c:v>4.1246999999999999E-2</c:v>
                </c:pt>
                <c:pt idx="109">
                  <c:v>4.1299999999999996E-2</c:v>
                </c:pt>
                <c:pt idx="110">
                  <c:v>4.1200000000000001E-2</c:v>
                </c:pt>
                <c:pt idx="111">
                  <c:v>4.1500000000000002E-2</c:v>
                </c:pt>
                <c:pt idx="112">
                  <c:v>4.1900000000000007E-2</c:v>
                </c:pt>
                <c:pt idx="113">
                  <c:v>4.2557999999999999E-2</c:v>
                </c:pt>
                <c:pt idx="114">
                  <c:v>4.1900000000000007E-2</c:v>
                </c:pt>
                <c:pt idx="115">
                  <c:v>4.2575000000000002E-2</c:v>
                </c:pt>
                <c:pt idx="116">
                  <c:v>4.2699999999999995E-2</c:v>
                </c:pt>
                <c:pt idx="117">
                  <c:v>4.3569000000000004E-2</c:v>
                </c:pt>
                <c:pt idx="118">
                  <c:v>4.2846999999999996E-2</c:v>
                </c:pt>
                <c:pt idx="119">
                  <c:v>4.3367000000000003E-2</c:v>
                </c:pt>
                <c:pt idx="120">
                  <c:v>4.2655999999999999E-2</c:v>
                </c:pt>
                <c:pt idx="121">
                  <c:v>4.3193999999999996E-2</c:v>
                </c:pt>
                <c:pt idx="122">
                  <c:v>4.2537999999999999E-2</c:v>
                </c:pt>
                <c:pt idx="123">
                  <c:v>4.2093999999999993E-2</c:v>
                </c:pt>
                <c:pt idx="124">
                  <c:v>4.1097999999999996E-2</c:v>
                </c:pt>
                <c:pt idx="125">
                  <c:v>4.1093000000000005E-2</c:v>
                </c:pt>
                <c:pt idx="126">
                  <c:v>4.0500000000000001E-2</c:v>
                </c:pt>
                <c:pt idx="127">
                  <c:v>4.0027E-2</c:v>
                </c:pt>
                <c:pt idx="128">
                  <c:v>4.0300000000000002E-2</c:v>
                </c:pt>
                <c:pt idx="129">
                  <c:v>4.0077999999999996E-2</c:v>
                </c:pt>
                <c:pt idx="130">
                  <c:v>3.9750000000000001E-2</c:v>
                </c:pt>
                <c:pt idx="131">
                  <c:v>3.9300000000000002E-2</c:v>
                </c:pt>
                <c:pt idx="132">
                  <c:v>3.9552999999999998E-2</c:v>
                </c:pt>
                <c:pt idx="133">
                  <c:v>3.9800000000000002E-2</c:v>
                </c:pt>
                <c:pt idx="134">
                  <c:v>3.9821000000000002E-2</c:v>
                </c:pt>
                <c:pt idx="135">
                  <c:v>3.9537000000000003E-2</c:v>
                </c:pt>
                <c:pt idx="136">
                  <c:v>3.8616000000000004E-2</c:v>
                </c:pt>
                <c:pt idx="137">
                  <c:v>3.8704999999999996E-2</c:v>
                </c:pt>
                <c:pt idx="138">
                  <c:v>3.8700999999999999E-2</c:v>
                </c:pt>
                <c:pt idx="139">
                  <c:v>3.8699999999999998E-2</c:v>
                </c:pt>
                <c:pt idx="140">
                  <c:v>3.891E-2</c:v>
                </c:pt>
                <c:pt idx="141">
                  <c:v>3.8399999999999997E-2</c:v>
                </c:pt>
                <c:pt idx="142">
                  <c:v>3.8018000000000003E-2</c:v>
                </c:pt>
                <c:pt idx="143">
                  <c:v>3.8178999999999998E-2</c:v>
                </c:pt>
                <c:pt idx="144">
                  <c:v>3.7999999999999999E-2</c:v>
                </c:pt>
                <c:pt idx="145">
                  <c:v>3.7067999999999997E-2</c:v>
                </c:pt>
                <c:pt idx="146">
                  <c:v>3.7035999999999999E-2</c:v>
                </c:pt>
                <c:pt idx="147">
                  <c:v>3.6798999999999998E-2</c:v>
                </c:pt>
                <c:pt idx="148">
                  <c:v>3.7420000000000002E-2</c:v>
                </c:pt>
                <c:pt idx="149">
                  <c:v>3.7940000000000002E-2</c:v>
                </c:pt>
                <c:pt idx="150">
                  <c:v>3.7699999999999997E-2</c:v>
                </c:pt>
                <c:pt idx="151">
                  <c:v>3.8738000000000002E-2</c:v>
                </c:pt>
                <c:pt idx="152">
                  <c:v>3.9543000000000002E-2</c:v>
                </c:pt>
                <c:pt idx="153">
                  <c:v>3.9566999999999998E-2</c:v>
                </c:pt>
                <c:pt idx="154">
                  <c:v>3.9966000000000002E-2</c:v>
                </c:pt>
                <c:pt idx="155">
                  <c:v>4.0599999999999997E-2</c:v>
                </c:pt>
                <c:pt idx="156">
                  <c:v>4.0500999999999995E-2</c:v>
                </c:pt>
                <c:pt idx="157">
                  <c:v>4.0212000000000005E-2</c:v>
                </c:pt>
                <c:pt idx="158">
                  <c:v>3.8993E-2</c:v>
                </c:pt>
                <c:pt idx="159">
                  <c:v>3.9514000000000001E-2</c:v>
                </c:pt>
                <c:pt idx="160">
                  <c:v>3.9199999999999999E-2</c:v>
                </c:pt>
                <c:pt idx="161">
                  <c:v>3.9134000000000002E-2</c:v>
                </c:pt>
                <c:pt idx="162">
                  <c:v>3.9029000000000001E-2</c:v>
                </c:pt>
                <c:pt idx="163">
                  <c:v>3.9260000000000003E-2</c:v>
                </c:pt>
                <c:pt idx="164">
                  <c:v>4.0327000000000002E-2</c:v>
                </c:pt>
                <c:pt idx="165">
                  <c:v>4.0149999999999998E-2</c:v>
                </c:pt>
                <c:pt idx="166">
                  <c:v>3.9982000000000004E-2</c:v>
                </c:pt>
                <c:pt idx="167">
                  <c:v>4.0645000000000001E-2</c:v>
                </c:pt>
                <c:pt idx="168">
                  <c:v>4.0377999999999997E-2</c:v>
                </c:pt>
                <c:pt idx="169">
                  <c:v>4.0483999999999999E-2</c:v>
                </c:pt>
                <c:pt idx="170">
                  <c:v>4.0243000000000001E-2</c:v>
                </c:pt>
                <c:pt idx="171">
                  <c:v>4.0224000000000003E-2</c:v>
                </c:pt>
                <c:pt idx="172">
                  <c:v>4.0510999999999998E-2</c:v>
                </c:pt>
                <c:pt idx="173">
                  <c:v>4.0242000000000007E-2</c:v>
                </c:pt>
                <c:pt idx="174">
                  <c:v>4.0645000000000001E-2</c:v>
                </c:pt>
                <c:pt idx="175">
                  <c:v>4.0864000000000004E-2</c:v>
                </c:pt>
                <c:pt idx="176">
                  <c:v>4.0740999999999999E-2</c:v>
                </c:pt>
                <c:pt idx="177">
                  <c:v>4.1132000000000002E-2</c:v>
                </c:pt>
                <c:pt idx="178">
                  <c:v>4.1399999999999999E-2</c:v>
                </c:pt>
                <c:pt idx="179">
                  <c:v>4.1645000000000001E-2</c:v>
                </c:pt>
                <c:pt idx="180">
                  <c:v>4.3173000000000003E-2</c:v>
                </c:pt>
                <c:pt idx="181">
                  <c:v>4.3243000000000004E-2</c:v>
                </c:pt>
                <c:pt idx="182">
                  <c:v>4.2290000000000001E-2</c:v>
                </c:pt>
                <c:pt idx="183">
                  <c:v>4.3032000000000001E-2</c:v>
                </c:pt>
                <c:pt idx="184">
                  <c:v>4.1947999999999999E-2</c:v>
                </c:pt>
                <c:pt idx="185">
                  <c:v>4.2222999999999997E-2</c:v>
                </c:pt>
                <c:pt idx="186">
                  <c:v>4.3855000000000005E-2</c:v>
                </c:pt>
                <c:pt idx="187">
                  <c:v>4.3656E-2</c:v>
                </c:pt>
                <c:pt idx="188">
                  <c:v>4.3078000000000005E-2</c:v>
                </c:pt>
                <c:pt idx="189">
                  <c:v>4.2999999999999997E-2</c:v>
                </c:pt>
                <c:pt idx="190">
                  <c:v>4.3926999999999994E-2</c:v>
                </c:pt>
                <c:pt idx="191">
                  <c:v>4.3299999999999998E-2</c:v>
                </c:pt>
                <c:pt idx="192">
                  <c:v>4.3432000000000005E-2</c:v>
                </c:pt>
                <c:pt idx="193">
                  <c:v>4.3367000000000003E-2</c:v>
                </c:pt>
                <c:pt idx="194">
                  <c:v>4.2954999999999993E-2</c:v>
                </c:pt>
                <c:pt idx="195">
                  <c:v>4.2773000000000005E-2</c:v>
                </c:pt>
                <c:pt idx="196">
                  <c:v>4.2750000000000003E-2</c:v>
                </c:pt>
                <c:pt idx="197">
                  <c:v>4.2699999999999995E-2</c:v>
                </c:pt>
                <c:pt idx="198">
                  <c:v>4.2969999999999994E-2</c:v>
                </c:pt>
                <c:pt idx="199">
                  <c:v>4.2910000000000004E-2</c:v>
                </c:pt>
                <c:pt idx="200">
                  <c:v>4.2492999999999996E-2</c:v>
                </c:pt>
                <c:pt idx="201">
                  <c:v>4.2259999999999999E-2</c:v>
                </c:pt>
                <c:pt idx="202">
                  <c:v>4.2401999999999995E-2</c:v>
                </c:pt>
                <c:pt idx="203">
                  <c:v>4.2851999999999994E-2</c:v>
                </c:pt>
                <c:pt idx="204">
                  <c:v>4.3013000000000003E-2</c:v>
                </c:pt>
                <c:pt idx="205">
                  <c:v>4.3040000000000002E-2</c:v>
                </c:pt>
                <c:pt idx="206">
                  <c:v>4.3228000000000003E-2</c:v>
                </c:pt>
                <c:pt idx="207">
                  <c:v>4.3311000000000002E-2</c:v>
                </c:pt>
                <c:pt idx="208">
                  <c:v>4.3346000000000003E-2</c:v>
                </c:pt>
                <c:pt idx="209">
                  <c:v>4.3508999999999999E-2</c:v>
                </c:pt>
                <c:pt idx="210">
                  <c:v>4.3560000000000001E-2</c:v>
                </c:pt>
                <c:pt idx="211">
                  <c:v>4.3388000000000003E-2</c:v>
                </c:pt>
                <c:pt idx="212">
                  <c:v>4.2817000000000001E-2</c:v>
                </c:pt>
                <c:pt idx="213">
                  <c:v>4.2199999999999994E-2</c:v>
                </c:pt>
                <c:pt idx="214">
                  <c:v>4.1799999999999997E-2</c:v>
                </c:pt>
                <c:pt idx="215">
                  <c:v>4.2416999999999996E-2</c:v>
                </c:pt>
                <c:pt idx="216">
                  <c:v>4.2847999999999997E-2</c:v>
                </c:pt>
                <c:pt idx="217">
                  <c:v>4.335E-2</c:v>
                </c:pt>
                <c:pt idx="218">
                  <c:v>4.2999999999999997E-2</c:v>
                </c:pt>
                <c:pt idx="219">
                  <c:v>4.3186999999999996E-2</c:v>
                </c:pt>
                <c:pt idx="220">
                  <c:v>4.3071999999999999E-2</c:v>
                </c:pt>
                <c:pt idx="221">
                  <c:v>4.3200000000000002E-2</c:v>
                </c:pt>
                <c:pt idx="222">
                  <c:v>4.3228999999999997E-2</c:v>
                </c:pt>
                <c:pt idx="223">
                  <c:v>4.3700000000000003E-2</c:v>
                </c:pt>
                <c:pt idx="224">
                  <c:v>4.3768000000000001E-2</c:v>
                </c:pt>
                <c:pt idx="225">
                  <c:v>4.3621999999999994E-2</c:v>
                </c:pt>
                <c:pt idx="226">
                  <c:v>4.3337000000000001E-2</c:v>
                </c:pt>
                <c:pt idx="227">
                  <c:v>4.2999999999999997E-2</c:v>
                </c:pt>
                <c:pt idx="228">
                  <c:v>4.2500000000000003E-2</c:v>
                </c:pt>
                <c:pt idx="229">
                  <c:v>4.2337E-2</c:v>
                </c:pt>
                <c:pt idx="230">
                  <c:v>4.1365999999999993E-2</c:v>
                </c:pt>
                <c:pt idx="231">
                  <c:v>4.095E-2</c:v>
                </c:pt>
                <c:pt idx="232">
                  <c:v>4.0030999999999997E-2</c:v>
                </c:pt>
                <c:pt idx="233">
                  <c:v>4.0063000000000001E-2</c:v>
                </c:pt>
                <c:pt idx="234">
                  <c:v>4.0355000000000002E-2</c:v>
                </c:pt>
                <c:pt idx="235">
                  <c:v>4.0240999999999999E-2</c:v>
                </c:pt>
                <c:pt idx="236">
                  <c:v>4.0223000000000002E-2</c:v>
                </c:pt>
                <c:pt idx="237">
                  <c:v>3.9352999999999999E-2</c:v>
                </c:pt>
                <c:pt idx="238">
                  <c:v>3.8919000000000002E-2</c:v>
                </c:pt>
                <c:pt idx="239">
                  <c:v>3.9066999999999998E-2</c:v>
                </c:pt>
                <c:pt idx="240">
                  <c:v>3.8871000000000003E-2</c:v>
                </c:pt>
                <c:pt idx="241">
                  <c:v>3.9100000000000003E-2</c:v>
                </c:pt>
                <c:pt idx="242">
                  <c:v>3.9057000000000001E-2</c:v>
                </c:pt>
                <c:pt idx="243">
                  <c:v>3.8900000000000004E-2</c:v>
                </c:pt>
                <c:pt idx="244">
                  <c:v>3.8955999999999998E-2</c:v>
                </c:pt>
                <c:pt idx="245">
                  <c:v>3.9098000000000001E-2</c:v>
                </c:pt>
                <c:pt idx="246">
                  <c:v>3.8800000000000001E-2</c:v>
                </c:pt>
                <c:pt idx="247">
                  <c:v>3.8800000000000001E-2</c:v>
                </c:pt>
                <c:pt idx="248">
                  <c:v>3.8793000000000001E-2</c:v>
                </c:pt>
                <c:pt idx="249">
                  <c:v>3.8130999999999998E-2</c:v>
                </c:pt>
                <c:pt idx="250">
                  <c:v>3.7981000000000001E-2</c:v>
                </c:pt>
                <c:pt idx="251">
                  <c:v>3.7981000000000001E-2</c:v>
                </c:pt>
                <c:pt idx="252">
                  <c:v>3.7999999999999999E-2</c:v>
                </c:pt>
                <c:pt idx="253">
                  <c:v>3.8199999999999998E-2</c:v>
                </c:pt>
                <c:pt idx="254">
                  <c:v>3.8800000000000001E-2</c:v>
                </c:pt>
                <c:pt idx="255">
                  <c:v>3.9399999999999998E-2</c:v>
                </c:pt>
                <c:pt idx="256">
                  <c:v>3.9399999999999998E-2</c:v>
                </c:pt>
                <c:pt idx="257">
                  <c:v>4.0227000000000006E-2</c:v>
                </c:pt>
                <c:pt idx="258">
                  <c:v>3.9639000000000001E-2</c:v>
                </c:pt>
                <c:pt idx="259">
                  <c:v>4.0103E-2</c:v>
                </c:pt>
                <c:pt idx="260">
                  <c:v>3.9657999999999999E-2</c:v>
                </c:pt>
                <c:pt idx="261">
                  <c:v>4.0141999999999997E-2</c:v>
                </c:pt>
                <c:pt idx="262">
                  <c:v>4.0374999999999994E-2</c:v>
                </c:pt>
                <c:pt idx="263">
                  <c:v>4.0800000000000003E-2</c:v>
                </c:pt>
                <c:pt idx="264">
                  <c:v>4.0928000000000006E-2</c:v>
                </c:pt>
                <c:pt idx="265">
                  <c:v>4.1228000000000001E-2</c:v>
                </c:pt>
                <c:pt idx="266">
                  <c:v>4.1562999999999996E-2</c:v>
                </c:pt>
                <c:pt idx="267">
                  <c:v>4.1562999999999996E-2</c:v>
                </c:pt>
                <c:pt idx="268">
                  <c:v>4.1235000000000001E-2</c:v>
                </c:pt>
                <c:pt idx="269">
                  <c:v>4.1036999999999997E-2</c:v>
                </c:pt>
                <c:pt idx="270">
                  <c:v>4.0892999999999999E-2</c:v>
                </c:pt>
                <c:pt idx="271">
                  <c:v>4.0599999999999997E-2</c:v>
                </c:pt>
                <c:pt idx="272">
                  <c:v>4.0770000000000001E-2</c:v>
                </c:pt>
                <c:pt idx="273">
                  <c:v>3.9592000000000002E-2</c:v>
                </c:pt>
                <c:pt idx="274">
                  <c:v>3.9362000000000001E-2</c:v>
                </c:pt>
                <c:pt idx="275">
                  <c:v>3.9599999999999996E-2</c:v>
                </c:pt>
                <c:pt idx="276">
                  <c:v>3.95E-2</c:v>
                </c:pt>
                <c:pt idx="277">
                  <c:v>3.9587999999999998E-2</c:v>
                </c:pt>
                <c:pt idx="278">
                  <c:v>3.9931999999999995E-2</c:v>
                </c:pt>
                <c:pt idx="279">
                  <c:v>3.9810999999999999E-2</c:v>
                </c:pt>
                <c:pt idx="280">
                  <c:v>3.9780000000000003E-2</c:v>
                </c:pt>
                <c:pt idx="281">
                  <c:v>3.9986000000000001E-2</c:v>
                </c:pt>
                <c:pt idx="282">
                  <c:v>4.0300000000000002E-2</c:v>
                </c:pt>
                <c:pt idx="283">
                  <c:v>4.0300000000000002E-2</c:v>
                </c:pt>
                <c:pt idx="284">
                  <c:v>4.0599999999999997E-2</c:v>
                </c:pt>
                <c:pt idx="285">
                  <c:v>4.1599999999999998E-2</c:v>
                </c:pt>
                <c:pt idx="286">
                  <c:v>4.1969000000000006E-2</c:v>
                </c:pt>
                <c:pt idx="287">
                  <c:v>4.2337999999999994E-2</c:v>
                </c:pt>
                <c:pt idx="288">
                  <c:v>4.2564000000000005E-2</c:v>
                </c:pt>
                <c:pt idx="289">
                  <c:v>4.2519999999999995E-2</c:v>
                </c:pt>
                <c:pt idx="290">
                  <c:v>4.3056000000000004E-2</c:v>
                </c:pt>
                <c:pt idx="291">
                  <c:v>4.3396999999999998E-2</c:v>
                </c:pt>
                <c:pt idx="292">
                  <c:v>4.3052E-2</c:v>
                </c:pt>
                <c:pt idx="293">
                  <c:v>4.2300000000000004E-2</c:v>
                </c:pt>
                <c:pt idx="294">
                  <c:v>4.1673000000000002E-2</c:v>
                </c:pt>
                <c:pt idx="295">
                  <c:v>4.2426999999999999E-2</c:v>
                </c:pt>
                <c:pt idx="296">
                  <c:v>4.3099999999999999E-2</c:v>
                </c:pt>
                <c:pt idx="297">
                  <c:v>4.2977999999999995E-2</c:v>
                </c:pt>
                <c:pt idx="298">
                  <c:v>4.2933000000000006E-2</c:v>
                </c:pt>
                <c:pt idx="299">
                  <c:v>4.3257000000000004E-2</c:v>
                </c:pt>
                <c:pt idx="300">
                  <c:v>4.3029999999999999E-2</c:v>
                </c:pt>
                <c:pt idx="301">
                  <c:v>4.2862999999999998E-2</c:v>
                </c:pt>
                <c:pt idx="302">
                  <c:v>4.2948000000000007E-2</c:v>
                </c:pt>
                <c:pt idx="303">
                  <c:v>4.2999999999999997E-2</c:v>
                </c:pt>
                <c:pt idx="304">
                  <c:v>4.4000000000000004E-2</c:v>
                </c:pt>
                <c:pt idx="305">
                  <c:v>4.4720000000000003E-2</c:v>
                </c:pt>
                <c:pt idx="306">
                  <c:v>4.5136000000000003E-2</c:v>
                </c:pt>
                <c:pt idx="307">
                  <c:v>4.5370000000000001E-2</c:v>
                </c:pt>
                <c:pt idx="308">
                  <c:v>4.4999999999999998E-2</c:v>
                </c:pt>
                <c:pt idx="309">
                  <c:v>4.4849E-2</c:v>
                </c:pt>
                <c:pt idx="310">
                  <c:v>4.4999999999999998E-2</c:v>
                </c:pt>
                <c:pt idx="311">
                  <c:v>4.4878999999999995E-2</c:v>
                </c:pt>
                <c:pt idx="312">
                  <c:v>4.4519999999999997E-2</c:v>
                </c:pt>
                <c:pt idx="313">
                  <c:v>4.4669999999999994E-2</c:v>
                </c:pt>
                <c:pt idx="314">
                  <c:v>4.5077999999999993E-2</c:v>
                </c:pt>
                <c:pt idx="315">
                  <c:v>4.5259999999999995E-2</c:v>
                </c:pt>
                <c:pt idx="316">
                  <c:v>4.53E-2</c:v>
                </c:pt>
                <c:pt idx="317">
                  <c:v>4.4581999999999997E-2</c:v>
                </c:pt>
                <c:pt idx="318">
                  <c:v>4.5000999999999999E-2</c:v>
                </c:pt>
                <c:pt idx="319">
                  <c:v>4.4889999999999999E-2</c:v>
                </c:pt>
                <c:pt idx="320">
                  <c:v>4.5247000000000002E-2</c:v>
                </c:pt>
                <c:pt idx="321">
                  <c:v>4.5026000000000004E-2</c:v>
                </c:pt>
                <c:pt idx="322">
                  <c:v>4.4922000000000004E-2</c:v>
                </c:pt>
                <c:pt idx="323">
                  <c:v>4.4524999999999995E-2</c:v>
                </c:pt>
                <c:pt idx="324">
                  <c:v>4.4477000000000003E-2</c:v>
                </c:pt>
                <c:pt idx="325">
                  <c:v>4.5043E-2</c:v>
                </c:pt>
                <c:pt idx="326">
                  <c:v>4.4335000000000006E-2</c:v>
                </c:pt>
                <c:pt idx="327">
                  <c:v>4.4378000000000001E-2</c:v>
                </c:pt>
                <c:pt idx="328">
                  <c:v>4.4431000000000005E-2</c:v>
                </c:pt>
                <c:pt idx="329">
                  <c:v>4.4684999999999996E-2</c:v>
                </c:pt>
                <c:pt idx="330">
                  <c:v>4.4553000000000002E-2</c:v>
                </c:pt>
                <c:pt idx="331">
                  <c:v>4.4572000000000001E-2</c:v>
                </c:pt>
                <c:pt idx="332">
                  <c:v>4.4996000000000001E-2</c:v>
                </c:pt>
                <c:pt idx="333">
                  <c:v>4.5122999999999996E-2</c:v>
                </c:pt>
                <c:pt idx="334">
                  <c:v>4.5842000000000001E-2</c:v>
                </c:pt>
                <c:pt idx="335">
                  <c:v>4.5938E-2</c:v>
                </c:pt>
                <c:pt idx="336">
                  <c:v>4.5899999999999996E-2</c:v>
                </c:pt>
                <c:pt idx="337">
                  <c:v>4.5149999999999996E-2</c:v>
                </c:pt>
                <c:pt idx="338">
                  <c:v>4.4866999999999997E-2</c:v>
                </c:pt>
                <c:pt idx="339">
                  <c:v>4.4467E-2</c:v>
                </c:pt>
                <c:pt idx="340">
                  <c:v>4.4800000000000006E-2</c:v>
                </c:pt>
                <c:pt idx="341">
                  <c:v>4.4625000000000005E-2</c:v>
                </c:pt>
                <c:pt idx="342">
                  <c:v>4.4500000000000005E-2</c:v>
                </c:pt>
                <c:pt idx="343">
                  <c:v>4.4013999999999998E-2</c:v>
                </c:pt>
                <c:pt idx="344">
                  <c:v>4.5176000000000001E-2</c:v>
                </c:pt>
                <c:pt idx="345">
                  <c:v>4.5046999999999997E-2</c:v>
                </c:pt>
                <c:pt idx="346">
                  <c:v>4.4713000000000003E-2</c:v>
                </c:pt>
                <c:pt idx="347">
                  <c:v>4.4721999999999998E-2</c:v>
                </c:pt>
                <c:pt idx="348">
                  <c:v>4.4977000000000003E-2</c:v>
                </c:pt>
                <c:pt idx="349">
                  <c:v>4.4900000000000002E-2</c:v>
                </c:pt>
                <c:pt idx="350">
                  <c:v>4.4812999999999999E-2</c:v>
                </c:pt>
                <c:pt idx="351">
                  <c:v>4.4467E-2</c:v>
                </c:pt>
                <c:pt idx="352">
                  <c:v>4.4325999999999997E-2</c:v>
                </c:pt>
                <c:pt idx="353">
                  <c:v>4.4402999999999998E-2</c:v>
                </c:pt>
                <c:pt idx="354">
                  <c:v>4.3956999999999996E-2</c:v>
                </c:pt>
                <c:pt idx="355">
                  <c:v>4.3232E-2</c:v>
                </c:pt>
                <c:pt idx="356">
                  <c:v>4.2633000000000004E-2</c:v>
                </c:pt>
                <c:pt idx="357">
                  <c:v>4.2869000000000004E-2</c:v>
                </c:pt>
                <c:pt idx="358">
                  <c:v>4.2771999999999998E-2</c:v>
                </c:pt>
                <c:pt idx="359">
                  <c:v>4.2775000000000001E-2</c:v>
                </c:pt>
                <c:pt idx="360">
                  <c:v>4.3099999999999999E-2</c:v>
                </c:pt>
                <c:pt idx="361">
                  <c:v>4.3375999999999998E-2</c:v>
                </c:pt>
                <c:pt idx="362">
                  <c:v>4.3120000000000006E-2</c:v>
                </c:pt>
                <c:pt idx="363">
                  <c:v>4.3311999999999996E-2</c:v>
                </c:pt>
                <c:pt idx="364">
                  <c:v>4.3368999999999998E-2</c:v>
                </c:pt>
                <c:pt idx="365">
                  <c:v>4.3852000000000002E-2</c:v>
                </c:pt>
                <c:pt idx="366">
                  <c:v>4.4409000000000004E-2</c:v>
                </c:pt>
                <c:pt idx="367">
                  <c:v>4.4199999999999996E-2</c:v>
                </c:pt>
                <c:pt idx="368">
                  <c:v>4.4400000000000002E-2</c:v>
                </c:pt>
                <c:pt idx="369">
                  <c:v>4.4264999999999999E-2</c:v>
                </c:pt>
                <c:pt idx="370">
                  <c:v>4.4025999999999996E-2</c:v>
                </c:pt>
                <c:pt idx="371">
                  <c:v>4.4364999999999995E-2</c:v>
                </c:pt>
                <c:pt idx="372">
                  <c:v>4.4214999999999997E-2</c:v>
                </c:pt>
                <c:pt idx="373">
                  <c:v>4.4249000000000004E-2</c:v>
                </c:pt>
                <c:pt idx="374">
                  <c:v>4.4320999999999999E-2</c:v>
                </c:pt>
                <c:pt idx="375">
                  <c:v>4.4299999999999999E-2</c:v>
                </c:pt>
                <c:pt idx="376">
                  <c:v>4.3902000000000004E-2</c:v>
                </c:pt>
                <c:pt idx="377">
                  <c:v>4.4069999999999998E-2</c:v>
                </c:pt>
                <c:pt idx="378">
                  <c:v>4.4261000000000002E-2</c:v>
                </c:pt>
                <c:pt idx="379">
                  <c:v>4.3857E-2</c:v>
                </c:pt>
                <c:pt idx="380">
                  <c:v>4.3956000000000002E-2</c:v>
                </c:pt>
                <c:pt idx="381">
                  <c:v>4.3956000000000002E-2</c:v>
                </c:pt>
                <c:pt idx="382">
                  <c:v>4.4160999999999999E-2</c:v>
                </c:pt>
                <c:pt idx="383">
                  <c:v>4.4382000000000005E-2</c:v>
                </c:pt>
                <c:pt idx="384">
                  <c:v>4.3993999999999998E-2</c:v>
                </c:pt>
                <c:pt idx="385">
                  <c:v>4.3822E-2</c:v>
                </c:pt>
                <c:pt idx="386">
                  <c:v>4.3572E-2</c:v>
                </c:pt>
                <c:pt idx="387">
                  <c:v>4.3545999999999994E-2</c:v>
                </c:pt>
                <c:pt idx="388">
                  <c:v>4.3299999999999998E-2</c:v>
                </c:pt>
                <c:pt idx="389">
                  <c:v>4.3470000000000002E-2</c:v>
                </c:pt>
                <c:pt idx="390">
                  <c:v>4.3436000000000002E-2</c:v>
                </c:pt>
                <c:pt idx="391">
                  <c:v>4.4000000000000004E-2</c:v>
                </c:pt>
                <c:pt idx="392">
                  <c:v>4.4480000000000006E-2</c:v>
                </c:pt>
                <c:pt idx="393">
                  <c:v>4.4955999999999996E-2</c:v>
                </c:pt>
                <c:pt idx="394">
                  <c:v>4.4905E-2</c:v>
                </c:pt>
                <c:pt idx="395">
                  <c:v>4.4854999999999999E-2</c:v>
                </c:pt>
                <c:pt idx="396">
                  <c:v>4.5542999999999993E-2</c:v>
                </c:pt>
                <c:pt idx="397">
                  <c:v>4.5476999999999997E-2</c:v>
                </c:pt>
                <c:pt idx="398">
                  <c:v>4.5054999999999998E-2</c:v>
                </c:pt>
                <c:pt idx="399">
                  <c:v>4.5122000000000002E-2</c:v>
                </c:pt>
                <c:pt idx="400">
                  <c:v>4.5801999999999995E-2</c:v>
                </c:pt>
                <c:pt idx="401">
                  <c:v>4.6100000000000002E-2</c:v>
                </c:pt>
                <c:pt idx="402">
                  <c:v>4.6973000000000001E-2</c:v>
                </c:pt>
                <c:pt idx="403">
                  <c:v>4.7035999999999994E-2</c:v>
                </c:pt>
                <c:pt idx="404">
                  <c:v>4.7343999999999997E-2</c:v>
                </c:pt>
                <c:pt idx="405">
                  <c:v>4.8078000000000003E-2</c:v>
                </c:pt>
                <c:pt idx="406">
                  <c:v>4.8981000000000004E-2</c:v>
                </c:pt>
                <c:pt idx="407">
                  <c:v>4.9135999999999999E-2</c:v>
                </c:pt>
                <c:pt idx="408">
                  <c:v>4.9165E-2</c:v>
                </c:pt>
                <c:pt idx="409">
                  <c:v>5.0162000000000005E-2</c:v>
                </c:pt>
                <c:pt idx="410">
                  <c:v>4.9446999999999998E-2</c:v>
                </c:pt>
                <c:pt idx="411">
                  <c:v>4.8994000000000003E-2</c:v>
                </c:pt>
                <c:pt idx="412">
                  <c:v>4.9699999999999994E-2</c:v>
                </c:pt>
                <c:pt idx="413">
                  <c:v>4.8600000000000004E-2</c:v>
                </c:pt>
                <c:pt idx="414">
                  <c:v>4.7606999999999997E-2</c:v>
                </c:pt>
                <c:pt idx="415">
                  <c:v>4.7800000000000002E-2</c:v>
                </c:pt>
                <c:pt idx="416">
                  <c:v>4.7427000000000004E-2</c:v>
                </c:pt>
                <c:pt idx="417">
                  <c:v>4.7835000000000003E-2</c:v>
                </c:pt>
                <c:pt idx="418">
                  <c:v>4.7835000000000003E-2</c:v>
                </c:pt>
                <c:pt idx="419">
                  <c:v>4.7835000000000003E-2</c:v>
                </c:pt>
                <c:pt idx="420">
                  <c:v>4.7835000000000003E-2</c:v>
                </c:pt>
                <c:pt idx="421">
                  <c:v>4.7835000000000003E-2</c:v>
                </c:pt>
                <c:pt idx="422">
                  <c:v>4.9019000000000007E-2</c:v>
                </c:pt>
                <c:pt idx="423">
                  <c:v>4.9852E-2</c:v>
                </c:pt>
                <c:pt idx="424">
                  <c:v>4.8762999999999994E-2</c:v>
                </c:pt>
                <c:pt idx="425">
                  <c:v>4.87E-2</c:v>
                </c:pt>
                <c:pt idx="426">
                  <c:v>4.8415E-2</c:v>
                </c:pt>
                <c:pt idx="427">
                  <c:v>4.8438000000000002E-2</c:v>
                </c:pt>
                <c:pt idx="428" formatCode="0.00%">
                  <c:v>4.8438000000000002E-2</c:v>
                </c:pt>
                <c:pt idx="429" formatCode="0.00%">
                  <c:v>4.8799999999999996E-2</c:v>
                </c:pt>
                <c:pt idx="430" formatCode="0.00%">
                  <c:v>4.9291999999999996E-2</c:v>
                </c:pt>
                <c:pt idx="431" formatCode="0.00%">
                  <c:v>4.9291999999999996E-2</c:v>
                </c:pt>
                <c:pt idx="432" formatCode="0.00%">
                  <c:v>4.9193000000000001E-2</c:v>
                </c:pt>
                <c:pt idx="433" formatCode="0.00%">
                  <c:v>4.9164000000000006E-2</c:v>
                </c:pt>
                <c:pt idx="434" formatCode="0.00%">
                  <c:v>4.9732000000000005E-2</c:v>
                </c:pt>
                <c:pt idx="435" formatCode="0.00%">
                  <c:v>4.9800000000000004E-2</c:v>
                </c:pt>
                <c:pt idx="436" formatCode="0.00%">
                  <c:v>4.99E-2</c:v>
                </c:pt>
                <c:pt idx="437" formatCode="0.00%">
                  <c:v>5.0277000000000002E-2</c:v>
                </c:pt>
                <c:pt idx="438" formatCode="0.00%">
                  <c:v>5.0282999999999994E-2</c:v>
                </c:pt>
                <c:pt idx="439" formatCode="0.00%">
                  <c:v>5.0776000000000002E-2</c:v>
                </c:pt>
                <c:pt idx="440" formatCode="0.00%">
                  <c:v>5.024E-2</c:v>
                </c:pt>
                <c:pt idx="441" formatCode="0.00%">
                  <c:v>5.0541999999999997E-2</c:v>
                </c:pt>
                <c:pt idx="442" formatCode="0.00%">
                  <c:v>5.0869999999999999E-2</c:v>
                </c:pt>
                <c:pt idx="443" formatCode="0.00%">
                  <c:v>5.0789000000000001E-2</c:v>
                </c:pt>
                <c:pt idx="444" formatCode="0.00%">
                  <c:v>5.1014999999999998E-2</c:v>
                </c:pt>
                <c:pt idx="445" formatCode="0.00%">
                  <c:v>5.0709999999999998E-2</c:v>
                </c:pt>
                <c:pt idx="446" formatCode="0.00%">
                  <c:v>5.1168999999999999E-2</c:v>
                </c:pt>
                <c:pt idx="447" formatCode="0.00%">
                  <c:v>5.1184E-2</c:v>
                </c:pt>
                <c:pt idx="448" formatCode="0.00%">
                  <c:v>5.1372999999999995E-2</c:v>
                </c:pt>
                <c:pt idx="449" formatCode="0.00%">
                  <c:v>5.1881000000000004E-2</c:v>
                </c:pt>
                <c:pt idx="450" formatCode="0.00%">
                  <c:v>5.2300000000000006E-2</c:v>
                </c:pt>
                <c:pt idx="451" formatCode="0.00%">
                  <c:v>5.2986999999999999E-2</c:v>
                </c:pt>
                <c:pt idx="452" formatCode="0.00%">
                  <c:v>5.3442999999999997E-2</c:v>
                </c:pt>
                <c:pt idx="453" formatCode="0.00%">
                  <c:v>5.4295999999999997E-2</c:v>
                </c:pt>
                <c:pt idx="454" formatCode="0.00%">
                  <c:v>5.4547999999999999E-2</c:v>
                </c:pt>
                <c:pt idx="455" formatCode="0.00%">
                  <c:v>5.5197000000000003E-2</c:v>
                </c:pt>
                <c:pt idx="456" formatCode="0.00%">
                  <c:v>5.5594000000000005E-2</c:v>
                </c:pt>
                <c:pt idx="457" formatCode="0.00%">
                  <c:v>5.5164999999999999E-2</c:v>
                </c:pt>
                <c:pt idx="458" formatCode="0.00%">
                  <c:v>5.6784999999999995E-2</c:v>
                </c:pt>
                <c:pt idx="459" formatCode="0.00%">
                  <c:v>5.5167000000000001E-2</c:v>
                </c:pt>
                <c:pt idx="460" formatCode="0.00%">
                  <c:v>5.5556000000000001E-2</c:v>
                </c:pt>
                <c:pt idx="461" formatCode="0.00%">
                  <c:v>5.2824000000000003E-2</c:v>
                </c:pt>
                <c:pt idx="462" formatCode="0.00%">
                  <c:v>5.3638000000000005E-2</c:v>
                </c:pt>
                <c:pt idx="463" formatCode="0.00%">
                  <c:v>5.3975999999999996E-2</c:v>
                </c:pt>
                <c:pt idx="464" formatCode="0.00%">
                  <c:v>5.3845000000000004E-2</c:v>
                </c:pt>
                <c:pt idx="465" formatCode="0.00%">
                  <c:v>5.3390000000000007E-2</c:v>
                </c:pt>
                <c:pt idx="466" formatCode="0.00%">
                  <c:v>5.3648999999999995E-2</c:v>
                </c:pt>
                <c:pt idx="467" formatCode="0.00%">
                  <c:v>5.3475000000000002E-2</c:v>
                </c:pt>
                <c:pt idx="468" formatCode="0.00%">
                  <c:v>5.3052999999999996E-2</c:v>
                </c:pt>
                <c:pt idx="469" formatCode="0.00%">
                  <c:v>5.3499999999999999E-2</c:v>
                </c:pt>
                <c:pt idx="470" formatCode="0.00%">
                  <c:v>5.3655000000000001E-2</c:v>
                </c:pt>
                <c:pt idx="471" formatCode="0.00%">
                  <c:v>5.3692999999999998E-2</c:v>
                </c:pt>
                <c:pt idx="472" formatCode="0.00%">
                  <c:v>5.3365999999999997E-2</c:v>
                </c:pt>
                <c:pt idx="473" formatCode="0.00%">
                  <c:v>5.3802000000000003E-2</c:v>
                </c:pt>
                <c:pt idx="474" formatCode="0.00%">
                  <c:v>5.3749000000000005E-2</c:v>
                </c:pt>
                <c:pt idx="475" formatCode="0.00%">
                  <c:v>5.3550000000000007E-2</c:v>
                </c:pt>
                <c:pt idx="476" formatCode="0.00%">
                  <c:v>5.3638999999999999E-2</c:v>
                </c:pt>
                <c:pt idx="477" formatCode="0.00%">
                  <c:v>5.3631000000000005E-2</c:v>
                </c:pt>
                <c:pt idx="478" formatCode="0.00%">
                  <c:v>5.3441999999999996E-2</c:v>
                </c:pt>
                <c:pt idx="479" formatCode="0.00%">
                  <c:v>5.3034999999999999E-2</c:v>
                </c:pt>
                <c:pt idx="480" formatCode="0.00%">
                  <c:v>5.3619E-2</c:v>
                </c:pt>
                <c:pt idx="481" formatCode="0.00%">
                  <c:v>5.3227000000000003E-2</c:v>
                </c:pt>
                <c:pt idx="482" formatCode="0.00%">
                  <c:v>5.2525000000000002E-2</c:v>
                </c:pt>
                <c:pt idx="483" formatCode="0.00%">
                  <c:v>5.2468000000000001E-2</c:v>
                </c:pt>
                <c:pt idx="484" formatCode="0.00%">
                  <c:v>5.2135999999999995E-2</c:v>
                </c:pt>
                <c:pt idx="485" formatCode="0.00%">
                  <c:v>5.1712999999999995E-2</c:v>
                </c:pt>
                <c:pt idx="486" formatCode="0.00%">
                  <c:v>5.1500000000000004E-2</c:v>
                </c:pt>
                <c:pt idx="487" formatCode="0.00%">
                  <c:v>5.0849000000000005E-2</c:v>
                </c:pt>
                <c:pt idx="488" formatCode="0.00%">
                  <c:v>5.1257000000000004E-2</c:v>
                </c:pt>
                <c:pt idx="489" formatCode="0.00%">
                  <c:v>5.1542000000000004E-2</c:v>
                </c:pt>
                <c:pt idx="490" formatCode="0.00%">
                  <c:v>5.2125999999999999E-2</c:v>
                </c:pt>
                <c:pt idx="491" formatCode="0.00%">
                  <c:v>5.2930000000000005E-2</c:v>
                </c:pt>
                <c:pt idx="492" formatCode="0.00%">
                  <c:v>5.3360000000000005E-2</c:v>
                </c:pt>
                <c:pt idx="493" formatCode="0.00%">
                  <c:v>5.3315000000000001E-2</c:v>
                </c:pt>
                <c:pt idx="494" formatCode="0.00%">
                  <c:v>5.3247999999999997E-2</c:v>
                </c:pt>
                <c:pt idx="495" formatCode="0.00%">
                  <c:v>5.3329000000000001E-2</c:v>
                </c:pt>
                <c:pt idx="496" formatCode="0.00%">
                  <c:v>5.3659999999999999E-2</c:v>
                </c:pt>
                <c:pt idx="497" formatCode="0.00%">
                  <c:v>5.3883E-2</c:v>
                </c:pt>
                <c:pt idx="498" formatCode="0.00%">
                  <c:v>5.3948999999999997E-2</c:v>
                </c:pt>
                <c:pt idx="499" formatCode="0.00%">
                  <c:v>5.4675000000000001E-2</c:v>
                </c:pt>
                <c:pt idx="500" formatCode="0.00%">
                  <c:v>5.4326999999999993E-2</c:v>
                </c:pt>
                <c:pt idx="501" formatCode="0.00%">
                  <c:v>5.4560000000000004E-2</c:v>
                </c:pt>
                <c:pt idx="502" formatCode="0.00%">
                  <c:v>5.4905000000000002E-2</c:v>
                </c:pt>
                <c:pt idx="503" formatCode="0.00%">
                  <c:v>5.5576E-2</c:v>
                </c:pt>
                <c:pt idx="504" formatCode="0.00%">
                  <c:v>5.6127000000000003E-2</c:v>
                </c:pt>
                <c:pt idx="505" formatCode="0.00%">
                  <c:v>5.67E-2</c:v>
                </c:pt>
                <c:pt idx="506" formatCode="0.00%">
                  <c:v>5.7218999999999999E-2</c:v>
                </c:pt>
                <c:pt idx="507" formatCode="0.00%">
                  <c:v>5.7807999999999998E-2</c:v>
                </c:pt>
                <c:pt idx="508" formatCode="0.00%">
                  <c:v>5.7256999999999995E-2</c:v>
                </c:pt>
                <c:pt idx="509" formatCode="0.00%">
                  <c:v>5.7099999999999998E-2</c:v>
                </c:pt>
                <c:pt idx="510" formatCode="0.00%">
                  <c:v>5.7067E-2</c:v>
                </c:pt>
                <c:pt idx="511" formatCode="0.00%">
                  <c:v>5.7664999999999994E-2</c:v>
                </c:pt>
                <c:pt idx="512" formatCode="0.00%">
                  <c:v>5.7699999999999994E-2</c:v>
                </c:pt>
                <c:pt idx="513" formatCode="0.00%">
                  <c:v>5.7018000000000006E-2</c:v>
                </c:pt>
                <c:pt idx="514" formatCode="0.00%">
                  <c:v>5.6565000000000004E-2</c:v>
                </c:pt>
                <c:pt idx="515" formatCode="0.00%">
                  <c:v>5.6809999999999999E-2</c:v>
                </c:pt>
                <c:pt idx="516" formatCode="0.00%">
                  <c:v>5.6737999999999997E-2</c:v>
                </c:pt>
                <c:pt idx="517" formatCode="0.00%">
                  <c:v>5.6755000000000007E-2</c:v>
                </c:pt>
                <c:pt idx="518" formatCode="0.00%">
                  <c:v>5.7000000000000002E-2</c:v>
                </c:pt>
                <c:pt idx="519" formatCode="0.00%">
                  <c:v>5.7091000000000003E-2</c:v>
                </c:pt>
                <c:pt idx="520" formatCode="0.00%">
                  <c:v>5.6924000000000002E-2</c:v>
                </c:pt>
                <c:pt idx="521" formatCode="0.00%">
                  <c:v>5.6668000000000003E-2</c:v>
                </c:pt>
                <c:pt idx="522" formatCode="0.00%">
                  <c:v>5.6317000000000006E-2</c:v>
                </c:pt>
                <c:pt idx="523" formatCode="0.00%">
                  <c:v>5.5655000000000003E-2</c:v>
                </c:pt>
                <c:pt idx="524" formatCode="0.00%">
                  <c:v>5.5567999999999999E-2</c:v>
                </c:pt>
                <c:pt idx="525" formatCode="0.00%">
                  <c:v>5.602E-2</c:v>
                </c:pt>
                <c:pt idx="526" formatCode="0.00%">
                  <c:v>5.602E-2</c:v>
                </c:pt>
                <c:pt idx="527" formatCode="0.00%">
                  <c:v>5.602E-2</c:v>
                </c:pt>
                <c:pt idx="528" formatCode="0.00%">
                  <c:v>5.602E-2</c:v>
                </c:pt>
                <c:pt idx="529" formatCode="0.00%">
                  <c:v>5.602E-2</c:v>
                </c:pt>
                <c:pt idx="530" formatCode="0.00%">
                  <c:v>5.7134999999999998E-2</c:v>
                </c:pt>
                <c:pt idx="531" formatCode="0.00%">
                  <c:v>5.7057000000000004E-2</c:v>
                </c:pt>
                <c:pt idx="532" formatCode="0.00%">
                  <c:v>5.6936E-2</c:v>
                </c:pt>
                <c:pt idx="533" formatCode="0.00%">
                  <c:v>5.6821999999999998E-2</c:v>
                </c:pt>
                <c:pt idx="534" formatCode="0.00%">
                  <c:v>5.7267999999999999E-2</c:v>
                </c:pt>
                <c:pt idx="535" formatCode="0.00%">
                  <c:v>5.7438000000000003E-2</c:v>
                </c:pt>
                <c:pt idx="536" formatCode="0.00%">
                  <c:v>5.7422000000000001E-2</c:v>
                </c:pt>
                <c:pt idx="537" formatCode="0.00%">
                  <c:v>5.7733E-2</c:v>
                </c:pt>
                <c:pt idx="538" formatCode="0.00%">
                  <c:v>5.7500000000000002E-2</c:v>
                </c:pt>
                <c:pt idx="539" formatCode="0.00%">
                  <c:v>5.7637999999999995E-2</c:v>
                </c:pt>
                <c:pt idx="540" formatCode="0.00%">
                  <c:v>5.7546E-2</c:v>
                </c:pt>
                <c:pt idx="541" formatCode="0.00%">
                  <c:v>5.7699999999999994E-2</c:v>
                </c:pt>
                <c:pt idx="542" formatCode="0.00%">
                  <c:v>5.7923000000000002E-2</c:v>
                </c:pt>
                <c:pt idx="543" formatCode="0.00%">
                  <c:v>5.8284000000000002E-2</c:v>
                </c:pt>
                <c:pt idx="544" formatCode="0.00%">
                  <c:v>5.8823E-2</c:v>
                </c:pt>
                <c:pt idx="545" formatCode="0.00%">
                  <c:v>5.9244999999999999E-2</c:v>
                </c:pt>
                <c:pt idx="546" formatCode="0.00%">
                  <c:v>5.8939000000000005E-2</c:v>
                </c:pt>
                <c:pt idx="547" formatCode="0.00%">
                  <c:v>5.8872999999999995E-2</c:v>
                </c:pt>
                <c:pt idx="548" formatCode="0.00%">
                  <c:v>5.9185000000000001E-2</c:v>
                </c:pt>
                <c:pt idx="549" formatCode="0.00%">
                  <c:v>5.9665999999999997E-2</c:v>
                </c:pt>
                <c:pt idx="550" formatCode="0.00%">
                  <c:v>5.9566999999999995E-2</c:v>
                </c:pt>
                <c:pt idx="551" formatCode="0.00%">
                  <c:v>5.9486999999999998E-2</c:v>
                </c:pt>
                <c:pt idx="552" formatCode="0.00%">
                  <c:v>5.9215999999999998E-2</c:v>
                </c:pt>
                <c:pt idx="553" formatCode="0.00%">
                  <c:v>5.8552999999999994E-2</c:v>
                </c:pt>
                <c:pt idx="554" formatCode="0.00%">
                  <c:v>5.8638000000000003E-2</c:v>
                </c:pt>
                <c:pt idx="555" formatCode="0.00%">
                  <c:v>5.8304000000000002E-2</c:v>
                </c:pt>
                <c:pt idx="556" formatCode="0.00%">
                  <c:v>5.7849999999999999E-2</c:v>
                </c:pt>
                <c:pt idx="557" formatCode="0.00%">
                  <c:v>5.6300999999999997E-2</c:v>
                </c:pt>
                <c:pt idx="558" formatCode="0.00%">
                  <c:v>5.5645E-2</c:v>
                </c:pt>
                <c:pt idx="559" formatCode="0.00%">
                  <c:v>5.5993000000000001E-2</c:v>
                </c:pt>
                <c:pt idx="560" formatCode="0.00%">
                  <c:v>5.6131E-2</c:v>
                </c:pt>
                <c:pt idx="561" formatCode="0.00%">
                  <c:v>5.6523000000000004E-2</c:v>
                </c:pt>
                <c:pt idx="562" formatCode="0.00%">
                  <c:v>5.6481000000000003E-2</c:v>
                </c:pt>
                <c:pt idx="563" formatCode="0.00%">
                  <c:v>5.5621999999999998E-2</c:v>
                </c:pt>
                <c:pt idx="564" formatCode="0.00%">
                  <c:v>5.5399999999999998E-2</c:v>
                </c:pt>
                <c:pt idx="565" formatCode="0.00%">
                  <c:v>5.5959000000000002E-2</c:v>
                </c:pt>
                <c:pt idx="566" formatCode="0.00%">
                  <c:v>5.6021000000000001E-2</c:v>
                </c:pt>
                <c:pt idx="567" formatCode="0.00%">
                  <c:v>5.5837000000000005E-2</c:v>
                </c:pt>
                <c:pt idx="568" formatCode="0.00%">
                  <c:v>5.6544999999999998E-2</c:v>
                </c:pt>
                <c:pt idx="569" formatCode="0.00%">
                  <c:v>5.7724999999999999E-2</c:v>
                </c:pt>
                <c:pt idx="570" formatCode="0.00%">
                  <c:v>5.7539999999999994E-2</c:v>
                </c:pt>
                <c:pt idx="571" formatCode="0.00%">
                  <c:v>5.7359999999999994E-2</c:v>
                </c:pt>
                <c:pt idx="572" formatCode="0.00%">
                  <c:v>5.7667000000000003E-2</c:v>
                </c:pt>
                <c:pt idx="573" formatCode="0.00%">
                  <c:v>5.7535999999999997E-2</c:v>
                </c:pt>
                <c:pt idx="574" formatCode="0.00%">
                  <c:v>5.7699999999999994E-2</c:v>
                </c:pt>
                <c:pt idx="575" formatCode="0.00%">
                  <c:v>5.7657E-2</c:v>
                </c:pt>
                <c:pt idx="576" formatCode="0.00%">
                  <c:v>5.8250999999999997E-2</c:v>
                </c:pt>
                <c:pt idx="577" formatCode="0.00%">
                  <c:v>5.7999999999999996E-2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CD-44AB-B858-156CFB653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026032"/>
        <c:axId val="1140035600"/>
      </c:lineChart>
      <c:dateAx>
        <c:axId val="11400260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0035600"/>
        <c:crosses val="autoZero"/>
        <c:auto val="1"/>
        <c:lblOffset val="100"/>
        <c:baseTimeUnit val="days"/>
      </c:dateAx>
      <c:valAx>
        <c:axId val="1140035600"/>
        <c:scaling>
          <c:orientation val="minMax"/>
          <c:max val="6.0000000000000012E-2"/>
          <c:min val="3.2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0026032"/>
        <c:crosses val="autoZero"/>
        <c:crossBetween val="between"/>
        <c:majorUnit val="2.0000000000000005E-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'DIA A DIA OK'!$B$502</c:f>
              <c:strCache>
                <c:ptCount val="1"/>
                <c:pt idx="0">
                  <c:v>NTNB 2055</c:v>
                </c:pt>
              </c:strCache>
            </c:strRef>
          </c:tx>
          <c:spPr>
            <a:ln w="3810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cat>
            <c:numRef>
              <c:f>'DIA A DIA OK'!$A$503:$A$580</c:f>
              <c:numCache>
                <c:formatCode>m/d/yyyy</c:formatCode>
                <c:ptCount val="78"/>
                <c:pt idx="0">
                  <c:v>44560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44616</c:v>
                </c:pt>
                <c:pt idx="40">
                  <c:v>44617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44634</c:v>
                </c:pt>
                <c:pt idx="50">
                  <c:v>44635</c:v>
                </c:pt>
                <c:pt idx="51">
                  <c:v>44636</c:v>
                </c:pt>
                <c:pt idx="52">
                  <c:v>44637</c:v>
                </c:pt>
                <c:pt idx="53">
                  <c:v>44638</c:v>
                </c:pt>
                <c:pt idx="54">
                  <c:v>44641</c:v>
                </c:pt>
                <c:pt idx="55">
                  <c:v>44642</c:v>
                </c:pt>
                <c:pt idx="56">
                  <c:v>44643</c:v>
                </c:pt>
                <c:pt idx="57">
                  <c:v>44644</c:v>
                </c:pt>
                <c:pt idx="58">
                  <c:v>44645</c:v>
                </c:pt>
                <c:pt idx="59">
                  <c:v>44648</c:v>
                </c:pt>
                <c:pt idx="60">
                  <c:v>44649</c:v>
                </c:pt>
                <c:pt idx="61">
                  <c:v>44650</c:v>
                </c:pt>
                <c:pt idx="62">
                  <c:v>44651</c:v>
                </c:pt>
                <c:pt idx="63">
                  <c:v>44652</c:v>
                </c:pt>
                <c:pt idx="64">
                  <c:v>44655</c:v>
                </c:pt>
                <c:pt idx="65">
                  <c:v>44656</c:v>
                </c:pt>
                <c:pt idx="66">
                  <c:v>44657</c:v>
                </c:pt>
                <c:pt idx="67">
                  <c:v>44658</c:v>
                </c:pt>
                <c:pt idx="68">
                  <c:v>44659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44669</c:v>
                </c:pt>
                <c:pt idx="74">
                  <c:v>44670</c:v>
                </c:pt>
                <c:pt idx="75">
                  <c:v>44671</c:v>
                </c:pt>
                <c:pt idx="76">
                  <c:v>44673</c:v>
                </c:pt>
                <c:pt idx="77">
                  <c:v>44676</c:v>
                </c:pt>
              </c:numCache>
            </c:numRef>
          </c:cat>
          <c:val>
            <c:numRef>
              <c:f>'DIA A DIA OK'!$B$503:$B$580</c:f>
              <c:numCache>
                <c:formatCode>0.00%</c:formatCode>
                <c:ptCount val="78"/>
                <c:pt idx="0">
                  <c:v>5.4326999999999993E-2</c:v>
                </c:pt>
                <c:pt idx="1">
                  <c:v>5.4560000000000004E-2</c:v>
                </c:pt>
                <c:pt idx="2">
                  <c:v>5.4905000000000002E-2</c:v>
                </c:pt>
                <c:pt idx="3">
                  <c:v>5.5576E-2</c:v>
                </c:pt>
                <c:pt idx="4">
                  <c:v>5.6127000000000003E-2</c:v>
                </c:pt>
                <c:pt idx="5">
                  <c:v>5.67E-2</c:v>
                </c:pt>
                <c:pt idx="6">
                  <c:v>5.7218999999999999E-2</c:v>
                </c:pt>
                <c:pt idx="7">
                  <c:v>5.7807999999999998E-2</c:v>
                </c:pt>
                <c:pt idx="8">
                  <c:v>5.7256999999999995E-2</c:v>
                </c:pt>
                <c:pt idx="9">
                  <c:v>5.7099999999999998E-2</c:v>
                </c:pt>
                <c:pt idx="10">
                  <c:v>5.7067E-2</c:v>
                </c:pt>
                <c:pt idx="11">
                  <c:v>5.7664999999999994E-2</c:v>
                </c:pt>
                <c:pt idx="12">
                  <c:v>5.7699999999999994E-2</c:v>
                </c:pt>
                <c:pt idx="13">
                  <c:v>5.7018000000000006E-2</c:v>
                </c:pt>
                <c:pt idx="14">
                  <c:v>5.6565000000000004E-2</c:v>
                </c:pt>
                <c:pt idx="15">
                  <c:v>5.6809999999999999E-2</c:v>
                </c:pt>
                <c:pt idx="16">
                  <c:v>5.6737999999999997E-2</c:v>
                </c:pt>
                <c:pt idx="17">
                  <c:v>5.6755000000000007E-2</c:v>
                </c:pt>
                <c:pt idx="18">
                  <c:v>5.7000000000000002E-2</c:v>
                </c:pt>
                <c:pt idx="19">
                  <c:v>5.7091000000000003E-2</c:v>
                </c:pt>
                <c:pt idx="20">
                  <c:v>5.6924000000000002E-2</c:v>
                </c:pt>
                <c:pt idx="21">
                  <c:v>5.6668000000000003E-2</c:v>
                </c:pt>
                <c:pt idx="22">
                  <c:v>5.6317000000000006E-2</c:v>
                </c:pt>
                <c:pt idx="23">
                  <c:v>5.5655000000000003E-2</c:v>
                </c:pt>
                <c:pt idx="24">
                  <c:v>5.5567999999999999E-2</c:v>
                </c:pt>
                <c:pt idx="25">
                  <c:v>5.602E-2</c:v>
                </c:pt>
                <c:pt idx="26">
                  <c:v>5.602E-2</c:v>
                </c:pt>
                <c:pt idx="27">
                  <c:v>5.602E-2</c:v>
                </c:pt>
                <c:pt idx="28">
                  <c:v>5.602E-2</c:v>
                </c:pt>
                <c:pt idx="29">
                  <c:v>5.602E-2</c:v>
                </c:pt>
                <c:pt idx="30">
                  <c:v>5.7134999999999998E-2</c:v>
                </c:pt>
                <c:pt idx="31">
                  <c:v>5.7057000000000004E-2</c:v>
                </c:pt>
                <c:pt idx="32">
                  <c:v>5.6936E-2</c:v>
                </c:pt>
                <c:pt idx="33">
                  <c:v>5.6821999999999998E-2</c:v>
                </c:pt>
                <c:pt idx="34">
                  <c:v>5.7267999999999999E-2</c:v>
                </c:pt>
                <c:pt idx="35">
                  <c:v>5.7438000000000003E-2</c:v>
                </c:pt>
                <c:pt idx="36">
                  <c:v>5.7422000000000001E-2</c:v>
                </c:pt>
                <c:pt idx="37">
                  <c:v>5.7733E-2</c:v>
                </c:pt>
                <c:pt idx="38">
                  <c:v>5.7500000000000002E-2</c:v>
                </c:pt>
                <c:pt idx="39">
                  <c:v>5.7637999999999995E-2</c:v>
                </c:pt>
                <c:pt idx="40">
                  <c:v>5.7546E-2</c:v>
                </c:pt>
                <c:pt idx="41">
                  <c:v>5.7699999999999994E-2</c:v>
                </c:pt>
                <c:pt idx="42">
                  <c:v>5.7923000000000002E-2</c:v>
                </c:pt>
                <c:pt idx="43">
                  <c:v>5.8284000000000002E-2</c:v>
                </c:pt>
                <c:pt idx="44">
                  <c:v>5.8823E-2</c:v>
                </c:pt>
                <c:pt idx="45">
                  <c:v>5.9244999999999999E-2</c:v>
                </c:pt>
                <c:pt idx="46">
                  <c:v>5.8939000000000005E-2</c:v>
                </c:pt>
                <c:pt idx="47">
                  <c:v>5.8872999999999995E-2</c:v>
                </c:pt>
                <c:pt idx="48">
                  <c:v>5.9185000000000001E-2</c:v>
                </c:pt>
                <c:pt idx="49">
                  <c:v>5.9665999999999997E-2</c:v>
                </c:pt>
                <c:pt idx="50">
                  <c:v>5.9566999999999995E-2</c:v>
                </c:pt>
                <c:pt idx="51">
                  <c:v>5.9486999999999998E-2</c:v>
                </c:pt>
                <c:pt idx="52">
                  <c:v>5.9215999999999998E-2</c:v>
                </c:pt>
                <c:pt idx="53">
                  <c:v>5.8552999999999994E-2</c:v>
                </c:pt>
                <c:pt idx="54">
                  <c:v>5.8638000000000003E-2</c:v>
                </c:pt>
                <c:pt idx="55">
                  <c:v>5.8304000000000002E-2</c:v>
                </c:pt>
                <c:pt idx="56">
                  <c:v>5.7849999999999999E-2</c:v>
                </c:pt>
                <c:pt idx="57">
                  <c:v>5.6300999999999997E-2</c:v>
                </c:pt>
                <c:pt idx="58">
                  <c:v>5.5645E-2</c:v>
                </c:pt>
                <c:pt idx="59">
                  <c:v>5.5993000000000001E-2</c:v>
                </c:pt>
                <c:pt idx="60">
                  <c:v>5.6131E-2</c:v>
                </c:pt>
                <c:pt idx="61">
                  <c:v>5.6523000000000004E-2</c:v>
                </c:pt>
                <c:pt idx="62">
                  <c:v>5.6481000000000003E-2</c:v>
                </c:pt>
                <c:pt idx="63">
                  <c:v>5.5621999999999998E-2</c:v>
                </c:pt>
                <c:pt idx="64">
                  <c:v>5.5399999999999998E-2</c:v>
                </c:pt>
                <c:pt idx="65">
                  <c:v>5.5959000000000002E-2</c:v>
                </c:pt>
                <c:pt idx="66">
                  <c:v>5.6021000000000001E-2</c:v>
                </c:pt>
                <c:pt idx="67">
                  <c:v>5.5837000000000005E-2</c:v>
                </c:pt>
                <c:pt idx="68">
                  <c:v>5.6544999999999998E-2</c:v>
                </c:pt>
                <c:pt idx="69">
                  <c:v>5.7724999999999999E-2</c:v>
                </c:pt>
                <c:pt idx="70">
                  <c:v>5.7539999999999994E-2</c:v>
                </c:pt>
                <c:pt idx="71">
                  <c:v>5.7359999999999994E-2</c:v>
                </c:pt>
                <c:pt idx="72">
                  <c:v>5.7667000000000003E-2</c:v>
                </c:pt>
                <c:pt idx="73">
                  <c:v>5.7535999999999997E-2</c:v>
                </c:pt>
                <c:pt idx="74">
                  <c:v>5.7699999999999994E-2</c:v>
                </c:pt>
                <c:pt idx="75">
                  <c:v>5.7657E-2</c:v>
                </c:pt>
                <c:pt idx="76">
                  <c:v>5.8250999999999997E-2</c:v>
                </c:pt>
                <c:pt idx="77">
                  <c:v>5.7999999999999996E-2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B9-4973-8593-0C9CC8114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6234671"/>
        <c:axId val="1456247983"/>
      </c:lineChart>
      <c:dateAx>
        <c:axId val="145623467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6247983"/>
        <c:crosses val="autoZero"/>
        <c:auto val="1"/>
        <c:lblOffset val="100"/>
        <c:baseTimeUnit val="days"/>
      </c:dateAx>
      <c:valAx>
        <c:axId val="1456247983"/>
        <c:scaling>
          <c:orientation val="minMax"/>
          <c:min val="5.400000000000001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62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8000"/>
                </a:solidFill>
              </a:rPr>
              <a:t>IBOVESPA</a:t>
            </a:r>
            <a:r>
              <a:rPr lang="en-US"/>
              <a:t> x </a:t>
            </a:r>
            <a:r>
              <a:rPr lang="en-US" b="1">
                <a:solidFill>
                  <a:srgbClr val="CC0099"/>
                </a:solidFill>
              </a:rPr>
              <a:t>S&amp;P500</a:t>
            </a:r>
            <a:r>
              <a:rPr lang="en-US">
                <a:solidFill>
                  <a:srgbClr val="CC0099"/>
                </a:solidFill>
              </a:rPr>
              <a:t> </a:t>
            </a:r>
            <a:r>
              <a:rPr lang="en-US"/>
              <a:t>x </a:t>
            </a:r>
            <a:r>
              <a:rPr lang="en-US" b="1">
                <a:solidFill>
                  <a:srgbClr val="FF0000"/>
                </a:solidFill>
              </a:rPr>
              <a:t>MSCI AC</a:t>
            </a:r>
          </a:p>
        </c:rich>
      </c:tx>
      <c:layout>
        <c:manualLayout>
          <c:xMode val="edge"/>
          <c:yMode val="edge"/>
          <c:x val="0.33735006973500697"/>
          <c:y val="2.3564061157706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'BOLSA BRASILEIRA X EXTERIOR'!$B$6</c:f>
              <c:strCache>
                <c:ptCount val="1"/>
                <c:pt idx="0">
                  <c:v>IBOVESPA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8596001859600185E-3"/>
                  <c:y val="1.9636717631422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A-4CC8-BA83-F9C69AD29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'BOLSA BRASILEIRA X EXTERIOR'!$C$5:$F$5</c:f>
              <c:strCache>
                <c:ptCount val="4"/>
                <c:pt idx="0">
                  <c:v>jan/22</c:v>
                </c:pt>
                <c:pt idx="1">
                  <c:v>fev/22</c:v>
                </c:pt>
                <c:pt idx="2">
                  <c:v>mar/22</c:v>
                </c:pt>
                <c:pt idx="3">
                  <c:v>1º TRI 2022</c:v>
                </c:pt>
              </c:strCache>
            </c:strRef>
          </c:cat>
          <c:val>
            <c:numRef>
              <c:f>'BOLSA BRASILEIRA X EXTERIOR'!$C$6:$F$6</c:f>
              <c:numCache>
                <c:formatCode>0.00%</c:formatCode>
                <c:ptCount val="4"/>
                <c:pt idx="0">
                  <c:v>6.9800000000000001E-2</c:v>
                </c:pt>
                <c:pt idx="1">
                  <c:v>8.8999999999999999E-3</c:v>
                </c:pt>
                <c:pt idx="2">
                  <c:v>6.0600000000000001E-2</c:v>
                </c:pt>
                <c:pt idx="3">
                  <c:v>0.14480000000000001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3A-4CC8-BA83-F9C69AD2936D}"/>
            </c:ext>
          </c:extLst>
        </c:ser>
        <c:ser>
          <c:idx val="1"/>
          <c:order val="1"/>
          <c:tx>
            <c:strRef>
              <c:f>'BOLSA BRASILEIRA X EXTERIOR'!$B$7</c:f>
              <c:strCache>
                <c:ptCount val="1"/>
                <c:pt idx="0">
                  <c:v>S&amp;P500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596001859600185E-3"/>
                  <c:y val="3.9276527659322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A-4CC8-BA83-F9C69AD2936D}"/>
                </c:ext>
              </c:extLst>
            </c:dLbl>
            <c:dLbl>
              <c:idx val="2"/>
              <c:layout>
                <c:manualLayout>
                  <c:x val="-2.0455602045560205E-2"/>
                  <c:y val="7.20004662263515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3A-4CC8-BA83-F9C69AD2936D}"/>
                </c:ext>
              </c:extLst>
            </c:dLbl>
            <c:dLbl>
              <c:idx val="3"/>
              <c:layout>
                <c:manualLayout>
                  <c:x val="-5.9507205950720593E-2"/>
                  <c:y val="3.534609173655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3A-4CC8-BA83-F9C69AD29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'BOLSA BRASILEIRA X EXTERIOR'!$C$5:$F$5</c:f>
              <c:strCache>
                <c:ptCount val="4"/>
                <c:pt idx="0">
                  <c:v>jan/22</c:v>
                </c:pt>
                <c:pt idx="1">
                  <c:v>fev/22</c:v>
                </c:pt>
                <c:pt idx="2">
                  <c:v>mar/22</c:v>
                </c:pt>
                <c:pt idx="3">
                  <c:v>1º TRI 2022</c:v>
                </c:pt>
              </c:strCache>
            </c:strRef>
          </c:cat>
          <c:val>
            <c:numRef>
              <c:f>'BOLSA BRASILEIRA X EXTERIOR'!$C$7:$F$7</c:f>
              <c:numCache>
                <c:formatCode>0.00%</c:formatCode>
                <c:ptCount val="4"/>
                <c:pt idx="0">
                  <c:v>-9.0499999999999997E-2</c:v>
                </c:pt>
                <c:pt idx="1">
                  <c:v>-6.8500000000000005E-2</c:v>
                </c:pt>
                <c:pt idx="2">
                  <c:v>-4.7500000000000001E-2</c:v>
                </c:pt>
                <c:pt idx="3">
                  <c:v>-0.193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3A-4CC8-BA83-F9C69AD2936D}"/>
            </c:ext>
          </c:extLst>
        </c:ser>
        <c:ser>
          <c:idx val="2"/>
          <c:order val="2"/>
          <c:tx>
            <c:strRef>
              <c:f>'BOLSA BRASILEIRA X EXTERIOR'!$B$8</c:f>
              <c:strCache>
                <c:ptCount val="1"/>
                <c:pt idx="0">
                  <c:v>MSCI AC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0344026034402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3A-4CC8-BA83-F9C69AD2936D}"/>
                </c:ext>
              </c:extLst>
            </c:dLbl>
            <c:dLbl>
              <c:idx val="1"/>
              <c:layout>
                <c:manualLayout>
                  <c:x val="2.2315202231520156E-2"/>
                  <c:y val="9.277189432887978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3A-4CC8-BA83-F9C69AD2936D}"/>
                </c:ext>
              </c:extLst>
            </c:dLbl>
            <c:dLbl>
              <c:idx val="3"/>
              <c:layout>
                <c:manualLayout>
                  <c:x val="4.1588034367910545E-2"/>
                  <c:y val="1.1670924008363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3A-4CC8-BA83-F9C69AD29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'BOLSA BRASILEIRA X EXTERIOR'!$C$5:$F$5</c:f>
              <c:strCache>
                <c:ptCount val="4"/>
                <c:pt idx="0">
                  <c:v>jan/22</c:v>
                </c:pt>
                <c:pt idx="1">
                  <c:v>fev/22</c:v>
                </c:pt>
                <c:pt idx="2">
                  <c:v>mar/22</c:v>
                </c:pt>
                <c:pt idx="3">
                  <c:v>1º TRI 2022</c:v>
                </c:pt>
              </c:strCache>
            </c:strRef>
          </c:cat>
          <c:val>
            <c:numRef>
              <c:f>'BOLSA BRASILEIRA X EXTERIOR'!$C$8:$F$8</c:f>
              <c:numCache>
                <c:formatCode>0.00%</c:formatCode>
                <c:ptCount val="4"/>
                <c:pt idx="0">
                  <c:v>-8.7599999999999997E-2</c:v>
                </c:pt>
                <c:pt idx="1">
                  <c:v>-6.59E-2</c:v>
                </c:pt>
                <c:pt idx="2">
                  <c:v>-6.0999999999999999E-2</c:v>
                </c:pt>
                <c:pt idx="3">
                  <c:v>-0.19969999999999999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3A-4CC8-BA83-F9C69AD29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692639"/>
        <c:axId val="1498686815"/>
      </c:barChart>
      <c:catAx>
        <c:axId val="149869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8686815"/>
        <c:crosses val="autoZero"/>
        <c:auto val="1"/>
        <c:lblAlgn val="ctr"/>
        <c:lblOffset val="100"/>
        <c:noMultiLvlLbl val="0"/>
      </c:catAx>
      <c:valAx>
        <c:axId val="1498686815"/>
        <c:scaling>
          <c:orientation val="minMax"/>
          <c:max val="0.1500000000000000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869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 i="1"/>
              <a:t>BENCHMARKS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'BOLSA BRASILEIRA X EXTERIOR'!$N$6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DA-4F94-990F-488C2A24B8E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DA-4F94-990F-488C2A24B8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DA-4F94-990F-488C2A24B8EB}"/>
              </c:ext>
            </c:extLst>
          </c:dPt>
          <c:dPt>
            <c:idx val="3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DA-4F94-990F-488C2A24B8E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DA-4F94-990F-488C2A24B8EB}"/>
              </c:ext>
            </c:extLst>
          </c:dPt>
          <c:dPt>
            <c:idx val="6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DA-4F94-990F-488C2A24B8EB}"/>
              </c:ext>
            </c:extLst>
          </c:dPt>
          <c:dPt>
            <c:idx val="7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DA-4F94-990F-488C2A24B8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'BOLSA BRASILEIRA X EXTERIOR'!$M$7:$M$14</c:f>
              <c:strCache>
                <c:ptCount val="8"/>
                <c:pt idx="0">
                  <c:v>SMLL</c:v>
                </c:pt>
                <c:pt idx="1">
                  <c:v>IBOVESPA</c:v>
                </c:pt>
                <c:pt idx="2">
                  <c:v>IMA-B 5+</c:v>
                </c:pt>
                <c:pt idx="3">
                  <c:v>IRFM 1+</c:v>
                </c:pt>
                <c:pt idx="4">
                  <c:v>IRFM</c:v>
                </c:pt>
                <c:pt idx="5">
                  <c:v>IMA-B</c:v>
                </c:pt>
                <c:pt idx="6">
                  <c:v>MSCI AC</c:v>
                </c:pt>
                <c:pt idx="7">
                  <c:v>S&amp;P500</c:v>
                </c:pt>
              </c:strCache>
            </c:strRef>
          </c:cat>
          <c:val>
            <c:numRef>
              <c:f>'BOLSA BRASILEIRA X EXTERIOR'!$N$7:$N$14</c:f>
              <c:numCache>
                <c:formatCode>0.00%</c:formatCode>
                <c:ptCount val="8"/>
                <c:pt idx="0">
                  <c:v>-0.16200000000000001</c:v>
                </c:pt>
                <c:pt idx="1">
                  <c:v>-0.1193</c:v>
                </c:pt>
                <c:pt idx="2">
                  <c:v>-6.5500000000000003E-2</c:v>
                </c:pt>
                <c:pt idx="3">
                  <c:v>-4.99E-2</c:v>
                </c:pt>
                <c:pt idx="4">
                  <c:v>-1.9900000000000001E-2</c:v>
                </c:pt>
                <c:pt idx="5">
                  <c:v>-1.26E-2</c:v>
                </c:pt>
                <c:pt idx="6">
                  <c:v>0.25419999999999998</c:v>
                </c:pt>
                <c:pt idx="7">
                  <c:v>0.36259999999999998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FDA-4F94-990F-488C2A24B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0418335"/>
        <c:axId val="1510412927"/>
      </c:barChart>
      <c:catAx>
        <c:axId val="151041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0412927"/>
        <c:crosses val="autoZero"/>
        <c:auto val="1"/>
        <c:lblAlgn val="ctr"/>
        <c:lblOffset val="100"/>
        <c:noMultiLvlLbl val="0"/>
      </c:catAx>
      <c:valAx>
        <c:axId val="151041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041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Estrutura a Termo da Taxa de Juros Real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DURATION!$K$3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numRef>
              <c:f>DURATION!$J$4:$J$70</c:f>
              <c:numCache>
                <c:formatCode>General</c:formatCode>
                <c:ptCount val="67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  <c:pt idx="25">
                  <c:v>13.5</c:v>
                </c:pt>
                <c:pt idx="26">
                  <c:v>14</c:v>
                </c:pt>
                <c:pt idx="27">
                  <c:v>14.5</c:v>
                </c:pt>
                <c:pt idx="28">
                  <c:v>15</c:v>
                </c:pt>
                <c:pt idx="29">
                  <c:v>15.5</c:v>
                </c:pt>
                <c:pt idx="30">
                  <c:v>16</c:v>
                </c:pt>
                <c:pt idx="31">
                  <c:v>16.5</c:v>
                </c:pt>
                <c:pt idx="32">
                  <c:v>17</c:v>
                </c:pt>
                <c:pt idx="33">
                  <c:v>17.5</c:v>
                </c:pt>
                <c:pt idx="34">
                  <c:v>18</c:v>
                </c:pt>
                <c:pt idx="35">
                  <c:v>18.5</c:v>
                </c:pt>
                <c:pt idx="36">
                  <c:v>19</c:v>
                </c:pt>
                <c:pt idx="37">
                  <c:v>19.5</c:v>
                </c:pt>
                <c:pt idx="38">
                  <c:v>20</c:v>
                </c:pt>
                <c:pt idx="39">
                  <c:v>20.5</c:v>
                </c:pt>
                <c:pt idx="40">
                  <c:v>21</c:v>
                </c:pt>
                <c:pt idx="41">
                  <c:v>21.5</c:v>
                </c:pt>
                <c:pt idx="42">
                  <c:v>22</c:v>
                </c:pt>
                <c:pt idx="43">
                  <c:v>22.5</c:v>
                </c:pt>
                <c:pt idx="44">
                  <c:v>23</c:v>
                </c:pt>
                <c:pt idx="45">
                  <c:v>23.5</c:v>
                </c:pt>
                <c:pt idx="46">
                  <c:v>24</c:v>
                </c:pt>
                <c:pt idx="47">
                  <c:v>24.5</c:v>
                </c:pt>
                <c:pt idx="48">
                  <c:v>25</c:v>
                </c:pt>
                <c:pt idx="49">
                  <c:v>25.5</c:v>
                </c:pt>
                <c:pt idx="50">
                  <c:v>26</c:v>
                </c:pt>
                <c:pt idx="51">
                  <c:v>26.5</c:v>
                </c:pt>
                <c:pt idx="52">
                  <c:v>27</c:v>
                </c:pt>
                <c:pt idx="53">
                  <c:v>27.5</c:v>
                </c:pt>
                <c:pt idx="54">
                  <c:v>28</c:v>
                </c:pt>
                <c:pt idx="55">
                  <c:v>28.5</c:v>
                </c:pt>
                <c:pt idx="56">
                  <c:v>29</c:v>
                </c:pt>
                <c:pt idx="57">
                  <c:v>29.5</c:v>
                </c:pt>
                <c:pt idx="58">
                  <c:v>30</c:v>
                </c:pt>
                <c:pt idx="59">
                  <c:v>30.5</c:v>
                </c:pt>
                <c:pt idx="60">
                  <c:v>31</c:v>
                </c:pt>
                <c:pt idx="61">
                  <c:v>31.5</c:v>
                </c:pt>
                <c:pt idx="62">
                  <c:v>32</c:v>
                </c:pt>
                <c:pt idx="63">
                  <c:v>32.5</c:v>
                </c:pt>
                <c:pt idx="64">
                  <c:v>33</c:v>
                </c:pt>
                <c:pt idx="65">
                  <c:v>33.5</c:v>
                </c:pt>
                <c:pt idx="66">
                  <c:v>34</c:v>
                </c:pt>
              </c:numCache>
            </c:numRef>
          </c:cat>
          <c:val>
            <c:numRef>
              <c:f>DURATION!$K$4:$K$70</c:f>
              <c:numCache>
                <c:formatCode>General</c:formatCode>
                <c:ptCount val="67"/>
                <c:pt idx="0">
                  <c:v>2.6</c:v>
                </c:pt>
                <c:pt idx="1">
                  <c:v>2.9</c:v>
                </c:pt>
                <c:pt idx="2">
                  <c:v>3.24</c:v>
                </c:pt>
                <c:pt idx="3">
                  <c:v>3.52</c:v>
                </c:pt>
                <c:pt idx="4">
                  <c:v>3.74</c:v>
                </c:pt>
                <c:pt idx="5">
                  <c:v>3.91</c:v>
                </c:pt>
                <c:pt idx="6">
                  <c:v>4.05</c:v>
                </c:pt>
                <c:pt idx="7">
                  <c:v>4.1500000000000004</c:v>
                </c:pt>
                <c:pt idx="8">
                  <c:v>4.24</c:v>
                </c:pt>
                <c:pt idx="9">
                  <c:v>4.3099999999999996</c:v>
                </c:pt>
                <c:pt idx="10">
                  <c:v>4.38</c:v>
                </c:pt>
                <c:pt idx="11">
                  <c:v>4.43</c:v>
                </c:pt>
                <c:pt idx="12">
                  <c:v>4.47</c:v>
                </c:pt>
                <c:pt idx="13">
                  <c:v>4.51</c:v>
                </c:pt>
                <c:pt idx="14">
                  <c:v>4.55</c:v>
                </c:pt>
                <c:pt idx="15">
                  <c:v>4.58</c:v>
                </c:pt>
                <c:pt idx="16">
                  <c:v>4.6100000000000003</c:v>
                </c:pt>
                <c:pt idx="17">
                  <c:v>4.6399999999999997</c:v>
                </c:pt>
                <c:pt idx="18">
                  <c:v>4.66</c:v>
                </c:pt>
                <c:pt idx="19">
                  <c:v>4.68</c:v>
                </c:pt>
                <c:pt idx="20">
                  <c:v>4.71</c:v>
                </c:pt>
                <c:pt idx="21">
                  <c:v>4.72</c:v>
                </c:pt>
                <c:pt idx="22">
                  <c:v>4.74</c:v>
                </c:pt>
                <c:pt idx="23">
                  <c:v>4.76</c:v>
                </c:pt>
                <c:pt idx="24">
                  <c:v>4.7699999999999996</c:v>
                </c:pt>
                <c:pt idx="25">
                  <c:v>4.79</c:v>
                </c:pt>
                <c:pt idx="26">
                  <c:v>4.8</c:v>
                </c:pt>
                <c:pt idx="27">
                  <c:v>4.8099999999999996</c:v>
                </c:pt>
                <c:pt idx="28">
                  <c:v>4.83</c:v>
                </c:pt>
                <c:pt idx="29">
                  <c:v>4.84</c:v>
                </c:pt>
                <c:pt idx="30">
                  <c:v>4.8499999999999996</c:v>
                </c:pt>
                <c:pt idx="31">
                  <c:v>4.8600000000000003</c:v>
                </c:pt>
                <c:pt idx="32">
                  <c:v>4.87</c:v>
                </c:pt>
                <c:pt idx="33">
                  <c:v>4.88</c:v>
                </c:pt>
                <c:pt idx="34">
                  <c:v>4.88</c:v>
                </c:pt>
                <c:pt idx="35">
                  <c:v>4.8899999999999997</c:v>
                </c:pt>
                <c:pt idx="36">
                  <c:v>4.9000000000000004</c:v>
                </c:pt>
                <c:pt idx="37">
                  <c:v>4.91</c:v>
                </c:pt>
                <c:pt idx="38">
                  <c:v>4.91</c:v>
                </c:pt>
                <c:pt idx="39">
                  <c:v>4.92</c:v>
                </c:pt>
                <c:pt idx="40">
                  <c:v>4.93</c:v>
                </c:pt>
                <c:pt idx="41">
                  <c:v>4.93</c:v>
                </c:pt>
                <c:pt idx="42">
                  <c:v>4.9400000000000004</c:v>
                </c:pt>
                <c:pt idx="43">
                  <c:v>4.9400000000000004</c:v>
                </c:pt>
                <c:pt idx="44">
                  <c:v>4.95</c:v>
                </c:pt>
                <c:pt idx="45">
                  <c:v>4.95</c:v>
                </c:pt>
                <c:pt idx="46">
                  <c:v>4.96</c:v>
                </c:pt>
                <c:pt idx="47">
                  <c:v>4.96</c:v>
                </c:pt>
                <c:pt idx="48">
                  <c:v>4.97</c:v>
                </c:pt>
                <c:pt idx="49">
                  <c:v>4.97</c:v>
                </c:pt>
                <c:pt idx="50">
                  <c:v>4.97</c:v>
                </c:pt>
                <c:pt idx="51">
                  <c:v>4.9800000000000004</c:v>
                </c:pt>
                <c:pt idx="52">
                  <c:v>4.9800000000000004</c:v>
                </c:pt>
                <c:pt idx="53">
                  <c:v>4.99</c:v>
                </c:pt>
                <c:pt idx="54">
                  <c:v>4.99</c:v>
                </c:pt>
                <c:pt idx="55">
                  <c:v>4.99</c:v>
                </c:pt>
                <c:pt idx="56">
                  <c:v>4.99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5.01</c:v>
                </c:pt>
                <c:pt idx="61">
                  <c:v>5.01</c:v>
                </c:pt>
                <c:pt idx="62">
                  <c:v>5.01</c:v>
                </c:pt>
                <c:pt idx="63">
                  <c:v>5.01</c:v>
                </c:pt>
                <c:pt idx="64">
                  <c:v>5.01</c:v>
                </c:pt>
                <c:pt idx="65">
                  <c:v>5.0199999999999996</c:v>
                </c:pt>
                <c:pt idx="66">
                  <c:v>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9-47A0-A918-E3A37E294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9389872"/>
        <c:axId val="749397776"/>
      </c:barChart>
      <c:catAx>
        <c:axId val="7493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9397776"/>
        <c:crosses val="autoZero"/>
        <c:auto val="1"/>
        <c:lblAlgn val="ctr"/>
        <c:lblOffset val="100"/>
        <c:noMultiLvlLbl val="0"/>
      </c:catAx>
      <c:valAx>
        <c:axId val="749397776"/>
        <c:scaling>
          <c:orientation val="minMax"/>
          <c:max val="5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93898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Resultado (Receitas - Despesas) RPPS “X”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PASSIVO!$I$4</c:f>
              <c:strCache>
                <c:ptCount val="1"/>
                <c:pt idx="0">
                  <c:v>Resultado (Receitas - Despesas) PORTOPREV 2020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PASSIVO!$H$5:$H$79</c:f>
              <c:numCache>
                <c:formatCode>General</c:formatCode>
                <c:ptCount val="7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</c:numCache>
            </c:numRef>
          </c:cat>
          <c:val>
            <c:numRef>
              <c:f>PASSIVO!$I$5:$I$79</c:f>
              <c:numCache>
                <c:formatCode>#,##0.00</c:formatCode>
                <c:ptCount val="75"/>
                <c:pt idx="0">
                  <c:v>9312837.4499999993</c:v>
                </c:pt>
                <c:pt idx="1">
                  <c:v>8579482</c:v>
                </c:pt>
                <c:pt idx="2">
                  <c:v>7932603.3099999996</c:v>
                </c:pt>
                <c:pt idx="3">
                  <c:v>7230682.0899999999</c:v>
                </c:pt>
                <c:pt idx="4">
                  <c:v>6676269.1600000001</c:v>
                </c:pt>
                <c:pt idx="5">
                  <c:v>5054396.07</c:v>
                </c:pt>
                <c:pt idx="6">
                  <c:v>4837954.6500000004</c:v>
                </c:pt>
                <c:pt idx="7">
                  <c:v>3835793.11</c:v>
                </c:pt>
                <c:pt idx="8">
                  <c:v>3121787.29</c:v>
                </c:pt>
                <c:pt idx="9">
                  <c:v>2186544.2999999998</c:v>
                </c:pt>
                <c:pt idx="10">
                  <c:v>1828637.55</c:v>
                </c:pt>
                <c:pt idx="11">
                  <c:v>1306359.3999999999</c:v>
                </c:pt>
                <c:pt idx="12">
                  <c:v>1127590.06</c:v>
                </c:pt>
                <c:pt idx="13">
                  <c:v>482894.11</c:v>
                </c:pt>
                <c:pt idx="14">
                  <c:v>-23665.279999999999</c:v>
                </c:pt>
                <c:pt idx="15">
                  <c:v>-848399.43</c:v>
                </c:pt>
                <c:pt idx="16">
                  <c:v>-1526145.74</c:v>
                </c:pt>
                <c:pt idx="17">
                  <c:v>-2508406.34</c:v>
                </c:pt>
                <c:pt idx="18">
                  <c:v>-2962349.04</c:v>
                </c:pt>
                <c:pt idx="19">
                  <c:v>-8618600.9199999999</c:v>
                </c:pt>
                <c:pt idx="20">
                  <c:v>-8650171.6199999992</c:v>
                </c:pt>
                <c:pt idx="21">
                  <c:v>-8729845.8300000001</c:v>
                </c:pt>
                <c:pt idx="22">
                  <c:v>-8948344.6600000001</c:v>
                </c:pt>
                <c:pt idx="23">
                  <c:v>-8941042.7300000004</c:v>
                </c:pt>
                <c:pt idx="24">
                  <c:v>-8866850.5800000001</c:v>
                </c:pt>
                <c:pt idx="25">
                  <c:v>-8849612</c:v>
                </c:pt>
                <c:pt idx="26">
                  <c:v>-8773852.9700000007</c:v>
                </c:pt>
                <c:pt idx="27">
                  <c:v>-8547743.1400000006</c:v>
                </c:pt>
                <c:pt idx="28">
                  <c:v>-8260045.7999999998</c:v>
                </c:pt>
                <c:pt idx="29">
                  <c:v>-7931380.9000000004</c:v>
                </c:pt>
                <c:pt idx="30">
                  <c:v>-7657967.7599999998</c:v>
                </c:pt>
                <c:pt idx="31">
                  <c:v>-7345840.79</c:v>
                </c:pt>
                <c:pt idx="32">
                  <c:v>-6869025.1600000001</c:v>
                </c:pt>
                <c:pt idx="33">
                  <c:v>-6478951.2300000004</c:v>
                </c:pt>
                <c:pt idx="34">
                  <c:v>-6095955.8300000001</c:v>
                </c:pt>
                <c:pt idx="35">
                  <c:v>-5694730.0700000003</c:v>
                </c:pt>
                <c:pt idx="36">
                  <c:v>-5283894.43</c:v>
                </c:pt>
                <c:pt idx="37">
                  <c:v>-4835891.18</c:v>
                </c:pt>
                <c:pt idx="38">
                  <c:v>-4440573.5999999996</c:v>
                </c:pt>
                <c:pt idx="39">
                  <c:v>-4049186.51</c:v>
                </c:pt>
                <c:pt idx="40">
                  <c:v>-3675804.15</c:v>
                </c:pt>
                <c:pt idx="41">
                  <c:v>-3329747.91</c:v>
                </c:pt>
                <c:pt idx="42">
                  <c:v>-2999745.95</c:v>
                </c:pt>
                <c:pt idx="43">
                  <c:v>-2694959.01</c:v>
                </c:pt>
                <c:pt idx="44">
                  <c:v>-2414114.16</c:v>
                </c:pt>
                <c:pt idx="45">
                  <c:v>-2155984.29</c:v>
                </c:pt>
                <c:pt idx="46">
                  <c:v>-1919362.53</c:v>
                </c:pt>
                <c:pt idx="47">
                  <c:v>-1703021.98</c:v>
                </c:pt>
                <c:pt idx="48">
                  <c:v>-1505762.26</c:v>
                </c:pt>
                <c:pt idx="49">
                  <c:v>-1326457.7</c:v>
                </c:pt>
                <c:pt idx="50">
                  <c:v>-1163971.8999999999</c:v>
                </c:pt>
                <c:pt idx="51">
                  <c:v>-1017159.5</c:v>
                </c:pt>
                <c:pt idx="52">
                  <c:v>-884925.46</c:v>
                </c:pt>
                <c:pt idx="53">
                  <c:v>-766245.08</c:v>
                </c:pt>
                <c:pt idx="54">
                  <c:v>-660142.76</c:v>
                </c:pt>
                <c:pt idx="55">
                  <c:v>-565664.69999999995</c:v>
                </c:pt>
                <c:pt idx="56">
                  <c:v>-481907.92</c:v>
                </c:pt>
                <c:pt idx="57">
                  <c:v>-408013.89</c:v>
                </c:pt>
                <c:pt idx="58">
                  <c:v>-343181.69</c:v>
                </c:pt>
                <c:pt idx="59">
                  <c:v>-286629.52</c:v>
                </c:pt>
                <c:pt idx="60">
                  <c:v>-237574.74</c:v>
                </c:pt>
                <c:pt idx="61">
                  <c:v>-195290.29</c:v>
                </c:pt>
                <c:pt idx="62">
                  <c:v>-159114.42000000001</c:v>
                </c:pt>
                <c:pt idx="63">
                  <c:v>-128441.38</c:v>
                </c:pt>
                <c:pt idx="64">
                  <c:v>-102682.28</c:v>
                </c:pt>
                <c:pt idx="65">
                  <c:v>-81248.63</c:v>
                </c:pt>
                <c:pt idx="66">
                  <c:v>-63581.599999999999</c:v>
                </c:pt>
                <c:pt idx="67">
                  <c:v>-49176.85</c:v>
                </c:pt>
                <c:pt idx="68">
                  <c:v>-37577.379999999997</c:v>
                </c:pt>
                <c:pt idx="69">
                  <c:v>-28348.63</c:v>
                </c:pt>
                <c:pt idx="70">
                  <c:v>-21093.84</c:v>
                </c:pt>
                <c:pt idx="71">
                  <c:v>-15466.79</c:v>
                </c:pt>
                <c:pt idx="72">
                  <c:v>-11162.11</c:v>
                </c:pt>
                <c:pt idx="73">
                  <c:v>-7916.31</c:v>
                </c:pt>
                <c:pt idx="74">
                  <c:v>-5504.87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7-46DE-8FF7-07B6D4884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159744"/>
        <c:axId val="576818128"/>
      </c:lineChart>
      <c:catAx>
        <c:axId val="6581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818128"/>
        <c:crosses val="autoZero"/>
        <c:auto val="1"/>
        <c:lblAlgn val="ctr"/>
        <c:lblOffset val="100"/>
        <c:noMultiLvlLbl val="0"/>
      </c:catAx>
      <c:valAx>
        <c:axId val="576818128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159744"/>
        <c:crosses val="autoZero"/>
        <c:crossBetween val="between"/>
        <c:majorUnit val="25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Fronteira Eficiente de Markowitz</a:t>
            </a:r>
          </a:p>
        </c:rich>
      </c:tx>
      <c:layout>
        <c:manualLayout>
          <c:xMode val="edge"/>
          <c:yMode val="edge"/>
          <c:x val="0.3183787133040451"/>
          <c:y val="3.274560132462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893387372989585"/>
          <c:y val="0.133501423642927"/>
          <c:w val="0.81098610014427575"/>
          <c:h val="0.70277164521465341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00B05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63500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'Otimizacao IMAB 2,99%'!$E$50:$E$73</c:f>
              <c:numCache>
                <c:formatCode>0.00%</c:formatCode>
                <c:ptCount val="24"/>
                <c:pt idx="0">
                  <c:v>1.1227211434488522E-2</c:v>
                </c:pt>
                <c:pt idx="1">
                  <c:v>1.1506839930225129E-2</c:v>
                </c:pt>
                <c:pt idx="2">
                  <c:v>1.2199134169379688E-2</c:v>
                </c:pt>
                <c:pt idx="3">
                  <c:v>1.3116734621460069E-2</c:v>
                </c:pt>
                <c:pt idx="4">
                  <c:v>1.4239778793163729E-2</c:v>
                </c:pt>
                <c:pt idx="5">
                  <c:v>1.5524711170030483E-2</c:v>
                </c:pt>
                <c:pt idx="6">
                  <c:v>1.6928275651508333E-2</c:v>
                </c:pt>
                <c:pt idx="7">
                  <c:v>1.839044349466297E-2</c:v>
                </c:pt>
                <c:pt idx="8">
                  <c:v>1.9893608188678163E-2</c:v>
                </c:pt>
                <c:pt idx="9">
                  <c:v>2.1435050850131081E-2</c:v>
                </c:pt>
                <c:pt idx="10">
                  <c:v>2.3035226572571989E-2</c:v>
                </c:pt>
                <c:pt idx="11">
                  <c:v>2.4686414503330575E-2</c:v>
                </c:pt>
                <c:pt idx="12">
                  <c:v>2.6379037102842635E-2</c:v>
                </c:pt>
                <c:pt idx="13">
                  <c:v>2.8107956426485996E-2</c:v>
                </c:pt>
                <c:pt idx="14">
                  <c:v>2.9884971536170476E-2</c:v>
                </c:pt>
                <c:pt idx="15">
                  <c:v>3.1705767216261171E-2</c:v>
                </c:pt>
                <c:pt idx="16">
                  <c:v>3.356321897369291E-2</c:v>
                </c:pt>
                <c:pt idx="17">
                  <c:v>3.5451565593506359E-2</c:v>
                </c:pt>
                <c:pt idx="18">
                  <c:v>3.7366123430663964E-2</c:v>
                </c:pt>
                <c:pt idx="19">
                  <c:v>3.9303062215186882E-2</c:v>
                </c:pt>
                <c:pt idx="20">
                  <c:v>4.1259230007313456E-2</c:v>
                </c:pt>
                <c:pt idx="21">
                  <c:v>4.3248319929858683E-2</c:v>
                </c:pt>
                <c:pt idx="22">
                  <c:v>4.5329804123316671E-2</c:v>
                </c:pt>
                <c:pt idx="23">
                  <c:v>4.7498092435559733E-2</c:v>
                </c:pt>
              </c:numCache>
            </c:numRef>
          </c:xVal>
          <c:yVal>
            <c:numRef>
              <c:f>'Otimizacao IMAB 2,99%'!$D$50:$D$73</c:f>
              <c:numCache>
                <c:formatCode>0.00%</c:formatCode>
                <c:ptCount val="24"/>
                <c:pt idx="0">
                  <c:v>6.8121687001179102E-4</c:v>
                </c:pt>
                <c:pt idx="1">
                  <c:v>3.2744554870406083E-3</c:v>
                </c:pt>
                <c:pt idx="2">
                  <c:v>5.8669543012191908E-3</c:v>
                </c:pt>
                <c:pt idx="3">
                  <c:v>8.4585648256233457E-3</c:v>
                </c:pt>
                <c:pt idx="4">
                  <c:v>1.1051014123800098E-2</c:v>
                </c:pt>
                <c:pt idx="5">
                  <c:v>1.3643463420347486E-2</c:v>
                </c:pt>
                <c:pt idx="6">
                  <c:v>1.6235912733773526E-2</c:v>
                </c:pt>
                <c:pt idx="7">
                  <c:v>1.8828362025256992E-2</c:v>
                </c:pt>
                <c:pt idx="8">
                  <c:v>2.142081130303897E-2</c:v>
                </c:pt>
                <c:pt idx="9">
                  <c:v>2.4013260586979106E-2</c:v>
                </c:pt>
                <c:pt idx="10">
                  <c:v>2.6605709889016595E-2</c:v>
                </c:pt>
                <c:pt idx="11">
                  <c:v>2.9198159183975073E-2</c:v>
                </c:pt>
                <c:pt idx="12">
                  <c:v>3.1790608478933544E-2</c:v>
                </c:pt>
                <c:pt idx="13">
                  <c:v>3.4383057776642419E-2</c:v>
                </c:pt>
                <c:pt idx="14">
                  <c:v>3.6975507077946619E-2</c:v>
                </c:pt>
                <c:pt idx="15">
                  <c:v>3.9567956372905347E-2</c:v>
                </c:pt>
                <c:pt idx="16">
                  <c:v>4.2160405667863825E-2</c:v>
                </c:pt>
                <c:pt idx="17">
                  <c:v>4.4752854962822289E-2</c:v>
                </c:pt>
                <c:pt idx="18">
                  <c:v>4.734530425778076E-2</c:v>
                </c:pt>
                <c:pt idx="19">
                  <c:v>4.9937753552739231E-2</c:v>
                </c:pt>
                <c:pt idx="20">
                  <c:v>5.2530202847697716E-2</c:v>
                </c:pt>
                <c:pt idx="21">
                  <c:v>5.512265212750514E-2</c:v>
                </c:pt>
                <c:pt idx="22">
                  <c:v>5.7715101410077616E-2</c:v>
                </c:pt>
                <c:pt idx="23">
                  <c:v>6.0307550705036087E-2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DB-48C3-BA8A-1C8EB2F1C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08768"/>
        <c:axId val="268232576"/>
      </c:scatterChart>
      <c:valAx>
        <c:axId val="268208768"/>
        <c:scaling>
          <c:orientation val="minMax"/>
          <c:max val="5.000000000000001E-2"/>
          <c:min val="1.0000000000000002E-2"/>
        </c:scaling>
        <c:delete val="0"/>
        <c:axPos val="b"/>
        <c:majorGridlines>
          <c:spPr>
            <a:ln w="9525" cap="flat" cmpd="sng" algn="ctr">
              <a:solidFill>
                <a:srgbClr val="66FF66">
                  <a:alpha val="7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Risco - Volatilidade Ano %</a:t>
                </a:r>
              </a:p>
            </c:rich>
          </c:tx>
          <c:layout>
            <c:manualLayout>
              <c:xMode val="edge"/>
              <c:yMode val="edge"/>
              <c:x val="0.40751540674549047"/>
              <c:y val="0.90923958448855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32576"/>
        <c:crosses val="autoZero"/>
        <c:crossBetween val="midCat"/>
        <c:majorUnit val="5.000000000000001E-3"/>
      </c:valAx>
      <c:valAx>
        <c:axId val="268232576"/>
        <c:scaling>
          <c:orientation val="minMax"/>
          <c:max val="6.5000000000000016E-2"/>
          <c:min val="0"/>
        </c:scaling>
        <c:delete val="0"/>
        <c:axPos val="l"/>
        <c:majorGridlines>
          <c:spPr>
            <a:ln w="12700" cap="flat" cmpd="sng" algn="ctr">
              <a:solidFill>
                <a:srgbClr val="66FF66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Retorno Real %aa</a:t>
                </a:r>
              </a:p>
            </c:rich>
          </c:tx>
          <c:layout>
            <c:manualLayout>
              <c:xMode val="edge"/>
              <c:yMode val="edge"/>
              <c:x val="1.8796599974268764E-2"/>
              <c:y val="0.39697967331548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08768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BFD2-2FFF-4895-8E2C-72CE3B3C83DE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C800-1361-4828-8516-9545F64C0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74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26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49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81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755670" y="4728414"/>
            <a:ext cx="6044969" cy="386820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280382" y="9332312"/>
            <a:ext cx="3274064" cy="492551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3BEB07BF-15D5-4D6A-B9B6-956DCB58B667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727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755670" y="4728414"/>
            <a:ext cx="6044969" cy="386820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4280382" y="9332312"/>
            <a:ext cx="3274064" cy="492551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2633C3AE-07B8-4EDC-90F8-E9317149A17E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76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55670" y="4728414"/>
            <a:ext cx="6044969" cy="386820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280382" y="9332312"/>
            <a:ext cx="3274064" cy="492551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8508A7D4-A0A5-4596-8FF1-B5B231554EF3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495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755670" y="4728414"/>
            <a:ext cx="6044969" cy="386820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280382" y="9332312"/>
            <a:ext cx="3274064" cy="492551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4E85E238-A0C0-4144-BDED-E541302E25A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864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26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153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27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2037" cy="3455987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20EA1-ABF7-4FB6-AA40-4FCD5549D7D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384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369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1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63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03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8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8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12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56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50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4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8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5C8E-18C9-4D17-BEB0-AA5A56F113D7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onaldo@ldbempresas.com.b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07" y="2048890"/>
            <a:ext cx="3957663" cy="2761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C1583B3-B2E7-47B6-95E0-B26430EF4CB1}"/>
              </a:ext>
            </a:extLst>
          </p:cNvPr>
          <p:cNvSpPr txBox="1"/>
          <p:nvPr/>
        </p:nvSpPr>
        <p:spPr>
          <a:xfrm>
            <a:off x="1205946" y="472303"/>
            <a:ext cx="995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66FF"/>
                </a:solidFill>
                <a:latin typeface="Arial" panose="020B0604020202020204" pitchFamily="34" charset="0"/>
              </a:rPr>
              <a:t>OS IMPACTOS DA TAXA DE JUROS NO EQUILÍBRIO FINANCEIRO E ATUARIAL DO RPPS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FD7EE3-98D6-4BB0-8B30-CA444173D83E}"/>
              </a:ext>
            </a:extLst>
          </p:cNvPr>
          <p:cNvSpPr txBox="1"/>
          <p:nvPr/>
        </p:nvSpPr>
        <p:spPr>
          <a:xfrm>
            <a:off x="3094383" y="5352050"/>
            <a:ext cx="618876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66FF"/>
                </a:solidFill>
                <a:latin typeface="Arial" panose="020B0604020202020204" pitchFamily="34" charset="0"/>
              </a:rPr>
              <a:t>Ronaldo de Oliveira, </a:t>
            </a:r>
            <a:r>
              <a:rPr lang="pt-BR" sz="2800" b="1" dirty="0" err="1">
                <a:solidFill>
                  <a:srgbClr val="0066FF"/>
                </a:solidFill>
                <a:latin typeface="Arial" panose="020B0604020202020204" pitchFamily="34" charset="0"/>
              </a:rPr>
              <a:t>MSc</a:t>
            </a:r>
            <a:r>
              <a:rPr lang="pt-BR" sz="2800" b="1" dirty="0">
                <a:solidFill>
                  <a:srgbClr val="0066FF"/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endParaRPr lang="pt-BR" sz="28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1800" b="1" i="0" dirty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Data: 27/04/2022 às 11:00 h</a:t>
            </a:r>
          </a:p>
        </p:txBody>
      </p:sp>
    </p:spTree>
    <p:extLst>
      <p:ext uri="{BB962C8B-B14F-4D97-AF65-F5344CB8AC3E}">
        <p14:creationId xmlns:p14="http://schemas.microsoft.com/office/powerpoint/2010/main" val="182268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8E16B57-13FC-4150-AA51-5AB592CE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41" y="1529588"/>
            <a:ext cx="11512958" cy="405673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36E167E-AEA8-41B5-9E31-7855DB853BB1}"/>
              </a:ext>
            </a:extLst>
          </p:cNvPr>
          <p:cNvSpPr txBox="1"/>
          <p:nvPr/>
        </p:nvSpPr>
        <p:spPr>
          <a:xfrm>
            <a:off x="127049" y="153047"/>
            <a:ext cx="399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MATRIZ DE COVARIÂNCIA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80FC8F-BE8E-40E2-A3B3-92682AAD736C}"/>
              </a:ext>
            </a:extLst>
          </p:cNvPr>
          <p:cNvSpPr txBox="1"/>
          <p:nvPr/>
        </p:nvSpPr>
        <p:spPr>
          <a:xfrm>
            <a:off x="7540487" y="276157"/>
            <a:ext cx="3043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(31/12/2010 à 31/03/2022)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A5A9D6-2A9B-4BE5-9AAE-835775020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86F6A49-A295-487B-9CE4-A2C6F0E91302}"/>
              </a:ext>
            </a:extLst>
          </p:cNvPr>
          <p:cNvSpPr txBox="1"/>
          <p:nvPr/>
        </p:nvSpPr>
        <p:spPr>
          <a:xfrm>
            <a:off x="127049" y="153047"/>
            <a:ext cx="8760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RENTABILIDADES </a:t>
            </a:r>
            <a:r>
              <a:rPr lang="en-US" sz="2800" b="1" dirty="0">
                <a:solidFill>
                  <a:srgbClr val="008000"/>
                </a:solidFill>
              </a:rPr>
              <a:t>IBOVESPA</a:t>
            </a:r>
            <a:r>
              <a:rPr lang="en-US" sz="2800" b="1" dirty="0">
                <a:solidFill>
                  <a:srgbClr val="0000CC"/>
                </a:solidFill>
              </a:rPr>
              <a:t> x </a:t>
            </a:r>
            <a:r>
              <a:rPr lang="en-US" sz="2800" b="1" dirty="0">
                <a:solidFill>
                  <a:srgbClr val="CC00CC"/>
                </a:solidFill>
              </a:rPr>
              <a:t>S&amp;P500 </a:t>
            </a:r>
            <a:r>
              <a:rPr lang="en-US" sz="2800" b="1" dirty="0">
                <a:solidFill>
                  <a:srgbClr val="0000CC"/>
                </a:solidFill>
              </a:rPr>
              <a:t>X </a:t>
            </a:r>
            <a:r>
              <a:rPr lang="en-US" sz="2800" b="1" dirty="0">
                <a:solidFill>
                  <a:srgbClr val="FF0000"/>
                </a:solidFill>
              </a:rPr>
              <a:t>MSCI AC </a:t>
            </a:r>
            <a:r>
              <a:rPr lang="en-US" sz="2800" b="1" dirty="0">
                <a:solidFill>
                  <a:srgbClr val="0000CC"/>
                </a:solidFill>
              </a:rPr>
              <a:t>EM 2022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FEB3B60-E85A-45DD-8FBB-7D56409CC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837929"/>
              </p:ext>
            </p:extLst>
          </p:nvPr>
        </p:nvGraphicFramePr>
        <p:xfrm>
          <a:off x="384313" y="927652"/>
          <a:ext cx="11555896" cy="561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48E64FA7-2C46-46BD-B7D5-94CF5388B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15631C7-10B6-4F37-87E3-37409EAD86B4}"/>
              </a:ext>
            </a:extLst>
          </p:cNvPr>
          <p:cNvSpPr txBox="1"/>
          <p:nvPr/>
        </p:nvSpPr>
        <p:spPr>
          <a:xfrm>
            <a:off x="127049" y="153047"/>
            <a:ext cx="702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RENTABILIDADES DOS </a:t>
            </a:r>
            <a:r>
              <a:rPr lang="en-US" sz="2800" b="1" i="1" dirty="0">
                <a:solidFill>
                  <a:srgbClr val="0000CC"/>
                </a:solidFill>
              </a:rPr>
              <a:t>BENCHMARKS</a:t>
            </a:r>
            <a:r>
              <a:rPr lang="en-US" sz="2800" b="1" dirty="0">
                <a:solidFill>
                  <a:srgbClr val="0000CC"/>
                </a:solidFill>
              </a:rPr>
              <a:t> EM 2021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5697218-93EF-4708-8AC0-3F63FE6FF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498081"/>
              </p:ext>
            </p:extLst>
          </p:nvPr>
        </p:nvGraphicFramePr>
        <p:xfrm>
          <a:off x="304800" y="1099930"/>
          <a:ext cx="11608904" cy="54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D7728A59-FE47-460B-A2BD-8E3B7BC4C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9680" y="113760"/>
            <a:ext cx="8748960" cy="6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200" b="1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</a:t>
            </a:r>
            <a:r>
              <a:rPr lang="pt-BR" sz="3200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3200" b="1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CURVA </a:t>
            </a:r>
            <a:r>
              <a:rPr lang="pt-BR" sz="3200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 </a:t>
            </a:r>
            <a:r>
              <a:rPr lang="pt-BR" sz="32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 A 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319040" y="1079040"/>
            <a:ext cx="9723360" cy="46622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 sz="2400" dirty="0"/>
          </a:p>
        </p:txBody>
      </p:sp>
      <p:sp>
        <p:nvSpPr>
          <p:cNvPr id="60" name="CustomShape 3"/>
          <p:cNvSpPr/>
          <p:nvPr/>
        </p:nvSpPr>
        <p:spPr>
          <a:xfrm>
            <a:off x="4310880" y="5834880"/>
            <a:ext cx="3739680" cy="37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186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Line 4"/>
          <p:cNvSpPr/>
          <p:nvPr/>
        </p:nvSpPr>
        <p:spPr>
          <a:xfrm flipV="1">
            <a:off x="1532640" y="1731840"/>
            <a:ext cx="9296160" cy="3904800"/>
          </a:xfrm>
          <a:prstGeom prst="line">
            <a:avLst/>
          </a:prstGeom>
          <a:ln w="316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1532640" y="1731840"/>
            <a:ext cx="9296160" cy="3978240"/>
          </a:xfrm>
          <a:custGeom>
            <a:avLst/>
            <a:gdLst/>
            <a:ahLst/>
            <a:cxnLst/>
            <a:rect l="l" t="t" r="r" b="b"/>
            <a:pathLst>
              <a:path w="4128" h="2048">
                <a:moveTo>
                  <a:pt x="0" y="1968"/>
                </a:moveTo>
                <a:cubicBezTo>
                  <a:pt x="40" y="1688"/>
                  <a:pt x="80" y="1408"/>
                  <a:pt x="336" y="1392"/>
                </a:cubicBezTo>
                <a:cubicBezTo>
                  <a:pt x="592" y="1376"/>
                  <a:pt x="1248" y="2048"/>
                  <a:pt x="1536" y="1872"/>
                </a:cubicBezTo>
                <a:cubicBezTo>
                  <a:pt x="1824" y="1696"/>
                  <a:pt x="1824" y="368"/>
                  <a:pt x="2064" y="336"/>
                </a:cubicBezTo>
                <a:cubicBezTo>
                  <a:pt x="2304" y="304"/>
                  <a:pt x="2736" y="1688"/>
                  <a:pt x="2976" y="1680"/>
                </a:cubicBezTo>
                <a:cubicBezTo>
                  <a:pt x="3216" y="1672"/>
                  <a:pt x="3312" y="568"/>
                  <a:pt x="3504" y="288"/>
                </a:cubicBezTo>
                <a:cubicBezTo>
                  <a:pt x="3696" y="8"/>
                  <a:pt x="4024" y="48"/>
                  <a:pt x="4128" y="0"/>
                </a:cubicBez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2387520" y="1265760"/>
            <a:ext cx="2884800" cy="1025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26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CURVA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Line 7"/>
          <p:cNvSpPr/>
          <p:nvPr/>
        </p:nvSpPr>
        <p:spPr>
          <a:xfrm flipH="1">
            <a:off x="2494080" y="1638240"/>
            <a:ext cx="494400" cy="192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Line 8"/>
          <p:cNvSpPr/>
          <p:nvPr/>
        </p:nvSpPr>
        <p:spPr>
          <a:xfrm flipH="1">
            <a:off x="2494080" y="2011200"/>
            <a:ext cx="494400" cy="19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 anchorCtr="1"/>
          <a:lstStyle/>
          <a:p>
            <a:pPr>
              <a:lnSpc>
                <a:spcPct val="100000"/>
              </a:lnSpc>
            </a:pPr>
            <a:r>
              <a:rPr lang="pt-BR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9"/>
          <p:cNvSpPr/>
          <p:nvPr/>
        </p:nvSpPr>
        <p:spPr>
          <a:xfrm rot="16200000">
            <a:off x="-633120" y="2964000"/>
            <a:ext cx="3263520" cy="42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18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RENTABILIDADE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332B32-40D4-42CF-99A4-94436C21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4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-16800" y="113760"/>
            <a:ext cx="9839040" cy="6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 A MERCADO (</a:t>
            </a: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): 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MARK </a:t>
            </a: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MARKET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118400" y="3503520"/>
            <a:ext cx="9461760" cy="245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NORMAL</a:t>
            </a:r>
            <a:r>
              <a:rPr lang="pt-BR" sz="37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TaxadeMercado</a:t>
            </a:r>
            <a:r>
              <a:rPr lang="pt-BR" sz="3733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733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STRESS</a:t>
            </a:r>
            <a:r>
              <a:rPr lang="pt-BR" sz="3733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  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TaxadeMercado</a:t>
            </a:r>
            <a:r>
              <a:rPr lang="pt-BR" sz="3733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r>
              <a:rPr lang="pt-BR" sz="3733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3338400" y="4514325"/>
            <a:ext cx="960480" cy="86544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4"/>
          <p:cNvSpPr/>
          <p:nvPr/>
        </p:nvSpPr>
        <p:spPr>
          <a:xfrm>
            <a:off x="8229600" y="3391200"/>
            <a:ext cx="865440" cy="768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5"/>
          <p:cNvSpPr/>
          <p:nvPr/>
        </p:nvSpPr>
        <p:spPr>
          <a:xfrm>
            <a:off x="3382560" y="3363360"/>
            <a:ext cx="958560" cy="863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6"/>
          <p:cNvSpPr/>
          <p:nvPr/>
        </p:nvSpPr>
        <p:spPr>
          <a:xfrm>
            <a:off x="8204932" y="4555501"/>
            <a:ext cx="958560" cy="863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Imagem 73"/>
          <p:cNvPicPr/>
          <p:nvPr/>
        </p:nvPicPr>
        <p:blipFill>
          <a:blip r:embed="rId2"/>
          <a:stretch/>
        </p:blipFill>
        <p:spPr>
          <a:xfrm>
            <a:off x="1117440" y="931200"/>
            <a:ext cx="8771520" cy="1828800"/>
          </a:xfrm>
          <a:prstGeom prst="rect">
            <a:avLst/>
          </a:prstGeom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C61FF81-3382-4C61-AC1F-6FDDE6B96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99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5"/>
          <p:cNvPicPr/>
          <p:nvPr/>
        </p:nvPicPr>
        <p:blipFill>
          <a:blip r:embed="rId3"/>
          <a:stretch/>
        </p:blipFill>
        <p:spPr>
          <a:xfrm>
            <a:off x="98880" y="4719360"/>
            <a:ext cx="1287840" cy="1647360"/>
          </a:xfrm>
          <a:prstGeom prst="rect">
            <a:avLst/>
          </a:prstGeom>
          <a:ln w="936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5920" y="113760"/>
            <a:ext cx="9338400" cy="6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MARK </a:t>
            </a: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MARKET: </a:t>
            </a: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MÁGICO: “FAZ SUMIR DINHEIRO”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agem 7"/>
          <p:cNvPicPr/>
          <p:nvPr/>
        </p:nvPicPr>
        <p:blipFill>
          <a:blip r:embed="rId4"/>
          <a:stretch/>
        </p:blipFill>
        <p:spPr>
          <a:xfrm>
            <a:off x="10730400" y="4741440"/>
            <a:ext cx="1391040" cy="1625280"/>
          </a:xfrm>
          <a:prstGeom prst="rect">
            <a:avLst/>
          </a:prstGeom>
          <a:ln w="9360"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239040" y="944640"/>
            <a:ext cx="3648480" cy="1704480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pt-BR" sz="1067" b="1" spc="-1" dirty="0">
              <a:solidFill>
                <a:srgbClr val="00B1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LTN (Pré-Fixado)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VF = R$ 1.000,00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Juros = 10% a.a.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Prazo = 1 ano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Line 3"/>
          <p:cNvSpPr/>
          <p:nvPr/>
        </p:nvSpPr>
        <p:spPr>
          <a:xfrm>
            <a:off x="4559520" y="3264480"/>
            <a:ext cx="768480" cy="480"/>
          </a:xfrm>
          <a:prstGeom prst="line">
            <a:avLst/>
          </a:prstGeom>
          <a:ln w="50760">
            <a:solidFill>
              <a:srgbClr val="008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Ctr="1"/>
          <a:lstStyle/>
          <a:p>
            <a:pPr>
              <a:lnSpc>
                <a:spcPct val="100000"/>
              </a:lnSpc>
            </a:pPr>
            <a:r>
              <a:rPr lang="pt-BR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>
            <a:off x="4518240" y="4508752"/>
            <a:ext cx="865920" cy="480"/>
          </a:xfrm>
          <a:prstGeom prst="line">
            <a:avLst/>
          </a:prstGeom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5"/>
          <p:cNvSpPr/>
          <p:nvPr/>
        </p:nvSpPr>
        <p:spPr>
          <a:xfrm>
            <a:off x="620160" y="3117120"/>
            <a:ext cx="5569440" cy="3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Cenário de Normalidade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648480" y="4346549"/>
            <a:ext cx="5569440" cy="3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21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Cenário de </a:t>
            </a:r>
            <a:r>
              <a:rPr lang="pt-BR" sz="2133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Stress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1152960" y="5556000"/>
            <a:ext cx="11571360" cy="3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21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Conclusão:   </a:t>
            </a:r>
            <a:r>
              <a:rPr lang="pt-BR" sz="21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</a:t>
            </a:r>
            <a:r>
              <a:rPr lang="pt-BR" sz="21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       </a:t>
            </a:r>
            <a:r>
              <a:rPr lang="pt-BR" sz="21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Diferença em Reais = R$ - 8,73</a:t>
            </a:r>
            <a:r>
              <a:rPr lang="pt-BR" sz="21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Imagem 84"/>
          <p:cNvPicPr/>
          <p:nvPr/>
        </p:nvPicPr>
        <p:blipFill>
          <a:blip r:embed="rId5"/>
          <a:stretch/>
        </p:blipFill>
        <p:spPr>
          <a:xfrm>
            <a:off x="4842720" y="931200"/>
            <a:ext cx="6519360" cy="133776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888763" y="2669227"/>
          <a:ext cx="4711556" cy="120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6" imgW="1536480" imgH="393480" progId="Equation.DSMT4">
                  <p:embed/>
                </p:oleObj>
              </mc:Choice>
              <mc:Fallback>
                <p:oleObj name="Equation" r:id="rId6" imgW="1536480" imgH="393480" progId="Equation.DSMT4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8763" y="2669227"/>
                        <a:ext cx="4711556" cy="120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5820270" y="3914970"/>
          <a:ext cx="4751916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8" imgW="1549080" imgH="393480" progId="Equation.DSMT4">
                  <p:embed/>
                </p:oleObj>
              </mc:Choice>
              <mc:Fallback>
                <p:oleObj name="Equation" r:id="rId8" imgW="1549080" imgH="39348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0270" y="3914970"/>
                        <a:ext cx="4751916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188590" y="5456649"/>
            <a:ext cx="26802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3200" dirty="0"/>
              <a:t>930,23 &lt; 938,96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96318DE-E0B3-435C-BB8B-B359FD6D6F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52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94720" y="113760"/>
            <a:ext cx="672336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NORMALIDADE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65120" y="998880"/>
            <a:ext cx="11643360" cy="8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9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Line 3"/>
          <p:cNvSpPr/>
          <p:nvPr/>
        </p:nvSpPr>
        <p:spPr>
          <a:xfrm flipV="1">
            <a:off x="704640" y="998880"/>
            <a:ext cx="0" cy="48936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Line 4"/>
          <p:cNvSpPr/>
          <p:nvPr/>
        </p:nvSpPr>
        <p:spPr>
          <a:xfrm>
            <a:off x="681120" y="5894880"/>
            <a:ext cx="10908000" cy="48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34080" y="811200"/>
            <a:ext cx="670560" cy="35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10163040" y="6040800"/>
            <a:ext cx="11731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887040" y="5079840"/>
            <a:ext cx="1923360" cy="672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CDI/SELIC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4417440" y="3881280"/>
            <a:ext cx="1923360" cy="672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8701920" y="1678560"/>
            <a:ext cx="1923360" cy="660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9996960" y="984960"/>
            <a:ext cx="1923360" cy="6139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5+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11"/>
          <p:cNvSpPr/>
          <p:nvPr/>
        </p:nvSpPr>
        <p:spPr>
          <a:xfrm>
            <a:off x="2889600" y="462768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6138240" y="313920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13"/>
          <p:cNvSpPr/>
          <p:nvPr/>
        </p:nvSpPr>
        <p:spPr>
          <a:xfrm>
            <a:off x="7542720" y="242736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1+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5774514-3D5A-4B54-86AA-FF0877F09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2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00480" y="113760"/>
            <a:ext cx="762384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</a:t>
            </a:r>
            <a:r>
              <a:rPr lang="pt-BR" sz="37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DE STRESS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Line 2"/>
          <p:cNvSpPr/>
          <p:nvPr/>
        </p:nvSpPr>
        <p:spPr>
          <a:xfrm flipV="1">
            <a:off x="617760" y="874560"/>
            <a:ext cx="80640" cy="551616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3"/>
          <p:cNvSpPr/>
          <p:nvPr/>
        </p:nvSpPr>
        <p:spPr>
          <a:xfrm>
            <a:off x="68160" y="843840"/>
            <a:ext cx="383520" cy="243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218880" y="3703200"/>
            <a:ext cx="38496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Line 5"/>
          <p:cNvSpPr/>
          <p:nvPr/>
        </p:nvSpPr>
        <p:spPr>
          <a:xfrm>
            <a:off x="674880" y="4549440"/>
            <a:ext cx="11078880" cy="192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6"/>
          <p:cNvSpPr/>
          <p:nvPr/>
        </p:nvSpPr>
        <p:spPr>
          <a:xfrm>
            <a:off x="929760" y="901440"/>
            <a:ext cx="1754400" cy="6259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CDI/SELIC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7970400" y="4695840"/>
            <a:ext cx="1754400" cy="7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9780960" y="5540160"/>
            <a:ext cx="1985760" cy="7867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5+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9"/>
          <p:cNvSpPr/>
          <p:nvPr/>
        </p:nvSpPr>
        <p:spPr>
          <a:xfrm>
            <a:off x="11192640" y="4560000"/>
            <a:ext cx="13435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11"/>
          <p:cNvSpPr/>
          <p:nvPr/>
        </p:nvSpPr>
        <p:spPr>
          <a:xfrm>
            <a:off x="2175360" y="5399520"/>
            <a:ext cx="374400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13"/>
          <p:cNvSpPr/>
          <p:nvPr/>
        </p:nvSpPr>
        <p:spPr>
          <a:xfrm>
            <a:off x="3491040" y="2328000"/>
            <a:ext cx="1923360" cy="672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14"/>
          <p:cNvSpPr/>
          <p:nvPr/>
        </p:nvSpPr>
        <p:spPr>
          <a:xfrm>
            <a:off x="2117760" y="160224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15"/>
          <p:cNvSpPr/>
          <p:nvPr/>
        </p:nvSpPr>
        <p:spPr>
          <a:xfrm>
            <a:off x="4947360" y="308976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16"/>
          <p:cNvSpPr/>
          <p:nvPr/>
        </p:nvSpPr>
        <p:spPr>
          <a:xfrm>
            <a:off x="6654240" y="380496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1+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A69C295-5130-4587-B6F0-0B1379D52E34}"/>
              </a:ext>
            </a:extLst>
          </p:cNvPr>
          <p:cNvCxnSpPr/>
          <p:nvPr/>
        </p:nvCxnSpPr>
        <p:spPr>
          <a:xfrm flipH="1">
            <a:off x="929760" y="5046240"/>
            <a:ext cx="6840965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593FA03-C3CE-46DA-A5A7-1179513E4E38}"/>
              </a:ext>
            </a:extLst>
          </p:cNvPr>
          <p:cNvCxnSpPr>
            <a:cxnSpLocks/>
          </p:cNvCxnSpPr>
          <p:nvPr/>
        </p:nvCxnSpPr>
        <p:spPr>
          <a:xfrm flipH="1">
            <a:off x="929761" y="6013115"/>
            <a:ext cx="8649668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5154E6B-EA17-4542-9EDF-AF3B9E484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4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94720" y="113760"/>
            <a:ext cx="672336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NORMALIDADE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65120" y="998880"/>
            <a:ext cx="11643360" cy="8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9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Line 3"/>
          <p:cNvSpPr/>
          <p:nvPr/>
        </p:nvSpPr>
        <p:spPr>
          <a:xfrm flipV="1">
            <a:off x="704640" y="998880"/>
            <a:ext cx="0" cy="48936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4"/>
          <p:cNvSpPr/>
          <p:nvPr/>
        </p:nvSpPr>
        <p:spPr>
          <a:xfrm>
            <a:off x="681120" y="5894880"/>
            <a:ext cx="11127840" cy="48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258240" y="811200"/>
            <a:ext cx="670560" cy="243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10356480" y="5964480"/>
            <a:ext cx="11731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1072320" y="4504320"/>
            <a:ext cx="3515040" cy="106080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FIXA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4387200" y="3042240"/>
            <a:ext cx="3525600" cy="10497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7569120" y="1515840"/>
            <a:ext cx="3498240" cy="109344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VARIÁVEL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449520C-ECD1-4242-8248-7D02FCD01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4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00480" y="113760"/>
            <a:ext cx="762384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</a:t>
            </a:r>
            <a:r>
              <a:rPr lang="pt-BR" sz="37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DE STRESS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Line 2"/>
          <p:cNvSpPr/>
          <p:nvPr/>
        </p:nvSpPr>
        <p:spPr>
          <a:xfrm flipV="1">
            <a:off x="617760" y="1049760"/>
            <a:ext cx="40320" cy="534096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12480" y="773760"/>
            <a:ext cx="383520" cy="224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218880" y="2963040"/>
            <a:ext cx="38496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Line 5"/>
          <p:cNvSpPr/>
          <p:nvPr/>
        </p:nvSpPr>
        <p:spPr>
          <a:xfrm>
            <a:off x="617760" y="3190080"/>
            <a:ext cx="11078880" cy="192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10848000" y="3455520"/>
            <a:ext cx="13435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2035200" y="4684800"/>
            <a:ext cx="374400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960960" y="1713120"/>
            <a:ext cx="3515040" cy="106080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FIXA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11"/>
          <p:cNvSpPr/>
          <p:nvPr/>
        </p:nvSpPr>
        <p:spPr>
          <a:xfrm>
            <a:off x="4476480" y="3415680"/>
            <a:ext cx="3525600" cy="10497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12"/>
          <p:cNvSpPr/>
          <p:nvPr/>
        </p:nvSpPr>
        <p:spPr>
          <a:xfrm>
            <a:off x="7964640" y="5132640"/>
            <a:ext cx="3498240" cy="109344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VARIÁVEL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C40C58B5-281F-4162-8493-C35391AA0F80}"/>
              </a:ext>
            </a:extLst>
          </p:cNvPr>
          <p:cNvCxnSpPr/>
          <p:nvPr/>
        </p:nvCxnSpPr>
        <p:spPr>
          <a:xfrm flipH="1">
            <a:off x="929760" y="5729528"/>
            <a:ext cx="6840965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9FDBBA1-26C8-4524-A324-EE6ECA7CF065}"/>
              </a:ext>
            </a:extLst>
          </p:cNvPr>
          <p:cNvCxnSpPr>
            <a:cxnSpLocks/>
          </p:cNvCxnSpPr>
          <p:nvPr/>
        </p:nvCxnSpPr>
        <p:spPr>
          <a:xfrm flipH="1">
            <a:off x="929761" y="3941760"/>
            <a:ext cx="3317343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CE9DFD0A-999B-4EFE-8297-C5972315E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51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/>
          <p:cNvSpPr txBox="1"/>
          <p:nvPr/>
        </p:nvSpPr>
        <p:spPr>
          <a:xfrm>
            <a:off x="260448" y="113581"/>
            <a:ext cx="885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SÉRIO PROBLEMA PARA OS RPPS: </a:t>
            </a:r>
            <a:r>
              <a:rPr lang="en-US" sz="3200" b="1" dirty="0">
                <a:solidFill>
                  <a:srgbClr val="0033CC"/>
                </a:solidFill>
              </a:rPr>
              <a:t>ATIVO</a:t>
            </a:r>
            <a:r>
              <a:rPr lang="en-US" sz="3200" b="1" dirty="0">
                <a:solidFill>
                  <a:srgbClr val="008000"/>
                </a:solidFill>
              </a:rPr>
              <a:t> X </a:t>
            </a:r>
            <a:r>
              <a:rPr lang="en-US" sz="3200" b="1" dirty="0">
                <a:solidFill>
                  <a:srgbClr val="FF0000"/>
                </a:solidFill>
              </a:rPr>
              <a:t>PASSIVO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5296" y="999068"/>
            <a:ext cx="11643685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667" b="1" dirty="0">
              <a:solidFill>
                <a:srgbClr val="333436"/>
              </a:solidFill>
            </a:endParaRPr>
          </a:p>
          <a:p>
            <a:endParaRPr lang="pt-BR" sz="2267" b="1" dirty="0">
              <a:solidFill>
                <a:srgbClr val="333436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50163" y="886961"/>
            <a:ext cx="5605517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2667" b="1" dirty="0">
                <a:solidFill>
                  <a:srgbClr val="FF0000"/>
                </a:solidFill>
              </a:rPr>
              <a:t>     * PASSIVO: META ATUARIAL 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2667" b="1" dirty="0">
                <a:solidFill>
                  <a:srgbClr val="FF0000"/>
                </a:solidFill>
              </a:rPr>
              <a:t>   (NA CURVA): INPC + 5,04% a.a.</a:t>
            </a:r>
            <a:endParaRPr lang="pt-BR" sz="2667" b="1" dirty="0">
              <a:solidFill>
                <a:srgbClr val="333436"/>
              </a:solidFill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976" y="2049204"/>
            <a:ext cx="4638521" cy="240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409604" y="930605"/>
            <a:ext cx="53284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3200" b="1" dirty="0">
                <a:solidFill>
                  <a:srgbClr val="0033CC"/>
                </a:solidFill>
              </a:rPr>
              <a:t>* ATIVO (A MERCADO)</a:t>
            </a:r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449" y="1751742"/>
            <a:ext cx="4569591" cy="270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enos 16"/>
          <p:cNvSpPr/>
          <p:nvPr/>
        </p:nvSpPr>
        <p:spPr>
          <a:xfrm>
            <a:off x="5563481" y="2368350"/>
            <a:ext cx="756744" cy="1037021"/>
          </a:xfrm>
          <a:prstGeom prst="mathMinus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112107" y="4638575"/>
            <a:ext cx="11855680" cy="2802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65297" y="4758945"/>
            <a:ext cx="11255945" cy="172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2933" b="1" dirty="0">
                <a:solidFill>
                  <a:srgbClr val="0033CC"/>
                </a:solidFill>
              </a:rPr>
              <a:t># ATIVO </a:t>
            </a:r>
            <a:r>
              <a:rPr lang="pt-BR" sz="2933" b="1" dirty="0">
                <a:solidFill>
                  <a:srgbClr val="008000"/>
                </a:solidFill>
              </a:rPr>
              <a:t>&gt;</a:t>
            </a:r>
            <a:r>
              <a:rPr lang="pt-BR" sz="2933" b="1" dirty="0">
                <a:solidFill>
                  <a:srgbClr val="0033CC"/>
                </a:solidFill>
              </a:rPr>
              <a:t> </a:t>
            </a:r>
            <a:r>
              <a:rPr lang="pt-BR" sz="2933" b="1" dirty="0">
                <a:solidFill>
                  <a:srgbClr val="FF0000"/>
                </a:solidFill>
              </a:rPr>
              <a:t>PASSIVO</a:t>
            </a:r>
            <a:r>
              <a:rPr lang="pt-BR" sz="2933" b="1" dirty="0">
                <a:solidFill>
                  <a:srgbClr val="0033CC"/>
                </a:solidFill>
              </a:rPr>
              <a:t> </a:t>
            </a:r>
            <a:r>
              <a:rPr lang="pt-BR" sz="2933" b="1" dirty="0">
                <a:solidFill>
                  <a:srgbClr val="008000"/>
                </a:solidFill>
              </a:rPr>
              <a:t>=</a:t>
            </a:r>
            <a:r>
              <a:rPr lang="pt-BR" sz="2933" b="1" dirty="0">
                <a:solidFill>
                  <a:srgbClr val="0033CC"/>
                </a:solidFill>
              </a:rPr>
              <a:t> </a:t>
            </a:r>
            <a:r>
              <a:rPr lang="pt-BR" sz="2933" b="1" i="1" dirty="0">
                <a:solidFill>
                  <a:srgbClr val="008000"/>
                </a:solidFill>
              </a:rPr>
              <a:t>SUPERÁVIT</a:t>
            </a:r>
          </a:p>
          <a:p>
            <a:pPr lvl="1"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2933" b="1" dirty="0">
                <a:solidFill>
                  <a:srgbClr val="0033CC"/>
                </a:solidFill>
              </a:rPr>
              <a:t># ATIVO </a:t>
            </a:r>
            <a:r>
              <a:rPr lang="pt-BR" sz="2933" b="1" dirty="0">
                <a:solidFill>
                  <a:srgbClr val="008000"/>
                </a:solidFill>
              </a:rPr>
              <a:t>&lt;</a:t>
            </a:r>
            <a:r>
              <a:rPr lang="pt-BR" sz="2933" b="1" dirty="0">
                <a:solidFill>
                  <a:srgbClr val="0033CC"/>
                </a:solidFill>
              </a:rPr>
              <a:t> </a:t>
            </a:r>
            <a:r>
              <a:rPr lang="pt-BR" sz="2933" b="1" dirty="0">
                <a:solidFill>
                  <a:srgbClr val="FF0000"/>
                </a:solidFill>
              </a:rPr>
              <a:t>PASSIVO</a:t>
            </a:r>
            <a:r>
              <a:rPr lang="pt-BR" sz="2933" b="1" dirty="0">
                <a:solidFill>
                  <a:srgbClr val="0033CC"/>
                </a:solidFill>
              </a:rPr>
              <a:t> </a:t>
            </a:r>
            <a:r>
              <a:rPr lang="pt-BR" sz="2933" b="1" dirty="0">
                <a:solidFill>
                  <a:srgbClr val="008000"/>
                </a:solidFill>
              </a:rPr>
              <a:t>=</a:t>
            </a:r>
            <a:r>
              <a:rPr lang="pt-BR" sz="2933" b="1" dirty="0">
                <a:solidFill>
                  <a:srgbClr val="0033CC"/>
                </a:solidFill>
              </a:rPr>
              <a:t> </a:t>
            </a:r>
            <a:r>
              <a:rPr lang="pt-BR" sz="2933" b="1" i="1" dirty="0">
                <a:solidFill>
                  <a:srgbClr val="FF0000"/>
                </a:solidFill>
              </a:rPr>
              <a:t>DÉFICIT</a:t>
            </a:r>
          </a:p>
          <a:p>
            <a:pPr lvl="1"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2933" b="1" dirty="0">
                <a:solidFill>
                  <a:srgbClr val="0033CC"/>
                </a:solidFill>
              </a:rPr>
              <a:t># ATIVO = </a:t>
            </a:r>
            <a:r>
              <a:rPr lang="pt-BR" sz="2933" b="1" dirty="0">
                <a:solidFill>
                  <a:srgbClr val="FF0000"/>
                </a:solidFill>
              </a:rPr>
              <a:t>PASSIVO</a:t>
            </a:r>
            <a:r>
              <a:rPr lang="pt-BR" sz="2933" b="1" dirty="0">
                <a:solidFill>
                  <a:srgbClr val="0033CC"/>
                </a:solidFill>
              </a:rPr>
              <a:t> </a:t>
            </a:r>
            <a:r>
              <a:rPr lang="pt-BR" sz="2933" b="1" dirty="0">
                <a:solidFill>
                  <a:srgbClr val="008000"/>
                </a:solidFill>
              </a:rPr>
              <a:t>= ESTÁ CASADO = OK!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5983891" y="3153107"/>
            <a:ext cx="1513485" cy="2228192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8136F6A5-0358-4D4C-AD5F-DE38A5B5E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07" y="2048890"/>
            <a:ext cx="3957663" cy="2761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C1583B3-B2E7-47B6-95E0-B26430EF4CB1}"/>
              </a:ext>
            </a:extLst>
          </p:cNvPr>
          <p:cNvSpPr txBox="1"/>
          <p:nvPr/>
        </p:nvSpPr>
        <p:spPr>
          <a:xfrm>
            <a:off x="901145" y="644579"/>
            <a:ext cx="995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66FF"/>
                </a:solidFill>
                <a:latin typeface="Arial" panose="020B0604020202020204" pitchFamily="34" charset="0"/>
              </a:rPr>
              <a:t>IMPACTOS NO PASSIVO</a:t>
            </a:r>
          </a:p>
        </p:txBody>
      </p:sp>
    </p:spTree>
    <p:extLst>
      <p:ext uri="{BB962C8B-B14F-4D97-AF65-F5344CB8AC3E}">
        <p14:creationId xmlns:p14="http://schemas.microsoft.com/office/powerpoint/2010/main" val="242878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F5C575D9-A6D3-4358-8950-151E6F242674}"/>
              </a:ext>
            </a:extLst>
          </p:cNvPr>
          <p:cNvSpPr txBox="1"/>
          <p:nvPr/>
        </p:nvSpPr>
        <p:spPr>
          <a:xfrm>
            <a:off x="219813" y="126543"/>
            <a:ext cx="895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PORTARIA SPREV Nº 6.132, DE 25 DE MAIO DE 2021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620AC8-1E27-40C9-ACE0-E07C71EE6F21}"/>
              </a:ext>
            </a:extLst>
          </p:cNvPr>
          <p:cNvSpPr txBox="1"/>
          <p:nvPr/>
        </p:nvSpPr>
        <p:spPr>
          <a:xfrm>
            <a:off x="10429462" y="6148088"/>
            <a:ext cx="216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DURATION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C1EEC68-B330-4AD7-B821-A766F2BEE9C1}"/>
              </a:ext>
            </a:extLst>
          </p:cNvPr>
          <p:cNvGraphicFramePr>
            <a:graphicFrameLocks/>
          </p:cNvGraphicFramePr>
          <p:nvPr/>
        </p:nvGraphicFramePr>
        <p:xfrm>
          <a:off x="219813" y="808384"/>
          <a:ext cx="11733648" cy="538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26D1E6-A101-47B5-86F2-604FB6AB34AD}"/>
              </a:ext>
            </a:extLst>
          </p:cNvPr>
          <p:cNvSpPr txBox="1"/>
          <p:nvPr/>
        </p:nvSpPr>
        <p:spPr>
          <a:xfrm>
            <a:off x="-860240" y="2994993"/>
            <a:ext cx="216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A21A76-D0AE-411A-90F5-396C1FD3C99B}"/>
              </a:ext>
            </a:extLst>
          </p:cNvPr>
          <p:cNvSpPr txBox="1"/>
          <p:nvPr/>
        </p:nvSpPr>
        <p:spPr>
          <a:xfrm>
            <a:off x="9475303" y="808384"/>
            <a:ext cx="216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8000"/>
                </a:solidFill>
              </a:rPr>
              <a:t>MÁX = 5,04% a.a.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6967AD12-4A3C-49C5-AFDF-909A56A0C6E7}"/>
              </a:ext>
            </a:extLst>
          </p:cNvPr>
          <p:cNvSpPr/>
          <p:nvPr/>
        </p:nvSpPr>
        <p:spPr>
          <a:xfrm>
            <a:off x="11542643" y="808384"/>
            <a:ext cx="344557" cy="450573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6CDF74B-74B6-47B4-8E87-078120F9D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EA92EEE4-C767-4566-94E1-3F316B0EAE66}"/>
              </a:ext>
            </a:extLst>
          </p:cNvPr>
          <p:cNvSpPr txBox="1"/>
          <p:nvPr/>
        </p:nvSpPr>
        <p:spPr>
          <a:xfrm>
            <a:off x="219813" y="126543"/>
            <a:ext cx="6475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RPPS “X” AVALIAÇÃO ATUARIAL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2020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39242839-0D98-482F-9BEA-4BB35E914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0582" y="231918"/>
          <a:ext cx="2030896" cy="13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ção" r:id="rId4" imgW="774364" imgH="507780" progId="Equation.3">
                  <p:embed/>
                </p:oleObj>
              </mc:Choice>
              <mc:Fallback>
                <p:oleObj name="Equação" r:id="rId4" imgW="774364" imgH="507780" progId="Equation.3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39242839-0D98-482F-9BEA-4BB35E914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582" y="231918"/>
                        <a:ext cx="2030896" cy="1331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50CDBABA-1718-418B-9F61-AC3722EAC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38" y="2027583"/>
            <a:ext cx="11565774" cy="45984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59ACA1-5E0E-4FDF-B52B-F2FB8D159A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EA92EEE4-C767-4566-94E1-3F316B0EAE66}"/>
              </a:ext>
            </a:extLst>
          </p:cNvPr>
          <p:cNvSpPr txBox="1"/>
          <p:nvPr/>
        </p:nvSpPr>
        <p:spPr>
          <a:xfrm>
            <a:off x="219813" y="126543"/>
            <a:ext cx="6475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RPPS “X” AVALIAÇÃO ATUARIAL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2021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39242839-0D98-482F-9BEA-4BB35E914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0582" y="231918"/>
          <a:ext cx="2030896" cy="13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ção" r:id="rId4" imgW="774364" imgH="507780" progId="Equation.3">
                  <p:embed/>
                </p:oleObj>
              </mc:Choice>
              <mc:Fallback>
                <p:oleObj name="Equação" r:id="rId4" imgW="774364" imgH="507780" progId="Equation.3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39242839-0D98-482F-9BEA-4BB35E914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582" y="231918"/>
                        <a:ext cx="2030896" cy="1331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B9B72BED-F10E-48CF-B5BE-31E713AE4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76" y="2014331"/>
            <a:ext cx="11705876" cy="44374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7F3196-CB3B-46CC-8B25-E1ADD7A73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EA92EEE4-C767-4566-94E1-3F316B0EAE66}"/>
              </a:ext>
            </a:extLst>
          </p:cNvPr>
          <p:cNvSpPr txBox="1"/>
          <p:nvPr/>
        </p:nvSpPr>
        <p:spPr>
          <a:xfrm>
            <a:off x="219813" y="126543"/>
            <a:ext cx="6475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RPPS “X” AVALIAÇÃO ATUARIAL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2022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1AC5C4A-BC8A-4CE8-A501-57EF4EEF2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21" y="1921560"/>
            <a:ext cx="11625954" cy="4704522"/>
          </a:xfrm>
          <a:prstGeom prst="rect">
            <a:avLst/>
          </a:prstGeom>
        </p:spPr>
      </p:pic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39242839-0D98-482F-9BEA-4BB35E914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25251"/>
              </p:ext>
            </p:extLst>
          </p:nvPr>
        </p:nvGraphicFramePr>
        <p:xfrm>
          <a:off x="6980582" y="231918"/>
          <a:ext cx="2030896" cy="13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ção" r:id="rId5" imgW="774364" imgH="507780" progId="Equation.3">
                  <p:embed/>
                </p:oleObj>
              </mc:Choice>
              <mc:Fallback>
                <p:oleObj name="Equação" r:id="rId5" imgW="774364" imgH="507780" progId="Equation.3">
                  <p:embed/>
                  <p:pic>
                    <p:nvPicPr>
                      <p:cNvPr id="2488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582" y="231918"/>
                        <a:ext cx="2030896" cy="1331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1DE63B03-C1EE-4505-AF31-C9A2C1BE38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31" y="2763793"/>
            <a:ext cx="3957663" cy="2761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C1583B3-B2E7-47B6-95E0-B26430EF4CB1}"/>
              </a:ext>
            </a:extLst>
          </p:cNvPr>
          <p:cNvSpPr txBox="1"/>
          <p:nvPr/>
        </p:nvSpPr>
        <p:spPr>
          <a:xfrm>
            <a:off x="1007163" y="512056"/>
            <a:ext cx="9952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66FF"/>
                </a:solidFill>
                <a:latin typeface="Arial" panose="020B0604020202020204" pitchFamily="34" charset="0"/>
              </a:rPr>
              <a:t>SOLUÇÃO ÓTIMA !!! </a:t>
            </a:r>
          </a:p>
          <a:p>
            <a:pPr algn="ctr"/>
            <a:endParaRPr lang="pt-BR" sz="12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4800" b="1" i="1" dirty="0">
                <a:solidFill>
                  <a:srgbClr val="0066FF"/>
                </a:solidFill>
                <a:latin typeface="Arial" panose="020B0604020202020204" pitchFamily="34" charset="0"/>
              </a:rPr>
              <a:t>ALM: </a:t>
            </a:r>
            <a:r>
              <a:rPr lang="pt-BR" sz="4800" b="1" i="1" dirty="0" err="1">
                <a:solidFill>
                  <a:srgbClr val="0066FF"/>
                </a:solidFill>
                <a:latin typeface="Arial" panose="020B0604020202020204" pitchFamily="34" charset="0"/>
              </a:rPr>
              <a:t>Asset</a:t>
            </a:r>
            <a:r>
              <a:rPr lang="pt-BR" sz="4800" b="1" i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pt-BR" sz="4800" b="1" i="1" dirty="0" err="1">
                <a:solidFill>
                  <a:srgbClr val="0066FF"/>
                </a:solidFill>
                <a:latin typeface="Arial" panose="020B0604020202020204" pitchFamily="34" charset="0"/>
              </a:rPr>
              <a:t>Liability</a:t>
            </a:r>
            <a:r>
              <a:rPr lang="pt-BR" sz="4800" b="1" i="1" dirty="0">
                <a:solidFill>
                  <a:srgbClr val="0066FF"/>
                </a:solidFill>
                <a:latin typeface="Arial" panose="020B0604020202020204" pitchFamily="34" charset="0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3326519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57723A3-B661-4D43-BAB5-40C88CF81306}"/>
              </a:ext>
            </a:extLst>
          </p:cNvPr>
          <p:cNvSpPr txBox="1"/>
          <p:nvPr/>
        </p:nvSpPr>
        <p:spPr>
          <a:xfrm>
            <a:off x="206561" y="139795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PORTARIA MF nº 577, 27/12/2017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8D8DD3-FD2A-4772-AED3-9A6872D761FC}"/>
              </a:ext>
            </a:extLst>
          </p:cNvPr>
          <p:cNvSpPr txBox="1"/>
          <p:nvPr/>
        </p:nvSpPr>
        <p:spPr>
          <a:xfrm>
            <a:off x="238539" y="1065388"/>
            <a:ext cx="116486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Art. 16. </a:t>
            </a:r>
            <a:r>
              <a:rPr lang="pt-BR" sz="2800" dirty="0"/>
              <a:t>Para a organização do RPPS devem ser observadas as seguintes normas de contabilidade:  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............</a:t>
            </a:r>
          </a:p>
          <a:p>
            <a:pPr algn="ctr"/>
            <a:endParaRPr lang="pt-BR" sz="800" b="1" dirty="0">
              <a:solidFill>
                <a:srgbClr val="118337"/>
              </a:solidFill>
            </a:endParaRPr>
          </a:p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§ 2º: </a:t>
            </a:r>
            <a:r>
              <a:rPr lang="pt-BR" sz="2800" dirty="0"/>
              <a:t>Os títulos de emissão do Tesouro Nacional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poderão ser contabilizados pelos respectivos custos de aquisição acrescidos dos rendimentos auferidos</a:t>
            </a:r>
            <a:r>
              <a:rPr lang="pt-BR" sz="2800" dirty="0"/>
              <a:t>, </a:t>
            </a:r>
            <a:r>
              <a:rPr lang="pt-BR" sz="2800" b="1" u="sng" dirty="0">
                <a:solidFill>
                  <a:schemeClr val="tx2">
                    <a:lumMod val="75000"/>
                  </a:schemeClr>
                </a:solidFill>
              </a:rPr>
              <a:t>desde que atendam cumulativamente aos seguintes parâmetros:</a:t>
            </a:r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t-BR" sz="2800" b="1" dirty="0">
                <a:solidFill>
                  <a:srgbClr val="118337"/>
                </a:solidFill>
              </a:rPr>
              <a:t> </a:t>
            </a:r>
            <a:r>
              <a:rPr lang="pt-BR" sz="2800" dirty="0"/>
              <a:t>- seja observada a sua compatibilidade com os prazos e taxas das obrigações presentes e futuras do RPPS;</a:t>
            </a:r>
          </a:p>
          <a:p>
            <a:pPr algn="just"/>
            <a:r>
              <a:rPr lang="pt-BR" sz="2800" dirty="0"/>
              <a:t>					    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FLUXO ATUARIAL PREVISTO PELO ATUÁRIO!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D78BBD23-3B54-48D0-91DD-94E66ABB67EC}"/>
              </a:ext>
            </a:extLst>
          </p:cNvPr>
          <p:cNvSpPr/>
          <p:nvPr/>
        </p:nvSpPr>
        <p:spPr>
          <a:xfrm rot="17405873">
            <a:off x="4013828" y="4395585"/>
            <a:ext cx="1086678" cy="2190881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67FF27-6B27-40F9-BFA9-CCDE441A04CD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A0676D5-BCF4-42C1-A4C2-9CE0F9D7A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2901119-2CC5-4E08-A2FD-1ADCD60F9729}"/>
              </a:ext>
            </a:extLst>
          </p:cNvPr>
          <p:cNvSpPr txBox="1"/>
          <p:nvPr/>
        </p:nvSpPr>
        <p:spPr>
          <a:xfrm>
            <a:off x="339086" y="139795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PORTARIA MF nº 577, 27/12/2017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D093FF-96EA-426E-87E9-0DC1C9AAEA71}"/>
              </a:ext>
            </a:extLst>
          </p:cNvPr>
          <p:cNvSpPr txBox="1"/>
          <p:nvPr/>
        </p:nvSpPr>
        <p:spPr>
          <a:xfrm>
            <a:off x="304800" y="959366"/>
            <a:ext cx="11555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pt-BR" sz="2800" dirty="0"/>
              <a:t> - sejam classificados separadamente dos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ativos para negociação (marcados a mercado)</a:t>
            </a:r>
            <a:r>
              <a:rPr lang="pt-BR" sz="2800" dirty="0"/>
              <a:t>, ou seja, daqueles adquiridos com o propósito de serem negociados, independentemente do prazo a decorrer da data da aquisição;</a:t>
            </a:r>
          </a:p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just"/>
            <a:br>
              <a:rPr lang="pt-BR" sz="800" dirty="0"/>
            </a:b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III - seja comprovada a intenção e capacidade financeira do RPPS de mantê-los em carteira até o vencimento (ESTUDO DE ALM); </a:t>
            </a:r>
            <a:r>
              <a:rPr lang="pt-BR" sz="2800" dirty="0"/>
              <a:t>e</a:t>
            </a:r>
          </a:p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IV</a:t>
            </a:r>
            <a:r>
              <a:rPr lang="pt-BR" sz="2800" dirty="0"/>
              <a:t> - sejam atendidas as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normas de atuária e de contabilidade </a:t>
            </a:r>
            <a:r>
              <a:rPr lang="pt-BR" sz="2800" dirty="0"/>
              <a:t>aplicáveis aos RPPS, inclusive no que se refere à obrigatoriedade de divulgação das informações relativas aos títulos adquiridos, ao impacto nos resultados e aos requisitos e procedimentos, na hipótese de alteração da forma de precificação dos títulos de emissão do Tesouro Nacional.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EFD40B-3CCD-451B-9E4E-25418C2CDD49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844BF2-F051-4096-BC5D-2611E8582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42E483D2-B9DE-4022-8E20-E9F80BE06CB5}"/>
              </a:ext>
            </a:extLst>
          </p:cNvPr>
          <p:cNvSpPr txBox="1"/>
          <p:nvPr/>
        </p:nvSpPr>
        <p:spPr>
          <a:xfrm>
            <a:off x="325832" y="139795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PORTARIA MF nº 577, 27/12/2017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D8AC45-80C3-4783-88D7-2690333AEA8B}"/>
              </a:ext>
            </a:extLst>
          </p:cNvPr>
          <p:cNvSpPr txBox="1"/>
          <p:nvPr/>
        </p:nvSpPr>
        <p:spPr>
          <a:xfrm>
            <a:off x="410816" y="1413715"/>
            <a:ext cx="116221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Artigo 16, § 3º: </a:t>
            </a:r>
            <a:r>
              <a:rPr lang="pt-BR" sz="2800" dirty="0"/>
              <a:t>As operações de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alienação</a:t>
            </a:r>
            <a:r>
              <a:rPr lang="pt-BR" sz="2800" dirty="0"/>
              <a:t> de títulos de emissão do Tesouro Nacional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realizadas simultaneamente à aquisição de novos títulos da mesma natureza</a:t>
            </a:r>
            <a:r>
              <a:rPr lang="pt-BR" sz="2800" dirty="0"/>
              <a:t>,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com prazo de vencimento superior </a:t>
            </a:r>
            <a:r>
              <a:rPr lang="pt-BR" sz="2800" dirty="0"/>
              <a:t>e 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montante igual ou superior ao dos títulos alienados</a:t>
            </a:r>
            <a:r>
              <a:rPr lang="pt-BR" sz="2800" dirty="0"/>
              <a:t>, não descaracterizam a intenção do RPPS de mantê-los em carteira até o vencimento.</a:t>
            </a:r>
          </a:p>
          <a:p>
            <a:pPr algn="just"/>
            <a:endParaRPr lang="pt-BR" sz="2800" dirty="0"/>
          </a:p>
          <a:p>
            <a:pPr algn="just"/>
            <a:endParaRPr lang="pt-BR" sz="1200" dirty="0"/>
          </a:p>
          <a:p>
            <a:pPr algn="ctr"/>
            <a:r>
              <a:rPr lang="pt-BR" sz="2800" b="1" dirty="0">
                <a:solidFill>
                  <a:srgbClr val="118337"/>
                </a:solidFill>
              </a:rPr>
              <a:t>                                                                       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TROCA DE TÍTULOS PARA</a:t>
            </a:r>
          </a:p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ALONGAMENTO DA CARTEIRA!!!</a:t>
            </a:r>
          </a:p>
        </p:txBody>
      </p:sp>
      <p:sp>
        <p:nvSpPr>
          <p:cNvPr id="9" name="Seta: Curva para a Direita 8">
            <a:extLst>
              <a:ext uri="{FF2B5EF4-FFF2-40B4-BE49-F238E27FC236}">
                <a16:creationId xmlns:a16="http://schemas.microsoft.com/office/drawing/2014/main" id="{F78B6B1A-3DE5-48A2-80A5-7D67F1742951}"/>
              </a:ext>
            </a:extLst>
          </p:cNvPr>
          <p:cNvSpPr/>
          <p:nvPr/>
        </p:nvSpPr>
        <p:spPr>
          <a:xfrm rot="18163152">
            <a:off x="4424930" y="3514726"/>
            <a:ext cx="1086678" cy="2568240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C02C969-2EAC-47FB-A060-84412844BB1B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CF86E85-E12C-4458-811B-4CF346A5B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F32AE52D-2277-463F-8549-A2F327FD8E2E}"/>
              </a:ext>
            </a:extLst>
          </p:cNvPr>
          <p:cNvSpPr txBox="1"/>
          <p:nvPr/>
        </p:nvSpPr>
        <p:spPr>
          <a:xfrm>
            <a:off x="246317" y="166300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ESTRUTURA DO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ALM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4EFE27A2-66D6-4B32-AC08-B2097A0B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113" y="1217101"/>
            <a:ext cx="3975100" cy="923330"/>
          </a:xfrm>
          <a:prstGeom prst="rect">
            <a:avLst/>
          </a:prstGeom>
          <a:noFill/>
          <a:ln w="28575">
            <a:solidFill>
              <a:srgbClr val="3333CC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3333CC"/>
                </a:solidFill>
              </a:rPr>
              <a:t>Cenários dos Benchmarks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Obtenção de retornos e volatilidades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E9C34AD9-12F8-4050-BB7F-14F55AAF6859}"/>
              </a:ext>
            </a:extLst>
          </p:cNvPr>
          <p:cNvSpPr/>
          <p:nvPr/>
        </p:nvSpPr>
        <p:spPr>
          <a:xfrm>
            <a:off x="1711242" y="2537833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3FE68AD3-3327-42C4-8B28-E19FD44E9235}"/>
              </a:ext>
            </a:extLst>
          </p:cNvPr>
          <p:cNvSpPr/>
          <p:nvPr/>
        </p:nvSpPr>
        <p:spPr>
          <a:xfrm>
            <a:off x="1744259" y="1442634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5A27B192-A8C1-488B-B9ED-E0B1A36B62EC}"/>
              </a:ext>
            </a:extLst>
          </p:cNvPr>
          <p:cNvSpPr/>
          <p:nvPr/>
        </p:nvSpPr>
        <p:spPr>
          <a:xfrm>
            <a:off x="647973" y="3858261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09EEBCF9-2436-4B8F-B708-029BCF9B33E7}"/>
              </a:ext>
            </a:extLst>
          </p:cNvPr>
          <p:cNvSpPr/>
          <p:nvPr/>
        </p:nvSpPr>
        <p:spPr>
          <a:xfrm>
            <a:off x="2987133" y="3902295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02980D1-FD2A-431A-84AA-D11AC152195B}"/>
              </a:ext>
            </a:extLst>
          </p:cNvPr>
          <p:cNvCxnSpPr/>
          <p:nvPr/>
        </p:nvCxnSpPr>
        <p:spPr>
          <a:xfrm>
            <a:off x="2487405" y="2231451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D01D5D3-D45C-48C5-BB11-A4C41C55B474}"/>
              </a:ext>
            </a:extLst>
          </p:cNvPr>
          <p:cNvCxnSpPr>
            <a:stCxn id="11" idx="7"/>
            <a:endCxn id="9" idx="3"/>
          </p:cNvCxnSpPr>
          <p:nvPr/>
        </p:nvCxnSpPr>
        <p:spPr>
          <a:xfrm flipV="1">
            <a:off x="1744258" y="3664889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189668C-3429-411C-9F20-422A59AA7737}"/>
              </a:ext>
            </a:extLst>
          </p:cNvPr>
          <p:cNvCxnSpPr>
            <a:stCxn id="12" idx="1"/>
            <a:endCxn id="9" idx="5"/>
          </p:cNvCxnSpPr>
          <p:nvPr/>
        </p:nvCxnSpPr>
        <p:spPr>
          <a:xfrm flipH="1" flipV="1">
            <a:off x="2999956" y="3664889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14">
            <a:extLst>
              <a:ext uri="{FF2B5EF4-FFF2-40B4-BE49-F238E27FC236}">
                <a16:creationId xmlns:a16="http://schemas.microsoft.com/office/drawing/2014/main" id="{5ABEDE64-2E09-4D20-A0B2-C6AC125C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651" y="2376405"/>
            <a:ext cx="3975100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FF0000"/>
                </a:solidFill>
              </a:rPr>
              <a:t>Projeção do Passivo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Valor anual de fluxo de caixa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66619420-1164-469E-A261-D59CB627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89" y="3574070"/>
            <a:ext cx="3975100" cy="1671227"/>
          </a:xfrm>
          <a:prstGeom prst="rect">
            <a:avLst/>
          </a:prstGeom>
          <a:noFill/>
          <a:ln w="28575">
            <a:solidFill>
              <a:srgbClr val="118337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118337"/>
                </a:solidFill>
              </a:rPr>
              <a:t>Otimização do Ativo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Otimização da carteira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liquidez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solvência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Ponto ótimo entre Risco e Retorno</a:t>
            </a:r>
          </a:p>
        </p:txBody>
      </p:sp>
      <p:pic>
        <p:nvPicPr>
          <p:cNvPr id="18" name="Picture 2" descr="Resultado de imagem para AGULHA NO PALHEIRO">
            <a:extLst>
              <a:ext uri="{FF2B5EF4-FFF2-40B4-BE49-F238E27FC236}">
                <a16:creationId xmlns:a16="http://schemas.microsoft.com/office/drawing/2014/main" id="{1F41DFD3-F611-4C3F-8306-66812A74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11" y="3574070"/>
            <a:ext cx="1895061" cy="17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FB24EF91-AFE6-4649-98E2-CC3132AFFCF3}"/>
              </a:ext>
            </a:extLst>
          </p:cNvPr>
          <p:cNvSpPr/>
          <p:nvPr/>
        </p:nvSpPr>
        <p:spPr>
          <a:xfrm rot="16200000">
            <a:off x="9092341" y="4995104"/>
            <a:ext cx="586616" cy="1373425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E7367B1-997C-48F3-A443-E443AB614A8A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A45521D-9D83-410B-AEB3-C3FB98A95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07" y="2048890"/>
            <a:ext cx="3957663" cy="2761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C1583B3-B2E7-47B6-95E0-B26430EF4CB1}"/>
              </a:ext>
            </a:extLst>
          </p:cNvPr>
          <p:cNvSpPr txBox="1"/>
          <p:nvPr/>
        </p:nvSpPr>
        <p:spPr>
          <a:xfrm>
            <a:off x="901145" y="644579"/>
            <a:ext cx="995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66FF"/>
                </a:solidFill>
                <a:latin typeface="Arial" panose="020B0604020202020204" pitchFamily="34" charset="0"/>
              </a:rPr>
              <a:t>IMPACTOS NO ATIVO</a:t>
            </a:r>
          </a:p>
        </p:txBody>
      </p:sp>
    </p:spTree>
    <p:extLst>
      <p:ext uri="{BB962C8B-B14F-4D97-AF65-F5344CB8AC3E}">
        <p14:creationId xmlns:p14="http://schemas.microsoft.com/office/powerpoint/2010/main" val="205354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29DFDCFF-4DEF-4039-AC70-E09AEC6CFA69}"/>
              </a:ext>
            </a:extLst>
          </p:cNvPr>
          <p:cNvSpPr txBox="1"/>
          <p:nvPr/>
        </p:nvSpPr>
        <p:spPr>
          <a:xfrm>
            <a:off x="119265" y="166300"/>
            <a:ext cx="899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FLUXO PASSIVO RPPS “X” (RECEITAS – DESPESAS)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32D30FE-4FB4-4CBD-9821-B794DB4E82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201632"/>
              </p:ext>
            </p:extLst>
          </p:nvPr>
        </p:nvGraphicFramePr>
        <p:xfrm>
          <a:off x="337467" y="928156"/>
          <a:ext cx="11642497" cy="560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8CA666E-2056-4B0C-AE2D-8B2AE79A8CE8}"/>
              </a:ext>
            </a:extLst>
          </p:cNvPr>
          <p:cNvCxnSpPr>
            <a:cxnSpLocks/>
          </p:cNvCxnSpPr>
          <p:nvPr/>
        </p:nvCxnSpPr>
        <p:spPr>
          <a:xfrm flipV="1">
            <a:off x="3055090" y="2153170"/>
            <a:ext cx="0" cy="4035595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753F28-4040-4A53-8638-E6AD0C910F1D}"/>
              </a:ext>
            </a:extLst>
          </p:cNvPr>
          <p:cNvSpPr txBox="1"/>
          <p:nvPr/>
        </p:nvSpPr>
        <p:spPr>
          <a:xfrm>
            <a:off x="2716697" y="1725403"/>
            <a:ext cx="71299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2033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0AED1C-C97D-46A2-9EE5-B280D0ED0B24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00A230E-CB3E-4B64-A277-B1DCCA770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F3FEB82F-3D16-4553-8DA0-471DA4378D04}"/>
              </a:ext>
            </a:extLst>
          </p:cNvPr>
          <p:cNvSpPr txBox="1"/>
          <p:nvPr/>
        </p:nvSpPr>
        <p:spPr>
          <a:xfrm>
            <a:off x="-543340" y="166300"/>
            <a:ext cx="899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DADOS HISTÓRICOS DOS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BENCHMARKs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BCE47D-ABDB-49C4-A4FB-8ECCD1E626CF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04A38E9-7A1E-41C7-98EF-30C00B0EF4DA}"/>
              </a:ext>
            </a:extLst>
          </p:cNvPr>
          <p:cNvSpPr txBox="1"/>
          <p:nvPr/>
        </p:nvSpPr>
        <p:spPr>
          <a:xfrm>
            <a:off x="7938053" y="258632"/>
            <a:ext cx="3043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(31/12/2010 à 31/03/2022)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CDC1DE7-1EA1-4040-A6FD-21A9DEB2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1" y="1529588"/>
            <a:ext cx="11512958" cy="405673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89FF387-4A35-46A0-8DBF-3B6C7505D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3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E319383-F9D1-4FC0-957C-FA05806CE89D}"/>
              </a:ext>
            </a:extLst>
          </p:cNvPr>
          <p:cNvSpPr txBox="1"/>
          <p:nvPr/>
        </p:nvSpPr>
        <p:spPr>
          <a:xfrm>
            <a:off x="-967411" y="166300"/>
            <a:ext cx="899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FRONTEIRA EFICIENTE DE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MARKOWITZ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048C8830-A5DA-42D5-A9F9-81FB1F52017C}"/>
              </a:ext>
            </a:extLst>
          </p:cNvPr>
          <p:cNvGraphicFramePr>
            <a:graphicFrameLocks/>
          </p:cNvGraphicFramePr>
          <p:nvPr/>
        </p:nvGraphicFramePr>
        <p:xfrm>
          <a:off x="357809" y="1060430"/>
          <a:ext cx="11569148" cy="516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2083BD1-2F5E-42C1-896F-EFC85C0DECA5}"/>
              </a:ext>
            </a:extLst>
          </p:cNvPr>
          <p:cNvSpPr/>
          <p:nvPr/>
        </p:nvSpPr>
        <p:spPr>
          <a:xfrm>
            <a:off x="8627163" y="1844855"/>
            <a:ext cx="407421" cy="597989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F52060-51E5-43A8-9EA6-42A24F36E4E6}"/>
              </a:ext>
            </a:extLst>
          </p:cNvPr>
          <p:cNvSpPr txBox="1"/>
          <p:nvPr/>
        </p:nvSpPr>
        <p:spPr>
          <a:xfrm>
            <a:off x="8574155" y="1444745"/>
            <a:ext cx="71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002060"/>
                </a:solidFill>
              </a:rPr>
              <a:t>20º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45B3163-E7B9-4FE1-AA23-98ADD481D040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A71A8F7-32E7-44AA-B374-1A97CB5FC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52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D44F0CFD-9AC2-4123-BB40-E0061D3138C9}"/>
              </a:ext>
            </a:extLst>
          </p:cNvPr>
          <p:cNvSpPr txBox="1"/>
          <p:nvPr/>
        </p:nvSpPr>
        <p:spPr>
          <a:xfrm>
            <a:off x="-39756" y="113292"/>
            <a:ext cx="92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QUAL TÍTULO PÚBLICO MEU PASSIVO DEIXA EU COMPRAR E QUANTO?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5242583A-B965-4335-A2C3-32B5F9BE485B}"/>
              </a:ext>
            </a:extLst>
          </p:cNvPr>
          <p:cNvSpPr/>
          <p:nvPr/>
        </p:nvSpPr>
        <p:spPr>
          <a:xfrm>
            <a:off x="8626976" y="723603"/>
            <a:ext cx="2024763" cy="1738567"/>
          </a:xfrm>
          <a:prstGeom prst="cloudCallout">
            <a:avLst>
              <a:gd name="adj1" fmla="val -140002"/>
              <a:gd name="adj2" fmla="val 443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TÍTULO PÚBLICO FEDERAL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0E8FCF0-5BEE-4E63-964D-6A4761AF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0" y="2123714"/>
            <a:ext cx="5355245" cy="3290143"/>
          </a:xfrm>
          <a:prstGeom prst="rect">
            <a:avLst/>
          </a:prstGeom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488F225E-4FAE-4774-BAC2-5A49AABFC03B}"/>
              </a:ext>
            </a:extLst>
          </p:cNvPr>
          <p:cNvSpPr/>
          <p:nvPr/>
        </p:nvSpPr>
        <p:spPr>
          <a:xfrm>
            <a:off x="9218950" y="3457261"/>
            <a:ext cx="946773" cy="8231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10A25E-B90E-49C8-906F-ADB5D3775328}"/>
              </a:ext>
            </a:extLst>
          </p:cNvPr>
          <p:cNvSpPr txBox="1"/>
          <p:nvPr/>
        </p:nvSpPr>
        <p:spPr>
          <a:xfrm>
            <a:off x="9016069" y="2406829"/>
            <a:ext cx="135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D1AE233-0EE0-44E1-BE6A-A00F821E3998}"/>
              </a:ext>
            </a:extLst>
          </p:cNvPr>
          <p:cNvSpPr txBox="1"/>
          <p:nvPr/>
        </p:nvSpPr>
        <p:spPr>
          <a:xfrm>
            <a:off x="8400365" y="4424530"/>
            <a:ext cx="2769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2060"/>
                </a:solidFill>
                <a:latin typeface="Algerian" panose="04020705040A02060702" pitchFamily="82" charset="0"/>
              </a:rPr>
              <a:t>NTN-B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E657510-24EB-429D-A4EB-0F5C916F8493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6D5D3A3-AF03-4D4D-8E74-F9C8D988B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55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9DD18832-F350-4C1A-A748-642EE6BEAACD}"/>
              </a:ext>
            </a:extLst>
          </p:cNvPr>
          <p:cNvSpPr txBox="1"/>
          <p:nvPr/>
        </p:nvSpPr>
        <p:spPr>
          <a:xfrm>
            <a:off x="-265044" y="113292"/>
            <a:ext cx="10774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QUAIS VÉRTICES DE NTN-Bs, QUAL O MONTANTE (R$) E QUANTOS TÍTULOS O PASSIVO DO RPPS “X” PERMITE QUE SEJA COMPRADO?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CCD433-54C3-4B62-A143-F29F5353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2" y="1751449"/>
            <a:ext cx="11764979" cy="23853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5CDA480-8E9C-4F01-97D2-941AF9A841A8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CC40471-4341-4066-BEC1-E12D20D01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2B73F0C7-310F-49CC-A280-5CAE1BD28E99}"/>
              </a:ext>
            </a:extLst>
          </p:cNvPr>
          <p:cNvSpPr txBox="1"/>
          <p:nvPr/>
        </p:nvSpPr>
        <p:spPr>
          <a:xfrm>
            <a:off x="-742118" y="113292"/>
            <a:ext cx="92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PROTEÇÃO (“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HEDGE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”) DO PASSIVO ATUARIAL DO RPPS “X”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D324BF-65AE-4B3F-AFB1-6E2E931E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011651"/>
            <a:ext cx="11635408" cy="45093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FFF05AA-887B-4A59-80FB-4260369D991C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C7A08E-52BC-4072-88E1-2FC7DAF00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9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DFBE19B4-0756-45C0-B67F-0F7E7AF49144}"/>
              </a:ext>
            </a:extLst>
          </p:cNvPr>
          <p:cNvSpPr txBox="1"/>
          <p:nvPr/>
        </p:nvSpPr>
        <p:spPr>
          <a:xfrm>
            <a:off x="0" y="109640"/>
            <a:ext cx="286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CONCLUSÃO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67C95CBA-3CBD-4B95-ABB5-A418B52ADA50}"/>
              </a:ext>
            </a:extLst>
          </p:cNvPr>
          <p:cNvSpPr/>
          <p:nvPr/>
        </p:nvSpPr>
        <p:spPr>
          <a:xfrm>
            <a:off x="1671480" y="2842633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61647665-12EB-4369-864D-0DB6BFB5CC16}"/>
              </a:ext>
            </a:extLst>
          </p:cNvPr>
          <p:cNvSpPr/>
          <p:nvPr/>
        </p:nvSpPr>
        <p:spPr>
          <a:xfrm>
            <a:off x="1704497" y="1747434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43F3A893-8D2F-4B62-9D0A-BBD6D60599F7}"/>
              </a:ext>
            </a:extLst>
          </p:cNvPr>
          <p:cNvSpPr/>
          <p:nvPr/>
        </p:nvSpPr>
        <p:spPr>
          <a:xfrm>
            <a:off x="608211" y="4163061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CBFCAB45-EA7E-4D69-9295-28AAFDACB9EE}"/>
              </a:ext>
            </a:extLst>
          </p:cNvPr>
          <p:cNvSpPr/>
          <p:nvPr/>
        </p:nvSpPr>
        <p:spPr>
          <a:xfrm>
            <a:off x="2947371" y="4207095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CAE7160-10A9-4F34-9CE0-EA2A064317EC}"/>
              </a:ext>
            </a:extLst>
          </p:cNvPr>
          <p:cNvCxnSpPr/>
          <p:nvPr/>
        </p:nvCxnSpPr>
        <p:spPr>
          <a:xfrm>
            <a:off x="2447643" y="2536251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A8F3B55-AF10-45F7-A88C-771082B2A911}"/>
              </a:ext>
            </a:extLst>
          </p:cNvPr>
          <p:cNvCxnSpPr>
            <a:stCxn id="10" idx="7"/>
            <a:endCxn id="8" idx="3"/>
          </p:cNvCxnSpPr>
          <p:nvPr/>
        </p:nvCxnSpPr>
        <p:spPr>
          <a:xfrm flipV="1">
            <a:off x="1704496" y="3969689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D35AAFC-6388-45BF-BC27-AA296896F505}"/>
              </a:ext>
            </a:extLst>
          </p:cNvPr>
          <p:cNvCxnSpPr>
            <a:stCxn id="11" idx="1"/>
            <a:endCxn id="8" idx="5"/>
          </p:cNvCxnSpPr>
          <p:nvPr/>
        </p:nvCxnSpPr>
        <p:spPr>
          <a:xfrm flipH="1" flipV="1">
            <a:off x="2960194" y="3969689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C:\LDB EMPRESAS 2016\IMAGENS OK\img_013.png">
            <a:extLst>
              <a:ext uri="{FF2B5EF4-FFF2-40B4-BE49-F238E27FC236}">
                <a16:creationId xmlns:a16="http://schemas.microsoft.com/office/drawing/2014/main" id="{A969B4B3-4F1A-4A1F-9333-2791E7EDE0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662" y="1231058"/>
            <a:ext cx="6606673" cy="484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a esquerda e para a direita 15">
            <a:extLst>
              <a:ext uri="{FF2B5EF4-FFF2-40B4-BE49-F238E27FC236}">
                <a16:creationId xmlns:a16="http://schemas.microsoft.com/office/drawing/2014/main" id="{DFEA2144-BAD9-438C-A771-05D219272970}"/>
              </a:ext>
            </a:extLst>
          </p:cNvPr>
          <p:cNvSpPr/>
          <p:nvPr/>
        </p:nvSpPr>
        <p:spPr>
          <a:xfrm>
            <a:off x="3893664" y="3227370"/>
            <a:ext cx="1180214" cy="5528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A39875C-076C-45A3-9C74-199379B9A5B3}"/>
              </a:ext>
            </a:extLst>
          </p:cNvPr>
          <p:cNvSpPr txBox="1"/>
          <p:nvPr/>
        </p:nvSpPr>
        <p:spPr>
          <a:xfrm>
            <a:off x="6268276" y="3028246"/>
            <a:ext cx="221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A Gestão do casamento de </a:t>
            </a:r>
            <a:r>
              <a:rPr lang="pt-BR" sz="1600" b="1" dirty="0">
                <a:solidFill>
                  <a:srgbClr val="118337"/>
                </a:solidFill>
              </a:rPr>
              <a:t>Ativos</a:t>
            </a:r>
            <a:r>
              <a:rPr lang="pt-BR" sz="1600" b="1" dirty="0"/>
              <a:t> e </a:t>
            </a:r>
            <a:r>
              <a:rPr lang="pt-BR" sz="1600" b="1" dirty="0">
                <a:solidFill>
                  <a:srgbClr val="FF0000"/>
                </a:solidFill>
              </a:rPr>
              <a:t>Passivos</a:t>
            </a:r>
            <a:r>
              <a:rPr lang="pt-BR" sz="1600" b="1" dirty="0"/>
              <a:t> possibilita a diminuição dos RISCOS </a:t>
            </a:r>
            <a:r>
              <a:rPr lang="pt-BR" sz="1600" b="1" u="sng" dirty="0">
                <a:solidFill>
                  <a:srgbClr val="002060"/>
                </a:solidFill>
              </a:rPr>
              <a:t>OBJETIVAMENTE</a:t>
            </a:r>
            <a:r>
              <a:rPr lang="pt-BR" sz="1600" b="1" dirty="0"/>
              <a:t> aumentando a chance de </a:t>
            </a:r>
            <a:r>
              <a:rPr lang="pt-BR" sz="1600" b="1" u="sng" dirty="0">
                <a:solidFill>
                  <a:srgbClr val="002060"/>
                </a:solidFill>
              </a:rPr>
              <a:t>SUCESSO</a:t>
            </a:r>
            <a:r>
              <a:rPr lang="pt-BR" sz="1600" b="1" dirty="0"/>
              <a:t> do objetivo buscado, fugindo do </a:t>
            </a:r>
            <a:r>
              <a:rPr lang="pt-BR" sz="1600" b="1" u="sng" dirty="0">
                <a:solidFill>
                  <a:srgbClr val="002060"/>
                </a:solidFill>
              </a:rPr>
              <a:t>SUBJETIVISMO!</a:t>
            </a:r>
            <a:endParaRPr lang="pt-BR" sz="1600" u="sng" dirty="0">
              <a:solidFill>
                <a:srgbClr val="00206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2842D5-43E8-46F4-910D-AA613A3F5198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30033D3-64A3-45D5-8AA0-F9F889CB9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8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06E2F6-43A6-4A60-A7A8-CB95C076A542}"/>
              </a:ext>
            </a:extLst>
          </p:cNvPr>
          <p:cNvSpPr txBox="1"/>
          <p:nvPr/>
        </p:nvSpPr>
        <p:spPr>
          <a:xfrm>
            <a:off x="596348" y="1376487"/>
            <a:ext cx="111583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Bacharel em Estatística </a:t>
            </a:r>
            <a:r>
              <a:rPr lang="pt-BR" sz="2100" dirty="0">
                <a:solidFill>
                  <a:srgbClr val="002060"/>
                </a:solidFill>
              </a:rPr>
              <a:t>pela Universidade de São Paulo (IME/USP);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pt-BR" sz="2100" dirty="0">
                <a:solidFill>
                  <a:srgbClr val="002060"/>
                </a:solidFill>
              </a:rPr>
              <a:t>	* </a:t>
            </a:r>
            <a:r>
              <a:rPr lang="pt-BR" sz="2100" b="1" dirty="0">
                <a:solidFill>
                  <a:srgbClr val="002060"/>
                </a:solidFill>
              </a:rPr>
              <a:t>Estatístico</a:t>
            </a:r>
            <a:r>
              <a:rPr lang="pt-BR" sz="2100" dirty="0">
                <a:solidFill>
                  <a:srgbClr val="002060"/>
                </a:solidFill>
              </a:rPr>
              <a:t>: CONRE 3ª Região nº 1.649;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Bacharel em Direito </a:t>
            </a:r>
            <a:r>
              <a:rPr lang="pt-BR" sz="2100" dirty="0">
                <a:solidFill>
                  <a:srgbClr val="002060"/>
                </a:solidFill>
              </a:rPr>
              <a:t>pela Pontifícia Universidade Católica de São Paulo (PUC/SP);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pt-BR" sz="2100" dirty="0">
                <a:solidFill>
                  <a:srgbClr val="002060"/>
                </a:solidFill>
              </a:rPr>
              <a:t>	* </a:t>
            </a:r>
            <a:r>
              <a:rPr lang="pt-BR" sz="2100" b="1" dirty="0">
                <a:solidFill>
                  <a:srgbClr val="002060"/>
                </a:solidFill>
              </a:rPr>
              <a:t>Advogado</a:t>
            </a:r>
            <a:r>
              <a:rPr lang="pt-BR" sz="2100" dirty="0">
                <a:solidFill>
                  <a:srgbClr val="002060"/>
                </a:solidFill>
              </a:rPr>
              <a:t>: OAB/SP nº 162.211;</a:t>
            </a:r>
          </a:p>
          <a:p>
            <a:r>
              <a:rPr lang="en-US" sz="2100" dirty="0">
                <a:solidFill>
                  <a:srgbClr val="002060"/>
                </a:solidFill>
              </a:rPr>
              <a:t> </a:t>
            </a:r>
            <a:endParaRPr lang="pt-BR" sz="2100" dirty="0">
              <a:solidFill>
                <a:srgbClr val="002060"/>
              </a:solidFill>
            </a:endParaRPr>
          </a:p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Mestre</a:t>
            </a:r>
            <a:r>
              <a:rPr lang="pt-BR" sz="2100" dirty="0">
                <a:solidFill>
                  <a:srgbClr val="002060"/>
                </a:solidFill>
              </a:rPr>
              <a:t> em Engenharia Elétrica pela Escola Politécnica da Universidade de São Paulo (POLI/USP); 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Bacharel em Ciências Atuariais </a:t>
            </a:r>
            <a:r>
              <a:rPr lang="pt-BR" sz="2100" dirty="0">
                <a:solidFill>
                  <a:srgbClr val="002060"/>
                </a:solidFill>
              </a:rPr>
              <a:t>pela Pontifícia Universidade Católica de São Paulo (PUC/SP).</a:t>
            </a:r>
          </a:p>
          <a:p>
            <a:pPr lvl="0" algn="just"/>
            <a:endParaRPr lang="pt-BR" sz="2100" dirty="0">
              <a:solidFill>
                <a:srgbClr val="002060"/>
              </a:solidFill>
            </a:endParaRPr>
          </a:p>
          <a:p>
            <a:pPr algn="just"/>
            <a:r>
              <a:rPr lang="pt-BR" sz="2100" b="1" i="0" u="none" strike="noStrike" baseline="0" dirty="0">
                <a:solidFill>
                  <a:srgbClr val="595959"/>
                </a:solidFill>
                <a:latin typeface="CIDFont+F2"/>
              </a:rPr>
              <a:t>	</a:t>
            </a:r>
            <a:r>
              <a:rPr lang="pt-BR" sz="2100" b="1" dirty="0">
                <a:solidFill>
                  <a:srgbClr val="002060"/>
                </a:solidFill>
              </a:rPr>
              <a:t>* Atuário: </a:t>
            </a:r>
            <a:r>
              <a:rPr lang="pt-BR" sz="2100" dirty="0">
                <a:solidFill>
                  <a:srgbClr val="002060"/>
                </a:solidFill>
              </a:rPr>
              <a:t>registro no Ministério da Economia nº 0002207/RJ.</a:t>
            </a:r>
          </a:p>
          <a:p>
            <a:pPr lvl="0" algn="just"/>
            <a:endParaRPr lang="pt-BR" sz="21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BE59D-C16A-4B91-A1A7-6F0C8CF9E390}"/>
              </a:ext>
            </a:extLst>
          </p:cNvPr>
          <p:cNvSpPr txBox="1"/>
          <p:nvPr/>
        </p:nvSpPr>
        <p:spPr>
          <a:xfrm>
            <a:off x="1357024" y="403200"/>
            <a:ext cx="669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CURRICULUM VITAE</a:t>
            </a:r>
            <a:r>
              <a:rPr lang="en-US" sz="2400" b="1" dirty="0">
                <a:solidFill>
                  <a:srgbClr val="002060"/>
                </a:solidFill>
              </a:rPr>
              <a:t>: RONALDO DE OLIVEIRA, MSc.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6C21C00-7235-4D29-8DD1-FDA6F2C0D082}"/>
              </a:ext>
            </a:extLst>
          </p:cNvPr>
          <p:cNvSpPr/>
          <p:nvPr/>
        </p:nvSpPr>
        <p:spPr>
          <a:xfrm>
            <a:off x="66260" y="6347791"/>
            <a:ext cx="12085983" cy="49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C749152-1431-48FF-BB4E-CFD2C8D80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2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FEDA2AD-720C-48C3-A066-947E2404170B}"/>
              </a:ext>
            </a:extLst>
          </p:cNvPr>
          <p:cNvSpPr/>
          <p:nvPr/>
        </p:nvSpPr>
        <p:spPr>
          <a:xfrm>
            <a:off x="2359625" y="1468844"/>
            <a:ext cx="7732294" cy="4044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MUITO OBRIGADO!</a:t>
            </a:r>
          </a:p>
          <a:p>
            <a:pPr algn="ctr"/>
            <a:endParaRPr lang="pt-BR" sz="16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RONALDO DE OLIVEIRA</a:t>
            </a: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ronaldo@ldbempresas.com.br</a:t>
            </a:r>
            <a:endParaRPr lang="pt-BR" sz="3200" b="1" dirty="0">
              <a:solidFill>
                <a:srgbClr val="002060"/>
              </a:solidFill>
            </a:endParaRP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 err="1">
                <a:solidFill>
                  <a:srgbClr val="002060"/>
                </a:solidFill>
              </a:rPr>
              <a:t>Tels</a:t>
            </a:r>
            <a:r>
              <a:rPr lang="pt-BR" sz="3200" b="1" dirty="0">
                <a:solidFill>
                  <a:srgbClr val="002060"/>
                </a:solidFill>
              </a:rPr>
              <a:t>: (11) 3214-0372</a:t>
            </a:r>
          </a:p>
          <a:p>
            <a:pPr algn="ctr"/>
            <a:r>
              <a:rPr lang="pt-BR" sz="3200" b="1">
                <a:solidFill>
                  <a:srgbClr val="002060"/>
                </a:solidFill>
              </a:rPr>
              <a:t>             (</a:t>
            </a:r>
            <a:r>
              <a:rPr lang="pt-BR" sz="3200" b="1" dirty="0">
                <a:solidFill>
                  <a:srgbClr val="002060"/>
                </a:solidFill>
              </a:rPr>
              <a:t>11) 9 4360-0600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58822A-E4BA-4CD5-A12B-430E040A3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81" y="8730"/>
            <a:ext cx="2396392" cy="16721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4FCC05-42CF-4069-B298-772FD48DA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7" y="132523"/>
            <a:ext cx="2396392" cy="16721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B93D6B-5CA3-4880-A89C-E3DDFB04F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85803"/>
            <a:ext cx="2396391" cy="16721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DBA8F5-D690-49E5-AC3B-25A416F04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82" y="5177073"/>
            <a:ext cx="2396391" cy="16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47F05D5-C625-4FBD-8399-D0F60B1B3E3B}"/>
              </a:ext>
            </a:extLst>
          </p:cNvPr>
          <p:cNvSpPr txBox="1"/>
          <p:nvPr/>
        </p:nvSpPr>
        <p:spPr>
          <a:xfrm>
            <a:off x="333827" y="233883"/>
            <a:ext cx="871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SELIC META HOJE = 11,75% </a:t>
            </a:r>
            <a:r>
              <a:rPr lang="en-US" sz="3200" b="1" dirty="0" err="1">
                <a:solidFill>
                  <a:srgbClr val="0000CC"/>
                </a:solidFill>
              </a:rPr>
              <a:t>a.a.</a:t>
            </a:r>
            <a:r>
              <a:rPr lang="en-US" sz="3200" b="1" dirty="0">
                <a:solidFill>
                  <a:srgbClr val="0000CC"/>
                </a:solidFill>
              </a:rPr>
              <a:t>                                 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725E5A3-AE74-4B2C-8E7A-C36AFFE9C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17502"/>
              </p:ext>
            </p:extLst>
          </p:nvPr>
        </p:nvGraphicFramePr>
        <p:xfrm>
          <a:off x="333827" y="1126435"/>
          <a:ext cx="11606381" cy="547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554BCC8-F03A-43AD-90AF-7A12D7554D70}"/>
              </a:ext>
            </a:extLst>
          </p:cNvPr>
          <p:cNvCxnSpPr>
            <a:cxnSpLocks/>
          </p:cNvCxnSpPr>
          <p:nvPr/>
        </p:nvCxnSpPr>
        <p:spPr>
          <a:xfrm>
            <a:off x="2464904" y="1460844"/>
            <a:ext cx="6748908" cy="362306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585D75-532D-4015-A928-538C079C47CC}"/>
              </a:ext>
            </a:extLst>
          </p:cNvPr>
          <p:cNvSpPr txBox="1"/>
          <p:nvPr/>
        </p:nvSpPr>
        <p:spPr>
          <a:xfrm>
            <a:off x="8955809" y="5083904"/>
            <a:ext cx="119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00CC"/>
                </a:solidFill>
              </a:rPr>
              <a:t>2,0% a.a.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273C1F3-598A-4DAD-87F1-3EF4E62E4466}"/>
              </a:ext>
            </a:extLst>
          </p:cNvPr>
          <p:cNvCxnSpPr>
            <a:cxnSpLocks/>
          </p:cNvCxnSpPr>
          <p:nvPr/>
        </p:nvCxnSpPr>
        <p:spPr>
          <a:xfrm flipH="1" flipV="1">
            <a:off x="9890762" y="3327515"/>
            <a:ext cx="13252" cy="269389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F68A0F-1371-498E-BB77-052E918EB601}"/>
              </a:ext>
            </a:extLst>
          </p:cNvPr>
          <p:cNvSpPr txBox="1"/>
          <p:nvPr/>
        </p:nvSpPr>
        <p:spPr>
          <a:xfrm>
            <a:off x="9289812" y="2966221"/>
            <a:ext cx="147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18/03/2021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A67AE46-0284-4E8C-A6A2-B34F782CB9AF}"/>
              </a:ext>
            </a:extLst>
          </p:cNvPr>
          <p:cNvCxnSpPr>
            <a:cxnSpLocks/>
          </p:cNvCxnSpPr>
          <p:nvPr/>
        </p:nvCxnSpPr>
        <p:spPr>
          <a:xfrm flipV="1">
            <a:off x="10005761" y="2447546"/>
            <a:ext cx="1560803" cy="2527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E92F6E-6DB1-4FEC-936E-4D3774B40FC2}"/>
              </a:ext>
            </a:extLst>
          </p:cNvPr>
          <p:cNvSpPr txBox="1"/>
          <p:nvPr/>
        </p:nvSpPr>
        <p:spPr>
          <a:xfrm>
            <a:off x="11258512" y="1750301"/>
            <a:ext cx="119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2" name="Seta: Curva para Baixo 11">
            <a:extLst>
              <a:ext uri="{FF2B5EF4-FFF2-40B4-BE49-F238E27FC236}">
                <a16:creationId xmlns:a16="http://schemas.microsoft.com/office/drawing/2014/main" id="{22FA2135-FF2B-4781-A8EB-B4E90BCD5447}"/>
              </a:ext>
            </a:extLst>
          </p:cNvPr>
          <p:cNvSpPr/>
          <p:nvPr/>
        </p:nvSpPr>
        <p:spPr>
          <a:xfrm rot="16200000">
            <a:off x="7650970" y="1640566"/>
            <a:ext cx="2265209" cy="998406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CaixaDeTexto 9">
            <a:extLst>
              <a:ext uri="{FF2B5EF4-FFF2-40B4-BE49-F238E27FC236}">
                <a16:creationId xmlns:a16="http://schemas.microsoft.com/office/drawing/2014/main" id="{B697C0C9-C075-4DCA-9DA0-1B8D9CA6A982}"/>
              </a:ext>
            </a:extLst>
          </p:cNvPr>
          <p:cNvSpPr txBox="1"/>
          <p:nvPr/>
        </p:nvSpPr>
        <p:spPr>
          <a:xfrm>
            <a:off x="833694" y="1254554"/>
            <a:ext cx="2160128" cy="3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rgbClr val="0000CC"/>
                </a:solidFill>
              </a:rPr>
              <a:t>2015 = 14,25% a.a.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6C473C-710A-4FF5-8C47-707C4C9F3C74}"/>
              </a:ext>
            </a:extLst>
          </p:cNvPr>
          <p:cNvSpPr txBox="1"/>
          <p:nvPr/>
        </p:nvSpPr>
        <p:spPr>
          <a:xfrm>
            <a:off x="11178989" y="2139769"/>
            <a:ext cx="119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11,75% a.a.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BCECBD-DC50-4E3C-9D11-DA67D02520B7}"/>
              </a:ext>
            </a:extLst>
          </p:cNvPr>
          <p:cNvSpPr txBox="1"/>
          <p:nvPr/>
        </p:nvSpPr>
        <p:spPr>
          <a:xfrm>
            <a:off x="9396446" y="883469"/>
            <a:ext cx="1578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COPOM:       9 Altas Consecutivas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9C3613-0FE8-4AF7-AA9E-5BD2FB799D5E}"/>
              </a:ext>
            </a:extLst>
          </p:cNvPr>
          <p:cNvSpPr txBox="1"/>
          <p:nvPr/>
        </p:nvSpPr>
        <p:spPr>
          <a:xfrm>
            <a:off x="6005934" y="2371110"/>
            <a:ext cx="1578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00CC"/>
                </a:solidFill>
              </a:rPr>
              <a:t>+ 5 ANOS DE QUEDA DA TAXA SELIC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49A00E1-19F2-4F01-A1B3-E5C772749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751352D-6DC8-4D2B-B74D-BF907B9EB79B}"/>
              </a:ext>
            </a:extLst>
          </p:cNvPr>
          <p:cNvSpPr txBox="1"/>
          <p:nvPr/>
        </p:nvSpPr>
        <p:spPr>
          <a:xfrm>
            <a:off x="180057" y="139795"/>
            <a:ext cx="6453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BOLETIM FOCUS BACEN: 22/04/2022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35D362-87D0-46D7-9C8F-08A280F6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6" y="1017051"/>
            <a:ext cx="10910124" cy="56885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8F919CA-ED0A-4FE0-870A-A0E1CA391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C6330A3-0DF1-4391-8EF6-9F990848B7AD}"/>
              </a:ext>
            </a:extLst>
          </p:cNvPr>
          <p:cNvSpPr txBox="1"/>
          <p:nvPr/>
        </p:nvSpPr>
        <p:spPr>
          <a:xfrm>
            <a:off x="180057" y="139795"/>
            <a:ext cx="543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MERCADO NTNBs: 25/04/2022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9DBCB7-8F0E-406A-85CF-78B4D6D3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7" y="1762116"/>
            <a:ext cx="11581843" cy="4797711"/>
          </a:xfrm>
          <a:prstGeom prst="rect">
            <a:avLst/>
          </a:prstGeom>
        </p:spPr>
      </p:pic>
      <p:sp>
        <p:nvSpPr>
          <p:cNvPr id="4" name="Seta: Curva para a Direita 3">
            <a:extLst>
              <a:ext uri="{FF2B5EF4-FFF2-40B4-BE49-F238E27FC236}">
                <a16:creationId xmlns:a16="http://schemas.microsoft.com/office/drawing/2014/main" id="{65EDB1A7-A46F-481A-A9B5-CA37B1221EF7}"/>
              </a:ext>
            </a:extLst>
          </p:cNvPr>
          <p:cNvSpPr/>
          <p:nvPr/>
        </p:nvSpPr>
        <p:spPr>
          <a:xfrm rot="17395730">
            <a:off x="2720258" y="492565"/>
            <a:ext cx="645943" cy="1413081"/>
          </a:xfrm>
          <a:prstGeom prst="curved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CC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DFC776-65A8-4D3F-97EA-97A4ACE431BD}"/>
              </a:ext>
            </a:extLst>
          </p:cNvPr>
          <p:cNvSpPr txBox="1"/>
          <p:nvPr/>
        </p:nvSpPr>
        <p:spPr>
          <a:xfrm>
            <a:off x="3617845" y="728872"/>
            <a:ext cx="243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8000"/>
                </a:solidFill>
              </a:rPr>
              <a:t>IPCA + Cupom % a.a.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4D35D6B0-DA40-467A-866F-57CB5F42AFAA}"/>
              </a:ext>
            </a:extLst>
          </p:cNvPr>
          <p:cNvSpPr/>
          <p:nvPr/>
        </p:nvSpPr>
        <p:spPr>
          <a:xfrm>
            <a:off x="4823791" y="1128982"/>
            <a:ext cx="342687" cy="501035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A6816AD-EBFD-49EF-816B-F76FDCE7B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D0D6552-8DF4-49E8-8450-5263687CB549}"/>
              </a:ext>
            </a:extLst>
          </p:cNvPr>
          <p:cNvSpPr txBox="1"/>
          <p:nvPr/>
        </p:nvSpPr>
        <p:spPr>
          <a:xfrm>
            <a:off x="127049" y="153047"/>
            <a:ext cx="9371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TAXAS NTNBs VENCIMENTO 15/05/2055 = TAXA REAL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37C5358-586E-4A8A-A659-202FB93F7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158918"/>
              </p:ext>
            </p:extLst>
          </p:nvPr>
        </p:nvGraphicFramePr>
        <p:xfrm>
          <a:off x="238539" y="1232452"/>
          <a:ext cx="11661913" cy="547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65C96101-ADA8-4F93-9B40-6133307D4F44}"/>
              </a:ext>
            </a:extLst>
          </p:cNvPr>
          <p:cNvSpPr txBox="1"/>
          <p:nvPr/>
        </p:nvSpPr>
        <p:spPr>
          <a:xfrm>
            <a:off x="1228130" y="5551846"/>
            <a:ext cx="192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MARÇO/20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</a:rPr>
              <a:t> COVID 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1E4D81-3013-4296-8555-8D7B51A609C0}"/>
              </a:ext>
            </a:extLst>
          </p:cNvPr>
          <p:cNvSpPr txBox="1"/>
          <p:nvPr/>
        </p:nvSpPr>
        <p:spPr>
          <a:xfrm>
            <a:off x="722243" y="2297155"/>
            <a:ext cx="216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5,0% a.a.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088E42EA-6BAA-40F7-BD78-01D18FCA4DAF}"/>
              </a:ext>
            </a:extLst>
          </p:cNvPr>
          <p:cNvSpPr/>
          <p:nvPr/>
        </p:nvSpPr>
        <p:spPr>
          <a:xfrm>
            <a:off x="1583635" y="2651960"/>
            <a:ext cx="331304" cy="4531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EC9B0E5-AECF-47FC-8843-AAE1CC5CB582}"/>
              </a:ext>
            </a:extLst>
          </p:cNvPr>
          <p:cNvCxnSpPr>
            <a:cxnSpLocks/>
          </p:cNvCxnSpPr>
          <p:nvPr/>
        </p:nvCxnSpPr>
        <p:spPr>
          <a:xfrm flipV="1">
            <a:off x="5893728" y="1683026"/>
            <a:ext cx="0" cy="449846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6E3666-7C6A-46C3-9F98-7AADF0FAD3E9}"/>
              </a:ext>
            </a:extLst>
          </p:cNvPr>
          <p:cNvSpPr txBox="1"/>
          <p:nvPr/>
        </p:nvSpPr>
        <p:spPr>
          <a:xfrm>
            <a:off x="5487553" y="5797098"/>
            <a:ext cx="216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04/01/2021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08BB6A-93B1-49DF-97F5-8A3BF2E9160D}"/>
              </a:ext>
            </a:extLst>
          </p:cNvPr>
          <p:cNvSpPr txBox="1"/>
          <p:nvPr/>
        </p:nvSpPr>
        <p:spPr>
          <a:xfrm>
            <a:off x="9732578" y="4457620"/>
            <a:ext cx="2054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TERRÍVEL MARCAÇÃO A MERCADO EM 2021 e 2022!</a:t>
            </a:r>
          </a:p>
        </p:txBody>
      </p:sp>
      <p:sp>
        <p:nvSpPr>
          <p:cNvPr id="10" name="Seta: Curva para a Direita 9">
            <a:extLst>
              <a:ext uri="{FF2B5EF4-FFF2-40B4-BE49-F238E27FC236}">
                <a16:creationId xmlns:a16="http://schemas.microsoft.com/office/drawing/2014/main" id="{E3D36D1C-F758-4AD7-AF4E-E8EEDDD31EE9}"/>
              </a:ext>
            </a:extLst>
          </p:cNvPr>
          <p:cNvSpPr/>
          <p:nvPr/>
        </p:nvSpPr>
        <p:spPr>
          <a:xfrm rot="17307782">
            <a:off x="8154755" y="3792475"/>
            <a:ext cx="618329" cy="267738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B35606E-EE0D-451F-A3C7-5CFDB2E4A197}"/>
              </a:ext>
            </a:extLst>
          </p:cNvPr>
          <p:cNvCxnSpPr>
            <a:cxnSpLocks/>
          </p:cNvCxnSpPr>
          <p:nvPr/>
        </p:nvCxnSpPr>
        <p:spPr>
          <a:xfrm flipV="1">
            <a:off x="6128944" y="1683026"/>
            <a:ext cx="4817352" cy="3595428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83C388-7A29-4FC3-8E16-808AF360D781}"/>
              </a:ext>
            </a:extLst>
          </p:cNvPr>
          <p:cNvSpPr txBox="1"/>
          <p:nvPr/>
        </p:nvSpPr>
        <p:spPr>
          <a:xfrm>
            <a:off x="10617311" y="1393570"/>
            <a:ext cx="216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5,92% a.a.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FD99D1CC-D134-4708-8AC2-CF94CBEED0B0}"/>
              </a:ext>
            </a:extLst>
          </p:cNvPr>
          <p:cNvSpPr/>
          <p:nvPr/>
        </p:nvSpPr>
        <p:spPr>
          <a:xfrm>
            <a:off x="10946296" y="1087499"/>
            <a:ext cx="331304" cy="4531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1DB7315-560D-4663-8769-8D8A533B1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BF2EFB6-4FED-469F-9FC0-DEBBA3036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492710"/>
              </p:ext>
            </p:extLst>
          </p:nvPr>
        </p:nvGraphicFramePr>
        <p:xfrm>
          <a:off x="265043" y="927652"/>
          <a:ext cx="11555896" cy="577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AB0EB4F7-9989-4188-8CCE-C224C8F41E4C}"/>
              </a:ext>
            </a:extLst>
          </p:cNvPr>
          <p:cNvSpPr txBox="1"/>
          <p:nvPr/>
        </p:nvSpPr>
        <p:spPr>
          <a:xfrm>
            <a:off x="127049" y="153047"/>
            <a:ext cx="9371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TAXAS NTNBs VENCIMENTO 15/05/2055 = TAXA REAL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D5083BC-3015-4331-990B-92CBA903E524}"/>
              </a:ext>
            </a:extLst>
          </p:cNvPr>
          <p:cNvCxnSpPr>
            <a:cxnSpLocks/>
          </p:cNvCxnSpPr>
          <p:nvPr/>
        </p:nvCxnSpPr>
        <p:spPr>
          <a:xfrm flipV="1">
            <a:off x="3866146" y="1311965"/>
            <a:ext cx="0" cy="472375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4F3AA8A-D7A3-49D4-85E5-38DEADC51094}"/>
              </a:ext>
            </a:extLst>
          </p:cNvPr>
          <p:cNvCxnSpPr>
            <a:cxnSpLocks/>
          </p:cNvCxnSpPr>
          <p:nvPr/>
        </p:nvCxnSpPr>
        <p:spPr>
          <a:xfrm flipV="1">
            <a:off x="6443693" y="1311965"/>
            <a:ext cx="0" cy="475357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5971B7E-ECC2-4A23-8561-9F997EE5116E}"/>
              </a:ext>
            </a:extLst>
          </p:cNvPr>
          <p:cNvCxnSpPr>
            <a:cxnSpLocks/>
          </p:cNvCxnSpPr>
          <p:nvPr/>
        </p:nvCxnSpPr>
        <p:spPr>
          <a:xfrm flipV="1">
            <a:off x="9223513" y="1311965"/>
            <a:ext cx="0" cy="475357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285C06D-6EEF-4FD2-AC0F-B00E15F4A59E}"/>
              </a:ext>
            </a:extLst>
          </p:cNvPr>
          <p:cNvCxnSpPr>
            <a:cxnSpLocks/>
          </p:cNvCxnSpPr>
          <p:nvPr/>
        </p:nvCxnSpPr>
        <p:spPr>
          <a:xfrm flipV="1">
            <a:off x="973848" y="4084659"/>
            <a:ext cx="2739805" cy="1950114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B05A621-0F09-4921-AADC-453A9A89F54A}"/>
              </a:ext>
            </a:extLst>
          </p:cNvPr>
          <p:cNvSpPr txBox="1"/>
          <p:nvPr/>
        </p:nvSpPr>
        <p:spPr>
          <a:xfrm>
            <a:off x="1304746" y="1543038"/>
            <a:ext cx="192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JANEIRO 2022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D2314CF-E2AE-4B54-8D76-5E5621685977}"/>
              </a:ext>
            </a:extLst>
          </p:cNvPr>
          <p:cNvCxnSpPr>
            <a:cxnSpLocks/>
          </p:cNvCxnSpPr>
          <p:nvPr/>
        </p:nvCxnSpPr>
        <p:spPr>
          <a:xfrm flipV="1">
            <a:off x="4348014" y="3495260"/>
            <a:ext cx="1973273" cy="1448640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6911E4-169D-4FAF-8228-D0091E7E7D1B}"/>
              </a:ext>
            </a:extLst>
          </p:cNvPr>
          <p:cNvSpPr txBox="1"/>
          <p:nvPr/>
        </p:nvSpPr>
        <p:spPr>
          <a:xfrm>
            <a:off x="4168961" y="1534152"/>
            <a:ext cx="192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FEVEREIRO 2022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DD5331F-BE9D-4C1C-A8A0-117E6AA9A7F8}"/>
              </a:ext>
            </a:extLst>
          </p:cNvPr>
          <p:cNvCxnSpPr>
            <a:cxnSpLocks/>
          </p:cNvCxnSpPr>
          <p:nvPr/>
        </p:nvCxnSpPr>
        <p:spPr>
          <a:xfrm>
            <a:off x="8256104" y="1534152"/>
            <a:ext cx="845002" cy="2550507"/>
          </a:xfrm>
          <a:prstGeom prst="straightConnector1">
            <a:avLst/>
          </a:prstGeom>
          <a:ln w="38100">
            <a:solidFill>
              <a:srgbClr val="008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4323D70-315D-48C4-AAA5-F886DC4AC3F2}"/>
              </a:ext>
            </a:extLst>
          </p:cNvPr>
          <p:cNvSpPr txBox="1"/>
          <p:nvPr/>
        </p:nvSpPr>
        <p:spPr>
          <a:xfrm>
            <a:off x="6870085" y="673319"/>
            <a:ext cx="192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8000"/>
                </a:solidFill>
              </a:rPr>
              <a:t>MARÇO 2022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557DB73-AD32-451C-91B6-578D658FE634}"/>
              </a:ext>
            </a:extLst>
          </p:cNvPr>
          <p:cNvSpPr txBox="1"/>
          <p:nvPr/>
        </p:nvSpPr>
        <p:spPr>
          <a:xfrm>
            <a:off x="9558707" y="1411954"/>
            <a:ext cx="192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ABRIL 2022 ATÉ 25/04/2022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63DD48A-EF24-421D-919C-8791ED2230D5}"/>
              </a:ext>
            </a:extLst>
          </p:cNvPr>
          <p:cNvCxnSpPr>
            <a:cxnSpLocks/>
          </p:cNvCxnSpPr>
          <p:nvPr/>
        </p:nvCxnSpPr>
        <p:spPr>
          <a:xfrm flipV="1">
            <a:off x="9771151" y="2968487"/>
            <a:ext cx="2109774" cy="2196119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76326-3961-48FA-B151-95707476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25" y="4136471"/>
            <a:ext cx="1342400" cy="18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E92E04-75D3-4057-B7F1-DF46EEDF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47" y="4817825"/>
            <a:ext cx="982229" cy="12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8C202A03-7E94-4C37-90A9-CF385F1A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8" y="4906512"/>
            <a:ext cx="910647" cy="11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238AD223-0C5F-4E1F-9FFD-CA2F8AA1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55" y="4713400"/>
            <a:ext cx="982229" cy="12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140AAF19-1A78-40A4-A8D4-C0D2ABEFC6A2}"/>
              </a:ext>
            </a:extLst>
          </p:cNvPr>
          <p:cNvSpPr txBox="1"/>
          <p:nvPr/>
        </p:nvSpPr>
        <p:spPr>
          <a:xfrm>
            <a:off x="1222340" y="2171168"/>
            <a:ext cx="215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IMA-B 5+ = -1,61%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5E44782-9FD9-4077-866E-D648630095DE}"/>
              </a:ext>
            </a:extLst>
          </p:cNvPr>
          <p:cNvSpPr txBox="1"/>
          <p:nvPr/>
        </p:nvSpPr>
        <p:spPr>
          <a:xfrm>
            <a:off x="4089282" y="2171168"/>
            <a:ext cx="215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IMA-B 5+ = 0,0 %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F26361C-04EE-4470-B495-E9334082062B}"/>
              </a:ext>
            </a:extLst>
          </p:cNvPr>
          <p:cNvSpPr txBox="1"/>
          <p:nvPr/>
        </p:nvSpPr>
        <p:spPr>
          <a:xfrm>
            <a:off x="6791387" y="998490"/>
            <a:ext cx="215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8000"/>
                </a:solidFill>
              </a:rPr>
              <a:t>IMA-B 5+ = 3,56 %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A1BC13B-E948-486E-9781-6D8659D624E3}"/>
              </a:ext>
            </a:extLst>
          </p:cNvPr>
          <p:cNvSpPr txBox="1"/>
          <p:nvPr/>
        </p:nvSpPr>
        <p:spPr>
          <a:xfrm>
            <a:off x="9446649" y="962090"/>
            <a:ext cx="215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IMAB-5 + = ????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1288DBB1-E748-458D-891F-F51B23421D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8210261-41DB-49A0-B864-9EF25F027D69}"/>
              </a:ext>
            </a:extLst>
          </p:cNvPr>
          <p:cNvSpPr txBox="1"/>
          <p:nvPr/>
        </p:nvSpPr>
        <p:spPr>
          <a:xfrm>
            <a:off x="-5471" y="153047"/>
            <a:ext cx="1116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ALTA DA TAXA DE JUROS AMERICANA 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0000CC"/>
                </a:solidFill>
              </a:rPr>
              <a:t> FLUXO DOS BRICs PARA IBOVESPA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0B1C14-AB8F-4A39-BD13-B5618AF8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5" y="4675115"/>
            <a:ext cx="3609324" cy="18963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19D72AC-B174-4CEE-97DD-75147E08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421" y="4595603"/>
            <a:ext cx="4014788" cy="20288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B73727-FC59-4EC8-B8F1-32B7EF5F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90" y="5403157"/>
            <a:ext cx="36766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C7889EA-B6F0-43E2-97CD-0676FE8FB402}"/>
              </a:ext>
            </a:extLst>
          </p:cNvPr>
          <p:cNvSpPr txBox="1"/>
          <p:nvPr/>
        </p:nvSpPr>
        <p:spPr>
          <a:xfrm>
            <a:off x="2826677" y="1641261"/>
            <a:ext cx="632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CORRELAÇÃO NEGATIVA EXISTE MESMO?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76D8F42B-39A2-44C3-B311-5F792BBA17CF}"/>
              </a:ext>
            </a:extLst>
          </p:cNvPr>
          <p:cNvSpPr/>
          <p:nvPr/>
        </p:nvSpPr>
        <p:spPr>
          <a:xfrm>
            <a:off x="5618917" y="2366844"/>
            <a:ext cx="742124" cy="6563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4187276E-C6CC-4AD0-9176-20BD1F43F2F9}"/>
              </a:ext>
            </a:extLst>
          </p:cNvPr>
          <p:cNvSpPr/>
          <p:nvPr/>
        </p:nvSpPr>
        <p:spPr>
          <a:xfrm>
            <a:off x="5612693" y="782517"/>
            <a:ext cx="742124" cy="6563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74ED16-3FF0-4717-B87C-B0FB09C38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094" y="3293345"/>
            <a:ext cx="650901" cy="947351"/>
          </a:xfrm>
          <a:prstGeom prst="rect">
            <a:avLst/>
          </a:prstGeom>
        </p:spPr>
      </p:pic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EDF180DF-023B-4367-AC82-FC71CB0DDD1F}"/>
              </a:ext>
            </a:extLst>
          </p:cNvPr>
          <p:cNvSpPr/>
          <p:nvPr/>
        </p:nvSpPr>
        <p:spPr>
          <a:xfrm>
            <a:off x="5632169" y="4650572"/>
            <a:ext cx="742124" cy="6563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2" name="Seta: Curva para a Direita 11">
            <a:extLst>
              <a:ext uri="{FF2B5EF4-FFF2-40B4-BE49-F238E27FC236}">
                <a16:creationId xmlns:a16="http://schemas.microsoft.com/office/drawing/2014/main" id="{2A93C026-2887-4289-A509-C6491C49FA14}"/>
              </a:ext>
            </a:extLst>
          </p:cNvPr>
          <p:cNvSpPr/>
          <p:nvPr/>
        </p:nvSpPr>
        <p:spPr>
          <a:xfrm rot="565702">
            <a:off x="676787" y="1616814"/>
            <a:ext cx="1386901" cy="2803837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: Curva para a Direita 15">
            <a:extLst>
              <a:ext uri="{FF2B5EF4-FFF2-40B4-BE49-F238E27FC236}">
                <a16:creationId xmlns:a16="http://schemas.microsoft.com/office/drawing/2014/main" id="{D70C297D-0E89-45BB-8D4E-710AE4742404}"/>
              </a:ext>
            </a:extLst>
          </p:cNvPr>
          <p:cNvSpPr/>
          <p:nvPr/>
        </p:nvSpPr>
        <p:spPr>
          <a:xfrm rot="9753291">
            <a:off x="9664973" y="1365923"/>
            <a:ext cx="1423436" cy="2860467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7A623F3-AE8A-4C81-A151-04E34FAECF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75" y="8730"/>
            <a:ext cx="1286898" cy="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4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1154</Words>
  <Application>Microsoft Office PowerPoint</Application>
  <PresentationFormat>Widescreen</PresentationFormat>
  <Paragraphs>248</Paragraphs>
  <Slides>38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Algerian</vt:lpstr>
      <vt:lpstr>Arial</vt:lpstr>
      <vt:lpstr>Calibri</vt:lpstr>
      <vt:lpstr>Calibri Light</vt:lpstr>
      <vt:lpstr>CIDFont+F2</vt:lpstr>
      <vt:lpstr>Times New Roman</vt:lpstr>
      <vt:lpstr>Verdana</vt:lpstr>
      <vt:lpstr>Tema do Office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respiro</dc:title>
  <dc:creator>Nova</dc:creator>
  <cp:lastModifiedBy>RONALDO DE OLIVEIRA</cp:lastModifiedBy>
  <cp:revision>63</cp:revision>
  <dcterms:created xsi:type="dcterms:W3CDTF">2020-09-25T15:05:21Z</dcterms:created>
  <dcterms:modified xsi:type="dcterms:W3CDTF">2022-04-27T12:48:54Z</dcterms:modified>
</cp:coreProperties>
</file>