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1282" r:id="rId7"/>
    <p:sldId id="262" r:id="rId8"/>
    <p:sldId id="1285" r:id="rId9"/>
    <p:sldId id="1287" r:id="rId10"/>
    <p:sldId id="1286" r:id="rId11"/>
    <p:sldId id="1284" r:id="rId12"/>
    <p:sldId id="1288" r:id="rId13"/>
    <p:sldId id="1289" r:id="rId14"/>
    <p:sldId id="1290" r:id="rId15"/>
    <p:sldId id="1291" r:id="rId16"/>
    <p:sldId id="1292" r:id="rId17"/>
    <p:sldId id="1293" r:id="rId18"/>
    <p:sldId id="1294" r:id="rId19"/>
    <p:sldId id="1295" r:id="rId20"/>
    <p:sldId id="1296" r:id="rId21"/>
    <p:sldId id="1297" r:id="rId22"/>
    <p:sldId id="1298" r:id="rId23"/>
    <p:sldId id="1299" r:id="rId24"/>
    <p:sldId id="130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539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pos="6539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8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012307421774E-2"/>
          <c:y val="5.2760397808925497E-2"/>
          <c:w val="0.95614453338022598"/>
          <c:h val="0.7168773514088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% Benefício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c:spPr>
          <c:invertIfNegative val="0"/>
          <c:cat>
            <c:numRef>
              <c:f>Planilha1!$A$2:$A$27</c:f>
              <c:numCache>
                <c:formatCode>General</c:formatCode>
                <c:ptCount val="2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</c:numCache>
            </c:numRef>
          </c:cat>
          <c:val>
            <c:numRef>
              <c:f>Planilha1!$B$2:$B$27</c:f>
              <c:numCache>
                <c:formatCode>General</c:formatCode>
                <c:ptCount val="26"/>
                <c:pt idx="0">
                  <c:v>0.6</c:v>
                </c:pt>
                <c:pt idx="1">
                  <c:v>0.62</c:v>
                </c:pt>
                <c:pt idx="2">
                  <c:v>0.64</c:v>
                </c:pt>
                <c:pt idx="3">
                  <c:v>0.66</c:v>
                </c:pt>
                <c:pt idx="4">
                  <c:v>0.68</c:v>
                </c:pt>
                <c:pt idx="5">
                  <c:v>0.7</c:v>
                </c:pt>
                <c:pt idx="6">
                  <c:v>0.72</c:v>
                </c:pt>
                <c:pt idx="7">
                  <c:v>0.74</c:v>
                </c:pt>
                <c:pt idx="8">
                  <c:v>0.76</c:v>
                </c:pt>
                <c:pt idx="9">
                  <c:v>0.78</c:v>
                </c:pt>
                <c:pt idx="10">
                  <c:v>0.8</c:v>
                </c:pt>
                <c:pt idx="11">
                  <c:v>0.82</c:v>
                </c:pt>
                <c:pt idx="12">
                  <c:v>0.84</c:v>
                </c:pt>
                <c:pt idx="13">
                  <c:v>0.86</c:v>
                </c:pt>
                <c:pt idx="14">
                  <c:v>0.88</c:v>
                </c:pt>
                <c:pt idx="15">
                  <c:v>0.9</c:v>
                </c:pt>
                <c:pt idx="16">
                  <c:v>0.92</c:v>
                </c:pt>
                <c:pt idx="17">
                  <c:v>0.94</c:v>
                </c:pt>
                <c:pt idx="18">
                  <c:v>0.96</c:v>
                </c:pt>
                <c:pt idx="19">
                  <c:v>0.98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4-4571-8A7B-81BC7E17649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Complementar</c:v>
                </c:pt>
              </c:strCache>
            </c:strRef>
          </c:tx>
          <c:spPr>
            <a:noFill/>
            <a:ln>
              <a:solidFill>
                <a:srgbClr val="262626"/>
              </a:solidFill>
            </a:ln>
            <a:effectLst/>
          </c:spPr>
          <c:invertIfNegative val="0"/>
          <c:cat>
            <c:numRef>
              <c:f>Planilha1!$A$2:$A$27</c:f>
              <c:numCache>
                <c:formatCode>General</c:formatCode>
                <c:ptCount val="2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</c:numCache>
            </c:numRef>
          </c:cat>
          <c:val>
            <c:numRef>
              <c:f>Planilha1!$C$2:$C$27</c:f>
              <c:numCache>
                <c:formatCode>General</c:formatCode>
                <c:ptCount val="26"/>
                <c:pt idx="0">
                  <c:v>0.4</c:v>
                </c:pt>
                <c:pt idx="1">
                  <c:v>0.38</c:v>
                </c:pt>
                <c:pt idx="2">
                  <c:v>0.36</c:v>
                </c:pt>
                <c:pt idx="3">
                  <c:v>0.34</c:v>
                </c:pt>
                <c:pt idx="4">
                  <c:v>0.32</c:v>
                </c:pt>
                <c:pt idx="5">
                  <c:v>0.3</c:v>
                </c:pt>
                <c:pt idx="6">
                  <c:v>0.28000000000000003</c:v>
                </c:pt>
                <c:pt idx="7">
                  <c:v>0.26</c:v>
                </c:pt>
                <c:pt idx="8">
                  <c:v>0.24</c:v>
                </c:pt>
                <c:pt idx="9">
                  <c:v>0.22</c:v>
                </c:pt>
                <c:pt idx="10">
                  <c:v>0.2</c:v>
                </c:pt>
                <c:pt idx="11">
                  <c:v>0.18</c:v>
                </c:pt>
                <c:pt idx="12">
                  <c:v>0.16</c:v>
                </c:pt>
                <c:pt idx="13">
                  <c:v>0.14000000000000001</c:v>
                </c:pt>
                <c:pt idx="14">
                  <c:v>0.12</c:v>
                </c:pt>
                <c:pt idx="15">
                  <c:v>0.1</c:v>
                </c:pt>
                <c:pt idx="16">
                  <c:v>8.0000000000000099E-2</c:v>
                </c:pt>
                <c:pt idx="17">
                  <c:v>6.0000000000000102E-2</c:v>
                </c:pt>
                <c:pt idx="18">
                  <c:v>0.04</c:v>
                </c:pt>
                <c:pt idx="19">
                  <c:v>0.02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4-4571-8A7B-81BC7E176494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%Adicional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262626"/>
              </a:solidFill>
            </a:ln>
            <a:effectLst/>
          </c:spPr>
          <c:invertIfNegative val="0"/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284-4571-8A7B-81BC7E17649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284-4571-8A7B-81BC7E17649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284-4571-8A7B-81BC7E176494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284-4571-8A7B-81BC7E176494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284-4571-8A7B-81BC7E176494}"/>
              </c:ext>
            </c:extLst>
          </c:dPt>
          <c:cat>
            <c:numRef>
              <c:f>Planilha1!$A$2:$A$27</c:f>
              <c:numCache>
                <c:formatCode>General</c:formatCode>
                <c:ptCount val="26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</c:numCache>
            </c:numRef>
          </c:cat>
          <c:val>
            <c:numRef>
              <c:f>Planilha1!$D$2:$D$27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0.02</c:v>
                </c:pt>
                <c:pt idx="22">
                  <c:v>0.04</c:v>
                </c:pt>
                <c:pt idx="23">
                  <c:v>0.06</c:v>
                </c:pt>
                <c:pt idx="24">
                  <c:v>0.08</c:v>
                </c:pt>
                <c:pt idx="2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84-4571-8A7B-81BC7E176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1675664"/>
        <c:axId val="391676224"/>
      </c:barChart>
      <c:catAx>
        <c:axId val="391675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 dirty="0">
                    <a:solidFill>
                      <a:srgbClr val="595959"/>
                    </a:solidFill>
                  </a:rPr>
                  <a:t>Tempo de Contribuição</a:t>
                </a:r>
              </a:p>
            </c:rich>
          </c:tx>
          <c:layout>
            <c:manualLayout>
              <c:xMode val="edge"/>
              <c:yMode val="edge"/>
              <c:x val="3.4821060190142375E-2"/>
              <c:y val="0.885977549047902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676224"/>
        <c:crosses val="autoZero"/>
        <c:auto val="1"/>
        <c:lblAlgn val="ctr"/>
        <c:lblOffset val="100"/>
        <c:noMultiLvlLbl val="0"/>
      </c:catAx>
      <c:valAx>
        <c:axId val="391676224"/>
        <c:scaling>
          <c:orientation val="minMax"/>
          <c:max val="1.25"/>
          <c:min val="0"/>
        </c:scaling>
        <c:delete val="1"/>
        <c:axPos val="l"/>
        <c:numFmt formatCode="0%" sourceLinked="0"/>
        <c:majorTickMark val="none"/>
        <c:minorTickMark val="none"/>
        <c:tickLblPos val="none"/>
        <c:crossAx val="39167566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46179613177902E-2"/>
          <c:y val="7.8328709203599606E-2"/>
          <c:w val="0.88418182127925804"/>
          <c:h val="0.72472558858023395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Feminino</c:v>
                </c:pt>
              </c:strCache>
            </c:strRef>
          </c:tx>
          <c:spPr>
            <a:ln w="19050" cap="rnd">
              <a:solidFill>
                <a:srgbClr val="0B64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64FF"/>
              </a:solidFill>
              <a:ln w="9525">
                <a:solidFill>
                  <a:srgbClr val="0B64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Planilha1!$A$2:$A$21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</c:numCache>
            </c:numRef>
          </c:cat>
          <c:val>
            <c:numRef>
              <c:f>Planilha1!$B$2:$B$21</c:f>
              <c:numCache>
                <c:formatCode>General</c:formatCode>
                <c:ptCount val="20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103</c:v>
                </c:pt>
                <c:pt idx="8">
                  <c:v>104</c:v>
                </c:pt>
                <c:pt idx="9">
                  <c:v>105</c:v>
                </c:pt>
                <c:pt idx="10">
                  <c:v>105</c:v>
                </c:pt>
                <c:pt idx="11">
                  <c:v>105</c:v>
                </c:pt>
                <c:pt idx="12">
                  <c:v>105</c:v>
                </c:pt>
                <c:pt idx="13">
                  <c:v>105</c:v>
                </c:pt>
                <c:pt idx="14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01-4E97-BB00-3DF0605D253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Masculino</c:v>
                </c:pt>
              </c:strCache>
            </c:strRef>
          </c:tx>
          <c:spPr>
            <a:ln w="19050" cap="rnd">
              <a:solidFill>
                <a:srgbClr val="FB016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016C"/>
              </a:solidFill>
              <a:ln w="9525">
                <a:solidFill>
                  <a:srgbClr val="FB016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Planilha1!$A$2:$A$21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</c:numCache>
            </c:numRef>
          </c:cat>
          <c:val>
            <c:numRef>
              <c:f>Planilha1!$C$2:$C$21</c:f>
              <c:numCache>
                <c:formatCode>General</c:formatCode>
                <c:ptCount val="20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92</c:v>
                </c:pt>
                <c:pt idx="7">
                  <c:v>93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  <c:pt idx="1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01-4E97-BB00-3DF0605D2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045344"/>
        <c:axId val="394045904"/>
      </c:lineChart>
      <c:catAx>
        <c:axId val="39404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39404590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94045904"/>
        <c:scaling>
          <c:orientation val="minMax"/>
          <c:max val="110"/>
          <c:min val="80"/>
        </c:scaling>
        <c:delete val="1"/>
        <c:axPos val="l"/>
        <c:numFmt formatCode="General" sourceLinked="1"/>
        <c:majorTickMark val="out"/>
        <c:minorTickMark val="none"/>
        <c:tickLblPos val="none"/>
        <c:crossAx val="39404534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0.0219</cdr:x>
      <cdr:y>0.09603</cdr:y>
    </cdr:from>
    <cdr:to>
      <cdr:x>0.0763</cdr:x>
      <cdr:y>0.18133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8F08DC8-848A-48D5-A5F6-E6A1ACAD4008}"/>
            </a:ext>
          </a:extLst>
        </cdr:cNvPr>
        <cdr:cNvSpPr txBox="1"/>
      </cdr:nvSpPr>
      <cdr:spPr>
        <a:xfrm xmlns:a="http://schemas.openxmlformats.org/drawingml/2006/main">
          <a:off x="199319" y="313228"/>
          <a:ext cx="495033" cy="278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595959"/>
              </a:solidFill>
            </a:rPr>
            <a:t>60%</a:t>
          </a:r>
          <a:endParaRPr lang="pt-BR" sz="1600" b="1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0.7515</cdr:x>
      <cdr:y>0.07903</cdr:y>
    </cdr:from>
    <cdr:to>
      <cdr:x>0.80938</cdr:x>
      <cdr:y>0.41024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90A8E202-67E6-42B6-9F1B-7FC0E5968A3E}"/>
            </a:ext>
          </a:extLst>
        </cdr:cNvPr>
        <cdr:cNvSpPr txBox="1"/>
      </cdr:nvSpPr>
      <cdr:spPr>
        <a:xfrm xmlns:a="http://schemas.openxmlformats.org/drawingml/2006/main">
          <a:off x="6167393" y="219445"/>
          <a:ext cx="475008" cy="919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595959"/>
              </a:solidFill>
            </a:rPr>
            <a:t>100%</a:t>
          </a:r>
          <a:endParaRPr lang="pt-BR" sz="1600" b="1" dirty="0">
            <a:solidFill>
              <a:srgbClr val="595959"/>
            </a:solidFill>
          </a:endParaRPr>
        </a:p>
      </cdr:txBody>
    </cdr:sp>
  </cdr:relSizeAnchor>
  <cdr:relSizeAnchor xmlns:cdr="http://schemas.openxmlformats.org/drawingml/2006/chartDrawing">
    <cdr:from>
      <cdr:x>0.93651</cdr:x>
      <cdr:y>0.0216</cdr:y>
    </cdr:from>
    <cdr:to>
      <cdr:x>0.99439</cdr:x>
      <cdr:y>0.35281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A6F64CBE-1BBB-4C0C-90EE-067F6B4D229D}"/>
            </a:ext>
          </a:extLst>
        </cdr:cNvPr>
        <cdr:cNvSpPr txBox="1"/>
      </cdr:nvSpPr>
      <cdr:spPr>
        <a:xfrm xmlns:a="http://schemas.openxmlformats.org/drawingml/2006/main">
          <a:off x="8522113" y="70460"/>
          <a:ext cx="526702" cy="108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1"/>
              </a:solidFill>
            </a:rPr>
            <a:t>110%</a:t>
          </a:r>
          <a:endParaRPr lang="pt-BR" sz="1600" b="1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0.66578</cdr:x>
      <cdr:y>0.63242</cdr:y>
    </cdr:from>
    <cdr:to>
      <cdr:x>0.72793</cdr:x>
      <cdr:y>0.77704</cdr:y>
    </cdr:to>
    <cdr:pic>
      <cdr:nvPicPr>
        <cdr:cNvPr id="2" name="Picture 1" descr="Resultado de imagem para homens e mulheres">
          <a:extLst xmlns:a="http://schemas.openxmlformats.org/drawingml/2006/main">
            <a:ext uri="{FF2B5EF4-FFF2-40B4-BE49-F238E27FC236}">
              <a16:creationId xmlns:a16="http://schemas.microsoft.com/office/drawing/2014/main" id="{2315538D-FAEF-4C59-8A8B-1DCE941395C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554891" y="2415738"/>
          <a:ext cx="892075" cy="5524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BFD2-2FFF-4895-8E2C-72CE3B3C83DE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C800-1361-4828-8516-9545F64C0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74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14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8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8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196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73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9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351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086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298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0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34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06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81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68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943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01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1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5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5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65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4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02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76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5C8E-18C9-4D17-BEB0-AA5A56F113D7}" type="datetimeFigureOut">
              <a:rPr lang="pt-BR" smtClean="0"/>
              <a:t>26/04/2022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1ADF917-BD56-4AF8-AE5C-70CCE3BC19AF}"/>
              </a:ext>
            </a:extLst>
          </p:cNvPr>
          <p:cNvSpPr txBox="1"/>
          <p:nvPr/>
        </p:nvSpPr>
        <p:spPr>
          <a:xfrm>
            <a:off x="638083" y="1003092"/>
            <a:ext cx="11270256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17FBE"/>
                </a:solidFill>
                <a:latin typeface="Montserrat" panose="020B0604020202020204" charset="0"/>
              </a:rPr>
              <a:t>Obrigatoriedade x impacto social</a:t>
            </a:r>
          </a:p>
          <a:p>
            <a:r>
              <a:rPr lang="pt-BR" sz="4000" b="1" dirty="0">
                <a:solidFill>
                  <a:srgbClr val="017FBE"/>
                </a:solidFill>
                <a:latin typeface="Montserrat" panose="020B0604020202020204" charset="0"/>
              </a:rPr>
              <a:t>e político da Reforma da Previdência </a:t>
            </a:r>
          </a:p>
          <a:p>
            <a:r>
              <a:rPr lang="pt-BR" sz="4000" b="1" dirty="0">
                <a:solidFill>
                  <a:srgbClr val="017FBE"/>
                </a:solidFill>
                <a:latin typeface="Montserrat" panose="020B0604020202020204" charset="0"/>
              </a:rPr>
              <a:t>(EC 103)</a:t>
            </a:r>
          </a:p>
          <a:p>
            <a:endParaRPr lang="pt-BR" sz="2800" b="1" dirty="0">
              <a:solidFill>
                <a:srgbClr val="017FBE"/>
              </a:solidFill>
              <a:latin typeface="Montserrat" panose="020B0604020202020204" charset="0"/>
            </a:endParaRPr>
          </a:p>
          <a:p>
            <a:r>
              <a:rPr lang="pt-BR" sz="3200" b="1" dirty="0">
                <a:solidFill>
                  <a:srgbClr val="FCBC2D"/>
                </a:solidFill>
                <a:latin typeface="Montserrat" panose="020B0604020202020204" charset="0"/>
              </a:rPr>
              <a:t>novas regras de aposentadoria e pensão</a:t>
            </a:r>
          </a:p>
          <a:p>
            <a:endParaRPr lang="pt-BR" sz="3200" b="1" dirty="0">
              <a:solidFill>
                <a:srgbClr val="017FBE"/>
              </a:solidFill>
              <a:latin typeface="Montserrat" panose="020B0604020202020204" charset="0"/>
            </a:endParaRPr>
          </a:p>
          <a:p>
            <a:endParaRPr lang="pt-BR" sz="3200" b="1" dirty="0">
              <a:solidFill>
                <a:srgbClr val="017FBE"/>
              </a:solidFill>
              <a:latin typeface="Montserrat" panose="020B0604020202020204" charset="0"/>
            </a:endParaRPr>
          </a:p>
          <a:p>
            <a:endParaRPr lang="pt-BR" sz="3200" b="1" dirty="0">
              <a:solidFill>
                <a:srgbClr val="017FBE"/>
              </a:solidFill>
              <a:latin typeface="Montserrat" panose="020B0604020202020204" charset="0"/>
            </a:endParaRPr>
          </a:p>
          <a:p>
            <a:r>
              <a:rPr lang="pt-BR" sz="3200" b="1" dirty="0">
                <a:solidFill>
                  <a:srgbClr val="017FBE"/>
                </a:solidFill>
                <a:latin typeface="Montserrat" panose="020B0604020202020204" charset="0"/>
              </a:rPr>
              <a:t>Dr. Douglas Figueiredo</a:t>
            </a:r>
          </a:p>
        </p:txBody>
      </p:sp>
      <p:pic>
        <p:nvPicPr>
          <p:cNvPr id="1026" name="Picture 2" descr="Reforma da Previdência">
            <a:extLst>
              <a:ext uri="{FF2B5EF4-FFF2-40B4-BE49-F238E27FC236}">
                <a16:creationId xmlns:a16="http://schemas.microsoft.com/office/drawing/2014/main" id="{E3F11EDD-B996-47C4-949A-2CEAF4B7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61" y="2641600"/>
            <a:ext cx="4905629" cy="44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290BBE0E-5145-4EA5-B2F6-6DC5A8AA4758}"/>
              </a:ext>
            </a:extLst>
          </p:cNvPr>
          <p:cNvSpPr/>
          <p:nvPr/>
        </p:nvSpPr>
        <p:spPr>
          <a:xfrm rot="152975">
            <a:off x="9744587" y="3541906"/>
            <a:ext cx="2192839" cy="2180332"/>
          </a:xfrm>
          <a:prstGeom prst="downArrowCallout">
            <a:avLst>
              <a:gd name="adj1" fmla="val 8300"/>
              <a:gd name="adj2" fmla="val 7850"/>
              <a:gd name="adj3" fmla="val 13211"/>
              <a:gd name="adj4" fmla="val 64977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k Free" panose="03080402000500000000" pitchFamily="66" charset="0"/>
              </a:rPr>
              <a:t>VOLTE 10 CASAS E CONTRIBUA POR 40 ANOS PARA SE APOSENTAR!</a:t>
            </a:r>
          </a:p>
        </p:txBody>
      </p:sp>
    </p:spTree>
    <p:extLst>
      <p:ext uri="{BB962C8B-B14F-4D97-AF65-F5344CB8AC3E}">
        <p14:creationId xmlns:p14="http://schemas.microsoft.com/office/powerpoint/2010/main" val="18226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297374"/>
            <a:ext cx="11317252" cy="62632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</a:p>
          <a:p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Regras idênticas</a:t>
            </a:r>
          </a:p>
          <a:p>
            <a:endParaRPr lang="pt-BR" sz="3600" b="1" dirty="0">
              <a:solidFill>
                <a:srgbClr val="00B05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endParaRPr lang="pt-BR" sz="3600" b="1" dirty="0">
              <a:solidFill>
                <a:srgbClr val="00B05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“É vedada a adoção de requisitos ou critérios diferenciados para concessão de benefícios” (art.40,§4º)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ESTADOS e DISTRITO FEDERAL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</a:t>
            </a:r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Plano de Recuperação Fiscal (LC 159/2017)</a:t>
            </a:r>
          </a:p>
          <a:p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Exigência de regras dos servidores da união (art. 	2º, § 1º, II)</a:t>
            </a:r>
          </a:p>
        </p:txBody>
      </p:sp>
    </p:spTree>
    <p:extLst>
      <p:ext uri="{BB962C8B-B14F-4D97-AF65-F5344CB8AC3E}">
        <p14:creationId xmlns:p14="http://schemas.microsoft.com/office/powerpoint/2010/main" val="317712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174262"/>
            <a:ext cx="11317252" cy="650947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</a:p>
          <a:p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Regras idênticas</a:t>
            </a:r>
          </a:p>
          <a:p>
            <a:endParaRPr lang="pt-BR" sz="3600" b="1" dirty="0">
              <a:solidFill>
                <a:srgbClr val="00B05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Princípios:</a:t>
            </a:r>
          </a:p>
          <a:p>
            <a:pPr lvl="1"/>
            <a:r>
              <a:rPr lang="pt-BR" sz="3600" dirty="0">
                <a:solidFill>
                  <a:srgbClr val="0094D6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- simetria federativa </a:t>
            </a: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(CF, art. 1º - </a:t>
            </a:r>
            <a:r>
              <a:rPr lang="pt-BR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paralelismo</a:t>
            </a: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t-BR" sz="3600" dirty="0">
                <a:solidFill>
                  <a:srgbClr val="FCBC2D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- igualdade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(CF, art. 3º, III; art. 4º, V; e art. 5º, </a:t>
            </a:r>
            <a:r>
              <a:rPr lang="pt-BR" sz="3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caput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pt-BR" sz="36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lvl="1"/>
            <a:r>
              <a:rPr lang="pt-BR" sz="36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</a:t>
            </a:r>
            <a:r>
              <a:rPr lang="pt-BR" sz="3600" dirty="0">
                <a:solidFill>
                  <a:srgbClr val="00B05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- insegurança jurídica </a:t>
            </a: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(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LINDIB, art. 30)</a:t>
            </a:r>
          </a:p>
          <a:p>
            <a:pPr lvl="1"/>
            <a:endParaRPr lang="pt-B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95350" lvl="1" algn="just"/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“Art. 30.  As autoridades públicas devem atuar para aumentar a segurança jurídica na aplicação das normas, inclusive por meio de regulamentos, súmulas administrativas e respostas a consultas.”</a:t>
            </a:r>
          </a:p>
        </p:txBody>
      </p:sp>
    </p:spTree>
    <p:extLst>
      <p:ext uri="{BB962C8B-B14F-4D97-AF65-F5344CB8AC3E}">
        <p14:creationId xmlns:p14="http://schemas.microsoft.com/office/powerpoint/2010/main" val="119998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1090250"/>
            <a:ext cx="11317252" cy="46774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</a:p>
          <a:p>
            <a:r>
              <a:rPr lang="pt-BR" sz="3600" b="1" dirty="0">
                <a:solidFill>
                  <a:srgbClr val="00B05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Regras idênticas</a:t>
            </a:r>
          </a:p>
          <a:p>
            <a:endParaRPr lang="pt-BR" sz="3600" b="1" dirty="0">
              <a:solidFill>
                <a:srgbClr val="00B05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 algn="just" eaLnBrk="0" hangingPunct="0">
              <a:lnSpc>
                <a:spcPts val="4500"/>
              </a:lnSpc>
              <a:buFont typeface="Arial" panose="020B0604020202020204" pitchFamily="34" charset="0"/>
              <a:buChar char="•"/>
              <a:tabLst>
                <a:tab pos="7192254" algn="r"/>
              </a:tabLst>
              <a:defRPr/>
            </a:pPr>
            <a:r>
              <a:rPr lang="pt-BR" sz="36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Problemas práticos:</a:t>
            </a:r>
          </a:p>
          <a:p>
            <a:pPr marL="800100" lvl="1" indent="-342900" algn="just" eaLnBrk="0" hangingPunct="0">
              <a:lnSpc>
                <a:spcPts val="4500"/>
              </a:lnSpc>
              <a:tabLst>
                <a:tab pos="7192254" algn="r"/>
              </a:tabLst>
              <a:defRPr/>
            </a:pPr>
            <a:r>
              <a:rPr lang="pt-BR" sz="3600" dirty="0">
                <a:solidFill>
                  <a:srgbClr val="0094D6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- liberdade política x equilíbrio (objetivo)</a:t>
            </a:r>
          </a:p>
          <a:p>
            <a:pPr marL="800100" lvl="1" indent="-342900" algn="just" eaLnBrk="0" hangingPunct="0">
              <a:lnSpc>
                <a:spcPts val="4500"/>
              </a:lnSpc>
              <a:tabLst>
                <a:tab pos="7192254" algn="r"/>
              </a:tabLst>
              <a:defRPr/>
            </a:pPr>
            <a:r>
              <a:rPr lang="pt-BR" sz="3600" dirty="0">
                <a:solidFill>
                  <a:srgbClr val="0094D6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- contagem recíproca x compensação prev.</a:t>
            </a:r>
          </a:p>
          <a:p>
            <a:pPr marL="800100" lvl="1" indent="-342900" algn="just" eaLnBrk="0" hangingPunct="0">
              <a:lnSpc>
                <a:spcPts val="4500"/>
              </a:lnSpc>
              <a:tabLst>
                <a:tab pos="7192254" algn="r"/>
              </a:tabLst>
              <a:defRPr/>
            </a:pPr>
            <a:r>
              <a:rPr lang="pt-BR" sz="3600" dirty="0">
                <a:solidFill>
                  <a:srgbClr val="0094D6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- aplicabilidade e fiscalização</a:t>
            </a:r>
          </a:p>
          <a:p>
            <a:pPr marL="1352550" lvl="1" indent="-895350" algn="just" eaLnBrk="0" hangingPunct="0">
              <a:lnSpc>
                <a:spcPts val="4500"/>
              </a:lnSpc>
              <a:tabLst>
                <a:tab pos="7192254" algn="r"/>
              </a:tabLst>
              <a:defRPr/>
            </a:pPr>
            <a:r>
              <a:rPr lang="pt-BR" sz="3600" dirty="0">
                <a:solidFill>
                  <a:srgbClr val="0094D6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Judiciário, TCE, SPREV</a:t>
            </a:r>
            <a:endParaRPr lang="pt-BR" sz="3600" dirty="0">
              <a:solidFill>
                <a:srgbClr val="00B05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2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A4253C-5294-4E01-924A-10DF761C58FB}"/>
              </a:ext>
            </a:extLst>
          </p:cNvPr>
          <p:cNvSpPr txBox="1"/>
          <p:nvPr/>
        </p:nvSpPr>
        <p:spPr>
          <a:xfrm>
            <a:off x="250723" y="2090574"/>
            <a:ext cx="101696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Novas regras de </a:t>
            </a:r>
          </a:p>
          <a:p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aposentadoria e </a:t>
            </a:r>
          </a:p>
          <a:p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pensão por morte</a:t>
            </a:r>
          </a:p>
        </p:txBody>
      </p:sp>
    </p:spTree>
    <p:extLst>
      <p:ext uri="{BB962C8B-B14F-4D97-AF65-F5344CB8AC3E}">
        <p14:creationId xmlns:p14="http://schemas.microsoft.com/office/powerpoint/2010/main" val="335720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4E1F928-8643-4F91-B4E0-163AF9FA0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56454"/>
            <a:ext cx="1131354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 benefícios do RPPS</a:t>
            </a:r>
          </a:p>
          <a:p>
            <a:pPr algn="just" eaLnBrk="1" hangingPunct="1">
              <a:defRPr/>
            </a:pPr>
            <a:r>
              <a:rPr lang="pt-BR" sz="32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9º, §§ 2º e 3º da EC 103/19</a:t>
            </a:r>
          </a:p>
          <a:p>
            <a:pPr algn="just" eaLnBrk="1" hangingPunct="1">
              <a:defRPr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partir da EC 103/19, o RPPS passou a ter o seu rol de benefícios limitado à concessão de aposentadorias e pensões.</a:t>
            </a:r>
          </a:p>
          <a:p>
            <a:pPr algn="just" eaLnBrk="1" hangingPunct="1">
              <a:defRPr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São modalidades de aposentadorias:</a:t>
            </a:r>
          </a:p>
          <a:p>
            <a:pPr algn="just" eaLnBrk="1" hangingPunct="1">
              <a:defRPr/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RPPS que </a:t>
            </a:r>
            <a:r>
              <a:rPr lang="pt-BR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implementou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reforma da previdência</a:t>
            </a:r>
          </a:p>
          <a:p>
            <a:pPr algn="just" eaLnBrk="1" hangingPunct="1">
              <a:defRPr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3200" b="1" dirty="0">
                <a:solidFill>
                  <a:srgbClr val="67B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Voluntária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(tempo de contribuição e especial)</a:t>
            </a:r>
          </a:p>
          <a:p>
            <a:pPr marL="571500" indent="-5715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3200" b="1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(compulsória e por incapacidade)</a:t>
            </a:r>
          </a:p>
        </p:txBody>
      </p:sp>
    </p:spTree>
    <p:extLst>
      <p:ext uri="{BB962C8B-B14F-4D97-AF65-F5344CB8AC3E}">
        <p14:creationId xmlns:p14="http://schemas.microsoft.com/office/powerpoint/2010/main" val="425072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E183CAF-3690-4592-9701-5F52E482A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573404"/>
              </p:ext>
            </p:extLst>
          </p:nvPr>
        </p:nvGraphicFramePr>
        <p:xfrm>
          <a:off x="268224" y="1554430"/>
          <a:ext cx="11352756" cy="413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3848834-C9A2-4B2E-B25D-BCA093D32A5B}"/>
              </a:ext>
            </a:extLst>
          </p:cNvPr>
          <p:cNvSpPr txBox="1"/>
          <p:nvPr/>
        </p:nvSpPr>
        <p:spPr>
          <a:xfrm>
            <a:off x="2126681" y="1554430"/>
            <a:ext cx="250960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pt-BR" sz="2400" b="1" dirty="0"/>
              <a:t>Nível de Benefício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A786354-2181-4591-B319-71D72B461B3A}"/>
              </a:ext>
            </a:extLst>
          </p:cNvPr>
          <p:cNvSpPr txBox="1"/>
          <p:nvPr/>
        </p:nvSpPr>
        <p:spPr>
          <a:xfrm>
            <a:off x="491026" y="5858136"/>
            <a:ext cx="10508974" cy="810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pPr algn="just"/>
            <a:r>
              <a:rPr lang="pt-BR" sz="2400" b="1" dirty="0">
                <a:solidFill>
                  <a:sysClr val="windowText" lastClr="000000"/>
                </a:solidFill>
                <a:latin typeface="Calibri" pitchFamily="34" charset="0"/>
              </a:rPr>
              <a:t>- Art. 26, EC 103</a:t>
            </a:r>
          </a:p>
          <a:p>
            <a:pPr algn="just"/>
            <a:r>
              <a:rPr lang="pt-BR" sz="2400" b="1" dirty="0">
                <a:solidFill>
                  <a:sysClr val="windowText" lastClr="000000"/>
                </a:solidFill>
                <a:latin typeface="Calibri" pitchFamily="34" charset="0"/>
              </a:rPr>
              <a:t>- Na regra permanente o percentual poderá ultrapassar 100%. </a:t>
            </a:r>
            <a:endParaRPr lang="pt-B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9DE80D-53AC-48CB-8353-3EC3C8612DD3}"/>
              </a:ext>
            </a:extLst>
          </p:cNvPr>
          <p:cNvSpPr txBox="1"/>
          <p:nvPr/>
        </p:nvSpPr>
        <p:spPr>
          <a:xfrm>
            <a:off x="4702544" y="2009102"/>
            <a:ext cx="53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AAD970-0FBC-4DAA-8F87-79EBC3D1835E}"/>
              </a:ext>
            </a:extLst>
          </p:cNvPr>
          <p:cNvSpPr txBox="1"/>
          <p:nvPr/>
        </p:nvSpPr>
        <p:spPr>
          <a:xfrm>
            <a:off x="6758930" y="2009102"/>
            <a:ext cx="53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778E52-143A-4A5D-9C18-719AB26C941A}"/>
              </a:ext>
            </a:extLst>
          </p:cNvPr>
          <p:cNvSpPr txBox="1"/>
          <p:nvPr/>
        </p:nvSpPr>
        <p:spPr>
          <a:xfrm>
            <a:off x="2672662" y="2009102"/>
            <a:ext cx="53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546D6D-837E-4D5B-A1FD-0C346EBEFB71}"/>
              </a:ext>
            </a:extLst>
          </p:cNvPr>
          <p:cNvSpPr txBox="1"/>
          <p:nvPr/>
        </p:nvSpPr>
        <p:spPr>
          <a:xfrm>
            <a:off x="268224" y="290338"/>
            <a:ext cx="7815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Nova sistemática de cálculo </a:t>
            </a:r>
          </a:p>
          <a:p>
            <a:pPr algn="just" eaLnBrk="1" hangingPunct="1">
              <a:defRPr/>
            </a:pPr>
            <a:r>
              <a:rPr lang="pt-BR" sz="2000" b="1" dirty="0">
                <a:solidFill>
                  <a:srgbClr val="017FBE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MÉDIA 100%</a:t>
            </a:r>
          </a:p>
        </p:txBody>
      </p:sp>
    </p:spTree>
    <p:extLst>
      <p:ext uri="{BB962C8B-B14F-4D97-AF65-F5344CB8AC3E}">
        <p14:creationId xmlns:p14="http://schemas.microsoft.com/office/powerpoint/2010/main" val="281265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Regra permanente</a:t>
            </a:r>
          </a:p>
          <a:p>
            <a:pPr>
              <a:defRPr/>
            </a:pPr>
            <a:r>
              <a:rPr lang="pt-BR" sz="2800" b="1" dirty="0">
                <a:solidFill>
                  <a:srgbClr val="67B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Aposentadoria voluntária </a:t>
            </a: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10, § 1º, I, da EC 103/19)</a:t>
            </a:r>
          </a:p>
        </p:txBody>
      </p:sp>
      <p:graphicFrame>
        <p:nvGraphicFramePr>
          <p:cNvPr id="14" name="Google Shape;37;p2">
            <a:extLst>
              <a:ext uri="{FF2B5EF4-FFF2-40B4-BE49-F238E27FC236}">
                <a16:creationId xmlns:a16="http://schemas.microsoft.com/office/drawing/2014/main" id="{2664F2D4-08A0-4DB7-A59E-E753B5E2E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410963"/>
              </p:ext>
            </p:extLst>
          </p:nvPr>
        </p:nvGraphicFramePr>
        <p:xfrm>
          <a:off x="682898" y="1969010"/>
          <a:ext cx="10826204" cy="27327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5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6B7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6B7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D65C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PROFESSORA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D6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4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anos de contribuição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54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anos de serviço público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54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anos no cargo em se dará a aposentadoria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oogle Shape;36;p2">
            <a:extLst>
              <a:ext uri="{FF2B5EF4-FFF2-40B4-BE49-F238E27FC236}">
                <a16:creationId xmlns:a16="http://schemas.microsoft.com/office/drawing/2014/main" id="{0C122906-9773-41D0-BF0D-A9931EFD9237}"/>
              </a:ext>
            </a:extLst>
          </p:cNvPr>
          <p:cNvGraphicFramePr/>
          <p:nvPr/>
        </p:nvGraphicFramePr>
        <p:xfrm>
          <a:off x="682897" y="4888990"/>
          <a:ext cx="10826204" cy="108411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3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Regra de Cálculo</a:t>
                      </a:r>
                      <a:endParaRPr sz="2000" u="none" strike="noStrike" cap="none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41575" marB="41575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para os 20 anos, +2% ao ano, sem limites</a:t>
                      </a:r>
                      <a:endParaRPr sz="2000" b="0" i="1" u="none" strike="noStrike" cap="none" dirty="0">
                        <a:solidFill>
                          <a:srgbClr val="595959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9AA59AE-2CF8-42A0-AE27-7032ED2D38C1}"/>
              </a:ext>
            </a:extLst>
          </p:cNvPr>
          <p:cNvSpPr txBox="1"/>
          <p:nvPr/>
        </p:nvSpPr>
        <p:spPr>
          <a:xfrm>
            <a:off x="682897" y="6220929"/>
            <a:ext cx="769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</a:rPr>
              <a:t>*Professor:  redutor de 5 anos apenas na idade</a:t>
            </a:r>
          </a:p>
        </p:txBody>
      </p:sp>
    </p:spTree>
    <p:extLst>
      <p:ext uri="{BB962C8B-B14F-4D97-AF65-F5344CB8AC3E}">
        <p14:creationId xmlns:p14="http://schemas.microsoft.com/office/powerpoint/2010/main" val="21335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graphicFrame>
        <p:nvGraphicFramePr>
          <p:cNvPr id="8" name="Google Shape;44;p3">
            <a:extLst>
              <a:ext uri="{FF2B5EF4-FFF2-40B4-BE49-F238E27FC236}">
                <a16:creationId xmlns:a16="http://schemas.microsoft.com/office/drawing/2014/main" id="{5C044D71-6CF5-4B35-A4AB-7BCABE231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794058"/>
              </p:ext>
            </p:extLst>
          </p:nvPr>
        </p:nvGraphicFramePr>
        <p:xfrm>
          <a:off x="755791" y="1930647"/>
          <a:ext cx="10680416" cy="368910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70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8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6B7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6B7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D65C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</a:rPr>
                        <a:t>PROFESSORA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6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5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51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anos de serviço público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51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anos no cargo em se dará a aposentadoria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51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PONTOS (soma da idade e tempo de contribuição)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0433E3D-BC60-4711-B52D-B5B34A3FB6C5}"/>
              </a:ext>
            </a:extLst>
          </p:cNvPr>
          <p:cNvSpPr txBox="1"/>
          <p:nvPr/>
        </p:nvSpPr>
        <p:spPr>
          <a:xfrm>
            <a:off x="682896" y="6220929"/>
            <a:ext cx="819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</a:rPr>
              <a:t>*Professor:  redutor de 5 anos na idade, tempo de contribuição e </a:t>
            </a:r>
            <a:r>
              <a:rPr lang="pt-BR" sz="2000" b="1" dirty="0">
                <a:solidFill>
                  <a:srgbClr val="00B050"/>
                </a:solidFill>
              </a:rPr>
              <a:t>pontos.</a:t>
            </a:r>
          </a:p>
        </p:txBody>
      </p:sp>
    </p:spTree>
    <p:extLst>
      <p:ext uri="{BB962C8B-B14F-4D97-AF65-F5344CB8AC3E}">
        <p14:creationId xmlns:p14="http://schemas.microsoft.com/office/powerpoint/2010/main" val="415455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graphicFrame>
        <p:nvGraphicFramePr>
          <p:cNvPr id="10" name="Google Shape;51;p4">
            <a:extLst>
              <a:ext uri="{FF2B5EF4-FFF2-40B4-BE49-F238E27FC236}">
                <a16:creationId xmlns:a16="http://schemas.microsoft.com/office/drawing/2014/main" id="{97FBD4CC-E73B-41D6-B6C0-E7DD711C1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72570"/>
              </p:ext>
            </p:extLst>
          </p:nvPr>
        </p:nvGraphicFramePr>
        <p:xfrm>
          <a:off x="0" y="1273109"/>
          <a:ext cx="15659100" cy="558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677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graphicFrame>
        <p:nvGraphicFramePr>
          <p:cNvPr id="5" name="Google Shape;61;p5">
            <a:extLst>
              <a:ext uri="{FF2B5EF4-FFF2-40B4-BE49-F238E27FC236}">
                <a16:creationId xmlns:a16="http://schemas.microsoft.com/office/drawing/2014/main" id="{BF7AB013-2219-4A3B-A1FE-86B716CEA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028745"/>
              </p:ext>
            </p:extLst>
          </p:nvPr>
        </p:nvGraphicFramePr>
        <p:xfrm>
          <a:off x="666750" y="1730252"/>
          <a:ext cx="11086020" cy="479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9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Ingresso até 31/12/2003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0" u="none" strike="noStrike" cap="none" dirty="0">
                          <a:solidFill>
                            <a:srgbClr val="67BD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Última remuneração e paridade</a:t>
                      </a:r>
                      <a:endParaRPr sz="2400" dirty="0">
                        <a:solidFill>
                          <a:srgbClr val="67BD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Se tiver 65 anos(homem) e 62 (mulher).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Se professor, idade de 60 anos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96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1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Ingresso após 31/12/2003</a:t>
                      </a:r>
                      <a:endParaRPr sz="2800" b="1" i="0" u="none" strike="noStrike" cap="none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0" u="none" strike="noStrike" cap="none" dirty="0">
                          <a:solidFill>
                            <a:srgbClr val="FCBF3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Cálculo da Média 60% + 2% - e reajuste anual</a:t>
                      </a:r>
                      <a:endParaRPr sz="2400" dirty="0">
                        <a:solidFill>
                          <a:srgbClr val="FCBF3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(teto do RGPS aplicado após a criação da previdência complementar).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02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Rectangle 24">
            <a:extLst>
              <a:ext uri="{FF2B5EF4-FFF2-40B4-BE49-F238E27FC236}">
                <a16:creationId xmlns:a16="http://schemas.microsoft.com/office/drawing/2014/main" id="{C7CF8B51-59FB-45B3-BA13-AE359A98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10" y="459553"/>
            <a:ext cx="11353780" cy="58169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EC 103/19</a:t>
            </a:r>
          </a:p>
          <a:p>
            <a:endParaRPr lang="pt-BR" sz="4000" dirty="0">
              <a:latin typeface="Montserrat" panose="00000500000000000000" pitchFamily="2" charset="0"/>
              <a:ea typeface="MS Mincho" pitchFamily="49" charset="-12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aplicação direta, imediata e integral: arts. 37, 38, 39 e 40 da CF e art. 24 da EC 103/19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Alíquota de contribuição previdenciária; (ii) rol de benefícios do RPPS; (iii) RPC; e (iv) unidade gestora única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600" dirty="0">
              <a:solidFill>
                <a:srgbClr val="FCB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CB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regras de aposentadoria e pensão</a:t>
            </a:r>
          </a:p>
        </p:txBody>
      </p:sp>
    </p:spTree>
    <p:extLst>
      <p:ext uri="{BB962C8B-B14F-4D97-AF65-F5344CB8AC3E}">
        <p14:creationId xmlns:p14="http://schemas.microsoft.com/office/powerpoint/2010/main" val="195909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pic>
        <p:nvPicPr>
          <p:cNvPr id="6" name="Google Shape;68;p6">
            <a:extLst>
              <a:ext uri="{FF2B5EF4-FFF2-40B4-BE49-F238E27FC236}">
                <a16:creationId xmlns:a16="http://schemas.microsoft.com/office/drawing/2014/main" id="{CC22319B-C1FD-4F1D-986A-66A1CF58E8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11"/>
          <a:stretch/>
        </p:blipFill>
        <p:spPr>
          <a:xfrm>
            <a:off x="460272" y="1420301"/>
            <a:ext cx="11197248" cy="5389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86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pic>
        <p:nvPicPr>
          <p:cNvPr id="5" name="Google Shape;75;p7">
            <a:extLst>
              <a:ext uri="{FF2B5EF4-FFF2-40B4-BE49-F238E27FC236}">
                <a16:creationId xmlns:a16="http://schemas.microsoft.com/office/drawing/2014/main" id="{27443871-E0EF-4A17-8253-C60756EC5F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966" y="1559532"/>
            <a:ext cx="11313541" cy="5260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55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pic>
        <p:nvPicPr>
          <p:cNvPr id="6" name="Google Shape;82;p8">
            <a:extLst>
              <a:ext uri="{FF2B5EF4-FFF2-40B4-BE49-F238E27FC236}">
                <a16:creationId xmlns:a16="http://schemas.microsoft.com/office/drawing/2014/main" id="{10ADC887-5A07-416F-A1FF-4B74CBC94F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821" y="1558360"/>
            <a:ext cx="11138799" cy="531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7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AF0B27D-F744-4F1F-9627-196161EB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29" y="236961"/>
            <a:ext cx="1131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94D6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2ª Regra de transição</a:t>
            </a:r>
          </a:p>
          <a:p>
            <a:pPr>
              <a:defRPr/>
            </a:pPr>
            <a:r>
              <a:rPr lang="pt-BR" sz="2800" dirty="0">
                <a:solidFill>
                  <a:srgbClr val="FCBF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4º da EC 103/19)</a:t>
            </a:r>
          </a:p>
        </p:txBody>
      </p:sp>
      <p:graphicFrame>
        <p:nvGraphicFramePr>
          <p:cNvPr id="5" name="Google Shape;89;p9">
            <a:extLst>
              <a:ext uri="{FF2B5EF4-FFF2-40B4-BE49-F238E27FC236}">
                <a16:creationId xmlns:a16="http://schemas.microsoft.com/office/drawing/2014/main" id="{0FE90219-02A4-4B10-93D9-51FFF5EAB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753147"/>
              </p:ext>
            </p:extLst>
          </p:nvPr>
        </p:nvGraphicFramePr>
        <p:xfrm>
          <a:off x="458279" y="1572701"/>
          <a:ext cx="9752520" cy="279626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3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0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6B7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6B7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MULHER 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D65C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PROFESSORA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D65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5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E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44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anos de serviço público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44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anos no cargo em se dará a aposentadoria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44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Pedágio de 100% sobre o tempo de contribuição faltante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oogle Shape;90;p9">
            <a:extLst>
              <a:ext uri="{FF2B5EF4-FFF2-40B4-BE49-F238E27FC236}">
                <a16:creationId xmlns:a16="http://schemas.microsoft.com/office/drawing/2014/main" id="{388C6F3A-65FC-4CAA-A297-E1054540D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559219"/>
              </p:ext>
            </p:extLst>
          </p:nvPr>
        </p:nvGraphicFramePr>
        <p:xfrm>
          <a:off x="2133600" y="4560596"/>
          <a:ext cx="9619170" cy="21507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6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Ingresso até 31/12/2003</a:t>
                      </a:r>
                      <a:endParaRPr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rgbClr val="FCBF37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Última remuneração e paridade</a:t>
                      </a:r>
                      <a:endParaRPr dirty="0">
                        <a:solidFill>
                          <a:srgbClr val="FCBF3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rgbClr val="262626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Qualquer idade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Ingresso após 31/12/2003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rgbClr val="67BD50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Cálculo da Média e reajuste anual (limitado a 100%)</a:t>
                      </a:r>
                      <a:endParaRPr dirty="0">
                        <a:solidFill>
                          <a:srgbClr val="67BD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100% </a:t>
                      </a:r>
                      <a:r>
                        <a:rPr lang="pt-BR" sz="1800" b="1" i="0" u="none" strike="noStrike" cap="none" dirty="0">
                          <a:solidFill>
                            <a:srgbClr val="3F3F3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(não se aplica os 60% + 2%)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0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F21927B-D682-4713-B9EC-3F6C0CBA992A}"/>
              </a:ext>
            </a:extLst>
          </p:cNvPr>
          <p:cNvSpPr txBox="1"/>
          <p:nvPr/>
        </p:nvSpPr>
        <p:spPr>
          <a:xfrm>
            <a:off x="687227" y="4088070"/>
            <a:ext cx="802794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20B0604020202020204" charset="0"/>
              </a:rPr>
              <a:t>Obrigado!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B0604020202020204" charset="0"/>
            </a:endParaRPr>
          </a:p>
          <a:p>
            <a:r>
              <a:rPr lang="pt-BR" sz="2800" b="1" dirty="0">
                <a:solidFill>
                  <a:srgbClr val="0094D6"/>
                </a:solidFill>
                <a:latin typeface="Montserrat" panose="020B0604020202020204" charset="0"/>
              </a:rPr>
              <a:t>douglas.figueiredo@abcprev.com.br</a:t>
            </a:r>
          </a:p>
          <a:p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8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5" name="Rectangle 24">
            <a:extLst>
              <a:ext uri="{FF2B5EF4-FFF2-40B4-BE49-F238E27FC236}">
                <a16:creationId xmlns:a16="http://schemas.microsoft.com/office/drawing/2014/main" id="{C7CF8B51-59FB-45B3-BA13-AE359A985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10" y="459556"/>
            <a:ext cx="11353780" cy="581697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Problemáticas:</a:t>
            </a:r>
          </a:p>
          <a:p>
            <a:endParaRPr lang="pt-BR" sz="4000" dirty="0">
              <a:solidFill>
                <a:srgbClr val="FCBC2D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necessidade da reforma </a:t>
            </a:r>
          </a:p>
          <a:p>
            <a:r>
              <a:rPr lang="pt-BR" sz="3600" dirty="0">
                <a:solidFill>
                  <a:srgbClr val="FFC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aspecto social, político, jurídico e econômico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b="1" dirty="0">
              <a:solidFill>
                <a:srgbClr val="017FBE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processo legislativo</a:t>
            </a:r>
          </a:p>
          <a:p>
            <a:r>
              <a:rPr lang="pt-BR" sz="3600" dirty="0">
                <a:solidFill>
                  <a:srgbClr val="FFC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aspecto formal da norma interna/local</a:t>
            </a:r>
            <a:endParaRPr lang="pt-BR" sz="3600" b="1" dirty="0">
              <a:solidFill>
                <a:srgbClr val="017FBE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b="1" dirty="0">
              <a:solidFill>
                <a:srgbClr val="017FBE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</a:p>
          <a:p>
            <a:r>
              <a:rPr lang="pt-BR" sz="3600" dirty="0">
                <a:solidFill>
                  <a:srgbClr val="FFC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	aspecto material</a:t>
            </a:r>
          </a:p>
        </p:txBody>
      </p:sp>
    </p:spTree>
    <p:extLst>
      <p:ext uri="{BB962C8B-B14F-4D97-AF65-F5344CB8AC3E}">
        <p14:creationId xmlns:p14="http://schemas.microsoft.com/office/powerpoint/2010/main" val="175162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101572B1-8A99-4BF4-8616-8423D150B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58847"/>
            <a:ext cx="11317252" cy="674030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Necessidade da Reforma</a:t>
            </a:r>
            <a:endParaRPr lang="pt-BR" sz="42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  <a:p>
            <a:pPr algn="just" eaLnBrk="0" hangingPunct="0">
              <a:tabLst>
                <a:tab pos="7192254" algn="r"/>
              </a:tabLst>
              <a:defRPr/>
            </a:pPr>
            <a:endParaRPr lang="pt-BR" sz="32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14350" indent="-514350" algn="just" eaLnBrk="0" hangingPunct="0">
              <a:buAutoNum type="arabicPeriod"/>
              <a:tabLst>
                <a:tab pos="7192254" algn="r"/>
              </a:tabLst>
              <a:defRPr/>
            </a:pPr>
            <a:r>
              <a:rPr lang="pt-BR" sz="3200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Equilíbrio Financeiro e atuarial (econômico)</a:t>
            </a:r>
          </a:p>
          <a:p>
            <a:pPr marL="514350" indent="-514350" algn="just" eaLnBrk="0" hangingPunct="0">
              <a:buAutoNum type="arabicPeriod"/>
              <a:tabLst>
                <a:tab pos="7192254" algn="r"/>
              </a:tabLst>
              <a:defRPr/>
            </a:pPr>
            <a:endParaRPr lang="pt-BR" sz="3200" dirty="0">
              <a:solidFill>
                <a:srgbClr val="017FBE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14350" indent="-514350" algn="just" eaLnBrk="0" hangingPunct="0">
              <a:buAutoNum type="arabicPeriod"/>
              <a:tabLst>
                <a:tab pos="7192254" algn="r"/>
              </a:tabLst>
              <a:defRPr/>
            </a:pPr>
            <a:r>
              <a:rPr lang="pt-BR" sz="3200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Sustentabilidade do regime</a:t>
            </a:r>
          </a:p>
          <a:p>
            <a:pPr marL="514350" indent="-514350" algn="just" eaLnBrk="0" hangingPunct="0">
              <a:buAutoNum type="arabicPeriod"/>
              <a:tabLst>
                <a:tab pos="7192254" algn="r"/>
              </a:tabLst>
              <a:defRPr/>
            </a:pPr>
            <a:endParaRPr lang="pt-BR" sz="3200" dirty="0">
              <a:solidFill>
                <a:srgbClr val="017FBE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14350" indent="-514350" algn="just" eaLnBrk="0" hangingPunct="0">
              <a:buAutoNum type="arabicPeriod"/>
              <a:tabLst>
                <a:tab pos="7192254" algn="r"/>
              </a:tabLst>
              <a:defRPr/>
            </a:pPr>
            <a:r>
              <a:rPr lang="pt-BR" sz="3200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Obrigatoriedade jurídica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(discreta)</a:t>
            </a:r>
          </a:p>
          <a:p>
            <a:pPr marL="514350" indent="-514350" algn="just" eaLnBrk="0" hangingPunct="0">
              <a:buFont typeface="+mj-lt"/>
              <a:buAutoNum type="arabicPeriod"/>
              <a:tabLst>
                <a:tab pos="7192254" algn="r"/>
              </a:tabLst>
              <a:defRPr/>
            </a:pPr>
            <a:endParaRPr lang="pt-BR" sz="24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lvl="1" algn="just" eaLnBrk="0" hangingPunct="0">
              <a:tabLst>
                <a:tab pos="7192254" algn="r"/>
              </a:tabLst>
              <a:defRPr/>
            </a:pPr>
            <a:r>
              <a:rPr lang="pt-BR" sz="2800" dirty="0">
                <a:solidFill>
                  <a:srgbClr val="62BB4B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a) Necessidade; Equilíbrio financeiro e atuarial (CF, art. 40, </a:t>
            </a:r>
            <a:r>
              <a:rPr lang="pt-BR" sz="2800" i="1" dirty="0">
                <a:solidFill>
                  <a:srgbClr val="62BB4B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caput</a:t>
            </a:r>
            <a:r>
              <a:rPr lang="pt-BR" sz="2800" dirty="0">
                <a:solidFill>
                  <a:srgbClr val="62BB4B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)</a:t>
            </a:r>
          </a:p>
          <a:p>
            <a:pPr lvl="1" algn="just" eaLnBrk="0" hangingPunct="0">
              <a:tabLst>
                <a:tab pos="7192254" algn="r"/>
              </a:tabLst>
              <a:defRPr/>
            </a:pPr>
            <a:endParaRPr lang="pt-BR" sz="1400" dirty="0">
              <a:solidFill>
                <a:srgbClr val="FFC000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lvl="1" algn="just" eaLnBrk="0" hangingPunct="0">
              <a:tabLst>
                <a:tab pos="7192254" algn="r"/>
              </a:tabLst>
              <a:defRPr/>
            </a:pPr>
            <a:r>
              <a:rPr lang="pt-BR" sz="2800" dirty="0">
                <a:solidFill>
                  <a:srgbClr val="FFC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b) Obrigação implícita – “enquanto não promovidas alterações na legislação interna” 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4º, § 9º; art. 5º, § 2º; art. 10, § 7º; art. 20, § 4º; art. 21, § 3º; art. 22, p. único e art. 23, § 8º)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lvl="1" algn="just" eaLnBrk="0" hangingPunct="0">
              <a:tabLst>
                <a:tab pos="7192254" algn="r"/>
              </a:tabLst>
              <a:defRPr/>
            </a:pPr>
            <a:endParaRPr lang="pt-BR" sz="1400" dirty="0">
              <a:solidFill>
                <a:srgbClr val="017FBE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lvl="1" algn="just" eaLnBrk="0" hangingPunct="0">
              <a:tabLst>
                <a:tab pos="7192254" algn="r"/>
              </a:tabLst>
              <a:defRPr/>
            </a:pPr>
            <a:r>
              <a:rPr lang="pt-BR" sz="2800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c) recomendação CNRPPS/MTP nº 2, de 19.08.2021</a:t>
            </a:r>
          </a:p>
        </p:txBody>
      </p:sp>
    </p:spTree>
    <p:extLst>
      <p:ext uri="{BB962C8B-B14F-4D97-AF65-F5344CB8AC3E}">
        <p14:creationId xmlns:p14="http://schemas.microsoft.com/office/powerpoint/2010/main" val="99451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420259"/>
            <a:ext cx="11317252" cy="601748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Processo Legislativo</a:t>
            </a:r>
          </a:p>
          <a:p>
            <a:endParaRPr lang="pt-BR" sz="42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Emenda a Lei Orgânica</a:t>
            </a:r>
            <a:r>
              <a:rPr lang="pt-BR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(dois terços)</a:t>
            </a:r>
            <a:endParaRPr lang="pt-BR" sz="4400" dirty="0"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0094D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idade mínima para aposentadorias voluntárias</a:t>
            </a:r>
          </a:p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art. 40, § 1º, III, da Constituição</a:t>
            </a:r>
          </a:p>
          <a:p>
            <a:endParaRPr lang="pt-BR" sz="2800" b="1" dirty="0"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Lei Complementar </a:t>
            </a:r>
            <a:r>
              <a:rPr lang="pt-BR" sz="2000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(maioria absoluta)</a:t>
            </a:r>
            <a:endParaRPr lang="pt-BR" sz="4000" dirty="0"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plano de benefícios (demais requisitos)</a:t>
            </a:r>
          </a:p>
          <a:p>
            <a:endParaRPr lang="pt-BR" sz="2800" b="1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b="1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Lei Ordinária </a:t>
            </a:r>
            <a:r>
              <a:rPr lang="pt-BR" sz="2000" dirty="0"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(maioria simples)</a:t>
            </a:r>
            <a:endParaRPr lang="pt-BR" sz="3600" dirty="0"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67"/>
              </a:spcAft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Demais normativas do RPPS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8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4" name="Rectangle 24">
            <a:extLst>
              <a:ext uri="{FF2B5EF4-FFF2-40B4-BE49-F238E27FC236}">
                <a16:creationId xmlns:a16="http://schemas.microsoft.com/office/drawing/2014/main" id="{D53605C6-CA0B-41B7-BA61-4E26862C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2080"/>
            <a:ext cx="10846190" cy="62938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200" b="1" dirty="0">
                <a:latin typeface="Montserrat" panose="00000500000000000000" pitchFamily="2" charset="0"/>
              </a:rPr>
              <a:t>Assuntos</a:t>
            </a:r>
          </a:p>
          <a:p>
            <a:endParaRPr lang="pt-BR" sz="3200" dirty="0">
              <a:ea typeface="MS Mincho" pitchFamily="49" charset="-128"/>
            </a:endParaRP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Aposentadorias voluntárias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Aposentadoria por incapacidade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Aposentadoria compulsória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Cálculo dos proventos das regras permanentes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Regras de transição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Pensão por morte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Gratificação natalina</a:t>
            </a:r>
          </a:p>
          <a:p>
            <a:pPr marL="342900" indent="-3429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Abono de permanência</a:t>
            </a:r>
          </a:p>
        </p:txBody>
      </p:sp>
    </p:spTree>
    <p:extLst>
      <p:ext uri="{BB962C8B-B14F-4D97-AF65-F5344CB8AC3E}">
        <p14:creationId xmlns:p14="http://schemas.microsoft.com/office/powerpoint/2010/main" val="311577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51151"/>
            <a:ext cx="11317252" cy="675569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Regras próprias</a:t>
            </a:r>
          </a:p>
          <a:p>
            <a:endParaRPr lang="pt-BR" sz="3600" b="1" dirty="0">
              <a:solidFill>
                <a:schemeClr val="accent2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incapacidade permanente </a:t>
            </a: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“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</a:t>
            </a:r>
            <a:r>
              <a:rPr lang="pt-BR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cargo em que estiver investido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32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quando insuscetível de readaptação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hipótese em que será obrigatória a realização de </a:t>
            </a:r>
            <a:r>
              <a:rPr lang="pt-BR" sz="3200" b="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avaliações periódicas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verificação da continuidade das condições que ensejaram a concessão da aposentadoria, </a:t>
            </a:r>
            <a:r>
              <a:rPr lang="pt-BR" sz="3200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na forma de lei do respectivo ente federativo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compulsória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  <a:r>
              <a:rPr lang="pt-BR" sz="3200" b="1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“</a:t>
            </a:r>
            <a:r>
              <a:rPr lang="pt-BR" sz="3200" b="0" i="0" dirty="0">
                <a:effectLst/>
                <a:latin typeface="Arial" panose="020B0604020202020204" pitchFamily="34" charset="0"/>
              </a:rPr>
              <a:t>com proventos proporcionais ao tempo de contribuição, aos 70 (setenta) anos de idade, ou aos 75 (setenta e cinco) anos de idade, na forma de lei complementar;” </a:t>
            </a:r>
            <a:r>
              <a:rPr lang="pt-BR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(LC 152/15)</a:t>
            </a: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3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112707"/>
            <a:ext cx="11317252" cy="663258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Regras próprias</a:t>
            </a:r>
            <a:endParaRPr lang="pt-BR" sz="3600" b="1" dirty="0">
              <a:solidFill>
                <a:schemeClr val="accent2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endParaRPr lang="pt-BR" sz="3600" b="1" dirty="0">
              <a:solidFill>
                <a:schemeClr val="accent2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017FBE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voluntária </a:t>
            </a: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“</a:t>
            </a:r>
            <a:r>
              <a:rPr lang="pt-BR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no âmbito da União, aos 62 (sessenta e dois) anos de idade, se mulher, e aos 65 (sessenta e cinco) anos de idade, se homem,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e, no âmbito dos Estados, do Distrito Federal e dos Municípios, na </a:t>
            </a:r>
            <a:r>
              <a:rPr lang="pt-BR" sz="3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idade mínima estabelecida mediante emenda às respectivas Constituições e Leis Orgânicas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observados o tempo de contribuição e os </a:t>
            </a:r>
            <a:r>
              <a:rPr lang="pt-BR" sz="32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demais requisitos estabelecidos em lei complementar do respectivo ente federativo</a:t>
            </a: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§3º - “As regras para cálculo de proventos de aposentadoria serão disciplinadas em lei do respectivo ente federativo.” </a:t>
            </a:r>
          </a:p>
        </p:txBody>
      </p:sp>
    </p:spTree>
    <p:extLst>
      <p:ext uri="{BB962C8B-B14F-4D97-AF65-F5344CB8AC3E}">
        <p14:creationId xmlns:p14="http://schemas.microsoft.com/office/powerpoint/2010/main" val="189778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366538"/>
            <a:ext cx="1824466" cy="1273109"/>
          </a:xfrm>
          <a:prstGeom prst="rect">
            <a:avLst/>
          </a:prstGeom>
        </p:spPr>
      </p:pic>
      <p:sp>
        <p:nvSpPr>
          <p:cNvPr id="9" name="Rectangle 24">
            <a:extLst>
              <a:ext uri="{FF2B5EF4-FFF2-40B4-BE49-F238E27FC236}">
                <a16:creationId xmlns:a16="http://schemas.microsoft.com/office/drawing/2014/main" id="{36AD1EE9-2451-458D-95B7-A6B0E1E3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28" y="-617779"/>
            <a:ext cx="11317252" cy="80935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4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  <a:ea typeface="MS Mincho" pitchFamily="49" charset="-128"/>
                <a:cs typeface="Arial" panose="020B0604020202020204" pitchFamily="34" charset="0"/>
              </a:rPr>
              <a:t>Liberdade de Estados e Municípios</a:t>
            </a:r>
            <a:endParaRPr lang="pt-BR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Regras </a:t>
            </a:r>
            <a:r>
              <a:rPr lang="pt-BR" sz="3600" b="1" dirty="0">
                <a:solidFill>
                  <a:schemeClr val="accent2"/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semelhantes</a:t>
            </a:r>
          </a:p>
          <a:p>
            <a:endParaRPr lang="pt-BR" sz="3600" b="1" dirty="0">
              <a:solidFill>
                <a:schemeClr val="accent2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endParaRPr lang="pt-BR" sz="3600" b="1" dirty="0">
              <a:solidFill>
                <a:schemeClr val="accent2"/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 algn="just" eaLnBrk="0" hangingPunct="0">
              <a:lnSpc>
                <a:spcPts val="4500"/>
              </a:lnSpc>
              <a:buFont typeface="Arial" panose="020B0604020202020204" pitchFamily="34" charset="0"/>
              <a:buChar char="•"/>
              <a:tabLst>
                <a:tab pos="7192254" algn="r"/>
              </a:tabLst>
              <a:defRPr/>
            </a:pP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EC 113/2021 – “regras assemelhadas às aplicáveis aos servidores públicos do regime próprio de previdência social da União e que contribuam efetivamente para o atingimento e a manutenção do equilíbrio financeiro e atuarial”</a:t>
            </a:r>
          </a:p>
          <a:p>
            <a:pPr algn="just" eaLnBrk="0" hangingPunct="0">
              <a:lnSpc>
                <a:spcPts val="4500"/>
              </a:lnSpc>
              <a:tabLst>
                <a:tab pos="7192254" algn="r"/>
              </a:tabLst>
              <a:defRPr/>
            </a:pPr>
            <a:endParaRPr lang="pt-BR" sz="3200" dirty="0"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algn="just" eaLnBrk="0" hangingPunct="0">
              <a:lnSpc>
                <a:spcPts val="4500"/>
              </a:lnSpc>
              <a:tabLst>
                <a:tab pos="7192254" algn="r"/>
              </a:tabLst>
              <a:defRPr/>
            </a:pPr>
            <a:r>
              <a:rPr lang="pt-BR" sz="3200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“com amparo em parâmetros técnico-atuariais que preservem o equilíbrio financeiro e atuarial”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(§5º, art. 5º-B, Portaria n.º 402/08)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 algn="just" eaLnBrk="0" hangingPunct="0">
              <a:lnSpc>
                <a:spcPts val="4500"/>
              </a:lnSpc>
              <a:buFont typeface="Arial" panose="020B0604020202020204" pitchFamily="34" charset="0"/>
              <a:buChar char="•"/>
              <a:tabLst>
                <a:tab pos="7192254" algn="r"/>
              </a:tabLst>
              <a:defRPr/>
            </a:pP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571500" indent="-571500" algn="just" eaLnBrk="0" hangingPunct="0">
              <a:lnSpc>
                <a:spcPts val="4500"/>
              </a:lnSpc>
              <a:buFont typeface="Arial" panose="020B0604020202020204" pitchFamily="34" charset="0"/>
              <a:buChar char="•"/>
              <a:tabLst>
                <a:tab pos="7192254" algn="r"/>
              </a:tabLst>
              <a:defRPr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51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1269</Words>
  <Application>Microsoft Office PowerPoint</Application>
  <PresentationFormat>Widescreen</PresentationFormat>
  <Paragraphs>229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Ink Free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respiro</dc:title>
  <dc:creator>Nova</dc:creator>
  <cp:lastModifiedBy>Tiago Oliveira</cp:lastModifiedBy>
  <cp:revision>11</cp:revision>
  <dcterms:created xsi:type="dcterms:W3CDTF">2020-09-25T15:05:21Z</dcterms:created>
  <dcterms:modified xsi:type="dcterms:W3CDTF">2022-04-26T22:13:28Z</dcterms:modified>
</cp:coreProperties>
</file>