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342" r:id="rId2"/>
    <p:sldId id="1264" r:id="rId3"/>
    <p:sldId id="1265" r:id="rId4"/>
    <p:sldId id="432" r:id="rId5"/>
    <p:sldId id="427" r:id="rId6"/>
    <p:sldId id="1282" r:id="rId7"/>
    <p:sldId id="1287" r:id="rId8"/>
    <p:sldId id="1272" r:id="rId9"/>
    <p:sldId id="1273" r:id="rId10"/>
    <p:sldId id="431" r:id="rId11"/>
    <p:sldId id="437" r:id="rId12"/>
    <p:sldId id="454" r:id="rId13"/>
    <p:sldId id="1284" r:id="rId14"/>
    <p:sldId id="464" r:id="rId15"/>
    <p:sldId id="434" r:id="rId16"/>
    <p:sldId id="1285" r:id="rId17"/>
    <p:sldId id="435" r:id="rId18"/>
    <p:sldId id="456" r:id="rId19"/>
    <p:sldId id="1286" r:id="rId20"/>
    <p:sldId id="1289" r:id="rId21"/>
    <p:sldId id="463" r:id="rId22"/>
    <p:sldId id="465" r:id="rId23"/>
    <p:sldId id="466" r:id="rId24"/>
    <p:sldId id="467" r:id="rId25"/>
    <p:sldId id="1290" r:id="rId26"/>
    <p:sldId id="1291" r:id="rId27"/>
    <p:sldId id="1292" r:id="rId28"/>
    <p:sldId id="472" r:id="rId29"/>
    <p:sldId id="468" r:id="rId30"/>
    <p:sldId id="469" r:id="rId31"/>
    <p:sldId id="428" r:id="rId32"/>
    <p:sldId id="470" r:id="rId33"/>
    <p:sldId id="471" r:id="rId34"/>
    <p:sldId id="429" r:id="rId35"/>
    <p:sldId id="425" r:id="rId36"/>
  </p:sldIdLst>
  <p:sldSz cx="12192000" cy="6858000"/>
  <p:notesSz cx="7010400" cy="92964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3148"/>
    <a:srgbClr val="1E3559"/>
    <a:srgbClr val="727272"/>
    <a:srgbClr val="F47A25"/>
    <a:srgbClr val="B91313"/>
    <a:srgbClr val="95D795"/>
    <a:srgbClr val="FFFFFF"/>
    <a:srgbClr val="9BC84C"/>
    <a:srgbClr val="F5F5F5"/>
    <a:srgbClr val="D628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Estilo Mé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083E6E3-FA7D-4D7B-A595-EF9225AFEA82}" styleName="Estilo Claro 1 - Ênfas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B9631B5-78F2-41C9-869B-9F39066F8104}" styleName="Estilo Médio 3 - Ênfase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A111915-BE36-4E01-A7E5-04B1672EAD32}" styleName="Estilo Claro 2 - Ênfase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85BE263C-DBD7-4A20-BB59-AAB30ACAA65A}" styleName="Estilo Médio 3 - Ênfas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06799F8-075E-4A3A-A7F6-7FBC6576F1A4}" styleName="Estilo com Tema 2 - Ênfase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690" autoAdjust="0"/>
    <p:restoredTop sz="90283" autoAdjust="0"/>
  </p:normalViewPr>
  <p:slideViewPr>
    <p:cSldViewPr>
      <p:cViewPr varScale="1">
        <p:scale>
          <a:sx n="60" d="100"/>
          <a:sy n="60" d="100"/>
        </p:scale>
        <p:origin x="692" y="2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468"/>
    </p:cViewPr>
  </p:sorterViewPr>
  <p:notesViewPr>
    <p:cSldViewPr>
      <p:cViewPr varScale="1">
        <p:scale>
          <a:sx n="50" d="100"/>
          <a:sy n="50" d="100"/>
        </p:scale>
        <p:origin x="2880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Pasta3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Apresenta&#231;&#245;es\CAPAG%20RPPS%20-%20Munic&#237;pios%20(Novembro-21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 PL RPPS: R$ 212,8 bilhões*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Planilha1!$D$14</c:f>
              <c:strCache>
                <c:ptCount val="1"/>
                <c:pt idx="0">
                  <c:v> R$ 212.824.566,68 </c:v>
                </c:pt>
              </c:strCache>
            </c:strRef>
          </c:tx>
          <c:spPr>
            <a:effectLst>
              <a:glow rad="127000">
                <a:schemeClr val="bg1">
                  <a:lumMod val="85000"/>
                </a:schemeClr>
              </a:glow>
              <a:outerShdw blurRad="50800" dist="50800" dir="5400000" algn="ctr" rotWithShape="0">
                <a:schemeClr val="bg1">
                  <a:lumMod val="95000"/>
                </a:schemeClr>
              </a:outerShdw>
            </a:effectLst>
          </c:spPr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glow rad="127000">
                  <a:schemeClr val="bg1">
                    <a:lumMod val="85000"/>
                  </a:schemeClr>
                </a:glow>
                <a:outerShdw blurRad="50800" dist="50800" dir="5400000" algn="ctr" rotWithShape="0">
                  <a:schemeClr val="bg1">
                    <a:lumMod val="95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2C4-486C-96F1-C10198769BC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glow rad="127000">
                  <a:schemeClr val="bg1">
                    <a:lumMod val="85000"/>
                  </a:schemeClr>
                </a:glow>
                <a:outerShdw blurRad="50800" dist="50800" dir="5400000" algn="ctr" rotWithShape="0">
                  <a:schemeClr val="bg1">
                    <a:lumMod val="95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2C4-486C-96F1-C10198769BC9}"/>
              </c:ext>
            </c:extLst>
          </c:dPt>
          <c:dLbls>
            <c:dLbl>
              <c:idx val="0"/>
              <c:layout>
                <c:manualLayout>
                  <c:x val="2.1360584788563754E-2"/>
                  <c:y val="6.700133334411925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162272415351526"/>
                      <c:h val="0.3147275964951092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42C4-486C-96F1-C10198769BC9}"/>
                </c:ext>
              </c:extLst>
            </c:dLbl>
            <c:dLbl>
              <c:idx val="1"/>
              <c:layout>
                <c:manualLayout>
                  <c:x val="1.7591087285336517E-2"/>
                  <c:y val="-0.1049771966853156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243068279945635"/>
                      <c:h val="0.3653728668164729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42C4-486C-96F1-C10198769B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Planilha1!$C$15:$C$16</c:f>
              <c:strCache>
                <c:ptCount val="2"/>
                <c:pt idx="0">
                  <c:v>COM PRÓ-GESTÃO</c:v>
                </c:pt>
                <c:pt idx="1">
                  <c:v>SEM PRÓ-GESTÃO</c:v>
                </c:pt>
              </c:strCache>
            </c:strRef>
          </c:cat>
          <c:val>
            <c:numRef>
              <c:f>Planilha1!$D$15:$D$16</c:f>
              <c:numCache>
                <c:formatCode>_("R$"* #,##0.00_);_("R$"* \(#,##0.00\);_("R$"* "-"??_);_(@_)</c:formatCode>
                <c:ptCount val="2"/>
                <c:pt idx="0">
                  <c:v>88788123.606749862</c:v>
                </c:pt>
                <c:pt idx="1">
                  <c:v>124036443.07356015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2C4-486C-96F1-C10198769BC9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CAPAG (% RPPS - REgião)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Municípios!$L$39</c:f>
              <c:strCache>
                <c:ptCount val="1"/>
                <c:pt idx="0">
                  <c:v>A</c:v>
                </c:pt>
              </c:strCache>
            </c:strRef>
          </c:tx>
          <c:spPr>
            <a:solidFill>
              <a:srgbClr val="9BC84C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Municípios!$K$40:$K$44</c:f>
              <c:strCache>
                <c:ptCount val="5"/>
                <c:pt idx="0">
                  <c:v>N</c:v>
                </c:pt>
                <c:pt idx="1">
                  <c:v>NE</c:v>
                </c:pt>
                <c:pt idx="2">
                  <c:v>CO</c:v>
                </c:pt>
                <c:pt idx="3">
                  <c:v>S</c:v>
                </c:pt>
                <c:pt idx="4">
                  <c:v>SE</c:v>
                </c:pt>
              </c:strCache>
            </c:strRef>
          </c:cat>
          <c:val>
            <c:numRef>
              <c:f>Municípios!$L$40:$L$44</c:f>
              <c:numCache>
                <c:formatCode>0%</c:formatCode>
                <c:ptCount val="5"/>
                <c:pt idx="0">
                  <c:v>0.32758620689655171</c:v>
                </c:pt>
                <c:pt idx="1">
                  <c:v>0.11623616236162361</c:v>
                </c:pt>
                <c:pt idx="2">
                  <c:v>0.37962962962962965</c:v>
                </c:pt>
                <c:pt idx="3">
                  <c:v>0.66204506065857882</c:v>
                </c:pt>
                <c:pt idx="4">
                  <c:v>0.35390199637023595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7A-4A7B-8E74-D1EB2A83324B}"/>
            </c:ext>
          </c:extLst>
        </c:ser>
        <c:ser>
          <c:idx val="1"/>
          <c:order val="1"/>
          <c:tx>
            <c:strRef>
              <c:f>Municípios!$M$39</c:f>
              <c:strCache>
                <c:ptCount val="1"/>
                <c:pt idx="0">
                  <c:v>B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Municípios!$K$40:$K$44</c:f>
              <c:strCache>
                <c:ptCount val="5"/>
                <c:pt idx="0">
                  <c:v>N</c:v>
                </c:pt>
                <c:pt idx="1">
                  <c:v>NE</c:v>
                </c:pt>
                <c:pt idx="2">
                  <c:v>CO</c:v>
                </c:pt>
                <c:pt idx="3">
                  <c:v>S</c:v>
                </c:pt>
                <c:pt idx="4">
                  <c:v>SE</c:v>
                </c:pt>
              </c:strCache>
            </c:strRef>
          </c:cat>
          <c:val>
            <c:numRef>
              <c:f>Municípios!$M$40:$M$44</c:f>
              <c:numCache>
                <c:formatCode>0%</c:formatCode>
                <c:ptCount val="5"/>
                <c:pt idx="0">
                  <c:v>0.13793103448275862</c:v>
                </c:pt>
                <c:pt idx="1">
                  <c:v>0.10885608856088561</c:v>
                </c:pt>
                <c:pt idx="2">
                  <c:v>0.20061728395061729</c:v>
                </c:pt>
                <c:pt idx="3">
                  <c:v>0.11785095320623917</c:v>
                </c:pt>
                <c:pt idx="4">
                  <c:v>0.19419237749546278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C7A-4A7B-8E74-D1EB2A83324B}"/>
            </c:ext>
          </c:extLst>
        </c:ser>
        <c:ser>
          <c:idx val="2"/>
          <c:order val="2"/>
          <c:tx>
            <c:strRef>
              <c:f>Municípios!$N$39</c:f>
              <c:strCache>
                <c:ptCount val="1"/>
                <c:pt idx="0">
                  <c:v>DEMAIS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Municípios!$K$40:$K$44</c:f>
              <c:strCache>
                <c:ptCount val="5"/>
                <c:pt idx="0">
                  <c:v>N</c:v>
                </c:pt>
                <c:pt idx="1">
                  <c:v>NE</c:v>
                </c:pt>
                <c:pt idx="2">
                  <c:v>CO</c:v>
                </c:pt>
                <c:pt idx="3">
                  <c:v>S</c:v>
                </c:pt>
                <c:pt idx="4">
                  <c:v>SE</c:v>
                </c:pt>
              </c:strCache>
            </c:strRef>
          </c:cat>
          <c:val>
            <c:numRef>
              <c:f>Municípios!$N$40:$N$44</c:f>
              <c:numCache>
                <c:formatCode>0%</c:formatCode>
                <c:ptCount val="5"/>
                <c:pt idx="0">
                  <c:v>0.53448275862068961</c:v>
                </c:pt>
                <c:pt idx="1">
                  <c:v>0.77490774907749072</c:v>
                </c:pt>
                <c:pt idx="2">
                  <c:v>0.41975308641975306</c:v>
                </c:pt>
                <c:pt idx="3">
                  <c:v>0.22010398613518195</c:v>
                </c:pt>
                <c:pt idx="4">
                  <c:v>0.4519056261343013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C7A-4A7B-8E74-D1EB2A83324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-559237424"/>
        <c:axId val="-559242864"/>
      </c:barChart>
      <c:catAx>
        <c:axId val="-5592374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559242864"/>
        <c:crosses val="autoZero"/>
        <c:auto val="1"/>
        <c:lblAlgn val="ctr"/>
        <c:lblOffset val="100"/>
        <c:noMultiLvlLbl val="0"/>
      </c:catAx>
      <c:valAx>
        <c:axId val="-55924286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-559237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g"/></Relationships>
</file>

<file path=ppt/diagrams/_rels/data12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gov.br/trabalho-e-previdencia/pt-br/assuntos/previdencia-no-servico-publico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g"/></Relationships>
</file>

<file path=ppt/diagrams/_rels/drawing12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gov.br/trabalho-e-previdencia/pt-br/assuntos/previdencia-no-servico-publico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E411A2-475A-4E1E-A434-B7686906AB2B}" type="doc">
      <dgm:prSet loTypeId="urn:microsoft.com/office/officeart/2008/layout/PictureStrips" loCatId="list" qsTypeId="urn:microsoft.com/office/officeart/2005/8/quickstyle/simple2" qsCatId="simple" csTypeId="urn:microsoft.com/office/officeart/2005/8/colors/accent3_3" csCatId="accent3" phldr="1"/>
      <dgm:spPr/>
      <dgm:t>
        <a:bodyPr/>
        <a:lstStyle/>
        <a:p>
          <a:endParaRPr lang="pt-BR"/>
        </a:p>
      </dgm:t>
    </dgm:pt>
    <dgm:pt modelId="{CF353F62-8B7F-4FEF-B19C-EB7400D75812}">
      <dgm:prSet phldrT="[Texto]" custT="1"/>
      <dgm:spPr/>
      <dgm:t>
        <a:bodyPr/>
        <a:lstStyle/>
        <a:p>
          <a:pPr marL="88900" indent="-88900" algn="just">
            <a:buNone/>
          </a:pPr>
          <a:endParaRPr lang="pt-BR" sz="2400" b="1" dirty="0">
            <a:solidFill>
              <a:schemeClr val="accent2">
                <a:lumMod val="50000"/>
              </a:schemeClr>
            </a:solidFill>
            <a:latin typeface="Bahnschrift SemiBold SemiConden" panose="020B0502040204020203" pitchFamily="34" charset="0"/>
          </a:endParaRPr>
        </a:p>
        <a:p>
          <a:pPr marL="88900" indent="-88900" algn="just">
            <a:buNone/>
          </a:pPr>
          <a:r>
            <a:rPr lang="pt-BR" sz="2800" b="1" dirty="0">
              <a:solidFill>
                <a:schemeClr val="accent2">
                  <a:lumMod val="50000"/>
                </a:schemeClr>
              </a:solidFill>
              <a:latin typeface="Bahnschrift SemiBold SemiConden" panose="020B0502040204020203" pitchFamily="34" charset="0"/>
            </a:rPr>
            <a:t>EC 103/2019 (art. 9º, § 7º)</a:t>
          </a:r>
        </a:p>
      </dgm:t>
    </dgm:pt>
    <dgm:pt modelId="{447F442D-ABFC-4AA6-9F54-9D38BD5869B4}" type="parTrans" cxnId="{9480C3C5-CDDF-45A9-91E5-A1D6A3E7865A}">
      <dgm:prSet/>
      <dgm:spPr/>
      <dgm:t>
        <a:bodyPr/>
        <a:lstStyle/>
        <a:p>
          <a:endParaRPr lang="pt-BR"/>
        </a:p>
      </dgm:t>
    </dgm:pt>
    <dgm:pt modelId="{53DAC1D7-C3D1-4270-BC63-2AD36F9BB221}" type="sibTrans" cxnId="{9480C3C5-CDDF-45A9-91E5-A1D6A3E7865A}">
      <dgm:prSet/>
      <dgm:spPr/>
      <dgm:t>
        <a:bodyPr/>
        <a:lstStyle/>
        <a:p>
          <a:endParaRPr lang="pt-BR"/>
        </a:p>
      </dgm:t>
    </dgm:pt>
    <dgm:pt modelId="{F6A0A79B-E127-4909-B96C-6DF4034A6C84}">
      <dgm:prSet custT="1"/>
      <dgm:spPr/>
      <dgm:t>
        <a:bodyPr/>
        <a:lstStyle/>
        <a:p>
          <a:pPr marL="88900" indent="-88900" algn="just">
            <a:buNone/>
          </a:pPr>
          <a:r>
            <a:rPr lang="pt-BR" sz="2800" dirty="0"/>
            <a:t> </a:t>
          </a:r>
          <a:r>
            <a:rPr lang="pt-BR" sz="2800" i="1" dirty="0">
              <a:solidFill>
                <a:schemeClr val="bg2">
                  <a:lumMod val="25000"/>
                </a:schemeClr>
              </a:solidFill>
            </a:rPr>
            <a:t>Art. 9º Até que entre em vigor a lei complementar que discipline o § 22 do art. 40 da Constituição Federal (LRP), aplicam-se aos RPPS o disposto na Lei nº 9.717/1998, e o disposto neste artigo.</a:t>
          </a:r>
        </a:p>
      </dgm:t>
    </dgm:pt>
    <dgm:pt modelId="{AE27BCBF-3F6C-4894-9594-5BCEB68BB73A}" type="parTrans" cxnId="{6C5D9CFE-D239-4C41-A81C-8367B083236C}">
      <dgm:prSet/>
      <dgm:spPr/>
      <dgm:t>
        <a:bodyPr/>
        <a:lstStyle/>
        <a:p>
          <a:endParaRPr lang="pt-BR"/>
        </a:p>
      </dgm:t>
    </dgm:pt>
    <dgm:pt modelId="{E8465536-6685-4C10-AD4D-022B0A89D101}" type="sibTrans" cxnId="{6C5D9CFE-D239-4C41-A81C-8367B083236C}">
      <dgm:prSet/>
      <dgm:spPr/>
      <dgm:t>
        <a:bodyPr/>
        <a:lstStyle/>
        <a:p>
          <a:endParaRPr lang="pt-BR"/>
        </a:p>
      </dgm:t>
    </dgm:pt>
    <dgm:pt modelId="{F8871CB9-8393-49C6-83AC-9AC4834170CD}">
      <dgm:prSet custT="1"/>
      <dgm:spPr/>
      <dgm:t>
        <a:bodyPr/>
        <a:lstStyle/>
        <a:p>
          <a:pPr marL="88900" indent="-88900" algn="just">
            <a:buNone/>
          </a:pPr>
          <a:r>
            <a:rPr lang="pt-BR" sz="2800" i="1" dirty="0">
              <a:solidFill>
                <a:schemeClr val="bg2">
                  <a:lumMod val="25000"/>
                </a:schemeClr>
              </a:solidFill>
            </a:rPr>
            <a:t> § 7º Os recursos dos RPPS poderão ser aplicados </a:t>
          </a:r>
          <a:r>
            <a:rPr lang="pt-BR" sz="2800" i="1" u="sng" dirty="0">
              <a:solidFill>
                <a:schemeClr val="bg2">
                  <a:lumMod val="25000"/>
                </a:schemeClr>
              </a:solidFill>
            </a:rPr>
            <a:t>na concessão de empréstimos a seus segurados, na modalidade de consignados, observada regulamentação específica estabelecida pelo Conselho Monetário Nacional</a:t>
          </a:r>
          <a:r>
            <a:rPr lang="pt-BR" sz="2800" i="1" dirty="0">
              <a:solidFill>
                <a:schemeClr val="bg2">
                  <a:lumMod val="25000"/>
                </a:schemeClr>
              </a:solidFill>
            </a:rPr>
            <a:t>.</a:t>
          </a:r>
        </a:p>
      </dgm:t>
    </dgm:pt>
    <dgm:pt modelId="{335A5863-020A-44C6-A742-488FCB882FF3}" type="parTrans" cxnId="{763BC50E-976E-46B5-9EDF-5D344D66627B}">
      <dgm:prSet/>
      <dgm:spPr/>
      <dgm:t>
        <a:bodyPr/>
        <a:lstStyle/>
        <a:p>
          <a:endParaRPr lang="pt-BR"/>
        </a:p>
      </dgm:t>
    </dgm:pt>
    <dgm:pt modelId="{88289BF0-D058-4317-B6E0-0EFEDBBC52A5}" type="sibTrans" cxnId="{763BC50E-976E-46B5-9EDF-5D344D66627B}">
      <dgm:prSet/>
      <dgm:spPr/>
      <dgm:t>
        <a:bodyPr/>
        <a:lstStyle/>
        <a:p>
          <a:endParaRPr lang="pt-BR"/>
        </a:p>
      </dgm:t>
    </dgm:pt>
    <dgm:pt modelId="{8ECE046B-FC01-47BD-B830-9E2219F4926F}">
      <dgm:prSet custT="1"/>
      <dgm:spPr/>
      <dgm:t>
        <a:bodyPr/>
        <a:lstStyle/>
        <a:p>
          <a:pPr marL="88900" indent="-88900" algn="just">
            <a:buNone/>
          </a:pPr>
          <a:endParaRPr lang="pt-BR" sz="2800" i="1" dirty="0">
            <a:solidFill>
              <a:schemeClr val="bg2">
                <a:lumMod val="25000"/>
              </a:schemeClr>
            </a:solidFill>
          </a:endParaRPr>
        </a:p>
      </dgm:t>
    </dgm:pt>
    <dgm:pt modelId="{6D8DE066-76CD-4622-B2BC-7D60EF7AC6C1}" type="parTrans" cxnId="{BF2D3422-0588-49FF-AD22-5BFA9BA8F294}">
      <dgm:prSet/>
      <dgm:spPr/>
      <dgm:t>
        <a:bodyPr/>
        <a:lstStyle/>
        <a:p>
          <a:endParaRPr lang="pt-BR"/>
        </a:p>
      </dgm:t>
    </dgm:pt>
    <dgm:pt modelId="{C1E2C764-9776-413F-ACCF-6E33238B6AC4}" type="sibTrans" cxnId="{BF2D3422-0588-49FF-AD22-5BFA9BA8F294}">
      <dgm:prSet/>
      <dgm:spPr/>
      <dgm:t>
        <a:bodyPr/>
        <a:lstStyle/>
        <a:p>
          <a:endParaRPr lang="pt-BR"/>
        </a:p>
      </dgm:t>
    </dgm:pt>
    <dgm:pt modelId="{5D08D628-ED0F-48CD-918B-3FFFD21CBB99}" type="pres">
      <dgm:prSet presAssocID="{48E411A2-475A-4E1E-A434-B7686906AB2B}" presName="Name0" presStyleCnt="0">
        <dgm:presLayoutVars>
          <dgm:dir/>
          <dgm:resizeHandles val="exact"/>
        </dgm:presLayoutVars>
      </dgm:prSet>
      <dgm:spPr/>
    </dgm:pt>
    <dgm:pt modelId="{7DA3974B-B44D-43A7-BE8E-A96965F3B869}" type="pres">
      <dgm:prSet presAssocID="{CF353F62-8B7F-4FEF-B19C-EB7400D75812}" presName="composite" presStyleCnt="0"/>
      <dgm:spPr/>
    </dgm:pt>
    <dgm:pt modelId="{A321DC5B-C0B8-44C6-B1E0-2D2060FAD039}" type="pres">
      <dgm:prSet presAssocID="{CF353F62-8B7F-4FEF-B19C-EB7400D75812}" presName="rect1" presStyleLbl="trAlignAcc1" presStyleIdx="0" presStyleCnt="1" custScaleY="119790" custLinFactNeighborX="51" custLinFactNeighborY="-32801">
        <dgm:presLayoutVars>
          <dgm:bulletEnabled val="1"/>
        </dgm:presLayoutVars>
      </dgm:prSet>
      <dgm:spPr/>
    </dgm:pt>
    <dgm:pt modelId="{8FF8A87C-431D-400A-8E70-BA131503D7DD}" type="pres">
      <dgm:prSet presAssocID="{CF353F62-8B7F-4FEF-B19C-EB7400D75812}" presName="rect2" presStyleLbl="fgImgPlace1" presStyleIdx="0" presStyleCnt="1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5612" r="-30388"/>
          </a:stretch>
        </a:blipFill>
      </dgm:spPr>
    </dgm:pt>
  </dgm:ptLst>
  <dgm:cxnLst>
    <dgm:cxn modelId="{763BC50E-976E-46B5-9EDF-5D344D66627B}" srcId="{CF353F62-8B7F-4FEF-B19C-EB7400D75812}" destId="{F8871CB9-8393-49C6-83AC-9AC4834170CD}" srcOrd="2" destOrd="0" parTransId="{335A5863-020A-44C6-A742-488FCB882FF3}" sibTransId="{88289BF0-D058-4317-B6E0-0EFEDBBC52A5}"/>
    <dgm:cxn modelId="{BF2D3422-0588-49FF-AD22-5BFA9BA8F294}" srcId="{CF353F62-8B7F-4FEF-B19C-EB7400D75812}" destId="{8ECE046B-FC01-47BD-B830-9E2219F4926F}" srcOrd="1" destOrd="0" parTransId="{6D8DE066-76CD-4622-B2BC-7D60EF7AC6C1}" sibTransId="{C1E2C764-9776-413F-ACCF-6E33238B6AC4}"/>
    <dgm:cxn modelId="{648D1348-92F9-4146-8B4B-F935854343DD}" type="presOf" srcId="{F8871CB9-8393-49C6-83AC-9AC4834170CD}" destId="{A321DC5B-C0B8-44C6-B1E0-2D2060FAD039}" srcOrd="0" destOrd="3" presId="urn:microsoft.com/office/officeart/2008/layout/PictureStrips"/>
    <dgm:cxn modelId="{9E495450-A1C7-4242-B073-953834561222}" type="presOf" srcId="{8ECE046B-FC01-47BD-B830-9E2219F4926F}" destId="{A321DC5B-C0B8-44C6-B1E0-2D2060FAD039}" srcOrd="0" destOrd="2" presId="urn:microsoft.com/office/officeart/2008/layout/PictureStrips"/>
    <dgm:cxn modelId="{749198B4-63EF-4657-B9E4-BA4C2AE252A8}" type="presOf" srcId="{CF353F62-8B7F-4FEF-B19C-EB7400D75812}" destId="{A321DC5B-C0B8-44C6-B1E0-2D2060FAD039}" srcOrd="0" destOrd="0" presId="urn:microsoft.com/office/officeart/2008/layout/PictureStrips"/>
    <dgm:cxn modelId="{FF943FC4-2F8E-4036-9AE9-994F893BCD62}" type="presOf" srcId="{48E411A2-475A-4E1E-A434-B7686906AB2B}" destId="{5D08D628-ED0F-48CD-918B-3FFFD21CBB99}" srcOrd="0" destOrd="0" presId="urn:microsoft.com/office/officeart/2008/layout/PictureStrips"/>
    <dgm:cxn modelId="{9480C3C5-CDDF-45A9-91E5-A1D6A3E7865A}" srcId="{48E411A2-475A-4E1E-A434-B7686906AB2B}" destId="{CF353F62-8B7F-4FEF-B19C-EB7400D75812}" srcOrd="0" destOrd="0" parTransId="{447F442D-ABFC-4AA6-9F54-9D38BD5869B4}" sibTransId="{53DAC1D7-C3D1-4270-BC63-2AD36F9BB221}"/>
    <dgm:cxn modelId="{62BE76EC-82A1-42BA-B1A3-B7CF887BF1FC}" type="presOf" srcId="{F6A0A79B-E127-4909-B96C-6DF4034A6C84}" destId="{A321DC5B-C0B8-44C6-B1E0-2D2060FAD039}" srcOrd="0" destOrd="1" presId="urn:microsoft.com/office/officeart/2008/layout/PictureStrips"/>
    <dgm:cxn modelId="{6C5D9CFE-D239-4C41-A81C-8367B083236C}" srcId="{CF353F62-8B7F-4FEF-B19C-EB7400D75812}" destId="{F6A0A79B-E127-4909-B96C-6DF4034A6C84}" srcOrd="0" destOrd="0" parTransId="{AE27BCBF-3F6C-4894-9594-5BCEB68BB73A}" sibTransId="{E8465536-6685-4C10-AD4D-022B0A89D101}"/>
    <dgm:cxn modelId="{C4808706-B7C7-4410-B966-FA6E413BAD63}" type="presParOf" srcId="{5D08D628-ED0F-48CD-918B-3FFFD21CBB99}" destId="{7DA3974B-B44D-43A7-BE8E-A96965F3B869}" srcOrd="0" destOrd="0" presId="urn:microsoft.com/office/officeart/2008/layout/PictureStrips"/>
    <dgm:cxn modelId="{93A94B97-CB4F-4C02-9170-4EE2D31A2532}" type="presParOf" srcId="{7DA3974B-B44D-43A7-BE8E-A96965F3B869}" destId="{A321DC5B-C0B8-44C6-B1E0-2D2060FAD039}" srcOrd="0" destOrd="0" presId="urn:microsoft.com/office/officeart/2008/layout/PictureStrips"/>
    <dgm:cxn modelId="{41577C0E-7402-445F-86BB-FCBF1B191C12}" type="presParOf" srcId="{7DA3974B-B44D-43A7-BE8E-A96965F3B869}" destId="{8FF8A87C-431D-400A-8E70-BA131503D7DD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85588C9-CE38-4806-AFBC-01BB175397EE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03709984-2600-480A-AE14-3DF018C6543E}">
      <dgm:prSet phldrT="[Texto]"/>
      <dgm:spPr/>
      <dgm:t>
        <a:bodyPr/>
        <a:lstStyle/>
        <a:p>
          <a:r>
            <a:rPr lang="pt-BR" dirty="0"/>
            <a:t>EC 113/2021</a:t>
          </a:r>
          <a:endParaRPr lang="pt-BR" b="1" dirty="0"/>
        </a:p>
      </dgm:t>
    </dgm:pt>
    <dgm:pt modelId="{44E6F4C8-185F-4843-BE0C-A81619F30762}" type="parTrans" cxnId="{180459BD-488A-4AD0-A642-67C7B5796D23}">
      <dgm:prSet/>
      <dgm:spPr/>
      <dgm:t>
        <a:bodyPr/>
        <a:lstStyle/>
        <a:p>
          <a:endParaRPr lang="pt-BR"/>
        </a:p>
      </dgm:t>
    </dgm:pt>
    <dgm:pt modelId="{2596158A-E623-4E9E-8582-E5DA008003AF}" type="sibTrans" cxnId="{180459BD-488A-4AD0-A642-67C7B5796D23}">
      <dgm:prSet/>
      <dgm:spPr/>
      <dgm:t>
        <a:bodyPr/>
        <a:lstStyle/>
        <a:p>
          <a:endParaRPr lang="pt-BR"/>
        </a:p>
      </dgm:t>
    </dgm:pt>
    <dgm:pt modelId="{F2F84472-549A-4969-9640-B05FC4194A34}">
      <dgm:prSet phldrT="[Texto]"/>
      <dgm:spPr/>
      <dgm:t>
        <a:bodyPr/>
        <a:lstStyle/>
        <a:p>
          <a:r>
            <a:rPr lang="pt-BR" b="1" dirty="0"/>
            <a:t>Prazo de formalização até 30/06/2022</a:t>
          </a:r>
        </a:p>
      </dgm:t>
    </dgm:pt>
    <dgm:pt modelId="{99EA00A4-01FE-47BB-A3FF-484EC23EF058}" type="parTrans" cxnId="{B1B6DC9C-29DC-4279-B838-061DAF1ABB71}">
      <dgm:prSet/>
      <dgm:spPr/>
      <dgm:t>
        <a:bodyPr/>
        <a:lstStyle/>
        <a:p>
          <a:endParaRPr lang="pt-BR"/>
        </a:p>
      </dgm:t>
    </dgm:pt>
    <dgm:pt modelId="{57D19A8D-1448-449E-ADFC-E84123C2BAC2}" type="sibTrans" cxnId="{B1B6DC9C-29DC-4279-B838-061DAF1ABB71}">
      <dgm:prSet/>
      <dgm:spPr/>
      <dgm:t>
        <a:bodyPr/>
        <a:lstStyle/>
        <a:p>
          <a:endParaRPr lang="pt-BR"/>
        </a:p>
      </dgm:t>
    </dgm:pt>
    <dgm:pt modelId="{3CFA3AF8-EFC9-4F3B-BA46-045E6BFBF8D2}">
      <dgm:prSet phldrT="[Texto]"/>
      <dgm:spPr/>
      <dgm:t>
        <a:bodyPr/>
        <a:lstStyle/>
        <a:p>
          <a:r>
            <a:rPr lang="pt-BR" b="1" dirty="0"/>
            <a:t>Portaria MTP 360/2022</a:t>
          </a:r>
        </a:p>
      </dgm:t>
    </dgm:pt>
    <dgm:pt modelId="{D677BD28-3C98-48CC-8ED3-D05EAC6CDC64}" type="parTrans" cxnId="{B2BDDA26-0993-4EC6-B9A8-29201AFAB983}">
      <dgm:prSet/>
      <dgm:spPr/>
      <dgm:t>
        <a:bodyPr/>
        <a:lstStyle/>
        <a:p>
          <a:endParaRPr lang="pt-BR"/>
        </a:p>
      </dgm:t>
    </dgm:pt>
    <dgm:pt modelId="{C45958A6-AEFC-4E82-84D1-45A7CEE0CB9F}" type="sibTrans" cxnId="{B2BDDA26-0993-4EC6-B9A8-29201AFAB983}">
      <dgm:prSet/>
      <dgm:spPr/>
      <dgm:t>
        <a:bodyPr/>
        <a:lstStyle/>
        <a:p>
          <a:endParaRPr lang="pt-BR"/>
        </a:p>
      </dgm:t>
    </dgm:pt>
    <dgm:pt modelId="{811CB301-E8C7-42B1-810D-54B90796AEDB}">
      <dgm:prSet phldrT="[Texto]"/>
      <dgm:spPr/>
      <dgm:t>
        <a:bodyPr/>
        <a:lstStyle/>
        <a:p>
          <a:r>
            <a:rPr lang="pt-BR" b="1" dirty="0"/>
            <a:t>Formalização: cadastro no </a:t>
          </a:r>
          <a:r>
            <a:rPr lang="pt-BR" b="1" dirty="0" err="1"/>
            <a:t>Cadprev</a:t>
          </a:r>
          <a:r>
            <a:rPr lang="pt-BR" b="1" dirty="0"/>
            <a:t> até 30/06/2022 (em caso de não adequação do sistema, envio do requerimento pelo </a:t>
          </a:r>
          <a:r>
            <a:rPr lang="pt-BR" b="1" dirty="0" err="1"/>
            <a:t>Gescon</a:t>
          </a:r>
          <a:r>
            <a:rPr lang="pt-BR" b="1" dirty="0"/>
            <a:t>)</a:t>
          </a:r>
        </a:p>
      </dgm:t>
    </dgm:pt>
    <dgm:pt modelId="{9AECA889-0B19-4830-8336-CF45DE5C4746}" type="parTrans" cxnId="{D8A29942-F726-48F6-956F-54BCF061261E}">
      <dgm:prSet/>
      <dgm:spPr/>
      <dgm:t>
        <a:bodyPr/>
        <a:lstStyle/>
        <a:p>
          <a:endParaRPr lang="pt-BR"/>
        </a:p>
      </dgm:t>
    </dgm:pt>
    <dgm:pt modelId="{86D2787D-8B48-49EA-8A91-D54831FCC204}" type="sibTrans" cxnId="{D8A29942-F726-48F6-956F-54BCF061261E}">
      <dgm:prSet/>
      <dgm:spPr/>
      <dgm:t>
        <a:bodyPr/>
        <a:lstStyle/>
        <a:p>
          <a:endParaRPr lang="pt-BR"/>
        </a:p>
      </dgm:t>
    </dgm:pt>
    <dgm:pt modelId="{3473A56F-D434-40B8-9B29-395EED058FA4}">
      <dgm:prSet phldrT="[Texto]"/>
      <dgm:spPr/>
      <dgm:t>
        <a:bodyPr/>
        <a:lstStyle/>
        <a:p>
          <a:r>
            <a:rPr lang="pt-BR" b="1" dirty="0"/>
            <a:t>Envio do requerimento específico pelo </a:t>
          </a:r>
          <a:r>
            <a:rPr lang="pt-BR" b="1" dirty="0" err="1"/>
            <a:t>Gescon</a:t>
          </a:r>
          <a:r>
            <a:rPr lang="pt-BR" b="1" dirty="0"/>
            <a:t> e da lei específica</a:t>
          </a:r>
        </a:p>
      </dgm:t>
    </dgm:pt>
    <dgm:pt modelId="{9C37BDE3-D3F6-440A-B492-0423EDED014D}" type="parTrans" cxnId="{F690A4D9-64EC-4E11-AA3D-A4E751FB8088}">
      <dgm:prSet/>
      <dgm:spPr/>
      <dgm:t>
        <a:bodyPr/>
        <a:lstStyle/>
        <a:p>
          <a:endParaRPr lang="pt-BR"/>
        </a:p>
      </dgm:t>
    </dgm:pt>
    <dgm:pt modelId="{D5BAD8BB-1B56-413A-9505-C36511C052AE}" type="sibTrans" cxnId="{F690A4D9-64EC-4E11-AA3D-A4E751FB8088}">
      <dgm:prSet/>
      <dgm:spPr/>
      <dgm:t>
        <a:bodyPr/>
        <a:lstStyle/>
        <a:p>
          <a:endParaRPr lang="pt-BR"/>
        </a:p>
      </dgm:t>
    </dgm:pt>
    <dgm:pt modelId="{A000498D-DE05-410D-A642-B81B58555AF2}">
      <dgm:prSet phldrT="[Texto]"/>
      <dgm:spPr/>
      <dgm:t>
        <a:bodyPr/>
        <a:lstStyle/>
        <a:p>
          <a:r>
            <a:rPr lang="pt-BR" b="1" dirty="0"/>
            <a:t>MTP definirá os critérios</a:t>
          </a:r>
        </a:p>
      </dgm:t>
    </dgm:pt>
    <dgm:pt modelId="{25E8EC63-6C38-494E-8088-6E3423374D33}" type="parTrans" cxnId="{E2DB83ED-923C-43E3-8107-8E488E5C10F7}">
      <dgm:prSet/>
      <dgm:spPr/>
      <dgm:t>
        <a:bodyPr/>
        <a:lstStyle/>
        <a:p>
          <a:endParaRPr lang="pt-BR"/>
        </a:p>
      </dgm:t>
    </dgm:pt>
    <dgm:pt modelId="{504CD1F7-8B44-4D13-8718-EA73D6A540F9}" type="sibTrans" cxnId="{E2DB83ED-923C-43E3-8107-8E488E5C10F7}">
      <dgm:prSet/>
      <dgm:spPr/>
      <dgm:t>
        <a:bodyPr/>
        <a:lstStyle/>
        <a:p>
          <a:endParaRPr lang="pt-BR"/>
        </a:p>
      </dgm:t>
    </dgm:pt>
    <dgm:pt modelId="{013FED49-91D1-463F-AC31-EAA3257B6F2F}">
      <dgm:prSet phldrT="[Texto]"/>
      <dgm:spPr/>
      <dgm:t>
        <a:bodyPr/>
        <a:lstStyle/>
        <a:p>
          <a:r>
            <a:rPr lang="pt-BR" b="1" dirty="0"/>
            <a:t>MTP divulgará as informações, inclusive p/ parcelamento do ente c/ RFB (RGPS)</a:t>
          </a:r>
        </a:p>
      </dgm:t>
    </dgm:pt>
    <dgm:pt modelId="{0FC1FEE0-A2E8-408F-A66D-8EA5D5234DAB}" type="parTrans" cxnId="{5A68F4A7-9268-4024-BD89-DD778794A3F9}">
      <dgm:prSet/>
      <dgm:spPr/>
      <dgm:t>
        <a:bodyPr/>
        <a:lstStyle/>
        <a:p>
          <a:endParaRPr lang="pt-BR"/>
        </a:p>
      </dgm:t>
    </dgm:pt>
    <dgm:pt modelId="{E502A87B-E18D-4276-9613-1DDDA1B70035}" type="sibTrans" cxnId="{5A68F4A7-9268-4024-BD89-DD778794A3F9}">
      <dgm:prSet/>
      <dgm:spPr/>
      <dgm:t>
        <a:bodyPr/>
        <a:lstStyle/>
        <a:p>
          <a:endParaRPr lang="pt-BR"/>
        </a:p>
      </dgm:t>
    </dgm:pt>
    <dgm:pt modelId="{9D2D1DFF-2157-4F02-A4FB-6BDC38353FD6}">
      <dgm:prSet phldrT="[Texto]"/>
      <dgm:spPr/>
      <dgm:t>
        <a:bodyPr/>
        <a:lstStyle/>
        <a:p>
          <a:r>
            <a:rPr lang="pt-BR" b="1" dirty="0"/>
            <a:t>Autorização de vinculação do FPM p/ pagamento das parcelas</a:t>
          </a:r>
        </a:p>
      </dgm:t>
    </dgm:pt>
    <dgm:pt modelId="{54921AEF-06B7-4187-B462-C911BE1F28B8}" type="parTrans" cxnId="{64923B22-300B-43A2-8342-7C64C76ABD68}">
      <dgm:prSet/>
      <dgm:spPr/>
      <dgm:t>
        <a:bodyPr/>
        <a:lstStyle/>
        <a:p>
          <a:endParaRPr lang="pt-BR"/>
        </a:p>
      </dgm:t>
    </dgm:pt>
    <dgm:pt modelId="{7C7CDCB8-8298-4FD4-B1FF-A791CFFDF605}" type="sibTrans" cxnId="{64923B22-300B-43A2-8342-7C64C76ABD68}">
      <dgm:prSet/>
      <dgm:spPr/>
      <dgm:t>
        <a:bodyPr/>
        <a:lstStyle/>
        <a:p>
          <a:endParaRPr lang="pt-BR"/>
        </a:p>
      </dgm:t>
    </dgm:pt>
    <dgm:pt modelId="{73162E2C-365C-449B-8060-F7029DA7B0C9}">
      <dgm:prSet phldrT="[Texto]"/>
      <dgm:spPr/>
      <dgm:t>
        <a:bodyPr/>
        <a:lstStyle/>
        <a:p>
          <a:r>
            <a:rPr lang="pt-BR" b="1" dirty="0"/>
            <a:t>Envio da Emenda à lei Orgânica, Lei complementar e Lei ordinária da Reforma</a:t>
          </a:r>
        </a:p>
      </dgm:t>
    </dgm:pt>
    <dgm:pt modelId="{9AEDC787-AC56-413A-8EE7-4CE987754A59}" type="parTrans" cxnId="{BA64C996-C20B-4837-BF25-231A2A63E95C}">
      <dgm:prSet/>
      <dgm:spPr/>
      <dgm:t>
        <a:bodyPr/>
        <a:lstStyle/>
        <a:p>
          <a:endParaRPr lang="pt-BR"/>
        </a:p>
      </dgm:t>
    </dgm:pt>
    <dgm:pt modelId="{A06BD755-FA1A-4F26-AC60-FDBA24BEEF95}" type="sibTrans" cxnId="{BA64C996-C20B-4837-BF25-231A2A63E95C}">
      <dgm:prSet/>
      <dgm:spPr/>
      <dgm:t>
        <a:bodyPr/>
        <a:lstStyle/>
        <a:p>
          <a:endParaRPr lang="pt-BR"/>
        </a:p>
      </dgm:t>
    </dgm:pt>
    <dgm:pt modelId="{9CE6A425-4DD4-4089-B5C5-1823171AEAA6}">
      <dgm:prSet phldrT="[Texto]"/>
      <dgm:spPr/>
      <dgm:t>
        <a:bodyPr/>
        <a:lstStyle/>
        <a:p>
          <a:r>
            <a:rPr lang="pt-BR" b="1" dirty="0"/>
            <a:t>Envio das avaliações atuariais com a situação antes e depois da alteração das regras de benefícios</a:t>
          </a:r>
        </a:p>
      </dgm:t>
    </dgm:pt>
    <dgm:pt modelId="{ECCBEB52-D254-467F-AA1C-B8D1533402F8}" type="parTrans" cxnId="{6354B797-A388-4CF5-848F-BA80A36E8C10}">
      <dgm:prSet/>
      <dgm:spPr/>
      <dgm:t>
        <a:bodyPr/>
        <a:lstStyle/>
        <a:p>
          <a:endParaRPr lang="pt-BR"/>
        </a:p>
      </dgm:t>
    </dgm:pt>
    <dgm:pt modelId="{8697B46B-EFF4-4A24-BD62-3CFBE4A93483}" type="sibTrans" cxnId="{6354B797-A388-4CF5-848F-BA80A36E8C10}">
      <dgm:prSet/>
      <dgm:spPr/>
      <dgm:t>
        <a:bodyPr/>
        <a:lstStyle/>
        <a:p>
          <a:endParaRPr lang="pt-BR"/>
        </a:p>
      </dgm:t>
    </dgm:pt>
    <dgm:pt modelId="{700C8622-F272-43EE-AE59-B7DBCB89753D}" type="pres">
      <dgm:prSet presAssocID="{E85588C9-CE38-4806-AFBC-01BB175397EE}" presName="Name0" presStyleCnt="0">
        <dgm:presLayoutVars>
          <dgm:dir/>
          <dgm:animLvl val="lvl"/>
          <dgm:resizeHandles val="exact"/>
        </dgm:presLayoutVars>
      </dgm:prSet>
      <dgm:spPr/>
    </dgm:pt>
    <dgm:pt modelId="{B620DF27-A3C0-4CF3-B5CC-EF5D64553C95}" type="pres">
      <dgm:prSet presAssocID="{3CFA3AF8-EFC9-4F3B-BA46-045E6BFBF8D2}" presName="boxAndChildren" presStyleCnt="0"/>
      <dgm:spPr/>
    </dgm:pt>
    <dgm:pt modelId="{F49E30EA-CC48-4FF7-BB03-1828A2F6A2C4}" type="pres">
      <dgm:prSet presAssocID="{3CFA3AF8-EFC9-4F3B-BA46-045E6BFBF8D2}" presName="parentTextBox" presStyleLbl="node1" presStyleIdx="0" presStyleCnt="2"/>
      <dgm:spPr/>
    </dgm:pt>
    <dgm:pt modelId="{A3B446EB-FE62-4B1E-8C52-C8C4E035CF79}" type="pres">
      <dgm:prSet presAssocID="{3CFA3AF8-EFC9-4F3B-BA46-045E6BFBF8D2}" presName="entireBox" presStyleLbl="node1" presStyleIdx="0" presStyleCnt="2"/>
      <dgm:spPr/>
    </dgm:pt>
    <dgm:pt modelId="{BF7E3D87-3212-4A26-B85F-27D5C5B2FDD8}" type="pres">
      <dgm:prSet presAssocID="{3CFA3AF8-EFC9-4F3B-BA46-045E6BFBF8D2}" presName="descendantBox" presStyleCnt="0"/>
      <dgm:spPr/>
    </dgm:pt>
    <dgm:pt modelId="{1CC9A007-272F-46B7-A04B-4B142A93F1C8}" type="pres">
      <dgm:prSet presAssocID="{811CB301-E8C7-42B1-810D-54B90796AEDB}" presName="childTextBox" presStyleLbl="fgAccFollowNode1" presStyleIdx="0" presStyleCnt="8">
        <dgm:presLayoutVars>
          <dgm:bulletEnabled val="1"/>
        </dgm:presLayoutVars>
      </dgm:prSet>
      <dgm:spPr/>
    </dgm:pt>
    <dgm:pt modelId="{A5D9137C-29F5-4F49-BD3D-317BE775DAA3}" type="pres">
      <dgm:prSet presAssocID="{3473A56F-D434-40B8-9B29-395EED058FA4}" presName="childTextBox" presStyleLbl="fgAccFollowNode1" presStyleIdx="1" presStyleCnt="8">
        <dgm:presLayoutVars>
          <dgm:bulletEnabled val="1"/>
        </dgm:presLayoutVars>
      </dgm:prSet>
      <dgm:spPr/>
    </dgm:pt>
    <dgm:pt modelId="{6D8D1A83-F603-4C9E-BB9D-55830E337306}" type="pres">
      <dgm:prSet presAssocID="{73162E2C-365C-449B-8060-F7029DA7B0C9}" presName="childTextBox" presStyleLbl="fgAccFollowNode1" presStyleIdx="2" presStyleCnt="8">
        <dgm:presLayoutVars>
          <dgm:bulletEnabled val="1"/>
        </dgm:presLayoutVars>
      </dgm:prSet>
      <dgm:spPr/>
    </dgm:pt>
    <dgm:pt modelId="{7B5C7F0A-79FD-4C9B-9A32-ABF01CF7E603}" type="pres">
      <dgm:prSet presAssocID="{9CE6A425-4DD4-4089-B5C5-1823171AEAA6}" presName="childTextBox" presStyleLbl="fgAccFollowNode1" presStyleIdx="3" presStyleCnt="8">
        <dgm:presLayoutVars>
          <dgm:bulletEnabled val="1"/>
        </dgm:presLayoutVars>
      </dgm:prSet>
      <dgm:spPr/>
    </dgm:pt>
    <dgm:pt modelId="{8B5ED1BE-64C7-4B4C-9A73-ACA7841A9B79}" type="pres">
      <dgm:prSet presAssocID="{2596158A-E623-4E9E-8582-E5DA008003AF}" presName="sp" presStyleCnt="0"/>
      <dgm:spPr/>
    </dgm:pt>
    <dgm:pt modelId="{CC4FAD82-9B33-4564-889C-964E912191E2}" type="pres">
      <dgm:prSet presAssocID="{03709984-2600-480A-AE14-3DF018C6543E}" presName="arrowAndChildren" presStyleCnt="0"/>
      <dgm:spPr/>
    </dgm:pt>
    <dgm:pt modelId="{FD421736-94CA-48D9-A591-E8D9657D7F11}" type="pres">
      <dgm:prSet presAssocID="{03709984-2600-480A-AE14-3DF018C6543E}" presName="parentTextArrow" presStyleLbl="node1" presStyleIdx="0" presStyleCnt="2"/>
      <dgm:spPr/>
    </dgm:pt>
    <dgm:pt modelId="{5273FE7E-2823-4D2C-B0BB-80746A979606}" type="pres">
      <dgm:prSet presAssocID="{03709984-2600-480A-AE14-3DF018C6543E}" presName="arrow" presStyleLbl="node1" presStyleIdx="1" presStyleCnt="2" custLinFactNeighborY="8921"/>
      <dgm:spPr/>
    </dgm:pt>
    <dgm:pt modelId="{503507E2-D873-4F7B-92F1-EAA079E9E9A9}" type="pres">
      <dgm:prSet presAssocID="{03709984-2600-480A-AE14-3DF018C6543E}" presName="descendantArrow" presStyleCnt="0"/>
      <dgm:spPr/>
    </dgm:pt>
    <dgm:pt modelId="{AA71E7C8-F31F-4887-9470-0359756DF9AE}" type="pres">
      <dgm:prSet presAssocID="{F2F84472-549A-4969-9640-B05FC4194A34}" presName="childTextArrow" presStyleLbl="fgAccFollowNode1" presStyleIdx="4" presStyleCnt="8">
        <dgm:presLayoutVars>
          <dgm:bulletEnabled val="1"/>
        </dgm:presLayoutVars>
      </dgm:prSet>
      <dgm:spPr/>
    </dgm:pt>
    <dgm:pt modelId="{B6D0734A-C0F5-4E31-8FC9-BBECA2D9C4C4}" type="pres">
      <dgm:prSet presAssocID="{A000498D-DE05-410D-A642-B81B58555AF2}" presName="childTextArrow" presStyleLbl="fgAccFollowNode1" presStyleIdx="5" presStyleCnt="8">
        <dgm:presLayoutVars>
          <dgm:bulletEnabled val="1"/>
        </dgm:presLayoutVars>
      </dgm:prSet>
      <dgm:spPr/>
    </dgm:pt>
    <dgm:pt modelId="{CCE6F31E-9608-4177-90DF-7CE8D31DCC1F}" type="pres">
      <dgm:prSet presAssocID="{013FED49-91D1-463F-AC31-EAA3257B6F2F}" presName="childTextArrow" presStyleLbl="fgAccFollowNode1" presStyleIdx="6" presStyleCnt="8">
        <dgm:presLayoutVars>
          <dgm:bulletEnabled val="1"/>
        </dgm:presLayoutVars>
      </dgm:prSet>
      <dgm:spPr/>
    </dgm:pt>
    <dgm:pt modelId="{63EEEC28-725D-4F3A-A285-6E6339D3BEC2}" type="pres">
      <dgm:prSet presAssocID="{9D2D1DFF-2157-4F02-A4FB-6BDC38353FD6}" presName="childTextArrow" presStyleLbl="fgAccFollowNode1" presStyleIdx="7" presStyleCnt="8">
        <dgm:presLayoutVars>
          <dgm:bulletEnabled val="1"/>
        </dgm:presLayoutVars>
      </dgm:prSet>
      <dgm:spPr/>
    </dgm:pt>
  </dgm:ptLst>
  <dgm:cxnLst>
    <dgm:cxn modelId="{77962410-AC80-451C-AD54-773C070AB9BF}" type="presOf" srcId="{F2F84472-549A-4969-9640-B05FC4194A34}" destId="{AA71E7C8-F31F-4887-9470-0359756DF9AE}" srcOrd="0" destOrd="0" presId="urn:microsoft.com/office/officeart/2005/8/layout/process4"/>
    <dgm:cxn modelId="{64923B22-300B-43A2-8342-7C64C76ABD68}" srcId="{03709984-2600-480A-AE14-3DF018C6543E}" destId="{9D2D1DFF-2157-4F02-A4FB-6BDC38353FD6}" srcOrd="3" destOrd="0" parTransId="{54921AEF-06B7-4187-B462-C911BE1F28B8}" sibTransId="{7C7CDCB8-8298-4FD4-B1FF-A791CFFDF605}"/>
    <dgm:cxn modelId="{B2BDDA26-0993-4EC6-B9A8-29201AFAB983}" srcId="{E85588C9-CE38-4806-AFBC-01BB175397EE}" destId="{3CFA3AF8-EFC9-4F3B-BA46-045E6BFBF8D2}" srcOrd="1" destOrd="0" parTransId="{D677BD28-3C98-48CC-8ED3-D05EAC6CDC64}" sibTransId="{C45958A6-AEFC-4E82-84D1-45A7CEE0CB9F}"/>
    <dgm:cxn modelId="{898E562A-BFCB-4904-9210-27ADABD1A595}" type="presOf" srcId="{9CE6A425-4DD4-4089-B5C5-1823171AEAA6}" destId="{7B5C7F0A-79FD-4C9B-9A32-ABF01CF7E603}" srcOrd="0" destOrd="0" presId="urn:microsoft.com/office/officeart/2005/8/layout/process4"/>
    <dgm:cxn modelId="{C8B4D43D-9879-44DA-B788-0E2E4769DE70}" type="presOf" srcId="{3473A56F-D434-40B8-9B29-395EED058FA4}" destId="{A5D9137C-29F5-4F49-BD3D-317BE775DAA3}" srcOrd="0" destOrd="0" presId="urn:microsoft.com/office/officeart/2005/8/layout/process4"/>
    <dgm:cxn modelId="{D8A29942-F726-48F6-956F-54BCF061261E}" srcId="{3CFA3AF8-EFC9-4F3B-BA46-045E6BFBF8D2}" destId="{811CB301-E8C7-42B1-810D-54B90796AEDB}" srcOrd="0" destOrd="0" parTransId="{9AECA889-0B19-4830-8336-CF45DE5C4746}" sibTransId="{86D2787D-8B48-49EA-8A91-D54831FCC204}"/>
    <dgm:cxn modelId="{2B27844C-E72D-4A04-921B-AB3DCC5905F8}" type="presOf" srcId="{73162E2C-365C-449B-8060-F7029DA7B0C9}" destId="{6D8D1A83-F603-4C9E-BB9D-55830E337306}" srcOrd="0" destOrd="0" presId="urn:microsoft.com/office/officeart/2005/8/layout/process4"/>
    <dgm:cxn modelId="{4CEB5574-AD7E-441B-B123-99CCBEAA3982}" type="presOf" srcId="{03709984-2600-480A-AE14-3DF018C6543E}" destId="{FD421736-94CA-48D9-A591-E8D9657D7F11}" srcOrd="0" destOrd="0" presId="urn:microsoft.com/office/officeart/2005/8/layout/process4"/>
    <dgm:cxn modelId="{C3812D89-6E47-4596-A3FC-1924481D63EE}" type="presOf" srcId="{A000498D-DE05-410D-A642-B81B58555AF2}" destId="{B6D0734A-C0F5-4E31-8FC9-BBECA2D9C4C4}" srcOrd="0" destOrd="0" presId="urn:microsoft.com/office/officeart/2005/8/layout/process4"/>
    <dgm:cxn modelId="{BA64C996-C20B-4837-BF25-231A2A63E95C}" srcId="{3CFA3AF8-EFC9-4F3B-BA46-045E6BFBF8D2}" destId="{73162E2C-365C-449B-8060-F7029DA7B0C9}" srcOrd="2" destOrd="0" parTransId="{9AEDC787-AC56-413A-8EE7-4CE987754A59}" sibTransId="{A06BD755-FA1A-4F26-AC60-FDBA24BEEF95}"/>
    <dgm:cxn modelId="{6354B797-A388-4CF5-848F-BA80A36E8C10}" srcId="{3CFA3AF8-EFC9-4F3B-BA46-045E6BFBF8D2}" destId="{9CE6A425-4DD4-4089-B5C5-1823171AEAA6}" srcOrd="3" destOrd="0" parTransId="{ECCBEB52-D254-467F-AA1C-B8D1533402F8}" sibTransId="{8697B46B-EFF4-4A24-BD62-3CFBE4A93483}"/>
    <dgm:cxn modelId="{4EE51299-EC83-4752-83A5-44A65538B968}" type="presOf" srcId="{E85588C9-CE38-4806-AFBC-01BB175397EE}" destId="{700C8622-F272-43EE-AE59-B7DBCB89753D}" srcOrd="0" destOrd="0" presId="urn:microsoft.com/office/officeart/2005/8/layout/process4"/>
    <dgm:cxn modelId="{B1B6DC9C-29DC-4279-B838-061DAF1ABB71}" srcId="{03709984-2600-480A-AE14-3DF018C6543E}" destId="{F2F84472-549A-4969-9640-B05FC4194A34}" srcOrd="0" destOrd="0" parTransId="{99EA00A4-01FE-47BB-A3FF-484EC23EF058}" sibTransId="{57D19A8D-1448-449E-ADFC-E84123C2BAC2}"/>
    <dgm:cxn modelId="{5A68F4A7-9268-4024-BD89-DD778794A3F9}" srcId="{03709984-2600-480A-AE14-3DF018C6543E}" destId="{013FED49-91D1-463F-AC31-EAA3257B6F2F}" srcOrd="2" destOrd="0" parTransId="{0FC1FEE0-A2E8-408F-A66D-8EA5D5234DAB}" sibTransId="{E502A87B-E18D-4276-9613-1DDDA1B70035}"/>
    <dgm:cxn modelId="{FC7A4DB3-6164-49A0-BA16-34954EC8D2DF}" type="presOf" srcId="{3CFA3AF8-EFC9-4F3B-BA46-045E6BFBF8D2}" destId="{A3B446EB-FE62-4B1E-8C52-C8C4E035CF79}" srcOrd="1" destOrd="0" presId="urn:microsoft.com/office/officeart/2005/8/layout/process4"/>
    <dgm:cxn modelId="{B0E18CBB-E164-4CCF-B0BE-524BC6D28546}" type="presOf" srcId="{3CFA3AF8-EFC9-4F3B-BA46-045E6BFBF8D2}" destId="{F49E30EA-CC48-4FF7-BB03-1828A2F6A2C4}" srcOrd="0" destOrd="0" presId="urn:microsoft.com/office/officeart/2005/8/layout/process4"/>
    <dgm:cxn modelId="{180459BD-488A-4AD0-A642-67C7B5796D23}" srcId="{E85588C9-CE38-4806-AFBC-01BB175397EE}" destId="{03709984-2600-480A-AE14-3DF018C6543E}" srcOrd="0" destOrd="0" parTransId="{44E6F4C8-185F-4843-BE0C-A81619F30762}" sibTransId="{2596158A-E623-4E9E-8582-E5DA008003AF}"/>
    <dgm:cxn modelId="{2C234AC5-08D1-4646-A471-44D8D96C0EB9}" type="presOf" srcId="{9D2D1DFF-2157-4F02-A4FB-6BDC38353FD6}" destId="{63EEEC28-725D-4F3A-A285-6E6339D3BEC2}" srcOrd="0" destOrd="0" presId="urn:microsoft.com/office/officeart/2005/8/layout/process4"/>
    <dgm:cxn modelId="{8A3A89CB-305E-4F4E-AE76-3CEA8BBCB9B3}" type="presOf" srcId="{811CB301-E8C7-42B1-810D-54B90796AEDB}" destId="{1CC9A007-272F-46B7-A04B-4B142A93F1C8}" srcOrd="0" destOrd="0" presId="urn:microsoft.com/office/officeart/2005/8/layout/process4"/>
    <dgm:cxn modelId="{F690A4D9-64EC-4E11-AA3D-A4E751FB8088}" srcId="{3CFA3AF8-EFC9-4F3B-BA46-045E6BFBF8D2}" destId="{3473A56F-D434-40B8-9B29-395EED058FA4}" srcOrd="1" destOrd="0" parTransId="{9C37BDE3-D3F6-440A-B492-0423EDED014D}" sibTransId="{D5BAD8BB-1B56-413A-9505-C36511C052AE}"/>
    <dgm:cxn modelId="{764867E1-B8E4-4D9E-A73E-B96EA40632B8}" type="presOf" srcId="{013FED49-91D1-463F-AC31-EAA3257B6F2F}" destId="{CCE6F31E-9608-4177-90DF-7CE8D31DCC1F}" srcOrd="0" destOrd="0" presId="urn:microsoft.com/office/officeart/2005/8/layout/process4"/>
    <dgm:cxn modelId="{F79F99E3-1B9F-4137-B4BB-D0FDC9B5A8AE}" type="presOf" srcId="{03709984-2600-480A-AE14-3DF018C6543E}" destId="{5273FE7E-2823-4D2C-B0BB-80746A979606}" srcOrd="1" destOrd="0" presId="urn:microsoft.com/office/officeart/2005/8/layout/process4"/>
    <dgm:cxn modelId="{E2DB83ED-923C-43E3-8107-8E488E5C10F7}" srcId="{03709984-2600-480A-AE14-3DF018C6543E}" destId="{A000498D-DE05-410D-A642-B81B58555AF2}" srcOrd="1" destOrd="0" parTransId="{25E8EC63-6C38-494E-8088-6E3423374D33}" sibTransId="{504CD1F7-8B44-4D13-8718-EA73D6A540F9}"/>
    <dgm:cxn modelId="{4E064CD9-AEEC-4DF9-94F6-C68CBE57BCB6}" type="presParOf" srcId="{700C8622-F272-43EE-AE59-B7DBCB89753D}" destId="{B620DF27-A3C0-4CF3-B5CC-EF5D64553C95}" srcOrd="0" destOrd="0" presId="urn:microsoft.com/office/officeart/2005/8/layout/process4"/>
    <dgm:cxn modelId="{85393EB0-71D5-4AF9-8535-791BB474EA07}" type="presParOf" srcId="{B620DF27-A3C0-4CF3-B5CC-EF5D64553C95}" destId="{F49E30EA-CC48-4FF7-BB03-1828A2F6A2C4}" srcOrd="0" destOrd="0" presId="urn:microsoft.com/office/officeart/2005/8/layout/process4"/>
    <dgm:cxn modelId="{CAF97336-E2BB-449D-B200-0E77CD08AEED}" type="presParOf" srcId="{B620DF27-A3C0-4CF3-B5CC-EF5D64553C95}" destId="{A3B446EB-FE62-4B1E-8C52-C8C4E035CF79}" srcOrd="1" destOrd="0" presId="urn:microsoft.com/office/officeart/2005/8/layout/process4"/>
    <dgm:cxn modelId="{1C39C0EB-9F2D-48C6-8D96-7A8E788F5D8F}" type="presParOf" srcId="{B620DF27-A3C0-4CF3-B5CC-EF5D64553C95}" destId="{BF7E3D87-3212-4A26-B85F-27D5C5B2FDD8}" srcOrd="2" destOrd="0" presId="urn:microsoft.com/office/officeart/2005/8/layout/process4"/>
    <dgm:cxn modelId="{DCB41EC6-278D-430A-9D8F-2DFE39F66B1B}" type="presParOf" srcId="{BF7E3D87-3212-4A26-B85F-27D5C5B2FDD8}" destId="{1CC9A007-272F-46B7-A04B-4B142A93F1C8}" srcOrd="0" destOrd="0" presId="urn:microsoft.com/office/officeart/2005/8/layout/process4"/>
    <dgm:cxn modelId="{BEBE546C-700D-440A-835F-7CF9311230B1}" type="presParOf" srcId="{BF7E3D87-3212-4A26-B85F-27D5C5B2FDD8}" destId="{A5D9137C-29F5-4F49-BD3D-317BE775DAA3}" srcOrd="1" destOrd="0" presId="urn:microsoft.com/office/officeart/2005/8/layout/process4"/>
    <dgm:cxn modelId="{EA6356AF-EF3E-4AB8-B8BD-365AABD1B70A}" type="presParOf" srcId="{BF7E3D87-3212-4A26-B85F-27D5C5B2FDD8}" destId="{6D8D1A83-F603-4C9E-BB9D-55830E337306}" srcOrd="2" destOrd="0" presId="urn:microsoft.com/office/officeart/2005/8/layout/process4"/>
    <dgm:cxn modelId="{328FBCF6-01FA-4872-9069-C033D25F8E5D}" type="presParOf" srcId="{BF7E3D87-3212-4A26-B85F-27D5C5B2FDD8}" destId="{7B5C7F0A-79FD-4C9B-9A32-ABF01CF7E603}" srcOrd="3" destOrd="0" presId="urn:microsoft.com/office/officeart/2005/8/layout/process4"/>
    <dgm:cxn modelId="{5140CBBC-687A-4024-BC1B-6B714DD18EA8}" type="presParOf" srcId="{700C8622-F272-43EE-AE59-B7DBCB89753D}" destId="{8B5ED1BE-64C7-4B4C-9A73-ACA7841A9B79}" srcOrd="1" destOrd="0" presId="urn:microsoft.com/office/officeart/2005/8/layout/process4"/>
    <dgm:cxn modelId="{98FBDE7C-650A-4DED-8C6A-EE0EC8C79D30}" type="presParOf" srcId="{700C8622-F272-43EE-AE59-B7DBCB89753D}" destId="{CC4FAD82-9B33-4564-889C-964E912191E2}" srcOrd="2" destOrd="0" presId="urn:microsoft.com/office/officeart/2005/8/layout/process4"/>
    <dgm:cxn modelId="{4DBC4A97-7589-4B1B-89BA-1CF776957ED9}" type="presParOf" srcId="{CC4FAD82-9B33-4564-889C-964E912191E2}" destId="{FD421736-94CA-48D9-A591-E8D9657D7F11}" srcOrd="0" destOrd="0" presId="urn:microsoft.com/office/officeart/2005/8/layout/process4"/>
    <dgm:cxn modelId="{D1C4365C-D33F-497D-8BBB-6E78199B6268}" type="presParOf" srcId="{CC4FAD82-9B33-4564-889C-964E912191E2}" destId="{5273FE7E-2823-4D2C-B0BB-80746A979606}" srcOrd="1" destOrd="0" presId="urn:microsoft.com/office/officeart/2005/8/layout/process4"/>
    <dgm:cxn modelId="{AE64CFDD-A730-40D5-BD41-F05379C8CE90}" type="presParOf" srcId="{CC4FAD82-9B33-4564-889C-964E912191E2}" destId="{503507E2-D873-4F7B-92F1-EAA079E9E9A9}" srcOrd="2" destOrd="0" presId="urn:microsoft.com/office/officeart/2005/8/layout/process4"/>
    <dgm:cxn modelId="{C3ED2A97-B92E-40EB-9ACB-70764F70F081}" type="presParOf" srcId="{503507E2-D873-4F7B-92F1-EAA079E9E9A9}" destId="{AA71E7C8-F31F-4887-9470-0359756DF9AE}" srcOrd="0" destOrd="0" presId="urn:microsoft.com/office/officeart/2005/8/layout/process4"/>
    <dgm:cxn modelId="{23B2C0A4-468E-4F3B-981E-F7D224F64F4C}" type="presParOf" srcId="{503507E2-D873-4F7B-92F1-EAA079E9E9A9}" destId="{B6D0734A-C0F5-4E31-8FC9-BBECA2D9C4C4}" srcOrd="1" destOrd="0" presId="urn:microsoft.com/office/officeart/2005/8/layout/process4"/>
    <dgm:cxn modelId="{70A24B7F-DA96-4B83-B11E-207C3B22C489}" type="presParOf" srcId="{503507E2-D873-4F7B-92F1-EAA079E9E9A9}" destId="{CCE6F31E-9608-4177-90DF-7CE8D31DCC1F}" srcOrd="2" destOrd="0" presId="urn:microsoft.com/office/officeart/2005/8/layout/process4"/>
    <dgm:cxn modelId="{6B38FF4B-3CCB-4077-AE56-63BA457E771A}" type="presParOf" srcId="{503507E2-D873-4F7B-92F1-EAA079E9E9A9}" destId="{63EEEC28-725D-4F3A-A285-6E6339D3BEC2}" srcOrd="3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85588C9-CE38-4806-AFBC-01BB175397EE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03709984-2600-480A-AE14-3DF018C6543E}">
      <dgm:prSet phldrT="[Texto]"/>
      <dgm:spPr/>
      <dgm:t>
        <a:bodyPr anchor="ctr"/>
        <a:lstStyle/>
        <a:p>
          <a:r>
            <a:rPr lang="pt-BR" b="1" dirty="0"/>
            <a:t>Comprovação de adoção de regras de benefícios (inclusive regras de transição) assemelhadas as do RPPS da União</a:t>
          </a:r>
        </a:p>
      </dgm:t>
    </dgm:pt>
    <dgm:pt modelId="{44E6F4C8-185F-4843-BE0C-A81619F30762}" type="parTrans" cxnId="{180459BD-488A-4AD0-A642-67C7B5796D23}">
      <dgm:prSet/>
      <dgm:spPr/>
      <dgm:t>
        <a:bodyPr/>
        <a:lstStyle/>
        <a:p>
          <a:endParaRPr lang="pt-BR"/>
        </a:p>
      </dgm:t>
    </dgm:pt>
    <dgm:pt modelId="{2596158A-E623-4E9E-8582-E5DA008003AF}" type="sibTrans" cxnId="{180459BD-488A-4AD0-A642-67C7B5796D23}">
      <dgm:prSet/>
      <dgm:spPr/>
      <dgm:t>
        <a:bodyPr/>
        <a:lstStyle/>
        <a:p>
          <a:endParaRPr lang="pt-BR"/>
        </a:p>
      </dgm:t>
    </dgm:pt>
    <dgm:pt modelId="{F2F84472-549A-4969-9640-B05FC4194A34}">
      <dgm:prSet phldrT="[Texto]"/>
      <dgm:spPr/>
      <dgm:t>
        <a:bodyPr/>
        <a:lstStyle/>
        <a:p>
          <a:r>
            <a:rPr lang="pt-BR" b="1" dirty="0"/>
            <a:t>Idades mínimas p/ aposentadoria fixadas na Emenda à Lei Orgânica</a:t>
          </a:r>
        </a:p>
      </dgm:t>
    </dgm:pt>
    <dgm:pt modelId="{99EA00A4-01FE-47BB-A3FF-484EC23EF058}" type="parTrans" cxnId="{B1B6DC9C-29DC-4279-B838-061DAF1ABB71}">
      <dgm:prSet/>
      <dgm:spPr/>
      <dgm:t>
        <a:bodyPr/>
        <a:lstStyle/>
        <a:p>
          <a:endParaRPr lang="pt-BR"/>
        </a:p>
      </dgm:t>
    </dgm:pt>
    <dgm:pt modelId="{57D19A8D-1448-449E-ADFC-E84123C2BAC2}" type="sibTrans" cxnId="{B1B6DC9C-29DC-4279-B838-061DAF1ABB71}">
      <dgm:prSet/>
      <dgm:spPr/>
      <dgm:t>
        <a:bodyPr/>
        <a:lstStyle/>
        <a:p>
          <a:endParaRPr lang="pt-BR"/>
        </a:p>
      </dgm:t>
    </dgm:pt>
    <dgm:pt modelId="{3CFA3AF8-EFC9-4F3B-BA46-045E6BFBF8D2}">
      <dgm:prSet phldrT="[Texto]"/>
      <dgm:spPr/>
      <dgm:t>
        <a:bodyPr/>
        <a:lstStyle/>
        <a:p>
          <a:r>
            <a:rPr lang="pt-BR" b="1" dirty="0"/>
            <a:t>Lei ordinária (se não previsto em lei complementar)</a:t>
          </a:r>
        </a:p>
      </dgm:t>
    </dgm:pt>
    <dgm:pt modelId="{D677BD28-3C98-48CC-8ED3-D05EAC6CDC64}" type="parTrans" cxnId="{B2BDDA26-0993-4EC6-B9A8-29201AFAB983}">
      <dgm:prSet/>
      <dgm:spPr/>
      <dgm:t>
        <a:bodyPr/>
        <a:lstStyle/>
        <a:p>
          <a:endParaRPr lang="pt-BR"/>
        </a:p>
      </dgm:t>
    </dgm:pt>
    <dgm:pt modelId="{C45958A6-AEFC-4E82-84D1-45A7CEE0CB9F}" type="sibTrans" cxnId="{B2BDDA26-0993-4EC6-B9A8-29201AFAB983}">
      <dgm:prSet/>
      <dgm:spPr/>
      <dgm:t>
        <a:bodyPr/>
        <a:lstStyle/>
        <a:p>
          <a:endParaRPr lang="pt-BR"/>
        </a:p>
      </dgm:t>
    </dgm:pt>
    <dgm:pt modelId="{811CB301-E8C7-42B1-810D-54B90796AEDB}">
      <dgm:prSet phldrT="[Texto]"/>
      <dgm:spPr/>
      <dgm:t>
        <a:bodyPr/>
        <a:lstStyle/>
        <a:p>
          <a:r>
            <a:rPr lang="pt-BR" b="1" dirty="0"/>
            <a:t>aposentadoria p/ incapacidade permanente, </a:t>
          </a:r>
          <a:r>
            <a:rPr lang="pt-BR" b="1" dirty="0" err="1"/>
            <a:t>qdo</a:t>
          </a:r>
          <a:r>
            <a:rPr lang="pt-BR" b="1" dirty="0"/>
            <a:t> não for possível a readaptação, obrigatória reavaliação periódica   </a:t>
          </a:r>
        </a:p>
      </dgm:t>
    </dgm:pt>
    <dgm:pt modelId="{9AECA889-0B19-4830-8336-CF45DE5C4746}" type="parTrans" cxnId="{D8A29942-F726-48F6-956F-54BCF061261E}">
      <dgm:prSet/>
      <dgm:spPr/>
      <dgm:t>
        <a:bodyPr/>
        <a:lstStyle/>
        <a:p>
          <a:endParaRPr lang="pt-BR"/>
        </a:p>
      </dgm:t>
    </dgm:pt>
    <dgm:pt modelId="{86D2787D-8B48-49EA-8A91-D54831FCC204}" type="sibTrans" cxnId="{D8A29942-F726-48F6-956F-54BCF061261E}">
      <dgm:prSet/>
      <dgm:spPr/>
      <dgm:t>
        <a:bodyPr/>
        <a:lstStyle/>
        <a:p>
          <a:endParaRPr lang="pt-BR"/>
        </a:p>
      </dgm:t>
    </dgm:pt>
    <dgm:pt modelId="{3473A56F-D434-40B8-9B29-395EED058FA4}">
      <dgm:prSet phldrT="[Texto]"/>
      <dgm:spPr/>
      <dgm:t>
        <a:bodyPr/>
        <a:lstStyle/>
        <a:p>
          <a:r>
            <a:rPr lang="pt-BR" b="1" dirty="0"/>
            <a:t>Forma de cálculo da aposentadoria e de atualização monetária de sua base de cálculo</a:t>
          </a:r>
        </a:p>
      </dgm:t>
    </dgm:pt>
    <dgm:pt modelId="{9C37BDE3-D3F6-440A-B492-0423EDED014D}" type="parTrans" cxnId="{F690A4D9-64EC-4E11-AA3D-A4E751FB8088}">
      <dgm:prSet/>
      <dgm:spPr/>
      <dgm:t>
        <a:bodyPr/>
        <a:lstStyle/>
        <a:p>
          <a:endParaRPr lang="pt-BR"/>
        </a:p>
      </dgm:t>
    </dgm:pt>
    <dgm:pt modelId="{D5BAD8BB-1B56-413A-9505-C36511C052AE}" type="sibTrans" cxnId="{F690A4D9-64EC-4E11-AA3D-A4E751FB8088}">
      <dgm:prSet/>
      <dgm:spPr/>
      <dgm:t>
        <a:bodyPr/>
        <a:lstStyle/>
        <a:p>
          <a:endParaRPr lang="pt-BR"/>
        </a:p>
      </dgm:t>
    </dgm:pt>
    <dgm:pt modelId="{A000498D-DE05-410D-A642-B81B58555AF2}">
      <dgm:prSet phldrT="[Texto]"/>
      <dgm:spPr/>
      <dgm:t>
        <a:bodyPr/>
        <a:lstStyle/>
        <a:p>
          <a:r>
            <a:rPr lang="pt-BR" b="1" dirty="0"/>
            <a:t>Lei Complementar (LC) c/ tempo de contribuição e demais requisitos p/ aposentadoria</a:t>
          </a:r>
        </a:p>
      </dgm:t>
    </dgm:pt>
    <dgm:pt modelId="{25E8EC63-6C38-494E-8088-6E3423374D33}" type="parTrans" cxnId="{E2DB83ED-923C-43E3-8107-8E488E5C10F7}">
      <dgm:prSet/>
      <dgm:spPr/>
      <dgm:t>
        <a:bodyPr/>
        <a:lstStyle/>
        <a:p>
          <a:endParaRPr lang="pt-BR"/>
        </a:p>
      </dgm:t>
    </dgm:pt>
    <dgm:pt modelId="{504CD1F7-8B44-4D13-8718-EA73D6A540F9}" type="sibTrans" cxnId="{E2DB83ED-923C-43E3-8107-8E488E5C10F7}">
      <dgm:prSet/>
      <dgm:spPr/>
      <dgm:t>
        <a:bodyPr/>
        <a:lstStyle/>
        <a:p>
          <a:endParaRPr lang="pt-BR"/>
        </a:p>
      </dgm:t>
    </dgm:pt>
    <dgm:pt modelId="{013FED49-91D1-463F-AC31-EAA3257B6F2F}">
      <dgm:prSet phldrT="[Texto]"/>
      <dgm:spPr/>
      <dgm:t>
        <a:bodyPr/>
        <a:lstStyle/>
        <a:p>
          <a:r>
            <a:rPr lang="pt-BR" b="1" dirty="0"/>
            <a:t>LC c/ tempo mínimo das funções de magistério e redução de idade em 5 anos</a:t>
          </a:r>
        </a:p>
      </dgm:t>
    </dgm:pt>
    <dgm:pt modelId="{0FC1FEE0-A2E8-408F-A66D-8EA5D5234DAB}" type="parTrans" cxnId="{5A68F4A7-9268-4024-BD89-DD778794A3F9}">
      <dgm:prSet/>
      <dgm:spPr/>
      <dgm:t>
        <a:bodyPr/>
        <a:lstStyle/>
        <a:p>
          <a:endParaRPr lang="pt-BR"/>
        </a:p>
      </dgm:t>
    </dgm:pt>
    <dgm:pt modelId="{E502A87B-E18D-4276-9613-1DDDA1B70035}" type="sibTrans" cxnId="{5A68F4A7-9268-4024-BD89-DD778794A3F9}">
      <dgm:prSet/>
      <dgm:spPr/>
      <dgm:t>
        <a:bodyPr/>
        <a:lstStyle/>
        <a:p>
          <a:endParaRPr lang="pt-BR"/>
        </a:p>
      </dgm:t>
    </dgm:pt>
    <dgm:pt modelId="{9D2D1DFF-2157-4F02-A4FB-6BDC38353FD6}">
      <dgm:prSet phldrT="[Texto]"/>
      <dgm:spPr/>
      <dgm:t>
        <a:bodyPr/>
        <a:lstStyle/>
        <a:p>
          <a:r>
            <a:rPr lang="pt-BR" b="1" dirty="0"/>
            <a:t>LC c/ idade e tempo de contribuição para servidor exposto a agentes nocivos</a:t>
          </a:r>
        </a:p>
      </dgm:t>
    </dgm:pt>
    <dgm:pt modelId="{54921AEF-06B7-4187-B462-C911BE1F28B8}" type="parTrans" cxnId="{64923B22-300B-43A2-8342-7C64C76ABD68}">
      <dgm:prSet/>
      <dgm:spPr/>
      <dgm:t>
        <a:bodyPr/>
        <a:lstStyle/>
        <a:p>
          <a:endParaRPr lang="pt-BR"/>
        </a:p>
      </dgm:t>
    </dgm:pt>
    <dgm:pt modelId="{7C7CDCB8-8298-4FD4-B1FF-A791CFFDF605}" type="sibTrans" cxnId="{64923B22-300B-43A2-8342-7C64C76ABD68}">
      <dgm:prSet/>
      <dgm:spPr/>
      <dgm:t>
        <a:bodyPr/>
        <a:lstStyle/>
        <a:p>
          <a:endParaRPr lang="pt-BR"/>
        </a:p>
      </dgm:t>
    </dgm:pt>
    <dgm:pt modelId="{73162E2C-365C-449B-8060-F7029DA7B0C9}">
      <dgm:prSet phldrT="[Texto]"/>
      <dgm:spPr/>
      <dgm:t>
        <a:bodyPr/>
        <a:lstStyle/>
        <a:p>
          <a:r>
            <a:rPr lang="pt-BR" b="1" dirty="0"/>
            <a:t>Regras de cálculo da pensão por morte</a:t>
          </a:r>
        </a:p>
      </dgm:t>
    </dgm:pt>
    <dgm:pt modelId="{9AEDC787-AC56-413A-8EE7-4CE987754A59}" type="parTrans" cxnId="{BA64C996-C20B-4837-BF25-231A2A63E95C}">
      <dgm:prSet/>
      <dgm:spPr/>
      <dgm:t>
        <a:bodyPr/>
        <a:lstStyle/>
        <a:p>
          <a:endParaRPr lang="pt-BR"/>
        </a:p>
      </dgm:t>
    </dgm:pt>
    <dgm:pt modelId="{A06BD755-FA1A-4F26-AC60-FDBA24BEEF95}" type="sibTrans" cxnId="{BA64C996-C20B-4837-BF25-231A2A63E95C}">
      <dgm:prSet/>
      <dgm:spPr/>
      <dgm:t>
        <a:bodyPr/>
        <a:lstStyle/>
        <a:p>
          <a:endParaRPr lang="pt-BR"/>
        </a:p>
      </dgm:t>
    </dgm:pt>
    <dgm:pt modelId="{9CE6A425-4DD4-4089-B5C5-1823171AEAA6}">
      <dgm:prSet phldrT="[Texto]"/>
      <dgm:spPr/>
      <dgm:t>
        <a:bodyPr/>
        <a:lstStyle/>
        <a:p>
          <a:r>
            <a:rPr lang="pt-BR" b="1" dirty="0"/>
            <a:t>Reajustamento dos benefícios não sujeitos à paridade p/ garantia do valor real</a:t>
          </a:r>
        </a:p>
      </dgm:t>
    </dgm:pt>
    <dgm:pt modelId="{ECCBEB52-D254-467F-AA1C-B8D1533402F8}" type="parTrans" cxnId="{6354B797-A388-4CF5-848F-BA80A36E8C10}">
      <dgm:prSet/>
      <dgm:spPr/>
      <dgm:t>
        <a:bodyPr/>
        <a:lstStyle/>
        <a:p>
          <a:endParaRPr lang="pt-BR"/>
        </a:p>
      </dgm:t>
    </dgm:pt>
    <dgm:pt modelId="{8697B46B-EFF4-4A24-BD62-3CFBE4A93483}" type="sibTrans" cxnId="{6354B797-A388-4CF5-848F-BA80A36E8C10}">
      <dgm:prSet/>
      <dgm:spPr/>
      <dgm:t>
        <a:bodyPr/>
        <a:lstStyle/>
        <a:p>
          <a:endParaRPr lang="pt-BR"/>
        </a:p>
      </dgm:t>
    </dgm:pt>
    <dgm:pt modelId="{844364F4-F5E3-4A53-BE5E-3047081C9589}">
      <dgm:prSet/>
      <dgm:spPr/>
      <dgm:t>
        <a:bodyPr/>
        <a:lstStyle/>
        <a:p>
          <a:r>
            <a:rPr lang="pt-BR" b="1" dirty="0"/>
            <a:t>LC c/ idade e tempo de contribuição p/ servidores com deficiência</a:t>
          </a:r>
          <a:endParaRPr lang="pt-BR" dirty="0"/>
        </a:p>
      </dgm:t>
    </dgm:pt>
    <dgm:pt modelId="{60D85072-65D6-4715-A533-CD2E49791111}" type="parTrans" cxnId="{015CBC79-5E41-4D31-9D9B-E9BAB005B740}">
      <dgm:prSet/>
      <dgm:spPr/>
      <dgm:t>
        <a:bodyPr/>
        <a:lstStyle/>
        <a:p>
          <a:endParaRPr lang="pt-BR"/>
        </a:p>
      </dgm:t>
    </dgm:pt>
    <dgm:pt modelId="{4BC498AF-8DA0-4554-A7AD-25629FE25444}" type="sibTrans" cxnId="{015CBC79-5E41-4D31-9D9B-E9BAB005B740}">
      <dgm:prSet/>
      <dgm:spPr/>
      <dgm:t>
        <a:bodyPr/>
        <a:lstStyle/>
        <a:p>
          <a:endParaRPr lang="pt-BR"/>
        </a:p>
      </dgm:t>
    </dgm:pt>
    <dgm:pt modelId="{F5E98C73-DD70-4713-9A4B-73CE2747E813}">
      <dgm:prSet phldrT="[Texto]"/>
      <dgm:spPr/>
      <dgm:t>
        <a:bodyPr/>
        <a:lstStyle/>
        <a:p>
          <a:r>
            <a:rPr lang="pt-BR" b="1" dirty="0"/>
            <a:t>Referendo, na forma do art. 36, II, da EC 103, das revogações das regras das EC anteriores</a:t>
          </a:r>
        </a:p>
      </dgm:t>
    </dgm:pt>
    <dgm:pt modelId="{7F3F3F17-7656-4318-82F7-7445F5532778}" type="parTrans" cxnId="{4CA82481-6B9C-4FA3-A6B7-9CD4A5C80CEB}">
      <dgm:prSet/>
      <dgm:spPr/>
      <dgm:t>
        <a:bodyPr/>
        <a:lstStyle/>
        <a:p>
          <a:endParaRPr lang="pt-BR"/>
        </a:p>
      </dgm:t>
    </dgm:pt>
    <dgm:pt modelId="{1E99026D-1882-41EF-8052-B5E072CC310F}" type="sibTrans" cxnId="{4CA82481-6B9C-4FA3-A6B7-9CD4A5C80CEB}">
      <dgm:prSet/>
      <dgm:spPr/>
      <dgm:t>
        <a:bodyPr/>
        <a:lstStyle/>
        <a:p>
          <a:endParaRPr lang="pt-BR"/>
        </a:p>
      </dgm:t>
    </dgm:pt>
    <dgm:pt modelId="{700C8622-F272-43EE-AE59-B7DBCB89753D}" type="pres">
      <dgm:prSet presAssocID="{E85588C9-CE38-4806-AFBC-01BB175397EE}" presName="Name0" presStyleCnt="0">
        <dgm:presLayoutVars>
          <dgm:dir/>
          <dgm:animLvl val="lvl"/>
          <dgm:resizeHandles val="exact"/>
        </dgm:presLayoutVars>
      </dgm:prSet>
      <dgm:spPr/>
    </dgm:pt>
    <dgm:pt modelId="{B620DF27-A3C0-4CF3-B5CC-EF5D64553C95}" type="pres">
      <dgm:prSet presAssocID="{3CFA3AF8-EFC9-4F3B-BA46-045E6BFBF8D2}" presName="boxAndChildren" presStyleCnt="0"/>
      <dgm:spPr/>
    </dgm:pt>
    <dgm:pt modelId="{F49E30EA-CC48-4FF7-BB03-1828A2F6A2C4}" type="pres">
      <dgm:prSet presAssocID="{3CFA3AF8-EFC9-4F3B-BA46-045E6BFBF8D2}" presName="parentTextBox" presStyleLbl="node1" presStyleIdx="0" presStyleCnt="2"/>
      <dgm:spPr/>
    </dgm:pt>
    <dgm:pt modelId="{A3B446EB-FE62-4B1E-8C52-C8C4E035CF79}" type="pres">
      <dgm:prSet presAssocID="{3CFA3AF8-EFC9-4F3B-BA46-045E6BFBF8D2}" presName="entireBox" presStyleLbl="node1" presStyleIdx="0" presStyleCnt="2"/>
      <dgm:spPr/>
    </dgm:pt>
    <dgm:pt modelId="{BF7E3D87-3212-4A26-B85F-27D5C5B2FDD8}" type="pres">
      <dgm:prSet presAssocID="{3CFA3AF8-EFC9-4F3B-BA46-045E6BFBF8D2}" presName="descendantBox" presStyleCnt="0"/>
      <dgm:spPr/>
    </dgm:pt>
    <dgm:pt modelId="{7E50EE8A-6482-4249-B6C3-B06929220855}" type="pres">
      <dgm:prSet presAssocID="{F5E98C73-DD70-4713-9A4B-73CE2747E813}" presName="childTextBox" presStyleLbl="fgAccFollowNode1" presStyleIdx="0" presStyleCnt="10">
        <dgm:presLayoutVars>
          <dgm:bulletEnabled val="1"/>
        </dgm:presLayoutVars>
      </dgm:prSet>
      <dgm:spPr/>
    </dgm:pt>
    <dgm:pt modelId="{1CC9A007-272F-46B7-A04B-4B142A93F1C8}" type="pres">
      <dgm:prSet presAssocID="{811CB301-E8C7-42B1-810D-54B90796AEDB}" presName="childTextBox" presStyleLbl="fgAccFollowNode1" presStyleIdx="1" presStyleCnt="10">
        <dgm:presLayoutVars>
          <dgm:bulletEnabled val="1"/>
        </dgm:presLayoutVars>
      </dgm:prSet>
      <dgm:spPr/>
    </dgm:pt>
    <dgm:pt modelId="{A5D9137C-29F5-4F49-BD3D-317BE775DAA3}" type="pres">
      <dgm:prSet presAssocID="{3473A56F-D434-40B8-9B29-395EED058FA4}" presName="childTextBox" presStyleLbl="fgAccFollowNode1" presStyleIdx="2" presStyleCnt="10">
        <dgm:presLayoutVars>
          <dgm:bulletEnabled val="1"/>
        </dgm:presLayoutVars>
      </dgm:prSet>
      <dgm:spPr/>
    </dgm:pt>
    <dgm:pt modelId="{6D8D1A83-F603-4C9E-BB9D-55830E337306}" type="pres">
      <dgm:prSet presAssocID="{73162E2C-365C-449B-8060-F7029DA7B0C9}" presName="childTextBox" presStyleLbl="fgAccFollowNode1" presStyleIdx="3" presStyleCnt="10">
        <dgm:presLayoutVars>
          <dgm:bulletEnabled val="1"/>
        </dgm:presLayoutVars>
      </dgm:prSet>
      <dgm:spPr/>
    </dgm:pt>
    <dgm:pt modelId="{7B5C7F0A-79FD-4C9B-9A32-ABF01CF7E603}" type="pres">
      <dgm:prSet presAssocID="{9CE6A425-4DD4-4089-B5C5-1823171AEAA6}" presName="childTextBox" presStyleLbl="fgAccFollowNode1" presStyleIdx="4" presStyleCnt="10">
        <dgm:presLayoutVars>
          <dgm:bulletEnabled val="1"/>
        </dgm:presLayoutVars>
      </dgm:prSet>
      <dgm:spPr/>
    </dgm:pt>
    <dgm:pt modelId="{8B5ED1BE-64C7-4B4C-9A73-ACA7841A9B79}" type="pres">
      <dgm:prSet presAssocID="{2596158A-E623-4E9E-8582-E5DA008003AF}" presName="sp" presStyleCnt="0"/>
      <dgm:spPr/>
    </dgm:pt>
    <dgm:pt modelId="{CC4FAD82-9B33-4564-889C-964E912191E2}" type="pres">
      <dgm:prSet presAssocID="{03709984-2600-480A-AE14-3DF018C6543E}" presName="arrowAndChildren" presStyleCnt="0"/>
      <dgm:spPr/>
    </dgm:pt>
    <dgm:pt modelId="{FD421736-94CA-48D9-A591-E8D9657D7F11}" type="pres">
      <dgm:prSet presAssocID="{03709984-2600-480A-AE14-3DF018C6543E}" presName="parentTextArrow" presStyleLbl="node1" presStyleIdx="0" presStyleCnt="2"/>
      <dgm:spPr/>
    </dgm:pt>
    <dgm:pt modelId="{5273FE7E-2823-4D2C-B0BB-80746A979606}" type="pres">
      <dgm:prSet presAssocID="{03709984-2600-480A-AE14-3DF018C6543E}" presName="arrow" presStyleLbl="node1" presStyleIdx="1" presStyleCnt="2" custLinFactNeighborX="3" custLinFactNeighborY="8111"/>
      <dgm:spPr/>
    </dgm:pt>
    <dgm:pt modelId="{503507E2-D873-4F7B-92F1-EAA079E9E9A9}" type="pres">
      <dgm:prSet presAssocID="{03709984-2600-480A-AE14-3DF018C6543E}" presName="descendantArrow" presStyleCnt="0"/>
      <dgm:spPr/>
    </dgm:pt>
    <dgm:pt modelId="{AA71E7C8-F31F-4887-9470-0359756DF9AE}" type="pres">
      <dgm:prSet presAssocID="{F2F84472-549A-4969-9640-B05FC4194A34}" presName="childTextArrow" presStyleLbl="fgAccFollowNode1" presStyleIdx="5" presStyleCnt="10">
        <dgm:presLayoutVars>
          <dgm:bulletEnabled val="1"/>
        </dgm:presLayoutVars>
      </dgm:prSet>
      <dgm:spPr/>
    </dgm:pt>
    <dgm:pt modelId="{B6D0734A-C0F5-4E31-8FC9-BBECA2D9C4C4}" type="pres">
      <dgm:prSet presAssocID="{A000498D-DE05-410D-A642-B81B58555AF2}" presName="childTextArrow" presStyleLbl="fgAccFollowNode1" presStyleIdx="6" presStyleCnt="10">
        <dgm:presLayoutVars>
          <dgm:bulletEnabled val="1"/>
        </dgm:presLayoutVars>
      </dgm:prSet>
      <dgm:spPr/>
    </dgm:pt>
    <dgm:pt modelId="{CCE6F31E-9608-4177-90DF-7CE8D31DCC1F}" type="pres">
      <dgm:prSet presAssocID="{013FED49-91D1-463F-AC31-EAA3257B6F2F}" presName="childTextArrow" presStyleLbl="fgAccFollowNode1" presStyleIdx="7" presStyleCnt="10">
        <dgm:presLayoutVars>
          <dgm:bulletEnabled val="1"/>
        </dgm:presLayoutVars>
      </dgm:prSet>
      <dgm:spPr/>
    </dgm:pt>
    <dgm:pt modelId="{41B3D9AB-B133-4741-B9F7-60A57B916784}" type="pres">
      <dgm:prSet presAssocID="{844364F4-F5E3-4A53-BE5E-3047081C9589}" presName="childTextArrow" presStyleLbl="fgAccFollowNode1" presStyleIdx="8" presStyleCnt="10">
        <dgm:presLayoutVars>
          <dgm:bulletEnabled val="1"/>
        </dgm:presLayoutVars>
      </dgm:prSet>
      <dgm:spPr/>
    </dgm:pt>
    <dgm:pt modelId="{63EEEC28-725D-4F3A-A285-6E6339D3BEC2}" type="pres">
      <dgm:prSet presAssocID="{9D2D1DFF-2157-4F02-A4FB-6BDC38353FD6}" presName="childTextArrow" presStyleLbl="fgAccFollowNode1" presStyleIdx="9" presStyleCnt="10">
        <dgm:presLayoutVars>
          <dgm:bulletEnabled val="1"/>
        </dgm:presLayoutVars>
      </dgm:prSet>
      <dgm:spPr/>
    </dgm:pt>
  </dgm:ptLst>
  <dgm:cxnLst>
    <dgm:cxn modelId="{77962410-AC80-451C-AD54-773C070AB9BF}" type="presOf" srcId="{F2F84472-549A-4969-9640-B05FC4194A34}" destId="{AA71E7C8-F31F-4887-9470-0359756DF9AE}" srcOrd="0" destOrd="0" presId="urn:microsoft.com/office/officeart/2005/8/layout/process4"/>
    <dgm:cxn modelId="{64923B22-300B-43A2-8342-7C64C76ABD68}" srcId="{03709984-2600-480A-AE14-3DF018C6543E}" destId="{9D2D1DFF-2157-4F02-A4FB-6BDC38353FD6}" srcOrd="4" destOrd="0" parTransId="{54921AEF-06B7-4187-B462-C911BE1F28B8}" sibTransId="{7C7CDCB8-8298-4FD4-B1FF-A791CFFDF605}"/>
    <dgm:cxn modelId="{B2BDDA26-0993-4EC6-B9A8-29201AFAB983}" srcId="{E85588C9-CE38-4806-AFBC-01BB175397EE}" destId="{3CFA3AF8-EFC9-4F3B-BA46-045E6BFBF8D2}" srcOrd="1" destOrd="0" parTransId="{D677BD28-3C98-48CC-8ED3-D05EAC6CDC64}" sibTransId="{C45958A6-AEFC-4E82-84D1-45A7CEE0CB9F}"/>
    <dgm:cxn modelId="{898E562A-BFCB-4904-9210-27ADABD1A595}" type="presOf" srcId="{9CE6A425-4DD4-4089-B5C5-1823171AEAA6}" destId="{7B5C7F0A-79FD-4C9B-9A32-ABF01CF7E603}" srcOrd="0" destOrd="0" presId="urn:microsoft.com/office/officeart/2005/8/layout/process4"/>
    <dgm:cxn modelId="{C8B4D43D-9879-44DA-B788-0E2E4769DE70}" type="presOf" srcId="{3473A56F-D434-40B8-9B29-395EED058FA4}" destId="{A5D9137C-29F5-4F49-BD3D-317BE775DAA3}" srcOrd="0" destOrd="0" presId="urn:microsoft.com/office/officeart/2005/8/layout/process4"/>
    <dgm:cxn modelId="{D8A29942-F726-48F6-956F-54BCF061261E}" srcId="{3CFA3AF8-EFC9-4F3B-BA46-045E6BFBF8D2}" destId="{811CB301-E8C7-42B1-810D-54B90796AEDB}" srcOrd="1" destOrd="0" parTransId="{9AECA889-0B19-4830-8336-CF45DE5C4746}" sibTransId="{86D2787D-8B48-49EA-8A91-D54831FCC204}"/>
    <dgm:cxn modelId="{2B27844C-E72D-4A04-921B-AB3DCC5905F8}" type="presOf" srcId="{73162E2C-365C-449B-8060-F7029DA7B0C9}" destId="{6D8D1A83-F603-4C9E-BB9D-55830E337306}" srcOrd="0" destOrd="0" presId="urn:microsoft.com/office/officeart/2005/8/layout/process4"/>
    <dgm:cxn modelId="{718ABA6F-92A6-428F-9D63-E28B9B403A8F}" type="presOf" srcId="{F5E98C73-DD70-4713-9A4B-73CE2747E813}" destId="{7E50EE8A-6482-4249-B6C3-B06929220855}" srcOrd="0" destOrd="0" presId="urn:microsoft.com/office/officeart/2005/8/layout/process4"/>
    <dgm:cxn modelId="{4CEB5574-AD7E-441B-B123-99CCBEAA3982}" type="presOf" srcId="{03709984-2600-480A-AE14-3DF018C6543E}" destId="{FD421736-94CA-48D9-A591-E8D9657D7F11}" srcOrd="0" destOrd="0" presId="urn:microsoft.com/office/officeart/2005/8/layout/process4"/>
    <dgm:cxn modelId="{AE9F0076-4B16-4429-9BF5-221B243E7454}" type="presOf" srcId="{844364F4-F5E3-4A53-BE5E-3047081C9589}" destId="{41B3D9AB-B133-4741-B9F7-60A57B916784}" srcOrd="0" destOrd="0" presId="urn:microsoft.com/office/officeart/2005/8/layout/process4"/>
    <dgm:cxn modelId="{015CBC79-5E41-4D31-9D9B-E9BAB005B740}" srcId="{03709984-2600-480A-AE14-3DF018C6543E}" destId="{844364F4-F5E3-4A53-BE5E-3047081C9589}" srcOrd="3" destOrd="0" parTransId="{60D85072-65D6-4715-A533-CD2E49791111}" sibTransId="{4BC498AF-8DA0-4554-A7AD-25629FE25444}"/>
    <dgm:cxn modelId="{4CA82481-6B9C-4FA3-A6B7-9CD4A5C80CEB}" srcId="{3CFA3AF8-EFC9-4F3B-BA46-045E6BFBF8D2}" destId="{F5E98C73-DD70-4713-9A4B-73CE2747E813}" srcOrd="0" destOrd="0" parTransId="{7F3F3F17-7656-4318-82F7-7445F5532778}" sibTransId="{1E99026D-1882-41EF-8052-B5E072CC310F}"/>
    <dgm:cxn modelId="{C3812D89-6E47-4596-A3FC-1924481D63EE}" type="presOf" srcId="{A000498D-DE05-410D-A642-B81B58555AF2}" destId="{B6D0734A-C0F5-4E31-8FC9-BBECA2D9C4C4}" srcOrd="0" destOrd="0" presId="urn:microsoft.com/office/officeart/2005/8/layout/process4"/>
    <dgm:cxn modelId="{BA64C996-C20B-4837-BF25-231A2A63E95C}" srcId="{3CFA3AF8-EFC9-4F3B-BA46-045E6BFBF8D2}" destId="{73162E2C-365C-449B-8060-F7029DA7B0C9}" srcOrd="3" destOrd="0" parTransId="{9AEDC787-AC56-413A-8EE7-4CE987754A59}" sibTransId="{A06BD755-FA1A-4F26-AC60-FDBA24BEEF95}"/>
    <dgm:cxn modelId="{6354B797-A388-4CF5-848F-BA80A36E8C10}" srcId="{3CFA3AF8-EFC9-4F3B-BA46-045E6BFBF8D2}" destId="{9CE6A425-4DD4-4089-B5C5-1823171AEAA6}" srcOrd="4" destOrd="0" parTransId="{ECCBEB52-D254-467F-AA1C-B8D1533402F8}" sibTransId="{8697B46B-EFF4-4A24-BD62-3CFBE4A93483}"/>
    <dgm:cxn modelId="{4EE51299-EC83-4752-83A5-44A65538B968}" type="presOf" srcId="{E85588C9-CE38-4806-AFBC-01BB175397EE}" destId="{700C8622-F272-43EE-AE59-B7DBCB89753D}" srcOrd="0" destOrd="0" presId="urn:microsoft.com/office/officeart/2005/8/layout/process4"/>
    <dgm:cxn modelId="{B1B6DC9C-29DC-4279-B838-061DAF1ABB71}" srcId="{03709984-2600-480A-AE14-3DF018C6543E}" destId="{F2F84472-549A-4969-9640-B05FC4194A34}" srcOrd="0" destOrd="0" parTransId="{99EA00A4-01FE-47BB-A3FF-484EC23EF058}" sibTransId="{57D19A8D-1448-449E-ADFC-E84123C2BAC2}"/>
    <dgm:cxn modelId="{5A68F4A7-9268-4024-BD89-DD778794A3F9}" srcId="{03709984-2600-480A-AE14-3DF018C6543E}" destId="{013FED49-91D1-463F-AC31-EAA3257B6F2F}" srcOrd="2" destOrd="0" parTransId="{0FC1FEE0-A2E8-408F-A66D-8EA5D5234DAB}" sibTransId="{E502A87B-E18D-4276-9613-1DDDA1B70035}"/>
    <dgm:cxn modelId="{FC7A4DB3-6164-49A0-BA16-34954EC8D2DF}" type="presOf" srcId="{3CFA3AF8-EFC9-4F3B-BA46-045E6BFBF8D2}" destId="{A3B446EB-FE62-4B1E-8C52-C8C4E035CF79}" srcOrd="1" destOrd="0" presId="urn:microsoft.com/office/officeart/2005/8/layout/process4"/>
    <dgm:cxn modelId="{B0E18CBB-E164-4CCF-B0BE-524BC6D28546}" type="presOf" srcId="{3CFA3AF8-EFC9-4F3B-BA46-045E6BFBF8D2}" destId="{F49E30EA-CC48-4FF7-BB03-1828A2F6A2C4}" srcOrd="0" destOrd="0" presId="urn:microsoft.com/office/officeart/2005/8/layout/process4"/>
    <dgm:cxn modelId="{180459BD-488A-4AD0-A642-67C7B5796D23}" srcId="{E85588C9-CE38-4806-AFBC-01BB175397EE}" destId="{03709984-2600-480A-AE14-3DF018C6543E}" srcOrd="0" destOrd="0" parTransId="{44E6F4C8-185F-4843-BE0C-A81619F30762}" sibTransId="{2596158A-E623-4E9E-8582-E5DA008003AF}"/>
    <dgm:cxn modelId="{2C234AC5-08D1-4646-A471-44D8D96C0EB9}" type="presOf" srcId="{9D2D1DFF-2157-4F02-A4FB-6BDC38353FD6}" destId="{63EEEC28-725D-4F3A-A285-6E6339D3BEC2}" srcOrd="0" destOrd="0" presId="urn:microsoft.com/office/officeart/2005/8/layout/process4"/>
    <dgm:cxn modelId="{8A3A89CB-305E-4F4E-AE76-3CEA8BBCB9B3}" type="presOf" srcId="{811CB301-E8C7-42B1-810D-54B90796AEDB}" destId="{1CC9A007-272F-46B7-A04B-4B142A93F1C8}" srcOrd="0" destOrd="0" presId="urn:microsoft.com/office/officeart/2005/8/layout/process4"/>
    <dgm:cxn modelId="{F690A4D9-64EC-4E11-AA3D-A4E751FB8088}" srcId="{3CFA3AF8-EFC9-4F3B-BA46-045E6BFBF8D2}" destId="{3473A56F-D434-40B8-9B29-395EED058FA4}" srcOrd="2" destOrd="0" parTransId="{9C37BDE3-D3F6-440A-B492-0423EDED014D}" sibTransId="{D5BAD8BB-1B56-413A-9505-C36511C052AE}"/>
    <dgm:cxn modelId="{764867E1-B8E4-4D9E-A73E-B96EA40632B8}" type="presOf" srcId="{013FED49-91D1-463F-AC31-EAA3257B6F2F}" destId="{CCE6F31E-9608-4177-90DF-7CE8D31DCC1F}" srcOrd="0" destOrd="0" presId="urn:microsoft.com/office/officeart/2005/8/layout/process4"/>
    <dgm:cxn modelId="{F79F99E3-1B9F-4137-B4BB-D0FDC9B5A8AE}" type="presOf" srcId="{03709984-2600-480A-AE14-3DF018C6543E}" destId="{5273FE7E-2823-4D2C-B0BB-80746A979606}" srcOrd="1" destOrd="0" presId="urn:microsoft.com/office/officeart/2005/8/layout/process4"/>
    <dgm:cxn modelId="{E2DB83ED-923C-43E3-8107-8E488E5C10F7}" srcId="{03709984-2600-480A-AE14-3DF018C6543E}" destId="{A000498D-DE05-410D-A642-B81B58555AF2}" srcOrd="1" destOrd="0" parTransId="{25E8EC63-6C38-494E-8088-6E3423374D33}" sibTransId="{504CD1F7-8B44-4D13-8718-EA73D6A540F9}"/>
    <dgm:cxn modelId="{4E064CD9-AEEC-4DF9-94F6-C68CBE57BCB6}" type="presParOf" srcId="{700C8622-F272-43EE-AE59-B7DBCB89753D}" destId="{B620DF27-A3C0-4CF3-B5CC-EF5D64553C95}" srcOrd="0" destOrd="0" presId="urn:microsoft.com/office/officeart/2005/8/layout/process4"/>
    <dgm:cxn modelId="{85393EB0-71D5-4AF9-8535-791BB474EA07}" type="presParOf" srcId="{B620DF27-A3C0-4CF3-B5CC-EF5D64553C95}" destId="{F49E30EA-CC48-4FF7-BB03-1828A2F6A2C4}" srcOrd="0" destOrd="0" presId="urn:microsoft.com/office/officeart/2005/8/layout/process4"/>
    <dgm:cxn modelId="{CAF97336-E2BB-449D-B200-0E77CD08AEED}" type="presParOf" srcId="{B620DF27-A3C0-4CF3-B5CC-EF5D64553C95}" destId="{A3B446EB-FE62-4B1E-8C52-C8C4E035CF79}" srcOrd="1" destOrd="0" presId="urn:microsoft.com/office/officeart/2005/8/layout/process4"/>
    <dgm:cxn modelId="{1C39C0EB-9F2D-48C6-8D96-7A8E788F5D8F}" type="presParOf" srcId="{B620DF27-A3C0-4CF3-B5CC-EF5D64553C95}" destId="{BF7E3D87-3212-4A26-B85F-27D5C5B2FDD8}" srcOrd="2" destOrd="0" presId="urn:microsoft.com/office/officeart/2005/8/layout/process4"/>
    <dgm:cxn modelId="{EF650571-39AE-44D2-822B-CCADD260BCEA}" type="presParOf" srcId="{BF7E3D87-3212-4A26-B85F-27D5C5B2FDD8}" destId="{7E50EE8A-6482-4249-B6C3-B06929220855}" srcOrd="0" destOrd="0" presId="urn:microsoft.com/office/officeart/2005/8/layout/process4"/>
    <dgm:cxn modelId="{DCB41EC6-278D-430A-9D8F-2DFE39F66B1B}" type="presParOf" srcId="{BF7E3D87-3212-4A26-B85F-27D5C5B2FDD8}" destId="{1CC9A007-272F-46B7-A04B-4B142A93F1C8}" srcOrd="1" destOrd="0" presId="urn:microsoft.com/office/officeart/2005/8/layout/process4"/>
    <dgm:cxn modelId="{BEBE546C-700D-440A-835F-7CF9311230B1}" type="presParOf" srcId="{BF7E3D87-3212-4A26-B85F-27D5C5B2FDD8}" destId="{A5D9137C-29F5-4F49-BD3D-317BE775DAA3}" srcOrd="2" destOrd="0" presId="urn:microsoft.com/office/officeart/2005/8/layout/process4"/>
    <dgm:cxn modelId="{EA6356AF-EF3E-4AB8-B8BD-365AABD1B70A}" type="presParOf" srcId="{BF7E3D87-3212-4A26-B85F-27D5C5B2FDD8}" destId="{6D8D1A83-F603-4C9E-BB9D-55830E337306}" srcOrd="3" destOrd="0" presId="urn:microsoft.com/office/officeart/2005/8/layout/process4"/>
    <dgm:cxn modelId="{328FBCF6-01FA-4872-9069-C033D25F8E5D}" type="presParOf" srcId="{BF7E3D87-3212-4A26-B85F-27D5C5B2FDD8}" destId="{7B5C7F0A-79FD-4C9B-9A32-ABF01CF7E603}" srcOrd="4" destOrd="0" presId="urn:microsoft.com/office/officeart/2005/8/layout/process4"/>
    <dgm:cxn modelId="{5140CBBC-687A-4024-BC1B-6B714DD18EA8}" type="presParOf" srcId="{700C8622-F272-43EE-AE59-B7DBCB89753D}" destId="{8B5ED1BE-64C7-4B4C-9A73-ACA7841A9B79}" srcOrd="1" destOrd="0" presId="urn:microsoft.com/office/officeart/2005/8/layout/process4"/>
    <dgm:cxn modelId="{98FBDE7C-650A-4DED-8C6A-EE0EC8C79D30}" type="presParOf" srcId="{700C8622-F272-43EE-AE59-B7DBCB89753D}" destId="{CC4FAD82-9B33-4564-889C-964E912191E2}" srcOrd="2" destOrd="0" presId="urn:microsoft.com/office/officeart/2005/8/layout/process4"/>
    <dgm:cxn modelId="{4DBC4A97-7589-4B1B-89BA-1CF776957ED9}" type="presParOf" srcId="{CC4FAD82-9B33-4564-889C-964E912191E2}" destId="{FD421736-94CA-48D9-A591-E8D9657D7F11}" srcOrd="0" destOrd="0" presId="urn:microsoft.com/office/officeart/2005/8/layout/process4"/>
    <dgm:cxn modelId="{D1C4365C-D33F-497D-8BBB-6E78199B6268}" type="presParOf" srcId="{CC4FAD82-9B33-4564-889C-964E912191E2}" destId="{5273FE7E-2823-4D2C-B0BB-80746A979606}" srcOrd="1" destOrd="0" presId="urn:microsoft.com/office/officeart/2005/8/layout/process4"/>
    <dgm:cxn modelId="{AE64CFDD-A730-40D5-BD41-F05379C8CE90}" type="presParOf" srcId="{CC4FAD82-9B33-4564-889C-964E912191E2}" destId="{503507E2-D873-4F7B-92F1-EAA079E9E9A9}" srcOrd="2" destOrd="0" presId="urn:microsoft.com/office/officeart/2005/8/layout/process4"/>
    <dgm:cxn modelId="{C3ED2A97-B92E-40EB-9ACB-70764F70F081}" type="presParOf" srcId="{503507E2-D873-4F7B-92F1-EAA079E9E9A9}" destId="{AA71E7C8-F31F-4887-9470-0359756DF9AE}" srcOrd="0" destOrd="0" presId="urn:microsoft.com/office/officeart/2005/8/layout/process4"/>
    <dgm:cxn modelId="{23B2C0A4-468E-4F3B-981E-F7D224F64F4C}" type="presParOf" srcId="{503507E2-D873-4F7B-92F1-EAA079E9E9A9}" destId="{B6D0734A-C0F5-4E31-8FC9-BBECA2D9C4C4}" srcOrd="1" destOrd="0" presId="urn:microsoft.com/office/officeart/2005/8/layout/process4"/>
    <dgm:cxn modelId="{70A24B7F-DA96-4B83-B11E-207C3B22C489}" type="presParOf" srcId="{503507E2-D873-4F7B-92F1-EAA079E9E9A9}" destId="{CCE6F31E-9608-4177-90DF-7CE8D31DCC1F}" srcOrd="2" destOrd="0" presId="urn:microsoft.com/office/officeart/2005/8/layout/process4"/>
    <dgm:cxn modelId="{7418EE85-F9C4-42DC-B8AE-6A66A34F446A}" type="presParOf" srcId="{503507E2-D873-4F7B-92F1-EAA079E9E9A9}" destId="{41B3D9AB-B133-4741-B9F7-60A57B916784}" srcOrd="3" destOrd="0" presId="urn:microsoft.com/office/officeart/2005/8/layout/process4"/>
    <dgm:cxn modelId="{6B38FF4B-3CCB-4077-AE56-63BA457E771A}" type="presParOf" srcId="{503507E2-D873-4F7B-92F1-EAA079E9E9A9}" destId="{63EEEC28-725D-4F3A-A285-6E6339D3BEC2}" srcOrd="4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85588C9-CE38-4806-AFBC-01BB175397EE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03709984-2600-480A-AE14-3DF018C6543E}">
      <dgm:prSet phldrT="[Texto]"/>
      <dgm:spPr/>
      <dgm:t>
        <a:bodyPr/>
        <a:lstStyle/>
        <a:p>
          <a:r>
            <a:rPr lang="pt-BR" b="1" dirty="0"/>
            <a:t>Comprovação de que as regras de benefícios contribuíram p/ equilíbrio financeiro e atuarial do RPPS</a:t>
          </a:r>
        </a:p>
      </dgm:t>
    </dgm:pt>
    <dgm:pt modelId="{44E6F4C8-185F-4843-BE0C-A81619F30762}" type="parTrans" cxnId="{180459BD-488A-4AD0-A642-67C7B5796D23}">
      <dgm:prSet/>
      <dgm:spPr/>
      <dgm:t>
        <a:bodyPr/>
        <a:lstStyle/>
        <a:p>
          <a:endParaRPr lang="pt-BR"/>
        </a:p>
      </dgm:t>
    </dgm:pt>
    <dgm:pt modelId="{2596158A-E623-4E9E-8582-E5DA008003AF}" type="sibTrans" cxnId="{180459BD-488A-4AD0-A642-67C7B5796D23}">
      <dgm:prSet/>
      <dgm:spPr/>
      <dgm:t>
        <a:bodyPr/>
        <a:lstStyle/>
        <a:p>
          <a:endParaRPr lang="pt-BR"/>
        </a:p>
      </dgm:t>
    </dgm:pt>
    <dgm:pt modelId="{F2F84472-549A-4969-9640-B05FC4194A34}">
      <dgm:prSet phldrT="[Texto]"/>
      <dgm:spPr/>
      <dgm:t>
        <a:bodyPr/>
        <a:lstStyle/>
        <a:p>
          <a:r>
            <a:rPr lang="pt-BR" b="1" dirty="0"/>
            <a:t>Relatório da avaliação atuarial com data focal quando as regras antigas estavam vigentes</a:t>
          </a:r>
        </a:p>
      </dgm:t>
    </dgm:pt>
    <dgm:pt modelId="{99EA00A4-01FE-47BB-A3FF-484EC23EF058}" type="parTrans" cxnId="{B1B6DC9C-29DC-4279-B838-061DAF1ABB71}">
      <dgm:prSet/>
      <dgm:spPr/>
      <dgm:t>
        <a:bodyPr/>
        <a:lstStyle/>
        <a:p>
          <a:endParaRPr lang="pt-BR"/>
        </a:p>
      </dgm:t>
    </dgm:pt>
    <dgm:pt modelId="{57D19A8D-1448-449E-ADFC-E84123C2BAC2}" type="sibTrans" cxnId="{B1B6DC9C-29DC-4279-B838-061DAF1ABB71}">
      <dgm:prSet/>
      <dgm:spPr/>
      <dgm:t>
        <a:bodyPr/>
        <a:lstStyle/>
        <a:p>
          <a:endParaRPr lang="pt-BR"/>
        </a:p>
      </dgm:t>
    </dgm:pt>
    <dgm:pt modelId="{3CFA3AF8-EFC9-4F3B-BA46-045E6BFBF8D2}">
      <dgm:prSet phldrT="[Texto]"/>
      <dgm:spPr/>
      <dgm:t>
        <a:bodyPr/>
        <a:lstStyle/>
        <a:p>
          <a:r>
            <a:rPr lang="pt-BR" b="1" dirty="0"/>
            <a:t>Lei autorizativa deverá prever (ver modelo em </a:t>
          </a:r>
          <a:r>
            <a:rPr lang="pt-BR" b="1" dirty="0">
              <a:hlinkClick xmlns:r="http://schemas.openxmlformats.org/officeDocument/2006/relationships" r:id="rId1"/>
            </a:rPr>
            <a:t>https://www.gov.br/trabalho-e-</a:t>
          </a:r>
          <a:r>
            <a:rPr lang="pt-BR" b="1" dirty="0" err="1">
              <a:hlinkClick xmlns:r="http://schemas.openxmlformats.org/officeDocument/2006/relationships" r:id="rId1"/>
            </a:rPr>
            <a:t>previdencia</a:t>
          </a:r>
          <a:r>
            <a:rPr lang="pt-BR" b="1" dirty="0">
              <a:hlinkClick xmlns:r="http://schemas.openxmlformats.org/officeDocument/2006/relationships" r:id="rId1"/>
            </a:rPr>
            <a:t>/</a:t>
          </a:r>
          <a:r>
            <a:rPr lang="pt-BR" b="1" dirty="0" err="1">
              <a:hlinkClick xmlns:r="http://schemas.openxmlformats.org/officeDocument/2006/relationships" r:id="rId1"/>
            </a:rPr>
            <a:t>pt-br</a:t>
          </a:r>
          <a:r>
            <a:rPr lang="pt-BR" b="1" dirty="0">
              <a:hlinkClick xmlns:r="http://schemas.openxmlformats.org/officeDocument/2006/relationships" r:id="rId1"/>
            </a:rPr>
            <a:t>/assuntos/</a:t>
          </a:r>
          <a:r>
            <a:rPr lang="pt-BR" b="1" dirty="0" err="1">
              <a:hlinkClick xmlns:r="http://schemas.openxmlformats.org/officeDocument/2006/relationships" r:id="rId1"/>
            </a:rPr>
            <a:t>previdencia</a:t>
          </a:r>
          <a:r>
            <a:rPr lang="pt-BR" b="1" dirty="0">
              <a:hlinkClick xmlns:r="http://schemas.openxmlformats.org/officeDocument/2006/relationships" r:id="rId1"/>
            </a:rPr>
            <a:t>-no-</a:t>
          </a:r>
          <a:r>
            <a:rPr lang="pt-BR" b="1" dirty="0" err="1">
              <a:hlinkClick xmlns:r="http://schemas.openxmlformats.org/officeDocument/2006/relationships" r:id="rId1"/>
            </a:rPr>
            <a:t>servico</a:t>
          </a:r>
          <a:r>
            <a:rPr lang="pt-BR" b="1" dirty="0">
              <a:hlinkClick xmlns:r="http://schemas.openxmlformats.org/officeDocument/2006/relationships" r:id="rId1"/>
            </a:rPr>
            <a:t>-publico</a:t>
          </a:r>
          <a:r>
            <a:rPr lang="pt-BR" b="1" dirty="0"/>
            <a:t>; Outros Assuntos; Parcelamento Especial EC113:</a:t>
          </a:r>
        </a:p>
      </dgm:t>
    </dgm:pt>
    <dgm:pt modelId="{D677BD28-3C98-48CC-8ED3-D05EAC6CDC64}" type="parTrans" cxnId="{B2BDDA26-0993-4EC6-B9A8-29201AFAB983}">
      <dgm:prSet/>
      <dgm:spPr/>
      <dgm:t>
        <a:bodyPr/>
        <a:lstStyle/>
        <a:p>
          <a:endParaRPr lang="pt-BR"/>
        </a:p>
      </dgm:t>
    </dgm:pt>
    <dgm:pt modelId="{C45958A6-AEFC-4E82-84D1-45A7CEE0CB9F}" type="sibTrans" cxnId="{B2BDDA26-0993-4EC6-B9A8-29201AFAB983}">
      <dgm:prSet/>
      <dgm:spPr/>
      <dgm:t>
        <a:bodyPr/>
        <a:lstStyle/>
        <a:p>
          <a:endParaRPr lang="pt-BR"/>
        </a:p>
      </dgm:t>
    </dgm:pt>
    <dgm:pt modelId="{811CB301-E8C7-42B1-810D-54B90796AEDB}">
      <dgm:prSet phldrT="[Texto]"/>
      <dgm:spPr/>
      <dgm:t>
        <a:bodyPr/>
        <a:lstStyle/>
        <a:p>
          <a:r>
            <a:rPr lang="pt-BR" b="1" dirty="0"/>
            <a:t>Vencimento da 1ª parcela até último dia útil do mês subsequente ao da formalização </a:t>
          </a:r>
        </a:p>
      </dgm:t>
    </dgm:pt>
    <dgm:pt modelId="{9AECA889-0B19-4830-8336-CF45DE5C4746}" type="parTrans" cxnId="{D8A29942-F726-48F6-956F-54BCF061261E}">
      <dgm:prSet/>
      <dgm:spPr/>
      <dgm:t>
        <a:bodyPr/>
        <a:lstStyle/>
        <a:p>
          <a:endParaRPr lang="pt-BR"/>
        </a:p>
      </dgm:t>
    </dgm:pt>
    <dgm:pt modelId="{86D2787D-8B48-49EA-8A91-D54831FCC204}" type="sibTrans" cxnId="{D8A29942-F726-48F6-956F-54BCF061261E}">
      <dgm:prSet/>
      <dgm:spPr/>
      <dgm:t>
        <a:bodyPr/>
        <a:lstStyle/>
        <a:p>
          <a:endParaRPr lang="pt-BR"/>
        </a:p>
      </dgm:t>
    </dgm:pt>
    <dgm:pt modelId="{3473A56F-D434-40B8-9B29-395EED058FA4}">
      <dgm:prSet phldrT="[Texto]"/>
      <dgm:spPr/>
      <dgm:t>
        <a:bodyPr/>
        <a:lstStyle/>
        <a:p>
          <a:r>
            <a:rPr lang="pt-BR" b="1" dirty="0"/>
            <a:t>Previsão de sanções e multa em caso de inadimplemento das prestações</a:t>
          </a:r>
        </a:p>
      </dgm:t>
    </dgm:pt>
    <dgm:pt modelId="{9C37BDE3-D3F6-440A-B492-0423EDED014D}" type="parTrans" cxnId="{F690A4D9-64EC-4E11-AA3D-A4E751FB8088}">
      <dgm:prSet/>
      <dgm:spPr/>
      <dgm:t>
        <a:bodyPr/>
        <a:lstStyle/>
        <a:p>
          <a:endParaRPr lang="pt-BR"/>
        </a:p>
      </dgm:t>
    </dgm:pt>
    <dgm:pt modelId="{D5BAD8BB-1B56-413A-9505-C36511C052AE}" type="sibTrans" cxnId="{F690A4D9-64EC-4E11-AA3D-A4E751FB8088}">
      <dgm:prSet/>
      <dgm:spPr/>
      <dgm:t>
        <a:bodyPr/>
        <a:lstStyle/>
        <a:p>
          <a:endParaRPr lang="pt-BR"/>
        </a:p>
      </dgm:t>
    </dgm:pt>
    <dgm:pt modelId="{A000498D-DE05-410D-A642-B81B58555AF2}">
      <dgm:prSet phldrT="[Texto]"/>
      <dgm:spPr/>
      <dgm:t>
        <a:bodyPr/>
        <a:lstStyle/>
        <a:p>
          <a:r>
            <a:rPr lang="pt-BR" b="1" dirty="0"/>
            <a:t>Relatório da avaliação atuarial com data focal quando as novas regras estariam vigentes</a:t>
          </a:r>
        </a:p>
      </dgm:t>
    </dgm:pt>
    <dgm:pt modelId="{25E8EC63-6C38-494E-8088-6E3423374D33}" type="parTrans" cxnId="{E2DB83ED-923C-43E3-8107-8E488E5C10F7}">
      <dgm:prSet/>
      <dgm:spPr/>
      <dgm:t>
        <a:bodyPr/>
        <a:lstStyle/>
        <a:p>
          <a:endParaRPr lang="pt-BR"/>
        </a:p>
      </dgm:t>
    </dgm:pt>
    <dgm:pt modelId="{504CD1F7-8B44-4D13-8718-EA73D6A540F9}" type="sibTrans" cxnId="{E2DB83ED-923C-43E3-8107-8E488E5C10F7}">
      <dgm:prSet/>
      <dgm:spPr/>
      <dgm:t>
        <a:bodyPr/>
        <a:lstStyle/>
        <a:p>
          <a:endParaRPr lang="pt-BR"/>
        </a:p>
      </dgm:t>
    </dgm:pt>
    <dgm:pt modelId="{013FED49-91D1-463F-AC31-EAA3257B6F2F}">
      <dgm:prSet phldrT="[Texto]"/>
      <dgm:spPr/>
      <dgm:t>
        <a:bodyPr/>
        <a:lstStyle/>
        <a:p>
          <a:r>
            <a:rPr lang="pt-BR" b="1" dirty="0"/>
            <a:t>Com mesmo método e hipóteses (taxa de mortalidade, juros, crescimento salarial...) </a:t>
          </a:r>
        </a:p>
      </dgm:t>
    </dgm:pt>
    <dgm:pt modelId="{0FC1FEE0-A2E8-408F-A66D-8EA5D5234DAB}" type="parTrans" cxnId="{5A68F4A7-9268-4024-BD89-DD778794A3F9}">
      <dgm:prSet/>
      <dgm:spPr/>
      <dgm:t>
        <a:bodyPr/>
        <a:lstStyle/>
        <a:p>
          <a:endParaRPr lang="pt-BR"/>
        </a:p>
      </dgm:t>
    </dgm:pt>
    <dgm:pt modelId="{E502A87B-E18D-4276-9613-1DDDA1B70035}" type="sibTrans" cxnId="{5A68F4A7-9268-4024-BD89-DD778794A3F9}">
      <dgm:prSet/>
      <dgm:spPr/>
      <dgm:t>
        <a:bodyPr/>
        <a:lstStyle/>
        <a:p>
          <a:endParaRPr lang="pt-BR"/>
        </a:p>
      </dgm:t>
    </dgm:pt>
    <dgm:pt modelId="{9D2D1DFF-2157-4F02-A4FB-6BDC38353FD6}">
      <dgm:prSet phldrT="[Texto]"/>
      <dgm:spPr/>
      <dgm:t>
        <a:bodyPr/>
        <a:lstStyle/>
        <a:p>
          <a:r>
            <a:rPr lang="pt-BR" b="1" dirty="0"/>
            <a:t>As avaliações tem que demonstrar que as reformas melhoram a situação do resultado atuarial</a:t>
          </a:r>
        </a:p>
      </dgm:t>
    </dgm:pt>
    <dgm:pt modelId="{54921AEF-06B7-4187-B462-C911BE1F28B8}" type="parTrans" cxnId="{64923B22-300B-43A2-8342-7C64C76ABD68}">
      <dgm:prSet/>
      <dgm:spPr/>
      <dgm:t>
        <a:bodyPr/>
        <a:lstStyle/>
        <a:p>
          <a:endParaRPr lang="pt-BR"/>
        </a:p>
      </dgm:t>
    </dgm:pt>
    <dgm:pt modelId="{7C7CDCB8-8298-4FD4-B1FF-A791CFFDF605}" type="sibTrans" cxnId="{64923B22-300B-43A2-8342-7C64C76ABD68}">
      <dgm:prSet/>
      <dgm:spPr/>
      <dgm:t>
        <a:bodyPr/>
        <a:lstStyle/>
        <a:p>
          <a:endParaRPr lang="pt-BR"/>
        </a:p>
      </dgm:t>
    </dgm:pt>
    <dgm:pt modelId="{73162E2C-365C-449B-8060-F7029DA7B0C9}">
      <dgm:prSet phldrT="[Texto]"/>
      <dgm:spPr/>
      <dgm:t>
        <a:bodyPr/>
        <a:lstStyle/>
        <a:p>
          <a:r>
            <a:rPr lang="pt-BR" b="1" dirty="0"/>
            <a:t>Não especificar valor do débito, apenas o vencimento até competência 09/2021</a:t>
          </a:r>
        </a:p>
      </dgm:t>
    </dgm:pt>
    <dgm:pt modelId="{9AEDC787-AC56-413A-8EE7-4CE987754A59}" type="parTrans" cxnId="{BA64C996-C20B-4837-BF25-231A2A63E95C}">
      <dgm:prSet/>
      <dgm:spPr/>
      <dgm:t>
        <a:bodyPr/>
        <a:lstStyle/>
        <a:p>
          <a:endParaRPr lang="pt-BR"/>
        </a:p>
      </dgm:t>
    </dgm:pt>
    <dgm:pt modelId="{A06BD755-FA1A-4F26-AC60-FDBA24BEEF95}" type="sibTrans" cxnId="{BA64C996-C20B-4837-BF25-231A2A63E95C}">
      <dgm:prSet/>
      <dgm:spPr/>
      <dgm:t>
        <a:bodyPr/>
        <a:lstStyle/>
        <a:p>
          <a:endParaRPr lang="pt-BR"/>
        </a:p>
      </dgm:t>
    </dgm:pt>
    <dgm:pt modelId="{9CE6A425-4DD4-4089-B5C5-1823171AEAA6}">
      <dgm:prSet phldrT="[Texto]"/>
      <dgm:spPr/>
      <dgm:t>
        <a:bodyPr/>
        <a:lstStyle/>
        <a:p>
          <a:r>
            <a:rPr lang="pt-BR" b="1" dirty="0"/>
            <a:t>Seguir o modelo disponibilizado que está bem completo</a:t>
          </a:r>
        </a:p>
      </dgm:t>
    </dgm:pt>
    <dgm:pt modelId="{ECCBEB52-D254-467F-AA1C-B8D1533402F8}" type="parTrans" cxnId="{6354B797-A388-4CF5-848F-BA80A36E8C10}">
      <dgm:prSet/>
      <dgm:spPr/>
      <dgm:t>
        <a:bodyPr/>
        <a:lstStyle/>
        <a:p>
          <a:endParaRPr lang="pt-BR"/>
        </a:p>
      </dgm:t>
    </dgm:pt>
    <dgm:pt modelId="{8697B46B-EFF4-4A24-BD62-3CFBE4A93483}" type="sibTrans" cxnId="{6354B797-A388-4CF5-848F-BA80A36E8C10}">
      <dgm:prSet/>
      <dgm:spPr/>
      <dgm:t>
        <a:bodyPr/>
        <a:lstStyle/>
        <a:p>
          <a:endParaRPr lang="pt-BR"/>
        </a:p>
      </dgm:t>
    </dgm:pt>
    <dgm:pt modelId="{844364F4-F5E3-4A53-BE5E-3047081C9589}">
      <dgm:prSet/>
      <dgm:spPr/>
      <dgm:t>
        <a:bodyPr/>
        <a:lstStyle/>
        <a:p>
          <a:r>
            <a:rPr lang="pt-BR" b="1" dirty="0"/>
            <a:t>Se essas avaliações já constaram do respectivo DRAA basta informar quadro de resultados no Requerimento</a:t>
          </a:r>
          <a:endParaRPr lang="pt-BR" dirty="0"/>
        </a:p>
      </dgm:t>
    </dgm:pt>
    <dgm:pt modelId="{60D85072-65D6-4715-A533-CD2E49791111}" type="parTrans" cxnId="{015CBC79-5E41-4D31-9D9B-E9BAB005B740}">
      <dgm:prSet/>
      <dgm:spPr/>
      <dgm:t>
        <a:bodyPr/>
        <a:lstStyle/>
        <a:p>
          <a:endParaRPr lang="pt-BR"/>
        </a:p>
      </dgm:t>
    </dgm:pt>
    <dgm:pt modelId="{4BC498AF-8DA0-4554-A7AD-25629FE25444}" type="sibTrans" cxnId="{015CBC79-5E41-4D31-9D9B-E9BAB005B740}">
      <dgm:prSet/>
      <dgm:spPr/>
      <dgm:t>
        <a:bodyPr/>
        <a:lstStyle/>
        <a:p>
          <a:endParaRPr lang="pt-BR"/>
        </a:p>
      </dgm:t>
    </dgm:pt>
    <dgm:pt modelId="{F5E98C73-DD70-4713-9A4B-73CE2747E813}">
      <dgm:prSet phldrT="[Texto]"/>
      <dgm:spPr/>
      <dgm:t>
        <a:bodyPr/>
        <a:lstStyle/>
        <a:p>
          <a:r>
            <a:rPr lang="pt-BR" b="1" dirty="0"/>
            <a:t>Índice de atualização e taxa de juros na consolidação do débito e no pagamento das parcelas compatíveis com a meta atuarial</a:t>
          </a:r>
        </a:p>
      </dgm:t>
    </dgm:pt>
    <dgm:pt modelId="{7F3F3F17-7656-4318-82F7-7445F5532778}" type="parTrans" cxnId="{4CA82481-6B9C-4FA3-A6B7-9CD4A5C80CEB}">
      <dgm:prSet/>
      <dgm:spPr/>
      <dgm:t>
        <a:bodyPr/>
        <a:lstStyle/>
        <a:p>
          <a:endParaRPr lang="pt-BR"/>
        </a:p>
      </dgm:t>
    </dgm:pt>
    <dgm:pt modelId="{1E99026D-1882-41EF-8052-B5E072CC310F}" type="sibTrans" cxnId="{4CA82481-6B9C-4FA3-A6B7-9CD4A5C80CEB}">
      <dgm:prSet/>
      <dgm:spPr/>
      <dgm:t>
        <a:bodyPr/>
        <a:lstStyle/>
        <a:p>
          <a:endParaRPr lang="pt-BR"/>
        </a:p>
      </dgm:t>
    </dgm:pt>
    <dgm:pt modelId="{700C8622-F272-43EE-AE59-B7DBCB89753D}" type="pres">
      <dgm:prSet presAssocID="{E85588C9-CE38-4806-AFBC-01BB175397EE}" presName="Name0" presStyleCnt="0">
        <dgm:presLayoutVars>
          <dgm:dir/>
          <dgm:animLvl val="lvl"/>
          <dgm:resizeHandles val="exact"/>
        </dgm:presLayoutVars>
      </dgm:prSet>
      <dgm:spPr/>
    </dgm:pt>
    <dgm:pt modelId="{B620DF27-A3C0-4CF3-B5CC-EF5D64553C95}" type="pres">
      <dgm:prSet presAssocID="{3CFA3AF8-EFC9-4F3B-BA46-045E6BFBF8D2}" presName="boxAndChildren" presStyleCnt="0"/>
      <dgm:spPr/>
    </dgm:pt>
    <dgm:pt modelId="{F49E30EA-CC48-4FF7-BB03-1828A2F6A2C4}" type="pres">
      <dgm:prSet presAssocID="{3CFA3AF8-EFC9-4F3B-BA46-045E6BFBF8D2}" presName="parentTextBox" presStyleLbl="node1" presStyleIdx="0" presStyleCnt="2"/>
      <dgm:spPr/>
    </dgm:pt>
    <dgm:pt modelId="{A3B446EB-FE62-4B1E-8C52-C8C4E035CF79}" type="pres">
      <dgm:prSet presAssocID="{3CFA3AF8-EFC9-4F3B-BA46-045E6BFBF8D2}" presName="entireBox" presStyleLbl="node1" presStyleIdx="0" presStyleCnt="2"/>
      <dgm:spPr/>
    </dgm:pt>
    <dgm:pt modelId="{BF7E3D87-3212-4A26-B85F-27D5C5B2FDD8}" type="pres">
      <dgm:prSet presAssocID="{3CFA3AF8-EFC9-4F3B-BA46-045E6BFBF8D2}" presName="descendantBox" presStyleCnt="0"/>
      <dgm:spPr/>
    </dgm:pt>
    <dgm:pt modelId="{7E50EE8A-6482-4249-B6C3-B06929220855}" type="pres">
      <dgm:prSet presAssocID="{F5E98C73-DD70-4713-9A4B-73CE2747E813}" presName="childTextBox" presStyleLbl="fgAccFollowNode1" presStyleIdx="0" presStyleCnt="10">
        <dgm:presLayoutVars>
          <dgm:bulletEnabled val="1"/>
        </dgm:presLayoutVars>
      </dgm:prSet>
      <dgm:spPr/>
    </dgm:pt>
    <dgm:pt modelId="{1CC9A007-272F-46B7-A04B-4B142A93F1C8}" type="pres">
      <dgm:prSet presAssocID="{811CB301-E8C7-42B1-810D-54B90796AEDB}" presName="childTextBox" presStyleLbl="fgAccFollowNode1" presStyleIdx="1" presStyleCnt="10">
        <dgm:presLayoutVars>
          <dgm:bulletEnabled val="1"/>
        </dgm:presLayoutVars>
      </dgm:prSet>
      <dgm:spPr/>
    </dgm:pt>
    <dgm:pt modelId="{A5D9137C-29F5-4F49-BD3D-317BE775DAA3}" type="pres">
      <dgm:prSet presAssocID="{3473A56F-D434-40B8-9B29-395EED058FA4}" presName="childTextBox" presStyleLbl="fgAccFollowNode1" presStyleIdx="2" presStyleCnt="10">
        <dgm:presLayoutVars>
          <dgm:bulletEnabled val="1"/>
        </dgm:presLayoutVars>
      </dgm:prSet>
      <dgm:spPr/>
    </dgm:pt>
    <dgm:pt modelId="{6D8D1A83-F603-4C9E-BB9D-55830E337306}" type="pres">
      <dgm:prSet presAssocID="{73162E2C-365C-449B-8060-F7029DA7B0C9}" presName="childTextBox" presStyleLbl="fgAccFollowNode1" presStyleIdx="3" presStyleCnt="10">
        <dgm:presLayoutVars>
          <dgm:bulletEnabled val="1"/>
        </dgm:presLayoutVars>
      </dgm:prSet>
      <dgm:spPr/>
    </dgm:pt>
    <dgm:pt modelId="{7B5C7F0A-79FD-4C9B-9A32-ABF01CF7E603}" type="pres">
      <dgm:prSet presAssocID="{9CE6A425-4DD4-4089-B5C5-1823171AEAA6}" presName="childTextBox" presStyleLbl="fgAccFollowNode1" presStyleIdx="4" presStyleCnt="10">
        <dgm:presLayoutVars>
          <dgm:bulletEnabled val="1"/>
        </dgm:presLayoutVars>
      </dgm:prSet>
      <dgm:spPr/>
    </dgm:pt>
    <dgm:pt modelId="{8B5ED1BE-64C7-4B4C-9A73-ACA7841A9B79}" type="pres">
      <dgm:prSet presAssocID="{2596158A-E623-4E9E-8582-E5DA008003AF}" presName="sp" presStyleCnt="0"/>
      <dgm:spPr/>
    </dgm:pt>
    <dgm:pt modelId="{CC4FAD82-9B33-4564-889C-964E912191E2}" type="pres">
      <dgm:prSet presAssocID="{03709984-2600-480A-AE14-3DF018C6543E}" presName="arrowAndChildren" presStyleCnt="0"/>
      <dgm:spPr/>
    </dgm:pt>
    <dgm:pt modelId="{FD421736-94CA-48D9-A591-E8D9657D7F11}" type="pres">
      <dgm:prSet presAssocID="{03709984-2600-480A-AE14-3DF018C6543E}" presName="parentTextArrow" presStyleLbl="node1" presStyleIdx="0" presStyleCnt="2"/>
      <dgm:spPr/>
    </dgm:pt>
    <dgm:pt modelId="{5273FE7E-2823-4D2C-B0BB-80746A979606}" type="pres">
      <dgm:prSet presAssocID="{03709984-2600-480A-AE14-3DF018C6543E}" presName="arrow" presStyleLbl="node1" presStyleIdx="1" presStyleCnt="2" custLinFactNeighborX="3" custLinFactNeighborY="6906"/>
      <dgm:spPr/>
    </dgm:pt>
    <dgm:pt modelId="{503507E2-D873-4F7B-92F1-EAA079E9E9A9}" type="pres">
      <dgm:prSet presAssocID="{03709984-2600-480A-AE14-3DF018C6543E}" presName="descendantArrow" presStyleCnt="0"/>
      <dgm:spPr/>
    </dgm:pt>
    <dgm:pt modelId="{AA71E7C8-F31F-4887-9470-0359756DF9AE}" type="pres">
      <dgm:prSet presAssocID="{F2F84472-549A-4969-9640-B05FC4194A34}" presName="childTextArrow" presStyleLbl="fgAccFollowNode1" presStyleIdx="5" presStyleCnt="10">
        <dgm:presLayoutVars>
          <dgm:bulletEnabled val="1"/>
        </dgm:presLayoutVars>
      </dgm:prSet>
      <dgm:spPr/>
    </dgm:pt>
    <dgm:pt modelId="{B6D0734A-C0F5-4E31-8FC9-BBECA2D9C4C4}" type="pres">
      <dgm:prSet presAssocID="{A000498D-DE05-410D-A642-B81B58555AF2}" presName="childTextArrow" presStyleLbl="fgAccFollowNode1" presStyleIdx="6" presStyleCnt="10">
        <dgm:presLayoutVars>
          <dgm:bulletEnabled val="1"/>
        </dgm:presLayoutVars>
      </dgm:prSet>
      <dgm:spPr/>
    </dgm:pt>
    <dgm:pt modelId="{CCE6F31E-9608-4177-90DF-7CE8D31DCC1F}" type="pres">
      <dgm:prSet presAssocID="{013FED49-91D1-463F-AC31-EAA3257B6F2F}" presName="childTextArrow" presStyleLbl="fgAccFollowNode1" presStyleIdx="7" presStyleCnt="10">
        <dgm:presLayoutVars>
          <dgm:bulletEnabled val="1"/>
        </dgm:presLayoutVars>
      </dgm:prSet>
      <dgm:spPr/>
    </dgm:pt>
    <dgm:pt modelId="{41B3D9AB-B133-4741-B9F7-60A57B916784}" type="pres">
      <dgm:prSet presAssocID="{844364F4-F5E3-4A53-BE5E-3047081C9589}" presName="childTextArrow" presStyleLbl="fgAccFollowNode1" presStyleIdx="8" presStyleCnt="10">
        <dgm:presLayoutVars>
          <dgm:bulletEnabled val="1"/>
        </dgm:presLayoutVars>
      </dgm:prSet>
      <dgm:spPr/>
    </dgm:pt>
    <dgm:pt modelId="{63EEEC28-725D-4F3A-A285-6E6339D3BEC2}" type="pres">
      <dgm:prSet presAssocID="{9D2D1DFF-2157-4F02-A4FB-6BDC38353FD6}" presName="childTextArrow" presStyleLbl="fgAccFollowNode1" presStyleIdx="9" presStyleCnt="10">
        <dgm:presLayoutVars>
          <dgm:bulletEnabled val="1"/>
        </dgm:presLayoutVars>
      </dgm:prSet>
      <dgm:spPr/>
    </dgm:pt>
  </dgm:ptLst>
  <dgm:cxnLst>
    <dgm:cxn modelId="{77962410-AC80-451C-AD54-773C070AB9BF}" type="presOf" srcId="{F2F84472-549A-4969-9640-B05FC4194A34}" destId="{AA71E7C8-F31F-4887-9470-0359756DF9AE}" srcOrd="0" destOrd="0" presId="urn:microsoft.com/office/officeart/2005/8/layout/process4"/>
    <dgm:cxn modelId="{64923B22-300B-43A2-8342-7C64C76ABD68}" srcId="{03709984-2600-480A-AE14-3DF018C6543E}" destId="{9D2D1DFF-2157-4F02-A4FB-6BDC38353FD6}" srcOrd="4" destOrd="0" parTransId="{54921AEF-06B7-4187-B462-C911BE1F28B8}" sibTransId="{7C7CDCB8-8298-4FD4-B1FF-A791CFFDF605}"/>
    <dgm:cxn modelId="{B2BDDA26-0993-4EC6-B9A8-29201AFAB983}" srcId="{E85588C9-CE38-4806-AFBC-01BB175397EE}" destId="{3CFA3AF8-EFC9-4F3B-BA46-045E6BFBF8D2}" srcOrd="1" destOrd="0" parTransId="{D677BD28-3C98-48CC-8ED3-D05EAC6CDC64}" sibTransId="{C45958A6-AEFC-4E82-84D1-45A7CEE0CB9F}"/>
    <dgm:cxn modelId="{898E562A-BFCB-4904-9210-27ADABD1A595}" type="presOf" srcId="{9CE6A425-4DD4-4089-B5C5-1823171AEAA6}" destId="{7B5C7F0A-79FD-4C9B-9A32-ABF01CF7E603}" srcOrd="0" destOrd="0" presId="urn:microsoft.com/office/officeart/2005/8/layout/process4"/>
    <dgm:cxn modelId="{C8B4D43D-9879-44DA-B788-0E2E4769DE70}" type="presOf" srcId="{3473A56F-D434-40B8-9B29-395EED058FA4}" destId="{A5D9137C-29F5-4F49-BD3D-317BE775DAA3}" srcOrd="0" destOrd="0" presId="urn:microsoft.com/office/officeart/2005/8/layout/process4"/>
    <dgm:cxn modelId="{D8A29942-F726-48F6-956F-54BCF061261E}" srcId="{3CFA3AF8-EFC9-4F3B-BA46-045E6BFBF8D2}" destId="{811CB301-E8C7-42B1-810D-54B90796AEDB}" srcOrd="1" destOrd="0" parTransId="{9AECA889-0B19-4830-8336-CF45DE5C4746}" sibTransId="{86D2787D-8B48-49EA-8A91-D54831FCC204}"/>
    <dgm:cxn modelId="{2B27844C-E72D-4A04-921B-AB3DCC5905F8}" type="presOf" srcId="{73162E2C-365C-449B-8060-F7029DA7B0C9}" destId="{6D8D1A83-F603-4C9E-BB9D-55830E337306}" srcOrd="0" destOrd="0" presId="urn:microsoft.com/office/officeart/2005/8/layout/process4"/>
    <dgm:cxn modelId="{718ABA6F-92A6-428F-9D63-E28B9B403A8F}" type="presOf" srcId="{F5E98C73-DD70-4713-9A4B-73CE2747E813}" destId="{7E50EE8A-6482-4249-B6C3-B06929220855}" srcOrd="0" destOrd="0" presId="urn:microsoft.com/office/officeart/2005/8/layout/process4"/>
    <dgm:cxn modelId="{4CEB5574-AD7E-441B-B123-99CCBEAA3982}" type="presOf" srcId="{03709984-2600-480A-AE14-3DF018C6543E}" destId="{FD421736-94CA-48D9-A591-E8D9657D7F11}" srcOrd="0" destOrd="0" presId="urn:microsoft.com/office/officeart/2005/8/layout/process4"/>
    <dgm:cxn modelId="{AE9F0076-4B16-4429-9BF5-221B243E7454}" type="presOf" srcId="{844364F4-F5E3-4A53-BE5E-3047081C9589}" destId="{41B3D9AB-B133-4741-B9F7-60A57B916784}" srcOrd="0" destOrd="0" presId="urn:microsoft.com/office/officeart/2005/8/layout/process4"/>
    <dgm:cxn modelId="{015CBC79-5E41-4D31-9D9B-E9BAB005B740}" srcId="{03709984-2600-480A-AE14-3DF018C6543E}" destId="{844364F4-F5E3-4A53-BE5E-3047081C9589}" srcOrd="3" destOrd="0" parTransId="{60D85072-65D6-4715-A533-CD2E49791111}" sibTransId="{4BC498AF-8DA0-4554-A7AD-25629FE25444}"/>
    <dgm:cxn modelId="{4CA82481-6B9C-4FA3-A6B7-9CD4A5C80CEB}" srcId="{3CFA3AF8-EFC9-4F3B-BA46-045E6BFBF8D2}" destId="{F5E98C73-DD70-4713-9A4B-73CE2747E813}" srcOrd="0" destOrd="0" parTransId="{7F3F3F17-7656-4318-82F7-7445F5532778}" sibTransId="{1E99026D-1882-41EF-8052-B5E072CC310F}"/>
    <dgm:cxn modelId="{C3812D89-6E47-4596-A3FC-1924481D63EE}" type="presOf" srcId="{A000498D-DE05-410D-A642-B81B58555AF2}" destId="{B6D0734A-C0F5-4E31-8FC9-BBECA2D9C4C4}" srcOrd="0" destOrd="0" presId="urn:microsoft.com/office/officeart/2005/8/layout/process4"/>
    <dgm:cxn modelId="{BA64C996-C20B-4837-BF25-231A2A63E95C}" srcId="{3CFA3AF8-EFC9-4F3B-BA46-045E6BFBF8D2}" destId="{73162E2C-365C-449B-8060-F7029DA7B0C9}" srcOrd="3" destOrd="0" parTransId="{9AEDC787-AC56-413A-8EE7-4CE987754A59}" sibTransId="{A06BD755-FA1A-4F26-AC60-FDBA24BEEF95}"/>
    <dgm:cxn modelId="{6354B797-A388-4CF5-848F-BA80A36E8C10}" srcId="{3CFA3AF8-EFC9-4F3B-BA46-045E6BFBF8D2}" destId="{9CE6A425-4DD4-4089-B5C5-1823171AEAA6}" srcOrd="4" destOrd="0" parTransId="{ECCBEB52-D254-467F-AA1C-B8D1533402F8}" sibTransId="{8697B46B-EFF4-4A24-BD62-3CFBE4A93483}"/>
    <dgm:cxn modelId="{4EE51299-EC83-4752-83A5-44A65538B968}" type="presOf" srcId="{E85588C9-CE38-4806-AFBC-01BB175397EE}" destId="{700C8622-F272-43EE-AE59-B7DBCB89753D}" srcOrd="0" destOrd="0" presId="urn:microsoft.com/office/officeart/2005/8/layout/process4"/>
    <dgm:cxn modelId="{B1B6DC9C-29DC-4279-B838-061DAF1ABB71}" srcId="{03709984-2600-480A-AE14-3DF018C6543E}" destId="{F2F84472-549A-4969-9640-B05FC4194A34}" srcOrd="0" destOrd="0" parTransId="{99EA00A4-01FE-47BB-A3FF-484EC23EF058}" sibTransId="{57D19A8D-1448-449E-ADFC-E84123C2BAC2}"/>
    <dgm:cxn modelId="{5A68F4A7-9268-4024-BD89-DD778794A3F9}" srcId="{03709984-2600-480A-AE14-3DF018C6543E}" destId="{013FED49-91D1-463F-AC31-EAA3257B6F2F}" srcOrd="2" destOrd="0" parTransId="{0FC1FEE0-A2E8-408F-A66D-8EA5D5234DAB}" sibTransId="{E502A87B-E18D-4276-9613-1DDDA1B70035}"/>
    <dgm:cxn modelId="{FC7A4DB3-6164-49A0-BA16-34954EC8D2DF}" type="presOf" srcId="{3CFA3AF8-EFC9-4F3B-BA46-045E6BFBF8D2}" destId="{A3B446EB-FE62-4B1E-8C52-C8C4E035CF79}" srcOrd="1" destOrd="0" presId="urn:microsoft.com/office/officeart/2005/8/layout/process4"/>
    <dgm:cxn modelId="{B0E18CBB-E164-4CCF-B0BE-524BC6D28546}" type="presOf" srcId="{3CFA3AF8-EFC9-4F3B-BA46-045E6BFBF8D2}" destId="{F49E30EA-CC48-4FF7-BB03-1828A2F6A2C4}" srcOrd="0" destOrd="0" presId="urn:microsoft.com/office/officeart/2005/8/layout/process4"/>
    <dgm:cxn modelId="{180459BD-488A-4AD0-A642-67C7B5796D23}" srcId="{E85588C9-CE38-4806-AFBC-01BB175397EE}" destId="{03709984-2600-480A-AE14-3DF018C6543E}" srcOrd="0" destOrd="0" parTransId="{44E6F4C8-185F-4843-BE0C-A81619F30762}" sibTransId="{2596158A-E623-4E9E-8582-E5DA008003AF}"/>
    <dgm:cxn modelId="{2C234AC5-08D1-4646-A471-44D8D96C0EB9}" type="presOf" srcId="{9D2D1DFF-2157-4F02-A4FB-6BDC38353FD6}" destId="{63EEEC28-725D-4F3A-A285-6E6339D3BEC2}" srcOrd="0" destOrd="0" presId="urn:microsoft.com/office/officeart/2005/8/layout/process4"/>
    <dgm:cxn modelId="{8A3A89CB-305E-4F4E-AE76-3CEA8BBCB9B3}" type="presOf" srcId="{811CB301-E8C7-42B1-810D-54B90796AEDB}" destId="{1CC9A007-272F-46B7-A04B-4B142A93F1C8}" srcOrd="0" destOrd="0" presId="urn:microsoft.com/office/officeart/2005/8/layout/process4"/>
    <dgm:cxn modelId="{F690A4D9-64EC-4E11-AA3D-A4E751FB8088}" srcId="{3CFA3AF8-EFC9-4F3B-BA46-045E6BFBF8D2}" destId="{3473A56F-D434-40B8-9B29-395EED058FA4}" srcOrd="2" destOrd="0" parTransId="{9C37BDE3-D3F6-440A-B492-0423EDED014D}" sibTransId="{D5BAD8BB-1B56-413A-9505-C36511C052AE}"/>
    <dgm:cxn modelId="{764867E1-B8E4-4D9E-A73E-B96EA40632B8}" type="presOf" srcId="{013FED49-91D1-463F-AC31-EAA3257B6F2F}" destId="{CCE6F31E-9608-4177-90DF-7CE8D31DCC1F}" srcOrd="0" destOrd="0" presId="urn:microsoft.com/office/officeart/2005/8/layout/process4"/>
    <dgm:cxn modelId="{F79F99E3-1B9F-4137-B4BB-D0FDC9B5A8AE}" type="presOf" srcId="{03709984-2600-480A-AE14-3DF018C6543E}" destId="{5273FE7E-2823-4D2C-B0BB-80746A979606}" srcOrd="1" destOrd="0" presId="urn:microsoft.com/office/officeart/2005/8/layout/process4"/>
    <dgm:cxn modelId="{E2DB83ED-923C-43E3-8107-8E488E5C10F7}" srcId="{03709984-2600-480A-AE14-3DF018C6543E}" destId="{A000498D-DE05-410D-A642-B81B58555AF2}" srcOrd="1" destOrd="0" parTransId="{25E8EC63-6C38-494E-8088-6E3423374D33}" sibTransId="{504CD1F7-8B44-4D13-8718-EA73D6A540F9}"/>
    <dgm:cxn modelId="{4E064CD9-AEEC-4DF9-94F6-C68CBE57BCB6}" type="presParOf" srcId="{700C8622-F272-43EE-AE59-B7DBCB89753D}" destId="{B620DF27-A3C0-4CF3-B5CC-EF5D64553C95}" srcOrd="0" destOrd="0" presId="urn:microsoft.com/office/officeart/2005/8/layout/process4"/>
    <dgm:cxn modelId="{85393EB0-71D5-4AF9-8535-791BB474EA07}" type="presParOf" srcId="{B620DF27-A3C0-4CF3-B5CC-EF5D64553C95}" destId="{F49E30EA-CC48-4FF7-BB03-1828A2F6A2C4}" srcOrd="0" destOrd="0" presId="urn:microsoft.com/office/officeart/2005/8/layout/process4"/>
    <dgm:cxn modelId="{CAF97336-E2BB-449D-B200-0E77CD08AEED}" type="presParOf" srcId="{B620DF27-A3C0-4CF3-B5CC-EF5D64553C95}" destId="{A3B446EB-FE62-4B1E-8C52-C8C4E035CF79}" srcOrd="1" destOrd="0" presId="urn:microsoft.com/office/officeart/2005/8/layout/process4"/>
    <dgm:cxn modelId="{1C39C0EB-9F2D-48C6-8D96-7A8E788F5D8F}" type="presParOf" srcId="{B620DF27-A3C0-4CF3-B5CC-EF5D64553C95}" destId="{BF7E3D87-3212-4A26-B85F-27D5C5B2FDD8}" srcOrd="2" destOrd="0" presId="urn:microsoft.com/office/officeart/2005/8/layout/process4"/>
    <dgm:cxn modelId="{EF650571-39AE-44D2-822B-CCADD260BCEA}" type="presParOf" srcId="{BF7E3D87-3212-4A26-B85F-27D5C5B2FDD8}" destId="{7E50EE8A-6482-4249-B6C3-B06929220855}" srcOrd="0" destOrd="0" presId="urn:microsoft.com/office/officeart/2005/8/layout/process4"/>
    <dgm:cxn modelId="{DCB41EC6-278D-430A-9D8F-2DFE39F66B1B}" type="presParOf" srcId="{BF7E3D87-3212-4A26-B85F-27D5C5B2FDD8}" destId="{1CC9A007-272F-46B7-A04B-4B142A93F1C8}" srcOrd="1" destOrd="0" presId="urn:microsoft.com/office/officeart/2005/8/layout/process4"/>
    <dgm:cxn modelId="{BEBE546C-700D-440A-835F-7CF9311230B1}" type="presParOf" srcId="{BF7E3D87-3212-4A26-B85F-27D5C5B2FDD8}" destId="{A5D9137C-29F5-4F49-BD3D-317BE775DAA3}" srcOrd="2" destOrd="0" presId="urn:microsoft.com/office/officeart/2005/8/layout/process4"/>
    <dgm:cxn modelId="{EA6356AF-EF3E-4AB8-B8BD-365AABD1B70A}" type="presParOf" srcId="{BF7E3D87-3212-4A26-B85F-27D5C5B2FDD8}" destId="{6D8D1A83-F603-4C9E-BB9D-55830E337306}" srcOrd="3" destOrd="0" presId="urn:microsoft.com/office/officeart/2005/8/layout/process4"/>
    <dgm:cxn modelId="{328FBCF6-01FA-4872-9069-C033D25F8E5D}" type="presParOf" srcId="{BF7E3D87-3212-4A26-B85F-27D5C5B2FDD8}" destId="{7B5C7F0A-79FD-4C9B-9A32-ABF01CF7E603}" srcOrd="4" destOrd="0" presId="urn:microsoft.com/office/officeart/2005/8/layout/process4"/>
    <dgm:cxn modelId="{5140CBBC-687A-4024-BC1B-6B714DD18EA8}" type="presParOf" srcId="{700C8622-F272-43EE-AE59-B7DBCB89753D}" destId="{8B5ED1BE-64C7-4B4C-9A73-ACA7841A9B79}" srcOrd="1" destOrd="0" presId="urn:microsoft.com/office/officeart/2005/8/layout/process4"/>
    <dgm:cxn modelId="{98FBDE7C-650A-4DED-8C6A-EE0EC8C79D30}" type="presParOf" srcId="{700C8622-F272-43EE-AE59-B7DBCB89753D}" destId="{CC4FAD82-9B33-4564-889C-964E912191E2}" srcOrd="2" destOrd="0" presId="urn:microsoft.com/office/officeart/2005/8/layout/process4"/>
    <dgm:cxn modelId="{4DBC4A97-7589-4B1B-89BA-1CF776957ED9}" type="presParOf" srcId="{CC4FAD82-9B33-4564-889C-964E912191E2}" destId="{FD421736-94CA-48D9-A591-E8D9657D7F11}" srcOrd="0" destOrd="0" presId="urn:microsoft.com/office/officeart/2005/8/layout/process4"/>
    <dgm:cxn modelId="{D1C4365C-D33F-497D-8BBB-6E78199B6268}" type="presParOf" srcId="{CC4FAD82-9B33-4564-889C-964E912191E2}" destId="{5273FE7E-2823-4D2C-B0BB-80746A979606}" srcOrd="1" destOrd="0" presId="urn:microsoft.com/office/officeart/2005/8/layout/process4"/>
    <dgm:cxn modelId="{AE64CFDD-A730-40D5-BD41-F05379C8CE90}" type="presParOf" srcId="{CC4FAD82-9B33-4564-889C-964E912191E2}" destId="{503507E2-D873-4F7B-92F1-EAA079E9E9A9}" srcOrd="2" destOrd="0" presId="urn:microsoft.com/office/officeart/2005/8/layout/process4"/>
    <dgm:cxn modelId="{C3ED2A97-B92E-40EB-9ACB-70764F70F081}" type="presParOf" srcId="{503507E2-D873-4F7B-92F1-EAA079E9E9A9}" destId="{AA71E7C8-F31F-4887-9470-0359756DF9AE}" srcOrd="0" destOrd="0" presId="urn:microsoft.com/office/officeart/2005/8/layout/process4"/>
    <dgm:cxn modelId="{23B2C0A4-468E-4F3B-981E-F7D224F64F4C}" type="presParOf" srcId="{503507E2-D873-4F7B-92F1-EAA079E9E9A9}" destId="{B6D0734A-C0F5-4E31-8FC9-BBECA2D9C4C4}" srcOrd="1" destOrd="0" presId="urn:microsoft.com/office/officeart/2005/8/layout/process4"/>
    <dgm:cxn modelId="{70A24B7F-DA96-4B83-B11E-207C3B22C489}" type="presParOf" srcId="{503507E2-D873-4F7B-92F1-EAA079E9E9A9}" destId="{CCE6F31E-9608-4177-90DF-7CE8D31DCC1F}" srcOrd="2" destOrd="0" presId="urn:microsoft.com/office/officeart/2005/8/layout/process4"/>
    <dgm:cxn modelId="{7418EE85-F9C4-42DC-B8AE-6A66A34F446A}" type="presParOf" srcId="{503507E2-D873-4F7B-92F1-EAA079E9E9A9}" destId="{41B3D9AB-B133-4741-B9F7-60A57B916784}" srcOrd="3" destOrd="0" presId="urn:microsoft.com/office/officeart/2005/8/layout/process4"/>
    <dgm:cxn modelId="{6B38FF4B-3CCB-4077-AE56-63BA457E771A}" type="presParOf" srcId="{503507E2-D873-4F7B-92F1-EAA079E9E9A9}" destId="{63EEEC28-725D-4F3A-A285-6E6339D3BEC2}" srcOrd="4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85588C9-CE38-4806-AFBC-01BB175397EE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03709984-2600-480A-AE14-3DF018C6543E}">
      <dgm:prSet phldrT="[Texto]"/>
      <dgm:spPr/>
      <dgm:t>
        <a:bodyPr/>
        <a:lstStyle/>
        <a:p>
          <a:r>
            <a:rPr lang="pt-BR" dirty="0"/>
            <a:t>Na inclusão de débitos já parcelados: </a:t>
          </a:r>
          <a:endParaRPr lang="pt-BR" b="1" dirty="0"/>
        </a:p>
      </dgm:t>
    </dgm:pt>
    <dgm:pt modelId="{44E6F4C8-185F-4843-BE0C-A81619F30762}" type="parTrans" cxnId="{180459BD-488A-4AD0-A642-67C7B5796D23}">
      <dgm:prSet/>
      <dgm:spPr/>
      <dgm:t>
        <a:bodyPr/>
        <a:lstStyle/>
        <a:p>
          <a:endParaRPr lang="pt-BR"/>
        </a:p>
      </dgm:t>
    </dgm:pt>
    <dgm:pt modelId="{2596158A-E623-4E9E-8582-E5DA008003AF}" type="sibTrans" cxnId="{180459BD-488A-4AD0-A642-67C7B5796D23}">
      <dgm:prSet/>
      <dgm:spPr/>
      <dgm:t>
        <a:bodyPr/>
        <a:lstStyle/>
        <a:p>
          <a:endParaRPr lang="pt-BR"/>
        </a:p>
      </dgm:t>
    </dgm:pt>
    <dgm:pt modelId="{F2F84472-549A-4969-9640-B05FC4194A34}">
      <dgm:prSet phldrT="[Texto]"/>
      <dgm:spPr/>
      <dgm:t>
        <a:bodyPr/>
        <a:lstStyle/>
        <a:p>
          <a:r>
            <a:rPr lang="pt-BR" b="1" dirty="0"/>
            <a:t>Reconsolida-se a dívida, apurando novo saldo devedor</a:t>
          </a:r>
        </a:p>
      </dgm:t>
    </dgm:pt>
    <dgm:pt modelId="{99EA00A4-01FE-47BB-A3FF-484EC23EF058}" type="parTrans" cxnId="{B1B6DC9C-29DC-4279-B838-061DAF1ABB71}">
      <dgm:prSet/>
      <dgm:spPr/>
      <dgm:t>
        <a:bodyPr/>
        <a:lstStyle/>
        <a:p>
          <a:endParaRPr lang="pt-BR"/>
        </a:p>
      </dgm:t>
    </dgm:pt>
    <dgm:pt modelId="{57D19A8D-1448-449E-ADFC-E84123C2BAC2}" type="sibTrans" cxnId="{B1B6DC9C-29DC-4279-B838-061DAF1ABB71}">
      <dgm:prSet/>
      <dgm:spPr/>
      <dgm:t>
        <a:bodyPr/>
        <a:lstStyle/>
        <a:p>
          <a:endParaRPr lang="pt-BR"/>
        </a:p>
      </dgm:t>
    </dgm:pt>
    <dgm:pt modelId="{3CFA3AF8-EFC9-4F3B-BA46-045E6BFBF8D2}">
      <dgm:prSet phldrT="[Texto]"/>
      <dgm:spPr/>
      <dgm:t>
        <a:bodyPr/>
        <a:lstStyle/>
        <a:p>
          <a:r>
            <a:rPr lang="pt-BR" b="1" dirty="0"/>
            <a:t>Rescisão do parcelamento</a:t>
          </a:r>
        </a:p>
      </dgm:t>
    </dgm:pt>
    <dgm:pt modelId="{D677BD28-3C98-48CC-8ED3-D05EAC6CDC64}" type="parTrans" cxnId="{B2BDDA26-0993-4EC6-B9A8-29201AFAB983}">
      <dgm:prSet/>
      <dgm:spPr/>
      <dgm:t>
        <a:bodyPr/>
        <a:lstStyle/>
        <a:p>
          <a:endParaRPr lang="pt-BR"/>
        </a:p>
      </dgm:t>
    </dgm:pt>
    <dgm:pt modelId="{C45958A6-AEFC-4E82-84D1-45A7CEE0CB9F}" type="sibTrans" cxnId="{B2BDDA26-0993-4EC6-B9A8-29201AFAB983}">
      <dgm:prSet/>
      <dgm:spPr/>
      <dgm:t>
        <a:bodyPr/>
        <a:lstStyle/>
        <a:p>
          <a:endParaRPr lang="pt-BR"/>
        </a:p>
      </dgm:t>
    </dgm:pt>
    <dgm:pt modelId="{811CB301-E8C7-42B1-810D-54B90796AEDB}">
      <dgm:prSet phldrT="[Texto]"/>
      <dgm:spPr/>
      <dgm:t>
        <a:bodyPr/>
        <a:lstStyle/>
        <a:p>
          <a:r>
            <a:rPr lang="pt-BR" b="1" dirty="0"/>
            <a:t>Outras situações previstas na lei autorizativa</a:t>
          </a:r>
        </a:p>
      </dgm:t>
    </dgm:pt>
    <dgm:pt modelId="{9AECA889-0B19-4830-8336-CF45DE5C4746}" type="parTrans" cxnId="{D8A29942-F726-48F6-956F-54BCF061261E}">
      <dgm:prSet/>
      <dgm:spPr/>
      <dgm:t>
        <a:bodyPr/>
        <a:lstStyle/>
        <a:p>
          <a:endParaRPr lang="pt-BR"/>
        </a:p>
      </dgm:t>
    </dgm:pt>
    <dgm:pt modelId="{86D2787D-8B48-49EA-8A91-D54831FCC204}" type="sibTrans" cxnId="{D8A29942-F726-48F6-956F-54BCF061261E}">
      <dgm:prSet/>
      <dgm:spPr/>
      <dgm:t>
        <a:bodyPr/>
        <a:lstStyle/>
        <a:p>
          <a:endParaRPr lang="pt-BR"/>
        </a:p>
      </dgm:t>
    </dgm:pt>
    <dgm:pt modelId="{3473A56F-D434-40B8-9B29-395EED058FA4}">
      <dgm:prSet phldrT="[Texto]"/>
      <dgm:spPr/>
      <dgm:t>
        <a:bodyPr/>
        <a:lstStyle/>
        <a:p>
          <a:r>
            <a:rPr lang="pt-BR" b="1" dirty="0"/>
            <a:t>Caso venham a ser reparcelados futuramente... Estarão limitados a 60 parcelas, consideradas as já pagas</a:t>
          </a:r>
        </a:p>
      </dgm:t>
    </dgm:pt>
    <dgm:pt modelId="{9C37BDE3-D3F6-440A-B492-0423EDED014D}" type="parTrans" cxnId="{F690A4D9-64EC-4E11-AA3D-A4E751FB8088}">
      <dgm:prSet/>
      <dgm:spPr/>
      <dgm:t>
        <a:bodyPr/>
        <a:lstStyle/>
        <a:p>
          <a:endParaRPr lang="pt-BR"/>
        </a:p>
      </dgm:t>
    </dgm:pt>
    <dgm:pt modelId="{D5BAD8BB-1B56-413A-9505-C36511C052AE}" type="sibTrans" cxnId="{F690A4D9-64EC-4E11-AA3D-A4E751FB8088}">
      <dgm:prSet/>
      <dgm:spPr/>
      <dgm:t>
        <a:bodyPr/>
        <a:lstStyle/>
        <a:p>
          <a:endParaRPr lang="pt-BR"/>
        </a:p>
      </dgm:t>
    </dgm:pt>
    <dgm:pt modelId="{A000498D-DE05-410D-A642-B81B58555AF2}">
      <dgm:prSet phldrT="[Texto]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b="1" dirty="0"/>
            <a:t>O novo saldo devedor é calculo com o índice de atualização e juros previstos na lei autorizativa</a:t>
          </a:r>
        </a:p>
      </dgm:t>
    </dgm:pt>
    <dgm:pt modelId="{25E8EC63-6C38-494E-8088-6E3423374D33}" type="parTrans" cxnId="{E2DB83ED-923C-43E3-8107-8E488E5C10F7}">
      <dgm:prSet/>
      <dgm:spPr/>
      <dgm:t>
        <a:bodyPr/>
        <a:lstStyle/>
        <a:p>
          <a:endParaRPr lang="pt-BR"/>
        </a:p>
      </dgm:t>
    </dgm:pt>
    <dgm:pt modelId="{504CD1F7-8B44-4D13-8718-EA73D6A540F9}" type="sibTrans" cxnId="{E2DB83ED-923C-43E3-8107-8E488E5C10F7}">
      <dgm:prSet/>
      <dgm:spPr/>
      <dgm:t>
        <a:bodyPr/>
        <a:lstStyle/>
        <a:p>
          <a:endParaRPr lang="pt-BR"/>
        </a:p>
      </dgm:t>
    </dgm:pt>
    <dgm:pt modelId="{013FED49-91D1-463F-AC31-EAA3257B6F2F}">
      <dgm:prSet phldrT="[Texto]"/>
      <dgm:spPr/>
      <dgm:t>
        <a:bodyPr/>
        <a:lstStyle/>
        <a:p>
          <a:r>
            <a:rPr lang="pt-BR" b="1" dirty="0"/>
            <a:t>Aplicado desde a competência do débito anteriormente consolidado</a:t>
          </a:r>
        </a:p>
      </dgm:t>
    </dgm:pt>
    <dgm:pt modelId="{0FC1FEE0-A2E8-408F-A66D-8EA5D5234DAB}" type="parTrans" cxnId="{5A68F4A7-9268-4024-BD89-DD778794A3F9}">
      <dgm:prSet/>
      <dgm:spPr/>
      <dgm:t>
        <a:bodyPr/>
        <a:lstStyle/>
        <a:p>
          <a:endParaRPr lang="pt-BR"/>
        </a:p>
      </dgm:t>
    </dgm:pt>
    <dgm:pt modelId="{E502A87B-E18D-4276-9613-1DDDA1B70035}" type="sibTrans" cxnId="{5A68F4A7-9268-4024-BD89-DD778794A3F9}">
      <dgm:prSet/>
      <dgm:spPr/>
      <dgm:t>
        <a:bodyPr/>
        <a:lstStyle/>
        <a:p>
          <a:endParaRPr lang="pt-BR"/>
        </a:p>
      </dgm:t>
    </dgm:pt>
    <dgm:pt modelId="{9D2D1DFF-2157-4F02-A4FB-6BDC38353FD6}">
      <dgm:prSet phldrT="[Texto]"/>
      <dgm:spPr/>
      <dgm:t>
        <a:bodyPr/>
        <a:lstStyle/>
        <a:p>
          <a:r>
            <a:rPr lang="pt-BR" b="1" dirty="0"/>
            <a:t>Apura-se a diferença entre debito consolidado – parcelas pagas e essa é trazida para a data da nova consolidação com os novos índice e juros</a:t>
          </a:r>
        </a:p>
      </dgm:t>
    </dgm:pt>
    <dgm:pt modelId="{54921AEF-06B7-4187-B462-C911BE1F28B8}" type="parTrans" cxnId="{64923B22-300B-43A2-8342-7C64C76ABD68}">
      <dgm:prSet/>
      <dgm:spPr/>
      <dgm:t>
        <a:bodyPr/>
        <a:lstStyle/>
        <a:p>
          <a:endParaRPr lang="pt-BR"/>
        </a:p>
      </dgm:t>
    </dgm:pt>
    <dgm:pt modelId="{7C7CDCB8-8298-4FD4-B1FF-A791CFFDF605}" type="sibTrans" cxnId="{64923B22-300B-43A2-8342-7C64C76ABD68}">
      <dgm:prSet/>
      <dgm:spPr/>
      <dgm:t>
        <a:bodyPr/>
        <a:lstStyle/>
        <a:p>
          <a:endParaRPr lang="pt-BR"/>
        </a:p>
      </dgm:t>
    </dgm:pt>
    <dgm:pt modelId="{73162E2C-365C-449B-8060-F7029DA7B0C9}">
      <dgm:prSet phldrT="[Texto]"/>
      <dgm:spPr/>
      <dgm:t>
        <a:bodyPr/>
        <a:lstStyle/>
        <a:p>
          <a:r>
            <a:rPr lang="pt-BR" b="1" dirty="0"/>
            <a:t>Se esse parcelamento for descumprido, seu reparcelamento será no máximo em 60 parcelas, diminuídas das pagas</a:t>
          </a:r>
        </a:p>
      </dgm:t>
    </dgm:pt>
    <dgm:pt modelId="{9AEDC787-AC56-413A-8EE7-4CE987754A59}" type="parTrans" cxnId="{BA64C996-C20B-4837-BF25-231A2A63E95C}">
      <dgm:prSet/>
      <dgm:spPr/>
      <dgm:t>
        <a:bodyPr/>
        <a:lstStyle/>
        <a:p>
          <a:endParaRPr lang="pt-BR"/>
        </a:p>
      </dgm:t>
    </dgm:pt>
    <dgm:pt modelId="{A06BD755-FA1A-4F26-AC60-FDBA24BEEF95}" type="sibTrans" cxnId="{BA64C996-C20B-4837-BF25-231A2A63E95C}">
      <dgm:prSet/>
      <dgm:spPr/>
      <dgm:t>
        <a:bodyPr/>
        <a:lstStyle/>
        <a:p>
          <a:endParaRPr lang="pt-BR"/>
        </a:p>
      </dgm:t>
    </dgm:pt>
    <dgm:pt modelId="{9CE6A425-4DD4-4089-B5C5-1823171AEAA6}">
      <dgm:prSet phldrT="[Texto]"/>
      <dgm:spPr/>
      <dgm:t>
        <a:bodyPr/>
        <a:lstStyle/>
        <a:p>
          <a:r>
            <a:rPr lang="pt-BR" b="1" dirty="0">
              <a:solidFill>
                <a:srgbClr val="FF0000"/>
              </a:solidFill>
            </a:rPr>
            <a:t>Reparcelamento, na prática, será inviável. Por causa da EC 103...</a:t>
          </a:r>
        </a:p>
      </dgm:t>
    </dgm:pt>
    <dgm:pt modelId="{ECCBEB52-D254-467F-AA1C-B8D1533402F8}" type="parTrans" cxnId="{6354B797-A388-4CF5-848F-BA80A36E8C10}">
      <dgm:prSet/>
      <dgm:spPr/>
      <dgm:t>
        <a:bodyPr/>
        <a:lstStyle/>
        <a:p>
          <a:endParaRPr lang="pt-BR"/>
        </a:p>
      </dgm:t>
    </dgm:pt>
    <dgm:pt modelId="{8697B46B-EFF4-4A24-BD62-3CFBE4A93483}" type="sibTrans" cxnId="{6354B797-A388-4CF5-848F-BA80A36E8C10}">
      <dgm:prSet/>
      <dgm:spPr/>
      <dgm:t>
        <a:bodyPr/>
        <a:lstStyle/>
        <a:p>
          <a:endParaRPr lang="pt-BR"/>
        </a:p>
      </dgm:t>
    </dgm:pt>
    <dgm:pt modelId="{844364F4-F5E3-4A53-BE5E-3047081C9589}">
      <dgm:prSet/>
      <dgm:spPr/>
      <dgm:t>
        <a:bodyPr/>
        <a:lstStyle/>
        <a:p>
          <a:r>
            <a:rPr lang="pt-BR" b="1" dirty="0"/>
            <a:t>Os valores pagos do parcelamento original são descontados para a data de consolidação do débito anteriormente parcelado </a:t>
          </a:r>
          <a:endParaRPr lang="pt-BR" dirty="0"/>
        </a:p>
      </dgm:t>
    </dgm:pt>
    <dgm:pt modelId="{60D85072-65D6-4715-A533-CD2E49791111}" type="parTrans" cxnId="{015CBC79-5E41-4D31-9D9B-E9BAB005B740}">
      <dgm:prSet/>
      <dgm:spPr/>
      <dgm:t>
        <a:bodyPr/>
        <a:lstStyle/>
        <a:p>
          <a:endParaRPr lang="pt-BR"/>
        </a:p>
      </dgm:t>
    </dgm:pt>
    <dgm:pt modelId="{4BC498AF-8DA0-4554-A7AD-25629FE25444}" type="sibTrans" cxnId="{015CBC79-5E41-4D31-9D9B-E9BAB005B740}">
      <dgm:prSet/>
      <dgm:spPr/>
      <dgm:t>
        <a:bodyPr/>
        <a:lstStyle/>
        <a:p>
          <a:endParaRPr lang="pt-BR"/>
        </a:p>
      </dgm:t>
    </dgm:pt>
    <dgm:pt modelId="{F5E98C73-DD70-4713-9A4B-73CE2747E813}">
      <dgm:prSet phldrT="[Texto]"/>
      <dgm:spPr/>
      <dgm:t>
        <a:bodyPr/>
        <a:lstStyle/>
        <a:p>
          <a:r>
            <a:rPr lang="pt-BR" b="1" dirty="0"/>
            <a:t>Se for revogada a autorização fornecida ao BB para vinculação do FPM</a:t>
          </a:r>
        </a:p>
      </dgm:t>
    </dgm:pt>
    <dgm:pt modelId="{7F3F3F17-7656-4318-82F7-7445F5532778}" type="parTrans" cxnId="{4CA82481-6B9C-4FA3-A6B7-9CD4A5C80CEB}">
      <dgm:prSet/>
      <dgm:spPr/>
      <dgm:t>
        <a:bodyPr/>
        <a:lstStyle/>
        <a:p>
          <a:endParaRPr lang="pt-BR"/>
        </a:p>
      </dgm:t>
    </dgm:pt>
    <dgm:pt modelId="{1E99026D-1882-41EF-8052-B5E072CC310F}" type="sibTrans" cxnId="{4CA82481-6B9C-4FA3-A6B7-9CD4A5C80CEB}">
      <dgm:prSet/>
      <dgm:spPr/>
      <dgm:t>
        <a:bodyPr/>
        <a:lstStyle/>
        <a:p>
          <a:endParaRPr lang="pt-BR"/>
        </a:p>
      </dgm:t>
    </dgm:pt>
    <dgm:pt modelId="{700C8622-F272-43EE-AE59-B7DBCB89753D}" type="pres">
      <dgm:prSet presAssocID="{E85588C9-CE38-4806-AFBC-01BB175397EE}" presName="Name0" presStyleCnt="0">
        <dgm:presLayoutVars>
          <dgm:dir/>
          <dgm:animLvl val="lvl"/>
          <dgm:resizeHandles val="exact"/>
        </dgm:presLayoutVars>
      </dgm:prSet>
      <dgm:spPr/>
    </dgm:pt>
    <dgm:pt modelId="{B620DF27-A3C0-4CF3-B5CC-EF5D64553C95}" type="pres">
      <dgm:prSet presAssocID="{3CFA3AF8-EFC9-4F3B-BA46-045E6BFBF8D2}" presName="boxAndChildren" presStyleCnt="0"/>
      <dgm:spPr/>
    </dgm:pt>
    <dgm:pt modelId="{F49E30EA-CC48-4FF7-BB03-1828A2F6A2C4}" type="pres">
      <dgm:prSet presAssocID="{3CFA3AF8-EFC9-4F3B-BA46-045E6BFBF8D2}" presName="parentTextBox" presStyleLbl="node1" presStyleIdx="0" presStyleCnt="2"/>
      <dgm:spPr/>
    </dgm:pt>
    <dgm:pt modelId="{A3B446EB-FE62-4B1E-8C52-C8C4E035CF79}" type="pres">
      <dgm:prSet presAssocID="{3CFA3AF8-EFC9-4F3B-BA46-045E6BFBF8D2}" presName="entireBox" presStyleLbl="node1" presStyleIdx="0" presStyleCnt="2"/>
      <dgm:spPr/>
    </dgm:pt>
    <dgm:pt modelId="{BF7E3D87-3212-4A26-B85F-27D5C5B2FDD8}" type="pres">
      <dgm:prSet presAssocID="{3CFA3AF8-EFC9-4F3B-BA46-045E6BFBF8D2}" presName="descendantBox" presStyleCnt="0"/>
      <dgm:spPr/>
    </dgm:pt>
    <dgm:pt modelId="{7E50EE8A-6482-4249-B6C3-B06929220855}" type="pres">
      <dgm:prSet presAssocID="{F5E98C73-DD70-4713-9A4B-73CE2747E813}" presName="childTextBox" presStyleLbl="fgAccFollowNode1" presStyleIdx="0" presStyleCnt="10">
        <dgm:presLayoutVars>
          <dgm:bulletEnabled val="1"/>
        </dgm:presLayoutVars>
      </dgm:prSet>
      <dgm:spPr/>
    </dgm:pt>
    <dgm:pt modelId="{1CC9A007-272F-46B7-A04B-4B142A93F1C8}" type="pres">
      <dgm:prSet presAssocID="{811CB301-E8C7-42B1-810D-54B90796AEDB}" presName="childTextBox" presStyleLbl="fgAccFollowNode1" presStyleIdx="1" presStyleCnt="10">
        <dgm:presLayoutVars>
          <dgm:bulletEnabled val="1"/>
        </dgm:presLayoutVars>
      </dgm:prSet>
      <dgm:spPr/>
    </dgm:pt>
    <dgm:pt modelId="{A5D9137C-29F5-4F49-BD3D-317BE775DAA3}" type="pres">
      <dgm:prSet presAssocID="{3473A56F-D434-40B8-9B29-395EED058FA4}" presName="childTextBox" presStyleLbl="fgAccFollowNode1" presStyleIdx="2" presStyleCnt="10">
        <dgm:presLayoutVars>
          <dgm:bulletEnabled val="1"/>
        </dgm:presLayoutVars>
      </dgm:prSet>
      <dgm:spPr/>
    </dgm:pt>
    <dgm:pt modelId="{6D8D1A83-F603-4C9E-BB9D-55830E337306}" type="pres">
      <dgm:prSet presAssocID="{73162E2C-365C-449B-8060-F7029DA7B0C9}" presName="childTextBox" presStyleLbl="fgAccFollowNode1" presStyleIdx="3" presStyleCnt="10">
        <dgm:presLayoutVars>
          <dgm:bulletEnabled val="1"/>
        </dgm:presLayoutVars>
      </dgm:prSet>
      <dgm:spPr/>
    </dgm:pt>
    <dgm:pt modelId="{7B5C7F0A-79FD-4C9B-9A32-ABF01CF7E603}" type="pres">
      <dgm:prSet presAssocID="{9CE6A425-4DD4-4089-B5C5-1823171AEAA6}" presName="childTextBox" presStyleLbl="fgAccFollowNode1" presStyleIdx="4" presStyleCnt="10">
        <dgm:presLayoutVars>
          <dgm:bulletEnabled val="1"/>
        </dgm:presLayoutVars>
      </dgm:prSet>
      <dgm:spPr/>
    </dgm:pt>
    <dgm:pt modelId="{8B5ED1BE-64C7-4B4C-9A73-ACA7841A9B79}" type="pres">
      <dgm:prSet presAssocID="{2596158A-E623-4E9E-8582-E5DA008003AF}" presName="sp" presStyleCnt="0"/>
      <dgm:spPr/>
    </dgm:pt>
    <dgm:pt modelId="{CC4FAD82-9B33-4564-889C-964E912191E2}" type="pres">
      <dgm:prSet presAssocID="{03709984-2600-480A-AE14-3DF018C6543E}" presName="arrowAndChildren" presStyleCnt="0"/>
      <dgm:spPr/>
    </dgm:pt>
    <dgm:pt modelId="{FD421736-94CA-48D9-A591-E8D9657D7F11}" type="pres">
      <dgm:prSet presAssocID="{03709984-2600-480A-AE14-3DF018C6543E}" presName="parentTextArrow" presStyleLbl="node1" presStyleIdx="0" presStyleCnt="2"/>
      <dgm:spPr/>
    </dgm:pt>
    <dgm:pt modelId="{5273FE7E-2823-4D2C-B0BB-80746A979606}" type="pres">
      <dgm:prSet presAssocID="{03709984-2600-480A-AE14-3DF018C6543E}" presName="arrow" presStyleLbl="node1" presStyleIdx="1" presStyleCnt="2" custLinFactNeighborX="3" custLinFactNeighborY="6906"/>
      <dgm:spPr/>
    </dgm:pt>
    <dgm:pt modelId="{503507E2-D873-4F7B-92F1-EAA079E9E9A9}" type="pres">
      <dgm:prSet presAssocID="{03709984-2600-480A-AE14-3DF018C6543E}" presName="descendantArrow" presStyleCnt="0"/>
      <dgm:spPr/>
    </dgm:pt>
    <dgm:pt modelId="{AA71E7C8-F31F-4887-9470-0359756DF9AE}" type="pres">
      <dgm:prSet presAssocID="{F2F84472-549A-4969-9640-B05FC4194A34}" presName="childTextArrow" presStyleLbl="fgAccFollowNode1" presStyleIdx="5" presStyleCnt="10">
        <dgm:presLayoutVars>
          <dgm:bulletEnabled val="1"/>
        </dgm:presLayoutVars>
      </dgm:prSet>
      <dgm:spPr/>
    </dgm:pt>
    <dgm:pt modelId="{B6D0734A-C0F5-4E31-8FC9-BBECA2D9C4C4}" type="pres">
      <dgm:prSet presAssocID="{A000498D-DE05-410D-A642-B81B58555AF2}" presName="childTextArrow" presStyleLbl="fgAccFollowNode1" presStyleIdx="6" presStyleCnt="10">
        <dgm:presLayoutVars>
          <dgm:bulletEnabled val="1"/>
        </dgm:presLayoutVars>
      </dgm:prSet>
      <dgm:spPr/>
    </dgm:pt>
    <dgm:pt modelId="{CCE6F31E-9608-4177-90DF-7CE8D31DCC1F}" type="pres">
      <dgm:prSet presAssocID="{013FED49-91D1-463F-AC31-EAA3257B6F2F}" presName="childTextArrow" presStyleLbl="fgAccFollowNode1" presStyleIdx="7" presStyleCnt="10">
        <dgm:presLayoutVars>
          <dgm:bulletEnabled val="1"/>
        </dgm:presLayoutVars>
      </dgm:prSet>
      <dgm:spPr/>
    </dgm:pt>
    <dgm:pt modelId="{41B3D9AB-B133-4741-B9F7-60A57B916784}" type="pres">
      <dgm:prSet presAssocID="{844364F4-F5E3-4A53-BE5E-3047081C9589}" presName="childTextArrow" presStyleLbl="fgAccFollowNode1" presStyleIdx="8" presStyleCnt="10">
        <dgm:presLayoutVars>
          <dgm:bulletEnabled val="1"/>
        </dgm:presLayoutVars>
      </dgm:prSet>
      <dgm:spPr/>
    </dgm:pt>
    <dgm:pt modelId="{63EEEC28-725D-4F3A-A285-6E6339D3BEC2}" type="pres">
      <dgm:prSet presAssocID="{9D2D1DFF-2157-4F02-A4FB-6BDC38353FD6}" presName="childTextArrow" presStyleLbl="fgAccFollowNode1" presStyleIdx="9" presStyleCnt="10">
        <dgm:presLayoutVars>
          <dgm:bulletEnabled val="1"/>
        </dgm:presLayoutVars>
      </dgm:prSet>
      <dgm:spPr/>
    </dgm:pt>
  </dgm:ptLst>
  <dgm:cxnLst>
    <dgm:cxn modelId="{77962410-AC80-451C-AD54-773C070AB9BF}" type="presOf" srcId="{F2F84472-549A-4969-9640-B05FC4194A34}" destId="{AA71E7C8-F31F-4887-9470-0359756DF9AE}" srcOrd="0" destOrd="0" presId="urn:microsoft.com/office/officeart/2005/8/layout/process4"/>
    <dgm:cxn modelId="{64923B22-300B-43A2-8342-7C64C76ABD68}" srcId="{03709984-2600-480A-AE14-3DF018C6543E}" destId="{9D2D1DFF-2157-4F02-A4FB-6BDC38353FD6}" srcOrd="4" destOrd="0" parTransId="{54921AEF-06B7-4187-B462-C911BE1F28B8}" sibTransId="{7C7CDCB8-8298-4FD4-B1FF-A791CFFDF605}"/>
    <dgm:cxn modelId="{B2BDDA26-0993-4EC6-B9A8-29201AFAB983}" srcId="{E85588C9-CE38-4806-AFBC-01BB175397EE}" destId="{3CFA3AF8-EFC9-4F3B-BA46-045E6BFBF8D2}" srcOrd="1" destOrd="0" parTransId="{D677BD28-3C98-48CC-8ED3-D05EAC6CDC64}" sibTransId="{C45958A6-AEFC-4E82-84D1-45A7CEE0CB9F}"/>
    <dgm:cxn modelId="{898E562A-BFCB-4904-9210-27ADABD1A595}" type="presOf" srcId="{9CE6A425-4DD4-4089-B5C5-1823171AEAA6}" destId="{7B5C7F0A-79FD-4C9B-9A32-ABF01CF7E603}" srcOrd="0" destOrd="0" presId="urn:microsoft.com/office/officeart/2005/8/layout/process4"/>
    <dgm:cxn modelId="{C8B4D43D-9879-44DA-B788-0E2E4769DE70}" type="presOf" srcId="{3473A56F-D434-40B8-9B29-395EED058FA4}" destId="{A5D9137C-29F5-4F49-BD3D-317BE775DAA3}" srcOrd="0" destOrd="0" presId="urn:microsoft.com/office/officeart/2005/8/layout/process4"/>
    <dgm:cxn modelId="{D8A29942-F726-48F6-956F-54BCF061261E}" srcId="{3CFA3AF8-EFC9-4F3B-BA46-045E6BFBF8D2}" destId="{811CB301-E8C7-42B1-810D-54B90796AEDB}" srcOrd="1" destOrd="0" parTransId="{9AECA889-0B19-4830-8336-CF45DE5C4746}" sibTransId="{86D2787D-8B48-49EA-8A91-D54831FCC204}"/>
    <dgm:cxn modelId="{2B27844C-E72D-4A04-921B-AB3DCC5905F8}" type="presOf" srcId="{73162E2C-365C-449B-8060-F7029DA7B0C9}" destId="{6D8D1A83-F603-4C9E-BB9D-55830E337306}" srcOrd="0" destOrd="0" presId="urn:microsoft.com/office/officeart/2005/8/layout/process4"/>
    <dgm:cxn modelId="{718ABA6F-92A6-428F-9D63-E28B9B403A8F}" type="presOf" srcId="{F5E98C73-DD70-4713-9A4B-73CE2747E813}" destId="{7E50EE8A-6482-4249-B6C3-B06929220855}" srcOrd="0" destOrd="0" presId="urn:microsoft.com/office/officeart/2005/8/layout/process4"/>
    <dgm:cxn modelId="{4CEB5574-AD7E-441B-B123-99CCBEAA3982}" type="presOf" srcId="{03709984-2600-480A-AE14-3DF018C6543E}" destId="{FD421736-94CA-48D9-A591-E8D9657D7F11}" srcOrd="0" destOrd="0" presId="urn:microsoft.com/office/officeart/2005/8/layout/process4"/>
    <dgm:cxn modelId="{AE9F0076-4B16-4429-9BF5-221B243E7454}" type="presOf" srcId="{844364F4-F5E3-4A53-BE5E-3047081C9589}" destId="{41B3D9AB-B133-4741-B9F7-60A57B916784}" srcOrd="0" destOrd="0" presId="urn:microsoft.com/office/officeart/2005/8/layout/process4"/>
    <dgm:cxn modelId="{015CBC79-5E41-4D31-9D9B-E9BAB005B740}" srcId="{03709984-2600-480A-AE14-3DF018C6543E}" destId="{844364F4-F5E3-4A53-BE5E-3047081C9589}" srcOrd="3" destOrd="0" parTransId="{60D85072-65D6-4715-A533-CD2E49791111}" sibTransId="{4BC498AF-8DA0-4554-A7AD-25629FE25444}"/>
    <dgm:cxn modelId="{4CA82481-6B9C-4FA3-A6B7-9CD4A5C80CEB}" srcId="{3CFA3AF8-EFC9-4F3B-BA46-045E6BFBF8D2}" destId="{F5E98C73-DD70-4713-9A4B-73CE2747E813}" srcOrd="0" destOrd="0" parTransId="{7F3F3F17-7656-4318-82F7-7445F5532778}" sibTransId="{1E99026D-1882-41EF-8052-B5E072CC310F}"/>
    <dgm:cxn modelId="{C3812D89-6E47-4596-A3FC-1924481D63EE}" type="presOf" srcId="{A000498D-DE05-410D-A642-B81B58555AF2}" destId="{B6D0734A-C0F5-4E31-8FC9-BBECA2D9C4C4}" srcOrd="0" destOrd="0" presId="urn:microsoft.com/office/officeart/2005/8/layout/process4"/>
    <dgm:cxn modelId="{BA64C996-C20B-4837-BF25-231A2A63E95C}" srcId="{3CFA3AF8-EFC9-4F3B-BA46-045E6BFBF8D2}" destId="{73162E2C-365C-449B-8060-F7029DA7B0C9}" srcOrd="3" destOrd="0" parTransId="{9AEDC787-AC56-413A-8EE7-4CE987754A59}" sibTransId="{A06BD755-FA1A-4F26-AC60-FDBA24BEEF95}"/>
    <dgm:cxn modelId="{6354B797-A388-4CF5-848F-BA80A36E8C10}" srcId="{3CFA3AF8-EFC9-4F3B-BA46-045E6BFBF8D2}" destId="{9CE6A425-4DD4-4089-B5C5-1823171AEAA6}" srcOrd="4" destOrd="0" parTransId="{ECCBEB52-D254-467F-AA1C-B8D1533402F8}" sibTransId="{8697B46B-EFF4-4A24-BD62-3CFBE4A93483}"/>
    <dgm:cxn modelId="{4EE51299-EC83-4752-83A5-44A65538B968}" type="presOf" srcId="{E85588C9-CE38-4806-AFBC-01BB175397EE}" destId="{700C8622-F272-43EE-AE59-B7DBCB89753D}" srcOrd="0" destOrd="0" presId="urn:microsoft.com/office/officeart/2005/8/layout/process4"/>
    <dgm:cxn modelId="{B1B6DC9C-29DC-4279-B838-061DAF1ABB71}" srcId="{03709984-2600-480A-AE14-3DF018C6543E}" destId="{F2F84472-549A-4969-9640-B05FC4194A34}" srcOrd="0" destOrd="0" parTransId="{99EA00A4-01FE-47BB-A3FF-484EC23EF058}" sibTransId="{57D19A8D-1448-449E-ADFC-E84123C2BAC2}"/>
    <dgm:cxn modelId="{5A68F4A7-9268-4024-BD89-DD778794A3F9}" srcId="{03709984-2600-480A-AE14-3DF018C6543E}" destId="{013FED49-91D1-463F-AC31-EAA3257B6F2F}" srcOrd="2" destOrd="0" parTransId="{0FC1FEE0-A2E8-408F-A66D-8EA5D5234DAB}" sibTransId="{E502A87B-E18D-4276-9613-1DDDA1B70035}"/>
    <dgm:cxn modelId="{FC7A4DB3-6164-49A0-BA16-34954EC8D2DF}" type="presOf" srcId="{3CFA3AF8-EFC9-4F3B-BA46-045E6BFBF8D2}" destId="{A3B446EB-FE62-4B1E-8C52-C8C4E035CF79}" srcOrd="1" destOrd="0" presId="urn:microsoft.com/office/officeart/2005/8/layout/process4"/>
    <dgm:cxn modelId="{B0E18CBB-E164-4CCF-B0BE-524BC6D28546}" type="presOf" srcId="{3CFA3AF8-EFC9-4F3B-BA46-045E6BFBF8D2}" destId="{F49E30EA-CC48-4FF7-BB03-1828A2F6A2C4}" srcOrd="0" destOrd="0" presId="urn:microsoft.com/office/officeart/2005/8/layout/process4"/>
    <dgm:cxn modelId="{180459BD-488A-4AD0-A642-67C7B5796D23}" srcId="{E85588C9-CE38-4806-AFBC-01BB175397EE}" destId="{03709984-2600-480A-AE14-3DF018C6543E}" srcOrd="0" destOrd="0" parTransId="{44E6F4C8-185F-4843-BE0C-A81619F30762}" sibTransId="{2596158A-E623-4E9E-8582-E5DA008003AF}"/>
    <dgm:cxn modelId="{2C234AC5-08D1-4646-A471-44D8D96C0EB9}" type="presOf" srcId="{9D2D1DFF-2157-4F02-A4FB-6BDC38353FD6}" destId="{63EEEC28-725D-4F3A-A285-6E6339D3BEC2}" srcOrd="0" destOrd="0" presId="urn:microsoft.com/office/officeart/2005/8/layout/process4"/>
    <dgm:cxn modelId="{8A3A89CB-305E-4F4E-AE76-3CEA8BBCB9B3}" type="presOf" srcId="{811CB301-E8C7-42B1-810D-54B90796AEDB}" destId="{1CC9A007-272F-46B7-A04B-4B142A93F1C8}" srcOrd="0" destOrd="0" presId="urn:microsoft.com/office/officeart/2005/8/layout/process4"/>
    <dgm:cxn modelId="{F690A4D9-64EC-4E11-AA3D-A4E751FB8088}" srcId="{3CFA3AF8-EFC9-4F3B-BA46-045E6BFBF8D2}" destId="{3473A56F-D434-40B8-9B29-395EED058FA4}" srcOrd="2" destOrd="0" parTransId="{9C37BDE3-D3F6-440A-B492-0423EDED014D}" sibTransId="{D5BAD8BB-1B56-413A-9505-C36511C052AE}"/>
    <dgm:cxn modelId="{764867E1-B8E4-4D9E-A73E-B96EA40632B8}" type="presOf" srcId="{013FED49-91D1-463F-AC31-EAA3257B6F2F}" destId="{CCE6F31E-9608-4177-90DF-7CE8D31DCC1F}" srcOrd="0" destOrd="0" presId="urn:microsoft.com/office/officeart/2005/8/layout/process4"/>
    <dgm:cxn modelId="{F79F99E3-1B9F-4137-B4BB-D0FDC9B5A8AE}" type="presOf" srcId="{03709984-2600-480A-AE14-3DF018C6543E}" destId="{5273FE7E-2823-4D2C-B0BB-80746A979606}" srcOrd="1" destOrd="0" presId="urn:microsoft.com/office/officeart/2005/8/layout/process4"/>
    <dgm:cxn modelId="{E2DB83ED-923C-43E3-8107-8E488E5C10F7}" srcId="{03709984-2600-480A-AE14-3DF018C6543E}" destId="{A000498D-DE05-410D-A642-B81B58555AF2}" srcOrd="1" destOrd="0" parTransId="{25E8EC63-6C38-494E-8088-6E3423374D33}" sibTransId="{504CD1F7-8B44-4D13-8718-EA73D6A540F9}"/>
    <dgm:cxn modelId="{4E064CD9-AEEC-4DF9-94F6-C68CBE57BCB6}" type="presParOf" srcId="{700C8622-F272-43EE-AE59-B7DBCB89753D}" destId="{B620DF27-A3C0-4CF3-B5CC-EF5D64553C95}" srcOrd="0" destOrd="0" presId="urn:microsoft.com/office/officeart/2005/8/layout/process4"/>
    <dgm:cxn modelId="{85393EB0-71D5-4AF9-8535-791BB474EA07}" type="presParOf" srcId="{B620DF27-A3C0-4CF3-B5CC-EF5D64553C95}" destId="{F49E30EA-CC48-4FF7-BB03-1828A2F6A2C4}" srcOrd="0" destOrd="0" presId="urn:microsoft.com/office/officeart/2005/8/layout/process4"/>
    <dgm:cxn modelId="{CAF97336-E2BB-449D-B200-0E77CD08AEED}" type="presParOf" srcId="{B620DF27-A3C0-4CF3-B5CC-EF5D64553C95}" destId="{A3B446EB-FE62-4B1E-8C52-C8C4E035CF79}" srcOrd="1" destOrd="0" presId="urn:microsoft.com/office/officeart/2005/8/layout/process4"/>
    <dgm:cxn modelId="{1C39C0EB-9F2D-48C6-8D96-7A8E788F5D8F}" type="presParOf" srcId="{B620DF27-A3C0-4CF3-B5CC-EF5D64553C95}" destId="{BF7E3D87-3212-4A26-B85F-27D5C5B2FDD8}" srcOrd="2" destOrd="0" presId="urn:microsoft.com/office/officeart/2005/8/layout/process4"/>
    <dgm:cxn modelId="{EF650571-39AE-44D2-822B-CCADD260BCEA}" type="presParOf" srcId="{BF7E3D87-3212-4A26-B85F-27D5C5B2FDD8}" destId="{7E50EE8A-6482-4249-B6C3-B06929220855}" srcOrd="0" destOrd="0" presId="urn:microsoft.com/office/officeart/2005/8/layout/process4"/>
    <dgm:cxn modelId="{DCB41EC6-278D-430A-9D8F-2DFE39F66B1B}" type="presParOf" srcId="{BF7E3D87-3212-4A26-B85F-27D5C5B2FDD8}" destId="{1CC9A007-272F-46B7-A04B-4B142A93F1C8}" srcOrd="1" destOrd="0" presId="urn:microsoft.com/office/officeart/2005/8/layout/process4"/>
    <dgm:cxn modelId="{BEBE546C-700D-440A-835F-7CF9311230B1}" type="presParOf" srcId="{BF7E3D87-3212-4A26-B85F-27D5C5B2FDD8}" destId="{A5D9137C-29F5-4F49-BD3D-317BE775DAA3}" srcOrd="2" destOrd="0" presId="urn:microsoft.com/office/officeart/2005/8/layout/process4"/>
    <dgm:cxn modelId="{EA6356AF-EF3E-4AB8-B8BD-365AABD1B70A}" type="presParOf" srcId="{BF7E3D87-3212-4A26-B85F-27D5C5B2FDD8}" destId="{6D8D1A83-F603-4C9E-BB9D-55830E337306}" srcOrd="3" destOrd="0" presId="urn:microsoft.com/office/officeart/2005/8/layout/process4"/>
    <dgm:cxn modelId="{328FBCF6-01FA-4872-9069-C033D25F8E5D}" type="presParOf" srcId="{BF7E3D87-3212-4A26-B85F-27D5C5B2FDD8}" destId="{7B5C7F0A-79FD-4C9B-9A32-ABF01CF7E603}" srcOrd="4" destOrd="0" presId="urn:microsoft.com/office/officeart/2005/8/layout/process4"/>
    <dgm:cxn modelId="{5140CBBC-687A-4024-BC1B-6B714DD18EA8}" type="presParOf" srcId="{700C8622-F272-43EE-AE59-B7DBCB89753D}" destId="{8B5ED1BE-64C7-4B4C-9A73-ACA7841A9B79}" srcOrd="1" destOrd="0" presId="urn:microsoft.com/office/officeart/2005/8/layout/process4"/>
    <dgm:cxn modelId="{98FBDE7C-650A-4DED-8C6A-EE0EC8C79D30}" type="presParOf" srcId="{700C8622-F272-43EE-AE59-B7DBCB89753D}" destId="{CC4FAD82-9B33-4564-889C-964E912191E2}" srcOrd="2" destOrd="0" presId="urn:microsoft.com/office/officeart/2005/8/layout/process4"/>
    <dgm:cxn modelId="{4DBC4A97-7589-4B1B-89BA-1CF776957ED9}" type="presParOf" srcId="{CC4FAD82-9B33-4564-889C-964E912191E2}" destId="{FD421736-94CA-48D9-A591-E8D9657D7F11}" srcOrd="0" destOrd="0" presId="urn:microsoft.com/office/officeart/2005/8/layout/process4"/>
    <dgm:cxn modelId="{D1C4365C-D33F-497D-8BBB-6E78199B6268}" type="presParOf" srcId="{CC4FAD82-9B33-4564-889C-964E912191E2}" destId="{5273FE7E-2823-4D2C-B0BB-80746A979606}" srcOrd="1" destOrd="0" presId="urn:microsoft.com/office/officeart/2005/8/layout/process4"/>
    <dgm:cxn modelId="{AE64CFDD-A730-40D5-BD41-F05379C8CE90}" type="presParOf" srcId="{CC4FAD82-9B33-4564-889C-964E912191E2}" destId="{503507E2-D873-4F7B-92F1-EAA079E9E9A9}" srcOrd="2" destOrd="0" presId="urn:microsoft.com/office/officeart/2005/8/layout/process4"/>
    <dgm:cxn modelId="{C3ED2A97-B92E-40EB-9ACB-70764F70F081}" type="presParOf" srcId="{503507E2-D873-4F7B-92F1-EAA079E9E9A9}" destId="{AA71E7C8-F31F-4887-9470-0359756DF9AE}" srcOrd="0" destOrd="0" presId="urn:microsoft.com/office/officeart/2005/8/layout/process4"/>
    <dgm:cxn modelId="{23B2C0A4-468E-4F3B-981E-F7D224F64F4C}" type="presParOf" srcId="{503507E2-D873-4F7B-92F1-EAA079E9E9A9}" destId="{B6D0734A-C0F5-4E31-8FC9-BBECA2D9C4C4}" srcOrd="1" destOrd="0" presId="urn:microsoft.com/office/officeart/2005/8/layout/process4"/>
    <dgm:cxn modelId="{70A24B7F-DA96-4B83-B11E-207C3B22C489}" type="presParOf" srcId="{503507E2-D873-4F7B-92F1-EAA079E9E9A9}" destId="{CCE6F31E-9608-4177-90DF-7CE8D31DCC1F}" srcOrd="2" destOrd="0" presId="urn:microsoft.com/office/officeart/2005/8/layout/process4"/>
    <dgm:cxn modelId="{7418EE85-F9C4-42DC-B8AE-6A66A34F446A}" type="presParOf" srcId="{503507E2-D873-4F7B-92F1-EAA079E9E9A9}" destId="{41B3D9AB-B133-4741-B9F7-60A57B916784}" srcOrd="3" destOrd="0" presId="urn:microsoft.com/office/officeart/2005/8/layout/process4"/>
    <dgm:cxn modelId="{6B38FF4B-3CCB-4077-AE56-63BA457E771A}" type="presParOf" srcId="{503507E2-D873-4F7B-92F1-EAA079E9E9A9}" destId="{63EEEC28-725D-4F3A-A285-6E6339D3BEC2}" srcOrd="4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E85588C9-CE38-4806-AFBC-01BB175397EE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03709984-2600-480A-AE14-3DF018C6543E}">
      <dgm:prSet phldrT="[Texto]"/>
      <dgm:spPr/>
      <dgm:t>
        <a:bodyPr/>
        <a:lstStyle/>
        <a:p>
          <a:r>
            <a:rPr lang="pt-BR" b="1" dirty="0"/>
            <a:t>RPPS, Ente e Câmara Municipal (até 30/06/2022) </a:t>
          </a:r>
        </a:p>
      </dgm:t>
    </dgm:pt>
    <dgm:pt modelId="{44E6F4C8-185F-4843-BE0C-A81619F30762}" type="parTrans" cxnId="{180459BD-488A-4AD0-A642-67C7B5796D23}">
      <dgm:prSet/>
      <dgm:spPr/>
      <dgm:t>
        <a:bodyPr/>
        <a:lstStyle/>
        <a:p>
          <a:endParaRPr lang="pt-BR"/>
        </a:p>
      </dgm:t>
    </dgm:pt>
    <dgm:pt modelId="{2596158A-E623-4E9E-8582-E5DA008003AF}" type="sibTrans" cxnId="{180459BD-488A-4AD0-A642-67C7B5796D23}">
      <dgm:prSet/>
      <dgm:spPr/>
      <dgm:t>
        <a:bodyPr/>
        <a:lstStyle/>
        <a:p>
          <a:endParaRPr lang="pt-BR"/>
        </a:p>
      </dgm:t>
    </dgm:pt>
    <dgm:pt modelId="{F2F84472-549A-4969-9640-B05FC4194A34}">
      <dgm:prSet phldrT="[Texto]"/>
      <dgm:spPr/>
      <dgm:t>
        <a:bodyPr/>
        <a:lstStyle/>
        <a:p>
          <a:r>
            <a:rPr lang="pt-BR" b="1" dirty="0"/>
            <a:t>Lei autorizativa parcelamento</a:t>
          </a:r>
        </a:p>
      </dgm:t>
    </dgm:pt>
    <dgm:pt modelId="{99EA00A4-01FE-47BB-A3FF-484EC23EF058}" type="parTrans" cxnId="{B1B6DC9C-29DC-4279-B838-061DAF1ABB71}">
      <dgm:prSet/>
      <dgm:spPr/>
      <dgm:t>
        <a:bodyPr/>
        <a:lstStyle/>
        <a:p>
          <a:endParaRPr lang="pt-BR"/>
        </a:p>
      </dgm:t>
    </dgm:pt>
    <dgm:pt modelId="{57D19A8D-1448-449E-ADFC-E84123C2BAC2}" type="sibTrans" cxnId="{B1B6DC9C-29DC-4279-B838-061DAF1ABB71}">
      <dgm:prSet/>
      <dgm:spPr/>
      <dgm:t>
        <a:bodyPr/>
        <a:lstStyle/>
        <a:p>
          <a:endParaRPr lang="pt-BR"/>
        </a:p>
      </dgm:t>
    </dgm:pt>
    <dgm:pt modelId="{1A3AF03A-B874-410A-8AB6-65CE10600B5F}">
      <dgm:prSet phldrT="[Texto]"/>
      <dgm:spPr/>
      <dgm:t>
        <a:bodyPr/>
        <a:lstStyle/>
        <a:p>
          <a:r>
            <a:rPr lang="pt-BR" b="1" dirty="0"/>
            <a:t>Reforma das regras de benefícios do RPPS  (Emenda Lei Orgânica, LC e/ou LO)</a:t>
          </a:r>
        </a:p>
      </dgm:t>
    </dgm:pt>
    <dgm:pt modelId="{EFCF18DD-C99B-4BC3-9D9A-261249F6CA2E}" type="parTrans" cxnId="{2F9EF77C-9226-400C-898C-B2F0762C5CE0}">
      <dgm:prSet/>
      <dgm:spPr/>
      <dgm:t>
        <a:bodyPr/>
        <a:lstStyle/>
        <a:p>
          <a:endParaRPr lang="pt-BR"/>
        </a:p>
      </dgm:t>
    </dgm:pt>
    <dgm:pt modelId="{534D6579-B256-4D7E-95A0-2DE73B72A94C}" type="sibTrans" cxnId="{2F9EF77C-9226-400C-898C-B2F0762C5CE0}">
      <dgm:prSet/>
      <dgm:spPr/>
      <dgm:t>
        <a:bodyPr/>
        <a:lstStyle/>
        <a:p>
          <a:endParaRPr lang="pt-BR"/>
        </a:p>
      </dgm:t>
    </dgm:pt>
    <dgm:pt modelId="{705BC42E-B6CD-4D50-ADC8-BD28D6031BB1}">
      <dgm:prSet phldrT="[Texto]"/>
      <dgm:spPr/>
      <dgm:t>
        <a:bodyPr/>
        <a:lstStyle/>
        <a:p>
          <a:r>
            <a:rPr lang="pt-BR" b="1" dirty="0"/>
            <a:t>Cadastrar parcelamento no </a:t>
          </a:r>
          <a:r>
            <a:rPr lang="pt-BR" b="1" dirty="0" err="1"/>
            <a:t>Cadprev</a:t>
          </a:r>
          <a:r>
            <a:rPr lang="pt-BR" b="1" dirty="0"/>
            <a:t> (segregar por Patronal; Segurados; Utilização Indevida)</a:t>
          </a:r>
        </a:p>
      </dgm:t>
    </dgm:pt>
    <dgm:pt modelId="{CFBA5403-741B-4B25-90CB-07866A52EE52}" type="parTrans" cxnId="{6CB3556E-D9D1-4401-AF39-874428939FE3}">
      <dgm:prSet/>
      <dgm:spPr/>
      <dgm:t>
        <a:bodyPr/>
        <a:lstStyle/>
        <a:p>
          <a:endParaRPr lang="pt-BR"/>
        </a:p>
      </dgm:t>
    </dgm:pt>
    <dgm:pt modelId="{FBC166CD-CE8E-4F76-9120-2B3A277C6F99}" type="sibTrans" cxnId="{6CB3556E-D9D1-4401-AF39-874428939FE3}">
      <dgm:prSet/>
      <dgm:spPr/>
      <dgm:t>
        <a:bodyPr/>
        <a:lstStyle/>
        <a:p>
          <a:endParaRPr lang="pt-BR"/>
        </a:p>
      </dgm:t>
    </dgm:pt>
    <dgm:pt modelId="{79DF9DE0-4179-4EB6-AB1E-6555D0B057EA}">
      <dgm:prSet phldrT="[Texto]"/>
      <dgm:spPr/>
      <dgm:t>
        <a:bodyPr/>
        <a:lstStyle/>
        <a:p>
          <a:r>
            <a:rPr lang="pt-BR" b="1" dirty="0"/>
            <a:t>Leis de adequação das alíquotas, rol de benefícios e instituição RPC</a:t>
          </a:r>
        </a:p>
      </dgm:t>
    </dgm:pt>
    <dgm:pt modelId="{B4709B0A-2040-48E4-A8FC-37F84534FEA4}" type="parTrans" cxnId="{42C5D13B-BE99-4AC7-A189-983ED9BE62E1}">
      <dgm:prSet/>
      <dgm:spPr/>
      <dgm:t>
        <a:bodyPr/>
        <a:lstStyle/>
        <a:p>
          <a:endParaRPr lang="pt-BR"/>
        </a:p>
      </dgm:t>
    </dgm:pt>
    <dgm:pt modelId="{563EBCE4-78A7-4967-B621-7D386ABCF252}" type="sibTrans" cxnId="{42C5D13B-BE99-4AC7-A189-983ED9BE62E1}">
      <dgm:prSet/>
      <dgm:spPr/>
      <dgm:t>
        <a:bodyPr/>
        <a:lstStyle/>
        <a:p>
          <a:endParaRPr lang="pt-BR"/>
        </a:p>
      </dgm:t>
    </dgm:pt>
    <dgm:pt modelId="{EE6FB224-3867-4EF0-9D2B-86E14F6F5826}">
      <dgm:prSet phldrT="[Texto]"/>
      <dgm:spPr/>
      <dgm:t>
        <a:bodyPr/>
        <a:lstStyle/>
        <a:p>
          <a:r>
            <a:rPr lang="pt-BR" b="1" dirty="0"/>
            <a:t>Enviar pelo </a:t>
          </a:r>
          <a:r>
            <a:rPr lang="pt-BR" b="1" dirty="0" err="1"/>
            <a:t>Gescon</a:t>
          </a:r>
          <a:r>
            <a:rPr lang="pt-BR" b="1" dirty="0"/>
            <a:t> (até 30/06/2022)</a:t>
          </a:r>
        </a:p>
      </dgm:t>
    </dgm:pt>
    <dgm:pt modelId="{BA7CBF37-FDB4-49D3-9F55-073AC44AB048}" type="parTrans" cxnId="{FFB340F8-BE5A-4EC1-BCB8-0FC786A41DE8}">
      <dgm:prSet/>
      <dgm:spPr/>
      <dgm:t>
        <a:bodyPr/>
        <a:lstStyle/>
        <a:p>
          <a:endParaRPr lang="pt-BR"/>
        </a:p>
      </dgm:t>
    </dgm:pt>
    <dgm:pt modelId="{3F27E905-FF44-4F62-8E4D-9164F6118E97}" type="sibTrans" cxnId="{FFB340F8-BE5A-4EC1-BCB8-0FC786A41DE8}">
      <dgm:prSet/>
      <dgm:spPr/>
      <dgm:t>
        <a:bodyPr/>
        <a:lstStyle/>
        <a:p>
          <a:endParaRPr lang="pt-BR"/>
        </a:p>
      </dgm:t>
    </dgm:pt>
    <dgm:pt modelId="{259E6845-8422-4895-AD86-2D9B6BB6EAE5}">
      <dgm:prSet phldrT="[Texto]"/>
      <dgm:spPr/>
      <dgm:t>
        <a:bodyPr/>
        <a:lstStyle/>
        <a:p>
          <a:r>
            <a:rPr lang="pt-BR" b="1" dirty="0"/>
            <a:t>Requerimento de solicitação da análise dos requisitos da EC 113</a:t>
          </a:r>
        </a:p>
      </dgm:t>
    </dgm:pt>
    <dgm:pt modelId="{79811256-7A24-4790-8ABA-E19408A87386}" type="sibTrans" cxnId="{BA7AC528-FDE4-4C0C-971E-DB2FE10B5983}">
      <dgm:prSet/>
      <dgm:spPr/>
      <dgm:t>
        <a:bodyPr/>
        <a:lstStyle/>
        <a:p>
          <a:endParaRPr lang="pt-BR"/>
        </a:p>
      </dgm:t>
    </dgm:pt>
    <dgm:pt modelId="{AA6DD58E-EC27-49D8-A1B9-C3705F1501F4}" type="parTrans" cxnId="{BA7AC528-FDE4-4C0C-971E-DB2FE10B5983}">
      <dgm:prSet/>
      <dgm:spPr/>
      <dgm:t>
        <a:bodyPr/>
        <a:lstStyle/>
        <a:p>
          <a:endParaRPr lang="pt-BR"/>
        </a:p>
      </dgm:t>
    </dgm:pt>
    <dgm:pt modelId="{F7F773E5-812E-4647-B89F-A5C649F6D4CD}">
      <dgm:prSet phldrT="[Texto]"/>
      <dgm:spPr/>
      <dgm:t>
        <a:bodyPr/>
        <a:lstStyle/>
        <a:p>
          <a:r>
            <a:rPr lang="pt-BR" b="1" dirty="0"/>
            <a:t>Anexar Relatórios das Avaliações Atuariais c/ posição antes e depois da Reforma</a:t>
          </a:r>
        </a:p>
      </dgm:t>
    </dgm:pt>
    <dgm:pt modelId="{97FFF061-4AEB-40FF-A61C-9FC3B30C0FD5}" type="parTrans" cxnId="{7E104362-2C26-4E3E-BBF8-40B8736DBFBA}">
      <dgm:prSet/>
      <dgm:spPr/>
    </dgm:pt>
    <dgm:pt modelId="{1F9AF0E8-4CF0-49A2-9591-FBBA995A6E9C}" type="sibTrans" cxnId="{7E104362-2C26-4E3E-BBF8-40B8736DBFBA}">
      <dgm:prSet/>
      <dgm:spPr/>
    </dgm:pt>
    <dgm:pt modelId="{08FE0967-E7E0-4B83-A778-8513F065363D}">
      <dgm:prSet phldrT="[Texto]"/>
      <dgm:spPr/>
      <dgm:t>
        <a:bodyPr/>
        <a:lstStyle/>
        <a:p>
          <a:r>
            <a:rPr lang="pt-BR" b="1" dirty="0"/>
            <a:t>Leis da reforma previdência e adequação EC 103</a:t>
          </a:r>
        </a:p>
      </dgm:t>
    </dgm:pt>
    <dgm:pt modelId="{0710FFDE-805F-4D93-B828-20E34F5B8087}" type="parTrans" cxnId="{8FBA5D27-D754-43B7-A7E7-641B3271C8A5}">
      <dgm:prSet/>
      <dgm:spPr/>
    </dgm:pt>
    <dgm:pt modelId="{62FF71C9-F72A-4D78-9F73-5FF80E18D561}" type="sibTrans" cxnId="{8FBA5D27-D754-43B7-A7E7-641B3271C8A5}">
      <dgm:prSet/>
      <dgm:spPr/>
    </dgm:pt>
    <dgm:pt modelId="{9B726284-7AA2-4241-B6CF-348E5F0B610B}" type="pres">
      <dgm:prSet presAssocID="{E85588C9-CE38-4806-AFBC-01BB175397EE}" presName="theList" presStyleCnt="0">
        <dgm:presLayoutVars>
          <dgm:dir/>
          <dgm:animLvl val="lvl"/>
          <dgm:resizeHandles val="exact"/>
        </dgm:presLayoutVars>
      </dgm:prSet>
      <dgm:spPr/>
    </dgm:pt>
    <dgm:pt modelId="{C996347A-68E9-4B4C-B38C-81381D437AC5}" type="pres">
      <dgm:prSet presAssocID="{03709984-2600-480A-AE14-3DF018C6543E}" presName="compNode" presStyleCnt="0"/>
      <dgm:spPr/>
    </dgm:pt>
    <dgm:pt modelId="{45FBF250-EA36-4E11-8FA5-53D730141EA6}" type="pres">
      <dgm:prSet presAssocID="{03709984-2600-480A-AE14-3DF018C6543E}" presName="aNode" presStyleLbl="bgShp" presStyleIdx="0" presStyleCnt="2"/>
      <dgm:spPr/>
    </dgm:pt>
    <dgm:pt modelId="{1ED18E0B-7DE9-49C3-AC80-C7FAAF61729D}" type="pres">
      <dgm:prSet presAssocID="{03709984-2600-480A-AE14-3DF018C6543E}" presName="textNode" presStyleLbl="bgShp" presStyleIdx="0" presStyleCnt="2"/>
      <dgm:spPr/>
    </dgm:pt>
    <dgm:pt modelId="{AF3D1EB8-3C8E-4F41-A516-2FE6FAC01794}" type="pres">
      <dgm:prSet presAssocID="{03709984-2600-480A-AE14-3DF018C6543E}" presName="compChildNode" presStyleCnt="0"/>
      <dgm:spPr/>
    </dgm:pt>
    <dgm:pt modelId="{4D5794CA-5FBF-41A8-A821-B97416EFA29F}" type="pres">
      <dgm:prSet presAssocID="{03709984-2600-480A-AE14-3DF018C6543E}" presName="theInnerList" presStyleCnt="0"/>
      <dgm:spPr/>
    </dgm:pt>
    <dgm:pt modelId="{E75AD128-98EB-4DE2-810C-BDA1462F5DD1}" type="pres">
      <dgm:prSet presAssocID="{F2F84472-549A-4969-9640-B05FC4194A34}" presName="childNode" presStyleLbl="node1" presStyleIdx="0" presStyleCnt="7">
        <dgm:presLayoutVars>
          <dgm:bulletEnabled val="1"/>
        </dgm:presLayoutVars>
      </dgm:prSet>
      <dgm:spPr/>
    </dgm:pt>
    <dgm:pt modelId="{06D26E5A-8460-44C9-824F-99C95C2A154D}" type="pres">
      <dgm:prSet presAssocID="{F2F84472-549A-4969-9640-B05FC4194A34}" presName="aSpace2" presStyleCnt="0"/>
      <dgm:spPr/>
    </dgm:pt>
    <dgm:pt modelId="{18DA4D47-5FB9-472E-B46F-277065ED6419}" type="pres">
      <dgm:prSet presAssocID="{1A3AF03A-B874-410A-8AB6-65CE10600B5F}" presName="childNode" presStyleLbl="node1" presStyleIdx="1" presStyleCnt="7">
        <dgm:presLayoutVars>
          <dgm:bulletEnabled val="1"/>
        </dgm:presLayoutVars>
      </dgm:prSet>
      <dgm:spPr/>
    </dgm:pt>
    <dgm:pt modelId="{E8E56CB2-BDA6-4736-8B55-278B6CFB5523}" type="pres">
      <dgm:prSet presAssocID="{1A3AF03A-B874-410A-8AB6-65CE10600B5F}" presName="aSpace2" presStyleCnt="0"/>
      <dgm:spPr/>
    </dgm:pt>
    <dgm:pt modelId="{58A03839-ECC8-4057-86FA-55508BB28242}" type="pres">
      <dgm:prSet presAssocID="{79DF9DE0-4179-4EB6-AB1E-6555D0B057EA}" presName="childNode" presStyleLbl="node1" presStyleIdx="2" presStyleCnt="7">
        <dgm:presLayoutVars>
          <dgm:bulletEnabled val="1"/>
        </dgm:presLayoutVars>
      </dgm:prSet>
      <dgm:spPr/>
    </dgm:pt>
    <dgm:pt modelId="{736A4839-789E-4E8A-B18F-267D2D0BB086}" type="pres">
      <dgm:prSet presAssocID="{03709984-2600-480A-AE14-3DF018C6543E}" presName="aSpace" presStyleCnt="0"/>
      <dgm:spPr/>
    </dgm:pt>
    <dgm:pt modelId="{7135D47E-2713-4736-9E8E-DEBEDA6FF215}" type="pres">
      <dgm:prSet presAssocID="{EE6FB224-3867-4EF0-9D2B-86E14F6F5826}" presName="compNode" presStyleCnt="0"/>
      <dgm:spPr/>
    </dgm:pt>
    <dgm:pt modelId="{304CB5DD-62D1-4B69-8182-6302A5B712D6}" type="pres">
      <dgm:prSet presAssocID="{EE6FB224-3867-4EF0-9D2B-86E14F6F5826}" presName="aNode" presStyleLbl="bgShp" presStyleIdx="1" presStyleCnt="2"/>
      <dgm:spPr/>
    </dgm:pt>
    <dgm:pt modelId="{0CA944E9-78FC-41C5-8E99-8EE67D61568C}" type="pres">
      <dgm:prSet presAssocID="{EE6FB224-3867-4EF0-9D2B-86E14F6F5826}" presName="textNode" presStyleLbl="bgShp" presStyleIdx="1" presStyleCnt="2"/>
      <dgm:spPr/>
    </dgm:pt>
    <dgm:pt modelId="{849525EB-C1BD-4147-A896-54EDEE6B3AE6}" type="pres">
      <dgm:prSet presAssocID="{EE6FB224-3867-4EF0-9D2B-86E14F6F5826}" presName="compChildNode" presStyleCnt="0"/>
      <dgm:spPr/>
    </dgm:pt>
    <dgm:pt modelId="{92E489DF-C1D2-41A3-94B0-50EAC89D5ECD}" type="pres">
      <dgm:prSet presAssocID="{EE6FB224-3867-4EF0-9D2B-86E14F6F5826}" presName="theInnerList" presStyleCnt="0"/>
      <dgm:spPr/>
    </dgm:pt>
    <dgm:pt modelId="{9FD41A4B-8984-41EA-8249-E349E92F4BEB}" type="pres">
      <dgm:prSet presAssocID="{259E6845-8422-4895-AD86-2D9B6BB6EAE5}" presName="childNode" presStyleLbl="node1" presStyleIdx="3" presStyleCnt="7">
        <dgm:presLayoutVars>
          <dgm:bulletEnabled val="1"/>
        </dgm:presLayoutVars>
      </dgm:prSet>
      <dgm:spPr/>
    </dgm:pt>
    <dgm:pt modelId="{D7738212-B002-45D6-8103-4E87F90FC5C7}" type="pres">
      <dgm:prSet presAssocID="{259E6845-8422-4895-AD86-2D9B6BB6EAE5}" presName="aSpace2" presStyleCnt="0"/>
      <dgm:spPr/>
    </dgm:pt>
    <dgm:pt modelId="{B4F0DEFE-CB7E-46E0-8E84-6B3AD15DD399}" type="pres">
      <dgm:prSet presAssocID="{F7F773E5-812E-4647-B89F-A5C649F6D4CD}" presName="childNode" presStyleLbl="node1" presStyleIdx="4" presStyleCnt="7">
        <dgm:presLayoutVars>
          <dgm:bulletEnabled val="1"/>
        </dgm:presLayoutVars>
      </dgm:prSet>
      <dgm:spPr/>
    </dgm:pt>
    <dgm:pt modelId="{3F3B5F06-B7F2-46FD-9AFB-13930A414258}" type="pres">
      <dgm:prSet presAssocID="{F7F773E5-812E-4647-B89F-A5C649F6D4CD}" presName="aSpace2" presStyleCnt="0"/>
      <dgm:spPr/>
    </dgm:pt>
    <dgm:pt modelId="{056CDA73-05EA-4684-A763-C8B0E50F5416}" type="pres">
      <dgm:prSet presAssocID="{08FE0967-E7E0-4B83-A778-8513F065363D}" presName="childNode" presStyleLbl="node1" presStyleIdx="5" presStyleCnt="7">
        <dgm:presLayoutVars>
          <dgm:bulletEnabled val="1"/>
        </dgm:presLayoutVars>
      </dgm:prSet>
      <dgm:spPr/>
    </dgm:pt>
    <dgm:pt modelId="{8B530296-5AB5-41B0-AE0B-D378BFA57880}" type="pres">
      <dgm:prSet presAssocID="{08FE0967-E7E0-4B83-A778-8513F065363D}" presName="aSpace2" presStyleCnt="0"/>
      <dgm:spPr/>
    </dgm:pt>
    <dgm:pt modelId="{41AB4D18-1E20-4CD2-BA53-19C358150AE0}" type="pres">
      <dgm:prSet presAssocID="{705BC42E-B6CD-4D50-ADC8-BD28D6031BB1}" presName="childNode" presStyleLbl="node1" presStyleIdx="6" presStyleCnt="7">
        <dgm:presLayoutVars>
          <dgm:bulletEnabled val="1"/>
        </dgm:presLayoutVars>
      </dgm:prSet>
      <dgm:spPr/>
    </dgm:pt>
  </dgm:ptLst>
  <dgm:cxnLst>
    <dgm:cxn modelId="{2299F222-DAF6-4909-9C6A-15B3765AA1CC}" type="presOf" srcId="{03709984-2600-480A-AE14-3DF018C6543E}" destId="{1ED18E0B-7DE9-49C3-AC80-C7FAAF61729D}" srcOrd="1" destOrd="0" presId="urn:microsoft.com/office/officeart/2005/8/layout/lProcess2"/>
    <dgm:cxn modelId="{8FBA5D27-D754-43B7-A7E7-641B3271C8A5}" srcId="{EE6FB224-3867-4EF0-9D2B-86E14F6F5826}" destId="{08FE0967-E7E0-4B83-A778-8513F065363D}" srcOrd="2" destOrd="0" parTransId="{0710FFDE-805F-4D93-B828-20E34F5B8087}" sibTransId="{62FF71C9-F72A-4D78-9F73-5FF80E18D561}"/>
    <dgm:cxn modelId="{BA7AC528-FDE4-4C0C-971E-DB2FE10B5983}" srcId="{EE6FB224-3867-4EF0-9D2B-86E14F6F5826}" destId="{259E6845-8422-4895-AD86-2D9B6BB6EAE5}" srcOrd="0" destOrd="0" parTransId="{AA6DD58E-EC27-49D8-A1B9-C3705F1501F4}" sibTransId="{79811256-7A24-4790-8ABA-E19408A87386}"/>
    <dgm:cxn modelId="{42C5D13B-BE99-4AC7-A189-983ED9BE62E1}" srcId="{03709984-2600-480A-AE14-3DF018C6543E}" destId="{79DF9DE0-4179-4EB6-AB1E-6555D0B057EA}" srcOrd="2" destOrd="0" parTransId="{B4709B0A-2040-48E4-A8FC-37F84534FEA4}" sibTransId="{563EBCE4-78A7-4967-B621-7D386ABCF252}"/>
    <dgm:cxn modelId="{6000BA5B-67CC-4FCF-8CC6-BBADCF1FD202}" type="presOf" srcId="{705BC42E-B6CD-4D50-ADC8-BD28D6031BB1}" destId="{41AB4D18-1E20-4CD2-BA53-19C358150AE0}" srcOrd="0" destOrd="0" presId="urn:microsoft.com/office/officeart/2005/8/layout/lProcess2"/>
    <dgm:cxn modelId="{7E104362-2C26-4E3E-BBF8-40B8736DBFBA}" srcId="{EE6FB224-3867-4EF0-9D2B-86E14F6F5826}" destId="{F7F773E5-812E-4647-B89F-A5C649F6D4CD}" srcOrd="1" destOrd="0" parTransId="{97FFF061-4AEB-40FF-A61C-9FC3B30C0FD5}" sibTransId="{1F9AF0E8-4CF0-49A2-9591-FBBA995A6E9C}"/>
    <dgm:cxn modelId="{4CB60C43-B55A-4294-9AD6-3D548624A9F6}" type="presOf" srcId="{E85588C9-CE38-4806-AFBC-01BB175397EE}" destId="{9B726284-7AA2-4241-B6CF-348E5F0B610B}" srcOrd="0" destOrd="0" presId="urn:microsoft.com/office/officeart/2005/8/layout/lProcess2"/>
    <dgm:cxn modelId="{6CB3556E-D9D1-4401-AF39-874428939FE3}" srcId="{EE6FB224-3867-4EF0-9D2B-86E14F6F5826}" destId="{705BC42E-B6CD-4D50-ADC8-BD28D6031BB1}" srcOrd="3" destOrd="0" parTransId="{CFBA5403-741B-4B25-90CB-07866A52EE52}" sibTransId="{FBC166CD-CE8E-4F76-9120-2B3A277C6F99}"/>
    <dgm:cxn modelId="{2F9EF77C-9226-400C-898C-B2F0762C5CE0}" srcId="{03709984-2600-480A-AE14-3DF018C6543E}" destId="{1A3AF03A-B874-410A-8AB6-65CE10600B5F}" srcOrd="1" destOrd="0" parTransId="{EFCF18DD-C99B-4BC3-9D9A-261249F6CA2E}" sibTransId="{534D6579-B256-4D7E-95A0-2DE73B72A94C}"/>
    <dgm:cxn modelId="{9F813B84-795C-4E92-957F-F06FF0480414}" type="presOf" srcId="{08FE0967-E7E0-4B83-A778-8513F065363D}" destId="{056CDA73-05EA-4684-A763-C8B0E50F5416}" srcOrd="0" destOrd="0" presId="urn:microsoft.com/office/officeart/2005/8/layout/lProcess2"/>
    <dgm:cxn modelId="{FD591486-E96D-436F-8B02-3A31B165921D}" type="presOf" srcId="{F7F773E5-812E-4647-B89F-A5C649F6D4CD}" destId="{B4F0DEFE-CB7E-46E0-8E84-6B3AD15DD399}" srcOrd="0" destOrd="0" presId="urn:microsoft.com/office/officeart/2005/8/layout/lProcess2"/>
    <dgm:cxn modelId="{EE5B6392-ADBF-4456-96FC-9BA1EC728013}" type="presOf" srcId="{EE6FB224-3867-4EF0-9D2B-86E14F6F5826}" destId="{0CA944E9-78FC-41C5-8E99-8EE67D61568C}" srcOrd="1" destOrd="0" presId="urn:microsoft.com/office/officeart/2005/8/layout/lProcess2"/>
    <dgm:cxn modelId="{B1B6DC9C-29DC-4279-B838-061DAF1ABB71}" srcId="{03709984-2600-480A-AE14-3DF018C6543E}" destId="{F2F84472-549A-4969-9640-B05FC4194A34}" srcOrd="0" destOrd="0" parTransId="{99EA00A4-01FE-47BB-A3FF-484EC23EF058}" sibTransId="{57D19A8D-1448-449E-ADFC-E84123C2BAC2}"/>
    <dgm:cxn modelId="{16D047AF-8551-464F-B9E2-6CBBD504C0F5}" type="presOf" srcId="{EE6FB224-3867-4EF0-9D2B-86E14F6F5826}" destId="{304CB5DD-62D1-4B69-8182-6302A5B712D6}" srcOrd="0" destOrd="0" presId="urn:microsoft.com/office/officeart/2005/8/layout/lProcess2"/>
    <dgm:cxn modelId="{180459BD-488A-4AD0-A642-67C7B5796D23}" srcId="{E85588C9-CE38-4806-AFBC-01BB175397EE}" destId="{03709984-2600-480A-AE14-3DF018C6543E}" srcOrd="0" destOrd="0" parTransId="{44E6F4C8-185F-4843-BE0C-A81619F30762}" sibTransId="{2596158A-E623-4E9E-8582-E5DA008003AF}"/>
    <dgm:cxn modelId="{435F44C0-3F69-485D-9C3A-0E97653C34A0}" type="presOf" srcId="{F2F84472-549A-4969-9640-B05FC4194A34}" destId="{E75AD128-98EB-4DE2-810C-BDA1462F5DD1}" srcOrd="0" destOrd="0" presId="urn:microsoft.com/office/officeart/2005/8/layout/lProcess2"/>
    <dgm:cxn modelId="{17C8F3C8-E203-42DC-A47E-4712B4F29B87}" type="presOf" srcId="{03709984-2600-480A-AE14-3DF018C6543E}" destId="{45FBF250-EA36-4E11-8FA5-53D730141EA6}" srcOrd="0" destOrd="0" presId="urn:microsoft.com/office/officeart/2005/8/layout/lProcess2"/>
    <dgm:cxn modelId="{582AF1CA-574A-4D89-8B7B-C1BE3113FD46}" type="presOf" srcId="{259E6845-8422-4895-AD86-2D9B6BB6EAE5}" destId="{9FD41A4B-8984-41EA-8249-E349E92F4BEB}" srcOrd="0" destOrd="0" presId="urn:microsoft.com/office/officeart/2005/8/layout/lProcess2"/>
    <dgm:cxn modelId="{7D7F9DCE-5C1E-4DBE-91E1-71530951A8CF}" type="presOf" srcId="{1A3AF03A-B874-410A-8AB6-65CE10600B5F}" destId="{18DA4D47-5FB9-472E-B46F-277065ED6419}" srcOrd="0" destOrd="0" presId="urn:microsoft.com/office/officeart/2005/8/layout/lProcess2"/>
    <dgm:cxn modelId="{0E1E08F3-9CD9-4DC4-BFEA-86521685CE10}" type="presOf" srcId="{79DF9DE0-4179-4EB6-AB1E-6555D0B057EA}" destId="{58A03839-ECC8-4057-86FA-55508BB28242}" srcOrd="0" destOrd="0" presId="urn:microsoft.com/office/officeart/2005/8/layout/lProcess2"/>
    <dgm:cxn modelId="{FFB340F8-BE5A-4EC1-BCB8-0FC786A41DE8}" srcId="{E85588C9-CE38-4806-AFBC-01BB175397EE}" destId="{EE6FB224-3867-4EF0-9D2B-86E14F6F5826}" srcOrd="1" destOrd="0" parTransId="{BA7CBF37-FDB4-49D3-9F55-073AC44AB048}" sibTransId="{3F27E905-FF44-4F62-8E4D-9164F6118E97}"/>
    <dgm:cxn modelId="{94DF138B-E743-4369-B67A-B65A26CC925D}" type="presParOf" srcId="{9B726284-7AA2-4241-B6CF-348E5F0B610B}" destId="{C996347A-68E9-4B4C-B38C-81381D437AC5}" srcOrd="0" destOrd="0" presId="urn:microsoft.com/office/officeart/2005/8/layout/lProcess2"/>
    <dgm:cxn modelId="{03FE1EC4-6510-4AAA-AD36-C086D6C373AA}" type="presParOf" srcId="{C996347A-68E9-4B4C-B38C-81381D437AC5}" destId="{45FBF250-EA36-4E11-8FA5-53D730141EA6}" srcOrd="0" destOrd="0" presId="urn:microsoft.com/office/officeart/2005/8/layout/lProcess2"/>
    <dgm:cxn modelId="{2F657B1B-E40A-445C-9B36-7A5D478FE49D}" type="presParOf" srcId="{C996347A-68E9-4B4C-B38C-81381D437AC5}" destId="{1ED18E0B-7DE9-49C3-AC80-C7FAAF61729D}" srcOrd="1" destOrd="0" presId="urn:microsoft.com/office/officeart/2005/8/layout/lProcess2"/>
    <dgm:cxn modelId="{5023FDAE-011F-457F-BF4B-FCBC6F1D998D}" type="presParOf" srcId="{C996347A-68E9-4B4C-B38C-81381D437AC5}" destId="{AF3D1EB8-3C8E-4F41-A516-2FE6FAC01794}" srcOrd="2" destOrd="0" presId="urn:microsoft.com/office/officeart/2005/8/layout/lProcess2"/>
    <dgm:cxn modelId="{6366FEAB-CDD5-44C7-920B-2504CCD4A879}" type="presParOf" srcId="{AF3D1EB8-3C8E-4F41-A516-2FE6FAC01794}" destId="{4D5794CA-5FBF-41A8-A821-B97416EFA29F}" srcOrd="0" destOrd="0" presId="urn:microsoft.com/office/officeart/2005/8/layout/lProcess2"/>
    <dgm:cxn modelId="{4F0B383C-F3C1-466E-9F85-F6E3B0A0E046}" type="presParOf" srcId="{4D5794CA-5FBF-41A8-A821-B97416EFA29F}" destId="{E75AD128-98EB-4DE2-810C-BDA1462F5DD1}" srcOrd="0" destOrd="0" presId="urn:microsoft.com/office/officeart/2005/8/layout/lProcess2"/>
    <dgm:cxn modelId="{E0405408-2DB5-46BC-BF5E-E66034FE03D3}" type="presParOf" srcId="{4D5794CA-5FBF-41A8-A821-B97416EFA29F}" destId="{06D26E5A-8460-44C9-824F-99C95C2A154D}" srcOrd="1" destOrd="0" presId="urn:microsoft.com/office/officeart/2005/8/layout/lProcess2"/>
    <dgm:cxn modelId="{4249281C-51FC-4A00-942B-6D5D29C8827B}" type="presParOf" srcId="{4D5794CA-5FBF-41A8-A821-B97416EFA29F}" destId="{18DA4D47-5FB9-472E-B46F-277065ED6419}" srcOrd="2" destOrd="0" presId="urn:microsoft.com/office/officeart/2005/8/layout/lProcess2"/>
    <dgm:cxn modelId="{A27575A4-06FB-4AD6-8027-88B948A57007}" type="presParOf" srcId="{4D5794CA-5FBF-41A8-A821-B97416EFA29F}" destId="{E8E56CB2-BDA6-4736-8B55-278B6CFB5523}" srcOrd="3" destOrd="0" presId="urn:microsoft.com/office/officeart/2005/8/layout/lProcess2"/>
    <dgm:cxn modelId="{A826EE9E-265C-407A-B9F1-B72B6DC57D85}" type="presParOf" srcId="{4D5794CA-5FBF-41A8-A821-B97416EFA29F}" destId="{58A03839-ECC8-4057-86FA-55508BB28242}" srcOrd="4" destOrd="0" presId="urn:microsoft.com/office/officeart/2005/8/layout/lProcess2"/>
    <dgm:cxn modelId="{5375D504-D324-4664-813A-F8E22E4CEB2F}" type="presParOf" srcId="{9B726284-7AA2-4241-B6CF-348E5F0B610B}" destId="{736A4839-789E-4E8A-B18F-267D2D0BB086}" srcOrd="1" destOrd="0" presId="urn:microsoft.com/office/officeart/2005/8/layout/lProcess2"/>
    <dgm:cxn modelId="{371E7EFF-0E98-4473-BE06-CC4288017E7B}" type="presParOf" srcId="{9B726284-7AA2-4241-B6CF-348E5F0B610B}" destId="{7135D47E-2713-4736-9E8E-DEBEDA6FF215}" srcOrd="2" destOrd="0" presId="urn:microsoft.com/office/officeart/2005/8/layout/lProcess2"/>
    <dgm:cxn modelId="{F8E77A01-67ED-4F3A-BB02-96AA507DCBC6}" type="presParOf" srcId="{7135D47E-2713-4736-9E8E-DEBEDA6FF215}" destId="{304CB5DD-62D1-4B69-8182-6302A5B712D6}" srcOrd="0" destOrd="0" presId="urn:microsoft.com/office/officeart/2005/8/layout/lProcess2"/>
    <dgm:cxn modelId="{91BED6BF-9110-4C4E-A03C-AA6E76FC9C91}" type="presParOf" srcId="{7135D47E-2713-4736-9E8E-DEBEDA6FF215}" destId="{0CA944E9-78FC-41C5-8E99-8EE67D61568C}" srcOrd="1" destOrd="0" presId="urn:microsoft.com/office/officeart/2005/8/layout/lProcess2"/>
    <dgm:cxn modelId="{A6EEF227-BA9C-4E76-AC4F-70DA6940E609}" type="presParOf" srcId="{7135D47E-2713-4736-9E8E-DEBEDA6FF215}" destId="{849525EB-C1BD-4147-A896-54EDEE6B3AE6}" srcOrd="2" destOrd="0" presId="urn:microsoft.com/office/officeart/2005/8/layout/lProcess2"/>
    <dgm:cxn modelId="{4B8A541D-3B89-4EC9-A95A-2CEF051D0D39}" type="presParOf" srcId="{849525EB-C1BD-4147-A896-54EDEE6B3AE6}" destId="{92E489DF-C1D2-41A3-94B0-50EAC89D5ECD}" srcOrd="0" destOrd="0" presId="urn:microsoft.com/office/officeart/2005/8/layout/lProcess2"/>
    <dgm:cxn modelId="{1247EF43-5EAD-4F10-A30F-A2886176773A}" type="presParOf" srcId="{92E489DF-C1D2-41A3-94B0-50EAC89D5ECD}" destId="{9FD41A4B-8984-41EA-8249-E349E92F4BEB}" srcOrd="0" destOrd="0" presId="urn:microsoft.com/office/officeart/2005/8/layout/lProcess2"/>
    <dgm:cxn modelId="{F49CD53B-9C1E-47BC-8E1F-C4BD1C447097}" type="presParOf" srcId="{92E489DF-C1D2-41A3-94B0-50EAC89D5ECD}" destId="{D7738212-B002-45D6-8103-4E87F90FC5C7}" srcOrd="1" destOrd="0" presId="urn:microsoft.com/office/officeart/2005/8/layout/lProcess2"/>
    <dgm:cxn modelId="{2DDBD43E-69C4-43AC-9BBF-A6118C61A386}" type="presParOf" srcId="{92E489DF-C1D2-41A3-94B0-50EAC89D5ECD}" destId="{B4F0DEFE-CB7E-46E0-8E84-6B3AD15DD399}" srcOrd="2" destOrd="0" presId="urn:microsoft.com/office/officeart/2005/8/layout/lProcess2"/>
    <dgm:cxn modelId="{27D6BF19-FAD6-4C85-AAF6-8474BD7203E9}" type="presParOf" srcId="{92E489DF-C1D2-41A3-94B0-50EAC89D5ECD}" destId="{3F3B5F06-B7F2-46FD-9AFB-13930A414258}" srcOrd="3" destOrd="0" presId="urn:microsoft.com/office/officeart/2005/8/layout/lProcess2"/>
    <dgm:cxn modelId="{7457722F-5B47-4B41-B195-FFC0D0C09B9C}" type="presParOf" srcId="{92E489DF-C1D2-41A3-94B0-50EAC89D5ECD}" destId="{056CDA73-05EA-4684-A763-C8B0E50F5416}" srcOrd="4" destOrd="0" presId="urn:microsoft.com/office/officeart/2005/8/layout/lProcess2"/>
    <dgm:cxn modelId="{DE39EC45-D2FC-4AE5-91DD-A342D7A6C427}" type="presParOf" srcId="{92E489DF-C1D2-41A3-94B0-50EAC89D5ECD}" destId="{8B530296-5AB5-41B0-AE0B-D378BFA57880}" srcOrd="5" destOrd="0" presId="urn:microsoft.com/office/officeart/2005/8/layout/lProcess2"/>
    <dgm:cxn modelId="{DBAD8646-0637-41CE-B573-507FCA8FDF28}" type="presParOf" srcId="{92E489DF-C1D2-41A3-94B0-50EAC89D5ECD}" destId="{41AB4D18-1E20-4CD2-BA53-19C358150AE0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DA56F5F-6407-4FE7-8719-0F518E9268E3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6F9781EC-D28F-4259-A99F-8FAC38299A1F}">
      <dgm:prSet phldrT="[Texto]" custT="1"/>
      <dgm:spPr>
        <a:solidFill>
          <a:srgbClr val="002060"/>
        </a:solidFill>
      </dgm:spPr>
      <dgm:t>
        <a:bodyPr/>
        <a:lstStyle/>
        <a:p>
          <a:r>
            <a:rPr lang="pt-BR" sz="2600" dirty="0">
              <a:solidFill>
                <a:schemeClr val="bg1"/>
              </a:solidFill>
            </a:rPr>
            <a:t>Art. 12 Resolução CMN 4.963/2021 </a:t>
          </a:r>
        </a:p>
      </dgm:t>
    </dgm:pt>
    <dgm:pt modelId="{E126D937-40A2-4225-9C17-BB5452A15B9E}" type="parTrans" cxnId="{55F591A3-F6FD-467C-8B1F-FD8F7293BB4A}">
      <dgm:prSet/>
      <dgm:spPr/>
      <dgm:t>
        <a:bodyPr/>
        <a:lstStyle/>
        <a:p>
          <a:endParaRPr lang="pt-BR" sz="2600"/>
        </a:p>
      </dgm:t>
    </dgm:pt>
    <dgm:pt modelId="{8A244BB2-5962-4591-993B-77C707D99F6F}" type="sibTrans" cxnId="{55F591A3-F6FD-467C-8B1F-FD8F7293BB4A}">
      <dgm:prSet/>
      <dgm:spPr/>
      <dgm:t>
        <a:bodyPr/>
        <a:lstStyle/>
        <a:p>
          <a:endParaRPr lang="pt-BR" sz="2600"/>
        </a:p>
      </dgm:t>
    </dgm:pt>
    <dgm:pt modelId="{288B2806-EE48-4449-832F-096CE1A6E829}">
      <dgm:prSet phldrT="[Texto]" custT="1"/>
      <dgm:spPr/>
      <dgm:t>
        <a:bodyPr/>
        <a:lstStyle/>
        <a:p>
          <a:pPr>
            <a:buNone/>
          </a:pPr>
          <a:r>
            <a:rPr lang="pt-BR" sz="2600" i="1" dirty="0"/>
            <a:t>Incisos I e II: limites (5% ou 10%) x Pró-Gestão;</a:t>
          </a:r>
          <a:endParaRPr lang="pt-BR" sz="2600" dirty="0"/>
        </a:p>
      </dgm:t>
    </dgm:pt>
    <dgm:pt modelId="{07450BE9-41EF-429B-B33A-467B84A0749C}" type="parTrans" cxnId="{70FEFBBE-2535-4193-80E8-5C14AE77585A}">
      <dgm:prSet/>
      <dgm:spPr/>
      <dgm:t>
        <a:bodyPr/>
        <a:lstStyle/>
        <a:p>
          <a:endParaRPr lang="pt-BR" sz="2600"/>
        </a:p>
      </dgm:t>
    </dgm:pt>
    <dgm:pt modelId="{F795C0D5-11FC-4763-81F9-2C263DAF23E6}" type="sibTrans" cxnId="{70FEFBBE-2535-4193-80E8-5C14AE77585A}">
      <dgm:prSet/>
      <dgm:spPr/>
      <dgm:t>
        <a:bodyPr/>
        <a:lstStyle/>
        <a:p>
          <a:endParaRPr lang="pt-BR" sz="2600"/>
        </a:p>
      </dgm:t>
    </dgm:pt>
    <dgm:pt modelId="{69D9B27A-D48E-4477-ACC6-97A7F4B3FB3D}">
      <dgm:prSet custT="1"/>
      <dgm:spPr/>
      <dgm:t>
        <a:bodyPr/>
        <a:lstStyle/>
        <a:p>
          <a:r>
            <a:rPr lang="pt-BR" sz="2600" i="1" dirty="0">
              <a:solidFill>
                <a:schemeClr val="bg2">
                  <a:lumMod val="25000"/>
                </a:schemeClr>
              </a:solidFill>
            </a:rPr>
            <a:t>§ 1º: encargos financeiros: taxa de </a:t>
          </a:r>
          <a:r>
            <a:rPr lang="pt-BR" sz="2600" i="1" dirty="0" err="1">
              <a:solidFill>
                <a:schemeClr val="bg2">
                  <a:lumMod val="25000"/>
                </a:schemeClr>
              </a:solidFill>
            </a:rPr>
            <a:t>adm</a:t>
          </a:r>
          <a:r>
            <a:rPr lang="pt-BR" sz="2600" i="1" dirty="0">
              <a:solidFill>
                <a:schemeClr val="bg2">
                  <a:lumMod val="25000"/>
                </a:schemeClr>
              </a:solidFill>
            </a:rPr>
            <a:t>, custeio de fundos garantidores/oscilação de riscos; adicional de risco;</a:t>
          </a:r>
        </a:p>
      </dgm:t>
    </dgm:pt>
    <dgm:pt modelId="{73A0E0A5-4D9F-40F7-8D1C-C3523F611264}" type="parTrans" cxnId="{E03777B3-3E60-4A90-9662-4E294ADD7BA1}">
      <dgm:prSet/>
      <dgm:spPr/>
      <dgm:t>
        <a:bodyPr/>
        <a:lstStyle/>
        <a:p>
          <a:endParaRPr lang="pt-BR" sz="2600"/>
        </a:p>
      </dgm:t>
    </dgm:pt>
    <dgm:pt modelId="{48586E8C-CFB7-4BA8-81F1-CD0D390D3365}" type="sibTrans" cxnId="{E03777B3-3E60-4A90-9662-4E294ADD7BA1}">
      <dgm:prSet/>
      <dgm:spPr/>
      <dgm:t>
        <a:bodyPr/>
        <a:lstStyle/>
        <a:p>
          <a:endParaRPr lang="pt-BR" sz="2600"/>
        </a:p>
      </dgm:t>
    </dgm:pt>
    <dgm:pt modelId="{0828C48C-4B1F-47F9-9C82-9347CC9E4613}">
      <dgm:prSet custT="1"/>
      <dgm:spPr/>
      <dgm:t>
        <a:bodyPr/>
        <a:lstStyle/>
        <a:p>
          <a:r>
            <a:rPr lang="pt-BR" sz="2600" i="1" dirty="0">
              <a:solidFill>
                <a:schemeClr val="bg2">
                  <a:lumMod val="25000"/>
                </a:schemeClr>
              </a:solidFill>
            </a:rPr>
            <a:t>§ 2º: contratos com cláusula de consignação em folha</a:t>
          </a:r>
        </a:p>
      </dgm:t>
    </dgm:pt>
    <dgm:pt modelId="{124A1AD9-11F8-46C3-9E45-5F929185AAD3}" type="parTrans" cxnId="{930F214B-02FF-4A61-BD76-4846764329B1}">
      <dgm:prSet/>
      <dgm:spPr/>
      <dgm:t>
        <a:bodyPr/>
        <a:lstStyle/>
        <a:p>
          <a:endParaRPr lang="pt-BR" sz="2600"/>
        </a:p>
      </dgm:t>
    </dgm:pt>
    <dgm:pt modelId="{890A4953-F728-450B-BCF9-8293539031B6}" type="sibTrans" cxnId="{930F214B-02FF-4A61-BD76-4846764329B1}">
      <dgm:prSet/>
      <dgm:spPr/>
      <dgm:t>
        <a:bodyPr/>
        <a:lstStyle/>
        <a:p>
          <a:endParaRPr lang="pt-BR" sz="2600"/>
        </a:p>
      </dgm:t>
    </dgm:pt>
    <dgm:pt modelId="{92615757-006D-45AB-9365-C647192B69A0}">
      <dgm:prSet custT="1"/>
      <dgm:spPr/>
      <dgm:t>
        <a:bodyPr/>
        <a:lstStyle/>
        <a:p>
          <a:r>
            <a:rPr lang="pt-BR" sz="2600" i="1" dirty="0">
              <a:solidFill>
                <a:schemeClr val="bg2">
                  <a:lumMod val="25000"/>
                </a:schemeClr>
              </a:solidFill>
            </a:rPr>
            <a:t>§ 3º: utilização de sistemas para concessão;</a:t>
          </a:r>
        </a:p>
      </dgm:t>
    </dgm:pt>
    <dgm:pt modelId="{FD6246E1-B78C-431F-98B0-6A18F473FAEC}" type="parTrans" cxnId="{A6F8C5A5-25A1-4632-881B-EC2DA822C302}">
      <dgm:prSet/>
      <dgm:spPr/>
      <dgm:t>
        <a:bodyPr/>
        <a:lstStyle/>
        <a:p>
          <a:endParaRPr lang="pt-BR" sz="2600"/>
        </a:p>
      </dgm:t>
    </dgm:pt>
    <dgm:pt modelId="{9A8EA28D-3012-4E4F-81F6-D92A59F53328}" type="sibTrans" cxnId="{A6F8C5A5-25A1-4632-881B-EC2DA822C302}">
      <dgm:prSet/>
      <dgm:spPr/>
      <dgm:t>
        <a:bodyPr/>
        <a:lstStyle/>
        <a:p>
          <a:endParaRPr lang="pt-BR" sz="2600"/>
        </a:p>
      </dgm:t>
    </dgm:pt>
    <dgm:pt modelId="{65ED5694-B954-4909-9956-537540748641}">
      <dgm:prSet custT="1"/>
      <dgm:spPr/>
      <dgm:t>
        <a:bodyPr/>
        <a:lstStyle/>
        <a:p>
          <a:r>
            <a:rPr lang="pt-BR" sz="2600" i="1" dirty="0">
              <a:solidFill>
                <a:schemeClr val="bg2">
                  <a:lumMod val="25000"/>
                </a:schemeClr>
              </a:solidFill>
            </a:rPr>
            <a:t>§ 4º: perfil da massa dos segurados para definir prazos/ elegibilidade</a:t>
          </a:r>
        </a:p>
      </dgm:t>
    </dgm:pt>
    <dgm:pt modelId="{FFE3EF85-8885-427F-8F41-6A4BC8B62E1F}" type="parTrans" cxnId="{0EB8AC18-54AB-4150-8FA7-28C3B954376A}">
      <dgm:prSet/>
      <dgm:spPr/>
      <dgm:t>
        <a:bodyPr/>
        <a:lstStyle/>
        <a:p>
          <a:endParaRPr lang="pt-BR" sz="2600"/>
        </a:p>
      </dgm:t>
    </dgm:pt>
    <dgm:pt modelId="{1DD5C323-7B97-431E-A6F6-8DA662EFDA7B}" type="sibTrans" cxnId="{0EB8AC18-54AB-4150-8FA7-28C3B954376A}">
      <dgm:prSet/>
      <dgm:spPr/>
      <dgm:t>
        <a:bodyPr/>
        <a:lstStyle/>
        <a:p>
          <a:endParaRPr lang="pt-BR" sz="2600"/>
        </a:p>
      </dgm:t>
    </dgm:pt>
    <dgm:pt modelId="{AFCF40BD-ECCC-4B1C-9465-70A8132D711F}">
      <dgm:prSet custT="1"/>
      <dgm:spPr/>
      <dgm:t>
        <a:bodyPr/>
        <a:lstStyle/>
        <a:p>
          <a:r>
            <a:rPr lang="pt-BR" sz="2600" i="1">
              <a:solidFill>
                <a:schemeClr val="bg2">
                  <a:lumMod val="25000"/>
                </a:schemeClr>
              </a:solidFill>
            </a:rPr>
            <a:t>§ 5º: CAPAG;</a:t>
          </a:r>
          <a:endParaRPr lang="pt-BR" sz="2600" i="1" dirty="0">
            <a:solidFill>
              <a:schemeClr val="bg2">
                <a:lumMod val="25000"/>
              </a:schemeClr>
            </a:solidFill>
          </a:endParaRPr>
        </a:p>
      </dgm:t>
    </dgm:pt>
    <dgm:pt modelId="{A7F79358-E9F7-47AD-A3CD-241E55A0A094}" type="parTrans" cxnId="{E2719125-7278-48FB-8D0B-41C6B34B8BE6}">
      <dgm:prSet/>
      <dgm:spPr/>
      <dgm:t>
        <a:bodyPr/>
        <a:lstStyle/>
        <a:p>
          <a:endParaRPr lang="pt-BR" sz="2600"/>
        </a:p>
      </dgm:t>
    </dgm:pt>
    <dgm:pt modelId="{134DC850-51C6-4AA6-84FB-441D7D9CA42F}" type="sibTrans" cxnId="{E2719125-7278-48FB-8D0B-41C6B34B8BE6}">
      <dgm:prSet/>
      <dgm:spPr/>
      <dgm:t>
        <a:bodyPr/>
        <a:lstStyle/>
        <a:p>
          <a:endParaRPr lang="pt-BR" sz="2600"/>
        </a:p>
      </dgm:t>
    </dgm:pt>
    <dgm:pt modelId="{0A08E37C-84BC-4120-B094-EFD1D96936B9}">
      <dgm:prSet custT="1"/>
      <dgm:spPr/>
      <dgm:t>
        <a:bodyPr/>
        <a:lstStyle/>
        <a:p>
          <a:r>
            <a:rPr lang="pt-BR" sz="2600" i="1" dirty="0">
              <a:solidFill>
                <a:schemeClr val="bg2">
                  <a:lumMod val="25000"/>
                </a:schemeClr>
              </a:solidFill>
            </a:rPr>
            <a:t>§ 6º: avaliação atuarial p/ constituir fundos e determinar taxas; </a:t>
          </a:r>
        </a:p>
      </dgm:t>
    </dgm:pt>
    <dgm:pt modelId="{B9101A01-8CC2-4A66-99F6-C9202D4B3913}" type="parTrans" cxnId="{B25BCBA8-C0DB-4ED3-B985-5AE736C2F83B}">
      <dgm:prSet/>
      <dgm:spPr/>
      <dgm:t>
        <a:bodyPr/>
        <a:lstStyle/>
        <a:p>
          <a:endParaRPr lang="pt-BR" sz="2600"/>
        </a:p>
      </dgm:t>
    </dgm:pt>
    <dgm:pt modelId="{A357F594-38A9-4E0A-9F98-5847059C1CEC}" type="sibTrans" cxnId="{B25BCBA8-C0DB-4ED3-B985-5AE736C2F83B}">
      <dgm:prSet/>
      <dgm:spPr/>
      <dgm:t>
        <a:bodyPr/>
        <a:lstStyle/>
        <a:p>
          <a:endParaRPr lang="pt-BR" sz="2600"/>
        </a:p>
      </dgm:t>
    </dgm:pt>
    <dgm:pt modelId="{D4316DBD-0036-446D-A4A7-7DF13D0AD1EA}">
      <dgm:prSet custT="1"/>
      <dgm:spPr/>
      <dgm:t>
        <a:bodyPr/>
        <a:lstStyle/>
        <a:p>
          <a:r>
            <a:rPr lang="pt-BR" sz="2600" i="1" dirty="0">
              <a:solidFill>
                <a:schemeClr val="bg2">
                  <a:lumMod val="25000"/>
                </a:schemeClr>
              </a:solidFill>
            </a:rPr>
            <a:t>§ 7º adequação da carteira ao perfil das obrigações do RPPS;</a:t>
          </a:r>
        </a:p>
      </dgm:t>
    </dgm:pt>
    <dgm:pt modelId="{01BD348B-5014-4545-876B-26FFFD785513}" type="parTrans" cxnId="{9A17E50C-78E4-4FFD-B750-3154EE81EF74}">
      <dgm:prSet/>
      <dgm:spPr/>
      <dgm:t>
        <a:bodyPr/>
        <a:lstStyle/>
        <a:p>
          <a:endParaRPr lang="pt-BR" sz="2600"/>
        </a:p>
      </dgm:t>
    </dgm:pt>
    <dgm:pt modelId="{BD1D1DAC-76EF-4C41-A979-C16C9058FFA9}" type="sibTrans" cxnId="{9A17E50C-78E4-4FFD-B750-3154EE81EF74}">
      <dgm:prSet/>
      <dgm:spPr/>
      <dgm:t>
        <a:bodyPr/>
        <a:lstStyle/>
        <a:p>
          <a:endParaRPr lang="pt-BR" sz="2600"/>
        </a:p>
      </dgm:t>
    </dgm:pt>
    <dgm:pt modelId="{04862B2F-0110-4417-8751-28E8085061E7}" type="pres">
      <dgm:prSet presAssocID="{ADA56F5F-6407-4FE7-8719-0F518E9268E3}" presName="vert0" presStyleCnt="0">
        <dgm:presLayoutVars>
          <dgm:dir/>
          <dgm:animOne val="branch"/>
          <dgm:animLvl val="lvl"/>
        </dgm:presLayoutVars>
      </dgm:prSet>
      <dgm:spPr/>
    </dgm:pt>
    <dgm:pt modelId="{EDCE4B4F-6291-48A2-919D-0CB5C46B09D4}" type="pres">
      <dgm:prSet presAssocID="{6F9781EC-D28F-4259-A99F-8FAC38299A1F}" presName="thickLine" presStyleLbl="alignNode1" presStyleIdx="0" presStyleCnt="1"/>
      <dgm:spPr/>
    </dgm:pt>
    <dgm:pt modelId="{6E964555-A55A-45BC-B589-F81196E216FB}" type="pres">
      <dgm:prSet presAssocID="{6F9781EC-D28F-4259-A99F-8FAC38299A1F}" presName="horz1" presStyleCnt="0"/>
      <dgm:spPr/>
    </dgm:pt>
    <dgm:pt modelId="{90EBCB53-B383-4BB5-A07E-C60E24F85EE7}" type="pres">
      <dgm:prSet presAssocID="{6F9781EC-D28F-4259-A99F-8FAC38299A1F}" presName="tx1" presStyleLbl="revTx" presStyleIdx="0" presStyleCnt="9"/>
      <dgm:spPr/>
    </dgm:pt>
    <dgm:pt modelId="{079C2D7E-658A-431B-9B0C-3199776917E2}" type="pres">
      <dgm:prSet presAssocID="{6F9781EC-D28F-4259-A99F-8FAC38299A1F}" presName="vert1" presStyleCnt="0"/>
      <dgm:spPr/>
    </dgm:pt>
    <dgm:pt modelId="{7C644F71-A907-463D-8B0C-553B0B0DFACF}" type="pres">
      <dgm:prSet presAssocID="{288B2806-EE48-4449-832F-096CE1A6E829}" presName="vertSpace2a" presStyleCnt="0"/>
      <dgm:spPr/>
    </dgm:pt>
    <dgm:pt modelId="{3A6405AD-AD40-49BA-9CC8-145D70A7C442}" type="pres">
      <dgm:prSet presAssocID="{288B2806-EE48-4449-832F-096CE1A6E829}" presName="horz2" presStyleCnt="0"/>
      <dgm:spPr/>
    </dgm:pt>
    <dgm:pt modelId="{B9BB26E6-B8AA-469D-99C2-8789B5AE3107}" type="pres">
      <dgm:prSet presAssocID="{288B2806-EE48-4449-832F-096CE1A6E829}" presName="horzSpace2" presStyleCnt="0"/>
      <dgm:spPr/>
    </dgm:pt>
    <dgm:pt modelId="{E8D0B33D-3DAC-4178-B7B9-0435347B9B37}" type="pres">
      <dgm:prSet presAssocID="{288B2806-EE48-4449-832F-096CE1A6E829}" presName="tx2" presStyleLbl="revTx" presStyleIdx="1" presStyleCnt="9"/>
      <dgm:spPr/>
    </dgm:pt>
    <dgm:pt modelId="{68C0602A-6306-4DB5-B930-351580059A14}" type="pres">
      <dgm:prSet presAssocID="{288B2806-EE48-4449-832F-096CE1A6E829}" presName="vert2" presStyleCnt="0"/>
      <dgm:spPr/>
    </dgm:pt>
    <dgm:pt modelId="{DF26DA08-0511-4835-80BE-FC0D1F8208F2}" type="pres">
      <dgm:prSet presAssocID="{288B2806-EE48-4449-832F-096CE1A6E829}" presName="thinLine2b" presStyleLbl="callout" presStyleIdx="0" presStyleCnt="8"/>
      <dgm:spPr/>
    </dgm:pt>
    <dgm:pt modelId="{56ECECB1-AB98-4D07-99BA-3B560C04E9A8}" type="pres">
      <dgm:prSet presAssocID="{288B2806-EE48-4449-832F-096CE1A6E829}" presName="vertSpace2b" presStyleCnt="0"/>
      <dgm:spPr/>
    </dgm:pt>
    <dgm:pt modelId="{076FCEB3-64B8-40E8-B883-466F63DCB313}" type="pres">
      <dgm:prSet presAssocID="{69D9B27A-D48E-4477-ACC6-97A7F4B3FB3D}" presName="horz2" presStyleCnt="0"/>
      <dgm:spPr/>
    </dgm:pt>
    <dgm:pt modelId="{42048F15-82AF-471A-AD1A-0C97BDDEEEEF}" type="pres">
      <dgm:prSet presAssocID="{69D9B27A-D48E-4477-ACC6-97A7F4B3FB3D}" presName="horzSpace2" presStyleCnt="0"/>
      <dgm:spPr/>
    </dgm:pt>
    <dgm:pt modelId="{F6DFD7F7-B516-4D7B-9AAB-0CDDBF1DADCD}" type="pres">
      <dgm:prSet presAssocID="{69D9B27A-D48E-4477-ACC6-97A7F4B3FB3D}" presName="tx2" presStyleLbl="revTx" presStyleIdx="2" presStyleCnt="9" custLinFactNeighborX="39" custLinFactNeighborY="-15939"/>
      <dgm:spPr/>
    </dgm:pt>
    <dgm:pt modelId="{6658BCED-67EC-42C4-BEDF-18B11EBFF8C2}" type="pres">
      <dgm:prSet presAssocID="{69D9B27A-D48E-4477-ACC6-97A7F4B3FB3D}" presName="vert2" presStyleCnt="0"/>
      <dgm:spPr/>
    </dgm:pt>
    <dgm:pt modelId="{43845C4E-4D87-471E-B218-3079D213E96A}" type="pres">
      <dgm:prSet presAssocID="{69D9B27A-D48E-4477-ACC6-97A7F4B3FB3D}" presName="thinLine2b" presStyleLbl="callout" presStyleIdx="1" presStyleCnt="8"/>
      <dgm:spPr/>
    </dgm:pt>
    <dgm:pt modelId="{41FD1FD4-1274-4D08-AA40-B23F48CC8A8A}" type="pres">
      <dgm:prSet presAssocID="{69D9B27A-D48E-4477-ACC6-97A7F4B3FB3D}" presName="vertSpace2b" presStyleCnt="0"/>
      <dgm:spPr/>
    </dgm:pt>
    <dgm:pt modelId="{C96C118D-177D-4A81-B857-99ACBB602D8D}" type="pres">
      <dgm:prSet presAssocID="{0828C48C-4B1F-47F9-9C82-9347CC9E4613}" presName="horz2" presStyleCnt="0"/>
      <dgm:spPr/>
    </dgm:pt>
    <dgm:pt modelId="{BFAB2363-7802-4570-BAF6-269C7C925CA3}" type="pres">
      <dgm:prSet presAssocID="{0828C48C-4B1F-47F9-9C82-9347CC9E4613}" presName="horzSpace2" presStyleCnt="0"/>
      <dgm:spPr/>
    </dgm:pt>
    <dgm:pt modelId="{7F7F794A-A356-46B0-8951-611B6449EE31}" type="pres">
      <dgm:prSet presAssocID="{0828C48C-4B1F-47F9-9C82-9347CC9E4613}" presName="tx2" presStyleLbl="revTx" presStyleIdx="3" presStyleCnt="9"/>
      <dgm:spPr/>
    </dgm:pt>
    <dgm:pt modelId="{B4735833-112D-493D-8AF0-1917F90346DD}" type="pres">
      <dgm:prSet presAssocID="{0828C48C-4B1F-47F9-9C82-9347CC9E4613}" presName="vert2" presStyleCnt="0"/>
      <dgm:spPr/>
    </dgm:pt>
    <dgm:pt modelId="{2351DCF2-3999-41E9-BE8C-EDD8D1AD7653}" type="pres">
      <dgm:prSet presAssocID="{0828C48C-4B1F-47F9-9C82-9347CC9E4613}" presName="thinLine2b" presStyleLbl="callout" presStyleIdx="2" presStyleCnt="8"/>
      <dgm:spPr/>
    </dgm:pt>
    <dgm:pt modelId="{C0ECBC4B-520F-45E5-8A0A-44BBF67557B4}" type="pres">
      <dgm:prSet presAssocID="{0828C48C-4B1F-47F9-9C82-9347CC9E4613}" presName="vertSpace2b" presStyleCnt="0"/>
      <dgm:spPr/>
    </dgm:pt>
    <dgm:pt modelId="{5617AC1C-6B58-4BA9-A5E5-2CA70BF4411C}" type="pres">
      <dgm:prSet presAssocID="{92615757-006D-45AB-9365-C647192B69A0}" presName="horz2" presStyleCnt="0"/>
      <dgm:spPr/>
    </dgm:pt>
    <dgm:pt modelId="{A6D6B35A-1D4A-49F7-BE23-572BFB62913E}" type="pres">
      <dgm:prSet presAssocID="{92615757-006D-45AB-9365-C647192B69A0}" presName="horzSpace2" presStyleCnt="0"/>
      <dgm:spPr/>
    </dgm:pt>
    <dgm:pt modelId="{263A1A6D-5DBD-47B0-BA21-363339A89414}" type="pres">
      <dgm:prSet presAssocID="{92615757-006D-45AB-9365-C647192B69A0}" presName="tx2" presStyleLbl="revTx" presStyleIdx="4" presStyleCnt="9"/>
      <dgm:spPr/>
    </dgm:pt>
    <dgm:pt modelId="{FCE2DAF5-75D3-4767-9F5A-EC77FB1AAADD}" type="pres">
      <dgm:prSet presAssocID="{92615757-006D-45AB-9365-C647192B69A0}" presName="vert2" presStyleCnt="0"/>
      <dgm:spPr/>
    </dgm:pt>
    <dgm:pt modelId="{688B773B-1707-48EB-9924-BCF6198CD520}" type="pres">
      <dgm:prSet presAssocID="{92615757-006D-45AB-9365-C647192B69A0}" presName="thinLine2b" presStyleLbl="callout" presStyleIdx="3" presStyleCnt="8"/>
      <dgm:spPr/>
    </dgm:pt>
    <dgm:pt modelId="{28AB4E3C-5393-4DB1-A879-6F271D27BFBF}" type="pres">
      <dgm:prSet presAssocID="{92615757-006D-45AB-9365-C647192B69A0}" presName="vertSpace2b" presStyleCnt="0"/>
      <dgm:spPr/>
    </dgm:pt>
    <dgm:pt modelId="{01E0BBCC-9BB8-4BDD-B7CE-2FE63FE792D3}" type="pres">
      <dgm:prSet presAssocID="{65ED5694-B954-4909-9956-537540748641}" presName="horz2" presStyleCnt="0"/>
      <dgm:spPr/>
    </dgm:pt>
    <dgm:pt modelId="{D5111D03-45B8-4A8C-989B-A2AEF9C4A3D4}" type="pres">
      <dgm:prSet presAssocID="{65ED5694-B954-4909-9956-537540748641}" presName="horzSpace2" presStyleCnt="0"/>
      <dgm:spPr/>
    </dgm:pt>
    <dgm:pt modelId="{B10E3255-813B-4B1E-82A1-C9D231A7EC9F}" type="pres">
      <dgm:prSet presAssocID="{65ED5694-B954-4909-9956-537540748641}" presName="tx2" presStyleLbl="revTx" presStyleIdx="5" presStyleCnt="9" custLinFactNeighborX="-165" custLinFactNeighborY="-18303"/>
      <dgm:spPr/>
    </dgm:pt>
    <dgm:pt modelId="{B698E5BA-B95B-4D3D-9311-3E6DC8BC4CA0}" type="pres">
      <dgm:prSet presAssocID="{65ED5694-B954-4909-9956-537540748641}" presName="vert2" presStyleCnt="0"/>
      <dgm:spPr/>
    </dgm:pt>
    <dgm:pt modelId="{38764441-91B2-4D21-B0FF-361ACC1ED0AD}" type="pres">
      <dgm:prSet presAssocID="{65ED5694-B954-4909-9956-537540748641}" presName="thinLine2b" presStyleLbl="callout" presStyleIdx="4" presStyleCnt="8"/>
      <dgm:spPr/>
    </dgm:pt>
    <dgm:pt modelId="{AA563383-C389-4328-824C-5FAE26F81624}" type="pres">
      <dgm:prSet presAssocID="{65ED5694-B954-4909-9956-537540748641}" presName="vertSpace2b" presStyleCnt="0"/>
      <dgm:spPr/>
    </dgm:pt>
    <dgm:pt modelId="{52BB5633-1E53-472A-9CA6-C9FA046EF1A6}" type="pres">
      <dgm:prSet presAssocID="{AFCF40BD-ECCC-4B1C-9465-70A8132D711F}" presName="horz2" presStyleCnt="0"/>
      <dgm:spPr/>
    </dgm:pt>
    <dgm:pt modelId="{FB0DDD3E-0A6E-4735-BF15-54F6CCEADF66}" type="pres">
      <dgm:prSet presAssocID="{AFCF40BD-ECCC-4B1C-9465-70A8132D711F}" presName="horzSpace2" presStyleCnt="0"/>
      <dgm:spPr/>
    </dgm:pt>
    <dgm:pt modelId="{2FFF969B-49E6-4C2C-8D56-F53D1FB09CF8}" type="pres">
      <dgm:prSet presAssocID="{AFCF40BD-ECCC-4B1C-9465-70A8132D711F}" presName="tx2" presStyleLbl="revTx" presStyleIdx="6" presStyleCnt="9"/>
      <dgm:spPr/>
    </dgm:pt>
    <dgm:pt modelId="{C9154606-D630-41E1-94D7-988D3AFD13BE}" type="pres">
      <dgm:prSet presAssocID="{AFCF40BD-ECCC-4B1C-9465-70A8132D711F}" presName="vert2" presStyleCnt="0"/>
      <dgm:spPr/>
    </dgm:pt>
    <dgm:pt modelId="{8939876B-3768-402D-9A69-63FDBF950FBF}" type="pres">
      <dgm:prSet presAssocID="{AFCF40BD-ECCC-4B1C-9465-70A8132D711F}" presName="thinLine2b" presStyleLbl="callout" presStyleIdx="5" presStyleCnt="8"/>
      <dgm:spPr/>
    </dgm:pt>
    <dgm:pt modelId="{5193CAB6-C15B-42AA-A05D-7C911DF92885}" type="pres">
      <dgm:prSet presAssocID="{AFCF40BD-ECCC-4B1C-9465-70A8132D711F}" presName="vertSpace2b" presStyleCnt="0"/>
      <dgm:spPr/>
    </dgm:pt>
    <dgm:pt modelId="{7C4AA64D-8288-496E-B81C-81615E5B7A12}" type="pres">
      <dgm:prSet presAssocID="{0A08E37C-84BC-4120-B094-EFD1D96936B9}" presName="horz2" presStyleCnt="0"/>
      <dgm:spPr/>
    </dgm:pt>
    <dgm:pt modelId="{38A29695-AC76-46F0-B8F1-5106AF85B976}" type="pres">
      <dgm:prSet presAssocID="{0A08E37C-84BC-4120-B094-EFD1D96936B9}" presName="horzSpace2" presStyleCnt="0"/>
      <dgm:spPr/>
    </dgm:pt>
    <dgm:pt modelId="{06E5732A-7F64-4EF8-8FB0-FCF3A0AF3130}" type="pres">
      <dgm:prSet presAssocID="{0A08E37C-84BC-4120-B094-EFD1D96936B9}" presName="tx2" presStyleLbl="revTx" presStyleIdx="7" presStyleCnt="9"/>
      <dgm:spPr/>
    </dgm:pt>
    <dgm:pt modelId="{AF601A11-E146-4A33-82C7-D5EC3D53BC65}" type="pres">
      <dgm:prSet presAssocID="{0A08E37C-84BC-4120-B094-EFD1D96936B9}" presName="vert2" presStyleCnt="0"/>
      <dgm:spPr/>
    </dgm:pt>
    <dgm:pt modelId="{DE3A981E-EE1E-453F-96B9-DD7915BBA80D}" type="pres">
      <dgm:prSet presAssocID="{0A08E37C-84BC-4120-B094-EFD1D96936B9}" presName="thinLine2b" presStyleLbl="callout" presStyleIdx="6" presStyleCnt="8"/>
      <dgm:spPr/>
    </dgm:pt>
    <dgm:pt modelId="{C914DB6F-BF44-4F78-A986-AFD09206D8BD}" type="pres">
      <dgm:prSet presAssocID="{0A08E37C-84BC-4120-B094-EFD1D96936B9}" presName="vertSpace2b" presStyleCnt="0"/>
      <dgm:spPr/>
    </dgm:pt>
    <dgm:pt modelId="{4657D913-FCC3-4883-9191-CB4F682C3FB1}" type="pres">
      <dgm:prSet presAssocID="{D4316DBD-0036-446D-A4A7-7DF13D0AD1EA}" presName="horz2" presStyleCnt="0"/>
      <dgm:spPr/>
    </dgm:pt>
    <dgm:pt modelId="{EDAEDBE2-8EEB-4A1E-916D-126E3F36B957}" type="pres">
      <dgm:prSet presAssocID="{D4316DBD-0036-446D-A4A7-7DF13D0AD1EA}" presName="horzSpace2" presStyleCnt="0"/>
      <dgm:spPr/>
    </dgm:pt>
    <dgm:pt modelId="{7A9F90CD-69FD-4267-BB1D-D2F3ECAE5609}" type="pres">
      <dgm:prSet presAssocID="{D4316DBD-0036-446D-A4A7-7DF13D0AD1EA}" presName="tx2" presStyleLbl="revTx" presStyleIdx="8" presStyleCnt="9"/>
      <dgm:spPr/>
    </dgm:pt>
    <dgm:pt modelId="{00D944B4-236B-408F-AC40-B7E70F88ACEB}" type="pres">
      <dgm:prSet presAssocID="{D4316DBD-0036-446D-A4A7-7DF13D0AD1EA}" presName="vert2" presStyleCnt="0"/>
      <dgm:spPr/>
    </dgm:pt>
    <dgm:pt modelId="{36341C91-04ED-4D7A-AD5B-295E75EB92D3}" type="pres">
      <dgm:prSet presAssocID="{D4316DBD-0036-446D-A4A7-7DF13D0AD1EA}" presName="thinLine2b" presStyleLbl="callout" presStyleIdx="7" presStyleCnt="8"/>
      <dgm:spPr/>
    </dgm:pt>
    <dgm:pt modelId="{68947F33-7CB2-4D97-B753-0D8E4038F639}" type="pres">
      <dgm:prSet presAssocID="{D4316DBD-0036-446D-A4A7-7DF13D0AD1EA}" presName="vertSpace2b" presStyleCnt="0"/>
      <dgm:spPr/>
    </dgm:pt>
  </dgm:ptLst>
  <dgm:cxnLst>
    <dgm:cxn modelId="{42FDEE07-1215-436F-8A05-9593FE8743D2}" type="presOf" srcId="{ADA56F5F-6407-4FE7-8719-0F518E9268E3}" destId="{04862B2F-0110-4417-8751-28E8085061E7}" srcOrd="0" destOrd="0" presId="urn:microsoft.com/office/officeart/2008/layout/LinedList"/>
    <dgm:cxn modelId="{1CC8D108-C384-4ADB-BD8F-87768E09D231}" type="presOf" srcId="{69D9B27A-D48E-4477-ACC6-97A7F4B3FB3D}" destId="{F6DFD7F7-B516-4D7B-9AAB-0CDDBF1DADCD}" srcOrd="0" destOrd="0" presId="urn:microsoft.com/office/officeart/2008/layout/LinedList"/>
    <dgm:cxn modelId="{79472F0C-D959-4688-AB2B-5F63BFE6D0D8}" type="presOf" srcId="{AFCF40BD-ECCC-4B1C-9465-70A8132D711F}" destId="{2FFF969B-49E6-4C2C-8D56-F53D1FB09CF8}" srcOrd="0" destOrd="0" presId="urn:microsoft.com/office/officeart/2008/layout/LinedList"/>
    <dgm:cxn modelId="{9A17E50C-78E4-4FFD-B750-3154EE81EF74}" srcId="{6F9781EC-D28F-4259-A99F-8FAC38299A1F}" destId="{D4316DBD-0036-446D-A4A7-7DF13D0AD1EA}" srcOrd="7" destOrd="0" parTransId="{01BD348B-5014-4545-876B-26FFFD785513}" sibTransId="{BD1D1DAC-76EF-4C41-A979-C16C9058FFA9}"/>
    <dgm:cxn modelId="{0EB8AC18-54AB-4150-8FA7-28C3B954376A}" srcId="{6F9781EC-D28F-4259-A99F-8FAC38299A1F}" destId="{65ED5694-B954-4909-9956-537540748641}" srcOrd="4" destOrd="0" parTransId="{FFE3EF85-8885-427F-8F41-6A4BC8B62E1F}" sibTransId="{1DD5C323-7B97-431E-A6F6-8DA662EFDA7B}"/>
    <dgm:cxn modelId="{B1BC2F1E-B558-4E1D-85B1-FFE49B4331CE}" type="presOf" srcId="{6F9781EC-D28F-4259-A99F-8FAC38299A1F}" destId="{90EBCB53-B383-4BB5-A07E-C60E24F85EE7}" srcOrd="0" destOrd="0" presId="urn:microsoft.com/office/officeart/2008/layout/LinedList"/>
    <dgm:cxn modelId="{2F1E4524-2E4D-4F4D-8477-4DAC3C04ADF3}" type="presOf" srcId="{D4316DBD-0036-446D-A4A7-7DF13D0AD1EA}" destId="{7A9F90CD-69FD-4267-BB1D-D2F3ECAE5609}" srcOrd="0" destOrd="0" presId="urn:microsoft.com/office/officeart/2008/layout/LinedList"/>
    <dgm:cxn modelId="{E2719125-7278-48FB-8D0B-41C6B34B8BE6}" srcId="{6F9781EC-D28F-4259-A99F-8FAC38299A1F}" destId="{AFCF40BD-ECCC-4B1C-9465-70A8132D711F}" srcOrd="5" destOrd="0" parTransId="{A7F79358-E9F7-47AD-A3CD-241E55A0A094}" sibTransId="{134DC850-51C6-4AA6-84FB-441D7D9CA42F}"/>
    <dgm:cxn modelId="{0A561C5E-70E0-4AAB-AE43-5A33E1922EDD}" type="presOf" srcId="{0A08E37C-84BC-4120-B094-EFD1D96936B9}" destId="{06E5732A-7F64-4EF8-8FB0-FCF3A0AF3130}" srcOrd="0" destOrd="0" presId="urn:microsoft.com/office/officeart/2008/layout/LinedList"/>
    <dgm:cxn modelId="{39556460-618F-4D00-ACB2-BB678FDE59AE}" type="presOf" srcId="{65ED5694-B954-4909-9956-537540748641}" destId="{B10E3255-813B-4B1E-82A1-C9D231A7EC9F}" srcOrd="0" destOrd="0" presId="urn:microsoft.com/office/officeart/2008/layout/LinedList"/>
    <dgm:cxn modelId="{930F214B-02FF-4A61-BD76-4846764329B1}" srcId="{6F9781EC-D28F-4259-A99F-8FAC38299A1F}" destId="{0828C48C-4B1F-47F9-9C82-9347CC9E4613}" srcOrd="2" destOrd="0" parTransId="{124A1AD9-11F8-46C3-9E45-5F929185AAD3}" sibTransId="{890A4953-F728-450B-BCF9-8293539031B6}"/>
    <dgm:cxn modelId="{213E6752-720D-4186-9AA4-07ACC6523E4D}" type="presOf" srcId="{0828C48C-4B1F-47F9-9C82-9347CC9E4613}" destId="{7F7F794A-A356-46B0-8951-611B6449EE31}" srcOrd="0" destOrd="0" presId="urn:microsoft.com/office/officeart/2008/layout/LinedList"/>
    <dgm:cxn modelId="{E60FB190-675B-4743-8D24-E2EC22D166C8}" type="presOf" srcId="{288B2806-EE48-4449-832F-096CE1A6E829}" destId="{E8D0B33D-3DAC-4178-B7B9-0435347B9B37}" srcOrd="0" destOrd="0" presId="urn:microsoft.com/office/officeart/2008/layout/LinedList"/>
    <dgm:cxn modelId="{55F591A3-F6FD-467C-8B1F-FD8F7293BB4A}" srcId="{ADA56F5F-6407-4FE7-8719-0F518E9268E3}" destId="{6F9781EC-D28F-4259-A99F-8FAC38299A1F}" srcOrd="0" destOrd="0" parTransId="{E126D937-40A2-4225-9C17-BB5452A15B9E}" sibTransId="{8A244BB2-5962-4591-993B-77C707D99F6F}"/>
    <dgm:cxn modelId="{A6F8C5A5-25A1-4632-881B-EC2DA822C302}" srcId="{6F9781EC-D28F-4259-A99F-8FAC38299A1F}" destId="{92615757-006D-45AB-9365-C647192B69A0}" srcOrd="3" destOrd="0" parTransId="{FD6246E1-B78C-431F-98B0-6A18F473FAEC}" sibTransId="{9A8EA28D-3012-4E4F-81F6-D92A59F53328}"/>
    <dgm:cxn modelId="{B25BCBA8-C0DB-4ED3-B985-5AE736C2F83B}" srcId="{6F9781EC-D28F-4259-A99F-8FAC38299A1F}" destId="{0A08E37C-84BC-4120-B094-EFD1D96936B9}" srcOrd="6" destOrd="0" parTransId="{B9101A01-8CC2-4A66-99F6-C9202D4B3913}" sibTransId="{A357F594-38A9-4E0A-9F98-5847059C1CEC}"/>
    <dgm:cxn modelId="{E03777B3-3E60-4A90-9662-4E294ADD7BA1}" srcId="{6F9781EC-D28F-4259-A99F-8FAC38299A1F}" destId="{69D9B27A-D48E-4477-ACC6-97A7F4B3FB3D}" srcOrd="1" destOrd="0" parTransId="{73A0E0A5-4D9F-40F7-8D1C-C3523F611264}" sibTransId="{48586E8C-CFB7-4BA8-81F1-CD0D390D3365}"/>
    <dgm:cxn modelId="{70FEFBBE-2535-4193-80E8-5C14AE77585A}" srcId="{6F9781EC-D28F-4259-A99F-8FAC38299A1F}" destId="{288B2806-EE48-4449-832F-096CE1A6E829}" srcOrd="0" destOrd="0" parTransId="{07450BE9-41EF-429B-B33A-467B84A0749C}" sibTransId="{F795C0D5-11FC-4763-81F9-2C263DAF23E6}"/>
    <dgm:cxn modelId="{226630F5-970B-4329-A1E9-FFF1500137E0}" type="presOf" srcId="{92615757-006D-45AB-9365-C647192B69A0}" destId="{263A1A6D-5DBD-47B0-BA21-363339A89414}" srcOrd="0" destOrd="0" presId="urn:microsoft.com/office/officeart/2008/layout/LinedList"/>
    <dgm:cxn modelId="{17FC86BA-5195-4CA1-96A5-A6996CCA1EFB}" type="presParOf" srcId="{04862B2F-0110-4417-8751-28E8085061E7}" destId="{EDCE4B4F-6291-48A2-919D-0CB5C46B09D4}" srcOrd="0" destOrd="0" presId="urn:microsoft.com/office/officeart/2008/layout/LinedList"/>
    <dgm:cxn modelId="{F4BF3897-6CFB-4336-B3E0-AE073EBAF98A}" type="presParOf" srcId="{04862B2F-0110-4417-8751-28E8085061E7}" destId="{6E964555-A55A-45BC-B589-F81196E216FB}" srcOrd="1" destOrd="0" presId="urn:microsoft.com/office/officeart/2008/layout/LinedList"/>
    <dgm:cxn modelId="{F448110A-EB40-4F98-92F9-9DBDDBBC8BF2}" type="presParOf" srcId="{6E964555-A55A-45BC-B589-F81196E216FB}" destId="{90EBCB53-B383-4BB5-A07E-C60E24F85EE7}" srcOrd="0" destOrd="0" presId="urn:microsoft.com/office/officeart/2008/layout/LinedList"/>
    <dgm:cxn modelId="{58B33939-2DA6-4ECB-BF31-A90C32736A9E}" type="presParOf" srcId="{6E964555-A55A-45BC-B589-F81196E216FB}" destId="{079C2D7E-658A-431B-9B0C-3199776917E2}" srcOrd="1" destOrd="0" presId="urn:microsoft.com/office/officeart/2008/layout/LinedList"/>
    <dgm:cxn modelId="{4A980636-1D2D-4F14-BAB3-BB388C9E32BF}" type="presParOf" srcId="{079C2D7E-658A-431B-9B0C-3199776917E2}" destId="{7C644F71-A907-463D-8B0C-553B0B0DFACF}" srcOrd="0" destOrd="0" presId="urn:microsoft.com/office/officeart/2008/layout/LinedList"/>
    <dgm:cxn modelId="{EFB1BB90-B88B-4742-B611-DCE685BD7324}" type="presParOf" srcId="{079C2D7E-658A-431B-9B0C-3199776917E2}" destId="{3A6405AD-AD40-49BA-9CC8-145D70A7C442}" srcOrd="1" destOrd="0" presId="urn:microsoft.com/office/officeart/2008/layout/LinedList"/>
    <dgm:cxn modelId="{27393B86-4D97-4FD3-BF96-934C7B44ACD3}" type="presParOf" srcId="{3A6405AD-AD40-49BA-9CC8-145D70A7C442}" destId="{B9BB26E6-B8AA-469D-99C2-8789B5AE3107}" srcOrd="0" destOrd="0" presId="urn:microsoft.com/office/officeart/2008/layout/LinedList"/>
    <dgm:cxn modelId="{A89046A5-68E2-43B4-8651-AD9C1E3B975F}" type="presParOf" srcId="{3A6405AD-AD40-49BA-9CC8-145D70A7C442}" destId="{E8D0B33D-3DAC-4178-B7B9-0435347B9B37}" srcOrd="1" destOrd="0" presId="urn:microsoft.com/office/officeart/2008/layout/LinedList"/>
    <dgm:cxn modelId="{B20DCBBE-86A0-4ECE-922A-082C0727CE45}" type="presParOf" srcId="{3A6405AD-AD40-49BA-9CC8-145D70A7C442}" destId="{68C0602A-6306-4DB5-B930-351580059A14}" srcOrd="2" destOrd="0" presId="urn:microsoft.com/office/officeart/2008/layout/LinedList"/>
    <dgm:cxn modelId="{5E02D106-25D8-4F47-A3B4-EA3F1C04B945}" type="presParOf" srcId="{079C2D7E-658A-431B-9B0C-3199776917E2}" destId="{DF26DA08-0511-4835-80BE-FC0D1F8208F2}" srcOrd="2" destOrd="0" presId="urn:microsoft.com/office/officeart/2008/layout/LinedList"/>
    <dgm:cxn modelId="{F15E89F5-F189-4130-B506-60576CEEC3E1}" type="presParOf" srcId="{079C2D7E-658A-431B-9B0C-3199776917E2}" destId="{56ECECB1-AB98-4D07-99BA-3B560C04E9A8}" srcOrd="3" destOrd="0" presId="urn:microsoft.com/office/officeart/2008/layout/LinedList"/>
    <dgm:cxn modelId="{9D521821-BF1D-4BCC-9CD1-A5D4F98E323F}" type="presParOf" srcId="{079C2D7E-658A-431B-9B0C-3199776917E2}" destId="{076FCEB3-64B8-40E8-B883-466F63DCB313}" srcOrd="4" destOrd="0" presId="urn:microsoft.com/office/officeart/2008/layout/LinedList"/>
    <dgm:cxn modelId="{9C99C1C2-DC4A-4543-915D-2633C803ED9A}" type="presParOf" srcId="{076FCEB3-64B8-40E8-B883-466F63DCB313}" destId="{42048F15-82AF-471A-AD1A-0C97BDDEEEEF}" srcOrd="0" destOrd="0" presId="urn:microsoft.com/office/officeart/2008/layout/LinedList"/>
    <dgm:cxn modelId="{37464D95-BDF4-482C-BFE2-B973701FD13F}" type="presParOf" srcId="{076FCEB3-64B8-40E8-B883-466F63DCB313}" destId="{F6DFD7F7-B516-4D7B-9AAB-0CDDBF1DADCD}" srcOrd="1" destOrd="0" presId="urn:microsoft.com/office/officeart/2008/layout/LinedList"/>
    <dgm:cxn modelId="{A0991E00-6B11-4D35-8BEF-F3E19159FC5A}" type="presParOf" srcId="{076FCEB3-64B8-40E8-B883-466F63DCB313}" destId="{6658BCED-67EC-42C4-BEDF-18B11EBFF8C2}" srcOrd="2" destOrd="0" presId="urn:microsoft.com/office/officeart/2008/layout/LinedList"/>
    <dgm:cxn modelId="{4C669D82-1E43-4D20-9826-1A59252383F8}" type="presParOf" srcId="{079C2D7E-658A-431B-9B0C-3199776917E2}" destId="{43845C4E-4D87-471E-B218-3079D213E96A}" srcOrd="5" destOrd="0" presId="urn:microsoft.com/office/officeart/2008/layout/LinedList"/>
    <dgm:cxn modelId="{D288CCE0-2712-4647-B40F-B586434D9D83}" type="presParOf" srcId="{079C2D7E-658A-431B-9B0C-3199776917E2}" destId="{41FD1FD4-1274-4D08-AA40-B23F48CC8A8A}" srcOrd="6" destOrd="0" presId="urn:microsoft.com/office/officeart/2008/layout/LinedList"/>
    <dgm:cxn modelId="{987EFB9D-118D-4B54-8025-D6F26EDBDAE5}" type="presParOf" srcId="{079C2D7E-658A-431B-9B0C-3199776917E2}" destId="{C96C118D-177D-4A81-B857-99ACBB602D8D}" srcOrd="7" destOrd="0" presId="urn:microsoft.com/office/officeart/2008/layout/LinedList"/>
    <dgm:cxn modelId="{F731850F-C08E-47C3-8085-5A498E66FDA8}" type="presParOf" srcId="{C96C118D-177D-4A81-B857-99ACBB602D8D}" destId="{BFAB2363-7802-4570-BAF6-269C7C925CA3}" srcOrd="0" destOrd="0" presId="urn:microsoft.com/office/officeart/2008/layout/LinedList"/>
    <dgm:cxn modelId="{AE68CB35-A2C0-4FE0-97B4-97173C150CC7}" type="presParOf" srcId="{C96C118D-177D-4A81-B857-99ACBB602D8D}" destId="{7F7F794A-A356-46B0-8951-611B6449EE31}" srcOrd="1" destOrd="0" presId="urn:microsoft.com/office/officeart/2008/layout/LinedList"/>
    <dgm:cxn modelId="{E7C8D863-6F0B-4DAC-82AD-84256B596954}" type="presParOf" srcId="{C96C118D-177D-4A81-B857-99ACBB602D8D}" destId="{B4735833-112D-493D-8AF0-1917F90346DD}" srcOrd="2" destOrd="0" presId="urn:microsoft.com/office/officeart/2008/layout/LinedList"/>
    <dgm:cxn modelId="{F850208F-47FB-423A-A7B5-2097157355B4}" type="presParOf" srcId="{079C2D7E-658A-431B-9B0C-3199776917E2}" destId="{2351DCF2-3999-41E9-BE8C-EDD8D1AD7653}" srcOrd="8" destOrd="0" presId="urn:microsoft.com/office/officeart/2008/layout/LinedList"/>
    <dgm:cxn modelId="{ED558258-F72D-4363-86B1-DA5BEEB8C936}" type="presParOf" srcId="{079C2D7E-658A-431B-9B0C-3199776917E2}" destId="{C0ECBC4B-520F-45E5-8A0A-44BBF67557B4}" srcOrd="9" destOrd="0" presId="urn:microsoft.com/office/officeart/2008/layout/LinedList"/>
    <dgm:cxn modelId="{266EDC1B-2E9A-4432-96EF-4BA83ADBB3CD}" type="presParOf" srcId="{079C2D7E-658A-431B-9B0C-3199776917E2}" destId="{5617AC1C-6B58-4BA9-A5E5-2CA70BF4411C}" srcOrd="10" destOrd="0" presId="urn:microsoft.com/office/officeart/2008/layout/LinedList"/>
    <dgm:cxn modelId="{4AEF348F-00B9-40AE-B13A-A570AA50B9CF}" type="presParOf" srcId="{5617AC1C-6B58-4BA9-A5E5-2CA70BF4411C}" destId="{A6D6B35A-1D4A-49F7-BE23-572BFB62913E}" srcOrd="0" destOrd="0" presId="urn:microsoft.com/office/officeart/2008/layout/LinedList"/>
    <dgm:cxn modelId="{AA03999F-CFC1-4D5C-9D95-1DB21524FD60}" type="presParOf" srcId="{5617AC1C-6B58-4BA9-A5E5-2CA70BF4411C}" destId="{263A1A6D-5DBD-47B0-BA21-363339A89414}" srcOrd="1" destOrd="0" presId="urn:microsoft.com/office/officeart/2008/layout/LinedList"/>
    <dgm:cxn modelId="{FE9E8644-C387-4D3D-BFB1-D6F93E4A2346}" type="presParOf" srcId="{5617AC1C-6B58-4BA9-A5E5-2CA70BF4411C}" destId="{FCE2DAF5-75D3-4767-9F5A-EC77FB1AAADD}" srcOrd="2" destOrd="0" presId="urn:microsoft.com/office/officeart/2008/layout/LinedList"/>
    <dgm:cxn modelId="{4FA462EE-93EF-4872-95AC-CE991BCB1C81}" type="presParOf" srcId="{079C2D7E-658A-431B-9B0C-3199776917E2}" destId="{688B773B-1707-48EB-9924-BCF6198CD520}" srcOrd="11" destOrd="0" presId="urn:microsoft.com/office/officeart/2008/layout/LinedList"/>
    <dgm:cxn modelId="{99DA5184-9739-4853-B7F9-3E1107EEB689}" type="presParOf" srcId="{079C2D7E-658A-431B-9B0C-3199776917E2}" destId="{28AB4E3C-5393-4DB1-A879-6F271D27BFBF}" srcOrd="12" destOrd="0" presId="urn:microsoft.com/office/officeart/2008/layout/LinedList"/>
    <dgm:cxn modelId="{155144D3-ED5A-44B9-9941-0DE998FCC028}" type="presParOf" srcId="{079C2D7E-658A-431B-9B0C-3199776917E2}" destId="{01E0BBCC-9BB8-4BDD-B7CE-2FE63FE792D3}" srcOrd="13" destOrd="0" presId="urn:microsoft.com/office/officeart/2008/layout/LinedList"/>
    <dgm:cxn modelId="{65ABB26F-287F-4026-B58A-AA5DAA7FEC95}" type="presParOf" srcId="{01E0BBCC-9BB8-4BDD-B7CE-2FE63FE792D3}" destId="{D5111D03-45B8-4A8C-989B-A2AEF9C4A3D4}" srcOrd="0" destOrd="0" presId="urn:microsoft.com/office/officeart/2008/layout/LinedList"/>
    <dgm:cxn modelId="{BC0AED0D-9731-42DB-AC6C-2F48E635F2A6}" type="presParOf" srcId="{01E0BBCC-9BB8-4BDD-B7CE-2FE63FE792D3}" destId="{B10E3255-813B-4B1E-82A1-C9D231A7EC9F}" srcOrd="1" destOrd="0" presId="urn:microsoft.com/office/officeart/2008/layout/LinedList"/>
    <dgm:cxn modelId="{A97AE38D-002A-42DE-B6CA-85C076DAE210}" type="presParOf" srcId="{01E0BBCC-9BB8-4BDD-B7CE-2FE63FE792D3}" destId="{B698E5BA-B95B-4D3D-9311-3E6DC8BC4CA0}" srcOrd="2" destOrd="0" presId="urn:microsoft.com/office/officeart/2008/layout/LinedList"/>
    <dgm:cxn modelId="{E65CB84B-7B57-4240-8F44-8B2E0323A331}" type="presParOf" srcId="{079C2D7E-658A-431B-9B0C-3199776917E2}" destId="{38764441-91B2-4D21-B0FF-361ACC1ED0AD}" srcOrd="14" destOrd="0" presId="urn:microsoft.com/office/officeart/2008/layout/LinedList"/>
    <dgm:cxn modelId="{E0D1B827-8FFD-4E67-98D2-7060EC4255D0}" type="presParOf" srcId="{079C2D7E-658A-431B-9B0C-3199776917E2}" destId="{AA563383-C389-4328-824C-5FAE26F81624}" srcOrd="15" destOrd="0" presId="urn:microsoft.com/office/officeart/2008/layout/LinedList"/>
    <dgm:cxn modelId="{42E89D5F-4E45-4F53-A8ED-71D439C2F6A3}" type="presParOf" srcId="{079C2D7E-658A-431B-9B0C-3199776917E2}" destId="{52BB5633-1E53-472A-9CA6-C9FA046EF1A6}" srcOrd="16" destOrd="0" presId="urn:microsoft.com/office/officeart/2008/layout/LinedList"/>
    <dgm:cxn modelId="{E00FD1AA-4CDB-4BAD-834C-8D476CCC8811}" type="presParOf" srcId="{52BB5633-1E53-472A-9CA6-C9FA046EF1A6}" destId="{FB0DDD3E-0A6E-4735-BF15-54F6CCEADF66}" srcOrd="0" destOrd="0" presId="urn:microsoft.com/office/officeart/2008/layout/LinedList"/>
    <dgm:cxn modelId="{F89679A9-FCCE-4715-97FE-09D19EF61FA0}" type="presParOf" srcId="{52BB5633-1E53-472A-9CA6-C9FA046EF1A6}" destId="{2FFF969B-49E6-4C2C-8D56-F53D1FB09CF8}" srcOrd="1" destOrd="0" presId="urn:microsoft.com/office/officeart/2008/layout/LinedList"/>
    <dgm:cxn modelId="{7D96FBA8-4E3F-424E-8BE2-8699EB61D45A}" type="presParOf" srcId="{52BB5633-1E53-472A-9CA6-C9FA046EF1A6}" destId="{C9154606-D630-41E1-94D7-988D3AFD13BE}" srcOrd="2" destOrd="0" presId="urn:microsoft.com/office/officeart/2008/layout/LinedList"/>
    <dgm:cxn modelId="{E620BC1E-61A9-4EAF-A62E-6516EB2C503E}" type="presParOf" srcId="{079C2D7E-658A-431B-9B0C-3199776917E2}" destId="{8939876B-3768-402D-9A69-63FDBF950FBF}" srcOrd="17" destOrd="0" presId="urn:microsoft.com/office/officeart/2008/layout/LinedList"/>
    <dgm:cxn modelId="{261F3DE9-4F05-4198-895F-F1A69288C24A}" type="presParOf" srcId="{079C2D7E-658A-431B-9B0C-3199776917E2}" destId="{5193CAB6-C15B-42AA-A05D-7C911DF92885}" srcOrd="18" destOrd="0" presId="urn:microsoft.com/office/officeart/2008/layout/LinedList"/>
    <dgm:cxn modelId="{6038BA1E-7A5D-4C49-8C4A-DBD1BC961FEC}" type="presParOf" srcId="{079C2D7E-658A-431B-9B0C-3199776917E2}" destId="{7C4AA64D-8288-496E-B81C-81615E5B7A12}" srcOrd="19" destOrd="0" presId="urn:microsoft.com/office/officeart/2008/layout/LinedList"/>
    <dgm:cxn modelId="{ED375D0E-3847-43C5-899C-7E11DA664DCE}" type="presParOf" srcId="{7C4AA64D-8288-496E-B81C-81615E5B7A12}" destId="{38A29695-AC76-46F0-B8F1-5106AF85B976}" srcOrd="0" destOrd="0" presId="urn:microsoft.com/office/officeart/2008/layout/LinedList"/>
    <dgm:cxn modelId="{2CDA5E5D-F6AE-4291-984B-123AB8212470}" type="presParOf" srcId="{7C4AA64D-8288-496E-B81C-81615E5B7A12}" destId="{06E5732A-7F64-4EF8-8FB0-FCF3A0AF3130}" srcOrd="1" destOrd="0" presId="urn:microsoft.com/office/officeart/2008/layout/LinedList"/>
    <dgm:cxn modelId="{071DBEB0-35E3-4587-A75E-4332CFBFD5CA}" type="presParOf" srcId="{7C4AA64D-8288-496E-B81C-81615E5B7A12}" destId="{AF601A11-E146-4A33-82C7-D5EC3D53BC65}" srcOrd="2" destOrd="0" presId="urn:microsoft.com/office/officeart/2008/layout/LinedList"/>
    <dgm:cxn modelId="{A578B0BE-DED6-45B1-B9C7-7037EC4B745E}" type="presParOf" srcId="{079C2D7E-658A-431B-9B0C-3199776917E2}" destId="{DE3A981E-EE1E-453F-96B9-DD7915BBA80D}" srcOrd="20" destOrd="0" presId="urn:microsoft.com/office/officeart/2008/layout/LinedList"/>
    <dgm:cxn modelId="{BCA18AE2-0167-4D21-A1EF-8F0F0511C42D}" type="presParOf" srcId="{079C2D7E-658A-431B-9B0C-3199776917E2}" destId="{C914DB6F-BF44-4F78-A986-AFD09206D8BD}" srcOrd="21" destOrd="0" presId="urn:microsoft.com/office/officeart/2008/layout/LinedList"/>
    <dgm:cxn modelId="{C56098B9-9B98-4E27-878A-671E08D96B54}" type="presParOf" srcId="{079C2D7E-658A-431B-9B0C-3199776917E2}" destId="{4657D913-FCC3-4883-9191-CB4F682C3FB1}" srcOrd="22" destOrd="0" presId="urn:microsoft.com/office/officeart/2008/layout/LinedList"/>
    <dgm:cxn modelId="{0CB7A798-AD9E-424F-BC86-53D7862B0F23}" type="presParOf" srcId="{4657D913-FCC3-4883-9191-CB4F682C3FB1}" destId="{EDAEDBE2-8EEB-4A1E-916D-126E3F36B957}" srcOrd="0" destOrd="0" presId="urn:microsoft.com/office/officeart/2008/layout/LinedList"/>
    <dgm:cxn modelId="{42F644CD-2357-49FE-AB8D-82B581258A82}" type="presParOf" srcId="{4657D913-FCC3-4883-9191-CB4F682C3FB1}" destId="{7A9F90CD-69FD-4267-BB1D-D2F3ECAE5609}" srcOrd="1" destOrd="0" presId="urn:microsoft.com/office/officeart/2008/layout/LinedList"/>
    <dgm:cxn modelId="{9B915BE6-5F22-4EC6-BBD3-66D35111A598}" type="presParOf" srcId="{4657D913-FCC3-4883-9191-CB4F682C3FB1}" destId="{00D944B4-236B-408F-AC40-B7E70F88ACEB}" srcOrd="2" destOrd="0" presId="urn:microsoft.com/office/officeart/2008/layout/LinedList"/>
    <dgm:cxn modelId="{15122E0A-D404-4CC3-9F46-A32EB737204F}" type="presParOf" srcId="{079C2D7E-658A-431B-9B0C-3199776917E2}" destId="{36341C91-04ED-4D7A-AD5B-295E75EB92D3}" srcOrd="23" destOrd="0" presId="urn:microsoft.com/office/officeart/2008/layout/LinedList"/>
    <dgm:cxn modelId="{6F2DC6C2-85E2-4488-95BB-A34800522CA8}" type="presParOf" srcId="{079C2D7E-658A-431B-9B0C-3199776917E2}" destId="{68947F33-7CB2-4D97-B753-0D8E4038F639}" srcOrd="24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DA56F5F-6407-4FE7-8719-0F518E9268E3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6F9781EC-D28F-4259-A99F-8FAC38299A1F}">
      <dgm:prSet phldrT="[Texto]" custT="1"/>
      <dgm:spPr>
        <a:solidFill>
          <a:srgbClr val="002060"/>
        </a:solidFill>
      </dgm:spPr>
      <dgm:t>
        <a:bodyPr/>
        <a:lstStyle/>
        <a:p>
          <a:r>
            <a:rPr lang="pt-BR" sz="2600" dirty="0">
              <a:solidFill>
                <a:schemeClr val="bg1"/>
              </a:solidFill>
            </a:rPr>
            <a:t>Art. 12 Resolução CMN 4.963/2021 </a:t>
          </a:r>
        </a:p>
      </dgm:t>
    </dgm:pt>
    <dgm:pt modelId="{E126D937-40A2-4225-9C17-BB5452A15B9E}" type="parTrans" cxnId="{55F591A3-F6FD-467C-8B1F-FD8F7293BB4A}">
      <dgm:prSet/>
      <dgm:spPr/>
      <dgm:t>
        <a:bodyPr/>
        <a:lstStyle/>
        <a:p>
          <a:endParaRPr lang="pt-BR" sz="2600"/>
        </a:p>
      </dgm:t>
    </dgm:pt>
    <dgm:pt modelId="{8A244BB2-5962-4591-993B-77C707D99F6F}" type="sibTrans" cxnId="{55F591A3-F6FD-467C-8B1F-FD8F7293BB4A}">
      <dgm:prSet/>
      <dgm:spPr/>
      <dgm:t>
        <a:bodyPr/>
        <a:lstStyle/>
        <a:p>
          <a:endParaRPr lang="pt-BR" sz="2600"/>
        </a:p>
      </dgm:t>
    </dgm:pt>
    <dgm:pt modelId="{288B2806-EE48-4449-832F-096CE1A6E829}">
      <dgm:prSet phldrT="[Texto]" custT="1"/>
      <dgm:spPr/>
      <dgm:t>
        <a:bodyPr/>
        <a:lstStyle/>
        <a:p>
          <a:pPr>
            <a:buNone/>
          </a:pPr>
          <a:r>
            <a:rPr lang="pt-BR" sz="2600" i="1"/>
            <a:t>§ 8º: não pode haver portabilidade;</a:t>
          </a:r>
          <a:endParaRPr lang="pt-BR" sz="2600" dirty="0"/>
        </a:p>
      </dgm:t>
    </dgm:pt>
    <dgm:pt modelId="{07450BE9-41EF-429B-B33A-467B84A0749C}" type="parTrans" cxnId="{70FEFBBE-2535-4193-80E8-5C14AE77585A}">
      <dgm:prSet/>
      <dgm:spPr/>
      <dgm:t>
        <a:bodyPr/>
        <a:lstStyle/>
        <a:p>
          <a:endParaRPr lang="pt-BR" sz="2600"/>
        </a:p>
      </dgm:t>
    </dgm:pt>
    <dgm:pt modelId="{F795C0D5-11FC-4763-81F9-2C263DAF23E6}" type="sibTrans" cxnId="{70FEFBBE-2535-4193-80E8-5C14AE77585A}">
      <dgm:prSet/>
      <dgm:spPr/>
      <dgm:t>
        <a:bodyPr/>
        <a:lstStyle/>
        <a:p>
          <a:endParaRPr lang="pt-BR" sz="2600"/>
        </a:p>
      </dgm:t>
    </dgm:pt>
    <dgm:pt modelId="{21409FB3-A8D2-468E-84AB-2D7900E4481D}">
      <dgm:prSet custT="1"/>
      <dgm:spPr/>
      <dgm:t>
        <a:bodyPr/>
        <a:lstStyle/>
        <a:p>
          <a:pPr>
            <a:buNone/>
          </a:pPr>
          <a:r>
            <a:rPr lang="pt-BR" sz="2600" i="1" dirty="0"/>
            <a:t> § 9º UG acompanha a carteira, limites, inadimplência e define se a concessão pode continuar/ser aperfeiçoada;</a:t>
          </a:r>
        </a:p>
      </dgm:t>
    </dgm:pt>
    <dgm:pt modelId="{FB298E4F-DFD6-438C-97B0-221406233A29}" type="parTrans" cxnId="{BAD39CC1-78DD-4AE0-A980-B27AE0DF9B3D}">
      <dgm:prSet/>
      <dgm:spPr/>
      <dgm:t>
        <a:bodyPr/>
        <a:lstStyle/>
        <a:p>
          <a:endParaRPr lang="pt-BR" sz="2600"/>
        </a:p>
      </dgm:t>
    </dgm:pt>
    <dgm:pt modelId="{211A2991-0699-4AAB-ABB7-6778F746A213}" type="sibTrans" cxnId="{BAD39CC1-78DD-4AE0-A980-B27AE0DF9B3D}">
      <dgm:prSet/>
      <dgm:spPr/>
      <dgm:t>
        <a:bodyPr/>
        <a:lstStyle/>
        <a:p>
          <a:endParaRPr lang="pt-BR" sz="2600"/>
        </a:p>
      </dgm:t>
    </dgm:pt>
    <dgm:pt modelId="{BF22EEC1-CEFE-4481-9A2B-6D3FF0408AC9}">
      <dgm:prSet custT="1"/>
      <dgm:spPr/>
      <dgm:t>
        <a:bodyPr/>
        <a:lstStyle/>
        <a:p>
          <a:pPr>
            <a:buNone/>
          </a:pPr>
          <a:r>
            <a:rPr lang="pt-BR" sz="2600" i="1" dirty="0"/>
            <a:t>§ 10: margem máxima individual e conceitos: parâmetro do RGPS;</a:t>
          </a:r>
        </a:p>
      </dgm:t>
    </dgm:pt>
    <dgm:pt modelId="{0B9A83AB-78AE-4BEA-BC32-C2571BD81FA3}" type="parTrans" cxnId="{4D24FF76-BD0D-4C9E-9877-27E0FB81D521}">
      <dgm:prSet/>
      <dgm:spPr/>
      <dgm:t>
        <a:bodyPr/>
        <a:lstStyle/>
        <a:p>
          <a:endParaRPr lang="pt-BR" sz="2600"/>
        </a:p>
      </dgm:t>
    </dgm:pt>
    <dgm:pt modelId="{309D26BF-B9EA-4641-A7C9-57EE5534C745}" type="sibTrans" cxnId="{4D24FF76-BD0D-4C9E-9877-27E0FB81D521}">
      <dgm:prSet/>
      <dgm:spPr/>
      <dgm:t>
        <a:bodyPr/>
        <a:lstStyle/>
        <a:p>
          <a:endParaRPr lang="pt-BR" sz="2600"/>
        </a:p>
      </dgm:t>
    </dgm:pt>
    <dgm:pt modelId="{865A49B5-A2F2-4934-9AE4-55F44AACE7DB}">
      <dgm:prSet custT="1"/>
      <dgm:spPr/>
      <dgm:t>
        <a:bodyPr/>
        <a:lstStyle/>
        <a:p>
          <a:pPr>
            <a:buNone/>
          </a:pPr>
          <a:r>
            <a:rPr lang="pt-BR" sz="2600" i="1" dirty="0"/>
            <a:t>§ 11: política de investimentos define valores mínimos, máximos, prestações, prazos, custos</a:t>
          </a:r>
        </a:p>
      </dgm:t>
    </dgm:pt>
    <dgm:pt modelId="{0DCDC87B-9012-4868-ACD3-7B692993A5A6}" type="parTrans" cxnId="{046D167D-6C86-4282-950C-7BD8FD181E79}">
      <dgm:prSet/>
      <dgm:spPr/>
      <dgm:t>
        <a:bodyPr/>
        <a:lstStyle/>
        <a:p>
          <a:endParaRPr lang="pt-BR" sz="2600"/>
        </a:p>
      </dgm:t>
    </dgm:pt>
    <dgm:pt modelId="{C2A158FE-1570-4AC9-AC1D-B057B04010C2}" type="sibTrans" cxnId="{046D167D-6C86-4282-950C-7BD8FD181E79}">
      <dgm:prSet/>
      <dgm:spPr/>
      <dgm:t>
        <a:bodyPr/>
        <a:lstStyle/>
        <a:p>
          <a:endParaRPr lang="pt-BR" sz="2600"/>
        </a:p>
      </dgm:t>
    </dgm:pt>
    <dgm:pt modelId="{5D46E000-134F-43D6-A755-262553C43BA5}">
      <dgm:prSet custT="1"/>
      <dgm:spPr/>
      <dgm:t>
        <a:bodyPr/>
        <a:lstStyle/>
        <a:p>
          <a:pPr>
            <a:buNone/>
          </a:pPr>
          <a:r>
            <a:rPr lang="pt-BR" sz="2600" i="1" dirty="0"/>
            <a:t>§ 12: adoção de medidas para mitigar riscos</a:t>
          </a:r>
        </a:p>
      </dgm:t>
    </dgm:pt>
    <dgm:pt modelId="{019CE00E-31F3-4619-8552-F73E7C8C805A}" type="parTrans" cxnId="{CB1D4119-143A-4DB9-B092-AE9CAB8582D8}">
      <dgm:prSet/>
      <dgm:spPr/>
      <dgm:t>
        <a:bodyPr/>
        <a:lstStyle/>
        <a:p>
          <a:endParaRPr lang="pt-BR" sz="2600"/>
        </a:p>
      </dgm:t>
    </dgm:pt>
    <dgm:pt modelId="{36834B0F-043B-49CE-8078-02F89A4471FB}" type="sibTrans" cxnId="{CB1D4119-143A-4DB9-B092-AE9CAB8582D8}">
      <dgm:prSet/>
      <dgm:spPr/>
      <dgm:t>
        <a:bodyPr/>
        <a:lstStyle/>
        <a:p>
          <a:endParaRPr lang="pt-BR" sz="2600"/>
        </a:p>
      </dgm:t>
    </dgm:pt>
    <dgm:pt modelId="{93903171-90E6-4835-BCA7-40AD874AD577}">
      <dgm:prSet custT="1"/>
      <dgm:spPr/>
      <dgm:t>
        <a:bodyPr/>
        <a:lstStyle/>
        <a:p>
          <a:pPr>
            <a:buNone/>
          </a:pPr>
          <a:r>
            <a:rPr lang="pt-BR" sz="2600" b="1" i="1" dirty="0">
              <a:solidFill>
                <a:srgbClr val="FF0000"/>
              </a:solidFill>
            </a:rPr>
            <a:t>§ 13: regulamentação operacional pela SPREV</a:t>
          </a:r>
        </a:p>
      </dgm:t>
    </dgm:pt>
    <dgm:pt modelId="{E432983B-3F70-4FC6-BA5B-F443CA4C48E6}" type="parTrans" cxnId="{346895BD-C18B-48DE-A9C9-4F9601FE9BD3}">
      <dgm:prSet/>
      <dgm:spPr/>
      <dgm:t>
        <a:bodyPr/>
        <a:lstStyle/>
        <a:p>
          <a:endParaRPr lang="pt-BR" sz="2600"/>
        </a:p>
      </dgm:t>
    </dgm:pt>
    <dgm:pt modelId="{CF2CE2C4-05A5-48D4-9BC0-FBA1AAA3B836}" type="sibTrans" cxnId="{346895BD-C18B-48DE-A9C9-4F9601FE9BD3}">
      <dgm:prSet/>
      <dgm:spPr/>
      <dgm:t>
        <a:bodyPr/>
        <a:lstStyle/>
        <a:p>
          <a:endParaRPr lang="pt-BR" sz="2600"/>
        </a:p>
      </dgm:t>
    </dgm:pt>
    <dgm:pt modelId="{04862B2F-0110-4417-8751-28E8085061E7}" type="pres">
      <dgm:prSet presAssocID="{ADA56F5F-6407-4FE7-8719-0F518E9268E3}" presName="vert0" presStyleCnt="0">
        <dgm:presLayoutVars>
          <dgm:dir/>
          <dgm:animOne val="branch"/>
          <dgm:animLvl val="lvl"/>
        </dgm:presLayoutVars>
      </dgm:prSet>
      <dgm:spPr/>
    </dgm:pt>
    <dgm:pt modelId="{EDCE4B4F-6291-48A2-919D-0CB5C46B09D4}" type="pres">
      <dgm:prSet presAssocID="{6F9781EC-D28F-4259-A99F-8FAC38299A1F}" presName="thickLine" presStyleLbl="alignNode1" presStyleIdx="0" presStyleCnt="1"/>
      <dgm:spPr/>
    </dgm:pt>
    <dgm:pt modelId="{6E964555-A55A-45BC-B589-F81196E216FB}" type="pres">
      <dgm:prSet presAssocID="{6F9781EC-D28F-4259-A99F-8FAC38299A1F}" presName="horz1" presStyleCnt="0"/>
      <dgm:spPr/>
    </dgm:pt>
    <dgm:pt modelId="{90EBCB53-B383-4BB5-A07E-C60E24F85EE7}" type="pres">
      <dgm:prSet presAssocID="{6F9781EC-D28F-4259-A99F-8FAC38299A1F}" presName="tx1" presStyleLbl="revTx" presStyleIdx="0" presStyleCnt="7"/>
      <dgm:spPr/>
    </dgm:pt>
    <dgm:pt modelId="{079C2D7E-658A-431B-9B0C-3199776917E2}" type="pres">
      <dgm:prSet presAssocID="{6F9781EC-D28F-4259-A99F-8FAC38299A1F}" presName="vert1" presStyleCnt="0"/>
      <dgm:spPr/>
    </dgm:pt>
    <dgm:pt modelId="{7C644F71-A907-463D-8B0C-553B0B0DFACF}" type="pres">
      <dgm:prSet presAssocID="{288B2806-EE48-4449-832F-096CE1A6E829}" presName="vertSpace2a" presStyleCnt="0"/>
      <dgm:spPr/>
    </dgm:pt>
    <dgm:pt modelId="{3A6405AD-AD40-49BA-9CC8-145D70A7C442}" type="pres">
      <dgm:prSet presAssocID="{288B2806-EE48-4449-832F-096CE1A6E829}" presName="horz2" presStyleCnt="0"/>
      <dgm:spPr/>
    </dgm:pt>
    <dgm:pt modelId="{B9BB26E6-B8AA-469D-99C2-8789B5AE3107}" type="pres">
      <dgm:prSet presAssocID="{288B2806-EE48-4449-832F-096CE1A6E829}" presName="horzSpace2" presStyleCnt="0"/>
      <dgm:spPr/>
    </dgm:pt>
    <dgm:pt modelId="{E8D0B33D-3DAC-4178-B7B9-0435347B9B37}" type="pres">
      <dgm:prSet presAssocID="{288B2806-EE48-4449-832F-096CE1A6E829}" presName="tx2" presStyleLbl="revTx" presStyleIdx="1" presStyleCnt="7"/>
      <dgm:spPr/>
    </dgm:pt>
    <dgm:pt modelId="{68C0602A-6306-4DB5-B930-351580059A14}" type="pres">
      <dgm:prSet presAssocID="{288B2806-EE48-4449-832F-096CE1A6E829}" presName="vert2" presStyleCnt="0"/>
      <dgm:spPr/>
    </dgm:pt>
    <dgm:pt modelId="{DF26DA08-0511-4835-80BE-FC0D1F8208F2}" type="pres">
      <dgm:prSet presAssocID="{288B2806-EE48-4449-832F-096CE1A6E829}" presName="thinLine2b" presStyleLbl="callout" presStyleIdx="0" presStyleCnt="6"/>
      <dgm:spPr/>
    </dgm:pt>
    <dgm:pt modelId="{56ECECB1-AB98-4D07-99BA-3B560C04E9A8}" type="pres">
      <dgm:prSet presAssocID="{288B2806-EE48-4449-832F-096CE1A6E829}" presName="vertSpace2b" presStyleCnt="0"/>
      <dgm:spPr/>
    </dgm:pt>
    <dgm:pt modelId="{FC961F54-BC0D-4FB9-841A-50EB05F6C390}" type="pres">
      <dgm:prSet presAssocID="{21409FB3-A8D2-468E-84AB-2D7900E4481D}" presName="horz2" presStyleCnt="0"/>
      <dgm:spPr/>
    </dgm:pt>
    <dgm:pt modelId="{F2441E49-074C-4736-BE5E-C145B3971801}" type="pres">
      <dgm:prSet presAssocID="{21409FB3-A8D2-468E-84AB-2D7900E4481D}" presName="horzSpace2" presStyleCnt="0"/>
      <dgm:spPr/>
    </dgm:pt>
    <dgm:pt modelId="{816548DF-BE15-4F92-9BD2-AAF8276106E4}" type="pres">
      <dgm:prSet presAssocID="{21409FB3-A8D2-468E-84AB-2D7900E4481D}" presName="tx2" presStyleLbl="revTx" presStyleIdx="2" presStyleCnt="7"/>
      <dgm:spPr/>
    </dgm:pt>
    <dgm:pt modelId="{99FF4466-523E-4B91-9115-25AD65792230}" type="pres">
      <dgm:prSet presAssocID="{21409FB3-A8D2-468E-84AB-2D7900E4481D}" presName="vert2" presStyleCnt="0"/>
      <dgm:spPr/>
    </dgm:pt>
    <dgm:pt modelId="{12C6BFF2-8028-4298-8E99-0B058A923696}" type="pres">
      <dgm:prSet presAssocID="{21409FB3-A8D2-468E-84AB-2D7900E4481D}" presName="thinLine2b" presStyleLbl="callout" presStyleIdx="1" presStyleCnt="6"/>
      <dgm:spPr/>
    </dgm:pt>
    <dgm:pt modelId="{25686DD4-C4EE-4BCC-B3B8-96045EEF39A7}" type="pres">
      <dgm:prSet presAssocID="{21409FB3-A8D2-468E-84AB-2D7900E4481D}" presName="vertSpace2b" presStyleCnt="0"/>
      <dgm:spPr/>
    </dgm:pt>
    <dgm:pt modelId="{00C38DA3-BD75-440D-AEF7-3D75DAECE190}" type="pres">
      <dgm:prSet presAssocID="{BF22EEC1-CEFE-4481-9A2B-6D3FF0408AC9}" presName="horz2" presStyleCnt="0"/>
      <dgm:spPr/>
    </dgm:pt>
    <dgm:pt modelId="{5C6BF71B-CA39-4824-B70A-5604AEA50FA6}" type="pres">
      <dgm:prSet presAssocID="{BF22EEC1-CEFE-4481-9A2B-6D3FF0408AC9}" presName="horzSpace2" presStyleCnt="0"/>
      <dgm:spPr/>
    </dgm:pt>
    <dgm:pt modelId="{156F1A9D-1F05-4CD0-84BE-4E5E2D2EC314}" type="pres">
      <dgm:prSet presAssocID="{BF22EEC1-CEFE-4481-9A2B-6D3FF0408AC9}" presName="tx2" presStyleLbl="revTx" presStyleIdx="3" presStyleCnt="7"/>
      <dgm:spPr/>
    </dgm:pt>
    <dgm:pt modelId="{9B6B31A6-ACE4-426D-B3B6-6B67259555AC}" type="pres">
      <dgm:prSet presAssocID="{BF22EEC1-CEFE-4481-9A2B-6D3FF0408AC9}" presName="vert2" presStyleCnt="0"/>
      <dgm:spPr/>
    </dgm:pt>
    <dgm:pt modelId="{18091A14-F231-458F-9074-F623FF5E964F}" type="pres">
      <dgm:prSet presAssocID="{BF22EEC1-CEFE-4481-9A2B-6D3FF0408AC9}" presName="thinLine2b" presStyleLbl="callout" presStyleIdx="2" presStyleCnt="6"/>
      <dgm:spPr/>
    </dgm:pt>
    <dgm:pt modelId="{5928C0DB-D14A-48C4-8253-DC8A5F1D5AF5}" type="pres">
      <dgm:prSet presAssocID="{BF22EEC1-CEFE-4481-9A2B-6D3FF0408AC9}" presName="vertSpace2b" presStyleCnt="0"/>
      <dgm:spPr/>
    </dgm:pt>
    <dgm:pt modelId="{6FFD0E56-4C52-4001-9791-9567FFD36C36}" type="pres">
      <dgm:prSet presAssocID="{865A49B5-A2F2-4934-9AE4-55F44AACE7DB}" presName="horz2" presStyleCnt="0"/>
      <dgm:spPr/>
    </dgm:pt>
    <dgm:pt modelId="{8CF9A54E-88EA-45C5-B570-AD234AEF17D1}" type="pres">
      <dgm:prSet presAssocID="{865A49B5-A2F2-4934-9AE4-55F44AACE7DB}" presName="horzSpace2" presStyleCnt="0"/>
      <dgm:spPr/>
    </dgm:pt>
    <dgm:pt modelId="{F0FB530B-89A5-4859-8272-5581299EC937}" type="pres">
      <dgm:prSet presAssocID="{865A49B5-A2F2-4934-9AE4-55F44AACE7DB}" presName="tx2" presStyleLbl="revTx" presStyleIdx="4" presStyleCnt="7"/>
      <dgm:spPr/>
    </dgm:pt>
    <dgm:pt modelId="{B8CFE651-64DD-4755-BE35-0AB945177775}" type="pres">
      <dgm:prSet presAssocID="{865A49B5-A2F2-4934-9AE4-55F44AACE7DB}" presName="vert2" presStyleCnt="0"/>
      <dgm:spPr/>
    </dgm:pt>
    <dgm:pt modelId="{657F2D62-A18B-4BEF-88E4-7559259A5CA3}" type="pres">
      <dgm:prSet presAssocID="{865A49B5-A2F2-4934-9AE4-55F44AACE7DB}" presName="thinLine2b" presStyleLbl="callout" presStyleIdx="3" presStyleCnt="6"/>
      <dgm:spPr/>
    </dgm:pt>
    <dgm:pt modelId="{91C51503-4D18-4018-BCDE-AC033A9CF936}" type="pres">
      <dgm:prSet presAssocID="{865A49B5-A2F2-4934-9AE4-55F44AACE7DB}" presName="vertSpace2b" presStyleCnt="0"/>
      <dgm:spPr/>
    </dgm:pt>
    <dgm:pt modelId="{82F39036-E44E-4BB4-B6D9-2CD3FD3D2201}" type="pres">
      <dgm:prSet presAssocID="{5D46E000-134F-43D6-A755-262553C43BA5}" presName="horz2" presStyleCnt="0"/>
      <dgm:spPr/>
    </dgm:pt>
    <dgm:pt modelId="{F15EE00C-E473-484D-8FAC-AC5340084CF2}" type="pres">
      <dgm:prSet presAssocID="{5D46E000-134F-43D6-A755-262553C43BA5}" presName="horzSpace2" presStyleCnt="0"/>
      <dgm:spPr/>
    </dgm:pt>
    <dgm:pt modelId="{7B488DD2-6B0D-4E49-8A75-AC6B672FD3AA}" type="pres">
      <dgm:prSet presAssocID="{5D46E000-134F-43D6-A755-262553C43BA5}" presName="tx2" presStyleLbl="revTx" presStyleIdx="5" presStyleCnt="7"/>
      <dgm:spPr/>
    </dgm:pt>
    <dgm:pt modelId="{E2F62ABC-D4F4-4FB4-A80C-C99495BFFADE}" type="pres">
      <dgm:prSet presAssocID="{5D46E000-134F-43D6-A755-262553C43BA5}" presName="vert2" presStyleCnt="0"/>
      <dgm:spPr/>
    </dgm:pt>
    <dgm:pt modelId="{A084F1F4-C238-4662-86BD-AD3CF18D5DCC}" type="pres">
      <dgm:prSet presAssocID="{5D46E000-134F-43D6-A755-262553C43BA5}" presName="thinLine2b" presStyleLbl="callout" presStyleIdx="4" presStyleCnt="6"/>
      <dgm:spPr/>
    </dgm:pt>
    <dgm:pt modelId="{5B9E6FD0-344E-4387-A408-D18B4D0F457A}" type="pres">
      <dgm:prSet presAssocID="{5D46E000-134F-43D6-A755-262553C43BA5}" presName="vertSpace2b" presStyleCnt="0"/>
      <dgm:spPr/>
    </dgm:pt>
    <dgm:pt modelId="{8B316350-E628-4904-8337-4A75FA8AF695}" type="pres">
      <dgm:prSet presAssocID="{93903171-90E6-4835-BCA7-40AD874AD577}" presName="horz2" presStyleCnt="0"/>
      <dgm:spPr/>
    </dgm:pt>
    <dgm:pt modelId="{8DB6D74F-916E-46D4-9AFC-40C898C6659D}" type="pres">
      <dgm:prSet presAssocID="{93903171-90E6-4835-BCA7-40AD874AD577}" presName="horzSpace2" presStyleCnt="0"/>
      <dgm:spPr/>
    </dgm:pt>
    <dgm:pt modelId="{173EFE57-4AFF-4EB3-BB5D-5D2256CEA4F0}" type="pres">
      <dgm:prSet presAssocID="{93903171-90E6-4835-BCA7-40AD874AD577}" presName="tx2" presStyleLbl="revTx" presStyleIdx="6" presStyleCnt="7"/>
      <dgm:spPr/>
    </dgm:pt>
    <dgm:pt modelId="{CFE2FECA-8A65-47B8-8878-548F1576A71A}" type="pres">
      <dgm:prSet presAssocID="{93903171-90E6-4835-BCA7-40AD874AD577}" presName="vert2" presStyleCnt="0"/>
      <dgm:spPr/>
    </dgm:pt>
    <dgm:pt modelId="{A4D24E27-3A2C-4669-8EDC-C0345090E6BC}" type="pres">
      <dgm:prSet presAssocID="{93903171-90E6-4835-BCA7-40AD874AD577}" presName="thinLine2b" presStyleLbl="callout" presStyleIdx="5" presStyleCnt="6"/>
      <dgm:spPr/>
    </dgm:pt>
    <dgm:pt modelId="{D955769A-5F0C-450D-99BA-890093F9330E}" type="pres">
      <dgm:prSet presAssocID="{93903171-90E6-4835-BCA7-40AD874AD577}" presName="vertSpace2b" presStyleCnt="0"/>
      <dgm:spPr/>
    </dgm:pt>
  </dgm:ptLst>
  <dgm:cxnLst>
    <dgm:cxn modelId="{42FDEE07-1215-436F-8A05-9593FE8743D2}" type="presOf" srcId="{ADA56F5F-6407-4FE7-8719-0F518E9268E3}" destId="{04862B2F-0110-4417-8751-28E8085061E7}" srcOrd="0" destOrd="0" presId="urn:microsoft.com/office/officeart/2008/layout/LinedList"/>
    <dgm:cxn modelId="{CB1D4119-143A-4DB9-B092-AE9CAB8582D8}" srcId="{6F9781EC-D28F-4259-A99F-8FAC38299A1F}" destId="{5D46E000-134F-43D6-A755-262553C43BA5}" srcOrd="4" destOrd="0" parTransId="{019CE00E-31F3-4619-8552-F73E7C8C805A}" sibTransId="{36834B0F-043B-49CE-8078-02F89A4471FB}"/>
    <dgm:cxn modelId="{B1BC2F1E-B558-4E1D-85B1-FFE49B4331CE}" type="presOf" srcId="{6F9781EC-D28F-4259-A99F-8FAC38299A1F}" destId="{90EBCB53-B383-4BB5-A07E-C60E24F85EE7}" srcOrd="0" destOrd="0" presId="urn:microsoft.com/office/officeart/2008/layout/LinedList"/>
    <dgm:cxn modelId="{458FFB3F-AA2B-4C8D-BED2-9D10FAF5E272}" type="presOf" srcId="{865A49B5-A2F2-4934-9AE4-55F44AACE7DB}" destId="{F0FB530B-89A5-4859-8272-5581299EC937}" srcOrd="0" destOrd="0" presId="urn:microsoft.com/office/officeart/2008/layout/LinedList"/>
    <dgm:cxn modelId="{4D24FF76-BD0D-4C9E-9877-27E0FB81D521}" srcId="{6F9781EC-D28F-4259-A99F-8FAC38299A1F}" destId="{BF22EEC1-CEFE-4481-9A2B-6D3FF0408AC9}" srcOrd="2" destOrd="0" parTransId="{0B9A83AB-78AE-4BEA-BC32-C2571BD81FA3}" sibTransId="{309D26BF-B9EA-4641-A7C9-57EE5534C745}"/>
    <dgm:cxn modelId="{41B54F7B-7495-49C1-B770-45D9D3E49968}" type="presOf" srcId="{93903171-90E6-4835-BCA7-40AD874AD577}" destId="{173EFE57-4AFF-4EB3-BB5D-5D2256CEA4F0}" srcOrd="0" destOrd="0" presId="urn:microsoft.com/office/officeart/2008/layout/LinedList"/>
    <dgm:cxn modelId="{046D167D-6C86-4282-950C-7BD8FD181E79}" srcId="{6F9781EC-D28F-4259-A99F-8FAC38299A1F}" destId="{865A49B5-A2F2-4934-9AE4-55F44AACE7DB}" srcOrd="3" destOrd="0" parTransId="{0DCDC87B-9012-4868-ACD3-7B692993A5A6}" sibTransId="{C2A158FE-1570-4AC9-AC1D-B057B04010C2}"/>
    <dgm:cxn modelId="{E60FB190-675B-4743-8D24-E2EC22D166C8}" type="presOf" srcId="{288B2806-EE48-4449-832F-096CE1A6E829}" destId="{E8D0B33D-3DAC-4178-B7B9-0435347B9B37}" srcOrd="0" destOrd="0" presId="urn:microsoft.com/office/officeart/2008/layout/LinedList"/>
    <dgm:cxn modelId="{55F591A3-F6FD-467C-8B1F-FD8F7293BB4A}" srcId="{ADA56F5F-6407-4FE7-8719-0F518E9268E3}" destId="{6F9781EC-D28F-4259-A99F-8FAC38299A1F}" srcOrd="0" destOrd="0" parTransId="{E126D937-40A2-4225-9C17-BB5452A15B9E}" sibTransId="{8A244BB2-5962-4591-993B-77C707D99F6F}"/>
    <dgm:cxn modelId="{F28C9BA8-1150-4B86-BBFF-A634E0680559}" type="presOf" srcId="{BF22EEC1-CEFE-4481-9A2B-6D3FF0408AC9}" destId="{156F1A9D-1F05-4CD0-84BE-4E5E2D2EC314}" srcOrd="0" destOrd="0" presId="urn:microsoft.com/office/officeart/2008/layout/LinedList"/>
    <dgm:cxn modelId="{396618B8-12D9-41E2-8660-651885C6C2D8}" type="presOf" srcId="{21409FB3-A8D2-468E-84AB-2D7900E4481D}" destId="{816548DF-BE15-4F92-9BD2-AAF8276106E4}" srcOrd="0" destOrd="0" presId="urn:microsoft.com/office/officeart/2008/layout/LinedList"/>
    <dgm:cxn modelId="{346895BD-C18B-48DE-A9C9-4F9601FE9BD3}" srcId="{6F9781EC-D28F-4259-A99F-8FAC38299A1F}" destId="{93903171-90E6-4835-BCA7-40AD874AD577}" srcOrd="5" destOrd="0" parTransId="{E432983B-3F70-4FC6-BA5B-F443CA4C48E6}" sibTransId="{CF2CE2C4-05A5-48D4-9BC0-FBA1AAA3B836}"/>
    <dgm:cxn modelId="{70FEFBBE-2535-4193-80E8-5C14AE77585A}" srcId="{6F9781EC-D28F-4259-A99F-8FAC38299A1F}" destId="{288B2806-EE48-4449-832F-096CE1A6E829}" srcOrd="0" destOrd="0" parTransId="{07450BE9-41EF-429B-B33A-467B84A0749C}" sibTransId="{F795C0D5-11FC-4763-81F9-2C263DAF23E6}"/>
    <dgm:cxn modelId="{BAD39CC1-78DD-4AE0-A980-B27AE0DF9B3D}" srcId="{6F9781EC-D28F-4259-A99F-8FAC38299A1F}" destId="{21409FB3-A8D2-468E-84AB-2D7900E4481D}" srcOrd="1" destOrd="0" parTransId="{FB298E4F-DFD6-438C-97B0-221406233A29}" sibTransId="{211A2991-0699-4AAB-ABB7-6778F746A213}"/>
    <dgm:cxn modelId="{C80A9FDC-7172-479E-89EB-6EBBAC220A9D}" type="presOf" srcId="{5D46E000-134F-43D6-A755-262553C43BA5}" destId="{7B488DD2-6B0D-4E49-8A75-AC6B672FD3AA}" srcOrd="0" destOrd="0" presId="urn:microsoft.com/office/officeart/2008/layout/LinedList"/>
    <dgm:cxn modelId="{17FC86BA-5195-4CA1-96A5-A6996CCA1EFB}" type="presParOf" srcId="{04862B2F-0110-4417-8751-28E8085061E7}" destId="{EDCE4B4F-6291-48A2-919D-0CB5C46B09D4}" srcOrd="0" destOrd="0" presId="urn:microsoft.com/office/officeart/2008/layout/LinedList"/>
    <dgm:cxn modelId="{F4BF3897-6CFB-4336-B3E0-AE073EBAF98A}" type="presParOf" srcId="{04862B2F-0110-4417-8751-28E8085061E7}" destId="{6E964555-A55A-45BC-B589-F81196E216FB}" srcOrd="1" destOrd="0" presId="urn:microsoft.com/office/officeart/2008/layout/LinedList"/>
    <dgm:cxn modelId="{F448110A-EB40-4F98-92F9-9DBDDBBC8BF2}" type="presParOf" srcId="{6E964555-A55A-45BC-B589-F81196E216FB}" destId="{90EBCB53-B383-4BB5-A07E-C60E24F85EE7}" srcOrd="0" destOrd="0" presId="urn:microsoft.com/office/officeart/2008/layout/LinedList"/>
    <dgm:cxn modelId="{58B33939-2DA6-4ECB-BF31-A90C32736A9E}" type="presParOf" srcId="{6E964555-A55A-45BC-B589-F81196E216FB}" destId="{079C2D7E-658A-431B-9B0C-3199776917E2}" srcOrd="1" destOrd="0" presId="urn:microsoft.com/office/officeart/2008/layout/LinedList"/>
    <dgm:cxn modelId="{4A980636-1D2D-4F14-BAB3-BB388C9E32BF}" type="presParOf" srcId="{079C2D7E-658A-431B-9B0C-3199776917E2}" destId="{7C644F71-A907-463D-8B0C-553B0B0DFACF}" srcOrd="0" destOrd="0" presId="urn:microsoft.com/office/officeart/2008/layout/LinedList"/>
    <dgm:cxn modelId="{EFB1BB90-B88B-4742-B611-DCE685BD7324}" type="presParOf" srcId="{079C2D7E-658A-431B-9B0C-3199776917E2}" destId="{3A6405AD-AD40-49BA-9CC8-145D70A7C442}" srcOrd="1" destOrd="0" presId="urn:microsoft.com/office/officeart/2008/layout/LinedList"/>
    <dgm:cxn modelId="{27393B86-4D97-4FD3-BF96-934C7B44ACD3}" type="presParOf" srcId="{3A6405AD-AD40-49BA-9CC8-145D70A7C442}" destId="{B9BB26E6-B8AA-469D-99C2-8789B5AE3107}" srcOrd="0" destOrd="0" presId="urn:microsoft.com/office/officeart/2008/layout/LinedList"/>
    <dgm:cxn modelId="{A89046A5-68E2-43B4-8651-AD9C1E3B975F}" type="presParOf" srcId="{3A6405AD-AD40-49BA-9CC8-145D70A7C442}" destId="{E8D0B33D-3DAC-4178-B7B9-0435347B9B37}" srcOrd="1" destOrd="0" presId="urn:microsoft.com/office/officeart/2008/layout/LinedList"/>
    <dgm:cxn modelId="{B20DCBBE-86A0-4ECE-922A-082C0727CE45}" type="presParOf" srcId="{3A6405AD-AD40-49BA-9CC8-145D70A7C442}" destId="{68C0602A-6306-4DB5-B930-351580059A14}" srcOrd="2" destOrd="0" presId="urn:microsoft.com/office/officeart/2008/layout/LinedList"/>
    <dgm:cxn modelId="{5E02D106-25D8-4F47-A3B4-EA3F1C04B945}" type="presParOf" srcId="{079C2D7E-658A-431B-9B0C-3199776917E2}" destId="{DF26DA08-0511-4835-80BE-FC0D1F8208F2}" srcOrd="2" destOrd="0" presId="urn:microsoft.com/office/officeart/2008/layout/LinedList"/>
    <dgm:cxn modelId="{F15E89F5-F189-4130-B506-60576CEEC3E1}" type="presParOf" srcId="{079C2D7E-658A-431B-9B0C-3199776917E2}" destId="{56ECECB1-AB98-4D07-99BA-3B560C04E9A8}" srcOrd="3" destOrd="0" presId="urn:microsoft.com/office/officeart/2008/layout/LinedList"/>
    <dgm:cxn modelId="{6E4B9548-0C40-4029-9537-94792CD6AE02}" type="presParOf" srcId="{079C2D7E-658A-431B-9B0C-3199776917E2}" destId="{FC961F54-BC0D-4FB9-841A-50EB05F6C390}" srcOrd="4" destOrd="0" presId="urn:microsoft.com/office/officeart/2008/layout/LinedList"/>
    <dgm:cxn modelId="{89040A3D-DD6C-4552-9279-64C078CAE071}" type="presParOf" srcId="{FC961F54-BC0D-4FB9-841A-50EB05F6C390}" destId="{F2441E49-074C-4736-BE5E-C145B3971801}" srcOrd="0" destOrd="0" presId="urn:microsoft.com/office/officeart/2008/layout/LinedList"/>
    <dgm:cxn modelId="{4B2A19E2-6C90-406B-8ED7-6930684EC1BF}" type="presParOf" srcId="{FC961F54-BC0D-4FB9-841A-50EB05F6C390}" destId="{816548DF-BE15-4F92-9BD2-AAF8276106E4}" srcOrd="1" destOrd="0" presId="urn:microsoft.com/office/officeart/2008/layout/LinedList"/>
    <dgm:cxn modelId="{4852F53A-01B4-420A-B3C6-5C71D95A7EE9}" type="presParOf" srcId="{FC961F54-BC0D-4FB9-841A-50EB05F6C390}" destId="{99FF4466-523E-4B91-9115-25AD65792230}" srcOrd="2" destOrd="0" presId="urn:microsoft.com/office/officeart/2008/layout/LinedList"/>
    <dgm:cxn modelId="{05B09676-09DD-4BD6-AED0-6DCC20164E64}" type="presParOf" srcId="{079C2D7E-658A-431B-9B0C-3199776917E2}" destId="{12C6BFF2-8028-4298-8E99-0B058A923696}" srcOrd="5" destOrd="0" presId="urn:microsoft.com/office/officeart/2008/layout/LinedList"/>
    <dgm:cxn modelId="{A332060A-2C31-4600-896F-6671A8D570B0}" type="presParOf" srcId="{079C2D7E-658A-431B-9B0C-3199776917E2}" destId="{25686DD4-C4EE-4BCC-B3B8-96045EEF39A7}" srcOrd="6" destOrd="0" presId="urn:microsoft.com/office/officeart/2008/layout/LinedList"/>
    <dgm:cxn modelId="{7DCEC582-B7F1-48D5-800A-1E364F769C53}" type="presParOf" srcId="{079C2D7E-658A-431B-9B0C-3199776917E2}" destId="{00C38DA3-BD75-440D-AEF7-3D75DAECE190}" srcOrd="7" destOrd="0" presId="urn:microsoft.com/office/officeart/2008/layout/LinedList"/>
    <dgm:cxn modelId="{330BC23F-3F9B-466E-B125-786749347CC7}" type="presParOf" srcId="{00C38DA3-BD75-440D-AEF7-3D75DAECE190}" destId="{5C6BF71B-CA39-4824-B70A-5604AEA50FA6}" srcOrd="0" destOrd="0" presId="urn:microsoft.com/office/officeart/2008/layout/LinedList"/>
    <dgm:cxn modelId="{B4765C98-6E18-46F2-898E-26FB1872679D}" type="presParOf" srcId="{00C38DA3-BD75-440D-AEF7-3D75DAECE190}" destId="{156F1A9D-1F05-4CD0-84BE-4E5E2D2EC314}" srcOrd="1" destOrd="0" presId="urn:microsoft.com/office/officeart/2008/layout/LinedList"/>
    <dgm:cxn modelId="{E74BC755-492E-4F11-B82B-A77BD795DAD3}" type="presParOf" srcId="{00C38DA3-BD75-440D-AEF7-3D75DAECE190}" destId="{9B6B31A6-ACE4-426D-B3B6-6B67259555AC}" srcOrd="2" destOrd="0" presId="urn:microsoft.com/office/officeart/2008/layout/LinedList"/>
    <dgm:cxn modelId="{8C24898A-1256-4DD1-BF7F-4C6D3E6ADFC6}" type="presParOf" srcId="{079C2D7E-658A-431B-9B0C-3199776917E2}" destId="{18091A14-F231-458F-9074-F623FF5E964F}" srcOrd="8" destOrd="0" presId="urn:microsoft.com/office/officeart/2008/layout/LinedList"/>
    <dgm:cxn modelId="{51E6202E-8903-4FE3-953A-BB1A8D01FD04}" type="presParOf" srcId="{079C2D7E-658A-431B-9B0C-3199776917E2}" destId="{5928C0DB-D14A-48C4-8253-DC8A5F1D5AF5}" srcOrd="9" destOrd="0" presId="urn:microsoft.com/office/officeart/2008/layout/LinedList"/>
    <dgm:cxn modelId="{1174534E-E57E-4872-95F3-905D4C059EDE}" type="presParOf" srcId="{079C2D7E-658A-431B-9B0C-3199776917E2}" destId="{6FFD0E56-4C52-4001-9791-9567FFD36C36}" srcOrd="10" destOrd="0" presId="urn:microsoft.com/office/officeart/2008/layout/LinedList"/>
    <dgm:cxn modelId="{2D505BE0-FAD1-4B6B-BC73-0E0892B32149}" type="presParOf" srcId="{6FFD0E56-4C52-4001-9791-9567FFD36C36}" destId="{8CF9A54E-88EA-45C5-B570-AD234AEF17D1}" srcOrd="0" destOrd="0" presId="urn:microsoft.com/office/officeart/2008/layout/LinedList"/>
    <dgm:cxn modelId="{F1E62CFA-26AC-4D7B-B131-F8B4015DE255}" type="presParOf" srcId="{6FFD0E56-4C52-4001-9791-9567FFD36C36}" destId="{F0FB530B-89A5-4859-8272-5581299EC937}" srcOrd="1" destOrd="0" presId="urn:microsoft.com/office/officeart/2008/layout/LinedList"/>
    <dgm:cxn modelId="{CCE2A115-A938-4959-A2F8-74EE526F0548}" type="presParOf" srcId="{6FFD0E56-4C52-4001-9791-9567FFD36C36}" destId="{B8CFE651-64DD-4755-BE35-0AB945177775}" srcOrd="2" destOrd="0" presId="urn:microsoft.com/office/officeart/2008/layout/LinedList"/>
    <dgm:cxn modelId="{BF956262-BDCE-46CE-858D-877D709AE4C2}" type="presParOf" srcId="{079C2D7E-658A-431B-9B0C-3199776917E2}" destId="{657F2D62-A18B-4BEF-88E4-7559259A5CA3}" srcOrd="11" destOrd="0" presId="urn:microsoft.com/office/officeart/2008/layout/LinedList"/>
    <dgm:cxn modelId="{50178D9E-83E5-48CC-8D58-4C5B750C2125}" type="presParOf" srcId="{079C2D7E-658A-431B-9B0C-3199776917E2}" destId="{91C51503-4D18-4018-BCDE-AC033A9CF936}" srcOrd="12" destOrd="0" presId="urn:microsoft.com/office/officeart/2008/layout/LinedList"/>
    <dgm:cxn modelId="{B53B2561-FFE7-41F3-A55D-CE9D1A31AEB1}" type="presParOf" srcId="{079C2D7E-658A-431B-9B0C-3199776917E2}" destId="{82F39036-E44E-4BB4-B6D9-2CD3FD3D2201}" srcOrd="13" destOrd="0" presId="urn:microsoft.com/office/officeart/2008/layout/LinedList"/>
    <dgm:cxn modelId="{7FC78F76-5635-4D7C-9A08-A76FB58F2A94}" type="presParOf" srcId="{82F39036-E44E-4BB4-B6D9-2CD3FD3D2201}" destId="{F15EE00C-E473-484D-8FAC-AC5340084CF2}" srcOrd="0" destOrd="0" presId="urn:microsoft.com/office/officeart/2008/layout/LinedList"/>
    <dgm:cxn modelId="{6682769F-34B2-4F35-9571-7497591B3D47}" type="presParOf" srcId="{82F39036-E44E-4BB4-B6D9-2CD3FD3D2201}" destId="{7B488DD2-6B0D-4E49-8A75-AC6B672FD3AA}" srcOrd="1" destOrd="0" presId="urn:microsoft.com/office/officeart/2008/layout/LinedList"/>
    <dgm:cxn modelId="{99C4E25C-4183-4C21-B1FD-7A0606906B77}" type="presParOf" srcId="{82F39036-E44E-4BB4-B6D9-2CD3FD3D2201}" destId="{E2F62ABC-D4F4-4FB4-A80C-C99495BFFADE}" srcOrd="2" destOrd="0" presId="urn:microsoft.com/office/officeart/2008/layout/LinedList"/>
    <dgm:cxn modelId="{6FD45A83-060F-4AA9-94C3-BAA2FD7D3337}" type="presParOf" srcId="{079C2D7E-658A-431B-9B0C-3199776917E2}" destId="{A084F1F4-C238-4662-86BD-AD3CF18D5DCC}" srcOrd="14" destOrd="0" presId="urn:microsoft.com/office/officeart/2008/layout/LinedList"/>
    <dgm:cxn modelId="{043EC6A1-7D27-40E0-8B2B-55966756DCF8}" type="presParOf" srcId="{079C2D7E-658A-431B-9B0C-3199776917E2}" destId="{5B9E6FD0-344E-4387-A408-D18B4D0F457A}" srcOrd="15" destOrd="0" presId="urn:microsoft.com/office/officeart/2008/layout/LinedList"/>
    <dgm:cxn modelId="{B8D00588-250B-4CA6-8D3D-6C37B144A1CA}" type="presParOf" srcId="{079C2D7E-658A-431B-9B0C-3199776917E2}" destId="{8B316350-E628-4904-8337-4A75FA8AF695}" srcOrd="16" destOrd="0" presId="urn:microsoft.com/office/officeart/2008/layout/LinedList"/>
    <dgm:cxn modelId="{9CCD7014-2656-48DD-8D37-D41C334D1C19}" type="presParOf" srcId="{8B316350-E628-4904-8337-4A75FA8AF695}" destId="{8DB6D74F-916E-46D4-9AFC-40C898C6659D}" srcOrd="0" destOrd="0" presId="urn:microsoft.com/office/officeart/2008/layout/LinedList"/>
    <dgm:cxn modelId="{7492968F-BD01-4CEC-B0EA-D5DD9FE7275C}" type="presParOf" srcId="{8B316350-E628-4904-8337-4A75FA8AF695}" destId="{173EFE57-4AFF-4EB3-BB5D-5D2256CEA4F0}" srcOrd="1" destOrd="0" presId="urn:microsoft.com/office/officeart/2008/layout/LinedList"/>
    <dgm:cxn modelId="{11B76287-6776-4FC4-97A7-1124D4E56AF2}" type="presParOf" srcId="{8B316350-E628-4904-8337-4A75FA8AF695}" destId="{CFE2FECA-8A65-47B8-8878-548F1576A71A}" srcOrd="2" destOrd="0" presId="urn:microsoft.com/office/officeart/2008/layout/LinedList"/>
    <dgm:cxn modelId="{5A65CDF9-C0D6-4379-A7F8-0744F7AB7E02}" type="presParOf" srcId="{079C2D7E-658A-431B-9B0C-3199776917E2}" destId="{A4D24E27-3A2C-4669-8EDC-C0345090E6BC}" srcOrd="17" destOrd="0" presId="urn:microsoft.com/office/officeart/2008/layout/LinedList"/>
    <dgm:cxn modelId="{735C2144-C5BE-4715-A6C5-D99043B9E3DE}" type="presParOf" srcId="{079C2D7E-658A-431B-9B0C-3199776917E2}" destId="{D955769A-5F0C-450D-99BA-890093F9330E}" srcOrd="18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9FBCA1B-C281-4049-B492-55D6CBCB6268}" type="doc">
      <dgm:prSet loTypeId="urn:microsoft.com/office/officeart/2008/layout/IncreasingCircleProcess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pt-BR"/>
        </a:p>
      </dgm:t>
    </dgm:pt>
    <dgm:pt modelId="{2DFC4F70-4407-4EE4-A9A0-4E7A9D867053}">
      <dgm:prSet phldrT="[Texto]" custT="1"/>
      <dgm:spPr/>
      <dgm:t>
        <a:bodyPr/>
        <a:lstStyle/>
        <a:p>
          <a:r>
            <a:rPr lang="pt-BR" sz="2800" dirty="0">
              <a:latin typeface="Bahnschrift SemiBold SemiConden" panose="020B0502040204020203" pitchFamily="34" charset="0"/>
            </a:rPr>
            <a:t>12/2021</a:t>
          </a:r>
        </a:p>
      </dgm:t>
    </dgm:pt>
    <dgm:pt modelId="{DA4BAC82-3E62-40A1-BBEF-AF0056D4732C}" type="parTrans" cxnId="{CE8641A9-E131-4405-BE0A-E4E160593AB0}">
      <dgm:prSet/>
      <dgm:spPr/>
      <dgm:t>
        <a:bodyPr/>
        <a:lstStyle/>
        <a:p>
          <a:endParaRPr lang="pt-BR" sz="2800"/>
        </a:p>
      </dgm:t>
    </dgm:pt>
    <dgm:pt modelId="{0247D22D-9B0D-47F2-86FF-67B97F591B32}" type="sibTrans" cxnId="{CE8641A9-E131-4405-BE0A-E4E160593AB0}">
      <dgm:prSet/>
      <dgm:spPr/>
      <dgm:t>
        <a:bodyPr/>
        <a:lstStyle/>
        <a:p>
          <a:endParaRPr lang="pt-BR" sz="2800"/>
        </a:p>
      </dgm:t>
    </dgm:pt>
    <dgm:pt modelId="{CFF0C32A-465D-41F3-82F3-715880D1925C}">
      <dgm:prSet phldrT="[Texto]" custT="1"/>
      <dgm:spPr/>
      <dgm:t>
        <a:bodyPr/>
        <a:lstStyle/>
        <a:p>
          <a:r>
            <a:rPr lang="pt-BR" sz="2800" dirty="0">
              <a:solidFill>
                <a:schemeClr val="bg2">
                  <a:lumMod val="25000"/>
                </a:schemeClr>
              </a:solidFill>
            </a:rPr>
            <a:t>Minuta reformulada, reencaminhada aos conselheiros para manifestação em 02/12/2021</a:t>
          </a:r>
        </a:p>
      </dgm:t>
    </dgm:pt>
    <dgm:pt modelId="{1067F496-7F0D-4498-8AE2-6169A9D7AF49}" type="parTrans" cxnId="{5DCC3B9B-916D-4C49-B1E9-D8B77C88E312}">
      <dgm:prSet/>
      <dgm:spPr/>
      <dgm:t>
        <a:bodyPr/>
        <a:lstStyle/>
        <a:p>
          <a:endParaRPr lang="pt-BR" sz="2800"/>
        </a:p>
      </dgm:t>
    </dgm:pt>
    <dgm:pt modelId="{B9DC363A-0939-4F85-A3EF-BF5D82C5CC0A}" type="sibTrans" cxnId="{5DCC3B9B-916D-4C49-B1E9-D8B77C88E312}">
      <dgm:prSet/>
      <dgm:spPr/>
      <dgm:t>
        <a:bodyPr/>
        <a:lstStyle/>
        <a:p>
          <a:endParaRPr lang="pt-BR" sz="2800"/>
        </a:p>
      </dgm:t>
    </dgm:pt>
    <dgm:pt modelId="{2981DA25-093C-4DAD-B719-B31BB37BD69C}">
      <dgm:prSet phldrT="[Texto]" custT="1"/>
      <dgm:spPr/>
      <dgm:t>
        <a:bodyPr/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Bahnschrift SemiBold SemiConden" panose="020B0502040204020203" pitchFamily="34" charset="0"/>
              <a:ea typeface="+mn-ea"/>
              <a:cs typeface="+mn-cs"/>
            </a:rPr>
            <a:t>01/2022</a:t>
          </a:r>
        </a:p>
      </dgm:t>
    </dgm:pt>
    <dgm:pt modelId="{A60E1D6F-EFB7-4B11-A5F6-B169BC212765}" type="parTrans" cxnId="{DB0E561A-EE45-4379-A4B3-E46F442BE462}">
      <dgm:prSet/>
      <dgm:spPr/>
      <dgm:t>
        <a:bodyPr/>
        <a:lstStyle/>
        <a:p>
          <a:endParaRPr lang="pt-BR" sz="2800"/>
        </a:p>
      </dgm:t>
    </dgm:pt>
    <dgm:pt modelId="{AF16490E-FD40-4575-BCDD-065FDAE6F5C5}" type="sibTrans" cxnId="{DB0E561A-EE45-4379-A4B3-E46F442BE462}">
      <dgm:prSet/>
      <dgm:spPr/>
      <dgm:t>
        <a:bodyPr/>
        <a:lstStyle/>
        <a:p>
          <a:endParaRPr lang="pt-BR" sz="2800"/>
        </a:p>
      </dgm:t>
    </dgm:pt>
    <dgm:pt modelId="{FBE4CEA2-5847-4364-B7FF-54A903E15F93}">
      <dgm:prSet phldrT="[Texto]" custT="1"/>
      <dgm:spPr/>
      <dgm:t>
        <a:bodyPr/>
        <a:lstStyle/>
        <a:p>
          <a:r>
            <a:rPr lang="pt-BR" sz="2800" dirty="0">
              <a:solidFill>
                <a:schemeClr val="bg2">
                  <a:lumMod val="25000"/>
                </a:schemeClr>
              </a:solidFill>
            </a:rPr>
            <a:t>Minuta atualizada com sugestões e dúvidas recebidas e incorporada na Portaria Geral como Anexo de Instruções para operacionalização da carteira</a:t>
          </a:r>
        </a:p>
      </dgm:t>
    </dgm:pt>
    <dgm:pt modelId="{3D50C789-9CA6-4231-B2AF-F5582550393F}" type="parTrans" cxnId="{4D3E29C0-564C-4F34-AE5C-BF1D556DF789}">
      <dgm:prSet/>
      <dgm:spPr/>
      <dgm:t>
        <a:bodyPr/>
        <a:lstStyle/>
        <a:p>
          <a:endParaRPr lang="pt-BR" sz="2800"/>
        </a:p>
      </dgm:t>
    </dgm:pt>
    <dgm:pt modelId="{97146E05-6A7A-443C-A09E-56F060A6A924}" type="sibTrans" cxnId="{4D3E29C0-564C-4F34-AE5C-BF1D556DF789}">
      <dgm:prSet/>
      <dgm:spPr/>
      <dgm:t>
        <a:bodyPr/>
        <a:lstStyle/>
        <a:p>
          <a:endParaRPr lang="pt-BR" sz="2800"/>
        </a:p>
      </dgm:t>
    </dgm:pt>
    <dgm:pt modelId="{32863BE0-CCB7-4707-A95B-879957F3BEFA}">
      <dgm:prSet phldrT="[Texto]" custT="1"/>
      <dgm:spPr/>
      <dgm:t>
        <a:bodyPr/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Bahnschrift SemiBold SemiConden" panose="020B0502040204020203" pitchFamily="34" charset="0"/>
              <a:ea typeface="+mn-ea"/>
              <a:cs typeface="+mn-cs"/>
            </a:rPr>
            <a:t>05/2022:</a:t>
          </a:r>
        </a:p>
      </dgm:t>
    </dgm:pt>
    <dgm:pt modelId="{621D312F-AEF8-45C2-B961-8DE877F84534}" type="parTrans" cxnId="{76655338-A3A5-48DF-8503-E2CBA9D659DB}">
      <dgm:prSet/>
      <dgm:spPr/>
      <dgm:t>
        <a:bodyPr/>
        <a:lstStyle/>
        <a:p>
          <a:endParaRPr lang="pt-BR" sz="2800"/>
        </a:p>
      </dgm:t>
    </dgm:pt>
    <dgm:pt modelId="{C5D9CBDB-EE34-47BE-9BD8-97BEE0819934}" type="sibTrans" cxnId="{76655338-A3A5-48DF-8503-E2CBA9D659DB}">
      <dgm:prSet/>
      <dgm:spPr/>
      <dgm:t>
        <a:bodyPr/>
        <a:lstStyle/>
        <a:p>
          <a:endParaRPr lang="pt-BR" sz="2800"/>
        </a:p>
      </dgm:t>
    </dgm:pt>
    <dgm:pt modelId="{AD5E1626-529B-4163-8176-5693C931CFD5}">
      <dgm:prSet phldrT="[Texto]" custT="1"/>
      <dgm:spPr/>
      <dgm:t>
        <a:bodyPr/>
        <a:lstStyle/>
        <a:p>
          <a:pPr marL="228600" marR="0" lvl="1" indent="0" defTabSz="11112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r>
            <a:rPr lang="pt-BR" sz="2800" dirty="0">
              <a:solidFill>
                <a:schemeClr val="bg2">
                  <a:lumMod val="25000"/>
                </a:schemeClr>
              </a:solidFill>
            </a:rPr>
            <a:t>Publicação em breve..</a:t>
          </a:r>
        </a:p>
        <a:p>
          <a:pPr marL="228600" marR="0" lvl="1" indent="0" defTabSz="11112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r>
            <a:rPr lang="pt-BR" sz="2200" dirty="0">
              <a:solidFill>
                <a:srgbClr val="FF0000"/>
              </a:solidFill>
            </a:rPr>
            <a:t>Anexo procedimental e técnico que irá evoluindo com a operacionalização pelos RPPS</a:t>
          </a:r>
        </a:p>
      </dgm:t>
    </dgm:pt>
    <dgm:pt modelId="{4FEC014D-06E3-42E8-B8FF-FA25D023D20A}" type="parTrans" cxnId="{4E7D58A4-3C17-4E3E-A842-2BF722B0DD9C}">
      <dgm:prSet/>
      <dgm:spPr/>
      <dgm:t>
        <a:bodyPr/>
        <a:lstStyle/>
        <a:p>
          <a:endParaRPr lang="pt-BR" sz="2800"/>
        </a:p>
      </dgm:t>
    </dgm:pt>
    <dgm:pt modelId="{CD9622CF-59DC-491B-A545-FB0DAD1DE3D0}" type="sibTrans" cxnId="{4E7D58A4-3C17-4E3E-A842-2BF722B0DD9C}">
      <dgm:prSet/>
      <dgm:spPr/>
      <dgm:t>
        <a:bodyPr/>
        <a:lstStyle/>
        <a:p>
          <a:endParaRPr lang="pt-BR" sz="2800"/>
        </a:p>
      </dgm:t>
    </dgm:pt>
    <dgm:pt modelId="{03252DA8-319B-436A-9658-F68636C5FCA0}">
      <dgm:prSet phldrT="[Texto]" custT="1"/>
      <dgm:spPr/>
      <dgm:t>
        <a:bodyPr/>
        <a:lstStyle/>
        <a:p>
          <a:endParaRPr lang="pt-BR" sz="2800" dirty="0"/>
        </a:p>
      </dgm:t>
    </dgm:pt>
    <dgm:pt modelId="{C66F7AAA-62C3-4B4B-BA6C-98F22F221F6F}" type="parTrans" cxnId="{35CD04AF-F51A-4604-9041-470A0888ADF2}">
      <dgm:prSet/>
      <dgm:spPr/>
      <dgm:t>
        <a:bodyPr/>
        <a:lstStyle/>
        <a:p>
          <a:endParaRPr lang="pt-BR" sz="2800"/>
        </a:p>
      </dgm:t>
    </dgm:pt>
    <dgm:pt modelId="{D67213D2-6B71-489B-BADD-C5D380FF467A}" type="sibTrans" cxnId="{35CD04AF-F51A-4604-9041-470A0888ADF2}">
      <dgm:prSet/>
      <dgm:spPr/>
      <dgm:t>
        <a:bodyPr/>
        <a:lstStyle/>
        <a:p>
          <a:endParaRPr lang="pt-BR" sz="2800"/>
        </a:p>
      </dgm:t>
    </dgm:pt>
    <dgm:pt modelId="{59596B8C-479C-43BD-B5CE-5C948B0E6D26}">
      <dgm:prSet phldrT="[Texto]" custT="1"/>
      <dgm:spPr/>
      <dgm:t>
        <a:bodyPr/>
        <a:lstStyle/>
        <a:p>
          <a:r>
            <a:rPr lang="pt-BR" sz="2800" dirty="0">
              <a:latin typeface="Bahnschrift SemiBold SemiConden" panose="020B0502040204020203" pitchFamily="34" charset="0"/>
            </a:rPr>
            <a:t>04/2020</a:t>
          </a:r>
        </a:p>
      </dgm:t>
    </dgm:pt>
    <dgm:pt modelId="{01194C96-2CD3-437C-8E45-98D5CC544CB7}" type="parTrans" cxnId="{F707D0C3-2D4E-4986-8610-AB250B31CC9A}">
      <dgm:prSet/>
      <dgm:spPr/>
      <dgm:t>
        <a:bodyPr/>
        <a:lstStyle/>
        <a:p>
          <a:endParaRPr lang="pt-BR"/>
        </a:p>
      </dgm:t>
    </dgm:pt>
    <dgm:pt modelId="{4C53B40C-73A0-4D59-978D-E36DF59F7724}" type="sibTrans" cxnId="{F707D0C3-2D4E-4986-8610-AB250B31CC9A}">
      <dgm:prSet/>
      <dgm:spPr/>
      <dgm:t>
        <a:bodyPr/>
        <a:lstStyle/>
        <a:p>
          <a:endParaRPr lang="pt-BR"/>
        </a:p>
      </dgm:t>
    </dgm:pt>
    <dgm:pt modelId="{E6CE77E8-CF02-4744-87D8-5CAE5619F8B2}">
      <dgm:prSet phldrT="[Texto]" custT="1"/>
      <dgm:spPr/>
      <dgm:t>
        <a:bodyPr/>
        <a:lstStyle/>
        <a:p>
          <a:r>
            <a:rPr lang="pt-BR" sz="2800" b="0" dirty="0">
              <a:latin typeface="Bahnschrift SemiBold SemiConden" panose="020B0502040204020203" pitchFamily="34" charset="0"/>
            </a:rPr>
            <a:t>Consulta Pública, autorizada pela Portaria SPREV nº 9.937, no site da SPREV</a:t>
          </a:r>
        </a:p>
      </dgm:t>
    </dgm:pt>
    <dgm:pt modelId="{7F449417-71BF-423A-B03D-1FFA2C90B1D0}" type="parTrans" cxnId="{E6AF9B5F-EE73-475A-A5AA-C1DEC0529D79}">
      <dgm:prSet/>
      <dgm:spPr/>
      <dgm:t>
        <a:bodyPr/>
        <a:lstStyle/>
        <a:p>
          <a:endParaRPr lang="pt-BR"/>
        </a:p>
      </dgm:t>
    </dgm:pt>
    <dgm:pt modelId="{A84FE0AF-A781-4AEC-A6FD-0CC68AF2592F}" type="sibTrans" cxnId="{E6AF9B5F-EE73-475A-A5AA-C1DEC0529D79}">
      <dgm:prSet/>
      <dgm:spPr/>
      <dgm:t>
        <a:bodyPr/>
        <a:lstStyle/>
        <a:p>
          <a:endParaRPr lang="pt-BR"/>
        </a:p>
      </dgm:t>
    </dgm:pt>
    <dgm:pt modelId="{5E92E275-DB95-4F39-84F8-4E2D3DD24034}">
      <dgm:prSet phldrT="[Texto]" custT="1"/>
      <dgm:spPr/>
      <dgm:t>
        <a:bodyPr/>
        <a:lstStyle/>
        <a:p>
          <a:endParaRPr lang="pt-BR" sz="2800" dirty="0">
            <a:solidFill>
              <a:schemeClr val="bg2">
                <a:lumMod val="25000"/>
              </a:schemeClr>
            </a:solidFill>
          </a:endParaRPr>
        </a:p>
      </dgm:t>
    </dgm:pt>
    <dgm:pt modelId="{22684C6C-0D1A-4F08-8734-0A58A68439FF}" type="parTrans" cxnId="{78BA47B0-6B9C-474A-8B93-0D121096F132}">
      <dgm:prSet/>
      <dgm:spPr/>
      <dgm:t>
        <a:bodyPr/>
        <a:lstStyle/>
        <a:p>
          <a:endParaRPr lang="pt-BR"/>
        </a:p>
      </dgm:t>
    </dgm:pt>
    <dgm:pt modelId="{832498F5-80E5-4B91-9A7B-16DD11F85226}" type="sibTrans" cxnId="{78BA47B0-6B9C-474A-8B93-0D121096F132}">
      <dgm:prSet/>
      <dgm:spPr/>
      <dgm:t>
        <a:bodyPr/>
        <a:lstStyle/>
        <a:p>
          <a:endParaRPr lang="pt-BR"/>
        </a:p>
      </dgm:t>
    </dgm:pt>
    <dgm:pt modelId="{DFBA3C23-335E-4A11-B734-7C9587D85E8B}" type="pres">
      <dgm:prSet presAssocID="{C9FBCA1B-C281-4049-B492-55D6CBCB6268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</dgm:pt>
    <dgm:pt modelId="{377E160C-3338-40BC-A7F3-5D118430AF11}" type="pres">
      <dgm:prSet presAssocID="{59596B8C-479C-43BD-B5CE-5C948B0E6D26}" presName="composite" presStyleCnt="0"/>
      <dgm:spPr/>
    </dgm:pt>
    <dgm:pt modelId="{7AAA6523-A069-43B2-9CE1-09822F651E23}" type="pres">
      <dgm:prSet presAssocID="{59596B8C-479C-43BD-B5CE-5C948B0E6D26}" presName="BackAccent" presStyleLbl="bgShp" presStyleIdx="0" presStyleCnt="4"/>
      <dgm:spPr/>
    </dgm:pt>
    <dgm:pt modelId="{87E78015-E1A3-462A-AAE3-0BDC294A691F}" type="pres">
      <dgm:prSet presAssocID="{59596B8C-479C-43BD-B5CE-5C948B0E6D26}" presName="Accent" presStyleLbl="alignNode1" presStyleIdx="0" presStyleCnt="4"/>
      <dgm:spPr/>
    </dgm:pt>
    <dgm:pt modelId="{87CDBBB5-A3B1-410C-A670-BA458DEC0589}" type="pres">
      <dgm:prSet presAssocID="{59596B8C-479C-43BD-B5CE-5C948B0E6D26}" presName="Child" presStyleLbl="revTx" presStyleIdx="0" presStyleCnt="8">
        <dgm:presLayoutVars>
          <dgm:chMax val="0"/>
          <dgm:chPref val="0"/>
          <dgm:bulletEnabled val="1"/>
        </dgm:presLayoutVars>
      </dgm:prSet>
      <dgm:spPr/>
    </dgm:pt>
    <dgm:pt modelId="{C3176679-7C3E-43AC-A6D6-66F8D2137507}" type="pres">
      <dgm:prSet presAssocID="{59596B8C-479C-43BD-B5CE-5C948B0E6D26}" presName="Parent" presStyleLbl="revTx" presStyleIdx="1" presStyleCnt="8">
        <dgm:presLayoutVars>
          <dgm:chMax val="1"/>
          <dgm:chPref val="1"/>
          <dgm:bulletEnabled val="1"/>
        </dgm:presLayoutVars>
      </dgm:prSet>
      <dgm:spPr/>
    </dgm:pt>
    <dgm:pt modelId="{77C837E3-0FBC-40F8-B623-20B084CC1B76}" type="pres">
      <dgm:prSet presAssocID="{4C53B40C-73A0-4D59-978D-E36DF59F7724}" presName="sibTrans" presStyleCnt="0"/>
      <dgm:spPr/>
    </dgm:pt>
    <dgm:pt modelId="{F209665D-4D1A-4D86-BCAC-4160C61C941B}" type="pres">
      <dgm:prSet presAssocID="{2DFC4F70-4407-4EE4-A9A0-4E7A9D867053}" presName="composite" presStyleCnt="0"/>
      <dgm:spPr/>
    </dgm:pt>
    <dgm:pt modelId="{E6B3F325-0B4C-45FD-A276-187AD4895DE5}" type="pres">
      <dgm:prSet presAssocID="{2DFC4F70-4407-4EE4-A9A0-4E7A9D867053}" presName="BackAccent" presStyleLbl="bgShp" presStyleIdx="1" presStyleCnt="4"/>
      <dgm:spPr/>
    </dgm:pt>
    <dgm:pt modelId="{73F1E990-9731-4F41-ACB9-3ECA02B257E9}" type="pres">
      <dgm:prSet presAssocID="{2DFC4F70-4407-4EE4-A9A0-4E7A9D867053}" presName="Accent" presStyleLbl="alignNode1" presStyleIdx="1" presStyleCnt="4"/>
      <dgm:spPr/>
    </dgm:pt>
    <dgm:pt modelId="{97D7FC84-A253-465D-936D-4B42B36263F8}" type="pres">
      <dgm:prSet presAssocID="{2DFC4F70-4407-4EE4-A9A0-4E7A9D867053}" presName="Child" presStyleLbl="revTx" presStyleIdx="2" presStyleCnt="8">
        <dgm:presLayoutVars>
          <dgm:chMax val="0"/>
          <dgm:chPref val="0"/>
          <dgm:bulletEnabled val="1"/>
        </dgm:presLayoutVars>
      </dgm:prSet>
      <dgm:spPr/>
    </dgm:pt>
    <dgm:pt modelId="{D9F42766-EB66-4F6C-AAA8-DA01779DCEB5}" type="pres">
      <dgm:prSet presAssocID="{2DFC4F70-4407-4EE4-A9A0-4E7A9D867053}" presName="Parent" presStyleLbl="revTx" presStyleIdx="3" presStyleCnt="8">
        <dgm:presLayoutVars>
          <dgm:chMax val="1"/>
          <dgm:chPref val="1"/>
          <dgm:bulletEnabled val="1"/>
        </dgm:presLayoutVars>
      </dgm:prSet>
      <dgm:spPr/>
    </dgm:pt>
    <dgm:pt modelId="{D959AC90-8F8A-4261-8813-A3514D3373FD}" type="pres">
      <dgm:prSet presAssocID="{0247D22D-9B0D-47F2-86FF-67B97F591B32}" presName="sibTrans" presStyleCnt="0"/>
      <dgm:spPr/>
    </dgm:pt>
    <dgm:pt modelId="{4DF9EE5C-A8C1-4679-96A5-43B07BDF3818}" type="pres">
      <dgm:prSet presAssocID="{2981DA25-093C-4DAD-B719-B31BB37BD69C}" presName="composite" presStyleCnt="0"/>
      <dgm:spPr/>
    </dgm:pt>
    <dgm:pt modelId="{6149B481-A00A-49ED-8E91-13C5B8034713}" type="pres">
      <dgm:prSet presAssocID="{2981DA25-093C-4DAD-B719-B31BB37BD69C}" presName="BackAccent" presStyleLbl="bgShp" presStyleIdx="2" presStyleCnt="4"/>
      <dgm:spPr/>
    </dgm:pt>
    <dgm:pt modelId="{724EB3A6-BCBA-4D4E-98BD-178C14149D3A}" type="pres">
      <dgm:prSet presAssocID="{2981DA25-093C-4DAD-B719-B31BB37BD69C}" presName="Accent" presStyleLbl="alignNode1" presStyleIdx="2" presStyleCnt="4"/>
      <dgm:spPr/>
    </dgm:pt>
    <dgm:pt modelId="{939C7205-C5DF-444B-8A57-9BFF22A2032B}" type="pres">
      <dgm:prSet presAssocID="{2981DA25-093C-4DAD-B719-B31BB37BD69C}" presName="Child" presStyleLbl="revTx" presStyleIdx="4" presStyleCnt="8" custScaleX="156418">
        <dgm:presLayoutVars>
          <dgm:chMax val="0"/>
          <dgm:chPref val="0"/>
          <dgm:bulletEnabled val="1"/>
        </dgm:presLayoutVars>
      </dgm:prSet>
      <dgm:spPr/>
    </dgm:pt>
    <dgm:pt modelId="{E7500899-96FF-4BCB-832D-319E5B352FAC}" type="pres">
      <dgm:prSet presAssocID="{2981DA25-093C-4DAD-B719-B31BB37BD69C}" presName="Parent" presStyleLbl="revTx" presStyleIdx="5" presStyleCnt="8">
        <dgm:presLayoutVars>
          <dgm:chMax val="1"/>
          <dgm:chPref val="1"/>
          <dgm:bulletEnabled val="1"/>
        </dgm:presLayoutVars>
      </dgm:prSet>
      <dgm:spPr/>
    </dgm:pt>
    <dgm:pt modelId="{B3B46B24-DE67-4BDB-8B11-5A3EE341C9C4}" type="pres">
      <dgm:prSet presAssocID="{AF16490E-FD40-4575-BCDD-065FDAE6F5C5}" presName="sibTrans" presStyleCnt="0"/>
      <dgm:spPr/>
    </dgm:pt>
    <dgm:pt modelId="{9F93FDA6-6A2E-489A-AE6E-50796E695D49}" type="pres">
      <dgm:prSet presAssocID="{32863BE0-CCB7-4707-A95B-879957F3BEFA}" presName="composite" presStyleCnt="0"/>
      <dgm:spPr/>
    </dgm:pt>
    <dgm:pt modelId="{34F4C712-5975-4C2E-9062-C04FC895E05F}" type="pres">
      <dgm:prSet presAssocID="{32863BE0-CCB7-4707-A95B-879957F3BEFA}" presName="BackAccent" presStyleLbl="bgShp" presStyleIdx="3" presStyleCnt="4"/>
      <dgm:spPr/>
    </dgm:pt>
    <dgm:pt modelId="{62EF9498-6F19-46BC-93BE-99B08B90936E}" type="pres">
      <dgm:prSet presAssocID="{32863BE0-CCB7-4707-A95B-879957F3BEFA}" presName="Accent" presStyleLbl="alignNode1" presStyleIdx="3" presStyleCnt="4"/>
      <dgm:spPr/>
    </dgm:pt>
    <dgm:pt modelId="{A4544BCC-77A1-45E6-8FF6-82EDCB9F1C98}" type="pres">
      <dgm:prSet presAssocID="{32863BE0-CCB7-4707-A95B-879957F3BEFA}" presName="Child" presStyleLbl="revTx" presStyleIdx="6" presStyleCnt="8" custScaleX="128619">
        <dgm:presLayoutVars>
          <dgm:chMax val="0"/>
          <dgm:chPref val="0"/>
          <dgm:bulletEnabled val="1"/>
        </dgm:presLayoutVars>
      </dgm:prSet>
      <dgm:spPr/>
    </dgm:pt>
    <dgm:pt modelId="{35E67B33-E414-4E90-8677-1C8C3F9C7E2F}" type="pres">
      <dgm:prSet presAssocID="{32863BE0-CCB7-4707-A95B-879957F3BEFA}" presName="Parent" presStyleLbl="revTx" presStyleIdx="7" presStyleCnt="8">
        <dgm:presLayoutVars>
          <dgm:chMax val="1"/>
          <dgm:chPref val="1"/>
          <dgm:bulletEnabled val="1"/>
        </dgm:presLayoutVars>
      </dgm:prSet>
      <dgm:spPr/>
    </dgm:pt>
  </dgm:ptLst>
  <dgm:cxnLst>
    <dgm:cxn modelId="{CD5F0219-7D03-445D-A04C-CAEF51D5B9F0}" type="presOf" srcId="{FBE4CEA2-5847-4364-B7FF-54A903E15F93}" destId="{939C7205-C5DF-444B-8A57-9BFF22A2032B}" srcOrd="0" destOrd="0" presId="urn:microsoft.com/office/officeart/2008/layout/IncreasingCircleProcess"/>
    <dgm:cxn modelId="{DB0E561A-EE45-4379-A4B3-E46F442BE462}" srcId="{C9FBCA1B-C281-4049-B492-55D6CBCB6268}" destId="{2981DA25-093C-4DAD-B719-B31BB37BD69C}" srcOrd="2" destOrd="0" parTransId="{A60E1D6F-EFB7-4B11-A5F6-B169BC212765}" sibTransId="{AF16490E-FD40-4575-BCDD-065FDAE6F5C5}"/>
    <dgm:cxn modelId="{76655338-A3A5-48DF-8503-E2CBA9D659DB}" srcId="{C9FBCA1B-C281-4049-B492-55D6CBCB6268}" destId="{32863BE0-CCB7-4707-A95B-879957F3BEFA}" srcOrd="3" destOrd="0" parTransId="{621D312F-AEF8-45C2-B961-8DE877F84534}" sibTransId="{C5D9CBDB-EE34-47BE-9BD8-97BEE0819934}"/>
    <dgm:cxn modelId="{E6AF9B5F-EE73-475A-A5AA-C1DEC0529D79}" srcId="{59596B8C-479C-43BD-B5CE-5C948B0E6D26}" destId="{E6CE77E8-CF02-4744-87D8-5CAE5619F8B2}" srcOrd="0" destOrd="0" parTransId="{7F449417-71BF-423A-B03D-1FFA2C90B1D0}" sibTransId="{A84FE0AF-A781-4AEC-A6FD-0CC68AF2592F}"/>
    <dgm:cxn modelId="{83818644-4293-4D18-8A9C-BBCDDB55CB67}" type="presOf" srcId="{59596B8C-479C-43BD-B5CE-5C948B0E6D26}" destId="{C3176679-7C3E-43AC-A6D6-66F8D2137507}" srcOrd="0" destOrd="0" presId="urn:microsoft.com/office/officeart/2008/layout/IncreasingCircleProcess"/>
    <dgm:cxn modelId="{712A8A4A-4466-4C4A-8405-7F39223D34A7}" type="presOf" srcId="{CFF0C32A-465D-41F3-82F3-715880D1925C}" destId="{97D7FC84-A253-465D-936D-4B42B36263F8}" srcOrd="0" destOrd="0" presId="urn:microsoft.com/office/officeart/2008/layout/IncreasingCircleProcess"/>
    <dgm:cxn modelId="{E7E59D57-B360-4C60-A22C-F80472087B24}" type="presOf" srcId="{E6CE77E8-CF02-4744-87D8-5CAE5619F8B2}" destId="{87CDBBB5-A3B1-410C-A670-BA458DEC0589}" srcOrd="0" destOrd="0" presId="urn:microsoft.com/office/officeart/2008/layout/IncreasingCircleProcess"/>
    <dgm:cxn modelId="{41061386-6543-4758-9274-0325C435A445}" type="presOf" srcId="{2DFC4F70-4407-4EE4-A9A0-4E7A9D867053}" destId="{D9F42766-EB66-4F6C-AAA8-DA01779DCEB5}" srcOrd="0" destOrd="0" presId="urn:microsoft.com/office/officeart/2008/layout/IncreasingCircleProcess"/>
    <dgm:cxn modelId="{A935EE8F-3057-40D7-B85E-3EC51526444A}" type="presOf" srcId="{03252DA8-319B-436A-9658-F68636C5FCA0}" destId="{939C7205-C5DF-444B-8A57-9BFF22A2032B}" srcOrd="0" destOrd="2" presId="urn:microsoft.com/office/officeart/2008/layout/IncreasingCircleProcess"/>
    <dgm:cxn modelId="{86FD8A97-95D1-4D7D-8712-4E41408A8FD8}" type="presOf" srcId="{AD5E1626-529B-4163-8176-5693C931CFD5}" destId="{A4544BCC-77A1-45E6-8FF6-82EDCB9F1C98}" srcOrd="0" destOrd="0" presId="urn:microsoft.com/office/officeart/2008/layout/IncreasingCircleProcess"/>
    <dgm:cxn modelId="{C8E3E997-7BCC-4E41-9035-4C57CBC138FE}" type="presOf" srcId="{32863BE0-CCB7-4707-A95B-879957F3BEFA}" destId="{35E67B33-E414-4E90-8677-1C8C3F9C7E2F}" srcOrd="0" destOrd="0" presId="urn:microsoft.com/office/officeart/2008/layout/IncreasingCircleProcess"/>
    <dgm:cxn modelId="{5DCC3B9B-916D-4C49-B1E9-D8B77C88E312}" srcId="{2DFC4F70-4407-4EE4-A9A0-4E7A9D867053}" destId="{CFF0C32A-465D-41F3-82F3-715880D1925C}" srcOrd="0" destOrd="0" parTransId="{1067F496-7F0D-4498-8AE2-6169A9D7AF49}" sibTransId="{B9DC363A-0939-4F85-A3EF-BF5D82C5CC0A}"/>
    <dgm:cxn modelId="{B744BDA0-1088-4C5D-B4E3-4F2B6B10D955}" type="presOf" srcId="{5E92E275-DB95-4F39-84F8-4E2D3DD24034}" destId="{939C7205-C5DF-444B-8A57-9BFF22A2032B}" srcOrd="0" destOrd="1" presId="urn:microsoft.com/office/officeart/2008/layout/IncreasingCircleProcess"/>
    <dgm:cxn modelId="{4E7D58A4-3C17-4E3E-A842-2BF722B0DD9C}" srcId="{32863BE0-CCB7-4707-A95B-879957F3BEFA}" destId="{AD5E1626-529B-4163-8176-5693C931CFD5}" srcOrd="0" destOrd="0" parTransId="{4FEC014D-06E3-42E8-B8FF-FA25D023D20A}" sibTransId="{CD9622CF-59DC-491B-A545-FB0DAD1DE3D0}"/>
    <dgm:cxn modelId="{CE8641A9-E131-4405-BE0A-E4E160593AB0}" srcId="{C9FBCA1B-C281-4049-B492-55D6CBCB6268}" destId="{2DFC4F70-4407-4EE4-A9A0-4E7A9D867053}" srcOrd="1" destOrd="0" parTransId="{DA4BAC82-3E62-40A1-BBEF-AF0056D4732C}" sibTransId="{0247D22D-9B0D-47F2-86FF-67B97F591B32}"/>
    <dgm:cxn modelId="{35CD04AF-F51A-4604-9041-470A0888ADF2}" srcId="{2981DA25-093C-4DAD-B719-B31BB37BD69C}" destId="{03252DA8-319B-436A-9658-F68636C5FCA0}" srcOrd="2" destOrd="0" parTransId="{C66F7AAA-62C3-4B4B-BA6C-98F22F221F6F}" sibTransId="{D67213D2-6B71-489B-BADD-C5D380FF467A}"/>
    <dgm:cxn modelId="{78BA47B0-6B9C-474A-8B93-0D121096F132}" srcId="{2981DA25-093C-4DAD-B719-B31BB37BD69C}" destId="{5E92E275-DB95-4F39-84F8-4E2D3DD24034}" srcOrd="1" destOrd="0" parTransId="{22684C6C-0D1A-4F08-8734-0A58A68439FF}" sibTransId="{832498F5-80E5-4B91-9A7B-16DD11F85226}"/>
    <dgm:cxn modelId="{4D3E29C0-564C-4F34-AE5C-BF1D556DF789}" srcId="{2981DA25-093C-4DAD-B719-B31BB37BD69C}" destId="{FBE4CEA2-5847-4364-B7FF-54A903E15F93}" srcOrd="0" destOrd="0" parTransId="{3D50C789-9CA6-4231-B2AF-F5582550393F}" sibTransId="{97146E05-6A7A-443C-A09E-56F060A6A924}"/>
    <dgm:cxn modelId="{F707D0C3-2D4E-4986-8610-AB250B31CC9A}" srcId="{C9FBCA1B-C281-4049-B492-55D6CBCB6268}" destId="{59596B8C-479C-43BD-B5CE-5C948B0E6D26}" srcOrd="0" destOrd="0" parTransId="{01194C96-2CD3-437C-8E45-98D5CC544CB7}" sibTransId="{4C53B40C-73A0-4D59-978D-E36DF59F7724}"/>
    <dgm:cxn modelId="{E81304DB-F2A7-468D-B29F-EAF49AA42607}" type="presOf" srcId="{C9FBCA1B-C281-4049-B492-55D6CBCB6268}" destId="{DFBA3C23-335E-4A11-B734-7C9587D85E8B}" srcOrd="0" destOrd="0" presId="urn:microsoft.com/office/officeart/2008/layout/IncreasingCircleProcess"/>
    <dgm:cxn modelId="{861712E5-3EA5-4314-9D9D-588D54C1A9B4}" type="presOf" srcId="{2981DA25-093C-4DAD-B719-B31BB37BD69C}" destId="{E7500899-96FF-4BCB-832D-319E5B352FAC}" srcOrd="0" destOrd="0" presId="urn:microsoft.com/office/officeart/2008/layout/IncreasingCircleProcess"/>
    <dgm:cxn modelId="{D4266698-72C7-41E9-BF39-ABF420EAEAF1}" type="presParOf" srcId="{DFBA3C23-335E-4A11-B734-7C9587D85E8B}" destId="{377E160C-3338-40BC-A7F3-5D118430AF11}" srcOrd="0" destOrd="0" presId="urn:microsoft.com/office/officeart/2008/layout/IncreasingCircleProcess"/>
    <dgm:cxn modelId="{92764906-5382-425B-BE8B-5D89A5B35EDD}" type="presParOf" srcId="{377E160C-3338-40BC-A7F3-5D118430AF11}" destId="{7AAA6523-A069-43B2-9CE1-09822F651E23}" srcOrd="0" destOrd="0" presId="urn:microsoft.com/office/officeart/2008/layout/IncreasingCircleProcess"/>
    <dgm:cxn modelId="{92AFB9DB-4AE0-47B1-8FD0-066E1277B621}" type="presParOf" srcId="{377E160C-3338-40BC-A7F3-5D118430AF11}" destId="{87E78015-E1A3-462A-AAE3-0BDC294A691F}" srcOrd="1" destOrd="0" presId="urn:microsoft.com/office/officeart/2008/layout/IncreasingCircleProcess"/>
    <dgm:cxn modelId="{F082D37A-EEBD-4D71-B99A-2D6038C665DF}" type="presParOf" srcId="{377E160C-3338-40BC-A7F3-5D118430AF11}" destId="{87CDBBB5-A3B1-410C-A670-BA458DEC0589}" srcOrd="2" destOrd="0" presId="urn:microsoft.com/office/officeart/2008/layout/IncreasingCircleProcess"/>
    <dgm:cxn modelId="{545C654F-4349-4469-AFBB-8B243283C482}" type="presParOf" srcId="{377E160C-3338-40BC-A7F3-5D118430AF11}" destId="{C3176679-7C3E-43AC-A6D6-66F8D2137507}" srcOrd="3" destOrd="0" presId="urn:microsoft.com/office/officeart/2008/layout/IncreasingCircleProcess"/>
    <dgm:cxn modelId="{0159FD25-0D2B-4BAF-B4EB-7F9895E2F59C}" type="presParOf" srcId="{DFBA3C23-335E-4A11-B734-7C9587D85E8B}" destId="{77C837E3-0FBC-40F8-B623-20B084CC1B76}" srcOrd="1" destOrd="0" presId="urn:microsoft.com/office/officeart/2008/layout/IncreasingCircleProcess"/>
    <dgm:cxn modelId="{E76C84A6-D52E-4037-A47E-9CA2950E540C}" type="presParOf" srcId="{DFBA3C23-335E-4A11-B734-7C9587D85E8B}" destId="{F209665D-4D1A-4D86-BCAC-4160C61C941B}" srcOrd="2" destOrd="0" presId="urn:microsoft.com/office/officeart/2008/layout/IncreasingCircleProcess"/>
    <dgm:cxn modelId="{A2A4DAC6-26E9-4581-A9CC-3214C7AB8898}" type="presParOf" srcId="{F209665D-4D1A-4D86-BCAC-4160C61C941B}" destId="{E6B3F325-0B4C-45FD-A276-187AD4895DE5}" srcOrd="0" destOrd="0" presId="urn:microsoft.com/office/officeart/2008/layout/IncreasingCircleProcess"/>
    <dgm:cxn modelId="{3F39A1AF-42BC-4F4B-8770-3F08D8EC0359}" type="presParOf" srcId="{F209665D-4D1A-4D86-BCAC-4160C61C941B}" destId="{73F1E990-9731-4F41-ACB9-3ECA02B257E9}" srcOrd="1" destOrd="0" presId="urn:microsoft.com/office/officeart/2008/layout/IncreasingCircleProcess"/>
    <dgm:cxn modelId="{A50C9325-8F5B-4188-AAE0-0B983B89CB60}" type="presParOf" srcId="{F209665D-4D1A-4D86-BCAC-4160C61C941B}" destId="{97D7FC84-A253-465D-936D-4B42B36263F8}" srcOrd="2" destOrd="0" presId="urn:microsoft.com/office/officeart/2008/layout/IncreasingCircleProcess"/>
    <dgm:cxn modelId="{BA037391-1CC2-44DD-A1B0-5D113F8F1F91}" type="presParOf" srcId="{F209665D-4D1A-4D86-BCAC-4160C61C941B}" destId="{D9F42766-EB66-4F6C-AAA8-DA01779DCEB5}" srcOrd="3" destOrd="0" presId="urn:microsoft.com/office/officeart/2008/layout/IncreasingCircleProcess"/>
    <dgm:cxn modelId="{DFB284FB-E3DE-4FBC-89F4-FF838E03CEB5}" type="presParOf" srcId="{DFBA3C23-335E-4A11-B734-7C9587D85E8B}" destId="{D959AC90-8F8A-4261-8813-A3514D3373FD}" srcOrd="3" destOrd="0" presId="urn:microsoft.com/office/officeart/2008/layout/IncreasingCircleProcess"/>
    <dgm:cxn modelId="{4F82A674-2B55-4FBA-8724-0AB1164D442F}" type="presParOf" srcId="{DFBA3C23-335E-4A11-B734-7C9587D85E8B}" destId="{4DF9EE5C-A8C1-4679-96A5-43B07BDF3818}" srcOrd="4" destOrd="0" presId="urn:microsoft.com/office/officeart/2008/layout/IncreasingCircleProcess"/>
    <dgm:cxn modelId="{8EDED52A-9684-43B8-9409-843E89787A24}" type="presParOf" srcId="{4DF9EE5C-A8C1-4679-96A5-43B07BDF3818}" destId="{6149B481-A00A-49ED-8E91-13C5B8034713}" srcOrd="0" destOrd="0" presId="urn:microsoft.com/office/officeart/2008/layout/IncreasingCircleProcess"/>
    <dgm:cxn modelId="{7558F047-DBEA-4ED6-9EB7-5182015BB8CA}" type="presParOf" srcId="{4DF9EE5C-A8C1-4679-96A5-43B07BDF3818}" destId="{724EB3A6-BCBA-4D4E-98BD-178C14149D3A}" srcOrd="1" destOrd="0" presId="urn:microsoft.com/office/officeart/2008/layout/IncreasingCircleProcess"/>
    <dgm:cxn modelId="{B10E27F6-1B9F-49D9-B3DF-327382F3470C}" type="presParOf" srcId="{4DF9EE5C-A8C1-4679-96A5-43B07BDF3818}" destId="{939C7205-C5DF-444B-8A57-9BFF22A2032B}" srcOrd="2" destOrd="0" presId="urn:microsoft.com/office/officeart/2008/layout/IncreasingCircleProcess"/>
    <dgm:cxn modelId="{AD74631D-4A79-4468-971D-BDEAF7752469}" type="presParOf" srcId="{4DF9EE5C-A8C1-4679-96A5-43B07BDF3818}" destId="{E7500899-96FF-4BCB-832D-319E5B352FAC}" srcOrd="3" destOrd="0" presId="urn:microsoft.com/office/officeart/2008/layout/IncreasingCircleProcess"/>
    <dgm:cxn modelId="{105ABE83-629E-4991-B427-1C6344FCA39B}" type="presParOf" srcId="{DFBA3C23-335E-4A11-B734-7C9587D85E8B}" destId="{B3B46B24-DE67-4BDB-8B11-5A3EE341C9C4}" srcOrd="5" destOrd="0" presId="urn:microsoft.com/office/officeart/2008/layout/IncreasingCircleProcess"/>
    <dgm:cxn modelId="{175D1F20-0A64-4E2D-8998-7844F0AD5791}" type="presParOf" srcId="{DFBA3C23-335E-4A11-B734-7C9587D85E8B}" destId="{9F93FDA6-6A2E-489A-AE6E-50796E695D49}" srcOrd="6" destOrd="0" presId="urn:microsoft.com/office/officeart/2008/layout/IncreasingCircleProcess"/>
    <dgm:cxn modelId="{72EA0AF1-316A-4709-A37C-0973864AEC39}" type="presParOf" srcId="{9F93FDA6-6A2E-489A-AE6E-50796E695D49}" destId="{34F4C712-5975-4C2E-9062-C04FC895E05F}" srcOrd="0" destOrd="0" presId="urn:microsoft.com/office/officeart/2008/layout/IncreasingCircleProcess"/>
    <dgm:cxn modelId="{A272A831-2939-4A5F-9302-3B047CA96E7F}" type="presParOf" srcId="{9F93FDA6-6A2E-489A-AE6E-50796E695D49}" destId="{62EF9498-6F19-46BC-93BE-99B08B90936E}" srcOrd="1" destOrd="0" presId="urn:microsoft.com/office/officeart/2008/layout/IncreasingCircleProcess"/>
    <dgm:cxn modelId="{1C3F91C2-8A11-49EA-94A7-AC3F20B329EA}" type="presParOf" srcId="{9F93FDA6-6A2E-489A-AE6E-50796E695D49}" destId="{A4544BCC-77A1-45E6-8FF6-82EDCB9F1C98}" srcOrd="2" destOrd="0" presId="urn:microsoft.com/office/officeart/2008/layout/IncreasingCircleProcess"/>
    <dgm:cxn modelId="{66BA8BB8-7CA2-4D60-8F9B-54DD987FE66D}" type="presParOf" srcId="{9F93FDA6-6A2E-489A-AE6E-50796E695D49}" destId="{35E67B33-E414-4E90-8677-1C8C3F9C7E2F}" srcOrd="3" destOrd="0" presId="urn:microsoft.com/office/officeart/2008/layout/IncreasingCircleProcess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376D216-6238-40E1-B65F-A2EDA6A2092F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A2DB3D36-3FAF-45FB-A968-03FFD4EDA0F8}">
      <dgm:prSet phldrT="[Texto]" custT="1"/>
      <dgm:spPr/>
      <dgm:t>
        <a:bodyPr/>
        <a:lstStyle/>
        <a:p>
          <a:r>
            <a:rPr lang="pt-BR" sz="2000" dirty="0"/>
            <a:t>Política de Investimentos</a:t>
          </a:r>
        </a:p>
      </dgm:t>
    </dgm:pt>
    <dgm:pt modelId="{E96E74A5-3D93-4EF6-91A8-9E4DEF02F0CD}" type="parTrans" cxnId="{D875EE74-85DB-44A0-B23F-9B7C149D0C3A}">
      <dgm:prSet/>
      <dgm:spPr/>
      <dgm:t>
        <a:bodyPr/>
        <a:lstStyle/>
        <a:p>
          <a:endParaRPr lang="pt-BR" sz="2000"/>
        </a:p>
      </dgm:t>
    </dgm:pt>
    <dgm:pt modelId="{5017829B-C314-4D8A-9C0B-5E9A41C012D9}" type="sibTrans" cxnId="{D875EE74-85DB-44A0-B23F-9B7C149D0C3A}">
      <dgm:prSet custT="1"/>
      <dgm:spPr/>
      <dgm:t>
        <a:bodyPr/>
        <a:lstStyle/>
        <a:p>
          <a:endParaRPr lang="pt-BR" sz="2000"/>
        </a:p>
      </dgm:t>
    </dgm:pt>
    <dgm:pt modelId="{FA5B9B25-33A9-4F4F-B14B-394895F28E89}">
      <dgm:prSet phldrT="[Texto]" custT="1"/>
      <dgm:spPr/>
      <dgm:t>
        <a:bodyPr/>
        <a:lstStyle/>
        <a:p>
          <a:r>
            <a:rPr lang="pt-BR" sz="2000" dirty="0"/>
            <a:t>Montantes</a:t>
          </a:r>
        </a:p>
      </dgm:t>
    </dgm:pt>
    <dgm:pt modelId="{E09C770F-3300-4134-981D-3E4EB03E227D}" type="parTrans" cxnId="{72AC581E-1E76-42EE-BC0F-24BC96FCC31B}">
      <dgm:prSet/>
      <dgm:spPr/>
      <dgm:t>
        <a:bodyPr/>
        <a:lstStyle/>
        <a:p>
          <a:endParaRPr lang="pt-BR" sz="2000"/>
        </a:p>
      </dgm:t>
    </dgm:pt>
    <dgm:pt modelId="{D6A34CDA-ECBA-4CA4-AD9F-953D7659C24A}" type="sibTrans" cxnId="{72AC581E-1E76-42EE-BC0F-24BC96FCC31B}">
      <dgm:prSet/>
      <dgm:spPr/>
      <dgm:t>
        <a:bodyPr/>
        <a:lstStyle/>
        <a:p>
          <a:endParaRPr lang="pt-BR" sz="2000"/>
        </a:p>
      </dgm:t>
    </dgm:pt>
    <dgm:pt modelId="{B4D9ED77-C282-4B61-8570-AD0A66246B90}">
      <dgm:prSet phldrT="[Texto]" custT="1"/>
      <dgm:spPr/>
      <dgm:t>
        <a:bodyPr/>
        <a:lstStyle/>
        <a:p>
          <a:r>
            <a:rPr lang="pt-BR" sz="2000" dirty="0"/>
            <a:t>Encargos Financeiros: superiores à meta + taxas</a:t>
          </a:r>
        </a:p>
      </dgm:t>
    </dgm:pt>
    <dgm:pt modelId="{962E8A18-CDE7-4136-9687-AA86EE55217D}" type="parTrans" cxnId="{C49183EA-CDFC-4435-B2A7-77D39D60614C}">
      <dgm:prSet/>
      <dgm:spPr/>
      <dgm:t>
        <a:bodyPr/>
        <a:lstStyle/>
        <a:p>
          <a:endParaRPr lang="pt-BR" sz="2000"/>
        </a:p>
      </dgm:t>
    </dgm:pt>
    <dgm:pt modelId="{44699F46-6325-4FAC-95FA-A0A4171AB12A}" type="sibTrans" cxnId="{C49183EA-CDFC-4435-B2A7-77D39D60614C}">
      <dgm:prSet custT="1"/>
      <dgm:spPr/>
      <dgm:t>
        <a:bodyPr/>
        <a:lstStyle/>
        <a:p>
          <a:endParaRPr lang="pt-BR" sz="2000"/>
        </a:p>
      </dgm:t>
    </dgm:pt>
    <dgm:pt modelId="{668F8D54-A9DF-4ED5-B663-82F50663C488}">
      <dgm:prSet phldrT="[Texto]" custT="1"/>
      <dgm:spPr/>
      <dgm:t>
        <a:bodyPr/>
        <a:lstStyle/>
        <a:p>
          <a:r>
            <a:rPr lang="pt-BR" sz="2000" dirty="0"/>
            <a:t>Administração das operações (operacional/ gestão/ contratação de prestadores)</a:t>
          </a:r>
        </a:p>
      </dgm:t>
    </dgm:pt>
    <dgm:pt modelId="{E71CF654-473C-4723-A4A9-FB8314C4BDDD}" type="parTrans" cxnId="{47FBE1FE-7B33-48BF-A479-C2483551007B}">
      <dgm:prSet/>
      <dgm:spPr/>
      <dgm:t>
        <a:bodyPr/>
        <a:lstStyle/>
        <a:p>
          <a:endParaRPr lang="pt-BR" sz="2000"/>
        </a:p>
      </dgm:t>
    </dgm:pt>
    <dgm:pt modelId="{0D1A96CA-56C2-49FA-A26E-860FFFA3647B}" type="sibTrans" cxnId="{47FBE1FE-7B33-48BF-A479-C2483551007B}">
      <dgm:prSet/>
      <dgm:spPr/>
      <dgm:t>
        <a:bodyPr/>
        <a:lstStyle/>
        <a:p>
          <a:endParaRPr lang="pt-BR" sz="2000"/>
        </a:p>
      </dgm:t>
    </dgm:pt>
    <dgm:pt modelId="{A233982B-40E3-4A8E-B783-4B6258AFB4C5}">
      <dgm:prSet phldrT="[Texto]" custT="1"/>
      <dgm:spPr/>
      <dgm:t>
        <a:bodyPr/>
        <a:lstStyle/>
        <a:p>
          <a:r>
            <a:rPr lang="pt-BR" sz="2000" dirty="0"/>
            <a:t>Operacionalização</a:t>
          </a:r>
        </a:p>
      </dgm:t>
    </dgm:pt>
    <dgm:pt modelId="{E9AA65F7-6C52-4F42-9C35-5963B390646B}" type="parTrans" cxnId="{0469798A-5CAB-4BB9-9249-F1179C9FA5C8}">
      <dgm:prSet/>
      <dgm:spPr/>
      <dgm:t>
        <a:bodyPr/>
        <a:lstStyle/>
        <a:p>
          <a:endParaRPr lang="pt-BR" sz="2000"/>
        </a:p>
      </dgm:t>
    </dgm:pt>
    <dgm:pt modelId="{636AABAC-37E3-45D3-A5DB-2D0E80C74A17}" type="sibTrans" cxnId="{0469798A-5CAB-4BB9-9249-F1179C9FA5C8}">
      <dgm:prSet/>
      <dgm:spPr/>
      <dgm:t>
        <a:bodyPr/>
        <a:lstStyle/>
        <a:p>
          <a:endParaRPr lang="pt-BR" sz="2000"/>
        </a:p>
      </dgm:t>
    </dgm:pt>
    <dgm:pt modelId="{B0432639-2D96-4F10-A58B-5216227C1140}">
      <dgm:prSet phldrT="[Texto]" custT="1"/>
      <dgm:spPr/>
      <dgm:t>
        <a:bodyPr/>
        <a:lstStyle/>
        <a:p>
          <a:r>
            <a:rPr lang="pt-BR" sz="2000" dirty="0"/>
            <a:t>Cálculo das prestações/encargos</a:t>
          </a:r>
        </a:p>
      </dgm:t>
    </dgm:pt>
    <dgm:pt modelId="{68204B33-2FFB-43F7-A4A7-C6EDE753E427}" type="parTrans" cxnId="{D29338D1-2424-40EB-A110-8247DDC54DA0}">
      <dgm:prSet/>
      <dgm:spPr/>
      <dgm:t>
        <a:bodyPr/>
        <a:lstStyle/>
        <a:p>
          <a:endParaRPr lang="pt-BR" sz="2000"/>
        </a:p>
      </dgm:t>
    </dgm:pt>
    <dgm:pt modelId="{4B71F492-14A4-4A53-84A9-5C56B3BE91E3}" type="sibTrans" cxnId="{D29338D1-2424-40EB-A110-8247DDC54DA0}">
      <dgm:prSet/>
      <dgm:spPr/>
      <dgm:t>
        <a:bodyPr/>
        <a:lstStyle/>
        <a:p>
          <a:endParaRPr lang="pt-BR" sz="2000"/>
        </a:p>
      </dgm:t>
    </dgm:pt>
    <dgm:pt modelId="{725B2731-5F3C-4945-9289-B2E8D0891924}">
      <dgm:prSet phldrT="[Texto]" custT="1"/>
      <dgm:spPr/>
      <dgm:t>
        <a:bodyPr/>
        <a:lstStyle/>
        <a:p>
          <a:r>
            <a:rPr lang="pt-BR" sz="2000" dirty="0"/>
            <a:t>Prazos</a:t>
          </a:r>
        </a:p>
      </dgm:t>
    </dgm:pt>
    <dgm:pt modelId="{8DD306B6-2FF6-446E-8E34-644B8FD4CB81}" type="parTrans" cxnId="{2E809D46-888A-423A-885F-194996E0FFF9}">
      <dgm:prSet/>
      <dgm:spPr/>
      <dgm:t>
        <a:bodyPr/>
        <a:lstStyle/>
        <a:p>
          <a:endParaRPr lang="pt-BR" sz="2000"/>
        </a:p>
      </dgm:t>
    </dgm:pt>
    <dgm:pt modelId="{F9CB4DE9-31A5-4A93-8436-FBA353D48B87}" type="sibTrans" cxnId="{2E809D46-888A-423A-885F-194996E0FFF9}">
      <dgm:prSet/>
      <dgm:spPr/>
      <dgm:t>
        <a:bodyPr/>
        <a:lstStyle/>
        <a:p>
          <a:endParaRPr lang="pt-BR" sz="2000"/>
        </a:p>
      </dgm:t>
    </dgm:pt>
    <dgm:pt modelId="{A54526BF-551D-407D-A376-0390A231EE57}">
      <dgm:prSet phldrT="[Texto]" custT="1"/>
      <dgm:spPr/>
      <dgm:t>
        <a:bodyPr/>
        <a:lstStyle/>
        <a:p>
          <a:r>
            <a:rPr lang="pt-BR" sz="2000" dirty="0"/>
            <a:t>Critérios de elegibilidade</a:t>
          </a:r>
        </a:p>
      </dgm:t>
    </dgm:pt>
    <dgm:pt modelId="{D255F3EE-845E-4CE2-9CA8-894812010DFC}" type="parTrans" cxnId="{95A20AAE-5196-45F5-9435-38264A48D2C3}">
      <dgm:prSet/>
      <dgm:spPr/>
      <dgm:t>
        <a:bodyPr/>
        <a:lstStyle/>
        <a:p>
          <a:endParaRPr lang="pt-BR" sz="2000"/>
        </a:p>
      </dgm:t>
    </dgm:pt>
    <dgm:pt modelId="{14A6871B-23A2-4003-AA3D-0B89831B337E}" type="sibTrans" cxnId="{95A20AAE-5196-45F5-9435-38264A48D2C3}">
      <dgm:prSet/>
      <dgm:spPr/>
      <dgm:t>
        <a:bodyPr/>
        <a:lstStyle/>
        <a:p>
          <a:endParaRPr lang="pt-BR" sz="2000"/>
        </a:p>
      </dgm:t>
    </dgm:pt>
    <dgm:pt modelId="{4C3FDE7F-EE79-451F-86EA-4CACA781994B}">
      <dgm:prSet phldrT="[Texto]" custT="1"/>
      <dgm:spPr/>
      <dgm:t>
        <a:bodyPr/>
        <a:lstStyle/>
        <a:p>
          <a:r>
            <a:rPr lang="pt-BR" sz="2000" dirty="0"/>
            <a:t>Condições de acesso</a:t>
          </a:r>
        </a:p>
      </dgm:t>
    </dgm:pt>
    <dgm:pt modelId="{759DA927-076D-4FF8-A7E7-CD211B998D45}" type="parTrans" cxnId="{6FA98288-E345-41FD-B330-6D395AEE1EDB}">
      <dgm:prSet/>
      <dgm:spPr/>
      <dgm:t>
        <a:bodyPr/>
        <a:lstStyle/>
        <a:p>
          <a:endParaRPr lang="pt-BR" sz="2000"/>
        </a:p>
      </dgm:t>
    </dgm:pt>
    <dgm:pt modelId="{C90CCC92-7116-4781-B0E3-EC0B529BAE44}" type="sibTrans" cxnId="{6FA98288-E345-41FD-B330-6D395AEE1EDB}">
      <dgm:prSet/>
      <dgm:spPr/>
      <dgm:t>
        <a:bodyPr/>
        <a:lstStyle/>
        <a:p>
          <a:endParaRPr lang="pt-BR" sz="2000"/>
        </a:p>
      </dgm:t>
    </dgm:pt>
    <dgm:pt modelId="{3F77956A-7E3D-4079-8754-2F7925D6CFEF}">
      <dgm:prSet phldrT="[Texto]" custT="1"/>
      <dgm:spPr/>
      <dgm:t>
        <a:bodyPr/>
        <a:lstStyle/>
        <a:p>
          <a:pPr>
            <a:buNone/>
          </a:pPr>
          <a:r>
            <a:rPr lang="pt-BR" sz="2000" dirty="0"/>
            <a:t>Considerando perfil da carteira, meta atuarial, taxa de inadimplência</a:t>
          </a:r>
        </a:p>
      </dgm:t>
    </dgm:pt>
    <dgm:pt modelId="{48564D30-2DAB-40BC-BBA9-FE4F72F1565F}" type="parTrans" cxnId="{675BF5A6-B2AD-43E6-B39E-A2E645368440}">
      <dgm:prSet/>
      <dgm:spPr/>
      <dgm:t>
        <a:bodyPr/>
        <a:lstStyle/>
        <a:p>
          <a:endParaRPr lang="pt-BR" sz="2000"/>
        </a:p>
      </dgm:t>
    </dgm:pt>
    <dgm:pt modelId="{B77915A9-1830-4C8B-900B-ACDFA12EE81B}" type="sibTrans" cxnId="{675BF5A6-B2AD-43E6-B39E-A2E645368440}">
      <dgm:prSet/>
      <dgm:spPr/>
      <dgm:t>
        <a:bodyPr/>
        <a:lstStyle/>
        <a:p>
          <a:endParaRPr lang="pt-BR" sz="2000"/>
        </a:p>
      </dgm:t>
    </dgm:pt>
    <dgm:pt modelId="{DE6B7572-AB46-4094-A762-71C342ADA2DA}">
      <dgm:prSet phldrT="[Texto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t-BR" sz="2000" dirty="0">
              <a:solidFill>
                <a:srgbClr val="FF0000"/>
              </a:solidFill>
            </a:rPr>
            <a:t>Sistema </a:t>
          </a:r>
          <a:r>
            <a:rPr lang="pt-BR" sz="2000" dirty="0"/>
            <a:t>interligado ao de cadastro/ folhas de pagamento</a:t>
          </a:r>
        </a:p>
      </dgm:t>
    </dgm:pt>
    <dgm:pt modelId="{886AAAA3-BBDF-4FB4-84CA-6BE4F1B260AB}" type="parTrans" cxnId="{94EFAC51-6BD3-4742-99FD-81E698E8001E}">
      <dgm:prSet/>
      <dgm:spPr/>
      <dgm:t>
        <a:bodyPr/>
        <a:lstStyle/>
        <a:p>
          <a:endParaRPr lang="pt-BR" sz="2000"/>
        </a:p>
      </dgm:t>
    </dgm:pt>
    <dgm:pt modelId="{2A415D19-8F0E-4A00-A27A-041D6DDC1162}" type="sibTrans" cxnId="{94EFAC51-6BD3-4742-99FD-81E698E8001E}">
      <dgm:prSet/>
      <dgm:spPr/>
      <dgm:t>
        <a:bodyPr/>
        <a:lstStyle/>
        <a:p>
          <a:endParaRPr lang="pt-BR" sz="2000"/>
        </a:p>
      </dgm:t>
    </dgm:pt>
    <dgm:pt modelId="{C24DA972-60D9-46F4-9486-529F6964DE38}">
      <dgm:prSet phldrT="[Texto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t-BR" sz="2000" dirty="0"/>
            <a:t>Podem ser  contratados se for o caso, prestadores de serviço/ </a:t>
          </a:r>
          <a:r>
            <a:rPr lang="pt-BR" sz="2000" dirty="0">
              <a:solidFill>
                <a:srgbClr val="FF0000"/>
              </a:solidFill>
            </a:rPr>
            <a:t>plataformas digitais </a:t>
          </a:r>
          <a:r>
            <a:rPr lang="pt-BR" sz="2000" dirty="0">
              <a:solidFill>
                <a:schemeClr val="tx1"/>
              </a:solidFill>
            </a:rPr>
            <a:t>cujo custeio se dará por meio da taxa de adm. da carteira;</a:t>
          </a:r>
          <a:endParaRPr lang="pt-BR" sz="2000" dirty="0"/>
        </a:p>
      </dgm:t>
    </dgm:pt>
    <dgm:pt modelId="{CA1AE4B9-E3D1-4870-A430-73B06E90A8F4}" type="parTrans" cxnId="{B6D890CB-23DE-41A2-81E8-76CC4276CA88}">
      <dgm:prSet/>
      <dgm:spPr/>
      <dgm:t>
        <a:bodyPr/>
        <a:lstStyle/>
        <a:p>
          <a:endParaRPr lang="pt-BR" sz="2000"/>
        </a:p>
      </dgm:t>
    </dgm:pt>
    <dgm:pt modelId="{22B50F70-3960-48EF-B154-06DC50F82329}" type="sibTrans" cxnId="{B6D890CB-23DE-41A2-81E8-76CC4276CA88}">
      <dgm:prSet/>
      <dgm:spPr/>
      <dgm:t>
        <a:bodyPr/>
        <a:lstStyle/>
        <a:p>
          <a:endParaRPr lang="pt-BR" sz="2000"/>
        </a:p>
      </dgm:t>
    </dgm:pt>
    <dgm:pt modelId="{BB4ADE97-8410-4794-96AE-8574B40E059D}">
      <dgm:prSet phldrT="[Texto]" custT="1"/>
      <dgm:spPr/>
      <dgm:t>
        <a:bodyPr/>
        <a:lstStyle/>
        <a:p>
          <a:r>
            <a:rPr lang="pt-BR" sz="2000" dirty="0"/>
            <a:t>Custeio de seguros e/ou de fundos garantidores e/ou de oscilação de riscos (segregados financeira/ contabilmente) considerando mortalidade, rotatividade;</a:t>
          </a:r>
        </a:p>
      </dgm:t>
    </dgm:pt>
    <dgm:pt modelId="{C1B2D9E1-3C31-4591-9317-CDF15AAA4380}" type="sibTrans" cxnId="{984B39F9-98EC-478C-9783-DCCA43B5C3C0}">
      <dgm:prSet/>
      <dgm:spPr/>
      <dgm:t>
        <a:bodyPr/>
        <a:lstStyle/>
        <a:p>
          <a:endParaRPr lang="pt-BR" sz="2000"/>
        </a:p>
      </dgm:t>
    </dgm:pt>
    <dgm:pt modelId="{FA0E74F5-E0E7-4522-A297-09731F8BEDD1}" type="parTrans" cxnId="{984B39F9-98EC-478C-9783-DCCA43B5C3C0}">
      <dgm:prSet/>
      <dgm:spPr/>
      <dgm:t>
        <a:bodyPr/>
        <a:lstStyle/>
        <a:p>
          <a:endParaRPr lang="pt-BR" sz="2000"/>
        </a:p>
      </dgm:t>
    </dgm:pt>
    <dgm:pt modelId="{7A810F1D-B676-473B-8B07-018CC8381D0E}">
      <dgm:prSet custT="1"/>
      <dgm:spPr/>
      <dgm:t>
        <a:bodyPr/>
        <a:lstStyle/>
        <a:p>
          <a:r>
            <a:rPr lang="pt-BR" sz="2000" dirty="0"/>
            <a:t> adicional de riscos p/  inadimplência</a:t>
          </a:r>
        </a:p>
        <a:p>
          <a:r>
            <a:rPr lang="pt-BR" sz="2000" dirty="0"/>
            <a:t> </a:t>
          </a:r>
        </a:p>
      </dgm:t>
    </dgm:pt>
    <dgm:pt modelId="{E46D0780-B85F-4F84-BC9D-ABB2A2808B86}" type="parTrans" cxnId="{3360B3DA-BBD2-47BF-A4C0-7EBC018A48E8}">
      <dgm:prSet/>
      <dgm:spPr/>
      <dgm:t>
        <a:bodyPr/>
        <a:lstStyle/>
        <a:p>
          <a:endParaRPr lang="pt-BR"/>
        </a:p>
      </dgm:t>
    </dgm:pt>
    <dgm:pt modelId="{DFEC8B51-66C6-4D22-A9FB-130BC6DC8269}" type="sibTrans" cxnId="{3360B3DA-BBD2-47BF-A4C0-7EBC018A48E8}">
      <dgm:prSet/>
      <dgm:spPr/>
      <dgm:t>
        <a:bodyPr/>
        <a:lstStyle/>
        <a:p>
          <a:endParaRPr lang="pt-BR"/>
        </a:p>
      </dgm:t>
    </dgm:pt>
    <dgm:pt modelId="{CE3B6C15-AF25-4B19-833D-1E53000BACDC}">
      <dgm:prSet phldrT="[Texto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t-BR" sz="2000" dirty="0"/>
            <a:t>Mantém-se a responsabilidade da UG pelas operações</a:t>
          </a:r>
        </a:p>
      </dgm:t>
    </dgm:pt>
    <dgm:pt modelId="{0698AAC0-814C-434A-901F-E0F270984B2F}" type="parTrans" cxnId="{02585C6C-4277-4FB0-B591-2FA4F090B972}">
      <dgm:prSet/>
      <dgm:spPr/>
      <dgm:t>
        <a:bodyPr/>
        <a:lstStyle/>
        <a:p>
          <a:endParaRPr lang="pt-BR"/>
        </a:p>
      </dgm:t>
    </dgm:pt>
    <dgm:pt modelId="{0E124436-F91B-4780-A3E5-58ED6E68DFD7}" type="sibTrans" cxnId="{02585C6C-4277-4FB0-B591-2FA4F090B972}">
      <dgm:prSet/>
      <dgm:spPr/>
      <dgm:t>
        <a:bodyPr/>
        <a:lstStyle/>
        <a:p>
          <a:endParaRPr lang="pt-BR"/>
        </a:p>
      </dgm:t>
    </dgm:pt>
    <dgm:pt modelId="{109E5C00-7120-4078-8305-4A97FEE1425E}" type="pres">
      <dgm:prSet presAssocID="{5376D216-6238-40E1-B65F-A2EDA6A2092F}" presName="linearFlow" presStyleCnt="0">
        <dgm:presLayoutVars>
          <dgm:dir/>
          <dgm:animLvl val="lvl"/>
          <dgm:resizeHandles val="exact"/>
        </dgm:presLayoutVars>
      </dgm:prSet>
      <dgm:spPr/>
    </dgm:pt>
    <dgm:pt modelId="{CC93EA46-82A6-4C6F-BACB-171D00E8FAC6}" type="pres">
      <dgm:prSet presAssocID="{A2DB3D36-3FAF-45FB-A968-03FFD4EDA0F8}" presName="composite" presStyleCnt="0"/>
      <dgm:spPr/>
    </dgm:pt>
    <dgm:pt modelId="{89B21F14-7D36-4151-ABB7-362D2FD151D5}" type="pres">
      <dgm:prSet presAssocID="{A2DB3D36-3FAF-45FB-A968-03FFD4EDA0F8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710CBD06-821B-4528-B423-B4ACF5B27D09}" type="pres">
      <dgm:prSet presAssocID="{A2DB3D36-3FAF-45FB-A968-03FFD4EDA0F8}" presName="parSh" presStyleLbl="node1" presStyleIdx="0" presStyleCnt="3"/>
      <dgm:spPr/>
    </dgm:pt>
    <dgm:pt modelId="{7B9897BD-FE99-4BDA-ADBC-8B55B07FB0D4}" type="pres">
      <dgm:prSet presAssocID="{A2DB3D36-3FAF-45FB-A968-03FFD4EDA0F8}" presName="desTx" presStyleLbl="fgAcc1" presStyleIdx="0" presStyleCnt="3" custScaleX="107218">
        <dgm:presLayoutVars>
          <dgm:bulletEnabled val="1"/>
        </dgm:presLayoutVars>
      </dgm:prSet>
      <dgm:spPr/>
    </dgm:pt>
    <dgm:pt modelId="{F82BADB3-72D9-404E-9432-6E324D892160}" type="pres">
      <dgm:prSet presAssocID="{5017829B-C314-4D8A-9C0B-5E9A41C012D9}" presName="sibTrans" presStyleLbl="sibTrans2D1" presStyleIdx="0" presStyleCnt="2"/>
      <dgm:spPr/>
    </dgm:pt>
    <dgm:pt modelId="{55D32804-C232-41E6-BB4E-8C4815E107DB}" type="pres">
      <dgm:prSet presAssocID="{5017829B-C314-4D8A-9C0B-5E9A41C012D9}" presName="connTx" presStyleLbl="sibTrans2D1" presStyleIdx="0" presStyleCnt="2"/>
      <dgm:spPr/>
    </dgm:pt>
    <dgm:pt modelId="{1A47D7DF-41B9-42A1-81A8-E52377D6F819}" type="pres">
      <dgm:prSet presAssocID="{B4D9ED77-C282-4B61-8570-AD0A66246B90}" presName="composite" presStyleCnt="0"/>
      <dgm:spPr/>
    </dgm:pt>
    <dgm:pt modelId="{3DB8BE89-0AFB-4B60-8D54-139716F05135}" type="pres">
      <dgm:prSet presAssocID="{B4D9ED77-C282-4B61-8570-AD0A66246B90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93A5BBFC-A753-4DA4-9571-72B003ED3C13}" type="pres">
      <dgm:prSet presAssocID="{B4D9ED77-C282-4B61-8570-AD0A66246B90}" presName="parSh" presStyleLbl="node1" presStyleIdx="1" presStyleCnt="3"/>
      <dgm:spPr/>
    </dgm:pt>
    <dgm:pt modelId="{D3C1C233-7DAD-486A-9DA7-0F72709AA3CB}" type="pres">
      <dgm:prSet presAssocID="{B4D9ED77-C282-4B61-8570-AD0A66246B90}" presName="desTx" presStyleLbl="fgAcc1" presStyleIdx="1" presStyleCnt="3" custScaleX="105852" custScaleY="100000" custLinFactNeighborX="-10301" custLinFactNeighborY="-2299">
        <dgm:presLayoutVars>
          <dgm:bulletEnabled val="1"/>
        </dgm:presLayoutVars>
      </dgm:prSet>
      <dgm:spPr/>
    </dgm:pt>
    <dgm:pt modelId="{3E3185D1-70F1-4242-8B3C-4CAD0CFE9B21}" type="pres">
      <dgm:prSet presAssocID="{44699F46-6325-4FAC-95FA-A0A4171AB12A}" presName="sibTrans" presStyleLbl="sibTrans2D1" presStyleIdx="1" presStyleCnt="2"/>
      <dgm:spPr/>
    </dgm:pt>
    <dgm:pt modelId="{C6C1FA41-1942-475B-A3EF-0AFA96E7DEE9}" type="pres">
      <dgm:prSet presAssocID="{44699F46-6325-4FAC-95FA-A0A4171AB12A}" presName="connTx" presStyleLbl="sibTrans2D1" presStyleIdx="1" presStyleCnt="2"/>
      <dgm:spPr/>
    </dgm:pt>
    <dgm:pt modelId="{CFFD4888-89B6-4003-9D61-5ECF91AC2699}" type="pres">
      <dgm:prSet presAssocID="{A233982B-40E3-4A8E-B783-4B6258AFB4C5}" presName="composite" presStyleCnt="0"/>
      <dgm:spPr/>
    </dgm:pt>
    <dgm:pt modelId="{B1FB0554-9405-4145-BB53-077130C654C1}" type="pres">
      <dgm:prSet presAssocID="{A233982B-40E3-4A8E-B783-4B6258AFB4C5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ED31524F-316C-456A-BB86-6BD9A8C81F1D}" type="pres">
      <dgm:prSet presAssocID="{A233982B-40E3-4A8E-B783-4B6258AFB4C5}" presName="parSh" presStyleLbl="node1" presStyleIdx="2" presStyleCnt="3"/>
      <dgm:spPr/>
    </dgm:pt>
    <dgm:pt modelId="{89A9C8D8-CE35-40F4-8C95-F784CACD403E}" type="pres">
      <dgm:prSet presAssocID="{A233982B-40E3-4A8E-B783-4B6258AFB4C5}" presName="desTx" presStyleLbl="fgAcc1" presStyleIdx="2" presStyleCnt="3" custLinFactNeighborX="-2468" custLinFactNeighborY="-7483">
        <dgm:presLayoutVars>
          <dgm:bulletEnabled val="1"/>
        </dgm:presLayoutVars>
      </dgm:prSet>
      <dgm:spPr/>
    </dgm:pt>
  </dgm:ptLst>
  <dgm:cxnLst>
    <dgm:cxn modelId="{233FA001-3C57-4800-AD96-D5930AF44A4E}" type="presOf" srcId="{4C3FDE7F-EE79-451F-86EA-4CACA781994B}" destId="{7B9897BD-FE99-4BDA-ADBC-8B55B07FB0D4}" srcOrd="0" destOrd="4" presId="urn:microsoft.com/office/officeart/2005/8/layout/process3"/>
    <dgm:cxn modelId="{164A2E04-BEB9-4DF3-B31C-C892DC724EB1}" type="presOf" srcId="{A233982B-40E3-4A8E-B783-4B6258AFB4C5}" destId="{ED31524F-316C-456A-BB86-6BD9A8C81F1D}" srcOrd="1" destOrd="0" presId="urn:microsoft.com/office/officeart/2005/8/layout/process3"/>
    <dgm:cxn modelId="{25A25F09-238E-4BE1-A57D-29A560835D83}" type="presOf" srcId="{5017829B-C314-4D8A-9C0B-5E9A41C012D9}" destId="{55D32804-C232-41E6-BB4E-8C4815E107DB}" srcOrd="1" destOrd="0" presId="urn:microsoft.com/office/officeart/2005/8/layout/process3"/>
    <dgm:cxn modelId="{263C8C0E-15D9-4DB1-9A19-7AE308C8A1C2}" type="presOf" srcId="{B0432639-2D96-4F10-A58B-5216227C1140}" destId="{7B9897BD-FE99-4BDA-ADBC-8B55B07FB0D4}" srcOrd="0" destOrd="1" presId="urn:microsoft.com/office/officeart/2005/8/layout/process3"/>
    <dgm:cxn modelId="{4D5ED717-09DF-4B8B-97DC-5D5D9803EF19}" type="presOf" srcId="{DE6B7572-AB46-4094-A762-71C342ADA2DA}" destId="{89A9C8D8-CE35-40F4-8C95-F784CACD403E}" srcOrd="0" destOrd="0" presId="urn:microsoft.com/office/officeart/2005/8/layout/process3"/>
    <dgm:cxn modelId="{6A920D19-4D3C-4C00-B7FE-892A84CD4084}" type="presOf" srcId="{7A810F1D-B676-473B-8B07-018CC8381D0E}" destId="{D3C1C233-7DAD-486A-9DA7-0F72709AA3CB}" srcOrd="0" destOrd="2" presId="urn:microsoft.com/office/officeart/2005/8/layout/process3"/>
    <dgm:cxn modelId="{72AC581E-1E76-42EE-BC0F-24BC96FCC31B}" srcId="{A2DB3D36-3FAF-45FB-A968-03FFD4EDA0F8}" destId="{FA5B9B25-33A9-4F4F-B14B-394895F28E89}" srcOrd="0" destOrd="0" parTransId="{E09C770F-3300-4134-981D-3E4EB03E227D}" sibTransId="{D6A34CDA-ECBA-4CA4-AD9F-953D7659C24A}"/>
    <dgm:cxn modelId="{B1A67E27-637B-41B7-925B-98BB1694C376}" type="presOf" srcId="{C24DA972-60D9-46F4-9486-529F6964DE38}" destId="{89A9C8D8-CE35-40F4-8C95-F784CACD403E}" srcOrd="0" destOrd="1" presId="urn:microsoft.com/office/officeart/2005/8/layout/process3"/>
    <dgm:cxn modelId="{84DBBD3C-189E-4AFC-A044-2D8674943A0B}" type="presOf" srcId="{A54526BF-551D-407D-A376-0390A231EE57}" destId="{7B9897BD-FE99-4BDA-ADBC-8B55B07FB0D4}" srcOrd="0" destOrd="3" presId="urn:microsoft.com/office/officeart/2005/8/layout/process3"/>
    <dgm:cxn modelId="{39F13B62-215E-4B58-9041-72B882E080C3}" type="presOf" srcId="{5017829B-C314-4D8A-9C0B-5E9A41C012D9}" destId="{F82BADB3-72D9-404E-9432-6E324D892160}" srcOrd="0" destOrd="0" presId="urn:microsoft.com/office/officeart/2005/8/layout/process3"/>
    <dgm:cxn modelId="{8D637B43-6EE0-4956-9525-825C104BEC81}" type="presOf" srcId="{FA5B9B25-33A9-4F4F-B14B-394895F28E89}" destId="{7B9897BD-FE99-4BDA-ADBC-8B55B07FB0D4}" srcOrd="0" destOrd="0" presId="urn:microsoft.com/office/officeart/2005/8/layout/process3"/>
    <dgm:cxn modelId="{2E809D46-888A-423A-885F-194996E0FFF9}" srcId="{A2DB3D36-3FAF-45FB-A968-03FFD4EDA0F8}" destId="{725B2731-5F3C-4945-9289-B2E8D0891924}" srcOrd="2" destOrd="0" parTransId="{8DD306B6-2FF6-446E-8E34-644B8FD4CB81}" sibTransId="{F9CB4DE9-31A5-4A93-8436-FBA353D48B87}"/>
    <dgm:cxn modelId="{02585C6C-4277-4FB0-B591-2FA4F090B972}" srcId="{A233982B-40E3-4A8E-B783-4B6258AFB4C5}" destId="{CE3B6C15-AF25-4B19-833D-1E53000BACDC}" srcOrd="2" destOrd="0" parTransId="{0698AAC0-814C-434A-901F-E0F270984B2F}" sibTransId="{0E124436-F91B-4780-A3E5-58ED6E68DFD7}"/>
    <dgm:cxn modelId="{94EFAC51-6BD3-4742-99FD-81E698E8001E}" srcId="{A233982B-40E3-4A8E-B783-4B6258AFB4C5}" destId="{DE6B7572-AB46-4094-A762-71C342ADA2DA}" srcOrd="0" destOrd="0" parTransId="{886AAAA3-BBDF-4FB4-84CA-6BE4F1B260AB}" sibTransId="{2A415D19-8F0E-4A00-A27A-041D6DDC1162}"/>
    <dgm:cxn modelId="{548DC571-39A6-460E-BE7B-518EA29D612A}" type="presOf" srcId="{3F77956A-7E3D-4079-8754-2F7925D6CFEF}" destId="{7B9897BD-FE99-4BDA-ADBC-8B55B07FB0D4}" srcOrd="0" destOrd="5" presId="urn:microsoft.com/office/officeart/2005/8/layout/process3"/>
    <dgm:cxn modelId="{FD9F1473-772E-457F-92B1-A01E43B82C45}" type="presOf" srcId="{44699F46-6325-4FAC-95FA-A0A4171AB12A}" destId="{3E3185D1-70F1-4242-8B3C-4CAD0CFE9B21}" srcOrd="0" destOrd="0" presId="urn:microsoft.com/office/officeart/2005/8/layout/process3"/>
    <dgm:cxn modelId="{D875EE74-85DB-44A0-B23F-9B7C149D0C3A}" srcId="{5376D216-6238-40E1-B65F-A2EDA6A2092F}" destId="{A2DB3D36-3FAF-45FB-A968-03FFD4EDA0F8}" srcOrd="0" destOrd="0" parTransId="{E96E74A5-3D93-4EF6-91A8-9E4DEF02F0CD}" sibTransId="{5017829B-C314-4D8A-9C0B-5E9A41C012D9}"/>
    <dgm:cxn modelId="{F2B5AE87-9492-4774-9C96-1E94FFB5A8A6}" type="presOf" srcId="{CE3B6C15-AF25-4B19-833D-1E53000BACDC}" destId="{89A9C8D8-CE35-40F4-8C95-F784CACD403E}" srcOrd="0" destOrd="2" presId="urn:microsoft.com/office/officeart/2005/8/layout/process3"/>
    <dgm:cxn modelId="{6FA98288-E345-41FD-B330-6D395AEE1EDB}" srcId="{A2DB3D36-3FAF-45FB-A968-03FFD4EDA0F8}" destId="{4C3FDE7F-EE79-451F-86EA-4CACA781994B}" srcOrd="4" destOrd="0" parTransId="{759DA927-076D-4FF8-A7E7-CD211B998D45}" sibTransId="{C90CCC92-7116-4781-B0E3-EC0B529BAE44}"/>
    <dgm:cxn modelId="{0469798A-5CAB-4BB9-9249-F1179C9FA5C8}" srcId="{5376D216-6238-40E1-B65F-A2EDA6A2092F}" destId="{A233982B-40E3-4A8E-B783-4B6258AFB4C5}" srcOrd="2" destOrd="0" parTransId="{E9AA65F7-6C52-4F42-9C35-5963B390646B}" sibTransId="{636AABAC-37E3-45D3-A5DB-2D0E80C74A17}"/>
    <dgm:cxn modelId="{756CB495-FA7F-4C1A-AB11-CAEE92D82511}" type="presOf" srcId="{5376D216-6238-40E1-B65F-A2EDA6A2092F}" destId="{109E5C00-7120-4078-8305-4A97FEE1425E}" srcOrd="0" destOrd="0" presId="urn:microsoft.com/office/officeart/2005/8/layout/process3"/>
    <dgm:cxn modelId="{5DCEEAA5-8D0C-4CD3-9FC7-473AC6054FAF}" type="presOf" srcId="{A2DB3D36-3FAF-45FB-A968-03FFD4EDA0F8}" destId="{710CBD06-821B-4528-B423-B4ACF5B27D09}" srcOrd="1" destOrd="0" presId="urn:microsoft.com/office/officeart/2005/8/layout/process3"/>
    <dgm:cxn modelId="{675BF5A6-B2AD-43E6-B39E-A2E645368440}" srcId="{A2DB3D36-3FAF-45FB-A968-03FFD4EDA0F8}" destId="{3F77956A-7E3D-4079-8754-2F7925D6CFEF}" srcOrd="5" destOrd="0" parTransId="{48564D30-2DAB-40BC-BBA9-FE4F72F1565F}" sibTransId="{B77915A9-1830-4C8B-900B-ACDFA12EE81B}"/>
    <dgm:cxn modelId="{95A20AAE-5196-45F5-9435-38264A48D2C3}" srcId="{A2DB3D36-3FAF-45FB-A968-03FFD4EDA0F8}" destId="{A54526BF-551D-407D-A376-0390A231EE57}" srcOrd="3" destOrd="0" parTransId="{D255F3EE-845E-4CE2-9CA8-894812010DFC}" sibTransId="{14A6871B-23A2-4003-AA3D-0B89831B337E}"/>
    <dgm:cxn modelId="{40E0ADAE-63BD-4A71-9239-5B5F152B6AD3}" type="presOf" srcId="{725B2731-5F3C-4945-9289-B2E8D0891924}" destId="{7B9897BD-FE99-4BDA-ADBC-8B55B07FB0D4}" srcOrd="0" destOrd="2" presId="urn:microsoft.com/office/officeart/2005/8/layout/process3"/>
    <dgm:cxn modelId="{B6D890CB-23DE-41A2-81E8-76CC4276CA88}" srcId="{A233982B-40E3-4A8E-B783-4B6258AFB4C5}" destId="{C24DA972-60D9-46F4-9486-529F6964DE38}" srcOrd="1" destOrd="0" parTransId="{CA1AE4B9-E3D1-4870-A430-73B06E90A8F4}" sibTransId="{22B50F70-3960-48EF-B154-06DC50F82329}"/>
    <dgm:cxn modelId="{D29338D1-2424-40EB-A110-8247DDC54DA0}" srcId="{A2DB3D36-3FAF-45FB-A968-03FFD4EDA0F8}" destId="{B0432639-2D96-4F10-A58B-5216227C1140}" srcOrd="1" destOrd="0" parTransId="{68204B33-2FFB-43F7-A4A7-C6EDE753E427}" sibTransId="{4B71F492-14A4-4A53-84A9-5C56B3BE91E3}"/>
    <dgm:cxn modelId="{04BB68D4-2C07-4D93-8F83-82642CBC2DA6}" type="presOf" srcId="{668F8D54-A9DF-4ED5-B663-82F50663C488}" destId="{D3C1C233-7DAD-486A-9DA7-0F72709AA3CB}" srcOrd="0" destOrd="0" presId="urn:microsoft.com/office/officeart/2005/8/layout/process3"/>
    <dgm:cxn modelId="{02C782D6-09B2-40BC-BC4C-8F6322C84B80}" type="presOf" srcId="{B4D9ED77-C282-4B61-8570-AD0A66246B90}" destId="{93A5BBFC-A753-4DA4-9571-72B003ED3C13}" srcOrd="1" destOrd="0" presId="urn:microsoft.com/office/officeart/2005/8/layout/process3"/>
    <dgm:cxn modelId="{C1125AD9-B17F-473A-A05C-DCF63C8417DD}" type="presOf" srcId="{B4D9ED77-C282-4B61-8570-AD0A66246B90}" destId="{3DB8BE89-0AFB-4B60-8D54-139716F05135}" srcOrd="0" destOrd="0" presId="urn:microsoft.com/office/officeart/2005/8/layout/process3"/>
    <dgm:cxn modelId="{3360B3DA-BBD2-47BF-A4C0-7EBC018A48E8}" srcId="{B4D9ED77-C282-4B61-8570-AD0A66246B90}" destId="{7A810F1D-B676-473B-8B07-018CC8381D0E}" srcOrd="2" destOrd="0" parTransId="{E46D0780-B85F-4F84-BC9D-ABB2A2808B86}" sibTransId="{DFEC8B51-66C6-4D22-A9FB-130BC6DC8269}"/>
    <dgm:cxn modelId="{A4B48CE7-0099-4A6B-A254-57A2C4865EA1}" type="presOf" srcId="{A2DB3D36-3FAF-45FB-A968-03FFD4EDA0F8}" destId="{89B21F14-7D36-4151-ABB7-362D2FD151D5}" srcOrd="0" destOrd="0" presId="urn:microsoft.com/office/officeart/2005/8/layout/process3"/>
    <dgm:cxn modelId="{C49183EA-CDFC-4435-B2A7-77D39D60614C}" srcId="{5376D216-6238-40E1-B65F-A2EDA6A2092F}" destId="{B4D9ED77-C282-4B61-8570-AD0A66246B90}" srcOrd="1" destOrd="0" parTransId="{962E8A18-CDE7-4136-9687-AA86EE55217D}" sibTransId="{44699F46-6325-4FAC-95FA-A0A4171AB12A}"/>
    <dgm:cxn modelId="{A4A6CEEA-2242-4091-BED5-F179A6951B4F}" type="presOf" srcId="{A233982B-40E3-4A8E-B783-4B6258AFB4C5}" destId="{B1FB0554-9405-4145-BB53-077130C654C1}" srcOrd="0" destOrd="0" presId="urn:microsoft.com/office/officeart/2005/8/layout/process3"/>
    <dgm:cxn modelId="{17CC63EF-C831-489F-9AA9-561BE0F75CA9}" type="presOf" srcId="{44699F46-6325-4FAC-95FA-A0A4171AB12A}" destId="{C6C1FA41-1942-475B-A3EF-0AFA96E7DEE9}" srcOrd="1" destOrd="0" presId="urn:microsoft.com/office/officeart/2005/8/layout/process3"/>
    <dgm:cxn modelId="{7ECBD4F0-94E0-46A2-8305-3B3249D1155B}" type="presOf" srcId="{BB4ADE97-8410-4794-96AE-8574B40E059D}" destId="{D3C1C233-7DAD-486A-9DA7-0F72709AA3CB}" srcOrd="0" destOrd="1" presId="urn:microsoft.com/office/officeart/2005/8/layout/process3"/>
    <dgm:cxn modelId="{984B39F9-98EC-478C-9783-DCCA43B5C3C0}" srcId="{B4D9ED77-C282-4B61-8570-AD0A66246B90}" destId="{BB4ADE97-8410-4794-96AE-8574B40E059D}" srcOrd="1" destOrd="0" parTransId="{FA0E74F5-E0E7-4522-A297-09731F8BEDD1}" sibTransId="{C1B2D9E1-3C31-4591-9317-CDF15AAA4380}"/>
    <dgm:cxn modelId="{47FBE1FE-7B33-48BF-A479-C2483551007B}" srcId="{B4D9ED77-C282-4B61-8570-AD0A66246B90}" destId="{668F8D54-A9DF-4ED5-B663-82F50663C488}" srcOrd="0" destOrd="0" parTransId="{E71CF654-473C-4723-A4A9-FB8314C4BDDD}" sibTransId="{0D1A96CA-56C2-49FA-A26E-860FFFA3647B}"/>
    <dgm:cxn modelId="{8180D4C2-08BC-4E2C-8690-7DF1A0B9C0DD}" type="presParOf" srcId="{109E5C00-7120-4078-8305-4A97FEE1425E}" destId="{CC93EA46-82A6-4C6F-BACB-171D00E8FAC6}" srcOrd="0" destOrd="0" presId="urn:microsoft.com/office/officeart/2005/8/layout/process3"/>
    <dgm:cxn modelId="{B6CDF6CF-7513-4C79-BF4A-CF11953F1BD5}" type="presParOf" srcId="{CC93EA46-82A6-4C6F-BACB-171D00E8FAC6}" destId="{89B21F14-7D36-4151-ABB7-362D2FD151D5}" srcOrd="0" destOrd="0" presId="urn:microsoft.com/office/officeart/2005/8/layout/process3"/>
    <dgm:cxn modelId="{C0B03C4C-E2BD-42CB-98E6-91457B9AB4A5}" type="presParOf" srcId="{CC93EA46-82A6-4C6F-BACB-171D00E8FAC6}" destId="{710CBD06-821B-4528-B423-B4ACF5B27D09}" srcOrd="1" destOrd="0" presId="urn:microsoft.com/office/officeart/2005/8/layout/process3"/>
    <dgm:cxn modelId="{78DCE2EB-A4E8-4F80-A99D-07DCBAA02864}" type="presParOf" srcId="{CC93EA46-82A6-4C6F-BACB-171D00E8FAC6}" destId="{7B9897BD-FE99-4BDA-ADBC-8B55B07FB0D4}" srcOrd="2" destOrd="0" presId="urn:microsoft.com/office/officeart/2005/8/layout/process3"/>
    <dgm:cxn modelId="{5DAD2B89-D003-44B0-8FB7-81C296B5B912}" type="presParOf" srcId="{109E5C00-7120-4078-8305-4A97FEE1425E}" destId="{F82BADB3-72D9-404E-9432-6E324D892160}" srcOrd="1" destOrd="0" presId="urn:microsoft.com/office/officeart/2005/8/layout/process3"/>
    <dgm:cxn modelId="{4A313D2F-EF8E-4F3F-A6DE-90FC7B6A6EAF}" type="presParOf" srcId="{F82BADB3-72D9-404E-9432-6E324D892160}" destId="{55D32804-C232-41E6-BB4E-8C4815E107DB}" srcOrd="0" destOrd="0" presId="urn:microsoft.com/office/officeart/2005/8/layout/process3"/>
    <dgm:cxn modelId="{447918EC-7102-4CCF-B749-A806FD56E4FE}" type="presParOf" srcId="{109E5C00-7120-4078-8305-4A97FEE1425E}" destId="{1A47D7DF-41B9-42A1-81A8-E52377D6F819}" srcOrd="2" destOrd="0" presId="urn:microsoft.com/office/officeart/2005/8/layout/process3"/>
    <dgm:cxn modelId="{325BC37F-2D52-4344-AE61-A5E5684B67B9}" type="presParOf" srcId="{1A47D7DF-41B9-42A1-81A8-E52377D6F819}" destId="{3DB8BE89-0AFB-4B60-8D54-139716F05135}" srcOrd="0" destOrd="0" presId="urn:microsoft.com/office/officeart/2005/8/layout/process3"/>
    <dgm:cxn modelId="{76311DA3-20CE-47E0-912F-4CB5AD6208F2}" type="presParOf" srcId="{1A47D7DF-41B9-42A1-81A8-E52377D6F819}" destId="{93A5BBFC-A753-4DA4-9571-72B003ED3C13}" srcOrd="1" destOrd="0" presId="urn:microsoft.com/office/officeart/2005/8/layout/process3"/>
    <dgm:cxn modelId="{26737424-2394-43A9-BDC8-7CD50EB96957}" type="presParOf" srcId="{1A47D7DF-41B9-42A1-81A8-E52377D6F819}" destId="{D3C1C233-7DAD-486A-9DA7-0F72709AA3CB}" srcOrd="2" destOrd="0" presId="urn:microsoft.com/office/officeart/2005/8/layout/process3"/>
    <dgm:cxn modelId="{65411E20-3CCA-4899-BBC8-82D293735E29}" type="presParOf" srcId="{109E5C00-7120-4078-8305-4A97FEE1425E}" destId="{3E3185D1-70F1-4242-8B3C-4CAD0CFE9B21}" srcOrd="3" destOrd="0" presId="urn:microsoft.com/office/officeart/2005/8/layout/process3"/>
    <dgm:cxn modelId="{F44BF4CE-543B-4CAF-B4FC-D64ECA84FE5B}" type="presParOf" srcId="{3E3185D1-70F1-4242-8B3C-4CAD0CFE9B21}" destId="{C6C1FA41-1942-475B-A3EF-0AFA96E7DEE9}" srcOrd="0" destOrd="0" presId="urn:microsoft.com/office/officeart/2005/8/layout/process3"/>
    <dgm:cxn modelId="{7A24983E-690D-482E-97FB-ED80D1646694}" type="presParOf" srcId="{109E5C00-7120-4078-8305-4A97FEE1425E}" destId="{CFFD4888-89B6-4003-9D61-5ECF91AC2699}" srcOrd="4" destOrd="0" presId="urn:microsoft.com/office/officeart/2005/8/layout/process3"/>
    <dgm:cxn modelId="{BD0CC746-7F33-4F33-B860-44746F5B4491}" type="presParOf" srcId="{CFFD4888-89B6-4003-9D61-5ECF91AC2699}" destId="{B1FB0554-9405-4145-BB53-077130C654C1}" srcOrd="0" destOrd="0" presId="urn:microsoft.com/office/officeart/2005/8/layout/process3"/>
    <dgm:cxn modelId="{A7E05D21-DADF-45EC-82EF-D90EDCCA3657}" type="presParOf" srcId="{CFFD4888-89B6-4003-9D61-5ECF91AC2699}" destId="{ED31524F-316C-456A-BB86-6BD9A8C81F1D}" srcOrd="1" destOrd="0" presId="urn:microsoft.com/office/officeart/2005/8/layout/process3"/>
    <dgm:cxn modelId="{BA6D691A-4BB7-4CAF-90C3-B6C0C45B05C4}" type="presParOf" srcId="{CFFD4888-89B6-4003-9D61-5ECF91AC2699}" destId="{89A9C8D8-CE35-40F4-8C95-F784CACD403E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376D216-6238-40E1-B65F-A2EDA6A2092F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A2DB3D36-3FAF-45FB-A968-03FFD4EDA0F8}">
      <dgm:prSet phldrT="[Texto]"/>
      <dgm:spPr/>
      <dgm:t>
        <a:bodyPr/>
        <a:lstStyle/>
        <a:p>
          <a:r>
            <a:rPr lang="pt-BR" dirty="0"/>
            <a:t>Elegibilidade aos empréstimos</a:t>
          </a:r>
        </a:p>
      </dgm:t>
    </dgm:pt>
    <dgm:pt modelId="{E96E74A5-3D93-4EF6-91A8-9E4DEF02F0CD}" type="parTrans" cxnId="{D875EE74-85DB-44A0-B23F-9B7C149D0C3A}">
      <dgm:prSet/>
      <dgm:spPr/>
      <dgm:t>
        <a:bodyPr/>
        <a:lstStyle/>
        <a:p>
          <a:endParaRPr lang="pt-BR"/>
        </a:p>
      </dgm:t>
    </dgm:pt>
    <dgm:pt modelId="{5017829B-C314-4D8A-9C0B-5E9A41C012D9}" type="sibTrans" cxnId="{D875EE74-85DB-44A0-B23F-9B7C149D0C3A}">
      <dgm:prSet/>
      <dgm:spPr/>
      <dgm:t>
        <a:bodyPr/>
        <a:lstStyle/>
        <a:p>
          <a:endParaRPr lang="pt-BR"/>
        </a:p>
      </dgm:t>
    </dgm:pt>
    <dgm:pt modelId="{FA5B9B25-33A9-4F4F-B14B-394895F28E89}">
      <dgm:prSet phldrT="[Texto]"/>
      <dgm:spPr/>
      <dgm:t>
        <a:bodyPr/>
        <a:lstStyle/>
        <a:p>
          <a:r>
            <a:rPr lang="pt-BR" dirty="0"/>
            <a:t>Ente com CAPAG A: todos servidores ativos, aposentados e pensionistas vinculados ao RPPS;</a:t>
          </a:r>
        </a:p>
      </dgm:t>
    </dgm:pt>
    <dgm:pt modelId="{E09C770F-3300-4134-981D-3E4EB03E227D}" type="parTrans" cxnId="{72AC581E-1E76-42EE-BC0F-24BC96FCC31B}">
      <dgm:prSet/>
      <dgm:spPr/>
      <dgm:t>
        <a:bodyPr/>
        <a:lstStyle/>
        <a:p>
          <a:endParaRPr lang="pt-BR"/>
        </a:p>
      </dgm:t>
    </dgm:pt>
    <dgm:pt modelId="{D6A34CDA-ECBA-4CA4-AD9F-953D7659C24A}" type="sibTrans" cxnId="{72AC581E-1E76-42EE-BC0F-24BC96FCC31B}">
      <dgm:prSet/>
      <dgm:spPr/>
      <dgm:t>
        <a:bodyPr/>
        <a:lstStyle/>
        <a:p>
          <a:endParaRPr lang="pt-BR"/>
        </a:p>
      </dgm:t>
    </dgm:pt>
    <dgm:pt modelId="{B4D9ED77-C282-4B61-8570-AD0A66246B90}">
      <dgm:prSet phldrT="[Texto]"/>
      <dgm:spPr/>
      <dgm:t>
        <a:bodyPr/>
        <a:lstStyle/>
        <a:p>
          <a:r>
            <a:rPr lang="pt-BR" dirty="0"/>
            <a:t>Prazos </a:t>
          </a:r>
        </a:p>
      </dgm:t>
    </dgm:pt>
    <dgm:pt modelId="{962E8A18-CDE7-4136-9687-AA86EE55217D}" type="parTrans" cxnId="{C49183EA-CDFC-4435-B2A7-77D39D60614C}">
      <dgm:prSet/>
      <dgm:spPr/>
      <dgm:t>
        <a:bodyPr/>
        <a:lstStyle/>
        <a:p>
          <a:endParaRPr lang="pt-BR"/>
        </a:p>
      </dgm:t>
    </dgm:pt>
    <dgm:pt modelId="{44699F46-6325-4FAC-95FA-A0A4171AB12A}" type="sibTrans" cxnId="{C49183EA-CDFC-4435-B2A7-77D39D60614C}">
      <dgm:prSet/>
      <dgm:spPr/>
      <dgm:t>
        <a:bodyPr/>
        <a:lstStyle/>
        <a:p>
          <a:endParaRPr lang="pt-BR"/>
        </a:p>
      </dgm:t>
    </dgm:pt>
    <dgm:pt modelId="{668F8D54-A9DF-4ED5-B663-82F50663C488}">
      <dgm:prSet phldrT="[Texto]"/>
      <dgm:spPr/>
      <dgm:t>
        <a:bodyPr/>
        <a:lstStyle/>
        <a:p>
          <a:r>
            <a:rPr lang="pt-BR" dirty="0"/>
            <a:t>Como parâmetro os do RGPS (84 meses)</a:t>
          </a:r>
        </a:p>
      </dgm:t>
    </dgm:pt>
    <dgm:pt modelId="{E71CF654-473C-4723-A4A9-FB8314C4BDDD}" type="parTrans" cxnId="{47FBE1FE-7B33-48BF-A479-C2483551007B}">
      <dgm:prSet/>
      <dgm:spPr/>
      <dgm:t>
        <a:bodyPr/>
        <a:lstStyle/>
        <a:p>
          <a:endParaRPr lang="pt-BR"/>
        </a:p>
      </dgm:t>
    </dgm:pt>
    <dgm:pt modelId="{0D1A96CA-56C2-49FA-A26E-860FFFA3647B}" type="sibTrans" cxnId="{47FBE1FE-7B33-48BF-A479-C2483551007B}">
      <dgm:prSet/>
      <dgm:spPr/>
      <dgm:t>
        <a:bodyPr/>
        <a:lstStyle/>
        <a:p>
          <a:endParaRPr lang="pt-BR"/>
        </a:p>
      </dgm:t>
    </dgm:pt>
    <dgm:pt modelId="{A233982B-40E3-4A8E-B783-4B6258AFB4C5}">
      <dgm:prSet phldrT="[Texto]"/>
      <dgm:spPr/>
      <dgm:t>
        <a:bodyPr/>
        <a:lstStyle/>
        <a:p>
          <a:r>
            <a:rPr lang="pt-BR" dirty="0"/>
            <a:t>Margem consignável</a:t>
          </a:r>
        </a:p>
      </dgm:t>
    </dgm:pt>
    <dgm:pt modelId="{E9AA65F7-6C52-4F42-9C35-5963B390646B}" type="parTrans" cxnId="{0469798A-5CAB-4BB9-9249-F1179C9FA5C8}">
      <dgm:prSet/>
      <dgm:spPr/>
      <dgm:t>
        <a:bodyPr/>
        <a:lstStyle/>
        <a:p>
          <a:endParaRPr lang="pt-BR"/>
        </a:p>
      </dgm:t>
    </dgm:pt>
    <dgm:pt modelId="{636AABAC-37E3-45D3-A5DB-2D0E80C74A17}" type="sibTrans" cxnId="{0469798A-5CAB-4BB9-9249-F1179C9FA5C8}">
      <dgm:prSet/>
      <dgm:spPr/>
      <dgm:t>
        <a:bodyPr/>
        <a:lstStyle/>
        <a:p>
          <a:endParaRPr lang="pt-BR"/>
        </a:p>
      </dgm:t>
    </dgm:pt>
    <dgm:pt modelId="{B0432639-2D96-4F10-A58B-5216227C1140}">
      <dgm:prSet phldrT="[Texto]"/>
      <dgm:spPr/>
      <dgm:t>
        <a:bodyPr/>
        <a:lstStyle/>
        <a:p>
          <a:r>
            <a:rPr lang="pt-BR" dirty="0"/>
            <a:t>Sem CAPAG A: aposentados e pensionistas do fundo único ou do fundo capitalizado;</a:t>
          </a:r>
        </a:p>
      </dgm:t>
    </dgm:pt>
    <dgm:pt modelId="{68204B33-2FFB-43F7-A4A7-C6EDE753E427}" type="parTrans" cxnId="{D29338D1-2424-40EB-A110-8247DDC54DA0}">
      <dgm:prSet/>
      <dgm:spPr/>
      <dgm:t>
        <a:bodyPr/>
        <a:lstStyle/>
        <a:p>
          <a:endParaRPr lang="pt-BR"/>
        </a:p>
      </dgm:t>
    </dgm:pt>
    <dgm:pt modelId="{4B71F492-14A4-4A53-84A9-5C56B3BE91E3}" type="sibTrans" cxnId="{D29338D1-2424-40EB-A110-8247DDC54DA0}">
      <dgm:prSet/>
      <dgm:spPr/>
      <dgm:t>
        <a:bodyPr/>
        <a:lstStyle/>
        <a:p>
          <a:endParaRPr lang="pt-BR"/>
        </a:p>
      </dgm:t>
    </dgm:pt>
    <dgm:pt modelId="{725B2731-5F3C-4945-9289-B2E8D0891924}">
      <dgm:prSet phldrT="[Texto]"/>
      <dgm:spPr/>
      <dgm:t>
        <a:bodyPr/>
        <a:lstStyle/>
        <a:p>
          <a:r>
            <a:rPr lang="pt-BR" dirty="0"/>
            <a:t>Idade superior a 18 e inferior a 80 anos </a:t>
          </a:r>
        </a:p>
      </dgm:t>
    </dgm:pt>
    <dgm:pt modelId="{8DD306B6-2FF6-446E-8E34-644B8FD4CB81}" type="parTrans" cxnId="{2E809D46-888A-423A-885F-194996E0FFF9}">
      <dgm:prSet/>
      <dgm:spPr/>
      <dgm:t>
        <a:bodyPr/>
        <a:lstStyle/>
        <a:p>
          <a:endParaRPr lang="pt-BR"/>
        </a:p>
      </dgm:t>
    </dgm:pt>
    <dgm:pt modelId="{F9CB4DE9-31A5-4A93-8436-FBA353D48B87}" type="sibTrans" cxnId="{2E809D46-888A-423A-885F-194996E0FFF9}">
      <dgm:prSet/>
      <dgm:spPr/>
      <dgm:t>
        <a:bodyPr/>
        <a:lstStyle/>
        <a:p>
          <a:endParaRPr lang="pt-BR"/>
        </a:p>
      </dgm:t>
    </dgm:pt>
    <dgm:pt modelId="{DE6B7572-AB46-4094-A762-71C342ADA2DA}">
      <dgm:prSet phldrT="[Texto]"/>
      <dgm:spPr/>
      <dgm:t>
        <a:bodyPr/>
        <a:lstStyle/>
        <a:p>
          <a:pPr>
            <a:buNone/>
          </a:pPr>
          <a:r>
            <a:rPr lang="pt-BR" dirty="0"/>
            <a:t>Como parâmetro os conceitos do RGPS (40% - sem considerar percentual de 5% p/ cartão de crédito)</a:t>
          </a:r>
        </a:p>
      </dgm:t>
    </dgm:pt>
    <dgm:pt modelId="{886AAAA3-BBDF-4FB4-84CA-6BE4F1B260AB}" type="parTrans" cxnId="{94EFAC51-6BD3-4742-99FD-81E698E8001E}">
      <dgm:prSet/>
      <dgm:spPr/>
      <dgm:t>
        <a:bodyPr/>
        <a:lstStyle/>
        <a:p>
          <a:endParaRPr lang="pt-BR"/>
        </a:p>
      </dgm:t>
    </dgm:pt>
    <dgm:pt modelId="{2A415D19-8F0E-4A00-A27A-041D6DDC1162}" type="sibTrans" cxnId="{94EFAC51-6BD3-4742-99FD-81E698E8001E}">
      <dgm:prSet/>
      <dgm:spPr/>
      <dgm:t>
        <a:bodyPr/>
        <a:lstStyle/>
        <a:p>
          <a:endParaRPr lang="pt-BR"/>
        </a:p>
      </dgm:t>
    </dgm:pt>
    <dgm:pt modelId="{5B19B85C-54DB-4B30-9CF8-652C4ADDA6BD}">
      <dgm:prSet phldrT="[Texto]"/>
      <dgm:spPr/>
      <dgm:t>
        <a:bodyPr/>
        <a:lstStyle/>
        <a:p>
          <a:r>
            <a:rPr lang="pt-BR" dirty="0"/>
            <a:t>Margem consignável</a:t>
          </a:r>
        </a:p>
      </dgm:t>
    </dgm:pt>
    <dgm:pt modelId="{A47183B0-58D4-43FE-9135-B3E1B0705BED}" type="parTrans" cxnId="{B60C1CBC-B492-4FDD-8F1C-2B113AFF7D95}">
      <dgm:prSet/>
      <dgm:spPr/>
      <dgm:t>
        <a:bodyPr/>
        <a:lstStyle/>
        <a:p>
          <a:endParaRPr lang="pt-BR"/>
        </a:p>
      </dgm:t>
    </dgm:pt>
    <dgm:pt modelId="{D69B9653-F399-4ABD-ABEC-F181736A0BAA}" type="sibTrans" cxnId="{B60C1CBC-B492-4FDD-8F1C-2B113AFF7D95}">
      <dgm:prSet/>
      <dgm:spPr/>
      <dgm:t>
        <a:bodyPr/>
        <a:lstStyle/>
        <a:p>
          <a:endParaRPr lang="pt-BR"/>
        </a:p>
      </dgm:t>
    </dgm:pt>
    <dgm:pt modelId="{F6C5C9D7-66C7-424C-B30A-5E6BE75ADFD1}">
      <dgm:prSet phldrT="[Texto]"/>
      <dgm:spPr/>
      <dgm:t>
        <a:bodyPr/>
        <a:lstStyle/>
        <a:p>
          <a:r>
            <a:rPr lang="pt-BR" dirty="0"/>
            <a:t>Não tenham causado inadimplência</a:t>
          </a:r>
        </a:p>
      </dgm:t>
    </dgm:pt>
    <dgm:pt modelId="{5A06D1AD-4461-45A1-B56F-9F7F62967E09}" type="parTrans" cxnId="{2742CD4C-FDD9-468E-A87B-0261C412224C}">
      <dgm:prSet/>
      <dgm:spPr/>
      <dgm:t>
        <a:bodyPr/>
        <a:lstStyle/>
        <a:p>
          <a:endParaRPr lang="pt-BR"/>
        </a:p>
      </dgm:t>
    </dgm:pt>
    <dgm:pt modelId="{63B13C55-68F5-4D88-8182-678CB3F6FD80}" type="sibTrans" cxnId="{2742CD4C-FDD9-468E-A87B-0261C412224C}">
      <dgm:prSet/>
      <dgm:spPr/>
      <dgm:t>
        <a:bodyPr/>
        <a:lstStyle/>
        <a:p>
          <a:endParaRPr lang="pt-BR"/>
        </a:p>
      </dgm:t>
    </dgm:pt>
    <dgm:pt modelId="{ED62C635-3918-4035-AD24-706F0207D41B}">
      <dgm:prSet phldrT="[Texto]"/>
      <dgm:spPr/>
      <dgm:t>
        <a:bodyPr/>
        <a:lstStyle/>
        <a:p>
          <a:r>
            <a:rPr lang="pt-BR" dirty="0"/>
            <a:t>Expectativa de vida </a:t>
          </a:r>
        </a:p>
      </dgm:t>
    </dgm:pt>
    <dgm:pt modelId="{12ABFB6C-205E-45D5-B097-8D4D5B320119}" type="parTrans" cxnId="{6523B166-1438-4A58-ADE0-39A7493371C0}">
      <dgm:prSet/>
      <dgm:spPr/>
      <dgm:t>
        <a:bodyPr/>
        <a:lstStyle/>
        <a:p>
          <a:endParaRPr lang="pt-BR"/>
        </a:p>
      </dgm:t>
    </dgm:pt>
    <dgm:pt modelId="{52272279-5032-4CBA-9D55-6E71EE66C16E}" type="sibTrans" cxnId="{6523B166-1438-4A58-ADE0-39A7493371C0}">
      <dgm:prSet/>
      <dgm:spPr/>
      <dgm:t>
        <a:bodyPr/>
        <a:lstStyle/>
        <a:p>
          <a:endParaRPr lang="pt-BR"/>
        </a:p>
      </dgm:t>
    </dgm:pt>
    <dgm:pt modelId="{866CDF4D-52C4-4698-830E-5D4DCB7E8564}">
      <dgm:prSet phldrT="[Texto]"/>
      <dgm:spPr/>
      <dgm:t>
        <a:bodyPr/>
        <a:lstStyle/>
        <a:p>
          <a:r>
            <a:rPr lang="pt-BR" dirty="0"/>
            <a:t>Pensão temporária: observar tempo de duração da pensão</a:t>
          </a:r>
        </a:p>
      </dgm:t>
    </dgm:pt>
    <dgm:pt modelId="{8F2F41A6-3F03-40DA-B0CB-5885B07BAC9A}" type="parTrans" cxnId="{66543332-5D19-4DF9-8D24-7A6ED89ED47C}">
      <dgm:prSet/>
      <dgm:spPr/>
      <dgm:t>
        <a:bodyPr/>
        <a:lstStyle/>
        <a:p>
          <a:endParaRPr lang="pt-BR"/>
        </a:p>
      </dgm:t>
    </dgm:pt>
    <dgm:pt modelId="{9BCE01CD-101E-4B96-9740-2749DC3FE290}" type="sibTrans" cxnId="{66543332-5D19-4DF9-8D24-7A6ED89ED47C}">
      <dgm:prSet/>
      <dgm:spPr/>
      <dgm:t>
        <a:bodyPr/>
        <a:lstStyle/>
        <a:p>
          <a:endParaRPr lang="pt-BR"/>
        </a:p>
      </dgm:t>
    </dgm:pt>
    <dgm:pt modelId="{AEE11DD6-765B-4363-B634-5C3F98DE2F4D}">
      <dgm:prSet phldrT="[Texto]"/>
      <dgm:spPr/>
      <dgm:t>
        <a:bodyPr/>
        <a:lstStyle/>
        <a:p>
          <a:pPr>
            <a:buNone/>
          </a:pPr>
          <a:r>
            <a:rPr lang="pt-BR" dirty="0"/>
            <a:t>Calculado pelo sistema interligado ao de cadastro e folha de pagamento</a:t>
          </a:r>
        </a:p>
      </dgm:t>
    </dgm:pt>
    <dgm:pt modelId="{E2A8E78F-50F1-4C6D-9AD0-5433D81D8B86}" type="parTrans" cxnId="{C1B89C5C-DD0F-475C-B032-EDE9AD57ED5B}">
      <dgm:prSet/>
      <dgm:spPr/>
      <dgm:t>
        <a:bodyPr/>
        <a:lstStyle/>
        <a:p>
          <a:endParaRPr lang="pt-BR"/>
        </a:p>
      </dgm:t>
    </dgm:pt>
    <dgm:pt modelId="{4DEC4A7F-2872-4926-9B36-88D5DD783EDF}" type="sibTrans" cxnId="{C1B89C5C-DD0F-475C-B032-EDE9AD57ED5B}">
      <dgm:prSet/>
      <dgm:spPr/>
      <dgm:t>
        <a:bodyPr/>
        <a:lstStyle/>
        <a:p>
          <a:endParaRPr lang="pt-BR"/>
        </a:p>
      </dgm:t>
    </dgm:pt>
    <dgm:pt modelId="{109E5C00-7120-4078-8305-4A97FEE1425E}" type="pres">
      <dgm:prSet presAssocID="{5376D216-6238-40E1-B65F-A2EDA6A2092F}" presName="linearFlow" presStyleCnt="0">
        <dgm:presLayoutVars>
          <dgm:dir/>
          <dgm:animLvl val="lvl"/>
          <dgm:resizeHandles val="exact"/>
        </dgm:presLayoutVars>
      </dgm:prSet>
      <dgm:spPr/>
    </dgm:pt>
    <dgm:pt modelId="{CC93EA46-82A6-4C6F-BACB-171D00E8FAC6}" type="pres">
      <dgm:prSet presAssocID="{A2DB3D36-3FAF-45FB-A968-03FFD4EDA0F8}" presName="composite" presStyleCnt="0"/>
      <dgm:spPr/>
    </dgm:pt>
    <dgm:pt modelId="{89B21F14-7D36-4151-ABB7-362D2FD151D5}" type="pres">
      <dgm:prSet presAssocID="{A2DB3D36-3FAF-45FB-A968-03FFD4EDA0F8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710CBD06-821B-4528-B423-B4ACF5B27D09}" type="pres">
      <dgm:prSet presAssocID="{A2DB3D36-3FAF-45FB-A968-03FFD4EDA0F8}" presName="parSh" presStyleLbl="node1" presStyleIdx="0" presStyleCnt="3"/>
      <dgm:spPr/>
    </dgm:pt>
    <dgm:pt modelId="{7B9897BD-FE99-4BDA-ADBC-8B55B07FB0D4}" type="pres">
      <dgm:prSet presAssocID="{A2DB3D36-3FAF-45FB-A968-03FFD4EDA0F8}" presName="desTx" presStyleLbl="fgAcc1" presStyleIdx="0" presStyleCnt="3">
        <dgm:presLayoutVars>
          <dgm:bulletEnabled val="1"/>
        </dgm:presLayoutVars>
      </dgm:prSet>
      <dgm:spPr/>
    </dgm:pt>
    <dgm:pt modelId="{F82BADB3-72D9-404E-9432-6E324D892160}" type="pres">
      <dgm:prSet presAssocID="{5017829B-C314-4D8A-9C0B-5E9A41C012D9}" presName="sibTrans" presStyleLbl="sibTrans2D1" presStyleIdx="0" presStyleCnt="2"/>
      <dgm:spPr/>
    </dgm:pt>
    <dgm:pt modelId="{55D32804-C232-41E6-BB4E-8C4815E107DB}" type="pres">
      <dgm:prSet presAssocID="{5017829B-C314-4D8A-9C0B-5E9A41C012D9}" presName="connTx" presStyleLbl="sibTrans2D1" presStyleIdx="0" presStyleCnt="2"/>
      <dgm:spPr/>
    </dgm:pt>
    <dgm:pt modelId="{1A47D7DF-41B9-42A1-81A8-E52377D6F819}" type="pres">
      <dgm:prSet presAssocID="{B4D9ED77-C282-4B61-8570-AD0A66246B90}" presName="composite" presStyleCnt="0"/>
      <dgm:spPr/>
    </dgm:pt>
    <dgm:pt modelId="{3DB8BE89-0AFB-4B60-8D54-139716F05135}" type="pres">
      <dgm:prSet presAssocID="{B4D9ED77-C282-4B61-8570-AD0A66246B90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93A5BBFC-A753-4DA4-9571-72B003ED3C13}" type="pres">
      <dgm:prSet presAssocID="{B4D9ED77-C282-4B61-8570-AD0A66246B90}" presName="parSh" presStyleLbl="node1" presStyleIdx="1" presStyleCnt="3"/>
      <dgm:spPr/>
    </dgm:pt>
    <dgm:pt modelId="{D3C1C233-7DAD-486A-9DA7-0F72709AA3CB}" type="pres">
      <dgm:prSet presAssocID="{B4D9ED77-C282-4B61-8570-AD0A66246B90}" presName="desTx" presStyleLbl="fgAcc1" presStyleIdx="1" presStyleCnt="3">
        <dgm:presLayoutVars>
          <dgm:bulletEnabled val="1"/>
        </dgm:presLayoutVars>
      </dgm:prSet>
      <dgm:spPr/>
    </dgm:pt>
    <dgm:pt modelId="{3E3185D1-70F1-4242-8B3C-4CAD0CFE9B21}" type="pres">
      <dgm:prSet presAssocID="{44699F46-6325-4FAC-95FA-A0A4171AB12A}" presName="sibTrans" presStyleLbl="sibTrans2D1" presStyleIdx="1" presStyleCnt="2"/>
      <dgm:spPr/>
    </dgm:pt>
    <dgm:pt modelId="{C6C1FA41-1942-475B-A3EF-0AFA96E7DEE9}" type="pres">
      <dgm:prSet presAssocID="{44699F46-6325-4FAC-95FA-A0A4171AB12A}" presName="connTx" presStyleLbl="sibTrans2D1" presStyleIdx="1" presStyleCnt="2"/>
      <dgm:spPr/>
    </dgm:pt>
    <dgm:pt modelId="{CFFD4888-89B6-4003-9D61-5ECF91AC2699}" type="pres">
      <dgm:prSet presAssocID="{A233982B-40E3-4A8E-B783-4B6258AFB4C5}" presName="composite" presStyleCnt="0"/>
      <dgm:spPr/>
    </dgm:pt>
    <dgm:pt modelId="{B1FB0554-9405-4145-BB53-077130C654C1}" type="pres">
      <dgm:prSet presAssocID="{A233982B-40E3-4A8E-B783-4B6258AFB4C5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ED31524F-316C-456A-BB86-6BD9A8C81F1D}" type="pres">
      <dgm:prSet presAssocID="{A233982B-40E3-4A8E-B783-4B6258AFB4C5}" presName="parSh" presStyleLbl="node1" presStyleIdx="2" presStyleCnt="3"/>
      <dgm:spPr/>
    </dgm:pt>
    <dgm:pt modelId="{89A9C8D8-CE35-40F4-8C95-F784CACD403E}" type="pres">
      <dgm:prSet presAssocID="{A233982B-40E3-4A8E-B783-4B6258AFB4C5}" presName="desTx" presStyleLbl="fgAcc1" presStyleIdx="2" presStyleCnt="3">
        <dgm:presLayoutVars>
          <dgm:bulletEnabled val="1"/>
        </dgm:presLayoutVars>
      </dgm:prSet>
      <dgm:spPr/>
    </dgm:pt>
  </dgm:ptLst>
  <dgm:cxnLst>
    <dgm:cxn modelId="{164A2E04-BEB9-4DF3-B31C-C892DC724EB1}" type="presOf" srcId="{A233982B-40E3-4A8E-B783-4B6258AFB4C5}" destId="{ED31524F-316C-456A-BB86-6BD9A8C81F1D}" srcOrd="1" destOrd="0" presId="urn:microsoft.com/office/officeart/2005/8/layout/process3"/>
    <dgm:cxn modelId="{BB132906-3BBA-463F-81AB-47B95BCBC607}" type="presOf" srcId="{AEE11DD6-765B-4363-B634-5C3F98DE2F4D}" destId="{89A9C8D8-CE35-40F4-8C95-F784CACD403E}" srcOrd="0" destOrd="1" presId="urn:microsoft.com/office/officeart/2005/8/layout/process3"/>
    <dgm:cxn modelId="{25A25F09-238E-4BE1-A57D-29A560835D83}" type="presOf" srcId="{5017829B-C314-4D8A-9C0B-5E9A41C012D9}" destId="{55D32804-C232-41E6-BB4E-8C4815E107DB}" srcOrd="1" destOrd="0" presId="urn:microsoft.com/office/officeart/2005/8/layout/process3"/>
    <dgm:cxn modelId="{263C8C0E-15D9-4DB1-9A19-7AE308C8A1C2}" type="presOf" srcId="{B0432639-2D96-4F10-A58B-5216227C1140}" destId="{7B9897BD-FE99-4BDA-ADBC-8B55B07FB0D4}" srcOrd="0" destOrd="1" presId="urn:microsoft.com/office/officeart/2005/8/layout/process3"/>
    <dgm:cxn modelId="{4D5ED717-09DF-4B8B-97DC-5D5D9803EF19}" type="presOf" srcId="{DE6B7572-AB46-4094-A762-71C342ADA2DA}" destId="{89A9C8D8-CE35-40F4-8C95-F784CACD403E}" srcOrd="0" destOrd="0" presId="urn:microsoft.com/office/officeart/2005/8/layout/process3"/>
    <dgm:cxn modelId="{72AC581E-1E76-42EE-BC0F-24BC96FCC31B}" srcId="{A2DB3D36-3FAF-45FB-A968-03FFD4EDA0F8}" destId="{FA5B9B25-33A9-4F4F-B14B-394895F28E89}" srcOrd="0" destOrd="0" parTransId="{E09C770F-3300-4134-981D-3E4EB03E227D}" sibTransId="{D6A34CDA-ECBA-4CA4-AD9F-953D7659C24A}"/>
    <dgm:cxn modelId="{66543332-5D19-4DF9-8D24-7A6ED89ED47C}" srcId="{B4D9ED77-C282-4B61-8570-AD0A66246B90}" destId="{866CDF4D-52C4-4698-830E-5D4DCB7E8564}" srcOrd="2" destOrd="0" parTransId="{8F2F41A6-3F03-40DA-B0CB-5885B07BAC9A}" sibTransId="{9BCE01CD-101E-4B96-9740-2749DC3FE290}"/>
    <dgm:cxn modelId="{C1B89C5C-DD0F-475C-B032-EDE9AD57ED5B}" srcId="{A233982B-40E3-4A8E-B783-4B6258AFB4C5}" destId="{AEE11DD6-765B-4363-B634-5C3F98DE2F4D}" srcOrd="1" destOrd="0" parTransId="{E2A8E78F-50F1-4C6D-9AD0-5433D81D8B86}" sibTransId="{4DEC4A7F-2872-4926-9B36-88D5DD783EDF}"/>
    <dgm:cxn modelId="{39F13B62-215E-4B58-9041-72B882E080C3}" type="presOf" srcId="{5017829B-C314-4D8A-9C0B-5E9A41C012D9}" destId="{F82BADB3-72D9-404E-9432-6E324D892160}" srcOrd="0" destOrd="0" presId="urn:microsoft.com/office/officeart/2005/8/layout/process3"/>
    <dgm:cxn modelId="{8D637B43-6EE0-4956-9525-825C104BEC81}" type="presOf" srcId="{FA5B9B25-33A9-4F4F-B14B-394895F28E89}" destId="{7B9897BD-FE99-4BDA-ADBC-8B55B07FB0D4}" srcOrd="0" destOrd="0" presId="urn:microsoft.com/office/officeart/2005/8/layout/process3"/>
    <dgm:cxn modelId="{2E809D46-888A-423A-885F-194996E0FFF9}" srcId="{A2DB3D36-3FAF-45FB-A968-03FFD4EDA0F8}" destId="{725B2731-5F3C-4945-9289-B2E8D0891924}" srcOrd="2" destOrd="0" parTransId="{8DD306B6-2FF6-446E-8E34-644B8FD4CB81}" sibTransId="{F9CB4DE9-31A5-4A93-8436-FBA353D48B87}"/>
    <dgm:cxn modelId="{6523B166-1438-4A58-ADE0-39A7493371C0}" srcId="{B4D9ED77-C282-4B61-8570-AD0A66246B90}" destId="{ED62C635-3918-4035-AD24-706F0207D41B}" srcOrd="1" destOrd="0" parTransId="{12ABFB6C-205E-45D5-B097-8D4D5B320119}" sibTransId="{52272279-5032-4CBA-9D55-6E71EE66C16E}"/>
    <dgm:cxn modelId="{0508C14A-7456-4F22-939E-72197077716E}" type="presOf" srcId="{F6C5C9D7-66C7-424C-B30A-5E6BE75ADFD1}" destId="{7B9897BD-FE99-4BDA-ADBC-8B55B07FB0D4}" srcOrd="0" destOrd="4" presId="urn:microsoft.com/office/officeart/2005/8/layout/process3"/>
    <dgm:cxn modelId="{2742CD4C-FDD9-468E-A87B-0261C412224C}" srcId="{A2DB3D36-3FAF-45FB-A968-03FFD4EDA0F8}" destId="{F6C5C9D7-66C7-424C-B30A-5E6BE75ADFD1}" srcOrd="4" destOrd="0" parTransId="{5A06D1AD-4461-45A1-B56F-9F7F62967E09}" sibTransId="{63B13C55-68F5-4D88-8182-678CB3F6FD80}"/>
    <dgm:cxn modelId="{94EFAC51-6BD3-4742-99FD-81E698E8001E}" srcId="{A233982B-40E3-4A8E-B783-4B6258AFB4C5}" destId="{DE6B7572-AB46-4094-A762-71C342ADA2DA}" srcOrd="0" destOrd="0" parTransId="{886AAAA3-BBDF-4FB4-84CA-6BE4F1B260AB}" sibTransId="{2A415D19-8F0E-4A00-A27A-041D6DDC1162}"/>
    <dgm:cxn modelId="{FD9F1473-772E-457F-92B1-A01E43B82C45}" type="presOf" srcId="{44699F46-6325-4FAC-95FA-A0A4171AB12A}" destId="{3E3185D1-70F1-4242-8B3C-4CAD0CFE9B21}" srcOrd="0" destOrd="0" presId="urn:microsoft.com/office/officeart/2005/8/layout/process3"/>
    <dgm:cxn modelId="{D875EE74-85DB-44A0-B23F-9B7C149D0C3A}" srcId="{5376D216-6238-40E1-B65F-A2EDA6A2092F}" destId="{A2DB3D36-3FAF-45FB-A968-03FFD4EDA0F8}" srcOrd="0" destOrd="0" parTransId="{E96E74A5-3D93-4EF6-91A8-9E4DEF02F0CD}" sibTransId="{5017829B-C314-4D8A-9C0B-5E9A41C012D9}"/>
    <dgm:cxn modelId="{0469798A-5CAB-4BB9-9249-F1179C9FA5C8}" srcId="{5376D216-6238-40E1-B65F-A2EDA6A2092F}" destId="{A233982B-40E3-4A8E-B783-4B6258AFB4C5}" srcOrd="2" destOrd="0" parTransId="{E9AA65F7-6C52-4F42-9C35-5963B390646B}" sibTransId="{636AABAC-37E3-45D3-A5DB-2D0E80C74A17}"/>
    <dgm:cxn modelId="{756CB495-FA7F-4C1A-AB11-CAEE92D82511}" type="presOf" srcId="{5376D216-6238-40E1-B65F-A2EDA6A2092F}" destId="{109E5C00-7120-4078-8305-4A97FEE1425E}" srcOrd="0" destOrd="0" presId="urn:microsoft.com/office/officeart/2005/8/layout/process3"/>
    <dgm:cxn modelId="{5DCEEAA5-8D0C-4CD3-9FC7-473AC6054FAF}" type="presOf" srcId="{A2DB3D36-3FAF-45FB-A968-03FFD4EDA0F8}" destId="{710CBD06-821B-4528-B423-B4ACF5B27D09}" srcOrd="1" destOrd="0" presId="urn:microsoft.com/office/officeart/2005/8/layout/process3"/>
    <dgm:cxn modelId="{40E0ADAE-63BD-4A71-9239-5B5F152B6AD3}" type="presOf" srcId="{725B2731-5F3C-4945-9289-B2E8D0891924}" destId="{7B9897BD-FE99-4BDA-ADBC-8B55B07FB0D4}" srcOrd="0" destOrd="2" presId="urn:microsoft.com/office/officeart/2005/8/layout/process3"/>
    <dgm:cxn modelId="{B60C1CBC-B492-4FDD-8F1C-2B113AFF7D95}" srcId="{A2DB3D36-3FAF-45FB-A968-03FFD4EDA0F8}" destId="{5B19B85C-54DB-4B30-9CF8-652C4ADDA6BD}" srcOrd="3" destOrd="0" parTransId="{A47183B0-58D4-43FE-9135-B3E1B0705BED}" sibTransId="{D69B9653-F399-4ABD-ABEC-F181736A0BAA}"/>
    <dgm:cxn modelId="{D29338D1-2424-40EB-A110-8247DDC54DA0}" srcId="{A2DB3D36-3FAF-45FB-A968-03FFD4EDA0F8}" destId="{B0432639-2D96-4F10-A58B-5216227C1140}" srcOrd="1" destOrd="0" parTransId="{68204B33-2FFB-43F7-A4A7-C6EDE753E427}" sibTransId="{4B71F492-14A4-4A53-84A9-5C56B3BE91E3}"/>
    <dgm:cxn modelId="{642AAED2-EF79-4BC6-BAD6-DB5195490DAB}" type="presOf" srcId="{866CDF4D-52C4-4698-830E-5D4DCB7E8564}" destId="{D3C1C233-7DAD-486A-9DA7-0F72709AA3CB}" srcOrd="0" destOrd="2" presId="urn:microsoft.com/office/officeart/2005/8/layout/process3"/>
    <dgm:cxn modelId="{04BB68D4-2C07-4D93-8F83-82642CBC2DA6}" type="presOf" srcId="{668F8D54-A9DF-4ED5-B663-82F50663C488}" destId="{D3C1C233-7DAD-486A-9DA7-0F72709AA3CB}" srcOrd="0" destOrd="0" presId="urn:microsoft.com/office/officeart/2005/8/layout/process3"/>
    <dgm:cxn modelId="{02C782D6-09B2-40BC-BC4C-8F6322C84B80}" type="presOf" srcId="{B4D9ED77-C282-4B61-8570-AD0A66246B90}" destId="{93A5BBFC-A753-4DA4-9571-72B003ED3C13}" srcOrd="1" destOrd="0" presId="urn:microsoft.com/office/officeart/2005/8/layout/process3"/>
    <dgm:cxn modelId="{C1125AD9-B17F-473A-A05C-DCF63C8417DD}" type="presOf" srcId="{B4D9ED77-C282-4B61-8570-AD0A66246B90}" destId="{3DB8BE89-0AFB-4B60-8D54-139716F05135}" srcOrd="0" destOrd="0" presId="urn:microsoft.com/office/officeart/2005/8/layout/process3"/>
    <dgm:cxn modelId="{C3CA0CDC-2C72-4F8D-95A1-04E1663A33EE}" type="presOf" srcId="{5B19B85C-54DB-4B30-9CF8-652C4ADDA6BD}" destId="{7B9897BD-FE99-4BDA-ADBC-8B55B07FB0D4}" srcOrd="0" destOrd="3" presId="urn:microsoft.com/office/officeart/2005/8/layout/process3"/>
    <dgm:cxn modelId="{A4B48CE7-0099-4A6B-A254-57A2C4865EA1}" type="presOf" srcId="{A2DB3D36-3FAF-45FB-A968-03FFD4EDA0F8}" destId="{89B21F14-7D36-4151-ABB7-362D2FD151D5}" srcOrd="0" destOrd="0" presId="urn:microsoft.com/office/officeart/2005/8/layout/process3"/>
    <dgm:cxn modelId="{C49183EA-CDFC-4435-B2A7-77D39D60614C}" srcId="{5376D216-6238-40E1-B65F-A2EDA6A2092F}" destId="{B4D9ED77-C282-4B61-8570-AD0A66246B90}" srcOrd="1" destOrd="0" parTransId="{962E8A18-CDE7-4136-9687-AA86EE55217D}" sibTransId="{44699F46-6325-4FAC-95FA-A0A4171AB12A}"/>
    <dgm:cxn modelId="{A4A6CEEA-2242-4091-BED5-F179A6951B4F}" type="presOf" srcId="{A233982B-40E3-4A8E-B783-4B6258AFB4C5}" destId="{B1FB0554-9405-4145-BB53-077130C654C1}" srcOrd="0" destOrd="0" presId="urn:microsoft.com/office/officeart/2005/8/layout/process3"/>
    <dgm:cxn modelId="{17CC63EF-C831-489F-9AA9-561BE0F75CA9}" type="presOf" srcId="{44699F46-6325-4FAC-95FA-A0A4171AB12A}" destId="{C6C1FA41-1942-475B-A3EF-0AFA96E7DEE9}" srcOrd="1" destOrd="0" presId="urn:microsoft.com/office/officeart/2005/8/layout/process3"/>
    <dgm:cxn modelId="{6245D3FE-33DB-4D19-B0BE-1AB4A1C9D1CE}" type="presOf" srcId="{ED62C635-3918-4035-AD24-706F0207D41B}" destId="{D3C1C233-7DAD-486A-9DA7-0F72709AA3CB}" srcOrd="0" destOrd="1" presId="urn:microsoft.com/office/officeart/2005/8/layout/process3"/>
    <dgm:cxn modelId="{47FBE1FE-7B33-48BF-A479-C2483551007B}" srcId="{B4D9ED77-C282-4B61-8570-AD0A66246B90}" destId="{668F8D54-A9DF-4ED5-B663-82F50663C488}" srcOrd="0" destOrd="0" parTransId="{E71CF654-473C-4723-A4A9-FB8314C4BDDD}" sibTransId="{0D1A96CA-56C2-49FA-A26E-860FFFA3647B}"/>
    <dgm:cxn modelId="{8180D4C2-08BC-4E2C-8690-7DF1A0B9C0DD}" type="presParOf" srcId="{109E5C00-7120-4078-8305-4A97FEE1425E}" destId="{CC93EA46-82A6-4C6F-BACB-171D00E8FAC6}" srcOrd="0" destOrd="0" presId="urn:microsoft.com/office/officeart/2005/8/layout/process3"/>
    <dgm:cxn modelId="{B6CDF6CF-7513-4C79-BF4A-CF11953F1BD5}" type="presParOf" srcId="{CC93EA46-82A6-4C6F-BACB-171D00E8FAC6}" destId="{89B21F14-7D36-4151-ABB7-362D2FD151D5}" srcOrd="0" destOrd="0" presId="urn:microsoft.com/office/officeart/2005/8/layout/process3"/>
    <dgm:cxn modelId="{C0B03C4C-E2BD-42CB-98E6-91457B9AB4A5}" type="presParOf" srcId="{CC93EA46-82A6-4C6F-BACB-171D00E8FAC6}" destId="{710CBD06-821B-4528-B423-B4ACF5B27D09}" srcOrd="1" destOrd="0" presId="urn:microsoft.com/office/officeart/2005/8/layout/process3"/>
    <dgm:cxn modelId="{78DCE2EB-A4E8-4F80-A99D-07DCBAA02864}" type="presParOf" srcId="{CC93EA46-82A6-4C6F-BACB-171D00E8FAC6}" destId="{7B9897BD-FE99-4BDA-ADBC-8B55B07FB0D4}" srcOrd="2" destOrd="0" presId="urn:microsoft.com/office/officeart/2005/8/layout/process3"/>
    <dgm:cxn modelId="{5DAD2B89-D003-44B0-8FB7-81C296B5B912}" type="presParOf" srcId="{109E5C00-7120-4078-8305-4A97FEE1425E}" destId="{F82BADB3-72D9-404E-9432-6E324D892160}" srcOrd="1" destOrd="0" presId="urn:microsoft.com/office/officeart/2005/8/layout/process3"/>
    <dgm:cxn modelId="{4A313D2F-EF8E-4F3F-A6DE-90FC7B6A6EAF}" type="presParOf" srcId="{F82BADB3-72D9-404E-9432-6E324D892160}" destId="{55D32804-C232-41E6-BB4E-8C4815E107DB}" srcOrd="0" destOrd="0" presId="urn:microsoft.com/office/officeart/2005/8/layout/process3"/>
    <dgm:cxn modelId="{447918EC-7102-4CCF-B749-A806FD56E4FE}" type="presParOf" srcId="{109E5C00-7120-4078-8305-4A97FEE1425E}" destId="{1A47D7DF-41B9-42A1-81A8-E52377D6F819}" srcOrd="2" destOrd="0" presId="urn:microsoft.com/office/officeart/2005/8/layout/process3"/>
    <dgm:cxn modelId="{325BC37F-2D52-4344-AE61-A5E5684B67B9}" type="presParOf" srcId="{1A47D7DF-41B9-42A1-81A8-E52377D6F819}" destId="{3DB8BE89-0AFB-4B60-8D54-139716F05135}" srcOrd="0" destOrd="0" presId="urn:microsoft.com/office/officeart/2005/8/layout/process3"/>
    <dgm:cxn modelId="{76311DA3-20CE-47E0-912F-4CB5AD6208F2}" type="presParOf" srcId="{1A47D7DF-41B9-42A1-81A8-E52377D6F819}" destId="{93A5BBFC-A753-4DA4-9571-72B003ED3C13}" srcOrd="1" destOrd="0" presId="urn:microsoft.com/office/officeart/2005/8/layout/process3"/>
    <dgm:cxn modelId="{26737424-2394-43A9-BDC8-7CD50EB96957}" type="presParOf" srcId="{1A47D7DF-41B9-42A1-81A8-E52377D6F819}" destId="{D3C1C233-7DAD-486A-9DA7-0F72709AA3CB}" srcOrd="2" destOrd="0" presId="urn:microsoft.com/office/officeart/2005/8/layout/process3"/>
    <dgm:cxn modelId="{65411E20-3CCA-4899-BBC8-82D293735E29}" type="presParOf" srcId="{109E5C00-7120-4078-8305-4A97FEE1425E}" destId="{3E3185D1-70F1-4242-8B3C-4CAD0CFE9B21}" srcOrd="3" destOrd="0" presId="urn:microsoft.com/office/officeart/2005/8/layout/process3"/>
    <dgm:cxn modelId="{F44BF4CE-543B-4CAF-B4FC-D64ECA84FE5B}" type="presParOf" srcId="{3E3185D1-70F1-4242-8B3C-4CAD0CFE9B21}" destId="{C6C1FA41-1942-475B-A3EF-0AFA96E7DEE9}" srcOrd="0" destOrd="0" presId="urn:microsoft.com/office/officeart/2005/8/layout/process3"/>
    <dgm:cxn modelId="{7A24983E-690D-482E-97FB-ED80D1646694}" type="presParOf" srcId="{109E5C00-7120-4078-8305-4A97FEE1425E}" destId="{CFFD4888-89B6-4003-9D61-5ECF91AC2699}" srcOrd="4" destOrd="0" presId="urn:microsoft.com/office/officeart/2005/8/layout/process3"/>
    <dgm:cxn modelId="{BD0CC746-7F33-4F33-B860-44746F5B4491}" type="presParOf" srcId="{CFFD4888-89B6-4003-9D61-5ECF91AC2699}" destId="{B1FB0554-9405-4145-BB53-077130C654C1}" srcOrd="0" destOrd="0" presId="urn:microsoft.com/office/officeart/2005/8/layout/process3"/>
    <dgm:cxn modelId="{A7E05D21-DADF-45EC-82EF-D90EDCCA3657}" type="presParOf" srcId="{CFFD4888-89B6-4003-9D61-5ECF91AC2699}" destId="{ED31524F-316C-456A-BB86-6BD9A8C81F1D}" srcOrd="1" destOrd="0" presId="urn:microsoft.com/office/officeart/2005/8/layout/process3"/>
    <dgm:cxn modelId="{BA6D691A-4BB7-4CAF-90C3-B6C0C45B05C4}" type="presParOf" srcId="{CFFD4888-89B6-4003-9D61-5ECF91AC2699}" destId="{89A9C8D8-CE35-40F4-8C95-F784CACD403E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376D216-6238-40E1-B65F-A2EDA6A2092F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A2DB3D36-3FAF-45FB-A968-03FFD4EDA0F8}">
      <dgm:prSet phldrT="[Texto]" custT="1"/>
      <dgm:spPr/>
      <dgm:t>
        <a:bodyPr/>
        <a:lstStyle/>
        <a:p>
          <a:r>
            <a:rPr lang="pt-BR" sz="2200" dirty="0"/>
            <a:t>Contratação/ consignação</a:t>
          </a:r>
        </a:p>
      </dgm:t>
    </dgm:pt>
    <dgm:pt modelId="{E96E74A5-3D93-4EF6-91A8-9E4DEF02F0CD}" type="parTrans" cxnId="{D875EE74-85DB-44A0-B23F-9B7C149D0C3A}">
      <dgm:prSet/>
      <dgm:spPr/>
      <dgm:t>
        <a:bodyPr/>
        <a:lstStyle/>
        <a:p>
          <a:endParaRPr lang="pt-BR" sz="2200"/>
        </a:p>
      </dgm:t>
    </dgm:pt>
    <dgm:pt modelId="{5017829B-C314-4D8A-9C0B-5E9A41C012D9}" type="sibTrans" cxnId="{D875EE74-85DB-44A0-B23F-9B7C149D0C3A}">
      <dgm:prSet custT="1"/>
      <dgm:spPr/>
      <dgm:t>
        <a:bodyPr/>
        <a:lstStyle/>
        <a:p>
          <a:endParaRPr lang="pt-BR" sz="2200"/>
        </a:p>
      </dgm:t>
    </dgm:pt>
    <dgm:pt modelId="{FA5B9B25-33A9-4F4F-B14B-394895F28E89}">
      <dgm:prSet phldrT="[Texto]" custT="1"/>
      <dgm:spPr/>
      <dgm:t>
        <a:bodyPr/>
        <a:lstStyle/>
        <a:p>
          <a:r>
            <a:rPr lang="pt-BR" sz="2200" dirty="0"/>
            <a:t>C/ consignação em folha;</a:t>
          </a:r>
        </a:p>
      </dgm:t>
    </dgm:pt>
    <dgm:pt modelId="{E09C770F-3300-4134-981D-3E4EB03E227D}" type="parTrans" cxnId="{72AC581E-1E76-42EE-BC0F-24BC96FCC31B}">
      <dgm:prSet/>
      <dgm:spPr/>
      <dgm:t>
        <a:bodyPr/>
        <a:lstStyle/>
        <a:p>
          <a:endParaRPr lang="pt-BR" sz="2200"/>
        </a:p>
      </dgm:t>
    </dgm:pt>
    <dgm:pt modelId="{D6A34CDA-ECBA-4CA4-AD9F-953D7659C24A}" type="sibTrans" cxnId="{72AC581E-1E76-42EE-BC0F-24BC96FCC31B}">
      <dgm:prSet/>
      <dgm:spPr/>
      <dgm:t>
        <a:bodyPr/>
        <a:lstStyle/>
        <a:p>
          <a:endParaRPr lang="pt-BR" sz="2200"/>
        </a:p>
      </dgm:t>
    </dgm:pt>
    <dgm:pt modelId="{B4D9ED77-C282-4B61-8570-AD0A66246B90}">
      <dgm:prSet phldrT="[Texto]" custT="1"/>
      <dgm:spPr/>
      <dgm:t>
        <a:bodyPr/>
        <a:lstStyle/>
        <a:p>
          <a:r>
            <a:rPr lang="pt-BR" sz="2200" dirty="0"/>
            <a:t>Independentemente de contratação de prestadores:   </a:t>
          </a:r>
        </a:p>
      </dgm:t>
    </dgm:pt>
    <dgm:pt modelId="{962E8A18-CDE7-4136-9687-AA86EE55217D}" type="parTrans" cxnId="{C49183EA-CDFC-4435-B2A7-77D39D60614C}">
      <dgm:prSet/>
      <dgm:spPr/>
      <dgm:t>
        <a:bodyPr/>
        <a:lstStyle/>
        <a:p>
          <a:endParaRPr lang="pt-BR" sz="2200"/>
        </a:p>
      </dgm:t>
    </dgm:pt>
    <dgm:pt modelId="{44699F46-6325-4FAC-95FA-A0A4171AB12A}" type="sibTrans" cxnId="{C49183EA-CDFC-4435-B2A7-77D39D60614C}">
      <dgm:prSet custT="1"/>
      <dgm:spPr/>
      <dgm:t>
        <a:bodyPr/>
        <a:lstStyle/>
        <a:p>
          <a:endParaRPr lang="pt-BR" sz="2200"/>
        </a:p>
      </dgm:t>
    </dgm:pt>
    <dgm:pt modelId="{668F8D54-A9DF-4ED5-B663-82F50663C488}">
      <dgm:prSet phldrT="[Texto]" custT="1"/>
      <dgm:spPr/>
      <dgm:t>
        <a:bodyPr/>
        <a:lstStyle/>
        <a:p>
          <a:pPr marL="114300" lvl="1" indent="0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pt-BR" sz="2200" dirty="0"/>
            <a:t>Ocorre diretamente nas contas do RPPS:</a:t>
          </a:r>
        </a:p>
      </dgm:t>
    </dgm:pt>
    <dgm:pt modelId="{E71CF654-473C-4723-A4A9-FB8314C4BDDD}" type="parTrans" cxnId="{47FBE1FE-7B33-48BF-A479-C2483551007B}">
      <dgm:prSet/>
      <dgm:spPr/>
      <dgm:t>
        <a:bodyPr/>
        <a:lstStyle/>
        <a:p>
          <a:endParaRPr lang="pt-BR" sz="2200"/>
        </a:p>
      </dgm:t>
    </dgm:pt>
    <dgm:pt modelId="{0D1A96CA-56C2-49FA-A26E-860FFFA3647B}" type="sibTrans" cxnId="{47FBE1FE-7B33-48BF-A479-C2483551007B}">
      <dgm:prSet/>
      <dgm:spPr/>
      <dgm:t>
        <a:bodyPr/>
        <a:lstStyle/>
        <a:p>
          <a:endParaRPr lang="pt-BR" sz="2200"/>
        </a:p>
      </dgm:t>
    </dgm:pt>
    <dgm:pt modelId="{A233982B-40E3-4A8E-B783-4B6258AFB4C5}">
      <dgm:prSet phldrT="[Texto]" custT="1"/>
      <dgm:spPr/>
      <dgm:t>
        <a:bodyPr/>
        <a:lstStyle/>
        <a:p>
          <a:r>
            <a:rPr lang="pt-BR" sz="2200" dirty="0"/>
            <a:t>Pagamento das prestações</a:t>
          </a:r>
        </a:p>
      </dgm:t>
    </dgm:pt>
    <dgm:pt modelId="{E9AA65F7-6C52-4F42-9C35-5963B390646B}" type="parTrans" cxnId="{0469798A-5CAB-4BB9-9249-F1179C9FA5C8}">
      <dgm:prSet/>
      <dgm:spPr/>
      <dgm:t>
        <a:bodyPr/>
        <a:lstStyle/>
        <a:p>
          <a:endParaRPr lang="pt-BR" sz="2200"/>
        </a:p>
      </dgm:t>
    </dgm:pt>
    <dgm:pt modelId="{636AABAC-37E3-45D3-A5DB-2D0E80C74A17}" type="sibTrans" cxnId="{0469798A-5CAB-4BB9-9249-F1179C9FA5C8}">
      <dgm:prSet/>
      <dgm:spPr/>
      <dgm:t>
        <a:bodyPr/>
        <a:lstStyle/>
        <a:p>
          <a:endParaRPr lang="pt-BR" sz="2200"/>
        </a:p>
      </dgm:t>
    </dgm:pt>
    <dgm:pt modelId="{DE6B7572-AB46-4094-A762-71C342ADA2DA}">
      <dgm:prSet phldrT="[Texto]" custT="1"/>
      <dgm:spPr/>
      <dgm:t>
        <a:bodyPr/>
        <a:lstStyle/>
        <a:p>
          <a:pPr>
            <a:buNone/>
          </a:pPr>
          <a:r>
            <a:rPr lang="pt-BR" sz="2200" dirty="0"/>
            <a:t>Encargos podem ser repassados no início do contrato (primeira parcela - prática) ou embutidos nas prestações mensais</a:t>
          </a:r>
        </a:p>
      </dgm:t>
    </dgm:pt>
    <dgm:pt modelId="{886AAAA3-BBDF-4FB4-84CA-6BE4F1B260AB}" type="parTrans" cxnId="{94EFAC51-6BD3-4742-99FD-81E698E8001E}">
      <dgm:prSet/>
      <dgm:spPr/>
      <dgm:t>
        <a:bodyPr/>
        <a:lstStyle/>
        <a:p>
          <a:endParaRPr lang="pt-BR" sz="2200"/>
        </a:p>
      </dgm:t>
    </dgm:pt>
    <dgm:pt modelId="{2A415D19-8F0E-4A00-A27A-041D6DDC1162}" type="sibTrans" cxnId="{94EFAC51-6BD3-4742-99FD-81E698E8001E}">
      <dgm:prSet/>
      <dgm:spPr/>
      <dgm:t>
        <a:bodyPr/>
        <a:lstStyle/>
        <a:p>
          <a:endParaRPr lang="pt-BR" sz="2200"/>
        </a:p>
      </dgm:t>
    </dgm:pt>
    <dgm:pt modelId="{AEE11DD6-765B-4363-B634-5C3F98DE2F4D}">
      <dgm:prSet phldrT="[Texto]" custT="1"/>
      <dgm:spPr/>
      <dgm:t>
        <a:bodyPr/>
        <a:lstStyle/>
        <a:p>
          <a:pPr>
            <a:buNone/>
          </a:pPr>
          <a:r>
            <a:rPr lang="pt-BR" sz="2200" dirty="0"/>
            <a:t>Sistema de amortização de escolha da UG</a:t>
          </a:r>
        </a:p>
      </dgm:t>
    </dgm:pt>
    <dgm:pt modelId="{E2A8E78F-50F1-4C6D-9AD0-5433D81D8B86}" type="parTrans" cxnId="{C1B89C5C-DD0F-475C-B032-EDE9AD57ED5B}">
      <dgm:prSet/>
      <dgm:spPr/>
      <dgm:t>
        <a:bodyPr/>
        <a:lstStyle/>
        <a:p>
          <a:endParaRPr lang="pt-BR" sz="2200"/>
        </a:p>
      </dgm:t>
    </dgm:pt>
    <dgm:pt modelId="{4DEC4A7F-2872-4926-9B36-88D5DD783EDF}" type="sibTrans" cxnId="{C1B89C5C-DD0F-475C-B032-EDE9AD57ED5B}">
      <dgm:prSet/>
      <dgm:spPr/>
      <dgm:t>
        <a:bodyPr/>
        <a:lstStyle/>
        <a:p>
          <a:endParaRPr lang="pt-BR" sz="2200"/>
        </a:p>
      </dgm:t>
    </dgm:pt>
    <dgm:pt modelId="{31DC6B2D-AFD3-4DC8-8DDB-995601FF1548}">
      <dgm:prSet phldrT="[Texto]" custT="1"/>
      <dgm:spPr/>
      <dgm:t>
        <a:bodyPr/>
        <a:lstStyle/>
        <a:p>
          <a:r>
            <a:rPr lang="pt-BR" sz="2200" dirty="0"/>
            <a:t>Crédito ao tomador c/ depósito em conta corrente;</a:t>
          </a:r>
        </a:p>
      </dgm:t>
    </dgm:pt>
    <dgm:pt modelId="{B10630A8-FB5E-4EDD-B934-824FF811D010}" type="parTrans" cxnId="{E4142B94-768E-484E-8E98-B0D31819B906}">
      <dgm:prSet/>
      <dgm:spPr/>
      <dgm:t>
        <a:bodyPr/>
        <a:lstStyle/>
        <a:p>
          <a:endParaRPr lang="pt-BR" sz="2200"/>
        </a:p>
      </dgm:t>
    </dgm:pt>
    <dgm:pt modelId="{A8C923AA-206A-4002-AFBA-2F4E0D8368C1}" type="sibTrans" cxnId="{E4142B94-768E-484E-8E98-B0D31819B906}">
      <dgm:prSet/>
      <dgm:spPr/>
      <dgm:t>
        <a:bodyPr/>
        <a:lstStyle/>
        <a:p>
          <a:endParaRPr lang="pt-BR" sz="2200"/>
        </a:p>
      </dgm:t>
    </dgm:pt>
    <dgm:pt modelId="{7FD9D9A5-A747-48FE-BCDF-69EF443A6984}">
      <dgm:prSet phldrT="[Texto]" custT="1"/>
      <dgm:spPr/>
      <dgm:t>
        <a:bodyPr/>
        <a:lstStyle/>
        <a:p>
          <a:r>
            <a:rPr lang="pt-BR" sz="2200" dirty="0"/>
            <a:t>Em caso de perda vínculo, se verbas rescisórias insuficientes, quitação direta</a:t>
          </a:r>
        </a:p>
      </dgm:t>
    </dgm:pt>
    <dgm:pt modelId="{F6845813-0983-4A6F-ACC0-FF4D7348A5B4}" type="parTrans" cxnId="{F7C92452-E44F-419E-A474-EEC6EB05A621}">
      <dgm:prSet/>
      <dgm:spPr/>
      <dgm:t>
        <a:bodyPr/>
        <a:lstStyle/>
        <a:p>
          <a:endParaRPr lang="pt-BR" sz="2200"/>
        </a:p>
      </dgm:t>
    </dgm:pt>
    <dgm:pt modelId="{F589DE07-5126-40C1-A441-815E681844FB}" type="sibTrans" cxnId="{F7C92452-E44F-419E-A474-EEC6EB05A621}">
      <dgm:prSet/>
      <dgm:spPr/>
      <dgm:t>
        <a:bodyPr/>
        <a:lstStyle/>
        <a:p>
          <a:endParaRPr lang="pt-BR" sz="2200"/>
        </a:p>
      </dgm:t>
    </dgm:pt>
    <dgm:pt modelId="{00E833D8-7FDF-4003-83FD-ED4E340762B7}">
      <dgm:prSet phldrT="[Texto]" custT="1"/>
      <dgm:spPr/>
      <dgm:t>
        <a:bodyPr/>
        <a:lstStyle/>
        <a:p>
          <a:r>
            <a:rPr lang="pt-BR" sz="2200" dirty="0"/>
            <a:t>Ordem p/ repasse à UG simultâneo ao processamento  da folha</a:t>
          </a:r>
        </a:p>
      </dgm:t>
    </dgm:pt>
    <dgm:pt modelId="{C29600B1-9610-463E-A292-CA432732966C}" type="parTrans" cxnId="{878FF413-577C-4C95-993D-5DAF9B96367E}">
      <dgm:prSet/>
      <dgm:spPr/>
      <dgm:t>
        <a:bodyPr/>
        <a:lstStyle/>
        <a:p>
          <a:endParaRPr lang="pt-BR" sz="2200"/>
        </a:p>
      </dgm:t>
    </dgm:pt>
    <dgm:pt modelId="{9C066C79-6ABC-45C3-8741-089FD7CF53C3}" type="sibTrans" cxnId="{878FF413-577C-4C95-993D-5DAF9B96367E}">
      <dgm:prSet/>
      <dgm:spPr/>
      <dgm:t>
        <a:bodyPr/>
        <a:lstStyle/>
        <a:p>
          <a:endParaRPr lang="pt-BR" sz="2200"/>
        </a:p>
      </dgm:t>
    </dgm:pt>
    <dgm:pt modelId="{EE113D40-0BA1-4B56-AD01-47BBE72631FF}">
      <dgm:prSet phldrT="[Texto]" custT="1"/>
      <dgm:spPr/>
      <dgm:t>
        <a:bodyPr/>
        <a:lstStyle/>
        <a:p>
          <a:r>
            <a:rPr lang="pt-BR" sz="2200" dirty="0"/>
            <a:t>Digital;</a:t>
          </a:r>
        </a:p>
      </dgm:t>
    </dgm:pt>
    <dgm:pt modelId="{ACF4581F-5376-4A93-828A-4E11ABF9B0EC}" type="parTrans" cxnId="{90167C32-7206-4CB3-B962-F13FFDE45096}">
      <dgm:prSet/>
      <dgm:spPr/>
      <dgm:t>
        <a:bodyPr/>
        <a:lstStyle/>
        <a:p>
          <a:endParaRPr lang="pt-BR" sz="2200"/>
        </a:p>
      </dgm:t>
    </dgm:pt>
    <dgm:pt modelId="{2D293748-3E96-4C1B-A082-EE433ADE7188}" type="sibTrans" cxnId="{90167C32-7206-4CB3-B962-F13FFDE45096}">
      <dgm:prSet/>
      <dgm:spPr/>
      <dgm:t>
        <a:bodyPr/>
        <a:lstStyle/>
        <a:p>
          <a:endParaRPr lang="pt-BR" sz="2200"/>
        </a:p>
      </dgm:t>
    </dgm:pt>
    <dgm:pt modelId="{6DA11059-65AB-4BD0-B62C-0EBDE915F45A}">
      <dgm:prSet phldrT="[Texto]" custT="1"/>
      <dgm:spPr/>
      <dgm:t>
        <a:bodyPr/>
        <a:lstStyle/>
        <a:p>
          <a:pPr marL="114300" lvl="1" indent="0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t-BR" sz="2200" dirty="0"/>
            <a:t>2) o depósito à UG dos valores consignados das  remunerações/proventos</a:t>
          </a:r>
        </a:p>
      </dgm:t>
    </dgm:pt>
    <dgm:pt modelId="{E4D7570D-2AD0-47CC-95A6-40E3AAEA0C5E}" type="parTrans" cxnId="{2FAF63F4-EBB7-4330-9262-26321D4670D3}">
      <dgm:prSet/>
      <dgm:spPr/>
      <dgm:t>
        <a:bodyPr/>
        <a:lstStyle/>
        <a:p>
          <a:endParaRPr lang="pt-BR" sz="2200"/>
        </a:p>
      </dgm:t>
    </dgm:pt>
    <dgm:pt modelId="{CD942104-AD61-4CFD-AC39-D1D472813685}" type="sibTrans" cxnId="{2FAF63F4-EBB7-4330-9262-26321D4670D3}">
      <dgm:prSet/>
      <dgm:spPr/>
      <dgm:t>
        <a:bodyPr/>
        <a:lstStyle/>
        <a:p>
          <a:endParaRPr lang="pt-BR" sz="2200"/>
        </a:p>
      </dgm:t>
    </dgm:pt>
    <dgm:pt modelId="{A6AD9D9B-33F5-443F-97E2-94B35AAC3DE8}">
      <dgm:prSet phldrT="[Texto]" custT="1"/>
      <dgm:spPr/>
      <dgm:t>
        <a:bodyPr/>
        <a:lstStyle/>
        <a:p>
          <a:pPr marL="114300" lvl="1" indent="0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t-BR" sz="2200" dirty="0"/>
            <a:t>1) a liberação de crédito ao tomador para a conta corrente na qual recebe a remuneração/ provento;</a:t>
          </a:r>
        </a:p>
      </dgm:t>
    </dgm:pt>
    <dgm:pt modelId="{BF07BF69-31D9-47BE-AAC3-3AF5FDA14AD0}" type="parTrans" cxnId="{C9CE3B48-0ABB-4458-97D2-0CFBAA6CA2DB}">
      <dgm:prSet/>
      <dgm:spPr/>
      <dgm:t>
        <a:bodyPr/>
        <a:lstStyle/>
        <a:p>
          <a:endParaRPr lang="pt-BR" sz="2200"/>
        </a:p>
      </dgm:t>
    </dgm:pt>
    <dgm:pt modelId="{DD9FAC16-4086-485D-A9CD-B9980E1554BD}" type="sibTrans" cxnId="{C9CE3B48-0ABB-4458-97D2-0CFBAA6CA2DB}">
      <dgm:prSet/>
      <dgm:spPr/>
      <dgm:t>
        <a:bodyPr/>
        <a:lstStyle/>
        <a:p>
          <a:endParaRPr lang="pt-BR" sz="2200"/>
        </a:p>
      </dgm:t>
    </dgm:pt>
    <dgm:pt modelId="{4B2DFC9E-202D-4E2B-8C68-0E1F942BCFF8}">
      <dgm:prSet phldrT="[Texto]" custT="1"/>
      <dgm:spPr/>
      <dgm:t>
        <a:bodyPr/>
        <a:lstStyle/>
        <a:p>
          <a:r>
            <a:rPr lang="pt-BR" sz="2200" dirty="0"/>
            <a:t>s/ carência</a:t>
          </a:r>
        </a:p>
      </dgm:t>
    </dgm:pt>
    <dgm:pt modelId="{D3D14818-EF98-4064-BDED-23919EBA6B3A}" type="parTrans" cxnId="{B84A4F64-F173-46EF-86F0-CC291D376464}">
      <dgm:prSet/>
      <dgm:spPr/>
    </dgm:pt>
    <dgm:pt modelId="{C086DF26-4927-4633-A85B-D55E65026CF2}" type="sibTrans" cxnId="{B84A4F64-F173-46EF-86F0-CC291D376464}">
      <dgm:prSet/>
      <dgm:spPr/>
    </dgm:pt>
    <dgm:pt modelId="{109E5C00-7120-4078-8305-4A97FEE1425E}" type="pres">
      <dgm:prSet presAssocID="{5376D216-6238-40E1-B65F-A2EDA6A2092F}" presName="linearFlow" presStyleCnt="0">
        <dgm:presLayoutVars>
          <dgm:dir/>
          <dgm:animLvl val="lvl"/>
          <dgm:resizeHandles val="exact"/>
        </dgm:presLayoutVars>
      </dgm:prSet>
      <dgm:spPr/>
    </dgm:pt>
    <dgm:pt modelId="{CC93EA46-82A6-4C6F-BACB-171D00E8FAC6}" type="pres">
      <dgm:prSet presAssocID="{A2DB3D36-3FAF-45FB-A968-03FFD4EDA0F8}" presName="composite" presStyleCnt="0"/>
      <dgm:spPr/>
    </dgm:pt>
    <dgm:pt modelId="{89B21F14-7D36-4151-ABB7-362D2FD151D5}" type="pres">
      <dgm:prSet presAssocID="{A2DB3D36-3FAF-45FB-A968-03FFD4EDA0F8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710CBD06-821B-4528-B423-B4ACF5B27D09}" type="pres">
      <dgm:prSet presAssocID="{A2DB3D36-3FAF-45FB-A968-03FFD4EDA0F8}" presName="parSh" presStyleLbl="node1" presStyleIdx="0" presStyleCnt="3"/>
      <dgm:spPr/>
    </dgm:pt>
    <dgm:pt modelId="{7B9897BD-FE99-4BDA-ADBC-8B55B07FB0D4}" type="pres">
      <dgm:prSet presAssocID="{A2DB3D36-3FAF-45FB-A968-03FFD4EDA0F8}" presName="desTx" presStyleLbl="fgAcc1" presStyleIdx="0" presStyleCnt="3" custLinFactNeighborX="1908" custLinFactNeighborY="-5854">
        <dgm:presLayoutVars>
          <dgm:bulletEnabled val="1"/>
        </dgm:presLayoutVars>
      </dgm:prSet>
      <dgm:spPr/>
    </dgm:pt>
    <dgm:pt modelId="{F82BADB3-72D9-404E-9432-6E324D892160}" type="pres">
      <dgm:prSet presAssocID="{5017829B-C314-4D8A-9C0B-5E9A41C012D9}" presName="sibTrans" presStyleLbl="sibTrans2D1" presStyleIdx="0" presStyleCnt="2"/>
      <dgm:spPr/>
    </dgm:pt>
    <dgm:pt modelId="{55D32804-C232-41E6-BB4E-8C4815E107DB}" type="pres">
      <dgm:prSet presAssocID="{5017829B-C314-4D8A-9C0B-5E9A41C012D9}" presName="connTx" presStyleLbl="sibTrans2D1" presStyleIdx="0" presStyleCnt="2"/>
      <dgm:spPr/>
    </dgm:pt>
    <dgm:pt modelId="{1A47D7DF-41B9-42A1-81A8-E52377D6F819}" type="pres">
      <dgm:prSet presAssocID="{B4D9ED77-C282-4B61-8570-AD0A66246B90}" presName="composite" presStyleCnt="0"/>
      <dgm:spPr/>
    </dgm:pt>
    <dgm:pt modelId="{3DB8BE89-0AFB-4B60-8D54-139716F05135}" type="pres">
      <dgm:prSet presAssocID="{B4D9ED77-C282-4B61-8570-AD0A66246B90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93A5BBFC-A753-4DA4-9571-72B003ED3C13}" type="pres">
      <dgm:prSet presAssocID="{B4D9ED77-C282-4B61-8570-AD0A66246B90}" presName="parSh" presStyleLbl="node1" presStyleIdx="1" presStyleCnt="3"/>
      <dgm:spPr/>
    </dgm:pt>
    <dgm:pt modelId="{D3C1C233-7DAD-486A-9DA7-0F72709AA3CB}" type="pres">
      <dgm:prSet presAssocID="{B4D9ED77-C282-4B61-8570-AD0A66246B90}" presName="desTx" presStyleLbl="fgAcc1" presStyleIdx="1" presStyleCnt="3">
        <dgm:presLayoutVars>
          <dgm:bulletEnabled val="1"/>
        </dgm:presLayoutVars>
      </dgm:prSet>
      <dgm:spPr/>
    </dgm:pt>
    <dgm:pt modelId="{3E3185D1-70F1-4242-8B3C-4CAD0CFE9B21}" type="pres">
      <dgm:prSet presAssocID="{44699F46-6325-4FAC-95FA-A0A4171AB12A}" presName="sibTrans" presStyleLbl="sibTrans2D1" presStyleIdx="1" presStyleCnt="2"/>
      <dgm:spPr/>
    </dgm:pt>
    <dgm:pt modelId="{C6C1FA41-1942-475B-A3EF-0AFA96E7DEE9}" type="pres">
      <dgm:prSet presAssocID="{44699F46-6325-4FAC-95FA-A0A4171AB12A}" presName="connTx" presStyleLbl="sibTrans2D1" presStyleIdx="1" presStyleCnt="2"/>
      <dgm:spPr/>
    </dgm:pt>
    <dgm:pt modelId="{CFFD4888-89B6-4003-9D61-5ECF91AC2699}" type="pres">
      <dgm:prSet presAssocID="{A233982B-40E3-4A8E-B783-4B6258AFB4C5}" presName="composite" presStyleCnt="0"/>
      <dgm:spPr/>
    </dgm:pt>
    <dgm:pt modelId="{B1FB0554-9405-4145-BB53-077130C654C1}" type="pres">
      <dgm:prSet presAssocID="{A233982B-40E3-4A8E-B783-4B6258AFB4C5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ED31524F-316C-456A-BB86-6BD9A8C81F1D}" type="pres">
      <dgm:prSet presAssocID="{A233982B-40E3-4A8E-B783-4B6258AFB4C5}" presName="parSh" presStyleLbl="node1" presStyleIdx="2" presStyleCnt="3"/>
      <dgm:spPr/>
    </dgm:pt>
    <dgm:pt modelId="{89A9C8D8-CE35-40F4-8C95-F784CACD403E}" type="pres">
      <dgm:prSet presAssocID="{A233982B-40E3-4A8E-B783-4B6258AFB4C5}" presName="desTx" presStyleLbl="fgAcc1" presStyleIdx="2" presStyleCnt="3">
        <dgm:presLayoutVars>
          <dgm:bulletEnabled val="1"/>
        </dgm:presLayoutVars>
      </dgm:prSet>
      <dgm:spPr/>
    </dgm:pt>
  </dgm:ptLst>
  <dgm:cxnLst>
    <dgm:cxn modelId="{164A2E04-BEB9-4DF3-B31C-C892DC724EB1}" type="presOf" srcId="{A233982B-40E3-4A8E-B783-4B6258AFB4C5}" destId="{ED31524F-316C-456A-BB86-6BD9A8C81F1D}" srcOrd="1" destOrd="0" presId="urn:microsoft.com/office/officeart/2005/8/layout/process3"/>
    <dgm:cxn modelId="{BB132906-3BBA-463F-81AB-47B95BCBC607}" type="presOf" srcId="{AEE11DD6-765B-4363-B634-5C3F98DE2F4D}" destId="{89A9C8D8-CE35-40F4-8C95-F784CACD403E}" srcOrd="0" destOrd="1" presId="urn:microsoft.com/office/officeart/2005/8/layout/process3"/>
    <dgm:cxn modelId="{25A25F09-238E-4BE1-A57D-29A560835D83}" type="presOf" srcId="{5017829B-C314-4D8A-9C0B-5E9A41C012D9}" destId="{55D32804-C232-41E6-BB4E-8C4815E107DB}" srcOrd="1" destOrd="0" presId="urn:microsoft.com/office/officeart/2005/8/layout/process3"/>
    <dgm:cxn modelId="{878FF413-577C-4C95-993D-5DAF9B96367E}" srcId="{A2DB3D36-3FAF-45FB-A968-03FFD4EDA0F8}" destId="{00E833D8-7FDF-4003-83FD-ED4E340762B7}" srcOrd="5" destOrd="0" parTransId="{C29600B1-9610-463E-A292-CA432732966C}" sibTransId="{9C066C79-6ABC-45C3-8741-089FD7CF53C3}"/>
    <dgm:cxn modelId="{4D5ED717-09DF-4B8B-97DC-5D5D9803EF19}" type="presOf" srcId="{DE6B7572-AB46-4094-A762-71C342ADA2DA}" destId="{89A9C8D8-CE35-40F4-8C95-F784CACD403E}" srcOrd="0" destOrd="0" presId="urn:microsoft.com/office/officeart/2005/8/layout/process3"/>
    <dgm:cxn modelId="{72AC581E-1E76-42EE-BC0F-24BC96FCC31B}" srcId="{A2DB3D36-3FAF-45FB-A968-03FFD4EDA0F8}" destId="{FA5B9B25-33A9-4F4F-B14B-394895F28E89}" srcOrd="1" destOrd="0" parTransId="{E09C770F-3300-4134-981D-3E4EB03E227D}" sibTransId="{D6A34CDA-ECBA-4CA4-AD9F-953D7659C24A}"/>
    <dgm:cxn modelId="{90167C32-7206-4CB3-B962-F13FFDE45096}" srcId="{A2DB3D36-3FAF-45FB-A968-03FFD4EDA0F8}" destId="{EE113D40-0BA1-4B56-AD01-47BBE72631FF}" srcOrd="0" destOrd="0" parTransId="{ACF4581F-5376-4A93-828A-4E11ABF9B0EC}" sibTransId="{2D293748-3E96-4C1B-A082-EE433ADE7188}"/>
    <dgm:cxn modelId="{52B8EF3C-EAB3-4B4A-9559-5437BE64BA01}" type="presOf" srcId="{31DC6B2D-AFD3-4DC8-8DDB-995601FF1548}" destId="{7B9897BD-FE99-4BDA-ADBC-8B55B07FB0D4}" srcOrd="0" destOrd="2" presId="urn:microsoft.com/office/officeart/2005/8/layout/process3"/>
    <dgm:cxn modelId="{C1B89C5C-DD0F-475C-B032-EDE9AD57ED5B}" srcId="{A233982B-40E3-4A8E-B783-4B6258AFB4C5}" destId="{AEE11DD6-765B-4363-B634-5C3F98DE2F4D}" srcOrd="1" destOrd="0" parTransId="{E2A8E78F-50F1-4C6D-9AD0-5433D81D8B86}" sibTransId="{4DEC4A7F-2872-4926-9B36-88D5DD783EDF}"/>
    <dgm:cxn modelId="{39F13B62-215E-4B58-9041-72B882E080C3}" type="presOf" srcId="{5017829B-C314-4D8A-9C0B-5E9A41C012D9}" destId="{F82BADB3-72D9-404E-9432-6E324D892160}" srcOrd="0" destOrd="0" presId="urn:microsoft.com/office/officeart/2005/8/layout/process3"/>
    <dgm:cxn modelId="{8D637B43-6EE0-4956-9525-825C104BEC81}" type="presOf" srcId="{FA5B9B25-33A9-4F4F-B14B-394895F28E89}" destId="{7B9897BD-FE99-4BDA-ADBC-8B55B07FB0D4}" srcOrd="0" destOrd="1" presId="urn:microsoft.com/office/officeart/2005/8/layout/process3"/>
    <dgm:cxn modelId="{B84A4F64-F173-46EF-86F0-CC291D376464}" srcId="{A2DB3D36-3FAF-45FB-A968-03FFD4EDA0F8}" destId="{4B2DFC9E-202D-4E2B-8C68-0E1F942BCFF8}" srcOrd="4" destOrd="0" parTransId="{D3D14818-EF98-4064-BDED-23919EBA6B3A}" sibTransId="{C086DF26-4927-4633-A85B-D55E65026CF2}"/>
    <dgm:cxn modelId="{C9CE3B48-0ABB-4458-97D2-0CFBAA6CA2DB}" srcId="{B4D9ED77-C282-4B61-8570-AD0A66246B90}" destId="{A6AD9D9B-33F5-443F-97E2-94B35AAC3DE8}" srcOrd="1" destOrd="0" parTransId="{BF07BF69-31D9-47BE-AAC3-3AF5FDA14AD0}" sibTransId="{DD9FAC16-4086-485D-A9CD-B9980E1554BD}"/>
    <dgm:cxn modelId="{94EFAC51-6BD3-4742-99FD-81E698E8001E}" srcId="{A233982B-40E3-4A8E-B783-4B6258AFB4C5}" destId="{DE6B7572-AB46-4094-A762-71C342ADA2DA}" srcOrd="0" destOrd="0" parTransId="{886AAAA3-BBDF-4FB4-84CA-6BE4F1B260AB}" sibTransId="{2A415D19-8F0E-4A00-A27A-041D6DDC1162}"/>
    <dgm:cxn modelId="{F7C92452-E44F-419E-A474-EEC6EB05A621}" srcId="{A2DB3D36-3FAF-45FB-A968-03FFD4EDA0F8}" destId="{7FD9D9A5-A747-48FE-BCDF-69EF443A6984}" srcOrd="3" destOrd="0" parTransId="{F6845813-0983-4A6F-ACC0-FF4D7348A5B4}" sibTransId="{F589DE07-5126-40C1-A441-815E681844FB}"/>
    <dgm:cxn modelId="{FD9F1473-772E-457F-92B1-A01E43B82C45}" type="presOf" srcId="{44699F46-6325-4FAC-95FA-A0A4171AB12A}" destId="{3E3185D1-70F1-4242-8B3C-4CAD0CFE9B21}" srcOrd="0" destOrd="0" presId="urn:microsoft.com/office/officeart/2005/8/layout/process3"/>
    <dgm:cxn modelId="{D875EE74-85DB-44A0-B23F-9B7C149D0C3A}" srcId="{5376D216-6238-40E1-B65F-A2EDA6A2092F}" destId="{A2DB3D36-3FAF-45FB-A968-03FFD4EDA0F8}" srcOrd="0" destOrd="0" parTransId="{E96E74A5-3D93-4EF6-91A8-9E4DEF02F0CD}" sibTransId="{5017829B-C314-4D8A-9C0B-5E9A41C012D9}"/>
    <dgm:cxn modelId="{0469798A-5CAB-4BB9-9249-F1179C9FA5C8}" srcId="{5376D216-6238-40E1-B65F-A2EDA6A2092F}" destId="{A233982B-40E3-4A8E-B783-4B6258AFB4C5}" srcOrd="2" destOrd="0" parTransId="{E9AA65F7-6C52-4F42-9C35-5963B390646B}" sibTransId="{636AABAC-37E3-45D3-A5DB-2D0E80C74A17}"/>
    <dgm:cxn modelId="{E4142B94-768E-484E-8E98-B0D31819B906}" srcId="{A2DB3D36-3FAF-45FB-A968-03FFD4EDA0F8}" destId="{31DC6B2D-AFD3-4DC8-8DDB-995601FF1548}" srcOrd="2" destOrd="0" parTransId="{B10630A8-FB5E-4EDD-B934-824FF811D010}" sibTransId="{A8C923AA-206A-4002-AFBA-2F4E0D8368C1}"/>
    <dgm:cxn modelId="{756CB495-FA7F-4C1A-AB11-CAEE92D82511}" type="presOf" srcId="{5376D216-6238-40E1-B65F-A2EDA6A2092F}" destId="{109E5C00-7120-4078-8305-4A97FEE1425E}" srcOrd="0" destOrd="0" presId="urn:microsoft.com/office/officeart/2005/8/layout/process3"/>
    <dgm:cxn modelId="{0D3FFCA0-CF94-433D-9B17-40953350DD7B}" type="presOf" srcId="{A6AD9D9B-33F5-443F-97E2-94B35AAC3DE8}" destId="{D3C1C233-7DAD-486A-9DA7-0F72709AA3CB}" srcOrd="0" destOrd="1" presId="urn:microsoft.com/office/officeart/2005/8/layout/process3"/>
    <dgm:cxn modelId="{5DCEEAA5-8D0C-4CD3-9FC7-473AC6054FAF}" type="presOf" srcId="{A2DB3D36-3FAF-45FB-A968-03FFD4EDA0F8}" destId="{710CBD06-821B-4528-B423-B4ACF5B27D09}" srcOrd="1" destOrd="0" presId="urn:microsoft.com/office/officeart/2005/8/layout/process3"/>
    <dgm:cxn modelId="{EF8AB8AB-66C0-43C4-9BF2-A7EE63B6F489}" type="presOf" srcId="{4B2DFC9E-202D-4E2B-8C68-0E1F942BCFF8}" destId="{7B9897BD-FE99-4BDA-ADBC-8B55B07FB0D4}" srcOrd="0" destOrd="4" presId="urn:microsoft.com/office/officeart/2005/8/layout/process3"/>
    <dgm:cxn modelId="{E7C5C9B7-F41A-456F-BA4A-653C5C96D099}" type="presOf" srcId="{00E833D8-7FDF-4003-83FD-ED4E340762B7}" destId="{7B9897BD-FE99-4BDA-ADBC-8B55B07FB0D4}" srcOrd="0" destOrd="5" presId="urn:microsoft.com/office/officeart/2005/8/layout/process3"/>
    <dgm:cxn modelId="{B55581BF-4A0B-44ED-8097-6164709EDE01}" type="presOf" srcId="{EE113D40-0BA1-4B56-AD01-47BBE72631FF}" destId="{7B9897BD-FE99-4BDA-ADBC-8B55B07FB0D4}" srcOrd="0" destOrd="0" presId="urn:microsoft.com/office/officeart/2005/8/layout/process3"/>
    <dgm:cxn modelId="{2066F0C1-ACC8-4DE8-B292-546A0F3F39C6}" type="presOf" srcId="{7FD9D9A5-A747-48FE-BCDF-69EF443A6984}" destId="{7B9897BD-FE99-4BDA-ADBC-8B55B07FB0D4}" srcOrd="0" destOrd="3" presId="urn:microsoft.com/office/officeart/2005/8/layout/process3"/>
    <dgm:cxn modelId="{04BB68D4-2C07-4D93-8F83-82642CBC2DA6}" type="presOf" srcId="{668F8D54-A9DF-4ED5-B663-82F50663C488}" destId="{D3C1C233-7DAD-486A-9DA7-0F72709AA3CB}" srcOrd="0" destOrd="0" presId="urn:microsoft.com/office/officeart/2005/8/layout/process3"/>
    <dgm:cxn modelId="{02C782D6-09B2-40BC-BC4C-8F6322C84B80}" type="presOf" srcId="{B4D9ED77-C282-4B61-8570-AD0A66246B90}" destId="{93A5BBFC-A753-4DA4-9571-72B003ED3C13}" srcOrd="1" destOrd="0" presId="urn:microsoft.com/office/officeart/2005/8/layout/process3"/>
    <dgm:cxn modelId="{C1125AD9-B17F-473A-A05C-DCF63C8417DD}" type="presOf" srcId="{B4D9ED77-C282-4B61-8570-AD0A66246B90}" destId="{3DB8BE89-0AFB-4B60-8D54-139716F05135}" srcOrd="0" destOrd="0" presId="urn:microsoft.com/office/officeart/2005/8/layout/process3"/>
    <dgm:cxn modelId="{6C06B9E3-9F89-4DFB-BAC9-949D2324E4F3}" type="presOf" srcId="{6DA11059-65AB-4BD0-B62C-0EBDE915F45A}" destId="{D3C1C233-7DAD-486A-9DA7-0F72709AA3CB}" srcOrd="0" destOrd="2" presId="urn:microsoft.com/office/officeart/2005/8/layout/process3"/>
    <dgm:cxn modelId="{A4B48CE7-0099-4A6B-A254-57A2C4865EA1}" type="presOf" srcId="{A2DB3D36-3FAF-45FB-A968-03FFD4EDA0F8}" destId="{89B21F14-7D36-4151-ABB7-362D2FD151D5}" srcOrd="0" destOrd="0" presId="urn:microsoft.com/office/officeart/2005/8/layout/process3"/>
    <dgm:cxn modelId="{C49183EA-CDFC-4435-B2A7-77D39D60614C}" srcId="{5376D216-6238-40E1-B65F-A2EDA6A2092F}" destId="{B4D9ED77-C282-4B61-8570-AD0A66246B90}" srcOrd="1" destOrd="0" parTransId="{962E8A18-CDE7-4136-9687-AA86EE55217D}" sibTransId="{44699F46-6325-4FAC-95FA-A0A4171AB12A}"/>
    <dgm:cxn modelId="{A4A6CEEA-2242-4091-BED5-F179A6951B4F}" type="presOf" srcId="{A233982B-40E3-4A8E-B783-4B6258AFB4C5}" destId="{B1FB0554-9405-4145-BB53-077130C654C1}" srcOrd="0" destOrd="0" presId="urn:microsoft.com/office/officeart/2005/8/layout/process3"/>
    <dgm:cxn modelId="{17CC63EF-C831-489F-9AA9-561BE0F75CA9}" type="presOf" srcId="{44699F46-6325-4FAC-95FA-A0A4171AB12A}" destId="{C6C1FA41-1942-475B-A3EF-0AFA96E7DEE9}" srcOrd="1" destOrd="0" presId="urn:microsoft.com/office/officeart/2005/8/layout/process3"/>
    <dgm:cxn modelId="{2FAF63F4-EBB7-4330-9262-26321D4670D3}" srcId="{B4D9ED77-C282-4B61-8570-AD0A66246B90}" destId="{6DA11059-65AB-4BD0-B62C-0EBDE915F45A}" srcOrd="2" destOrd="0" parTransId="{E4D7570D-2AD0-47CC-95A6-40E3AAEA0C5E}" sibTransId="{CD942104-AD61-4CFD-AC39-D1D472813685}"/>
    <dgm:cxn modelId="{47FBE1FE-7B33-48BF-A479-C2483551007B}" srcId="{B4D9ED77-C282-4B61-8570-AD0A66246B90}" destId="{668F8D54-A9DF-4ED5-B663-82F50663C488}" srcOrd="0" destOrd="0" parTransId="{E71CF654-473C-4723-A4A9-FB8314C4BDDD}" sibTransId="{0D1A96CA-56C2-49FA-A26E-860FFFA3647B}"/>
    <dgm:cxn modelId="{8180D4C2-08BC-4E2C-8690-7DF1A0B9C0DD}" type="presParOf" srcId="{109E5C00-7120-4078-8305-4A97FEE1425E}" destId="{CC93EA46-82A6-4C6F-BACB-171D00E8FAC6}" srcOrd="0" destOrd="0" presId="urn:microsoft.com/office/officeart/2005/8/layout/process3"/>
    <dgm:cxn modelId="{B6CDF6CF-7513-4C79-BF4A-CF11953F1BD5}" type="presParOf" srcId="{CC93EA46-82A6-4C6F-BACB-171D00E8FAC6}" destId="{89B21F14-7D36-4151-ABB7-362D2FD151D5}" srcOrd="0" destOrd="0" presId="urn:microsoft.com/office/officeart/2005/8/layout/process3"/>
    <dgm:cxn modelId="{C0B03C4C-E2BD-42CB-98E6-91457B9AB4A5}" type="presParOf" srcId="{CC93EA46-82A6-4C6F-BACB-171D00E8FAC6}" destId="{710CBD06-821B-4528-B423-B4ACF5B27D09}" srcOrd="1" destOrd="0" presId="urn:microsoft.com/office/officeart/2005/8/layout/process3"/>
    <dgm:cxn modelId="{78DCE2EB-A4E8-4F80-A99D-07DCBAA02864}" type="presParOf" srcId="{CC93EA46-82A6-4C6F-BACB-171D00E8FAC6}" destId="{7B9897BD-FE99-4BDA-ADBC-8B55B07FB0D4}" srcOrd="2" destOrd="0" presId="urn:microsoft.com/office/officeart/2005/8/layout/process3"/>
    <dgm:cxn modelId="{5DAD2B89-D003-44B0-8FB7-81C296B5B912}" type="presParOf" srcId="{109E5C00-7120-4078-8305-4A97FEE1425E}" destId="{F82BADB3-72D9-404E-9432-6E324D892160}" srcOrd="1" destOrd="0" presId="urn:microsoft.com/office/officeart/2005/8/layout/process3"/>
    <dgm:cxn modelId="{4A313D2F-EF8E-4F3F-A6DE-90FC7B6A6EAF}" type="presParOf" srcId="{F82BADB3-72D9-404E-9432-6E324D892160}" destId="{55D32804-C232-41E6-BB4E-8C4815E107DB}" srcOrd="0" destOrd="0" presId="urn:microsoft.com/office/officeart/2005/8/layout/process3"/>
    <dgm:cxn modelId="{447918EC-7102-4CCF-B749-A806FD56E4FE}" type="presParOf" srcId="{109E5C00-7120-4078-8305-4A97FEE1425E}" destId="{1A47D7DF-41B9-42A1-81A8-E52377D6F819}" srcOrd="2" destOrd="0" presId="urn:microsoft.com/office/officeart/2005/8/layout/process3"/>
    <dgm:cxn modelId="{325BC37F-2D52-4344-AE61-A5E5684B67B9}" type="presParOf" srcId="{1A47D7DF-41B9-42A1-81A8-E52377D6F819}" destId="{3DB8BE89-0AFB-4B60-8D54-139716F05135}" srcOrd="0" destOrd="0" presId="urn:microsoft.com/office/officeart/2005/8/layout/process3"/>
    <dgm:cxn modelId="{76311DA3-20CE-47E0-912F-4CB5AD6208F2}" type="presParOf" srcId="{1A47D7DF-41B9-42A1-81A8-E52377D6F819}" destId="{93A5BBFC-A753-4DA4-9571-72B003ED3C13}" srcOrd="1" destOrd="0" presId="urn:microsoft.com/office/officeart/2005/8/layout/process3"/>
    <dgm:cxn modelId="{26737424-2394-43A9-BDC8-7CD50EB96957}" type="presParOf" srcId="{1A47D7DF-41B9-42A1-81A8-E52377D6F819}" destId="{D3C1C233-7DAD-486A-9DA7-0F72709AA3CB}" srcOrd="2" destOrd="0" presId="urn:microsoft.com/office/officeart/2005/8/layout/process3"/>
    <dgm:cxn modelId="{65411E20-3CCA-4899-BBC8-82D293735E29}" type="presParOf" srcId="{109E5C00-7120-4078-8305-4A97FEE1425E}" destId="{3E3185D1-70F1-4242-8B3C-4CAD0CFE9B21}" srcOrd="3" destOrd="0" presId="urn:microsoft.com/office/officeart/2005/8/layout/process3"/>
    <dgm:cxn modelId="{F44BF4CE-543B-4CAF-B4FC-D64ECA84FE5B}" type="presParOf" srcId="{3E3185D1-70F1-4242-8B3C-4CAD0CFE9B21}" destId="{C6C1FA41-1942-475B-A3EF-0AFA96E7DEE9}" srcOrd="0" destOrd="0" presId="urn:microsoft.com/office/officeart/2005/8/layout/process3"/>
    <dgm:cxn modelId="{7A24983E-690D-482E-97FB-ED80D1646694}" type="presParOf" srcId="{109E5C00-7120-4078-8305-4A97FEE1425E}" destId="{CFFD4888-89B6-4003-9D61-5ECF91AC2699}" srcOrd="4" destOrd="0" presId="urn:microsoft.com/office/officeart/2005/8/layout/process3"/>
    <dgm:cxn modelId="{BD0CC746-7F33-4F33-B860-44746F5B4491}" type="presParOf" srcId="{CFFD4888-89B6-4003-9D61-5ECF91AC2699}" destId="{B1FB0554-9405-4145-BB53-077130C654C1}" srcOrd="0" destOrd="0" presId="urn:microsoft.com/office/officeart/2005/8/layout/process3"/>
    <dgm:cxn modelId="{A7E05D21-DADF-45EC-82EF-D90EDCCA3657}" type="presParOf" srcId="{CFFD4888-89B6-4003-9D61-5ECF91AC2699}" destId="{ED31524F-316C-456A-BB86-6BD9A8C81F1D}" srcOrd="1" destOrd="0" presId="urn:microsoft.com/office/officeart/2005/8/layout/process3"/>
    <dgm:cxn modelId="{BA6D691A-4BB7-4CAF-90C3-B6C0C45B05C4}" type="presParOf" srcId="{CFFD4888-89B6-4003-9D61-5ECF91AC2699}" destId="{89A9C8D8-CE35-40F4-8C95-F784CACD403E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376D216-6238-40E1-B65F-A2EDA6A2092F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A2DB3D36-3FAF-45FB-A968-03FFD4EDA0F8}">
      <dgm:prSet phldrT="[Texto]" custT="1"/>
      <dgm:spPr/>
      <dgm:t>
        <a:bodyPr/>
        <a:lstStyle/>
        <a:p>
          <a:r>
            <a:rPr lang="pt-BR" sz="1800" dirty="0"/>
            <a:t>Acompanhamento </a:t>
          </a:r>
        </a:p>
      </dgm:t>
    </dgm:pt>
    <dgm:pt modelId="{E96E74A5-3D93-4EF6-91A8-9E4DEF02F0CD}" type="parTrans" cxnId="{D875EE74-85DB-44A0-B23F-9B7C149D0C3A}">
      <dgm:prSet/>
      <dgm:spPr/>
      <dgm:t>
        <a:bodyPr/>
        <a:lstStyle/>
        <a:p>
          <a:endParaRPr lang="pt-BR" sz="1800"/>
        </a:p>
      </dgm:t>
    </dgm:pt>
    <dgm:pt modelId="{5017829B-C314-4D8A-9C0B-5E9A41C012D9}" type="sibTrans" cxnId="{D875EE74-85DB-44A0-B23F-9B7C149D0C3A}">
      <dgm:prSet custT="1"/>
      <dgm:spPr/>
      <dgm:t>
        <a:bodyPr/>
        <a:lstStyle/>
        <a:p>
          <a:endParaRPr lang="pt-BR" sz="1800"/>
        </a:p>
      </dgm:t>
    </dgm:pt>
    <dgm:pt modelId="{B4D9ED77-C282-4B61-8570-AD0A66246B90}">
      <dgm:prSet phldrT="[Texto]" custT="1"/>
      <dgm:spPr/>
      <dgm:t>
        <a:bodyPr/>
        <a:lstStyle/>
        <a:p>
          <a:r>
            <a:rPr lang="pt-BR" sz="1800" dirty="0"/>
            <a:t>Disponibilização de informações aos conselhos, controle interno/externo e SPREV </a:t>
          </a:r>
        </a:p>
      </dgm:t>
    </dgm:pt>
    <dgm:pt modelId="{962E8A18-CDE7-4136-9687-AA86EE55217D}" type="parTrans" cxnId="{C49183EA-CDFC-4435-B2A7-77D39D60614C}">
      <dgm:prSet/>
      <dgm:spPr/>
      <dgm:t>
        <a:bodyPr/>
        <a:lstStyle/>
        <a:p>
          <a:endParaRPr lang="pt-BR" sz="1800"/>
        </a:p>
      </dgm:t>
    </dgm:pt>
    <dgm:pt modelId="{44699F46-6325-4FAC-95FA-A0A4171AB12A}" type="sibTrans" cxnId="{C49183EA-CDFC-4435-B2A7-77D39D60614C}">
      <dgm:prSet custT="1"/>
      <dgm:spPr/>
      <dgm:t>
        <a:bodyPr/>
        <a:lstStyle/>
        <a:p>
          <a:endParaRPr lang="pt-BR" sz="1800"/>
        </a:p>
      </dgm:t>
    </dgm:pt>
    <dgm:pt modelId="{668F8D54-A9DF-4ED5-B663-82F50663C488}">
      <dgm:prSet phldrT="[Texto]" custT="1"/>
      <dgm:spPr/>
      <dgm:t>
        <a:bodyPr/>
        <a:lstStyle/>
        <a:p>
          <a:pPr marL="114300" lvl="1" indent="0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t-BR" sz="1800" dirty="0"/>
            <a:t>I - estudo atuarial, constituição e manutenção dos fundos;</a:t>
          </a:r>
        </a:p>
      </dgm:t>
    </dgm:pt>
    <dgm:pt modelId="{E71CF654-473C-4723-A4A9-FB8314C4BDDD}" type="parTrans" cxnId="{47FBE1FE-7B33-48BF-A479-C2483551007B}">
      <dgm:prSet/>
      <dgm:spPr/>
      <dgm:t>
        <a:bodyPr/>
        <a:lstStyle/>
        <a:p>
          <a:endParaRPr lang="pt-BR" sz="1800"/>
        </a:p>
      </dgm:t>
    </dgm:pt>
    <dgm:pt modelId="{0D1A96CA-56C2-49FA-A26E-860FFFA3647B}" type="sibTrans" cxnId="{47FBE1FE-7B33-48BF-A479-C2483551007B}">
      <dgm:prSet/>
      <dgm:spPr/>
      <dgm:t>
        <a:bodyPr/>
        <a:lstStyle/>
        <a:p>
          <a:endParaRPr lang="pt-BR" sz="1800"/>
        </a:p>
      </dgm:t>
    </dgm:pt>
    <dgm:pt modelId="{A233982B-40E3-4A8E-B783-4B6258AFB4C5}">
      <dgm:prSet phldrT="[Texto]" custT="1"/>
      <dgm:spPr/>
      <dgm:t>
        <a:bodyPr/>
        <a:lstStyle/>
        <a:p>
          <a:r>
            <a:rPr lang="pt-BR" sz="1800" dirty="0"/>
            <a:t>Reconhecimento da inadimplência</a:t>
          </a:r>
        </a:p>
      </dgm:t>
    </dgm:pt>
    <dgm:pt modelId="{E9AA65F7-6C52-4F42-9C35-5963B390646B}" type="parTrans" cxnId="{0469798A-5CAB-4BB9-9249-F1179C9FA5C8}">
      <dgm:prSet/>
      <dgm:spPr/>
      <dgm:t>
        <a:bodyPr/>
        <a:lstStyle/>
        <a:p>
          <a:endParaRPr lang="pt-BR" sz="1800"/>
        </a:p>
      </dgm:t>
    </dgm:pt>
    <dgm:pt modelId="{636AABAC-37E3-45D3-A5DB-2D0E80C74A17}" type="sibTrans" cxnId="{0469798A-5CAB-4BB9-9249-F1179C9FA5C8}">
      <dgm:prSet/>
      <dgm:spPr/>
      <dgm:t>
        <a:bodyPr/>
        <a:lstStyle/>
        <a:p>
          <a:endParaRPr lang="pt-BR" sz="1800"/>
        </a:p>
      </dgm:t>
    </dgm:pt>
    <dgm:pt modelId="{DE6B7572-AB46-4094-A762-71C342ADA2DA}">
      <dgm:prSet phldrT="[Texto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t-BR" sz="1800" dirty="0"/>
            <a:t>25% para atrasos entre 61 e 120 dias;</a:t>
          </a:r>
        </a:p>
      </dgm:t>
    </dgm:pt>
    <dgm:pt modelId="{886AAAA3-BBDF-4FB4-84CA-6BE4F1B260AB}" type="parTrans" cxnId="{94EFAC51-6BD3-4742-99FD-81E698E8001E}">
      <dgm:prSet/>
      <dgm:spPr/>
      <dgm:t>
        <a:bodyPr/>
        <a:lstStyle/>
        <a:p>
          <a:endParaRPr lang="pt-BR" sz="1800"/>
        </a:p>
      </dgm:t>
    </dgm:pt>
    <dgm:pt modelId="{2A415D19-8F0E-4A00-A27A-041D6DDC1162}" type="sibTrans" cxnId="{94EFAC51-6BD3-4742-99FD-81E698E8001E}">
      <dgm:prSet/>
      <dgm:spPr/>
      <dgm:t>
        <a:bodyPr/>
        <a:lstStyle/>
        <a:p>
          <a:endParaRPr lang="pt-BR" sz="1800"/>
        </a:p>
      </dgm:t>
    </dgm:pt>
    <dgm:pt modelId="{EE113D40-0BA1-4B56-AD01-47BBE72631FF}">
      <dgm:prSet phldrT="[Texto]" custT="1"/>
      <dgm:spPr/>
      <dgm:t>
        <a:bodyPr/>
        <a:lstStyle/>
        <a:p>
          <a:r>
            <a:rPr lang="pt-BR" sz="1800" dirty="0"/>
            <a:t>Apurar o saldo da carteira de empréstimos e informações como inadimplência, rentabilidade;</a:t>
          </a:r>
        </a:p>
      </dgm:t>
    </dgm:pt>
    <dgm:pt modelId="{ACF4581F-5376-4A93-828A-4E11ABF9B0EC}" type="parTrans" cxnId="{90167C32-7206-4CB3-B962-F13FFDE45096}">
      <dgm:prSet/>
      <dgm:spPr/>
      <dgm:t>
        <a:bodyPr/>
        <a:lstStyle/>
        <a:p>
          <a:endParaRPr lang="pt-BR" sz="1800"/>
        </a:p>
      </dgm:t>
    </dgm:pt>
    <dgm:pt modelId="{2D293748-3E96-4C1B-A082-EE433ADE7188}" type="sibTrans" cxnId="{90167C32-7206-4CB3-B962-F13FFDE45096}">
      <dgm:prSet/>
      <dgm:spPr/>
      <dgm:t>
        <a:bodyPr/>
        <a:lstStyle/>
        <a:p>
          <a:endParaRPr lang="pt-BR" sz="1800"/>
        </a:p>
      </dgm:t>
    </dgm:pt>
    <dgm:pt modelId="{85B2F990-E933-41E2-867D-AA2BCF63BCB1}">
      <dgm:prSet custT="1"/>
      <dgm:spPr/>
      <dgm:t>
        <a:bodyPr/>
        <a:lstStyle/>
        <a:p>
          <a:pPr marL="114300" lvl="1" indent="0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t-BR" sz="1800" dirty="0"/>
            <a:t>- que fundamentaram os encargos financeiros das operações;</a:t>
          </a:r>
        </a:p>
      </dgm:t>
    </dgm:pt>
    <dgm:pt modelId="{4D0C5FEE-DFB8-4EBF-8BFB-80BF03832240}" type="parTrans" cxnId="{67AD755D-E3B7-477E-B3B5-342650405493}">
      <dgm:prSet/>
      <dgm:spPr/>
      <dgm:t>
        <a:bodyPr/>
        <a:lstStyle/>
        <a:p>
          <a:endParaRPr lang="pt-BR" sz="1800"/>
        </a:p>
      </dgm:t>
    </dgm:pt>
    <dgm:pt modelId="{26A808C1-0AEA-4617-8576-4F0597AD152D}" type="sibTrans" cxnId="{67AD755D-E3B7-477E-B3B5-342650405493}">
      <dgm:prSet/>
      <dgm:spPr/>
      <dgm:t>
        <a:bodyPr/>
        <a:lstStyle/>
        <a:p>
          <a:endParaRPr lang="pt-BR" sz="1800"/>
        </a:p>
      </dgm:t>
    </dgm:pt>
    <dgm:pt modelId="{C6332191-65F6-49D8-A9E2-4554FDF2E543}">
      <dgm:prSet custT="1"/>
      <dgm:spPr/>
      <dgm:t>
        <a:bodyPr/>
        <a:lstStyle/>
        <a:p>
          <a:pPr marL="114300" lvl="1" indent="0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t-BR" sz="1800" dirty="0"/>
            <a:t>- identificação de cada contratação ou refinanciamento;</a:t>
          </a:r>
        </a:p>
      </dgm:t>
    </dgm:pt>
    <dgm:pt modelId="{DE6833BE-AC90-457D-B794-2C1A3FB883B0}" type="parTrans" cxnId="{73F4243B-EA86-470A-847B-826034380DA9}">
      <dgm:prSet/>
      <dgm:spPr/>
      <dgm:t>
        <a:bodyPr/>
        <a:lstStyle/>
        <a:p>
          <a:endParaRPr lang="pt-BR" sz="1800"/>
        </a:p>
      </dgm:t>
    </dgm:pt>
    <dgm:pt modelId="{A07C470E-EF2C-4E25-B6EE-0EA4B1B07CCB}" type="sibTrans" cxnId="{73F4243B-EA86-470A-847B-826034380DA9}">
      <dgm:prSet/>
      <dgm:spPr/>
      <dgm:t>
        <a:bodyPr/>
        <a:lstStyle/>
        <a:p>
          <a:endParaRPr lang="pt-BR" sz="1800"/>
        </a:p>
      </dgm:t>
    </dgm:pt>
    <dgm:pt modelId="{CE203752-F735-47BA-A542-7A0871932195}">
      <dgm:prSet custT="1"/>
      <dgm:spPr/>
      <dgm:t>
        <a:bodyPr/>
        <a:lstStyle/>
        <a:p>
          <a:pPr marL="114300" lvl="1" indent="0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pt-BR" sz="1800" dirty="0"/>
        </a:p>
      </dgm:t>
    </dgm:pt>
    <dgm:pt modelId="{31DF5B89-A22F-4CD9-83C2-EA0E004ACF8F}" type="parTrans" cxnId="{FC0726C5-6A1A-4E83-8433-3193E0FA8FA9}">
      <dgm:prSet/>
      <dgm:spPr/>
      <dgm:t>
        <a:bodyPr/>
        <a:lstStyle/>
        <a:p>
          <a:endParaRPr lang="pt-BR" sz="1800"/>
        </a:p>
      </dgm:t>
    </dgm:pt>
    <dgm:pt modelId="{E2272CC2-C519-459F-9EBA-8E0D32EF5C14}" type="sibTrans" cxnId="{FC0726C5-6A1A-4E83-8433-3193E0FA8FA9}">
      <dgm:prSet/>
      <dgm:spPr/>
      <dgm:t>
        <a:bodyPr/>
        <a:lstStyle/>
        <a:p>
          <a:endParaRPr lang="pt-BR" sz="1800"/>
        </a:p>
      </dgm:t>
    </dgm:pt>
    <dgm:pt modelId="{3753074F-250D-4074-9B34-0B44DEEECBC0}">
      <dgm:prSet custT="1"/>
      <dgm:spPr/>
      <dgm:t>
        <a:bodyPr/>
        <a:lstStyle/>
        <a:p>
          <a:r>
            <a:rPr lang="pt-BR" sz="1800" dirty="0"/>
            <a:t> 50% para atrasos entre 121 e 240 dias;</a:t>
          </a:r>
        </a:p>
      </dgm:t>
    </dgm:pt>
    <dgm:pt modelId="{D64A0A4A-C762-4123-88F2-81C2749461CF}" type="parTrans" cxnId="{AE23B368-FC54-4635-B0A6-1064D976957F}">
      <dgm:prSet/>
      <dgm:spPr/>
      <dgm:t>
        <a:bodyPr/>
        <a:lstStyle/>
        <a:p>
          <a:endParaRPr lang="pt-BR" sz="1800"/>
        </a:p>
      </dgm:t>
    </dgm:pt>
    <dgm:pt modelId="{7D80C459-433E-4F9B-A5C1-788375DD935A}" type="sibTrans" cxnId="{AE23B368-FC54-4635-B0A6-1064D976957F}">
      <dgm:prSet/>
      <dgm:spPr/>
      <dgm:t>
        <a:bodyPr/>
        <a:lstStyle/>
        <a:p>
          <a:endParaRPr lang="pt-BR" sz="1800"/>
        </a:p>
      </dgm:t>
    </dgm:pt>
    <dgm:pt modelId="{AB987600-10AD-444D-9A95-6DB9A6EF6DE2}">
      <dgm:prSet custT="1"/>
      <dgm:spPr/>
      <dgm:t>
        <a:bodyPr/>
        <a:lstStyle/>
        <a:p>
          <a:r>
            <a:rPr lang="pt-BR" sz="1800" dirty="0"/>
            <a:t>75% para atrasos entre 241 e 360 dias; e </a:t>
          </a:r>
        </a:p>
      </dgm:t>
    </dgm:pt>
    <dgm:pt modelId="{715D5DAB-80E7-41B5-A7A5-0590C7744ADF}" type="parTrans" cxnId="{264DE1C4-0C07-47FF-B16C-C4931C439CE4}">
      <dgm:prSet/>
      <dgm:spPr/>
      <dgm:t>
        <a:bodyPr/>
        <a:lstStyle/>
        <a:p>
          <a:endParaRPr lang="pt-BR" sz="1800"/>
        </a:p>
      </dgm:t>
    </dgm:pt>
    <dgm:pt modelId="{8789BA5A-4EEB-40E1-A517-2F441AC79800}" type="sibTrans" cxnId="{264DE1C4-0C07-47FF-B16C-C4931C439CE4}">
      <dgm:prSet/>
      <dgm:spPr/>
      <dgm:t>
        <a:bodyPr/>
        <a:lstStyle/>
        <a:p>
          <a:endParaRPr lang="pt-BR" sz="1800"/>
        </a:p>
      </dgm:t>
    </dgm:pt>
    <dgm:pt modelId="{87C07A8B-48CD-4F95-8FC6-93BBF54C3790}">
      <dgm:prSet custT="1"/>
      <dgm:spPr/>
      <dgm:t>
        <a:bodyPr/>
        <a:lstStyle/>
        <a:p>
          <a:r>
            <a:rPr lang="pt-BR" sz="1800" dirty="0"/>
            <a:t>100% para atrasos superiores a 360 dias.</a:t>
          </a:r>
        </a:p>
      </dgm:t>
    </dgm:pt>
    <dgm:pt modelId="{98644961-5FDC-435C-883F-8A82C72643DB}" type="parTrans" cxnId="{4E20E639-96A7-41CC-8CA4-5B05A5E0AF70}">
      <dgm:prSet/>
      <dgm:spPr/>
      <dgm:t>
        <a:bodyPr/>
        <a:lstStyle/>
        <a:p>
          <a:endParaRPr lang="pt-BR" sz="1800"/>
        </a:p>
      </dgm:t>
    </dgm:pt>
    <dgm:pt modelId="{B4824E2A-20F3-4684-A140-838A4CE0B20F}" type="sibTrans" cxnId="{4E20E639-96A7-41CC-8CA4-5B05A5E0AF70}">
      <dgm:prSet/>
      <dgm:spPr/>
      <dgm:t>
        <a:bodyPr/>
        <a:lstStyle/>
        <a:p>
          <a:endParaRPr lang="pt-BR" sz="1800"/>
        </a:p>
      </dgm:t>
    </dgm:pt>
    <dgm:pt modelId="{BA66E921-B36D-4647-BEBF-6971256AFCA9}">
      <dgm:prSet phldrT="[Texto]" custT="1"/>
      <dgm:spPr/>
      <dgm:t>
        <a:bodyPr/>
        <a:lstStyle/>
        <a:p>
          <a:r>
            <a:rPr lang="pt-BR" sz="1800" dirty="0"/>
            <a:t>Monitoramento dos valores disponíveis</a:t>
          </a:r>
        </a:p>
      </dgm:t>
    </dgm:pt>
    <dgm:pt modelId="{FD3DC627-A491-4D2B-8650-41DAB9DABDC1}" type="parTrans" cxnId="{D9861080-6D80-4B32-864F-C146434048EC}">
      <dgm:prSet/>
      <dgm:spPr/>
      <dgm:t>
        <a:bodyPr/>
        <a:lstStyle/>
        <a:p>
          <a:endParaRPr lang="pt-BR" sz="1800"/>
        </a:p>
      </dgm:t>
    </dgm:pt>
    <dgm:pt modelId="{BBC1DD6B-4577-42DF-BA84-47BC536FC5D4}" type="sibTrans" cxnId="{D9861080-6D80-4B32-864F-C146434048EC}">
      <dgm:prSet/>
      <dgm:spPr/>
      <dgm:t>
        <a:bodyPr/>
        <a:lstStyle/>
        <a:p>
          <a:endParaRPr lang="pt-BR" sz="1800"/>
        </a:p>
      </dgm:t>
    </dgm:pt>
    <dgm:pt modelId="{0ABC7FA0-AD3C-4E06-B14E-3760D8EE7233}">
      <dgm:prSet phldrT="[Texto]" custT="1"/>
      <dgm:spPr/>
      <dgm:t>
        <a:bodyPr/>
        <a:lstStyle/>
        <a:p>
          <a:endParaRPr lang="pt-BR" sz="1800" dirty="0"/>
        </a:p>
      </dgm:t>
    </dgm:pt>
    <dgm:pt modelId="{FEB0C563-422E-44E5-8F85-619B0A579CF6}" type="parTrans" cxnId="{D4AEEC03-3D24-4CCE-A57A-C11F22A54BA7}">
      <dgm:prSet/>
      <dgm:spPr/>
      <dgm:t>
        <a:bodyPr/>
        <a:lstStyle/>
        <a:p>
          <a:endParaRPr lang="pt-BR" sz="1800"/>
        </a:p>
      </dgm:t>
    </dgm:pt>
    <dgm:pt modelId="{FEF2F873-5562-4276-9EF4-4BE35F41BB22}" type="sibTrans" cxnId="{D4AEEC03-3D24-4CCE-A57A-C11F22A54BA7}">
      <dgm:prSet/>
      <dgm:spPr/>
      <dgm:t>
        <a:bodyPr/>
        <a:lstStyle/>
        <a:p>
          <a:endParaRPr lang="pt-BR" sz="1800"/>
        </a:p>
      </dgm:t>
    </dgm:pt>
    <dgm:pt modelId="{48877276-65A0-408C-B8A4-BBE62D4B298C}">
      <dgm:prSet phldrT="[Texto]" custT="1"/>
      <dgm:spPr/>
      <dgm:t>
        <a:bodyPr/>
        <a:lstStyle/>
        <a:p>
          <a:r>
            <a:rPr lang="pt-BR" sz="1800" dirty="0"/>
            <a:t>Revisão dos critérios de concessão em caso de excesso de inadimplência/retorno abaixo do esperado</a:t>
          </a:r>
        </a:p>
      </dgm:t>
    </dgm:pt>
    <dgm:pt modelId="{FBC61DBC-A0B5-4331-9CAE-CFC1AA118ECD}" type="parTrans" cxnId="{883A97A8-E0C3-4E97-BA5A-2CED13206E72}">
      <dgm:prSet/>
      <dgm:spPr/>
      <dgm:t>
        <a:bodyPr/>
        <a:lstStyle/>
        <a:p>
          <a:endParaRPr lang="pt-BR" sz="1800"/>
        </a:p>
      </dgm:t>
    </dgm:pt>
    <dgm:pt modelId="{8BD0DE68-6CF2-4D5A-A614-C3085A62B614}" type="sibTrans" cxnId="{883A97A8-E0C3-4E97-BA5A-2CED13206E72}">
      <dgm:prSet/>
      <dgm:spPr/>
      <dgm:t>
        <a:bodyPr/>
        <a:lstStyle/>
        <a:p>
          <a:endParaRPr lang="pt-BR" sz="1800"/>
        </a:p>
      </dgm:t>
    </dgm:pt>
    <dgm:pt modelId="{109E5C00-7120-4078-8305-4A97FEE1425E}" type="pres">
      <dgm:prSet presAssocID="{5376D216-6238-40E1-B65F-A2EDA6A2092F}" presName="linearFlow" presStyleCnt="0">
        <dgm:presLayoutVars>
          <dgm:dir/>
          <dgm:animLvl val="lvl"/>
          <dgm:resizeHandles val="exact"/>
        </dgm:presLayoutVars>
      </dgm:prSet>
      <dgm:spPr/>
    </dgm:pt>
    <dgm:pt modelId="{CC93EA46-82A6-4C6F-BACB-171D00E8FAC6}" type="pres">
      <dgm:prSet presAssocID="{A2DB3D36-3FAF-45FB-A968-03FFD4EDA0F8}" presName="composite" presStyleCnt="0"/>
      <dgm:spPr/>
    </dgm:pt>
    <dgm:pt modelId="{89B21F14-7D36-4151-ABB7-362D2FD151D5}" type="pres">
      <dgm:prSet presAssocID="{A2DB3D36-3FAF-45FB-A968-03FFD4EDA0F8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710CBD06-821B-4528-B423-B4ACF5B27D09}" type="pres">
      <dgm:prSet presAssocID="{A2DB3D36-3FAF-45FB-A968-03FFD4EDA0F8}" presName="parSh" presStyleLbl="node1" presStyleIdx="0" presStyleCnt="3" custLinFactNeighborX="-28" custLinFactNeighborY="-17601"/>
      <dgm:spPr/>
    </dgm:pt>
    <dgm:pt modelId="{7B9897BD-FE99-4BDA-ADBC-8B55B07FB0D4}" type="pres">
      <dgm:prSet presAssocID="{A2DB3D36-3FAF-45FB-A968-03FFD4EDA0F8}" presName="desTx" presStyleLbl="fgAcc1" presStyleIdx="0" presStyleCnt="3" custScaleY="103197" custLinFactNeighborX="-6811" custLinFactNeighborY="-835">
        <dgm:presLayoutVars>
          <dgm:bulletEnabled val="1"/>
        </dgm:presLayoutVars>
      </dgm:prSet>
      <dgm:spPr/>
    </dgm:pt>
    <dgm:pt modelId="{F82BADB3-72D9-404E-9432-6E324D892160}" type="pres">
      <dgm:prSet presAssocID="{5017829B-C314-4D8A-9C0B-5E9A41C012D9}" presName="sibTrans" presStyleLbl="sibTrans2D1" presStyleIdx="0" presStyleCnt="2"/>
      <dgm:spPr/>
    </dgm:pt>
    <dgm:pt modelId="{55D32804-C232-41E6-BB4E-8C4815E107DB}" type="pres">
      <dgm:prSet presAssocID="{5017829B-C314-4D8A-9C0B-5E9A41C012D9}" presName="connTx" presStyleLbl="sibTrans2D1" presStyleIdx="0" presStyleCnt="2"/>
      <dgm:spPr/>
    </dgm:pt>
    <dgm:pt modelId="{1A47D7DF-41B9-42A1-81A8-E52377D6F819}" type="pres">
      <dgm:prSet presAssocID="{B4D9ED77-C282-4B61-8570-AD0A66246B90}" presName="composite" presStyleCnt="0"/>
      <dgm:spPr/>
    </dgm:pt>
    <dgm:pt modelId="{3DB8BE89-0AFB-4B60-8D54-139716F05135}" type="pres">
      <dgm:prSet presAssocID="{B4D9ED77-C282-4B61-8570-AD0A66246B90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93A5BBFC-A753-4DA4-9571-72B003ED3C13}" type="pres">
      <dgm:prSet presAssocID="{B4D9ED77-C282-4B61-8570-AD0A66246B90}" presName="parSh" presStyleLbl="node1" presStyleIdx="1" presStyleCnt="3" custLinFactNeighborX="-669" custLinFactNeighborY="-47179"/>
      <dgm:spPr/>
    </dgm:pt>
    <dgm:pt modelId="{D3C1C233-7DAD-486A-9DA7-0F72709AA3CB}" type="pres">
      <dgm:prSet presAssocID="{B4D9ED77-C282-4B61-8570-AD0A66246B90}" presName="desTx" presStyleLbl="fgAcc1" presStyleIdx="1" presStyleCnt="3">
        <dgm:presLayoutVars>
          <dgm:bulletEnabled val="1"/>
        </dgm:presLayoutVars>
      </dgm:prSet>
      <dgm:spPr/>
    </dgm:pt>
    <dgm:pt modelId="{3E3185D1-70F1-4242-8B3C-4CAD0CFE9B21}" type="pres">
      <dgm:prSet presAssocID="{44699F46-6325-4FAC-95FA-A0A4171AB12A}" presName="sibTrans" presStyleLbl="sibTrans2D1" presStyleIdx="1" presStyleCnt="2"/>
      <dgm:spPr/>
    </dgm:pt>
    <dgm:pt modelId="{C6C1FA41-1942-475B-A3EF-0AFA96E7DEE9}" type="pres">
      <dgm:prSet presAssocID="{44699F46-6325-4FAC-95FA-A0A4171AB12A}" presName="connTx" presStyleLbl="sibTrans2D1" presStyleIdx="1" presStyleCnt="2"/>
      <dgm:spPr/>
    </dgm:pt>
    <dgm:pt modelId="{CFFD4888-89B6-4003-9D61-5ECF91AC2699}" type="pres">
      <dgm:prSet presAssocID="{A233982B-40E3-4A8E-B783-4B6258AFB4C5}" presName="composite" presStyleCnt="0"/>
      <dgm:spPr/>
    </dgm:pt>
    <dgm:pt modelId="{B1FB0554-9405-4145-BB53-077130C654C1}" type="pres">
      <dgm:prSet presAssocID="{A233982B-40E3-4A8E-B783-4B6258AFB4C5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ED31524F-316C-456A-BB86-6BD9A8C81F1D}" type="pres">
      <dgm:prSet presAssocID="{A233982B-40E3-4A8E-B783-4B6258AFB4C5}" presName="parSh" presStyleLbl="node1" presStyleIdx="2" presStyleCnt="3" custLinFactNeighborX="777" custLinFactNeighborY="-14055"/>
      <dgm:spPr/>
    </dgm:pt>
    <dgm:pt modelId="{89A9C8D8-CE35-40F4-8C95-F784CACD403E}" type="pres">
      <dgm:prSet presAssocID="{A233982B-40E3-4A8E-B783-4B6258AFB4C5}" presName="desTx" presStyleLbl="fgAcc1" presStyleIdx="2" presStyleCnt="3">
        <dgm:presLayoutVars>
          <dgm:bulletEnabled val="1"/>
        </dgm:presLayoutVars>
      </dgm:prSet>
      <dgm:spPr/>
    </dgm:pt>
  </dgm:ptLst>
  <dgm:cxnLst>
    <dgm:cxn modelId="{D4AEEC03-3D24-4CCE-A57A-C11F22A54BA7}" srcId="{A2DB3D36-3FAF-45FB-A968-03FFD4EDA0F8}" destId="{0ABC7FA0-AD3C-4E06-B14E-3760D8EE7233}" srcOrd="3" destOrd="0" parTransId="{FEB0C563-422E-44E5-8F85-619B0A579CF6}" sibTransId="{FEF2F873-5562-4276-9EF4-4BE35F41BB22}"/>
    <dgm:cxn modelId="{164A2E04-BEB9-4DF3-B31C-C892DC724EB1}" type="presOf" srcId="{A233982B-40E3-4A8E-B783-4B6258AFB4C5}" destId="{ED31524F-316C-456A-BB86-6BD9A8C81F1D}" srcOrd="1" destOrd="0" presId="urn:microsoft.com/office/officeart/2005/8/layout/process3"/>
    <dgm:cxn modelId="{25A25F09-238E-4BE1-A57D-29A560835D83}" type="presOf" srcId="{5017829B-C314-4D8A-9C0B-5E9A41C012D9}" destId="{55D32804-C232-41E6-BB4E-8C4815E107DB}" srcOrd="1" destOrd="0" presId="urn:microsoft.com/office/officeart/2005/8/layout/process3"/>
    <dgm:cxn modelId="{4D5ED717-09DF-4B8B-97DC-5D5D9803EF19}" type="presOf" srcId="{DE6B7572-AB46-4094-A762-71C342ADA2DA}" destId="{89A9C8D8-CE35-40F4-8C95-F784CACD403E}" srcOrd="0" destOrd="0" presId="urn:microsoft.com/office/officeart/2005/8/layout/process3"/>
    <dgm:cxn modelId="{E6743A28-2C49-4C77-B703-B68666253252}" type="presOf" srcId="{AB987600-10AD-444D-9A95-6DB9A6EF6DE2}" destId="{89A9C8D8-CE35-40F4-8C95-F784CACD403E}" srcOrd="0" destOrd="2" presId="urn:microsoft.com/office/officeart/2005/8/layout/process3"/>
    <dgm:cxn modelId="{90167C32-7206-4CB3-B962-F13FFDE45096}" srcId="{A2DB3D36-3FAF-45FB-A968-03FFD4EDA0F8}" destId="{EE113D40-0BA1-4B56-AD01-47BBE72631FF}" srcOrd="0" destOrd="0" parTransId="{ACF4581F-5376-4A93-828A-4E11ABF9B0EC}" sibTransId="{2D293748-3E96-4C1B-A082-EE433ADE7188}"/>
    <dgm:cxn modelId="{4E20E639-96A7-41CC-8CA4-5B05A5E0AF70}" srcId="{A233982B-40E3-4A8E-B783-4B6258AFB4C5}" destId="{87C07A8B-48CD-4F95-8FC6-93BBF54C3790}" srcOrd="3" destOrd="0" parTransId="{98644961-5FDC-435C-883F-8A82C72643DB}" sibTransId="{B4824E2A-20F3-4684-A140-838A4CE0B20F}"/>
    <dgm:cxn modelId="{73F4243B-EA86-470A-847B-826034380DA9}" srcId="{B4D9ED77-C282-4B61-8570-AD0A66246B90}" destId="{C6332191-65F6-49D8-A9E2-4554FDF2E543}" srcOrd="2" destOrd="0" parTransId="{DE6833BE-AC90-457D-B794-2C1A3FB883B0}" sibTransId="{A07C470E-EF2C-4E25-B6EE-0EA4B1B07CCB}"/>
    <dgm:cxn modelId="{67AD755D-E3B7-477E-B3B5-342650405493}" srcId="{B4D9ED77-C282-4B61-8570-AD0A66246B90}" destId="{85B2F990-E933-41E2-867D-AA2BCF63BCB1}" srcOrd="1" destOrd="0" parTransId="{4D0C5FEE-DFB8-4EBF-8BFB-80BF03832240}" sibTransId="{26A808C1-0AEA-4617-8576-4F0597AD152D}"/>
    <dgm:cxn modelId="{7639DC5D-915D-40B0-BBDC-799B23105A40}" type="presOf" srcId="{BA66E921-B36D-4647-BEBF-6971256AFCA9}" destId="{7B9897BD-FE99-4BDA-ADBC-8B55B07FB0D4}" srcOrd="0" destOrd="1" presId="urn:microsoft.com/office/officeart/2005/8/layout/process3"/>
    <dgm:cxn modelId="{39F13B62-215E-4B58-9041-72B882E080C3}" type="presOf" srcId="{5017829B-C314-4D8A-9C0B-5E9A41C012D9}" destId="{F82BADB3-72D9-404E-9432-6E324D892160}" srcOrd="0" destOrd="0" presId="urn:microsoft.com/office/officeart/2005/8/layout/process3"/>
    <dgm:cxn modelId="{DA27D463-BDBA-434F-BFF9-63A8D0FF95D2}" type="presOf" srcId="{48877276-65A0-408C-B8A4-BBE62D4B298C}" destId="{7B9897BD-FE99-4BDA-ADBC-8B55B07FB0D4}" srcOrd="0" destOrd="2" presId="urn:microsoft.com/office/officeart/2005/8/layout/process3"/>
    <dgm:cxn modelId="{AE23B368-FC54-4635-B0A6-1064D976957F}" srcId="{A233982B-40E3-4A8E-B783-4B6258AFB4C5}" destId="{3753074F-250D-4074-9B34-0B44DEEECBC0}" srcOrd="1" destOrd="0" parTransId="{D64A0A4A-C762-4123-88F2-81C2749461CF}" sibTransId="{7D80C459-433E-4F9B-A5C1-788375DD935A}"/>
    <dgm:cxn modelId="{94EFAC51-6BD3-4742-99FD-81E698E8001E}" srcId="{A233982B-40E3-4A8E-B783-4B6258AFB4C5}" destId="{DE6B7572-AB46-4094-A762-71C342ADA2DA}" srcOrd="0" destOrd="0" parTransId="{886AAAA3-BBDF-4FB4-84CA-6BE4F1B260AB}" sibTransId="{2A415D19-8F0E-4A00-A27A-041D6DDC1162}"/>
    <dgm:cxn modelId="{FD9F1473-772E-457F-92B1-A01E43B82C45}" type="presOf" srcId="{44699F46-6325-4FAC-95FA-A0A4171AB12A}" destId="{3E3185D1-70F1-4242-8B3C-4CAD0CFE9B21}" srcOrd="0" destOrd="0" presId="urn:microsoft.com/office/officeart/2005/8/layout/process3"/>
    <dgm:cxn modelId="{D875EE74-85DB-44A0-B23F-9B7C149D0C3A}" srcId="{5376D216-6238-40E1-B65F-A2EDA6A2092F}" destId="{A2DB3D36-3FAF-45FB-A968-03FFD4EDA0F8}" srcOrd="0" destOrd="0" parTransId="{E96E74A5-3D93-4EF6-91A8-9E4DEF02F0CD}" sibTransId="{5017829B-C314-4D8A-9C0B-5E9A41C012D9}"/>
    <dgm:cxn modelId="{D9861080-6D80-4B32-864F-C146434048EC}" srcId="{A2DB3D36-3FAF-45FB-A968-03FFD4EDA0F8}" destId="{BA66E921-B36D-4647-BEBF-6971256AFCA9}" srcOrd="1" destOrd="0" parTransId="{FD3DC627-A491-4D2B-8650-41DAB9DABDC1}" sibTransId="{BBC1DD6B-4577-42DF-BA84-47BC536FC5D4}"/>
    <dgm:cxn modelId="{0469798A-5CAB-4BB9-9249-F1179C9FA5C8}" srcId="{5376D216-6238-40E1-B65F-A2EDA6A2092F}" destId="{A233982B-40E3-4A8E-B783-4B6258AFB4C5}" srcOrd="2" destOrd="0" parTransId="{E9AA65F7-6C52-4F42-9C35-5963B390646B}" sibTransId="{636AABAC-37E3-45D3-A5DB-2D0E80C74A17}"/>
    <dgm:cxn modelId="{756CB495-FA7F-4C1A-AB11-CAEE92D82511}" type="presOf" srcId="{5376D216-6238-40E1-B65F-A2EDA6A2092F}" destId="{109E5C00-7120-4078-8305-4A97FEE1425E}" srcOrd="0" destOrd="0" presId="urn:microsoft.com/office/officeart/2005/8/layout/process3"/>
    <dgm:cxn modelId="{5DCEEAA5-8D0C-4CD3-9FC7-473AC6054FAF}" type="presOf" srcId="{A2DB3D36-3FAF-45FB-A968-03FFD4EDA0F8}" destId="{710CBD06-821B-4528-B423-B4ACF5B27D09}" srcOrd="1" destOrd="0" presId="urn:microsoft.com/office/officeart/2005/8/layout/process3"/>
    <dgm:cxn modelId="{883A97A8-E0C3-4E97-BA5A-2CED13206E72}" srcId="{A2DB3D36-3FAF-45FB-A968-03FFD4EDA0F8}" destId="{48877276-65A0-408C-B8A4-BBE62D4B298C}" srcOrd="2" destOrd="0" parTransId="{FBC61DBC-A0B5-4331-9CAE-CFC1AA118ECD}" sibTransId="{8BD0DE68-6CF2-4D5A-A614-C3085A62B614}"/>
    <dgm:cxn modelId="{E83539B0-6181-4D9B-8144-041CADE3998C}" type="presOf" srcId="{87C07A8B-48CD-4F95-8FC6-93BBF54C3790}" destId="{89A9C8D8-CE35-40F4-8C95-F784CACD403E}" srcOrd="0" destOrd="3" presId="urn:microsoft.com/office/officeart/2005/8/layout/process3"/>
    <dgm:cxn modelId="{150A6FB8-8AF7-4284-ABFA-5C795137C48B}" type="presOf" srcId="{CE203752-F735-47BA-A542-7A0871932195}" destId="{D3C1C233-7DAD-486A-9DA7-0F72709AA3CB}" srcOrd="0" destOrd="3" presId="urn:microsoft.com/office/officeart/2005/8/layout/process3"/>
    <dgm:cxn modelId="{1E0D50BE-B49D-4388-9BFE-4D50B1CBBA50}" type="presOf" srcId="{3753074F-250D-4074-9B34-0B44DEEECBC0}" destId="{89A9C8D8-CE35-40F4-8C95-F784CACD403E}" srcOrd="0" destOrd="1" presId="urn:microsoft.com/office/officeart/2005/8/layout/process3"/>
    <dgm:cxn modelId="{B55581BF-4A0B-44ED-8097-6164709EDE01}" type="presOf" srcId="{EE113D40-0BA1-4B56-AD01-47BBE72631FF}" destId="{7B9897BD-FE99-4BDA-ADBC-8B55B07FB0D4}" srcOrd="0" destOrd="0" presId="urn:microsoft.com/office/officeart/2005/8/layout/process3"/>
    <dgm:cxn modelId="{67A07EC4-D136-4AEC-A418-B813CCE7A3B0}" type="presOf" srcId="{85B2F990-E933-41E2-867D-AA2BCF63BCB1}" destId="{D3C1C233-7DAD-486A-9DA7-0F72709AA3CB}" srcOrd="0" destOrd="1" presId="urn:microsoft.com/office/officeart/2005/8/layout/process3"/>
    <dgm:cxn modelId="{264DE1C4-0C07-47FF-B16C-C4931C439CE4}" srcId="{A233982B-40E3-4A8E-B783-4B6258AFB4C5}" destId="{AB987600-10AD-444D-9A95-6DB9A6EF6DE2}" srcOrd="2" destOrd="0" parTransId="{715D5DAB-80E7-41B5-A7A5-0590C7744ADF}" sibTransId="{8789BA5A-4EEB-40E1-A517-2F441AC79800}"/>
    <dgm:cxn modelId="{FC0726C5-6A1A-4E83-8433-3193E0FA8FA9}" srcId="{B4D9ED77-C282-4B61-8570-AD0A66246B90}" destId="{CE203752-F735-47BA-A542-7A0871932195}" srcOrd="3" destOrd="0" parTransId="{31DF5B89-A22F-4CD9-83C2-EA0E004ACF8F}" sibTransId="{E2272CC2-C519-459F-9EBA-8E0D32EF5C14}"/>
    <dgm:cxn modelId="{508A62D4-1B2A-45C8-B367-FF20A8FC67A3}" type="presOf" srcId="{0ABC7FA0-AD3C-4E06-B14E-3760D8EE7233}" destId="{7B9897BD-FE99-4BDA-ADBC-8B55B07FB0D4}" srcOrd="0" destOrd="3" presId="urn:microsoft.com/office/officeart/2005/8/layout/process3"/>
    <dgm:cxn modelId="{04BB68D4-2C07-4D93-8F83-82642CBC2DA6}" type="presOf" srcId="{668F8D54-A9DF-4ED5-B663-82F50663C488}" destId="{D3C1C233-7DAD-486A-9DA7-0F72709AA3CB}" srcOrd="0" destOrd="0" presId="urn:microsoft.com/office/officeart/2005/8/layout/process3"/>
    <dgm:cxn modelId="{02C782D6-09B2-40BC-BC4C-8F6322C84B80}" type="presOf" srcId="{B4D9ED77-C282-4B61-8570-AD0A66246B90}" destId="{93A5BBFC-A753-4DA4-9571-72B003ED3C13}" srcOrd="1" destOrd="0" presId="urn:microsoft.com/office/officeart/2005/8/layout/process3"/>
    <dgm:cxn modelId="{C1125AD9-B17F-473A-A05C-DCF63C8417DD}" type="presOf" srcId="{B4D9ED77-C282-4B61-8570-AD0A66246B90}" destId="{3DB8BE89-0AFB-4B60-8D54-139716F05135}" srcOrd="0" destOrd="0" presId="urn:microsoft.com/office/officeart/2005/8/layout/process3"/>
    <dgm:cxn modelId="{A4B48CE7-0099-4A6B-A254-57A2C4865EA1}" type="presOf" srcId="{A2DB3D36-3FAF-45FB-A968-03FFD4EDA0F8}" destId="{89B21F14-7D36-4151-ABB7-362D2FD151D5}" srcOrd="0" destOrd="0" presId="urn:microsoft.com/office/officeart/2005/8/layout/process3"/>
    <dgm:cxn modelId="{C49183EA-CDFC-4435-B2A7-77D39D60614C}" srcId="{5376D216-6238-40E1-B65F-A2EDA6A2092F}" destId="{B4D9ED77-C282-4B61-8570-AD0A66246B90}" srcOrd="1" destOrd="0" parTransId="{962E8A18-CDE7-4136-9687-AA86EE55217D}" sibTransId="{44699F46-6325-4FAC-95FA-A0A4171AB12A}"/>
    <dgm:cxn modelId="{A4A6CEEA-2242-4091-BED5-F179A6951B4F}" type="presOf" srcId="{A233982B-40E3-4A8E-B783-4B6258AFB4C5}" destId="{B1FB0554-9405-4145-BB53-077130C654C1}" srcOrd="0" destOrd="0" presId="urn:microsoft.com/office/officeart/2005/8/layout/process3"/>
    <dgm:cxn modelId="{17CC63EF-C831-489F-9AA9-561BE0F75CA9}" type="presOf" srcId="{44699F46-6325-4FAC-95FA-A0A4171AB12A}" destId="{C6C1FA41-1942-475B-A3EF-0AFA96E7DEE9}" srcOrd="1" destOrd="0" presId="urn:microsoft.com/office/officeart/2005/8/layout/process3"/>
    <dgm:cxn modelId="{09E20EF4-D2B3-48F7-BE6D-6E42B72A9393}" type="presOf" srcId="{C6332191-65F6-49D8-A9E2-4554FDF2E543}" destId="{D3C1C233-7DAD-486A-9DA7-0F72709AA3CB}" srcOrd="0" destOrd="2" presId="urn:microsoft.com/office/officeart/2005/8/layout/process3"/>
    <dgm:cxn modelId="{47FBE1FE-7B33-48BF-A479-C2483551007B}" srcId="{B4D9ED77-C282-4B61-8570-AD0A66246B90}" destId="{668F8D54-A9DF-4ED5-B663-82F50663C488}" srcOrd="0" destOrd="0" parTransId="{E71CF654-473C-4723-A4A9-FB8314C4BDDD}" sibTransId="{0D1A96CA-56C2-49FA-A26E-860FFFA3647B}"/>
    <dgm:cxn modelId="{8180D4C2-08BC-4E2C-8690-7DF1A0B9C0DD}" type="presParOf" srcId="{109E5C00-7120-4078-8305-4A97FEE1425E}" destId="{CC93EA46-82A6-4C6F-BACB-171D00E8FAC6}" srcOrd="0" destOrd="0" presId="urn:microsoft.com/office/officeart/2005/8/layout/process3"/>
    <dgm:cxn modelId="{B6CDF6CF-7513-4C79-BF4A-CF11953F1BD5}" type="presParOf" srcId="{CC93EA46-82A6-4C6F-BACB-171D00E8FAC6}" destId="{89B21F14-7D36-4151-ABB7-362D2FD151D5}" srcOrd="0" destOrd="0" presId="urn:microsoft.com/office/officeart/2005/8/layout/process3"/>
    <dgm:cxn modelId="{C0B03C4C-E2BD-42CB-98E6-91457B9AB4A5}" type="presParOf" srcId="{CC93EA46-82A6-4C6F-BACB-171D00E8FAC6}" destId="{710CBD06-821B-4528-B423-B4ACF5B27D09}" srcOrd="1" destOrd="0" presId="urn:microsoft.com/office/officeart/2005/8/layout/process3"/>
    <dgm:cxn modelId="{78DCE2EB-A4E8-4F80-A99D-07DCBAA02864}" type="presParOf" srcId="{CC93EA46-82A6-4C6F-BACB-171D00E8FAC6}" destId="{7B9897BD-FE99-4BDA-ADBC-8B55B07FB0D4}" srcOrd="2" destOrd="0" presId="urn:microsoft.com/office/officeart/2005/8/layout/process3"/>
    <dgm:cxn modelId="{5DAD2B89-D003-44B0-8FB7-81C296B5B912}" type="presParOf" srcId="{109E5C00-7120-4078-8305-4A97FEE1425E}" destId="{F82BADB3-72D9-404E-9432-6E324D892160}" srcOrd="1" destOrd="0" presId="urn:microsoft.com/office/officeart/2005/8/layout/process3"/>
    <dgm:cxn modelId="{4A313D2F-EF8E-4F3F-A6DE-90FC7B6A6EAF}" type="presParOf" srcId="{F82BADB3-72D9-404E-9432-6E324D892160}" destId="{55D32804-C232-41E6-BB4E-8C4815E107DB}" srcOrd="0" destOrd="0" presId="urn:microsoft.com/office/officeart/2005/8/layout/process3"/>
    <dgm:cxn modelId="{447918EC-7102-4CCF-B749-A806FD56E4FE}" type="presParOf" srcId="{109E5C00-7120-4078-8305-4A97FEE1425E}" destId="{1A47D7DF-41B9-42A1-81A8-E52377D6F819}" srcOrd="2" destOrd="0" presId="urn:microsoft.com/office/officeart/2005/8/layout/process3"/>
    <dgm:cxn modelId="{325BC37F-2D52-4344-AE61-A5E5684B67B9}" type="presParOf" srcId="{1A47D7DF-41B9-42A1-81A8-E52377D6F819}" destId="{3DB8BE89-0AFB-4B60-8D54-139716F05135}" srcOrd="0" destOrd="0" presId="urn:microsoft.com/office/officeart/2005/8/layout/process3"/>
    <dgm:cxn modelId="{76311DA3-20CE-47E0-912F-4CB5AD6208F2}" type="presParOf" srcId="{1A47D7DF-41B9-42A1-81A8-E52377D6F819}" destId="{93A5BBFC-A753-4DA4-9571-72B003ED3C13}" srcOrd="1" destOrd="0" presId="urn:microsoft.com/office/officeart/2005/8/layout/process3"/>
    <dgm:cxn modelId="{26737424-2394-43A9-BDC8-7CD50EB96957}" type="presParOf" srcId="{1A47D7DF-41B9-42A1-81A8-E52377D6F819}" destId="{D3C1C233-7DAD-486A-9DA7-0F72709AA3CB}" srcOrd="2" destOrd="0" presId="urn:microsoft.com/office/officeart/2005/8/layout/process3"/>
    <dgm:cxn modelId="{65411E20-3CCA-4899-BBC8-82D293735E29}" type="presParOf" srcId="{109E5C00-7120-4078-8305-4A97FEE1425E}" destId="{3E3185D1-70F1-4242-8B3C-4CAD0CFE9B21}" srcOrd="3" destOrd="0" presId="urn:microsoft.com/office/officeart/2005/8/layout/process3"/>
    <dgm:cxn modelId="{F44BF4CE-543B-4CAF-B4FC-D64ECA84FE5B}" type="presParOf" srcId="{3E3185D1-70F1-4242-8B3C-4CAD0CFE9B21}" destId="{C6C1FA41-1942-475B-A3EF-0AFA96E7DEE9}" srcOrd="0" destOrd="0" presId="urn:microsoft.com/office/officeart/2005/8/layout/process3"/>
    <dgm:cxn modelId="{7A24983E-690D-482E-97FB-ED80D1646694}" type="presParOf" srcId="{109E5C00-7120-4078-8305-4A97FEE1425E}" destId="{CFFD4888-89B6-4003-9D61-5ECF91AC2699}" srcOrd="4" destOrd="0" presId="urn:microsoft.com/office/officeart/2005/8/layout/process3"/>
    <dgm:cxn modelId="{BD0CC746-7F33-4F33-B860-44746F5B4491}" type="presParOf" srcId="{CFFD4888-89B6-4003-9D61-5ECF91AC2699}" destId="{B1FB0554-9405-4145-BB53-077130C654C1}" srcOrd="0" destOrd="0" presId="urn:microsoft.com/office/officeart/2005/8/layout/process3"/>
    <dgm:cxn modelId="{A7E05D21-DADF-45EC-82EF-D90EDCCA3657}" type="presParOf" srcId="{CFFD4888-89B6-4003-9D61-5ECF91AC2699}" destId="{ED31524F-316C-456A-BB86-6BD9A8C81F1D}" srcOrd="1" destOrd="0" presId="urn:microsoft.com/office/officeart/2005/8/layout/process3"/>
    <dgm:cxn modelId="{BA6D691A-4BB7-4CAF-90C3-B6C0C45B05C4}" type="presParOf" srcId="{CFFD4888-89B6-4003-9D61-5ECF91AC2699}" destId="{89A9C8D8-CE35-40F4-8C95-F784CACD403E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85588C9-CE38-4806-AFBC-01BB175397EE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03709984-2600-480A-AE14-3DF018C6543E}">
      <dgm:prSet phldrT="[Texto]"/>
      <dgm:spPr/>
      <dgm:t>
        <a:bodyPr/>
        <a:lstStyle/>
        <a:p>
          <a:r>
            <a:rPr lang="pt-BR" dirty="0"/>
            <a:t>EC 113/2021</a:t>
          </a:r>
          <a:endParaRPr lang="pt-BR" b="1" dirty="0"/>
        </a:p>
      </dgm:t>
    </dgm:pt>
    <dgm:pt modelId="{44E6F4C8-185F-4843-BE0C-A81619F30762}" type="parTrans" cxnId="{180459BD-488A-4AD0-A642-67C7B5796D23}">
      <dgm:prSet/>
      <dgm:spPr/>
      <dgm:t>
        <a:bodyPr/>
        <a:lstStyle/>
        <a:p>
          <a:endParaRPr lang="pt-BR"/>
        </a:p>
      </dgm:t>
    </dgm:pt>
    <dgm:pt modelId="{2596158A-E623-4E9E-8582-E5DA008003AF}" type="sibTrans" cxnId="{180459BD-488A-4AD0-A642-67C7B5796D23}">
      <dgm:prSet/>
      <dgm:spPr/>
      <dgm:t>
        <a:bodyPr/>
        <a:lstStyle/>
        <a:p>
          <a:endParaRPr lang="pt-BR"/>
        </a:p>
      </dgm:t>
    </dgm:pt>
    <dgm:pt modelId="{F2F84472-549A-4969-9640-B05FC4194A34}">
      <dgm:prSet phldrT="[Texto]"/>
      <dgm:spPr/>
      <dgm:t>
        <a:bodyPr/>
        <a:lstStyle/>
        <a:p>
          <a:r>
            <a:rPr lang="pt-BR" b="1" dirty="0"/>
            <a:t>Débitos com vencimento até 31/10/2021</a:t>
          </a:r>
        </a:p>
      </dgm:t>
    </dgm:pt>
    <dgm:pt modelId="{99EA00A4-01FE-47BB-A3FF-484EC23EF058}" type="parTrans" cxnId="{B1B6DC9C-29DC-4279-B838-061DAF1ABB71}">
      <dgm:prSet/>
      <dgm:spPr/>
      <dgm:t>
        <a:bodyPr/>
        <a:lstStyle/>
        <a:p>
          <a:endParaRPr lang="pt-BR"/>
        </a:p>
      </dgm:t>
    </dgm:pt>
    <dgm:pt modelId="{57D19A8D-1448-449E-ADFC-E84123C2BAC2}" type="sibTrans" cxnId="{B1B6DC9C-29DC-4279-B838-061DAF1ABB71}">
      <dgm:prSet/>
      <dgm:spPr/>
      <dgm:t>
        <a:bodyPr/>
        <a:lstStyle/>
        <a:p>
          <a:endParaRPr lang="pt-BR"/>
        </a:p>
      </dgm:t>
    </dgm:pt>
    <dgm:pt modelId="{8AAE3577-A7F6-4EFD-932F-FDE55DB72B65}">
      <dgm:prSet phldrT="[Texto]"/>
      <dgm:spPr/>
      <dgm:t>
        <a:bodyPr/>
        <a:lstStyle/>
        <a:p>
          <a:r>
            <a:rPr lang="pt-BR" b="1" dirty="0"/>
            <a:t>Lei municipal autorizativa</a:t>
          </a:r>
        </a:p>
      </dgm:t>
    </dgm:pt>
    <dgm:pt modelId="{D36F8AB0-7627-42E9-9BD6-F214827D25DB}" type="parTrans" cxnId="{AE058381-C6AF-46CE-B8EE-61B9E9AF0A21}">
      <dgm:prSet/>
      <dgm:spPr/>
      <dgm:t>
        <a:bodyPr/>
        <a:lstStyle/>
        <a:p>
          <a:endParaRPr lang="pt-BR"/>
        </a:p>
      </dgm:t>
    </dgm:pt>
    <dgm:pt modelId="{AD45FED1-9859-42B2-A02D-60B2CA81CBE9}" type="sibTrans" cxnId="{AE058381-C6AF-46CE-B8EE-61B9E9AF0A21}">
      <dgm:prSet/>
      <dgm:spPr/>
      <dgm:t>
        <a:bodyPr/>
        <a:lstStyle/>
        <a:p>
          <a:endParaRPr lang="pt-BR"/>
        </a:p>
      </dgm:t>
    </dgm:pt>
    <dgm:pt modelId="{3CFA3AF8-EFC9-4F3B-BA46-045E6BFBF8D2}">
      <dgm:prSet phldrT="[Texto]"/>
      <dgm:spPr/>
      <dgm:t>
        <a:bodyPr/>
        <a:lstStyle/>
        <a:p>
          <a:r>
            <a:rPr lang="pt-BR" b="1" dirty="0"/>
            <a:t>O RPPS esteja adequado à EC 103/2019</a:t>
          </a:r>
        </a:p>
      </dgm:t>
    </dgm:pt>
    <dgm:pt modelId="{D677BD28-3C98-48CC-8ED3-D05EAC6CDC64}" type="parTrans" cxnId="{B2BDDA26-0993-4EC6-B9A8-29201AFAB983}">
      <dgm:prSet/>
      <dgm:spPr/>
      <dgm:t>
        <a:bodyPr/>
        <a:lstStyle/>
        <a:p>
          <a:endParaRPr lang="pt-BR"/>
        </a:p>
      </dgm:t>
    </dgm:pt>
    <dgm:pt modelId="{C45958A6-AEFC-4E82-84D1-45A7CEE0CB9F}" type="sibTrans" cxnId="{B2BDDA26-0993-4EC6-B9A8-29201AFAB983}">
      <dgm:prSet/>
      <dgm:spPr/>
      <dgm:t>
        <a:bodyPr/>
        <a:lstStyle/>
        <a:p>
          <a:endParaRPr lang="pt-BR"/>
        </a:p>
      </dgm:t>
    </dgm:pt>
    <dgm:pt modelId="{811CB301-E8C7-42B1-810D-54B90796AEDB}">
      <dgm:prSet phldrT="[Texto]"/>
      <dgm:spPr/>
      <dgm:t>
        <a:bodyPr/>
        <a:lstStyle/>
        <a:p>
          <a:r>
            <a:rPr lang="pt-BR" b="1" dirty="0"/>
            <a:t>Adoção de regras de elegibilidade, cálculo e reajustamento dos benefícios assemelhadas as da União e que contribuam p/ equilíbrio atuarial</a:t>
          </a:r>
        </a:p>
      </dgm:t>
    </dgm:pt>
    <dgm:pt modelId="{9AECA889-0B19-4830-8336-CF45DE5C4746}" type="parTrans" cxnId="{D8A29942-F726-48F6-956F-54BCF061261E}">
      <dgm:prSet/>
      <dgm:spPr/>
      <dgm:t>
        <a:bodyPr/>
        <a:lstStyle/>
        <a:p>
          <a:endParaRPr lang="pt-BR"/>
        </a:p>
      </dgm:t>
    </dgm:pt>
    <dgm:pt modelId="{86D2787D-8B48-49EA-8A91-D54831FCC204}" type="sibTrans" cxnId="{D8A29942-F726-48F6-956F-54BCF061261E}">
      <dgm:prSet/>
      <dgm:spPr/>
      <dgm:t>
        <a:bodyPr/>
        <a:lstStyle/>
        <a:p>
          <a:endParaRPr lang="pt-BR"/>
        </a:p>
      </dgm:t>
    </dgm:pt>
    <dgm:pt modelId="{3473A56F-D434-40B8-9B29-395EED058FA4}">
      <dgm:prSet phldrT="[Texto]"/>
      <dgm:spPr/>
      <dgm:t>
        <a:bodyPr/>
        <a:lstStyle/>
        <a:p>
          <a:pPr>
            <a:buNone/>
          </a:pPr>
          <a:r>
            <a:rPr lang="pt-BR" b="1" dirty="0"/>
            <a:t>Rol de benefícios aposentadoria + pensão por morte</a:t>
          </a:r>
        </a:p>
        <a:p>
          <a:pPr>
            <a:buFont typeface="Arial" panose="020B0604020202020204" pitchFamily="34" charset="0"/>
            <a:buNone/>
          </a:pPr>
          <a:r>
            <a:rPr lang="pt-BR" b="1" dirty="0"/>
            <a:t>UG única do RPPS</a:t>
          </a:r>
        </a:p>
      </dgm:t>
    </dgm:pt>
    <dgm:pt modelId="{9C37BDE3-D3F6-440A-B492-0423EDED014D}" type="parTrans" cxnId="{F690A4D9-64EC-4E11-AA3D-A4E751FB8088}">
      <dgm:prSet/>
      <dgm:spPr/>
      <dgm:t>
        <a:bodyPr/>
        <a:lstStyle/>
        <a:p>
          <a:endParaRPr lang="pt-BR"/>
        </a:p>
      </dgm:t>
    </dgm:pt>
    <dgm:pt modelId="{D5BAD8BB-1B56-413A-9505-C36511C052AE}" type="sibTrans" cxnId="{F690A4D9-64EC-4E11-AA3D-A4E751FB8088}">
      <dgm:prSet/>
      <dgm:spPr/>
      <dgm:t>
        <a:bodyPr/>
        <a:lstStyle/>
        <a:p>
          <a:endParaRPr lang="pt-BR"/>
        </a:p>
      </dgm:t>
    </dgm:pt>
    <dgm:pt modelId="{A000498D-DE05-410D-A642-B81B58555AF2}">
      <dgm:prSet phldrT="[Texto]"/>
      <dgm:spPr/>
      <dgm:t>
        <a:bodyPr/>
        <a:lstStyle/>
        <a:p>
          <a:r>
            <a:rPr lang="pt-BR" b="1" dirty="0"/>
            <a:t>c/ RGPS e/ou RPPS já parcelados ou não</a:t>
          </a:r>
        </a:p>
      </dgm:t>
    </dgm:pt>
    <dgm:pt modelId="{25E8EC63-6C38-494E-8088-6E3423374D33}" type="parTrans" cxnId="{E2DB83ED-923C-43E3-8107-8E488E5C10F7}">
      <dgm:prSet/>
      <dgm:spPr/>
      <dgm:t>
        <a:bodyPr/>
        <a:lstStyle/>
        <a:p>
          <a:endParaRPr lang="pt-BR"/>
        </a:p>
      </dgm:t>
    </dgm:pt>
    <dgm:pt modelId="{504CD1F7-8B44-4D13-8718-EA73D6A540F9}" type="sibTrans" cxnId="{E2DB83ED-923C-43E3-8107-8E488E5C10F7}">
      <dgm:prSet/>
      <dgm:spPr/>
      <dgm:t>
        <a:bodyPr/>
        <a:lstStyle/>
        <a:p>
          <a:endParaRPr lang="pt-BR"/>
        </a:p>
      </dgm:t>
    </dgm:pt>
    <dgm:pt modelId="{013FED49-91D1-463F-AC31-EAA3257B6F2F}">
      <dgm:prSet phldrT="[Texto]"/>
      <dgm:spPr/>
      <dgm:t>
        <a:bodyPr/>
        <a:lstStyle/>
        <a:p>
          <a:r>
            <a:rPr lang="pt-BR" b="1" dirty="0"/>
            <a:t>Contribuição patronal, dos segurados e outros débitos</a:t>
          </a:r>
        </a:p>
      </dgm:t>
    </dgm:pt>
    <dgm:pt modelId="{0FC1FEE0-A2E8-408F-A66D-8EA5D5234DAB}" type="parTrans" cxnId="{5A68F4A7-9268-4024-BD89-DD778794A3F9}">
      <dgm:prSet/>
      <dgm:spPr/>
      <dgm:t>
        <a:bodyPr/>
        <a:lstStyle/>
        <a:p>
          <a:endParaRPr lang="pt-BR"/>
        </a:p>
      </dgm:t>
    </dgm:pt>
    <dgm:pt modelId="{E502A87B-E18D-4276-9613-1DDDA1B70035}" type="sibTrans" cxnId="{5A68F4A7-9268-4024-BD89-DD778794A3F9}">
      <dgm:prSet/>
      <dgm:spPr/>
      <dgm:t>
        <a:bodyPr/>
        <a:lstStyle/>
        <a:p>
          <a:endParaRPr lang="pt-BR"/>
        </a:p>
      </dgm:t>
    </dgm:pt>
    <dgm:pt modelId="{9D2D1DFF-2157-4F02-A4FB-6BDC38353FD6}">
      <dgm:prSet phldrT="[Texto]"/>
      <dgm:spPr/>
      <dgm:t>
        <a:bodyPr/>
        <a:lstStyle/>
        <a:p>
          <a:r>
            <a:rPr lang="pt-BR" b="1" dirty="0"/>
            <a:t>240 parcelas</a:t>
          </a:r>
        </a:p>
      </dgm:t>
    </dgm:pt>
    <dgm:pt modelId="{54921AEF-06B7-4187-B462-C911BE1F28B8}" type="parTrans" cxnId="{64923B22-300B-43A2-8342-7C64C76ABD68}">
      <dgm:prSet/>
      <dgm:spPr/>
      <dgm:t>
        <a:bodyPr/>
        <a:lstStyle/>
        <a:p>
          <a:endParaRPr lang="pt-BR"/>
        </a:p>
      </dgm:t>
    </dgm:pt>
    <dgm:pt modelId="{7C7CDCB8-8298-4FD4-B1FF-A791CFFDF605}" type="sibTrans" cxnId="{64923B22-300B-43A2-8342-7C64C76ABD68}">
      <dgm:prSet/>
      <dgm:spPr/>
      <dgm:t>
        <a:bodyPr/>
        <a:lstStyle/>
        <a:p>
          <a:endParaRPr lang="pt-BR"/>
        </a:p>
      </dgm:t>
    </dgm:pt>
    <dgm:pt modelId="{73162E2C-365C-449B-8060-F7029DA7B0C9}">
      <dgm:prSet phldrT="[Texto]"/>
      <dgm:spPr/>
      <dgm:t>
        <a:bodyPr/>
        <a:lstStyle/>
        <a:p>
          <a:r>
            <a:rPr lang="pt-BR" b="1" dirty="0"/>
            <a:t>Alíquotas no mínimo iguais as dos servidores federais</a:t>
          </a:r>
        </a:p>
      </dgm:t>
    </dgm:pt>
    <dgm:pt modelId="{9AEDC787-AC56-413A-8EE7-4CE987754A59}" type="parTrans" cxnId="{BA64C996-C20B-4837-BF25-231A2A63E95C}">
      <dgm:prSet/>
      <dgm:spPr/>
      <dgm:t>
        <a:bodyPr/>
        <a:lstStyle/>
        <a:p>
          <a:endParaRPr lang="pt-BR"/>
        </a:p>
      </dgm:t>
    </dgm:pt>
    <dgm:pt modelId="{A06BD755-FA1A-4F26-AC60-FDBA24BEEF95}" type="sibTrans" cxnId="{BA64C996-C20B-4837-BF25-231A2A63E95C}">
      <dgm:prSet/>
      <dgm:spPr/>
      <dgm:t>
        <a:bodyPr/>
        <a:lstStyle/>
        <a:p>
          <a:endParaRPr lang="pt-BR"/>
        </a:p>
      </dgm:t>
    </dgm:pt>
    <dgm:pt modelId="{9CE6A425-4DD4-4089-B5C5-1823171AEAA6}">
      <dgm:prSet phldrT="[Texto]"/>
      <dgm:spPr/>
      <dgm:t>
        <a:bodyPr/>
        <a:lstStyle/>
        <a:p>
          <a:r>
            <a:rPr lang="pt-BR" b="1" dirty="0"/>
            <a:t>Instituição do Regime de Previdência Complementar</a:t>
          </a:r>
        </a:p>
      </dgm:t>
    </dgm:pt>
    <dgm:pt modelId="{ECCBEB52-D254-467F-AA1C-B8D1533402F8}" type="parTrans" cxnId="{6354B797-A388-4CF5-848F-BA80A36E8C10}">
      <dgm:prSet/>
      <dgm:spPr/>
      <dgm:t>
        <a:bodyPr/>
        <a:lstStyle/>
        <a:p>
          <a:endParaRPr lang="pt-BR"/>
        </a:p>
      </dgm:t>
    </dgm:pt>
    <dgm:pt modelId="{8697B46B-EFF4-4A24-BD62-3CFBE4A93483}" type="sibTrans" cxnId="{6354B797-A388-4CF5-848F-BA80A36E8C10}">
      <dgm:prSet/>
      <dgm:spPr/>
      <dgm:t>
        <a:bodyPr/>
        <a:lstStyle/>
        <a:p>
          <a:endParaRPr lang="pt-BR"/>
        </a:p>
      </dgm:t>
    </dgm:pt>
    <dgm:pt modelId="{700C8622-F272-43EE-AE59-B7DBCB89753D}" type="pres">
      <dgm:prSet presAssocID="{E85588C9-CE38-4806-AFBC-01BB175397EE}" presName="Name0" presStyleCnt="0">
        <dgm:presLayoutVars>
          <dgm:dir/>
          <dgm:animLvl val="lvl"/>
          <dgm:resizeHandles val="exact"/>
        </dgm:presLayoutVars>
      </dgm:prSet>
      <dgm:spPr/>
    </dgm:pt>
    <dgm:pt modelId="{B620DF27-A3C0-4CF3-B5CC-EF5D64553C95}" type="pres">
      <dgm:prSet presAssocID="{3CFA3AF8-EFC9-4F3B-BA46-045E6BFBF8D2}" presName="boxAndChildren" presStyleCnt="0"/>
      <dgm:spPr/>
    </dgm:pt>
    <dgm:pt modelId="{F49E30EA-CC48-4FF7-BB03-1828A2F6A2C4}" type="pres">
      <dgm:prSet presAssocID="{3CFA3AF8-EFC9-4F3B-BA46-045E6BFBF8D2}" presName="parentTextBox" presStyleLbl="node1" presStyleIdx="0" presStyleCnt="2"/>
      <dgm:spPr/>
    </dgm:pt>
    <dgm:pt modelId="{A3B446EB-FE62-4B1E-8C52-C8C4E035CF79}" type="pres">
      <dgm:prSet presAssocID="{3CFA3AF8-EFC9-4F3B-BA46-045E6BFBF8D2}" presName="entireBox" presStyleLbl="node1" presStyleIdx="0" presStyleCnt="2"/>
      <dgm:spPr/>
    </dgm:pt>
    <dgm:pt modelId="{BF7E3D87-3212-4A26-B85F-27D5C5B2FDD8}" type="pres">
      <dgm:prSet presAssocID="{3CFA3AF8-EFC9-4F3B-BA46-045E6BFBF8D2}" presName="descendantBox" presStyleCnt="0"/>
      <dgm:spPr/>
    </dgm:pt>
    <dgm:pt modelId="{1CC9A007-272F-46B7-A04B-4B142A93F1C8}" type="pres">
      <dgm:prSet presAssocID="{811CB301-E8C7-42B1-810D-54B90796AEDB}" presName="childTextBox" presStyleLbl="fgAccFollowNode1" presStyleIdx="0" presStyleCnt="9">
        <dgm:presLayoutVars>
          <dgm:bulletEnabled val="1"/>
        </dgm:presLayoutVars>
      </dgm:prSet>
      <dgm:spPr/>
    </dgm:pt>
    <dgm:pt modelId="{A5D9137C-29F5-4F49-BD3D-317BE775DAA3}" type="pres">
      <dgm:prSet presAssocID="{3473A56F-D434-40B8-9B29-395EED058FA4}" presName="childTextBox" presStyleLbl="fgAccFollowNode1" presStyleIdx="1" presStyleCnt="9">
        <dgm:presLayoutVars>
          <dgm:bulletEnabled val="1"/>
        </dgm:presLayoutVars>
      </dgm:prSet>
      <dgm:spPr/>
    </dgm:pt>
    <dgm:pt modelId="{6D8D1A83-F603-4C9E-BB9D-55830E337306}" type="pres">
      <dgm:prSet presAssocID="{73162E2C-365C-449B-8060-F7029DA7B0C9}" presName="childTextBox" presStyleLbl="fgAccFollowNode1" presStyleIdx="2" presStyleCnt="9">
        <dgm:presLayoutVars>
          <dgm:bulletEnabled val="1"/>
        </dgm:presLayoutVars>
      </dgm:prSet>
      <dgm:spPr/>
    </dgm:pt>
    <dgm:pt modelId="{7B5C7F0A-79FD-4C9B-9A32-ABF01CF7E603}" type="pres">
      <dgm:prSet presAssocID="{9CE6A425-4DD4-4089-B5C5-1823171AEAA6}" presName="childTextBox" presStyleLbl="fgAccFollowNode1" presStyleIdx="3" presStyleCnt="9">
        <dgm:presLayoutVars>
          <dgm:bulletEnabled val="1"/>
        </dgm:presLayoutVars>
      </dgm:prSet>
      <dgm:spPr/>
    </dgm:pt>
    <dgm:pt modelId="{8B5ED1BE-64C7-4B4C-9A73-ACA7841A9B79}" type="pres">
      <dgm:prSet presAssocID="{2596158A-E623-4E9E-8582-E5DA008003AF}" presName="sp" presStyleCnt="0"/>
      <dgm:spPr/>
    </dgm:pt>
    <dgm:pt modelId="{CC4FAD82-9B33-4564-889C-964E912191E2}" type="pres">
      <dgm:prSet presAssocID="{03709984-2600-480A-AE14-3DF018C6543E}" presName="arrowAndChildren" presStyleCnt="0"/>
      <dgm:spPr/>
    </dgm:pt>
    <dgm:pt modelId="{FD421736-94CA-48D9-A591-E8D9657D7F11}" type="pres">
      <dgm:prSet presAssocID="{03709984-2600-480A-AE14-3DF018C6543E}" presName="parentTextArrow" presStyleLbl="node1" presStyleIdx="0" presStyleCnt="2"/>
      <dgm:spPr/>
    </dgm:pt>
    <dgm:pt modelId="{5273FE7E-2823-4D2C-B0BB-80746A979606}" type="pres">
      <dgm:prSet presAssocID="{03709984-2600-480A-AE14-3DF018C6543E}" presName="arrow" presStyleLbl="node1" presStyleIdx="1" presStyleCnt="2"/>
      <dgm:spPr/>
    </dgm:pt>
    <dgm:pt modelId="{503507E2-D873-4F7B-92F1-EAA079E9E9A9}" type="pres">
      <dgm:prSet presAssocID="{03709984-2600-480A-AE14-3DF018C6543E}" presName="descendantArrow" presStyleCnt="0"/>
      <dgm:spPr/>
    </dgm:pt>
    <dgm:pt modelId="{AA71E7C8-F31F-4887-9470-0359756DF9AE}" type="pres">
      <dgm:prSet presAssocID="{F2F84472-549A-4969-9640-B05FC4194A34}" presName="childTextArrow" presStyleLbl="fgAccFollowNode1" presStyleIdx="4" presStyleCnt="9">
        <dgm:presLayoutVars>
          <dgm:bulletEnabled val="1"/>
        </dgm:presLayoutVars>
      </dgm:prSet>
      <dgm:spPr/>
    </dgm:pt>
    <dgm:pt modelId="{B6D0734A-C0F5-4E31-8FC9-BBECA2D9C4C4}" type="pres">
      <dgm:prSet presAssocID="{A000498D-DE05-410D-A642-B81B58555AF2}" presName="childTextArrow" presStyleLbl="fgAccFollowNode1" presStyleIdx="5" presStyleCnt="9">
        <dgm:presLayoutVars>
          <dgm:bulletEnabled val="1"/>
        </dgm:presLayoutVars>
      </dgm:prSet>
      <dgm:spPr/>
    </dgm:pt>
    <dgm:pt modelId="{CCE6F31E-9608-4177-90DF-7CE8D31DCC1F}" type="pres">
      <dgm:prSet presAssocID="{013FED49-91D1-463F-AC31-EAA3257B6F2F}" presName="childTextArrow" presStyleLbl="fgAccFollowNode1" presStyleIdx="6" presStyleCnt="9">
        <dgm:presLayoutVars>
          <dgm:bulletEnabled val="1"/>
        </dgm:presLayoutVars>
      </dgm:prSet>
      <dgm:spPr/>
    </dgm:pt>
    <dgm:pt modelId="{63EEEC28-725D-4F3A-A285-6E6339D3BEC2}" type="pres">
      <dgm:prSet presAssocID="{9D2D1DFF-2157-4F02-A4FB-6BDC38353FD6}" presName="childTextArrow" presStyleLbl="fgAccFollowNode1" presStyleIdx="7" presStyleCnt="9">
        <dgm:presLayoutVars>
          <dgm:bulletEnabled val="1"/>
        </dgm:presLayoutVars>
      </dgm:prSet>
      <dgm:spPr/>
    </dgm:pt>
    <dgm:pt modelId="{CA74D65D-4133-4D99-AC17-42D974EF7DB4}" type="pres">
      <dgm:prSet presAssocID="{8AAE3577-A7F6-4EFD-932F-FDE55DB72B65}" presName="childTextArrow" presStyleLbl="fgAccFollowNode1" presStyleIdx="8" presStyleCnt="9">
        <dgm:presLayoutVars>
          <dgm:bulletEnabled val="1"/>
        </dgm:presLayoutVars>
      </dgm:prSet>
      <dgm:spPr/>
    </dgm:pt>
  </dgm:ptLst>
  <dgm:cxnLst>
    <dgm:cxn modelId="{B38F3905-5062-492D-8BF0-CBA98A236F2C}" type="presOf" srcId="{8AAE3577-A7F6-4EFD-932F-FDE55DB72B65}" destId="{CA74D65D-4133-4D99-AC17-42D974EF7DB4}" srcOrd="0" destOrd="0" presId="urn:microsoft.com/office/officeart/2005/8/layout/process4"/>
    <dgm:cxn modelId="{77962410-AC80-451C-AD54-773C070AB9BF}" type="presOf" srcId="{F2F84472-549A-4969-9640-B05FC4194A34}" destId="{AA71E7C8-F31F-4887-9470-0359756DF9AE}" srcOrd="0" destOrd="0" presId="urn:microsoft.com/office/officeart/2005/8/layout/process4"/>
    <dgm:cxn modelId="{64923B22-300B-43A2-8342-7C64C76ABD68}" srcId="{03709984-2600-480A-AE14-3DF018C6543E}" destId="{9D2D1DFF-2157-4F02-A4FB-6BDC38353FD6}" srcOrd="3" destOrd="0" parTransId="{54921AEF-06B7-4187-B462-C911BE1F28B8}" sibTransId="{7C7CDCB8-8298-4FD4-B1FF-A791CFFDF605}"/>
    <dgm:cxn modelId="{B2BDDA26-0993-4EC6-B9A8-29201AFAB983}" srcId="{E85588C9-CE38-4806-AFBC-01BB175397EE}" destId="{3CFA3AF8-EFC9-4F3B-BA46-045E6BFBF8D2}" srcOrd="1" destOrd="0" parTransId="{D677BD28-3C98-48CC-8ED3-D05EAC6CDC64}" sibTransId="{C45958A6-AEFC-4E82-84D1-45A7CEE0CB9F}"/>
    <dgm:cxn modelId="{898E562A-BFCB-4904-9210-27ADABD1A595}" type="presOf" srcId="{9CE6A425-4DD4-4089-B5C5-1823171AEAA6}" destId="{7B5C7F0A-79FD-4C9B-9A32-ABF01CF7E603}" srcOrd="0" destOrd="0" presId="urn:microsoft.com/office/officeart/2005/8/layout/process4"/>
    <dgm:cxn modelId="{C8B4D43D-9879-44DA-B788-0E2E4769DE70}" type="presOf" srcId="{3473A56F-D434-40B8-9B29-395EED058FA4}" destId="{A5D9137C-29F5-4F49-BD3D-317BE775DAA3}" srcOrd="0" destOrd="0" presId="urn:microsoft.com/office/officeart/2005/8/layout/process4"/>
    <dgm:cxn modelId="{D8A29942-F726-48F6-956F-54BCF061261E}" srcId="{3CFA3AF8-EFC9-4F3B-BA46-045E6BFBF8D2}" destId="{811CB301-E8C7-42B1-810D-54B90796AEDB}" srcOrd="0" destOrd="0" parTransId="{9AECA889-0B19-4830-8336-CF45DE5C4746}" sibTransId="{86D2787D-8B48-49EA-8A91-D54831FCC204}"/>
    <dgm:cxn modelId="{2B27844C-E72D-4A04-921B-AB3DCC5905F8}" type="presOf" srcId="{73162E2C-365C-449B-8060-F7029DA7B0C9}" destId="{6D8D1A83-F603-4C9E-BB9D-55830E337306}" srcOrd="0" destOrd="0" presId="urn:microsoft.com/office/officeart/2005/8/layout/process4"/>
    <dgm:cxn modelId="{4CEB5574-AD7E-441B-B123-99CCBEAA3982}" type="presOf" srcId="{03709984-2600-480A-AE14-3DF018C6543E}" destId="{FD421736-94CA-48D9-A591-E8D9657D7F11}" srcOrd="0" destOrd="0" presId="urn:microsoft.com/office/officeart/2005/8/layout/process4"/>
    <dgm:cxn modelId="{AE058381-C6AF-46CE-B8EE-61B9E9AF0A21}" srcId="{03709984-2600-480A-AE14-3DF018C6543E}" destId="{8AAE3577-A7F6-4EFD-932F-FDE55DB72B65}" srcOrd="4" destOrd="0" parTransId="{D36F8AB0-7627-42E9-9BD6-F214827D25DB}" sibTransId="{AD45FED1-9859-42B2-A02D-60B2CA81CBE9}"/>
    <dgm:cxn modelId="{C3812D89-6E47-4596-A3FC-1924481D63EE}" type="presOf" srcId="{A000498D-DE05-410D-A642-B81B58555AF2}" destId="{B6D0734A-C0F5-4E31-8FC9-BBECA2D9C4C4}" srcOrd="0" destOrd="0" presId="urn:microsoft.com/office/officeart/2005/8/layout/process4"/>
    <dgm:cxn modelId="{BA64C996-C20B-4837-BF25-231A2A63E95C}" srcId="{3CFA3AF8-EFC9-4F3B-BA46-045E6BFBF8D2}" destId="{73162E2C-365C-449B-8060-F7029DA7B0C9}" srcOrd="2" destOrd="0" parTransId="{9AEDC787-AC56-413A-8EE7-4CE987754A59}" sibTransId="{A06BD755-FA1A-4F26-AC60-FDBA24BEEF95}"/>
    <dgm:cxn modelId="{6354B797-A388-4CF5-848F-BA80A36E8C10}" srcId="{3CFA3AF8-EFC9-4F3B-BA46-045E6BFBF8D2}" destId="{9CE6A425-4DD4-4089-B5C5-1823171AEAA6}" srcOrd="3" destOrd="0" parTransId="{ECCBEB52-D254-467F-AA1C-B8D1533402F8}" sibTransId="{8697B46B-EFF4-4A24-BD62-3CFBE4A93483}"/>
    <dgm:cxn modelId="{4EE51299-EC83-4752-83A5-44A65538B968}" type="presOf" srcId="{E85588C9-CE38-4806-AFBC-01BB175397EE}" destId="{700C8622-F272-43EE-AE59-B7DBCB89753D}" srcOrd="0" destOrd="0" presId="urn:microsoft.com/office/officeart/2005/8/layout/process4"/>
    <dgm:cxn modelId="{B1B6DC9C-29DC-4279-B838-061DAF1ABB71}" srcId="{03709984-2600-480A-AE14-3DF018C6543E}" destId="{F2F84472-549A-4969-9640-B05FC4194A34}" srcOrd="0" destOrd="0" parTransId="{99EA00A4-01FE-47BB-A3FF-484EC23EF058}" sibTransId="{57D19A8D-1448-449E-ADFC-E84123C2BAC2}"/>
    <dgm:cxn modelId="{5A68F4A7-9268-4024-BD89-DD778794A3F9}" srcId="{03709984-2600-480A-AE14-3DF018C6543E}" destId="{013FED49-91D1-463F-AC31-EAA3257B6F2F}" srcOrd="2" destOrd="0" parTransId="{0FC1FEE0-A2E8-408F-A66D-8EA5D5234DAB}" sibTransId="{E502A87B-E18D-4276-9613-1DDDA1B70035}"/>
    <dgm:cxn modelId="{FC7A4DB3-6164-49A0-BA16-34954EC8D2DF}" type="presOf" srcId="{3CFA3AF8-EFC9-4F3B-BA46-045E6BFBF8D2}" destId="{A3B446EB-FE62-4B1E-8C52-C8C4E035CF79}" srcOrd="1" destOrd="0" presId="urn:microsoft.com/office/officeart/2005/8/layout/process4"/>
    <dgm:cxn modelId="{B0E18CBB-E164-4CCF-B0BE-524BC6D28546}" type="presOf" srcId="{3CFA3AF8-EFC9-4F3B-BA46-045E6BFBF8D2}" destId="{F49E30EA-CC48-4FF7-BB03-1828A2F6A2C4}" srcOrd="0" destOrd="0" presId="urn:microsoft.com/office/officeart/2005/8/layout/process4"/>
    <dgm:cxn modelId="{180459BD-488A-4AD0-A642-67C7B5796D23}" srcId="{E85588C9-CE38-4806-AFBC-01BB175397EE}" destId="{03709984-2600-480A-AE14-3DF018C6543E}" srcOrd="0" destOrd="0" parTransId="{44E6F4C8-185F-4843-BE0C-A81619F30762}" sibTransId="{2596158A-E623-4E9E-8582-E5DA008003AF}"/>
    <dgm:cxn modelId="{2C234AC5-08D1-4646-A471-44D8D96C0EB9}" type="presOf" srcId="{9D2D1DFF-2157-4F02-A4FB-6BDC38353FD6}" destId="{63EEEC28-725D-4F3A-A285-6E6339D3BEC2}" srcOrd="0" destOrd="0" presId="urn:microsoft.com/office/officeart/2005/8/layout/process4"/>
    <dgm:cxn modelId="{8A3A89CB-305E-4F4E-AE76-3CEA8BBCB9B3}" type="presOf" srcId="{811CB301-E8C7-42B1-810D-54B90796AEDB}" destId="{1CC9A007-272F-46B7-A04B-4B142A93F1C8}" srcOrd="0" destOrd="0" presId="urn:microsoft.com/office/officeart/2005/8/layout/process4"/>
    <dgm:cxn modelId="{F690A4D9-64EC-4E11-AA3D-A4E751FB8088}" srcId="{3CFA3AF8-EFC9-4F3B-BA46-045E6BFBF8D2}" destId="{3473A56F-D434-40B8-9B29-395EED058FA4}" srcOrd="1" destOrd="0" parTransId="{9C37BDE3-D3F6-440A-B492-0423EDED014D}" sibTransId="{D5BAD8BB-1B56-413A-9505-C36511C052AE}"/>
    <dgm:cxn modelId="{764867E1-B8E4-4D9E-A73E-B96EA40632B8}" type="presOf" srcId="{013FED49-91D1-463F-AC31-EAA3257B6F2F}" destId="{CCE6F31E-9608-4177-90DF-7CE8D31DCC1F}" srcOrd="0" destOrd="0" presId="urn:microsoft.com/office/officeart/2005/8/layout/process4"/>
    <dgm:cxn modelId="{F79F99E3-1B9F-4137-B4BB-D0FDC9B5A8AE}" type="presOf" srcId="{03709984-2600-480A-AE14-3DF018C6543E}" destId="{5273FE7E-2823-4D2C-B0BB-80746A979606}" srcOrd="1" destOrd="0" presId="urn:microsoft.com/office/officeart/2005/8/layout/process4"/>
    <dgm:cxn modelId="{E2DB83ED-923C-43E3-8107-8E488E5C10F7}" srcId="{03709984-2600-480A-AE14-3DF018C6543E}" destId="{A000498D-DE05-410D-A642-B81B58555AF2}" srcOrd="1" destOrd="0" parTransId="{25E8EC63-6C38-494E-8088-6E3423374D33}" sibTransId="{504CD1F7-8B44-4D13-8718-EA73D6A540F9}"/>
    <dgm:cxn modelId="{4E064CD9-AEEC-4DF9-94F6-C68CBE57BCB6}" type="presParOf" srcId="{700C8622-F272-43EE-AE59-B7DBCB89753D}" destId="{B620DF27-A3C0-4CF3-B5CC-EF5D64553C95}" srcOrd="0" destOrd="0" presId="urn:microsoft.com/office/officeart/2005/8/layout/process4"/>
    <dgm:cxn modelId="{85393EB0-71D5-4AF9-8535-791BB474EA07}" type="presParOf" srcId="{B620DF27-A3C0-4CF3-B5CC-EF5D64553C95}" destId="{F49E30EA-CC48-4FF7-BB03-1828A2F6A2C4}" srcOrd="0" destOrd="0" presId="urn:microsoft.com/office/officeart/2005/8/layout/process4"/>
    <dgm:cxn modelId="{CAF97336-E2BB-449D-B200-0E77CD08AEED}" type="presParOf" srcId="{B620DF27-A3C0-4CF3-B5CC-EF5D64553C95}" destId="{A3B446EB-FE62-4B1E-8C52-C8C4E035CF79}" srcOrd="1" destOrd="0" presId="urn:microsoft.com/office/officeart/2005/8/layout/process4"/>
    <dgm:cxn modelId="{1C39C0EB-9F2D-48C6-8D96-7A8E788F5D8F}" type="presParOf" srcId="{B620DF27-A3C0-4CF3-B5CC-EF5D64553C95}" destId="{BF7E3D87-3212-4A26-B85F-27D5C5B2FDD8}" srcOrd="2" destOrd="0" presId="urn:microsoft.com/office/officeart/2005/8/layout/process4"/>
    <dgm:cxn modelId="{DCB41EC6-278D-430A-9D8F-2DFE39F66B1B}" type="presParOf" srcId="{BF7E3D87-3212-4A26-B85F-27D5C5B2FDD8}" destId="{1CC9A007-272F-46B7-A04B-4B142A93F1C8}" srcOrd="0" destOrd="0" presId="urn:microsoft.com/office/officeart/2005/8/layout/process4"/>
    <dgm:cxn modelId="{BEBE546C-700D-440A-835F-7CF9311230B1}" type="presParOf" srcId="{BF7E3D87-3212-4A26-B85F-27D5C5B2FDD8}" destId="{A5D9137C-29F5-4F49-BD3D-317BE775DAA3}" srcOrd="1" destOrd="0" presId="urn:microsoft.com/office/officeart/2005/8/layout/process4"/>
    <dgm:cxn modelId="{EA6356AF-EF3E-4AB8-B8BD-365AABD1B70A}" type="presParOf" srcId="{BF7E3D87-3212-4A26-B85F-27D5C5B2FDD8}" destId="{6D8D1A83-F603-4C9E-BB9D-55830E337306}" srcOrd="2" destOrd="0" presId="urn:microsoft.com/office/officeart/2005/8/layout/process4"/>
    <dgm:cxn modelId="{328FBCF6-01FA-4872-9069-C033D25F8E5D}" type="presParOf" srcId="{BF7E3D87-3212-4A26-B85F-27D5C5B2FDD8}" destId="{7B5C7F0A-79FD-4C9B-9A32-ABF01CF7E603}" srcOrd="3" destOrd="0" presId="urn:microsoft.com/office/officeart/2005/8/layout/process4"/>
    <dgm:cxn modelId="{5140CBBC-687A-4024-BC1B-6B714DD18EA8}" type="presParOf" srcId="{700C8622-F272-43EE-AE59-B7DBCB89753D}" destId="{8B5ED1BE-64C7-4B4C-9A73-ACA7841A9B79}" srcOrd="1" destOrd="0" presId="urn:microsoft.com/office/officeart/2005/8/layout/process4"/>
    <dgm:cxn modelId="{98FBDE7C-650A-4DED-8C6A-EE0EC8C79D30}" type="presParOf" srcId="{700C8622-F272-43EE-AE59-B7DBCB89753D}" destId="{CC4FAD82-9B33-4564-889C-964E912191E2}" srcOrd="2" destOrd="0" presId="urn:microsoft.com/office/officeart/2005/8/layout/process4"/>
    <dgm:cxn modelId="{4DBC4A97-7589-4B1B-89BA-1CF776957ED9}" type="presParOf" srcId="{CC4FAD82-9B33-4564-889C-964E912191E2}" destId="{FD421736-94CA-48D9-A591-E8D9657D7F11}" srcOrd="0" destOrd="0" presId="urn:microsoft.com/office/officeart/2005/8/layout/process4"/>
    <dgm:cxn modelId="{D1C4365C-D33F-497D-8BBB-6E78199B6268}" type="presParOf" srcId="{CC4FAD82-9B33-4564-889C-964E912191E2}" destId="{5273FE7E-2823-4D2C-B0BB-80746A979606}" srcOrd="1" destOrd="0" presId="urn:microsoft.com/office/officeart/2005/8/layout/process4"/>
    <dgm:cxn modelId="{AE64CFDD-A730-40D5-BD41-F05379C8CE90}" type="presParOf" srcId="{CC4FAD82-9B33-4564-889C-964E912191E2}" destId="{503507E2-D873-4F7B-92F1-EAA079E9E9A9}" srcOrd="2" destOrd="0" presId="urn:microsoft.com/office/officeart/2005/8/layout/process4"/>
    <dgm:cxn modelId="{C3ED2A97-B92E-40EB-9ACB-70764F70F081}" type="presParOf" srcId="{503507E2-D873-4F7B-92F1-EAA079E9E9A9}" destId="{AA71E7C8-F31F-4887-9470-0359756DF9AE}" srcOrd="0" destOrd="0" presId="urn:microsoft.com/office/officeart/2005/8/layout/process4"/>
    <dgm:cxn modelId="{23B2C0A4-468E-4F3B-981E-F7D224F64F4C}" type="presParOf" srcId="{503507E2-D873-4F7B-92F1-EAA079E9E9A9}" destId="{B6D0734A-C0F5-4E31-8FC9-BBECA2D9C4C4}" srcOrd="1" destOrd="0" presId="urn:microsoft.com/office/officeart/2005/8/layout/process4"/>
    <dgm:cxn modelId="{70A24B7F-DA96-4B83-B11E-207C3B22C489}" type="presParOf" srcId="{503507E2-D873-4F7B-92F1-EAA079E9E9A9}" destId="{CCE6F31E-9608-4177-90DF-7CE8D31DCC1F}" srcOrd="2" destOrd="0" presId="urn:microsoft.com/office/officeart/2005/8/layout/process4"/>
    <dgm:cxn modelId="{6B38FF4B-3CCB-4077-AE56-63BA457E771A}" type="presParOf" srcId="{503507E2-D873-4F7B-92F1-EAA079E9E9A9}" destId="{63EEEC28-725D-4F3A-A285-6E6339D3BEC2}" srcOrd="3" destOrd="0" presId="urn:microsoft.com/office/officeart/2005/8/layout/process4"/>
    <dgm:cxn modelId="{09C94386-AC26-45E7-96A6-8402AA725D4E}" type="presParOf" srcId="{503507E2-D873-4F7B-92F1-EAA079E9E9A9}" destId="{CA74D65D-4133-4D99-AC17-42D974EF7DB4}" srcOrd="4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21DC5B-C0B8-44C6-B1E0-2D2060FAD039}">
      <dsp:nvSpPr>
        <dsp:cNvPr id="0" name=""/>
        <dsp:cNvSpPr/>
      </dsp:nvSpPr>
      <dsp:spPr>
        <a:xfrm>
          <a:off x="495151" y="0"/>
          <a:ext cx="11600155" cy="434244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55366" tIns="91440" rIns="91440" bIns="91440" numCol="1" spcCol="1270" anchor="t" anchorCtr="0">
          <a:noAutofit/>
        </a:bodyPr>
        <a:lstStyle/>
        <a:p>
          <a:pPr marL="88900" lvl="0" indent="-8890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400" b="1" kern="1200" dirty="0">
            <a:solidFill>
              <a:schemeClr val="accent2">
                <a:lumMod val="50000"/>
              </a:schemeClr>
            </a:solidFill>
            <a:latin typeface="Bahnschrift SemiBold SemiConden" panose="020B0502040204020203" pitchFamily="34" charset="0"/>
          </a:endParaRPr>
        </a:p>
        <a:p>
          <a:pPr marL="88900" lvl="0" indent="-8890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kern="1200" dirty="0">
              <a:solidFill>
                <a:schemeClr val="accent2">
                  <a:lumMod val="50000"/>
                </a:schemeClr>
              </a:solidFill>
              <a:latin typeface="Bahnschrift SemiBold SemiConden" panose="020B0502040204020203" pitchFamily="34" charset="0"/>
            </a:rPr>
            <a:t>EC 103/2019 (art. 9º, § 7º)</a:t>
          </a:r>
        </a:p>
        <a:p>
          <a:pPr marL="88900" lvl="1" indent="-88900" algn="just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t-BR" sz="2800" kern="1200" dirty="0"/>
            <a:t> </a:t>
          </a:r>
          <a:r>
            <a:rPr lang="pt-BR" sz="2800" i="1" kern="1200" dirty="0">
              <a:solidFill>
                <a:schemeClr val="bg2">
                  <a:lumMod val="25000"/>
                </a:schemeClr>
              </a:solidFill>
            </a:rPr>
            <a:t>Art. 9º Até que entre em vigor a lei complementar que discipline o § 22 do art. 40 da Constituição Federal (LRP), aplicam-se aos RPPS o disposto na Lei nº 9.717/1998, e o disposto neste artigo.</a:t>
          </a:r>
        </a:p>
        <a:p>
          <a:pPr marL="88900" lvl="1" indent="-88900" algn="just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pt-BR" sz="2800" i="1" kern="1200" dirty="0">
            <a:solidFill>
              <a:schemeClr val="bg2">
                <a:lumMod val="25000"/>
              </a:schemeClr>
            </a:solidFill>
          </a:endParaRPr>
        </a:p>
        <a:p>
          <a:pPr marL="88900" lvl="1" indent="-88900" algn="just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t-BR" sz="2800" i="1" kern="1200" dirty="0">
              <a:solidFill>
                <a:schemeClr val="bg2">
                  <a:lumMod val="25000"/>
                </a:schemeClr>
              </a:solidFill>
            </a:rPr>
            <a:t> § 7º Os recursos dos RPPS poderão ser aplicados </a:t>
          </a:r>
          <a:r>
            <a:rPr lang="pt-BR" sz="2800" i="1" u="sng" kern="1200" dirty="0">
              <a:solidFill>
                <a:schemeClr val="bg2">
                  <a:lumMod val="25000"/>
                </a:schemeClr>
              </a:solidFill>
            </a:rPr>
            <a:t>na concessão de empréstimos a seus segurados, na modalidade de consignados, observada regulamentação específica estabelecida pelo Conselho Monetário Nacional</a:t>
          </a:r>
          <a:r>
            <a:rPr lang="pt-BR" sz="2800" i="1" kern="1200" dirty="0">
              <a:solidFill>
                <a:schemeClr val="bg2">
                  <a:lumMod val="25000"/>
                </a:schemeClr>
              </a:solidFill>
            </a:rPr>
            <a:t>.</a:t>
          </a:r>
        </a:p>
      </dsp:txBody>
      <dsp:txXfrm>
        <a:off x="495151" y="0"/>
        <a:ext cx="11600155" cy="4342445"/>
      </dsp:txXfrm>
    </dsp:sp>
    <dsp:sp modelId="{8FF8A87C-431D-400A-8E70-BA131503D7DD}">
      <dsp:nvSpPr>
        <dsp:cNvPr id="0" name=""/>
        <dsp:cNvSpPr/>
      </dsp:nvSpPr>
      <dsp:spPr>
        <a:xfrm>
          <a:off x="5905" y="963078"/>
          <a:ext cx="2537533" cy="3806300"/>
        </a:xfrm>
        <a:prstGeom prst="rect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5612" r="-30388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B446EB-FE62-4B1E-8C52-C8C4E035CF79}">
      <dsp:nvSpPr>
        <dsp:cNvPr id="0" name=""/>
        <dsp:cNvSpPr/>
      </dsp:nvSpPr>
      <dsp:spPr>
        <a:xfrm>
          <a:off x="0" y="3835064"/>
          <a:ext cx="10972439" cy="25162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1376" tIns="341376" rIns="341376" bIns="341376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800" b="1" kern="1200" dirty="0"/>
            <a:t>Portaria MTP 360/2022</a:t>
          </a:r>
        </a:p>
      </dsp:txBody>
      <dsp:txXfrm>
        <a:off x="0" y="3835064"/>
        <a:ext cx="10972439" cy="1358757"/>
      </dsp:txXfrm>
    </dsp:sp>
    <dsp:sp modelId="{1CC9A007-272F-46B7-A04B-4B142A93F1C8}">
      <dsp:nvSpPr>
        <dsp:cNvPr id="0" name=""/>
        <dsp:cNvSpPr/>
      </dsp:nvSpPr>
      <dsp:spPr>
        <a:xfrm>
          <a:off x="0" y="5143498"/>
          <a:ext cx="2743109" cy="11574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/>
            <a:t>Formalização: cadastro no </a:t>
          </a:r>
          <a:r>
            <a:rPr lang="pt-BR" sz="1600" b="1" kern="1200" dirty="0" err="1"/>
            <a:t>Cadprev</a:t>
          </a:r>
          <a:r>
            <a:rPr lang="pt-BR" sz="1600" b="1" kern="1200" dirty="0"/>
            <a:t> até 30/06/2022 (em caso de não adequação do sistema, envio do requerimento pelo </a:t>
          </a:r>
          <a:r>
            <a:rPr lang="pt-BR" sz="1600" b="1" kern="1200" dirty="0" err="1"/>
            <a:t>Gescon</a:t>
          </a:r>
          <a:r>
            <a:rPr lang="pt-BR" sz="1600" b="1" kern="1200" dirty="0"/>
            <a:t>)</a:t>
          </a:r>
        </a:p>
      </dsp:txBody>
      <dsp:txXfrm>
        <a:off x="0" y="5143498"/>
        <a:ext cx="2743109" cy="1157460"/>
      </dsp:txXfrm>
    </dsp:sp>
    <dsp:sp modelId="{A5D9137C-29F5-4F49-BD3D-317BE775DAA3}">
      <dsp:nvSpPr>
        <dsp:cNvPr id="0" name=""/>
        <dsp:cNvSpPr/>
      </dsp:nvSpPr>
      <dsp:spPr>
        <a:xfrm>
          <a:off x="2743109" y="5143498"/>
          <a:ext cx="2743109" cy="11574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/>
            <a:t>Envio do requerimento específico pelo </a:t>
          </a:r>
          <a:r>
            <a:rPr lang="pt-BR" sz="1600" b="1" kern="1200" dirty="0" err="1"/>
            <a:t>Gescon</a:t>
          </a:r>
          <a:r>
            <a:rPr lang="pt-BR" sz="1600" b="1" kern="1200" dirty="0"/>
            <a:t> e da lei específica</a:t>
          </a:r>
        </a:p>
      </dsp:txBody>
      <dsp:txXfrm>
        <a:off x="2743109" y="5143498"/>
        <a:ext cx="2743109" cy="1157460"/>
      </dsp:txXfrm>
    </dsp:sp>
    <dsp:sp modelId="{6D8D1A83-F603-4C9E-BB9D-55830E337306}">
      <dsp:nvSpPr>
        <dsp:cNvPr id="0" name=""/>
        <dsp:cNvSpPr/>
      </dsp:nvSpPr>
      <dsp:spPr>
        <a:xfrm>
          <a:off x="5486219" y="5143498"/>
          <a:ext cx="2743109" cy="11574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/>
            <a:t>Envio da Emenda à lei Orgânica, Lei complementar e Lei ordinária da Reforma</a:t>
          </a:r>
        </a:p>
      </dsp:txBody>
      <dsp:txXfrm>
        <a:off x="5486219" y="5143498"/>
        <a:ext cx="2743109" cy="1157460"/>
      </dsp:txXfrm>
    </dsp:sp>
    <dsp:sp modelId="{7B5C7F0A-79FD-4C9B-9A32-ABF01CF7E603}">
      <dsp:nvSpPr>
        <dsp:cNvPr id="0" name=""/>
        <dsp:cNvSpPr/>
      </dsp:nvSpPr>
      <dsp:spPr>
        <a:xfrm>
          <a:off x="8229329" y="5143498"/>
          <a:ext cx="2743109" cy="11574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/>
            <a:t>Envio das avaliações atuariais com a situação antes e depois da alteração das regras de benefícios</a:t>
          </a:r>
        </a:p>
      </dsp:txBody>
      <dsp:txXfrm>
        <a:off x="8229329" y="5143498"/>
        <a:ext cx="2743109" cy="1157460"/>
      </dsp:txXfrm>
    </dsp:sp>
    <dsp:sp modelId="{5273FE7E-2823-4D2C-B0BB-80746A979606}">
      <dsp:nvSpPr>
        <dsp:cNvPr id="0" name=""/>
        <dsp:cNvSpPr/>
      </dsp:nvSpPr>
      <dsp:spPr>
        <a:xfrm rot="10800000">
          <a:off x="0" y="348102"/>
          <a:ext cx="10972439" cy="3869942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1376" tIns="341376" rIns="341376" bIns="341376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800" kern="1200" dirty="0"/>
            <a:t>EC 113/2021</a:t>
          </a:r>
          <a:endParaRPr lang="pt-BR" sz="4800" b="1" kern="1200" dirty="0"/>
        </a:p>
      </dsp:txBody>
      <dsp:txXfrm rot="-10800000">
        <a:off x="0" y="348102"/>
        <a:ext cx="10972439" cy="1358349"/>
      </dsp:txXfrm>
    </dsp:sp>
    <dsp:sp modelId="{AA71E7C8-F31F-4887-9470-0359756DF9AE}">
      <dsp:nvSpPr>
        <dsp:cNvPr id="0" name=""/>
        <dsp:cNvSpPr/>
      </dsp:nvSpPr>
      <dsp:spPr>
        <a:xfrm>
          <a:off x="0" y="1361215"/>
          <a:ext cx="2743109" cy="115711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/>
            <a:t>Prazo de formalização até 30/06/2022</a:t>
          </a:r>
        </a:p>
      </dsp:txBody>
      <dsp:txXfrm>
        <a:off x="0" y="1361215"/>
        <a:ext cx="2743109" cy="1157112"/>
      </dsp:txXfrm>
    </dsp:sp>
    <dsp:sp modelId="{B6D0734A-C0F5-4E31-8FC9-BBECA2D9C4C4}">
      <dsp:nvSpPr>
        <dsp:cNvPr id="0" name=""/>
        <dsp:cNvSpPr/>
      </dsp:nvSpPr>
      <dsp:spPr>
        <a:xfrm>
          <a:off x="2743109" y="1361215"/>
          <a:ext cx="2743109" cy="115711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/>
            <a:t>MTP definirá os critérios</a:t>
          </a:r>
        </a:p>
      </dsp:txBody>
      <dsp:txXfrm>
        <a:off x="2743109" y="1361215"/>
        <a:ext cx="2743109" cy="1157112"/>
      </dsp:txXfrm>
    </dsp:sp>
    <dsp:sp modelId="{CCE6F31E-9608-4177-90DF-7CE8D31DCC1F}">
      <dsp:nvSpPr>
        <dsp:cNvPr id="0" name=""/>
        <dsp:cNvSpPr/>
      </dsp:nvSpPr>
      <dsp:spPr>
        <a:xfrm>
          <a:off x="5486219" y="1361215"/>
          <a:ext cx="2743109" cy="115711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/>
            <a:t>MTP divulgará as informações, inclusive p/ parcelamento do ente c/ RFB (RGPS)</a:t>
          </a:r>
        </a:p>
      </dsp:txBody>
      <dsp:txXfrm>
        <a:off x="5486219" y="1361215"/>
        <a:ext cx="2743109" cy="1157112"/>
      </dsp:txXfrm>
    </dsp:sp>
    <dsp:sp modelId="{63EEEC28-725D-4F3A-A285-6E6339D3BEC2}">
      <dsp:nvSpPr>
        <dsp:cNvPr id="0" name=""/>
        <dsp:cNvSpPr/>
      </dsp:nvSpPr>
      <dsp:spPr>
        <a:xfrm>
          <a:off x="8229329" y="1361215"/>
          <a:ext cx="2743109" cy="115711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/>
            <a:t>Autorização de vinculação do FPM p/ pagamento das parcelas</a:t>
          </a:r>
        </a:p>
      </dsp:txBody>
      <dsp:txXfrm>
        <a:off x="8229329" y="1361215"/>
        <a:ext cx="2743109" cy="115711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B446EB-FE62-4B1E-8C52-C8C4E035CF79}">
      <dsp:nvSpPr>
        <dsp:cNvPr id="0" name=""/>
        <dsp:cNvSpPr/>
      </dsp:nvSpPr>
      <dsp:spPr>
        <a:xfrm>
          <a:off x="0" y="3835064"/>
          <a:ext cx="10972439" cy="25162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b="1" kern="1200" dirty="0"/>
            <a:t>Lei ordinária (se não previsto em lei complementar)</a:t>
          </a:r>
        </a:p>
      </dsp:txBody>
      <dsp:txXfrm>
        <a:off x="0" y="3835064"/>
        <a:ext cx="10972439" cy="1358757"/>
      </dsp:txXfrm>
    </dsp:sp>
    <dsp:sp modelId="{7E50EE8A-6482-4249-B6C3-B06929220855}">
      <dsp:nvSpPr>
        <dsp:cNvPr id="0" name=""/>
        <dsp:cNvSpPr/>
      </dsp:nvSpPr>
      <dsp:spPr>
        <a:xfrm>
          <a:off x="1339" y="5143498"/>
          <a:ext cx="2193952" cy="11574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/>
            <a:t>Referendo, na forma do art. 36, II, da EC 103, das revogações das regras das EC anteriores</a:t>
          </a:r>
        </a:p>
      </dsp:txBody>
      <dsp:txXfrm>
        <a:off x="1339" y="5143498"/>
        <a:ext cx="2193952" cy="1157460"/>
      </dsp:txXfrm>
    </dsp:sp>
    <dsp:sp modelId="{1CC9A007-272F-46B7-A04B-4B142A93F1C8}">
      <dsp:nvSpPr>
        <dsp:cNvPr id="0" name=""/>
        <dsp:cNvSpPr/>
      </dsp:nvSpPr>
      <dsp:spPr>
        <a:xfrm>
          <a:off x="2195291" y="5143498"/>
          <a:ext cx="2193952" cy="11574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/>
            <a:t>aposentadoria p/ incapacidade permanente, </a:t>
          </a:r>
          <a:r>
            <a:rPr lang="pt-BR" sz="1400" b="1" kern="1200" dirty="0" err="1"/>
            <a:t>qdo</a:t>
          </a:r>
          <a:r>
            <a:rPr lang="pt-BR" sz="1400" b="1" kern="1200" dirty="0"/>
            <a:t> não for possível a readaptação, obrigatória reavaliação periódica   </a:t>
          </a:r>
        </a:p>
      </dsp:txBody>
      <dsp:txXfrm>
        <a:off x="2195291" y="5143498"/>
        <a:ext cx="2193952" cy="1157460"/>
      </dsp:txXfrm>
    </dsp:sp>
    <dsp:sp modelId="{A5D9137C-29F5-4F49-BD3D-317BE775DAA3}">
      <dsp:nvSpPr>
        <dsp:cNvPr id="0" name=""/>
        <dsp:cNvSpPr/>
      </dsp:nvSpPr>
      <dsp:spPr>
        <a:xfrm>
          <a:off x="4389243" y="5143498"/>
          <a:ext cx="2193952" cy="11574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/>
            <a:t>Forma de cálculo da aposentadoria e de atualização monetária de sua base de cálculo</a:t>
          </a:r>
        </a:p>
      </dsp:txBody>
      <dsp:txXfrm>
        <a:off x="4389243" y="5143498"/>
        <a:ext cx="2193952" cy="1157460"/>
      </dsp:txXfrm>
    </dsp:sp>
    <dsp:sp modelId="{6D8D1A83-F603-4C9E-BB9D-55830E337306}">
      <dsp:nvSpPr>
        <dsp:cNvPr id="0" name=""/>
        <dsp:cNvSpPr/>
      </dsp:nvSpPr>
      <dsp:spPr>
        <a:xfrm>
          <a:off x="6583195" y="5143498"/>
          <a:ext cx="2193952" cy="11574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/>
            <a:t>Regras de cálculo da pensão por morte</a:t>
          </a:r>
        </a:p>
      </dsp:txBody>
      <dsp:txXfrm>
        <a:off x="6583195" y="5143498"/>
        <a:ext cx="2193952" cy="1157460"/>
      </dsp:txXfrm>
    </dsp:sp>
    <dsp:sp modelId="{7B5C7F0A-79FD-4C9B-9A32-ABF01CF7E603}">
      <dsp:nvSpPr>
        <dsp:cNvPr id="0" name=""/>
        <dsp:cNvSpPr/>
      </dsp:nvSpPr>
      <dsp:spPr>
        <a:xfrm>
          <a:off x="8777147" y="5143498"/>
          <a:ext cx="2193952" cy="11574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/>
            <a:t>Reajustamento dos benefícios não sujeitos à paridade p/ garantia do valor real</a:t>
          </a:r>
        </a:p>
      </dsp:txBody>
      <dsp:txXfrm>
        <a:off x="8777147" y="5143498"/>
        <a:ext cx="2193952" cy="1157460"/>
      </dsp:txXfrm>
    </dsp:sp>
    <dsp:sp modelId="{5273FE7E-2823-4D2C-B0BB-80746A979606}">
      <dsp:nvSpPr>
        <dsp:cNvPr id="0" name=""/>
        <dsp:cNvSpPr/>
      </dsp:nvSpPr>
      <dsp:spPr>
        <a:xfrm rot="10800000">
          <a:off x="0" y="316756"/>
          <a:ext cx="10972439" cy="3869942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b="1" kern="1200" dirty="0"/>
            <a:t>Comprovação de adoção de regras de benefícios (inclusive regras de transição) assemelhadas as do RPPS da União</a:t>
          </a:r>
        </a:p>
      </dsp:txBody>
      <dsp:txXfrm rot="-10800000">
        <a:off x="0" y="316756"/>
        <a:ext cx="10972439" cy="1358349"/>
      </dsp:txXfrm>
    </dsp:sp>
    <dsp:sp modelId="{AA71E7C8-F31F-4887-9470-0359756DF9AE}">
      <dsp:nvSpPr>
        <dsp:cNvPr id="0" name=""/>
        <dsp:cNvSpPr/>
      </dsp:nvSpPr>
      <dsp:spPr>
        <a:xfrm>
          <a:off x="1339" y="1361215"/>
          <a:ext cx="2193952" cy="115711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/>
            <a:t>Idades mínimas p/ aposentadoria fixadas na Emenda à Lei Orgânica</a:t>
          </a:r>
        </a:p>
      </dsp:txBody>
      <dsp:txXfrm>
        <a:off x="1339" y="1361215"/>
        <a:ext cx="2193952" cy="1157112"/>
      </dsp:txXfrm>
    </dsp:sp>
    <dsp:sp modelId="{B6D0734A-C0F5-4E31-8FC9-BBECA2D9C4C4}">
      <dsp:nvSpPr>
        <dsp:cNvPr id="0" name=""/>
        <dsp:cNvSpPr/>
      </dsp:nvSpPr>
      <dsp:spPr>
        <a:xfrm>
          <a:off x="2195291" y="1361215"/>
          <a:ext cx="2193952" cy="115711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/>
            <a:t>Lei Complementar (LC) c/ tempo de contribuição e demais requisitos p/ aposentadoria</a:t>
          </a:r>
        </a:p>
      </dsp:txBody>
      <dsp:txXfrm>
        <a:off x="2195291" y="1361215"/>
        <a:ext cx="2193952" cy="1157112"/>
      </dsp:txXfrm>
    </dsp:sp>
    <dsp:sp modelId="{CCE6F31E-9608-4177-90DF-7CE8D31DCC1F}">
      <dsp:nvSpPr>
        <dsp:cNvPr id="0" name=""/>
        <dsp:cNvSpPr/>
      </dsp:nvSpPr>
      <dsp:spPr>
        <a:xfrm>
          <a:off x="4389243" y="1361215"/>
          <a:ext cx="2193952" cy="115711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/>
            <a:t>LC c/ tempo mínimo das funções de magistério e redução de idade em 5 anos</a:t>
          </a:r>
        </a:p>
      </dsp:txBody>
      <dsp:txXfrm>
        <a:off x="4389243" y="1361215"/>
        <a:ext cx="2193952" cy="1157112"/>
      </dsp:txXfrm>
    </dsp:sp>
    <dsp:sp modelId="{41B3D9AB-B133-4741-B9F7-60A57B916784}">
      <dsp:nvSpPr>
        <dsp:cNvPr id="0" name=""/>
        <dsp:cNvSpPr/>
      </dsp:nvSpPr>
      <dsp:spPr>
        <a:xfrm>
          <a:off x="6583195" y="1361215"/>
          <a:ext cx="2193952" cy="115711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/>
            <a:t>LC c/ idade e tempo de contribuição p/ servidores com deficiência</a:t>
          </a:r>
          <a:endParaRPr lang="pt-BR" sz="1400" kern="1200" dirty="0"/>
        </a:p>
      </dsp:txBody>
      <dsp:txXfrm>
        <a:off x="6583195" y="1361215"/>
        <a:ext cx="2193952" cy="1157112"/>
      </dsp:txXfrm>
    </dsp:sp>
    <dsp:sp modelId="{63EEEC28-725D-4F3A-A285-6E6339D3BEC2}">
      <dsp:nvSpPr>
        <dsp:cNvPr id="0" name=""/>
        <dsp:cNvSpPr/>
      </dsp:nvSpPr>
      <dsp:spPr>
        <a:xfrm>
          <a:off x="8777147" y="1361215"/>
          <a:ext cx="2193952" cy="115711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/>
            <a:t>LC c/ idade e tempo de contribuição para servidor exposto a agentes nocivos</a:t>
          </a:r>
        </a:p>
      </dsp:txBody>
      <dsp:txXfrm>
        <a:off x="8777147" y="1361215"/>
        <a:ext cx="2193952" cy="115711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B446EB-FE62-4B1E-8C52-C8C4E035CF79}">
      <dsp:nvSpPr>
        <dsp:cNvPr id="0" name=""/>
        <dsp:cNvSpPr/>
      </dsp:nvSpPr>
      <dsp:spPr>
        <a:xfrm>
          <a:off x="0" y="3835064"/>
          <a:ext cx="10972439" cy="25162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/>
            <a:t>Lei autorizativa deverá prever (ver modelo em </a:t>
          </a:r>
          <a:r>
            <a:rPr lang="pt-BR" sz="2400" b="1" kern="1200" dirty="0">
              <a:hlinkClick xmlns:r="http://schemas.openxmlformats.org/officeDocument/2006/relationships" r:id="rId1"/>
            </a:rPr>
            <a:t>https://www.gov.br/trabalho-e-</a:t>
          </a:r>
          <a:r>
            <a:rPr lang="pt-BR" sz="2400" b="1" kern="1200" dirty="0" err="1">
              <a:hlinkClick xmlns:r="http://schemas.openxmlformats.org/officeDocument/2006/relationships" r:id="rId1"/>
            </a:rPr>
            <a:t>previdencia</a:t>
          </a:r>
          <a:r>
            <a:rPr lang="pt-BR" sz="2400" b="1" kern="1200" dirty="0">
              <a:hlinkClick xmlns:r="http://schemas.openxmlformats.org/officeDocument/2006/relationships" r:id="rId1"/>
            </a:rPr>
            <a:t>/</a:t>
          </a:r>
          <a:r>
            <a:rPr lang="pt-BR" sz="2400" b="1" kern="1200" dirty="0" err="1">
              <a:hlinkClick xmlns:r="http://schemas.openxmlformats.org/officeDocument/2006/relationships" r:id="rId1"/>
            </a:rPr>
            <a:t>pt-br</a:t>
          </a:r>
          <a:r>
            <a:rPr lang="pt-BR" sz="2400" b="1" kern="1200" dirty="0">
              <a:hlinkClick xmlns:r="http://schemas.openxmlformats.org/officeDocument/2006/relationships" r:id="rId1"/>
            </a:rPr>
            <a:t>/assuntos/</a:t>
          </a:r>
          <a:r>
            <a:rPr lang="pt-BR" sz="2400" b="1" kern="1200" dirty="0" err="1">
              <a:hlinkClick xmlns:r="http://schemas.openxmlformats.org/officeDocument/2006/relationships" r:id="rId1"/>
            </a:rPr>
            <a:t>previdencia</a:t>
          </a:r>
          <a:r>
            <a:rPr lang="pt-BR" sz="2400" b="1" kern="1200" dirty="0">
              <a:hlinkClick xmlns:r="http://schemas.openxmlformats.org/officeDocument/2006/relationships" r:id="rId1"/>
            </a:rPr>
            <a:t>-no-</a:t>
          </a:r>
          <a:r>
            <a:rPr lang="pt-BR" sz="2400" b="1" kern="1200" dirty="0" err="1">
              <a:hlinkClick xmlns:r="http://schemas.openxmlformats.org/officeDocument/2006/relationships" r:id="rId1"/>
            </a:rPr>
            <a:t>servico</a:t>
          </a:r>
          <a:r>
            <a:rPr lang="pt-BR" sz="2400" b="1" kern="1200" dirty="0">
              <a:hlinkClick xmlns:r="http://schemas.openxmlformats.org/officeDocument/2006/relationships" r:id="rId1"/>
            </a:rPr>
            <a:t>-publico</a:t>
          </a:r>
          <a:r>
            <a:rPr lang="pt-BR" sz="2400" b="1" kern="1200" dirty="0"/>
            <a:t>; Outros Assuntos; Parcelamento Especial EC113:</a:t>
          </a:r>
        </a:p>
      </dsp:txBody>
      <dsp:txXfrm>
        <a:off x="0" y="3835064"/>
        <a:ext cx="10972439" cy="1358757"/>
      </dsp:txXfrm>
    </dsp:sp>
    <dsp:sp modelId="{7E50EE8A-6482-4249-B6C3-B06929220855}">
      <dsp:nvSpPr>
        <dsp:cNvPr id="0" name=""/>
        <dsp:cNvSpPr/>
      </dsp:nvSpPr>
      <dsp:spPr>
        <a:xfrm>
          <a:off x="1339" y="5143498"/>
          <a:ext cx="2193952" cy="11574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b="1" kern="1200" dirty="0"/>
            <a:t>Índice de atualização e taxa de juros na consolidação do débito e no pagamento das parcelas compatíveis com a meta atuarial</a:t>
          </a:r>
        </a:p>
      </dsp:txBody>
      <dsp:txXfrm>
        <a:off x="1339" y="5143498"/>
        <a:ext cx="2193952" cy="1157460"/>
      </dsp:txXfrm>
    </dsp:sp>
    <dsp:sp modelId="{1CC9A007-272F-46B7-A04B-4B142A93F1C8}">
      <dsp:nvSpPr>
        <dsp:cNvPr id="0" name=""/>
        <dsp:cNvSpPr/>
      </dsp:nvSpPr>
      <dsp:spPr>
        <a:xfrm>
          <a:off x="2195291" y="5143498"/>
          <a:ext cx="2193952" cy="11574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b="1" kern="1200" dirty="0"/>
            <a:t>Vencimento da 1ª parcela até último dia útil do mês subsequente ao da formalização </a:t>
          </a:r>
        </a:p>
      </dsp:txBody>
      <dsp:txXfrm>
        <a:off x="2195291" y="5143498"/>
        <a:ext cx="2193952" cy="1157460"/>
      </dsp:txXfrm>
    </dsp:sp>
    <dsp:sp modelId="{A5D9137C-29F5-4F49-BD3D-317BE775DAA3}">
      <dsp:nvSpPr>
        <dsp:cNvPr id="0" name=""/>
        <dsp:cNvSpPr/>
      </dsp:nvSpPr>
      <dsp:spPr>
        <a:xfrm>
          <a:off x="4389243" y="5143498"/>
          <a:ext cx="2193952" cy="11574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b="1" kern="1200" dirty="0"/>
            <a:t>Previsão de sanções e multa em caso de inadimplemento das prestações</a:t>
          </a:r>
        </a:p>
      </dsp:txBody>
      <dsp:txXfrm>
        <a:off x="4389243" y="5143498"/>
        <a:ext cx="2193952" cy="1157460"/>
      </dsp:txXfrm>
    </dsp:sp>
    <dsp:sp modelId="{6D8D1A83-F603-4C9E-BB9D-55830E337306}">
      <dsp:nvSpPr>
        <dsp:cNvPr id="0" name=""/>
        <dsp:cNvSpPr/>
      </dsp:nvSpPr>
      <dsp:spPr>
        <a:xfrm>
          <a:off x="6583195" y="5143498"/>
          <a:ext cx="2193952" cy="11574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b="1" kern="1200" dirty="0"/>
            <a:t>Não especificar valor do débito, apenas o vencimento até competência 09/2021</a:t>
          </a:r>
        </a:p>
      </dsp:txBody>
      <dsp:txXfrm>
        <a:off x="6583195" y="5143498"/>
        <a:ext cx="2193952" cy="1157460"/>
      </dsp:txXfrm>
    </dsp:sp>
    <dsp:sp modelId="{7B5C7F0A-79FD-4C9B-9A32-ABF01CF7E603}">
      <dsp:nvSpPr>
        <dsp:cNvPr id="0" name=""/>
        <dsp:cNvSpPr/>
      </dsp:nvSpPr>
      <dsp:spPr>
        <a:xfrm>
          <a:off x="8777147" y="5143498"/>
          <a:ext cx="2193952" cy="11574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b="1" kern="1200" dirty="0"/>
            <a:t>Seguir o modelo disponibilizado que está bem completo</a:t>
          </a:r>
        </a:p>
      </dsp:txBody>
      <dsp:txXfrm>
        <a:off x="8777147" y="5143498"/>
        <a:ext cx="2193952" cy="1157460"/>
      </dsp:txXfrm>
    </dsp:sp>
    <dsp:sp modelId="{5273FE7E-2823-4D2C-B0BB-80746A979606}">
      <dsp:nvSpPr>
        <dsp:cNvPr id="0" name=""/>
        <dsp:cNvSpPr/>
      </dsp:nvSpPr>
      <dsp:spPr>
        <a:xfrm rot="10800000">
          <a:off x="0" y="270123"/>
          <a:ext cx="10972439" cy="3869942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/>
            <a:t>Comprovação de que as regras de benefícios contribuíram p/ equilíbrio financeiro e atuarial do RPPS</a:t>
          </a:r>
        </a:p>
      </dsp:txBody>
      <dsp:txXfrm rot="-10800000">
        <a:off x="0" y="270123"/>
        <a:ext cx="10972439" cy="1358349"/>
      </dsp:txXfrm>
    </dsp:sp>
    <dsp:sp modelId="{AA71E7C8-F31F-4887-9470-0359756DF9AE}">
      <dsp:nvSpPr>
        <dsp:cNvPr id="0" name=""/>
        <dsp:cNvSpPr/>
      </dsp:nvSpPr>
      <dsp:spPr>
        <a:xfrm>
          <a:off x="1339" y="1361215"/>
          <a:ext cx="2193952" cy="115711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b="1" kern="1200" dirty="0"/>
            <a:t>Relatório da avaliação atuarial com data focal quando as regras antigas estavam vigentes</a:t>
          </a:r>
        </a:p>
      </dsp:txBody>
      <dsp:txXfrm>
        <a:off x="1339" y="1361215"/>
        <a:ext cx="2193952" cy="1157112"/>
      </dsp:txXfrm>
    </dsp:sp>
    <dsp:sp modelId="{B6D0734A-C0F5-4E31-8FC9-BBECA2D9C4C4}">
      <dsp:nvSpPr>
        <dsp:cNvPr id="0" name=""/>
        <dsp:cNvSpPr/>
      </dsp:nvSpPr>
      <dsp:spPr>
        <a:xfrm>
          <a:off x="2195291" y="1361215"/>
          <a:ext cx="2193952" cy="115711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b="1" kern="1200" dirty="0"/>
            <a:t>Relatório da avaliação atuarial com data focal quando as novas regras estariam vigentes</a:t>
          </a:r>
        </a:p>
      </dsp:txBody>
      <dsp:txXfrm>
        <a:off x="2195291" y="1361215"/>
        <a:ext cx="2193952" cy="1157112"/>
      </dsp:txXfrm>
    </dsp:sp>
    <dsp:sp modelId="{CCE6F31E-9608-4177-90DF-7CE8D31DCC1F}">
      <dsp:nvSpPr>
        <dsp:cNvPr id="0" name=""/>
        <dsp:cNvSpPr/>
      </dsp:nvSpPr>
      <dsp:spPr>
        <a:xfrm>
          <a:off x="4389243" y="1361215"/>
          <a:ext cx="2193952" cy="115711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b="1" kern="1200" dirty="0"/>
            <a:t>Com mesmo método e hipóteses (taxa de mortalidade, juros, crescimento salarial...) </a:t>
          </a:r>
        </a:p>
      </dsp:txBody>
      <dsp:txXfrm>
        <a:off x="4389243" y="1361215"/>
        <a:ext cx="2193952" cy="1157112"/>
      </dsp:txXfrm>
    </dsp:sp>
    <dsp:sp modelId="{41B3D9AB-B133-4741-B9F7-60A57B916784}">
      <dsp:nvSpPr>
        <dsp:cNvPr id="0" name=""/>
        <dsp:cNvSpPr/>
      </dsp:nvSpPr>
      <dsp:spPr>
        <a:xfrm>
          <a:off x="6583195" y="1361215"/>
          <a:ext cx="2193952" cy="115711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b="1" kern="1200" dirty="0"/>
            <a:t>Se essas avaliações já constaram do respectivo DRAA basta informar quadro de resultados no Requerimento</a:t>
          </a:r>
          <a:endParaRPr lang="pt-BR" sz="1300" kern="1200" dirty="0"/>
        </a:p>
      </dsp:txBody>
      <dsp:txXfrm>
        <a:off x="6583195" y="1361215"/>
        <a:ext cx="2193952" cy="1157112"/>
      </dsp:txXfrm>
    </dsp:sp>
    <dsp:sp modelId="{63EEEC28-725D-4F3A-A285-6E6339D3BEC2}">
      <dsp:nvSpPr>
        <dsp:cNvPr id="0" name=""/>
        <dsp:cNvSpPr/>
      </dsp:nvSpPr>
      <dsp:spPr>
        <a:xfrm>
          <a:off x="8777147" y="1361215"/>
          <a:ext cx="2193952" cy="115711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b="1" kern="1200" dirty="0"/>
            <a:t>As avaliações tem que demonstrar que as reformas melhoram a situação do resultado atuarial</a:t>
          </a:r>
        </a:p>
      </dsp:txBody>
      <dsp:txXfrm>
        <a:off x="8777147" y="1361215"/>
        <a:ext cx="2193952" cy="115711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B446EB-FE62-4B1E-8C52-C8C4E035CF79}">
      <dsp:nvSpPr>
        <dsp:cNvPr id="0" name=""/>
        <dsp:cNvSpPr/>
      </dsp:nvSpPr>
      <dsp:spPr>
        <a:xfrm>
          <a:off x="0" y="3835064"/>
          <a:ext cx="10972439" cy="25162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1376" tIns="341376" rIns="341376" bIns="341376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800" b="1" kern="1200" dirty="0"/>
            <a:t>Rescisão do parcelamento</a:t>
          </a:r>
        </a:p>
      </dsp:txBody>
      <dsp:txXfrm>
        <a:off x="0" y="3835064"/>
        <a:ext cx="10972439" cy="1358757"/>
      </dsp:txXfrm>
    </dsp:sp>
    <dsp:sp modelId="{7E50EE8A-6482-4249-B6C3-B06929220855}">
      <dsp:nvSpPr>
        <dsp:cNvPr id="0" name=""/>
        <dsp:cNvSpPr/>
      </dsp:nvSpPr>
      <dsp:spPr>
        <a:xfrm>
          <a:off x="1339" y="5143498"/>
          <a:ext cx="2193952" cy="11574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b="1" kern="1200" dirty="0"/>
            <a:t>Se for revogada a autorização fornecida ao BB para vinculação do FPM</a:t>
          </a:r>
        </a:p>
      </dsp:txBody>
      <dsp:txXfrm>
        <a:off x="1339" y="5143498"/>
        <a:ext cx="2193952" cy="1157460"/>
      </dsp:txXfrm>
    </dsp:sp>
    <dsp:sp modelId="{1CC9A007-272F-46B7-A04B-4B142A93F1C8}">
      <dsp:nvSpPr>
        <dsp:cNvPr id="0" name=""/>
        <dsp:cNvSpPr/>
      </dsp:nvSpPr>
      <dsp:spPr>
        <a:xfrm>
          <a:off x="2195291" y="5143498"/>
          <a:ext cx="2193952" cy="11574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b="1" kern="1200" dirty="0"/>
            <a:t>Outras situações previstas na lei autorizativa</a:t>
          </a:r>
        </a:p>
      </dsp:txBody>
      <dsp:txXfrm>
        <a:off x="2195291" y="5143498"/>
        <a:ext cx="2193952" cy="1157460"/>
      </dsp:txXfrm>
    </dsp:sp>
    <dsp:sp modelId="{A5D9137C-29F5-4F49-BD3D-317BE775DAA3}">
      <dsp:nvSpPr>
        <dsp:cNvPr id="0" name=""/>
        <dsp:cNvSpPr/>
      </dsp:nvSpPr>
      <dsp:spPr>
        <a:xfrm>
          <a:off x="4389243" y="5143498"/>
          <a:ext cx="2193952" cy="11574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b="1" kern="1200" dirty="0"/>
            <a:t>Caso venham a ser reparcelados futuramente... Estarão limitados a 60 parcelas, consideradas as já pagas</a:t>
          </a:r>
        </a:p>
      </dsp:txBody>
      <dsp:txXfrm>
        <a:off x="4389243" y="5143498"/>
        <a:ext cx="2193952" cy="1157460"/>
      </dsp:txXfrm>
    </dsp:sp>
    <dsp:sp modelId="{6D8D1A83-F603-4C9E-BB9D-55830E337306}">
      <dsp:nvSpPr>
        <dsp:cNvPr id="0" name=""/>
        <dsp:cNvSpPr/>
      </dsp:nvSpPr>
      <dsp:spPr>
        <a:xfrm>
          <a:off x="6583195" y="5143498"/>
          <a:ext cx="2193952" cy="11574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b="1" kern="1200" dirty="0"/>
            <a:t>Se esse parcelamento for descumprido, seu reparcelamento será no máximo em 60 parcelas, diminuídas das pagas</a:t>
          </a:r>
        </a:p>
      </dsp:txBody>
      <dsp:txXfrm>
        <a:off x="6583195" y="5143498"/>
        <a:ext cx="2193952" cy="1157460"/>
      </dsp:txXfrm>
    </dsp:sp>
    <dsp:sp modelId="{7B5C7F0A-79FD-4C9B-9A32-ABF01CF7E603}">
      <dsp:nvSpPr>
        <dsp:cNvPr id="0" name=""/>
        <dsp:cNvSpPr/>
      </dsp:nvSpPr>
      <dsp:spPr>
        <a:xfrm>
          <a:off x="8777147" y="5143498"/>
          <a:ext cx="2193952" cy="11574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b="1" kern="1200" dirty="0">
              <a:solidFill>
                <a:srgbClr val="FF0000"/>
              </a:solidFill>
            </a:rPr>
            <a:t>Reparcelamento, na prática, será inviável. Por causa da EC 103...</a:t>
          </a:r>
        </a:p>
      </dsp:txBody>
      <dsp:txXfrm>
        <a:off x="8777147" y="5143498"/>
        <a:ext cx="2193952" cy="1157460"/>
      </dsp:txXfrm>
    </dsp:sp>
    <dsp:sp modelId="{5273FE7E-2823-4D2C-B0BB-80746A979606}">
      <dsp:nvSpPr>
        <dsp:cNvPr id="0" name=""/>
        <dsp:cNvSpPr/>
      </dsp:nvSpPr>
      <dsp:spPr>
        <a:xfrm rot="10800000">
          <a:off x="0" y="270123"/>
          <a:ext cx="10972439" cy="3869942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1376" tIns="341376" rIns="341376" bIns="341376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800" kern="1200" dirty="0"/>
            <a:t>Na inclusão de débitos já parcelados: </a:t>
          </a:r>
          <a:endParaRPr lang="pt-BR" sz="4800" b="1" kern="1200" dirty="0"/>
        </a:p>
      </dsp:txBody>
      <dsp:txXfrm rot="-10800000">
        <a:off x="0" y="270123"/>
        <a:ext cx="10972439" cy="1358349"/>
      </dsp:txXfrm>
    </dsp:sp>
    <dsp:sp modelId="{AA71E7C8-F31F-4887-9470-0359756DF9AE}">
      <dsp:nvSpPr>
        <dsp:cNvPr id="0" name=""/>
        <dsp:cNvSpPr/>
      </dsp:nvSpPr>
      <dsp:spPr>
        <a:xfrm>
          <a:off x="1339" y="1361215"/>
          <a:ext cx="2193952" cy="115711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b="1" kern="1200" dirty="0"/>
            <a:t>Reconsolida-se a dívida, apurando novo saldo devedor</a:t>
          </a:r>
        </a:p>
      </dsp:txBody>
      <dsp:txXfrm>
        <a:off x="1339" y="1361215"/>
        <a:ext cx="2193952" cy="1157112"/>
      </dsp:txXfrm>
    </dsp:sp>
    <dsp:sp modelId="{B6D0734A-C0F5-4E31-8FC9-BBECA2D9C4C4}">
      <dsp:nvSpPr>
        <dsp:cNvPr id="0" name=""/>
        <dsp:cNvSpPr/>
      </dsp:nvSpPr>
      <dsp:spPr>
        <a:xfrm>
          <a:off x="2195291" y="1361215"/>
          <a:ext cx="2193952" cy="115711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1300" b="1" kern="1200" dirty="0"/>
            <a:t>O novo saldo devedor é calculo com o índice de atualização e juros previstos na lei autorizativa</a:t>
          </a:r>
        </a:p>
      </dsp:txBody>
      <dsp:txXfrm>
        <a:off x="2195291" y="1361215"/>
        <a:ext cx="2193952" cy="1157112"/>
      </dsp:txXfrm>
    </dsp:sp>
    <dsp:sp modelId="{CCE6F31E-9608-4177-90DF-7CE8D31DCC1F}">
      <dsp:nvSpPr>
        <dsp:cNvPr id="0" name=""/>
        <dsp:cNvSpPr/>
      </dsp:nvSpPr>
      <dsp:spPr>
        <a:xfrm>
          <a:off x="4389243" y="1361215"/>
          <a:ext cx="2193952" cy="115711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b="1" kern="1200" dirty="0"/>
            <a:t>Aplicado desde a competência do débito anteriormente consolidado</a:t>
          </a:r>
        </a:p>
      </dsp:txBody>
      <dsp:txXfrm>
        <a:off x="4389243" y="1361215"/>
        <a:ext cx="2193952" cy="1157112"/>
      </dsp:txXfrm>
    </dsp:sp>
    <dsp:sp modelId="{41B3D9AB-B133-4741-B9F7-60A57B916784}">
      <dsp:nvSpPr>
        <dsp:cNvPr id="0" name=""/>
        <dsp:cNvSpPr/>
      </dsp:nvSpPr>
      <dsp:spPr>
        <a:xfrm>
          <a:off x="6583195" y="1361215"/>
          <a:ext cx="2193952" cy="115711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b="1" kern="1200" dirty="0"/>
            <a:t>Os valores pagos do parcelamento original são descontados para a data de consolidação do débito anteriormente parcelado </a:t>
          </a:r>
          <a:endParaRPr lang="pt-BR" sz="1300" kern="1200" dirty="0"/>
        </a:p>
      </dsp:txBody>
      <dsp:txXfrm>
        <a:off x="6583195" y="1361215"/>
        <a:ext cx="2193952" cy="1157112"/>
      </dsp:txXfrm>
    </dsp:sp>
    <dsp:sp modelId="{63EEEC28-725D-4F3A-A285-6E6339D3BEC2}">
      <dsp:nvSpPr>
        <dsp:cNvPr id="0" name=""/>
        <dsp:cNvSpPr/>
      </dsp:nvSpPr>
      <dsp:spPr>
        <a:xfrm>
          <a:off x="8777147" y="1361215"/>
          <a:ext cx="2193952" cy="115711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b="1" kern="1200" dirty="0"/>
            <a:t>Apura-se a diferença entre debito consolidado – parcelas pagas e essa é trazida para a data da nova consolidação com os novos índice e juros</a:t>
          </a:r>
        </a:p>
      </dsp:txBody>
      <dsp:txXfrm>
        <a:off x="8777147" y="1361215"/>
        <a:ext cx="2193952" cy="1157112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FBF250-EA36-4E11-8FA5-53D730141EA6}">
      <dsp:nvSpPr>
        <dsp:cNvPr id="0" name=""/>
        <dsp:cNvSpPr/>
      </dsp:nvSpPr>
      <dsp:spPr>
        <a:xfrm>
          <a:off x="5535" y="0"/>
          <a:ext cx="5324498" cy="635414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000" b="1" kern="1200" dirty="0"/>
            <a:t>RPPS, Ente e Câmara Municipal (até 30/06/2022) </a:t>
          </a:r>
        </a:p>
      </dsp:txBody>
      <dsp:txXfrm>
        <a:off x="5535" y="0"/>
        <a:ext cx="5324498" cy="1906244"/>
      </dsp:txXfrm>
    </dsp:sp>
    <dsp:sp modelId="{E75AD128-98EB-4DE2-810C-BDA1462F5DD1}">
      <dsp:nvSpPr>
        <dsp:cNvPr id="0" name=""/>
        <dsp:cNvSpPr/>
      </dsp:nvSpPr>
      <dsp:spPr>
        <a:xfrm>
          <a:off x="537984" y="1906787"/>
          <a:ext cx="4259598" cy="12483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/>
            <a:t>Lei autorizativa parcelamento</a:t>
          </a:r>
        </a:p>
      </dsp:txBody>
      <dsp:txXfrm>
        <a:off x="574546" y="1943349"/>
        <a:ext cx="4186474" cy="1175211"/>
      </dsp:txXfrm>
    </dsp:sp>
    <dsp:sp modelId="{18DA4D47-5FB9-472E-B46F-277065ED6419}">
      <dsp:nvSpPr>
        <dsp:cNvPr id="0" name=""/>
        <dsp:cNvSpPr/>
      </dsp:nvSpPr>
      <dsp:spPr>
        <a:xfrm>
          <a:off x="537984" y="3347174"/>
          <a:ext cx="4259598" cy="12483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/>
            <a:t>Reforma das regras de benefícios do RPPS  (Emenda Lei Orgânica, LC e/ou LO)</a:t>
          </a:r>
        </a:p>
      </dsp:txBody>
      <dsp:txXfrm>
        <a:off x="574546" y="3383736"/>
        <a:ext cx="4186474" cy="1175211"/>
      </dsp:txXfrm>
    </dsp:sp>
    <dsp:sp modelId="{58A03839-ECC8-4057-86FA-55508BB28242}">
      <dsp:nvSpPr>
        <dsp:cNvPr id="0" name=""/>
        <dsp:cNvSpPr/>
      </dsp:nvSpPr>
      <dsp:spPr>
        <a:xfrm>
          <a:off x="537984" y="4787561"/>
          <a:ext cx="4259598" cy="12483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/>
            <a:t>Leis de adequação das alíquotas, rol de benefícios e instituição RPC</a:t>
          </a:r>
        </a:p>
      </dsp:txBody>
      <dsp:txXfrm>
        <a:off x="574546" y="4824123"/>
        <a:ext cx="4186474" cy="1175211"/>
      </dsp:txXfrm>
    </dsp:sp>
    <dsp:sp modelId="{304CB5DD-62D1-4B69-8182-6302A5B712D6}">
      <dsp:nvSpPr>
        <dsp:cNvPr id="0" name=""/>
        <dsp:cNvSpPr/>
      </dsp:nvSpPr>
      <dsp:spPr>
        <a:xfrm>
          <a:off x="5729371" y="0"/>
          <a:ext cx="5324498" cy="635414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000" b="1" kern="1200" dirty="0"/>
            <a:t>Enviar pelo </a:t>
          </a:r>
          <a:r>
            <a:rPr lang="pt-BR" sz="4000" b="1" kern="1200" dirty="0" err="1"/>
            <a:t>Gescon</a:t>
          </a:r>
          <a:r>
            <a:rPr lang="pt-BR" sz="4000" b="1" kern="1200" dirty="0"/>
            <a:t> (até 30/06/2022)</a:t>
          </a:r>
        </a:p>
      </dsp:txBody>
      <dsp:txXfrm>
        <a:off x="5729371" y="0"/>
        <a:ext cx="5324498" cy="1906244"/>
      </dsp:txXfrm>
    </dsp:sp>
    <dsp:sp modelId="{9FD41A4B-8984-41EA-8249-E349E92F4BEB}">
      <dsp:nvSpPr>
        <dsp:cNvPr id="0" name=""/>
        <dsp:cNvSpPr/>
      </dsp:nvSpPr>
      <dsp:spPr>
        <a:xfrm>
          <a:off x="6261821" y="1906399"/>
          <a:ext cx="4259598" cy="9256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/>
            <a:t>Requerimento de solicitação da análise dos requisitos da EC 113</a:t>
          </a:r>
        </a:p>
      </dsp:txBody>
      <dsp:txXfrm>
        <a:off x="6288933" y="1933511"/>
        <a:ext cx="4205374" cy="871440"/>
      </dsp:txXfrm>
    </dsp:sp>
    <dsp:sp modelId="{B4F0DEFE-CB7E-46E0-8E84-6B3AD15DD399}">
      <dsp:nvSpPr>
        <dsp:cNvPr id="0" name=""/>
        <dsp:cNvSpPr/>
      </dsp:nvSpPr>
      <dsp:spPr>
        <a:xfrm>
          <a:off x="6261821" y="2974473"/>
          <a:ext cx="4259598" cy="9256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/>
            <a:t>Anexar Relatórios das Avaliações Atuariais c/ posição antes e depois da Reforma</a:t>
          </a:r>
        </a:p>
      </dsp:txBody>
      <dsp:txXfrm>
        <a:off x="6288933" y="3001585"/>
        <a:ext cx="4205374" cy="871440"/>
      </dsp:txXfrm>
    </dsp:sp>
    <dsp:sp modelId="{056CDA73-05EA-4684-A763-C8B0E50F5416}">
      <dsp:nvSpPr>
        <dsp:cNvPr id="0" name=""/>
        <dsp:cNvSpPr/>
      </dsp:nvSpPr>
      <dsp:spPr>
        <a:xfrm>
          <a:off x="6261821" y="4042547"/>
          <a:ext cx="4259598" cy="9256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/>
            <a:t>Leis da reforma previdência e adequação EC 103</a:t>
          </a:r>
        </a:p>
      </dsp:txBody>
      <dsp:txXfrm>
        <a:off x="6288933" y="4069659"/>
        <a:ext cx="4205374" cy="871440"/>
      </dsp:txXfrm>
    </dsp:sp>
    <dsp:sp modelId="{41AB4D18-1E20-4CD2-BA53-19C358150AE0}">
      <dsp:nvSpPr>
        <dsp:cNvPr id="0" name=""/>
        <dsp:cNvSpPr/>
      </dsp:nvSpPr>
      <dsp:spPr>
        <a:xfrm>
          <a:off x="6261821" y="5110621"/>
          <a:ext cx="4259598" cy="9256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/>
            <a:t>Cadastrar parcelamento no </a:t>
          </a:r>
          <a:r>
            <a:rPr lang="pt-BR" sz="2000" b="1" kern="1200" dirty="0" err="1"/>
            <a:t>Cadprev</a:t>
          </a:r>
          <a:r>
            <a:rPr lang="pt-BR" sz="2000" b="1" kern="1200" dirty="0"/>
            <a:t> (segregar por Patronal; Segurados; Utilização Indevida)</a:t>
          </a:r>
        </a:p>
      </dsp:txBody>
      <dsp:txXfrm>
        <a:off x="6288933" y="5137733"/>
        <a:ext cx="4205374" cy="8714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CE4B4F-6291-48A2-919D-0CB5C46B09D4}">
      <dsp:nvSpPr>
        <dsp:cNvPr id="0" name=""/>
        <dsp:cNvSpPr/>
      </dsp:nvSpPr>
      <dsp:spPr>
        <a:xfrm>
          <a:off x="0" y="2855"/>
          <a:ext cx="115212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EBCB53-B383-4BB5-A07E-C60E24F85EE7}">
      <dsp:nvSpPr>
        <dsp:cNvPr id="0" name=""/>
        <dsp:cNvSpPr/>
      </dsp:nvSpPr>
      <dsp:spPr>
        <a:xfrm>
          <a:off x="0" y="2855"/>
          <a:ext cx="2304256" cy="5841557"/>
        </a:xfrm>
        <a:prstGeom prst="rect">
          <a:avLst/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 dirty="0">
              <a:solidFill>
                <a:schemeClr val="bg1"/>
              </a:solidFill>
            </a:rPr>
            <a:t>Art. 12 Resolução CMN 4.963/2021 </a:t>
          </a:r>
        </a:p>
      </dsp:txBody>
      <dsp:txXfrm>
        <a:off x="0" y="2855"/>
        <a:ext cx="2304256" cy="5841557"/>
      </dsp:txXfrm>
    </dsp:sp>
    <dsp:sp modelId="{E8D0B33D-3DAC-4178-B7B9-0435347B9B37}">
      <dsp:nvSpPr>
        <dsp:cNvPr id="0" name=""/>
        <dsp:cNvSpPr/>
      </dsp:nvSpPr>
      <dsp:spPr>
        <a:xfrm>
          <a:off x="2477075" y="37403"/>
          <a:ext cx="9044204" cy="6909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i="1" kern="1200" dirty="0"/>
            <a:t>Incisos I e II: limites (5% ou 10%) x Pró-Gestão;</a:t>
          </a:r>
          <a:endParaRPr lang="pt-BR" sz="2600" kern="1200" dirty="0"/>
        </a:p>
      </dsp:txBody>
      <dsp:txXfrm>
        <a:off x="2477075" y="37403"/>
        <a:ext cx="9044204" cy="690975"/>
      </dsp:txXfrm>
    </dsp:sp>
    <dsp:sp modelId="{DF26DA08-0511-4835-80BE-FC0D1F8208F2}">
      <dsp:nvSpPr>
        <dsp:cNvPr id="0" name=""/>
        <dsp:cNvSpPr/>
      </dsp:nvSpPr>
      <dsp:spPr>
        <a:xfrm>
          <a:off x="2304256" y="728379"/>
          <a:ext cx="92170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DFD7F7-B516-4D7B-9AAB-0CDDBF1DADCD}">
      <dsp:nvSpPr>
        <dsp:cNvPr id="0" name=""/>
        <dsp:cNvSpPr/>
      </dsp:nvSpPr>
      <dsp:spPr>
        <a:xfrm>
          <a:off x="2477075" y="652793"/>
          <a:ext cx="9044204" cy="6909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i="1" kern="1200" dirty="0">
              <a:solidFill>
                <a:schemeClr val="bg2">
                  <a:lumMod val="25000"/>
                </a:schemeClr>
              </a:solidFill>
            </a:rPr>
            <a:t>§ 1º: encargos financeiros: taxa de </a:t>
          </a:r>
          <a:r>
            <a:rPr lang="pt-BR" sz="2600" i="1" kern="1200" dirty="0" err="1">
              <a:solidFill>
                <a:schemeClr val="bg2">
                  <a:lumMod val="25000"/>
                </a:schemeClr>
              </a:solidFill>
            </a:rPr>
            <a:t>adm</a:t>
          </a:r>
          <a:r>
            <a:rPr lang="pt-BR" sz="2600" i="1" kern="1200" dirty="0">
              <a:solidFill>
                <a:schemeClr val="bg2">
                  <a:lumMod val="25000"/>
                </a:schemeClr>
              </a:solidFill>
            </a:rPr>
            <a:t>, custeio de fundos garantidores/oscilação de riscos; adicional de risco;</a:t>
          </a:r>
        </a:p>
      </dsp:txBody>
      <dsp:txXfrm>
        <a:off x="2477075" y="652793"/>
        <a:ext cx="9044204" cy="690975"/>
      </dsp:txXfrm>
    </dsp:sp>
    <dsp:sp modelId="{43845C4E-4D87-471E-B218-3079D213E96A}">
      <dsp:nvSpPr>
        <dsp:cNvPr id="0" name=""/>
        <dsp:cNvSpPr/>
      </dsp:nvSpPr>
      <dsp:spPr>
        <a:xfrm>
          <a:off x="2304256" y="1453903"/>
          <a:ext cx="92170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7F794A-A356-46B0-8951-611B6449EE31}">
      <dsp:nvSpPr>
        <dsp:cNvPr id="0" name=""/>
        <dsp:cNvSpPr/>
      </dsp:nvSpPr>
      <dsp:spPr>
        <a:xfrm>
          <a:off x="2477075" y="1488451"/>
          <a:ext cx="9044204" cy="6909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i="1" kern="1200" dirty="0">
              <a:solidFill>
                <a:schemeClr val="bg2">
                  <a:lumMod val="25000"/>
                </a:schemeClr>
              </a:solidFill>
            </a:rPr>
            <a:t>§ 2º: contratos com cláusula de consignação em folha</a:t>
          </a:r>
        </a:p>
      </dsp:txBody>
      <dsp:txXfrm>
        <a:off x="2477075" y="1488451"/>
        <a:ext cx="9044204" cy="690975"/>
      </dsp:txXfrm>
    </dsp:sp>
    <dsp:sp modelId="{2351DCF2-3999-41E9-BE8C-EDD8D1AD7653}">
      <dsp:nvSpPr>
        <dsp:cNvPr id="0" name=""/>
        <dsp:cNvSpPr/>
      </dsp:nvSpPr>
      <dsp:spPr>
        <a:xfrm>
          <a:off x="2304256" y="2179427"/>
          <a:ext cx="92170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3A1A6D-5DBD-47B0-BA21-363339A89414}">
      <dsp:nvSpPr>
        <dsp:cNvPr id="0" name=""/>
        <dsp:cNvSpPr/>
      </dsp:nvSpPr>
      <dsp:spPr>
        <a:xfrm>
          <a:off x="2477075" y="2213976"/>
          <a:ext cx="9044204" cy="6909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i="1" kern="1200" dirty="0">
              <a:solidFill>
                <a:schemeClr val="bg2">
                  <a:lumMod val="25000"/>
                </a:schemeClr>
              </a:solidFill>
            </a:rPr>
            <a:t>§ 3º: utilização de sistemas para concessão;</a:t>
          </a:r>
        </a:p>
      </dsp:txBody>
      <dsp:txXfrm>
        <a:off x="2477075" y="2213976"/>
        <a:ext cx="9044204" cy="690975"/>
      </dsp:txXfrm>
    </dsp:sp>
    <dsp:sp modelId="{688B773B-1707-48EB-9924-BCF6198CD520}">
      <dsp:nvSpPr>
        <dsp:cNvPr id="0" name=""/>
        <dsp:cNvSpPr/>
      </dsp:nvSpPr>
      <dsp:spPr>
        <a:xfrm>
          <a:off x="2304256" y="2904951"/>
          <a:ext cx="92170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0E3255-813B-4B1E-82A1-C9D231A7EC9F}">
      <dsp:nvSpPr>
        <dsp:cNvPr id="0" name=""/>
        <dsp:cNvSpPr/>
      </dsp:nvSpPr>
      <dsp:spPr>
        <a:xfrm>
          <a:off x="2462152" y="2813030"/>
          <a:ext cx="9044204" cy="6909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i="1" kern="1200" dirty="0">
              <a:solidFill>
                <a:schemeClr val="bg2">
                  <a:lumMod val="25000"/>
                </a:schemeClr>
              </a:solidFill>
            </a:rPr>
            <a:t>§ 4º: perfil da massa dos segurados para definir prazos/ elegibilidade</a:t>
          </a:r>
        </a:p>
      </dsp:txBody>
      <dsp:txXfrm>
        <a:off x="2462152" y="2813030"/>
        <a:ext cx="9044204" cy="690975"/>
      </dsp:txXfrm>
    </dsp:sp>
    <dsp:sp modelId="{38764441-91B2-4D21-B0FF-361ACC1ED0AD}">
      <dsp:nvSpPr>
        <dsp:cNvPr id="0" name=""/>
        <dsp:cNvSpPr/>
      </dsp:nvSpPr>
      <dsp:spPr>
        <a:xfrm>
          <a:off x="2304256" y="3630475"/>
          <a:ext cx="92170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FF969B-49E6-4C2C-8D56-F53D1FB09CF8}">
      <dsp:nvSpPr>
        <dsp:cNvPr id="0" name=""/>
        <dsp:cNvSpPr/>
      </dsp:nvSpPr>
      <dsp:spPr>
        <a:xfrm>
          <a:off x="2477075" y="3665024"/>
          <a:ext cx="9044204" cy="6909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i="1" kern="1200">
              <a:solidFill>
                <a:schemeClr val="bg2">
                  <a:lumMod val="25000"/>
                </a:schemeClr>
              </a:solidFill>
            </a:rPr>
            <a:t>§ 5º: CAPAG;</a:t>
          </a:r>
          <a:endParaRPr lang="pt-BR" sz="2600" i="1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2477075" y="3665024"/>
        <a:ext cx="9044204" cy="690975"/>
      </dsp:txXfrm>
    </dsp:sp>
    <dsp:sp modelId="{8939876B-3768-402D-9A69-63FDBF950FBF}">
      <dsp:nvSpPr>
        <dsp:cNvPr id="0" name=""/>
        <dsp:cNvSpPr/>
      </dsp:nvSpPr>
      <dsp:spPr>
        <a:xfrm>
          <a:off x="2304256" y="4355999"/>
          <a:ext cx="92170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E5732A-7F64-4EF8-8FB0-FCF3A0AF3130}">
      <dsp:nvSpPr>
        <dsp:cNvPr id="0" name=""/>
        <dsp:cNvSpPr/>
      </dsp:nvSpPr>
      <dsp:spPr>
        <a:xfrm>
          <a:off x="2477075" y="4390548"/>
          <a:ext cx="9044204" cy="6909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i="1" kern="1200" dirty="0">
              <a:solidFill>
                <a:schemeClr val="bg2">
                  <a:lumMod val="25000"/>
                </a:schemeClr>
              </a:solidFill>
            </a:rPr>
            <a:t>§ 6º: avaliação atuarial p/ constituir fundos e determinar taxas; </a:t>
          </a:r>
        </a:p>
      </dsp:txBody>
      <dsp:txXfrm>
        <a:off x="2477075" y="4390548"/>
        <a:ext cx="9044204" cy="690975"/>
      </dsp:txXfrm>
    </dsp:sp>
    <dsp:sp modelId="{DE3A981E-EE1E-453F-96B9-DD7915BBA80D}">
      <dsp:nvSpPr>
        <dsp:cNvPr id="0" name=""/>
        <dsp:cNvSpPr/>
      </dsp:nvSpPr>
      <dsp:spPr>
        <a:xfrm>
          <a:off x="2304256" y="5081523"/>
          <a:ext cx="92170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9F90CD-69FD-4267-BB1D-D2F3ECAE5609}">
      <dsp:nvSpPr>
        <dsp:cNvPr id="0" name=""/>
        <dsp:cNvSpPr/>
      </dsp:nvSpPr>
      <dsp:spPr>
        <a:xfrm>
          <a:off x="2477075" y="5116072"/>
          <a:ext cx="9044204" cy="6909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i="1" kern="1200" dirty="0">
              <a:solidFill>
                <a:schemeClr val="bg2">
                  <a:lumMod val="25000"/>
                </a:schemeClr>
              </a:solidFill>
            </a:rPr>
            <a:t>§ 7º adequação da carteira ao perfil das obrigações do RPPS;</a:t>
          </a:r>
        </a:p>
      </dsp:txBody>
      <dsp:txXfrm>
        <a:off x="2477075" y="5116072"/>
        <a:ext cx="9044204" cy="690975"/>
      </dsp:txXfrm>
    </dsp:sp>
    <dsp:sp modelId="{36341C91-04ED-4D7A-AD5B-295E75EB92D3}">
      <dsp:nvSpPr>
        <dsp:cNvPr id="0" name=""/>
        <dsp:cNvSpPr/>
      </dsp:nvSpPr>
      <dsp:spPr>
        <a:xfrm>
          <a:off x="2304256" y="5807047"/>
          <a:ext cx="92170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CE4B4F-6291-48A2-919D-0CB5C46B09D4}">
      <dsp:nvSpPr>
        <dsp:cNvPr id="0" name=""/>
        <dsp:cNvSpPr/>
      </dsp:nvSpPr>
      <dsp:spPr>
        <a:xfrm>
          <a:off x="0" y="2855"/>
          <a:ext cx="109393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EBCB53-B383-4BB5-A07E-C60E24F85EE7}">
      <dsp:nvSpPr>
        <dsp:cNvPr id="0" name=""/>
        <dsp:cNvSpPr/>
      </dsp:nvSpPr>
      <dsp:spPr>
        <a:xfrm>
          <a:off x="0" y="2855"/>
          <a:ext cx="2187877" cy="5841557"/>
        </a:xfrm>
        <a:prstGeom prst="rect">
          <a:avLst/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 dirty="0">
              <a:solidFill>
                <a:schemeClr val="bg1"/>
              </a:solidFill>
            </a:rPr>
            <a:t>Art. 12 Resolução CMN 4.963/2021 </a:t>
          </a:r>
        </a:p>
      </dsp:txBody>
      <dsp:txXfrm>
        <a:off x="0" y="2855"/>
        <a:ext cx="2187877" cy="5841557"/>
      </dsp:txXfrm>
    </dsp:sp>
    <dsp:sp modelId="{E8D0B33D-3DAC-4178-B7B9-0435347B9B37}">
      <dsp:nvSpPr>
        <dsp:cNvPr id="0" name=""/>
        <dsp:cNvSpPr/>
      </dsp:nvSpPr>
      <dsp:spPr>
        <a:xfrm>
          <a:off x="2351968" y="48848"/>
          <a:ext cx="8587419" cy="9198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i="1" kern="1200"/>
            <a:t>§ 8º: não pode haver portabilidade;</a:t>
          </a:r>
          <a:endParaRPr lang="pt-BR" sz="2600" kern="1200" dirty="0"/>
        </a:p>
      </dsp:txBody>
      <dsp:txXfrm>
        <a:off x="2351968" y="48848"/>
        <a:ext cx="8587419" cy="919874"/>
      </dsp:txXfrm>
    </dsp:sp>
    <dsp:sp modelId="{DF26DA08-0511-4835-80BE-FC0D1F8208F2}">
      <dsp:nvSpPr>
        <dsp:cNvPr id="0" name=""/>
        <dsp:cNvSpPr/>
      </dsp:nvSpPr>
      <dsp:spPr>
        <a:xfrm>
          <a:off x="2187877" y="968723"/>
          <a:ext cx="875151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6548DF-BE15-4F92-9BD2-AAF8276106E4}">
      <dsp:nvSpPr>
        <dsp:cNvPr id="0" name=""/>
        <dsp:cNvSpPr/>
      </dsp:nvSpPr>
      <dsp:spPr>
        <a:xfrm>
          <a:off x="2351968" y="1014716"/>
          <a:ext cx="8587419" cy="9198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i="1" kern="1200" dirty="0"/>
            <a:t> § 9º UG acompanha a carteira, limites, inadimplência e define se a concessão pode continuar/ser aperfeiçoada;</a:t>
          </a:r>
        </a:p>
      </dsp:txBody>
      <dsp:txXfrm>
        <a:off x="2351968" y="1014716"/>
        <a:ext cx="8587419" cy="919874"/>
      </dsp:txXfrm>
    </dsp:sp>
    <dsp:sp modelId="{12C6BFF2-8028-4298-8E99-0B058A923696}">
      <dsp:nvSpPr>
        <dsp:cNvPr id="0" name=""/>
        <dsp:cNvSpPr/>
      </dsp:nvSpPr>
      <dsp:spPr>
        <a:xfrm>
          <a:off x="2187877" y="1934590"/>
          <a:ext cx="875151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6F1A9D-1F05-4CD0-84BE-4E5E2D2EC314}">
      <dsp:nvSpPr>
        <dsp:cNvPr id="0" name=""/>
        <dsp:cNvSpPr/>
      </dsp:nvSpPr>
      <dsp:spPr>
        <a:xfrm>
          <a:off x="2351968" y="1980584"/>
          <a:ext cx="8587419" cy="9198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i="1" kern="1200" dirty="0"/>
            <a:t>§ 10: margem máxima individual e conceitos: parâmetro do RGPS;</a:t>
          </a:r>
        </a:p>
      </dsp:txBody>
      <dsp:txXfrm>
        <a:off x="2351968" y="1980584"/>
        <a:ext cx="8587419" cy="919874"/>
      </dsp:txXfrm>
    </dsp:sp>
    <dsp:sp modelId="{18091A14-F231-458F-9074-F623FF5E964F}">
      <dsp:nvSpPr>
        <dsp:cNvPr id="0" name=""/>
        <dsp:cNvSpPr/>
      </dsp:nvSpPr>
      <dsp:spPr>
        <a:xfrm>
          <a:off x="2187877" y="2900458"/>
          <a:ext cx="875151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FB530B-89A5-4859-8272-5581299EC937}">
      <dsp:nvSpPr>
        <dsp:cNvPr id="0" name=""/>
        <dsp:cNvSpPr/>
      </dsp:nvSpPr>
      <dsp:spPr>
        <a:xfrm>
          <a:off x="2351968" y="2946452"/>
          <a:ext cx="8587419" cy="9198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i="1" kern="1200" dirty="0"/>
            <a:t>§ 11: política de investimentos define valores mínimos, máximos, prestações, prazos, custos</a:t>
          </a:r>
        </a:p>
      </dsp:txBody>
      <dsp:txXfrm>
        <a:off x="2351968" y="2946452"/>
        <a:ext cx="8587419" cy="919874"/>
      </dsp:txXfrm>
    </dsp:sp>
    <dsp:sp modelId="{657F2D62-A18B-4BEF-88E4-7559259A5CA3}">
      <dsp:nvSpPr>
        <dsp:cNvPr id="0" name=""/>
        <dsp:cNvSpPr/>
      </dsp:nvSpPr>
      <dsp:spPr>
        <a:xfrm>
          <a:off x="2187877" y="3866326"/>
          <a:ext cx="875151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488DD2-6B0D-4E49-8A75-AC6B672FD3AA}">
      <dsp:nvSpPr>
        <dsp:cNvPr id="0" name=""/>
        <dsp:cNvSpPr/>
      </dsp:nvSpPr>
      <dsp:spPr>
        <a:xfrm>
          <a:off x="2351968" y="3912320"/>
          <a:ext cx="8587419" cy="9198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i="1" kern="1200" dirty="0"/>
            <a:t>§ 12: adoção de medidas para mitigar riscos</a:t>
          </a:r>
        </a:p>
      </dsp:txBody>
      <dsp:txXfrm>
        <a:off x="2351968" y="3912320"/>
        <a:ext cx="8587419" cy="919874"/>
      </dsp:txXfrm>
    </dsp:sp>
    <dsp:sp modelId="{A084F1F4-C238-4662-86BD-AD3CF18D5DCC}">
      <dsp:nvSpPr>
        <dsp:cNvPr id="0" name=""/>
        <dsp:cNvSpPr/>
      </dsp:nvSpPr>
      <dsp:spPr>
        <a:xfrm>
          <a:off x="2187877" y="4832194"/>
          <a:ext cx="875151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3EFE57-4AFF-4EB3-BB5D-5D2256CEA4F0}">
      <dsp:nvSpPr>
        <dsp:cNvPr id="0" name=""/>
        <dsp:cNvSpPr/>
      </dsp:nvSpPr>
      <dsp:spPr>
        <a:xfrm>
          <a:off x="2351968" y="4878188"/>
          <a:ext cx="8587419" cy="9198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b="1" i="1" kern="1200" dirty="0">
              <a:solidFill>
                <a:srgbClr val="FF0000"/>
              </a:solidFill>
            </a:rPr>
            <a:t>§ 13: regulamentação operacional pela SPREV</a:t>
          </a:r>
        </a:p>
      </dsp:txBody>
      <dsp:txXfrm>
        <a:off x="2351968" y="4878188"/>
        <a:ext cx="8587419" cy="919874"/>
      </dsp:txXfrm>
    </dsp:sp>
    <dsp:sp modelId="{A4D24E27-3A2C-4669-8EDC-C0345090E6BC}">
      <dsp:nvSpPr>
        <dsp:cNvPr id="0" name=""/>
        <dsp:cNvSpPr/>
      </dsp:nvSpPr>
      <dsp:spPr>
        <a:xfrm>
          <a:off x="2187877" y="5798062"/>
          <a:ext cx="875151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AA6523-A069-43B2-9CE1-09822F651E23}">
      <dsp:nvSpPr>
        <dsp:cNvPr id="0" name=""/>
        <dsp:cNvSpPr/>
      </dsp:nvSpPr>
      <dsp:spPr>
        <a:xfrm>
          <a:off x="7114" y="0"/>
          <a:ext cx="636395" cy="636395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E78015-E1A3-462A-AAE3-0BDC294A691F}">
      <dsp:nvSpPr>
        <dsp:cNvPr id="0" name=""/>
        <dsp:cNvSpPr/>
      </dsp:nvSpPr>
      <dsp:spPr>
        <a:xfrm>
          <a:off x="70753" y="63639"/>
          <a:ext cx="509116" cy="509116"/>
        </a:xfrm>
        <a:prstGeom prst="chord">
          <a:avLst>
            <a:gd name="adj1" fmla="val 1800000"/>
            <a:gd name="adj2" fmla="val 90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CDBBB5-A3B1-410C-A670-BA458DEC0589}">
      <dsp:nvSpPr>
        <dsp:cNvPr id="0" name=""/>
        <dsp:cNvSpPr/>
      </dsp:nvSpPr>
      <dsp:spPr>
        <a:xfrm>
          <a:off x="776092" y="636395"/>
          <a:ext cx="1882670" cy="26781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0" kern="1200" dirty="0">
              <a:latin typeface="Bahnschrift SemiBold SemiConden" panose="020B0502040204020203" pitchFamily="34" charset="0"/>
            </a:rPr>
            <a:t>Consulta Pública, autorizada pela Portaria SPREV nº 9.937, no site da SPREV</a:t>
          </a:r>
        </a:p>
      </dsp:txBody>
      <dsp:txXfrm>
        <a:off x="776092" y="636395"/>
        <a:ext cx="1882670" cy="2678165"/>
      </dsp:txXfrm>
    </dsp:sp>
    <dsp:sp modelId="{C3176679-7C3E-43AC-A6D6-66F8D2137507}">
      <dsp:nvSpPr>
        <dsp:cNvPr id="0" name=""/>
        <dsp:cNvSpPr/>
      </dsp:nvSpPr>
      <dsp:spPr>
        <a:xfrm>
          <a:off x="776092" y="0"/>
          <a:ext cx="1882670" cy="6363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b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>
              <a:latin typeface="Bahnschrift SemiBold SemiConden" panose="020B0502040204020203" pitchFamily="34" charset="0"/>
            </a:rPr>
            <a:t>04/2020</a:t>
          </a:r>
        </a:p>
      </dsp:txBody>
      <dsp:txXfrm>
        <a:off x="776092" y="0"/>
        <a:ext cx="1882670" cy="636395"/>
      </dsp:txXfrm>
    </dsp:sp>
    <dsp:sp modelId="{E6B3F325-0B4C-45FD-A276-187AD4895DE5}">
      <dsp:nvSpPr>
        <dsp:cNvPr id="0" name=""/>
        <dsp:cNvSpPr/>
      </dsp:nvSpPr>
      <dsp:spPr>
        <a:xfrm>
          <a:off x="2791345" y="0"/>
          <a:ext cx="636395" cy="636395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F1E990-9731-4F41-ACB9-3ECA02B257E9}">
      <dsp:nvSpPr>
        <dsp:cNvPr id="0" name=""/>
        <dsp:cNvSpPr/>
      </dsp:nvSpPr>
      <dsp:spPr>
        <a:xfrm>
          <a:off x="2854984" y="63639"/>
          <a:ext cx="509116" cy="509116"/>
        </a:xfrm>
        <a:prstGeom prst="chord">
          <a:avLst>
            <a:gd name="adj1" fmla="val 0"/>
            <a:gd name="adj2" fmla="val 108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D7FC84-A253-465D-936D-4B42B36263F8}">
      <dsp:nvSpPr>
        <dsp:cNvPr id="0" name=""/>
        <dsp:cNvSpPr/>
      </dsp:nvSpPr>
      <dsp:spPr>
        <a:xfrm>
          <a:off x="3560323" y="636395"/>
          <a:ext cx="1882670" cy="26781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>
              <a:solidFill>
                <a:schemeClr val="bg2">
                  <a:lumMod val="25000"/>
                </a:schemeClr>
              </a:solidFill>
            </a:rPr>
            <a:t>Minuta reformulada, reencaminhada aos conselheiros para manifestação em 02/12/2021</a:t>
          </a:r>
        </a:p>
      </dsp:txBody>
      <dsp:txXfrm>
        <a:off x="3560323" y="636395"/>
        <a:ext cx="1882670" cy="2678165"/>
      </dsp:txXfrm>
    </dsp:sp>
    <dsp:sp modelId="{D9F42766-EB66-4F6C-AAA8-DA01779DCEB5}">
      <dsp:nvSpPr>
        <dsp:cNvPr id="0" name=""/>
        <dsp:cNvSpPr/>
      </dsp:nvSpPr>
      <dsp:spPr>
        <a:xfrm>
          <a:off x="3560323" y="0"/>
          <a:ext cx="1882670" cy="6363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b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>
              <a:latin typeface="Bahnschrift SemiBold SemiConden" panose="020B0502040204020203" pitchFamily="34" charset="0"/>
            </a:rPr>
            <a:t>12/2021</a:t>
          </a:r>
        </a:p>
      </dsp:txBody>
      <dsp:txXfrm>
        <a:off x="3560323" y="0"/>
        <a:ext cx="1882670" cy="636395"/>
      </dsp:txXfrm>
    </dsp:sp>
    <dsp:sp modelId="{6149B481-A00A-49ED-8E91-13C5B8034713}">
      <dsp:nvSpPr>
        <dsp:cNvPr id="0" name=""/>
        <dsp:cNvSpPr/>
      </dsp:nvSpPr>
      <dsp:spPr>
        <a:xfrm>
          <a:off x="5575576" y="0"/>
          <a:ext cx="636395" cy="636395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4EB3A6-BCBA-4D4E-98BD-178C14149D3A}">
      <dsp:nvSpPr>
        <dsp:cNvPr id="0" name=""/>
        <dsp:cNvSpPr/>
      </dsp:nvSpPr>
      <dsp:spPr>
        <a:xfrm>
          <a:off x="5639216" y="63639"/>
          <a:ext cx="509116" cy="509116"/>
        </a:xfrm>
        <a:prstGeom prst="chord">
          <a:avLst>
            <a:gd name="adj1" fmla="val 19800000"/>
            <a:gd name="adj2" fmla="val 126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9C7205-C5DF-444B-8A57-9BFF22A2032B}">
      <dsp:nvSpPr>
        <dsp:cNvPr id="0" name=""/>
        <dsp:cNvSpPr/>
      </dsp:nvSpPr>
      <dsp:spPr>
        <a:xfrm>
          <a:off x="5813472" y="636395"/>
          <a:ext cx="2944835" cy="26781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>
              <a:solidFill>
                <a:schemeClr val="bg2">
                  <a:lumMod val="25000"/>
                </a:schemeClr>
              </a:solidFill>
            </a:rPr>
            <a:t>Minuta atualizada com sugestões e dúvidas recebidas e incorporada na Portaria Geral como Anexo de Instruções para operacionalização da carteira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800" kern="1200" dirty="0">
            <a:solidFill>
              <a:schemeClr val="bg2">
                <a:lumMod val="25000"/>
              </a:schemeClr>
            </a:solidFill>
          </a:endParaRP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800" kern="1200" dirty="0"/>
        </a:p>
      </dsp:txBody>
      <dsp:txXfrm>
        <a:off x="5813472" y="636395"/>
        <a:ext cx="2944835" cy="2678165"/>
      </dsp:txXfrm>
    </dsp:sp>
    <dsp:sp modelId="{E7500899-96FF-4BCB-832D-319E5B352FAC}">
      <dsp:nvSpPr>
        <dsp:cNvPr id="0" name=""/>
        <dsp:cNvSpPr/>
      </dsp:nvSpPr>
      <dsp:spPr>
        <a:xfrm>
          <a:off x="6344554" y="0"/>
          <a:ext cx="1882670" cy="6363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b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Bahnschrift SemiBold SemiConden" panose="020B0502040204020203" pitchFamily="34" charset="0"/>
              <a:ea typeface="+mn-ea"/>
              <a:cs typeface="+mn-cs"/>
            </a:rPr>
            <a:t>01/2022</a:t>
          </a:r>
        </a:p>
      </dsp:txBody>
      <dsp:txXfrm>
        <a:off x="6344554" y="0"/>
        <a:ext cx="1882670" cy="636395"/>
      </dsp:txXfrm>
    </dsp:sp>
    <dsp:sp modelId="{34F4C712-5975-4C2E-9062-C04FC895E05F}">
      <dsp:nvSpPr>
        <dsp:cNvPr id="0" name=""/>
        <dsp:cNvSpPr/>
      </dsp:nvSpPr>
      <dsp:spPr>
        <a:xfrm>
          <a:off x="8890890" y="0"/>
          <a:ext cx="636395" cy="636395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EF9498-6F19-46BC-93BE-99B08B90936E}">
      <dsp:nvSpPr>
        <dsp:cNvPr id="0" name=""/>
        <dsp:cNvSpPr/>
      </dsp:nvSpPr>
      <dsp:spPr>
        <a:xfrm>
          <a:off x="8954529" y="63639"/>
          <a:ext cx="509116" cy="509116"/>
        </a:xfrm>
        <a:prstGeom prst="chord">
          <a:avLst>
            <a:gd name="adj1" fmla="val 16200000"/>
            <a:gd name="adj2" fmla="val 162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544BCC-77A1-45E6-8FF6-82EDCB9F1C98}">
      <dsp:nvSpPr>
        <dsp:cNvPr id="0" name=""/>
        <dsp:cNvSpPr/>
      </dsp:nvSpPr>
      <dsp:spPr>
        <a:xfrm>
          <a:off x="9390467" y="636395"/>
          <a:ext cx="2421472" cy="26781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228600" marR="0" lvl="1" indent="0" algn="l" defTabSz="11112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r>
            <a:rPr lang="pt-BR" sz="2800" kern="1200" dirty="0">
              <a:solidFill>
                <a:schemeClr val="bg2">
                  <a:lumMod val="25000"/>
                </a:schemeClr>
              </a:solidFill>
            </a:rPr>
            <a:t>Publicação em breve..</a:t>
          </a:r>
        </a:p>
        <a:p>
          <a:pPr marL="228600" marR="0" lvl="1" indent="0" algn="l" defTabSz="11112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r>
            <a:rPr lang="pt-BR" sz="2200" kern="1200" dirty="0">
              <a:solidFill>
                <a:srgbClr val="FF0000"/>
              </a:solidFill>
            </a:rPr>
            <a:t>Anexo procedimental e técnico que irá evoluindo com a operacionalização pelos RPPS</a:t>
          </a:r>
        </a:p>
      </dsp:txBody>
      <dsp:txXfrm>
        <a:off x="9390467" y="636395"/>
        <a:ext cx="2421472" cy="2678165"/>
      </dsp:txXfrm>
    </dsp:sp>
    <dsp:sp modelId="{35E67B33-E414-4E90-8677-1C8C3F9C7E2F}">
      <dsp:nvSpPr>
        <dsp:cNvPr id="0" name=""/>
        <dsp:cNvSpPr/>
      </dsp:nvSpPr>
      <dsp:spPr>
        <a:xfrm>
          <a:off x="9659868" y="0"/>
          <a:ext cx="1882670" cy="6363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b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Bahnschrift SemiBold SemiConden" panose="020B0502040204020203" pitchFamily="34" charset="0"/>
              <a:ea typeface="+mn-ea"/>
              <a:cs typeface="+mn-cs"/>
            </a:rPr>
            <a:t>05/2022:</a:t>
          </a:r>
        </a:p>
      </dsp:txBody>
      <dsp:txXfrm>
        <a:off x="9659868" y="0"/>
        <a:ext cx="1882670" cy="63639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0CBD06-821B-4528-B423-B4ACF5B27D09}">
      <dsp:nvSpPr>
        <dsp:cNvPr id="0" name=""/>
        <dsp:cNvSpPr/>
      </dsp:nvSpPr>
      <dsp:spPr>
        <a:xfrm>
          <a:off x="10525" y="155281"/>
          <a:ext cx="2714947" cy="15891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Política de Investimentos</a:t>
          </a:r>
        </a:p>
      </dsp:txBody>
      <dsp:txXfrm>
        <a:off x="10525" y="155281"/>
        <a:ext cx="2714947" cy="1059412"/>
      </dsp:txXfrm>
    </dsp:sp>
    <dsp:sp modelId="{7B9897BD-FE99-4BDA-ADBC-8B55B07FB0D4}">
      <dsp:nvSpPr>
        <dsp:cNvPr id="0" name=""/>
        <dsp:cNvSpPr/>
      </dsp:nvSpPr>
      <dsp:spPr>
        <a:xfrm>
          <a:off x="468616" y="1214693"/>
          <a:ext cx="2910912" cy="5940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kern="1200" dirty="0"/>
            <a:t>Montantes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kern="1200" dirty="0"/>
            <a:t>Cálculo das prestações/encargos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kern="1200" dirty="0"/>
            <a:t>Prazos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kern="1200" dirty="0"/>
            <a:t>Critérios de elegibilidade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kern="1200" dirty="0"/>
            <a:t>Condições de acesso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t-BR" sz="2000" kern="1200" dirty="0"/>
            <a:t>Considerando perfil da carteira, meta atuarial, taxa de inadimplência</a:t>
          </a:r>
        </a:p>
      </dsp:txBody>
      <dsp:txXfrm>
        <a:off x="553874" y="1299951"/>
        <a:ext cx="2740396" cy="5769484"/>
      </dsp:txXfrm>
    </dsp:sp>
    <dsp:sp modelId="{F82BADB3-72D9-404E-9432-6E324D892160}">
      <dsp:nvSpPr>
        <dsp:cNvPr id="0" name=""/>
        <dsp:cNvSpPr/>
      </dsp:nvSpPr>
      <dsp:spPr>
        <a:xfrm>
          <a:off x="3161545" y="347015"/>
          <a:ext cx="924472" cy="6759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000" kern="1200"/>
        </a:p>
      </dsp:txBody>
      <dsp:txXfrm>
        <a:off x="3161545" y="482204"/>
        <a:ext cx="721689" cy="405565"/>
      </dsp:txXfrm>
    </dsp:sp>
    <dsp:sp modelId="{93A5BBFC-A753-4DA4-9571-72B003ED3C13}">
      <dsp:nvSpPr>
        <dsp:cNvPr id="0" name=""/>
        <dsp:cNvSpPr/>
      </dsp:nvSpPr>
      <dsp:spPr>
        <a:xfrm>
          <a:off x="4469760" y="155281"/>
          <a:ext cx="2714947" cy="15891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Encargos Financeiros: superiores à meta + taxas</a:t>
          </a:r>
        </a:p>
      </dsp:txBody>
      <dsp:txXfrm>
        <a:off x="4469760" y="155281"/>
        <a:ext cx="2714947" cy="1059412"/>
      </dsp:txXfrm>
    </dsp:sp>
    <dsp:sp modelId="{D3C1C233-7DAD-486A-9DA7-0F72709AA3CB}">
      <dsp:nvSpPr>
        <dsp:cNvPr id="0" name=""/>
        <dsp:cNvSpPr/>
      </dsp:nvSpPr>
      <dsp:spPr>
        <a:xfrm>
          <a:off x="4666728" y="1078133"/>
          <a:ext cx="2873826" cy="5940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kern="1200" dirty="0"/>
            <a:t>Administração das operações (operacional/ gestão/ contratação de prestadores)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kern="1200" dirty="0"/>
            <a:t>Custeio de seguros e/ou de fundos garantidores e/ou de oscilação de riscos (segregados financeira/ contabilmente) considerando mortalidade, rotatividade;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kern="1200" dirty="0"/>
            <a:t> adicional de riscos p/  inadimplência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kern="1200" dirty="0"/>
            <a:t> </a:t>
          </a:r>
        </a:p>
      </dsp:txBody>
      <dsp:txXfrm>
        <a:off x="4750899" y="1162304"/>
        <a:ext cx="2705484" cy="5771658"/>
      </dsp:txXfrm>
    </dsp:sp>
    <dsp:sp modelId="{3E3185D1-70F1-4242-8B3C-4CAD0CFE9B21}">
      <dsp:nvSpPr>
        <dsp:cNvPr id="0" name=""/>
        <dsp:cNvSpPr/>
      </dsp:nvSpPr>
      <dsp:spPr>
        <a:xfrm>
          <a:off x="7616144" y="347015"/>
          <a:ext cx="914644" cy="6759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000" kern="1200"/>
        </a:p>
      </dsp:txBody>
      <dsp:txXfrm>
        <a:off x="7616144" y="482204"/>
        <a:ext cx="711861" cy="405565"/>
      </dsp:txXfrm>
    </dsp:sp>
    <dsp:sp modelId="{ED31524F-316C-456A-BB86-6BD9A8C81F1D}">
      <dsp:nvSpPr>
        <dsp:cNvPr id="0" name=""/>
        <dsp:cNvSpPr/>
      </dsp:nvSpPr>
      <dsp:spPr>
        <a:xfrm>
          <a:off x="8910452" y="155281"/>
          <a:ext cx="2714947" cy="15891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Operacionalização</a:t>
          </a:r>
        </a:p>
      </dsp:txBody>
      <dsp:txXfrm>
        <a:off x="8910452" y="155281"/>
        <a:ext cx="2714947" cy="1059412"/>
      </dsp:txXfrm>
    </dsp:sp>
    <dsp:sp modelId="{89A9C8D8-CE35-40F4-8C95-F784CACD403E}">
      <dsp:nvSpPr>
        <dsp:cNvPr id="0" name=""/>
        <dsp:cNvSpPr/>
      </dsp:nvSpPr>
      <dsp:spPr>
        <a:xfrm>
          <a:off x="9399521" y="770203"/>
          <a:ext cx="2714947" cy="5940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pt-BR" sz="2000" kern="1200" dirty="0">
              <a:solidFill>
                <a:srgbClr val="FF0000"/>
              </a:solidFill>
            </a:rPr>
            <a:t>Sistema </a:t>
          </a:r>
          <a:r>
            <a:rPr lang="pt-BR" sz="2000" kern="1200" dirty="0"/>
            <a:t>interligado ao de cadastro/ folhas de pagamento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pt-BR" sz="2000" kern="1200" dirty="0"/>
            <a:t>Podem ser  contratados se for o caso, prestadores de serviço/ </a:t>
          </a:r>
          <a:r>
            <a:rPr lang="pt-BR" sz="2000" kern="1200" dirty="0">
              <a:solidFill>
                <a:srgbClr val="FF0000"/>
              </a:solidFill>
            </a:rPr>
            <a:t>plataformas digitais </a:t>
          </a:r>
          <a:r>
            <a:rPr lang="pt-BR" sz="2000" kern="1200" dirty="0">
              <a:solidFill>
                <a:schemeClr val="tx1"/>
              </a:solidFill>
            </a:rPr>
            <a:t>cujo custeio se dará por meio da taxa de adm. da carteira;</a:t>
          </a:r>
          <a:endParaRPr lang="pt-B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pt-BR" sz="2000" kern="1200" dirty="0"/>
            <a:t>Mantém-se a responsabilidade da UG pelas operações</a:t>
          </a:r>
        </a:p>
      </dsp:txBody>
      <dsp:txXfrm>
        <a:off x="9479039" y="849721"/>
        <a:ext cx="2555911" cy="578096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0CBD06-821B-4528-B423-B4ACF5B27D09}">
      <dsp:nvSpPr>
        <dsp:cNvPr id="0" name=""/>
        <dsp:cNvSpPr/>
      </dsp:nvSpPr>
      <dsp:spPr>
        <a:xfrm>
          <a:off x="6063" y="411950"/>
          <a:ext cx="2757130" cy="11073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/>
            <a:t>Elegibilidade aos empréstimos</a:t>
          </a:r>
        </a:p>
      </dsp:txBody>
      <dsp:txXfrm>
        <a:off x="6063" y="411950"/>
        <a:ext cx="2757130" cy="738205"/>
      </dsp:txXfrm>
    </dsp:sp>
    <dsp:sp modelId="{7B9897BD-FE99-4BDA-ADBC-8B55B07FB0D4}">
      <dsp:nvSpPr>
        <dsp:cNvPr id="0" name=""/>
        <dsp:cNvSpPr/>
      </dsp:nvSpPr>
      <dsp:spPr>
        <a:xfrm>
          <a:off x="570777" y="1150156"/>
          <a:ext cx="2757130" cy="4651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900" kern="1200" dirty="0"/>
            <a:t>Ente com CAPAG A: todos servidores ativos, aposentados e pensionistas vinculados ao RPPS;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900" kern="1200" dirty="0"/>
            <a:t>Sem CAPAG A: aposentados e pensionistas do fundo único ou do fundo capitalizado;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900" kern="1200" dirty="0"/>
            <a:t>Idade superior a 18 e inferior a 80 anos 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900" kern="1200" dirty="0"/>
            <a:t>Margem consignável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900" kern="1200" dirty="0"/>
            <a:t>Não tenham causado inadimplência</a:t>
          </a:r>
        </a:p>
      </dsp:txBody>
      <dsp:txXfrm>
        <a:off x="651531" y="1230910"/>
        <a:ext cx="2595622" cy="4489692"/>
      </dsp:txXfrm>
    </dsp:sp>
    <dsp:sp modelId="{F82BADB3-72D9-404E-9432-6E324D892160}">
      <dsp:nvSpPr>
        <dsp:cNvPr id="0" name=""/>
        <dsp:cNvSpPr/>
      </dsp:nvSpPr>
      <dsp:spPr>
        <a:xfrm>
          <a:off x="3181165" y="437830"/>
          <a:ext cx="886098" cy="6864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500" kern="1200"/>
        </a:p>
      </dsp:txBody>
      <dsp:txXfrm>
        <a:off x="3181165" y="575119"/>
        <a:ext cx="680165" cy="411867"/>
      </dsp:txXfrm>
    </dsp:sp>
    <dsp:sp modelId="{93A5BBFC-A753-4DA4-9571-72B003ED3C13}">
      <dsp:nvSpPr>
        <dsp:cNvPr id="0" name=""/>
        <dsp:cNvSpPr/>
      </dsp:nvSpPr>
      <dsp:spPr>
        <a:xfrm>
          <a:off x="4435078" y="411950"/>
          <a:ext cx="2757130" cy="11073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/>
            <a:t>Prazos </a:t>
          </a:r>
        </a:p>
      </dsp:txBody>
      <dsp:txXfrm>
        <a:off x="4435078" y="411950"/>
        <a:ext cx="2757130" cy="738205"/>
      </dsp:txXfrm>
    </dsp:sp>
    <dsp:sp modelId="{D3C1C233-7DAD-486A-9DA7-0F72709AA3CB}">
      <dsp:nvSpPr>
        <dsp:cNvPr id="0" name=""/>
        <dsp:cNvSpPr/>
      </dsp:nvSpPr>
      <dsp:spPr>
        <a:xfrm>
          <a:off x="4999791" y="1150156"/>
          <a:ext cx="2757130" cy="4651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900" kern="1200" dirty="0"/>
            <a:t>Como parâmetro os do RGPS (84 meses)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900" kern="1200" dirty="0"/>
            <a:t>Expectativa de vida 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900" kern="1200" dirty="0"/>
            <a:t>Pensão temporária: observar tempo de duração da pensão</a:t>
          </a:r>
        </a:p>
      </dsp:txBody>
      <dsp:txXfrm>
        <a:off x="5080545" y="1230910"/>
        <a:ext cx="2595622" cy="4489692"/>
      </dsp:txXfrm>
    </dsp:sp>
    <dsp:sp modelId="{3E3185D1-70F1-4242-8B3C-4CAD0CFE9B21}">
      <dsp:nvSpPr>
        <dsp:cNvPr id="0" name=""/>
        <dsp:cNvSpPr/>
      </dsp:nvSpPr>
      <dsp:spPr>
        <a:xfrm>
          <a:off x="7610179" y="437830"/>
          <a:ext cx="886098" cy="6864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500" kern="1200"/>
        </a:p>
      </dsp:txBody>
      <dsp:txXfrm>
        <a:off x="7610179" y="575119"/>
        <a:ext cx="680165" cy="411867"/>
      </dsp:txXfrm>
    </dsp:sp>
    <dsp:sp modelId="{ED31524F-316C-456A-BB86-6BD9A8C81F1D}">
      <dsp:nvSpPr>
        <dsp:cNvPr id="0" name=""/>
        <dsp:cNvSpPr/>
      </dsp:nvSpPr>
      <dsp:spPr>
        <a:xfrm>
          <a:off x="8864092" y="411950"/>
          <a:ext cx="2757130" cy="11073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/>
            <a:t>Margem consignável</a:t>
          </a:r>
        </a:p>
      </dsp:txBody>
      <dsp:txXfrm>
        <a:off x="8864092" y="411950"/>
        <a:ext cx="2757130" cy="738205"/>
      </dsp:txXfrm>
    </dsp:sp>
    <dsp:sp modelId="{89A9C8D8-CE35-40F4-8C95-F784CACD403E}">
      <dsp:nvSpPr>
        <dsp:cNvPr id="0" name=""/>
        <dsp:cNvSpPr/>
      </dsp:nvSpPr>
      <dsp:spPr>
        <a:xfrm>
          <a:off x="9428805" y="1150156"/>
          <a:ext cx="2757130" cy="4651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t-BR" sz="1900" kern="1200" dirty="0"/>
            <a:t>Como parâmetro os conceitos do RGPS (40% - sem considerar percentual de 5% p/ cartão de crédito)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t-BR" sz="1900" kern="1200" dirty="0"/>
            <a:t>Calculado pelo sistema interligado ao de cadastro e folha de pagamento</a:t>
          </a:r>
        </a:p>
      </dsp:txBody>
      <dsp:txXfrm>
        <a:off x="9509559" y="1230910"/>
        <a:ext cx="2595622" cy="448969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0CBD06-821B-4528-B423-B4ACF5B27D09}">
      <dsp:nvSpPr>
        <dsp:cNvPr id="0" name=""/>
        <dsp:cNvSpPr/>
      </dsp:nvSpPr>
      <dsp:spPr>
        <a:xfrm>
          <a:off x="18362" y="0"/>
          <a:ext cx="2815025" cy="16903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/>
            <a:t>Contratação/ consignação</a:t>
          </a:r>
        </a:p>
      </dsp:txBody>
      <dsp:txXfrm>
        <a:off x="18362" y="0"/>
        <a:ext cx="2815025" cy="1126923"/>
      </dsp:txXfrm>
    </dsp:sp>
    <dsp:sp modelId="{7B9897BD-FE99-4BDA-ADBC-8B55B07FB0D4}">
      <dsp:nvSpPr>
        <dsp:cNvPr id="0" name=""/>
        <dsp:cNvSpPr/>
      </dsp:nvSpPr>
      <dsp:spPr>
        <a:xfrm>
          <a:off x="648081" y="792096"/>
          <a:ext cx="2815025" cy="57196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200" kern="1200" dirty="0"/>
            <a:t>Digital;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200" kern="1200" dirty="0"/>
            <a:t>C/ consignação em folha;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200" kern="1200" dirty="0"/>
            <a:t>Crédito ao tomador c/ depósito em conta corrente;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200" kern="1200" dirty="0"/>
            <a:t>Em caso de perda vínculo, se verbas rescisórias insuficientes, quitação direta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200" kern="1200" dirty="0"/>
            <a:t>s/ carência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200" kern="1200" dirty="0"/>
            <a:t>Ordem p/ repasse à UG simultâneo ao processamento  da folha</a:t>
          </a:r>
        </a:p>
      </dsp:txBody>
      <dsp:txXfrm>
        <a:off x="730530" y="874545"/>
        <a:ext cx="2650127" cy="5554733"/>
      </dsp:txXfrm>
    </dsp:sp>
    <dsp:sp modelId="{F82BADB3-72D9-404E-9432-6E324D892160}">
      <dsp:nvSpPr>
        <dsp:cNvPr id="0" name=""/>
        <dsp:cNvSpPr/>
      </dsp:nvSpPr>
      <dsp:spPr>
        <a:xfrm>
          <a:off x="3259948" y="213090"/>
          <a:ext cx="904307" cy="7007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200" kern="1200"/>
        </a:p>
      </dsp:txBody>
      <dsp:txXfrm>
        <a:off x="3259948" y="353239"/>
        <a:ext cx="694084" cy="420445"/>
      </dsp:txXfrm>
    </dsp:sp>
    <dsp:sp modelId="{93A5BBFC-A753-4DA4-9571-72B003ED3C13}">
      <dsp:nvSpPr>
        <dsp:cNvPr id="0" name=""/>
        <dsp:cNvSpPr/>
      </dsp:nvSpPr>
      <dsp:spPr>
        <a:xfrm>
          <a:off x="4539628" y="0"/>
          <a:ext cx="2815025" cy="16903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/>
            <a:t>Independentemente de contratação de prestadores:   </a:t>
          </a:r>
        </a:p>
      </dsp:txBody>
      <dsp:txXfrm>
        <a:off x="4539628" y="0"/>
        <a:ext cx="2815025" cy="1126923"/>
      </dsp:txXfrm>
    </dsp:sp>
    <dsp:sp modelId="{D3C1C233-7DAD-486A-9DA7-0F72709AA3CB}">
      <dsp:nvSpPr>
        <dsp:cNvPr id="0" name=""/>
        <dsp:cNvSpPr/>
      </dsp:nvSpPr>
      <dsp:spPr>
        <a:xfrm>
          <a:off x="5115636" y="1126923"/>
          <a:ext cx="2815025" cy="57196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200" kern="1200" dirty="0"/>
            <a:t>Ocorre diretamente nas contas do RPPS:</a:t>
          </a:r>
        </a:p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t-BR" sz="2200" kern="1200" dirty="0"/>
            <a:t>1) a liberação de crédito ao tomador para a conta corrente na qual recebe a remuneração/ provento;</a:t>
          </a:r>
        </a:p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t-BR" sz="2200" kern="1200" dirty="0"/>
            <a:t>2) o depósito à UG dos valores consignados das  remunerações/proventos</a:t>
          </a:r>
        </a:p>
      </dsp:txBody>
      <dsp:txXfrm>
        <a:off x="5198085" y="1209372"/>
        <a:ext cx="2650127" cy="5554733"/>
      </dsp:txXfrm>
    </dsp:sp>
    <dsp:sp modelId="{3E3185D1-70F1-4242-8B3C-4CAD0CFE9B21}">
      <dsp:nvSpPr>
        <dsp:cNvPr id="0" name=""/>
        <dsp:cNvSpPr/>
      </dsp:nvSpPr>
      <dsp:spPr>
        <a:xfrm>
          <a:off x="7781214" y="213090"/>
          <a:ext cx="904307" cy="7007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200" kern="1200"/>
        </a:p>
      </dsp:txBody>
      <dsp:txXfrm>
        <a:off x="7781214" y="353239"/>
        <a:ext cx="694084" cy="420445"/>
      </dsp:txXfrm>
    </dsp:sp>
    <dsp:sp modelId="{ED31524F-316C-456A-BB86-6BD9A8C81F1D}">
      <dsp:nvSpPr>
        <dsp:cNvPr id="0" name=""/>
        <dsp:cNvSpPr/>
      </dsp:nvSpPr>
      <dsp:spPr>
        <a:xfrm>
          <a:off x="9060894" y="0"/>
          <a:ext cx="2815025" cy="16903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/>
            <a:t>Pagamento das prestações</a:t>
          </a:r>
        </a:p>
      </dsp:txBody>
      <dsp:txXfrm>
        <a:off x="9060894" y="0"/>
        <a:ext cx="2815025" cy="1126923"/>
      </dsp:txXfrm>
    </dsp:sp>
    <dsp:sp modelId="{89A9C8D8-CE35-40F4-8C95-F784CACD403E}">
      <dsp:nvSpPr>
        <dsp:cNvPr id="0" name=""/>
        <dsp:cNvSpPr/>
      </dsp:nvSpPr>
      <dsp:spPr>
        <a:xfrm>
          <a:off x="9636902" y="1126923"/>
          <a:ext cx="2815025" cy="57196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t-BR" sz="2200" kern="1200" dirty="0"/>
            <a:t>Encargos podem ser repassados no início do contrato (primeira parcela - prática) ou embutidos nas prestações mensais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t-BR" sz="2200" kern="1200" dirty="0"/>
            <a:t>Sistema de amortização de escolha da UG</a:t>
          </a:r>
        </a:p>
      </dsp:txBody>
      <dsp:txXfrm>
        <a:off x="9719351" y="1209372"/>
        <a:ext cx="2650127" cy="555473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0CBD06-821B-4528-B423-B4ACF5B27D09}">
      <dsp:nvSpPr>
        <dsp:cNvPr id="0" name=""/>
        <dsp:cNvSpPr/>
      </dsp:nvSpPr>
      <dsp:spPr>
        <a:xfrm>
          <a:off x="5291" y="0"/>
          <a:ext cx="2757130" cy="27648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Acompanhamento </a:t>
          </a:r>
        </a:p>
      </dsp:txBody>
      <dsp:txXfrm>
        <a:off x="5291" y="0"/>
        <a:ext cx="2757130" cy="1102852"/>
      </dsp:txXfrm>
    </dsp:sp>
    <dsp:sp modelId="{7B9897BD-FE99-4BDA-ADBC-8B55B07FB0D4}">
      <dsp:nvSpPr>
        <dsp:cNvPr id="0" name=""/>
        <dsp:cNvSpPr/>
      </dsp:nvSpPr>
      <dsp:spPr>
        <a:xfrm>
          <a:off x="382989" y="1281507"/>
          <a:ext cx="2757130" cy="42797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kern="1200" dirty="0"/>
            <a:t>Apurar o saldo da carteira de empréstimos e informações como inadimplência, rentabilidade;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kern="1200" dirty="0"/>
            <a:t>Monitoramento dos valores disponíveis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kern="1200" dirty="0"/>
            <a:t>Revisão dos critérios de concessão em caso de excesso de inadimplência/retorno abaixo do esperado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1800" kern="1200" dirty="0"/>
        </a:p>
      </dsp:txBody>
      <dsp:txXfrm>
        <a:off x="463743" y="1362261"/>
        <a:ext cx="2595622" cy="4118277"/>
      </dsp:txXfrm>
    </dsp:sp>
    <dsp:sp modelId="{F82BADB3-72D9-404E-9432-6E324D892160}">
      <dsp:nvSpPr>
        <dsp:cNvPr id="0" name=""/>
        <dsp:cNvSpPr/>
      </dsp:nvSpPr>
      <dsp:spPr>
        <a:xfrm>
          <a:off x="3175974" y="208203"/>
          <a:ext cx="876731" cy="6864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800" kern="1200"/>
        </a:p>
      </dsp:txBody>
      <dsp:txXfrm>
        <a:off x="3175974" y="345492"/>
        <a:ext cx="670798" cy="411867"/>
      </dsp:txXfrm>
    </dsp:sp>
    <dsp:sp modelId="{93A5BBFC-A753-4DA4-9571-72B003ED3C13}">
      <dsp:nvSpPr>
        <dsp:cNvPr id="0" name=""/>
        <dsp:cNvSpPr/>
      </dsp:nvSpPr>
      <dsp:spPr>
        <a:xfrm>
          <a:off x="4416632" y="0"/>
          <a:ext cx="2757130" cy="27648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Disponibilização de informações aos conselhos, controle interno/externo e SPREV </a:t>
          </a:r>
        </a:p>
      </dsp:txBody>
      <dsp:txXfrm>
        <a:off x="4416632" y="0"/>
        <a:ext cx="2757130" cy="1102852"/>
      </dsp:txXfrm>
    </dsp:sp>
    <dsp:sp modelId="{D3C1C233-7DAD-486A-9DA7-0F72709AA3CB}">
      <dsp:nvSpPr>
        <dsp:cNvPr id="0" name=""/>
        <dsp:cNvSpPr/>
      </dsp:nvSpPr>
      <dsp:spPr>
        <a:xfrm>
          <a:off x="4999791" y="1415576"/>
          <a:ext cx="2757130" cy="4147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t-BR" sz="1800" kern="1200" dirty="0"/>
            <a:t>I - estudo atuarial, constituição e manutenção dos fundos;</a:t>
          </a:r>
        </a:p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t-BR" sz="1800" kern="1200" dirty="0"/>
            <a:t>- que fundamentaram os encargos financeiros das operações;</a:t>
          </a:r>
        </a:p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t-BR" sz="1800" kern="1200" dirty="0"/>
            <a:t>- identificação de cada contratação ou refinanciamento;</a:t>
          </a:r>
        </a:p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pt-BR" sz="1800" kern="1200" dirty="0"/>
        </a:p>
      </dsp:txBody>
      <dsp:txXfrm>
        <a:off x="5080545" y="1496330"/>
        <a:ext cx="2595622" cy="3985692"/>
      </dsp:txXfrm>
    </dsp:sp>
    <dsp:sp modelId="{3E3185D1-70F1-4242-8B3C-4CAD0CFE9B21}">
      <dsp:nvSpPr>
        <dsp:cNvPr id="0" name=""/>
        <dsp:cNvSpPr/>
      </dsp:nvSpPr>
      <dsp:spPr>
        <a:xfrm>
          <a:off x="7601701" y="208203"/>
          <a:ext cx="907228" cy="6864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800" kern="1200"/>
        </a:p>
      </dsp:txBody>
      <dsp:txXfrm>
        <a:off x="7601701" y="345492"/>
        <a:ext cx="701295" cy="411867"/>
      </dsp:txXfrm>
    </dsp:sp>
    <dsp:sp modelId="{ED31524F-316C-456A-BB86-6BD9A8C81F1D}">
      <dsp:nvSpPr>
        <dsp:cNvPr id="0" name=""/>
        <dsp:cNvSpPr/>
      </dsp:nvSpPr>
      <dsp:spPr>
        <a:xfrm>
          <a:off x="8885515" y="0"/>
          <a:ext cx="2757130" cy="27648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Reconhecimento da inadimplência</a:t>
          </a:r>
        </a:p>
      </dsp:txBody>
      <dsp:txXfrm>
        <a:off x="8885515" y="0"/>
        <a:ext cx="2757130" cy="1102852"/>
      </dsp:txXfrm>
    </dsp:sp>
    <dsp:sp modelId="{89A9C8D8-CE35-40F4-8C95-F784CACD403E}">
      <dsp:nvSpPr>
        <dsp:cNvPr id="0" name=""/>
        <dsp:cNvSpPr/>
      </dsp:nvSpPr>
      <dsp:spPr>
        <a:xfrm>
          <a:off x="9428805" y="1415576"/>
          <a:ext cx="2757130" cy="4147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pt-BR" sz="1800" kern="1200" dirty="0"/>
            <a:t>25% para atrasos entre 61 e 120 dias;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kern="1200" dirty="0"/>
            <a:t> 50% para atrasos entre 121 e 240 dias;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kern="1200" dirty="0"/>
            <a:t>75% para atrasos entre 241 e 360 dias; e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kern="1200" dirty="0"/>
            <a:t>100% para atrasos superiores a 360 dias.</a:t>
          </a:r>
        </a:p>
      </dsp:txBody>
      <dsp:txXfrm>
        <a:off x="9509559" y="1496330"/>
        <a:ext cx="2595622" cy="398569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B446EB-FE62-4B1E-8C52-C8C4E035CF79}">
      <dsp:nvSpPr>
        <dsp:cNvPr id="0" name=""/>
        <dsp:cNvSpPr/>
      </dsp:nvSpPr>
      <dsp:spPr>
        <a:xfrm>
          <a:off x="0" y="3530962"/>
          <a:ext cx="10972439" cy="23166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928" tIns="312928" rIns="312928" bIns="312928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400" b="1" kern="1200" dirty="0"/>
            <a:t>O RPPS esteja adequado à EC 103/2019</a:t>
          </a:r>
        </a:p>
      </dsp:txBody>
      <dsp:txXfrm>
        <a:off x="0" y="3530962"/>
        <a:ext cx="10972439" cy="1251014"/>
      </dsp:txXfrm>
    </dsp:sp>
    <dsp:sp modelId="{1CC9A007-272F-46B7-A04B-4B142A93F1C8}">
      <dsp:nvSpPr>
        <dsp:cNvPr id="0" name=""/>
        <dsp:cNvSpPr/>
      </dsp:nvSpPr>
      <dsp:spPr>
        <a:xfrm>
          <a:off x="0" y="4735643"/>
          <a:ext cx="2743109" cy="106567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/>
            <a:t>Adoção de regras de elegibilidade, cálculo e reajustamento dos benefícios assemelhadas as da União e que contribuam p/ equilíbrio atuarial</a:t>
          </a:r>
        </a:p>
      </dsp:txBody>
      <dsp:txXfrm>
        <a:off x="0" y="4735643"/>
        <a:ext cx="2743109" cy="1065679"/>
      </dsp:txXfrm>
    </dsp:sp>
    <dsp:sp modelId="{A5D9137C-29F5-4F49-BD3D-317BE775DAA3}">
      <dsp:nvSpPr>
        <dsp:cNvPr id="0" name=""/>
        <dsp:cNvSpPr/>
      </dsp:nvSpPr>
      <dsp:spPr>
        <a:xfrm>
          <a:off x="2743109" y="4735643"/>
          <a:ext cx="2743109" cy="106567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/>
            <a:t>Rol de benefícios aposentadoria + pensão por morte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pt-BR" sz="1400" b="1" kern="1200" dirty="0"/>
            <a:t>UG única do RPPS</a:t>
          </a:r>
        </a:p>
      </dsp:txBody>
      <dsp:txXfrm>
        <a:off x="2743109" y="4735643"/>
        <a:ext cx="2743109" cy="1065679"/>
      </dsp:txXfrm>
    </dsp:sp>
    <dsp:sp modelId="{6D8D1A83-F603-4C9E-BB9D-55830E337306}">
      <dsp:nvSpPr>
        <dsp:cNvPr id="0" name=""/>
        <dsp:cNvSpPr/>
      </dsp:nvSpPr>
      <dsp:spPr>
        <a:xfrm>
          <a:off x="5486219" y="4735643"/>
          <a:ext cx="2743109" cy="106567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/>
            <a:t>Alíquotas no mínimo iguais as dos servidores federais</a:t>
          </a:r>
        </a:p>
      </dsp:txBody>
      <dsp:txXfrm>
        <a:off x="5486219" y="4735643"/>
        <a:ext cx="2743109" cy="1065679"/>
      </dsp:txXfrm>
    </dsp:sp>
    <dsp:sp modelId="{7B5C7F0A-79FD-4C9B-9A32-ABF01CF7E603}">
      <dsp:nvSpPr>
        <dsp:cNvPr id="0" name=""/>
        <dsp:cNvSpPr/>
      </dsp:nvSpPr>
      <dsp:spPr>
        <a:xfrm>
          <a:off x="8229329" y="4735643"/>
          <a:ext cx="2743109" cy="106567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/>
            <a:t>Instituição do Regime de Previdência Complementar</a:t>
          </a:r>
        </a:p>
      </dsp:txBody>
      <dsp:txXfrm>
        <a:off x="8229329" y="4735643"/>
        <a:ext cx="2743109" cy="1065679"/>
      </dsp:txXfrm>
    </dsp:sp>
    <dsp:sp modelId="{5273FE7E-2823-4D2C-B0BB-80746A979606}">
      <dsp:nvSpPr>
        <dsp:cNvPr id="0" name=""/>
        <dsp:cNvSpPr/>
      </dsp:nvSpPr>
      <dsp:spPr>
        <a:xfrm rot="10800000">
          <a:off x="0" y="2638"/>
          <a:ext cx="10972439" cy="3563074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928" tIns="312928" rIns="312928" bIns="312928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400" kern="1200" dirty="0"/>
            <a:t>EC 113/2021</a:t>
          </a:r>
          <a:endParaRPr lang="pt-BR" sz="4400" b="1" kern="1200" dirty="0"/>
        </a:p>
      </dsp:txBody>
      <dsp:txXfrm rot="-10800000">
        <a:off x="0" y="2638"/>
        <a:ext cx="10972439" cy="1250639"/>
      </dsp:txXfrm>
    </dsp:sp>
    <dsp:sp modelId="{AA71E7C8-F31F-4887-9470-0359756DF9AE}">
      <dsp:nvSpPr>
        <dsp:cNvPr id="0" name=""/>
        <dsp:cNvSpPr/>
      </dsp:nvSpPr>
      <dsp:spPr>
        <a:xfrm>
          <a:off x="1339" y="1253277"/>
          <a:ext cx="2193952" cy="106535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/>
            <a:t>Débitos com vencimento até 31/10/2021</a:t>
          </a:r>
        </a:p>
      </dsp:txBody>
      <dsp:txXfrm>
        <a:off x="1339" y="1253277"/>
        <a:ext cx="2193952" cy="1065359"/>
      </dsp:txXfrm>
    </dsp:sp>
    <dsp:sp modelId="{B6D0734A-C0F5-4E31-8FC9-BBECA2D9C4C4}">
      <dsp:nvSpPr>
        <dsp:cNvPr id="0" name=""/>
        <dsp:cNvSpPr/>
      </dsp:nvSpPr>
      <dsp:spPr>
        <a:xfrm>
          <a:off x="2195291" y="1253277"/>
          <a:ext cx="2193952" cy="106535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/>
            <a:t>c/ RGPS e/ou RPPS já parcelados ou não</a:t>
          </a:r>
        </a:p>
      </dsp:txBody>
      <dsp:txXfrm>
        <a:off x="2195291" y="1253277"/>
        <a:ext cx="2193952" cy="1065359"/>
      </dsp:txXfrm>
    </dsp:sp>
    <dsp:sp modelId="{CCE6F31E-9608-4177-90DF-7CE8D31DCC1F}">
      <dsp:nvSpPr>
        <dsp:cNvPr id="0" name=""/>
        <dsp:cNvSpPr/>
      </dsp:nvSpPr>
      <dsp:spPr>
        <a:xfrm>
          <a:off x="4389243" y="1253277"/>
          <a:ext cx="2193952" cy="106535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/>
            <a:t>Contribuição patronal, dos segurados e outros débitos</a:t>
          </a:r>
        </a:p>
      </dsp:txBody>
      <dsp:txXfrm>
        <a:off x="4389243" y="1253277"/>
        <a:ext cx="2193952" cy="1065359"/>
      </dsp:txXfrm>
    </dsp:sp>
    <dsp:sp modelId="{63EEEC28-725D-4F3A-A285-6E6339D3BEC2}">
      <dsp:nvSpPr>
        <dsp:cNvPr id="0" name=""/>
        <dsp:cNvSpPr/>
      </dsp:nvSpPr>
      <dsp:spPr>
        <a:xfrm>
          <a:off x="6583195" y="1253277"/>
          <a:ext cx="2193952" cy="106535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/>
            <a:t>240 parcelas</a:t>
          </a:r>
        </a:p>
      </dsp:txBody>
      <dsp:txXfrm>
        <a:off x="6583195" y="1253277"/>
        <a:ext cx="2193952" cy="1065359"/>
      </dsp:txXfrm>
    </dsp:sp>
    <dsp:sp modelId="{CA74D65D-4133-4D99-AC17-42D974EF7DB4}">
      <dsp:nvSpPr>
        <dsp:cNvPr id="0" name=""/>
        <dsp:cNvSpPr/>
      </dsp:nvSpPr>
      <dsp:spPr>
        <a:xfrm>
          <a:off x="8777147" y="1253277"/>
          <a:ext cx="2193952" cy="106535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/>
            <a:t>Lei municipal autorizativa</a:t>
          </a:r>
        </a:p>
      </dsp:txBody>
      <dsp:txXfrm>
        <a:off x="8777147" y="1253277"/>
        <a:ext cx="2193952" cy="10653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604" cy="465341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970160" y="1"/>
            <a:ext cx="3038604" cy="465341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49147EF-9B4B-4DAB-8232-5C3B1A1FBE19}" type="datetimeFigureOut">
              <a:rPr lang="pt-BR"/>
              <a:pPr>
                <a:defRPr/>
              </a:pPr>
              <a:t>25/04/2022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829573"/>
            <a:ext cx="3038604" cy="465340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970160" y="8829573"/>
            <a:ext cx="3038604" cy="465340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A08AE60-5498-40C1-9B4A-47D99611B46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32359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604" cy="465341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970160" y="1"/>
            <a:ext cx="3038604" cy="465341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8CC53B7-631C-42E0-A78B-1ADAB8687602}" type="datetimeFigureOut">
              <a:rPr lang="pt-BR"/>
              <a:pPr>
                <a:defRPr/>
              </a:pPr>
              <a:t>25/04/2022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8" tIns="45714" rIns="91428" bIns="45714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00714" y="4415530"/>
            <a:ext cx="5608975" cy="4183603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829573"/>
            <a:ext cx="3038604" cy="465340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970160" y="8829573"/>
            <a:ext cx="3038604" cy="465340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EFDCEBD-067D-4BC9-B2DC-569E0D54A90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02869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FDCEBD-067D-4BC9-B2DC-569E0D54A901}" type="slidenum">
              <a:rPr lang="pt-BR" smtClean="0"/>
              <a:pPr>
                <a:defRPr/>
              </a:pPr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9727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FDCEBD-067D-4BC9-B2DC-569E0D54A901}" type="slidenum">
              <a:rPr lang="pt-BR" smtClean="0"/>
              <a:pPr>
                <a:defRPr/>
              </a:pPr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8915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FDCEBD-067D-4BC9-B2DC-569E0D54A901}" type="slidenum">
              <a:rPr lang="pt-BR" smtClean="0"/>
              <a:pPr>
                <a:defRPr/>
              </a:pPr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74850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FDCEBD-067D-4BC9-B2DC-569E0D54A901}" type="slidenum">
              <a:rPr lang="pt-BR" smtClean="0"/>
              <a:pPr>
                <a:defRPr/>
              </a:pPr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1805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pt-BR" dirty="0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C8481-E2CF-4B9C-9D55-4D10CE4E4FBF}" type="datetime1">
              <a:rPr lang="pt-BR"/>
              <a:pPr>
                <a:defRPr/>
              </a:pPr>
              <a:t>25/04/2022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08EADF9-55F0-43ED-ADDB-3CD5CBA8D094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46347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81079-82E6-48CD-AC24-E7A120086550}" type="datetime1">
              <a:rPr lang="pt-BR"/>
              <a:pPr>
                <a:defRPr/>
              </a:pPr>
              <a:t>25/04/2022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6A0C1-2709-4426-9CE8-99A3FD03533E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54662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0EDD3-609C-480E-A86C-CDC3736D2513}" type="datetime1">
              <a:rPr lang="pt-BR"/>
              <a:pPr>
                <a:defRPr/>
              </a:pPr>
              <a:t>25/04/2022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707A7-8162-4779-9E67-1EAB74E9D1B2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635114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908640"/>
            <a:ext cx="109724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609480" y="2113560"/>
            <a:ext cx="10972440" cy="442512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17938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908720"/>
            <a:ext cx="10972800" cy="1143000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9600" y="2113558"/>
            <a:ext cx="10972800" cy="4425355"/>
          </a:xfrm>
        </p:spPr>
        <p:txBody>
          <a:bodyPr/>
          <a:lstStyle/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E4905-98AB-4EA4-AE65-BF15BFAA5F5B}" type="datetime1">
              <a:rPr lang="pt-BR"/>
              <a:pPr>
                <a:defRPr/>
              </a:pPr>
              <a:t>25/04/2022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A2F3EFF-9904-46D8-B353-A03427DBF4F0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9156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FA588-4612-4B45-A279-8A2836640325}" type="datetime1">
              <a:rPr lang="pt-BR"/>
              <a:pPr>
                <a:defRPr/>
              </a:pPr>
              <a:t>25/04/2022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4240DF9-2625-480A-9595-0E2DB555426A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47683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 userDrawn="1"/>
        </p:nvSpPr>
        <p:spPr>
          <a:xfrm>
            <a:off x="11106150" y="6356350"/>
            <a:ext cx="384175" cy="501650"/>
          </a:xfrm>
          <a:prstGeom prst="rect">
            <a:avLst/>
          </a:prstGeom>
          <a:solidFill>
            <a:srgbClr val="92D05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FD057-4529-465F-B3AB-65427984E81B}" type="datetime1">
              <a:rPr lang="pt-BR"/>
              <a:pPr>
                <a:defRPr/>
              </a:pPr>
              <a:t>25/04/2022</a:t>
            </a:fld>
            <a:endParaRPr lang="pt-BR"/>
          </a:p>
        </p:txBody>
      </p:sp>
      <p:sp>
        <p:nvSpPr>
          <p:cNvPr id="7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76AB2D7-B403-46D6-80F9-1984EF4B06E2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91452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2BDF3-FA67-4FB8-8C9F-29031D6232B9}" type="datetime1">
              <a:rPr lang="pt-BR"/>
              <a:pPr>
                <a:defRPr/>
              </a:pPr>
              <a:t>25/04/2022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F9351D5-6E18-473B-A7C7-C74881B7A964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7375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8866D-D273-405D-955F-E2131615A4FA}" type="datetime1">
              <a:rPr lang="pt-BR"/>
              <a:pPr>
                <a:defRPr/>
              </a:pPr>
              <a:t>25/04/2022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A5FF7-F4F9-4A83-8474-3FB09CA0A2D0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02419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992D2-D71D-4A16-B7A9-E0E809AF93AE}" type="datetime1">
              <a:rPr lang="pt-BR"/>
              <a:pPr>
                <a:defRPr/>
              </a:pPr>
              <a:t>25/04/2022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78CB0-C7B4-4243-9295-7A049A9819DF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7886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0779B-A61C-4EA7-AE9A-3F061EB8E9CD}" type="datetime1">
              <a:rPr lang="pt-BR"/>
              <a:pPr>
                <a:defRPr/>
              </a:pPr>
              <a:t>25/04/2022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5ECDA-94A9-431C-95D6-AEF2D10A71F0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71470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06C977-11EC-4FB6-89EE-84604BA8D529}" type="datetime1">
              <a:rPr lang="pt-BR"/>
              <a:pPr>
                <a:defRPr/>
              </a:pPr>
              <a:t>25/04/2022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3FE5E-4C99-4898-851F-BBD0E2E6301C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45610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8" y="0"/>
            <a:ext cx="12165724" cy="6858000"/>
          </a:xfrm>
          <a:prstGeom prst="rect">
            <a:avLst/>
          </a:prstGeom>
        </p:spPr>
      </p:pic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609600" y="557213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s-ES" dirty="0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609600" y="1700213"/>
            <a:ext cx="10972800" cy="442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s-ES" dirty="0"/>
              <a:t>Clique para editar os estilos do texto mestre</a:t>
            </a:r>
          </a:p>
          <a:p>
            <a:pPr lvl="1"/>
            <a:r>
              <a:rPr lang="pt-BR" altLang="es-ES" dirty="0"/>
              <a:t>Segundo nível</a:t>
            </a:r>
          </a:p>
          <a:p>
            <a:pPr lvl="2"/>
            <a:r>
              <a:rPr lang="pt-BR" altLang="es-ES" dirty="0"/>
              <a:t>Terceiro nível</a:t>
            </a:r>
          </a:p>
          <a:p>
            <a:pPr lvl="3"/>
            <a:r>
              <a:rPr lang="pt-BR" altLang="es-ES" dirty="0"/>
              <a:t>Quarto nível</a:t>
            </a:r>
          </a:p>
          <a:p>
            <a:pPr lvl="4"/>
            <a:r>
              <a:rPr lang="pt-BR" altLang="es-ES" dirty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281D973-6665-4EE4-BA17-4057A55FD744}" type="datetime1">
              <a:rPr lang="pt-BR"/>
              <a:pPr>
                <a:defRPr/>
              </a:pPr>
              <a:t>25/04/2022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F8BE0F2-8142-4B56-8E1D-9C5515662535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86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6.png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35.png"/><Relationship Id="rId7" Type="http://schemas.openxmlformats.org/officeDocument/2006/relationships/image" Target="../media/image3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microsoft.com/office/2007/relationships/hdphoto" Target="../media/hdphoto7.wdp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3" Type="http://schemas.openxmlformats.org/officeDocument/2006/relationships/image" Target="../media/image43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esourotransparente.gov.br/ckan/dataset/capag-estados/resource/c5bc2f34-78c7-4a31-86de-789dcbac8a81" TargetMode="External"/><Relationship Id="rId11" Type="http://schemas.openxmlformats.org/officeDocument/2006/relationships/image" Target="../media/image49.png"/><Relationship Id="rId5" Type="http://schemas.openxmlformats.org/officeDocument/2006/relationships/image" Target="../media/image19.png"/><Relationship Id="rId15" Type="http://schemas.openxmlformats.org/officeDocument/2006/relationships/image" Target="../media/image42.png"/><Relationship Id="rId10" Type="http://schemas.openxmlformats.org/officeDocument/2006/relationships/image" Target="../media/image48.png"/><Relationship Id="rId4" Type="http://schemas.openxmlformats.org/officeDocument/2006/relationships/image" Target="../media/image44.emf"/><Relationship Id="rId9" Type="http://schemas.openxmlformats.org/officeDocument/2006/relationships/image" Target="../media/image47.png"/><Relationship Id="rId14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9.wdp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42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esourotransparente.gov.br/ckan/dataset/capag-estados/resource/c5bc2f34-78c7-4a31-86de-789dcbac8a81" TargetMode="External"/><Relationship Id="rId5" Type="http://schemas.openxmlformats.org/officeDocument/2006/relationships/chart" Target="../charts/chart2.xml"/><Relationship Id="rId4" Type="http://schemas.openxmlformats.org/officeDocument/2006/relationships/image" Target="../media/image20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5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Pagamento de dívidas é a principal finalidade para quem faz empréstimos,  revela pesquisa do SPC Brasil – ACE/CDL TRÊS MARIAS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20" y="1412776"/>
            <a:ext cx="9112896" cy="455644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8760296" y="6309320"/>
            <a:ext cx="2844800" cy="365125"/>
          </a:xfrm>
        </p:spPr>
        <p:txBody>
          <a:bodyPr/>
          <a:lstStyle/>
          <a:p>
            <a:pPr>
              <a:defRPr/>
            </a:pPr>
            <a:fld id="{7A2F3EFF-9904-46D8-B353-A03427DBF4F0}" type="slidenum">
              <a:rPr lang="pt-BR" smtClean="0"/>
              <a:pPr>
                <a:defRPr/>
              </a:pPr>
              <a:t>1</a:t>
            </a:fld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1127448" y="4120190"/>
            <a:ext cx="92890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000000"/>
                </a:solidFill>
                <a:latin typeface="Bahnschrift SemiBold Condensed" panose="020B0502040204020203" pitchFamily="34" charset="0"/>
              </a:rPr>
              <a:t>EMPRÉSTIMOS CONSIGNADOS (Resolução CMN nº 4.963/21 e Minuta de Portaria)</a:t>
            </a:r>
            <a:endParaRPr lang="pt-BR" sz="2800" dirty="0">
              <a:latin typeface="Bahnschrift SemiBold Condensed" panose="020B0502040204020203" pitchFamily="34" charset="0"/>
            </a:endParaRPr>
          </a:p>
        </p:txBody>
      </p:sp>
      <p:pic>
        <p:nvPicPr>
          <p:cNvPr id="1036" name="Picture 12" descr="PNG e SVG de grafico de barras com fundo transparente para baixar."/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514" y="3316779"/>
            <a:ext cx="400725" cy="40072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351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2F3EFF-9904-46D8-B353-A03427DBF4F0}" type="slidenum">
              <a:rPr lang="pt-BR" smtClean="0"/>
              <a:pPr>
                <a:defRPr/>
              </a:pPr>
              <a:t>10</a:t>
            </a:fld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-2387" y="67698"/>
            <a:ext cx="72523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>
                <a:solidFill>
                  <a:schemeClr val="tx2"/>
                </a:solidFill>
                <a:latin typeface="Berlin Sans FB Demi" panose="020E0802020502020306" pitchFamily="34" charset="0"/>
              </a:rPr>
              <a:t>Empréstimos Consignados na Resolução CMN nº 4.963/21 – </a:t>
            </a:r>
            <a:r>
              <a:rPr lang="pt-BR" sz="1600" u="sng" dirty="0">
                <a:solidFill>
                  <a:schemeClr val="tx2"/>
                </a:solidFill>
                <a:latin typeface="Berlin Sans FB Demi" panose="020E0802020502020306" pitchFamily="34" charset="0"/>
              </a:rPr>
              <a:t>regras prudenciais</a:t>
            </a:r>
          </a:p>
        </p:txBody>
      </p:sp>
      <p:sp>
        <p:nvSpPr>
          <p:cNvPr id="7" name="Retângulo 6"/>
          <p:cNvSpPr/>
          <p:nvPr/>
        </p:nvSpPr>
        <p:spPr>
          <a:xfrm>
            <a:off x="166730" y="553930"/>
            <a:ext cx="66591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latin typeface="Berlin Sans FB Demi" panose="020E0802020502020306" pitchFamily="34" charset="0"/>
              </a:rPr>
              <a:t>Quanto aos encargos financeiros das operações:</a:t>
            </a:r>
          </a:p>
          <a:p>
            <a:r>
              <a:rPr lang="pt-BR" sz="2400" dirty="0">
                <a:latin typeface="Berlin Sans FB Demi" panose="020E0802020502020306" pitchFamily="34" charset="0"/>
              </a:rPr>
              <a:t> 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1755052" y="2023125"/>
            <a:ext cx="46369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/>
              <a:t>  </a:t>
            </a:r>
            <a:r>
              <a:rPr lang="pt-BR" sz="2400" b="1" dirty="0">
                <a:solidFill>
                  <a:srgbClr val="212529"/>
                </a:solidFill>
                <a:latin typeface="Bell MT" panose="02020503060305020303" pitchFamily="18" charset="0"/>
              </a:rPr>
              <a:t>Acrescidos das seguintes taxas: 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660077" y="2534200"/>
            <a:ext cx="10929278" cy="2813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b="1" dirty="0">
                <a:solidFill>
                  <a:srgbClr val="212529"/>
                </a:solidFill>
                <a:latin typeface="Bell MT" panose="02020503060305020303" pitchFamily="18" charset="0"/>
              </a:rPr>
              <a:t>1. de </a:t>
            </a:r>
            <a:r>
              <a:rPr lang="pt-BR" sz="2400" b="1" u="sng" dirty="0">
                <a:solidFill>
                  <a:srgbClr val="212529"/>
                </a:solidFill>
                <a:latin typeface="Bell MT" panose="02020503060305020303" pitchFamily="18" charset="0"/>
              </a:rPr>
              <a:t>administração das operações </a:t>
            </a:r>
            <a:r>
              <a:rPr lang="pt-BR" sz="2400" b="1" dirty="0">
                <a:solidFill>
                  <a:srgbClr val="212529"/>
                </a:solidFill>
                <a:latin typeface="Bell MT" panose="02020503060305020303" pitchFamily="18" charset="0"/>
              </a:rPr>
              <a:t>(custos operacionais e de gestão decorrentes das atividades de concessão e controle dos empréstimos);</a:t>
            </a:r>
          </a:p>
          <a:p>
            <a:pPr>
              <a:lnSpc>
                <a:spcPct val="150000"/>
              </a:lnSpc>
            </a:pPr>
            <a:r>
              <a:rPr lang="pt-BR" sz="2400" b="1" dirty="0">
                <a:solidFill>
                  <a:srgbClr val="212529"/>
                </a:solidFill>
                <a:latin typeface="Bell MT" panose="02020503060305020303" pitchFamily="18" charset="0"/>
              </a:rPr>
              <a:t>2. de </a:t>
            </a:r>
            <a:r>
              <a:rPr lang="pt-BR" sz="2400" b="1" u="sng" dirty="0">
                <a:solidFill>
                  <a:srgbClr val="212529"/>
                </a:solidFill>
                <a:latin typeface="Bell MT" panose="02020503060305020303" pitchFamily="18" charset="0"/>
              </a:rPr>
              <a:t>custeio dos fundos </a:t>
            </a:r>
            <a:r>
              <a:rPr lang="pt-BR" sz="2400" b="1" dirty="0">
                <a:solidFill>
                  <a:srgbClr val="212529"/>
                </a:solidFill>
                <a:latin typeface="Bell MT" panose="02020503060305020303" pitchFamily="18" charset="0"/>
              </a:rPr>
              <a:t>garantidores ou de oscilação de riscos </a:t>
            </a:r>
            <a:r>
              <a:rPr lang="pt-BR" sz="2400" b="1" u="sng" dirty="0">
                <a:solidFill>
                  <a:srgbClr val="212529"/>
                </a:solidFill>
                <a:latin typeface="Bell MT" panose="02020503060305020303" pitchFamily="18" charset="0"/>
              </a:rPr>
              <a:t>ou de seguros</a:t>
            </a:r>
            <a:r>
              <a:rPr lang="pt-BR" sz="2400" b="1" dirty="0">
                <a:solidFill>
                  <a:srgbClr val="212529"/>
                </a:solidFill>
                <a:latin typeface="Bell MT" panose="02020503060305020303" pitchFamily="18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pt-BR" sz="2400" b="1" dirty="0">
                <a:solidFill>
                  <a:srgbClr val="212529"/>
                </a:solidFill>
                <a:latin typeface="Bell MT" panose="02020503060305020303" pitchFamily="18" charset="0"/>
              </a:rPr>
              <a:t>3. de </a:t>
            </a:r>
            <a:r>
              <a:rPr lang="pt-BR" sz="2400" b="1" u="sng" dirty="0">
                <a:solidFill>
                  <a:srgbClr val="212529"/>
                </a:solidFill>
                <a:latin typeface="Bell MT" panose="02020503060305020303" pitchFamily="18" charset="0"/>
              </a:rPr>
              <a:t>adicional de risco</a:t>
            </a:r>
            <a:r>
              <a:rPr lang="pt-BR" sz="2400" b="1" dirty="0">
                <a:solidFill>
                  <a:srgbClr val="212529"/>
                </a:solidFill>
                <a:latin typeface="Bell MT" panose="02020503060305020303" pitchFamily="18" charset="0"/>
              </a:rPr>
              <a:t>, para eventos </a:t>
            </a:r>
            <a:r>
              <a:rPr lang="pt-BR" sz="2400" b="1" u="sng" dirty="0">
                <a:solidFill>
                  <a:srgbClr val="212529"/>
                </a:solidFill>
                <a:latin typeface="Bell MT" panose="02020503060305020303" pitchFamily="18" charset="0"/>
              </a:rPr>
              <a:t>extraordinários</a:t>
            </a:r>
            <a:r>
              <a:rPr lang="pt-BR" sz="2400" b="1" dirty="0">
                <a:solidFill>
                  <a:srgbClr val="212529"/>
                </a:solidFill>
                <a:latin typeface="Bell MT" panose="02020503060305020303" pitchFamily="18" charset="0"/>
              </a:rPr>
              <a:t>, porventura não cobertos pelos fundos mencionados. </a:t>
            </a:r>
          </a:p>
        </p:txBody>
      </p:sp>
      <p:sp>
        <p:nvSpPr>
          <p:cNvPr id="10" name="Retângulo 9"/>
          <p:cNvSpPr/>
          <p:nvPr/>
        </p:nvSpPr>
        <p:spPr>
          <a:xfrm>
            <a:off x="1165850" y="1218557"/>
            <a:ext cx="63037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t-BR" sz="2400" b="1" dirty="0">
                <a:solidFill>
                  <a:srgbClr val="212529"/>
                </a:solidFill>
                <a:latin typeface="Bell MT" panose="02020503060305020303" pitchFamily="18" charset="0"/>
              </a:rPr>
              <a:t>Devem ser </a:t>
            </a:r>
            <a:r>
              <a:rPr lang="pt-BR" sz="2400" b="1" u="sng" dirty="0">
                <a:solidFill>
                  <a:srgbClr val="212529"/>
                </a:solidFill>
                <a:latin typeface="Bell MT" panose="02020503060305020303" pitchFamily="18" charset="0"/>
              </a:rPr>
              <a:t>superiores à meta de rentabilidade</a:t>
            </a:r>
            <a:endParaRPr lang="pt-BR" sz="2400" b="1" u="sng" dirty="0">
              <a:latin typeface="Bell MT" panose="02020503060305020303" pitchFamily="18" charset="0"/>
            </a:endParaRPr>
          </a:p>
        </p:txBody>
      </p:sp>
      <p:pic>
        <p:nvPicPr>
          <p:cNvPr id="1032" name="Picture 8" descr="Check Ícone - PNG Transparent - Image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96" y="1201355"/>
            <a:ext cx="421375" cy="421375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cone-mais - RFB Sistemas Consultoria TOTVS | SuiteCRM | Dynamics | SAP |  Treinamentos Totv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525" y="1991390"/>
            <a:ext cx="431734" cy="431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onitorar Vendas e Estratégias de Fidelização de Client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386" y="1240304"/>
            <a:ext cx="1835969" cy="1835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Sinal De Trânsito Atenção Placa - Gráfico vetorial grátis no Pixaba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555" y="5546636"/>
            <a:ext cx="864096" cy="757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2542397" y="5686305"/>
            <a:ext cx="86341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q"/>
            </a:pPr>
            <a:r>
              <a:rPr lang="pt-BR" sz="1400" b="1" dirty="0">
                <a:latin typeface="rawline"/>
              </a:rPr>
              <a:t>A concessão dos empréstimos aos segurados será </a:t>
            </a:r>
            <a:r>
              <a:rPr lang="pt-BR" sz="1400" b="1" u="sng" dirty="0">
                <a:latin typeface="rawline"/>
              </a:rPr>
              <a:t>automaticamente suspensa </a:t>
            </a:r>
            <a:r>
              <a:rPr lang="pt-BR" sz="1400" b="1" dirty="0">
                <a:latin typeface="rawline"/>
              </a:rPr>
              <a:t>quando o </a:t>
            </a:r>
            <a:r>
              <a:rPr lang="pt-BR" sz="1400" b="1" u="sng" dirty="0">
                <a:latin typeface="rawline"/>
              </a:rPr>
              <a:t>saldo atingir o percentual </a:t>
            </a:r>
            <a:r>
              <a:rPr lang="pt-BR" sz="1400" b="1" dirty="0">
                <a:latin typeface="rawline"/>
              </a:rPr>
              <a:t>de alocação máximo estipulado na </a:t>
            </a:r>
            <a:r>
              <a:rPr lang="pt-BR" sz="1400" b="1" u="sng" dirty="0">
                <a:latin typeface="rawline"/>
              </a:rPr>
              <a:t>política de investimentos</a:t>
            </a:r>
            <a:r>
              <a:rPr lang="pt-BR" sz="1400" b="1" dirty="0">
                <a:latin typeface="rawline"/>
              </a:rPr>
              <a:t> </a:t>
            </a:r>
            <a:endParaRPr lang="pt-BR" sz="1400" b="1" dirty="0"/>
          </a:p>
        </p:txBody>
      </p:sp>
    </p:spTree>
    <p:extLst>
      <p:ext uri="{BB962C8B-B14F-4D97-AF65-F5344CB8AC3E}">
        <p14:creationId xmlns:p14="http://schemas.microsoft.com/office/powerpoint/2010/main" val="27039737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Cental de Investimentos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/>
                    </a14:imgEffect>
                    <a14:imgEffect>
                      <a14:sharpenSoften amount="-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6036" y="4805253"/>
            <a:ext cx="2232248" cy="22880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perspectiveBelow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ora Investir | Página 3 de 14 | Te ensinamos a investir melhor para  alcançar sua Independência Financeira!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Blur/>
                    </a14:imgEffect>
                    <a14:imgEffect>
                      <a14:sharpenSoften amount="-50000"/>
                    </a14:imgEffect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1512" y="4221088"/>
            <a:ext cx="1750888" cy="1750888"/>
          </a:xfrm>
          <a:prstGeom prst="rect">
            <a:avLst/>
          </a:prstGeom>
          <a:ln>
            <a:noFill/>
          </a:ln>
          <a:effectLst>
            <a:glow rad="127000">
              <a:schemeClr val="accent1">
                <a:alpha val="0"/>
              </a:schemeClr>
            </a:glow>
            <a:outerShdw blurRad="1092200" dist="749300" dir="3360000" algn="ctr" rotWithShape="0">
              <a:srgbClr val="000000">
                <a:alpha val="0"/>
              </a:srgbClr>
            </a:outerShdw>
            <a:reflection stA="25000" endPos="65000" dist="50800" dir="5400000" sy="-100000" algn="bl" rotWithShape="0"/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2F3EFF-9904-46D8-B353-A03427DBF4F0}" type="slidenum">
              <a:rPr lang="pt-BR" smtClean="0"/>
              <a:pPr>
                <a:defRPr/>
              </a:pPr>
              <a:t>11</a:t>
            </a:fld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-2387" y="67698"/>
            <a:ext cx="72523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>
                <a:solidFill>
                  <a:schemeClr val="tx2"/>
                </a:solidFill>
                <a:latin typeface="Berlin Sans FB Demi" panose="020E0802020502020306" pitchFamily="34" charset="0"/>
              </a:rPr>
              <a:t>Empréstimos Consignados na Resolução CMN nº 4.963/21 – </a:t>
            </a:r>
            <a:r>
              <a:rPr lang="pt-BR" sz="1600" u="sng" dirty="0">
                <a:solidFill>
                  <a:schemeClr val="tx2"/>
                </a:solidFill>
                <a:latin typeface="Berlin Sans FB Demi" panose="020E0802020502020306" pitchFamily="34" charset="0"/>
              </a:rPr>
              <a:t>regras prudenciais</a:t>
            </a:r>
          </a:p>
        </p:txBody>
      </p:sp>
      <p:sp>
        <p:nvSpPr>
          <p:cNvPr id="10" name="Espaço Reservado para Número de Slide 3">
            <a:extLst>
              <a:ext uri="{FF2B5EF4-FFF2-40B4-BE49-F238E27FC236}">
                <a16:creationId xmlns:a16="http://schemas.microsoft.com/office/drawing/2014/main" id="{90FC5569-DC1B-4D85-A5D1-AA015847D4D0}"/>
              </a:ext>
            </a:extLst>
          </p:cNvPr>
          <p:cNvSpPr txBox="1">
            <a:spLocks/>
          </p:cNvSpPr>
          <p:nvPr/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algn="r" rtl="0" eaLnBrk="1" fontAlgn="auto" hangingPunct="1">
              <a:spcBef>
                <a:spcPts val="0"/>
              </a:spcBef>
              <a:spcAft>
                <a:spcPts val="0"/>
              </a:spcAft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7A2F3EFF-9904-46D8-B353-A03427DBF4F0}" type="slidenum">
              <a:rPr lang="pt-BR" smtClean="0"/>
              <a:pPr>
                <a:defRPr/>
              </a:pPr>
              <a:t>11</a:t>
            </a:fld>
            <a:endParaRPr lang="pt-BR" dirty="0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70E5EA27-7795-4E85-A3B2-8C4204ECF77C}"/>
              </a:ext>
            </a:extLst>
          </p:cNvPr>
          <p:cNvSpPr/>
          <p:nvPr/>
        </p:nvSpPr>
        <p:spPr>
          <a:xfrm>
            <a:off x="792469" y="585783"/>
            <a:ext cx="10951412" cy="2753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provisionamento dos recursos para fazer frente às despesas c/ acontecimento de eventos estimados;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operam a quitação do saldo devedor vincendo em caso de ocorrência dos eventos; e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são calculados atuarialmente em função de características dos tomadores, do prazo e dos valores contratados. </a:t>
            </a:r>
            <a:endParaRPr lang="pt-B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08A24BBB-CA98-40D5-8F00-C2636D72FC7F}"/>
              </a:ext>
            </a:extLst>
          </p:cNvPr>
          <p:cNvSpPr txBox="1"/>
          <p:nvPr/>
        </p:nvSpPr>
        <p:spPr>
          <a:xfrm>
            <a:off x="768837" y="581856"/>
            <a:ext cx="3119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latin typeface="Berlin Sans FB Demi" panose="020E0802020502020306" pitchFamily="34" charset="0"/>
              </a:rPr>
              <a:t>Fundos Garantidores </a:t>
            </a:r>
            <a:endParaRPr lang="pt-BR" sz="2400" dirty="0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A7C02A04-0772-4EC1-A433-48B172F9C820}"/>
              </a:ext>
            </a:extLst>
          </p:cNvPr>
          <p:cNvSpPr txBox="1"/>
          <p:nvPr/>
        </p:nvSpPr>
        <p:spPr>
          <a:xfrm>
            <a:off x="983432" y="3492142"/>
            <a:ext cx="4299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latin typeface="Berlin Sans FB Demi" panose="020E0802020502020306" pitchFamily="34" charset="0"/>
              </a:rPr>
              <a:t>Fundos de Oscilação de Riscos </a:t>
            </a:r>
            <a:endParaRPr lang="pt-BR" sz="2400" dirty="0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F64F4B43-83B4-4B3D-9A47-9858FE86A56E}"/>
              </a:ext>
            </a:extLst>
          </p:cNvPr>
          <p:cNvSpPr/>
          <p:nvPr/>
        </p:nvSpPr>
        <p:spPr>
          <a:xfrm>
            <a:off x="820760" y="3931037"/>
            <a:ext cx="10441160" cy="1758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provisionamento de recursos para cobrir riscos de perda em decorrência de desvios nas hipóteses utilizadas, em caso de eventos incertos ou com amplitude não adequadamente mensurada; e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objetivam a estabilidade dos valores das taxas de coberturas dos riscos.</a:t>
            </a:r>
          </a:p>
        </p:txBody>
      </p:sp>
      <p:pic>
        <p:nvPicPr>
          <p:cNvPr id="15" name="Picture 8" descr="Check Ícone - PNG Transparent - Image PNG">
            <a:extLst>
              <a:ext uri="{FF2B5EF4-FFF2-40B4-BE49-F238E27FC236}">
                <a16:creationId xmlns:a16="http://schemas.microsoft.com/office/drawing/2014/main" id="{F958DF8C-B9CC-4726-A3B2-BF932BC325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19" y="671374"/>
            <a:ext cx="282628" cy="282628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Check Ícone - PNG Transparent - Image PNG">
            <a:extLst>
              <a:ext uri="{FF2B5EF4-FFF2-40B4-BE49-F238E27FC236}">
                <a16:creationId xmlns:a16="http://schemas.microsoft.com/office/drawing/2014/main" id="{C8733DBB-F2BB-4314-9D6C-61796D8943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19" y="3578705"/>
            <a:ext cx="288538" cy="288538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0385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ealth Insurance Policy Icon - Download Health Insurance Policy Icon 579739  | Noun Project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504" y="1124744"/>
            <a:ext cx="1224136" cy="122413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18566" y="49370"/>
            <a:ext cx="3565399" cy="3558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1600" dirty="0">
                <a:solidFill>
                  <a:schemeClr val="tx2"/>
                </a:solidFill>
                <a:latin typeface="Berlin Sans FB Demi" panose="020E0802020502020306" pitchFamily="34" charset="0"/>
              </a:rPr>
              <a:t>Cobertura dos riscos dos empréstimos</a:t>
            </a:r>
          </a:p>
        </p:txBody>
      </p:sp>
      <p:sp>
        <p:nvSpPr>
          <p:cNvPr id="9" name="Retângulo 8"/>
          <p:cNvSpPr/>
          <p:nvPr/>
        </p:nvSpPr>
        <p:spPr>
          <a:xfrm>
            <a:off x="191441" y="2301063"/>
            <a:ext cx="9865000" cy="3046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pt-BR" sz="2400" b="1" u="sng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Contratação de seguros </a:t>
            </a: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regulamentados pelo Conselho Nacional de Seguros Privados - CNSP e autorizados pela Superintendência de Seguros Privados - Susep.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pt-B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Podem ser apólices conjuntas entre entes federativos; apólices coletivas de seguro de tomadores, com adesão voluntária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Prática identificada: o RPPS contrata e inclui o custo (prêmio) nos encargos financeiros da 1ª </a:t>
            </a:r>
            <a:r>
              <a:rPr lang="pt-BR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pretação</a:t>
            </a:r>
            <a:endParaRPr lang="pt-B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479377" y="891563"/>
            <a:ext cx="95770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Berlin Sans FB Demi" panose="020E0802020502020306" pitchFamily="34" charset="0"/>
              </a:rPr>
              <a:t>E/OU</a:t>
            </a:r>
          </a:p>
          <a:p>
            <a:r>
              <a:rPr lang="pt-BR" sz="2400" dirty="0">
                <a:latin typeface="Berlin Sans FB Demi" panose="020E0802020502020306" pitchFamily="34" charset="0"/>
              </a:rPr>
              <a:t>Para a cobertura dos riscos inerentes ao processo de concessão e gestão dos créditos relativos aos empréstimos...</a:t>
            </a:r>
          </a:p>
        </p:txBody>
      </p:sp>
      <p:pic>
        <p:nvPicPr>
          <p:cNvPr id="15" name="Picture 4" descr="Estive aqui marcador - ícones de mapas e bandeiras gráti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33" y="906017"/>
            <a:ext cx="299643" cy="299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tângulo 15">
            <a:extLst>
              <a:ext uri="{FF2B5EF4-FFF2-40B4-BE49-F238E27FC236}">
                <a16:creationId xmlns:a16="http://schemas.microsoft.com/office/drawing/2014/main" id="{BF167569-51CC-4FE9-A7EF-D2CDBD95664B}"/>
              </a:ext>
            </a:extLst>
          </p:cNvPr>
          <p:cNvSpPr/>
          <p:nvPr/>
        </p:nvSpPr>
        <p:spPr>
          <a:xfrm>
            <a:off x="942669" y="5244035"/>
            <a:ext cx="9144000" cy="607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1600" dirty="0">
                <a:latin typeface="Calibri" panose="020F0502020204030204" pitchFamily="34" charset="0"/>
                <a:ea typeface="Batang"/>
                <a:cs typeface="Calibri" panose="020F0502020204030204" pitchFamily="34" charset="0"/>
              </a:rPr>
              <a:t>...visa </a:t>
            </a:r>
            <a:r>
              <a:rPr lang="pt-BR" sz="1600" u="sng" dirty="0">
                <a:latin typeface="Calibri" panose="020F0502020204030204" pitchFamily="34" charset="0"/>
                <a:ea typeface="Batang"/>
                <a:cs typeface="Calibri" panose="020F0502020204030204" pitchFamily="34" charset="0"/>
              </a:rPr>
              <a:t>garantir o recebimento do saldo devedor do tomador</a:t>
            </a:r>
            <a:r>
              <a:rPr lang="pt-BR" sz="1600" dirty="0">
                <a:latin typeface="Calibri" panose="020F0502020204030204" pitchFamily="34" charset="0"/>
                <a:ea typeface="Batang"/>
                <a:cs typeface="Calibri" panose="020F0502020204030204" pitchFamily="34" charset="0"/>
              </a:rPr>
              <a:t> decorrente de perdas que forem contratada (em geral, </a:t>
            </a:r>
            <a:r>
              <a:rPr lang="pt-BR" sz="1600" u="sng" dirty="0">
                <a:latin typeface="Calibri" panose="020F0502020204030204" pitchFamily="34" charset="0"/>
                <a:ea typeface="Batang"/>
                <a:cs typeface="Calibri" panose="020F0502020204030204" pitchFamily="34" charset="0"/>
              </a:rPr>
              <a:t>morte</a:t>
            </a:r>
            <a:r>
              <a:rPr lang="pt-BR" sz="1600" dirty="0">
                <a:latin typeface="Calibri" panose="020F0502020204030204" pitchFamily="34" charset="0"/>
                <a:ea typeface="Batang"/>
                <a:cs typeface="Calibri" panose="020F0502020204030204" pitchFamily="34" charset="0"/>
              </a:rPr>
              <a:t>, mas podem incluir outras causas de desligamento</a:t>
            </a:r>
            <a:r>
              <a:rPr lang="pt-BR" sz="1600" u="sng" dirty="0">
                <a:latin typeface="Calibri" panose="020F0502020204030204" pitchFamily="34" charset="0"/>
                <a:ea typeface="Batang"/>
                <a:cs typeface="Calibri" panose="020F0502020204030204" pitchFamily="34" charset="0"/>
              </a:rPr>
              <a:t>)</a:t>
            </a:r>
            <a:r>
              <a:rPr lang="pt-BR" sz="1600" dirty="0">
                <a:latin typeface="Calibri" panose="020F0502020204030204" pitchFamily="34" charset="0"/>
                <a:ea typeface="Batang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20F57A0C-662E-4351-BDB5-750E308F72D3}"/>
              </a:ext>
            </a:extLst>
          </p:cNvPr>
          <p:cNvSpPr/>
          <p:nvPr/>
        </p:nvSpPr>
        <p:spPr>
          <a:xfrm>
            <a:off x="1163451" y="5899523"/>
            <a:ext cx="9865097" cy="543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pt-BR" sz="14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Saldo devedor líquido para quitação</a:t>
            </a:r>
            <a:r>
              <a:rPr lang="pt-BR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o valor presente das prestações vincendas na data da amortização, descontado à taxa de juros fixada no contrato de empréstimo.</a:t>
            </a:r>
          </a:p>
        </p:txBody>
      </p:sp>
    </p:spTree>
    <p:extLst>
      <p:ext uri="{BB962C8B-B14F-4D97-AF65-F5344CB8AC3E}">
        <p14:creationId xmlns:p14="http://schemas.microsoft.com/office/powerpoint/2010/main" val="1456734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-1" y="-12182"/>
            <a:ext cx="181604" cy="2127983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 rot="5400000">
            <a:off x="660283" y="5914603"/>
            <a:ext cx="303039" cy="1623608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80E4EEE8-B91E-49A3-8C04-04A01B9F1F40}"/>
              </a:ext>
            </a:extLst>
          </p:cNvPr>
          <p:cNvSpPr txBox="1"/>
          <p:nvPr/>
        </p:nvSpPr>
        <p:spPr>
          <a:xfrm>
            <a:off x="9095283" y="6069129"/>
            <a:ext cx="1403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800" b="1" dirty="0"/>
              <a:t>MINISTÉRIO DO</a:t>
            </a:r>
          </a:p>
          <a:p>
            <a:pPr algn="r"/>
            <a:r>
              <a:rPr lang="pt-BR" sz="800" b="1" dirty="0"/>
              <a:t>TRABALHO E PREVIDÊNCIA</a:t>
            </a:r>
          </a:p>
        </p:txBody>
      </p:sp>
      <p:pic>
        <p:nvPicPr>
          <p:cNvPr id="12" name="Picture 10" descr="assinatura-4.png">
            <a:extLst>
              <a:ext uri="{FF2B5EF4-FFF2-40B4-BE49-F238E27FC236}">
                <a16:creationId xmlns:a16="http://schemas.microsoft.com/office/drawing/2014/main" id="{5813A409-4B9E-4E12-BDC0-7F0D92FBFC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87"/>
          <a:stretch/>
        </p:blipFill>
        <p:spPr>
          <a:xfrm>
            <a:off x="10414450" y="6011604"/>
            <a:ext cx="1680855" cy="60036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EFF18BCF-B87C-44CC-B2B1-422178AF0F33}"/>
              </a:ext>
            </a:extLst>
          </p:cNvPr>
          <p:cNvSpPr txBox="1"/>
          <p:nvPr/>
        </p:nvSpPr>
        <p:spPr>
          <a:xfrm>
            <a:off x="627398" y="360127"/>
            <a:ext cx="951776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88900" lvl="0" indent="-88900" algn="just">
              <a:defRPr sz="2400" b="1">
                <a:solidFill>
                  <a:srgbClr val="26C1FF">
                    <a:lumMod val="50000"/>
                  </a:srgbClr>
                </a:solidFill>
                <a:latin typeface="Bahnschrift SemiBold SemiConden" panose="020B0502040204020203" pitchFamily="34" charset="0"/>
              </a:defRPr>
            </a:lvl1pPr>
          </a:lstStyle>
          <a:p>
            <a:r>
              <a:rPr lang="pt-BR" sz="3200" dirty="0"/>
              <a:t>Visão geral da regulamentação dos empréstimos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BC64A2D6-A136-4EF4-BE62-DC1CB567D6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68593562"/>
              </p:ext>
            </p:extLst>
          </p:nvPr>
        </p:nvGraphicFramePr>
        <p:xfrm>
          <a:off x="0" y="664620"/>
          <a:ext cx="12192000" cy="62133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417837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2F3EFF-9904-46D8-B353-A03427DBF4F0}" type="slidenum">
              <a:rPr lang="pt-BR" smtClean="0"/>
              <a:pPr>
                <a:defRPr/>
              </a:pPr>
              <a:t>14</a:t>
            </a:fld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1080678" y="500261"/>
            <a:ext cx="63818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latin typeface="Berlin Sans FB Demi" panose="020E0802020502020306" pitchFamily="34" charset="0"/>
              </a:rPr>
              <a:t>Entendendo melhor as restrições da CAPAG...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-2387" y="67698"/>
            <a:ext cx="81596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>
                <a:solidFill>
                  <a:schemeClr val="tx2"/>
                </a:solidFill>
                <a:latin typeface="Berlin Sans FB Demi" panose="020E0802020502020306" pitchFamily="34" charset="0"/>
              </a:rPr>
              <a:t>Empréstimos Consignados na Resolução CMN nº 4.963/21 – </a:t>
            </a:r>
            <a:r>
              <a:rPr lang="pt-BR" sz="1600" u="sng" dirty="0">
                <a:solidFill>
                  <a:schemeClr val="tx2"/>
                </a:solidFill>
                <a:latin typeface="Berlin Sans FB Demi" panose="020E0802020502020306" pitchFamily="34" charset="0"/>
              </a:rPr>
              <a:t>regras prudenciais (CAPAG)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106393" y="2047837"/>
            <a:ext cx="19816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/>
              <a:t>Nota do Ente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7464606" y="1343885"/>
            <a:ext cx="45971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/>
              <a:t>RPPS </a:t>
            </a:r>
            <a:r>
              <a:rPr lang="pt-BR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pode</a:t>
            </a:r>
            <a:r>
              <a:rPr lang="pt-BR" sz="2400" dirty="0"/>
              <a:t> emprestar a </a:t>
            </a:r>
            <a:r>
              <a:rPr lang="pt-BR" sz="2400" u="sng" dirty="0"/>
              <a:t>todos</a:t>
            </a:r>
            <a:r>
              <a:rPr lang="pt-BR" sz="2400" dirty="0"/>
              <a:t> os </a:t>
            </a:r>
            <a:r>
              <a:rPr lang="pt-BR" sz="2400" u="sng" dirty="0"/>
              <a:t>servidores, aposentados e pensionistas</a:t>
            </a:r>
            <a:r>
              <a:rPr lang="pt-BR" sz="2400" dirty="0"/>
              <a:t> vinculados ao regime.</a:t>
            </a:r>
          </a:p>
        </p:txBody>
      </p:sp>
      <p:sp>
        <p:nvSpPr>
          <p:cNvPr id="14" name="Igual 13"/>
          <p:cNvSpPr/>
          <p:nvPr/>
        </p:nvSpPr>
        <p:spPr>
          <a:xfrm>
            <a:off x="3910230" y="1981528"/>
            <a:ext cx="648072" cy="566772"/>
          </a:xfrm>
          <a:prstGeom prst="mathEqual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>
              <a:solidFill>
                <a:schemeClr val="tx1"/>
              </a:solidFill>
            </a:endParaRPr>
          </a:p>
        </p:txBody>
      </p:sp>
      <p:sp>
        <p:nvSpPr>
          <p:cNvPr id="15" name="Elipse 14"/>
          <p:cNvSpPr/>
          <p:nvPr/>
        </p:nvSpPr>
        <p:spPr>
          <a:xfrm>
            <a:off x="4676789" y="1929382"/>
            <a:ext cx="792088" cy="72937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</a:p>
        </p:txBody>
      </p:sp>
      <p:cxnSp>
        <p:nvCxnSpPr>
          <p:cNvPr id="18" name="Conector reto 17"/>
          <p:cNvCxnSpPr/>
          <p:nvPr/>
        </p:nvCxnSpPr>
        <p:spPr>
          <a:xfrm>
            <a:off x="5591944" y="2348880"/>
            <a:ext cx="1872208" cy="0"/>
          </a:xfrm>
          <a:prstGeom prst="line">
            <a:avLst/>
          </a:prstGeom>
          <a:ln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0" name="Imagem 19">
            <a:extLst>
              <a:ext uri="{FF2B5EF4-FFF2-40B4-BE49-F238E27FC236}">
                <a16:creationId xmlns:a16="http://schemas.microsoft.com/office/drawing/2014/main" id="{F123BB1D-A948-492B-B019-00D5BFC352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71" t="32785" r="70584" b="50287"/>
          <a:stretch/>
        </p:blipFill>
        <p:spPr>
          <a:xfrm rot="20314695">
            <a:off x="254950" y="1352071"/>
            <a:ext cx="1814670" cy="6146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6" name="Retângulo de cantos arredondados 15"/>
          <p:cNvSpPr/>
          <p:nvPr/>
        </p:nvSpPr>
        <p:spPr>
          <a:xfrm>
            <a:off x="1142396" y="1937713"/>
            <a:ext cx="2613343" cy="62245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sp>
        <p:nvSpPr>
          <p:cNvPr id="23" name="Igual 22"/>
          <p:cNvSpPr/>
          <p:nvPr/>
        </p:nvSpPr>
        <p:spPr>
          <a:xfrm>
            <a:off x="2089028" y="2676950"/>
            <a:ext cx="648072" cy="566772"/>
          </a:xfrm>
          <a:prstGeom prst="mathEqual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>
              <a:solidFill>
                <a:schemeClr val="tx1"/>
              </a:solidFill>
            </a:endParaRPr>
          </a:p>
        </p:txBody>
      </p:sp>
      <p:sp>
        <p:nvSpPr>
          <p:cNvPr id="24" name="Retângulo de cantos arredondados 23"/>
          <p:cNvSpPr/>
          <p:nvPr/>
        </p:nvSpPr>
        <p:spPr>
          <a:xfrm>
            <a:off x="1476960" y="3350598"/>
            <a:ext cx="1872208" cy="504056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B, C ou D</a:t>
            </a:r>
          </a:p>
        </p:txBody>
      </p:sp>
      <p:pic>
        <p:nvPicPr>
          <p:cNvPr id="25" name="Picture 34" descr="Tesouro nacional: Como investir em títulos públicos do tesouro?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8" t="26405" r="5009" b="33510"/>
          <a:stretch/>
        </p:blipFill>
        <p:spPr bwMode="auto">
          <a:xfrm>
            <a:off x="1987975" y="1176288"/>
            <a:ext cx="1913795" cy="464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6" name="Conector reto 25"/>
          <p:cNvCxnSpPr/>
          <p:nvPr/>
        </p:nvCxnSpPr>
        <p:spPr>
          <a:xfrm>
            <a:off x="3514315" y="3635486"/>
            <a:ext cx="1872208" cy="0"/>
          </a:xfrm>
          <a:prstGeom prst="line">
            <a:avLst/>
          </a:prstGeom>
          <a:ln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CaixaDeTexto 26"/>
          <p:cNvSpPr txBox="1"/>
          <p:nvPr/>
        </p:nvSpPr>
        <p:spPr>
          <a:xfrm>
            <a:off x="5435918" y="3307094"/>
            <a:ext cx="58116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/>
              <a:t>RPPS somente poderá aos </a:t>
            </a:r>
            <a:r>
              <a:rPr lang="pt-BR" sz="2400" u="sng" dirty="0"/>
              <a:t>aposentados e pensionistas</a:t>
            </a:r>
            <a:r>
              <a:rPr lang="pt-BR" sz="2400" dirty="0"/>
              <a:t> vinculados ao regime.</a:t>
            </a:r>
          </a:p>
        </p:txBody>
      </p:sp>
      <p:pic>
        <p:nvPicPr>
          <p:cNvPr id="4098" name="Picture 2" descr="Ícone verde como (símbolo png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484" y="1531867"/>
            <a:ext cx="795029" cy="7950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Ícone de lupa (símbolo png) amarel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768" y="2843917"/>
            <a:ext cx="708055" cy="70805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4" name="Conector reto 33"/>
          <p:cNvCxnSpPr/>
          <p:nvPr/>
        </p:nvCxnSpPr>
        <p:spPr>
          <a:xfrm>
            <a:off x="6861918" y="4797152"/>
            <a:ext cx="1872208" cy="0"/>
          </a:xfrm>
          <a:prstGeom prst="line">
            <a:avLst/>
          </a:prstGeom>
          <a:ln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Conector reto 34"/>
          <p:cNvCxnSpPr>
            <a:cxnSpLocks/>
          </p:cNvCxnSpPr>
          <p:nvPr/>
        </p:nvCxnSpPr>
        <p:spPr>
          <a:xfrm>
            <a:off x="6861918" y="4419666"/>
            <a:ext cx="0" cy="408560"/>
          </a:xfrm>
          <a:prstGeom prst="line">
            <a:avLst/>
          </a:prstGeom>
          <a:ln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CaixaDeTexto 30"/>
          <p:cNvSpPr txBox="1"/>
          <p:nvPr/>
        </p:nvSpPr>
        <p:spPr>
          <a:xfrm>
            <a:off x="4849215" y="4025786"/>
            <a:ext cx="6511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rgbClr val="B91313"/>
                </a:solidFill>
              </a:rPr>
              <a:t>E se o Ente possuir segregação de massa?</a:t>
            </a:r>
          </a:p>
        </p:txBody>
      </p:sp>
      <p:cxnSp>
        <p:nvCxnSpPr>
          <p:cNvPr id="38" name="Conector reto 37"/>
          <p:cNvCxnSpPr>
            <a:cxnSpLocks/>
          </p:cNvCxnSpPr>
          <p:nvPr/>
        </p:nvCxnSpPr>
        <p:spPr>
          <a:xfrm>
            <a:off x="8757389" y="4828226"/>
            <a:ext cx="0" cy="240374"/>
          </a:xfrm>
          <a:prstGeom prst="line">
            <a:avLst/>
          </a:prstGeom>
          <a:ln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0" name="CaixaDeTexto 39"/>
          <p:cNvSpPr txBox="1"/>
          <p:nvPr/>
        </p:nvSpPr>
        <p:spPr>
          <a:xfrm>
            <a:off x="5575705" y="5065280"/>
            <a:ext cx="53285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RPPS somente poderá emprestar pode emprestar aos </a:t>
            </a:r>
            <a:r>
              <a:rPr lang="pt-BR" sz="2400" u="sng" dirty="0"/>
              <a:t>aposentados e pensionistas</a:t>
            </a:r>
            <a:r>
              <a:rPr lang="pt-BR" sz="2400" dirty="0"/>
              <a:t> do Fundo </a:t>
            </a:r>
            <a:r>
              <a:rPr lang="pt-BR" sz="2400" u="sng" dirty="0"/>
              <a:t>em Capitalização</a:t>
            </a:r>
            <a:r>
              <a:rPr lang="pt-BR" sz="2400" dirty="0"/>
              <a:t>.</a:t>
            </a:r>
          </a:p>
        </p:txBody>
      </p:sp>
      <p:pic>
        <p:nvPicPr>
          <p:cNvPr id="4108" name="Picture 12" descr="SVG &amp;gt; comentários balão discurso diálogo - Imagem e ícone grátis do SVG. |  SVG Silh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53885">
            <a:off x="531326" y="3857499"/>
            <a:ext cx="3795438" cy="284624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Retângulo 35"/>
          <p:cNvSpPr/>
          <p:nvPr/>
        </p:nvSpPr>
        <p:spPr>
          <a:xfrm rot="20497598">
            <a:off x="1037494" y="4474816"/>
            <a:ext cx="288856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>
                <a:solidFill>
                  <a:srgbClr val="033148"/>
                </a:solidFill>
              </a:rPr>
              <a:t>Se o Ente tiver nota na CAPAG abaixo de A, os RPPS não poderão conceder empréstimos aos segurados e beneficiários mantidos pelo Tesouro do Ente. </a:t>
            </a:r>
          </a:p>
        </p:txBody>
      </p:sp>
      <p:pic>
        <p:nvPicPr>
          <p:cNvPr id="46" name="Picture 4" descr="exclamacao-triangulo - Termine Seus Estudo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59" y="3527598"/>
            <a:ext cx="643405" cy="64340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14714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2F3EFF-9904-46D8-B353-A03427DBF4F0}" type="slidenum">
              <a:rPr lang="pt-BR" smtClean="0"/>
              <a:pPr>
                <a:defRPr/>
              </a:pPr>
              <a:t>15</a:t>
            </a:fld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981003" y="1389682"/>
            <a:ext cx="108831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/>
              <a:t>Prazos</a:t>
            </a:r>
            <a:r>
              <a:rPr lang="pt-BR" sz="2400" dirty="0"/>
              <a:t>: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972547" y="1801898"/>
            <a:ext cx="10271475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pt-BR" sz="2400" dirty="0"/>
              <a:t>≤ beneficiários do RGPS;</a:t>
            </a:r>
          </a:p>
          <a:p>
            <a:pPr marL="342900" indent="-342900" algn="just">
              <a:spcBef>
                <a:spcPts val="600"/>
              </a:spcBef>
              <a:buAutoNum type="alphaLcParenR"/>
            </a:pPr>
            <a:r>
              <a:rPr lang="pt-BR" sz="2400" dirty="0"/>
              <a:t>deverão ter por base a </a:t>
            </a:r>
            <a:r>
              <a:rPr lang="pt-BR" sz="2400" u="sng" dirty="0"/>
              <a:t>expectativa de sobrevida do segurado e o tempo de duração do benefício estimado</a:t>
            </a:r>
            <a:r>
              <a:rPr lang="pt-BR" sz="2400" dirty="0"/>
              <a:t> conforme </a:t>
            </a:r>
            <a:r>
              <a:rPr lang="pt-BR" sz="2400" u="sng" dirty="0"/>
              <a:t>taxa de sobrevivência</a:t>
            </a:r>
            <a:r>
              <a:rPr lang="pt-BR" sz="2400" dirty="0"/>
              <a:t> utilizada na </a:t>
            </a:r>
            <a:r>
              <a:rPr lang="pt-BR" sz="2400" u="sng" dirty="0"/>
              <a:t>avaliação atuarial</a:t>
            </a:r>
            <a:r>
              <a:rPr lang="pt-BR" sz="2400" dirty="0"/>
              <a:t> do RPPS</a:t>
            </a:r>
            <a:endParaRPr lang="pt-BR" sz="2400" u="sng" dirty="0"/>
          </a:p>
        </p:txBody>
      </p:sp>
      <p:sp>
        <p:nvSpPr>
          <p:cNvPr id="7" name="Retângulo 6"/>
          <p:cNvSpPr/>
          <p:nvPr/>
        </p:nvSpPr>
        <p:spPr>
          <a:xfrm>
            <a:off x="952779" y="3873016"/>
            <a:ext cx="108831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/>
              <a:t>Inelegibilidade dos Tomadores:</a:t>
            </a:r>
          </a:p>
        </p:txBody>
      </p:sp>
      <p:sp>
        <p:nvSpPr>
          <p:cNvPr id="8" name="Retângulo 7"/>
          <p:cNvSpPr/>
          <p:nvPr/>
        </p:nvSpPr>
        <p:spPr>
          <a:xfrm>
            <a:off x="930730" y="4694188"/>
            <a:ext cx="10259711" cy="1407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pt-BR" sz="2400" dirty="0"/>
              <a:t>a) </a:t>
            </a:r>
            <a:r>
              <a:rPr lang="pt-BR" sz="2400" u="sng" dirty="0"/>
              <a:t>histórico de inadimplência</a:t>
            </a:r>
            <a:r>
              <a:rPr lang="pt-BR" sz="2400" dirty="0"/>
              <a:t> em relação a empréstimos consignados anteriores perante o RPPS;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400" dirty="0"/>
              <a:t>b) CAPAG...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19336" y="662749"/>
            <a:ext cx="8531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latin typeface="Berlin Sans FB Demi" panose="020E0802020502020306" pitchFamily="34" charset="0"/>
              </a:rPr>
              <a:t>Quanto aos critérios mínimos de prazo e perfil dos tomadores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-2387" y="67698"/>
            <a:ext cx="72523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>
                <a:solidFill>
                  <a:schemeClr val="tx2"/>
                </a:solidFill>
                <a:latin typeface="Berlin Sans FB Demi" panose="020E0802020502020306" pitchFamily="34" charset="0"/>
              </a:rPr>
              <a:t>Empréstimos Consignados na Resolução CMN nº 4.963/21 – </a:t>
            </a:r>
            <a:r>
              <a:rPr lang="pt-BR" sz="1600" u="sng" dirty="0">
                <a:solidFill>
                  <a:schemeClr val="tx2"/>
                </a:solidFill>
                <a:latin typeface="Berlin Sans FB Demi" panose="020E0802020502020306" pitchFamily="34" charset="0"/>
              </a:rPr>
              <a:t>regras prudenciais</a:t>
            </a:r>
          </a:p>
        </p:txBody>
      </p:sp>
      <p:pic>
        <p:nvPicPr>
          <p:cNvPr id="11" name="Picture 8" descr="Check Ícone - PNG Transparent - Image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1389682"/>
            <a:ext cx="421375" cy="421375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Check Ícone - PNG Transparent - Image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5" y="3936486"/>
            <a:ext cx="421375" cy="421375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60153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-1" y="-12182"/>
            <a:ext cx="181604" cy="2127983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 rot="5400000">
            <a:off x="660283" y="5914603"/>
            <a:ext cx="303039" cy="1623608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80E4EEE8-B91E-49A3-8C04-04A01B9F1F40}"/>
              </a:ext>
            </a:extLst>
          </p:cNvPr>
          <p:cNvSpPr txBox="1"/>
          <p:nvPr/>
        </p:nvSpPr>
        <p:spPr>
          <a:xfrm>
            <a:off x="9095283" y="6069129"/>
            <a:ext cx="1403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800" b="1" dirty="0"/>
              <a:t>MINISTÉRIO DO</a:t>
            </a:r>
          </a:p>
          <a:p>
            <a:pPr algn="r"/>
            <a:r>
              <a:rPr lang="pt-BR" sz="800" b="1" dirty="0"/>
              <a:t>TRABALHO E PREVIDÊNCIA</a:t>
            </a:r>
          </a:p>
        </p:txBody>
      </p:sp>
      <p:pic>
        <p:nvPicPr>
          <p:cNvPr id="12" name="Picture 10" descr="assinatura-4.png">
            <a:extLst>
              <a:ext uri="{FF2B5EF4-FFF2-40B4-BE49-F238E27FC236}">
                <a16:creationId xmlns:a16="http://schemas.microsoft.com/office/drawing/2014/main" id="{5813A409-4B9E-4E12-BDC0-7F0D92FBFC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87"/>
          <a:stretch/>
        </p:blipFill>
        <p:spPr>
          <a:xfrm>
            <a:off x="10414450" y="6011604"/>
            <a:ext cx="1680855" cy="60036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EFF18BCF-B87C-44CC-B2B1-422178AF0F33}"/>
              </a:ext>
            </a:extLst>
          </p:cNvPr>
          <p:cNvSpPr txBox="1"/>
          <p:nvPr/>
        </p:nvSpPr>
        <p:spPr>
          <a:xfrm>
            <a:off x="695400" y="-12182"/>
            <a:ext cx="951776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88900" lvl="0" indent="-88900" algn="just">
              <a:defRPr sz="2400" b="1">
                <a:solidFill>
                  <a:srgbClr val="26C1FF">
                    <a:lumMod val="50000"/>
                  </a:srgbClr>
                </a:solidFill>
                <a:latin typeface="Bahnschrift SemiBold SemiConden" panose="020B0502040204020203" pitchFamily="34" charset="0"/>
              </a:defRPr>
            </a:lvl1pPr>
          </a:lstStyle>
          <a:p>
            <a:r>
              <a:rPr lang="pt-BR" sz="3200" dirty="0"/>
              <a:t>Visão geral da regulamentação dos empréstimos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BC64A2D6-A136-4EF4-BE62-DC1CB567D6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13568761"/>
              </p:ext>
            </p:extLst>
          </p:nvPr>
        </p:nvGraphicFramePr>
        <p:xfrm>
          <a:off x="-96688" y="476672"/>
          <a:ext cx="12470291" cy="6846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186207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Dr.Denilson Forato: Cuidado com os Contratos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FilmGrain/>
                    </a14:imgEffect>
                    <a14:imgEffect>
                      <a14:sharpenSoften amount="5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00055">
            <a:off x="9964210" y="1171628"/>
            <a:ext cx="2256358" cy="1695862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2F3EFF-9904-46D8-B353-A03427DBF4F0}" type="slidenum">
              <a:rPr lang="pt-BR" smtClean="0"/>
              <a:pPr>
                <a:defRPr/>
              </a:pPr>
              <a:t>17</a:t>
            </a:fld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-2387" y="67698"/>
            <a:ext cx="72523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>
                <a:solidFill>
                  <a:schemeClr val="tx2"/>
                </a:solidFill>
                <a:latin typeface="Berlin Sans FB Demi" panose="020E0802020502020306" pitchFamily="34" charset="0"/>
              </a:rPr>
              <a:t>Empréstimos Consignados na Resolução CMN nº 4.963/21 – </a:t>
            </a:r>
            <a:r>
              <a:rPr lang="pt-BR" sz="1600" u="sng" dirty="0">
                <a:solidFill>
                  <a:schemeClr val="tx2"/>
                </a:solidFill>
                <a:latin typeface="Berlin Sans FB Demi" panose="020E0802020502020306" pitchFamily="34" charset="0"/>
              </a:rPr>
              <a:t>regras prudenciais</a:t>
            </a:r>
          </a:p>
        </p:txBody>
      </p:sp>
      <p:sp>
        <p:nvSpPr>
          <p:cNvPr id="8" name="Retângulo 7"/>
          <p:cNvSpPr/>
          <p:nvPr/>
        </p:nvSpPr>
        <p:spPr>
          <a:xfrm>
            <a:off x="191344" y="664541"/>
            <a:ext cx="5514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latin typeface="Berlin Sans FB Demi" panose="020E0802020502020306" pitchFamily="34" charset="0"/>
              </a:rPr>
              <a:t>II. Quanto aos contratos das operações: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335360" y="1252664"/>
            <a:ext cx="10153128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lnSpc>
                <a:spcPct val="150000"/>
              </a:lnSpc>
              <a:defRPr>
                <a:solidFill>
                  <a:srgbClr val="212529"/>
                </a:solidFill>
                <a:latin typeface="Bell MT" panose="02020503060305020303" pitchFamily="18" charset="0"/>
              </a:defRPr>
            </a:lvl1pPr>
          </a:lstStyle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pt-BR" sz="3000" dirty="0"/>
              <a:t>1. Cláusula de consignação em pagamento com desconto em folha (valor imediatamente creditado no RPPS);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pt-BR" sz="3000" dirty="0"/>
              <a:t>2. Autorização de retenção das verbas rescisórias para quitação do saldo devedor (exoneração, demissão, cessação do vínculo ou afastamento com perda de remuneração);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pt-BR" sz="3000" dirty="0"/>
              <a:t>3. Autorização para débito em conta: em caso de inviabilidade do desconto direto em folha ou das verbas rescisórias;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pt-BR" sz="3000" dirty="0"/>
              <a:t>4. Anuência dos órgãos responsáveis pelo pagamento de sua responsabilidade como devedor solidário pela cobertura de eventual inadimplemento.</a:t>
            </a:r>
          </a:p>
        </p:txBody>
      </p:sp>
      <p:pic>
        <p:nvPicPr>
          <p:cNvPr id="2060" name="Picture 12" descr="Sinal De Trânsito Atenção Placa - Gráfico vetorial grátis no Pixaba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592" y="6100566"/>
            <a:ext cx="864096" cy="757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/>
          <p:cNvSpPr/>
          <p:nvPr/>
        </p:nvSpPr>
        <p:spPr>
          <a:xfrm>
            <a:off x="3287688" y="6301186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1600" b="1" dirty="0">
                <a:solidFill>
                  <a:srgbClr val="162937"/>
                </a:solidFill>
                <a:latin typeface="rawline"/>
              </a:rPr>
              <a:t>Não haverá possibilidade de portabilidade, pelos tomadores, dos saldos devedores dos empréstimos contratados.</a:t>
            </a:r>
            <a:endParaRPr lang="pt-BR" sz="1600" b="1" dirty="0"/>
          </a:p>
        </p:txBody>
      </p:sp>
    </p:spTree>
    <p:extLst>
      <p:ext uri="{BB962C8B-B14F-4D97-AF65-F5344CB8AC3E}">
        <p14:creationId xmlns:p14="http://schemas.microsoft.com/office/powerpoint/2010/main" val="11971006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2F3EFF-9904-46D8-B353-A03427DBF4F0}" type="slidenum">
              <a:rPr lang="pt-BR" smtClean="0"/>
              <a:pPr>
                <a:defRPr/>
              </a:pPr>
              <a:t>18</a:t>
            </a:fld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72008" y="1161143"/>
            <a:ext cx="5639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latin typeface="Berlin Sans FB Demi" panose="020E0802020502020306" pitchFamily="34" charset="0"/>
              </a:rPr>
              <a:t> Quanto à margem máxima individual consignável</a:t>
            </a:r>
            <a:endParaRPr lang="pt-BR" sz="1400" dirty="0"/>
          </a:p>
        </p:txBody>
      </p:sp>
      <p:sp>
        <p:nvSpPr>
          <p:cNvPr id="7" name="Retângulo 6"/>
          <p:cNvSpPr/>
          <p:nvPr/>
        </p:nvSpPr>
        <p:spPr>
          <a:xfrm>
            <a:off x="335360" y="1579464"/>
            <a:ext cx="11377264" cy="792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§ 10. A </a:t>
            </a:r>
            <a:r>
              <a:rPr lang="pt-BR" sz="16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margem máxima individual consignável</a:t>
            </a:r>
            <a:r>
              <a:rPr lang="pt-B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para os empréstimos consignados aos segurados dos RPPS e os </a:t>
            </a:r>
            <a:r>
              <a:rPr lang="pt-BR" sz="16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conceitos de remuneração básica e disponível</a:t>
            </a:r>
            <a:r>
              <a:rPr lang="pt-B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deverão observar, </a:t>
            </a:r>
            <a:r>
              <a:rPr lang="pt-BR" sz="16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como parâmetro mínimo, o previsto para os beneficiários do RGPS</a:t>
            </a:r>
            <a:r>
              <a:rPr lang="pt-B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-2387" y="67698"/>
            <a:ext cx="72523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>
                <a:solidFill>
                  <a:schemeClr val="tx2"/>
                </a:solidFill>
                <a:latin typeface="Berlin Sans FB Demi" panose="020E0802020502020306" pitchFamily="34" charset="0"/>
              </a:rPr>
              <a:t>Empréstimos Consignados na Resolução CMN nº 4.963/21 – </a:t>
            </a:r>
            <a:r>
              <a:rPr lang="pt-BR" sz="1600" u="sng" dirty="0">
                <a:solidFill>
                  <a:schemeClr val="tx2"/>
                </a:solidFill>
                <a:latin typeface="Berlin Sans FB Demi" panose="020E0802020502020306" pitchFamily="34" charset="0"/>
              </a:rPr>
              <a:t>regras prudenciais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60383" y="458969"/>
            <a:ext cx="6096000" cy="58907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Art. 12    (...)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F8C8F8EE-F070-4E33-9746-2BA42DD725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7568" y="2598149"/>
            <a:ext cx="7655768" cy="4398709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EDB38764-2AC5-4FDA-8176-787955DB4A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342110">
            <a:off x="-51425" y="3983639"/>
            <a:ext cx="4179532" cy="1271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1060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-1" y="-12182"/>
            <a:ext cx="181604" cy="2127983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 rot="5400000">
            <a:off x="660283" y="5914603"/>
            <a:ext cx="303039" cy="1623608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80E4EEE8-B91E-49A3-8C04-04A01B9F1F40}"/>
              </a:ext>
            </a:extLst>
          </p:cNvPr>
          <p:cNvSpPr txBox="1"/>
          <p:nvPr/>
        </p:nvSpPr>
        <p:spPr>
          <a:xfrm>
            <a:off x="9095283" y="6069129"/>
            <a:ext cx="1403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800" b="1" dirty="0"/>
              <a:t>MINISTÉRIO DO</a:t>
            </a:r>
          </a:p>
          <a:p>
            <a:pPr algn="r"/>
            <a:r>
              <a:rPr lang="pt-BR" sz="800" b="1" dirty="0"/>
              <a:t>TRABALHO E PREVIDÊNCIA</a:t>
            </a:r>
          </a:p>
        </p:txBody>
      </p:sp>
      <p:pic>
        <p:nvPicPr>
          <p:cNvPr id="12" name="Picture 10" descr="assinatura-4.png">
            <a:extLst>
              <a:ext uri="{FF2B5EF4-FFF2-40B4-BE49-F238E27FC236}">
                <a16:creationId xmlns:a16="http://schemas.microsoft.com/office/drawing/2014/main" id="{5813A409-4B9E-4E12-BDC0-7F0D92FBFC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87"/>
          <a:stretch/>
        </p:blipFill>
        <p:spPr>
          <a:xfrm>
            <a:off x="10414450" y="6011604"/>
            <a:ext cx="1680855" cy="60036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EFF18BCF-B87C-44CC-B2B1-422178AF0F33}"/>
              </a:ext>
            </a:extLst>
          </p:cNvPr>
          <p:cNvSpPr txBox="1"/>
          <p:nvPr/>
        </p:nvSpPr>
        <p:spPr>
          <a:xfrm>
            <a:off x="627398" y="360127"/>
            <a:ext cx="951776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88900" lvl="0" indent="-88900" algn="just">
              <a:defRPr sz="2400" b="1">
                <a:solidFill>
                  <a:srgbClr val="26C1FF">
                    <a:lumMod val="50000"/>
                  </a:srgbClr>
                </a:solidFill>
                <a:latin typeface="Bahnschrift SemiBold SemiConden" panose="020B0502040204020203" pitchFamily="34" charset="0"/>
              </a:defRPr>
            </a:lvl1pPr>
          </a:lstStyle>
          <a:p>
            <a:r>
              <a:rPr lang="pt-BR" sz="3200" dirty="0"/>
              <a:t>Visão geral da regulamentação dos empréstimos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BC64A2D6-A136-4EF4-BE62-DC1CB567D6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60476907"/>
              </p:ext>
            </p:extLst>
          </p:nvPr>
        </p:nvGraphicFramePr>
        <p:xfrm>
          <a:off x="90801" y="1002427"/>
          <a:ext cx="12192000" cy="5875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54913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-1" y="-12182"/>
            <a:ext cx="181604" cy="2127983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 rot="5400000">
            <a:off x="660283" y="5914603"/>
            <a:ext cx="303039" cy="1623608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80E4EEE8-B91E-49A3-8C04-04A01B9F1F40}"/>
              </a:ext>
            </a:extLst>
          </p:cNvPr>
          <p:cNvSpPr txBox="1"/>
          <p:nvPr/>
        </p:nvSpPr>
        <p:spPr>
          <a:xfrm>
            <a:off x="9095283" y="6069129"/>
            <a:ext cx="1403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800" b="1" dirty="0"/>
              <a:t>MINISTÉRIO DO</a:t>
            </a:r>
          </a:p>
          <a:p>
            <a:pPr algn="r"/>
            <a:r>
              <a:rPr lang="pt-BR" sz="800" b="1" dirty="0"/>
              <a:t>TRABALHO E PREVIDÊNCIA</a:t>
            </a:r>
          </a:p>
        </p:txBody>
      </p:sp>
      <p:graphicFrame>
        <p:nvGraphicFramePr>
          <p:cNvPr id="11" name="Espaço Reservado para Conteúdo 8">
            <a:extLst>
              <a:ext uri="{FF2B5EF4-FFF2-40B4-BE49-F238E27FC236}">
                <a16:creationId xmlns:a16="http://schemas.microsoft.com/office/drawing/2014/main" id="{9F4C2ED9-064C-41D5-93AD-1695734D0E7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2855648"/>
              </p:ext>
            </p:extLst>
          </p:nvPr>
        </p:nvGraphicFramePr>
        <p:xfrm>
          <a:off x="-3" y="307846"/>
          <a:ext cx="12095307" cy="64335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F4DF231-DC78-4872-BC7C-0B1D79A66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7880" y="6543844"/>
            <a:ext cx="604533" cy="365125"/>
          </a:xfrm>
        </p:spPr>
        <p:txBody>
          <a:bodyPr/>
          <a:lstStyle/>
          <a:p>
            <a:fld id="{10B61BDE-F4B8-F843-A13C-2588510A133A}" type="slidenum">
              <a:rPr lang="en-US" sz="1333"/>
              <a:pPr/>
              <a:t>2</a:t>
            </a:fld>
            <a:endParaRPr lang="en-US" sz="1333" dirty="0"/>
          </a:p>
        </p:txBody>
      </p:sp>
      <p:pic>
        <p:nvPicPr>
          <p:cNvPr id="12" name="Picture 10" descr="assinatura-4.png">
            <a:extLst>
              <a:ext uri="{FF2B5EF4-FFF2-40B4-BE49-F238E27FC236}">
                <a16:creationId xmlns:a16="http://schemas.microsoft.com/office/drawing/2014/main" id="{5813A409-4B9E-4E12-BDC0-7F0D92FBFCE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87"/>
          <a:stretch/>
        </p:blipFill>
        <p:spPr>
          <a:xfrm>
            <a:off x="10414450" y="6011604"/>
            <a:ext cx="1680855" cy="600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6866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878C4F-06BA-451E-AAD5-FAD479801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0648"/>
            <a:ext cx="9696400" cy="630911"/>
          </a:xfrm>
          <a:solidFill>
            <a:srgbClr val="002060"/>
          </a:solidFill>
        </p:spPr>
        <p:txBody>
          <a:bodyPr/>
          <a:lstStyle/>
          <a:p>
            <a:r>
              <a:rPr lang="pt-BR" sz="5400" dirty="0">
                <a:solidFill>
                  <a:schemeClr val="bg1"/>
                </a:solidFill>
              </a:rPr>
              <a:t>Parcelamento especial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A3F8BC42-98D4-4533-89D5-DF0E86B64239}"/>
              </a:ext>
            </a:extLst>
          </p:cNvPr>
          <p:cNvGraphicFramePr/>
          <p:nvPr/>
        </p:nvGraphicFramePr>
        <p:xfrm>
          <a:off x="609480" y="1007707"/>
          <a:ext cx="10972439" cy="58502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862716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A3F8BC42-98D4-4533-89D5-DF0E86B64239}"/>
              </a:ext>
            </a:extLst>
          </p:cNvPr>
          <p:cNvGraphicFramePr/>
          <p:nvPr/>
        </p:nvGraphicFramePr>
        <p:xfrm>
          <a:off x="609780" y="503852"/>
          <a:ext cx="10972439" cy="6354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498435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A3F8BC42-98D4-4533-89D5-DF0E86B64239}"/>
              </a:ext>
            </a:extLst>
          </p:cNvPr>
          <p:cNvGraphicFramePr/>
          <p:nvPr/>
        </p:nvGraphicFramePr>
        <p:xfrm>
          <a:off x="609480" y="503853"/>
          <a:ext cx="10972439" cy="6354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773946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A3F8BC42-98D4-4533-89D5-DF0E86B64239}"/>
              </a:ext>
            </a:extLst>
          </p:cNvPr>
          <p:cNvGraphicFramePr/>
          <p:nvPr/>
        </p:nvGraphicFramePr>
        <p:xfrm>
          <a:off x="609480" y="503853"/>
          <a:ext cx="10972439" cy="6354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14894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A3F8BC42-98D4-4533-89D5-DF0E86B64239}"/>
              </a:ext>
            </a:extLst>
          </p:cNvPr>
          <p:cNvGraphicFramePr/>
          <p:nvPr/>
        </p:nvGraphicFramePr>
        <p:xfrm>
          <a:off x="609480" y="503853"/>
          <a:ext cx="10972439" cy="6354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447946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A3F8BC42-98D4-4533-89D5-DF0E86B64239}"/>
              </a:ext>
            </a:extLst>
          </p:cNvPr>
          <p:cNvGraphicFramePr/>
          <p:nvPr/>
        </p:nvGraphicFramePr>
        <p:xfrm>
          <a:off x="522514" y="503853"/>
          <a:ext cx="11059405" cy="6354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040030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BED344E4-7881-4245-B2C7-1DCAEFEFE4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78" y="0"/>
            <a:ext cx="5230530" cy="6858000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6CE2A62B-C97C-403E-8764-3AFB213991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6628" y="886408"/>
            <a:ext cx="4832159" cy="5299788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F5A41155-9D50-4D4B-8216-C216AEDE0F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897273">
            <a:off x="4370322" y="3504324"/>
            <a:ext cx="5895975" cy="130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5996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A6F1DD71-66E1-487A-96CE-AFA4399049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8878" y="171450"/>
            <a:ext cx="6667500" cy="668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0108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59D7AF1D-BE29-441D-BF2D-9C986C6137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286" y="165324"/>
            <a:ext cx="12192000" cy="4328438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4D2C02C6-4E39-4988-BC8E-F4F6814C23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286" y="3858665"/>
            <a:ext cx="12192000" cy="2834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86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20149">
            <a:off x="4897840" y="2859876"/>
            <a:ext cx="4128919" cy="29620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2F3EFF-9904-46D8-B353-A03427DBF4F0}" type="slidenum">
              <a:rPr lang="pt-BR" smtClean="0"/>
              <a:pPr>
                <a:defRPr/>
              </a:pPr>
              <a:t>29</a:t>
            </a:fld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47328" y="6570813"/>
            <a:ext cx="787253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800" i="1" dirty="0" err="1"/>
              <a:t>Fonte:https</a:t>
            </a:r>
            <a:r>
              <a:rPr lang="pt-BR" sz="800" i="1" dirty="0"/>
              <a:t>://sisweb.tesouro.gov.br/</a:t>
            </a:r>
            <a:r>
              <a:rPr lang="pt-BR" sz="800" i="1" dirty="0" err="1"/>
              <a:t>apex</a:t>
            </a:r>
            <a:r>
              <a:rPr lang="pt-BR" sz="800" i="1" dirty="0"/>
              <a:t>/</a:t>
            </a:r>
            <a:r>
              <a:rPr lang="pt-BR" sz="800" i="1" dirty="0" err="1"/>
              <a:t>f?p</a:t>
            </a:r>
            <a:r>
              <a:rPr lang="pt-BR" sz="800" i="1" dirty="0"/>
              <a:t>=2501:9::::9:P9_ID_PUBLICACAO:41464</a:t>
            </a:r>
          </a:p>
        </p:txBody>
      </p:sp>
      <p:sp>
        <p:nvSpPr>
          <p:cNvPr id="7" name="Retângulo 6"/>
          <p:cNvSpPr/>
          <p:nvPr/>
        </p:nvSpPr>
        <p:spPr>
          <a:xfrm>
            <a:off x="119336" y="6936"/>
            <a:ext cx="7176120" cy="516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800" dirty="0">
                <a:solidFill>
                  <a:schemeClr val="tx2"/>
                </a:solidFill>
                <a:latin typeface="Berlin Sans FB Demi" panose="020E0802020502020306" pitchFamily="34" charset="0"/>
              </a:rPr>
              <a:t>APÊNDICE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383" y="2566974"/>
            <a:ext cx="4608513" cy="33165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671617"/>
            <a:ext cx="2940201" cy="539778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67807" y="1208735"/>
            <a:ext cx="3960440" cy="406057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07767" y="1138920"/>
            <a:ext cx="432048" cy="440000"/>
          </a:xfrm>
          <a:prstGeom prst="rect">
            <a:avLst/>
          </a:prstGeom>
        </p:spPr>
      </p:pic>
      <p:pic>
        <p:nvPicPr>
          <p:cNvPr id="14" name="Picture 4" descr="Estive aqui marcador - ícones de mapas e bandeiras gráti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939" y="1772816"/>
            <a:ext cx="227662" cy="227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aixaDeTexto 14"/>
          <p:cNvSpPr txBox="1"/>
          <p:nvPr/>
        </p:nvSpPr>
        <p:spPr>
          <a:xfrm>
            <a:off x="8711732" y="1726908"/>
            <a:ext cx="341471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>
                <a:solidFill>
                  <a:srgbClr val="727272"/>
                </a:solidFill>
                <a:latin typeface="Berlin Sans FB Demi" panose="020E0802020502020306" pitchFamily="34" charset="0"/>
              </a:rPr>
              <a:t>Análise de 3 indicadores econômico-financeiros:</a:t>
            </a:r>
          </a:p>
          <a:p>
            <a:endParaRPr lang="pt-BR" sz="1200" dirty="0">
              <a:solidFill>
                <a:srgbClr val="727272"/>
              </a:solidFill>
              <a:latin typeface="Berlin Sans FB Demi" panose="020E0802020502020306" pitchFamily="34" charset="0"/>
            </a:endParaRPr>
          </a:p>
          <a:p>
            <a:r>
              <a:rPr lang="pt-BR" sz="1200" dirty="0">
                <a:solidFill>
                  <a:srgbClr val="727272"/>
                </a:solidFill>
                <a:latin typeface="Berlin Sans FB Demi" panose="020E0802020502020306" pitchFamily="34" charset="0"/>
              </a:rPr>
              <a:t>I – Endividamento;</a:t>
            </a:r>
          </a:p>
          <a:p>
            <a:r>
              <a:rPr lang="pt-BR" sz="1200" dirty="0">
                <a:solidFill>
                  <a:srgbClr val="727272"/>
                </a:solidFill>
                <a:latin typeface="Berlin Sans FB Demi" panose="020E0802020502020306" pitchFamily="34" charset="0"/>
              </a:rPr>
              <a:t>II – Poupança Corrente; e </a:t>
            </a:r>
          </a:p>
          <a:p>
            <a:r>
              <a:rPr lang="pt-BR" sz="1200" dirty="0">
                <a:solidFill>
                  <a:srgbClr val="727272"/>
                </a:solidFill>
                <a:latin typeface="Berlin Sans FB Demi" panose="020E0802020502020306" pitchFamily="34" charset="0"/>
              </a:rPr>
              <a:t>III – Liquidez.</a:t>
            </a:r>
            <a:endParaRPr lang="pt-BR" sz="1050" dirty="0">
              <a:solidFill>
                <a:srgbClr val="7272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475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7873503" y="4340093"/>
            <a:ext cx="2844800" cy="365125"/>
          </a:xfrm>
        </p:spPr>
        <p:txBody>
          <a:bodyPr/>
          <a:lstStyle/>
          <a:p>
            <a:pPr>
              <a:defRPr/>
            </a:pPr>
            <a:fld id="{7A2F3EFF-9904-46D8-B353-A03427DBF4F0}" type="slidenum">
              <a:rPr lang="pt-BR" smtClean="0"/>
              <a:pPr>
                <a:defRPr/>
              </a:pPr>
              <a:t>3</a:t>
            </a:fld>
            <a:endParaRPr lang="pt-BR" dirty="0"/>
          </a:p>
        </p:txBody>
      </p:sp>
      <p:pic>
        <p:nvPicPr>
          <p:cNvPr id="2050" name="Picture 2" descr="Banco Central do Brasil - O que é, como funciona e funções do Bacen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40" b="23954"/>
          <a:stretch/>
        </p:blipFill>
        <p:spPr bwMode="auto">
          <a:xfrm>
            <a:off x="819325" y="1750988"/>
            <a:ext cx="1336695" cy="360040"/>
          </a:xfrm>
          <a:prstGeom prst="rect">
            <a:avLst/>
          </a:prstGeom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ixaDeTexto 10"/>
          <p:cNvSpPr txBox="1"/>
          <p:nvPr/>
        </p:nvSpPr>
        <p:spPr>
          <a:xfrm>
            <a:off x="231650" y="878565"/>
            <a:ext cx="32576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latin typeface="Berlin Sans FB Demi" panose="020E0802020502020306" pitchFamily="34" charset="0"/>
              </a:rPr>
              <a:t>Resolução CMN nº 4.963/21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-2388" y="67699"/>
            <a:ext cx="37257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>
                <a:solidFill>
                  <a:schemeClr val="tx2"/>
                </a:solidFill>
                <a:latin typeface="Berlin Sans FB Demi" panose="020E0802020502020306" pitchFamily="34" charset="0"/>
              </a:rPr>
              <a:t>Empréstimos Consignados na EC 103/19</a:t>
            </a:r>
          </a:p>
        </p:txBody>
      </p:sp>
      <p:sp>
        <p:nvSpPr>
          <p:cNvPr id="2" name="Retângulo 1"/>
          <p:cNvSpPr/>
          <p:nvPr/>
        </p:nvSpPr>
        <p:spPr>
          <a:xfrm>
            <a:off x="2639615" y="1505649"/>
            <a:ext cx="8078688" cy="5284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800" dirty="0"/>
              <a:t>Art. 2º  Observadas as limitações e condições estabelecidas nesta Resolução, os recursos dos RPPS devem ser alocados nos seguintes segmentos de aplicação: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800" dirty="0"/>
              <a:t>I - renda fixa;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800" dirty="0"/>
              <a:t>II - renda variável;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800" dirty="0"/>
              <a:t>III - investimentos no exterior;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800" dirty="0"/>
              <a:t>IV - investimentos estruturados;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800" dirty="0"/>
              <a:t>V - fundos imobiliários;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800" u="sng" dirty="0"/>
              <a:t>VI - empréstimos consignados</a:t>
            </a:r>
            <a:r>
              <a:rPr lang="pt-BR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760334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2F3EFF-9904-46D8-B353-A03427DBF4F0}" type="slidenum">
              <a:rPr lang="pt-BR" smtClean="0"/>
              <a:pPr>
                <a:defRPr/>
              </a:pPr>
              <a:t>30</a:t>
            </a:fld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0" y="83974"/>
            <a:ext cx="7176120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dirty="0">
                <a:solidFill>
                  <a:schemeClr val="tx2"/>
                </a:solidFill>
                <a:latin typeface="Berlin Sans FB Demi" panose="020E0802020502020306" pitchFamily="34" charset="0"/>
              </a:rPr>
              <a:t>Dados da Capacidade de Pagamento dos Entes Federativos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r="1575"/>
          <a:stretch/>
        </p:blipFill>
        <p:spPr>
          <a:xfrm>
            <a:off x="7167544" y="1438797"/>
            <a:ext cx="3943930" cy="323867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27" y="1164445"/>
            <a:ext cx="5186989" cy="5519113"/>
          </a:xfrm>
          <a:prstGeom prst="rect">
            <a:avLst/>
          </a:prstGeom>
        </p:spPr>
      </p:pic>
      <p:sp>
        <p:nvSpPr>
          <p:cNvPr id="12" name="Retângulo 11"/>
          <p:cNvSpPr/>
          <p:nvPr/>
        </p:nvSpPr>
        <p:spPr>
          <a:xfrm>
            <a:off x="47328" y="6570813"/>
            <a:ext cx="787253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800" i="1" dirty="0" err="1"/>
              <a:t>Fonte:https</a:t>
            </a:r>
            <a:r>
              <a:rPr lang="pt-BR" sz="800" i="1" dirty="0"/>
              <a:t>://sisweb.tesouro.gov.br/</a:t>
            </a:r>
            <a:r>
              <a:rPr lang="pt-BR" sz="800" i="1" dirty="0" err="1"/>
              <a:t>apex</a:t>
            </a:r>
            <a:r>
              <a:rPr lang="pt-BR" sz="800" i="1" dirty="0"/>
              <a:t>/</a:t>
            </a:r>
            <a:r>
              <a:rPr lang="pt-BR" sz="800" i="1" dirty="0" err="1"/>
              <a:t>f?p</a:t>
            </a:r>
            <a:r>
              <a:rPr lang="pt-BR" sz="800" i="1" dirty="0"/>
              <a:t>=2501:9::::9:P9_ID_PUBLICACAO:41464</a:t>
            </a: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0725" y="1786530"/>
            <a:ext cx="6331275" cy="3587934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88971E28-5E38-4ABE-A324-42E8DA9EC4AC}"/>
              </a:ext>
            </a:extLst>
          </p:cNvPr>
          <p:cNvSpPr txBox="1"/>
          <p:nvPr/>
        </p:nvSpPr>
        <p:spPr>
          <a:xfrm>
            <a:off x="1487488" y="702780"/>
            <a:ext cx="2635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u="sng" dirty="0">
                <a:latin typeface="Arial Narrow" panose="020B0606020202030204" pitchFamily="34" charset="0"/>
              </a:rPr>
              <a:t>Situação dos Estados</a:t>
            </a:r>
          </a:p>
        </p:txBody>
      </p:sp>
      <p:pic>
        <p:nvPicPr>
          <p:cNvPr id="14" name="Picture 4" descr="Check free vector icons designed by Dave Gandy | Ícones, Vetores, Icone  grátis">
            <a:extLst>
              <a:ext uri="{FF2B5EF4-FFF2-40B4-BE49-F238E27FC236}">
                <a16:creationId xmlns:a16="http://schemas.microsoft.com/office/drawing/2014/main" id="{65329DDA-19C8-4759-A73B-E1BC0967AD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32" y="759516"/>
            <a:ext cx="771294" cy="404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14347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0" name="Picture 20" descr="Brasil Geografia Mapa - Gráfico vetorial grátis no Pixab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7" y="2657163"/>
            <a:ext cx="4093030" cy="40610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2F3EFF-9904-46D8-B353-A03427DBF4F0}" type="slidenum">
              <a:rPr lang="pt-BR" smtClean="0"/>
              <a:pPr>
                <a:defRPr/>
              </a:pPr>
              <a:t>31</a:t>
            </a:fld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344" y="1268760"/>
            <a:ext cx="2443200" cy="537680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F123BB1D-A948-492B-B019-00D5BFC3522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878"/>
          <a:stretch/>
        </p:blipFill>
        <p:spPr>
          <a:xfrm>
            <a:off x="2667706" y="1925189"/>
            <a:ext cx="5415622" cy="3054902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8440649" y="4670848"/>
            <a:ext cx="78739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1600" dirty="0">
                <a:solidFill>
                  <a:srgbClr val="727272"/>
                </a:solidFill>
                <a:latin typeface="Berlin Sans FB Demi" panose="020E0802020502020306" pitchFamily="34" charset="0"/>
              </a:rPr>
              <a:t>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1600" dirty="0">
                <a:solidFill>
                  <a:srgbClr val="727272"/>
                </a:solidFill>
                <a:latin typeface="Berlin Sans FB Demi" panose="020E0802020502020306" pitchFamily="34" charset="0"/>
              </a:rPr>
              <a:t>MT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1600" dirty="0">
                <a:solidFill>
                  <a:srgbClr val="727272"/>
                </a:solidFill>
                <a:latin typeface="Berlin Sans FB Demi" panose="020E0802020502020306" pitchFamily="34" charset="0"/>
              </a:rPr>
              <a:t>PB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1600" dirty="0">
                <a:solidFill>
                  <a:srgbClr val="727272"/>
                </a:solidFill>
                <a:latin typeface="Berlin Sans FB Demi" panose="020E0802020502020306" pitchFamily="34" charset="0"/>
              </a:rPr>
              <a:t>RO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1600" dirty="0">
                <a:solidFill>
                  <a:srgbClr val="727272"/>
                </a:solidFill>
                <a:latin typeface="Berlin Sans FB Demi" panose="020E0802020502020306" pitchFamily="34" charset="0"/>
              </a:rPr>
              <a:t>RR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9497162" y="2207067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0331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NOTA A (19%)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127165" y="6644465"/>
            <a:ext cx="79672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00" dirty="0"/>
              <a:t>Fonte: </a:t>
            </a:r>
            <a:r>
              <a:rPr lang="pt-BR" sz="800" dirty="0">
                <a:hlinkClick r:id="rId6"/>
              </a:rPr>
              <a:t>http://www.tesourotransparente.gov.br/ckan/dataset/capag-estados/resource/c5bc2f34-78c7-4a31-86de-789dcbac8a81</a:t>
            </a:r>
            <a:r>
              <a:rPr lang="pt-BR" sz="800" dirty="0"/>
              <a:t> (</a:t>
            </a:r>
            <a:r>
              <a:rPr lang="pt-BR" sz="800" dirty="0">
                <a:solidFill>
                  <a:srgbClr val="444444"/>
                </a:solidFill>
                <a:latin typeface="Open Sans"/>
              </a:rPr>
              <a:t>Dados atualizados em novembro de 2021)</a:t>
            </a:r>
            <a:endParaRPr lang="pt-BR" sz="800" dirty="0"/>
          </a:p>
          <a:p>
            <a:endParaRPr lang="pt-BR" sz="800" dirty="0"/>
          </a:p>
        </p:txBody>
      </p:sp>
      <p:pic>
        <p:nvPicPr>
          <p:cNvPr id="10242" name="Picture 2" descr="BANDEIRA DO BRASIL - DO ESTADO DO ESPIRITO SANTO EM VETOR, JPG, PNG,  EDITÁVEL 0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8011" y="-6583423"/>
            <a:ext cx="81278" cy="4571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tângulo 12"/>
          <p:cNvSpPr/>
          <p:nvPr/>
        </p:nvSpPr>
        <p:spPr>
          <a:xfrm>
            <a:off x="0" y="83974"/>
            <a:ext cx="7176120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dirty="0">
                <a:solidFill>
                  <a:schemeClr val="tx2"/>
                </a:solidFill>
                <a:latin typeface="Berlin Sans FB Demi" panose="020E0802020502020306" pitchFamily="34" charset="0"/>
              </a:rPr>
              <a:t>Dados da Capacidade de Pagamento dos Entes Federativos</a:t>
            </a:r>
          </a:p>
        </p:txBody>
      </p:sp>
      <p:pic>
        <p:nvPicPr>
          <p:cNvPr id="10258" name="Picture 18" descr="Ilustração Troféu PNG COM FUNDO TRANSPARENTE GRÁTI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5832" y="1916832"/>
            <a:ext cx="403442" cy="612287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2" name="Picture 22" descr="File:Flag map of Espirito Santo.png - Wikipedia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452">
            <a:off x="11214717" y="5093487"/>
            <a:ext cx="255580" cy="3722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4" name="Picture 24" descr="File:Flag map of Mato Grosso do Sul.png - Wikipedia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4184" y="1476171"/>
            <a:ext cx="4672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6" name="Picture 26" descr="Ficheiro:Flag map of Paraíba.svg – Wikipédia, a enciclopédia livre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8992" y="3866078"/>
            <a:ext cx="426790" cy="25607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8" name="Picture 28" descr="File:Flag map of Mato Grosso do Sul.png - Wikipedia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5646" y="4980091"/>
            <a:ext cx="731231" cy="7155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0" name="Picture 30" descr="File:Flag map of Rondonia.png - Wikimedia Commons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03" y="4024880"/>
            <a:ext cx="742776" cy="62318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2" name="Picture 32" descr="Mapa De Roraima Png Transparent Images – Free PNG Images Vector, PSD,  Clipart, Templates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1288" y="2656838"/>
            <a:ext cx="653006" cy="71939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de cantos arredondados 4"/>
          <p:cNvSpPr/>
          <p:nvPr/>
        </p:nvSpPr>
        <p:spPr>
          <a:xfrm>
            <a:off x="7114201" y="2394771"/>
            <a:ext cx="216024" cy="18162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74" name="Picture 34" descr="Tesouro nacional: Como investir em títulos públicos do tesouro?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8" t="26405" r="5009" b="33510"/>
          <a:stretch/>
        </p:blipFill>
        <p:spPr bwMode="auto">
          <a:xfrm>
            <a:off x="3405837" y="5342802"/>
            <a:ext cx="3012361" cy="730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CaixaDeTexto 31"/>
          <p:cNvSpPr txBox="1"/>
          <p:nvPr/>
        </p:nvSpPr>
        <p:spPr>
          <a:xfrm>
            <a:off x="11058820" y="2522957"/>
            <a:ext cx="101341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sz="1400" dirty="0">
                <a:solidFill>
                  <a:srgbClr val="727272"/>
                </a:solidFill>
                <a:latin typeface="Berlin Sans FB Demi" panose="020E0802020502020306" pitchFamily="34" charset="0"/>
              </a:rPr>
              <a:t>B: 56%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sz="1400" dirty="0">
                <a:solidFill>
                  <a:srgbClr val="727272"/>
                </a:solidFill>
                <a:latin typeface="Berlin Sans FB Demi" panose="020E0802020502020306" pitchFamily="34" charset="0"/>
              </a:rPr>
              <a:t>C: 15%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sz="1400" dirty="0">
                <a:solidFill>
                  <a:srgbClr val="727272"/>
                </a:solidFill>
                <a:latin typeface="Berlin Sans FB Demi" panose="020E0802020502020306" pitchFamily="34" charset="0"/>
              </a:rPr>
              <a:t>D: 11% </a:t>
            </a:r>
          </a:p>
        </p:txBody>
      </p:sp>
      <p:pic>
        <p:nvPicPr>
          <p:cNvPr id="3076" name="Picture 4" descr="Check free vector icons designed by Dave Gandy | Ícones, Vetores, Icone  grátis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4544" y="1319425"/>
            <a:ext cx="771294" cy="404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aixaDeTexto 23"/>
          <p:cNvSpPr txBox="1"/>
          <p:nvPr/>
        </p:nvSpPr>
        <p:spPr>
          <a:xfrm>
            <a:off x="119336" y="643282"/>
            <a:ext cx="69188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latin typeface="Berlin Sans FB Demi" panose="020E0802020502020306" pitchFamily="34" charset="0"/>
              </a:rPr>
              <a:t>Considerações sobre o impacto do novo segmento (</a:t>
            </a:r>
            <a:r>
              <a:rPr lang="pt-BR" sz="2000" u="sng" dirty="0">
                <a:latin typeface="Berlin Sans FB Demi" panose="020E0802020502020306" pitchFamily="34" charset="0"/>
              </a:rPr>
              <a:t>CAPAG</a:t>
            </a:r>
            <a:r>
              <a:rPr lang="pt-BR" sz="2000" dirty="0">
                <a:latin typeface="Berlin Sans FB Demi" panose="020E0802020502020306" pitchFamily="34" charset="0"/>
              </a:rPr>
              <a:t>)</a:t>
            </a:r>
            <a:endParaRPr lang="pt-BR" sz="1600" dirty="0"/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B074054A-F0A7-4A3F-BABB-2B174C991194}"/>
              </a:ext>
            </a:extLst>
          </p:cNvPr>
          <p:cNvSpPr txBox="1"/>
          <p:nvPr/>
        </p:nvSpPr>
        <p:spPr>
          <a:xfrm>
            <a:off x="3405838" y="1250776"/>
            <a:ext cx="2635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u="sng" dirty="0">
                <a:latin typeface="Arial Narrow" panose="020B0606020202030204" pitchFamily="34" charset="0"/>
              </a:rPr>
              <a:t>Situação dos Estados</a:t>
            </a:r>
          </a:p>
        </p:txBody>
      </p:sp>
    </p:spTree>
    <p:extLst>
      <p:ext uri="{BB962C8B-B14F-4D97-AF65-F5344CB8AC3E}">
        <p14:creationId xmlns:p14="http://schemas.microsoft.com/office/powerpoint/2010/main" val="33953629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2F3EFF-9904-46D8-B353-A03427DBF4F0}" type="slidenum">
              <a:rPr lang="pt-BR" smtClean="0"/>
              <a:pPr>
                <a:defRPr/>
              </a:pPr>
              <a:t>32</a:t>
            </a:fld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0" y="83974"/>
            <a:ext cx="7176120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dirty="0">
                <a:solidFill>
                  <a:schemeClr val="tx2"/>
                </a:solidFill>
                <a:latin typeface="Berlin Sans FB Demi" panose="020E0802020502020306" pitchFamily="34" charset="0"/>
              </a:rPr>
              <a:t>Dados da Capacidade de Pagamento dos Entes Federativos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82" y="1701072"/>
            <a:ext cx="12232293" cy="4514158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5904595" y="932248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pt-BR" sz="2000" b="1" i="1" dirty="0"/>
              <a:t>“Também para as capitais estaduais, o número de Entes com rating A ou B apresentou melhora: são 17 Municípios com boa saúde fiscal em 2021, contra 13 em 2020”. (BOLETIM DOS ENTES SUBNACIONAIS – Out/21, p. 75)</a:t>
            </a:r>
          </a:p>
        </p:txBody>
      </p:sp>
      <p:sp>
        <p:nvSpPr>
          <p:cNvPr id="9" name="Retângulo 8"/>
          <p:cNvSpPr/>
          <p:nvPr/>
        </p:nvSpPr>
        <p:spPr>
          <a:xfrm>
            <a:off x="47328" y="6570813"/>
            <a:ext cx="787253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800" i="1" dirty="0" err="1"/>
              <a:t>Fonte:https</a:t>
            </a:r>
            <a:r>
              <a:rPr lang="pt-BR" sz="800" i="1" dirty="0"/>
              <a:t>://sisweb.tesouro.gov.br/</a:t>
            </a:r>
            <a:r>
              <a:rPr lang="pt-BR" sz="800" i="1" dirty="0" err="1"/>
              <a:t>apex</a:t>
            </a:r>
            <a:r>
              <a:rPr lang="pt-BR" sz="800" i="1" dirty="0"/>
              <a:t>/</a:t>
            </a:r>
            <a:r>
              <a:rPr lang="pt-BR" sz="800" i="1" dirty="0" err="1"/>
              <a:t>f?p</a:t>
            </a:r>
            <a:r>
              <a:rPr lang="pt-BR" sz="800" i="1" dirty="0"/>
              <a:t>=2501:9::::9:P9_ID_PUBLICACAO:41464</a:t>
            </a:r>
          </a:p>
        </p:txBody>
      </p:sp>
      <p:pic>
        <p:nvPicPr>
          <p:cNvPr id="10" name="Picture 4" descr="Check free vector icons designed by Dave Gandy | Ícones, Vetores, Icone  grátis">
            <a:extLst>
              <a:ext uri="{FF2B5EF4-FFF2-40B4-BE49-F238E27FC236}">
                <a16:creationId xmlns:a16="http://schemas.microsoft.com/office/drawing/2014/main" id="{2BBE6901-7A7E-432F-8B8D-6548ADEA43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125" y="1097664"/>
            <a:ext cx="771294" cy="404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F8C3BE3C-9DA8-4C6A-8D22-B48DFFD6FF90}"/>
              </a:ext>
            </a:extLst>
          </p:cNvPr>
          <p:cNvSpPr txBox="1"/>
          <p:nvPr/>
        </p:nvSpPr>
        <p:spPr>
          <a:xfrm>
            <a:off x="1297419" y="1029015"/>
            <a:ext cx="2635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u="sng" dirty="0">
                <a:latin typeface="Arial Narrow" panose="020B0606020202030204" pitchFamily="34" charset="0"/>
              </a:rPr>
              <a:t>Situação das Capitais</a:t>
            </a:r>
          </a:p>
        </p:txBody>
      </p:sp>
    </p:spTree>
    <p:extLst>
      <p:ext uri="{BB962C8B-B14F-4D97-AF65-F5344CB8AC3E}">
        <p14:creationId xmlns:p14="http://schemas.microsoft.com/office/powerpoint/2010/main" val="42494527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2F3EFF-9904-46D8-B353-A03427DBF4F0}" type="slidenum">
              <a:rPr lang="pt-BR" smtClean="0"/>
              <a:pPr>
                <a:defRPr/>
              </a:pPr>
              <a:t>33</a:t>
            </a:fld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45" y="781681"/>
            <a:ext cx="10225136" cy="608936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3717" b="1"/>
          <a:stretch/>
        </p:blipFill>
        <p:spPr>
          <a:xfrm>
            <a:off x="20852" y="531048"/>
            <a:ext cx="6016065" cy="545825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7" name="Retângulo 6"/>
          <p:cNvSpPr/>
          <p:nvPr/>
        </p:nvSpPr>
        <p:spPr>
          <a:xfrm>
            <a:off x="47328" y="6570813"/>
            <a:ext cx="787253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800" i="1" dirty="0" err="1"/>
              <a:t>Fonte:https</a:t>
            </a:r>
            <a:r>
              <a:rPr lang="pt-BR" sz="800" i="1" dirty="0"/>
              <a:t>://sisweb.tesouro.gov.br/</a:t>
            </a:r>
            <a:r>
              <a:rPr lang="pt-BR" sz="800" i="1" dirty="0" err="1"/>
              <a:t>apex</a:t>
            </a:r>
            <a:r>
              <a:rPr lang="pt-BR" sz="800" i="1" dirty="0"/>
              <a:t>/</a:t>
            </a:r>
            <a:r>
              <a:rPr lang="pt-BR" sz="800" i="1" dirty="0" err="1"/>
              <a:t>f?p</a:t>
            </a:r>
            <a:r>
              <a:rPr lang="pt-BR" sz="800" i="1" dirty="0"/>
              <a:t>=2501:9::::9:P9_ID_PUBLICACAO:41464</a:t>
            </a:r>
          </a:p>
        </p:txBody>
      </p:sp>
      <p:sp>
        <p:nvSpPr>
          <p:cNvPr id="8" name="Retângulo 7"/>
          <p:cNvSpPr/>
          <p:nvPr/>
        </p:nvSpPr>
        <p:spPr>
          <a:xfrm>
            <a:off x="0" y="83974"/>
            <a:ext cx="7176120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dirty="0">
                <a:solidFill>
                  <a:schemeClr val="tx2"/>
                </a:solidFill>
                <a:latin typeface="Berlin Sans FB Demi" panose="020E0802020502020306" pitchFamily="34" charset="0"/>
              </a:rPr>
              <a:t>Dados da Capacidade de Pagamento dos Entes Federativos</a:t>
            </a:r>
          </a:p>
        </p:txBody>
      </p:sp>
    </p:spTree>
    <p:extLst>
      <p:ext uri="{BB962C8B-B14F-4D97-AF65-F5344CB8AC3E}">
        <p14:creationId xmlns:p14="http://schemas.microsoft.com/office/powerpoint/2010/main" val="3817274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83681">
            <a:off x="7628100" y="1901400"/>
            <a:ext cx="3941175" cy="184158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2F3EFF-9904-46D8-B353-A03427DBF4F0}" type="slidenum">
              <a:rPr lang="pt-BR" smtClean="0"/>
              <a:pPr>
                <a:defRPr/>
              </a:pPr>
              <a:t>34</a:t>
            </a:fld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123BB1D-A948-492B-B019-00D5BFC352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71" t="32785" r="70584" b="9345"/>
          <a:stretch/>
        </p:blipFill>
        <p:spPr>
          <a:xfrm>
            <a:off x="790728" y="1844824"/>
            <a:ext cx="1368152" cy="1584176"/>
          </a:xfrm>
          <a:prstGeom prst="rect">
            <a:avLst/>
          </a:prstGeom>
        </p:spPr>
      </p:pic>
      <p:pic>
        <p:nvPicPr>
          <p:cNvPr id="8" name="Picture 34" descr="Tesouro nacional: Como investir em títulos públicos do tesouro?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8" t="26405" r="5009" b="33510"/>
          <a:stretch/>
        </p:blipFill>
        <p:spPr bwMode="auto">
          <a:xfrm>
            <a:off x="2207147" y="2656286"/>
            <a:ext cx="2083572" cy="505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2217184" y="1921768"/>
            <a:ext cx="21980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sz="1600" dirty="0">
                <a:solidFill>
                  <a:srgbClr val="727272"/>
                </a:solidFill>
                <a:latin typeface="Berlin Sans FB Demi" panose="020E0802020502020306" pitchFamily="34" charset="0"/>
              </a:rPr>
              <a:t>B: 15%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sz="1600" dirty="0">
                <a:solidFill>
                  <a:srgbClr val="727272"/>
                </a:solidFill>
                <a:latin typeface="Berlin Sans FB Demi" panose="020E0802020502020306" pitchFamily="34" charset="0"/>
              </a:rPr>
              <a:t>Abaixo de B*: 47% 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946950" y="2171965"/>
            <a:ext cx="11320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801 (38%)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838995" y="1233237"/>
            <a:ext cx="29306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u="sng" dirty="0">
                <a:latin typeface="Arial Narrow" panose="020B0606020202030204" pitchFamily="34" charset="0"/>
              </a:rPr>
              <a:t>Situação dos Municípios</a:t>
            </a:r>
          </a:p>
        </p:txBody>
      </p:sp>
      <p:graphicFrame>
        <p:nvGraphicFramePr>
          <p:cNvPr id="12" name="Grá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9380656"/>
              </p:ext>
            </p:extLst>
          </p:nvPr>
        </p:nvGraphicFramePr>
        <p:xfrm>
          <a:off x="622971" y="3501008"/>
          <a:ext cx="4464917" cy="2678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Retângulo 12"/>
          <p:cNvSpPr/>
          <p:nvPr/>
        </p:nvSpPr>
        <p:spPr>
          <a:xfrm>
            <a:off x="9344" y="100873"/>
            <a:ext cx="7176120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dirty="0">
                <a:solidFill>
                  <a:schemeClr val="tx2"/>
                </a:solidFill>
                <a:latin typeface="Berlin Sans FB Demi" panose="020E0802020502020306" pitchFamily="34" charset="0"/>
              </a:rPr>
              <a:t>Dados da Capacidade de Pagamento dos Entes Federativos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143077" y="694428"/>
            <a:ext cx="69188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latin typeface="Berlin Sans FB Demi" panose="020E0802020502020306" pitchFamily="34" charset="0"/>
              </a:rPr>
              <a:t>Considerações sobre o impacto do novo segmento (</a:t>
            </a:r>
            <a:r>
              <a:rPr lang="pt-BR" sz="2000" u="sng" dirty="0">
                <a:latin typeface="Berlin Sans FB Demi" panose="020E0802020502020306" pitchFamily="34" charset="0"/>
              </a:rPr>
              <a:t>CAPAG</a:t>
            </a:r>
            <a:r>
              <a:rPr lang="pt-BR" sz="2000" dirty="0">
                <a:latin typeface="Berlin Sans FB Demi" panose="020E0802020502020306" pitchFamily="34" charset="0"/>
              </a:rPr>
              <a:t>)</a:t>
            </a:r>
            <a:endParaRPr lang="pt-BR" sz="1600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127165" y="6644465"/>
            <a:ext cx="79672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00" dirty="0"/>
              <a:t>Fonte: </a:t>
            </a:r>
            <a:r>
              <a:rPr lang="pt-BR" sz="800" dirty="0">
                <a:hlinkClick r:id="rId6"/>
              </a:rPr>
              <a:t>http://www.tesourotransparente.gov.br/ckan/dataset/capag-estados/resource/c5bc2f34-78c7-4a31-86de-789dcbac8a81</a:t>
            </a:r>
            <a:r>
              <a:rPr lang="pt-BR" sz="800" dirty="0"/>
              <a:t> (</a:t>
            </a:r>
            <a:r>
              <a:rPr lang="pt-BR" sz="800" dirty="0">
                <a:solidFill>
                  <a:srgbClr val="444444"/>
                </a:solidFill>
                <a:latin typeface="Open Sans"/>
              </a:rPr>
              <a:t>Dados atualizados em novembro de 2021)</a:t>
            </a:r>
            <a:endParaRPr lang="pt-BR" sz="800" dirty="0"/>
          </a:p>
          <a:p>
            <a:endParaRPr lang="pt-BR" sz="800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5273629" y="1595506"/>
            <a:ext cx="39901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sz="1400" dirty="0">
                <a:latin typeface="Berlin Sans FB Demi" panose="020E0802020502020306" pitchFamily="34" charset="0"/>
              </a:rPr>
              <a:t>Impacto da CAPAG na Massa dos Segurados</a:t>
            </a:r>
            <a:endParaRPr lang="pt-BR" sz="1100" dirty="0"/>
          </a:p>
        </p:txBody>
      </p:sp>
      <p:sp>
        <p:nvSpPr>
          <p:cNvPr id="3" name="Elipse 2"/>
          <p:cNvSpPr/>
          <p:nvPr/>
        </p:nvSpPr>
        <p:spPr>
          <a:xfrm>
            <a:off x="7274091" y="4193341"/>
            <a:ext cx="518458" cy="432048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0" name="Conector de seta reta 9"/>
          <p:cNvCxnSpPr/>
          <p:nvPr/>
        </p:nvCxnSpPr>
        <p:spPr>
          <a:xfrm>
            <a:off x="8033521" y="4417673"/>
            <a:ext cx="1062307" cy="494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CaixaDeTexto 17"/>
          <p:cNvSpPr txBox="1"/>
          <p:nvPr/>
        </p:nvSpPr>
        <p:spPr>
          <a:xfrm>
            <a:off x="9527355" y="4224699"/>
            <a:ext cx="8402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/>
              <a:t>100%</a:t>
            </a:r>
          </a:p>
        </p:txBody>
      </p:sp>
      <p:sp>
        <p:nvSpPr>
          <p:cNvPr id="20" name="Retângulo de cantos arredondados 19"/>
          <p:cNvSpPr/>
          <p:nvPr/>
        </p:nvSpPr>
        <p:spPr>
          <a:xfrm>
            <a:off x="7346099" y="4871319"/>
            <a:ext cx="432534" cy="1430609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</a:p>
          <a:p>
            <a:pPr algn="ctr"/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</a:p>
          <a:p>
            <a:pPr algn="ctr"/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</a:p>
        </p:txBody>
      </p:sp>
      <p:sp>
        <p:nvSpPr>
          <p:cNvPr id="21" name="Chave esquerda 20"/>
          <p:cNvSpPr/>
          <p:nvPr/>
        </p:nvSpPr>
        <p:spPr>
          <a:xfrm>
            <a:off x="7907083" y="5010559"/>
            <a:ext cx="310728" cy="1152128"/>
          </a:xfrm>
          <a:prstGeom prst="leftBrace">
            <a:avLst>
              <a:gd name="adj1" fmla="val 0"/>
              <a:gd name="adj2" fmla="val 500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2" name="Conector de seta reta 21"/>
          <p:cNvCxnSpPr/>
          <p:nvPr/>
        </p:nvCxnSpPr>
        <p:spPr>
          <a:xfrm>
            <a:off x="8217811" y="5010559"/>
            <a:ext cx="80277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Conector de seta reta 23"/>
          <p:cNvCxnSpPr/>
          <p:nvPr/>
        </p:nvCxnSpPr>
        <p:spPr>
          <a:xfrm>
            <a:off x="8206924" y="6162687"/>
            <a:ext cx="80277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CaixaDeTexto 24"/>
          <p:cNvSpPr txBox="1"/>
          <p:nvPr/>
        </p:nvSpPr>
        <p:spPr>
          <a:xfrm>
            <a:off x="9598687" y="4815000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/>
              <a:t>39%</a:t>
            </a:r>
          </a:p>
        </p:txBody>
      </p:sp>
      <p:sp>
        <p:nvSpPr>
          <p:cNvPr id="26" name="CaixaDeTexto 25"/>
          <p:cNvSpPr txBox="1"/>
          <p:nvPr/>
        </p:nvSpPr>
        <p:spPr>
          <a:xfrm>
            <a:off x="9598688" y="5901818"/>
            <a:ext cx="5549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/>
              <a:t>4%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8062447" y="5121367"/>
            <a:ext cx="321754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50" i="1" dirty="0"/>
              <a:t>(Aposentados e pensionistas vinculados ao RPPS)</a:t>
            </a:r>
          </a:p>
        </p:txBody>
      </p:sp>
      <p:sp>
        <p:nvSpPr>
          <p:cNvPr id="28" name="CaixaDeTexto 27"/>
          <p:cNvSpPr txBox="1"/>
          <p:nvPr/>
        </p:nvSpPr>
        <p:spPr>
          <a:xfrm>
            <a:off x="8033521" y="6247468"/>
            <a:ext cx="415847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i="1" dirty="0"/>
              <a:t>(Aposentados e pensionistas vinculados do Fundo em Capitalização)</a:t>
            </a:r>
          </a:p>
        </p:txBody>
      </p:sp>
      <p:sp>
        <p:nvSpPr>
          <p:cNvPr id="29" name="CaixaDeTexto 28"/>
          <p:cNvSpPr txBox="1"/>
          <p:nvPr/>
        </p:nvSpPr>
        <p:spPr>
          <a:xfrm>
            <a:off x="10037866" y="5999588"/>
            <a:ext cx="25010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/>
              <a:t>(Segregação de Massa)</a:t>
            </a:r>
          </a:p>
        </p:txBody>
      </p:sp>
      <p:pic>
        <p:nvPicPr>
          <p:cNvPr id="30" name="Picture 4" descr="Check free vector icons designed by Dave Gandy | Ícones, Vetores, Icone  gráti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8" y="1275410"/>
            <a:ext cx="771294" cy="404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CaixaDeTexto 30"/>
          <p:cNvSpPr txBox="1"/>
          <p:nvPr/>
        </p:nvSpPr>
        <p:spPr>
          <a:xfrm>
            <a:off x="6960096" y="3768471"/>
            <a:ext cx="4968552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pt-BR" sz="1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Nota CAPAG                     % da massa  </a:t>
            </a:r>
          </a:p>
        </p:txBody>
      </p:sp>
      <p:sp>
        <p:nvSpPr>
          <p:cNvPr id="34" name="CaixaDeTexto 33"/>
          <p:cNvSpPr txBox="1"/>
          <p:nvPr/>
        </p:nvSpPr>
        <p:spPr>
          <a:xfrm>
            <a:off x="8062446" y="4555299"/>
            <a:ext cx="266932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50" i="1" dirty="0"/>
              <a:t>(Servidores, aposentados e pensionistas)</a:t>
            </a:r>
          </a:p>
        </p:txBody>
      </p:sp>
      <p:sp>
        <p:nvSpPr>
          <p:cNvPr id="36" name="CaixaDeTexto 35"/>
          <p:cNvSpPr txBox="1"/>
          <p:nvPr/>
        </p:nvSpPr>
        <p:spPr>
          <a:xfrm>
            <a:off x="2535174" y="2406716"/>
            <a:ext cx="185178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900" b="1" dirty="0"/>
              <a:t>*Somente três como D (RGPS)</a:t>
            </a:r>
          </a:p>
        </p:txBody>
      </p:sp>
    </p:spTree>
    <p:extLst>
      <p:ext uri="{BB962C8B-B14F-4D97-AF65-F5344CB8AC3E}">
        <p14:creationId xmlns:p14="http://schemas.microsoft.com/office/powerpoint/2010/main" val="29483074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2F3EFF-9904-46D8-B353-A03427DBF4F0}" type="slidenum">
              <a:rPr lang="pt-BR" smtClean="0"/>
              <a:pPr>
                <a:defRPr/>
              </a:pPr>
              <a:t>35</a:t>
            </a:fld>
            <a:endParaRPr lang="pt-BR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719913" y="240111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dirty="0">
                <a:solidFill>
                  <a:srgbClr val="4A4A49"/>
                </a:solidFill>
                <a:latin typeface="Arial Black" panose="020B0A04020102020204" pitchFamily="34" charset="0"/>
              </a:rPr>
              <a:t>OBRIGADO!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7456620" y="4879022"/>
            <a:ext cx="82515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4A4A49"/>
                </a:solidFill>
              </a:rPr>
              <a:t>✉ atendimento.rpps@economia.gov.br</a:t>
            </a:r>
          </a:p>
          <a:p>
            <a:endParaRPr lang="pt-BR" b="1" dirty="0">
              <a:solidFill>
                <a:srgbClr val="4A4A49"/>
              </a:solidFill>
            </a:endParaRPr>
          </a:p>
          <a:p>
            <a:endParaRPr lang="pt-BR" b="1" dirty="0">
              <a:solidFill>
                <a:srgbClr val="4A4A49"/>
              </a:solidFill>
            </a:endParaRPr>
          </a:p>
          <a:p>
            <a:endParaRPr lang="pt-BR" b="1" dirty="0">
              <a:solidFill>
                <a:srgbClr val="4A4A49"/>
              </a:solidFill>
            </a:endParaRPr>
          </a:p>
          <a:p>
            <a:endParaRPr lang="pt-BR" b="1" dirty="0">
              <a:solidFill>
                <a:srgbClr val="4A4A49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4007768" y="3368789"/>
            <a:ext cx="26639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4A4A49"/>
                </a:solidFill>
              </a:rPr>
              <a:t>Allex Albert Rodrigues</a:t>
            </a:r>
          </a:p>
        </p:txBody>
      </p:sp>
      <p:sp>
        <p:nvSpPr>
          <p:cNvPr id="9" name="Retângulo 8"/>
          <p:cNvSpPr/>
          <p:nvPr/>
        </p:nvSpPr>
        <p:spPr>
          <a:xfrm>
            <a:off x="2855640" y="3739735"/>
            <a:ext cx="662473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100" b="1">
                <a:solidFill>
                  <a:srgbClr val="4A4A49"/>
                </a:solidFill>
              </a:rPr>
              <a:t>Subsecretário </a:t>
            </a:r>
            <a:r>
              <a:rPr lang="pt-BR" sz="1100" b="1" dirty="0">
                <a:solidFill>
                  <a:srgbClr val="4A4A49"/>
                </a:solidFill>
              </a:rPr>
              <a:t>dos Regimes Próprios de Previdência Social / Secretaria de Previdência</a:t>
            </a:r>
          </a:p>
        </p:txBody>
      </p:sp>
      <p:pic>
        <p:nvPicPr>
          <p:cNvPr id="2056" name="Picture 8" descr="Vetor PNG E SVG Transparente De Ícone De Telefone Fixo Clássic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160" y="5250383"/>
            <a:ext cx="288032" cy="28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tângulo 10"/>
          <p:cNvSpPr/>
          <p:nvPr/>
        </p:nvSpPr>
        <p:spPr>
          <a:xfrm>
            <a:off x="7778475" y="5214800"/>
            <a:ext cx="14494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>
                <a:solidFill>
                  <a:srgbClr val="4A4A49"/>
                </a:solidFill>
              </a:rPr>
              <a:t>61 2021-5555</a:t>
            </a:r>
          </a:p>
        </p:txBody>
      </p:sp>
    </p:spTree>
    <p:extLst>
      <p:ext uri="{BB962C8B-B14F-4D97-AF65-F5344CB8AC3E}">
        <p14:creationId xmlns:p14="http://schemas.microsoft.com/office/powerpoint/2010/main" val="901826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7 Elements Of Two Pillars Icon Presentation Examples | Template  Presentation | Sample of PPT Presentation | Presentation Background Image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51" r="55900" b="12384"/>
          <a:stretch/>
        </p:blipFill>
        <p:spPr bwMode="auto">
          <a:xfrm>
            <a:off x="119336" y="1360661"/>
            <a:ext cx="3418766" cy="430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458168" y="2199357"/>
            <a:ext cx="2160240" cy="32829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/>
              <a:t>EMPRÉSTIMOS CONSIGNADOS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2F3EFF-9904-46D8-B353-A03427DBF4F0}" type="slidenum">
              <a:rPr lang="pt-BR" sz="2000" smtClean="0"/>
              <a:pPr>
                <a:defRPr/>
              </a:pPr>
              <a:t>4</a:t>
            </a:fld>
            <a:endParaRPr lang="pt-BR" sz="20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-2387" y="67698"/>
            <a:ext cx="53463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>
                <a:solidFill>
                  <a:schemeClr val="tx2"/>
                </a:solidFill>
                <a:latin typeface="Berlin Sans FB Demi" panose="020E0802020502020306" pitchFamily="34" charset="0"/>
              </a:rPr>
              <a:t>Empréstimos Consignados na Resolução CMN nº 4.963/21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313602" y="596518"/>
            <a:ext cx="45127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>
                <a:latin typeface="Berlin Sans FB Demi" panose="020E0802020502020306" pitchFamily="34" charset="0"/>
              </a:rPr>
              <a:t>Dois Pilares na Resolução...</a:t>
            </a:r>
          </a:p>
        </p:txBody>
      </p:sp>
      <p:sp>
        <p:nvSpPr>
          <p:cNvPr id="7" name="CaixaDeTexto 6"/>
          <p:cNvSpPr txBox="1"/>
          <p:nvPr/>
        </p:nvSpPr>
        <p:spPr>
          <a:xfrm rot="16200000">
            <a:off x="-921178" y="3377649"/>
            <a:ext cx="23374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/>
              <a:t>Pró-Gestão RPPS</a:t>
            </a:r>
          </a:p>
        </p:txBody>
      </p:sp>
      <p:sp>
        <p:nvSpPr>
          <p:cNvPr id="12" name="CaixaDeTexto 11"/>
          <p:cNvSpPr txBox="1"/>
          <p:nvPr/>
        </p:nvSpPr>
        <p:spPr>
          <a:xfrm rot="16200000">
            <a:off x="2071528" y="3310899"/>
            <a:ext cx="10937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/>
              <a:t>CAPAG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3575720" y="1833225"/>
            <a:ext cx="7310796" cy="461665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400" b="1" dirty="0"/>
              <a:t>Limites de aplicação: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4660032" y="2408954"/>
            <a:ext cx="3398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/>
              <a:t>5% - </a:t>
            </a:r>
            <a:r>
              <a:rPr lang="pt-BR" sz="2400" b="1" u="sng" dirty="0"/>
              <a:t>SEM</a:t>
            </a:r>
            <a:r>
              <a:rPr lang="pt-BR" sz="2400" b="1" dirty="0"/>
              <a:t> Pró-Gestão </a:t>
            </a:r>
          </a:p>
        </p:txBody>
      </p:sp>
      <p:cxnSp>
        <p:nvCxnSpPr>
          <p:cNvPr id="15" name="Conector reto 14"/>
          <p:cNvCxnSpPr/>
          <p:nvPr/>
        </p:nvCxnSpPr>
        <p:spPr>
          <a:xfrm flipH="1">
            <a:off x="4145434" y="2255724"/>
            <a:ext cx="6350" cy="869603"/>
          </a:xfrm>
          <a:prstGeom prst="line">
            <a:avLst/>
          </a:prstGeom>
          <a:ln>
            <a:solidFill>
              <a:srgbClr val="AAAAAA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7" name="Conector reto 16"/>
          <p:cNvCxnSpPr/>
          <p:nvPr/>
        </p:nvCxnSpPr>
        <p:spPr>
          <a:xfrm>
            <a:off x="4145434" y="2653973"/>
            <a:ext cx="504056" cy="0"/>
          </a:xfrm>
          <a:prstGeom prst="line">
            <a:avLst/>
          </a:prstGeom>
          <a:ln>
            <a:solidFill>
              <a:srgbClr val="AAAAAA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1" name="Conector reto 20"/>
          <p:cNvCxnSpPr/>
          <p:nvPr/>
        </p:nvCxnSpPr>
        <p:spPr>
          <a:xfrm>
            <a:off x="4145434" y="3125327"/>
            <a:ext cx="504056" cy="0"/>
          </a:xfrm>
          <a:prstGeom prst="line">
            <a:avLst/>
          </a:prstGeom>
          <a:ln>
            <a:solidFill>
              <a:srgbClr val="AAAAAA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2" name="CaixaDeTexto 21"/>
          <p:cNvSpPr txBox="1"/>
          <p:nvPr/>
        </p:nvSpPr>
        <p:spPr>
          <a:xfrm>
            <a:off x="4642162" y="2909302"/>
            <a:ext cx="36215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/>
              <a:t>10% - </a:t>
            </a:r>
            <a:r>
              <a:rPr lang="pt-BR" sz="2400" b="1" u="sng" dirty="0"/>
              <a:t>COM</a:t>
            </a:r>
            <a:r>
              <a:rPr lang="pt-BR" sz="2400" b="1" dirty="0"/>
              <a:t> Pró-Gestão </a:t>
            </a:r>
          </a:p>
        </p:txBody>
      </p:sp>
      <p:pic>
        <p:nvPicPr>
          <p:cNvPr id="3078" name="Picture 6" descr="IPC aperfeiçoa rotinas e... - IPC - INSTITUTO DE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1184052"/>
            <a:ext cx="1839546" cy="625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Rádio Ipiranga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04" t="10985" r="28704" b="71039"/>
          <a:stretch/>
        </p:blipFill>
        <p:spPr bwMode="auto">
          <a:xfrm>
            <a:off x="3594410" y="3816653"/>
            <a:ext cx="1770240" cy="482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tângulo 19"/>
          <p:cNvSpPr/>
          <p:nvPr/>
        </p:nvSpPr>
        <p:spPr>
          <a:xfrm>
            <a:off x="4151784" y="4373430"/>
            <a:ext cx="6984776" cy="156966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chemeClr val="dk1"/>
                </a:solidFill>
                <a:latin typeface="+mn-lt"/>
                <a:cs typeface="+mn-cs"/>
              </a:rPr>
              <a:t>“nas situações em que o pagamento da remuneração ou dos proventos seja de </a:t>
            </a:r>
            <a:r>
              <a:rPr lang="pt-BR" sz="2400" b="1" u="sng" dirty="0">
                <a:solidFill>
                  <a:schemeClr val="dk1"/>
                </a:solidFill>
                <a:latin typeface="+mn-lt"/>
                <a:cs typeface="+mn-cs"/>
              </a:rPr>
              <a:t>responsabilidade do ente federativo ou que dependa de suas transferências financeiras mensais</a:t>
            </a:r>
            <a:r>
              <a:rPr lang="pt-BR" sz="2400" b="1" dirty="0">
                <a:solidFill>
                  <a:schemeClr val="dk1"/>
                </a:solidFill>
                <a:latin typeface="+mn-lt"/>
                <a:cs typeface="+mn-cs"/>
              </a:rPr>
              <a:t>”...</a:t>
            </a:r>
          </a:p>
        </p:txBody>
      </p:sp>
    </p:spTree>
    <p:extLst>
      <p:ext uri="{BB962C8B-B14F-4D97-AF65-F5344CB8AC3E}">
        <p14:creationId xmlns:p14="http://schemas.microsoft.com/office/powerpoint/2010/main" val="4045071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0449456"/>
              </p:ext>
            </p:extLst>
          </p:nvPr>
        </p:nvGraphicFramePr>
        <p:xfrm>
          <a:off x="7262551" y="2938228"/>
          <a:ext cx="5053724" cy="28432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3725812"/>
              </p:ext>
            </p:extLst>
          </p:nvPr>
        </p:nvGraphicFramePr>
        <p:xfrm>
          <a:off x="617707" y="1022589"/>
          <a:ext cx="6336704" cy="9144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168352">
                  <a:extLst>
                    <a:ext uri="{9D8B030D-6E8A-4147-A177-3AD203B41FA5}">
                      <a16:colId xmlns:a16="http://schemas.microsoft.com/office/drawing/2014/main" val="3346382956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6781554"/>
                    </a:ext>
                  </a:extLst>
                </a:gridCol>
              </a:tblGrid>
              <a:tr h="268815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I</a:t>
                      </a:r>
                      <a:r>
                        <a:rPr lang="pt-BR" sz="1400" baseline="0" dirty="0"/>
                        <a:t> – </a:t>
                      </a:r>
                      <a:r>
                        <a:rPr lang="pt-BR" sz="1400" u="sng" baseline="0" dirty="0"/>
                        <a:t>SEM</a:t>
                      </a:r>
                      <a:r>
                        <a:rPr lang="pt-BR" sz="1400" u="none" baseline="0" dirty="0"/>
                        <a:t> Pró- Gestão (5%)</a:t>
                      </a:r>
                      <a:endParaRPr lang="pt-BR" sz="14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II - COM Pró-Gestão (10%)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2344809"/>
                  </a:ext>
                </a:extLst>
              </a:tr>
              <a:tr h="268815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2.021 RPPS (94%)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131 RPPS (6%)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2466404"/>
                  </a:ext>
                </a:extLst>
              </a:tr>
              <a:tr h="268815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PL:</a:t>
                      </a:r>
                      <a:r>
                        <a:rPr lang="pt-BR" sz="1400" baseline="0" dirty="0"/>
                        <a:t> R$ 124 bilhões (58%)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/>
                        <a:t>PL:</a:t>
                      </a:r>
                      <a:r>
                        <a:rPr lang="pt-BR" sz="1400" baseline="0" dirty="0"/>
                        <a:t> R$ 88,8 bilhões (42%)</a:t>
                      </a:r>
                      <a:endParaRPr lang="pt-B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9488869"/>
                  </a:ext>
                </a:extLst>
              </a:tr>
            </a:tbl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415293" y="5086929"/>
            <a:ext cx="69397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u="sng" dirty="0">
                <a:latin typeface="Bahnschrift SemiBold SemiConden" panose="020B0502040204020203" pitchFamily="34" charset="0"/>
              </a:rPr>
              <a:t>Potencial para empréstimos pelos RPPS:</a:t>
            </a:r>
            <a:r>
              <a:rPr lang="pt-BR" sz="2400" b="1" dirty="0">
                <a:latin typeface="Bahnschrift SemiBold SemiConden" panose="020B0502040204020203" pitchFamily="34" charset="0"/>
              </a:rPr>
              <a:t> R$ 15,1 bilhões.</a:t>
            </a:r>
          </a:p>
        </p:txBody>
      </p:sp>
      <p:sp>
        <p:nvSpPr>
          <p:cNvPr id="9" name="Divisa 8"/>
          <p:cNvSpPr/>
          <p:nvPr/>
        </p:nvSpPr>
        <p:spPr>
          <a:xfrm>
            <a:off x="582502" y="4622071"/>
            <a:ext cx="4957007" cy="453460"/>
          </a:xfrm>
          <a:prstGeom prst="chevr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9051711" y="4775515"/>
            <a:ext cx="7377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R$ 6,2 bi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9813183" y="4293112"/>
            <a:ext cx="7377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R$ 8,9 bi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7880841" y="5555663"/>
            <a:ext cx="30304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i="1" dirty="0"/>
              <a:t>* Computados para fins de limites da Resolução CMN nº 4.963/21 (art.6º).</a:t>
            </a:r>
          </a:p>
        </p:txBody>
      </p:sp>
      <p:pic>
        <p:nvPicPr>
          <p:cNvPr id="1032" name="Picture 8" descr="Caixa do Aposentado - Januária - MG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 trans="0" detail="2"/>
                    </a14:imgEffect>
                    <a14:imgEffect>
                      <a14:sharpenSoften amount="-5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6051" y="1113473"/>
            <a:ext cx="1527897" cy="1527898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aixaDeTexto 14"/>
          <p:cNvSpPr txBox="1"/>
          <p:nvPr/>
        </p:nvSpPr>
        <p:spPr>
          <a:xfrm>
            <a:off x="4506139" y="3053171"/>
            <a:ext cx="22765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solidFill>
                  <a:srgbClr val="FF0000"/>
                </a:solidFill>
              </a:rPr>
              <a:t>Corte 5 mi e 10 mi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-2387" y="67698"/>
            <a:ext cx="71304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>
                <a:solidFill>
                  <a:schemeClr val="tx2"/>
                </a:solidFill>
                <a:latin typeface="Berlin Sans FB Demi" panose="020E0802020502020306" pitchFamily="34" charset="0"/>
              </a:rPr>
              <a:t>Empréstimos Consignados na Resolução CMN nº 4.963/21 – limites e impacto</a:t>
            </a:r>
          </a:p>
        </p:txBody>
      </p:sp>
      <p:graphicFrame>
        <p:nvGraphicFramePr>
          <p:cNvPr id="14" name="Tabe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4339557"/>
              </p:ext>
            </p:extLst>
          </p:nvPr>
        </p:nvGraphicFramePr>
        <p:xfrm>
          <a:off x="617707" y="2517927"/>
          <a:ext cx="6408712" cy="9144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204356">
                  <a:extLst>
                    <a:ext uri="{9D8B030D-6E8A-4147-A177-3AD203B41FA5}">
                      <a16:colId xmlns:a16="http://schemas.microsoft.com/office/drawing/2014/main" val="3346382956"/>
                    </a:ext>
                  </a:extLst>
                </a:gridCol>
                <a:gridCol w="3204356">
                  <a:extLst>
                    <a:ext uri="{9D8B030D-6E8A-4147-A177-3AD203B41FA5}">
                      <a16:colId xmlns:a16="http://schemas.microsoft.com/office/drawing/2014/main" val="2006781554"/>
                    </a:ext>
                  </a:extLst>
                </a:gridCol>
              </a:tblGrid>
              <a:tr h="301525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I</a:t>
                      </a:r>
                      <a:r>
                        <a:rPr lang="pt-BR" sz="1400" baseline="0" dirty="0"/>
                        <a:t> – </a:t>
                      </a:r>
                      <a:r>
                        <a:rPr lang="pt-BR" sz="1400" u="sng" baseline="0" dirty="0"/>
                        <a:t>SEM</a:t>
                      </a:r>
                      <a:r>
                        <a:rPr lang="pt-BR" sz="1400" u="none" baseline="0" dirty="0"/>
                        <a:t> Pró- Gestão (5%)</a:t>
                      </a:r>
                      <a:endParaRPr lang="pt-BR" sz="14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II - COM Pró-Gestão (10%)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2344809"/>
                  </a:ext>
                </a:extLst>
              </a:tr>
              <a:tr h="301525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1.522 RPPS (71%)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131 RPPS (6%)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2466404"/>
                  </a:ext>
                </a:extLst>
              </a:tr>
              <a:tr h="301525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PL:</a:t>
                      </a:r>
                      <a:r>
                        <a:rPr lang="pt-BR" sz="1400" baseline="0" dirty="0"/>
                        <a:t> R$ 123,3 bilhões (58%)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/>
                        <a:t>PL:</a:t>
                      </a:r>
                      <a:r>
                        <a:rPr lang="pt-BR" sz="1400" baseline="0" dirty="0"/>
                        <a:t> R$ 88,8 bilhões (42%)</a:t>
                      </a:r>
                      <a:endParaRPr lang="pt-B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9488869"/>
                  </a:ext>
                </a:extLst>
              </a:tr>
            </a:tbl>
          </a:graphicData>
        </a:graphic>
      </p:graphicFrame>
      <p:sp>
        <p:nvSpPr>
          <p:cNvPr id="16" name="CaixaDeTexto 15"/>
          <p:cNvSpPr txBox="1"/>
          <p:nvPr/>
        </p:nvSpPr>
        <p:spPr>
          <a:xfrm>
            <a:off x="547236" y="707827"/>
            <a:ext cx="7713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u="sng" dirty="0">
                <a:solidFill>
                  <a:schemeClr val="tx2"/>
                </a:solidFill>
                <a:latin typeface="Berlin Sans FB Demi" panose="020E0802020502020306" pitchFamily="34" charset="0"/>
              </a:rPr>
              <a:t>Total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7629966"/>
              </p:ext>
            </p:extLst>
          </p:nvPr>
        </p:nvGraphicFramePr>
        <p:xfrm>
          <a:off x="617707" y="3912212"/>
          <a:ext cx="6408712" cy="33528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2043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3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2307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Potencial: R$ 6,2 bilhões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/>
                        <a:t>Potencial: R$ 8,9 bilhões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7" name="CaixaDeTexto 16"/>
          <p:cNvSpPr txBox="1"/>
          <p:nvPr/>
        </p:nvSpPr>
        <p:spPr>
          <a:xfrm>
            <a:off x="540890" y="2189075"/>
            <a:ext cx="43717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>
              <a:defRPr sz="1400" u="sng">
                <a:solidFill>
                  <a:schemeClr val="tx2"/>
                </a:solidFill>
                <a:latin typeface="Berlin Sans FB Demi" panose="020E0802020502020306" pitchFamily="34" charset="0"/>
              </a:defRPr>
            </a:lvl1pPr>
          </a:lstStyle>
          <a:p>
            <a:r>
              <a:rPr lang="pt-BR" sz="2000" dirty="0"/>
              <a:t>RPPS com PL superior a R$ 5 milhões</a:t>
            </a:r>
          </a:p>
        </p:txBody>
      </p:sp>
      <p:sp>
        <p:nvSpPr>
          <p:cNvPr id="18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</p:spPr>
        <p:txBody>
          <a:bodyPr/>
          <a:lstStyle/>
          <a:p>
            <a:pPr>
              <a:defRPr/>
            </a:pPr>
            <a:r>
              <a:rPr lang="pt-BR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023385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-1" y="-12182"/>
            <a:ext cx="181604" cy="2127983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 rot="5400000">
            <a:off x="660283" y="5914603"/>
            <a:ext cx="303039" cy="1623608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80E4EEE8-B91E-49A3-8C04-04A01B9F1F40}"/>
              </a:ext>
            </a:extLst>
          </p:cNvPr>
          <p:cNvSpPr txBox="1"/>
          <p:nvPr/>
        </p:nvSpPr>
        <p:spPr>
          <a:xfrm>
            <a:off x="9009229" y="6344054"/>
            <a:ext cx="1403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800" b="1" dirty="0"/>
              <a:t>MINISTÉRIO DO</a:t>
            </a:r>
          </a:p>
          <a:p>
            <a:pPr algn="r"/>
            <a:r>
              <a:rPr lang="pt-BR" sz="800" b="1" dirty="0"/>
              <a:t>TRABALHO E PREVIDÊNCIA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F4DF231-DC78-4872-BC7C-0B1D79A66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7880" y="6543844"/>
            <a:ext cx="604533" cy="365125"/>
          </a:xfrm>
        </p:spPr>
        <p:txBody>
          <a:bodyPr/>
          <a:lstStyle/>
          <a:p>
            <a:fld id="{10B61BDE-F4B8-F843-A13C-2588510A133A}" type="slidenum">
              <a:rPr lang="en-US" sz="1333"/>
              <a:pPr/>
              <a:t>6</a:t>
            </a:fld>
            <a:endParaRPr lang="en-US" sz="1333" dirty="0"/>
          </a:p>
        </p:txBody>
      </p:sp>
      <p:pic>
        <p:nvPicPr>
          <p:cNvPr id="12" name="Picture 10" descr="assinatura-4.png">
            <a:extLst>
              <a:ext uri="{FF2B5EF4-FFF2-40B4-BE49-F238E27FC236}">
                <a16:creationId xmlns:a16="http://schemas.microsoft.com/office/drawing/2014/main" id="{5813A409-4B9E-4E12-BDC0-7F0D92FBFC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87"/>
          <a:stretch/>
        </p:blipFill>
        <p:spPr>
          <a:xfrm>
            <a:off x="10413157" y="6312507"/>
            <a:ext cx="1680855" cy="600368"/>
          </a:xfrm>
          <a:prstGeom prst="rect">
            <a:avLst/>
          </a:prstGeom>
        </p:spPr>
      </p:pic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91C3DCDF-23E2-43D0-A9CA-1B9CBC2552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85542056"/>
              </p:ext>
            </p:extLst>
          </p:nvPr>
        </p:nvGraphicFramePr>
        <p:xfrm>
          <a:off x="335360" y="471954"/>
          <a:ext cx="11521280" cy="58472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2274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-1" y="-12182"/>
            <a:ext cx="181604" cy="2127983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 rot="5400000">
            <a:off x="660283" y="5914603"/>
            <a:ext cx="303039" cy="1623608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80E4EEE8-B91E-49A3-8C04-04A01B9F1F40}"/>
              </a:ext>
            </a:extLst>
          </p:cNvPr>
          <p:cNvSpPr txBox="1"/>
          <p:nvPr/>
        </p:nvSpPr>
        <p:spPr>
          <a:xfrm>
            <a:off x="9095283" y="6069129"/>
            <a:ext cx="1403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800" b="1" dirty="0"/>
              <a:t>MINISTÉRIO DO</a:t>
            </a:r>
          </a:p>
          <a:p>
            <a:pPr algn="r"/>
            <a:r>
              <a:rPr lang="pt-BR" sz="800" b="1" dirty="0"/>
              <a:t>TRABALHO E PREVIDÊNCIA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F4DF231-DC78-4872-BC7C-0B1D79A66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7880" y="6543844"/>
            <a:ext cx="604533" cy="365125"/>
          </a:xfrm>
        </p:spPr>
        <p:txBody>
          <a:bodyPr/>
          <a:lstStyle/>
          <a:p>
            <a:fld id="{10B61BDE-F4B8-F843-A13C-2588510A133A}" type="slidenum">
              <a:rPr lang="en-US" sz="1333"/>
              <a:pPr/>
              <a:t>7</a:t>
            </a:fld>
            <a:endParaRPr lang="en-US" sz="1333" dirty="0"/>
          </a:p>
        </p:txBody>
      </p:sp>
      <p:pic>
        <p:nvPicPr>
          <p:cNvPr id="12" name="Picture 10" descr="assinatura-4.png">
            <a:extLst>
              <a:ext uri="{FF2B5EF4-FFF2-40B4-BE49-F238E27FC236}">
                <a16:creationId xmlns:a16="http://schemas.microsoft.com/office/drawing/2014/main" id="{5813A409-4B9E-4E12-BDC0-7F0D92FBFC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87"/>
          <a:stretch/>
        </p:blipFill>
        <p:spPr>
          <a:xfrm>
            <a:off x="10414450" y="6011604"/>
            <a:ext cx="1680855" cy="600368"/>
          </a:xfrm>
          <a:prstGeom prst="rect">
            <a:avLst/>
          </a:prstGeom>
        </p:spPr>
      </p:pic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91C3DCDF-23E2-43D0-A9CA-1B9CBC2552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73889112"/>
              </p:ext>
            </p:extLst>
          </p:nvPr>
        </p:nvGraphicFramePr>
        <p:xfrm>
          <a:off x="551384" y="764704"/>
          <a:ext cx="10939388" cy="58472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221843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Diagrama 14">
            <a:extLst>
              <a:ext uri="{FF2B5EF4-FFF2-40B4-BE49-F238E27FC236}">
                <a16:creationId xmlns:a16="http://schemas.microsoft.com/office/drawing/2014/main" id="{94CB27EE-20B4-40F1-AAE0-B24329B096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21410795"/>
              </p:ext>
            </p:extLst>
          </p:nvPr>
        </p:nvGraphicFramePr>
        <p:xfrm>
          <a:off x="276251" y="1760546"/>
          <a:ext cx="11819054" cy="48143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8" name="Rectangle 27"/>
          <p:cNvSpPr/>
          <p:nvPr/>
        </p:nvSpPr>
        <p:spPr>
          <a:xfrm>
            <a:off x="-1" y="-12182"/>
            <a:ext cx="181604" cy="2127983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 rot="5400000">
            <a:off x="660283" y="5914603"/>
            <a:ext cx="303039" cy="1623608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80E4EEE8-B91E-49A3-8C04-04A01B9F1F40}"/>
              </a:ext>
            </a:extLst>
          </p:cNvPr>
          <p:cNvSpPr txBox="1"/>
          <p:nvPr/>
        </p:nvSpPr>
        <p:spPr>
          <a:xfrm>
            <a:off x="9095283" y="6069129"/>
            <a:ext cx="1403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800" b="1" dirty="0"/>
              <a:t>MINISTÉRIO DO</a:t>
            </a:r>
          </a:p>
          <a:p>
            <a:pPr algn="r"/>
            <a:r>
              <a:rPr lang="pt-BR" sz="800" b="1" dirty="0"/>
              <a:t>TRABALHO E PREVIDÊNCIA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F4DF231-DC78-4872-BC7C-0B1D79A66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7467" y="6512802"/>
            <a:ext cx="604533" cy="365125"/>
          </a:xfrm>
        </p:spPr>
        <p:txBody>
          <a:bodyPr/>
          <a:lstStyle/>
          <a:p>
            <a:fld id="{10B61BDE-F4B8-F843-A13C-2588510A133A}" type="slidenum">
              <a:rPr lang="en-US" sz="1333"/>
              <a:pPr/>
              <a:t>8</a:t>
            </a:fld>
            <a:endParaRPr lang="en-US" sz="1333" dirty="0"/>
          </a:p>
        </p:txBody>
      </p:sp>
      <p:pic>
        <p:nvPicPr>
          <p:cNvPr id="12" name="Picture 10" descr="assinatura-4.png">
            <a:extLst>
              <a:ext uri="{FF2B5EF4-FFF2-40B4-BE49-F238E27FC236}">
                <a16:creationId xmlns:a16="http://schemas.microsoft.com/office/drawing/2014/main" id="{5813A409-4B9E-4E12-BDC0-7F0D92FBFCE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87"/>
          <a:stretch/>
        </p:blipFill>
        <p:spPr>
          <a:xfrm>
            <a:off x="10414450" y="6011604"/>
            <a:ext cx="1680855" cy="60036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EFF18BCF-B87C-44CC-B2B1-422178AF0F33}"/>
              </a:ext>
            </a:extLst>
          </p:cNvPr>
          <p:cNvSpPr txBox="1"/>
          <p:nvPr/>
        </p:nvSpPr>
        <p:spPr>
          <a:xfrm>
            <a:off x="407368" y="491499"/>
            <a:ext cx="9517769" cy="584775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marL="118530" indent="-118530" algn="just"/>
            <a:r>
              <a:rPr lang="pt-BR" sz="3200" b="1" dirty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A Minuta da Portaria...</a:t>
            </a:r>
          </a:p>
        </p:txBody>
      </p:sp>
    </p:spTree>
    <p:extLst>
      <p:ext uri="{BB962C8B-B14F-4D97-AF65-F5344CB8AC3E}">
        <p14:creationId xmlns:p14="http://schemas.microsoft.com/office/powerpoint/2010/main" val="19982910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-1" y="-12182"/>
            <a:ext cx="181604" cy="2127983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 rot="5400000">
            <a:off x="660283" y="5914603"/>
            <a:ext cx="303039" cy="1623608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80E4EEE8-B91E-49A3-8C04-04A01B9F1F40}"/>
              </a:ext>
            </a:extLst>
          </p:cNvPr>
          <p:cNvSpPr txBox="1"/>
          <p:nvPr/>
        </p:nvSpPr>
        <p:spPr>
          <a:xfrm>
            <a:off x="9095283" y="6069129"/>
            <a:ext cx="1403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800" b="1" dirty="0"/>
              <a:t>MINISTÉRIO DO</a:t>
            </a:r>
          </a:p>
          <a:p>
            <a:pPr algn="r"/>
            <a:r>
              <a:rPr lang="pt-BR" sz="800" b="1" dirty="0"/>
              <a:t>TRABALHO E PREVIDÊNCIA</a:t>
            </a:r>
          </a:p>
        </p:txBody>
      </p:sp>
      <p:pic>
        <p:nvPicPr>
          <p:cNvPr id="12" name="Picture 10" descr="assinatura-4.png">
            <a:extLst>
              <a:ext uri="{FF2B5EF4-FFF2-40B4-BE49-F238E27FC236}">
                <a16:creationId xmlns:a16="http://schemas.microsoft.com/office/drawing/2014/main" id="{5813A409-4B9E-4E12-BDC0-7F0D92FBFC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87"/>
          <a:stretch/>
        </p:blipFill>
        <p:spPr>
          <a:xfrm>
            <a:off x="10414450" y="6011604"/>
            <a:ext cx="1680855" cy="60036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EFF18BCF-B87C-44CC-B2B1-422178AF0F33}"/>
              </a:ext>
            </a:extLst>
          </p:cNvPr>
          <p:cNvSpPr txBox="1"/>
          <p:nvPr/>
        </p:nvSpPr>
        <p:spPr>
          <a:xfrm>
            <a:off x="551384" y="-57805"/>
            <a:ext cx="951776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88900" lvl="0" indent="-88900" algn="just">
              <a:defRPr sz="2400" b="1">
                <a:solidFill>
                  <a:srgbClr val="26C1FF">
                    <a:lumMod val="50000"/>
                  </a:srgbClr>
                </a:solidFill>
                <a:latin typeface="Bahnschrift SemiBold SemiConden" panose="020B0502040204020203" pitchFamily="34" charset="0"/>
              </a:defRPr>
            </a:lvl1pPr>
          </a:lstStyle>
          <a:p>
            <a:r>
              <a:rPr lang="pt-BR" sz="3200" dirty="0"/>
              <a:t>Visão geral da regulamentação dos empréstimos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BC64A2D6-A136-4EF4-BE62-DC1CB567D6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37605893"/>
              </p:ext>
            </p:extLst>
          </p:nvPr>
        </p:nvGraphicFramePr>
        <p:xfrm>
          <a:off x="-96695" y="526970"/>
          <a:ext cx="12192000" cy="7309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0004495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16603</TotalTime>
  <Words>3180</Words>
  <Application>Microsoft Office PowerPoint</Application>
  <PresentationFormat>Widescreen</PresentationFormat>
  <Paragraphs>357</Paragraphs>
  <Slides>35</Slides>
  <Notes>4</Notes>
  <HiddenSlides>0</HiddenSlides>
  <MMClips>0</MMClips>
  <ScaleCrop>false</ScaleCrop>
  <HeadingPairs>
    <vt:vector size="6" baseType="variant">
      <vt:variant>
        <vt:lpstr>Fontes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35</vt:i4>
      </vt:variant>
    </vt:vector>
  </HeadingPairs>
  <TitlesOfParts>
    <vt:vector size="48" baseType="lpstr">
      <vt:lpstr>Arial</vt:lpstr>
      <vt:lpstr>Arial Black</vt:lpstr>
      <vt:lpstr>Arial Narrow</vt:lpstr>
      <vt:lpstr>Bahnschrift SemiBold Condensed</vt:lpstr>
      <vt:lpstr>Bahnschrift SemiBold SemiConden</vt:lpstr>
      <vt:lpstr>Bell MT</vt:lpstr>
      <vt:lpstr>Berlin Sans FB Demi</vt:lpstr>
      <vt:lpstr>Calibri</vt:lpstr>
      <vt:lpstr>Courier New</vt:lpstr>
      <vt:lpstr>Open Sans</vt:lpstr>
      <vt:lpstr>rawline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Parcelamento especial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Demografia</dc:title>
  <dc:creator>46163212134</dc:creator>
  <cp:lastModifiedBy>Allex Albert Rodrigues - SPREV</cp:lastModifiedBy>
  <cp:revision>1124</cp:revision>
  <cp:lastPrinted>2022-02-03T17:54:43Z</cp:lastPrinted>
  <dcterms:created xsi:type="dcterms:W3CDTF">2016-02-12T16:57:42Z</dcterms:created>
  <dcterms:modified xsi:type="dcterms:W3CDTF">2022-04-25T19:39:34Z</dcterms:modified>
</cp:coreProperties>
</file>