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4" r:id="rId5"/>
  </p:sldMasterIdLst>
  <p:notesMasterIdLst>
    <p:notesMasterId r:id="rId30"/>
  </p:notesMasterIdLst>
  <p:sldIdLst>
    <p:sldId id="258" r:id="rId6"/>
    <p:sldId id="1245" r:id="rId7"/>
    <p:sldId id="1253" r:id="rId8"/>
    <p:sldId id="1254" r:id="rId9"/>
    <p:sldId id="1255" r:id="rId10"/>
    <p:sldId id="1261" r:id="rId11"/>
    <p:sldId id="1262" r:id="rId12"/>
    <p:sldId id="1269" r:id="rId13"/>
    <p:sldId id="1238" r:id="rId14"/>
    <p:sldId id="1270" r:id="rId15"/>
    <p:sldId id="310" r:id="rId16"/>
    <p:sldId id="1256" r:id="rId17"/>
    <p:sldId id="1271" r:id="rId18"/>
    <p:sldId id="1272" r:id="rId19"/>
    <p:sldId id="1273" r:id="rId20"/>
    <p:sldId id="1277" r:id="rId21"/>
    <p:sldId id="1274" r:id="rId22"/>
    <p:sldId id="1275" r:id="rId23"/>
    <p:sldId id="1278" r:id="rId24"/>
    <p:sldId id="1279" r:id="rId25"/>
    <p:sldId id="1280" r:id="rId26"/>
    <p:sldId id="1282" r:id="rId27"/>
    <p:sldId id="1281" r:id="rId28"/>
    <p:sldId id="1250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77C8"/>
    <a:srgbClr val="01B0F1"/>
    <a:srgbClr val="01538D"/>
    <a:srgbClr val="0092CE"/>
    <a:srgbClr val="008F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D927D-1EB7-466D-9CBD-04425262F8F7}" v="1" dt="2022-04-26T02:14:42.038"/>
    <p1510:client id="{E0C36F5F-94A0-4751-BDCE-472743B731AA}" v="428" dt="2022-04-26T00:48:50.55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Zaia" userId="477e8a43-9086-4f9f-87fb-cc1bca4c2092" providerId="ADAL" clId="{ACAD927D-1EB7-466D-9CBD-04425262F8F7}"/>
    <pc:docChg chg="addSld delSld modSld">
      <pc:chgData name="David Zaia" userId="477e8a43-9086-4f9f-87fb-cc1bca4c2092" providerId="ADAL" clId="{ACAD927D-1EB7-466D-9CBD-04425262F8F7}" dt="2022-04-26T02:15:05.157" v="7" actId="2696"/>
      <pc:docMkLst>
        <pc:docMk/>
      </pc:docMkLst>
      <pc:sldChg chg="del">
        <pc:chgData name="David Zaia" userId="477e8a43-9086-4f9f-87fb-cc1bca4c2092" providerId="ADAL" clId="{ACAD927D-1EB7-466D-9CBD-04425262F8F7}" dt="2022-04-26T02:13:08.095" v="0" actId="2696"/>
        <pc:sldMkLst>
          <pc:docMk/>
          <pc:sldMk cId="0" sldId="256"/>
        </pc:sldMkLst>
      </pc:sldChg>
      <pc:sldChg chg="del">
        <pc:chgData name="David Zaia" userId="477e8a43-9086-4f9f-87fb-cc1bca4c2092" providerId="ADAL" clId="{ACAD927D-1EB7-466D-9CBD-04425262F8F7}" dt="2022-04-26T02:13:08.095" v="0" actId="2696"/>
        <pc:sldMkLst>
          <pc:docMk/>
          <pc:sldMk cId="0" sldId="257"/>
        </pc:sldMkLst>
      </pc:sldChg>
      <pc:sldChg chg="del">
        <pc:chgData name="David Zaia" userId="477e8a43-9086-4f9f-87fb-cc1bca4c2092" providerId="ADAL" clId="{ACAD927D-1EB7-466D-9CBD-04425262F8F7}" dt="2022-04-26T02:13:08.095" v="0" actId="2696"/>
        <pc:sldMkLst>
          <pc:docMk/>
          <pc:sldMk cId="0" sldId="258"/>
        </pc:sldMkLst>
      </pc:sldChg>
      <pc:sldChg chg="add">
        <pc:chgData name="David Zaia" userId="477e8a43-9086-4f9f-87fb-cc1bca4c2092" providerId="ADAL" clId="{ACAD927D-1EB7-466D-9CBD-04425262F8F7}" dt="2022-04-26T02:14:42.029" v="5"/>
        <pc:sldMkLst>
          <pc:docMk/>
          <pc:sldMk cId="414916879" sldId="258"/>
        </pc:sldMkLst>
      </pc:sldChg>
      <pc:sldChg chg="del">
        <pc:chgData name="David Zaia" userId="477e8a43-9086-4f9f-87fb-cc1bca4c2092" providerId="ADAL" clId="{ACAD927D-1EB7-466D-9CBD-04425262F8F7}" dt="2022-04-26T02:13:08.095" v="0" actId="2696"/>
        <pc:sldMkLst>
          <pc:docMk/>
          <pc:sldMk cId="0" sldId="259"/>
        </pc:sldMkLst>
      </pc:sldChg>
      <pc:sldChg chg="del">
        <pc:chgData name="David Zaia" userId="477e8a43-9086-4f9f-87fb-cc1bca4c2092" providerId="ADAL" clId="{ACAD927D-1EB7-466D-9CBD-04425262F8F7}" dt="2022-04-26T02:13:08.095" v="0" actId="2696"/>
        <pc:sldMkLst>
          <pc:docMk/>
          <pc:sldMk cId="0" sldId="260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1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2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3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4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5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6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7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8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69"/>
        </pc:sldMkLst>
      </pc:sldChg>
      <pc:sldChg chg="del">
        <pc:chgData name="David Zaia" userId="477e8a43-9086-4f9f-87fb-cc1bca4c2092" providerId="ADAL" clId="{ACAD927D-1EB7-466D-9CBD-04425262F8F7}" dt="2022-04-26T02:13:22.480" v="1" actId="2696"/>
        <pc:sldMkLst>
          <pc:docMk/>
          <pc:sldMk cId="0" sldId="270"/>
        </pc:sldMkLst>
      </pc:sldChg>
      <pc:sldChg chg="del">
        <pc:chgData name="David Zaia" userId="477e8a43-9086-4f9f-87fb-cc1bca4c2092" providerId="ADAL" clId="{ACAD927D-1EB7-466D-9CBD-04425262F8F7}" dt="2022-04-26T02:13:35.941" v="2" actId="2696"/>
        <pc:sldMkLst>
          <pc:docMk/>
          <pc:sldMk cId="0" sldId="271"/>
        </pc:sldMkLst>
      </pc:sldChg>
      <pc:sldChg chg="del">
        <pc:chgData name="David Zaia" userId="477e8a43-9086-4f9f-87fb-cc1bca4c2092" providerId="ADAL" clId="{ACAD927D-1EB7-466D-9CBD-04425262F8F7}" dt="2022-04-26T02:13:35.941" v="2" actId="2696"/>
        <pc:sldMkLst>
          <pc:docMk/>
          <pc:sldMk cId="0" sldId="272"/>
        </pc:sldMkLst>
      </pc:sldChg>
      <pc:sldChg chg="del">
        <pc:chgData name="David Zaia" userId="477e8a43-9086-4f9f-87fb-cc1bca4c2092" providerId="ADAL" clId="{ACAD927D-1EB7-466D-9CBD-04425262F8F7}" dt="2022-04-26T02:13:35.941" v="2" actId="2696"/>
        <pc:sldMkLst>
          <pc:docMk/>
          <pc:sldMk cId="0" sldId="273"/>
        </pc:sldMkLst>
      </pc:sldChg>
      <pc:sldChg chg="del">
        <pc:chgData name="David Zaia" userId="477e8a43-9086-4f9f-87fb-cc1bca4c2092" providerId="ADAL" clId="{ACAD927D-1EB7-466D-9CBD-04425262F8F7}" dt="2022-04-26T02:13:35.941" v="2" actId="2696"/>
        <pc:sldMkLst>
          <pc:docMk/>
          <pc:sldMk cId="0" sldId="274"/>
        </pc:sldMkLst>
      </pc:sldChg>
      <pc:sldChg chg="del">
        <pc:chgData name="David Zaia" userId="477e8a43-9086-4f9f-87fb-cc1bca4c2092" providerId="ADAL" clId="{ACAD927D-1EB7-466D-9CBD-04425262F8F7}" dt="2022-04-26T02:13:35.941" v="2" actId="2696"/>
        <pc:sldMkLst>
          <pc:docMk/>
          <pc:sldMk cId="0" sldId="275"/>
        </pc:sldMkLst>
      </pc:sldChg>
      <pc:sldChg chg="del">
        <pc:chgData name="David Zaia" userId="477e8a43-9086-4f9f-87fb-cc1bca4c2092" providerId="ADAL" clId="{ACAD927D-1EB7-466D-9CBD-04425262F8F7}" dt="2022-04-26T02:13:50.345" v="3" actId="2696"/>
        <pc:sldMkLst>
          <pc:docMk/>
          <pc:sldMk cId="0" sldId="276"/>
        </pc:sldMkLst>
      </pc:sldChg>
      <pc:sldChg chg="del">
        <pc:chgData name="David Zaia" userId="477e8a43-9086-4f9f-87fb-cc1bca4c2092" providerId="ADAL" clId="{ACAD927D-1EB7-466D-9CBD-04425262F8F7}" dt="2022-04-26T02:13:50.345" v="3" actId="2696"/>
        <pc:sldMkLst>
          <pc:docMk/>
          <pc:sldMk cId="0" sldId="277"/>
        </pc:sldMkLst>
      </pc:sldChg>
      <pc:sldChg chg="del">
        <pc:chgData name="David Zaia" userId="477e8a43-9086-4f9f-87fb-cc1bca4c2092" providerId="ADAL" clId="{ACAD927D-1EB7-466D-9CBD-04425262F8F7}" dt="2022-04-26T02:13:50.345" v="3" actId="2696"/>
        <pc:sldMkLst>
          <pc:docMk/>
          <pc:sldMk cId="0" sldId="278"/>
        </pc:sldMkLst>
      </pc:sldChg>
      <pc:sldChg chg="del">
        <pc:chgData name="David Zaia" userId="477e8a43-9086-4f9f-87fb-cc1bca4c2092" providerId="ADAL" clId="{ACAD927D-1EB7-466D-9CBD-04425262F8F7}" dt="2022-04-26T02:13:50.345" v="3" actId="2696"/>
        <pc:sldMkLst>
          <pc:docMk/>
          <pc:sldMk cId="0" sldId="279"/>
        </pc:sldMkLst>
      </pc:sldChg>
      <pc:sldChg chg="del">
        <pc:chgData name="David Zaia" userId="477e8a43-9086-4f9f-87fb-cc1bca4c2092" providerId="ADAL" clId="{ACAD927D-1EB7-466D-9CBD-04425262F8F7}" dt="2022-04-26T02:13:50.345" v="3" actId="2696"/>
        <pc:sldMkLst>
          <pc:docMk/>
          <pc:sldMk cId="0" sldId="280"/>
        </pc:sldMkLst>
      </pc:sldChg>
      <pc:sldChg chg="del">
        <pc:chgData name="David Zaia" userId="477e8a43-9086-4f9f-87fb-cc1bca4c2092" providerId="ADAL" clId="{ACAD927D-1EB7-466D-9CBD-04425262F8F7}" dt="2022-04-26T02:15:05.157" v="7" actId="2696"/>
        <pc:sldMkLst>
          <pc:docMk/>
          <pc:sldMk cId="0" sldId="281"/>
        </pc:sldMkLst>
      </pc:sldChg>
      <pc:sldChg chg="new del">
        <pc:chgData name="David Zaia" userId="477e8a43-9086-4f9f-87fb-cc1bca4c2092" providerId="ADAL" clId="{ACAD927D-1EB7-466D-9CBD-04425262F8F7}" dt="2022-04-26T02:14:56.522" v="6" actId="2696"/>
        <pc:sldMkLst>
          <pc:docMk/>
          <pc:sldMk cId="2823788440" sldId="1283"/>
        </pc:sldMkLst>
      </pc:sldChg>
      <pc:sldMasterChg chg="delSldLayout">
        <pc:chgData name="David Zaia" userId="477e8a43-9086-4f9f-87fb-cc1bca4c2092" providerId="ADAL" clId="{ACAD927D-1EB7-466D-9CBD-04425262F8F7}" dt="2022-04-26T02:15:05.157" v="7" actId="2696"/>
        <pc:sldMasterMkLst>
          <pc:docMk/>
          <pc:sldMasterMk cId="0" sldId="2147483648"/>
        </pc:sldMasterMkLst>
        <pc:sldLayoutChg chg="del">
          <pc:chgData name="David Zaia" userId="477e8a43-9086-4f9f-87fb-cc1bca4c2092" providerId="ADAL" clId="{ACAD927D-1EB7-466D-9CBD-04425262F8F7}" dt="2022-04-26T02:13:22.480" v="1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avid Zaia" userId="477e8a43-9086-4f9f-87fb-cc1bca4c2092" providerId="ADAL" clId="{ACAD927D-1EB7-466D-9CBD-04425262F8F7}" dt="2022-04-26T02:15:05.157" v="7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David Zaia" userId="477e8a43-9086-4f9f-87fb-cc1bca4c2092" providerId="ADAL" clId="{ACAD927D-1EB7-466D-9CBD-04425262F8F7}" dt="2022-04-26T02:13:50.345" v="3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David Zaia" userId="477e8a43-9086-4f9f-87fb-cc1bca4c2092" providerId="ADAL" clId="{ACAD927D-1EB7-466D-9CBD-04425262F8F7}" dt="2022-04-26T02:13:22.480" v="1" actId="2696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0.10.75\grupos\Area%20Tecnica\Politicas%20Sociais\PREVIDENCIA\Dados\expectativa%20sobrevida\Tabuas_Mortalidade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População Ocupada por Contribuição para a Previdência</a:t>
            </a:r>
          </a:p>
          <a:p>
            <a:pPr>
              <a:defRPr lang="pt-BR" sz="1800" b="1">
                <a:solidFill>
                  <a:prstClr val="black"/>
                </a:solidFill>
              </a:defRPr>
            </a:pPr>
            <a:r>
              <a:rPr lang="pt-BR" sz="1800" b="1" i="0" u="none" strike="noStrike" kern="1200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(Milhões de Pessoas)</a:t>
            </a:r>
          </a:p>
        </c:rich>
      </c:tx>
      <c:layout>
        <c:manualLayout>
          <c:xMode val="edge"/>
          <c:yMode val="edge"/>
          <c:x val="0.32247120319371964"/>
          <c:y val="3.309255909925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8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bd!$G$1</c:f>
              <c:strCache>
                <c:ptCount val="1"/>
                <c:pt idx="0">
                  <c:v>CONTRIBUINTES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bd!$A$2:$A$30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bd!$G$2:$G$30</c:f>
              <c:numCache>
                <c:formatCode>0.0</c:formatCode>
                <c:ptCount val="29"/>
                <c:pt idx="0">
                  <c:v>27.077942846245058</c:v>
                </c:pt>
                <c:pt idx="1">
                  <c:v>27.31089582442948</c:v>
                </c:pt>
                <c:pt idx="2">
                  <c:v>28.046598219266603</c:v>
                </c:pt>
                <c:pt idx="3">
                  <c:v>28.782074186067497</c:v>
                </c:pt>
                <c:pt idx="4">
                  <c:v>28.535196714502757</c:v>
                </c:pt>
                <c:pt idx="5">
                  <c:v>29.188559821901965</c:v>
                </c:pt>
                <c:pt idx="6">
                  <c:v>29.820611612692524</c:v>
                </c:pt>
                <c:pt idx="7">
                  <c:v>30.887347693659873</c:v>
                </c:pt>
                <c:pt idx="8">
                  <c:v>32.509642763538167</c:v>
                </c:pt>
                <c:pt idx="9">
                  <c:v>34.134801017813565</c:v>
                </c:pt>
                <c:pt idx="10">
                  <c:v>35.058140695840919</c:v>
                </c:pt>
                <c:pt idx="11">
                  <c:v>36.450665964682216</c:v>
                </c:pt>
                <c:pt idx="12">
                  <c:v>38.692217246768948</c:v>
                </c:pt>
                <c:pt idx="13">
                  <c:v>40.545633948931759</c:v>
                </c:pt>
                <c:pt idx="14">
                  <c:v>42.684662234325529</c:v>
                </c:pt>
                <c:pt idx="15">
                  <c:v>44.955428522347489</c:v>
                </c:pt>
                <c:pt idx="16">
                  <c:v>47.67491839061212</c:v>
                </c:pt>
                <c:pt idx="17">
                  <c:v>49.158558204165956</c:v>
                </c:pt>
                <c:pt idx="18">
                  <c:v>51.666475702756649</c:v>
                </c:pt>
                <c:pt idx="19">
                  <c:v>54.176154425412896</c:v>
                </c:pt>
                <c:pt idx="20">
                  <c:v>55.085749999999997</c:v>
                </c:pt>
                <c:pt idx="21">
                  <c:v>56.822499999999998</c:v>
                </c:pt>
                <c:pt idx="22">
                  <c:v>59.186750000000004</c:v>
                </c:pt>
                <c:pt idx="23">
                  <c:v>59.657249999999998</c:v>
                </c:pt>
                <c:pt idx="24">
                  <c:v>58.981250000000003</c:v>
                </c:pt>
                <c:pt idx="25">
                  <c:v>57.926250000000003</c:v>
                </c:pt>
                <c:pt idx="26">
                  <c:v>58.093249999999998</c:v>
                </c:pt>
                <c:pt idx="27">
                  <c:v>58.71575</c:v>
                </c:pt>
                <c:pt idx="28" formatCode="#,##0.0">
                  <c:v>56.932749999999999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7-4711-8AEA-3A26D1992BBE}"/>
            </c:ext>
          </c:extLst>
        </c:ser>
        <c:ser>
          <c:idx val="1"/>
          <c:order val="1"/>
          <c:tx>
            <c:strRef>
              <c:f>bd!$H$1</c:f>
              <c:strCache>
                <c:ptCount val="1"/>
                <c:pt idx="0">
                  <c:v>NÃO CONTRIBUINTES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bd!$A$2:$A$30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bd!$H$2:$H$30</c:f>
              <c:numCache>
                <c:formatCode>0.0</c:formatCode>
                <c:ptCount val="29"/>
                <c:pt idx="0">
                  <c:v>29.094977653754952</c:v>
                </c:pt>
                <c:pt idx="1">
                  <c:v>30.060386675570527</c:v>
                </c:pt>
                <c:pt idx="2">
                  <c:v>30.972927780733404</c:v>
                </c:pt>
                <c:pt idx="3">
                  <c:v>31.885695313932501</c:v>
                </c:pt>
                <c:pt idx="4">
                  <c:v>31.283465785497253</c:v>
                </c:pt>
                <c:pt idx="5">
                  <c:v>32.095014678098039</c:v>
                </c:pt>
                <c:pt idx="6">
                  <c:v>32.156954887307478</c:v>
                </c:pt>
                <c:pt idx="7">
                  <c:v>34.373480806340126</c:v>
                </c:pt>
                <c:pt idx="8">
                  <c:v>34.85385673646185</c:v>
                </c:pt>
                <c:pt idx="9">
                  <c:v>35.331369482186439</c:v>
                </c:pt>
                <c:pt idx="10">
                  <c:v>37.250844804159087</c:v>
                </c:pt>
                <c:pt idx="11">
                  <c:v>37.103619535317804</c:v>
                </c:pt>
                <c:pt idx="12">
                  <c:v>39.323958253231055</c:v>
                </c:pt>
                <c:pt idx="13">
                  <c:v>39.726475551068241</c:v>
                </c:pt>
                <c:pt idx="14">
                  <c:v>39.711673265674492</c:v>
                </c:pt>
                <c:pt idx="15">
                  <c:v>38.793787977652499</c:v>
                </c:pt>
                <c:pt idx="16">
                  <c:v>38.920967109387888</c:v>
                </c:pt>
                <c:pt idx="17">
                  <c:v>37.862754295834037</c:v>
                </c:pt>
                <c:pt idx="18">
                  <c:v>35.96476429724337</c:v>
                </c:pt>
                <c:pt idx="19">
                  <c:v>34.065013074587121</c:v>
                </c:pt>
                <c:pt idx="20">
                  <c:v>33.978500000000004</c:v>
                </c:pt>
                <c:pt idx="21">
                  <c:v>33.479500000000009</c:v>
                </c:pt>
                <c:pt idx="22">
                  <c:v>32.450749999999999</c:v>
                </c:pt>
                <c:pt idx="23">
                  <c:v>32.027750000000005</c:v>
                </c:pt>
                <c:pt idx="24">
                  <c:v>30.993499999999997</c:v>
                </c:pt>
                <c:pt idx="25">
                  <c:v>32.367249999999991</c:v>
                </c:pt>
                <c:pt idx="26">
                  <c:v>33.477249999999998</c:v>
                </c:pt>
                <c:pt idx="27">
                  <c:v>34.673749999999998</c:v>
                </c:pt>
                <c:pt idx="28">
                  <c:v>31.999250000000004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7-4711-8AEA-3A26D1992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5584504"/>
        <c:axId val="625582208"/>
      </c:barChart>
      <c:lineChart>
        <c:grouping val="standard"/>
        <c:varyColors val="0"/>
        <c:ser>
          <c:idx val="2"/>
          <c:order val="2"/>
          <c:tx>
            <c:strRef>
              <c:f>bd!$I$1</c:f>
              <c:strCache>
                <c:ptCount val="1"/>
                <c:pt idx="0">
                  <c:v>OCUPADOS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bd!$A$2:$A$30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bd!$I$2:$I$30</c:f>
              <c:numCache>
                <c:formatCode>0.0</c:formatCode>
                <c:ptCount val="29"/>
                <c:pt idx="0">
                  <c:v>56.172920500000011</c:v>
                </c:pt>
                <c:pt idx="1">
                  <c:v>57.371282500000007</c:v>
                </c:pt>
                <c:pt idx="2">
                  <c:v>59.019526000000006</c:v>
                </c:pt>
                <c:pt idx="3">
                  <c:v>60.667769499999999</c:v>
                </c:pt>
                <c:pt idx="4">
                  <c:v>59.818662500000009</c:v>
                </c:pt>
                <c:pt idx="5">
                  <c:v>61.283574500000007</c:v>
                </c:pt>
                <c:pt idx="6">
                  <c:v>61.977566500000002</c:v>
                </c:pt>
                <c:pt idx="7">
                  <c:v>65.260828500000002</c:v>
                </c:pt>
                <c:pt idx="8">
                  <c:v>67.363499500000017</c:v>
                </c:pt>
                <c:pt idx="9">
                  <c:v>69.466170500000004</c:v>
                </c:pt>
                <c:pt idx="10">
                  <c:v>72.308985500000006</c:v>
                </c:pt>
                <c:pt idx="11">
                  <c:v>73.55428550000002</c:v>
                </c:pt>
                <c:pt idx="12">
                  <c:v>78.016175500000003</c:v>
                </c:pt>
                <c:pt idx="13">
                  <c:v>80.272109499999999</c:v>
                </c:pt>
                <c:pt idx="14">
                  <c:v>82.396335500000021</c:v>
                </c:pt>
                <c:pt idx="15">
                  <c:v>83.749216499999989</c:v>
                </c:pt>
                <c:pt idx="16">
                  <c:v>86.595885500000009</c:v>
                </c:pt>
                <c:pt idx="17">
                  <c:v>87.021312499999993</c:v>
                </c:pt>
                <c:pt idx="18">
                  <c:v>87.63124000000002</c:v>
                </c:pt>
                <c:pt idx="19">
                  <c:v>88.241167500000017</c:v>
                </c:pt>
                <c:pt idx="20">
                  <c:v>89.064250000000001</c:v>
                </c:pt>
                <c:pt idx="21">
                  <c:v>90.302000000000007</c:v>
                </c:pt>
                <c:pt idx="22">
                  <c:v>91.637500000000003</c:v>
                </c:pt>
                <c:pt idx="23">
                  <c:v>91.685000000000002</c:v>
                </c:pt>
                <c:pt idx="24">
                  <c:v>89.97475</c:v>
                </c:pt>
                <c:pt idx="25">
                  <c:v>90.293499999999995</c:v>
                </c:pt>
                <c:pt idx="26">
                  <c:v>91.570499999999996</c:v>
                </c:pt>
                <c:pt idx="27">
                  <c:v>93.389499999999998</c:v>
                </c:pt>
                <c:pt idx="28">
                  <c:v>88.932000000000002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57-4711-8AEA-3A26D1992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584504"/>
        <c:axId val="625582208"/>
      </c:lineChart>
      <c:catAx>
        <c:axId val="62558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5582208"/>
        <c:crosses val="autoZero"/>
        <c:auto val="1"/>
        <c:lblAlgn val="ctr"/>
        <c:lblOffset val="100"/>
        <c:noMultiLvlLbl val="0"/>
      </c:catAx>
      <c:valAx>
        <c:axId val="6255822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558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800" b="1" i="0" u="none" strike="noStrike" kern="1200" spc="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Salário Mínimo Real </a:t>
            </a:r>
          </a:p>
          <a:p>
            <a:pPr algn="ctr" rtl="0">
              <a:defRPr lang="pt-BR" sz="1800" b="1" dirty="0" smtClean="0">
                <a:solidFill>
                  <a:prstClr val="black"/>
                </a:solidFill>
              </a:defRPr>
            </a:pPr>
            <a:r>
              <a:rPr lang="pt-BR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(R$ a preços de outubro de 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800" b="1" i="0" u="none" strike="noStrike" kern="1200" spc="0" baseline="0" dirty="0" smtClean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Séries!$D$57:$D$83</c:f>
              <c:numCache>
                <c:formatCode>General</c:formatCode>
                <c:ptCount val="2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</c:numCache>
            </c:numRef>
          </c:cat>
          <c:val>
            <c:numRef>
              <c:f>Séries!$F$57:$F$83</c:f>
              <c:numCache>
                <c:formatCode>#,##0</c:formatCode>
                <c:ptCount val="27"/>
                <c:pt idx="0">
                  <c:v>430.43044847568859</c:v>
                </c:pt>
                <c:pt idx="1">
                  <c:v>436.91409992162448</c:v>
                </c:pt>
                <c:pt idx="2">
                  <c:v>455.72963594357708</c:v>
                </c:pt>
                <c:pt idx="3">
                  <c:v>467.31038059272777</c:v>
                </c:pt>
                <c:pt idx="4">
                  <c:v>486.10756503542683</c:v>
                </c:pt>
                <c:pt idx="5">
                  <c:v>490.58782240705978</c:v>
                </c:pt>
                <c:pt idx="6">
                  <c:v>507.39724716422364</c:v>
                </c:pt>
                <c:pt idx="7">
                  <c:v>553.4905755378162</c:v>
                </c:pt>
                <c:pt idx="8">
                  <c:v>567.62073023054006</c:v>
                </c:pt>
                <c:pt idx="9">
                  <c:v>571.57694273653863</c:v>
                </c:pt>
                <c:pt idx="10">
                  <c:v>592.8540867245124</c:v>
                </c:pt>
                <c:pt idx="11">
                  <c:v>634.12326673226505</c:v>
                </c:pt>
                <c:pt idx="12">
                  <c:v>723.25317872297137</c:v>
                </c:pt>
                <c:pt idx="13">
                  <c:v>766.96699360059108</c:v>
                </c:pt>
                <c:pt idx="14">
                  <c:v>790.563891977411</c:v>
                </c:pt>
                <c:pt idx="15">
                  <c:v>847.65055241748178</c:v>
                </c:pt>
                <c:pt idx="16">
                  <c:v>892.68131535048303</c:v>
                </c:pt>
                <c:pt idx="17">
                  <c:v>893.47489793463365</c:v>
                </c:pt>
                <c:pt idx="18">
                  <c:v>968.7433894126425</c:v>
                </c:pt>
                <c:pt idx="19">
                  <c:v>992.57527009611158</c:v>
                </c:pt>
                <c:pt idx="20">
                  <c:v>999.66678720737582</c:v>
                </c:pt>
                <c:pt idx="21">
                  <c:v>995.60323666768943</c:v>
                </c:pt>
                <c:pt idx="22">
                  <c:v>1016.576737246893</c:v>
                </c:pt>
                <c:pt idx="23">
                  <c:v>1050.9564347465132</c:v>
                </c:pt>
                <c:pt idx="24">
                  <c:v>1040.28244236759</c:v>
                </c:pt>
                <c:pt idx="25">
                  <c:v>1048.8268896632599</c:v>
                </c:pt>
                <c:pt idx="26">
                  <c:v>1060.5803769388692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E-45A8-98A5-CA1246D3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231464"/>
        <c:axId val="812224904"/>
      </c:barChart>
      <c:catAx>
        <c:axId val="81223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2224904"/>
        <c:crosses val="autoZero"/>
        <c:auto val="1"/>
        <c:lblAlgn val="ctr"/>
        <c:lblOffset val="100"/>
        <c:noMultiLvlLbl val="0"/>
      </c:catAx>
      <c:valAx>
        <c:axId val="8122249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223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dirty="0"/>
              <a:t>Expectativa de Sobrevida em determinadas</a:t>
            </a:r>
            <a:r>
              <a:rPr lang="pt-BR" baseline="0" dirty="0"/>
              <a:t> idades (em anos)</a:t>
            </a:r>
            <a:endParaRPr lang="pt-BR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795908769661995E-2"/>
          <c:y val="4.3243835507278845E-2"/>
          <c:w val="0.90818685093907003"/>
          <c:h val="0.71183313660744973"/>
        </c:manualLayout>
      </c:layout>
      <c:lineChart>
        <c:grouping val="standard"/>
        <c:varyColors val="0"/>
        <c:ser>
          <c:idx val="0"/>
          <c:order val="0"/>
          <c:tx>
            <c:v>60 anos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numFmt formatCode="#,##0.0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82-4ED2-84F9-CC79F0A14A44}"/>
                </c:ext>
              </c:extLst>
            </c:dLbl>
            <c:dLbl>
              <c:idx val="35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82-4ED2-84F9-CC79F0A14A44}"/>
                </c:ext>
              </c:extLst>
            </c:dLbl>
            <c:dLbl>
              <c:idx val="4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82-4ED2-84F9-CC79F0A14A44}"/>
                </c:ext>
              </c:extLst>
            </c:dLbl>
            <c:dLbl>
              <c:idx val="80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82-4ED2-84F9-CC79F0A14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Expec_vida_sobrevida!$A$4:$A$84</c:f>
              <c:numCache>
                <c:formatCode>General</c:formatCode>
                <c:ptCount val="8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  <c:pt idx="73">
                  <c:v>2053</c:v>
                </c:pt>
                <c:pt idx="74">
                  <c:v>2054</c:v>
                </c:pt>
                <c:pt idx="75">
                  <c:v>2055</c:v>
                </c:pt>
                <c:pt idx="76">
                  <c:v>2056</c:v>
                </c:pt>
                <c:pt idx="77">
                  <c:v>2057</c:v>
                </c:pt>
                <c:pt idx="78">
                  <c:v>2058</c:v>
                </c:pt>
                <c:pt idx="79">
                  <c:v>2059</c:v>
                </c:pt>
                <c:pt idx="80">
                  <c:v>2060</c:v>
                </c:pt>
              </c:numCache>
            </c:numRef>
          </c:cat>
          <c:val>
            <c:numRef>
              <c:f>Expec_vida_sobrevida!$C$4:$C$84</c:f>
              <c:numCache>
                <c:formatCode>0.0</c:formatCode>
                <c:ptCount val="81"/>
                <c:pt idx="0">
                  <c:v>15.236260457425448</c:v>
                </c:pt>
                <c:pt idx="1">
                  <c:v>15.443987730152735</c:v>
                </c:pt>
                <c:pt idx="2">
                  <c:v>15.651715002880007</c:v>
                </c:pt>
                <c:pt idx="3">
                  <c:v>15.859442275607398</c:v>
                </c:pt>
                <c:pt idx="4">
                  <c:v>16.067169548334526</c:v>
                </c:pt>
                <c:pt idx="5">
                  <c:v>16.274896821061823</c:v>
                </c:pt>
                <c:pt idx="6">
                  <c:v>16.482624093788957</c:v>
                </c:pt>
                <c:pt idx="7">
                  <c:v>16.690351366516477</c:v>
                </c:pt>
                <c:pt idx="8">
                  <c:v>16.898078639243643</c:v>
                </c:pt>
                <c:pt idx="9">
                  <c:v>17.105805911970918</c:v>
                </c:pt>
                <c:pt idx="10">
                  <c:v>17.313533184698191</c:v>
                </c:pt>
                <c:pt idx="11">
                  <c:v>17.521260457425491</c:v>
                </c:pt>
                <c:pt idx="12">
                  <c:v>17.698684842859564</c:v>
                </c:pt>
                <c:pt idx="13">
                  <c:v>17.876109228293661</c:v>
                </c:pt>
                <c:pt idx="14">
                  <c:v>18.053533613727662</c:v>
                </c:pt>
                <c:pt idx="15">
                  <c:v>18.230957999161866</c:v>
                </c:pt>
                <c:pt idx="16">
                  <c:v>18.408382384595829</c:v>
                </c:pt>
                <c:pt idx="17">
                  <c:v>18.585806770030072</c:v>
                </c:pt>
                <c:pt idx="18">
                  <c:v>18.763231155464169</c:v>
                </c:pt>
                <c:pt idx="19">
                  <c:v>18.955575828114792</c:v>
                </c:pt>
                <c:pt idx="20">
                  <c:v>19.158465778615735</c:v>
                </c:pt>
                <c:pt idx="21">
                  <c:v>19.375759162058731</c:v>
                </c:pt>
                <c:pt idx="22">
                  <c:v>19.590409901008677</c:v>
                </c:pt>
                <c:pt idx="23">
                  <c:v>19.8028848394463</c:v>
                </c:pt>
                <c:pt idx="24">
                  <c:v>20.013495764063531</c:v>
                </c:pt>
                <c:pt idx="25">
                  <c:v>20.222632987378923</c:v>
                </c:pt>
                <c:pt idx="26">
                  <c:v>20.43090761514863</c:v>
                </c:pt>
                <c:pt idx="27">
                  <c:v>20.636799333148929</c:v>
                </c:pt>
                <c:pt idx="28">
                  <c:v>20.840277898543089</c:v>
                </c:pt>
                <c:pt idx="29">
                  <c:v>21.040727815552589</c:v>
                </c:pt>
                <c:pt idx="30">
                  <c:v>21.237585112222231</c:v>
                </c:pt>
                <c:pt idx="31">
                  <c:v>21.412499743690329</c:v>
                </c:pt>
                <c:pt idx="32">
                  <c:v>21.582536774937854</c:v>
                </c:pt>
                <c:pt idx="33">
                  <c:v>21.748032430813083</c:v>
                </c:pt>
                <c:pt idx="34">
                  <c:v>21.909229365904189</c:v>
                </c:pt>
                <c:pt idx="35">
                  <c:v>22.066042149792889</c:v>
                </c:pt>
                <c:pt idx="36">
                  <c:v>22.218061662303828</c:v>
                </c:pt>
                <c:pt idx="37">
                  <c:v>22.365312387642831</c:v>
                </c:pt>
                <c:pt idx="38">
                  <c:v>22.507688992963587</c:v>
                </c:pt>
                <c:pt idx="39">
                  <c:v>22.644965292591795</c:v>
                </c:pt>
                <c:pt idx="40">
                  <c:v>22.777973814629465</c:v>
                </c:pt>
                <c:pt idx="41">
                  <c:v>22.906010288853889</c:v>
                </c:pt>
                <c:pt idx="42">
                  <c:v>23.029118468609205</c:v>
                </c:pt>
                <c:pt idx="43">
                  <c:v>23.147120648522503</c:v>
                </c:pt>
                <c:pt idx="44">
                  <c:v>23.260360531045858</c:v>
                </c:pt>
                <c:pt idx="45">
                  <c:v>23.368789533710686</c:v>
                </c:pt>
                <c:pt idx="46">
                  <c:v>23.472256935118288</c:v>
                </c:pt>
                <c:pt idx="47">
                  <c:v>23.570753079242856</c:v>
                </c:pt>
                <c:pt idx="48">
                  <c:v>23.665305394010655</c:v>
                </c:pt>
                <c:pt idx="49">
                  <c:v>23.755797476495427</c:v>
                </c:pt>
                <c:pt idx="50">
                  <c:v>23.842482758730622</c:v>
                </c:pt>
                <c:pt idx="51">
                  <c:v>23.925464981135406</c:v>
                </c:pt>
                <c:pt idx="52">
                  <c:v>24.004288266922124</c:v>
                </c:pt>
                <c:pt idx="53">
                  <c:v>24.07981671992653</c:v>
                </c:pt>
                <c:pt idx="54">
                  <c:v>24.151473182089397</c:v>
                </c:pt>
                <c:pt idx="55">
                  <c:v>24.219875044518606</c:v>
                </c:pt>
                <c:pt idx="56">
                  <c:v>24.284336272839859</c:v>
                </c:pt>
                <c:pt idx="57">
                  <c:v>24.345781213147689</c:v>
                </c:pt>
                <c:pt idx="58">
                  <c:v>24.40453829733546</c:v>
                </c:pt>
                <c:pt idx="59">
                  <c:v>24.460194242440579</c:v>
                </c:pt>
                <c:pt idx="60">
                  <c:v>24.513105451199891</c:v>
                </c:pt>
                <c:pt idx="61">
                  <c:v>24.563211904861848</c:v>
                </c:pt>
                <c:pt idx="62">
                  <c:v>24.610632839915429</c:v>
                </c:pt>
                <c:pt idx="63">
                  <c:v>24.655719322734189</c:v>
                </c:pt>
                <c:pt idx="64">
                  <c:v>24.69912466828093</c:v>
                </c:pt>
                <c:pt idx="65">
                  <c:v>24.740521385487789</c:v>
                </c:pt>
                <c:pt idx="66">
                  <c:v>24.779604290971413</c:v>
                </c:pt>
                <c:pt idx="67">
                  <c:v>24.816743493507289</c:v>
                </c:pt>
                <c:pt idx="68">
                  <c:v>24.852240877251624</c:v>
                </c:pt>
                <c:pt idx="69">
                  <c:v>24.885962882380813</c:v>
                </c:pt>
                <c:pt idx="70">
                  <c:v>24.917926804946575</c:v>
                </c:pt>
                <c:pt idx="71">
                  <c:v>24.948444893345755</c:v>
                </c:pt>
                <c:pt idx="72">
                  <c:v>24.977487087275783</c:v>
                </c:pt>
                <c:pt idx="73">
                  <c:v>25.005339491454539</c:v>
                </c:pt>
                <c:pt idx="74">
                  <c:v>25.032166488399625</c:v>
                </c:pt>
                <c:pt idx="75">
                  <c:v>25.057588252258331</c:v>
                </c:pt>
                <c:pt idx="76">
                  <c:v>25.081659511228889</c:v>
                </c:pt>
                <c:pt idx="77">
                  <c:v>25.104568142792235</c:v>
                </c:pt>
                <c:pt idx="78">
                  <c:v>25.12641138209753</c:v>
                </c:pt>
                <c:pt idx="79">
                  <c:v>25.147472566026565</c:v>
                </c:pt>
                <c:pt idx="80">
                  <c:v>25.167364505573889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82-4ED2-84F9-CC79F0A14A44}"/>
            </c:ext>
          </c:extLst>
        </c:ser>
        <c:ser>
          <c:idx val="1"/>
          <c:order val="1"/>
          <c:tx>
            <c:v>65 anos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82-4ED2-84F9-CC79F0A14A44}"/>
                </c:ext>
              </c:extLst>
            </c:dLbl>
            <c:dLbl>
              <c:idx val="35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D82-4ED2-84F9-CC79F0A14A44}"/>
                </c:ext>
              </c:extLst>
            </c:dLbl>
            <c:dLbl>
              <c:idx val="4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82-4ED2-84F9-CC79F0A14A44}"/>
                </c:ext>
              </c:extLst>
            </c:dLbl>
            <c:dLbl>
              <c:idx val="80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82-4ED2-84F9-CC79F0A14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A5002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Expec_vida_sobrevida!$A$4:$A$84</c:f>
              <c:numCache>
                <c:formatCode>General</c:formatCode>
                <c:ptCount val="8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  <c:pt idx="73">
                  <c:v>2053</c:v>
                </c:pt>
                <c:pt idx="74">
                  <c:v>2054</c:v>
                </c:pt>
                <c:pt idx="75">
                  <c:v>2055</c:v>
                </c:pt>
                <c:pt idx="76">
                  <c:v>2056</c:v>
                </c:pt>
                <c:pt idx="77">
                  <c:v>2057</c:v>
                </c:pt>
                <c:pt idx="78">
                  <c:v>2058</c:v>
                </c:pt>
                <c:pt idx="79">
                  <c:v>2059</c:v>
                </c:pt>
                <c:pt idx="80">
                  <c:v>2060</c:v>
                </c:pt>
              </c:numCache>
            </c:numRef>
          </c:cat>
          <c:val>
            <c:numRef>
              <c:f>Expec_vida_sobrevida!$H$4:$H$84</c:f>
              <c:numCache>
                <c:formatCode>0.0</c:formatCode>
                <c:ptCount val="81"/>
                <c:pt idx="0">
                  <c:v>11.986974217211106</c:v>
                </c:pt>
                <c:pt idx="1">
                  <c:v>12.186974217211107</c:v>
                </c:pt>
                <c:pt idx="2">
                  <c:v>12.386974217211106</c:v>
                </c:pt>
                <c:pt idx="3">
                  <c:v>12.586974217211107</c:v>
                </c:pt>
                <c:pt idx="4">
                  <c:v>12.786974217211107</c:v>
                </c:pt>
                <c:pt idx="5">
                  <c:v>12.986974217211106</c:v>
                </c:pt>
                <c:pt idx="6">
                  <c:v>13.186974217211107</c:v>
                </c:pt>
                <c:pt idx="7">
                  <c:v>13.386974217211106</c:v>
                </c:pt>
                <c:pt idx="8">
                  <c:v>13.586974217211107</c:v>
                </c:pt>
                <c:pt idx="9">
                  <c:v>13.786974217211107</c:v>
                </c:pt>
                <c:pt idx="10">
                  <c:v>13.986974217211106</c:v>
                </c:pt>
                <c:pt idx="11">
                  <c:v>14.186974217211107</c:v>
                </c:pt>
                <c:pt idx="12">
                  <c:v>14.355482530572905</c:v>
                </c:pt>
                <c:pt idx="13">
                  <c:v>14.523990843934541</c:v>
                </c:pt>
                <c:pt idx="14">
                  <c:v>14.692499157296311</c:v>
                </c:pt>
                <c:pt idx="15">
                  <c:v>14.861007470657984</c:v>
                </c:pt>
                <c:pt idx="16">
                  <c:v>15.029515784019697</c:v>
                </c:pt>
                <c:pt idx="17">
                  <c:v>15.198024097381417</c:v>
                </c:pt>
                <c:pt idx="18">
                  <c:v>15.366532410743195</c:v>
                </c:pt>
                <c:pt idx="19">
                  <c:v>15.557409053614522</c:v>
                </c:pt>
                <c:pt idx="20">
                  <c:v>15.758420084716048</c:v>
                </c:pt>
                <c:pt idx="21">
                  <c:v>15.9499429960455</c:v>
                </c:pt>
                <c:pt idx="22">
                  <c:v>16.139529094032316</c:v>
                </c:pt>
                <c:pt idx="23">
                  <c:v>16.327745025321473</c:v>
                </c:pt>
                <c:pt idx="24">
                  <c:v>16.514633036176086</c:v>
                </c:pt>
                <c:pt idx="25">
                  <c:v>16.700749968614929</c:v>
                </c:pt>
                <c:pt idx="26">
                  <c:v>16.886702157479789</c:v>
                </c:pt>
                <c:pt idx="27">
                  <c:v>17.070686529490558</c:v>
                </c:pt>
                <c:pt idx="28">
                  <c:v>17.252910643600448</c:v>
                </c:pt>
                <c:pt idx="29">
                  <c:v>17.432835069773503</c:v>
                </c:pt>
                <c:pt idx="30">
                  <c:v>17.609808524220607</c:v>
                </c:pt>
                <c:pt idx="31">
                  <c:v>17.767748773851089</c:v>
                </c:pt>
                <c:pt idx="32">
                  <c:v>17.921695767997917</c:v>
                </c:pt>
                <c:pt idx="33">
                  <c:v>18.071408666769127</c:v>
                </c:pt>
                <c:pt idx="34">
                  <c:v>18.217430284692192</c:v>
                </c:pt>
                <c:pt idx="35">
                  <c:v>18.359701953091591</c:v>
                </c:pt>
                <c:pt idx="36">
                  <c:v>18.497790380650599</c:v>
                </c:pt>
                <c:pt idx="37">
                  <c:v>18.631594110076602</c:v>
                </c:pt>
                <c:pt idx="38">
                  <c:v>18.761091996501086</c:v>
                </c:pt>
                <c:pt idx="39">
                  <c:v>18.886313438948889</c:v>
                </c:pt>
                <c:pt idx="40">
                  <c:v>19.00773031328454</c:v>
                </c:pt>
                <c:pt idx="41">
                  <c:v>19.124772545274624</c:v>
                </c:pt>
                <c:pt idx="42">
                  <c:v>19.237515895134624</c:v>
                </c:pt>
                <c:pt idx="43">
                  <c:v>19.345526852964511</c:v>
                </c:pt>
                <c:pt idx="44">
                  <c:v>19.449405795028774</c:v>
                </c:pt>
                <c:pt idx="45">
                  <c:v>19.548797954502486</c:v>
                </c:pt>
                <c:pt idx="46">
                  <c:v>19.643668970950042</c:v>
                </c:pt>
                <c:pt idx="47">
                  <c:v>19.734352797144314</c:v>
                </c:pt>
                <c:pt idx="48">
                  <c:v>19.821172402861627</c:v>
                </c:pt>
                <c:pt idx="49">
                  <c:v>19.904344710527489</c:v>
                </c:pt>
                <c:pt idx="50">
                  <c:v>19.984167701107729</c:v>
                </c:pt>
                <c:pt idx="51">
                  <c:v>20.060362900580174</c:v>
                </c:pt>
                <c:pt idx="52">
                  <c:v>20.132863110962571</c:v>
                </c:pt>
                <c:pt idx="53">
                  <c:v>20.202264501356829</c:v>
                </c:pt>
                <c:pt idx="54">
                  <c:v>20.268144499118112</c:v>
                </c:pt>
                <c:pt idx="55">
                  <c:v>20.331028942566661</c:v>
                </c:pt>
                <c:pt idx="56">
                  <c:v>20.390519062782129</c:v>
                </c:pt>
                <c:pt idx="57">
                  <c:v>20.447112747960656</c:v>
                </c:pt>
                <c:pt idx="58">
                  <c:v>20.501078868151208</c:v>
                </c:pt>
                <c:pt idx="59">
                  <c:v>20.552217698068727</c:v>
                </c:pt>
                <c:pt idx="60">
                  <c:v>20.600720281078942</c:v>
                </c:pt>
                <c:pt idx="61">
                  <c:v>20.646831405735515</c:v>
                </c:pt>
                <c:pt idx="62">
                  <c:v>20.690200331990017</c:v>
                </c:pt>
                <c:pt idx="63">
                  <c:v>20.73141129489106</c:v>
                </c:pt>
                <c:pt idx="64">
                  <c:v>20.77088522892064</c:v>
                </c:pt>
                <c:pt idx="65">
                  <c:v>20.807924916114796</c:v>
                </c:pt>
                <c:pt idx="66">
                  <c:v>20.842844677347582</c:v>
                </c:pt>
                <c:pt idx="67">
                  <c:v>20.875873660010633</c:v>
                </c:pt>
                <c:pt idx="68">
                  <c:v>20.907408823459932</c:v>
                </c:pt>
                <c:pt idx="69">
                  <c:v>20.937207943718501</c:v>
                </c:pt>
                <c:pt idx="70">
                  <c:v>20.965604156275628</c:v>
                </c:pt>
                <c:pt idx="71">
                  <c:v>20.992463817177466</c:v>
                </c:pt>
                <c:pt idx="72">
                  <c:v>21.018061075720286</c:v>
                </c:pt>
                <c:pt idx="73">
                  <c:v>21.042373611640226</c:v>
                </c:pt>
                <c:pt idx="74">
                  <c:v>21.065776302867803</c:v>
                </c:pt>
                <c:pt idx="75">
                  <c:v>21.088137180985182</c:v>
                </c:pt>
                <c:pt idx="76">
                  <c:v>21.10948645928671</c:v>
                </c:pt>
                <c:pt idx="77">
                  <c:v>21.129945338259631</c:v>
                </c:pt>
                <c:pt idx="78">
                  <c:v>21.149623506733082</c:v>
                </c:pt>
                <c:pt idx="79">
                  <c:v>21.168553536799656</c:v>
                </c:pt>
                <c:pt idx="80">
                  <c:v>21.186841421928978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D82-4ED2-84F9-CC79F0A14A44}"/>
            </c:ext>
          </c:extLst>
        </c:ser>
        <c:ser>
          <c:idx val="2"/>
          <c:order val="2"/>
          <c:tx>
            <c:v>70 anos</c:v>
          </c:tx>
          <c:spPr>
            <a:ln w="38100"/>
          </c:spPr>
          <c:marker>
            <c:symbol val="none"/>
          </c:marker>
          <c:dLbls>
            <c:dLbl>
              <c:idx val="1"/>
              <c:numFmt formatCode="#,##0.0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92D05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82-4ED2-84F9-CC79F0A14A44}"/>
                </c:ext>
              </c:extLst>
            </c:dLbl>
            <c:dLbl>
              <c:idx val="35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D82-4ED2-84F9-CC79F0A14A44}"/>
                </c:ext>
              </c:extLst>
            </c:dLbl>
            <c:dLbl>
              <c:idx val="4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82-4ED2-84F9-CC79F0A14A44}"/>
                </c:ext>
              </c:extLst>
            </c:dLbl>
            <c:dLbl>
              <c:idx val="80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82-4ED2-84F9-CC79F0A14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92D05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Expec_vida_sobrevida!$A$4:$A$84</c:f>
              <c:numCache>
                <c:formatCode>General</c:formatCode>
                <c:ptCount val="8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  <c:pt idx="73">
                  <c:v>2053</c:v>
                </c:pt>
                <c:pt idx="74">
                  <c:v>2054</c:v>
                </c:pt>
                <c:pt idx="75">
                  <c:v>2055</c:v>
                </c:pt>
                <c:pt idx="76">
                  <c:v>2056</c:v>
                </c:pt>
                <c:pt idx="77">
                  <c:v>2057</c:v>
                </c:pt>
                <c:pt idx="78">
                  <c:v>2058</c:v>
                </c:pt>
                <c:pt idx="79">
                  <c:v>2059</c:v>
                </c:pt>
                <c:pt idx="80">
                  <c:v>2060</c:v>
                </c:pt>
              </c:numCache>
            </c:numRef>
          </c:cat>
          <c:val>
            <c:numRef>
              <c:f>Expec_vida_sobrevida!$I$4:$I$84</c:f>
              <c:numCache>
                <c:formatCode>0.0</c:formatCode>
                <c:ptCount val="81"/>
                <c:pt idx="0">
                  <c:v>8.9540130265184992</c:v>
                </c:pt>
                <c:pt idx="1">
                  <c:v>9.1540130265184985</c:v>
                </c:pt>
                <c:pt idx="2">
                  <c:v>9.3540130265184995</c:v>
                </c:pt>
                <c:pt idx="3">
                  <c:v>9.5540130265184988</c:v>
                </c:pt>
                <c:pt idx="4">
                  <c:v>9.7540130265184999</c:v>
                </c:pt>
                <c:pt idx="5">
                  <c:v>9.9540130265184992</c:v>
                </c:pt>
                <c:pt idx="6">
                  <c:v>10.154013026518498</c:v>
                </c:pt>
                <c:pt idx="7">
                  <c:v>10.3540130265185</c:v>
                </c:pt>
                <c:pt idx="8">
                  <c:v>10.554013026518501</c:v>
                </c:pt>
                <c:pt idx="9">
                  <c:v>10.754013026518498</c:v>
                </c:pt>
                <c:pt idx="10">
                  <c:v>10.954013026518499</c:v>
                </c:pt>
                <c:pt idx="11">
                  <c:v>11.154013026518498</c:v>
                </c:pt>
                <c:pt idx="12">
                  <c:v>11.314268674338518</c:v>
                </c:pt>
                <c:pt idx="13">
                  <c:v>11.474524322158553</c:v>
                </c:pt>
                <c:pt idx="14">
                  <c:v>11.634779969978537</c:v>
                </c:pt>
                <c:pt idx="15">
                  <c:v>11.795035617798652</c:v>
                </c:pt>
                <c:pt idx="16">
                  <c:v>11.955291265618671</c:v>
                </c:pt>
                <c:pt idx="17">
                  <c:v>12.115546913438722</c:v>
                </c:pt>
                <c:pt idx="18">
                  <c:v>12.275802561258686</c:v>
                </c:pt>
                <c:pt idx="19">
                  <c:v>12.471112405330143</c:v>
                </c:pt>
                <c:pt idx="20">
                  <c:v>12.676989629555974</c:v>
                </c:pt>
                <c:pt idx="21">
                  <c:v>12.842536075171546</c:v>
                </c:pt>
                <c:pt idx="22">
                  <c:v>13.00704047862037</c:v>
                </c:pt>
                <c:pt idx="23">
                  <c:v>13.170957040895383</c:v>
                </c:pt>
                <c:pt idx="24">
                  <c:v>13.334062057967374</c:v>
                </c:pt>
                <c:pt idx="25">
                  <c:v>13.496776158884026</c:v>
                </c:pt>
                <c:pt idx="26">
                  <c:v>13.659458769413785</c:v>
                </c:pt>
                <c:pt idx="27">
                  <c:v>13.820426463061304</c:v>
                </c:pt>
                <c:pt idx="28">
                  <c:v>13.980002523312654</c:v>
                </c:pt>
                <c:pt idx="29">
                  <c:v>14.13783908548127</c:v>
                </c:pt>
                <c:pt idx="30">
                  <c:v>14.293467541648354</c:v>
                </c:pt>
                <c:pt idx="31">
                  <c:v>14.433109864960224</c:v>
                </c:pt>
                <c:pt idx="32">
                  <c:v>14.568920821125273</c:v>
                </c:pt>
                <c:pt idx="33">
                  <c:v>14.701143591339083</c:v>
                </c:pt>
                <c:pt idx="34">
                  <c:v>14.830094434367522</c:v>
                </c:pt>
                <c:pt idx="35">
                  <c:v>14.955828770358517</c:v>
                </c:pt>
                <c:pt idx="36">
                  <c:v>15.078068652474148</c:v>
                </c:pt>
                <c:pt idx="37">
                  <c:v>15.196393569683389</c:v>
                </c:pt>
                <c:pt idx="38">
                  <c:v>15.31120461701185</c:v>
                </c:pt>
                <c:pt idx="39">
                  <c:v>15.422304732418636</c:v>
                </c:pt>
                <c:pt idx="40">
                  <c:v>15.530083351591545</c:v>
                </c:pt>
                <c:pt idx="41">
                  <c:v>15.634185543719845</c:v>
                </c:pt>
                <c:pt idx="42">
                  <c:v>15.734319144831668</c:v>
                </c:pt>
                <c:pt idx="43">
                  <c:v>15.830630177838186</c:v>
                </c:pt>
                <c:pt idx="44">
                  <c:v>15.923171607125765</c:v>
                </c:pt>
                <c:pt idx="45">
                  <c:v>16.011756398498594</c:v>
                </c:pt>
                <c:pt idx="46">
                  <c:v>16.096637447867487</c:v>
                </c:pt>
                <c:pt idx="47">
                  <c:v>16.177622232013572</c:v>
                </c:pt>
                <c:pt idx="48">
                  <c:v>16.255272740408781</c:v>
                </c:pt>
                <c:pt idx="49">
                  <c:v>16.329878492897741</c:v>
                </c:pt>
                <c:pt idx="50">
                  <c:v>16.401506720665189</c:v>
                </c:pt>
                <c:pt idx="51">
                  <c:v>16.469971860564463</c:v>
                </c:pt>
                <c:pt idx="52">
                  <c:v>16.535172760001881</c:v>
                </c:pt>
                <c:pt idx="53">
                  <c:v>16.597711314197554</c:v>
                </c:pt>
                <c:pt idx="54">
                  <c:v>16.657170201690697</c:v>
                </c:pt>
                <c:pt idx="55">
                  <c:v>16.713736869039689</c:v>
                </c:pt>
                <c:pt idx="56">
                  <c:v>16.767383460653591</c:v>
                </c:pt>
                <c:pt idx="57">
                  <c:v>16.818208129040251</c:v>
                </c:pt>
                <c:pt idx="58">
                  <c:v>16.866734588345544</c:v>
                </c:pt>
                <c:pt idx="59">
                  <c:v>16.912489871406859</c:v>
                </c:pt>
                <c:pt idx="60">
                  <c:v>16.956264973624688</c:v>
                </c:pt>
                <c:pt idx="61">
                  <c:v>16.997771899160089</c:v>
                </c:pt>
                <c:pt idx="62">
                  <c:v>17.036715954322329</c:v>
                </c:pt>
                <c:pt idx="63">
                  <c:v>17.073704641146882</c:v>
                </c:pt>
                <c:pt idx="64">
                  <c:v>17.108879283678057</c:v>
                </c:pt>
                <c:pt idx="65">
                  <c:v>17.14198900728713</c:v>
                </c:pt>
                <c:pt idx="66">
                  <c:v>17.173080541221019</c:v>
                </c:pt>
                <c:pt idx="67">
                  <c:v>17.202437008308234</c:v>
                </c:pt>
                <c:pt idx="68">
                  <c:v>17.230338457744285</c:v>
                </c:pt>
                <c:pt idx="69">
                  <c:v>17.25649314369927</c:v>
                </c:pt>
                <c:pt idx="70">
                  <c:v>17.280912566339744</c:v>
                </c:pt>
                <c:pt idx="71">
                  <c:v>17.30384548593517</c:v>
                </c:pt>
                <c:pt idx="72">
                  <c:v>17.325666432019872</c:v>
                </c:pt>
                <c:pt idx="73">
                  <c:v>17.346329934475349</c:v>
                </c:pt>
                <c:pt idx="74">
                  <c:v>17.366264704151213</c:v>
                </c:pt>
                <c:pt idx="75">
                  <c:v>17.385157346662787</c:v>
                </c:pt>
                <c:pt idx="76">
                  <c:v>17.403278347399702</c:v>
                </c:pt>
                <c:pt idx="77">
                  <c:v>17.420527483455526</c:v>
                </c:pt>
                <c:pt idx="78">
                  <c:v>17.436963296937119</c:v>
                </c:pt>
                <c:pt idx="79">
                  <c:v>17.453001155104378</c:v>
                </c:pt>
                <c:pt idx="80">
                  <c:v>17.468477967348427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D82-4ED2-84F9-CC79F0A14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2943168"/>
        <c:axId val="-315932752"/>
      </c:lineChart>
      <c:catAx>
        <c:axId val="-20729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315932752"/>
        <c:crosses val="autoZero"/>
        <c:auto val="1"/>
        <c:lblAlgn val="ctr"/>
        <c:lblOffset val="100"/>
        <c:tickLblSkip val="5"/>
        <c:noMultiLvlLbl val="0"/>
      </c:catAx>
      <c:valAx>
        <c:axId val="-315932752"/>
        <c:scaling>
          <c:orientation val="minMax"/>
          <c:min val="8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72943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533566313937563"/>
          <c:y val="0.92789373814041765"/>
          <c:w val="0.32832864928273242"/>
          <c:h val="5.6925996204933584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59593585206051E-2"/>
          <c:y val="5.1343711914043223E-2"/>
          <c:w val="0.92238649524436334"/>
          <c:h val="0.8593259340629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Planilha4!$M$1</c:f>
              <c:strCache>
                <c:ptCount val="1"/>
                <c:pt idx="0">
                  <c:v>Dívida Líquida Consolidada/PIB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Planilha4!$L$2:$L$28</c:f>
              <c:strCache>
                <c:ptCount val="27"/>
                <c:pt idx="0">
                  <c:v>SP</c:v>
                </c:pt>
                <c:pt idx="1">
                  <c:v>MS</c:v>
                </c:pt>
                <c:pt idx="2">
                  <c:v>MT</c:v>
                </c:pt>
                <c:pt idx="3">
                  <c:v>MA</c:v>
                </c:pt>
                <c:pt idx="4">
                  <c:v>RR</c:v>
                </c:pt>
                <c:pt idx="5">
                  <c:v>SC</c:v>
                </c:pt>
                <c:pt idx="6">
                  <c:v>PI</c:v>
                </c:pt>
                <c:pt idx="7">
                  <c:v>AL</c:v>
                </c:pt>
                <c:pt idx="8">
                  <c:v>ES</c:v>
                </c:pt>
                <c:pt idx="9">
                  <c:v>RS</c:v>
                </c:pt>
                <c:pt idx="10">
                  <c:v>PR</c:v>
                </c:pt>
                <c:pt idx="11">
                  <c:v>RJ</c:v>
                </c:pt>
                <c:pt idx="12">
                  <c:v>RN</c:v>
                </c:pt>
                <c:pt idx="13">
                  <c:v>BA</c:v>
                </c:pt>
                <c:pt idx="14">
                  <c:v>AM</c:v>
                </c:pt>
                <c:pt idx="15">
                  <c:v>TO</c:v>
                </c:pt>
                <c:pt idx="16">
                  <c:v>AP</c:v>
                </c:pt>
                <c:pt idx="17">
                  <c:v>AC</c:v>
                </c:pt>
                <c:pt idx="18">
                  <c:v>CE</c:v>
                </c:pt>
                <c:pt idx="19">
                  <c:v>RO</c:v>
                </c:pt>
                <c:pt idx="20">
                  <c:v>PA</c:v>
                </c:pt>
                <c:pt idx="21">
                  <c:v>DF</c:v>
                </c:pt>
                <c:pt idx="22">
                  <c:v>PE</c:v>
                </c:pt>
                <c:pt idx="23">
                  <c:v>MG</c:v>
                </c:pt>
                <c:pt idx="24">
                  <c:v>PB</c:v>
                </c:pt>
                <c:pt idx="25">
                  <c:v>GO</c:v>
                </c:pt>
                <c:pt idx="26">
                  <c:v>SE</c:v>
                </c:pt>
              </c:strCache>
            </c:strRef>
          </c:cat>
          <c:val>
            <c:numRef>
              <c:f>Planilha4!$M$2:$M$28</c:f>
              <c:numCache>
                <c:formatCode>0.0%</c:formatCode>
                <c:ptCount val="27"/>
                <c:pt idx="0">
                  <c:v>0.12630892001962871</c:v>
                </c:pt>
                <c:pt idx="1">
                  <c:v>6.4729043215145471E-2</c:v>
                </c:pt>
                <c:pt idx="2">
                  <c:v>1.0641795888569063E-2</c:v>
                </c:pt>
                <c:pt idx="3">
                  <c:v>3.100246936463965E-2</c:v>
                </c:pt>
                <c:pt idx="4">
                  <c:v>1.7570057332892672E-2</c:v>
                </c:pt>
                <c:pt idx="5">
                  <c:v>6.7948806061213896E-2</c:v>
                </c:pt>
                <c:pt idx="6">
                  <c:v>7.8653168927225028E-2</c:v>
                </c:pt>
                <c:pt idx="7">
                  <c:v>0.11740820469201219</c:v>
                </c:pt>
                <c:pt idx="8">
                  <c:v>1.3720439230362057E-2</c:v>
                </c:pt>
                <c:pt idx="9">
                  <c:v>0.22123031470141863</c:v>
                </c:pt>
                <c:pt idx="10">
                  <c:v>3.298129694144171E-2</c:v>
                </c:pt>
                <c:pt idx="11">
                  <c:v>0.27314583567206668</c:v>
                </c:pt>
                <c:pt idx="12">
                  <c:v>4.7074116563962987E-2</c:v>
                </c:pt>
                <c:pt idx="13">
                  <c:v>8.6923199807266399E-2</c:v>
                </c:pt>
                <c:pt idx="14">
                  <c:v>3.0091281919874684E-2</c:v>
                </c:pt>
                <c:pt idx="15">
                  <c:v>0.11092420533282507</c:v>
                </c:pt>
                <c:pt idx="16">
                  <c:v>6.0675703589793281E-2</c:v>
                </c:pt>
                <c:pt idx="17">
                  <c:v>0.23178163245392752</c:v>
                </c:pt>
                <c:pt idx="18">
                  <c:v>8.143233067949153E-2</c:v>
                </c:pt>
                <c:pt idx="19">
                  <c:v>3.2298851940881716E-2</c:v>
                </c:pt>
                <c:pt idx="20">
                  <c:v>-3.0420363735945105E-3</c:v>
                </c:pt>
                <c:pt idx="21">
                  <c:v>2.7502876556728503E-2</c:v>
                </c:pt>
                <c:pt idx="22">
                  <c:v>7.2830641829678716E-2</c:v>
                </c:pt>
                <c:pt idx="23">
                  <c:v>0.2292289837582849</c:v>
                </c:pt>
                <c:pt idx="24">
                  <c:v>2.2324638778431403E-2</c:v>
                </c:pt>
                <c:pt idx="25">
                  <c:v>9.9460700324024626E-2</c:v>
                </c:pt>
                <c:pt idx="26">
                  <c:v>8.3985365226021999E-2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3-4C2D-856D-1A9B6E3DFD71}"/>
            </c:ext>
          </c:extLst>
        </c:ser>
        <c:ser>
          <c:idx val="1"/>
          <c:order val="1"/>
          <c:tx>
            <c:strRef>
              <c:f>Planilha4!$N$1</c:f>
              <c:strCache>
                <c:ptCount val="1"/>
                <c:pt idx="0">
                  <c:v>Déficit Atuarial Previdenciário/PIB</c:v>
                </c:pt>
              </c:strCache>
            </c:strRef>
          </c:tx>
          <c:spPr>
            <a:solidFill>
              <a:srgbClr val="535353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3-4C2D-856D-1A9B6E3DF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Planilha4!$L$2:$L$28</c:f>
              <c:strCache>
                <c:ptCount val="27"/>
                <c:pt idx="0">
                  <c:v>SP</c:v>
                </c:pt>
                <c:pt idx="1">
                  <c:v>MS</c:v>
                </c:pt>
                <c:pt idx="2">
                  <c:v>MT</c:v>
                </c:pt>
                <c:pt idx="3">
                  <c:v>MA</c:v>
                </c:pt>
                <c:pt idx="4">
                  <c:v>RR</c:v>
                </c:pt>
                <c:pt idx="5">
                  <c:v>SC</c:v>
                </c:pt>
                <c:pt idx="6">
                  <c:v>PI</c:v>
                </c:pt>
                <c:pt idx="7">
                  <c:v>AL</c:v>
                </c:pt>
                <c:pt idx="8">
                  <c:v>ES</c:v>
                </c:pt>
                <c:pt idx="9">
                  <c:v>RS</c:v>
                </c:pt>
                <c:pt idx="10">
                  <c:v>PR</c:v>
                </c:pt>
                <c:pt idx="11">
                  <c:v>RJ</c:v>
                </c:pt>
                <c:pt idx="12">
                  <c:v>RN</c:v>
                </c:pt>
                <c:pt idx="13">
                  <c:v>BA</c:v>
                </c:pt>
                <c:pt idx="14">
                  <c:v>AM</c:v>
                </c:pt>
                <c:pt idx="15">
                  <c:v>TO</c:v>
                </c:pt>
                <c:pt idx="16">
                  <c:v>AP</c:v>
                </c:pt>
                <c:pt idx="17">
                  <c:v>AC</c:v>
                </c:pt>
                <c:pt idx="18">
                  <c:v>CE</c:v>
                </c:pt>
                <c:pt idx="19">
                  <c:v>RO</c:v>
                </c:pt>
                <c:pt idx="20">
                  <c:v>PA</c:v>
                </c:pt>
                <c:pt idx="21">
                  <c:v>DF</c:v>
                </c:pt>
                <c:pt idx="22">
                  <c:v>PE</c:v>
                </c:pt>
                <c:pt idx="23">
                  <c:v>MG</c:v>
                </c:pt>
                <c:pt idx="24">
                  <c:v>PB</c:v>
                </c:pt>
                <c:pt idx="25">
                  <c:v>GO</c:v>
                </c:pt>
                <c:pt idx="26">
                  <c:v>SE</c:v>
                </c:pt>
              </c:strCache>
            </c:strRef>
          </c:cat>
          <c:val>
            <c:numRef>
              <c:f>Planilha4!$N$2:$N$28</c:f>
              <c:numCache>
                <c:formatCode>0.0%</c:formatCode>
                <c:ptCount val="27"/>
                <c:pt idx="0">
                  <c:v>0</c:v>
                </c:pt>
                <c:pt idx="1">
                  <c:v>0.19127177039119247</c:v>
                </c:pt>
                <c:pt idx="2">
                  <c:v>0.33396314745522654</c:v>
                </c:pt>
                <c:pt idx="3">
                  <c:v>0.43040573296903617</c:v>
                </c:pt>
                <c:pt idx="4">
                  <c:v>0.5642485593059573</c:v>
                </c:pt>
                <c:pt idx="5">
                  <c:v>0.57317918069706197</c:v>
                </c:pt>
                <c:pt idx="6">
                  <c:v>0.61382273514363184</c:v>
                </c:pt>
                <c:pt idx="7">
                  <c:v>0.63789320564142837</c:v>
                </c:pt>
                <c:pt idx="8">
                  <c:v>0.85080516621859348</c:v>
                </c:pt>
                <c:pt idx="9">
                  <c:v>0.87112261836599703</c:v>
                </c:pt>
                <c:pt idx="10">
                  <c:v>0.90321364451778097</c:v>
                </c:pt>
                <c:pt idx="11">
                  <c:v>0.91256297493279348</c:v>
                </c:pt>
                <c:pt idx="12">
                  <c:v>0.95526308605910248</c:v>
                </c:pt>
                <c:pt idx="13">
                  <c:v>0.98691008809090264</c:v>
                </c:pt>
                <c:pt idx="14">
                  <c:v>1.0065429022318784</c:v>
                </c:pt>
                <c:pt idx="15">
                  <c:v>1.0299153606973199</c:v>
                </c:pt>
                <c:pt idx="16">
                  <c:v>1.0827646769192507</c:v>
                </c:pt>
                <c:pt idx="17">
                  <c:v>1.1617817265097048</c:v>
                </c:pt>
                <c:pt idx="18">
                  <c:v>1.1668136678778822</c:v>
                </c:pt>
                <c:pt idx="19">
                  <c:v>1.180028940871604</c:v>
                </c:pt>
                <c:pt idx="20">
                  <c:v>1.1823119459593414</c:v>
                </c:pt>
                <c:pt idx="21">
                  <c:v>1.1872124799444996</c:v>
                </c:pt>
                <c:pt idx="22">
                  <c:v>1.2215518521893576</c:v>
                </c:pt>
                <c:pt idx="23">
                  <c:v>1.3062940906660372</c:v>
                </c:pt>
                <c:pt idx="24">
                  <c:v>1.4557899451961145</c:v>
                </c:pt>
                <c:pt idx="25">
                  <c:v>1.5859002888903015</c:v>
                </c:pt>
                <c:pt idx="26">
                  <c:v>2.1284234713568693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3-4C2D-856D-1A9B6E3DF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1669136"/>
        <c:axId val="792480288"/>
      </c:barChart>
      <c:catAx>
        <c:axId val="5816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2480288"/>
        <c:crosses val="autoZero"/>
        <c:auto val="1"/>
        <c:lblAlgn val="ctr"/>
        <c:lblOffset val="100"/>
        <c:noMultiLvlLbl val="0"/>
      </c:catAx>
      <c:valAx>
        <c:axId val="792480288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66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22269869137428"/>
          <c:y val="0.13251830658702948"/>
          <c:w val="0.34078689493281189"/>
          <c:h val="0.10122642648142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904461928969819E-2"/>
          <c:y val="7.4315378619134481E-2"/>
          <c:w val="0.9253331186612429"/>
          <c:h val="0.81878240106330946"/>
        </c:manualLayout>
      </c:layout>
      <c:barChart>
        <c:barDir val="col"/>
        <c:grouping val="clustered"/>
        <c:varyColors val="0"/>
        <c:ser>
          <c:idx val="0"/>
          <c:order val="0"/>
          <c:tx>
            <c:v>Ativos financeiros em previdência complementar (% do PIB)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'OECD.Stat export'!$H$113:$H$123</c:f>
              <c:strCache>
                <c:ptCount val="11"/>
                <c:pt idx="0">
                  <c:v>Brasil</c:v>
                </c:pt>
                <c:pt idx="1">
                  <c:v>Chile</c:v>
                </c:pt>
                <c:pt idx="2">
                  <c:v>Suécia</c:v>
                </c:pt>
                <c:pt idx="3">
                  <c:v>África do Sul</c:v>
                </c:pt>
                <c:pt idx="4">
                  <c:v>Reino Unido</c:v>
                </c:pt>
                <c:pt idx="5">
                  <c:v>EUA</c:v>
                </c:pt>
                <c:pt idx="6">
                  <c:v>Austrália</c:v>
                </c:pt>
                <c:pt idx="7">
                  <c:v>Suíça</c:v>
                </c:pt>
                <c:pt idx="8">
                  <c:v>Canadá</c:v>
                </c:pt>
                <c:pt idx="9">
                  <c:v>Islândia</c:v>
                </c:pt>
                <c:pt idx="10">
                  <c:v>Países Baixos</c:v>
                </c:pt>
              </c:strCache>
            </c:strRef>
          </c:cat>
          <c:val>
            <c:numRef>
              <c:f>'OECD.Stat export'!$I$113:$I$123</c:f>
              <c:numCache>
                <c:formatCode>General</c:formatCode>
                <c:ptCount val="11"/>
                <c:pt idx="0">
                  <c:v>25.501507935126178</c:v>
                </c:pt>
                <c:pt idx="1">
                  <c:v>70.246076644273998</c:v>
                </c:pt>
                <c:pt idx="2">
                  <c:v>87.987710687572246</c:v>
                </c:pt>
                <c:pt idx="3">
                  <c:v>95.113350125944578</c:v>
                </c:pt>
                <c:pt idx="4">
                  <c:v>104.48401208089439</c:v>
                </c:pt>
                <c:pt idx="5">
                  <c:v>134.42582499353472</c:v>
                </c:pt>
                <c:pt idx="6">
                  <c:v>140.69185958329706</c:v>
                </c:pt>
                <c:pt idx="7">
                  <c:v>142.3633105572238</c:v>
                </c:pt>
                <c:pt idx="8">
                  <c:v>155.17419304832089</c:v>
                </c:pt>
                <c:pt idx="9">
                  <c:v>161.00804699659989</c:v>
                </c:pt>
                <c:pt idx="10">
                  <c:v>173.34010301806498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F-44D8-8E56-2B7862CCA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2963968"/>
        <c:axId val="762964296"/>
      </c:barChart>
      <c:catAx>
        <c:axId val="7629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964296"/>
        <c:crosses val="autoZero"/>
        <c:auto val="1"/>
        <c:lblAlgn val="ctr"/>
        <c:lblOffset val="100"/>
        <c:noMultiLvlLbl val="0"/>
      </c:catAx>
      <c:valAx>
        <c:axId val="762964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9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59714222427757"/>
          <c:y val="1.9723519964403566E-2"/>
          <c:w val="0.64082474190139249"/>
          <c:h val="0.18816569512158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2537C-9822-4AE4-951F-16A0FDF28CC0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C8185E-28B4-4E98-A31D-FA2984724F39}">
      <dgm:prSet phldrT="[Texto]" custT="1"/>
      <dgm:spPr>
        <a:xfrm>
          <a:off x="4067652" y="1955458"/>
          <a:ext cx="1686647" cy="1485410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RPC</a:t>
          </a:r>
          <a:endParaRPr lang="pt-BR" sz="20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51CE76C9-54FF-4758-B591-124B234313E6}" type="parTrans" cxnId="{DC503798-9807-4A74-9C5B-200BBABAA62F}">
      <dgm:prSet/>
      <dgm:spPr/>
      <dgm:t>
        <a:bodyPr/>
        <a:lstStyle/>
        <a:p>
          <a:endParaRPr lang="pt-BR" sz="1800"/>
        </a:p>
      </dgm:t>
    </dgm:pt>
    <dgm:pt modelId="{2D6A8D5D-E784-48D9-9B23-5C708740C8C8}" type="sibTrans" cxnId="{DC503798-9807-4A74-9C5B-200BBABAA62F}">
      <dgm:prSet/>
      <dgm:spPr/>
      <dgm:t>
        <a:bodyPr/>
        <a:lstStyle/>
        <a:p>
          <a:endParaRPr lang="pt-BR" sz="1800"/>
        </a:p>
      </dgm:t>
    </dgm:pt>
    <dgm:pt modelId="{95A2A059-C7C6-4D6D-BBE3-3B3601C287EA}">
      <dgm:prSet phldrT="[Texto]" custT="1"/>
      <dgm:spPr>
        <a:xfrm>
          <a:off x="4190977" y="-240169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PARIDADE CONTRIBUTIVA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E81EEBF1-A7BA-4916-A7DD-90DBB80274A5}" type="parTrans" cxnId="{8F190095-3D09-4D52-9656-BD8F301C2A22}">
      <dgm:prSet/>
      <dgm:spPr/>
      <dgm:t>
        <a:bodyPr/>
        <a:lstStyle/>
        <a:p>
          <a:endParaRPr lang="pt-BR" sz="1800"/>
        </a:p>
      </dgm:t>
    </dgm:pt>
    <dgm:pt modelId="{1D24383F-F3A7-4B10-A3E9-7EF09F738D83}" type="sibTrans" cxnId="{8F190095-3D09-4D52-9656-BD8F301C2A22}">
      <dgm:prSet/>
      <dgm:spPr>
        <a:xfrm>
          <a:off x="2658197" y="445384"/>
          <a:ext cx="4505557" cy="4505557"/>
        </a:xfrm>
        <a:prstGeom prst="blockArc">
          <a:avLst>
            <a:gd name="adj1" fmla="val 16200000"/>
            <a:gd name="adj2" fmla="val 186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 sz="1800"/>
        </a:p>
      </dgm:t>
    </dgm:pt>
    <dgm:pt modelId="{DF811D3F-395A-40E3-B48C-BBD53C4BB221}">
      <dgm:prSet phldrT="[Texto]" custT="1"/>
      <dgm:spPr>
        <a:xfrm>
          <a:off x="6112111" y="3087332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PREVISIBILIDADE</a:t>
          </a:r>
        </a:p>
      </dgm:t>
    </dgm:pt>
    <dgm:pt modelId="{FE917AAF-2BBC-441A-88AA-E3E46E5D086F}" type="parTrans" cxnId="{E2B6E506-BA01-4D49-AE61-A47CF16F82C6}">
      <dgm:prSet/>
      <dgm:spPr/>
      <dgm:t>
        <a:bodyPr/>
        <a:lstStyle/>
        <a:p>
          <a:endParaRPr lang="pt-BR" sz="1800"/>
        </a:p>
      </dgm:t>
    </dgm:pt>
    <dgm:pt modelId="{0B54CABC-1853-4C5A-BB14-B92B2B87B77C}" type="sibTrans" cxnId="{E2B6E506-BA01-4D49-AE61-A47CF16F82C6}">
      <dgm:prSet/>
      <dgm:spPr>
        <a:xfrm>
          <a:off x="2658197" y="445384"/>
          <a:ext cx="4505557" cy="4505557"/>
        </a:xfrm>
        <a:prstGeom prst="blockArc">
          <a:avLst>
            <a:gd name="adj1" fmla="val 1800000"/>
            <a:gd name="adj2" fmla="val 42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 sz="1800"/>
        </a:p>
      </dgm:t>
    </dgm:pt>
    <dgm:pt modelId="{2A6CD366-373F-4EA1-A34C-B9448F280493}">
      <dgm:prSet phldrT="[Texto]" custT="1"/>
      <dgm:spPr>
        <a:xfrm>
          <a:off x="4949692" y="4062717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MAIS PROTEÇÃO FAMILIAR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190747BF-4FEA-4B41-8E05-DF736CACEF76}" type="parTrans" cxnId="{C402A5DD-827C-4AEE-B8E8-AB42DB4B5E43}">
      <dgm:prSet/>
      <dgm:spPr/>
      <dgm:t>
        <a:bodyPr/>
        <a:lstStyle/>
        <a:p>
          <a:endParaRPr lang="pt-BR" sz="1800"/>
        </a:p>
      </dgm:t>
    </dgm:pt>
    <dgm:pt modelId="{3565C7EC-39F5-49BE-97BA-434A000D670C}" type="sibTrans" cxnId="{C402A5DD-827C-4AEE-B8E8-AB42DB4B5E43}">
      <dgm:prSet/>
      <dgm:spPr>
        <a:xfrm>
          <a:off x="2658197" y="445384"/>
          <a:ext cx="4505557" cy="4505557"/>
        </a:xfrm>
        <a:prstGeom prst="blockArc">
          <a:avLst>
            <a:gd name="adj1" fmla="val 4200000"/>
            <a:gd name="adj2" fmla="val 66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 sz="1800"/>
        </a:p>
      </dgm:t>
    </dgm:pt>
    <dgm:pt modelId="{6049B8DF-2F9A-4339-AB98-FC1AEA229078}">
      <dgm:prSet phldrT="[Texto]" custT="1"/>
      <dgm:spPr>
        <a:xfrm>
          <a:off x="3432262" y="4062717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8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TRANSPARÊNCIA</a:t>
          </a:r>
        </a:p>
      </dgm:t>
    </dgm:pt>
    <dgm:pt modelId="{4917CEF5-302B-4F3C-BA7A-350D1C498EFC}" type="parTrans" cxnId="{AC66AB82-8590-4ED1-8272-A08541E0F459}">
      <dgm:prSet/>
      <dgm:spPr/>
      <dgm:t>
        <a:bodyPr/>
        <a:lstStyle/>
        <a:p>
          <a:endParaRPr lang="pt-BR" sz="1800"/>
        </a:p>
      </dgm:t>
    </dgm:pt>
    <dgm:pt modelId="{BEFAD994-1570-49A0-A7C0-E9B75B346F3C}" type="sibTrans" cxnId="{AC66AB82-8590-4ED1-8272-A08541E0F459}">
      <dgm:prSet/>
      <dgm:spPr>
        <a:xfrm>
          <a:off x="2658197" y="445384"/>
          <a:ext cx="4505557" cy="4505557"/>
        </a:xfrm>
        <a:prstGeom prst="blockArc">
          <a:avLst>
            <a:gd name="adj1" fmla="val 6600000"/>
            <a:gd name="adj2" fmla="val 90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 sz="1800"/>
        </a:p>
      </dgm:t>
    </dgm:pt>
    <dgm:pt modelId="{E3B670F7-D6D1-444B-B1CE-D359E3761CF5}">
      <dgm:prSet phldrT="[Texto]" custT="1"/>
      <dgm:spPr>
        <a:xfrm>
          <a:off x="2269843" y="3087332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CAPITALIZAÇÃO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96F09524-3159-493E-BF98-E228B7F9DED7}" type="parTrans" cxnId="{BF03542E-B121-4EA2-A889-CE5BADE987FA}">
      <dgm:prSet/>
      <dgm:spPr/>
      <dgm:t>
        <a:bodyPr/>
        <a:lstStyle/>
        <a:p>
          <a:endParaRPr lang="pt-BR" sz="1800"/>
        </a:p>
      </dgm:t>
    </dgm:pt>
    <dgm:pt modelId="{7A23E4B3-51F8-4B37-B6C0-57D8C52246BC}" type="sibTrans" cxnId="{BF03542E-B121-4EA2-A889-CE5BADE987FA}">
      <dgm:prSet/>
      <dgm:spPr>
        <a:xfrm>
          <a:off x="2658197" y="445384"/>
          <a:ext cx="4505557" cy="4505557"/>
        </a:xfrm>
        <a:prstGeom prst="blockArc">
          <a:avLst>
            <a:gd name="adj1" fmla="val 9000000"/>
            <a:gd name="adj2" fmla="val 114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 sz="1800"/>
        </a:p>
      </dgm:t>
    </dgm:pt>
    <dgm:pt modelId="{8DF15AEC-AC67-41DE-ABD5-8E1A3A3060BB}">
      <dgm:prSet phldrT="[Texto]" custT="1"/>
      <dgm:spPr>
        <a:xfrm>
          <a:off x="2006344" y="1592955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POUPANÇA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INDIVIDUAL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0F58CBF-0B6D-483C-91CE-DFA6C78E7B70}" type="parTrans" cxnId="{1B64D1DA-ED26-4215-8DC6-C25C2ADBA1E9}">
      <dgm:prSet/>
      <dgm:spPr/>
      <dgm:t>
        <a:bodyPr/>
        <a:lstStyle/>
        <a:p>
          <a:endParaRPr lang="pt-BR" sz="1800"/>
        </a:p>
      </dgm:t>
    </dgm:pt>
    <dgm:pt modelId="{E8E77362-BC87-4183-B238-25E2FF6095F9}" type="sibTrans" cxnId="{1B64D1DA-ED26-4215-8DC6-C25C2ADBA1E9}">
      <dgm:prSet/>
      <dgm:spPr>
        <a:xfrm>
          <a:off x="2658197" y="445384"/>
          <a:ext cx="4505557" cy="4505557"/>
        </a:xfrm>
        <a:prstGeom prst="blockArc">
          <a:avLst>
            <a:gd name="adj1" fmla="val 11400000"/>
            <a:gd name="adj2" fmla="val 138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 sz="1800"/>
        </a:p>
      </dgm:t>
    </dgm:pt>
    <dgm:pt modelId="{75ACE136-D0A9-4AC6-A7EC-589A507E969B}">
      <dgm:prSet phldrT="[Texto]" custT="1"/>
      <dgm:spPr>
        <a:xfrm>
          <a:off x="2765059" y="278821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OPERAÇÕES COM PARTICIPANTES</a:t>
          </a:r>
        </a:p>
      </dgm:t>
    </dgm:pt>
    <dgm:pt modelId="{ACBBE712-D202-4265-9F72-8B551EC89661}" type="parTrans" cxnId="{10E1B4FB-4363-4424-A7D9-CD32F3D4490A}">
      <dgm:prSet/>
      <dgm:spPr/>
      <dgm:t>
        <a:bodyPr/>
        <a:lstStyle/>
        <a:p>
          <a:endParaRPr lang="pt-BR" sz="1800"/>
        </a:p>
      </dgm:t>
    </dgm:pt>
    <dgm:pt modelId="{A047F85F-7708-46CB-BD69-D043D5CDF9B2}" type="sibTrans" cxnId="{10E1B4FB-4363-4424-A7D9-CD32F3D4490A}">
      <dgm:prSet/>
      <dgm:spPr>
        <a:xfrm>
          <a:off x="2658197" y="445384"/>
          <a:ext cx="4505557" cy="4505557"/>
        </a:xfrm>
        <a:prstGeom prst="blockArc">
          <a:avLst>
            <a:gd name="adj1" fmla="val 13800000"/>
            <a:gd name="adj2" fmla="val 162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 sz="1800"/>
        </a:p>
      </dgm:t>
    </dgm:pt>
    <dgm:pt modelId="{8139F677-C2B9-4550-9D16-9E55ED761582}">
      <dgm:prSet phldrT="[Texto]" custT="1"/>
      <dgm:spPr>
        <a:xfrm>
          <a:off x="5616895" y="278821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MENORES TAXAS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5D9D27E5-2DDE-4356-B842-FEEB85E6EDB9}" type="parTrans" cxnId="{DBF0B3A3-C248-4C64-9514-592EDD4FE996}">
      <dgm:prSet/>
      <dgm:spPr/>
      <dgm:t>
        <a:bodyPr/>
        <a:lstStyle/>
        <a:p>
          <a:endParaRPr lang="pt-BR"/>
        </a:p>
      </dgm:t>
    </dgm:pt>
    <dgm:pt modelId="{191A750C-08C3-4602-987D-B58DAD8AA4F1}" type="sibTrans" cxnId="{DBF0B3A3-C248-4C64-9514-592EDD4FE996}">
      <dgm:prSet/>
      <dgm:spPr>
        <a:xfrm>
          <a:off x="2658197" y="445384"/>
          <a:ext cx="4505557" cy="4505557"/>
        </a:xfrm>
        <a:prstGeom prst="blockArc">
          <a:avLst>
            <a:gd name="adj1" fmla="val 18600000"/>
            <a:gd name="adj2" fmla="val 210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/>
        </a:p>
      </dgm:t>
    </dgm:pt>
    <dgm:pt modelId="{1009BE63-11E6-463E-9093-173D5806A912}">
      <dgm:prSet phldrT="[Texto]" custT="1"/>
      <dgm:spPr>
        <a:xfrm>
          <a:off x="6375610" y="1592955"/>
          <a:ext cx="1439997" cy="1439997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MENOS IMPOSTOS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7A66A1FB-EED7-47EF-8BA3-19DE27CAA1FB}" type="parTrans" cxnId="{2CE722A4-9A4D-4EA0-8B84-C397C67B79F6}">
      <dgm:prSet/>
      <dgm:spPr/>
      <dgm:t>
        <a:bodyPr/>
        <a:lstStyle/>
        <a:p>
          <a:endParaRPr lang="pt-BR"/>
        </a:p>
      </dgm:t>
    </dgm:pt>
    <dgm:pt modelId="{9EB51F27-9928-4AA6-BFAC-08D6517D2F73}" type="sibTrans" cxnId="{2CE722A4-9A4D-4EA0-8B84-C397C67B79F6}">
      <dgm:prSet/>
      <dgm:spPr>
        <a:xfrm>
          <a:off x="2658197" y="445384"/>
          <a:ext cx="4505557" cy="4505557"/>
        </a:xfrm>
        <a:prstGeom prst="blockArc">
          <a:avLst>
            <a:gd name="adj1" fmla="val 21000000"/>
            <a:gd name="adj2" fmla="val 18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pt-BR"/>
        </a:p>
      </dgm:t>
    </dgm:pt>
    <dgm:pt modelId="{A68D399A-8A0A-47B8-A6BB-006334779EA6}" type="pres">
      <dgm:prSet presAssocID="{F392537C-9822-4AE4-951F-16A0FDF28C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140D02-37D2-48A1-A648-15EBB1B4CC2C}" type="pres">
      <dgm:prSet presAssocID="{4CC8185E-28B4-4E98-A31D-FA2984724F39}" presName="centerShape" presStyleLbl="node0" presStyleIdx="0" presStyleCnt="1" custScaleX="123399" custScaleY="108676"/>
      <dgm:spPr/>
    </dgm:pt>
    <dgm:pt modelId="{687101C1-7931-440D-A78E-FD660FD72D47}" type="pres">
      <dgm:prSet presAssocID="{95A2A059-C7C6-4D6D-BBE3-3B3601C287EA}" presName="node" presStyleLbl="node1" presStyleIdx="0" presStyleCnt="9" custScaleX="150505" custScaleY="150505">
        <dgm:presLayoutVars>
          <dgm:bulletEnabled val="1"/>
        </dgm:presLayoutVars>
      </dgm:prSet>
      <dgm:spPr/>
    </dgm:pt>
    <dgm:pt modelId="{61B190BC-A36B-43A8-90CB-ECA28FB76ADB}" type="pres">
      <dgm:prSet presAssocID="{95A2A059-C7C6-4D6D-BBE3-3B3601C287EA}" presName="dummy" presStyleCnt="0"/>
      <dgm:spPr/>
    </dgm:pt>
    <dgm:pt modelId="{BAAB6AFC-9488-4DC5-B4E8-AA8E6D2D38BB}" type="pres">
      <dgm:prSet presAssocID="{1D24383F-F3A7-4B10-A3E9-7EF09F738D83}" presName="sibTrans" presStyleLbl="sibTrans2D1" presStyleIdx="0" presStyleCnt="9"/>
      <dgm:spPr/>
    </dgm:pt>
    <dgm:pt modelId="{9863960D-EAC9-4AF7-8C72-4FC3F4DE9C46}" type="pres">
      <dgm:prSet presAssocID="{8139F677-C2B9-4550-9D16-9E55ED761582}" presName="node" presStyleLbl="node1" presStyleIdx="1" presStyleCnt="9" custScaleX="150505" custScaleY="150505">
        <dgm:presLayoutVars>
          <dgm:bulletEnabled val="1"/>
        </dgm:presLayoutVars>
      </dgm:prSet>
      <dgm:spPr/>
    </dgm:pt>
    <dgm:pt modelId="{2B478ECC-FB9F-417C-BD00-3C1D74F6A2E8}" type="pres">
      <dgm:prSet presAssocID="{8139F677-C2B9-4550-9D16-9E55ED761582}" presName="dummy" presStyleCnt="0"/>
      <dgm:spPr/>
    </dgm:pt>
    <dgm:pt modelId="{2EC8D555-4840-4C1C-8FBB-4BFCBD164888}" type="pres">
      <dgm:prSet presAssocID="{191A750C-08C3-4602-987D-B58DAD8AA4F1}" presName="sibTrans" presStyleLbl="sibTrans2D1" presStyleIdx="1" presStyleCnt="9"/>
      <dgm:spPr/>
    </dgm:pt>
    <dgm:pt modelId="{7100D9C5-88F2-45C1-B8A1-1E7FFC294580}" type="pres">
      <dgm:prSet presAssocID="{1009BE63-11E6-463E-9093-173D5806A912}" presName="node" presStyleLbl="node1" presStyleIdx="2" presStyleCnt="9" custScaleX="150505" custScaleY="150505">
        <dgm:presLayoutVars>
          <dgm:bulletEnabled val="1"/>
        </dgm:presLayoutVars>
      </dgm:prSet>
      <dgm:spPr/>
    </dgm:pt>
    <dgm:pt modelId="{126B0FDD-7EF7-4C5E-A6BB-109B0B68AF17}" type="pres">
      <dgm:prSet presAssocID="{1009BE63-11E6-463E-9093-173D5806A912}" presName="dummy" presStyleCnt="0"/>
      <dgm:spPr/>
    </dgm:pt>
    <dgm:pt modelId="{16963EE4-401D-44E2-95FC-A3C343691D07}" type="pres">
      <dgm:prSet presAssocID="{9EB51F27-9928-4AA6-BFAC-08D6517D2F73}" presName="sibTrans" presStyleLbl="sibTrans2D1" presStyleIdx="2" presStyleCnt="9"/>
      <dgm:spPr/>
    </dgm:pt>
    <dgm:pt modelId="{48CC065C-19A0-48D2-BCA4-FFD5FFFD769F}" type="pres">
      <dgm:prSet presAssocID="{DF811D3F-395A-40E3-B48C-BBD53C4BB221}" presName="node" presStyleLbl="node1" presStyleIdx="3" presStyleCnt="9" custScaleX="150505" custScaleY="150505">
        <dgm:presLayoutVars>
          <dgm:bulletEnabled val="1"/>
        </dgm:presLayoutVars>
      </dgm:prSet>
      <dgm:spPr/>
    </dgm:pt>
    <dgm:pt modelId="{BE9B1BEE-B043-447D-95DA-48B0813BDFF9}" type="pres">
      <dgm:prSet presAssocID="{DF811D3F-395A-40E3-B48C-BBD53C4BB221}" presName="dummy" presStyleCnt="0"/>
      <dgm:spPr/>
    </dgm:pt>
    <dgm:pt modelId="{B3563656-7702-4241-B72C-EE3F0A97A4E8}" type="pres">
      <dgm:prSet presAssocID="{0B54CABC-1853-4C5A-BB14-B92B2B87B77C}" presName="sibTrans" presStyleLbl="sibTrans2D1" presStyleIdx="3" presStyleCnt="9"/>
      <dgm:spPr/>
    </dgm:pt>
    <dgm:pt modelId="{6567A437-596C-4AF5-A667-6DCE49E88393}" type="pres">
      <dgm:prSet presAssocID="{2A6CD366-373F-4EA1-A34C-B9448F280493}" presName="node" presStyleLbl="node1" presStyleIdx="4" presStyleCnt="9" custScaleX="150505" custScaleY="150505">
        <dgm:presLayoutVars>
          <dgm:bulletEnabled val="1"/>
        </dgm:presLayoutVars>
      </dgm:prSet>
      <dgm:spPr/>
    </dgm:pt>
    <dgm:pt modelId="{9E80BF2A-6CE4-4AF0-85D0-CDAF3C231FE9}" type="pres">
      <dgm:prSet presAssocID="{2A6CD366-373F-4EA1-A34C-B9448F280493}" presName="dummy" presStyleCnt="0"/>
      <dgm:spPr/>
    </dgm:pt>
    <dgm:pt modelId="{D0282009-4402-4B51-8B20-7975935D02F3}" type="pres">
      <dgm:prSet presAssocID="{3565C7EC-39F5-49BE-97BA-434A000D670C}" presName="sibTrans" presStyleLbl="sibTrans2D1" presStyleIdx="4" presStyleCnt="9"/>
      <dgm:spPr/>
    </dgm:pt>
    <dgm:pt modelId="{2121EFD9-A2E1-4AE8-A40B-FBD7C4362B19}" type="pres">
      <dgm:prSet presAssocID="{6049B8DF-2F9A-4339-AB98-FC1AEA229078}" presName="node" presStyleLbl="node1" presStyleIdx="5" presStyleCnt="9" custScaleX="150505" custScaleY="150505">
        <dgm:presLayoutVars>
          <dgm:bulletEnabled val="1"/>
        </dgm:presLayoutVars>
      </dgm:prSet>
      <dgm:spPr/>
    </dgm:pt>
    <dgm:pt modelId="{A923610F-BDA6-4851-98A2-469734740F9E}" type="pres">
      <dgm:prSet presAssocID="{6049B8DF-2F9A-4339-AB98-FC1AEA229078}" presName="dummy" presStyleCnt="0"/>
      <dgm:spPr/>
    </dgm:pt>
    <dgm:pt modelId="{D13693FE-B287-44B9-92B1-2A9EF8142A1E}" type="pres">
      <dgm:prSet presAssocID="{BEFAD994-1570-49A0-A7C0-E9B75B346F3C}" presName="sibTrans" presStyleLbl="sibTrans2D1" presStyleIdx="5" presStyleCnt="9"/>
      <dgm:spPr/>
    </dgm:pt>
    <dgm:pt modelId="{11F2FC9C-DD98-4081-A759-3F88452A5546}" type="pres">
      <dgm:prSet presAssocID="{E3B670F7-D6D1-444B-B1CE-D359E3761CF5}" presName="node" presStyleLbl="node1" presStyleIdx="6" presStyleCnt="9" custScaleX="150505" custScaleY="150505">
        <dgm:presLayoutVars>
          <dgm:bulletEnabled val="1"/>
        </dgm:presLayoutVars>
      </dgm:prSet>
      <dgm:spPr/>
    </dgm:pt>
    <dgm:pt modelId="{2A2262AD-6612-4DE0-9703-A7355AE3F955}" type="pres">
      <dgm:prSet presAssocID="{E3B670F7-D6D1-444B-B1CE-D359E3761CF5}" presName="dummy" presStyleCnt="0"/>
      <dgm:spPr/>
    </dgm:pt>
    <dgm:pt modelId="{44666B2A-0743-4A47-B79B-BDB39F0D8BF4}" type="pres">
      <dgm:prSet presAssocID="{7A23E4B3-51F8-4B37-B6C0-57D8C52246BC}" presName="sibTrans" presStyleLbl="sibTrans2D1" presStyleIdx="6" presStyleCnt="9"/>
      <dgm:spPr/>
    </dgm:pt>
    <dgm:pt modelId="{20499090-CD17-4522-80FC-ACA1B2FF909F}" type="pres">
      <dgm:prSet presAssocID="{8DF15AEC-AC67-41DE-ABD5-8E1A3A3060BB}" presName="node" presStyleLbl="node1" presStyleIdx="7" presStyleCnt="9" custScaleX="150505" custScaleY="150505">
        <dgm:presLayoutVars>
          <dgm:bulletEnabled val="1"/>
        </dgm:presLayoutVars>
      </dgm:prSet>
      <dgm:spPr/>
    </dgm:pt>
    <dgm:pt modelId="{12C587A7-9590-452F-8EC7-F62387B6C709}" type="pres">
      <dgm:prSet presAssocID="{8DF15AEC-AC67-41DE-ABD5-8E1A3A3060BB}" presName="dummy" presStyleCnt="0"/>
      <dgm:spPr/>
    </dgm:pt>
    <dgm:pt modelId="{0BEF1FD1-CAAB-45C7-B6E0-446B8AF304D8}" type="pres">
      <dgm:prSet presAssocID="{E8E77362-BC87-4183-B238-25E2FF6095F9}" presName="sibTrans" presStyleLbl="sibTrans2D1" presStyleIdx="7" presStyleCnt="9"/>
      <dgm:spPr/>
    </dgm:pt>
    <dgm:pt modelId="{F2E33BD8-F5AC-4175-9334-A11239A9991A}" type="pres">
      <dgm:prSet presAssocID="{75ACE136-D0A9-4AC6-A7EC-589A507E969B}" presName="node" presStyleLbl="node1" presStyleIdx="8" presStyleCnt="9" custScaleX="150505" custScaleY="150505">
        <dgm:presLayoutVars>
          <dgm:bulletEnabled val="1"/>
        </dgm:presLayoutVars>
      </dgm:prSet>
      <dgm:spPr/>
    </dgm:pt>
    <dgm:pt modelId="{85EA2824-5375-464E-B9CF-4CA12911A888}" type="pres">
      <dgm:prSet presAssocID="{75ACE136-D0A9-4AC6-A7EC-589A507E969B}" presName="dummy" presStyleCnt="0"/>
      <dgm:spPr/>
    </dgm:pt>
    <dgm:pt modelId="{1101ABA7-C478-45EE-A556-98C1C06EA16C}" type="pres">
      <dgm:prSet presAssocID="{A047F85F-7708-46CB-BD69-D043D5CDF9B2}" presName="sibTrans" presStyleLbl="sibTrans2D1" presStyleIdx="8" presStyleCnt="9"/>
      <dgm:spPr/>
    </dgm:pt>
  </dgm:ptLst>
  <dgm:cxnLst>
    <dgm:cxn modelId="{E2B6E506-BA01-4D49-AE61-A47CF16F82C6}" srcId="{4CC8185E-28B4-4E98-A31D-FA2984724F39}" destId="{DF811D3F-395A-40E3-B48C-BBD53C4BB221}" srcOrd="3" destOrd="0" parTransId="{FE917AAF-2BBC-441A-88AA-E3E46E5D086F}" sibTransId="{0B54CABC-1853-4C5A-BB14-B92B2B87B77C}"/>
    <dgm:cxn modelId="{402CDB11-B956-431C-AFDF-EA89E2EBF6F3}" type="presOf" srcId="{F392537C-9822-4AE4-951F-16A0FDF28CC0}" destId="{A68D399A-8A0A-47B8-A6BB-006334779EA6}" srcOrd="0" destOrd="0" presId="urn:microsoft.com/office/officeart/2005/8/layout/radial6"/>
    <dgm:cxn modelId="{1EDED217-361A-4A91-9675-467FE09BB0CB}" type="presOf" srcId="{DF811D3F-395A-40E3-B48C-BBD53C4BB221}" destId="{48CC065C-19A0-48D2-BCA4-FFD5FFFD769F}" srcOrd="0" destOrd="0" presId="urn:microsoft.com/office/officeart/2005/8/layout/radial6"/>
    <dgm:cxn modelId="{EF679E21-C8B5-4DAC-B2E9-D59F3CC27999}" type="presOf" srcId="{0B54CABC-1853-4C5A-BB14-B92B2B87B77C}" destId="{B3563656-7702-4241-B72C-EE3F0A97A4E8}" srcOrd="0" destOrd="0" presId="urn:microsoft.com/office/officeart/2005/8/layout/radial6"/>
    <dgm:cxn modelId="{169F8C22-ACA0-4023-B2D7-EB04A55AE8F6}" type="presOf" srcId="{BEFAD994-1570-49A0-A7C0-E9B75B346F3C}" destId="{D13693FE-B287-44B9-92B1-2A9EF8142A1E}" srcOrd="0" destOrd="0" presId="urn:microsoft.com/office/officeart/2005/8/layout/radial6"/>
    <dgm:cxn modelId="{79D3E922-31F4-4054-8EB3-9084898F959E}" type="presOf" srcId="{75ACE136-D0A9-4AC6-A7EC-589A507E969B}" destId="{F2E33BD8-F5AC-4175-9334-A11239A9991A}" srcOrd="0" destOrd="0" presId="urn:microsoft.com/office/officeart/2005/8/layout/radial6"/>
    <dgm:cxn modelId="{54D7742B-1830-4C17-B707-F503B47A6C05}" type="presOf" srcId="{1009BE63-11E6-463E-9093-173D5806A912}" destId="{7100D9C5-88F2-45C1-B8A1-1E7FFC294580}" srcOrd="0" destOrd="0" presId="urn:microsoft.com/office/officeart/2005/8/layout/radial6"/>
    <dgm:cxn modelId="{DF71C22B-97B2-45A1-9A78-50AC39A34200}" type="presOf" srcId="{3565C7EC-39F5-49BE-97BA-434A000D670C}" destId="{D0282009-4402-4B51-8B20-7975935D02F3}" srcOrd="0" destOrd="0" presId="urn:microsoft.com/office/officeart/2005/8/layout/radial6"/>
    <dgm:cxn modelId="{BF03542E-B121-4EA2-A889-CE5BADE987FA}" srcId="{4CC8185E-28B4-4E98-A31D-FA2984724F39}" destId="{E3B670F7-D6D1-444B-B1CE-D359E3761CF5}" srcOrd="6" destOrd="0" parTransId="{96F09524-3159-493E-BF98-E228B7F9DED7}" sibTransId="{7A23E4B3-51F8-4B37-B6C0-57D8C52246BC}"/>
    <dgm:cxn modelId="{5AF4373B-42E5-4C9B-86E5-5CD01805BEDE}" type="presOf" srcId="{95A2A059-C7C6-4D6D-BBE3-3B3601C287EA}" destId="{687101C1-7931-440D-A78E-FD660FD72D47}" srcOrd="0" destOrd="0" presId="urn:microsoft.com/office/officeart/2005/8/layout/radial6"/>
    <dgm:cxn modelId="{3BA39863-4233-42D9-BC04-D361A03C5827}" type="presOf" srcId="{1D24383F-F3A7-4B10-A3E9-7EF09F738D83}" destId="{BAAB6AFC-9488-4DC5-B4E8-AA8E6D2D38BB}" srcOrd="0" destOrd="0" presId="urn:microsoft.com/office/officeart/2005/8/layout/radial6"/>
    <dgm:cxn modelId="{4F81764B-1772-4269-B96C-44C1A49EC4EE}" type="presOf" srcId="{7A23E4B3-51F8-4B37-B6C0-57D8C52246BC}" destId="{44666B2A-0743-4A47-B79B-BDB39F0D8BF4}" srcOrd="0" destOrd="0" presId="urn:microsoft.com/office/officeart/2005/8/layout/radial6"/>
    <dgm:cxn modelId="{5FA4CD4C-C494-4FB7-B583-88D44B74EF54}" type="presOf" srcId="{2A6CD366-373F-4EA1-A34C-B9448F280493}" destId="{6567A437-596C-4AF5-A667-6DCE49E88393}" srcOrd="0" destOrd="0" presId="urn:microsoft.com/office/officeart/2005/8/layout/radial6"/>
    <dgm:cxn modelId="{AC66AB82-8590-4ED1-8272-A08541E0F459}" srcId="{4CC8185E-28B4-4E98-A31D-FA2984724F39}" destId="{6049B8DF-2F9A-4339-AB98-FC1AEA229078}" srcOrd="5" destOrd="0" parTransId="{4917CEF5-302B-4F3C-BA7A-350D1C498EFC}" sibTransId="{BEFAD994-1570-49A0-A7C0-E9B75B346F3C}"/>
    <dgm:cxn modelId="{8F190095-3D09-4D52-9656-BD8F301C2A22}" srcId="{4CC8185E-28B4-4E98-A31D-FA2984724F39}" destId="{95A2A059-C7C6-4D6D-BBE3-3B3601C287EA}" srcOrd="0" destOrd="0" parTransId="{E81EEBF1-A7BA-4916-A7DD-90DBB80274A5}" sibTransId="{1D24383F-F3A7-4B10-A3E9-7EF09F738D83}"/>
    <dgm:cxn modelId="{DC503798-9807-4A74-9C5B-200BBABAA62F}" srcId="{F392537C-9822-4AE4-951F-16A0FDF28CC0}" destId="{4CC8185E-28B4-4E98-A31D-FA2984724F39}" srcOrd="0" destOrd="0" parTransId="{51CE76C9-54FF-4758-B591-124B234313E6}" sibTransId="{2D6A8D5D-E784-48D9-9B23-5C708740C8C8}"/>
    <dgm:cxn modelId="{4C336A9D-7077-4499-9358-E061DD3BF69E}" type="presOf" srcId="{6049B8DF-2F9A-4339-AB98-FC1AEA229078}" destId="{2121EFD9-A2E1-4AE8-A40B-FBD7C4362B19}" srcOrd="0" destOrd="0" presId="urn:microsoft.com/office/officeart/2005/8/layout/radial6"/>
    <dgm:cxn modelId="{DBF0B3A3-C248-4C64-9514-592EDD4FE996}" srcId="{4CC8185E-28B4-4E98-A31D-FA2984724F39}" destId="{8139F677-C2B9-4550-9D16-9E55ED761582}" srcOrd="1" destOrd="0" parTransId="{5D9D27E5-2DDE-4356-B842-FEEB85E6EDB9}" sibTransId="{191A750C-08C3-4602-987D-B58DAD8AA4F1}"/>
    <dgm:cxn modelId="{2CE722A4-9A4D-4EA0-8B84-C397C67B79F6}" srcId="{4CC8185E-28B4-4E98-A31D-FA2984724F39}" destId="{1009BE63-11E6-463E-9093-173D5806A912}" srcOrd="2" destOrd="0" parTransId="{7A66A1FB-EED7-47EF-8BA3-19DE27CAA1FB}" sibTransId="{9EB51F27-9928-4AA6-BFAC-08D6517D2F73}"/>
    <dgm:cxn modelId="{5F0017A9-31F2-4220-8C05-4AD1BA013C22}" type="presOf" srcId="{A047F85F-7708-46CB-BD69-D043D5CDF9B2}" destId="{1101ABA7-C478-45EE-A556-98C1C06EA16C}" srcOrd="0" destOrd="0" presId="urn:microsoft.com/office/officeart/2005/8/layout/radial6"/>
    <dgm:cxn modelId="{11E959AE-84B5-4CD8-AD45-B2A1D4FAA258}" type="presOf" srcId="{4CC8185E-28B4-4E98-A31D-FA2984724F39}" destId="{53140D02-37D2-48A1-A648-15EBB1B4CC2C}" srcOrd="0" destOrd="0" presId="urn:microsoft.com/office/officeart/2005/8/layout/radial6"/>
    <dgm:cxn modelId="{E003CBC2-96B1-448C-9D83-D1C10D949DDC}" type="presOf" srcId="{8DF15AEC-AC67-41DE-ABD5-8E1A3A3060BB}" destId="{20499090-CD17-4522-80FC-ACA1B2FF909F}" srcOrd="0" destOrd="0" presId="urn:microsoft.com/office/officeart/2005/8/layout/radial6"/>
    <dgm:cxn modelId="{D90A23C4-C747-47CF-A377-EC27C5D7FD4B}" type="presOf" srcId="{E8E77362-BC87-4183-B238-25E2FF6095F9}" destId="{0BEF1FD1-CAAB-45C7-B6E0-446B8AF304D8}" srcOrd="0" destOrd="0" presId="urn:microsoft.com/office/officeart/2005/8/layout/radial6"/>
    <dgm:cxn modelId="{B455F2C4-5B5C-405E-AF2D-C4C9A0E537D7}" type="presOf" srcId="{8139F677-C2B9-4550-9D16-9E55ED761582}" destId="{9863960D-EAC9-4AF7-8C72-4FC3F4DE9C46}" srcOrd="0" destOrd="0" presId="urn:microsoft.com/office/officeart/2005/8/layout/radial6"/>
    <dgm:cxn modelId="{D9D24ED6-493B-437A-BD19-5C166CCB7D6A}" type="presOf" srcId="{9EB51F27-9928-4AA6-BFAC-08D6517D2F73}" destId="{16963EE4-401D-44E2-95FC-A3C343691D07}" srcOrd="0" destOrd="0" presId="urn:microsoft.com/office/officeart/2005/8/layout/radial6"/>
    <dgm:cxn modelId="{A2CC4DD7-C75C-469D-9042-7D7BB6B9CD89}" type="presOf" srcId="{E3B670F7-D6D1-444B-B1CE-D359E3761CF5}" destId="{11F2FC9C-DD98-4081-A759-3F88452A5546}" srcOrd="0" destOrd="0" presId="urn:microsoft.com/office/officeart/2005/8/layout/radial6"/>
    <dgm:cxn modelId="{1B64D1DA-ED26-4215-8DC6-C25C2ADBA1E9}" srcId="{4CC8185E-28B4-4E98-A31D-FA2984724F39}" destId="{8DF15AEC-AC67-41DE-ABD5-8E1A3A3060BB}" srcOrd="7" destOrd="0" parTransId="{C0F58CBF-0B6D-483C-91CE-DFA6C78E7B70}" sibTransId="{E8E77362-BC87-4183-B238-25E2FF6095F9}"/>
    <dgm:cxn modelId="{C402A5DD-827C-4AEE-B8E8-AB42DB4B5E43}" srcId="{4CC8185E-28B4-4E98-A31D-FA2984724F39}" destId="{2A6CD366-373F-4EA1-A34C-B9448F280493}" srcOrd="4" destOrd="0" parTransId="{190747BF-4FEA-4B41-8E05-DF736CACEF76}" sibTransId="{3565C7EC-39F5-49BE-97BA-434A000D670C}"/>
    <dgm:cxn modelId="{CABDC6E2-8326-44F7-BA8D-C419C98BF45A}" type="presOf" srcId="{191A750C-08C3-4602-987D-B58DAD8AA4F1}" destId="{2EC8D555-4840-4C1C-8FBB-4BFCBD164888}" srcOrd="0" destOrd="0" presId="urn:microsoft.com/office/officeart/2005/8/layout/radial6"/>
    <dgm:cxn modelId="{10E1B4FB-4363-4424-A7D9-CD32F3D4490A}" srcId="{4CC8185E-28B4-4E98-A31D-FA2984724F39}" destId="{75ACE136-D0A9-4AC6-A7EC-589A507E969B}" srcOrd="8" destOrd="0" parTransId="{ACBBE712-D202-4265-9F72-8B551EC89661}" sibTransId="{A047F85F-7708-46CB-BD69-D043D5CDF9B2}"/>
    <dgm:cxn modelId="{28289259-808D-4655-820F-0C89C6387101}" type="presParOf" srcId="{A68D399A-8A0A-47B8-A6BB-006334779EA6}" destId="{53140D02-37D2-48A1-A648-15EBB1B4CC2C}" srcOrd="0" destOrd="0" presId="urn:microsoft.com/office/officeart/2005/8/layout/radial6"/>
    <dgm:cxn modelId="{767E5F81-4148-4CA0-AD53-44FA609FE24B}" type="presParOf" srcId="{A68D399A-8A0A-47B8-A6BB-006334779EA6}" destId="{687101C1-7931-440D-A78E-FD660FD72D47}" srcOrd="1" destOrd="0" presId="urn:microsoft.com/office/officeart/2005/8/layout/radial6"/>
    <dgm:cxn modelId="{9EA9CE65-3091-4635-A904-3826474D54FB}" type="presParOf" srcId="{A68D399A-8A0A-47B8-A6BB-006334779EA6}" destId="{61B190BC-A36B-43A8-90CB-ECA28FB76ADB}" srcOrd="2" destOrd="0" presId="urn:microsoft.com/office/officeart/2005/8/layout/radial6"/>
    <dgm:cxn modelId="{BE87FA17-7BC6-464A-833D-859A13F23B90}" type="presParOf" srcId="{A68D399A-8A0A-47B8-A6BB-006334779EA6}" destId="{BAAB6AFC-9488-4DC5-B4E8-AA8E6D2D38BB}" srcOrd="3" destOrd="0" presId="urn:microsoft.com/office/officeart/2005/8/layout/radial6"/>
    <dgm:cxn modelId="{6B521124-9857-4851-B688-B66306746A9A}" type="presParOf" srcId="{A68D399A-8A0A-47B8-A6BB-006334779EA6}" destId="{9863960D-EAC9-4AF7-8C72-4FC3F4DE9C46}" srcOrd="4" destOrd="0" presId="urn:microsoft.com/office/officeart/2005/8/layout/radial6"/>
    <dgm:cxn modelId="{39F32255-EE93-444E-826C-88DCC75DAD88}" type="presParOf" srcId="{A68D399A-8A0A-47B8-A6BB-006334779EA6}" destId="{2B478ECC-FB9F-417C-BD00-3C1D74F6A2E8}" srcOrd="5" destOrd="0" presId="urn:microsoft.com/office/officeart/2005/8/layout/radial6"/>
    <dgm:cxn modelId="{5290C902-66D5-4DA3-9863-F810F0837841}" type="presParOf" srcId="{A68D399A-8A0A-47B8-A6BB-006334779EA6}" destId="{2EC8D555-4840-4C1C-8FBB-4BFCBD164888}" srcOrd="6" destOrd="0" presId="urn:microsoft.com/office/officeart/2005/8/layout/radial6"/>
    <dgm:cxn modelId="{B39C0E6E-B85B-46A3-825C-53D47322064C}" type="presParOf" srcId="{A68D399A-8A0A-47B8-A6BB-006334779EA6}" destId="{7100D9C5-88F2-45C1-B8A1-1E7FFC294580}" srcOrd="7" destOrd="0" presId="urn:microsoft.com/office/officeart/2005/8/layout/radial6"/>
    <dgm:cxn modelId="{D2AAB924-19BD-4B3A-8826-3AD25F2CB0CD}" type="presParOf" srcId="{A68D399A-8A0A-47B8-A6BB-006334779EA6}" destId="{126B0FDD-7EF7-4C5E-A6BB-109B0B68AF17}" srcOrd="8" destOrd="0" presId="urn:microsoft.com/office/officeart/2005/8/layout/radial6"/>
    <dgm:cxn modelId="{C0DC4795-645B-4E3F-AB84-5847528ADD54}" type="presParOf" srcId="{A68D399A-8A0A-47B8-A6BB-006334779EA6}" destId="{16963EE4-401D-44E2-95FC-A3C343691D07}" srcOrd="9" destOrd="0" presId="urn:microsoft.com/office/officeart/2005/8/layout/radial6"/>
    <dgm:cxn modelId="{DE610B50-46F7-4FC5-A876-861F61040CCC}" type="presParOf" srcId="{A68D399A-8A0A-47B8-A6BB-006334779EA6}" destId="{48CC065C-19A0-48D2-BCA4-FFD5FFFD769F}" srcOrd="10" destOrd="0" presId="urn:microsoft.com/office/officeart/2005/8/layout/radial6"/>
    <dgm:cxn modelId="{2E0F813D-D7A1-4629-8D0A-4CA9BD51833B}" type="presParOf" srcId="{A68D399A-8A0A-47B8-A6BB-006334779EA6}" destId="{BE9B1BEE-B043-447D-95DA-48B0813BDFF9}" srcOrd="11" destOrd="0" presId="urn:microsoft.com/office/officeart/2005/8/layout/radial6"/>
    <dgm:cxn modelId="{03E304BE-D883-4FE5-9642-0BF1E2510F68}" type="presParOf" srcId="{A68D399A-8A0A-47B8-A6BB-006334779EA6}" destId="{B3563656-7702-4241-B72C-EE3F0A97A4E8}" srcOrd="12" destOrd="0" presId="urn:microsoft.com/office/officeart/2005/8/layout/radial6"/>
    <dgm:cxn modelId="{CDF1B471-06D6-49F8-9E0C-95B6CACE2C06}" type="presParOf" srcId="{A68D399A-8A0A-47B8-A6BB-006334779EA6}" destId="{6567A437-596C-4AF5-A667-6DCE49E88393}" srcOrd="13" destOrd="0" presId="urn:microsoft.com/office/officeart/2005/8/layout/radial6"/>
    <dgm:cxn modelId="{BED5AEED-1B13-4FF6-9177-C29F4F1F2E0D}" type="presParOf" srcId="{A68D399A-8A0A-47B8-A6BB-006334779EA6}" destId="{9E80BF2A-6CE4-4AF0-85D0-CDAF3C231FE9}" srcOrd="14" destOrd="0" presId="urn:microsoft.com/office/officeart/2005/8/layout/radial6"/>
    <dgm:cxn modelId="{A976ACFB-1A31-4172-A2FE-9CABD5D7C12D}" type="presParOf" srcId="{A68D399A-8A0A-47B8-A6BB-006334779EA6}" destId="{D0282009-4402-4B51-8B20-7975935D02F3}" srcOrd="15" destOrd="0" presId="urn:microsoft.com/office/officeart/2005/8/layout/radial6"/>
    <dgm:cxn modelId="{DA36C86A-9463-4CA8-9E4C-1DDB0A5BBA0D}" type="presParOf" srcId="{A68D399A-8A0A-47B8-A6BB-006334779EA6}" destId="{2121EFD9-A2E1-4AE8-A40B-FBD7C4362B19}" srcOrd="16" destOrd="0" presId="urn:microsoft.com/office/officeart/2005/8/layout/radial6"/>
    <dgm:cxn modelId="{62DA4C78-654A-42EF-9AC8-7559B7ACD32B}" type="presParOf" srcId="{A68D399A-8A0A-47B8-A6BB-006334779EA6}" destId="{A923610F-BDA6-4851-98A2-469734740F9E}" srcOrd="17" destOrd="0" presId="urn:microsoft.com/office/officeart/2005/8/layout/radial6"/>
    <dgm:cxn modelId="{C8477249-E0C9-41A0-BAA6-D7D164DAB6AE}" type="presParOf" srcId="{A68D399A-8A0A-47B8-A6BB-006334779EA6}" destId="{D13693FE-B287-44B9-92B1-2A9EF8142A1E}" srcOrd="18" destOrd="0" presId="urn:microsoft.com/office/officeart/2005/8/layout/radial6"/>
    <dgm:cxn modelId="{28F7F4F9-6F27-454C-978E-11A05BF141D1}" type="presParOf" srcId="{A68D399A-8A0A-47B8-A6BB-006334779EA6}" destId="{11F2FC9C-DD98-4081-A759-3F88452A5546}" srcOrd="19" destOrd="0" presId="urn:microsoft.com/office/officeart/2005/8/layout/radial6"/>
    <dgm:cxn modelId="{D2A4C8C2-4B8C-4A5C-8954-6A166672D976}" type="presParOf" srcId="{A68D399A-8A0A-47B8-A6BB-006334779EA6}" destId="{2A2262AD-6612-4DE0-9703-A7355AE3F955}" srcOrd="20" destOrd="0" presId="urn:microsoft.com/office/officeart/2005/8/layout/radial6"/>
    <dgm:cxn modelId="{BE845F06-C50E-4DAA-8454-2F3D804843F0}" type="presParOf" srcId="{A68D399A-8A0A-47B8-A6BB-006334779EA6}" destId="{44666B2A-0743-4A47-B79B-BDB39F0D8BF4}" srcOrd="21" destOrd="0" presId="urn:microsoft.com/office/officeart/2005/8/layout/radial6"/>
    <dgm:cxn modelId="{91664B6B-99DD-430D-830F-BE1DE8404D4B}" type="presParOf" srcId="{A68D399A-8A0A-47B8-A6BB-006334779EA6}" destId="{20499090-CD17-4522-80FC-ACA1B2FF909F}" srcOrd="22" destOrd="0" presId="urn:microsoft.com/office/officeart/2005/8/layout/radial6"/>
    <dgm:cxn modelId="{B1830FA1-178C-4235-9F78-DB29A8F1BE8A}" type="presParOf" srcId="{A68D399A-8A0A-47B8-A6BB-006334779EA6}" destId="{12C587A7-9590-452F-8EC7-F62387B6C709}" srcOrd="23" destOrd="0" presId="urn:microsoft.com/office/officeart/2005/8/layout/radial6"/>
    <dgm:cxn modelId="{D2EE25A9-8AAF-4FB7-B5D3-CEE5F4C8CE55}" type="presParOf" srcId="{A68D399A-8A0A-47B8-A6BB-006334779EA6}" destId="{0BEF1FD1-CAAB-45C7-B6E0-446B8AF304D8}" srcOrd="24" destOrd="0" presId="urn:microsoft.com/office/officeart/2005/8/layout/radial6"/>
    <dgm:cxn modelId="{E898DAB5-305A-4668-B01B-F9FE3D9194AF}" type="presParOf" srcId="{A68D399A-8A0A-47B8-A6BB-006334779EA6}" destId="{F2E33BD8-F5AC-4175-9334-A11239A9991A}" srcOrd="25" destOrd="0" presId="urn:microsoft.com/office/officeart/2005/8/layout/radial6"/>
    <dgm:cxn modelId="{D575ABD7-42D1-4F75-B118-EFDCEBC9A161}" type="presParOf" srcId="{A68D399A-8A0A-47B8-A6BB-006334779EA6}" destId="{85EA2824-5375-464E-B9CF-4CA12911A888}" srcOrd="26" destOrd="0" presId="urn:microsoft.com/office/officeart/2005/8/layout/radial6"/>
    <dgm:cxn modelId="{12595D93-B209-4F89-BF91-F462CF6FA49D}" type="presParOf" srcId="{A68D399A-8A0A-47B8-A6BB-006334779EA6}" destId="{1101ABA7-C478-45EE-A556-98C1C06EA16C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0B633-C249-2F4C-934E-7816F14CDABB}" type="doc">
      <dgm:prSet loTypeId="urn:microsoft.com/office/officeart/2005/8/layout/pyramid3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F5D7F22F-D96B-B94B-9F13-127A4E6DEC26}">
      <dgm:prSet phldrT="[Texto]" custT="1"/>
      <dgm:spPr/>
      <dgm:t>
        <a:bodyPr/>
        <a:lstStyle/>
        <a:p>
          <a:r>
            <a:rPr lang="pt-BR" sz="1050" b="1">
              <a:latin typeface="+mj-lt"/>
            </a:rPr>
            <a:t>Total de servidores do Ente Federativo</a:t>
          </a:r>
          <a:endParaRPr lang="pt-BR" sz="1050" b="1" dirty="0">
            <a:latin typeface="+mj-lt"/>
          </a:endParaRPr>
        </a:p>
      </dgm:t>
    </dgm:pt>
    <dgm:pt modelId="{93D4A3AC-52A1-2C49-BC75-66F2D7CC8165}" type="parTrans" cxnId="{778CE9F6-FC29-0140-83D7-5D3EB70EF391}">
      <dgm:prSet/>
      <dgm:spPr/>
      <dgm:t>
        <a:bodyPr/>
        <a:lstStyle/>
        <a:p>
          <a:endParaRPr lang="pt-BR"/>
        </a:p>
      </dgm:t>
    </dgm:pt>
    <dgm:pt modelId="{4953980E-7874-894C-A9EF-518C74755690}" type="sibTrans" cxnId="{778CE9F6-FC29-0140-83D7-5D3EB70EF391}">
      <dgm:prSet/>
      <dgm:spPr/>
      <dgm:t>
        <a:bodyPr/>
        <a:lstStyle/>
        <a:p>
          <a:endParaRPr lang="pt-BR"/>
        </a:p>
      </dgm:t>
    </dgm:pt>
    <dgm:pt modelId="{DC26E754-472F-6844-A572-9E1F1E501449}">
      <dgm:prSet phldrT="[Texto]" custT="1"/>
      <dgm:spPr/>
      <dgm:t>
        <a:bodyPr/>
        <a:lstStyle/>
        <a:p>
          <a:r>
            <a:rPr lang="pt-BR" sz="900" b="1" dirty="0">
              <a:latin typeface="+mj-lt"/>
            </a:rPr>
            <a:t>Servidores que se interessaram em saber mais</a:t>
          </a:r>
          <a:endParaRPr lang="pt-BR" sz="800" b="1" dirty="0">
            <a:latin typeface="+mj-lt"/>
          </a:endParaRPr>
        </a:p>
      </dgm:t>
    </dgm:pt>
    <dgm:pt modelId="{14DCCFE2-702C-3647-B773-7181975462AF}" type="parTrans" cxnId="{607D54A7-025C-AC4C-8301-E1EF4516564C}">
      <dgm:prSet/>
      <dgm:spPr/>
      <dgm:t>
        <a:bodyPr/>
        <a:lstStyle/>
        <a:p>
          <a:endParaRPr lang="pt-BR"/>
        </a:p>
      </dgm:t>
    </dgm:pt>
    <dgm:pt modelId="{83C108F9-626D-4F4A-8EBC-C61774A45814}" type="sibTrans" cxnId="{607D54A7-025C-AC4C-8301-E1EF4516564C}">
      <dgm:prSet/>
      <dgm:spPr/>
      <dgm:t>
        <a:bodyPr/>
        <a:lstStyle/>
        <a:p>
          <a:endParaRPr lang="pt-BR"/>
        </a:p>
      </dgm:t>
    </dgm:pt>
    <dgm:pt modelId="{FB64503D-291F-7F4C-86F7-0724679B6575}">
      <dgm:prSet custT="1"/>
      <dgm:spPr/>
      <dgm:t>
        <a:bodyPr/>
        <a:lstStyle/>
        <a:p>
          <a:r>
            <a:rPr lang="pt-BR" sz="800" b="1" dirty="0">
              <a:latin typeface="+mj-lt"/>
            </a:rPr>
            <a:t>Servidores abordados p/ assessores</a:t>
          </a:r>
          <a:br>
            <a:rPr lang="pt-BR" sz="800" b="1" dirty="0">
              <a:latin typeface="+mj-lt"/>
            </a:rPr>
          </a:br>
          <a:r>
            <a:rPr lang="pt-BR" sz="800" b="1" dirty="0">
              <a:latin typeface="+mj-lt"/>
            </a:rPr>
            <a:t>previdenciários</a:t>
          </a:r>
        </a:p>
      </dgm:t>
    </dgm:pt>
    <dgm:pt modelId="{8D5E6959-8061-3E48-8F45-DC3F269FD2E5}" type="parTrans" cxnId="{F2939855-94DB-684D-BDD5-DDE97646DC0A}">
      <dgm:prSet/>
      <dgm:spPr/>
      <dgm:t>
        <a:bodyPr/>
        <a:lstStyle/>
        <a:p>
          <a:endParaRPr lang="pt-BR"/>
        </a:p>
      </dgm:t>
    </dgm:pt>
    <dgm:pt modelId="{C1447D4C-ED9A-A643-BFB1-BB95B495C206}" type="sibTrans" cxnId="{F2939855-94DB-684D-BDD5-DDE97646DC0A}">
      <dgm:prSet/>
      <dgm:spPr/>
      <dgm:t>
        <a:bodyPr/>
        <a:lstStyle/>
        <a:p>
          <a:endParaRPr lang="pt-BR"/>
        </a:p>
      </dgm:t>
    </dgm:pt>
    <dgm:pt modelId="{4668FE29-711E-6246-8EEE-2E936DE5B06D}">
      <dgm:prSet custT="1"/>
      <dgm:spPr/>
      <dgm:t>
        <a:bodyPr/>
        <a:lstStyle/>
        <a:p>
          <a:r>
            <a:rPr lang="pt-BR" sz="800" b="1" dirty="0">
              <a:latin typeface="+mj-lt"/>
            </a:rPr>
            <a:t>Servidores que</a:t>
          </a:r>
          <a:br>
            <a:rPr lang="pt-BR" sz="800" b="1" dirty="0">
              <a:latin typeface="+mj-lt"/>
            </a:rPr>
          </a:br>
          <a:r>
            <a:rPr lang="pt-BR" sz="800" b="1" dirty="0">
              <a:latin typeface="+mj-lt"/>
            </a:rPr>
            <a:t>aderiram</a:t>
          </a:r>
          <a:endParaRPr lang="pt-BR" sz="900" b="1" dirty="0">
            <a:latin typeface="+mj-lt"/>
          </a:endParaRPr>
        </a:p>
        <a:p>
          <a:endParaRPr lang="pt-BR" sz="1600" b="1" dirty="0"/>
        </a:p>
      </dgm:t>
    </dgm:pt>
    <dgm:pt modelId="{9807071D-8149-1349-8606-ECE25741C6DF}" type="parTrans" cxnId="{26A1C1BC-E9EC-A142-BC07-F14829CB119F}">
      <dgm:prSet/>
      <dgm:spPr/>
      <dgm:t>
        <a:bodyPr/>
        <a:lstStyle/>
        <a:p>
          <a:endParaRPr lang="pt-BR"/>
        </a:p>
      </dgm:t>
    </dgm:pt>
    <dgm:pt modelId="{2A732A9A-A1EF-674E-899A-B01E728060A7}" type="sibTrans" cxnId="{26A1C1BC-E9EC-A142-BC07-F14829CB119F}">
      <dgm:prSet/>
      <dgm:spPr/>
      <dgm:t>
        <a:bodyPr/>
        <a:lstStyle/>
        <a:p>
          <a:endParaRPr lang="pt-BR"/>
        </a:p>
      </dgm:t>
    </dgm:pt>
    <dgm:pt modelId="{32805A94-CBC9-D74C-8D6C-EEC21FC9780A}">
      <dgm:prSet phldrT="[Texto]" custT="1"/>
      <dgm:spPr/>
      <dgm:t>
        <a:bodyPr/>
        <a:lstStyle/>
        <a:p>
          <a:r>
            <a:rPr lang="pt-BR" sz="1000" b="1" dirty="0">
              <a:latin typeface="+mj-lt"/>
            </a:rPr>
            <a:t>Servidores impactados pelos esforços de comunicação</a:t>
          </a:r>
          <a:endParaRPr lang="pt-BR" sz="900" b="1" dirty="0">
            <a:latin typeface="+mj-lt"/>
          </a:endParaRPr>
        </a:p>
      </dgm:t>
    </dgm:pt>
    <dgm:pt modelId="{7193D51F-5CBA-9849-A865-BF32272ACD2A}" type="sibTrans" cxnId="{A41FEEE6-9A5B-8F43-B0C7-16F7543B59EE}">
      <dgm:prSet/>
      <dgm:spPr/>
      <dgm:t>
        <a:bodyPr/>
        <a:lstStyle/>
        <a:p>
          <a:endParaRPr lang="pt-BR"/>
        </a:p>
      </dgm:t>
    </dgm:pt>
    <dgm:pt modelId="{DD0295D0-7C98-1D46-8115-802309E4BE83}" type="parTrans" cxnId="{A41FEEE6-9A5B-8F43-B0C7-16F7543B59EE}">
      <dgm:prSet/>
      <dgm:spPr/>
      <dgm:t>
        <a:bodyPr/>
        <a:lstStyle/>
        <a:p>
          <a:endParaRPr lang="pt-BR"/>
        </a:p>
      </dgm:t>
    </dgm:pt>
    <dgm:pt modelId="{F4F68C93-9056-ED4A-BBC0-2455F5ECF60B}" type="pres">
      <dgm:prSet presAssocID="{5730B633-C249-2F4C-934E-7816F14CDABB}" presName="Name0" presStyleCnt="0">
        <dgm:presLayoutVars>
          <dgm:dir/>
          <dgm:animLvl val="lvl"/>
          <dgm:resizeHandles val="exact"/>
        </dgm:presLayoutVars>
      </dgm:prSet>
      <dgm:spPr/>
    </dgm:pt>
    <dgm:pt modelId="{BE430997-283B-D548-8BC0-B681F13A39E3}" type="pres">
      <dgm:prSet presAssocID="{F5D7F22F-D96B-B94B-9F13-127A4E6DEC26}" presName="Name8" presStyleCnt="0"/>
      <dgm:spPr/>
    </dgm:pt>
    <dgm:pt modelId="{6AA221D1-1C27-6C46-9801-B445589B62EE}" type="pres">
      <dgm:prSet presAssocID="{F5D7F22F-D96B-B94B-9F13-127A4E6DEC26}" presName="level" presStyleLbl="node1" presStyleIdx="0" presStyleCnt="5" custLinFactNeighborX="208">
        <dgm:presLayoutVars>
          <dgm:chMax val="1"/>
          <dgm:bulletEnabled val="1"/>
        </dgm:presLayoutVars>
      </dgm:prSet>
      <dgm:spPr/>
    </dgm:pt>
    <dgm:pt modelId="{D1DE7C52-414E-9047-9D78-B5F017D6B3A8}" type="pres">
      <dgm:prSet presAssocID="{F5D7F22F-D96B-B94B-9F13-127A4E6DEC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7B33EA0-F4EF-4D45-A831-2DB6F8215D54}" type="pres">
      <dgm:prSet presAssocID="{32805A94-CBC9-D74C-8D6C-EEC21FC9780A}" presName="Name8" presStyleCnt="0"/>
      <dgm:spPr/>
    </dgm:pt>
    <dgm:pt modelId="{6967A72E-A71C-D146-B04A-A0EC0256BF69}" type="pres">
      <dgm:prSet presAssocID="{32805A94-CBC9-D74C-8D6C-EEC21FC9780A}" presName="level" presStyleLbl="node1" presStyleIdx="1" presStyleCnt="5">
        <dgm:presLayoutVars>
          <dgm:chMax val="1"/>
          <dgm:bulletEnabled val="1"/>
        </dgm:presLayoutVars>
      </dgm:prSet>
      <dgm:spPr/>
    </dgm:pt>
    <dgm:pt modelId="{31E127E3-9840-C644-ABB9-07BC0AEDEDBB}" type="pres">
      <dgm:prSet presAssocID="{32805A94-CBC9-D74C-8D6C-EEC21FC978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A7E169A-58B8-E34F-821B-4664D724B832}" type="pres">
      <dgm:prSet presAssocID="{DC26E754-472F-6844-A572-9E1F1E501449}" presName="Name8" presStyleCnt="0"/>
      <dgm:spPr/>
    </dgm:pt>
    <dgm:pt modelId="{D189AE0A-5D01-C247-9BCD-92C672B3AB62}" type="pres">
      <dgm:prSet presAssocID="{DC26E754-472F-6844-A572-9E1F1E501449}" presName="level" presStyleLbl="node1" presStyleIdx="2" presStyleCnt="5">
        <dgm:presLayoutVars>
          <dgm:chMax val="1"/>
          <dgm:bulletEnabled val="1"/>
        </dgm:presLayoutVars>
      </dgm:prSet>
      <dgm:spPr/>
    </dgm:pt>
    <dgm:pt modelId="{E8606607-14B8-9742-9008-FB4306B3610F}" type="pres">
      <dgm:prSet presAssocID="{DC26E754-472F-6844-A572-9E1F1E5014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4A6B57-713F-8243-AEE3-0A8A732B02BF}" type="pres">
      <dgm:prSet presAssocID="{FB64503D-291F-7F4C-86F7-0724679B6575}" presName="Name8" presStyleCnt="0"/>
      <dgm:spPr/>
    </dgm:pt>
    <dgm:pt modelId="{D740F578-2B90-814B-8769-5AFCE1037F23}" type="pres">
      <dgm:prSet presAssocID="{FB64503D-291F-7F4C-86F7-0724679B6575}" presName="level" presStyleLbl="node1" presStyleIdx="3" presStyleCnt="5">
        <dgm:presLayoutVars>
          <dgm:chMax val="1"/>
          <dgm:bulletEnabled val="1"/>
        </dgm:presLayoutVars>
      </dgm:prSet>
      <dgm:spPr/>
    </dgm:pt>
    <dgm:pt modelId="{245C03AE-A030-F748-BC3F-8C45CAA74B42}" type="pres">
      <dgm:prSet presAssocID="{FB64503D-291F-7F4C-86F7-0724679B65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54E81E-BFF3-654E-9FE5-89C78E90B672}" type="pres">
      <dgm:prSet presAssocID="{4668FE29-711E-6246-8EEE-2E936DE5B06D}" presName="Name8" presStyleCnt="0"/>
      <dgm:spPr/>
    </dgm:pt>
    <dgm:pt modelId="{7237AFC8-5B40-164D-B458-A9B852826CDD}" type="pres">
      <dgm:prSet presAssocID="{4668FE29-711E-6246-8EEE-2E936DE5B06D}" presName="level" presStyleLbl="node1" presStyleIdx="4" presStyleCnt="5">
        <dgm:presLayoutVars>
          <dgm:chMax val="1"/>
          <dgm:bulletEnabled val="1"/>
        </dgm:presLayoutVars>
      </dgm:prSet>
      <dgm:spPr/>
    </dgm:pt>
    <dgm:pt modelId="{BB900E71-97D2-984F-BF70-903E50081220}" type="pres">
      <dgm:prSet presAssocID="{4668FE29-711E-6246-8EEE-2E936DE5B0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781B205-4E77-6144-961A-CFFE7E893821}" type="presOf" srcId="{F5D7F22F-D96B-B94B-9F13-127A4E6DEC26}" destId="{D1DE7C52-414E-9047-9D78-B5F017D6B3A8}" srcOrd="1" destOrd="0" presId="urn:microsoft.com/office/officeart/2005/8/layout/pyramid3"/>
    <dgm:cxn modelId="{5873AC18-0FC3-5A41-9000-7F1513B70154}" type="presOf" srcId="{FB64503D-291F-7F4C-86F7-0724679B6575}" destId="{D740F578-2B90-814B-8769-5AFCE1037F23}" srcOrd="0" destOrd="0" presId="urn:microsoft.com/office/officeart/2005/8/layout/pyramid3"/>
    <dgm:cxn modelId="{1E679B21-C615-AF4A-9A8C-93E99B55ED30}" type="presOf" srcId="{32805A94-CBC9-D74C-8D6C-EEC21FC9780A}" destId="{6967A72E-A71C-D146-B04A-A0EC0256BF69}" srcOrd="0" destOrd="0" presId="urn:microsoft.com/office/officeart/2005/8/layout/pyramid3"/>
    <dgm:cxn modelId="{5BB46D2F-CEEE-7441-BB28-3FC5290E6F09}" type="presOf" srcId="{32805A94-CBC9-D74C-8D6C-EEC21FC9780A}" destId="{31E127E3-9840-C644-ABB9-07BC0AEDEDBB}" srcOrd="1" destOrd="0" presId="urn:microsoft.com/office/officeart/2005/8/layout/pyramid3"/>
    <dgm:cxn modelId="{58ABD42F-1278-BE42-883B-6E61DE040C3E}" type="presOf" srcId="{DC26E754-472F-6844-A572-9E1F1E501449}" destId="{E8606607-14B8-9742-9008-FB4306B3610F}" srcOrd="1" destOrd="0" presId="urn:microsoft.com/office/officeart/2005/8/layout/pyramid3"/>
    <dgm:cxn modelId="{EB709A5B-007E-304E-8004-297C40B2EDD5}" type="presOf" srcId="{F5D7F22F-D96B-B94B-9F13-127A4E6DEC26}" destId="{6AA221D1-1C27-6C46-9801-B445589B62EE}" srcOrd="0" destOrd="0" presId="urn:microsoft.com/office/officeart/2005/8/layout/pyramid3"/>
    <dgm:cxn modelId="{A958C36C-35EA-DF44-B305-E733DE86AE8A}" type="presOf" srcId="{FB64503D-291F-7F4C-86F7-0724679B6575}" destId="{245C03AE-A030-F748-BC3F-8C45CAA74B42}" srcOrd="1" destOrd="0" presId="urn:microsoft.com/office/officeart/2005/8/layout/pyramid3"/>
    <dgm:cxn modelId="{0BC0036D-089B-094C-93A2-C3727AD7E7F1}" type="presOf" srcId="{5730B633-C249-2F4C-934E-7816F14CDABB}" destId="{F4F68C93-9056-ED4A-BBC0-2455F5ECF60B}" srcOrd="0" destOrd="0" presId="urn:microsoft.com/office/officeart/2005/8/layout/pyramid3"/>
    <dgm:cxn modelId="{8F035854-CAD8-F142-B23F-7446C75DFDB4}" type="presOf" srcId="{DC26E754-472F-6844-A572-9E1F1E501449}" destId="{D189AE0A-5D01-C247-9BCD-92C672B3AB62}" srcOrd="0" destOrd="0" presId="urn:microsoft.com/office/officeart/2005/8/layout/pyramid3"/>
    <dgm:cxn modelId="{F2939855-94DB-684D-BDD5-DDE97646DC0A}" srcId="{5730B633-C249-2F4C-934E-7816F14CDABB}" destId="{FB64503D-291F-7F4C-86F7-0724679B6575}" srcOrd="3" destOrd="0" parTransId="{8D5E6959-8061-3E48-8F45-DC3F269FD2E5}" sibTransId="{C1447D4C-ED9A-A643-BFB1-BB95B495C206}"/>
    <dgm:cxn modelId="{607D54A7-025C-AC4C-8301-E1EF4516564C}" srcId="{5730B633-C249-2F4C-934E-7816F14CDABB}" destId="{DC26E754-472F-6844-A572-9E1F1E501449}" srcOrd="2" destOrd="0" parTransId="{14DCCFE2-702C-3647-B773-7181975462AF}" sibTransId="{83C108F9-626D-4F4A-8EBC-C61774A45814}"/>
    <dgm:cxn modelId="{6D3737AF-A1DF-E247-BE34-14190F42B9F7}" type="presOf" srcId="{4668FE29-711E-6246-8EEE-2E936DE5B06D}" destId="{7237AFC8-5B40-164D-B458-A9B852826CDD}" srcOrd="0" destOrd="0" presId="urn:microsoft.com/office/officeart/2005/8/layout/pyramid3"/>
    <dgm:cxn modelId="{26A1C1BC-E9EC-A142-BC07-F14829CB119F}" srcId="{5730B633-C249-2F4C-934E-7816F14CDABB}" destId="{4668FE29-711E-6246-8EEE-2E936DE5B06D}" srcOrd="4" destOrd="0" parTransId="{9807071D-8149-1349-8606-ECE25741C6DF}" sibTransId="{2A732A9A-A1EF-674E-899A-B01E728060A7}"/>
    <dgm:cxn modelId="{A41FEEE6-9A5B-8F43-B0C7-16F7543B59EE}" srcId="{5730B633-C249-2F4C-934E-7816F14CDABB}" destId="{32805A94-CBC9-D74C-8D6C-EEC21FC9780A}" srcOrd="1" destOrd="0" parTransId="{DD0295D0-7C98-1D46-8115-802309E4BE83}" sibTransId="{7193D51F-5CBA-9849-A865-BF32272ACD2A}"/>
    <dgm:cxn modelId="{F3452EF1-546E-5741-A384-B3A7043692BC}" type="presOf" srcId="{4668FE29-711E-6246-8EEE-2E936DE5B06D}" destId="{BB900E71-97D2-984F-BF70-903E50081220}" srcOrd="1" destOrd="0" presId="urn:microsoft.com/office/officeart/2005/8/layout/pyramid3"/>
    <dgm:cxn modelId="{778CE9F6-FC29-0140-83D7-5D3EB70EF391}" srcId="{5730B633-C249-2F4C-934E-7816F14CDABB}" destId="{F5D7F22F-D96B-B94B-9F13-127A4E6DEC26}" srcOrd="0" destOrd="0" parTransId="{93D4A3AC-52A1-2C49-BC75-66F2D7CC8165}" sibTransId="{4953980E-7874-894C-A9EF-518C74755690}"/>
    <dgm:cxn modelId="{0B093C14-9CB1-7342-B7AF-134608856638}" type="presParOf" srcId="{F4F68C93-9056-ED4A-BBC0-2455F5ECF60B}" destId="{BE430997-283B-D548-8BC0-B681F13A39E3}" srcOrd="0" destOrd="0" presId="urn:microsoft.com/office/officeart/2005/8/layout/pyramid3"/>
    <dgm:cxn modelId="{89D7BB0C-F3AB-7444-9F4B-BDB1528A708F}" type="presParOf" srcId="{BE430997-283B-D548-8BC0-B681F13A39E3}" destId="{6AA221D1-1C27-6C46-9801-B445589B62EE}" srcOrd="0" destOrd="0" presId="urn:microsoft.com/office/officeart/2005/8/layout/pyramid3"/>
    <dgm:cxn modelId="{54B525F0-6D05-BB49-92C4-9AAB94028375}" type="presParOf" srcId="{BE430997-283B-D548-8BC0-B681F13A39E3}" destId="{D1DE7C52-414E-9047-9D78-B5F017D6B3A8}" srcOrd="1" destOrd="0" presId="urn:microsoft.com/office/officeart/2005/8/layout/pyramid3"/>
    <dgm:cxn modelId="{806F86ED-96AA-8B47-89FB-B82BFAD79281}" type="presParOf" srcId="{F4F68C93-9056-ED4A-BBC0-2455F5ECF60B}" destId="{C7B33EA0-F4EF-4D45-A831-2DB6F8215D54}" srcOrd="1" destOrd="0" presId="urn:microsoft.com/office/officeart/2005/8/layout/pyramid3"/>
    <dgm:cxn modelId="{DD352DF1-F888-6F41-B7E7-5DD665B78389}" type="presParOf" srcId="{C7B33EA0-F4EF-4D45-A831-2DB6F8215D54}" destId="{6967A72E-A71C-D146-B04A-A0EC0256BF69}" srcOrd="0" destOrd="0" presId="urn:microsoft.com/office/officeart/2005/8/layout/pyramid3"/>
    <dgm:cxn modelId="{9FFE942A-BC06-1F4A-A30B-2A1575E1D20F}" type="presParOf" srcId="{C7B33EA0-F4EF-4D45-A831-2DB6F8215D54}" destId="{31E127E3-9840-C644-ABB9-07BC0AEDEDBB}" srcOrd="1" destOrd="0" presId="urn:microsoft.com/office/officeart/2005/8/layout/pyramid3"/>
    <dgm:cxn modelId="{2D9FF728-6326-3142-A38E-511897492844}" type="presParOf" srcId="{F4F68C93-9056-ED4A-BBC0-2455F5ECF60B}" destId="{EA7E169A-58B8-E34F-821B-4664D724B832}" srcOrd="2" destOrd="0" presId="urn:microsoft.com/office/officeart/2005/8/layout/pyramid3"/>
    <dgm:cxn modelId="{1A3D9F32-4C8F-2949-98A7-FA1BA1321AAD}" type="presParOf" srcId="{EA7E169A-58B8-E34F-821B-4664D724B832}" destId="{D189AE0A-5D01-C247-9BCD-92C672B3AB62}" srcOrd="0" destOrd="0" presId="urn:microsoft.com/office/officeart/2005/8/layout/pyramid3"/>
    <dgm:cxn modelId="{CA67E1B5-E525-124C-BD15-0395FA888FDE}" type="presParOf" srcId="{EA7E169A-58B8-E34F-821B-4664D724B832}" destId="{E8606607-14B8-9742-9008-FB4306B3610F}" srcOrd="1" destOrd="0" presId="urn:microsoft.com/office/officeart/2005/8/layout/pyramid3"/>
    <dgm:cxn modelId="{BE1D2822-B452-484E-BC5D-38DD6FFF616A}" type="presParOf" srcId="{F4F68C93-9056-ED4A-BBC0-2455F5ECF60B}" destId="{E14A6B57-713F-8243-AEE3-0A8A732B02BF}" srcOrd="3" destOrd="0" presId="urn:microsoft.com/office/officeart/2005/8/layout/pyramid3"/>
    <dgm:cxn modelId="{B9BB76F8-8857-6641-A0BE-376C4E129A58}" type="presParOf" srcId="{E14A6B57-713F-8243-AEE3-0A8A732B02BF}" destId="{D740F578-2B90-814B-8769-5AFCE1037F23}" srcOrd="0" destOrd="0" presId="urn:microsoft.com/office/officeart/2005/8/layout/pyramid3"/>
    <dgm:cxn modelId="{4E6C6680-8DAD-5347-BD48-9C8D84C13C8C}" type="presParOf" srcId="{E14A6B57-713F-8243-AEE3-0A8A732B02BF}" destId="{245C03AE-A030-F748-BC3F-8C45CAA74B42}" srcOrd="1" destOrd="0" presId="urn:microsoft.com/office/officeart/2005/8/layout/pyramid3"/>
    <dgm:cxn modelId="{F0651903-7726-6344-8C8A-908AC2693AD0}" type="presParOf" srcId="{F4F68C93-9056-ED4A-BBC0-2455F5ECF60B}" destId="{4754E81E-BFF3-654E-9FE5-89C78E90B672}" srcOrd="4" destOrd="0" presId="urn:microsoft.com/office/officeart/2005/8/layout/pyramid3"/>
    <dgm:cxn modelId="{2B0DAA5F-7474-B74C-BE53-874AC15036B5}" type="presParOf" srcId="{4754E81E-BFF3-654E-9FE5-89C78E90B672}" destId="{7237AFC8-5B40-164D-B458-A9B852826CDD}" srcOrd="0" destOrd="0" presId="urn:microsoft.com/office/officeart/2005/8/layout/pyramid3"/>
    <dgm:cxn modelId="{7C9F8B6A-5184-D241-802A-63AACEA01F86}" type="presParOf" srcId="{4754E81E-BFF3-654E-9FE5-89C78E90B672}" destId="{BB900E71-97D2-984F-BF70-903E5008122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1ABA7-C478-45EE-A556-98C1C06EA16C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13800000"/>
            <a:gd name="adj2" fmla="val 162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F1FD1-CAAB-45C7-B6E0-446B8AF304D8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11400000"/>
            <a:gd name="adj2" fmla="val 138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666B2A-0743-4A47-B79B-BDB39F0D8BF4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9000000"/>
            <a:gd name="adj2" fmla="val 114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693FE-B287-44B9-92B1-2A9EF8142A1E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6600000"/>
            <a:gd name="adj2" fmla="val 90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82009-4402-4B51-8B20-7975935D02F3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4200000"/>
            <a:gd name="adj2" fmla="val 66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63656-7702-4241-B72C-EE3F0A97A4E8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1800000"/>
            <a:gd name="adj2" fmla="val 42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63EE4-401D-44E2-95FC-A3C343691D07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21000000"/>
            <a:gd name="adj2" fmla="val 18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8D555-4840-4C1C-8FBB-4BFCBD164888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18600000"/>
            <a:gd name="adj2" fmla="val 210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B6AFC-9488-4DC5-B4E8-AA8E6D2D38BB}">
      <dsp:nvSpPr>
        <dsp:cNvPr id="0" name=""/>
        <dsp:cNvSpPr/>
      </dsp:nvSpPr>
      <dsp:spPr>
        <a:xfrm>
          <a:off x="2857152" y="405570"/>
          <a:ext cx="4107647" cy="4107647"/>
        </a:xfrm>
        <a:prstGeom prst="blockArc">
          <a:avLst>
            <a:gd name="adj1" fmla="val 16200000"/>
            <a:gd name="adj2" fmla="val 18600000"/>
            <a:gd name="adj3" fmla="val 3058"/>
          </a:avLst>
        </a:prstGeom>
        <a:gradFill rotWithShape="0">
          <a:gsLst>
            <a:gs pos="0">
              <a:srgbClr val="0079C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40D02-37D2-48A1-A648-15EBB1B4CC2C}">
      <dsp:nvSpPr>
        <dsp:cNvPr id="0" name=""/>
        <dsp:cNvSpPr/>
      </dsp:nvSpPr>
      <dsp:spPr>
        <a:xfrm>
          <a:off x="4141627" y="1781838"/>
          <a:ext cx="1538696" cy="1355110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RPC</a:t>
          </a:r>
          <a:endParaRPr lang="pt-BR" sz="20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366964" y="1980289"/>
        <a:ext cx="1088022" cy="958208"/>
      </dsp:txXfrm>
    </dsp:sp>
    <dsp:sp modelId="{687101C1-7931-440D-A78E-FD660FD72D47}">
      <dsp:nvSpPr>
        <dsp:cNvPr id="0" name=""/>
        <dsp:cNvSpPr/>
      </dsp:nvSpPr>
      <dsp:spPr>
        <a:xfrm>
          <a:off x="4254135" y="-219848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PARIDADE CONTRIBUTIVA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446519" y="-27464"/>
        <a:ext cx="928913" cy="928913"/>
      </dsp:txXfrm>
    </dsp:sp>
    <dsp:sp modelId="{9863960D-EAC9-4AF7-8C72-4FC3F4DE9C46}">
      <dsp:nvSpPr>
        <dsp:cNvPr id="0" name=""/>
        <dsp:cNvSpPr/>
      </dsp:nvSpPr>
      <dsp:spPr>
        <a:xfrm>
          <a:off x="5554109" y="253303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MENORES TAXAS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746493" y="445687"/>
        <a:ext cx="928913" cy="928913"/>
      </dsp:txXfrm>
    </dsp:sp>
    <dsp:sp modelId="{7100D9C5-88F2-45C1-B8A1-1E7FFC294580}">
      <dsp:nvSpPr>
        <dsp:cNvPr id="0" name=""/>
        <dsp:cNvSpPr/>
      </dsp:nvSpPr>
      <dsp:spPr>
        <a:xfrm>
          <a:off x="6245811" y="1451366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MENOS IMPOSTOS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6438195" y="1643750"/>
        <a:ext cx="928913" cy="928913"/>
      </dsp:txXfrm>
    </dsp:sp>
    <dsp:sp modelId="{48CC065C-19A0-48D2-BCA4-FFD5FFFD769F}">
      <dsp:nvSpPr>
        <dsp:cNvPr id="0" name=""/>
        <dsp:cNvSpPr/>
      </dsp:nvSpPr>
      <dsp:spPr>
        <a:xfrm>
          <a:off x="6005585" y="2813753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PREVISIBILIDADE</a:t>
          </a:r>
        </a:p>
      </dsp:txBody>
      <dsp:txXfrm>
        <a:off x="6197969" y="3006137"/>
        <a:ext cx="928913" cy="928913"/>
      </dsp:txXfrm>
    </dsp:sp>
    <dsp:sp modelId="{6567A437-596C-4AF5-A667-6DCE49E88393}">
      <dsp:nvSpPr>
        <dsp:cNvPr id="0" name=""/>
        <dsp:cNvSpPr/>
      </dsp:nvSpPr>
      <dsp:spPr>
        <a:xfrm>
          <a:off x="4945837" y="3702988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MAIS PROTEÇÃO FAMILIAR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138221" y="3895372"/>
        <a:ext cx="928913" cy="928913"/>
      </dsp:txXfrm>
    </dsp:sp>
    <dsp:sp modelId="{2121EFD9-A2E1-4AE8-A40B-FBD7C4362B19}">
      <dsp:nvSpPr>
        <dsp:cNvPr id="0" name=""/>
        <dsp:cNvSpPr/>
      </dsp:nvSpPr>
      <dsp:spPr>
        <a:xfrm>
          <a:off x="3562433" y="3702988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TRANSPARÊNCIA</a:t>
          </a:r>
        </a:p>
      </dsp:txBody>
      <dsp:txXfrm>
        <a:off x="3754817" y="3895372"/>
        <a:ext cx="928913" cy="928913"/>
      </dsp:txXfrm>
    </dsp:sp>
    <dsp:sp modelId="{11F2FC9C-DD98-4081-A759-3F88452A5546}">
      <dsp:nvSpPr>
        <dsp:cNvPr id="0" name=""/>
        <dsp:cNvSpPr/>
      </dsp:nvSpPr>
      <dsp:spPr>
        <a:xfrm>
          <a:off x="2502684" y="2813753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CAPITALIZAÇÃO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695068" y="3006137"/>
        <a:ext cx="928913" cy="928913"/>
      </dsp:txXfrm>
    </dsp:sp>
    <dsp:sp modelId="{20499090-CD17-4522-80FC-ACA1B2FF909F}">
      <dsp:nvSpPr>
        <dsp:cNvPr id="0" name=""/>
        <dsp:cNvSpPr/>
      </dsp:nvSpPr>
      <dsp:spPr>
        <a:xfrm>
          <a:off x="2262458" y="1451366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POUPANÇA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INDIVIDUAL</a:t>
          </a:r>
          <a:endParaRPr lang="pt-BR" sz="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454842" y="1643750"/>
        <a:ext cx="928913" cy="928913"/>
      </dsp:txXfrm>
    </dsp:sp>
    <dsp:sp modelId="{F2E33BD8-F5AC-4175-9334-A11239A9991A}">
      <dsp:nvSpPr>
        <dsp:cNvPr id="0" name=""/>
        <dsp:cNvSpPr/>
      </dsp:nvSpPr>
      <dsp:spPr>
        <a:xfrm>
          <a:off x="2954160" y="253303"/>
          <a:ext cx="1313681" cy="1313681"/>
        </a:xfrm>
        <a:prstGeom prst="ellipse">
          <a:avLst/>
        </a:prstGeom>
        <a:gradFill rotWithShape="0">
          <a:gsLst>
            <a:gs pos="0">
              <a:srgbClr val="0079C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79C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79C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OPERAÇÕES COM PARTICIPANTES</a:t>
          </a:r>
        </a:p>
      </dsp:txBody>
      <dsp:txXfrm>
        <a:off x="3146544" y="445687"/>
        <a:ext cx="928913" cy="928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221D1-1C27-6C46-9801-B445589B62EE}">
      <dsp:nvSpPr>
        <dsp:cNvPr id="0" name=""/>
        <dsp:cNvSpPr/>
      </dsp:nvSpPr>
      <dsp:spPr>
        <a:xfrm rot="10800000">
          <a:off x="0" y="0"/>
          <a:ext cx="3842037" cy="816402"/>
        </a:xfrm>
        <a:prstGeom prst="trapezoid">
          <a:avLst>
            <a:gd name="adj" fmla="val 47061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+mj-lt"/>
            </a:rPr>
            <a:t>Total de servidores do Ente Federativo</a:t>
          </a:r>
          <a:endParaRPr lang="pt-BR" sz="1050" b="1" kern="1200" dirty="0">
            <a:latin typeface="+mj-lt"/>
          </a:endParaRPr>
        </a:p>
      </dsp:txBody>
      <dsp:txXfrm rot="-10800000">
        <a:off x="672356" y="0"/>
        <a:ext cx="2497324" cy="816402"/>
      </dsp:txXfrm>
    </dsp:sp>
    <dsp:sp modelId="{6967A72E-A71C-D146-B04A-A0EC0256BF69}">
      <dsp:nvSpPr>
        <dsp:cNvPr id="0" name=""/>
        <dsp:cNvSpPr/>
      </dsp:nvSpPr>
      <dsp:spPr>
        <a:xfrm rot="10800000">
          <a:off x="384203" y="816402"/>
          <a:ext cx="3073629" cy="816402"/>
        </a:xfrm>
        <a:prstGeom prst="trapezoid">
          <a:avLst>
            <a:gd name="adj" fmla="val 47061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+mj-lt"/>
            </a:rPr>
            <a:t>Servidores impactados pelos esforços de comunicação</a:t>
          </a:r>
          <a:endParaRPr lang="pt-BR" sz="900" b="1" kern="1200" dirty="0">
            <a:latin typeface="+mj-lt"/>
          </a:endParaRPr>
        </a:p>
      </dsp:txBody>
      <dsp:txXfrm rot="-10800000">
        <a:off x="922088" y="816402"/>
        <a:ext cx="1997859" cy="816402"/>
      </dsp:txXfrm>
    </dsp:sp>
    <dsp:sp modelId="{D189AE0A-5D01-C247-9BCD-92C672B3AB62}">
      <dsp:nvSpPr>
        <dsp:cNvPr id="0" name=""/>
        <dsp:cNvSpPr/>
      </dsp:nvSpPr>
      <dsp:spPr>
        <a:xfrm rot="10800000">
          <a:off x="768407" y="1632805"/>
          <a:ext cx="2305222" cy="816402"/>
        </a:xfrm>
        <a:prstGeom prst="trapezoid">
          <a:avLst>
            <a:gd name="adj" fmla="val 47061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>
              <a:latin typeface="+mj-lt"/>
            </a:rPr>
            <a:t>Servidores que se interessaram em saber mais</a:t>
          </a:r>
          <a:endParaRPr lang="pt-BR" sz="800" b="1" kern="1200" dirty="0">
            <a:latin typeface="+mj-lt"/>
          </a:endParaRPr>
        </a:p>
      </dsp:txBody>
      <dsp:txXfrm rot="-10800000">
        <a:off x="1171821" y="1632805"/>
        <a:ext cx="1498394" cy="816402"/>
      </dsp:txXfrm>
    </dsp:sp>
    <dsp:sp modelId="{D740F578-2B90-814B-8769-5AFCE1037F23}">
      <dsp:nvSpPr>
        <dsp:cNvPr id="0" name=""/>
        <dsp:cNvSpPr/>
      </dsp:nvSpPr>
      <dsp:spPr>
        <a:xfrm rot="10800000">
          <a:off x="1152611" y="2449208"/>
          <a:ext cx="1536814" cy="816402"/>
        </a:xfrm>
        <a:prstGeom prst="trapezoid">
          <a:avLst>
            <a:gd name="adj" fmla="val 47061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+mj-lt"/>
            </a:rPr>
            <a:t>Servidores abordados p/ assessores</a:t>
          </a:r>
          <a:br>
            <a:rPr lang="pt-BR" sz="800" b="1" kern="1200" dirty="0">
              <a:latin typeface="+mj-lt"/>
            </a:rPr>
          </a:br>
          <a:r>
            <a:rPr lang="pt-BR" sz="800" b="1" kern="1200" dirty="0">
              <a:latin typeface="+mj-lt"/>
            </a:rPr>
            <a:t>previdenciários</a:t>
          </a:r>
        </a:p>
      </dsp:txBody>
      <dsp:txXfrm rot="-10800000">
        <a:off x="1421553" y="2449208"/>
        <a:ext cx="998929" cy="816402"/>
      </dsp:txXfrm>
    </dsp:sp>
    <dsp:sp modelId="{7237AFC8-5B40-164D-B458-A9B852826CDD}">
      <dsp:nvSpPr>
        <dsp:cNvPr id="0" name=""/>
        <dsp:cNvSpPr/>
      </dsp:nvSpPr>
      <dsp:spPr>
        <a:xfrm rot="10800000">
          <a:off x="1536814" y="3265611"/>
          <a:ext cx="768407" cy="816402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+mj-lt"/>
            </a:rPr>
            <a:t>Servidores que</a:t>
          </a:r>
          <a:br>
            <a:rPr lang="pt-BR" sz="800" b="1" kern="1200" dirty="0">
              <a:latin typeface="+mj-lt"/>
            </a:rPr>
          </a:br>
          <a:r>
            <a:rPr lang="pt-BR" sz="800" b="1" kern="1200" dirty="0">
              <a:latin typeface="+mj-lt"/>
            </a:rPr>
            <a:t>aderiram</a:t>
          </a:r>
          <a:endParaRPr lang="pt-BR" sz="900" b="1" kern="1200" dirty="0">
            <a:latin typeface="+mj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</dsp:txBody>
      <dsp:txXfrm rot="-10800000">
        <a:off x="1536814" y="3265611"/>
        <a:ext cx="768407" cy="816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57783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00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82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E GRU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1EFEB2A-D8D8-43A3-BDB1-8A9CC78D04E0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25/04/2022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5FE3AC1-21BA-4183-8025-68AE3F0AD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13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4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25/04/2022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5C65B57-8110-46EC-9DC0-E3D7A70C8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3" b="34472"/>
          <a:stretch/>
        </p:blipFill>
        <p:spPr>
          <a:xfrm>
            <a:off x="43082" y="6354837"/>
            <a:ext cx="1299112" cy="4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ZUL TOTAL">
    <p:bg>
      <p:bgPr>
        <a:gradFill flip="none" rotWithShape="1">
          <a:gsLst>
            <a:gs pos="0">
              <a:srgbClr val="00A7E7"/>
            </a:gs>
            <a:gs pos="100000">
              <a:srgbClr val="005F97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31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 MAG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luz&#10;&#10;Descrição gerada automaticamente">
            <a:extLst>
              <a:ext uri="{FF2B5EF4-FFF2-40B4-BE49-F238E27FC236}">
                <a16:creationId xmlns:a16="http://schemas.microsoft.com/office/drawing/2014/main" id="{96E01420-9706-4CB6-AF8D-52F1F0080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2A81F6B-4520-4AB2-8F3E-71C6A2811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15" t="31799" r="8715" b="31799"/>
          <a:stretch/>
        </p:blipFill>
        <p:spPr>
          <a:xfrm>
            <a:off x="9055356" y="5410200"/>
            <a:ext cx="2803269" cy="123586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3FAFC87D-6C9E-4912-938C-547E0A3F63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3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GRU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1EFEB2A-D8D8-43A3-BDB1-8A9CC78D04E0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25/04/2022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5FE3AC1-21BA-4183-8025-68AE3F0AD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13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3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25/04/2022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5C65B57-8110-46EC-9DC0-E3D7A70C8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3" b="34472"/>
          <a:stretch/>
        </p:blipFill>
        <p:spPr>
          <a:xfrm>
            <a:off x="43082" y="6354837"/>
            <a:ext cx="1299112" cy="4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0DC43B0E-7F90-4A90-9253-6EF6C91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838" y="6429375"/>
            <a:ext cx="3376562" cy="3270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E488041-2C64-42F3-84D1-5DEDA584AA92}" type="datetime1">
              <a:rPr lang="pt-BR" smtClean="0"/>
              <a:pPr/>
              <a:t>25/04/2022</a:t>
            </a:fld>
            <a:endParaRPr lang="pt-BR" dirty="0"/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2A977259-4897-4681-8B9D-A1238FD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599" y="6429375"/>
            <a:ext cx="5362575" cy="3270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015A92-D378-4C94-BBC7-80EA046F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2428" y="6432550"/>
            <a:ext cx="86473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70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 BEGE">
    <p:bg>
      <p:bgPr>
        <a:gradFill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0DC43B0E-7F90-4A90-9253-6EF6C91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838" y="6429375"/>
            <a:ext cx="3376562" cy="3270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E488041-2C64-42F3-84D1-5DEDA584AA92}" type="datetime1">
              <a:rPr lang="pt-BR" smtClean="0"/>
              <a:pPr/>
              <a:t>25/04/2022</a:t>
            </a:fld>
            <a:endParaRPr lang="pt-BR" dirty="0"/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2A977259-4897-4681-8B9D-A1238FD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599" y="6429375"/>
            <a:ext cx="5362575" cy="3270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015A92-D378-4C94-BBC7-80EA046F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2428" y="6432550"/>
            <a:ext cx="86473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504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ZUL TOTAL">
    <p:bg>
      <p:bgPr>
        <a:gradFill flip="none" rotWithShape="1">
          <a:gsLst>
            <a:gs pos="0">
              <a:srgbClr val="00A7E7"/>
            </a:gs>
            <a:gs pos="100000">
              <a:srgbClr val="005F97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895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9F92D-25B4-40C5-A9A1-97C37794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BF4ACC-64A8-44BC-8ECE-4BCD9900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C77C60-91A3-43C1-82AF-5824DF3B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935DAC-EC9E-423F-BD30-68543137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264-093B-4BE8-8A8F-32AE7F528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onteúdos SEM PREV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5191418-471D-4372-8F32-C643D2764F94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3" name="faixas_canto_apresentacaoAPEPREM.png" descr="faixas_canto_apresentacaoAPEPR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6731000"/>
            <a:ext cx="18719800" cy="4953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"/>
          <p:cNvSpPr/>
          <p:nvPr/>
        </p:nvSpPr>
        <p:spPr>
          <a:xfrm>
            <a:off x="8466" y="-49549"/>
            <a:ext cx="12817032" cy="1302359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09797" y="6400413"/>
            <a:ext cx="34400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E51325B-1ED7-4AF7-977F-32B7590DA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13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76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faixas_canto_apresentacaoAPEPREM.png" descr="faixas_canto_apresentacaoAPEPR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6731000"/>
            <a:ext cx="18719800" cy="4953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ectangle"/>
          <p:cNvSpPr/>
          <p:nvPr/>
        </p:nvSpPr>
        <p:spPr>
          <a:xfrm>
            <a:off x="4233" y="-4234"/>
            <a:ext cx="9652001" cy="6853768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2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61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71" r:id="rId12"/>
    <p:sldLayoutId id="2147483672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CFB9E4AD-F9CB-404C-B2A2-F50617230A6A}"/>
              </a:ext>
            </a:extLst>
          </p:cNvPr>
          <p:cNvSpPr/>
          <p:nvPr userDrawn="1"/>
        </p:nvSpPr>
        <p:spPr>
          <a:xfrm>
            <a:off x="1831378" y="6343651"/>
            <a:ext cx="10360621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F8DDFC1-4C36-4B6B-B1C9-6B41A997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C2C0CC-BD47-42CC-A3D0-8AB583BC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0C94A-29D3-474D-96B0-09EE9E9D3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25/04/2022</a:t>
            </a:fld>
            <a:endParaRPr lang="pt-BR" dirty="0"/>
          </a:p>
        </p:txBody>
      </p: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id="{474B5901-0F87-4253-A5BD-39C1E53C1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5" name="Fluxograma: Entrada Manual 24">
            <a:extLst>
              <a:ext uri="{FF2B5EF4-FFF2-40B4-BE49-F238E27FC236}">
                <a16:creationId xmlns:a16="http://schemas.microsoft.com/office/drawing/2014/main" id="{34341DA4-0E44-4878-99D4-0E442077201F}"/>
              </a:ext>
            </a:extLst>
          </p:cNvPr>
          <p:cNvSpPr/>
          <p:nvPr userDrawn="1"/>
        </p:nvSpPr>
        <p:spPr>
          <a:xfrm rot="5400000" flipV="1">
            <a:off x="1574204" y="6067429"/>
            <a:ext cx="514349" cy="1066802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BA60F66F-8DF2-40FE-9875-9FB08DA2EC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5875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jpeg"/><Relationship Id="rId3" Type="http://schemas.openxmlformats.org/officeDocument/2006/relationships/image" Target="../media/image41.jpe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jpeg"/><Relationship Id="rId10" Type="http://schemas.openxmlformats.org/officeDocument/2006/relationships/image" Target="../media/image48.png"/><Relationship Id="rId19" Type="http://schemas.openxmlformats.org/officeDocument/2006/relationships/image" Target="../media/image57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openxmlformats.org/officeDocument/2006/relationships/image" Target="../media/image6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16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26" Type="http://schemas.openxmlformats.org/officeDocument/2006/relationships/image" Target="../media/image89.svg"/><Relationship Id="rId3" Type="http://schemas.openxmlformats.org/officeDocument/2006/relationships/image" Target="../media/image3.svg"/><Relationship Id="rId21" Type="http://schemas.openxmlformats.org/officeDocument/2006/relationships/image" Target="../media/image85.svg"/><Relationship Id="rId34" Type="http://schemas.openxmlformats.org/officeDocument/2006/relationships/image" Target="../media/image97.svg"/><Relationship Id="rId7" Type="http://schemas.openxmlformats.org/officeDocument/2006/relationships/hyperlink" Target="https://www.linkedin.com/company/mag-seguros/" TargetMode="External"/><Relationship Id="rId12" Type="http://schemas.openxmlformats.org/officeDocument/2006/relationships/hyperlink" Target="https://www.facebook.com/MAGSEGUROS/" TargetMode="External"/><Relationship Id="rId17" Type="http://schemas.openxmlformats.org/officeDocument/2006/relationships/hyperlink" Target="https://www.instagram.com/mongeralaegon/" TargetMode="External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2.png"/><Relationship Id="rId16" Type="http://schemas.openxmlformats.org/officeDocument/2006/relationships/image" Target="../media/image81.svg"/><Relationship Id="rId20" Type="http://schemas.openxmlformats.org/officeDocument/2006/relationships/image" Target="../media/image84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svg"/><Relationship Id="rId11" Type="http://schemas.openxmlformats.org/officeDocument/2006/relationships/image" Target="../media/image77.svg"/><Relationship Id="rId24" Type="http://schemas.openxmlformats.org/officeDocument/2006/relationships/image" Target="../media/image87.svg"/><Relationship Id="rId32" Type="http://schemas.openxmlformats.org/officeDocument/2006/relationships/image" Target="../media/image95.sv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23" Type="http://schemas.openxmlformats.org/officeDocument/2006/relationships/image" Target="../media/image86.png"/><Relationship Id="rId28" Type="http://schemas.openxmlformats.org/officeDocument/2006/relationships/image" Target="../media/image91.svg"/><Relationship Id="rId10" Type="http://schemas.openxmlformats.org/officeDocument/2006/relationships/image" Target="../media/image76.png"/><Relationship Id="rId19" Type="http://schemas.openxmlformats.org/officeDocument/2006/relationships/image" Target="../media/image83.svg"/><Relationship Id="rId31" Type="http://schemas.openxmlformats.org/officeDocument/2006/relationships/image" Target="../media/image94.png"/><Relationship Id="rId4" Type="http://schemas.openxmlformats.org/officeDocument/2006/relationships/hyperlink" Target="https://bit.ly/3aBPEzn" TargetMode="External"/><Relationship Id="rId9" Type="http://schemas.openxmlformats.org/officeDocument/2006/relationships/image" Target="../media/image75.svg"/><Relationship Id="rId14" Type="http://schemas.openxmlformats.org/officeDocument/2006/relationships/image" Target="../media/image79.svg"/><Relationship Id="rId22" Type="http://schemas.openxmlformats.org/officeDocument/2006/relationships/hyperlink" Target="https://www.youtube.com/user/MongeralAegon" TargetMode="External"/><Relationship Id="rId27" Type="http://schemas.openxmlformats.org/officeDocument/2006/relationships/image" Target="../media/image90.png"/><Relationship Id="rId30" Type="http://schemas.openxmlformats.org/officeDocument/2006/relationships/image" Target="../media/image93.svg"/><Relationship Id="rId35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9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86A1DA-0629-49B0-98B1-3497E215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29" y="1797772"/>
            <a:ext cx="11325339" cy="1871663"/>
          </a:xfrm>
        </p:spPr>
        <p:txBody>
          <a:bodyPr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5400" b="1" dirty="0"/>
              <a:t>Previdência Complementar </a:t>
            </a:r>
            <a:br>
              <a:rPr lang="pt-BR" sz="5400" b="1" dirty="0"/>
            </a:br>
            <a:r>
              <a:rPr lang="pt-BR" sz="5400" b="1" dirty="0"/>
              <a:t>para Entes Públicos</a:t>
            </a:r>
            <a:br>
              <a:rPr lang="pt-BR" sz="5400" dirty="0"/>
            </a:br>
            <a:r>
              <a:rPr lang="pt-BR" sz="5400" dirty="0"/>
              <a:t>APEPREM</a:t>
            </a:r>
            <a:endParaRPr lang="pt-BR" sz="166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C9DA83-7B3C-4213-B604-87272B5471A2}"/>
              </a:ext>
            </a:extLst>
          </p:cNvPr>
          <p:cNvSpPr txBox="1"/>
          <p:nvPr/>
        </p:nvSpPr>
        <p:spPr>
          <a:xfrm>
            <a:off x="2589821" y="4023671"/>
            <a:ext cx="7012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prstClr val="white"/>
                </a:solidFill>
                <a:latin typeface="Arial"/>
              </a:rPr>
              <a:t>Arnaldo Lima</a:t>
            </a:r>
            <a:b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pt-BR" sz="2400" dirty="0">
                <a:solidFill>
                  <a:schemeClr val="bg1"/>
                </a:solidFill>
              </a:rPr>
              <a:t>Diretor de Estratégias Públicas do Grupo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491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877DA1-2DBF-4BA3-8D5F-9D690E61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9A914F-6626-4000-ACB9-AF85A49A0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Imagem 6">
            <a:extLst>
              <a:ext uri="{FF2B5EF4-FFF2-40B4-BE49-F238E27FC236}">
                <a16:creationId xmlns:a16="http://schemas.microsoft.com/office/drawing/2014/main" id="{3536C572-BB17-495A-A164-5DAE0FF0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59440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id="{D60250CD-BF1D-4DA8-9C35-E42C63160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4" name="Gráfico 54">
            <a:extLst>
              <a:ext uri="{FF2B5EF4-FFF2-40B4-BE49-F238E27FC236}">
                <a16:creationId xmlns:a16="http://schemas.microsoft.com/office/drawing/2014/main" id="{DE13558F-DC7D-45E8-B2C9-039F83A331C4}"/>
              </a:ext>
            </a:extLst>
          </p:cNvPr>
          <p:cNvSpPr/>
          <p:nvPr/>
        </p:nvSpPr>
        <p:spPr>
          <a:xfrm>
            <a:off x="5857873" y="4634081"/>
            <a:ext cx="6334128" cy="2225018"/>
          </a:xfrm>
          <a:custGeom>
            <a:avLst/>
            <a:gdLst>
              <a:gd name="connsiteX0" fmla="*/ 0 w 6334128"/>
              <a:gd name="connsiteY0" fmla="*/ 2225019 h 2225018"/>
              <a:gd name="connsiteX1" fmla="*/ 3215622 w 6334128"/>
              <a:gd name="connsiteY1" fmla="*/ 799120 h 2225018"/>
              <a:gd name="connsiteX2" fmla="*/ 6334128 w 6334128"/>
              <a:gd name="connsiteY2" fmla="*/ 193526 h 2225018"/>
              <a:gd name="connsiteX3" fmla="*/ 6334128 w 6334128"/>
              <a:gd name="connsiteY3" fmla="*/ 2225019 h 2225018"/>
              <a:gd name="connsiteX4" fmla="*/ 0 w 6334128"/>
              <a:gd name="connsiteY4" fmla="*/ 2225019 h 222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4128" h="2225018">
                <a:moveTo>
                  <a:pt x="0" y="2225019"/>
                </a:moveTo>
                <a:cubicBezTo>
                  <a:pt x="0" y="2225019"/>
                  <a:pt x="2050229" y="2120416"/>
                  <a:pt x="3215622" y="799120"/>
                </a:cubicBezTo>
                <a:cubicBezTo>
                  <a:pt x="4381016" y="-522176"/>
                  <a:pt x="6334128" y="193526"/>
                  <a:pt x="6334128" y="193526"/>
                </a:cubicBezTo>
                <a:lnTo>
                  <a:pt x="6334128" y="2225019"/>
                </a:lnTo>
                <a:lnTo>
                  <a:pt x="0" y="2225019"/>
                </a:lnTo>
                <a:close/>
              </a:path>
            </a:pathLst>
          </a:custGeom>
          <a:solidFill>
            <a:schemeClr val="bg2"/>
          </a:solidFill>
          <a:ln w="107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E326491-054D-4485-BA24-6EE25E797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1958" b="22680"/>
          <a:stretch/>
        </p:blipFill>
        <p:spPr>
          <a:xfrm>
            <a:off x="6538685" y="866491"/>
            <a:ext cx="1917557" cy="8698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00E8523-1CEC-4097-A59F-A0B878B103BD}"/>
              </a:ext>
            </a:extLst>
          </p:cNvPr>
          <p:cNvSpPr txBox="1"/>
          <p:nvPr/>
        </p:nvSpPr>
        <p:spPr>
          <a:xfrm>
            <a:off x="838199" y="1151384"/>
            <a:ext cx="5271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MAG Fundos de Pensão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é uma entidade sem fins lucrativos com uma sólida e confiável atuação em previdência complementar desde 2005.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Foi autorizada para ofertar planos para os municípios 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indicada no Guia da Previdência Complementar para Entes Federativos, do Ministério da Economia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grande desafio dos novos prefeitos e gestores municipais será implantar, em tão pouco tempo, logo após o início de seus mandatos, e de forma segura e de baixo custo, regime complementar de previdência para os servidores do município RPC.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MAG Fundos de Pensão é uma solução pronta, sólida e segura tanto para estados como para os municípios.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6B54D4D-DEAA-4E7D-8D91-5DB549DDF298}"/>
              </a:ext>
            </a:extLst>
          </p:cNvPr>
          <p:cNvGrpSpPr/>
          <p:nvPr/>
        </p:nvGrpSpPr>
        <p:grpSpPr>
          <a:xfrm>
            <a:off x="6595824" y="2989134"/>
            <a:ext cx="4991099" cy="2963564"/>
            <a:chOff x="838199" y="4421481"/>
            <a:chExt cx="4991099" cy="2963564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4B9F14A-A746-48B5-8CC6-3101EB22D46C}"/>
                </a:ext>
              </a:extLst>
            </p:cNvPr>
            <p:cNvSpPr/>
            <p:nvPr/>
          </p:nvSpPr>
          <p:spPr>
            <a:xfrm>
              <a:off x="838199" y="4421481"/>
              <a:ext cx="2352674" cy="1352551"/>
            </a:xfrm>
            <a:prstGeom prst="roundRect">
              <a:avLst>
                <a:gd name="adj" fmla="val 7933"/>
              </a:avLst>
            </a:prstGeom>
            <a:noFill/>
            <a:ln w="28575"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30620C4-55AA-4BD0-8937-65BA02E9B103}"/>
                </a:ext>
              </a:extLst>
            </p:cNvPr>
            <p:cNvSpPr txBox="1"/>
            <p:nvPr/>
          </p:nvSpPr>
          <p:spPr>
            <a:xfrm>
              <a:off x="951209" y="4589925"/>
              <a:ext cx="212665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Criação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planos exclusivos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11CC5B6-B09D-4E04-B93A-8ED27BE23C74}"/>
                </a:ext>
              </a:extLst>
            </p:cNvPr>
            <p:cNvSpPr/>
            <p:nvPr/>
          </p:nvSpPr>
          <p:spPr>
            <a:xfrm>
              <a:off x="3476624" y="4421481"/>
              <a:ext cx="2352674" cy="1352551"/>
            </a:xfrm>
            <a:prstGeom prst="roundRect">
              <a:avLst>
                <a:gd name="adj" fmla="val 7933"/>
              </a:avLst>
            </a:prstGeom>
            <a:noFill/>
            <a:ln w="28575"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95788D6-0E3A-4578-94B5-BBB1696C554A}"/>
                </a:ext>
              </a:extLst>
            </p:cNvPr>
            <p:cNvSpPr txBox="1"/>
            <p:nvPr/>
          </p:nvSpPr>
          <p:spPr>
            <a:xfrm>
              <a:off x="3561036" y="4589925"/>
              <a:ext cx="226826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Comodidade de um plano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multipatrocinado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1AEF8682-9CB9-46B9-B09D-C809A5FCBC0A}"/>
                </a:ext>
              </a:extLst>
            </p:cNvPr>
            <p:cNvSpPr/>
            <p:nvPr/>
          </p:nvSpPr>
          <p:spPr>
            <a:xfrm>
              <a:off x="838199" y="6032494"/>
              <a:ext cx="4991099" cy="1352551"/>
            </a:xfrm>
            <a:prstGeom prst="roundRect">
              <a:avLst>
                <a:gd name="adj" fmla="val 7933"/>
              </a:avLst>
            </a:prstGeom>
            <a:noFill/>
            <a:ln w="28575"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AD31649-D4F8-45FA-BCA7-90AD1C6737C1}"/>
                </a:ext>
              </a:extLst>
            </p:cNvPr>
            <p:cNvSpPr txBox="1"/>
            <p:nvPr/>
          </p:nvSpPr>
          <p:spPr>
            <a:xfrm>
              <a:off x="1052614" y="6508714"/>
              <a:ext cx="456226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Transferência de gerenciamento</a:t>
              </a:r>
            </a:p>
          </p:txBody>
        </p:sp>
      </p:grp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B5BACDB8-0FC0-4DA3-B403-98CE6FC34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A5C02-A07E-4688-91F1-860B6B43CBC7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99055A6-7FC9-4979-BCF8-3F2571B61C3F}"/>
              </a:ext>
            </a:extLst>
          </p:cNvPr>
          <p:cNvSpPr/>
          <p:nvPr/>
        </p:nvSpPr>
        <p:spPr>
          <a:xfrm>
            <a:off x="6538685" y="2104212"/>
            <a:ext cx="5105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abic Typesetting" panose="020B0604020202020204" pitchFamily="66" charset="-78"/>
              </a:rPr>
              <a:t>Atentem-se para o novo prazo: 30 de junho de 2022!!!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Arabic Typesetting" panose="020B0604020202020204" pitchFamily="66" charset="-78"/>
              </a:rPr>
              <a:t>(Portaria MTP nº 905, de 9 de dezembro de 2021)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/>
              <a:ea typeface="+mn-ea"/>
              <a:cs typeface="Arabic Typesetting" panose="020B0604020202020204" pitchFamily="66" charset="-78"/>
            </a:endParaRPr>
          </a:p>
        </p:txBody>
      </p:sp>
      <p:pic>
        <p:nvPicPr>
          <p:cNvPr id="17" name="Imagem 16" descr="Imagem 6">
            <a:extLst>
              <a:ext uri="{FF2B5EF4-FFF2-40B4-BE49-F238E27FC236}">
                <a16:creationId xmlns:a16="http://schemas.microsoft.com/office/drawing/2014/main" id="{884A34E1-1388-4E4F-AA79-33151B1DF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59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Guia dos Entes Federativos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Recomendações para a Instituição de RPC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Forma Livre: Forma 129">
            <a:extLst>
              <a:ext uri="{FF2B5EF4-FFF2-40B4-BE49-F238E27FC236}">
                <a16:creationId xmlns:a16="http://schemas.microsoft.com/office/drawing/2014/main" id="{2D856C10-484D-4E55-A070-E39C1EE47910}"/>
              </a:ext>
            </a:extLst>
          </p:cNvPr>
          <p:cNvSpPr/>
          <p:nvPr/>
        </p:nvSpPr>
        <p:spPr>
          <a:xfrm rot="5400000">
            <a:off x="10494014" y="1987928"/>
            <a:ext cx="1137728" cy="1211277"/>
          </a:xfrm>
          <a:custGeom>
            <a:avLst/>
            <a:gdLst>
              <a:gd name="connsiteX0" fmla="*/ 148859 w 1340918"/>
              <a:gd name="connsiteY0" fmla="*/ 0 h 893135"/>
              <a:gd name="connsiteX1" fmla="*/ 1052738 w 1340918"/>
              <a:gd name="connsiteY1" fmla="*/ 0 h 893135"/>
              <a:gd name="connsiteX2" fmla="*/ 1201597 w 1340918"/>
              <a:gd name="connsiteY2" fmla="*/ 148859 h 893135"/>
              <a:gd name="connsiteX3" fmla="*/ 1201597 w 1340918"/>
              <a:gd name="connsiteY3" fmla="*/ 365761 h 893135"/>
              <a:gd name="connsiteX4" fmla="*/ 1340918 w 1340918"/>
              <a:gd name="connsiteY4" fmla="*/ 446567 h 893135"/>
              <a:gd name="connsiteX5" fmla="*/ 1201597 w 1340918"/>
              <a:gd name="connsiteY5" fmla="*/ 527373 h 893135"/>
              <a:gd name="connsiteX6" fmla="*/ 1201597 w 1340918"/>
              <a:gd name="connsiteY6" fmla="*/ 744276 h 893135"/>
              <a:gd name="connsiteX7" fmla="*/ 1052738 w 1340918"/>
              <a:gd name="connsiteY7" fmla="*/ 893135 h 893135"/>
              <a:gd name="connsiteX8" fmla="*/ 148859 w 1340918"/>
              <a:gd name="connsiteY8" fmla="*/ 893135 h 893135"/>
              <a:gd name="connsiteX9" fmla="*/ 0 w 1340918"/>
              <a:gd name="connsiteY9" fmla="*/ 744276 h 893135"/>
              <a:gd name="connsiteX10" fmla="*/ 0 w 1340918"/>
              <a:gd name="connsiteY10" fmla="*/ 148859 h 893135"/>
              <a:gd name="connsiteX11" fmla="*/ 148859 w 1340918"/>
              <a:gd name="connsiteY11" fmla="*/ 0 h 8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0918" h="893135">
                <a:moveTo>
                  <a:pt x="148859" y="0"/>
                </a:moveTo>
                <a:lnTo>
                  <a:pt x="1052738" y="0"/>
                </a:lnTo>
                <a:cubicBezTo>
                  <a:pt x="1134951" y="0"/>
                  <a:pt x="1201597" y="66646"/>
                  <a:pt x="1201597" y="148859"/>
                </a:cubicBezTo>
                <a:lnTo>
                  <a:pt x="1201597" y="365761"/>
                </a:lnTo>
                <a:lnTo>
                  <a:pt x="1340918" y="446567"/>
                </a:lnTo>
                <a:lnTo>
                  <a:pt x="1201597" y="527373"/>
                </a:lnTo>
                <a:lnTo>
                  <a:pt x="1201597" y="744276"/>
                </a:lnTo>
                <a:cubicBezTo>
                  <a:pt x="1201597" y="826489"/>
                  <a:pt x="1134951" y="893135"/>
                  <a:pt x="1052738" y="893135"/>
                </a:cubicBezTo>
                <a:lnTo>
                  <a:pt x="148859" y="893135"/>
                </a:lnTo>
                <a:cubicBezTo>
                  <a:pt x="66646" y="893135"/>
                  <a:pt x="0" y="826489"/>
                  <a:pt x="0" y="744276"/>
                </a:cubicBezTo>
                <a:lnTo>
                  <a:pt x="0" y="148859"/>
                </a:lnTo>
                <a:cubicBezTo>
                  <a:pt x="0" y="66646"/>
                  <a:pt x="66646" y="0"/>
                  <a:pt x="14885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E5D943C9-13BB-40B2-97BB-948BDB2860C9}"/>
              </a:ext>
            </a:extLst>
          </p:cNvPr>
          <p:cNvSpPr/>
          <p:nvPr/>
        </p:nvSpPr>
        <p:spPr>
          <a:xfrm>
            <a:off x="9703228" y="1954781"/>
            <a:ext cx="869549" cy="1171027"/>
          </a:xfrm>
          <a:prstGeom prst="roundRect">
            <a:avLst/>
          </a:prstGeom>
          <a:solidFill>
            <a:srgbClr val="174970"/>
          </a:solidFill>
          <a:ln w="12700" cap="flat" cmpd="sng" algn="ctr">
            <a:solidFill>
              <a:srgbClr val="0079C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7B2737BA-55B0-499F-8B03-68D769955FBF}"/>
              </a:ext>
            </a:extLst>
          </p:cNvPr>
          <p:cNvSpPr/>
          <p:nvPr/>
        </p:nvSpPr>
        <p:spPr>
          <a:xfrm>
            <a:off x="7263597" y="4725004"/>
            <a:ext cx="1463792" cy="8931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1E091C6A-8C00-4C97-893A-169FE7A1CD49}"/>
              </a:ext>
            </a:extLst>
          </p:cNvPr>
          <p:cNvSpPr/>
          <p:nvPr/>
        </p:nvSpPr>
        <p:spPr>
          <a:xfrm>
            <a:off x="6791946" y="4586059"/>
            <a:ext cx="869549" cy="1171027"/>
          </a:xfrm>
          <a:prstGeom prst="roundRect">
            <a:avLst/>
          </a:prstGeom>
          <a:solidFill>
            <a:srgbClr val="2F62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Forma Livre: Forma 133">
            <a:extLst>
              <a:ext uri="{FF2B5EF4-FFF2-40B4-BE49-F238E27FC236}">
                <a16:creationId xmlns:a16="http://schemas.microsoft.com/office/drawing/2014/main" id="{A34D4CCE-7F76-4196-8A11-AF83E30EFE16}"/>
              </a:ext>
            </a:extLst>
          </p:cNvPr>
          <p:cNvSpPr/>
          <p:nvPr/>
        </p:nvSpPr>
        <p:spPr>
          <a:xfrm rot="5400000">
            <a:off x="9041738" y="3364148"/>
            <a:ext cx="1137728" cy="1201598"/>
          </a:xfrm>
          <a:custGeom>
            <a:avLst/>
            <a:gdLst>
              <a:gd name="connsiteX0" fmla="*/ 148859 w 1340918"/>
              <a:gd name="connsiteY0" fmla="*/ 0 h 893135"/>
              <a:gd name="connsiteX1" fmla="*/ 1052738 w 1340918"/>
              <a:gd name="connsiteY1" fmla="*/ 0 h 893135"/>
              <a:gd name="connsiteX2" fmla="*/ 1201597 w 1340918"/>
              <a:gd name="connsiteY2" fmla="*/ 148859 h 893135"/>
              <a:gd name="connsiteX3" fmla="*/ 1201597 w 1340918"/>
              <a:gd name="connsiteY3" fmla="*/ 365761 h 893135"/>
              <a:gd name="connsiteX4" fmla="*/ 1340918 w 1340918"/>
              <a:gd name="connsiteY4" fmla="*/ 446567 h 893135"/>
              <a:gd name="connsiteX5" fmla="*/ 1201597 w 1340918"/>
              <a:gd name="connsiteY5" fmla="*/ 527373 h 893135"/>
              <a:gd name="connsiteX6" fmla="*/ 1201597 w 1340918"/>
              <a:gd name="connsiteY6" fmla="*/ 744276 h 893135"/>
              <a:gd name="connsiteX7" fmla="*/ 1052738 w 1340918"/>
              <a:gd name="connsiteY7" fmla="*/ 893135 h 893135"/>
              <a:gd name="connsiteX8" fmla="*/ 148859 w 1340918"/>
              <a:gd name="connsiteY8" fmla="*/ 893135 h 893135"/>
              <a:gd name="connsiteX9" fmla="*/ 0 w 1340918"/>
              <a:gd name="connsiteY9" fmla="*/ 744276 h 893135"/>
              <a:gd name="connsiteX10" fmla="*/ 0 w 1340918"/>
              <a:gd name="connsiteY10" fmla="*/ 148859 h 893135"/>
              <a:gd name="connsiteX11" fmla="*/ 148859 w 1340918"/>
              <a:gd name="connsiteY11" fmla="*/ 0 h 8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0918" h="893135">
                <a:moveTo>
                  <a:pt x="148859" y="0"/>
                </a:moveTo>
                <a:lnTo>
                  <a:pt x="1052738" y="0"/>
                </a:lnTo>
                <a:cubicBezTo>
                  <a:pt x="1134951" y="0"/>
                  <a:pt x="1201597" y="66646"/>
                  <a:pt x="1201597" y="148859"/>
                </a:cubicBezTo>
                <a:lnTo>
                  <a:pt x="1201597" y="365761"/>
                </a:lnTo>
                <a:lnTo>
                  <a:pt x="1340918" y="446567"/>
                </a:lnTo>
                <a:lnTo>
                  <a:pt x="1201597" y="527373"/>
                </a:lnTo>
                <a:lnTo>
                  <a:pt x="1201597" y="744276"/>
                </a:lnTo>
                <a:cubicBezTo>
                  <a:pt x="1201597" y="826489"/>
                  <a:pt x="1134951" y="893135"/>
                  <a:pt x="1052738" y="893135"/>
                </a:cubicBezTo>
                <a:lnTo>
                  <a:pt x="148859" y="893135"/>
                </a:lnTo>
                <a:cubicBezTo>
                  <a:pt x="66646" y="893135"/>
                  <a:pt x="0" y="826489"/>
                  <a:pt x="0" y="744276"/>
                </a:cubicBezTo>
                <a:lnTo>
                  <a:pt x="0" y="148859"/>
                </a:lnTo>
                <a:cubicBezTo>
                  <a:pt x="0" y="66646"/>
                  <a:pt x="66646" y="0"/>
                  <a:pt x="14885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Retângulo: Cantos Arredondados 134">
            <a:extLst>
              <a:ext uri="{FF2B5EF4-FFF2-40B4-BE49-F238E27FC236}">
                <a16:creationId xmlns:a16="http://schemas.microsoft.com/office/drawing/2014/main" id="{BE86D948-E407-4808-9807-21A499B50FEE}"/>
              </a:ext>
            </a:extLst>
          </p:cNvPr>
          <p:cNvSpPr/>
          <p:nvPr/>
        </p:nvSpPr>
        <p:spPr>
          <a:xfrm>
            <a:off x="8276645" y="3355372"/>
            <a:ext cx="869549" cy="1171027"/>
          </a:xfrm>
          <a:prstGeom prst="roundRect">
            <a:avLst/>
          </a:prstGeom>
          <a:solidFill>
            <a:srgbClr val="1C98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4ACA2E52-0069-4441-A391-72CC9A46F570}"/>
              </a:ext>
            </a:extLst>
          </p:cNvPr>
          <p:cNvSpPr txBox="1"/>
          <p:nvPr/>
        </p:nvSpPr>
        <p:spPr>
          <a:xfrm>
            <a:off x="9736338" y="2031477"/>
            <a:ext cx="869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pt-BR" sz="9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CRIAÇÃO DE</a:t>
            </a:r>
          </a:p>
          <a:p>
            <a:pPr hangingPunct="1"/>
            <a:r>
              <a:rPr lang="pt-BR" sz="9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ENTIDADES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884C5529-0C4E-4D21-A87F-2B07344D3D43}"/>
              </a:ext>
            </a:extLst>
          </p:cNvPr>
          <p:cNvSpPr txBox="1"/>
          <p:nvPr/>
        </p:nvSpPr>
        <p:spPr>
          <a:xfrm>
            <a:off x="8283233" y="3454806"/>
            <a:ext cx="779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pt-BR" sz="9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CRIAÇÃO DE</a:t>
            </a:r>
          </a:p>
          <a:p>
            <a:pPr hangingPunct="1"/>
            <a:r>
              <a:rPr lang="pt-BR" sz="9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PLANO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2F17899F-B950-4558-8832-E06D6873FC5A}"/>
              </a:ext>
            </a:extLst>
          </p:cNvPr>
          <p:cNvSpPr txBox="1"/>
          <p:nvPr/>
        </p:nvSpPr>
        <p:spPr>
          <a:xfrm>
            <a:off x="6800809" y="4684379"/>
            <a:ext cx="9241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pt-BR" sz="9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ADESÃO A</a:t>
            </a:r>
          </a:p>
          <a:p>
            <a:pPr hangingPunct="1"/>
            <a:r>
              <a:rPr lang="pt-BR" sz="9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PLANO</a:t>
            </a:r>
          </a:p>
          <a:p>
            <a:pPr hangingPunct="1"/>
            <a:r>
              <a:rPr lang="pt-BR" sz="9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EXISTENTE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EC4DADEC-9561-4B87-A453-C2B99429FAB8}"/>
              </a:ext>
            </a:extLst>
          </p:cNvPr>
          <p:cNvSpPr txBox="1"/>
          <p:nvPr/>
        </p:nvSpPr>
        <p:spPr>
          <a:xfrm>
            <a:off x="10586038" y="2344192"/>
            <a:ext cx="10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pt-BR" sz="1000" b="1" kern="1200" dirty="0">
                <a:solidFill>
                  <a:srgbClr val="174970"/>
                </a:solidFill>
                <a:latin typeface="Arial"/>
                <a:ea typeface="+mn-ea"/>
                <a:cs typeface="+mn-cs"/>
              </a:rPr>
              <a:t>10.000</a:t>
            </a:r>
          </a:p>
          <a:p>
            <a:pPr algn="ctr" hangingPunct="1"/>
            <a:r>
              <a:rPr lang="pt-BR" sz="1000" b="1" kern="1200" dirty="0">
                <a:solidFill>
                  <a:srgbClr val="174970"/>
                </a:solidFill>
                <a:latin typeface="Arial"/>
                <a:ea typeface="+mn-ea"/>
                <a:cs typeface="+mn-cs"/>
              </a:rPr>
              <a:t>participantes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63162491-01A8-4C29-93C8-714CD342F4CF}"/>
              </a:ext>
            </a:extLst>
          </p:cNvPr>
          <p:cNvSpPr txBox="1"/>
          <p:nvPr/>
        </p:nvSpPr>
        <p:spPr>
          <a:xfrm>
            <a:off x="9181251" y="3458294"/>
            <a:ext cx="984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pt-BR" sz="1000" b="1" kern="1200" dirty="0">
                <a:solidFill>
                  <a:srgbClr val="1C98CC"/>
                </a:solidFill>
                <a:latin typeface="Arial"/>
                <a:ea typeface="+mn-ea"/>
                <a:cs typeface="+mn-cs"/>
              </a:rPr>
              <a:t>Estudo de</a:t>
            </a:r>
          </a:p>
          <a:p>
            <a:pPr algn="ctr" hangingPunct="1"/>
            <a:r>
              <a:rPr lang="pt-BR" sz="1000" b="1" kern="1200" dirty="0">
                <a:solidFill>
                  <a:srgbClr val="1C98CC"/>
                </a:solidFill>
                <a:latin typeface="Arial"/>
                <a:ea typeface="+mn-ea"/>
                <a:cs typeface="+mn-cs"/>
              </a:rPr>
              <a:t>Viabilidade</a:t>
            </a:r>
          </a:p>
          <a:p>
            <a:pPr algn="ctr" hangingPunct="1"/>
            <a:endParaRPr lang="pt-BR" sz="1000" b="1" kern="1200" dirty="0">
              <a:solidFill>
                <a:srgbClr val="1C98CC"/>
              </a:solidFill>
              <a:latin typeface="Arial"/>
              <a:ea typeface="+mn-ea"/>
              <a:cs typeface="+mn-cs"/>
            </a:endParaRPr>
          </a:p>
          <a:p>
            <a:pPr algn="ctr" hangingPunct="1"/>
            <a:r>
              <a:rPr lang="pt-BR" sz="1000" b="1" kern="1200" dirty="0">
                <a:solidFill>
                  <a:srgbClr val="1C98CC"/>
                </a:solidFill>
                <a:latin typeface="Arial"/>
                <a:ea typeface="+mn-ea"/>
                <a:cs typeface="+mn-cs"/>
              </a:rPr>
              <a:t>1.000 participantes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BE2EE000-6DFF-4D02-9730-9E6B8900DFE0}"/>
              </a:ext>
            </a:extLst>
          </p:cNvPr>
          <p:cNvSpPr txBox="1"/>
          <p:nvPr/>
        </p:nvSpPr>
        <p:spPr>
          <a:xfrm>
            <a:off x="7728899" y="4817628"/>
            <a:ext cx="92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pt-BR" sz="1000" b="1" kern="1200" dirty="0">
                <a:solidFill>
                  <a:srgbClr val="2F62AE"/>
                </a:solidFill>
                <a:latin typeface="Arial"/>
                <a:ea typeface="+mn-ea"/>
                <a:cs typeface="+mn-cs"/>
              </a:rPr>
              <a:t>Nenhum dos</a:t>
            </a:r>
          </a:p>
          <a:p>
            <a:pPr algn="ctr" hangingPunct="1"/>
            <a:r>
              <a:rPr lang="pt-BR" sz="1000" b="1" kern="1200" dirty="0">
                <a:solidFill>
                  <a:srgbClr val="2F62AE"/>
                </a:solidFill>
                <a:latin typeface="Arial"/>
                <a:ea typeface="+mn-ea"/>
                <a:cs typeface="+mn-cs"/>
              </a:rPr>
              <a:t>Requisitos anteriores</a:t>
            </a:r>
          </a:p>
        </p:txBody>
      </p: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D6BD5B7A-F4F2-47F7-9B7F-AC2A69FA0707}"/>
              </a:ext>
            </a:extLst>
          </p:cNvPr>
          <p:cNvGrpSpPr/>
          <p:nvPr/>
        </p:nvGrpSpPr>
        <p:grpSpPr>
          <a:xfrm>
            <a:off x="10029575" y="2701612"/>
            <a:ext cx="409492" cy="341110"/>
            <a:chOff x="-1760176" y="2822015"/>
            <a:chExt cx="409492" cy="341110"/>
          </a:xfrm>
        </p:grpSpPr>
        <p:sp>
          <p:nvSpPr>
            <p:cNvPr id="143" name="Triângulo isósceles 142">
              <a:extLst>
                <a:ext uri="{FF2B5EF4-FFF2-40B4-BE49-F238E27FC236}">
                  <a16:creationId xmlns:a16="http://schemas.microsoft.com/office/drawing/2014/main" id="{E98B6467-30FC-4297-AD9B-4F8DD69D19BF}"/>
                </a:ext>
              </a:extLst>
            </p:cNvPr>
            <p:cNvSpPr/>
            <p:nvPr/>
          </p:nvSpPr>
          <p:spPr>
            <a:xfrm>
              <a:off x="-1760176" y="2822015"/>
              <a:ext cx="409492" cy="123245"/>
            </a:xfrm>
            <a:prstGeom prst="triangle">
              <a:avLst/>
            </a:prstGeom>
            <a:solidFill>
              <a:srgbClr val="103D5F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Retângulo: Cantos Arredondados 143">
              <a:extLst>
                <a:ext uri="{FF2B5EF4-FFF2-40B4-BE49-F238E27FC236}">
                  <a16:creationId xmlns:a16="http://schemas.microsoft.com/office/drawing/2014/main" id="{D1019BB9-4867-4966-B295-72632ED9D366}"/>
                </a:ext>
              </a:extLst>
            </p:cNvPr>
            <p:cNvSpPr/>
            <p:nvPr/>
          </p:nvSpPr>
          <p:spPr>
            <a:xfrm>
              <a:off x="-1701579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Retângulo: Cantos Arredondados 144">
              <a:extLst>
                <a:ext uri="{FF2B5EF4-FFF2-40B4-BE49-F238E27FC236}">
                  <a16:creationId xmlns:a16="http://schemas.microsoft.com/office/drawing/2014/main" id="{4A1FB07E-ED3C-48E3-8FBD-09C73FF09398}"/>
                </a:ext>
              </a:extLst>
            </p:cNvPr>
            <p:cNvSpPr/>
            <p:nvPr/>
          </p:nvSpPr>
          <p:spPr>
            <a:xfrm>
              <a:off x="-1624190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Retângulo: Cantos Arredondados 145">
              <a:extLst>
                <a:ext uri="{FF2B5EF4-FFF2-40B4-BE49-F238E27FC236}">
                  <a16:creationId xmlns:a16="http://schemas.microsoft.com/office/drawing/2014/main" id="{050335EC-C389-4122-8162-78F82D26F593}"/>
                </a:ext>
              </a:extLst>
            </p:cNvPr>
            <p:cNvSpPr/>
            <p:nvPr/>
          </p:nvSpPr>
          <p:spPr>
            <a:xfrm>
              <a:off x="-1549950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Retângulo: Cantos Arredondados 146">
              <a:extLst>
                <a:ext uri="{FF2B5EF4-FFF2-40B4-BE49-F238E27FC236}">
                  <a16:creationId xmlns:a16="http://schemas.microsoft.com/office/drawing/2014/main" id="{BB0A9553-399B-48A3-8B73-C1643B2FF9A5}"/>
                </a:ext>
              </a:extLst>
            </p:cNvPr>
            <p:cNvSpPr/>
            <p:nvPr/>
          </p:nvSpPr>
          <p:spPr>
            <a:xfrm>
              <a:off x="-1476224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Retângulo: Cantos Arredondados 147">
              <a:extLst>
                <a:ext uri="{FF2B5EF4-FFF2-40B4-BE49-F238E27FC236}">
                  <a16:creationId xmlns:a16="http://schemas.microsoft.com/office/drawing/2014/main" id="{0D674C1B-6597-4BC2-AA4F-8B44F73424F3}"/>
                </a:ext>
              </a:extLst>
            </p:cNvPr>
            <p:cNvSpPr/>
            <p:nvPr/>
          </p:nvSpPr>
          <p:spPr>
            <a:xfrm>
              <a:off x="-1760176" y="3114201"/>
              <a:ext cx="409492" cy="48924"/>
            </a:xfrm>
            <a:prstGeom prst="roundRect">
              <a:avLst/>
            </a:prstGeom>
            <a:solidFill>
              <a:srgbClr val="174970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Elipse 148">
              <a:extLst>
                <a:ext uri="{FF2B5EF4-FFF2-40B4-BE49-F238E27FC236}">
                  <a16:creationId xmlns:a16="http://schemas.microsoft.com/office/drawing/2014/main" id="{24F90F51-FDDD-4923-9BB7-737CF64EF22C}"/>
                </a:ext>
              </a:extLst>
            </p:cNvPr>
            <p:cNvSpPr/>
            <p:nvPr/>
          </p:nvSpPr>
          <p:spPr>
            <a:xfrm>
              <a:off x="-1581191" y="2867738"/>
              <a:ext cx="48924" cy="48924"/>
            </a:xfrm>
            <a:prstGeom prst="ellipse">
              <a:avLst/>
            </a:prstGeom>
            <a:solidFill>
              <a:srgbClr val="103D5F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2B9B1B86-FA0F-4ECC-BFA6-56093A047ED3}"/>
              </a:ext>
            </a:extLst>
          </p:cNvPr>
          <p:cNvGrpSpPr/>
          <p:nvPr/>
        </p:nvGrpSpPr>
        <p:grpSpPr>
          <a:xfrm>
            <a:off x="8653080" y="4214154"/>
            <a:ext cx="411479" cy="229159"/>
            <a:chOff x="40216" y="2909504"/>
            <a:chExt cx="411479" cy="229159"/>
          </a:xfrm>
        </p:grpSpPr>
        <p:sp>
          <p:nvSpPr>
            <p:cNvPr id="151" name="Paralelogramo 150">
              <a:extLst>
                <a:ext uri="{FF2B5EF4-FFF2-40B4-BE49-F238E27FC236}">
                  <a16:creationId xmlns:a16="http://schemas.microsoft.com/office/drawing/2014/main" id="{92476337-7D1F-48AE-A23A-2DA91E45AFD7}"/>
                </a:ext>
              </a:extLst>
            </p:cNvPr>
            <p:cNvSpPr/>
            <p:nvPr/>
          </p:nvSpPr>
          <p:spPr>
            <a:xfrm>
              <a:off x="42203" y="3015418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1C98CC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Paralelogramo 151">
              <a:extLst>
                <a:ext uri="{FF2B5EF4-FFF2-40B4-BE49-F238E27FC236}">
                  <a16:creationId xmlns:a16="http://schemas.microsoft.com/office/drawing/2014/main" id="{048E3EC5-BE11-45A5-8904-E6413A56666A}"/>
                </a:ext>
              </a:extLst>
            </p:cNvPr>
            <p:cNvSpPr/>
            <p:nvPr/>
          </p:nvSpPr>
          <p:spPr>
            <a:xfrm>
              <a:off x="42203" y="296649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1C98CC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Paralelogramo 152">
              <a:extLst>
                <a:ext uri="{FF2B5EF4-FFF2-40B4-BE49-F238E27FC236}">
                  <a16:creationId xmlns:a16="http://schemas.microsoft.com/office/drawing/2014/main" id="{2CEBD1EA-D619-4E8D-A5B2-4FC81541B042}"/>
                </a:ext>
              </a:extLst>
            </p:cNvPr>
            <p:cNvSpPr/>
            <p:nvPr/>
          </p:nvSpPr>
          <p:spPr>
            <a:xfrm>
              <a:off x="40216" y="290950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1C98CC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56B37A94-04B8-47ED-BAD0-A969ED727D03}"/>
              </a:ext>
            </a:extLst>
          </p:cNvPr>
          <p:cNvGrpSpPr/>
          <p:nvPr/>
        </p:nvGrpSpPr>
        <p:grpSpPr>
          <a:xfrm>
            <a:off x="7140875" y="5444841"/>
            <a:ext cx="411479" cy="229159"/>
            <a:chOff x="40216" y="2909504"/>
            <a:chExt cx="411479" cy="229159"/>
          </a:xfrm>
        </p:grpSpPr>
        <p:sp>
          <p:nvSpPr>
            <p:cNvPr id="155" name="Paralelogramo 154">
              <a:extLst>
                <a:ext uri="{FF2B5EF4-FFF2-40B4-BE49-F238E27FC236}">
                  <a16:creationId xmlns:a16="http://schemas.microsoft.com/office/drawing/2014/main" id="{3B708479-27C2-40CC-969D-606184838D1D}"/>
                </a:ext>
              </a:extLst>
            </p:cNvPr>
            <p:cNvSpPr/>
            <p:nvPr/>
          </p:nvSpPr>
          <p:spPr>
            <a:xfrm>
              <a:off x="42203" y="3015418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2F62AE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Paralelogramo 155">
              <a:extLst>
                <a:ext uri="{FF2B5EF4-FFF2-40B4-BE49-F238E27FC236}">
                  <a16:creationId xmlns:a16="http://schemas.microsoft.com/office/drawing/2014/main" id="{AFDB43D6-641D-4380-8D38-17E36C8A431B}"/>
                </a:ext>
              </a:extLst>
            </p:cNvPr>
            <p:cNvSpPr/>
            <p:nvPr/>
          </p:nvSpPr>
          <p:spPr>
            <a:xfrm>
              <a:off x="42203" y="296649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2F62AE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Paralelogramo 156">
              <a:extLst>
                <a:ext uri="{FF2B5EF4-FFF2-40B4-BE49-F238E27FC236}">
                  <a16:creationId xmlns:a16="http://schemas.microsoft.com/office/drawing/2014/main" id="{1002F638-E9C4-4358-9A43-C919B25A1FED}"/>
                </a:ext>
              </a:extLst>
            </p:cNvPr>
            <p:cNvSpPr/>
            <p:nvPr/>
          </p:nvSpPr>
          <p:spPr>
            <a:xfrm>
              <a:off x="40216" y="290950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2F62AE"/>
            </a:soli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AB9EDCA5-7453-4F42-B596-D324D1E15701}"/>
              </a:ext>
            </a:extLst>
          </p:cNvPr>
          <p:cNvSpPr txBox="1"/>
          <p:nvPr/>
        </p:nvSpPr>
        <p:spPr>
          <a:xfrm rot="10800000" flipV="1">
            <a:off x="99432" y="1804538"/>
            <a:ext cx="402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pt-BR" sz="1400" b="1" kern="1200" dirty="0">
                <a:solidFill>
                  <a:srgbClr val="415364"/>
                </a:solidFill>
                <a:latin typeface="Arial"/>
                <a:ea typeface="+mn-ea"/>
                <a:cs typeface="+mn-cs"/>
              </a:rPr>
              <a:t>Relação Custo x Complexidade</a:t>
            </a:r>
          </a:p>
        </p:txBody>
      </p: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94E50827-43A9-4E53-9E3D-4164282F500C}"/>
              </a:ext>
            </a:extLst>
          </p:cNvPr>
          <p:cNvGrpSpPr/>
          <p:nvPr/>
        </p:nvGrpSpPr>
        <p:grpSpPr>
          <a:xfrm>
            <a:off x="460029" y="3176489"/>
            <a:ext cx="5508177" cy="2908665"/>
            <a:chOff x="3884031" y="3893316"/>
            <a:chExt cx="3710764" cy="1959518"/>
          </a:xfrm>
        </p:grpSpPr>
        <p:sp>
          <p:nvSpPr>
            <p:cNvPr id="160" name="Forma Livre: Forma 159">
              <a:extLst>
                <a:ext uri="{FF2B5EF4-FFF2-40B4-BE49-F238E27FC236}">
                  <a16:creationId xmlns:a16="http://schemas.microsoft.com/office/drawing/2014/main" id="{F4749FB9-E85D-4C00-B366-AE13904C42E9}"/>
                </a:ext>
              </a:extLst>
            </p:cNvPr>
            <p:cNvSpPr/>
            <p:nvPr/>
          </p:nvSpPr>
          <p:spPr>
            <a:xfrm>
              <a:off x="3884031" y="3893316"/>
              <a:ext cx="3710764" cy="1959518"/>
            </a:xfrm>
            <a:custGeom>
              <a:avLst/>
              <a:gdLst>
                <a:gd name="connsiteX0" fmla="*/ 3551276 w 3710764"/>
                <a:gd name="connsiteY0" fmla="*/ 0 h 1959518"/>
                <a:gd name="connsiteX1" fmla="*/ 3706795 w 3710764"/>
                <a:gd name="connsiteY1" fmla="*/ 112726 h 1959518"/>
                <a:gd name="connsiteX2" fmla="*/ 3710763 w 3710764"/>
                <a:gd name="connsiteY2" fmla="*/ 112726 h 1959518"/>
                <a:gd name="connsiteX3" fmla="*/ 3710763 w 3710764"/>
                <a:gd name="connsiteY3" fmla="*/ 115602 h 1959518"/>
                <a:gd name="connsiteX4" fmla="*/ 3710764 w 3710764"/>
                <a:gd name="connsiteY4" fmla="*/ 115603 h 1959518"/>
                <a:gd name="connsiteX5" fmla="*/ 3710764 w 3710764"/>
                <a:gd name="connsiteY5" fmla="*/ 231205 h 1959518"/>
                <a:gd name="connsiteX6" fmla="*/ 3710763 w 3710764"/>
                <a:gd name="connsiteY6" fmla="*/ 231205 h 1959518"/>
                <a:gd name="connsiteX7" fmla="*/ 3710763 w 3710764"/>
                <a:gd name="connsiteY7" fmla="*/ 1959518 h 1959518"/>
                <a:gd name="connsiteX8" fmla="*/ 0 w 3710764"/>
                <a:gd name="connsiteY8" fmla="*/ 1959518 h 1959518"/>
                <a:gd name="connsiteX9" fmla="*/ 0 w 3710764"/>
                <a:gd name="connsiteY9" fmla="*/ 112726 h 1959518"/>
                <a:gd name="connsiteX10" fmla="*/ 3395755 w 3710764"/>
                <a:gd name="connsiteY10" fmla="*/ 112726 h 195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0764" h="1959518">
                  <a:moveTo>
                    <a:pt x="3551276" y="0"/>
                  </a:moveTo>
                  <a:lnTo>
                    <a:pt x="3706795" y="112726"/>
                  </a:lnTo>
                  <a:lnTo>
                    <a:pt x="3710763" y="112726"/>
                  </a:lnTo>
                  <a:lnTo>
                    <a:pt x="3710763" y="115602"/>
                  </a:lnTo>
                  <a:lnTo>
                    <a:pt x="3710764" y="115603"/>
                  </a:lnTo>
                  <a:lnTo>
                    <a:pt x="3710764" y="231205"/>
                  </a:lnTo>
                  <a:lnTo>
                    <a:pt x="3710763" y="231205"/>
                  </a:lnTo>
                  <a:lnTo>
                    <a:pt x="3710763" y="1959518"/>
                  </a:lnTo>
                  <a:lnTo>
                    <a:pt x="0" y="1959518"/>
                  </a:lnTo>
                  <a:lnTo>
                    <a:pt x="0" y="112726"/>
                  </a:lnTo>
                  <a:lnTo>
                    <a:pt x="3395755" y="112726"/>
                  </a:lnTo>
                  <a:close/>
                </a:path>
              </a:pathLst>
            </a:custGeom>
            <a:solidFill>
              <a:srgbClr val="704B9E"/>
            </a:solidFill>
            <a:ln w="12700" cap="flat" cmpd="sng" algn="ctr">
              <a:solidFill>
                <a:srgbClr val="6D4592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CaixaDeTexto 160">
              <a:extLst>
                <a:ext uri="{FF2B5EF4-FFF2-40B4-BE49-F238E27FC236}">
                  <a16:creationId xmlns:a16="http://schemas.microsoft.com/office/drawing/2014/main" id="{11386237-0B4C-41BC-97B7-F47FCD01332F}"/>
                </a:ext>
              </a:extLst>
            </p:cNvPr>
            <p:cNvSpPr txBox="1"/>
            <p:nvPr/>
          </p:nvSpPr>
          <p:spPr>
            <a:xfrm>
              <a:off x="6299331" y="4011255"/>
              <a:ext cx="1185154" cy="16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Criação de entidade</a:t>
              </a:r>
            </a:p>
          </p:txBody>
        </p:sp>
        <p:grpSp>
          <p:nvGrpSpPr>
            <p:cNvPr id="162" name="Agrupar 161">
              <a:extLst>
                <a:ext uri="{FF2B5EF4-FFF2-40B4-BE49-F238E27FC236}">
                  <a16:creationId xmlns:a16="http://schemas.microsoft.com/office/drawing/2014/main" id="{3BCE9621-F416-4B47-9E8E-42E52FA60C99}"/>
                </a:ext>
              </a:extLst>
            </p:cNvPr>
            <p:cNvGrpSpPr/>
            <p:nvPr/>
          </p:nvGrpSpPr>
          <p:grpSpPr>
            <a:xfrm>
              <a:off x="7302474" y="3980080"/>
              <a:ext cx="250023" cy="208270"/>
              <a:chOff x="-1760176" y="2822015"/>
              <a:chExt cx="409492" cy="341110"/>
            </a:xfrm>
            <a:noFill/>
          </p:grpSpPr>
          <p:sp>
            <p:nvSpPr>
              <p:cNvPr id="163" name="Triângulo isósceles 162">
                <a:extLst>
                  <a:ext uri="{FF2B5EF4-FFF2-40B4-BE49-F238E27FC236}">
                    <a16:creationId xmlns:a16="http://schemas.microsoft.com/office/drawing/2014/main" id="{F36AD5F6-933A-4745-ADB0-A7EEB1C5CCFF}"/>
                  </a:ext>
                </a:extLst>
              </p:cNvPr>
              <p:cNvSpPr/>
              <p:nvPr/>
            </p:nvSpPr>
            <p:spPr>
              <a:xfrm>
                <a:off x="-1760176" y="2822015"/>
                <a:ext cx="409492" cy="123245"/>
              </a:xfrm>
              <a:prstGeom prst="triangle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Retângulo: Cantos Arredondados 163">
                <a:extLst>
                  <a:ext uri="{FF2B5EF4-FFF2-40B4-BE49-F238E27FC236}">
                    <a16:creationId xmlns:a16="http://schemas.microsoft.com/office/drawing/2014/main" id="{5A41617D-022D-4C68-BD9A-634A678EA18B}"/>
                  </a:ext>
                </a:extLst>
              </p:cNvPr>
              <p:cNvSpPr/>
              <p:nvPr/>
            </p:nvSpPr>
            <p:spPr>
              <a:xfrm>
                <a:off x="-1701579" y="2955127"/>
                <a:ext cx="45719" cy="138947"/>
              </a:xfrm>
              <a:prstGeom prst="roundRect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Retângulo: Cantos Arredondados 164">
                <a:extLst>
                  <a:ext uri="{FF2B5EF4-FFF2-40B4-BE49-F238E27FC236}">
                    <a16:creationId xmlns:a16="http://schemas.microsoft.com/office/drawing/2014/main" id="{CDA075F8-A611-4F90-8EC7-4DADDF78505D}"/>
                  </a:ext>
                </a:extLst>
              </p:cNvPr>
              <p:cNvSpPr/>
              <p:nvPr/>
            </p:nvSpPr>
            <p:spPr>
              <a:xfrm>
                <a:off x="-1624190" y="2955127"/>
                <a:ext cx="45719" cy="138947"/>
              </a:xfrm>
              <a:prstGeom prst="roundRect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Retângulo: Cantos Arredondados 165">
                <a:extLst>
                  <a:ext uri="{FF2B5EF4-FFF2-40B4-BE49-F238E27FC236}">
                    <a16:creationId xmlns:a16="http://schemas.microsoft.com/office/drawing/2014/main" id="{B5A24E3E-324E-4F03-BC2D-AF0BA17BFA66}"/>
                  </a:ext>
                </a:extLst>
              </p:cNvPr>
              <p:cNvSpPr/>
              <p:nvPr/>
            </p:nvSpPr>
            <p:spPr>
              <a:xfrm>
                <a:off x="-1549950" y="2955127"/>
                <a:ext cx="45719" cy="138947"/>
              </a:xfrm>
              <a:prstGeom prst="roundRect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Retângulo: Cantos Arredondados 166">
                <a:extLst>
                  <a:ext uri="{FF2B5EF4-FFF2-40B4-BE49-F238E27FC236}">
                    <a16:creationId xmlns:a16="http://schemas.microsoft.com/office/drawing/2014/main" id="{F645AAB4-D136-4407-A7E6-56F2215AB95A}"/>
                  </a:ext>
                </a:extLst>
              </p:cNvPr>
              <p:cNvSpPr/>
              <p:nvPr/>
            </p:nvSpPr>
            <p:spPr>
              <a:xfrm>
                <a:off x="-1476224" y="2955127"/>
                <a:ext cx="45719" cy="138947"/>
              </a:xfrm>
              <a:prstGeom prst="roundRect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Retângulo: Cantos Arredondados 167">
                <a:extLst>
                  <a:ext uri="{FF2B5EF4-FFF2-40B4-BE49-F238E27FC236}">
                    <a16:creationId xmlns:a16="http://schemas.microsoft.com/office/drawing/2014/main" id="{725D13E3-212C-4243-B931-A2A2E5AD31D6}"/>
                  </a:ext>
                </a:extLst>
              </p:cNvPr>
              <p:cNvSpPr/>
              <p:nvPr/>
            </p:nvSpPr>
            <p:spPr>
              <a:xfrm>
                <a:off x="-1760176" y="3114201"/>
                <a:ext cx="409492" cy="48924"/>
              </a:xfrm>
              <a:prstGeom prst="roundRect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Elipse 168">
                <a:extLst>
                  <a:ext uri="{FF2B5EF4-FFF2-40B4-BE49-F238E27FC236}">
                    <a16:creationId xmlns:a16="http://schemas.microsoft.com/office/drawing/2014/main" id="{BC907F00-34F1-4497-8D34-EAC1CE3E5E55}"/>
                  </a:ext>
                </a:extLst>
              </p:cNvPr>
              <p:cNvSpPr/>
              <p:nvPr/>
            </p:nvSpPr>
            <p:spPr>
              <a:xfrm>
                <a:off x="-1581191" y="2867738"/>
                <a:ext cx="48924" cy="48924"/>
              </a:xfrm>
              <a:prstGeom prst="ellipse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0" name="Agrupar 169">
            <a:extLst>
              <a:ext uri="{FF2B5EF4-FFF2-40B4-BE49-F238E27FC236}">
                <a16:creationId xmlns:a16="http://schemas.microsoft.com/office/drawing/2014/main" id="{880FF734-D9A8-4FB0-8C0F-A7A56B1BFF40}"/>
              </a:ext>
            </a:extLst>
          </p:cNvPr>
          <p:cNvGrpSpPr/>
          <p:nvPr/>
        </p:nvGrpSpPr>
        <p:grpSpPr>
          <a:xfrm>
            <a:off x="452140" y="3866658"/>
            <a:ext cx="4150683" cy="2218495"/>
            <a:chOff x="3878717" y="4358271"/>
            <a:chExt cx="2796243" cy="1494562"/>
          </a:xfrm>
        </p:grpSpPr>
        <p:sp>
          <p:nvSpPr>
            <p:cNvPr id="171" name="Forma Livre: Forma 170">
              <a:extLst>
                <a:ext uri="{FF2B5EF4-FFF2-40B4-BE49-F238E27FC236}">
                  <a16:creationId xmlns:a16="http://schemas.microsoft.com/office/drawing/2014/main" id="{2D28DDEF-7FFC-4342-95A6-D80A30E28EDD}"/>
                </a:ext>
              </a:extLst>
            </p:cNvPr>
            <p:cNvSpPr/>
            <p:nvPr/>
          </p:nvSpPr>
          <p:spPr>
            <a:xfrm>
              <a:off x="3878717" y="4358271"/>
              <a:ext cx="2780415" cy="1494562"/>
            </a:xfrm>
            <a:custGeom>
              <a:avLst/>
              <a:gdLst>
                <a:gd name="connsiteX0" fmla="*/ 2620927 w 2780415"/>
                <a:gd name="connsiteY0" fmla="*/ 0 h 1494562"/>
                <a:gd name="connsiteX1" fmla="*/ 2780415 w 2780415"/>
                <a:gd name="connsiteY1" fmla="*/ 115602 h 1494562"/>
                <a:gd name="connsiteX2" fmla="*/ 2780415 w 2780415"/>
                <a:gd name="connsiteY2" fmla="*/ 231205 h 1494562"/>
                <a:gd name="connsiteX3" fmla="*/ 2780414 w 2780415"/>
                <a:gd name="connsiteY3" fmla="*/ 231205 h 1494562"/>
                <a:gd name="connsiteX4" fmla="*/ 2780414 w 2780415"/>
                <a:gd name="connsiteY4" fmla="*/ 1494562 h 1494562"/>
                <a:gd name="connsiteX5" fmla="*/ 0 w 2780415"/>
                <a:gd name="connsiteY5" fmla="*/ 1494562 h 1494562"/>
                <a:gd name="connsiteX6" fmla="*/ 0 w 2780415"/>
                <a:gd name="connsiteY6" fmla="*/ 115603 h 1494562"/>
                <a:gd name="connsiteX7" fmla="*/ 2461438 w 2780415"/>
                <a:gd name="connsiteY7" fmla="*/ 115603 h 1494562"/>
                <a:gd name="connsiteX8" fmla="*/ 2461438 w 2780415"/>
                <a:gd name="connsiteY8" fmla="*/ 115602 h 14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0415" h="1494562">
                  <a:moveTo>
                    <a:pt x="2620927" y="0"/>
                  </a:moveTo>
                  <a:lnTo>
                    <a:pt x="2780415" y="115602"/>
                  </a:lnTo>
                  <a:lnTo>
                    <a:pt x="2780415" y="231205"/>
                  </a:lnTo>
                  <a:lnTo>
                    <a:pt x="2780414" y="231205"/>
                  </a:lnTo>
                  <a:lnTo>
                    <a:pt x="2780414" y="1494562"/>
                  </a:lnTo>
                  <a:lnTo>
                    <a:pt x="0" y="1494562"/>
                  </a:lnTo>
                  <a:lnTo>
                    <a:pt x="0" y="115603"/>
                  </a:lnTo>
                  <a:lnTo>
                    <a:pt x="2461438" y="115603"/>
                  </a:lnTo>
                  <a:lnTo>
                    <a:pt x="2461438" y="115602"/>
                  </a:lnTo>
                  <a:close/>
                </a:path>
              </a:pathLst>
            </a:custGeom>
            <a:solidFill>
              <a:srgbClr val="103D5F"/>
            </a:solidFill>
            <a:ln w="12700" cap="flat" cmpd="sng" algn="ctr">
              <a:solidFill>
                <a:srgbClr val="17497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CaixaDeTexto 171">
              <a:extLst>
                <a:ext uri="{FF2B5EF4-FFF2-40B4-BE49-F238E27FC236}">
                  <a16:creationId xmlns:a16="http://schemas.microsoft.com/office/drawing/2014/main" id="{72484675-D554-42FA-AE3F-CCE6E66ECEB4}"/>
                </a:ext>
              </a:extLst>
            </p:cNvPr>
            <p:cNvSpPr txBox="1"/>
            <p:nvPr/>
          </p:nvSpPr>
          <p:spPr>
            <a:xfrm>
              <a:off x="5489806" y="4489557"/>
              <a:ext cx="1185154" cy="16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Criação de plano</a:t>
              </a:r>
            </a:p>
          </p:txBody>
        </p:sp>
        <p:grpSp>
          <p:nvGrpSpPr>
            <p:cNvPr id="173" name="Agrupar 172">
              <a:extLst>
                <a:ext uri="{FF2B5EF4-FFF2-40B4-BE49-F238E27FC236}">
                  <a16:creationId xmlns:a16="http://schemas.microsoft.com/office/drawing/2014/main" id="{20317532-5A24-471B-8320-EAF23EFB0F17}"/>
                </a:ext>
              </a:extLst>
            </p:cNvPr>
            <p:cNvGrpSpPr/>
            <p:nvPr/>
          </p:nvGrpSpPr>
          <p:grpSpPr>
            <a:xfrm>
              <a:off x="6350978" y="4533936"/>
              <a:ext cx="219721" cy="122366"/>
              <a:chOff x="40216" y="2909504"/>
              <a:chExt cx="411479" cy="229159"/>
            </a:xfrm>
            <a:solidFill>
              <a:srgbClr val="103D5F"/>
            </a:solidFill>
          </p:grpSpPr>
          <p:sp>
            <p:nvSpPr>
              <p:cNvPr id="174" name="Paralelogramo 173">
                <a:extLst>
                  <a:ext uri="{FF2B5EF4-FFF2-40B4-BE49-F238E27FC236}">
                    <a16:creationId xmlns:a16="http://schemas.microsoft.com/office/drawing/2014/main" id="{2D69217E-9E2F-499B-9683-62920CB31250}"/>
                  </a:ext>
                </a:extLst>
              </p:cNvPr>
              <p:cNvSpPr/>
              <p:nvPr/>
            </p:nvSpPr>
            <p:spPr>
              <a:xfrm>
                <a:off x="42203" y="3015418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Paralelogramo 174">
                <a:extLst>
                  <a:ext uri="{FF2B5EF4-FFF2-40B4-BE49-F238E27FC236}">
                    <a16:creationId xmlns:a16="http://schemas.microsoft.com/office/drawing/2014/main" id="{E3CC8524-27AE-43DC-94E3-D239E4CFD067}"/>
                  </a:ext>
                </a:extLst>
              </p:cNvPr>
              <p:cNvSpPr/>
              <p:nvPr/>
            </p:nvSpPr>
            <p:spPr>
              <a:xfrm>
                <a:off x="42203" y="296649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Paralelogramo 175">
                <a:extLst>
                  <a:ext uri="{FF2B5EF4-FFF2-40B4-BE49-F238E27FC236}">
                    <a16:creationId xmlns:a16="http://schemas.microsoft.com/office/drawing/2014/main" id="{6181E198-78B9-4E31-BBAD-6EED8C4B2DC9}"/>
                  </a:ext>
                </a:extLst>
              </p:cNvPr>
              <p:cNvSpPr/>
              <p:nvPr/>
            </p:nvSpPr>
            <p:spPr>
              <a:xfrm>
                <a:off x="40216" y="290950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77" name="Conector de Seta Reta 176">
            <a:extLst>
              <a:ext uri="{FF2B5EF4-FFF2-40B4-BE49-F238E27FC236}">
                <a16:creationId xmlns:a16="http://schemas.microsoft.com/office/drawing/2014/main" id="{3204E677-3E1A-4E1D-BDBE-BB7250898656}"/>
              </a:ext>
            </a:extLst>
          </p:cNvPr>
          <p:cNvCxnSpPr>
            <a:cxnSpLocks/>
          </p:cNvCxnSpPr>
          <p:nvPr/>
        </p:nvCxnSpPr>
        <p:spPr>
          <a:xfrm flipV="1">
            <a:off x="452140" y="2534039"/>
            <a:ext cx="0" cy="3551115"/>
          </a:xfrm>
          <a:prstGeom prst="straightConnector1">
            <a:avLst/>
          </a:prstGeom>
          <a:noFill/>
          <a:ln w="12700" cap="flat" cmpd="sng" algn="ctr">
            <a:solidFill>
              <a:srgbClr val="41536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8" name="CaixaDeTexto 177">
            <a:extLst>
              <a:ext uri="{FF2B5EF4-FFF2-40B4-BE49-F238E27FC236}">
                <a16:creationId xmlns:a16="http://schemas.microsoft.com/office/drawing/2014/main" id="{E61EC1B1-C141-4338-A817-C00D43A741DF}"/>
              </a:ext>
            </a:extLst>
          </p:cNvPr>
          <p:cNvSpPr txBox="1"/>
          <p:nvPr/>
        </p:nvSpPr>
        <p:spPr>
          <a:xfrm rot="5400000" flipV="1">
            <a:off x="-13228" y="2727681"/>
            <a:ext cx="57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pt-BR" sz="1200" kern="1200" dirty="0">
                <a:solidFill>
                  <a:srgbClr val="415364"/>
                </a:solidFill>
                <a:latin typeface="Arial"/>
                <a:ea typeface="+mn-ea"/>
                <a:cs typeface="+mn-cs"/>
              </a:rPr>
              <a:t>custo</a:t>
            </a:r>
          </a:p>
        </p:txBody>
      </p:sp>
      <p:grpSp>
        <p:nvGrpSpPr>
          <p:cNvPr id="179" name="Agrupar 178">
            <a:extLst>
              <a:ext uri="{FF2B5EF4-FFF2-40B4-BE49-F238E27FC236}">
                <a16:creationId xmlns:a16="http://schemas.microsoft.com/office/drawing/2014/main" id="{F769B769-2C65-4A8C-923D-F8A682CFFC81}"/>
              </a:ext>
            </a:extLst>
          </p:cNvPr>
          <p:cNvGrpSpPr/>
          <p:nvPr/>
        </p:nvGrpSpPr>
        <p:grpSpPr>
          <a:xfrm>
            <a:off x="452140" y="4502610"/>
            <a:ext cx="2962469" cy="1582546"/>
            <a:chOff x="3878716" y="4786701"/>
            <a:chExt cx="1995762" cy="1066134"/>
          </a:xfrm>
        </p:grpSpPr>
        <p:sp>
          <p:nvSpPr>
            <p:cNvPr id="180" name="Forma Livre: Forma 179">
              <a:extLst>
                <a:ext uri="{FF2B5EF4-FFF2-40B4-BE49-F238E27FC236}">
                  <a16:creationId xmlns:a16="http://schemas.microsoft.com/office/drawing/2014/main" id="{6697016E-C1DD-4333-9226-4927FB7A72D1}"/>
                </a:ext>
              </a:extLst>
            </p:cNvPr>
            <p:cNvSpPr/>
            <p:nvPr/>
          </p:nvSpPr>
          <p:spPr>
            <a:xfrm rot="16200000">
              <a:off x="4273341" y="4392076"/>
              <a:ext cx="1066134" cy="1855383"/>
            </a:xfrm>
            <a:custGeom>
              <a:avLst/>
              <a:gdLst>
                <a:gd name="connsiteX0" fmla="*/ 1066134 w 1066134"/>
                <a:gd name="connsiteY0" fmla="*/ 1695895 h 1855383"/>
                <a:gd name="connsiteX1" fmla="*/ 950532 w 1066134"/>
                <a:gd name="connsiteY1" fmla="*/ 1855383 h 1855383"/>
                <a:gd name="connsiteX2" fmla="*/ 834930 w 1066134"/>
                <a:gd name="connsiteY2" fmla="*/ 1855383 h 1855383"/>
                <a:gd name="connsiteX3" fmla="*/ 834930 w 1066134"/>
                <a:gd name="connsiteY3" fmla="*/ 1855383 h 1855383"/>
                <a:gd name="connsiteX4" fmla="*/ 0 w 1066134"/>
                <a:gd name="connsiteY4" fmla="*/ 1855383 h 1855383"/>
                <a:gd name="connsiteX5" fmla="*/ 0 w 1066134"/>
                <a:gd name="connsiteY5" fmla="*/ 0 h 1855383"/>
                <a:gd name="connsiteX6" fmla="*/ 950532 w 1066134"/>
                <a:gd name="connsiteY6" fmla="*/ 0 h 1855383"/>
                <a:gd name="connsiteX7" fmla="*/ 950532 w 1066134"/>
                <a:gd name="connsiteY7" fmla="*/ 1536406 h 1855383"/>
                <a:gd name="connsiteX8" fmla="*/ 950532 w 1066134"/>
                <a:gd name="connsiteY8" fmla="*/ 1536406 h 18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134" h="1855383">
                  <a:moveTo>
                    <a:pt x="1066134" y="1695895"/>
                  </a:moveTo>
                  <a:lnTo>
                    <a:pt x="950532" y="1855383"/>
                  </a:lnTo>
                  <a:lnTo>
                    <a:pt x="834930" y="1855383"/>
                  </a:lnTo>
                  <a:lnTo>
                    <a:pt x="834930" y="1855383"/>
                  </a:lnTo>
                  <a:lnTo>
                    <a:pt x="0" y="1855383"/>
                  </a:lnTo>
                  <a:lnTo>
                    <a:pt x="0" y="0"/>
                  </a:lnTo>
                  <a:lnTo>
                    <a:pt x="950532" y="0"/>
                  </a:lnTo>
                  <a:lnTo>
                    <a:pt x="950532" y="1536406"/>
                  </a:lnTo>
                  <a:lnTo>
                    <a:pt x="950532" y="1536406"/>
                  </a:lnTo>
                  <a:close/>
                </a:path>
              </a:pathLst>
            </a:custGeom>
            <a:solidFill>
              <a:srgbClr val="1A8EBD"/>
            </a:solidFill>
            <a:ln w="12700" cap="flat" cmpd="sng" algn="ctr">
              <a:solidFill>
                <a:srgbClr val="1C98C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CaixaDeTexto 180">
              <a:extLst>
                <a:ext uri="{FF2B5EF4-FFF2-40B4-BE49-F238E27FC236}">
                  <a16:creationId xmlns:a16="http://schemas.microsoft.com/office/drawing/2014/main" id="{DCE377B3-3F7A-47EF-8606-A11191405446}"/>
                </a:ext>
              </a:extLst>
            </p:cNvPr>
            <p:cNvSpPr txBox="1"/>
            <p:nvPr/>
          </p:nvSpPr>
          <p:spPr>
            <a:xfrm>
              <a:off x="4689324" y="4914842"/>
              <a:ext cx="1185154" cy="16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Adesão a plano</a:t>
              </a:r>
            </a:p>
          </p:txBody>
        </p:sp>
        <p:grpSp>
          <p:nvGrpSpPr>
            <p:cNvPr id="182" name="Agrupar 181">
              <a:extLst>
                <a:ext uri="{FF2B5EF4-FFF2-40B4-BE49-F238E27FC236}">
                  <a16:creationId xmlns:a16="http://schemas.microsoft.com/office/drawing/2014/main" id="{B64A3792-7D97-4AE4-ACBA-63F723D94660}"/>
                </a:ext>
              </a:extLst>
            </p:cNvPr>
            <p:cNvGrpSpPr/>
            <p:nvPr/>
          </p:nvGrpSpPr>
          <p:grpSpPr>
            <a:xfrm>
              <a:off x="5455733" y="4947381"/>
              <a:ext cx="219721" cy="122366"/>
              <a:chOff x="40216" y="2909504"/>
              <a:chExt cx="411479" cy="229159"/>
            </a:xfrm>
            <a:solidFill>
              <a:srgbClr val="1A8EBD"/>
            </a:solidFill>
          </p:grpSpPr>
          <p:sp>
            <p:nvSpPr>
              <p:cNvPr id="183" name="Paralelogramo 182">
                <a:extLst>
                  <a:ext uri="{FF2B5EF4-FFF2-40B4-BE49-F238E27FC236}">
                    <a16:creationId xmlns:a16="http://schemas.microsoft.com/office/drawing/2014/main" id="{27033BB4-D6D2-412E-BB22-866E23E5FAA7}"/>
                  </a:ext>
                </a:extLst>
              </p:cNvPr>
              <p:cNvSpPr/>
              <p:nvPr/>
            </p:nvSpPr>
            <p:spPr>
              <a:xfrm>
                <a:off x="42203" y="3015418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Paralelogramo 183">
                <a:extLst>
                  <a:ext uri="{FF2B5EF4-FFF2-40B4-BE49-F238E27FC236}">
                    <a16:creationId xmlns:a16="http://schemas.microsoft.com/office/drawing/2014/main" id="{C9719DB5-2D0C-4A21-8AFC-BFD87167C7CD}"/>
                  </a:ext>
                </a:extLst>
              </p:cNvPr>
              <p:cNvSpPr/>
              <p:nvPr/>
            </p:nvSpPr>
            <p:spPr>
              <a:xfrm>
                <a:off x="42203" y="296649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Paralelogramo 184">
                <a:extLst>
                  <a:ext uri="{FF2B5EF4-FFF2-40B4-BE49-F238E27FC236}">
                    <a16:creationId xmlns:a16="http://schemas.microsoft.com/office/drawing/2014/main" id="{F5F1CEAE-C449-4954-89A7-D04FAB6C3681}"/>
                  </a:ext>
                </a:extLst>
              </p:cNvPr>
              <p:cNvSpPr/>
              <p:nvPr/>
            </p:nvSpPr>
            <p:spPr>
              <a:xfrm>
                <a:off x="40216" y="290950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6" name="Agrupar 185">
            <a:extLst>
              <a:ext uri="{FF2B5EF4-FFF2-40B4-BE49-F238E27FC236}">
                <a16:creationId xmlns:a16="http://schemas.microsoft.com/office/drawing/2014/main" id="{0F198F81-5163-43F4-8E16-A910319CF880}"/>
              </a:ext>
            </a:extLst>
          </p:cNvPr>
          <p:cNvGrpSpPr/>
          <p:nvPr/>
        </p:nvGrpSpPr>
        <p:grpSpPr>
          <a:xfrm>
            <a:off x="327103" y="6080291"/>
            <a:ext cx="7837918" cy="411172"/>
            <a:chOff x="3794481" y="5849545"/>
            <a:chExt cx="5280272" cy="276999"/>
          </a:xfrm>
        </p:grpSpPr>
        <p:sp>
          <p:nvSpPr>
            <p:cNvPr id="187" name="CaixaDeTexto 186">
              <a:extLst>
                <a:ext uri="{FF2B5EF4-FFF2-40B4-BE49-F238E27FC236}">
                  <a16:creationId xmlns:a16="http://schemas.microsoft.com/office/drawing/2014/main" id="{6933CE03-32C3-4F16-B465-49FF115AE7B4}"/>
                </a:ext>
              </a:extLst>
            </p:cNvPr>
            <p:cNvSpPr txBox="1"/>
            <p:nvPr/>
          </p:nvSpPr>
          <p:spPr>
            <a:xfrm rot="10800000" flipV="1">
              <a:off x="3794481" y="5898029"/>
              <a:ext cx="4022479" cy="18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8" name="Conector de Seta Reta 187">
              <a:extLst>
                <a:ext uri="{FF2B5EF4-FFF2-40B4-BE49-F238E27FC236}">
                  <a16:creationId xmlns:a16="http://schemas.microsoft.com/office/drawing/2014/main" id="{A17C0044-1F3A-4C30-AA41-02DAE88DD164}"/>
                </a:ext>
              </a:extLst>
            </p:cNvPr>
            <p:cNvCxnSpPr/>
            <p:nvPr/>
          </p:nvCxnSpPr>
          <p:spPr>
            <a:xfrm>
              <a:off x="3878716" y="5852833"/>
              <a:ext cx="477141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1536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9" name="CaixaDeTexto 188">
              <a:extLst>
                <a:ext uri="{FF2B5EF4-FFF2-40B4-BE49-F238E27FC236}">
                  <a16:creationId xmlns:a16="http://schemas.microsoft.com/office/drawing/2014/main" id="{CD596D47-EC6B-473F-AA28-BA56A066DA99}"/>
                </a:ext>
              </a:extLst>
            </p:cNvPr>
            <p:cNvSpPr txBox="1"/>
            <p:nvPr/>
          </p:nvSpPr>
          <p:spPr>
            <a:xfrm rot="10800000" flipV="1">
              <a:off x="7883311" y="5849545"/>
              <a:ext cx="1191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complexidade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6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Guia dos Entes Federativos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Mínimos para a Escolha da EFPC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" name="Agrupar 91">
            <a:extLst>
              <a:ext uri="{FF2B5EF4-FFF2-40B4-BE49-F238E27FC236}">
                <a16:creationId xmlns:a16="http://schemas.microsoft.com/office/drawing/2014/main" id="{3CEC75E0-0092-4FE1-A4AA-925F32EF1A97}"/>
              </a:ext>
            </a:extLst>
          </p:cNvPr>
          <p:cNvGrpSpPr/>
          <p:nvPr/>
        </p:nvGrpSpPr>
        <p:grpSpPr>
          <a:xfrm>
            <a:off x="808098" y="1626805"/>
            <a:ext cx="3000932" cy="2660051"/>
            <a:chOff x="808098" y="1626805"/>
            <a:chExt cx="3000932" cy="2660051"/>
          </a:xfrm>
        </p:grpSpPr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FB403D12-B8BC-458E-B036-C9C8959EB30A}"/>
                </a:ext>
              </a:extLst>
            </p:cNvPr>
            <p:cNvSpPr/>
            <p:nvPr/>
          </p:nvSpPr>
          <p:spPr>
            <a:xfrm>
              <a:off x="958855" y="1626805"/>
              <a:ext cx="2850175" cy="2660051"/>
            </a:xfrm>
            <a:custGeom>
              <a:avLst/>
              <a:gdLst>
                <a:gd name="connsiteX0" fmla="*/ 258303 w 3425067"/>
                <a:gd name="connsiteY0" fmla="*/ 0 h 2336014"/>
                <a:gd name="connsiteX1" fmla="*/ 3166764 w 3425067"/>
                <a:gd name="connsiteY1" fmla="*/ 0 h 2336014"/>
                <a:gd name="connsiteX2" fmla="*/ 3425067 w 3425067"/>
                <a:gd name="connsiteY2" fmla="*/ 258303 h 2336014"/>
                <a:gd name="connsiteX3" fmla="*/ 3425067 w 3425067"/>
                <a:gd name="connsiteY3" fmla="*/ 995789 h 2336014"/>
                <a:gd name="connsiteX4" fmla="*/ 3425067 w 3425067"/>
                <a:gd name="connsiteY4" fmla="*/ 1291484 h 2336014"/>
                <a:gd name="connsiteX5" fmla="*/ 3425067 w 3425067"/>
                <a:gd name="connsiteY5" fmla="*/ 2336014 h 2336014"/>
                <a:gd name="connsiteX6" fmla="*/ 0 w 3425067"/>
                <a:gd name="connsiteY6" fmla="*/ 2336014 h 2336014"/>
                <a:gd name="connsiteX7" fmla="*/ 0 w 3425067"/>
                <a:gd name="connsiteY7" fmla="*/ 1291484 h 2336014"/>
                <a:gd name="connsiteX8" fmla="*/ 0 w 3425067"/>
                <a:gd name="connsiteY8" fmla="*/ 995789 h 2336014"/>
                <a:gd name="connsiteX9" fmla="*/ 0 w 3425067"/>
                <a:gd name="connsiteY9" fmla="*/ 258303 h 2336014"/>
                <a:gd name="connsiteX10" fmla="*/ 258303 w 3425067"/>
                <a:gd name="connsiteY10" fmla="*/ 0 h 23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067" h="2336014">
                  <a:moveTo>
                    <a:pt x="258303" y="0"/>
                  </a:moveTo>
                  <a:lnTo>
                    <a:pt x="3166764" y="0"/>
                  </a:lnTo>
                  <a:cubicBezTo>
                    <a:pt x="3309421" y="0"/>
                    <a:pt x="3425067" y="115646"/>
                    <a:pt x="3425067" y="258303"/>
                  </a:cubicBezTo>
                  <a:lnTo>
                    <a:pt x="3425067" y="995789"/>
                  </a:lnTo>
                  <a:lnTo>
                    <a:pt x="3425067" y="1291484"/>
                  </a:lnTo>
                  <a:lnTo>
                    <a:pt x="3425067" y="2336014"/>
                  </a:lnTo>
                  <a:lnTo>
                    <a:pt x="0" y="2336014"/>
                  </a:lnTo>
                  <a:lnTo>
                    <a:pt x="0" y="1291484"/>
                  </a:lnTo>
                  <a:lnTo>
                    <a:pt x="0" y="995789"/>
                  </a:lnTo>
                  <a:lnTo>
                    <a:pt x="0" y="258303"/>
                  </a:lnTo>
                  <a:cubicBezTo>
                    <a:pt x="0" y="115646"/>
                    <a:pt x="115646" y="0"/>
                    <a:pt x="258303" y="0"/>
                  </a:cubicBezTo>
                  <a:close/>
                </a:path>
              </a:pathLst>
            </a:custGeom>
            <a:solidFill>
              <a:srgbClr val="007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E7007D29-04DC-414C-B316-041025718EB8}"/>
                </a:ext>
              </a:extLst>
            </p:cNvPr>
            <p:cNvGrpSpPr/>
            <p:nvPr/>
          </p:nvGrpSpPr>
          <p:grpSpPr>
            <a:xfrm>
              <a:off x="808098" y="1703902"/>
              <a:ext cx="2527926" cy="896763"/>
              <a:chOff x="808098" y="1703902"/>
              <a:chExt cx="2527926" cy="896763"/>
            </a:xfrm>
          </p:grpSpPr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DC304D0B-96B4-4D7D-A7BD-E8D2ADA4BE0B}"/>
                  </a:ext>
                </a:extLst>
              </p:cNvPr>
              <p:cNvSpPr txBox="1"/>
              <p:nvPr/>
            </p:nvSpPr>
            <p:spPr>
              <a:xfrm>
                <a:off x="1694917" y="1882746"/>
                <a:ext cx="1641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Experiência da Entidade</a:t>
                </a:r>
              </a:p>
            </p:txBody>
          </p:sp>
          <p:sp>
            <p:nvSpPr>
              <p:cNvPr id="96" name="Lágrima 95">
                <a:extLst>
                  <a:ext uri="{FF2B5EF4-FFF2-40B4-BE49-F238E27FC236}">
                    <a16:creationId xmlns:a16="http://schemas.microsoft.com/office/drawing/2014/main" id="{9ADA39D5-3448-4EEB-9463-F2F6A886A8E3}"/>
                  </a:ext>
                </a:extLst>
              </p:cNvPr>
              <p:cNvSpPr/>
              <p:nvPr/>
            </p:nvSpPr>
            <p:spPr>
              <a:xfrm rot="8100000">
                <a:off x="808098" y="1804849"/>
                <a:ext cx="795814" cy="795816"/>
              </a:xfrm>
              <a:prstGeom prst="teardrop">
                <a:avLst/>
              </a:prstGeom>
              <a:solidFill>
                <a:srgbClr val="17497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st="38100" sx="107000" sy="107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CaixaDeTexto 96">
                <a:extLst>
                  <a:ext uri="{FF2B5EF4-FFF2-40B4-BE49-F238E27FC236}">
                    <a16:creationId xmlns:a16="http://schemas.microsoft.com/office/drawing/2014/main" id="{BE656173-7667-4F1B-9D16-0F9D3148000B}"/>
                  </a:ext>
                </a:extLst>
              </p:cNvPr>
              <p:cNvSpPr txBox="1"/>
              <p:nvPr/>
            </p:nvSpPr>
            <p:spPr>
              <a:xfrm>
                <a:off x="958853" y="1703902"/>
                <a:ext cx="44903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EDA9A9C8-45F1-4248-ABEE-35DDDAC0EF5B}"/>
              </a:ext>
            </a:extLst>
          </p:cNvPr>
          <p:cNvGrpSpPr/>
          <p:nvPr/>
        </p:nvGrpSpPr>
        <p:grpSpPr>
          <a:xfrm>
            <a:off x="958853" y="2780317"/>
            <a:ext cx="2850176" cy="3190640"/>
            <a:chOff x="958853" y="2780317"/>
            <a:chExt cx="2850176" cy="3190640"/>
          </a:xfrm>
        </p:grpSpPr>
        <p:sp>
          <p:nvSpPr>
            <p:cNvPr id="99" name="Forma Livre: Forma 98">
              <a:extLst>
                <a:ext uri="{FF2B5EF4-FFF2-40B4-BE49-F238E27FC236}">
                  <a16:creationId xmlns:a16="http://schemas.microsoft.com/office/drawing/2014/main" id="{292200D1-E917-4A16-810B-9799189398E6}"/>
                </a:ext>
              </a:extLst>
            </p:cNvPr>
            <p:cNvSpPr/>
            <p:nvPr/>
          </p:nvSpPr>
          <p:spPr>
            <a:xfrm>
              <a:off x="958853" y="2780317"/>
              <a:ext cx="2850176" cy="3190640"/>
            </a:xfrm>
            <a:custGeom>
              <a:avLst/>
              <a:gdLst>
                <a:gd name="connsiteX0" fmla="*/ 0 w 2850176"/>
                <a:gd name="connsiteY0" fmla="*/ 0 h 3310743"/>
                <a:gd name="connsiteX1" fmla="*/ 105443 w 2850176"/>
                <a:gd name="connsiteY1" fmla="*/ 0 h 3310743"/>
                <a:gd name="connsiteX2" fmla="*/ 255935 w 2850176"/>
                <a:gd name="connsiteY2" fmla="*/ 150492 h 3310743"/>
                <a:gd name="connsiteX3" fmla="*/ 406426 w 2850176"/>
                <a:gd name="connsiteY3" fmla="*/ 0 h 3310743"/>
                <a:gd name="connsiteX4" fmla="*/ 2850175 w 2850176"/>
                <a:gd name="connsiteY4" fmla="*/ 0 h 3310743"/>
                <a:gd name="connsiteX5" fmla="*/ 2850175 w 2850176"/>
                <a:gd name="connsiteY5" fmla="*/ 24835 h 3310743"/>
                <a:gd name="connsiteX6" fmla="*/ 2850176 w 2850176"/>
                <a:gd name="connsiteY6" fmla="*/ 24835 h 3310743"/>
                <a:gd name="connsiteX7" fmla="*/ 2850176 w 2850176"/>
                <a:gd name="connsiteY7" fmla="*/ 572497 h 3310743"/>
                <a:gd name="connsiteX8" fmla="*/ 2850176 w 2850176"/>
                <a:gd name="connsiteY8" fmla="*/ 1652307 h 3310743"/>
                <a:gd name="connsiteX9" fmla="*/ 2850176 w 2850176"/>
                <a:gd name="connsiteY9" fmla="*/ 2763081 h 3310743"/>
                <a:gd name="connsiteX10" fmla="*/ 2477907 w 2850176"/>
                <a:gd name="connsiteY10" fmla="*/ 3310743 h 3310743"/>
                <a:gd name="connsiteX11" fmla="*/ 372270 w 2850176"/>
                <a:gd name="connsiteY11" fmla="*/ 3310743 h 3310743"/>
                <a:gd name="connsiteX12" fmla="*/ 1 w 2850176"/>
                <a:gd name="connsiteY12" fmla="*/ 2763081 h 3310743"/>
                <a:gd name="connsiteX13" fmla="*/ 1 w 2850176"/>
                <a:gd name="connsiteY13" fmla="*/ 1652307 h 3310743"/>
                <a:gd name="connsiteX14" fmla="*/ 1 w 2850176"/>
                <a:gd name="connsiteY14" fmla="*/ 672534 h 3310743"/>
                <a:gd name="connsiteX15" fmla="*/ 0 w 2850176"/>
                <a:gd name="connsiteY15" fmla="*/ 672534 h 33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0176" h="3310743">
                  <a:moveTo>
                    <a:pt x="0" y="0"/>
                  </a:moveTo>
                  <a:lnTo>
                    <a:pt x="105443" y="0"/>
                  </a:lnTo>
                  <a:lnTo>
                    <a:pt x="255935" y="150492"/>
                  </a:lnTo>
                  <a:lnTo>
                    <a:pt x="406426" y="0"/>
                  </a:lnTo>
                  <a:lnTo>
                    <a:pt x="2850175" y="0"/>
                  </a:lnTo>
                  <a:lnTo>
                    <a:pt x="2850175" y="24835"/>
                  </a:lnTo>
                  <a:lnTo>
                    <a:pt x="2850176" y="24835"/>
                  </a:lnTo>
                  <a:lnTo>
                    <a:pt x="2850176" y="572497"/>
                  </a:lnTo>
                  <a:lnTo>
                    <a:pt x="2850176" y="1652307"/>
                  </a:lnTo>
                  <a:lnTo>
                    <a:pt x="2850176" y="2763081"/>
                  </a:lnTo>
                  <a:cubicBezTo>
                    <a:pt x="2850176" y="3065546"/>
                    <a:pt x="2683505" y="3310743"/>
                    <a:pt x="2477907" y="3310743"/>
                  </a:cubicBezTo>
                  <a:lnTo>
                    <a:pt x="372270" y="3310743"/>
                  </a:lnTo>
                  <a:cubicBezTo>
                    <a:pt x="166672" y="3310743"/>
                    <a:pt x="1" y="3065546"/>
                    <a:pt x="1" y="2763081"/>
                  </a:cubicBezTo>
                  <a:lnTo>
                    <a:pt x="1" y="1652307"/>
                  </a:lnTo>
                  <a:lnTo>
                    <a:pt x="1" y="672534"/>
                  </a:lnTo>
                  <a:lnTo>
                    <a:pt x="0" y="672534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sx="107000" sy="107000" algn="ctr" rotWithShape="0">
                <a:sysClr val="windowText" lastClr="000000">
                  <a:alpha val="23000"/>
                </a:sys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F6B0D311-D411-4646-A55C-B5CF125E31AC}"/>
                </a:ext>
              </a:extLst>
            </p:cNvPr>
            <p:cNvSpPr txBox="1"/>
            <p:nvPr/>
          </p:nvSpPr>
          <p:spPr>
            <a:xfrm>
              <a:off x="1124717" y="3183289"/>
              <a:ext cx="2518450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Avaliar a estrutura de Governança e existência de comitês dos planos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O processo da gestão de Riscos e Controles internos da Entidade;</a:t>
              </a: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Porte/escala: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 patrimônio administrado, quantidade de planos, participantes e patrocinadoras. Experiência em planos de Contribuição Definida;</a:t>
              </a: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Transparência: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Informações e canais fornecidos aos patrocinadores e participantes;</a:t>
              </a: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Equipe e estrutura técnica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79C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BA495903-1E38-4FB0-B4CF-0FFDECAD55BF}"/>
              </a:ext>
            </a:extLst>
          </p:cNvPr>
          <p:cNvGrpSpPr/>
          <p:nvPr/>
        </p:nvGrpSpPr>
        <p:grpSpPr>
          <a:xfrm>
            <a:off x="4505106" y="1626805"/>
            <a:ext cx="3000932" cy="2660051"/>
            <a:chOff x="4505106" y="1626805"/>
            <a:chExt cx="3000932" cy="2660051"/>
          </a:xfrm>
        </p:grpSpPr>
        <p:sp>
          <p:nvSpPr>
            <p:cNvPr id="102" name="Forma Livre: Forma 101">
              <a:extLst>
                <a:ext uri="{FF2B5EF4-FFF2-40B4-BE49-F238E27FC236}">
                  <a16:creationId xmlns:a16="http://schemas.microsoft.com/office/drawing/2014/main" id="{681B72AA-3820-47BC-A2BF-0AD15A464FEC}"/>
                </a:ext>
              </a:extLst>
            </p:cNvPr>
            <p:cNvSpPr/>
            <p:nvPr/>
          </p:nvSpPr>
          <p:spPr>
            <a:xfrm>
              <a:off x="4655863" y="1626805"/>
              <a:ext cx="2850175" cy="2660051"/>
            </a:xfrm>
            <a:custGeom>
              <a:avLst/>
              <a:gdLst>
                <a:gd name="connsiteX0" fmla="*/ 258303 w 3425067"/>
                <a:gd name="connsiteY0" fmla="*/ 0 h 2336014"/>
                <a:gd name="connsiteX1" fmla="*/ 3166764 w 3425067"/>
                <a:gd name="connsiteY1" fmla="*/ 0 h 2336014"/>
                <a:gd name="connsiteX2" fmla="*/ 3425067 w 3425067"/>
                <a:gd name="connsiteY2" fmla="*/ 258303 h 2336014"/>
                <a:gd name="connsiteX3" fmla="*/ 3425067 w 3425067"/>
                <a:gd name="connsiteY3" fmla="*/ 995789 h 2336014"/>
                <a:gd name="connsiteX4" fmla="*/ 3425067 w 3425067"/>
                <a:gd name="connsiteY4" fmla="*/ 1291484 h 2336014"/>
                <a:gd name="connsiteX5" fmla="*/ 3425067 w 3425067"/>
                <a:gd name="connsiteY5" fmla="*/ 2336014 h 2336014"/>
                <a:gd name="connsiteX6" fmla="*/ 0 w 3425067"/>
                <a:gd name="connsiteY6" fmla="*/ 2336014 h 2336014"/>
                <a:gd name="connsiteX7" fmla="*/ 0 w 3425067"/>
                <a:gd name="connsiteY7" fmla="*/ 1291484 h 2336014"/>
                <a:gd name="connsiteX8" fmla="*/ 0 w 3425067"/>
                <a:gd name="connsiteY8" fmla="*/ 995789 h 2336014"/>
                <a:gd name="connsiteX9" fmla="*/ 0 w 3425067"/>
                <a:gd name="connsiteY9" fmla="*/ 258303 h 2336014"/>
                <a:gd name="connsiteX10" fmla="*/ 258303 w 3425067"/>
                <a:gd name="connsiteY10" fmla="*/ 0 h 23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067" h="2336014">
                  <a:moveTo>
                    <a:pt x="258303" y="0"/>
                  </a:moveTo>
                  <a:lnTo>
                    <a:pt x="3166764" y="0"/>
                  </a:lnTo>
                  <a:cubicBezTo>
                    <a:pt x="3309421" y="0"/>
                    <a:pt x="3425067" y="115646"/>
                    <a:pt x="3425067" y="258303"/>
                  </a:cubicBezTo>
                  <a:lnTo>
                    <a:pt x="3425067" y="995789"/>
                  </a:lnTo>
                  <a:lnTo>
                    <a:pt x="3425067" y="1291484"/>
                  </a:lnTo>
                  <a:lnTo>
                    <a:pt x="3425067" y="2336014"/>
                  </a:lnTo>
                  <a:lnTo>
                    <a:pt x="0" y="2336014"/>
                  </a:lnTo>
                  <a:lnTo>
                    <a:pt x="0" y="1291484"/>
                  </a:lnTo>
                  <a:lnTo>
                    <a:pt x="0" y="995789"/>
                  </a:lnTo>
                  <a:lnTo>
                    <a:pt x="0" y="258303"/>
                  </a:lnTo>
                  <a:cubicBezTo>
                    <a:pt x="0" y="115646"/>
                    <a:pt x="115646" y="0"/>
                    <a:pt x="258303" y="0"/>
                  </a:cubicBezTo>
                  <a:close/>
                </a:path>
              </a:pathLst>
            </a:custGeom>
            <a:solidFill>
              <a:srgbClr val="007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DBB978F9-AE79-4E1C-BF96-5DD4BE51C5E5}"/>
                </a:ext>
              </a:extLst>
            </p:cNvPr>
            <p:cNvGrpSpPr/>
            <p:nvPr/>
          </p:nvGrpSpPr>
          <p:grpSpPr>
            <a:xfrm>
              <a:off x="4505106" y="1703902"/>
              <a:ext cx="2883195" cy="989712"/>
              <a:chOff x="4505106" y="1703902"/>
              <a:chExt cx="2883195" cy="989712"/>
            </a:xfrm>
          </p:grpSpPr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92F46662-313C-4379-B628-DF8E0C395CFF}"/>
                  </a:ext>
                </a:extLst>
              </p:cNvPr>
              <p:cNvSpPr txBox="1"/>
              <p:nvPr/>
            </p:nvSpPr>
            <p:spPr>
              <a:xfrm>
                <a:off x="5401109" y="1770284"/>
                <a:ext cx="1987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Características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do Plano Oferecido</a:t>
                </a:r>
              </a:p>
            </p:txBody>
          </p:sp>
          <p:sp>
            <p:nvSpPr>
              <p:cNvPr id="105" name="Lágrima 104">
                <a:extLst>
                  <a:ext uri="{FF2B5EF4-FFF2-40B4-BE49-F238E27FC236}">
                    <a16:creationId xmlns:a16="http://schemas.microsoft.com/office/drawing/2014/main" id="{CD15C540-16D3-4367-A64F-859C2BF7BCAA}"/>
                  </a:ext>
                </a:extLst>
              </p:cNvPr>
              <p:cNvSpPr/>
              <p:nvPr/>
            </p:nvSpPr>
            <p:spPr>
              <a:xfrm rot="8100000">
                <a:off x="4505106" y="1804849"/>
                <a:ext cx="795814" cy="795816"/>
              </a:xfrm>
              <a:prstGeom prst="teardrop">
                <a:avLst/>
              </a:prstGeom>
              <a:solidFill>
                <a:srgbClr val="F4764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st="38100" sx="107000" sy="107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C9745B0E-2774-4D9A-B03C-BD7233F42E0E}"/>
                  </a:ext>
                </a:extLst>
              </p:cNvPr>
              <p:cNvSpPr txBox="1"/>
              <p:nvPr/>
            </p:nvSpPr>
            <p:spPr>
              <a:xfrm>
                <a:off x="4671903" y="1703902"/>
                <a:ext cx="44903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31C1A360-DBBD-4560-AA3E-2AF82FB1C63C}"/>
              </a:ext>
            </a:extLst>
          </p:cNvPr>
          <p:cNvGrpSpPr/>
          <p:nvPr/>
        </p:nvGrpSpPr>
        <p:grpSpPr>
          <a:xfrm>
            <a:off x="4655861" y="2780317"/>
            <a:ext cx="2850176" cy="3190640"/>
            <a:chOff x="4655861" y="2780317"/>
            <a:chExt cx="2850176" cy="3190640"/>
          </a:xfrm>
        </p:grpSpPr>
        <p:sp>
          <p:nvSpPr>
            <p:cNvPr id="108" name="Forma Livre: Forma 107">
              <a:extLst>
                <a:ext uri="{FF2B5EF4-FFF2-40B4-BE49-F238E27FC236}">
                  <a16:creationId xmlns:a16="http://schemas.microsoft.com/office/drawing/2014/main" id="{D25B9966-8BAB-475A-A5A8-5D9C340CCFC5}"/>
                </a:ext>
              </a:extLst>
            </p:cNvPr>
            <p:cNvSpPr/>
            <p:nvPr/>
          </p:nvSpPr>
          <p:spPr>
            <a:xfrm>
              <a:off x="4655861" y="2780317"/>
              <a:ext cx="2850176" cy="3190640"/>
            </a:xfrm>
            <a:custGeom>
              <a:avLst/>
              <a:gdLst>
                <a:gd name="connsiteX0" fmla="*/ 0 w 2850176"/>
                <a:gd name="connsiteY0" fmla="*/ 0 h 3310743"/>
                <a:gd name="connsiteX1" fmla="*/ 105443 w 2850176"/>
                <a:gd name="connsiteY1" fmla="*/ 0 h 3310743"/>
                <a:gd name="connsiteX2" fmla="*/ 255935 w 2850176"/>
                <a:gd name="connsiteY2" fmla="*/ 150492 h 3310743"/>
                <a:gd name="connsiteX3" fmla="*/ 406426 w 2850176"/>
                <a:gd name="connsiteY3" fmla="*/ 0 h 3310743"/>
                <a:gd name="connsiteX4" fmla="*/ 2850175 w 2850176"/>
                <a:gd name="connsiteY4" fmla="*/ 0 h 3310743"/>
                <a:gd name="connsiteX5" fmla="*/ 2850175 w 2850176"/>
                <a:gd name="connsiteY5" fmla="*/ 24835 h 3310743"/>
                <a:gd name="connsiteX6" fmla="*/ 2850176 w 2850176"/>
                <a:gd name="connsiteY6" fmla="*/ 24835 h 3310743"/>
                <a:gd name="connsiteX7" fmla="*/ 2850176 w 2850176"/>
                <a:gd name="connsiteY7" fmla="*/ 572497 h 3310743"/>
                <a:gd name="connsiteX8" fmla="*/ 2850176 w 2850176"/>
                <a:gd name="connsiteY8" fmla="*/ 1652307 h 3310743"/>
                <a:gd name="connsiteX9" fmla="*/ 2850176 w 2850176"/>
                <a:gd name="connsiteY9" fmla="*/ 2763081 h 3310743"/>
                <a:gd name="connsiteX10" fmla="*/ 2477907 w 2850176"/>
                <a:gd name="connsiteY10" fmla="*/ 3310743 h 3310743"/>
                <a:gd name="connsiteX11" fmla="*/ 372270 w 2850176"/>
                <a:gd name="connsiteY11" fmla="*/ 3310743 h 3310743"/>
                <a:gd name="connsiteX12" fmla="*/ 1 w 2850176"/>
                <a:gd name="connsiteY12" fmla="*/ 2763081 h 3310743"/>
                <a:gd name="connsiteX13" fmla="*/ 1 w 2850176"/>
                <a:gd name="connsiteY13" fmla="*/ 1652307 h 3310743"/>
                <a:gd name="connsiteX14" fmla="*/ 1 w 2850176"/>
                <a:gd name="connsiteY14" fmla="*/ 672534 h 3310743"/>
                <a:gd name="connsiteX15" fmla="*/ 0 w 2850176"/>
                <a:gd name="connsiteY15" fmla="*/ 672534 h 33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0176" h="3310743">
                  <a:moveTo>
                    <a:pt x="0" y="0"/>
                  </a:moveTo>
                  <a:lnTo>
                    <a:pt x="105443" y="0"/>
                  </a:lnTo>
                  <a:lnTo>
                    <a:pt x="255935" y="150492"/>
                  </a:lnTo>
                  <a:lnTo>
                    <a:pt x="406426" y="0"/>
                  </a:lnTo>
                  <a:lnTo>
                    <a:pt x="2850175" y="0"/>
                  </a:lnTo>
                  <a:lnTo>
                    <a:pt x="2850175" y="24835"/>
                  </a:lnTo>
                  <a:lnTo>
                    <a:pt x="2850176" y="24835"/>
                  </a:lnTo>
                  <a:lnTo>
                    <a:pt x="2850176" y="572497"/>
                  </a:lnTo>
                  <a:lnTo>
                    <a:pt x="2850176" y="1652307"/>
                  </a:lnTo>
                  <a:lnTo>
                    <a:pt x="2850176" y="2763081"/>
                  </a:lnTo>
                  <a:cubicBezTo>
                    <a:pt x="2850176" y="3065546"/>
                    <a:pt x="2683505" y="3310743"/>
                    <a:pt x="2477907" y="3310743"/>
                  </a:cubicBezTo>
                  <a:lnTo>
                    <a:pt x="372270" y="3310743"/>
                  </a:lnTo>
                  <a:cubicBezTo>
                    <a:pt x="166672" y="3310743"/>
                    <a:pt x="1" y="3065546"/>
                    <a:pt x="1" y="2763081"/>
                  </a:cubicBezTo>
                  <a:lnTo>
                    <a:pt x="1" y="1652307"/>
                  </a:lnTo>
                  <a:lnTo>
                    <a:pt x="1" y="672534"/>
                  </a:lnTo>
                  <a:lnTo>
                    <a:pt x="0" y="672534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sx="107000" sy="107000" algn="ctr" rotWithShape="0">
                <a:sysClr val="windowText" lastClr="000000">
                  <a:alpha val="23000"/>
                </a:sys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CaixaDeTexto 108">
              <a:extLst>
                <a:ext uri="{FF2B5EF4-FFF2-40B4-BE49-F238E27FC236}">
                  <a16:creationId xmlns:a16="http://schemas.microsoft.com/office/drawing/2014/main" id="{283725DA-48B2-4273-A90B-1A214C0D8758}"/>
                </a:ext>
              </a:extLst>
            </p:cNvPr>
            <p:cNvSpPr txBox="1"/>
            <p:nvPr/>
          </p:nvSpPr>
          <p:spPr>
            <a:xfrm>
              <a:off x="4821725" y="3183289"/>
              <a:ext cx="2518450" cy="26699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Modelagem do plano e benefícios de riscos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Características do plano e existência dos benefícios de risco (gestão interna ou terceirizada);</a:t>
              </a: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Taxa de administração e carregamentos;</a:t>
              </a:r>
              <a:endPara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Plano de custeio do plano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;</a:t>
              </a: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Custo para implementação do Plano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(aporte inicial);</a:t>
              </a: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Regulamento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e seus procedimentos de alteração.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0079C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35EA3F39-1B21-48F0-9C96-248F0F817C46}"/>
              </a:ext>
            </a:extLst>
          </p:cNvPr>
          <p:cNvGrpSpPr/>
          <p:nvPr/>
        </p:nvGrpSpPr>
        <p:grpSpPr>
          <a:xfrm>
            <a:off x="8352868" y="1626805"/>
            <a:ext cx="3000932" cy="2660051"/>
            <a:chOff x="8352868" y="1626805"/>
            <a:chExt cx="3000932" cy="2660051"/>
          </a:xfrm>
        </p:grpSpPr>
        <p:sp>
          <p:nvSpPr>
            <p:cNvPr id="111" name="Forma Livre: Forma 110">
              <a:extLst>
                <a:ext uri="{FF2B5EF4-FFF2-40B4-BE49-F238E27FC236}">
                  <a16:creationId xmlns:a16="http://schemas.microsoft.com/office/drawing/2014/main" id="{CE8315E4-7FFA-4975-927E-F0FEF44DECAD}"/>
                </a:ext>
              </a:extLst>
            </p:cNvPr>
            <p:cNvSpPr/>
            <p:nvPr/>
          </p:nvSpPr>
          <p:spPr>
            <a:xfrm>
              <a:off x="8503625" y="1626805"/>
              <a:ext cx="2850175" cy="2660051"/>
            </a:xfrm>
            <a:custGeom>
              <a:avLst/>
              <a:gdLst>
                <a:gd name="connsiteX0" fmla="*/ 258303 w 3425067"/>
                <a:gd name="connsiteY0" fmla="*/ 0 h 2336014"/>
                <a:gd name="connsiteX1" fmla="*/ 3166764 w 3425067"/>
                <a:gd name="connsiteY1" fmla="*/ 0 h 2336014"/>
                <a:gd name="connsiteX2" fmla="*/ 3425067 w 3425067"/>
                <a:gd name="connsiteY2" fmla="*/ 258303 h 2336014"/>
                <a:gd name="connsiteX3" fmla="*/ 3425067 w 3425067"/>
                <a:gd name="connsiteY3" fmla="*/ 995789 h 2336014"/>
                <a:gd name="connsiteX4" fmla="*/ 3425067 w 3425067"/>
                <a:gd name="connsiteY4" fmla="*/ 1291484 h 2336014"/>
                <a:gd name="connsiteX5" fmla="*/ 3425067 w 3425067"/>
                <a:gd name="connsiteY5" fmla="*/ 2336014 h 2336014"/>
                <a:gd name="connsiteX6" fmla="*/ 0 w 3425067"/>
                <a:gd name="connsiteY6" fmla="*/ 2336014 h 2336014"/>
                <a:gd name="connsiteX7" fmla="*/ 0 w 3425067"/>
                <a:gd name="connsiteY7" fmla="*/ 1291484 h 2336014"/>
                <a:gd name="connsiteX8" fmla="*/ 0 w 3425067"/>
                <a:gd name="connsiteY8" fmla="*/ 995789 h 2336014"/>
                <a:gd name="connsiteX9" fmla="*/ 0 w 3425067"/>
                <a:gd name="connsiteY9" fmla="*/ 258303 h 2336014"/>
                <a:gd name="connsiteX10" fmla="*/ 258303 w 3425067"/>
                <a:gd name="connsiteY10" fmla="*/ 0 h 23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067" h="2336014">
                  <a:moveTo>
                    <a:pt x="258303" y="0"/>
                  </a:moveTo>
                  <a:lnTo>
                    <a:pt x="3166764" y="0"/>
                  </a:lnTo>
                  <a:cubicBezTo>
                    <a:pt x="3309421" y="0"/>
                    <a:pt x="3425067" y="115646"/>
                    <a:pt x="3425067" y="258303"/>
                  </a:cubicBezTo>
                  <a:lnTo>
                    <a:pt x="3425067" y="995789"/>
                  </a:lnTo>
                  <a:lnTo>
                    <a:pt x="3425067" y="1291484"/>
                  </a:lnTo>
                  <a:lnTo>
                    <a:pt x="3425067" y="2336014"/>
                  </a:lnTo>
                  <a:lnTo>
                    <a:pt x="0" y="2336014"/>
                  </a:lnTo>
                  <a:lnTo>
                    <a:pt x="0" y="1291484"/>
                  </a:lnTo>
                  <a:lnTo>
                    <a:pt x="0" y="995789"/>
                  </a:lnTo>
                  <a:lnTo>
                    <a:pt x="0" y="258303"/>
                  </a:lnTo>
                  <a:cubicBezTo>
                    <a:pt x="0" y="115646"/>
                    <a:pt x="115646" y="0"/>
                    <a:pt x="258303" y="0"/>
                  </a:cubicBezTo>
                  <a:close/>
                </a:path>
              </a:pathLst>
            </a:custGeom>
            <a:solidFill>
              <a:srgbClr val="0079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2" name="Agrupar 111">
              <a:extLst>
                <a:ext uri="{FF2B5EF4-FFF2-40B4-BE49-F238E27FC236}">
                  <a16:creationId xmlns:a16="http://schemas.microsoft.com/office/drawing/2014/main" id="{76593DC8-DCD1-4B39-BDE9-C9A45FECB428}"/>
                </a:ext>
              </a:extLst>
            </p:cNvPr>
            <p:cNvGrpSpPr/>
            <p:nvPr/>
          </p:nvGrpSpPr>
          <p:grpSpPr>
            <a:xfrm>
              <a:off x="8352868" y="1703902"/>
              <a:ext cx="2345540" cy="896763"/>
              <a:chOff x="8352868" y="1703902"/>
              <a:chExt cx="2345540" cy="896763"/>
            </a:xfrm>
          </p:grpSpPr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1794CB11-2F35-4D2E-864B-07F6CB6A903D}"/>
                  </a:ext>
                </a:extLst>
              </p:cNvPr>
              <p:cNvSpPr txBox="1"/>
              <p:nvPr/>
            </p:nvSpPr>
            <p:spPr>
              <a:xfrm>
                <a:off x="9329542" y="2002200"/>
                <a:ext cx="1368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Operação</a:t>
                </a:r>
              </a:p>
            </p:txBody>
          </p:sp>
          <p:sp>
            <p:nvSpPr>
              <p:cNvPr id="114" name="Lágrima 113">
                <a:extLst>
                  <a:ext uri="{FF2B5EF4-FFF2-40B4-BE49-F238E27FC236}">
                    <a16:creationId xmlns:a16="http://schemas.microsoft.com/office/drawing/2014/main" id="{4ED2D135-7E23-4A00-B1CD-AAF8143E5B20}"/>
                  </a:ext>
                </a:extLst>
              </p:cNvPr>
              <p:cNvSpPr/>
              <p:nvPr/>
            </p:nvSpPr>
            <p:spPr>
              <a:xfrm rot="8100000">
                <a:off x="8352868" y="1804849"/>
                <a:ext cx="795814" cy="795816"/>
              </a:xfrm>
              <a:prstGeom prst="teardrop">
                <a:avLst/>
              </a:prstGeom>
              <a:solidFill>
                <a:srgbClr val="704B9E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st="38100" sx="107000" sy="107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FA39CC63-4673-4DEE-8D93-D4AF10FB2688}"/>
                  </a:ext>
                </a:extLst>
              </p:cNvPr>
              <p:cNvSpPr txBox="1"/>
              <p:nvPr/>
            </p:nvSpPr>
            <p:spPr>
              <a:xfrm>
                <a:off x="8519665" y="1703902"/>
                <a:ext cx="44903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72E357C3-F082-40B0-856E-BC09A3F0192E}"/>
              </a:ext>
            </a:extLst>
          </p:cNvPr>
          <p:cNvGrpSpPr/>
          <p:nvPr/>
        </p:nvGrpSpPr>
        <p:grpSpPr>
          <a:xfrm>
            <a:off x="8503623" y="2780317"/>
            <a:ext cx="2850176" cy="3190640"/>
            <a:chOff x="8503623" y="2780317"/>
            <a:chExt cx="2850176" cy="3190640"/>
          </a:xfrm>
        </p:grpSpPr>
        <p:sp>
          <p:nvSpPr>
            <p:cNvPr id="117" name="Forma Livre: Forma 116">
              <a:extLst>
                <a:ext uri="{FF2B5EF4-FFF2-40B4-BE49-F238E27FC236}">
                  <a16:creationId xmlns:a16="http://schemas.microsoft.com/office/drawing/2014/main" id="{19B008E0-DE00-4F21-A740-2350294CAE25}"/>
                </a:ext>
              </a:extLst>
            </p:cNvPr>
            <p:cNvSpPr/>
            <p:nvPr/>
          </p:nvSpPr>
          <p:spPr>
            <a:xfrm>
              <a:off x="8503623" y="2780317"/>
              <a:ext cx="2850176" cy="3190640"/>
            </a:xfrm>
            <a:custGeom>
              <a:avLst/>
              <a:gdLst>
                <a:gd name="connsiteX0" fmla="*/ 0 w 2850176"/>
                <a:gd name="connsiteY0" fmla="*/ 0 h 3310743"/>
                <a:gd name="connsiteX1" fmla="*/ 105443 w 2850176"/>
                <a:gd name="connsiteY1" fmla="*/ 0 h 3310743"/>
                <a:gd name="connsiteX2" fmla="*/ 255935 w 2850176"/>
                <a:gd name="connsiteY2" fmla="*/ 150492 h 3310743"/>
                <a:gd name="connsiteX3" fmla="*/ 406426 w 2850176"/>
                <a:gd name="connsiteY3" fmla="*/ 0 h 3310743"/>
                <a:gd name="connsiteX4" fmla="*/ 2850175 w 2850176"/>
                <a:gd name="connsiteY4" fmla="*/ 0 h 3310743"/>
                <a:gd name="connsiteX5" fmla="*/ 2850175 w 2850176"/>
                <a:gd name="connsiteY5" fmla="*/ 24835 h 3310743"/>
                <a:gd name="connsiteX6" fmla="*/ 2850176 w 2850176"/>
                <a:gd name="connsiteY6" fmla="*/ 24835 h 3310743"/>
                <a:gd name="connsiteX7" fmla="*/ 2850176 w 2850176"/>
                <a:gd name="connsiteY7" fmla="*/ 572497 h 3310743"/>
                <a:gd name="connsiteX8" fmla="*/ 2850176 w 2850176"/>
                <a:gd name="connsiteY8" fmla="*/ 1652307 h 3310743"/>
                <a:gd name="connsiteX9" fmla="*/ 2850176 w 2850176"/>
                <a:gd name="connsiteY9" fmla="*/ 2763081 h 3310743"/>
                <a:gd name="connsiteX10" fmla="*/ 2477907 w 2850176"/>
                <a:gd name="connsiteY10" fmla="*/ 3310743 h 3310743"/>
                <a:gd name="connsiteX11" fmla="*/ 372270 w 2850176"/>
                <a:gd name="connsiteY11" fmla="*/ 3310743 h 3310743"/>
                <a:gd name="connsiteX12" fmla="*/ 1 w 2850176"/>
                <a:gd name="connsiteY12" fmla="*/ 2763081 h 3310743"/>
                <a:gd name="connsiteX13" fmla="*/ 1 w 2850176"/>
                <a:gd name="connsiteY13" fmla="*/ 1652307 h 3310743"/>
                <a:gd name="connsiteX14" fmla="*/ 1 w 2850176"/>
                <a:gd name="connsiteY14" fmla="*/ 672534 h 3310743"/>
                <a:gd name="connsiteX15" fmla="*/ 0 w 2850176"/>
                <a:gd name="connsiteY15" fmla="*/ 672534 h 33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0176" h="3310743">
                  <a:moveTo>
                    <a:pt x="0" y="0"/>
                  </a:moveTo>
                  <a:lnTo>
                    <a:pt x="105443" y="0"/>
                  </a:lnTo>
                  <a:lnTo>
                    <a:pt x="255935" y="150492"/>
                  </a:lnTo>
                  <a:lnTo>
                    <a:pt x="406426" y="0"/>
                  </a:lnTo>
                  <a:lnTo>
                    <a:pt x="2850175" y="0"/>
                  </a:lnTo>
                  <a:lnTo>
                    <a:pt x="2850175" y="24835"/>
                  </a:lnTo>
                  <a:lnTo>
                    <a:pt x="2850176" y="24835"/>
                  </a:lnTo>
                  <a:lnTo>
                    <a:pt x="2850176" y="572497"/>
                  </a:lnTo>
                  <a:lnTo>
                    <a:pt x="2850176" y="1652307"/>
                  </a:lnTo>
                  <a:lnTo>
                    <a:pt x="2850176" y="2763081"/>
                  </a:lnTo>
                  <a:cubicBezTo>
                    <a:pt x="2850176" y="3065546"/>
                    <a:pt x="2683505" y="3310743"/>
                    <a:pt x="2477907" y="3310743"/>
                  </a:cubicBezTo>
                  <a:lnTo>
                    <a:pt x="372270" y="3310743"/>
                  </a:lnTo>
                  <a:cubicBezTo>
                    <a:pt x="166672" y="3310743"/>
                    <a:pt x="1" y="3065546"/>
                    <a:pt x="1" y="2763081"/>
                  </a:cubicBezTo>
                  <a:lnTo>
                    <a:pt x="1" y="1652307"/>
                  </a:lnTo>
                  <a:lnTo>
                    <a:pt x="1" y="672534"/>
                  </a:lnTo>
                  <a:lnTo>
                    <a:pt x="0" y="672534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sx="107000" sy="107000" algn="ctr" rotWithShape="0">
                <a:sysClr val="windowText" lastClr="000000">
                  <a:alpha val="23000"/>
                </a:sys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CaixaDeTexto 117">
              <a:extLst>
                <a:ext uri="{FF2B5EF4-FFF2-40B4-BE49-F238E27FC236}">
                  <a16:creationId xmlns:a16="http://schemas.microsoft.com/office/drawing/2014/main" id="{882435B5-4CFE-434D-8DA5-0A7FEF21170E}"/>
                </a:ext>
              </a:extLst>
            </p:cNvPr>
            <p:cNvSpPr txBox="1"/>
            <p:nvPr/>
          </p:nvSpPr>
          <p:spPr>
            <a:xfrm>
              <a:off x="8669487" y="3183289"/>
              <a:ext cx="2518450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Estratégias de divulgação e procedimentos de inscrição;</a:t>
              </a:r>
              <a:endPara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Canais acessíveis </a:t>
              </a: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atendimento ao participante;</a:t>
              </a:r>
            </a:p>
            <a:p>
              <a:pPr marL="142875" marR="0" lvl="0" indent="-1428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Compatibilidade de sistemas Patrocinadora e Entidade.</a:t>
              </a:r>
              <a:endPara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- Experiência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Participação na Governança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Group 37">
            <a:extLst>
              <a:ext uri="{FF2B5EF4-FFF2-40B4-BE49-F238E27FC236}">
                <a16:creationId xmlns:a16="http://schemas.microsoft.com/office/drawing/2014/main" id="{9BE32A70-245B-4095-B85F-FFE9291DB97C}"/>
              </a:ext>
            </a:extLst>
          </p:cNvPr>
          <p:cNvGrpSpPr/>
          <p:nvPr/>
        </p:nvGrpSpPr>
        <p:grpSpPr>
          <a:xfrm>
            <a:off x="414720" y="1735772"/>
            <a:ext cx="11320080" cy="4209551"/>
            <a:chOff x="381058" y="1450977"/>
            <a:chExt cx="8307509" cy="4201782"/>
          </a:xfrm>
        </p:grpSpPr>
        <p:sp>
          <p:nvSpPr>
            <p:cNvPr id="33" name="Trapezoid 25">
              <a:extLst>
                <a:ext uri="{FF2B5EF4-FFF2-40B4-BE49-F238E27FC236}">
                  <a16:creationId xmlns:a16="http://schemas.microsoft.com/office/drawing/2014/main" id="{6178AC9F-B777-457D-B8BE-D0E8007436DD}"/>
                </a:ext>
              </a:extLst>
            </p:cNvPr>
            <p:cNvSpPr/>
            <p:nvPr/>
          </p:nvSpPr>
          <p:spPr>
            <a:xfrm rot="16200000" flipH="1">
              <a:off x="-568979" y="2463578"/>
              <a:ext cx="3861256" cy="1836057"/>
            </a:xfrm>
            <a:prstGeom prst="trapezoid">
              <a:avLst/>
            </a:prstGeom>
            <a:solidFill>
              <a:srgbClr val="00579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Trapezoid 26">
              <a:extLst>
                <a:ext uri="{FF2B5EF4-FFF2-40B4-BE49-F238E27FC236}">
                  <a16:creationId xmlns:a16="http://schemas.microsoft.com/office/drawing/2014/main" id="{203DF806-0254-47ED-8D52-9C932695AD20}"/>
                </a:ext>
              </a:extLst>
            </p:cNvPr>
            <p:cNvSpPr/>
            <p:nvPr/>
          </p:nvSpPr>
          <p:spPr>
            <a:xfrm rot="16200000" flipH="1">
              <a:off x="1567318" y="2463576"/>
              <a:ext cx="3861256" cy="1836057"/>
            </a:xfrm>
            <a:prstGeom prst="trapezoid">
              <a:avLst/>
            </a:prstGeom>
            <a:solidFill>
              <a:srgbClr val="0068A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Trapezoid 27">
              <a:extLst>
                <a:ext uri="{FF2B5EF4-FFF2-40B4-BE49-F238E27FC236}">
                  <a16:creationId xmlns:a16="http://schemas.microsoft.com/office/drawing/2014/main" id="{8D2D6A42-6707-4D7F-888D-CA0AE75454E3}"/>
                </a:ext>
              </a:extLst>
            </p:cNvPr>
            <p:cNvSpPr/>
            <p:nvPr/>
          </p:nvSpPr>
          <p:spPr>
            <a:xfrm rot="16200000" flipH="1">
              <a:off x="3703615" y="2463577"/>
              <a:ext cx="3861256" cy="1836057"/>
            </a:xfrm>
            <a:prstGeom prst="trapezoid">
              <a:avLst/>
            </a:prstGeom>
            <a:solidFill>
              <a:srgbClr val="0090C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Trapezoid 28">
              <a:extLst>
                <a:ext uri="{FF2B5EF4-FFF2-40B4-BE49-F238E27FC236}">
                  <a16:creationId xmlns:a16="http://schemas.microsoft.com/office/drawing/2014/main" id="{41B0B361-3C34-4DF7-8D14-2C50341AB2FB}"/>
                </a:ext>
              </a:extLst>
            </p:cNvPr>
            <p:cNvSpPr/>
            <p:nvPr/>
          </p:nvSpPr>
          <p:spPr>
            <a:xfrm rot="16200000" flipH="1">
              <a:off x="5839911" y="2463578"/>
              <a:ext cx="3861256" cy="1836057"/>
            </a:xfrm>
            <a:prstGeom prst="trapezoid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1FC2380C-C1BD-434A-BBD5-7E5C73F90B72}"/>
                </a:ext>
              </a:extLst>
            </p:cNvPr>
            <p:cNvSpPr/>
            <p:nvPr/>
          </p:nvSpPr>
          <p:spPr>
            <a:xfrm>
              <a:off x="531782" y="2628956"/>
              <a:ext cx="1617297" cy="1562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Comitê Gestor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O Comitê será criado </a:t>
              </a:r>
              <a:r>
                <a:rPr lang="pt-BR" sz="1400" dirty="0">
                  <a:solidFill>
                    <a:schemeClr val="bg1"/>
                  </a:solidFill>
                </a:rPr>
                <a:t>tanto no caso de plano exclusivo quanto no caso de plano Multipatrocinado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pt-BR" sz="14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FA09CC39-7DB9-40CA-88C3-BD1A68F40B73}"/>
                </a:ext>
              </a:extLst>
            </p:cNvPr>
            <p:cNvSpPr/>
            <p:nvPr/>
          </p:nvSpPr>
          <p:spPr>
            <a:xfrm>
              <a:off x="2645769" y="2628956"/>
              <a:ext cx="1704354" cy="1470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Composição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2 representantes dos participantes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2 representantes dos patrocinadores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2 anos de mandato</a:t>
              </a:r>
            </a:p>
          </p:txBody>
        </p:sp>
        <p:sp>
          <p:nvSpPr>
            <p:cNvPr id="39" name="Rectangle 31">
              <a:extLst>
                <a:ext uri="{FF2B5EF4-FFF2-40B4-BE49-F238E27FC236}">
                  <a16:creationId xmlns:a16="http://schemas.microsoft.com/office/drawing/2014/main" id="{756F9342-5F6E-4FB4-B34D-F415D0D348C2}"/>
                </a:ext>
              </a:extLst>
            </p:cNvPr>
            <p:cNvSpPr/>
            <p:nvPr/>
          </p:nvSpPr>
          <p:spPr>
            <a:xfrm>
              <a:off x="4750452" y="2628956"/>
              <a:ext cx="1704354" cy="2117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Principais Atribuições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</a:rPr>
                <a:t>Acompanhar e opinar sobre a administração do plano, especialmente na elaboração da política de investimentos, do plano de custeio e revisões das regulamento, dentre outros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pt-BR" sz="1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F3D94F62-87EF-482E-8DF6-9D8AD187ACE6}"/>
                </a:ext>
              </a:extLst>
            </p:cNvPr>
            <p:cNvSpPr/>
            <p:nvPr/>
          </p:nvSpPr>
          <p:spPr>
            <a:xfrm>
              <a:off x="6886748" y="2628956"/>
              <a:ext cx="1704354" cy="1839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Estrutura e suporte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</a:rPr>
                <a:t>Os membros receberão todo o suporte técnico necessário para a preparação e realização das reuniões de maneira que contribua efetivamente para a governança do plano</a:t>
              </a:r>
              <a:endParaRPr lang="pt-BR" sz="1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16D193B4-22D5-43D6-A879-E0A217D48F50}"/>
                </a:ext>
              </a:extLst>
            </p:cNvPr>
            <p:cNvSpPr/>
            <p:nvPr/>
          </p:nvSpPr>
          <p:spPr>
            <a:xfrm>
              <a:off x="381058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5793"/>
                  </a:solidFill>
                </a:rPr>
                <a:t>1</a:t>
              </a:r>
            </a:p>
          </p:txBody>
        </p:sp>
        <p:sp>
          <p:nvSpPr>
            <p:cNvPr id="42" name="Rectangle 34">
              <a:extLst>
                <a:ext uri="{FF2B5EF4-FFF2-40B4-BE49-F238E27FC236}">
                  <a16:creationId xmlns:a16="http://schemas.microsoft.com/office/drawing/2014/main" id="{DF6008F5-5974-4B9C-A7E0-8074AC9D64E7}"/>
                </a:ext>
              </a:extLst>
            </p:cNvPr>
            <p:cNvSpPr/>
            <p:nvPr/>
          </p:nvSpPr>
          <p:spPr>
            <a:xfrm>
              <a:off x="2605338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68AF"/>
                  </a:solidFill>
                </a:rPr>
                <a:t>2</a:t>
              </a:r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BB7E4FE9-B06E-4F9A-9867-80379473A60C}"/>
                </a:ext>
              </a:extLst>
            </p:cNvPr>
            <p:cNvSpPr/>
            <p:nvPr/>
          </p:nvSpPr>
          <p:spPr>
            <a:xfrm>
              <a:off x="4760934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90CD"/>
                  </a:solidFill>
                </a:rPr>
                <a:t>3</a:t>
              </a:r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E93554FD-F024-4B42-A040-074A6D0F8C62}"/>
                </a:ext>
              </a:extLst>
            </p:cNvPr>
            <p:cNvSpPr/>
            <p:nvPr/>
          </p:nvSpPr>
          <p:spPr>
            <a:xfrm>
              <a:off x="6919939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B0F0"/>
                  </a:solidFill>
                </a:rPr>
                <a:t>4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916515"/>
            <a:ext cx="530487" cy="596165"/>
            <a:chOff x="1280739" y="72642"/>
            <a:chExt cx="530487" cy="658928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8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- Experiência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Parcerias no âmbito da Previdência do Servidor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916515"/>
            <a:ext cx="530487" cy="596165"/>
            <a:chOff x="1280739" y="72642"/>
            <a:chExt cx="530487" cy="658928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4EF62589-313E-49C2-8F18-F5A4CF60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43" y="3047550"/>
            <a:ext cx="3682319" cy="260658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F31BC3B-560C-4B88-9661-9D7CB0E2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6" y="5325770"/>
            <a:ext cx="3021975" cy="77838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131A6A2-7E37-4FEE-91D2-2FECD890E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425" y="1568747"/>
            <a:ext cx="2219634" cy="10978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E519125-0D6D-4DE0-88E6-1A1CF1FC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19" y="4069013"/>
            <a:ext cx="2755024" cy="92338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A86A301-CA7D-4551-9122-F1986BB8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98" y="1448130"/>
            <a:ext cx="2011670" cy="10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PAJM PREVIDÊNCIA COMPLEMENTAR">
            <a:extLst>
              <a:ext uri="{FF2B5EF4-FFF2-40B4-BE49-F238E27FC236}">
                <a16:creationId xmlns:a16="http://schemas.microsoft.com/office/drawing/2014/main" id="{2EECB998-AA56-4A29-8C91-D91C4B7B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53" y="5246081"/>
            <a:ext cx="2279294" cy="9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47B85FE6-4AC8-4979-8659-26458A56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47" y="2875831"/>
            <a:ext cx="2915624" cy="8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GLOSSÁRIO: Atuário – Profissional com formação em Ciências Atuarias e  devidamente habilitado para o exercício da respect">
            <a:extLst>
              <a:ext uri="{FF2B5EF4-FFF2-40B4-BE49-F238E27FC236}">
                <a16:creationId xmlns:a16="http://schemas.microsoft.com/office/drawing/2014/main" id="{DACAF502-0B32-41BF-BA4E-A054A0B7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66" y="1853406"/>
            <a:ext cx="3338752" cy="9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6643561F-EDB6-40C7-B115-4F28021BC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719" y="2858817"/>
            <a:ext cx="2915624" cy="876826"/>
          </a:xfrm>
          <a:prstGeom prst="rect">
            <a:avLst/>
          </a:prstGeom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67F1C89-A8E7-40C4-A1FD-6F3BE396A8E5}"/>
              </a:ext>
            </a:extLst>
          </p:cNvPr>
          <p:cNvCxnSpPr>
            <a:cxnSpLocks/>
          </p:cNvCxnSpPr>
          <p:nvPr/>
        </p:nvCxnSpPr>
        <p:spPr>
          <a:xfrm>
            <a:off x="7985763" y="1613595"/>
            <a:ext cx="0" cy="4490563"/>
          </a:xfrm>
          <a:prstGeom prst="line">
            <a:avLst/>
          </a:prstGeom>
          <a:ln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>
            <a:extLst>
              <a:ext uri="{FF2B5EF4-FFF2-40B4-BE49-F238E27FC236}">
                <a16:creationId xmlns:a16="http://schemas.microsoft.com/office/drawing/2014/main" id="{CD6CA87E-BC9D-4621-A673-939145B9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92" y="3249228"/>
            <a:ext cx="2857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87822EDB-47ED-4AAD-B3DF-E9569F020839}"/>
              </a:ext>
            </a:extLst>
          </p:cNvPr>
          <p:cNvCxnSpPr>
            <a:cxnSpLocks/>
          </p:cNvCxnSpPr>
          <p:nvPr/>
        </p:nvCxnSpPr>
        <p:spPr>
          <a:xfrm flipH="1">
            <a:off x="8527973" y="4530706"/>
            <a:ext cx="2950738" cy="0"/>
          </a:xfrm>
          <a:prstGeom prst="line">
            <a:avLst/>
          </a:prstGeom>
          <a:ln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Funpresp-Jud divulga resultado definitivo da seleção para o Coinv – Funpresp -Jud">
            <a:extLst>
              <a:ext uri="{FF2B5EF4-FFF2-40B4-BE49-F238E27FC236}">
                <a16:creationId xmlns:a16="http://schemas.microsoft.com/office/drawing/2014/main" id="{5F265B22-092C-4BE0-9907-B6173E4B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73" y="5135995"/>
            <a:ext cx="2950738" cy="6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916515"/>
            <a:ext cx="530487" cy="596165"/>
            <a:chOff x="1280739" y="72642"/>
            <a:chExt cx="530487" cy="658928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189FC23B-17B6-4B30-9629-0C22880EA885}"/>
              </a:ext>
            </a:extLst>
          </p:cNvPr>
          <p:cNvSpPr/>
          <p:nvPr/>
        </p:nvSpPr>
        <p:spPr>
          <a:xfrm>
            <a:off x="6020555" y="1367180"/>
            <a:ext cx="4165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 Federação</a:t>
            </a:r>
          </a:p>
        </p:txBody>
      </p:sp>
      <p:pic>
        <p:nvPicPr>
          <p:cNvPr id="9" name="Picture 6" descr="Concurso Prefeitura de Blumenau SC">
            <a:extLst>
              <a:ext uri="{FF2B5EF4-FFF2-40B4-BE49-F238E27FC236}">
                <a16:creationId xmlns:a16="http://schemas.microsoft.com/office/drawing/2014/main" id="{C33C3AB4-A615-4293-9725-2685E0521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5637" r="15423" b="12894"/>
          <a:stretch/>
        </p:blipFill>
        <p:spPr bwMode="auto">
          <a:xfrm>
            <a:off x="3889442" y="2311605"/>
            <a:ext cx="1311937" cy="9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efeitura de Camaçari">
            <a:extLst>
              <a:ext uri="{FF2B5EF4-FFF2-40B4-BE49-F238E27FC236}">
                <a16:creationId xmlns:a16="http://schemas.microsoft.com/office/drawing/2014/main" id="{D3ECC258-F398-4C95-9C4A-A6448614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43" y="3808841"/>
            <a:ext cx="1777462" cy="6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refeitura Municipal de Brusque">
            <a:extLst>
              <a:ext uri="{FF2B5EF4-FFF2-40B4-BE49-F238E27FC236}">
                <a16:creationId xmlns:a16="http://schemas.microsoft.com/office/drawing/2014/main" id="{01FF6657-F401-46B6-963F-B957E5F2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57" y="2468559"/>
            <a:ext cx="154944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refeitura de Indaial-SC">
            <a:extLst>
              <a:ext uri="{FF2B5EF4-FFF2-40B4-BE49-F238E27FC236}">
                <a16:creationId xmlns:a16="http://schemas.microsoft.com/office/drawing/2014/main" id="{33231FBA-31A4-4A49-BF1D-12416943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75" y="2429335"/>
            <a:ext cx="1351790" cy="7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Prefeitura Municipal de Timbó / SC">
            <a:extLst>
              <a:ext uri="{FF2B5EF4-FFF2-40B4-BE49-F238E27FC236}">
                <a16:creationId xmlns:a16="http://schemas.microsoft.com/office/drawing/2014/main" id="{01762D0A-1044-425E-AA58-EB3A8B81F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r="34012"/>
          <a:stretch/>
        </p:blipFill>
        <p:spPr bwMode="auto">
          <a:xfrm>
            <a:off x="10821923" y="2376117"/>
            <a:ext cx="837956" cy="8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CA90592-FFEF-411C-83FD-7ED916D6BC7E}"/>
              </a:ext>
            </a:extLst>
          </p:cNvPr>
          <p:cNvGrpSpPr/>
          <p:nvPr/>
        </p:nvGrpSpPr>
        <p:grpSpPr>
          <a:xfrm>
            <a:off x="9187676" y="2462745"/>
            <a:ext cx="1386424" cy="590589"/>
            <a:chOff x="9334931" y="2826971"/>
            <a:chExt cx="2055275" cy="911989"/>
          </a:xfrm>
        </p:grpSpPr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8111FA53-1FAB-4295-94EA-AA81DD6F6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931" y="2826971"/>
              <a:ext cx="554209" cy="911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3B0DB00-9F6A-4EC0-871A-6AB7A5DC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4184" y="2916615"/>
              <a:ext cx="1526022" cy="801034"/>
            </a:xfrm>
            <a:prstGeom prst="rect">
              <a:avLst/>
            </a:prstGeom>
          </p:spPr>
        </p:pic>
      </p:grpSp>
      <p:pic>
        <p:nvPicPr>
          <p:cNvPr id="17" name="Picture 18" descr="Prefeitura Municipal de Indaiatuba">
            <a:extLst>
              <a:ext uri="{FF2B5EF4-FFF2-40B4-BE49-F238E27FC236}">
                <a16:creationId xmlns:a16="http://schemas.microsoft.com/office/drawing/2014/main" id="{E1ABB71A-91EB-4198-B536-D49D5EC3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52" y="5220928"/>
            <a:ext cx="1840107" cy="6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Prefeitura Municipal de Teixeira Soares">
            <a:extLst>
              <a:ext uri="{FF2B5EF4-FFF2-40B4-BE49-F238E27FC236}">
                <a16:creationId xmlns:a16="http://schemas.microsoft.com/office/drawing/2014/main" id="{4028D011-8C3A-4FAC-9984-1A7B3CBE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85" y="5326879"/>
            <a:ext cx="1840675" cy="4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A524A926-CE3D-4D2E-8A1C-413E178C3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40" y="3629922"/>
            <a:ext cx="1276350" cy="962660"/>
          </a:xfrm>
          <a:prstGeom prst="rect">
            <a:avLst/>
          </a:prstGeom>
          <a:noFill/>
        </p:spPr>
      </p:pic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4EDD3377-1CE1-4807-8E85-B67680D192F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14912" r="20132" b="16228"/>
          <a:stretch/>
        </p:blipFill>
        <p:spPr bwMode="auto">
          <a:xfrm>
            <a:off x="8778965" y="5061243"/>
            <a:ext cx="890838" cy="1005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4" descr="PREFEITURA MUNICIPAL DE BOA ESPERANÇA - ES">
            <a:extLst>
              <a:ext uri="{FF2B5EF4-FFF2-40B4-BE49-F238E27FC236}">
                <a16:creationId xmlns:a16="http://schemas.microsoft.com/office/drawing/2014/main" id="{A0715BE9-4990-45A8-8538-84690201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49" y="3658135"/>
            <a:ext cx="1984919" cy="9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Portal da Prefeitura Municipal de Laranjal">
            <a:extLst>
              <a:ext uri="{FF2B5EF4-FFF2-40B4-BE49-F238E27FC236}">
                <a16:creationId xmlns:a16="http://schemas.microsoft.com/office/drawing/2014/main" id="{4B4C272B-4E5A-4242-843F-BBAFECC6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14" y="5150030"/>
            <a:ext cx="885569" cy="82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refeitura Municipal de Chapecó | 1Doc">
            <a:extLst>
              <a:ext uri="{FF2B5EF4-FFF2-40B4-BE49-F238E27FC236}">
                <a16:creationId xmlns:a16="http://schemas.microsoft.com/office/drawing/2014/main" id="{D82611D0-2304-408D-A37E-D5AFA89D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63" y="3841575"/>
            <a:ext cx="2222012" cy="6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D38F288-7250-46CF-8CC3-82C3433E6F9D}"/>
              </a:ext>
            </a:extLst>
          </p:cNvPr>
          <p:cNvGrpSpPr/>
          <p:nvPr/>
        </p:nvGrpSpPr>
        <p:grpSpPr>
          <a:xfrm>
            <a:off x="365425" y="2017425"/>
            <a:ext cx="2800143" cy="1580820"/>
            <a:chOff x="344548" y="3568103"/>
            <a:chExt cx="2800143" cy="1580820"/>
          </a:xfrm>
        </p:grpSpPr>
        <p:pic>
          <p:nvPicPr>
            <p:cNvPr id="25" name="Picture 4" descr="Sistema de Usuário Único | Secretaria Municipal da Educação | Prefeitura de  Salvador">
              <a:extLst>
                <a:ext uri="{FF2B5EF4-FFF2-40B4-BE49-F238E27FC236}">
                  <a16:creationId xmlns:a16="http://schemas.microsoft.com/office/drawing/2014/main" id="{37823D32-DCD4-4DA4-B32E-96BC9DEFD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8" b="7825"/>
            <a:stretch/>
          </p:blipFill>
          <p:spPr bwMode="auto">
            <a:xfrm>
              <a:off x="344548" y="4124155"/>
              <a:ext cx="2775757" cy="1024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m 25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B6BF107-CA6D-4DB5-BF2D-C7AC848D4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89" b="41771"/>
            <a:stretch/>
          </p:blipFill>
          <p:spPr>
            <a:xfrm>
              <a:off x="409994" y="3568103"/>
              <a:ext cx="2734697" cy="469034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63376B14-B3A2-4F72-9F00-4DA1B12AECB5}"/>
              </a:ext>
            </a:extLst>
          </p:cNvPr>
          <p:cNvGrpSpPr/>
          <p:nvPr/>
        </p:nvGrpSpPr>
        <p:grpSpPr>
          <a:xfrm>
            <a:off x="542717" y="4081449"/>
            <a:ext cx="2394502" cy="1852691"/>
            <a:chOff x="542717" y="3432523"/>
            <a:chExt cx="2394502" cy="1852691"/>
          </a:xfrm>
        </p:grpSpPr>
        <p:pic>
          <p:nvPicPr>
            <p:cNvPr id="28" name="Picture 2" descr="Prefeitura do Rio divulga novos procedimentos online para obras de  edificações unifamiliares e bifamiliares | CAU/RJ">
              <a:extLst>
                <a:ext uri="{FF2B5EF4-FFF2-40B4-BE49-F238E27FC236}">
                  <a16:creationId xmlns:a16="http://schemas.microsoft.com/office/drawing/2014/main" id="{D5426F90-F579-46A9-A09F-4A6FAA81D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17" y="3961816"/>
              <a:ext cx="2394502" cy="132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93736648-6CE3-43B0-980A-82335232C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2986" y="3432523"/>
              <a:ext cx="1905455" cy="529293"/>
            </a:xfrm>
            <a:prstGeom prst="rect">
              <a:avLst/>
            </a:prstGeom>
          </p:spPr>
        </p:pic>
      </p:grpSp>
      <p:pic>
        <p:nvPicPr>
          <p:cNvPr id="30" name="Picture 2" descr="Página inicial | Prefeitura de Embu das Artes">
            <a:extLst>
              <a:ext uri="{FF2B5EF4-FFF2-40B4-BE49-F238E27FC236}">
                <a16:creationId xmlns:a16="http://schemas.microsoft.com/office/drawing/2014/main" id="{4C884E0F-C54C-4195-8C75-3EAE9DAAE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0042" r="17421" b="17838"/>
          <a:stretch/>
        </p:blipFill>
        <p:spPr bwMode="auto">
          <a:xfrm>
            <a:off x="3683983" y="5161033"/>
            <a:ext cx="1722854" cy="8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924B9649-96E0-46BB-BFF1-3005CBFB1F02}"/>
              </a:ext>
            </a:extLst>
          </p:cNvPr>
          <p:cNvCxnSpPr>
            <a:cxnSpLocks/>
          </p:cNvCxnSpPr>
          <p:nvPr/>
        </p:nvCxnSpPr>
        <p:spPr>
          <a:xfrm>
            <a:off x="3408914" y="1951955"/>
            <a:ext cx="0" cy="4139661"/>
          </a:xfrm>
          <a:prstGeom prst="line">
            <a:avLst/>
          </a:prstGeom>
          <a:ln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ítulo 1">
            <a:extLst>
              <a:ext uri="{FF2B5EF4-FFF2-40B4-BE49-F238E27FC236}">
                <a16:creationId xmlns:a16="http://schemas.microsoft.com/office/drawing/2014/main" id="{1E6BC9F4-757B-4D83-B1FB-AF3B9697420E}"/>
              </a:ext>
            </a:extLst>
          </p:cNvPr>
          <p:cNvSpPr txBox="1">
            <a:spLocks/>
          </p:cNvSpPr>
          <p:nvPr/>
        </p:nvSpPr>
        <p:spPr>
          <a:xfrm>
            <a:off x="346557" y="270413"/>
            <a:ext cx="12192000" cy="101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- Experiência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Atuação direta no RPC após EC nº 103/2019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- Experiência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Menores custos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916515"/>
            <a:ext cx="530487" cy="596165"/>
            <a:chOff x="1280739" y="72642"/>
            <a:chExt cx="530487" cy="658928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id="{B4C53B6F-F695-4472-98DB-E50AA78B7EF0}"/>
              </a:ext>
            </a:extLst>
          </p:cNvPr>
          <p:cNvSpPr/>
          <p:nvPr/>
        </p:nvSpPr>
        <p:spPr>
          <a:xfrm>
            <a:off x="935956" y="1940961"/>
            <a:ext cx="10320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pt-BR" sz="1600" kern="1200" dirty="0">
                <a:solidFill>
                  <a:srgbClr val="415364"/>
                </a:solidFill>
                <a:latin typeface="Arial"/>
                <a:cs typeface="Arabic Typesetting" panose="020B0604020202020204" pitchFamily="66" charset="-78"/>
              </a:rPr>
              <a:t>Nossos baixos custos permitem oferecemos as </a:t>
            </a:r>
            <a:r>
              <a:rPr lang="pt-BR" sz="1600" b="1" kern="1200" dirty="0">
                <a:solidFill>
                  <a:srgbClr val="415364"/>
                </a:solidFill>
                <a:latin typeface="Arial"/>
                <a:cs typeface="Arabic Typesetting" panose="020B0604020202020204" pitchFamily="66" charset="-78"/>
              </a:rPr>
              <a:t>menores taxas de administração do mercado </a:t>
            </a:r>
            <a:r>
              <a:rPr lang="pt-BR" sz="1600" kern="1200" dirty="0">
                <a:solidFill>
                  <a:srgbClr val="415364"/>
                </a:solidFill>
                <a:latin typeface="Arial"/>
                <a:cs typeface="Arabic Typesetting" panose="020B0604020202020204" pitchFamily="66" charset="-78"/>
              </a:rPr>
              <a:t>para maximizar o retorno financeiro dos seus participantes. </a:t>
            </a:r>
            <a:endParaRPr lang="pt-BR" sz="1600" kern="1200" dirty="0">
              <a:solidFill>
                <a:srgbClr val="415364"/>
              </a:solidFill>
              <a:latin typeface="Arial"/>
              <a:ea typeface="+mn-ea"/>
              <a:cs typeface="Arabic Typesetting" panose="020B0604020202020204" pitchFamily="66" charset="-78"/>
            </a:endParaRPr>
          </a:p>
        </p:txBody>
      </p:sp>
      <p:graphicFrame>
        <p:nvGraphicFramePr>
          <p:cNvPr id="36" name="Tabela 7">
            <a:extLst>
              <a:ext uri="{FF2B5EF4-FFF2-40B4-BE49-F238E27FC236}">
                <a16:creationId xmlns:a16="http://schemas.microsoft.com/office/drawing/2014/main" id="{7C913D8C-2C4F-42B8-8AEC-55F287C9E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17920"/>
              </p:ext>
            </p:extLst>
          </p:nvPr>
        </p:nvGraphicFramePr>
        <p:xfrm>
          <a:off x="935956" y="2715589"/>
          <a:ext cx="10320087" cy="1975486"/>
        </p:xfrm>
        <a:graphic>
          <a:graphicData uri="http://schemas.openxmlformats.org/drawingml/2006/table">
            <a:tbl>
              <a:tblPr firstRow="1" bandRow="1"/>
              <a:tblGrid>
                <a:gridCol w="2047875">
                  <a:extLst>
                    <a:ext uri="{9D8B030D-6E8A-4147-A177-3AD203B41FA5}">
                      <a16:colId xmlns:a16="http://schemas.microsoft.com/office/drawing/2014/main" val="4119188523"/>
                    </a:ext>
                  </a:extLst>
                </a:gridCol>
                <a:gridCol w="1547132">
                  <a:extLst>
                    <a:ext uri="{9D8B030D-6E8A-4147-A177-3AD203B41FA5}">
                      <a16:colId xmlns:a16="http://schemas.microsoft.com/office/drawing/2014/main" val="1692310537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819659355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1599554014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859293461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1066368419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904544048"/>
                    </a:ext>
                  </a:extLst>
                </a:gridCol>
              </a:tblGrid>
              <a:tr h="1274446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pt-BR" sz="1800" dirty="0"/>
                        <a:t>EFPC</a:t>
                      </a: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endParaRPr lang="pt-BR" sz="1800" dirty="0"/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Grupo 1</a:t>
                      </a:r>
                    </a:p>
                    <a:p>
                      <a:pPr algn="ctr"/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(ativo total até 100 milhões)</a:t>
                      </a:r>
                      <a:endParaRPr lang="pt-BR" sz="14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5364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2</a:t>
                      </a:r>
                      <a:br>
                        <a:rPr lang="pt-BR" sz="1400" dirty="0"/>
                      </a:br>
                      <a:r>
                        <a:rPr lang="pt-BR" sz="1100" b="0" dirty="0"/>
                        <a:t>(ativo total de 100 a 500 milhões)</a:t>
                      </a:r>
                      <a:endParaRPr lang="pt-BR" sz="14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5364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3</a:t>
                      </a:r>
                      <a:br>
                        <a:rPr lang="pt-BR" sz="1400" dirty="0"/>
                      </a:br>
                      <a:r>
                        <a:rPr lang="pt-BR" sz="1100" b="0" dirty="0"/>
                        <a:t>(ativo total de 0,5 a 2 bi)</a:t>
                      </a:r>
                      <a:endParaRPr lang="pt-BR" sz="14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5364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4</a:t>
                      </a:r>
                      <a:br>
                        <a:rPr lang="pt-BR" sz="1400" dirty="0"/>
                      </a:br>
                      <a:r>
                        <a:rPr lang="pt-BR" sz="1100" b="0" dirty="0"/>
                        <a:t>(ativo total acima de 2 bi)</a:t>
                      </a:r>
                      <a:endParaRPr lang="pt-BR" sz="14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5364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ESI</a:t>
                      </a:r>
                      <a:endParaRPr lang="pt-BR" sz="14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5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656336"/>
                  </a:ext>
                </a:extLst>
              </a:tr>
              <a:tr h="623201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pt-BR" sz="1400" b="1" dirty="0">
                          <a:solidFill>
                            <a:schemeClr val="tx2"/>
                          </a:solidFill>
                        </a:rPr>
                        <a:t>Despesa média per capita (R$)</a:t>
                      </a: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>
                          <a:solidFill>
                            <a:schemeClr val="accent1"/>
                          </a:solidFill>
                        </a:rPr>
                        <a:t>182</a:t>
                      </a: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1.722</a:t>
                      </a: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1.748</a:t>
                      </a: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2.318</a:t>
                      </a: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4.499</a:t>
                      </a: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400">
                          <a:solidFill>
                            <a:schemeClr val="tx2"/>
                          </a:solidFill>
                        </a:rPr>
                        <a:t>2.259</a:t>
                      </a:r>
                      <a:endParaRPr lang="pt-BR" sz="1400" dirty="0">
                        <a:solidFill>
                          <a:schemeClr val="tx2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2192"/>
                  </a:ext>
                </a:extLst>
              </a:tr>
            </a:tbl>
          </a:graphicData>
        </a:graphic>
      </p:graphicFrame>
      <p:graphicFrame>
        <p:nvGraphicFramePr>
          <p:cNvPr id="37" name="Tabela 3">
            <a:extLst>
              <a:ext uri="{FF2B5EF4-FFF2-40B4-BE49-F238E27FC236}">
                <a16:creationId xmlns:a16="http://schemas.microsoft.com/office/drawing/2014/main" id="{9A4C144A-D9D8-4106-A758-D56480F9B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19650"/>
              </p:ext>
            </p:extLst>
          </p:nvPr>
        </p:nvGraphicFramePr>
        <p:xfrm>
          <a:off x="2031999" y="4821147"/>
          <a:ext cx="8127999" cy="1112520"/>
        </p:xfrm>
        <a:graphic>
          <a:graphicData uri="http://schemas.openxmlformats.org/drawingml/2006/table">
            <a:tbl>
              <a:tblPr firstRow="1" bandRow="1"/>
              <a:tblGrid>
                <a:gridCol w="2709333">
                  <a:extLst>
                    <a:ext uri="{9D8B030D-6E8A-4147-A177-3AD203B41FA5}">
                      <a16:colId xmlns:a16="http://schemas.microsoft.com/office/drawing/2014/main" val="26167685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313876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8834077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pt-BR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/>
                        <a:t>Taxa de Carregamento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Taxa de Administração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24050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pt-BR" sz="1600" dirty="0"/>
                        <a:t>Média Processos Seletivos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/>
                        <a:t>1,68%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0,35% a.a.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19552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pt-BR" sz="1600" b="1" dirty="0"/>
                        <a:t>MAG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/>
                        <a:t>0,00%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/>
                        <a:t>0,35% a.a.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- Características do Plano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Modelagem do Plano de Benefícios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890619"/>
            <a:ext cx="530487" cy="622061"/>
            <a:chOff x="1280739" y="44020"/>
            <a:chExt cx="530487" cy="687550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44020"/>
              <a:ext cx="359284" cy="600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F4D1543-04DD-4BF8-84FC-7DFB2C63E99D}"/>
              </a:ext>
            </a:extLst>
          </p:cNvPr>
          <p:cNvGrpSpPr/>
          <p:nvPr/>
        </p:nvGrpSpPr>
        <p:grpSpPr>
          <a:xfrm>
            <a:off x="746449" y="1378739"/>
            <a:ext cx="10904604" cy="4777965"/>
            <a:chOff x="610466" y="1463027"/>
            <a:chExt cx="10904604" cy="4777965"/>
          </a:xfrm>
        </p:grpSpPr>
        <p:sp>
          <p:nvSpPr>
            <p:cNvPr id="9" name="Donut 19">
              <a:extLst>
                <a:ext uri="{FF2B5EF4-FFF2-40B4-BE49-F238E27FC236}">
                  <a16:creationId xmlns:a16="http://schemas.microsoft.com/office/drawing/2014/main" id="{8A0227F7-A684-413A-9F2F-1CF2249CC040}"/>
                </a:ext>
              </a:extLst>
            </p:cNvPr>
            <p:cNvSpPr/>
            <p:nvPr/>
          </p:nvSpPr>
          <p:spPr>
            <a:xfrm>
              <a:off x="3152971" y="3146401"/>
              <a:ext cx="5532318" cy="2188994"/>
            </a:xfrm>
            <a:custGeom>
              <a:avLst/>
              <a:gdLst>
                <a:gd name="connsiteX0" fmla="*/ 0 w 5341620"/>
                <a:gd name="connsiteY0" fmla="*/ 1094166 h 2188331"/>
                <a:gd name="connsiteX1" fmla="*/ 2670810 w 5341620"/>
                <a:gd name="connsiteY1" fmla="*/ 0 h 2188331"/>
                <a:gd name="connsiteX2" fmla="*/ 5341620 w 5341620"/>
                <a:gd name="connsiteY2" fmla="*/ 1094166 h 2188331"/>
                <a:gd name="connsiteX3" fmla="*/ 2670810 w 5341620"/>
                <a:gd name="connsiteY3" fmla="*/ 2188332 h 2188331"/>
                <a:gd name="connsiteX4" fmla="*/ 0 w 5341620"/>
                <a:gd name="connsiteY4" fmla="*/ 1094166 h 2188331"/>
                <a:gd name="connsiteX5" fmla="*/ 547083 w 5341620"/>
                <a:gd name="connsiteY5" fmla="*/ 1094166 h 2188331"/>
                <a:gd name="connsiteX6" fmla="*/ 2670810 w 5341620"/>
                <a:gd name="connsiteY6" fmla="*/ 1641249 h 2188331"/>
                <a:gd name="connsiteX7" fmla="*/ 4794537 w 5341620"/>
                <a:gd name="connsiteY7" fmla="*/ 1094166 h 2188331"/>
                <a:gd name="connsiteX8" fmla="*/ 2670810 w 5341620"/>
                <a:gd name="connsiteY8" fmla="*/ 547083 h 2188331"/>
                <a:gd name="connsiteX9" fmla="*/ 547083 w 5341620"/>
                <a:gd name="connsiteY9" fmla="*/ 1094166 h 2188331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547083 w 5341620"/>
                <a:gd name="connsiteY5" fmla="*/ 1094166 h 2188332"/>
                <a:gd name="connsiteX6" fmla="*/ 2670810 w 5341620"/>
                <a:gd name="connsiteY6" fmla="*/ 1641249 h 2188332"/>
                <a:gd name="connsiteX7" fmla="*/ 4794537 w 5341620"/>
                <a:gd name="connsiteY7" fmla="*/ 1094166 h 2188332"/>
                <a:gd name="connsiteX8" fmla="*/ 2747010 w 5341620"/>
                <a:gd name="connsiteY8" fmla="*/ 227043 h 2188332"/>
                <a:gd name="connsiteX9" fmla="*/ 547083 w 5341620"/>
                <a:gd name="connsiteY9" fmla="*/ 1094166 h 2188332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1004283 w 5341620"/>
                <a:gd name="connsiteY5" fmla="*/ 964626 h 2188332"/>
                <a:gd name="connsiteX6" fmla="*/ 2670810 w 5341620"/>
                <a:gd name="connsiteY6" fmla="*/ 1641249 h 2188332"/>
                <a:gd name="connsiteX7" fmla="*/ 4794537 w 5341620"/>
                <a:gd name="connsiteY7" fmla="*/ 1094166 h 2188332"/>
                <a:gd name="connsiteX8" fmla="*/ 2747010 w 5341620"/>
                <a:gd name="connsiteY8" fmla="*/ 227043 h 2188332"/>
                <a:gd name="connsiteX9" fmla="*/ 1004283 w 5341620"/>
                <a:gd name="connsiteY9" fmla="*/ 964626 h 2188332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1004283 w 5341620"/>
                <a:gd name="connsiteY5" fmla="*/ 964626 h 2188332"/>
                <a:gd name="connsiteX6" fmla="*/ 2670810 w 5341620"/>
                <a:gd name="connsiteY6" fmla="*/ 1641249 h 2188332"/>
                <a:gd name="connsiteX7" fmla="*/ 4794537 w 5341620"/>
                <a:gd name="connsiteY7" fmla="*/ 1094166 h 2188332"/>
                <a:gd name="connsiteX8" fmla="*/ 2747010 w 5341620"/>
                <a:gd name="connsiteY8" fmla="*/ 227043 h 2188332"/>
                <a:gd name="connsiteX9" fmla="*/ 1004283 w 5341620"/>
                <a:gd name="connsiteY9" fmla="*/ 964626 h 2188332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1004283 w 5341620"/>
                <a:gd name="connsiteY5" fmla="*/ 964626 h 2188332"/>
                <a:gd name="connsiteX6" fmla="*/ 2670810 w 5341620"/>
                <a:gd name="connsiteY6" fmla="*/ 1641249 h 2188332"/>
                <a:gd name="connsiteX7" fmla="*/ 4573557 w 5341620"/>
                <a:gd name="connsiteY7" fmla="*/ 804606 h 2188332"/>
                <a:gd name="connsiteX8" fmla="*/ 2747010 w 5341620"/>
                <a:gd name="connsiteY8" fmla="*/ 227043 h 2188332"/>
                <a:gd name="connsiteX9" fmla="*/ 1004283 w 5341620"/>
                <a:gd name="connsiteY9" fmla="*/ 964626 h 2188332"/>
                <a:gd name="connsiteX0" fmla="*/ 0 w 5532120"/>
                <a:gd name="connsiteY0" fmla="*/ 1094168 h 2188336"/>
                <a:gd name="connsiteX1" fmla="*/ 2670810 w 5532120"/>
                <a:gd name="connsiteY1" fmla="*/ 2 h 2188336"/>
                <a:gd name="connsiteX2" fmla="*/ 5532120 w 5532120"/>
                <a:gd name="connsiteY2" fmla="*/ 1086548 h 2188336"/>
                <a:gd name="connsiteX3" fmla="*/ 2670810 w 5532120"/>
                <a:gd name="connsiteY3" fmla="*/ 2188334 h 2188336"/>
                <a:gd name="connsiteX4" fmla="*/ 0 w 5532120"/>
                <a:gd name="connsiteY4" fmla="*/ 1094168 h 2188336"/>
                <a:gd name="connsiteX5" fmla="*/ 1004283 w 5532120"/>
                <a:gd name="connsiteY5" fmla="*/ 964628 h 2188336"/>
                <a:gd name="connsiteX6" fmla="*/ 2670810 w 5532120"/>
                <a:gd name="connsiteY6" fmla="*/ 1641251 h 2188336"/>
                <a:gd name="connsiteX7" fmla="*/ 4573557 w 5532120"/>
                <a:gd name="connsiteY7" fmla="*/ 804608 h 2188336"/>
                <a:gd name="connsiteX8" fmla="*/ 2747010 w 5532120"/>
                <a:gd name="connsiteY8" fmla="*/ 227045 h 2188336"/>
                <a:gd name="connsiteX9" fmla="*/ 1004283 w 5532120"/>
                <a:gd name="connsiteY9" fmla="*/ 964628 h 2188336"/>
                <a:gd name="connsiteX0" fmla="*/ 0 w 5532318"/>
                <a:gd name="connsiteY0" fmla="*/ 1094171 h 2188339"/>
                <a:gd name="connsiteX1" fmla="*/ 2670810 w 5532318"/>
                <a:gd name="connsiteY1" fmla="*/ 5 h 2188339"/>
                <a:gd name="connsiteX2" fmla="*/ 5532120 w 5532318"/>
                <a:gd name="connsiteY2" fmla="*/ 1086551 h 2188339"/>
                <a:gd name="connsiteX3" fmla="*/ 2670810 w 5532318"/>
                <a:gd name="connsiteY3" fmla="*/ 2188337 h 2188339"/>
                <a:gd name="connsiteX4" fmla="*/ 0 w 5532318"/>
                <a:gd name="connsiteY4" fmla="*/ 1094171 h 2188339"/>
                <a:gd name="connsiteX5" fmla="*/ 1004283 w 5532318"/>
                <a:gd name="connsiteY5" fmla="*/ 964631 h 2188339"/>
                <a:gd name="connsiteX6" fmla="*/ 2670810 w 5532318"/>
                <a:gd name="connsiteY6" fmla="*/ 1641254 h 2188339"/>
                <a:gd name="connsiteX7" fmla="*/ 4573557 w 5532318"/>
                <a:gd name="connsiteY7" fmla="*/ 804611 h 2188339"/>
                <a:gd name="connsiteX8" fmla="*/ 2747010 w 5532318"/>
                <a:gd name="connsiteY8" fmla="*/ 227048 h 2188339"/>
                <a:gd name="connsiteX9" fmla="*/ 1004283 w 5532318"/>
                <a:gd name="connsiteY9" fmla="*/ 964631 h 2188339"/>
                <a:gd name="connsiteX0" fmla="*/ 0 w 5532318"/>
                <a:gd name="connsiteY0" fmla="*/ 1094171 h 2188339"/>
                <a:gd name="connsiteX1" fmla="*/ 2670810 w 5532318"/>
                <a:gd name="connsiteY1" fmla="*/ 5 h 2188339"/>
                <a:gd name="connsiteX2" fmla="*/ 5532120 w 5532318"/>
                <a:gd name="connsiteY2" fmla="*/ 1086551 h 2188339"/>
                <a:gd name="connsiteX3" fmla="*/ 2670810 w 5532318"/>
                <a:gd name="connsiteY3" fmla="*/ 2188337 h 2188339"/>
                <a:gd name="connsiteX4" fmla="*/ 0 w 5532318"/>
                <a:gd name="connsiteY4" fmla="*/ 1094171 h 2188339"/>
                <a:gd name="connsiteX5" fmla="*/ 1004283 w 5532318"/>
                <a:gd name="connsiteY5" fmla="*/ 964631 h 2188339"/>
                <a:gd name="connsiteX6" fmla="*/ 2670810 w 5532318"/>
                <a:gd name="connsiteY6" fmla="*/ 1641254 h 2188339"/>
                <a:gd name="connsiteX7" fmla="*/ 4573557 w 5532318"/>
                <a:gd name="connsiteY7" fmla="*/ 804611 h 2188339"/>
                <a:gd name="connsiteX8" fmla="*/ 2747010 w 5532318"/>
                <a:gd name="connsiteY8" fmla="*/ 227048 h 2188339"/>
                <a:gd name="connsiteX9" fmla="*/ 1004283 w 5532318"/>
                <a:gd name="connsiteY9" fmla="*/ 964631 h 2188339"/>
                <a:gd name="connsiteX0" fmla="*/ 0 w 5532318"/>
                <a:gd name="connsiteY0" fmla="*/ 1106371 h 2200539"/>
                <a:gd name="connsiteX1" fmla="*/ 2670810 w 5532318"/>
                <a:gd name="connsiteY1" fmla="*/ 12205 h 2200539"/>
                <a:gd name="connsiteX2" fmla="*/ 5532120 w 5532318"/>
                <a:gd name="connsiteY2" fmla="*/ 1098751 h 2200539"/>
                <a:gd name="connsiteX3" fmla="*/ 2670810 w 5532318"/>
                <a:gd name="connsiteY3" fmla="*/ 2200537 h 2200539"/>
                <a:gd name="connsiteX4" fmla="*/ 0 w 5532318"/>
                <a:gd name="connsiteY4" fmla="*/ 1106371 h 2200539"/>
                <a:gd name="connsiteX5" fmla="*/ 1004283 w 5532318"/>
                <a:gd name="connsiteY5" fmla="*/ 976831 h 2200539"/>
                <a:gd name="connsiteX6" fmla="*/ 2670810 w 5532318"/>
                <a:gd name="connsiteY6" fmla="*/ 1653454 h 2200539"/>
                <a:gd name="connsiteX7" fmla="*/ 4573557 w 5532318"/>
                <a:gd name="connsiteY7" fmla="*/ 816811 h 2200539"/>
                <a:gd name="connsiteX8" fmla="*/ 2747010 w 5532318"/>
                <a:gd name="connsiteY8" fmla="*/ 239248 h 2200539"/>
                <a:gd name="connsiteX9" fmla="*/ 1004283 w 5532318"/>
                <a:gd name="connsiteY9" fmla="*/ 976831 h 2200539"/>
                <a:gd name="connsiteX0" fmla="*/ 0 w 5532318"/>
                <a:gd name="connsiteY0" fmla="*/ 1094826 h 2188994"/>
                <a:gd name="connsiteX1" fmla="*/ 2670810 w 5532318"/>
                <a:gd name="connsiteY1" fmla="*/ 660 h 2188994"/>
                <a:gd name="connsiteX2" fmla="*/ 5532120 w 5532318"/>
                <a:gd name="connsiteY2" fmla="*/ 1087206 h 2188994"/>
                <a:gd name="connsiteX3" fmla="*/ 2670810 w 5532318"/>
                <a:gd name="connsiteY3" fmla="*/ 2188992 h 2188994"/>
                <a:gd name="connsiteX4" fmla="*/ 0 w 5532318"/>
                <a:gd name="connsiteY4" fmla="*/ 1094826 h 2188994"/>
                <a:gd name="connsiteX5" fmla="*/ 1004283 w 5532318"/>
                <a:gd name="connsiteY5" fmla="*/ 965286 h 2188994"/>
                <a:gd name="connsiteX6" fmla="*/ 2670810 w 5532318"/>
                <a:gd name="connsiteY6" fmla="*/ 1641909 h 2188994"/>
                <a:gd name="connsiteX7" fmla="*/ 4573557 w 5532318"/>
                <a:gd name="connsiteY7" fmla="*/ 805266 h 2188994"/>
                <a:gd name="connsiteX8" fmla="*/ 2747010 w 5532318"/>
                <a:gd name="connsiteY8" fmla="*/ 227703 h 2188994"/>
                <a:gd name="connsiteX9" fmla="*/ 1004283 w 5532318"/>
                <a:gd name="connsiteY9" fmla="*/ 965286 h 21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2318" h="2188994">
                  <a:moveTo>
                    <a:pt x="0" y="1094826"/>
                  </a:moveTo>
                  <a:cubicBezTo>
                    <a:pt x="0" y="490535"/>
                    <a:pt x="1619250" y="-20930"/>
                    <a:pt x="2670810" y="660"/>
                  </a:cubicBezTo>
                  <a:cubicBezTo>
                    <a:pt x="3722370" y="22250"/>
                    <a:pt x="5509260" y="223835"/>
                    <a:pt x="5532120" y="1087206"/>
                  </a:cubicBezTo>
                  <a:cubicBezTo>
                    <a:pt x="5554980" y="1950577"/>
                    <a:pt x="3592830" y="2187722"/>
                    <a:pt x="2670810" y="2188992"/>
                  </a:cubicBezTo>
                  <a:cubicBezTo>
                    <a:pt x="1748790" y="2190262"/>
                    <a:pt x="0" y="1699117"/>
                    <a:pt x="0" y="1094826"/>
                  </a:cubicBezTo>
                  <a:close/>
                  <a:moveTo>
                    <a:pt x="1004283" y="965286"/>
                  </a:moveTo>
                  <a:cubicBezTo>
                    <a:pt x="1029683" y="1482927"/>
                    <a:pt x="2075931" y="1668579"/>
                    <a:pt x="2670810" y="1641909"/>
                  </a:cubicBezTo>
                  <a:cubicBezTo>
                    <a:pt x="3265689" y="1615239"/>
                    <a:pt x="4695477" y="1404592"/>
                    <a:pt x="4573557" y="805266"/>
                  </a:cubicBezTo>
                  <a:cubicBezTo>
                    <a:pt x="4573557" y="503120"/>
                    <a:pt x="3341889" y="201033"/>
                    <a:pt x="2747010" y="227703"/>
                  </a:cubicBezTo>
                  <a:cubicBezTo>
                    <a:pt x="2152131" y="254373"/>
                    <a:pt x="978883" y="447645"/>
                    <a:pt x="1004283" y="965286"/>
                  </a:cubicBezTo>
                  <a:close/>
                </a:path>
              </a:pathLst>
            </a:custGeom>
            <a:solidFill>
              <a:srgbClr val="00579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feld 60">
              <a:extLst>
                <a:ext uri="{FF2B5EF4-FFF2-40B4-BE49-F238E27FC236}">
                  <a16:creationId xmlns:a16="http://schemas.microsoft.com/office/drawing/2014/main" id="{D5378536-F8D8-4C10-B937-886198B7A956}"/>
                </a:ext>
              </a:extLst>
            </p:cNvPr>
            <p:cNvSpPr txBox="1"/>
            <p:nvPr/>
          </p:nvSpPr>
          <p:spPr bwMode="gray">
            <a:xfrm>
              <a:off x="4871185" y="5563884"/>
              <a:ext cx="222965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Possibilidade de </a:t>
              </a:r>
              <a:r>
                <a:rPr lang="pt-BR" sz="1400" b="1" dirty="0">
                  <a:solidFill>
                    <a:srgbClr val="646464"/>
                  </a:solidFill>
                </a:rPr>
                <a:t>Migração </a:t>
              </a:r>
              <a:br>
                <a:rPr lang="pt-BR" sz="1400" b="1" dirty="0">
                  <a:solidFill>
                    <a:srgbClr val="646464"/>
                  </a:solidFill>
                </a:rPr>
              </a:br>
              <a:r>
                <a:rPr lang="pt-BR" sz="1200" dirty="0">
                  <a:solidFill>
                    <a:srgbClr val="646464"/>
                  </a:solidFill>
                </a:rPr>
                <a:t>dos servidores se previsto na legislação municipal</a:t>
              </a:r>
            </a:p>
          </p:txBody>
        </p:sp>
        <p:sp>
          <p:nvSpPr>
            <p:cNvPr id="11" name="Textfeld 57">
              <a:extLst>
                <a:ext uri="{FF2B5EF4-FFF2-40B4-BE49-F238E27FC236}">
                  <a16:creationId xmlns:a16="http://schemas.microsoft.com/office/drawing/2014/main" id="{8A79EE6D-88A2-4C6D-A45A-CBCE22BE7066}"/>
                </a:ext>
              </a:extLst>
            </p:cNvPr>
            <p:cNvSpPr txBox="1"/>
            <p:nvPr/>
          </p:nvSpPr>
          <p:spPr bwMode="gray">
            <a:xfrm>
              <a:off x="8862103" y="2975213"/>
              <a:ext cx="26529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646464"/>
                  </a:solidFill>
                </a:rPr>
                <a:t>Adesão automática </a:t>
              </a:r>
              <a:r>
                <a:rPr lang="pt-BR" sz="1200" dirty="0">
                  <a:solidFill>
                    <a:srgbClr val="646464"/>
                  </a:solidFill>
                </a:rPr>
                <a:t>para os novos servidores com </a:t>
              </a:r>
              <a:r>
                <a:rPr kumimoji="0" lang="pt-BR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opt</a:t>
              </a:r>
              <a:r>
                <a:rPr kumimoji="0" lang="pt-B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out </a:t>
              </a:r>
              <a:r>
                <a:rPr lang="pt-BR" sz="1200" dirty="0">
                  <a:solidFill>
                    <a:srgbClr val="646464"/>
                  </a:solidFill>
                </a:rPr>
                <a:t>no prazo de 90 dias</a:t>
              </a:r>
            </a:p>
          </p:txBody>
        </p:sp>
        <p:sp>
          <p:nvSpPr>
            <p:cNvPr id="12" name="Textfeld 56">
              <a:extLst>
                <a:ext uri="{FF2B5EF4-FFF2-40B4-BE49-F238E27FC236}">
                  <a16:creationId xmlns:a16="http://schemas.microsoft.com/office/drawing/2014/main" id="{3EA0CFBC-4C8B-44AF-9113-78B982EA9794}"/>
                </a:ext>
              </a:extLst>
            </p:cNvPr>
            <p:cNvSpPr txBox="1"/>
            <p:nvPr/>
          </p:nvSpPr>
          <p:spPr bwMode="gray">
            <a:xfrm>
              <a:off x="6893303" y="1787571"/>
              <a:ext cx="252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646464"/>
                  </a:solidFill>
                </a:rPr>
                <a:t>Modalidade de </a:t>
              </a:r>
              <a:r>
                <a:rPr lang="pt-BR" sz="1400" b="1" dirty="0">
                  <a:solidFill>
                    <a:srgbClr val="646464"/>
                  </a:solidFill>
                </a:rPr>
                <a:t>Contribuição Definida </a:t>
              </a:r>
              <a:r>
                <a:rPr lang="pt-BR" sz="1200" dirty="0">
                  <a:solidFill>
                    <a:srgbClr val="646464"/>
                  </a:solidFill>
                </a:rPr>
                <a:t>com contratação de benefícios de risco junto à </a:t>
              </a:r>
              <a:r>
                <a:rPr lang="pt-BR" sz="1400" b="1" dirty="0">
                  <a:solidFill>
                    <a:srgbClr val="646464"/>
                  </a:solidFill>
                </a:rPr>
                <a:t>Seguradora</a:t>
              </a:r>
            </a:p>
          </p:txBody>
        </p:sp>
        <p:sp>
          <p:nvSpPr>
            <p:cNvPr id="13" name="Textfeld 58">
              <a:extLst>
                <a:ext uri="{FF2B5EF4-FFF2-40B4-BE49-F238E27FC236}">
                  <a16:creationId xmlns:a16="http://schemas.microsoft.com/office/drawing/2014/main" id="{6E26D24A-A8BE-4942-9851-B709F7E38875}"/>
                </a:ext>
              </a:extLst>
            </p:cNvPr>
            <p:cNvSpPr txBox="1"/>
            <p:nvPr/>
          </p:nvSpPr>
          <p:spPr bwMode="gray">
            <a:xfrm>
              <a:off x="1754462" y="1806708"/>
              <a:ext cx="34034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rgbClr val="646464"/>
                  </a:solidFill>
                </a:rPr>
                <a:t>Complementariedade </a:t>
              </a:r>
              <a:r>
                <a:rPr lang="pt-BR" sz="1200" dirty="0">
                  <a:solidFill>
                    <a:srgbClr val="646464"/>
                  </a:solidFill>
                </a:rPr>
                <a:t>dos pilares de atuação e expertise do </a:t>
              </a:r>
              <a:r>
                <a:rPr lang="pt-BR" sz="1400" b="1" dirty="0">
                  <a:solidFill>
                    <a:srgbClr val="646464"/>
                  </a:solidFill>
                </a:rPr>
                <a:t>Grupo MAG </a:t>
              </a:r>
              <a:r>
                <a:rPr lang="pt-BR" sz="1200" dirty="0">
                  <a:solidFill>
                    <a:srgbClr val="646464"/>
                  </a:solidFill>
                </a:rPr>
                <a:t>aplicados </a:t>
              </a:r>
              <a:r>
                <a:rPr lang="pt-BR" sz="1400" b="1" dirty="0">
                  <a:solidFill>
                    <a:srgbClr val="646464"/>
                  </a:solidFill>
                </a:rPr>
                <a:t>em benefício dos servidores</a:t>
              </a:r>
              <a:endParaRPr lang="pt-BR" sz="1200" b="1" dirty="0">
                <a:solidFill>
                  <a:srgbClr val="646464"/>
                </a:solidFill>
              </a:endParaRPr>
            </a:p>
          </p:txBody>
        </p:sp>
        <p:sp>
          <p:nvSpPr>
            <p:cNvPr id="14" name="Textfeld 59">
              <a:extLst>
                <a:ext uri="{FF2B5EF4-FFF2-40B4-BE49-F238E27FC236}">
                  <a16:creationId xmlns:a16="http://schemas.microsoft.com/office/drawing/2014/main" id="{28A27873-C052-4243-AA99-82AF4202D910}"/>
                </a:ext>
              </a:extLst>
            </p:cNvPr>
            <p:cNvSpPr txBox="1"/>
            <p:nvPr/>
          </p:nvSpPr>
          <p:spPr bwMode="gray">
            <a:xfrm>
              <a:off x="8617727" y="5048947"/>
              <a:ext cx="24512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646464"/>
                  </a:solidFill>
                </a:rPr>
                <a:t>Contribuições paritárias </a:t>
              </a:r>
              <a:r>
                <a:rPr lang="pt-BR" sz="1200" dirty="0">
                  <a:solidFill>
                    <a:srgbClr val="646464"/>
                  </a:solidFill>
                </a:rPr>
                <a:t>em </a:t>
              </a:r>
              <a:r>
                <a:rPr lang="pt-BR" sz="1400" b="1" dirty="0">
                  <a:solidFill>
                    <a:srgbClr val="646464"/>
                  </a:solidFill>
                </a:rPr>
                <a:t>%</a:t>
              </a:r>
              <a:r>
                <a:rPr lang="pt-BR" sz="1200" dirty="0">
                  <a:solidFill>
                    <a:srgbClr val="646464"/>
                  </a:solidFill>
                </a:rPr>
                <a:t> sobre a remuneração </a:t>
              </a:r>
              <a:r>
                <a:rPr lang="pt-BR" sz="1400" b="1" dirty="0">
                  <a:solidFill>
                    <a:srgbClr val="646464"/>
                  </a:solidFill>
                </a:rPr>
                <a:t>acima do teto</a:t>
              </a:r>
              <a:r>
                <a:rPr lang="pt-BR" sz="1200" dirty="0">
                  <a:solidFill>
                    <a:srgbClr val="646464"/>
                  </a:solidFill>
                </a:rPr>
                <a:t> do RGPS definida na legislação municipal</a:t>
              </a:r>
            </a:p>
          </p:txBody>
        </p:sp>
        <p:sp>
          <p:nvSpPr>
            <p:cNvPr id="15" name="Textfeld 61">
              <a:extLst>
                <a:ext uri="{FF2B5EF4-FFF2-40B4-BE49-F238E27FC236}">
                  <a16:creationId xmlns:a16="http://schemas.microsoft.com/office/drawing/2014/main" id="{833E394C-5867-4D2D-9960-A04F06895233}"/>
                </a:ext>
              </a:extLst>
            </p:cNvPr>
            <p:cNvSpPr txBox="1"/>
            <p:nvPr/>
          </p:nvSpPr>
          <p:spPr bwMode="gray">
            <a:xfrm>
              <a:off x="835612" y="4946195"/>
              <a:ext cx="258490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Possibilidade de adesão de </a:t>
              </a:r>
              <a:r>
                <a:rPr lang="pt-BR" sz="1400" b="1" dirty="0">
                  <a:solidFill>
                    <a:srgbClr val="646464"/>
                  </a:solidFill>
                </a:rPr>
                <a:t>servidores facultativos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ou seja, os com remuneração inferior ao teto do RGPS, se previsto na legislação </a:t>
              </a:r>
              <a:r>
                <a:rPr lang="pt-BR" sz="1200" dirty="0">
                  <a:solidFill>
                    <a:srgbClr val="646464"/>
                  </a:solidFill>
                </a:rPr>
                <a:t>municipal</a:t>
              </a:r>
            </a:p>
          </p:txBody>
        </p:sp>
        <p:sp>
          <p:nvSpPr>
            <p:cNvPr id="16" name="Textfeld 64">
              <a:extLst>
                <a:ext uri="{FF2B5EF4-FFF2-40B4-BE49-F238E27FC236}">
                  <a16:creationId xmlns:a16="http://schemas.microsoft.com/office/drawing/2014/main" id="{43E1A0EF-A8AF-497A-B4F5-4C8B8DA36667}"/>
                </a:ext>
              </a:extLst>
            </p:cNvPr>
            <p:cNvSpPr txBox="1"/>
            <p:nvPr/>
          </p:nvSpPr>
          <p:spPr bwMode="gray">
            <a:xfrm>
              <a:off x="610466" y="2954914"/>
              <a:ext cx="25849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>
                  <a:solidFill>
                    <a:srgbClr val="646464"/>
                  </a:solidFill>
                </a:rPr>
                <a:t>100% em </a:t>
              </a:r>
              <a:r>
                <a:rPr lang="pt-BR" sz="1400" b="1" dirty="0">
                  <a:solidFill>
                    <a:srgbClr val="646464"/>
                  </a:solidFill>
                </a:rPr>
                <a:t>conformidade </a:t>
              </a:r>
              <a:r>
                <a:rPr lang="pt-BR" sz="1200" dirty="0">
                  <a:solidFill>
                    <a:srgbClr val="646464"/>
                  </a:solidFill>
                </a:rPr>
                <a:t>com os comandos das legais aplicáveis ao Regime de Previdência Complementar</a:t>
              </a:r>
            </a:p>
          </p:txBody>
        </p:sp>
        <p:sp>
          <p:nvSpPr>
            <p:cNvPr id="17" name="Ellipse 239">
              <a:extLst>
                <a:ext uri="{FF2B5EF4-FFF2-40B4-BE49-F238E27FC236}">
                  <a16:creationId xmlns:a16="http://schemas.microsoft.com/office/drawing/2014/main" id="{6EB8C86B-2DA0-478C-BEAF-A90F37606389}"/>
                </a:ext>
              </a:extLst>
            </p:cNvPr>
            <p:cNvSpPr/>
            <p:nvPr/>
          </p:nvSpPr>
          <p:spPr bwMode="gray">
            <a:xfrm>
              <a:off x="7585677" y="4298210"/>
              <a:ext cx="544018" cy="507037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Ellipse 240">
              <a:extLst>
                <a:ext uri="{FF2B5EF4-FFF2-40B4-BE49-F238E27FC236}">
                  <a16:creationId xmlns:a16="http://schemas.microsoft.com/office/drawing/2014/main" id="{E18B9A7C-589A-4CA7-8EC5-9BBFAD2D0413}"/>
                </a:ext>
              </a:extLst>
            </p:cNvPr>
            <p:cNvSpPr/>
            <p:nvPr/>
          </p:nvSpPr>
          <p:spPr bwMode="gray">
            <a:xfrm>
              <a:off x="5581443" y="4722038"/>
              <a:ext cx="485692" cy="485690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Ellipse 238">
              <a:extLst>
                <a:ext uri="{FF2B5EF4-FFF2-40B4-BE49-F238E27FC236}">
                  <a16:creationId xmlns:a16="http://schemas.microsoft.com/office/drawing/2014/main" id="{C6A9FAC8-7B00-4270-974F-48AC8158832D}"/>
                </a:ext>
              </a:extLst>
            </p:cNvPr>
            <p:cNvSpPr/>
            <p:nvPr/>
          </p:nvSpPr>
          <p:spPr bwMode="gray">
            <a:xfrm>
              <a:off x="7917542" y="3366100"/>
              <a:ext cx="532123" cy="501207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Ellipse 244">
              <a:extLst>
                <a:ext uri="{FF2B5EF4-FFF2-40B4-BE49-F238E27FC236}">
                  <a16:creationId xmlns:a16="http://schemas.microsoft.com/office/drawing/2014/main" id="{0BEB10D4-7CBE-4341-B2B1-0950364467D7}"/>
                </a:ext>
              </a:extLst>
            </p:cNvPr>
            <p:cNvSpPr/>
            <p:nvPr/>
          </p:nvSpPr>
          <p:spPr bwMode="gray">
            <a:xfrm>
              <a:off x="3791120" y="4298210"/>
              <a:ext cx="423828" cy="423828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Ellipse 117">
              <a:extLst>
                <a:ext uri="{FF2B5EF4-FFF2-40B4-BE49-F238E27FC236}">
                  <a16:creationId xmlns:a16="http://schemas.microsoft.com/office/drawing/2014/main" id="{AA314C54-F64B-4845-9263-A00859230CA7}"/>
                </a:ext>
              </a:extLst>
            </p:cNvPr>
            <p:cNvSpPr/>
            <p:nvPr/>
          </p:nvSpPr>
          <p:spPr bwMode="gray">
            <a:xfrm>
              <a:off x="6625302" y="2954304"/>
              <a:ext cx="436933" cy="419557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2E6914-6C94-4007-BC83-028232D8CDCE}"/>
                </a:ext>
              </a:extLst>
            </p:cNvPr>
            <p:cNvCxnSpPr>
              <a:cxnSpLocks/>
              <a:stCxn id="9" idx="0"/>
              <a:endCxn id="9" idx="5"/>
            </p:cNvCxnSpPr>
            <p:nvPr/>
          </p:nvCxnSpPr>
          <p:spPr>
            <a:xfrm flipV="1">
              <a:off x="3152971" y="4111687"/>
              <a:ext cx="1004283" cy="129540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98">
              <a:extLst>
                <a:ext uri="{FF2B5EF4-FFF2-40B4-BE49-F238E27FC236}">
                  <a16:creationId xmlns:a16="http://schemas.microsoft.com/office/drawing/2014/main" id="{25216A83-9F3E-462A-8DBE-E1CA94D70AA2}"/>
                </a:ext>
              </a:extLst>
            </p:cNvPr>
            <p:cNvCxnSpPr>
              <a:cxnSpLocks/>
            </p:cNvCxnSpPr>
            <p:nvPr/>
          </p:nvCxnSpPr>
          <p:spPr>
            <a:xfrm>
              <a:off x="4249953" y="3418809"/>
              <a:ext cx="446940" cy="152321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99">
              <a:extLst>
                <a:ext uri="{FF2B5EF4-FFF2-40B4-BE49-F238E27FC236}">
                  <a16:creationId xmlns:a16="http://schemas.microsoft.com/office/drawing/2014/main" id="{1C573DD4-AEE3-404C-8DAA-7F8C03A65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6331" y="3399041"/>
              <a:ext cx="505588" cy="172089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00">
              <a:extLst>
                <a:ext uri="{FF2B5EF4-FFF2-40B4-BE49-F238E27FC236}">
                  <a16:creationId xmlns:a16="http://schemas.microsoft.com/office/drawing/2014/main" id="{6CC891DB-EE54-4038-BC15-B4088B13C940}"/>
                </a:ext>
              </a:extLst>
            </p:cNvPr>
            <p:cNvCxnSpPr>
              <a:cxnSpLocks/>
            </p:cNvCxnSpPr>
            <p:nvPr/>
          </p:nvCxnSpPr>
          <p:spPr>
            <a:xfrm>
              <a:off x="7757069" y="4076749"/>
              <a:ext cx="893999" cy="35027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01">
              <a:extLst>
                <a:ext uri="{FF2B5EF4-FFF2-40B4-BE49-F238E27FC236}">
                  <a16:creationId xmlns:a16="http://schemas.microsoft.com/office/drawing/2014/main" id="{4D84C5CA-1C1B-4E65-BB08-1AE39E09E104}"/>
                </a:ext>
              </a:extLst>
            </p:cNvPr>
            <p:cNvCxnSpPr>
              <a:cxnSpLocks/>
            </p:cNvCxnSpPr>
            <p:nvPr/>
          </p:nvCxnSpPr>
          <p:spPr>
            <a:xfrm>
              <a:off x="6893303" y="4637238"/>
              <a:ext cx="495464" cy="519954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02">
              <a:extLst>
                <a:ext uri="{FF2B5EF4-FFF2-40B4-BE49-F238E27FC236}">
                  <a16:creationId xmlns:a16="http://schemas.microsoft.com/office/drawing/2014/main" id="{65F504B9-44F2-4800-89CB-503830C42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7537" y="4708676"/>
              <a:ext cx="515069" cy="393700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39">
              <a:extLst>
                <a:ext uri="{FF2B5EF4-FFF2-40B4-BE49-F238E27FC236}">
                  <a16:creationId xmlns:a16="http://schemas.microsoft.com/office/drawing/2014/main" id="{679561D9-D5FC-41B2-B2D5-5BBC9E17FA95}"/>
                </a:ext>
              </a:extLst>
            </p:cNvPr>
            <p:cNvSpPr/>
            <p:nvPr/>
          </p:nvSpPr>
          <p:spPr bwMode="gray">
            <a:xfrm>
              <a:off x="3661651" y="3429521"/>
              <a:ext cx="423828" cy="423828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9" name="Ellipse 239">
              <a:extLst>
                <a:ext uri="{FF2B5EF4-FFF2-40B4-BE49-F238E27FC236}">
                  <a16:creationId xmlns:a16="http://schemas.microsoft.com/office/drawing/2014/main" id="{C82B5D23-4FE5-46EE-A415-1B31A4AC8C27}"/>
                </a:ext>
              </a:extLst>
            </p:cNvPr>
            <p:cNvSpPr/>
            <p:nvPr/>
          </p:nvSpPr>
          <p:spPr bwMode="gray">
            <a:xfrm>
              <a:off x="4932606" y="2975213"/>
              <a:ext cx="423828" cy="423828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0" name="Group 489">
              <a:extLst>
                <a:ext uri="{FF2B5EF4-FFF2-40B4-BE49-F238E27FC236}">
                  <a16:creationId xmlns:a16="http://schemas.microsoft.com/office/drawing/2014/main" id="{11A2633D-A142-4303-9996-A9C4854DD742}"/>
                </a:ext>
              </a:extLst>
            </p:cNvPr>
            <p:cNvGrpSpPr/>
            <p:nvPr/>
          </p:nvGrpSpPr>
          <p:grpSpPr>
            <a:xfrm>
              <a:off x="5535789" y="1463027"/>
              <a:ext cx="853906" cy="2586066"/>
              <a:chOff x="5596731" y="1613488"/>
              <a:chExt cx="979819" cy="2967395"/>
            </a:xfrm>
          </p:grpSpPr>
          <p:sp>
            <p:nvSpPr>
              <p:cNvPr id="31" name="Freeform 267">
                <a:extLst>
                  <a:ext uri="{FF2B5EF4-FFF2-40B4-BE49-F238E27FC236}">
                    <a16:creationId xmlns:a16="http://schemas.microsoft.com/office/drawing/2014/main" id="{F11CC809-C43C-43F2-99CA-19622CDAE6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7669" y="2299452"/>
                <a:ext cx="92531" cy="479832"/>
              </a:xfrm>
              <a:custGeom>
                <a:avLst/>
                <a:gdLst/>
                <a:ahLst/>
                <a:cxnLst>
                  <a:cxn ang="0">
                    <a:pos x="12" y="41"/>
                  </a:cxn>
                  <a:cxn ang="0">
                    <a:pos x="0" y="275"/>
                  </a:cxn>
                  <a:cxn ang="0">
                    <a:pos x="34" y="498"/>
                  </a:cxn>
                  <a:cxn ang="0">
                    <a:pos x="1" y="887"/>
                  </a:cxn>
                  <a:cxn ang="0">
                    <a:pos x="35" y="736"/>
                  </a:cxn>
                  <a:cxn ang="0">
                    <a:pos x="18" y="415"/>
                  </a:cxn>
                  <a:cxn ang="0">
                    <a:pos x="24" y="211"/>
                  </a:cxn>
                  <a:cxn ang="0">
                    <a:pos x="29" y="0"/>
                  </a:cxn>
                </a:cxnLst>
                <a:rect l="0" t="0" r="r" b="b"/>
                <a:pathLst>
                  <a:path w="171" h="887">
                    <a:moveTo>
                      <a:pt x="12" y="41"/>
                    </a:moveTo>
                    <a:cubicBezTo>
                      <a:pt x="37" y="97"/>
                      <a:pt x="0" y="207"/>
                      <a:pt x="0" y="275"/>
                    </a:cubicBezTo>
                    <a:cubicBezTo>
                      <a:pt x="0" y="361"/>
                      <a:pt x="6" y="422"/>
                      <a:pt x="34" y="498"/>
                    </a:cubicBezTo>
                    <a:cubicBezTo>
                      <a:pt x="80" y="621"/>
                      <a:pt x="171" y="811"/>
                      <a:pt x="1" y="887"/>
                    </a:cubicBezTo>
                    <a:cubicBezTo>
                      <a:pt x="13" y="832"/>
                      <a:pt x="35" y="802"/>
                      <a:pt x="35" y="736"/>
                    </a:cubicBezTo>
                    <a:cubicBezTo>
                      <a:pt x="35" y="631"/>
                      <a:pt x="28" y="520"/>
                      <a:pt x="18" y="415"/>
                    </a:cubicBezTo>
                    <a:cubicBezTo>
                      <a:pt x="11" y="345"/>
                      <a:pt x="18" y="278"/>
                      <a:pt x="24" y="211"/>
                    </a:cubicBezTo>
                    <a:cubicBezTo>
                      <a:pt x="30" y="144"/>
                      <a:pt x="7" y="62"/>
                      <a:pt x="29" y="0"/>
                    </a:cubicBezTo>
                  </a:path>
                </a:pathLst>
              </a:custGeom>
              <a:solidFill>
                <a:srgbClr val="1B242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68">
                <a:extLst>
                  <a:ext uri="{FF2B5EF4-FFF2-40B4-BE49-F238E27FC236}">
                    <a16:creationId xmlns:a16="http://schemas.microsoft.com/office/drawing/2014/main" id="{A5BF46E5-3CE0-45D3-ACB8-3BF67505D7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35298" y="4251987"/>
                <a:ext cx="272554" cy="291105"/>
              </a:xfrm>
              <a:custGeom>
                <a:avLst/>
                <a:gdLst/>
                <a:ahLst/>
                <a:cxnLst>
                  <a:cxn ang="0">
                    <a:pos x="453" y="0"/>
                  </a:cxn>
                  <a:cxn ang="0">
                    <a:pos x="491" y="43"/>
                  </a:cxn>
                  <a:cxn ang="0">
                    <a:pos x="503" y="116"/>
                  </a:cxn>
                  <a:cxn ang="0">
                    <a:pos x="451" y="228"/>
                  </a:cxn>
                  <a:cxn ang="0">
                    <a:pos x="385" y="327"/>
                  </a:cxn>
                  <a:cxn ang="0">
                    <a:pos x="343" y="382"/>
                  </a:cxn>
                  <a:cxn ang="0">
                    <a:pos x="324" y="452"/>
                  </a:cxn>
                  <a:cxn ang="0">
                    <a:pos x="196" y="515"/>
                  </a:cxn>
                  <a:cxn ang="0">
                    <a:pos x="56" y="537"/>
                  </a:cxn>
                  <a:cxn ang="0">
                    <a:pos x="4" y="531"/>
                  </a:cxn>
                  <a:cxn ang="0">
                    <a:pos x="44" y="415"/>
                  </a:cxn>
                  <a:cxn ang="0">
                    <a:pos x="94" y="301"/>
                  </a:cxn>
                  <a:cxn ang="0">
                    <a:pos x="205" y="239"/>
                  </a:cxn>
                  <a:cxn ang="0">
                    <a:pos x="318" y="133"/>
                  </a:cxn>
                  <a:cxn ang="0">
                    <a:pos x="372" y="26"/>
                  </a:cxn>
                  <a:cxn ang="0">
                    <a:pos x="471" y="11"/>
                  </a:cxn>
                </a:cxnLst>
                <a:rect l="0" t="0" r="r" b="b"/>
                <a:pathLst>
                  <a:path w="504" h="538">
                    <a:moveTo>
                      <a:pt x="453" y="0"/>
                    </a:moveTo>
                    <a:cubicBezTo>
                      <a:pt x="468" y="18"/>
                      <a:pt x="482" y="20"/>
                      <a:pt x="491" y="43"/>
                    </a:cubicBezTo>
                    <a:cubicBezTo>
                      <a:pt x="500" y="66"/>
                      <a:pt x="502" y="91"/>
                      <a:pt x="503" y="116"/>
                    </a:cubicBezTo>
                    <a:cubicBezTo>
                      <a:pt x="504" y="156"/>
                      <a:pt x="497" y="220"/>
                      <a:pt x="451" y="228"/>
                    </a:cubicBezTo>
                    <a:cubicBezTo>
                      <a:pt x="427" y="259"/>
                      <a:pt x="408" y="295"/>
                      <a:pt x="385" y="327"/>
                    </a:cubicBezTo>
                    <a:cubicBezTo>
                      <a:pt x="373" y="344"/>
                      <a:pt x="349" y="362"/>
                      <a:pt x="343" y="382"/>
                    </a:cubicBezTo>
                    <a:cubicBezTo>
                      <a:pt x="334" y="411"/>
                      <a:pt x="345" y="427"/>
                      <a:pt x="324" y="452"/>
                    </a:cubicBezTo>
                    <a:cubicBezTo>
                      <a:pt x="289" y="493"/>
                      <a:pt x="242" y="495"/>
                      <a:pt x="196" y="515"/>
                    </a:cubicBezTo>
                    <a:cubicBezTo>
                      <a:pt x="151" y="535"/>
                      <a:pt x="109" y="535"/>
                      <a:pt x="56" y="537"/>
                    </a:cubicBezTo>
                    <a:cubicBezTo>
                      <a:pt x="42" y="538"/>
                      <a:pt x="19" y="532"/>
                      <a:pt x="4" y="531"/>
                    </a:cubicBezTo>
                    <a:cubicBezTo>
                      <a:pt x="0" y="499"/>
                      <a:pt x="30" y="441"/>
                      <a:pt x="44" y="415"/>
                    </a:cubicBezTo>
                    <a:cubicBezTo>
                      <a:pt x="62" y="381"/>
                      <a:pt x="70" y="333"/>
                      <a:pt x="94" y="301"/>
                    </a:cubicBezTo>
                    <a:cubicBezTo>
                      <a:pt x="120" y="267"/>
                      <a:pt x="170" y="258"/>
                      <a:pt x="205" y="239"/>
                    </a:cubicBezTo>
                    <a:cubicBezTo>
                      <a:pt x="250" y="213"/>
                      <a:pt x="288" y="178"/>
                      <a:pt x="318" y="133"/>
                    </a:cubicBezTo>
                    <a:cubicBezTo>
                      <a:pt x="340" y="101"/>
                      <a:pt x="341" y="52"/>
                      <a:pt x="372" y="26"/>
                    </a:cubicBezTo>
                    <a:cubicBezTo>
                      <a:pt x="398" y="5"/>
                      <a:pt x="439" y="6"/>
                      <a:pt x="471" y="11"/>
                    </a:cubicBezTo>
                  </a:path>
                </a:pathLst>
              </a:custGeom>
              <a:solidFill>
                <a:srgbClr val="1D45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69">
                <a:extLst>
                  <a:ext uri="{FF2B5EF4-FFF2-40B4-BE49-F238E27FC236}">
                    <a16:creationId xmlns:a16="http://schemas.microsoft.com/office/drawing/2014/main" id="{323A7D68-3C4F-4AED-87A9-803020BDCC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5457" y="3032597"/>
                <a:ext cx="420969" cy="1436288"/>
              </a:xfrm>
              <a:custGeom>
                <a:avLst/>
                <a:gdLst/>
                <a:ahLst/>
                <a:cxnLst>
                  <a:cxn ang="0">
                    <a:pos x="751" y="46"/>
                  </a:cxn>
                  <a:cxn ang="0">
                    <a:pos x="715" y="302"/>
                  </a:cxn>
                  <a:cxn ang="0">
                    <a:pos x="696" y="587"/>
                  </a:cxn>
                  <a:cxn ang="0">
                    <a:pos x="681" y="884"/>
                  </a:cxn>
                  <a:cxn ang="0">
                    <a:pos x="689" y="1016"/>
                  </a:cxn>
                  <a:cxn ang="0">
                    <a:pos x="651" y="1113"/>
                  </a:cxn>
                  <a:cxn ang="0">
                    <a:pos x="622" y="1298"/>
                  </a:cxn>
                  <a:cxn ang="0">
                    <a:pos x="568" y="1465"/>
                  </a:cxn>
                  <a:cxn ang="0">
                    <a:pos x="547" y="1679"/>
                  </a:cxn>
                  <a:cxn ang="0">
                    <a:pos x="424" y="2026"/>
                  </a:cxn>
                  <a:cxn ang="0">
                    <a:pos x="377" y="2201"/>
                  </a:cxn>
                  <a:cxn ang="0">
                    <a:pos x="377" y="2291"/>
                  </a:cxn>
                  <a:cxn ang="0">
                    <a:pos x="374" y="2408"/>
                  </a:cxn>
                  <a:cxn ang="0">
                    <a:pos x="286" y="2521"/>
                  </a:cxn>
                  <a:cxn ang="0">
                    <a:pos x="211" y="2655"/>
                  </a:cxn>
                  <a:cxn ang="0">
                    <a:pos x="12" y="2581"/>
                  </a:cxn>
                  <a:cxn ang="0">
                    <a:pos x="113" y="2475"/>
                  </a:cxn>
                  <a:cxn ang="0">
                    <a:pos x="210" y="2354"/>
                  </a:cxn>
                  <a:cxn ang="0">
                    <a:pos x="252" y="1741"/>
                  </a:cxn>
                  <a:cxn ang="0">
                    <a:pos x="270" y="1473"/>
                  </a:cxn>
                  <a:cxn ang="0">
                    <a:pos x="283" y="1380"/>
                  </a:cxn>
                  <a:cxn ang="0">
                    <a:pos x="345" y="1184"/>
                  </a:cxn>
                  <a:cxn ang="0">
                    <a:pos x="354" y="1079"/>
                  </a:cxn>
                  <a:cxn ang="0">
                    <a:pos x="372" y="967"/>
                  </a:cxn>
                  <a:cxn ang="0">
                    <a:pos x="357" y="676"/>
                  </a:cxn>
                  <a:cxn ang="0">
                    <a:pos x="358" y="8"/>
                  </a:cxn>
                  <a:cxn ang="0">
                    <a:pos x="778" y="50"/>
                  </a:cxn>
                </a:cxnLst>
                <a:rect l="0" t="0" r="r" b="b"/>
                <a:pathLst>
                  <a:path w="778" h="2655">
                    <a:moveTo>
                      <a:pt x="751" y="46"/>
                    </a:moveTo>
                    <a:cubicBezTo>
                      <a:pt x="750" y="133"/>
                      <a:pt x="733" y="218"/>
                      <a:pt x="715" y="302"/>
                    </a:cubicBezTo>
                    <a:cubicBezTo>
                      <a:pt x="694" y="393"/>
                      <a:pt x="701" y="495"/>
                      <a:pt x="696" y="587"/>
                    </a:cubicBezTo>
                    <a:cubicBezTo>
                      <a:pt x="692" y="687"/>
                      <a:pt x="680" y="784"/>
                      <a:pt x="681" y="884"/>
                    </a:cubicBezTo>
                    <a:cubicBezTo>
                      <a:pt x="681" y="929"/>
                      <a:pt x="689" y="970"/>
                      <a:pt x="689" y="1016"/>
                    </a:cubicBezTo>
                    <a:cubicBezTo>
                      <a:pt x="688" y="1062"/>
                      <a:pt x="669" y="1075"/>
                      <a:pt x="651" y="1113"/>
                    </a:cubicBezTo>
                    <a:cubicBezTo>
                      <a:pt x="634" y="1151"/>
                      <a:pt x="641" y="1272"/>
                      <a:pt x="622" y="1298"/>
                    </a:cubicBezTo>
                    <a:cubicBezTo>
                      <a:pt x="592" y="1340"/>
                      <a:pt x="568" y="1404"/>
                      <a:pt x="568" y="1465"/>
                    </a:cubicBezTo>
                    <a:cubicBezTo>
                      <a:pt x="568" y="1538"/>
                      <a:pt x="568" y="1609"/>
                      <a:pt x="547" y="1679"/>
                    </a:cubicBezTo>
                    <a:cubicBezTo>
                      <a:pt x="529" y="1741"/>
                      <a:pt x="445" y="1972"/>
                      <a:pt x="424" y="2026"/>
                    </a:cubicBezTo>
                    <a:cubicBezTo>
                      <a:pt x="402" y="2084"/>
                      <a:pt x="382" y="2137"/>
                      <a:pt x="377" y="2201"/>
                    </a:cubicBezTo>
                    <a:cubicBezTo>
                      <a:pt x="374" y="2231"/>
                      <a:pt x="370" y="2262"/>
                      <a:pt x="377" y="2291"/>
                    </a:cubicBezTo>
                    <a:cubicBezTo>
                      <a:pt x="384" y="2320"/>
                      <a:pt x="384" y="2374"/>
                      <a:pt x="374" y="2408"/>
                    </a:cubicBezTo>
                    <a:cubicBezTo>
                      <a:pt x="358" y="2461"/>
                      <a:pt x="327" y="2480"/>
                      <a:pt x="286" y="2521"/>
                    </a:cubicBezTo>
                    <a:cubicBezTo>
                      <a:pt x="255" y="2552"/>
                      <a:pt x="255" y="2616"/>
                      <a:pt x="211" y="2655"/>
                    </a:cubicBezTo>
                    <a:cubicBezTo>
                      <a:pt x="211" y="2655"/>
                      <a:pt x="0" y="2611"/>
                      <a:pt x="12" y="2581"/>
                    </a:cubicBezTo>
                    <a:cubicBezTo>
                      <a:pt x="29" y="2541"/>
                      <a:pt x="79" y="2502"/>
                      <a:pt x="113" y="2475"/>
                    </a:cubicBezTo>
                    <a:cubicBezTo>
                      <a:pt x="148" y="2445"/>
                      <a:pt x="189" y="2396"/>
                      <a:pt x="210" y="2354"/>
                    </a:cubicBezTo>
                    <a:cubicBezTo>
                      <a:pt x="236" y="2303"/>
                      <a:pt x="255" y="1803"/>
                      <a:pt x="252" y="1741"/>
                    </a:cubicBezTo>
                    <a:cubicBezTo>
                      <a:pt x="251" y="1710"/>
                      <a:pt x="264" y="1503"/>
                      <a:pt x="270" y="1473"/>
                    </a:cubicBezTo>
                    <a:cubicBezTo>
                      <a:pt x="277" y="1436"/>
                      <a:pt x="286" y="1414"/>
                      <a:pt x="283" y="1380"/>
                    </a:cubicBezTo>
                    <a:cubicBezTo>
                      <a:pt x="278" y="1310"/>
                      <a:pt x="329" y="1249"/>
                      <a:pt x="345" y="1184"/>
                    </a:cubicBezTo>
                    <a:cubicBezTo>
                      <a:pt x="354" y="1152"/>
                      <a:pt x="350" y="1112"/>
                      <a:pt x="354" y="1079"/>
                    </a:cubicBezTo>
                    <a:cubicBezTo>
                      <a:pt x="357" y="1041"/>
                      <a:pt x="368" y="1005"/>
                      <a:pt x="372" y="967"/>
                    </a:cubicBezTo>
                    <a:cubicBezTo>
                      <a:pt x="382" y="870"/>
                      <a:pt x="373" y="768"/>
                      <a:pt x="357" y="676"/>
                    </a:cubicBezTo>
                    <a:cubicBezTo>
                      <a:pt x="321" y="456"/>
                      <a:pt x="347" y="227"/>
                      <a:pt x="358" y="8"/>
                    </a:cubicBezTo>
                    <a:cubicBezTo>
                      <a:pt x="506" y="0"/>
                      <a:pt x="644" y="5"/>
                      <a:pt x="778" y="50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70">
                <a:extLst>
                  <a:ext uri="{FF2B5EF4-FFF2-40B4-BE49-F238E27FC236}">
                    <a16:creationId xmlns:a16="http://schemas.microsoft.com/office/drawing/2014/main" id="{FAFE7D58-74D8-417B-9C8D-7D1D98B670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4113" y="1936429"/>
                <a:ext cx="306223" cy="515561"/>
              </a:xfrm>
              <a:custGeom>
                <a:avLst/>
                <a:gdLst/>
                <a:ahLst/>
                <a:cxnLst>
                  <a:cxn ang="0">
                    <a:pos x="136" y="59"/>
                  </a:cxn>
                  <a:cxn ang="0">
                    <a:pos x="84" y="133"/>
                  </a:cxn>
                  <a:cxn ang="0">
                    <a:pos x="53" y="222"/>
                  </a:cxn>
                  <a:cxn ang="0">
                    <a:pos x="12" y="339"/>
                  </a:cxn>
                  <a:cxn ang="0">
                    <a:pos x="3" y="386"/>
                  </a:cxn>
                  <a:cxn ang="0">
                    <a:pos x="46" y="494"/>
                  </a:cxn>
                  <a:cxn ang="0">
                    <a:pos x="96" y="654"/>
                  </a:cxn>
                  <a:cxn ang="0">
                    <a:pos x="136" y="714"/>
                  </a:cxn>
                  <a:cxn ang="0">
                    <a:pos x="142" y="820"/>
                  </a:cxn>
                  <a:cxn ang="0">
                    <a:pos x="260" y="931"/>
                  </a:cxn>
                  <a:cxn ang="0">
                    <a:pos x="377" y="829"/>
                  </a:cxn>
                  <a:cxn ang="0">
                    <a:pos x="429" y="674"/>
                  </a:cxn>
                  <a:cxn ang="0">
                    <a:pos x="471" y="538"/>
                  </a:cxn>
                  <a:cxn ang="0">
                    <a:pos x="534" y="445"/>
                  </a:cxn>
                  <a:cxn ang="0">
                    <a:pos x="560" y="355"/>
                  </a:cxn>
                  <a:cxn ang="0">
                    <a:pos x="514" y="238"/>
                  </a:cxn>
                  <a:cxn ang="0">
                    <a:pos x="436" y="124"/>
                  </a:cxn>
                  <a:cxn ang="0">
                    <a:pos x="322" y="4"/>
                  </a:cxn>
                  <a:cxn ang="0">
                    <a:pos x="179" y="36"/>
                  </a:cxn>
                </a:cxnLst>
                <a:rect l="0" t="0" r="r" b="b"/>
                <a:pathLst>
                  <a:path w="566" h="953">
                    <a:moveTo>
                      <a:pt x="136" y="59"/>
                    </a:moveTo>
                    <a:cubicBezTo>
                      <a:pt x="136" y="88"/>
                      <a:pt x="99" y="110"/>
                      <a:pt x="84" y="133"/>
                    </a:cubicBezTo>
                    <a:cubicBezTo>
                      <a:pt x="65" y="163"/>
                      <a:pt x="62" y="189"/>
                      <a:pt x="53" y="222"/>
                    </a:cubicBezTo>
                    <a:cubicBezTo>
                      <a:pt x="43" y="258"/>
                      <a:pt x="23" y="300"/>
                      <a:pt x="12" y="339"/>
                    </a:cubicBezTo>
                    <a:cubicBezTo>
                      <a:pt x="7" y="356"/>
                      <a:pt x="4" y="368"/>
                      <a:pt x="3" y="386"/>
                    </a:cubicBezTo>
                    <a:cubicBezTo>
                      <a:pt x="0" y="439"/>
                      <a:pt x="30" y="452"/>
                      <a:pt x="46" y="494"/>
                    </a:cubicBezTo>
                    <a:cubicBezTo>
                      <a:pt x="66" y="547"/>
                      <a:pt x="69" y="601"/>
                      <a:pt x="96" y="654"/>
                    </a:cubicBezTo>
                    <a:cubicBezTo>
                      <a:pt x="106" y="675"/>
                      <a:pt x="127" y="692"/>
                      <a:pt x="136" y="714"/>
                    </a:cubicBezTo>
                    <a:cubicBezTo>
                      <a:pt x="148" y="744"/>
                      <a:pt x="137" y="786"/>
                      <a:pt x="142" y="820"/>
                    </a:cubicBezTo>
                    <a:cubicBezTo>
                      <a:pt x="153" y="889"/>
                      <a:pt x="176" y="953"/>
                      <a:pt x="260" y="931"/>
                    </a:cubicBezTo>
                    <a:cubicBezTo>
                      <a:pt x="282" y="880"/>
                      <a:pt x="342" y="868"/>
                      <a:pt x="377" y="829"/>
                    </a:cubicBezTo>
                    <a:cubicBezTo>
                      <a:pt x="417" y="784"/>
                      <a:pt x="421" y="730"/>
                      <a:pt x="429" y="674"/>
                    </a:cubicBezTo>
                    <a:cubicBezTo>
                      <a:pt x="435" y="631"/>
                      <a:pt x="447" y="575"/>
                      <a:pt x="471" y="538"/>
                    </a:cubicBezTo>
                    <a:cubicBezTo>
                      <a:pt x="494" y="502"/>
                      <a:pt x="520" y="487"/>
                      <a:pt x="534" y="445"/>
                    </a:cubicBezTo>
                    <a:cubicBezTo>
                      <a:pt x="544" y="414"/>
                      <a:pt x="557" y="388"/>
                      <a:pt x="560" y="355"/>
                    </a:cubicBezTo>
                    <a:cubicBezTo>
                      <a:pt x="566" y="305"/>
                      <a:pt x="541" y="281"/>
                      <a:pt x="514" y="238"/>
                    </a:cubicBezTo>
                    <a:cubicBezTo>
                      <a:pt x="487" y="197"/>
                      <a:pt x="453" y="170"/>
                      <a:pt x="436" y="124"/>
                    </a:cubicBezTo>
                    <a:cubicBezTo>
                      <a:pt x="413" y="64"/>
                      <a:pt x="396" y="10"/>
                      <a:pt x="322" y="4"/>
                    </a:cubicBezTo>
                    <a:cubicBezTo>
                      <a:pt x="271" y="0"/>
                      <a:pt x="227" y="27"/>
                      <a:pt x="179" y="36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71">
                <a:extLst>
                  <a:ext uri="{FF2B5EF4-FFF2-40B4-BE49-F238E27FC236}">
                    <a16:creationId xmlns:a16="http://schemas.microsoft.com/office/drawing/2014/main" id="{0CF7E050-EC80-48C5-BB2A-38F26881B4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3671" y="4234581"/>
                <a:ext cx="206591" cy="346302"/>
              </a:xfrm>
              <a:custGeom>
                <a:avLst/>
                <a:gdLst/>
                <a:ahLst/>
                <a:cxnLst>
                  <a:cxn ang="0">
                    <a:pos x="99" y="26"/>
                  </a:cxn>
                  <a:cxn ang="0">
                    <a:pos x="29" y="111"/>
                  </a:cxn>
                  <a:cxn ang="0">
                    <a:pos x="8" y="172"/>
                  </a:cxn>
                  <a:cxn ang="0">
                    <a:pos x="31" y="239"/>
                  </a:cxn>
                  <a:cxn ang="0">
                    <a:pos x="78" y="368"/>
                  </a:cxn>
                  <a:cxn ang="0">
                    <a:pos x="93" y="429"/>
                  </a:cxn>
                  <a:cxn ang="0">
                    <a:pos x="99" y="508"/>
                  </a:cxn>
                  <a:cxn ang="0">
                    <a:pos x="209" y="588"/>
                  </a:cxn>
                  <a:cxn ang="0">
                    <a:pos x="370" y="639"/>
                  </a:cxn>
                  <a:cxn ang="0">
                    <a:pos x="377" y="496"/>
                  </a:cxn>
                  <a:cxn ang="0">
                    <a:pos x="362" y="438"/>
                  </a:cxn>
                  <a:cxn ang="0">
                    <a:pos x="327" y="390"/>
                  </a:cxn>
                  <a:cxn ang="0">
                    <a:pos x="279" y="275"/>
                  </a:cxn>
                  <a:cxn ang="0">
                    <a:pos x="238" y="146"/>
                  </a:cxn>
                  <a:cxn ang="0">
                    <a:pos x="186" y="38"/>
                  </a:cxn>
                  <a:cxn ang="0">
                    <a:pos x="81" y="26"/>
                  </a:cxn>
                </a:cxnLst>
                <a:rect l="0" t="0" r="r" b="b"/>
                <a:pathLst>
                  <a:path w="382" h="640">
                    <a:moveTo>
                      <a:pt x="99" y="26"/>
                    </a:moveTo>
                    <a:cubicBezTo>
                      <a:pt x="49" y="19"/>
                      <a:pt x="36" y="75"/>
                      <a:pt x="29" y="111"/>
                    </a:cubicBezTo>
                    <a:cubicBezTo>
                      <a:pt x="25" y="132"/>
                      <a:pt x="13" y="152"/>
                      <a:pt x="8" y="172"/>
                    </a:cubicBezTo>
                    <a:cubicBezTo>
                      <a:pt x="0" y="203"/>
                      <a:pt x="19" y="212"/>
                      <a:pt x="31" y="239"/>
                    </a:cubicBezTo>
                    <a:cubicBezTo>
                      <a:pt x="49" y="281"/>
                      <a:pt x="70" y="324"/>
                      <a:pt x="78" y="368"/>
                    </a:cubicBezTo>
                    <a:cubicBezTo>
                      <a:pt x="82" y="389"/>
                      <a:pt x="89" y="408"/>
                      <a:pt x="93" y="429"/>
                    </a:cubicBezTo>
                    <a:cubicBezTo>
                      <a:pt x="98" y="453"/>
                      <a:pt x="91" y="484"/>
                      <a:pt x="99" y="508"/>
                    </a:cubicBezTo>
                    <a:cubicBezTo>
                      <a:pt x="113" y="556"/>
                      <a:pt x="168" y="570"/>
                      <a:pt x="209" y="588"/>
                    </a:cubicBezTo>
                    <a:cubicBezTo>
                      <a:pt x="259" y="609"/>
                      <a:pt x="315" y="640"/>
                      <a:pt x="370" y="639"/>
                    </a:cubicBezTo>
                    <a:cubicBezTo>
                      <a:pt x="376" y="592"/>
                      <a:pt x="382" y="545"/>
                      <a:pt x="377" y="496"/>
                    </a:cubicBezTo>
                    <a:cubicBezTo>
                      <a:pt x="375" y="474"/>
                      <a:pt x="372" y="457"/>
                      <a:pt x="362" y="438"/>
                    </a:cubicBezTo>
                    <a:cubicBezTo>
                      <a:pt x="352" y="421"/>
                      <a:pt x="338" y="407"/>
                      <a:pt x="327" y="390"/>
                    </a:cubicBezTo>
                    <a:cubicBezTo>
                      <a:pt x="306" y="355"/>
                      <a:pt x="294" y="313"/>
                      <a:pt x="279" y="275"/>
                    </a:cubicBezTo>
                    <a:cubicBezTo>
                      <a:pt x="263" y="233"/>
                      <a:pt x="245" y="189"/>
                      <a:pt x="238" y="146"/>
                    </a:cubicBezTo>
                    <a:cubicBezTo>
                      <a:pt x="232" y="107"/>
                      <a:pt x="215" y="66"/>
                      <a:pt x="186" y="38"/>
                    </a:cubicBezTo>
                    <a:cubicBezTo>
                      <a:pt x="162" y="15"/>
                      <a:pt x="107" y="0"/>
                      <a:pt x="81" y="26"/>
                    </a:cubicBezTo>
                  </a:path>
                </a:pathLst>
              </a:custGeom>
              <a:solidFill>
                <a:srgbClr val="1D45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72">
                <a:extLst>
                  <a:ext uri="{FF2B5EF4-FFF2-40B4-BE49-F238E27FC236}">
                    <a16:creationId xmlns:a16="http://schemas.microsoft.com/office/drawing/2014/main" id="{EBB3EF4D-29E0-4B0C-A66E-674FEE4680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0697" y="3046568"/>
                <a:ext cx="254918" cy="1442928"/>
              </a:xfrm>
              <a:custGeom>
                <a:avLst/>
                <a:gdLst/>
                <a:ahLst/>
                <a:cxnLst>
                  <a:cxn ang="0">
                    <a:pos x="66" y="16"/>
                  </a:cxn>
                  <a:cxn ang="0">
                    <a:pos x="48" y="498"/>
                  </a:cxn>
                  <a:cxn ang="0">
                    <a:pos x="84" y="980"/>
                  </a:cxn>
                  <a:cxn ang="0">
                    <a:pos x="89" y="1181"/>
                  </a:cxn>
                  <a:cxn ang="0">
                    <a:pos x="62" y="1388"/>
                  </a:cxn>
                  <a:cxn ang="0">
                    <a:pos x="66" y="1789"/>
                  </a:cxn>
                  <a:cxn ang="0">
                    <a:pos x="20" y="2297"/>
                  </a:cxn>
                  <a:cxn ang="0">
                    <a:pos x="4" y="2358"/>
                  </a:cxn>
                  <a:cxn ang="0">
                    <a:pos x="48" y="2479"/>
                  </a:cxn>
                  <a:cxn ang="0">
                    <a:pos x="91" y="2636"/>
                  </a:cxn>
                  <a:cxn ang="0">
                    <a:pos x="273" y="2631"/>
                  </a:cxn>
                  <a:cxn ang="0">
                    <a:pos x="201" y="2214"/>
                  </a:cxn>
                  <a:cxn ang="0">
                    <a:pos x="364" y="1357"/>
                  </a:cxn>
                  <a:cxn ang="0">
                    <a:pos x="353" y="1118"/>
                  </a:cxn>
                  <a:cxn ang="0">
                    <a:pos x="407" y="761"/>
                  </a:cxn>
                  <a:cxn ang="0">
                    <a:pos x="434" y="515"/>
                  </a:cxn>
                  <a:cxn ang="0">
                    <a:pos x="407" y="8"/>
                  </a:cxn>
                  <a:cxn ang="0">
                    <a:pos x="66" y="7"/>
                  </a:cxn>
                </a:cxnLst>
                <a:rect l="0" t="0" r="r" b="b"/>
                <a:pathLst>
                  <a:path w="471" h="2667">
                    <a:moveTo>
                      <a:pt x="66" y="16"/>
                    </a:moveTo>
                    <a:cubicBezTo>
                      <a:pt x="97" y="171"/>
                      <a:pt x="48" y="335"/>
                      <a:pt x="48" y="498"/>
                    </a:cubicBezTo>
                    <a:cubicBezTo>
                      <a:pt x="48" y="668"/>
                      <a:pt x="53" y="823"/>
                      <a:pt x="84" y="980"/>
                    </a:cubicBezTo>
                    <a:cubicBezTo>
                      <a:pt x="97" y="1046"/>
                      <a:pt x="92" y="1111"/>
                      <a:pt x="89" y="1181"/>
                    </a:cubicBezTo>
                    <a:cubicBezTo>
                      <a:pt x="85" y="1254"/>
                      <a:pt x="89" y="1324"/>
                      <a:pt x="62" y="1388"/>
                    </a:cubicBezTo>
                    <a:cubicBezTo>
                      <a:pt x="0" y="1540"/>
                      <a:pt x="59" y="1653"/>
                      <a:pt x="66" y="1789"/>
                    </a:cubicBezTo>
                    <a:cubicBezTo>
                      <a:pt x="72" y="1893"/>
                      <a:pt x="35" y="2179"/>
                      <a:pt x="20" y="2297"/>
                    </a:cubicBezTo>
                    <a:cubicBezTo>
                      <a:pt x="19" y="2307"/>
                      <a:pt x="1" y="2333"/>
                      <a:pt x="4" y="2358"/>
                    </a:cubicBezTo>
                    <a:cubicBezTo>
                      <a:pt x="8" y="2405"/>
                      <a:pt x="36" y="2460"/>
                      <a:pt x="48" y="2479"/>
                    </a:cubicBezTo>
                    <a:cubicBezTo>
                      <a:pt x="75" y="2521"/>
                      <a:pt x="52" y="2613"/>
                      <a:pt x="91" y="2636"/>
                    </a:cubicBezTo>
                    <a:cubicBezTo>
                      <a:pt x="144" y="2667"/>
                      <a:pt x="273" y="2631"/>
                      <a:pt x="273" y="2631"/>
                    </a:cubicBezTo>
                    <a:cubicBezTo>
                      <a:pt x="232" y="2565"/>
                      <a:pt x="185" y="2354"/>
                      <a:pt x="201" y="2214"/>
                    </a:cubicBezTo>
                    <a:cubicBezTo>
                      <a:pt x="216" y="2078"/>
                      <a:pt x="371" y="1520"/>
                      <a:pt x="364" y="1357"/>
                    </a:cubicBezTo>
                    <a:cubicBezTo>
                      <a:pt x="359" y="1232"/>
                      <a:pt x="343" y="1241"/>
                      <a:pt x="353" y="1118"/>
                    </a:cubicBezTo>
                    <a:cubicBezTo>
                      <a:pt x="359" y="1043"/>
                      <a:pt x="391" y="831"/>
                      <a:pt x="407" y="761"/>
                    </a:cubicBezTo>
                    <a:cubicBezTo>
                      <a:pt x="426" y="679"/>
                      <a:pt x="434" y="601"/>
                      <a:pt x="434" y="515"/>
                    </a:cubicBezTo>
                    <a:cubicBezTo>
                      <a:pt x="434" y="360"/>
                      <a:pt x="471" y="144"/>
                      <a:pt x="407" y="8"/>
                    </a:cubicBezTo>
                    <a:cubicBezTo>
                      <a:pt x="295" y="0"/>
                      <a:pt x="179" y="7"/>
                      <a:pt x="66" y="7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75">
                <a:extLst>
                  <a:ext uri="{FF2B5EF4-FFF2-40B4-BE49-F238E27FC236}">
                    <a16:creationId xmlns:a16="http://schemas.microsoft.com/office/drawing/2014/main" id="{541224B7-A04D-4F77-93C2-0DAD6CCDDA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0512" y="2167984"/>
                <a:ext cx="610841" cy="824988"/>
              </a:xfrm>
              <a:custGeom>
                <a:avLst/>
                <a:gdLst/>
                <a:ahLst/>
                <a:cxnLst>
                  <a:cxn ang="0">
                    <a:pos x="22" y="1482"/>
                  </a:cxn>
                  <a:cxn ang="0">
                    <a:pos x="50" y="1171"/>
                  </a:cxn>
                  <a:cxn ang="0">
                    <a:pos x="103" y="1012"/>
                  </a:cxn>
                  <a:cxn ang="0">
                    <a:pos x="220" y="880"/>
                  </a:cxn>
                  <a:cxn ang="0">
                    <a:pos x="268" y="712"/>
                  </a:cxn>
                  <a:cxn ang="0">
                    <a:pos x="237" y="502"/>
                  </a:cxn>
                  <a:cxn ang="0">
                    <a:pos x="190" y="437"/>
                  </a:cxn>
                  <a:cxn ang="0">
                    <a:pos x="227" y="56"/>
                  </a:cxn>
                  <a:cxn ang="0">
                    <a:pos x="390" y="296"/>
                  </a:cxn>
                  <a:cxn ang="0">
                    <a:pos x="507" y="220"/>
                  </a:cxn>
                  <a:cxn ang="0">
                    <a:pos x="642" y="179"/>
                  </a:cxn>
                  <a:cxn ang="0">
                    <a:pos x="792" y="489"/>
                  </a:cxn>
                  <a:cxn ang="0">
                    <a:pos x="954" y="897"/>
                  </a:cxn>
                  <a:cxn ang="0">
                    <a:pos x="1032" y="950"/>
                  </a:cxn>
                  <a:cxn ang="0">
                    <a:pos x="1051" y="1086"/>
                  </a:cxn>
                  <a:cxn ang="0">
                    <a:pos x="1111" y="1312"/>
                  </a:cxn>
                  <a:cxn ang="0">
                    <a:pos x="1126" y="1481"/>
                  </a:cxn>
                  <a:cxn ang="0">
                    <a:pos x="870" y="1517"/>
                  </a:cxn>
                  <a:cxn ang="0">
                    <a:pos x="624" y="1499"/>
                  </a:cxn>
                  <a:cxn ang="0">
                    <a:pos x="344" y="1505"/>
                  </a:cxn>
                  <a:cxn ang="0">
                    <a:pos x="222" y="1504"/>
                  </a:cxn>
                  <a:cxn ang="0">
                    <a:pos x="122" y="1395"/>
                  </a:cxn>
                  <a:cxn ang="0">
                    <a:pos x="22" y="1476"/>
                  </a:cxn>
                </a:cxnLst>
                <a:rect l="0" t="0" r="r" b="b"/>
                <a:pathLst>
                  <a:path w="1129" h="1525">
                    <a:moveTo>
                      <a:pt x="22" y="1482"/>
                    </a:moveTo>
                    <a:cubicBezTo>
                      <a:pt x="57" y="1380"/>
                      <a:pt x="0" y="1268"/>
                      <a:pt x="50" y="1171"/>
                    </a:cubicBezTo>
                    <a:cubicBezTo>
                      <a:pt x="78" y="1116"/>
                      <a:pt x="86" y="1070"/>
                      <a:pt x="103" y="1012"/>
                    </a:cubicBezTo>
                    <a:cubicBezTo>
                      <a:pt x="127" y="930"/>
                      <a:pt x="156" y="924"/>
                      <a:pt x="220" y="880"/>
                    </a:cubicBezTo>
                    <a:cubicBezTo>
                      <a:pt x="287" y="833"/>
                      <a:pt x="283" y="799"/>
                      <a:pt x="268" y="712"/>
                    </a:cubicBezTo>
                    <a:cubicBezTo>
                      <a:pt x="256" y="646"/>
                      <a:pt x="263" y="566"/>
                      <a:pt x="237" y="502"/>
                    </a:cubicBezTo>
                    <a:cubicBezTo>
                      <a:pt x="226" y="474"/>
                      <a:pt x="204" y="462"/>
                      <a:pt x="190" y="437"/>
                    </a:cubicBezTo>
                    <a:cubicBezTo>
                      <a:pt x="147" y="359"/>
                      <a:pt x="119" y="106"/>
                      <a:pt x="227" y="56"/>
                    </a:cubicBezTo>
                    <a:cubicBezTo>
                      <a:pt x="346" y="0"/>
                      <a:pt x="336" y="256"/>
                      <a:pt x="390" y="296"/>
                    </a:cubicBezTo>
                    <a:cubicBezTo>
                      <a:pt x="455" y="344"/>
                      <a:pt x="484" y="256"/>
                      <a:pt x="507" y="220"/>
                    </a:cubicBezTo>
                    <a:cubicBezTo>
                      <a:pt x="534" y="178"/>
                      <a:pt x="590" y="161"/>
                      <a:pt x="642" y="179"/>
                    </a:cubicBezTo>
                    <a:cubicBezTo>
                      <a:pt x="769" y="223"/>
                      <a:pt x="784" y="376"/>
                      <a:pt x="792" y="489"/>
                    </a:cubicBezTo>
                    <a:cubicBezTo>
                      <a:pt x="804" y="649"/>
                      <a:pt x="825" y="792"/>
                      <a:pt x="954" y="897"/>
                    </a:cubicBezTo>
                    <a:cubicBezTo>
                      <a:pt x="976" y="915"/>
                      <a:pt x="1018" y="925"/>
                      <a:pt x="1032" y="950"/>
                    </a:cubicBezTo>
                    <a:cubicBezTo>
                      <a:pt x="1050" y="982"/>
                      <a:pt x="1046" y="1048"/>
                      <a:pt x="1051" y="1086"/>
                    </a:cubicBezTo>
                    <a:cubicBezTo>
                      <a:pt x="1060" y="1168"/>
                      <a:pt x="1091" y="1231"/>
                      <a:pt x="1111" y="1312"/>
                    </a:cubicBezTo>
                    <a:cubicBezTo>
                      <a:pt x="1125" y="1367"/>
                      <a:pt x="1129" y="1423"/>
                      <a:pt x="1126" y="1481"/>
                    </a:cubicBezTo>
                    <a:cubicBezTo>
                      <a:pt x="1041" y="1476"/>
                      <a:pt x="952" y="1509"/>
                      <a:pt x="870" y="1517"/>
                    </a:cubicBezTo>
                    <a:cubicBezTo>
                      <a:pt x="789" y="1525"/>
                      <a:pt x="705" y="1503"/>
                      <a:pt x="624" y="1499"/>
                    </a:cubicBezTo>
                    <a:cubicBezTo>
                      <a:pt x="530" y="1496"/>
                      <a:pt x="437" y="1506"/>
                      <a:pt x="344" y="1505"/>
                    </a:cubicBezTo>
                    <a:cubicBezTo>
                      <a:pt x="316" y="1505"/>
                      <a:pt x="244" y="1518"/>
                      <a:pt x="222" y="1504"/>
                    </a:cubicBezTo>
                    <a:cubicBezTo>
                      <a:pt x="164" y="1467"/>
                      <a:pt x="229" y="1376"/>
                      <a:pt x="122" y="1395"/>
                    </a:cubicBezTo>
                    <a:cubicBezTo>
                      <a:pt x="130" y="1436"/>
                      <a:pt x="58" y="1476"/>
                      <a:pt x="22" y="1476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6">
                <a:extLst>
                  <a:ext uri="{FF2B5EF4-FFF2-40B4-BE49-F238E27FC236}">
                    <a16:creationId xmlns:a16="http://schemas.microsoft.com/office/drawing/2014/main" id="{F20B7C0B-6D9F-4D05-AB57-E0B6DF583B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6393" y="2844100"/>
                <a:ext cx="580149" cy="892325"/>
              </a:xfrm>
              <a:custGeom>
                <a:avLst/>
                <a:gdLst/>
                <a:ahLst/>
                <a:cxnLst>
                  <a:cxn ang="0">
                    <a:pos x="49" y="197"/>
                  </a:cxn>
                  <a:cxn ang="0">
                    <a:pos x="5" y="390"/>
                  </a:cxn>
                  <a:cxn ang="0">
                    <a:pos x="15" y="591"/>
                  </a:cxn>
                  <a:cxn ang="0">
                    <a:pos x="40" y="1036"/>
                  </a:cxn>
                  <a:cxn ang="0">
                    <a:pos x="40" y="1450"/>
                  </a:cxn>
                  <a:cxn ang="0">
                    <a:pos x="93" y="1609"/>
                  </a:cxn>
                  <a:cxn ang="0">
                    <a:pos x="338" y="1617"/>
                  </a:cxn>
                  <a:cxn ang="0">
                    <a:pos x="522" y="1555"/>
                  </a:cxn>
                  <a:cxn ang="0">
                    <a:pos x="741" y="1503"/>
                  </a:cxn>
                  <a:cxn ang="0">
                    <a:pos x="917" y="1442"/>
                  </a:cxn>
                  <a:cxn ang="0">
                    <a:pos x="932" y="1343"/>
                  </a:cxn>
                  <a:cxn ang="0">
                    <a:pos x="972" y="1249"/>
                  </a:cxn>
                  <a:cxn ang="0">
                    <a:pos x="1014" y="820"/>
                  </a:cxn>
                  <a:cxn ang="0">
                    <a:pos x="1039" y="379"/>
                  </a:cxn>
                  <a:cxn ang="0">
                    <a:pos x="987" y="100"/>
                  </a:cxn>
                  <a:cxn ang="0">
                    <a:pos x="680" y="21"/>
                  </a:cxn>
                  <a:cxn ang="0">
                    <a:pos x="338" y="30"/>
                  </a:cxn>
                  <a:cxn ang="0">
                    <a:pos x="40" y="109"/>
                  </a:cxn>
                </a:cxnLst>
                <a:rect l="0" t="0" r="r" b="b"/>
                <a:pathLst>
                  <a:path w="1072" h="1649">
                    <a:moveTo>
                      <a:pt x="49" y="197"/>
                    </a:moveTo>
                    <a:cubicBezTo>
                      <a:pt x="49" y="268"/>
                      <a:pt x="9" y="321"/>
                      <a:pt x="5" y="390"/>
                    </a:cubicBezTo>
                    <a:cubicBezTo>
                      <a:pt x="1" y="463"/>
                      <a:pt x="23" y="516"/>
                      <a:pt x="15" y="591"/>
                    </a:cubicBezTo>
                    <a:cubicBezTo>
                      <a:pt x="0" y="742"/>
                      <a:pt x="40" y="880"/>
                      <a:pt x="40" y="1036"/>
                    </a:cubicBezTo>
                    <a:cubicBezTo>
                      <a:pt x="40" y="1175"/>
                      <a:pt x="58" y="1322"/>
                      <a:pt x="40" y="1450"/>
                    </a:cubicBezTo>
                    <a:cubicBezTo>
                      <a:pt x="30" y="1526"/>
                      <a:pt x="4" y="1558"/>
                      <a:pt x="93" y="1609"/>
                    </a:cubicBezTo>
                    <a:cubicBezTo>
                      <a:pt x="163" y="1649"/>
                      <a:pt x="272" y="1628"/>
                      <a:pt x="338" y="1617"/>
                    </a:cubicBezTo>
                    <a:cubicBezTo>
                      <a:pt x="401" y="1607"/>
                      <a:pt x="459" y="1564"/>
                      <a:pt x="522" y="1555"/>
                    </a:cubicBezTo>
                    <a:cubicBezTo>
                      <a:pt x="611" y="1543"/>
                      <a:pt x="669" y="1531"/>
                      <a:pt x="741" y="1503"/>
                    </a:cubicBezTo>
                    <a:cubicBezTo>
                      <a:pt x="801" y="1480"/>
                      <a:pt x="887" y="1491"/>
                      <a:pt x="917" y="1442"/>
                    </a:cubicBezTo>
                    <a:cubicBezTo>
                      <a:pt x="926" y="1426"/>
                      <a:pt x="927" y="1364"/>
                      <a:pt x="932" y="1343"/>
                    </a:cubicBezTo>
                    <a:cubicBezTo>
                      <a:pt x="942" y="1309"/>
                      <a:pt x="962" y="1280"/>
                      <a:pt x="972" y="1249"/>
                    </a:cubicBezTo>
                    <a:cubicBezTo>
                      <a:pt x="1013" y="1120"/>
                      <a:pt x="986" y="953"/>
                      <a:pt x="1014" y="820"/>
                    </a:cubicBezTo>
                    <a:cubicBezTo>
                      <a:pt x="1044" y="674"/>
                      <a:pt x="1047" y="525"/>
                      <a:pt x="1039" y="379"/>
                    </a:cubicBezTo>
                    <a:cubicBezTo>
                      <a:pt x="1035" y="279"/>
                      <a:pt x="1072" y="163"/>
                      <a:pt x="987" y="100"/>
                    </a:cubicBezTo>
                    <a:cubicBezTo>
                      <a:pt x="918" y="49"/>
                      <a:pt x="767" y="37"/>
                      <a:pt x="680" y="21"/>
                    </a:cubicBezTo>
                    <a:cubicBezTo>
                      <a:pt x="564" y="0"/>
                      <a:pt x="454" y="26"/>
                      <a:pt x="338" y="30"/>
                    </a:cubicBezTo>
                    <a:cubicBezTo>
                      <a:pt x="253" y="34"/>
                      <a:pt x="102" y="49"/>
                      <a:pt x="40" y="109"/>
                    </a:cubicBezTo>
                  </a:path>
                </a:pathLst>
              </a:custGeom>
              <a:solidFill>
                <a:srgbClr val="1D45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7">
                <a:extLst>
                  <a:ext uri="{FF2B5EF4-FFF2-40B4-BE49-F238E27FC236}">
                    <a16:creationId xmlns:a16="http://schemas.microsoft.com/office/drawing/2014/main" id="{DF3184B3-EE8F-41B1-9A77-A5D13E68F6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2968" y="2813410"/>
                <a:ext cx="286754" cy="116350"/>
              </a:xfrm>
              <a:custGeom>
                <a:avLst/>
                <a:gdLst/>
                <a:ahLst/>
                <a:cxnLst>
                  <a:cxn ang="0">
                    <a:pos x="35" y="132"/>
                  </a:cxn>
                  <a:cxn ang="0">
                    <a:pos x="251" y="195"/>
                  </a:cxn>
                  <a:cxn ang="0">
                    <a:pos x="252" y="168"/>
                  </a:cxn>
                  <a:cxn ang="0">
                    <a:pos x="345" y="208"/>
                  </a:cxn>
                  <a:cxn ang="0">
                    <a:pos x="462" y="196"/>
                  </a:cxn>
                  <a:cxn ang="0">
                    <a:pos x="526" y="132"/>
                  </a:cxn>
                  <a:cxn ang="0">
                    <a:pos x="440" y="60"/>
                  </a:cxn>
                  <a:cxn ang="0">
                    <a:pos x="221" y="9"/>
                  </a:cxn>
                  <a:cxn ang="0">
                    <a:pos x="0" y="108"/>
                  </a:cxn>
                </a:cxnLst>
                <a:rect l="0" t="0" r="r" b="b"/>
                <a:pathLst>
                  <a:path w="530" h="215">
                    <a:moveTo>
                      <a:pt x="35" y="132"/>
                    </a:moveTo>
                    <a:cubicBezTo>
                      <a:pt x="56" y="196"/>
                      <a:pt x="194" y="198"/>
                      <a:pt x="251" y="195"/>
                    </a:cubicBezTo>
                    <a:cubicBezTo>
                      <a:pt x="250" y="187"/>
                      <a:pt x="253" y="176"/>
                      <a:pt x="252" y="168"/>
                    </a:cubicBezTo>
                    <a:cubicBezTo>
                      <a:pt x="306" y="141"/>
                      <a:pt x="309" y="199"/>
                      <a:pt x="345" y="208"/>
                    </a:cubicBezTo>
                    <a:cubicBezTo>
                      <a:pt x="371" y="215"/>
                      <a:pt x="434" y="201"/>
                      <a:pt x="462" y="196"/>
                    </a:cubicBezTo>
                    <a:cubicBezTo>
                      <a:pt x="500" y="189"/>
                      <a:pt x="530" y="182"/>
                      <a:pt x="526" y="132"/>
                    </a:cubicBezTo>
                    <a:cubicBezTo>
                      <a:pt x="522" y="79"/>
                      <a:pt x="479" y="76"/>
                      <a:pt x="440" y="60"/>
                    </a:cubicBezTo>
                    <a:cubicBezTo>
                      <a:pt x="364" y="31"/>
                      <a:pt x="304" y="16"/>
                      <a:pt x="221" y="9"/>
                    </a:cubicBezTo>
                    <a:cubicBezTo>
                      <a:pt x="115" y="0"/>
                      <a:pt x="78" y="59"/>
                      <a:pt x="0" y="10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8">
                <a:extLst>
                  <a:ext uri="{FF2B5EF4-FFF2-40B4-BE49-F238E27FC236}">
                    <a16:creationId xmlns:a16="http://schemas.microsoft.com/office/drawing/2014/main" id="{53CF15DD-3ABA-4E25-ADF4-4D3FC1F777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6008" y="2015426"/>
                <a:ext cx="440895" cy="899197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124" y="102"/>
                  </a:cxn>
                  <a:cxn ang="0">
                    <a:pos x="0" y="191"/>
                  </a:cxn>
                  <a:cxn ang="0">
                    <a:pos x="169" y="149"/>
                  </a:cxn>
                  <a:cxn ang="0">
                    <a:pos x="238" y="254"/>
                  </a:cxn>
                  <a:cxn ang="0">
                    <a:pos x="205" y="535"/>
                  </a:cxn>
                  <a:cxn ang="0">
                    <a:pos x="194" y="880"/>
                  </a:cxn>
                  <a:cxn ang="0">
                    <a:pos x="209" y="1027"/>
                  </a:cxn>
                  <a:cxn ang="0">
                    <a:pos x="213" y="1130"/>
                  </a:cxn>
                  <a:cxn ang="0">
                    <a:pos x="232" y="1246"/>
                  </a:cxn>
                  <a:cxn ang="0">
                    <a:pos x="178" y="1344"/>
                  </a:cxn>
                  <a:cxn ang="0">
                    <a:pos x="198" y="1395"/>
                  </a:cxn>
                  <a:cxn ang="0">
                    <a:pos x="198" y="1467"/>
                  </a:cxn>
                  <a:cxn ang="0">
                    <a:pos x="251" y="1638"/>
                  </a:cxn>
                  <a:cxn ang="0">
                    <a:pos x="338" y="1660"/>
                  </a:cxn>
                  <a:cxn ang="0">
                    <a:pos x="411" y="1585"/>
                  </a:cxn>
                  <a:cxn ang="0">
                    <a:pos x="434" y="1403"/>
                  </a:cxn>
                  <a:cxn ang="0">
                    <a:pos x="454" y="1613"/>
                  </a:cxn>
                  <a:cxn ang="0">
                    <a:pos x="514" y="1660"/>
                  </a:cxn>
                  <a:cxn ang="0">
                    <a:pos x="626" y="1655"/>
                  </a:cxn>
                  <a:cxn ang="0">
                    <a:pos x="615" y="1451"/>
                  </a:cxn>
                  <a:cxn ang="0">
                    <a:pos x="639" y="1083"/>
                  </a:cxn>
                  <a:cxn ang="0">
                    <a:pos x="623" y="546"/>
                  </a:cxn>
                  <a:cxn ang="0">
                    <a:pos x="630" y="346"/>
                  </a:cxn>
                  <a:cxn ang="0">
                    <a:pos x="600" y="215"/>
                  </a:cxn>
                  <a:cxn ang="0">
                    <a:pos x="654" y="176"/>
                  </a:cxn>
                  <a:cxn ang="0">
                    <a:pos x="705" y="202"/>
                  </a:cxn>
                  <a:cxn ang="0">
                    <a:pos x="760" y="225"/>
                  </a:cxn>
                  <a:cxn ang="0">
                    <a:pos x="813" y="265"/>
                  </a:cxn>
                  <a:cxn ang="0">
                    <a:pos x="779" y="202"/>
                  </a:cxn>
                  <a:cxn ang="0">
                    <a:pos x="746" y="129"/>
                  </a:cxn>
                  <a:cxn ang="0">
                    <a:pos x="607" y="23"/>
                  </a:cxn>
                  <a:cxn ang="0">
                    <a:pos x="576" y="191"/>
                  </a:cxn>
                  <a:cxn ang="0">
                    <a:pos x="483" y="316"/>
                  </a:cxn>
                  <a:cxn ang="0">
                    <a:pos x="427" y="480"/>
                  </a:cxn>
                  <a:cxn ang="0">
                    <a:pos x="393" y="654"/>
                  </a:cxn>
                  <a:cxn ang="0">
                    <a:pos x="381" y="479"/>
                  </a:cxn>
                  <a:cxn ang="0">
                    <a:pos x="350" y="331"/>
                  </a:cxn>
                  <a:cxn ang="0">
                    <a:pos x="272" y="187"/>
                  </a:cxn>
                  <a:cxn ang="0">
                    <a:pos x="182" y="78"/>
                  </a:cxn>
                </a:cxnLst>
                <a:rect l="0" t="0" r="r" b="b"/>
                <a:pathLst>
                  <a:path w="815" h="1662">
                    <a:moveTo>
                      <a:pt x="256" y="0"/>
                    </a:moveTo>
                    <a:cubicBezTo>
                      <a:pt x="211" y="40"/>
                      <a:pt x="171" y="69"/>
                      <a:pt x="124" y="102"/>
                    </a:cubicBezTo>
                    <a:cubicBezTo>
                      <a:pt x="87" y="129"/>
                      <a:pt x="50" y="196"/>
                      <a:pt x="0" y="191"/>
                    </a:cubicBezTo>
                    <a:cubicBezTo>
                      <a:pt x="63" y="237"/>
                      <a:pt x="121" y="165"/>
                      <a:pt x="169" y="149"/>
                    </a:cubicBezTo>
                    <a:cubicBezTo>
                      <a:pt x="204" y="186"/>
                      <a:pt x="255" y="201"/>
                      <a:pt x="238" y="254"/>
                    </a:cubicBezTo>
                    <a:cubicBezTo>
                      <a:pt x="209" y="343"/>
                      <a:pt x="205" y="438"/>
                      <a:pt x="205" y="535"/>
                    </a:cubicBezTo>
                    <a:cubicBezTo>
                      <a:pt x="206" y="650"/>
                      <a:pt x="189" y="764"/>
                      <a:pt x="194" y="880"/>
                    </a:cubicBezTo>
                    <a:cubicBezTo>
                      <a:pt x="196" y="931"/>
                      <a:pt x="209" y="976"/>
                      <a:pt x="209" y="1027"/>
                    </a:cubicBezTo>
                    <a:cubicBezTo>
                      <a:pt x="209" y="1062"/>
                      <a:pt x="209" y="1096"/>
                      <a:pt x="213" y="1130"/>
                    </a:cubicBezTo>
                    <a:cubicBezTo>
                      <a:pt x="217" y="1168"/>
                      <a:pt x="234" y="1209"/>
                      <a:pt x="232" y="1246"/>
                    </a:cubicBezTo>
                    <a:cubicBezTo>
                      <a:pt x="212" y="1257"/>
                      <a:pt x="178" y="1320"/>
                      <a:pt x="178" y="1344"/>
                    </a:cubicBezTo>
                    <a:cubicBezTo>
                      <a:pt x="178" y="1362"/>
                      <a:pt x="194" y="1378"/>
                      <a:pt x="198" y="1395"/>
                    </a:cubicBezTo>
                    <a:cubicBezTo>
                      <a:pt x="203" y="1417"/>
                      <a:pt x="196" y="1444"/>
                      <a:pt x="198" y="1467"/>
                    </a:cubicBezTo>
                    <a:cubicBezTo>
                      <a:pt x="200" y="1524"/>
                      <a:pt x="198" y="1610"/>
                      <a:pt x="251" y="1638"/>
                    </a:cubicBezTo>
                    <a:cubicBezTo>
                      <a:pt x="278" y="1652"/>
                      <a:pt x="306" y="1660"/>
                      <a:pt x="338" y="1660"/>
                    </a:cubicBezTo>
                    <a:cubicBezTo>
                      <a:pt x="391" y="1660"/>
                      <a:pt x="400" y="1638"/>
                      <a:pt x="411" y="1585"/>
                    </a:cubicBezTo>
                    <a:cubicBezTo>
                      <a:pt x="423" y="1528"/>
                      <a:pt x="392" y="1448"/>
                      <a:pt x="434" y="1403"/>
                    </a:cubicBezTo>
                    <a:cubicBezTo>
                      <a:pt x="458" y="1464"/>
                      <a:pt x="436" y="1549"/>
                      <a:pt x="454" y="1613"/>
                    </a:cubicBezTo>
                    <a:cubicBezTo>
                      <a:pt x="467" y="1658"/>
                      <a:pt x="471" y="1662"/>
                      <a:pt x="514" y="1660"/>
                    </a:cubicBezTo>
                    <a:cubicBezTo>
                      <a:pt x="550" y="1658"/>
                      <a:pt x="590" y="1654"/>
                      <a:pt x="626" y="1655"/>
                    </a:cubicBezTo>
                    <a:cubicBezTo>
                      <a:pt x="633" y="1591"/>
                      <a:pt x="612" y="1518"/>
                      <a:pt x="615" y="1451"/>
                    </a:cubicBezTo>
                    <a:cubicBezTo>
                      <a:pt x="621" y="1327"/>
                      <a:pt x="650" y="1208"/>
                      <a:pt x="639" y="1083"/>
                    </a:cubicBezTo>
                    <a:cubicBezTo>
                      <a:pt x="623" y="910"/>
                      <a:pt x="596" y="718"/>
                      <a:pt x="623" y="546"/>
                    </a:cubicBezTo>
                    <a:cubicBezTo>
                      <a:pt x="680" y="550"/>
                      <a:pt x="641" y="384"/>
                      <a:pt x="630" y="346"/>
                    </a:cubicBezTo>
                    <a:cubicBezTo>
                      <a:pt x="618" y="305"/>
                      <a:pt x="571" y="247"/>
                      <a:pt x="600" y="215"/>
                    </a:cubicBezTo>
                    <a:cubicBezTo>
                      <a:pt x="608" y="206"/>
                      <a:pt x="646" y="179"/>
                      <a:pt x="654" y="176"/>
                    </a:cubicBezTo>
                    <a:cubicBezTo>
                      <a:pt x="695" y="163"/>
                      <a:pt x="682" y="184"/>
                      <a:pt x="705" y="202"/>
                    </a:cubicBezTo>
                    <a:cubicBezTo>
                      <a:pt x="723" y="216"/>
                      <a:pt x="741" y="215"/>
                      <a:pt x="760" y="225"/>
                    </a:cubicBezTo>
                    <a:cubicBezTo>
                      <a:pt x="779" y="235"/>
                      <a:pt x="792" y="256"/>
                      <a:pt x="813" y="265"/>
                    </a:cubicBezTo>
                    <a:cubicBezTo>
                      <a:pt x="815" y="238"/>
                      <a:pt x="791" y="223"/>
                      <a:pt x="779" y="202"/>
                    </a:cubicBezTo>
                    <a:cubicBezTo>
                      <a:pt x="767" y="180"/>
                      <a:pt x="764" y="150"/>
                      <a:pt x="746" y="129"/>
                    </a:cubicBezTo>
                    <a:cubicBezTo>
                      <a:pt x="708" y="85"/>
                      <a:pt x="641" y="69"/>
                      <a:pt x="607" y="23"/>
                    </a:cubicBezTo>
                    <a:cubicBezTo>
                      <a:pt x="592" y="80"/>
                      <a:pt x="607" y="139"/>
                      <a:pt x="576" y="191"/>
                    </a:cubicBezTo>
                    <a:cubicBezTo>
                      <a:pt x="548" y="236"/>
                      <a:pt x="505" y="268"/>
                      <a:pt x="483" y="316"/>
                    </a:cubicBezTo>
                    <a:cubicBezTo>
                      <a:pt x="459" y="368"/>
                      <a:pt x="446" y="424"/>
                      <a:pt x="427" y="480"/>
                    </a:cubicBezTo>
                    <a:cubicBezTo>
                      <a:pt x="411" y="527"/>
                      <a:pt x="428" y="620"/>
                      <a:pt x="393" y="654"/>
                    </a:cubicBezTo>
                    <a:cubicBezTo>
                      <a:pt x="376" y="608"/>
                      <a:pt x="381" y="529"/>
                      <a:pt x="381" y="479"/>
                    </a:cubicBezTo>
                    <a:cubicBezTo>
                      <a:pt x="380" y="421"/>
                      <a:pt x="381" y="374"/>
                      <a:pt x="350" y="331"/>
                    </a:cubicBezTo>
                    <a:cubicBezTo>
                      <a:pt x="317" y="282"/>
                      <a:pt x="287" y="242"/>
                      <a:pt x="272" y="187"/>
                    </a:cubicBezTo>
                    <a:cubicBezTo>
                      <a:pt x="262" y="153"/>
                      <a:pt x="229" y="68"/>
                      <a:pt x="182" y="7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79">
                <a:extLst>
                  <a:ext uri="{FF2B5EF4-FFF2-40B4-BE49-F238E27FC236}">
                    <a16:creationId xmlns:a16="http://schemas.microsoft.com/office/drawing/2014/main" id="{00DC7321-0CB3-42AD-A32D-5580653804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67134" y="2733246"/>
                <a:ext cx="148874" cy="103982"/>
              </a:xfrm>
              <a:custGeom>
                <a:avLst/>
                <a:gdLst/>
                <a:ahLst/>
                <a:cxnLst>
                  <a:cxn ang="0">
                    <a:pos x="135" y="191"/>
                  </a:cxn>
                  <a:cxn ang="0">
                    <a:pos x="188" y="4"/>
                  </a:cxn>
                  <a:cxn ang="0">
                    <a:pos x="234" y="116"/>
                  </a:cxn>
                  <a:cxn ang="0">
                    <a:pos x="129" y="191"/>
                  </a:cxn>
                </a:cxnLst>
                <a:rect l="0" t="0" r="r" b="b"/>
                <a:pathLst>
                  <a:path w="275" h="192">
                    <a:moveTo>
                      <a:pt x="135" y="191"/>
                    </a:moveTo>
                    <a:cubicBezTo>
                      <a:pt x="0" y="192"/>
                      <a:pt x="88" y="10"/>
                      <a:pt x="188" y="4"/>
                    </a:cubicBezTo>
                    <a:cubicBezTo>
                      <a:pt x="259" y="0"/>
                      <a:pt x="275" y="74"/>
                      <a:pt x="234" y="116"/>
                    </a:cubicBezTo>
                    <a:cubicBezTo>
                      <a:pt x="207" y="143"/>
                      <a:pt x="162" y="165"/>
                      <a:pt x="129" y="191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80">
                <a:extLst>
                  <a:ext uri="{FF2B5EF4-FFF2-40B4-BE49-F238E27FC236}">
                    <a16:creationId xmlns:a16="http://schemas.microsoft.com/office/drawing/2014/main" id="{F3D4E4E8-CDBA-4D28-B4C5-513EAF3BD4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5363" y="2861965"/>
                <a:ext cx="260872" cy="184146"/>
              </a:xfrm>
              <a:custGeom>
                <a:avLst/>
                <a:gdLst/>
                <a:ahLst/>
                <a:cxnLst>
                  <a:cxn ang="0">
                    <a:pos x="460" y="287"/>
                  </a:cxn>
                  <a:cxn ang="0">
                    <a:pos x="232" y="257"/>
                  </a:cxn>
                  <a:cxn ang="0">
                    <a:pos x="11" y="327"/>
                  </a:cxn>
                  <a:cxn ang="0">
                    <a:pos x="15" y="236"/>
                  </a:cxn>
                  <a:cxn ang="0">
                    <a:pos x="0" y="235"/>
                  </a:cxn>
                  <a:cxn ang="0">
                    <a:pos x="482" y="228"/>
                  </a:cxn>
                  <a:cxn ang="0">
                    <a:pos x="466" y="235"/>
                  </a:cxn>
                </a:cxnLst>
                <a:rect l="0" t="0" r="r" b="b"/>
                <a:pathLst>
                  <a:path w="482" h="340">
                    <a:moveTo>
                      <a:pt x="460" y="287"/>
                    </a:moveTo>
                    <a:cubicBezTo>
                      <a:pt x="386" y="340"/>
                      <a:pt x="304" y="274"/>
                      <a:pt x="232" y="257"/>
                    </a:cubicBezTo>
                    <a:cubicBezTo>
                      <a:pt x="132" y="232"/>
                      <a:pt x="95" y="302"/>
                      <a:pt x="11" y="327"/>
                    </a:cubicBezTo>
                    <a:cubicBezTo>
                      <a:pt x="11" y="297"/>
                      <a:pt x="20" y="267"/>
                      <a:pt x="15" y="236"/>
                    </a:cubicBezTo>
                    <a:cubicBezTo>
                      <a:pt x="11" y="235"/>
                      <a:pt x="4" y="236"/>
                      <a:pt x="0" y="235"/>
                    </a:cubicBezTo>
                    <a:cubicBezTo>
                      <a:pt x="109" y="206"/>
                      <a:pt x="473" y="0"/>
                      <a:pt x="482" y="228"/>
                    </a:cubicBezTo>
                    <a:cubicBezTo>
                      <a:pt x="476" y="229"/>
                      <a:pt x="472" y="232"/>
                      <a:pt x="466" y="235"/>
                    </a:cubicBezTo>
                  </a:path>
                </a:pathLst>
              </a:custGeom>
              <a:solidFill>
                <a:srgbClr val="56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81">
                <a:extLst>
                  <a:ext uri="{FF2B5EF4-FFF2-40B4-BE49-F238E27FC236}">
                    <a16:creationId xmlns:a16="http://schemas.microsoft.com/office/drawing/2014/main" id="{0E2CC299-4BE4-4119-BDBE-7592806ECE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7386" y="2931821"/>
                <a:ext cx="158493" cy="132612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98" y="182"/>
                  </a:cxn>
                  <a:cxn ang="0">
                    <a:pos x="293" y="240"/>
                  </a:cxn>
                  <a:cxn ang="0">
                    <a:pos x="227" y="19"/>
                  </a:cxn>
                  <a:cxn ang="0">
                    <a:pos x="75" y="6"/>
                  </a:cxn>
                  <a:cxn ang="0">
                    <a:pos x="0" y="76"/>
                  </a:cxn>
                </a:cxnLst>
                <a:rect l="0" t="0" r="r" b="b"/>
                <a:pathLst>
                  <a:path w="293" h="245">
                    <a:moveTo>
                      <a:pt x="0" y="59"/>
                    </a:moveTo>
                    <a:cubicBezTo>
                      <a:pt x="40" y="113"/>
                      <a:pt x="22" y="156"/>
                      <a:pt x="98" y="182"/>
                    </a:cubicBezTo>
                    <a:cubicBezTo>
                      <a:pt x="149" y="199"/>
                      <a:pt x="239" y="245"/>
                      <a:pt x="293" y="240"/>
                    </a:cubicBezTo>
                    <a:cubicBezTo>
                      <a:pt x="214" y="196"/>
                      <a:pt x="232" y="106"/>
                      <a:pt x="227" y="19"/>
                    </a:cubicBezTo>
                    <a:cubicBezTo>
                      <a:pt x="177" y="14"/>
                      <a:pt x="128" y="0"/>
                      <a:pt x="75" y="6"/>
                    </a:cubicBezTo>
                    <a:cubicBezTo>
                      <a:pt x="11" y="14"/>
                      <a:pt x="36" y="33"/>
                      <a:pt x="0" y="76"/>
                    </a:cubicBezTo>
                  </a:path>
                </a:pathLst>
              </a:custGeom>
              <a:solidFill>
                <a:srgbClr val="56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03">
                <a:extLst>
                  <a:ext uri="{FF2B5EF4-FFF2-40B4-BE49-F238E27FC236}">
                    <a16:creationId xmlns:a16="http://schemas.microsoft.com/office/drawing/2014/main" id="{F986FCE0-CDCB-4F66-A06F-CE76CC7BA4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42335" y="2861507"/>
                <a:ext cx="117954" cy="330041"/>
              </a:xfrm>
              <a:custGeom>
                <a:avLst/>
                <a:gdLst/>
                <a:ahLst/>
                <a:cxnLst>
                  <a:cxn ang="0">
                    <a:pos x="99" y="1"/>
                  </a:cxn>
                  <a:cxn ang="0">
                    <a:pos x="61" y="160"/>
                  </a:cxn>
                  <a:cxn ang="0">
                    <a:pos x="40" y="273"/>
                  </a:cxn>
                  <a:cxn ang="0">
                    <a:pos x="23" y="348"/>
                  </a:cxn>
                  <a:cxn ang="0">
                    <a:pos x="7" y="447"/>
                  </a:cxn>
                  <a:cxn ang="0">
                    <a:pos x="79" y="361"/>
                  </a:cxn>
                  <a:cxn ang="0">
                    <a:pos x="56" y="501"/>
                  </a:cxn>
                  <a:cxn ang="0">
                    <a:pos x="48" y="556"/>
                  </a:cxn>
                  <a:cxn ang="0">
                    <a:pos x="58" y="610"/>
                  </a:cxn>
                  <a:cxn ang="0">
                    <a:pos x="109" y="467"/>
                  </a:cxn>
                  <a:cxn ang="0">
                    <a:pos x="109" y="594"/>
                  </a:cxn>
                  <a:cxn ang="0">
                    <a:pos x="147" y="493"/>
                  </a:cxn>
                  <a:cxn ang="0">
                    <a:pos x="155" y="570"/>
                  </a:cxn>
                  <a:cxn ang="0">
                    <a:pos x="211" y="327"/>
                  </a:cxn>
                  <a:cxn ang="0">
                    <a:pos x="206" y="178"/>
                  </a:cxn>
                  <a:cxn ang="0">
                    <a:pos x="208" y="124"/>
                  </a:cxn>
                  <a:cxn ang="0">
                    <a:pos x="201" y="89"/>
                  </a:cxn>
                  <a:cxn ang="0">
                    <a:pos x="191" y="35"/>
                  </a:cxn>
                  <a:cxn ang="0">
                    <a:pos x="100" y="1"/>
                  </a:cxn>
                </a:cxnLst>
                <a:rect l="0" t="0" r="r" b="b"/>
                <a:pathLst>
                  <a:path w="218" h="610">
                    <a:moveTo>
                      <a:pt x="99" y="1"/>
                    </a:moveTo>
                    <a:cubicBezTo>
                      <a:pt x="91" y="55"/>
                      <a:pt x="75" y="107"/>
                      <a:pt x="61" y="160"/>
                    </a:cubicBezTo>
                    <a:cubicBezTo>
                      <a:pt x="51" y="197"/>
                      <a:pt x="46" y="235"/>
                      <a:pt x="40" y="273"/>
                    </a:cubicBezTo>
                    <a:cubicBezTo>
                      <a:pt x="36" y="298"/>
                      <a:pt x="27" y="323"/>
                      <a:pt x="23" y="348"/>
                    </a:cubicBezTo>
                    <a:cubicBezTo>
                      <a:pt x="21" y="356"/>
                      <a:pt x="0" y="440"/>
                      <a:pt x="7" y="447"/>
                    </a:cubicBezTo>
                    <a:cubicBezTo>
                      <a:pt x="37" y="449"/>
                      <a:pt x="71" y="360"/>
                      <a:pt x="79" y="361"/>
                    </a:cubicBezTo>
                    <a:cubicBezTo>
                      <a:pt x="83" y="379"/>
                      <a:pt x="59" y="484"/>
                      <a:pt x="56" y="501"/>
                    </a:cubicBezTo>
                    <a:cubicBezTo>
                      <a:pt x="53" y="519"/>
                      <a:pt x="50" y="538"/>
                      <a:pt x="48" y="556"/>
                    </a:cubicBezTo>
                    <a:cubicBezTo>
                      <a:pt x="46" y="571"/>
                      <a:pt x="36" y="609"/>
                      <a:pt x="58" y="610"/>
                    </a:cubicBezTo>
                    <a:cubicBezTo>
                      <a:pt x="69" y="610"/>
                      <a:pt x="101" y="480"/>
                      <a:pt x="109" y="467"/>
                    </a:cubicBezTo>
                    <a:cubicBezTo>
                      <a:pt x="115" y="476"/>
                      <a:pt x="96" y="592"/>
                      <a:pt x="109" y="594"/>
                    </a:cubicBezTo>
                    <a:cubicBezTo>
                      <a:pt x="130" y="596"/>
                      <a:pt x="143" y="502"/>
                      <a:pt x="147" y="493"/>
                    </a:cubicBezTo>
                    <a:cubicBezTo>
                      <a:pt x="147" y="495"/>
                      <a:pt x="141" y="559"/>
                      <a:pt x="155" y="570"/>
                    </a:cubicBezTo>
                    <a:cubicBezTo>
                      <a:pt x="172" y="569"/>
                      <a:pt x="218" y="396"/>
                      <a:pt x="211" y="327"/>
                    </a:cubicBezTo>
                    <a:cubicBezTo>
                      <a:pt x="205" y="276"/>
                      <a:pt x="204" y="228"/>
                      <a:pt x="206" y="178"/>
                    </a:cubicBezTo>
                    <a:cubicBezTo>
                      <a:pt x="207" y="161"/>
                      <a:pt x="209" y="142"/>
                      <a:pt x="208" y="124"/>
                    </a:cubicBezTo>
                    <a:cubicBezTo>
                      <a:pt x="207" y="112"/>
                      <a:pt x="202" y="101"/>
                      <a:pt x="201" y="89"/>
                    </a:cubicBezTo>
                    <a:cubicBezTo>
                      <a:pt x="199" y="74"/>
                      <a:pt x="200" y="49"/>
                      <a:pt x="191" y="35"/>
                    </a:cubicBezTo>
                    <a:cubicBezTo>
                      <a:pt x="173" y="9"/>
                      <a:pt x="130" y="0"/>
                      <a:pt x="100" y="1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04">
                <a:extLst>
                  <a:ext uri="{FF2B5EF4-FFF2-40B4-BE49-F238E27FC236}">
                    <a16:creationId xmlns:a16="http://schemas.microsoft.com/office/drawing/2014/main" id="{9DF32987-E008-431A-BC68-292D460BF7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3050" y="1741520"/>
                <a:ext cx="228808" cy="324773"/>
              </a:xfrm>
              <a:custGeom>
                <a:avLst/>
                <a:gdLst/>
                <a:ahLst/>
                <a:cxnLst>
                  <a:cxn ang="0">
                    <a:pos x="6" y="213"/>
                  </a:cxn>
                  <a:cxn ang="0">
                    <a:pos x="35" y="379"/>
                  </a:cxn>
                  <a:cxn ang="0">
                    <a:pos x="76" y="526"/>
                  </a:cxn>
                  <a:cxn ang="0">
                    <a:pos x="199" y="599"/>
                  </a:cxn>
                  <a:cxn ang="0">
                    <a:pos x="330" y="527"/>
                  </a:cxn>
                  <a:cxn ang="0">
                    <a:pos x="374" y="392"/>
                  </a:cxn>
                  <a:cxn ang="0">
                    <a:pos x="329" y="70"/>
                  </a:cxn>
                  <a:cxn ang="0">
                    <a:pos x="158" y="0"/>
                  </a:cxn>
                  <a:cxn ang="0">
                    <a:pos x="0" y="85"/>
                  </a:cxn>
                </a:cxnLst>
                <a:rect l="0" t="0" r="r" b="b"/>
                <a:pathLst>
                  <a:path w="423" h="600">
                    <a:moveTo>
                      <a:pt x="6" y="213"/>
                    </a:moveTo>
                    <a:cubicBezTo>
                      <a:pt x="0" y="277"/>
                      <a:pt x="15" y="323"/>
                      <a:pt x="35" y="379"/>
                    </a:cubicBezTo>
                    <a:cubicBezTo>
                      <a:pt x="53" y="428"/>
                      <a:pt x="42" y="480"/>
                      <a:pt x="76" y="526"/>
                    </a:cubicBezTo>
                    <a:cubicBezTo>
                      <a:pt x="102" y="561"/>
                      <a:pt x="152" y="597"/>
                      <a:pt x="199" y="599"/>
                    </a:cubicBezTo>
                    <a:cubicBezTo>
                      <a:pt x="244" y="600"/>
                      <a:pt x="305" y="565"/>
                      <a:pt x="330" y="527"/>
                    </a:cubicBezTo>
                    <a:cubicBezTo>
                      <a:pt x="356" y="487"/>
                      <a:pt x="352" y="434"/>
                      <a:pt x="374" y="392"/>
                    </a:cubicBezTo>
                    <a:cubicBezTo>
                      <a:pt x="423" y="295"/>
                      <a:pt x="402" y="146"/>
                      <a:pt x="329" y="70"/>
                    </a:cubicBezTo>
                    <a:cubicBezTo>
                      <a:pt x="281" y="20"/>
                      <a:pt x="227" y="0"/>
                      <a:pt x="158" y="0"/>
                    </a:cubicBezTo>
                    <a:cubicBezTo>
                      <a:pt x="115" y="0"/>
                      <a:pt x="3" y="73"/>
                      <a:pt x="0" y="85"/>
                    </a:cubicBezTo>
                  </a:path>
                </a:pathLst>
              </a:custGeom>
              <a:solidFill>
                <a:srgbClr val="CEBE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505">
                <a:extLst>
                  <a:ext uri="{FF2B5EF4-FFF2-40B4-BE49-F238E27FC236}">
                    <a16:creationId xmlns:a16="http://schemas.microsoft.com/office/drawing/2014/main" id="{1A1F03A7-FA41-46C0-A073-1FC0A6A2CF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47476" y="1656088"/>
                <a:ext cx="259041" cy="367832"/>
              </a:xfrm>
              <a:custGeom>
                <a:avLst/>
                <a:gdLst/>
                <a:ahLst/>
                <a:cxnLst>
                  <a:cxn ang="0">
                    <a:pos x="7" y="242"/>
                  </a:cxn>
                  <a:cxn ang="0">
                    <a:pos x="39" y="429"/>
                  </a:cxn>
                  <a:cxn ang="0">
                    <a:pos x="86" y="596"/>
                  </a:cxn>
                  <a:cxn ang="0">
                    <a:pos x="225" y="678"/>
                  </a:cxn>
                  <a:cxn ang="0">
                    <a:pos x="373" y="597"/>
                  </a:cxn>
                  <a:cxn ang="0">
                    <a:pos x="423" y="444"/>
                  </a:cxn>
                  <a:cxn ang="0">
                    <a:pos x="372" y="79"/>
                  </a:cxn>
                  <a:cxn ang="0">
                    <a:pos x="178" y="0"/>
                  </a:cxn>
                  <a:cxn ang="0">
                    <a:pos x="0" y="97"/>
                  </a:cxn>
                </a:cxnLst>
                <a:rect l="0" t="0" r="r" b="b"/>
                <a:pathLst>
                  <a:path w="479" h="680">
                    <a:moveTo>
                      <a:pt x="7" y="242"/>
                    </a:moveTo>
                    <a:cubicBezTo>
                      <a:pt x="0" y="314"/>
                      <a:pt x="16" y="366"/>
                      <a:pt x="39" y="429"/>
                    </a:cubicBezTo>
                    <a:cubicBezTo>
                      <a:pt x="59" y="485"/>
                      <a:pt x="47" y="544"/>
                      <a:pt x="86" y="596"/>
                    </a:cubicBezTo>
                    <a:cubicBezTo>
                      <a:pt x="115" y="635"/>
                      <a:pt x="172" y="677"/>
                      <a:pt x="225" y="678"/>
                    </a:cubicBezTo>
                    <a:cubicBezTo>
                      <a:pt x="276" y="680"/>
                      <a:pt x="346" y="640"/>
                      <a:pt x="373" y="597"/>
                    </a:cubicBezTo>
                    <a:cubicBezTo>
                      <a:pt x="403" y="552"/>
                      <a:pt x="398" y="492"/>
                      <a:pt x="423" y="444"/>
                    </a:cubicBezTo>
                    <a:cubicBezTo>
                      <a:pt x="479" y="334"/>
                      <a:pt x="455" y="166"/>
                      <a:pt x="372" y="79"/>
                    </a:cubicBezTo>
                    <a:cubicBezTo>
                      <a:pt x="318" y="23"/>
                      <a:pt x="257" y="0"/>
                      <a:pt x="178" y="0"/>
                    </a:cubicBezTo>
                    <a:cubicBezTo>
                      <a:pt x="130" y="0"/>
                      <a:pt x="3" y="83"/>
                      <a:pt x="0" y="97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90">
                <a:extLst>
                  <a:ext uri="{FF2B5EF4-FFF2-40B4-BE49-F238E27FC236}">
                    <a16:creationId xmlns:a16="http://schemas.microsoft.com/office/drawing/2014/main" id="{5AF89F54-80DE-4AE5-B565-4B70FE086B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5589" y="2072706"/>
                <a:ext cx="132612" cy="127573"/>
              </a:xfrm>
              <a:custGeom>
                <a:avLst/>
                <a:gdLst/>
                <a:ahLst/>
                <a:cxnLst>
                  <a:cxn ang="0">
                    <a:pos x="123" y="39"/>
                  </a:cxn>
                  <a:cxn ang="0">
                    <a:pos x="6" y="236"/>
                  </a:cxn>
                  <a:cxn ang="0">
                    <a:pos x="166" y="139"/>
                  </a:cxn>
                  <a:cxn ang="0">
                    <a:pos x="77" y="69"/>
                  </a:cxn>
                </a:cxnLst>
                <a:rect l="0" t="0" r="r" b="b"/>
                <a:pathLst>
                  <a:path w="245" h="236">
                    <a:moveTo>
                      <a:pt x="123" y="39"/>
                    </a:moveTo>
                    <a:cubicBezTo>
                      <a:pt x="55" y="75"/>
                      <a:pt x="0" y="158"/>
                      <a:pt x="6" y="236"/>
                    </a:cubicBezTo>
                    <a:cubicBezTo>
                      <a:pt x="33" y="141"/>
                      <a:pt x="109" y="197"/>
                      <a:pt x="166" y="139"/>
                    </a:cubicBezTo>
                    <a:cubicBezTo>
                      <a:pt x="245" y="58"/>
                      <a:pt x="100" y="0"/>
                      <a:pt x="77" y="69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91">
                <a:extLst>
                  <a:ext uri="{FF2B5EF4-FFF2-40B4-BE49-F238E27FC236}">
                    <a16:creationId xmlns:a16="http://schemas.microsoft.com/office/drawing/2014/main" id="{B300896A-C7DB-409A-B33E-8DB79FC43B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64551" y="2889678"/>
                <a:ext cx="94593" cy="116809"/>
              </a:xfrm>
              <a:custGeom>
                <a:avLst/>
                <a:gdLst/>
                <a:ahLst/>
                <a:cxnLst>
                  <a:cxn ang="0">
                    <a:pos x="172" y="35"/>
                  </a:cxn>
                  <a:cxn ang="0">
                    <a:pos x="143" y="88"/>
                  </a:cxn>
                  <a:cxn ang="0">
                    <a:pos x="87" y="125"/>
                  </a:cxn>
                  <a:cxn ang="0">
                    <a:pos x="43" y="172"/>
                  </a:cxn>
                  <a:cxn ang="0">
                    <a:pos x="1" y="216"/>
                  </a:cxn>
                  <a:cxn ang="0">
                    <a:pos x="9" y="154"/>
                  </a:cxn>
                  <a:cxn ang="0">
                    <a:pos x="39" y="100"/>
                  </a:cxn>
                  <a:cxn ang="0">
                    <a:pos x="55" y="65"/>
                  </a:cxn>
                  <a:cxn ang="0">
                    <a:pos x="119" y="20"/>
                  </a:cxn>
                  <a:cxn ang="0">
                    <a:pos x="158" y="13"/>
                  </a:cxn>
                  <a:cxn ang="0">
                    <a:pos x="175" y="33"/>
                  </a:cxn>
                  <a:cxn ang="0">
                    <a:pos x="169" y="33"/>
                  </a:cxn>
                </a:cxnLst>
                <a:rect l="0" t="0" r="r" b="b"/>
                <a:pathLst>
                  <a:path w="175" h="216">
                    <a:moveTo>
                      <a:pt x="172" y="35"/>
                    </a:moveTo>
                    <a:cubicBezTo>
                      <a:pt x="174" y="49"/>
                      <a:pt x="152" y="77"/>
                      <a:pt x="143" y="88"/>
                    </a:cubicBezTo>
                    <a:cubicBezTo>
                      <a:pt x="128" y="106"/>
                      <a:pt x="103" y="110"/>
                      <a:pt x="87" y="125"/>
                    </a:cubicBezTo>
                    <a:cubicBezTo>
                      <a:pt x="70" y="141"/>
                      <a:pt x="57" y="153"/>
                      <a:pt x="43" y="172"/>
                    </a:cubicBezTo>
                    <a:cubicBezTo>
                      <a:pt x="30" y="188"/>
                      <a:pt x="19" y="207"/>
                      <a:pt x="1" y="216"/>
                    </a:cubicBezTo>
                    <a:cubicBezTo>
                      <a:pt x="0" y="196"/>
                      <a:pt x="6" y="174"/>
                      <a:pt x="9" y="154"/>
                    </a:cubicBezTo>
                    <a:cubicBezTo>
                      <a:pt x="12" y="132"/>
                      <a:pt x="30" y="120"/>
                      <a:pt x="39" y="100"/>
                    </a:cubicBezTo>
                    <a:cubicBezTo>
                      <a:pt x="45" y="88"/>
                      <a:pt x="48" y="76"/>
                      <a:pt x="55" y="65"/>
                    </a:cubicBezTo>
                    <a:cubicBezTo>
                      <a:pt x="71" y="41"/>
                      <a:pt x="95" y="34"/>
                      <a:pt x="119" y="20"/>
                    </a:cubicBezTo>
                    <a:cubicBezTo>
                      <a:pt x="135" y="10"/>
                      <a:pt x="141" y="0"/>
                      <a:pt x="158" y="13"/>
                    </a:cubicBezTo>
                    <a:cubicBezTo>
                      <a:pt x="164" y="18"/>
                      <a:pt x="168" y="29"/>
                      <a:pt x="175" y="33"/>
                    </a:cubicBezTo>
                    <a:cubicBezTo>
                      <a:pt x="173" y="33"/>
                      <a:pt x="171" y="33"/>
                      <a:pt x="169" y="33"/>
                    </a:cubicBezTo>
                  </a:path>
                </a:pathLst>
              </a:custGeom>
              <a:solidFill>
                <a:srgbClr val="CEBE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92">
                <a:extLst>
                  <a:ext uri="{FF2B5EF4-FFF2-40B4-BE49-F238E27FC236}">
                    <a16:creationId xmlns:a16="http://schemas.microsoft.com/office/drawing/2014/main" id="{9EEEE5EB-4E9B-46E7-A97F-706629957B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96731" y="2002850"/>
                <a:ext cx="979819" cy="1039367"/>
              </a:xfrm>
              <a:custGeom>
                <a:avLst/>
                <a:gdLst/>
                <a:ahLst/>
                <a:cxnLst>
                  <a:cxn ang="0">
                    <a:pos x="1156" y="1557"/>
                  </a:cxn>
                  <a:cxn ang="0">
                    <a:pos x="1157" y="1117"/>
                  </a:cxn>
                  <a:cxn ang="0">
                    <a:pos x="1207" y="345"/>
                  </a:cxn>
                  <a:cxn ang="0">
                    <a:pos x="1346" y="124"/>
                  </a:cxn>
                  <a:cxn ang="0">
                    <a:pos x="1642" y="268"/>
                  </a:cxn>
                  <a:cxn ang="0">
                    <a:pos x="1689" y="578"/>
                  </a:cxn>
                  <a:cxn ang="0">
                    <a:pos x="1731" y="1101"/>
                  </a:cxn>
                  <a:cxn ang="0">
                    <a:pos x="1767" y="1289"/>
                  </a:cxn>
                  <a:cxn ang="0">
                    <a:pos x="1788" y="1685"/>
                  </a:cxn>
                  <a:cxn ang="0">
                    <a:pos x="1359" y="1806"/>
                  </a:cxn>
                  <a:cxn ang="0">
                    <a:pos x="993" y="1908"/>
                  </a:cxn>
                  <a:cxn ang="0">
                    <a:pos x="575" y="1568"/>
                  </a:cxn>
                  <a:cxn ang="0">
                    <a:pos x="611" y="1378"/>
                  </a:cxn>
                  <a:cxn ang="0">
                    <a:pos x="603" y="1284"/>
                  </a:cxn>
                  <a:cxn ang="0">
                    <a:pos x="618" y="1144"/>
                  </a:cxn>
                  <a:cxn ang="0">
                    <a:pos x="559" y="922"/>
                  </a:cxn>
                  <a:cxn ang="0">
                    <a:pos x="493" y="703"/>
                  </a:cxn>
                  <a:cxn ang="0">
                    <a:pos x="412" y="759"/>
                  </a:cxn>
                  <a:cxn ang="0">
                    <a:pos x="330" y="915"/>
                  </a:cxn>
                  <a:cxn ang="0">
                    <a:pos x="345" y="1062"/>
                  </a:cxn>
                  <a:cxn ang="0">
                    <a:pos x="472" y="1291"/>
                  </a:cxn>
                  <a:cxn ang="0">
                    <a:pos x="571" y="1381"/>
                  </a:cxn>
                  <a:cxn ang="0">
                    <a:pos x="487" y="1410"/>
                  </a:cxn>
                  <a:cxn ang="0">
                    <a:pos x="480" y="1558"/>
                  </a:cxn>
                  <a:cxn ang="0">
                    <a:pos x="282" y="1383"/>
                  </a:cxn>
                  <a:cxn ang="0">
                    <a:pos x="143" y="1207"/>
                  </a:cxn>
                  <a:cxn ang="0">
                    <a:pos x="79" y="1097"/>
                  </a:cxn>
                  <a:cxn ang="0">
                    <a:pos x="100" y="755"/>
                  </a:cxn>
                  <a:cxn ang="0">
                    <a:pos x="276" y="475"/>
                  </a:cxn>
                  <a:cxn ang="0">
                    <a:pos x="384" y="353"/>
                  </a:cxn>
                  <a:cxn ang="0">
                    <a:pos x="477" y="185"/>
                  </a:cxn>
                  <a:cxn ang="0">
                    <a:pos x="741" y="87"/>
                  </a:cxn>
                  <a:cxn ang="0">
                    <a:pos x="851" y="189"/>
                  </a:cxn>
                  <a:cxn ang="0">
                    <a:pos x="817" y="548"/>
                  </a:cxn>
                  <a:cxn ang="0">
                    <a:pos x="848" y="856"/>
                  </a:cxn>
                  <a:cxn ang="0">
                    <a:pos x="898" y="1421"/>
                  </a:cxn>
                  <a:cxn ang="0">
                    <a:pos x="993" y="1908"/>
                  </a:cxn>
                </a:cxnLst>
                <a:rect l="0" t="0" r="r" b="b"/>
                <a:pathLst>
                  <a:path w="1811" h="1921">
                    <a:moveTo>
                      <a:pt x="1143" y="1908"/>
                    </a:moveTo>
                    <a:cubicBezTo>
                      <a:pt x="1187" y="1827"/>
                      <a:pt x="1155" y="1642"/>
                      <a:pt x="1156" y="1557"/>
                    </a:cubicBezTo>
                    <a:cubicBezTo>
                      <a:pt x="1156" y="1504"/>
                      <a:pt x="1169" y="1457"/>
                      <a:pt x="1171" y="1405"/>
                    </a:cubicBezTo>
                    <a:cubicBezTo>
                      <a:pt x="1176" y="1314"/>
                      <a:pt x="1164" y="1210"/>
                      <a:pt x="1157" y="1117"/>
                    </a:cubicBezTo>
                    <a:cubicBezTo>
                      <a:pt x="1144" y="955"/>
                      <a:pt x="1127" y="801"/>
                      <a:pt x="1151" y="642"/>
                    </a:cubicBezTo>
                    <a:cubicBezTo>
                      <a:pt x="1166" y="540"/>
                      <a:pt x="1176" y="444"/>
                      <a:pt x="1207" y="345"/>
                    </a:cubicBezTo>
                    <a:cubicBezTo>
                      <a:pt x="1231" y="269"/>
                      <a:pt x="1215" y="188"/>
                      <a:pt x="1232" y="111"/>
                    </a:cubicBezTo>
                    <a:cubicBezTo>
                      <a:pt x="1251" y="26"/>
                      <a:pt x="1303" y="94"/>
                      <a:pt x="1346" y="124"/>
                    </a:cubicBezTo>
                    <a:cubicBezTo>
                      <a:pt x="1380" y="148"/>
                      <a:pt x="1405" y="164"/>
                      <a:pt x="1444" y="185"/>
                    </a:cubicBezTo>
                    <a:cubicBezTo>
                      <a:pt x="1510" y="219"/>
                      <a:pt x="1571" y="248"/>
                      <a:pt x="1642" y="268"/>
                    </a:cubicBezTo>
                    <a:cubicBezTo>
                      <a:pt x="1655" y="321"/>
                      <a:pt x="1645" y="379"/>
                      <a:pt x="1667" y="430"/>
                    </a:cubicBezTo>
                    <a:cubicBezTo>
                      <a:pt x="1689" y="480"/>
                      <a:pt x="1686" y="520"/>
                      <a:pt x="1689" y="578"/>
                    </a:cubicBezTo>
                    <a:cubicBezTo>
                      <a:pt x="1693" y="635"/>
                      <a:pt x="1709" y="688"/>
                      <a:pt x="1709" y="749"/>
                    </a:cubicBezTo>
                    <a:cubicBezTo>
                      <a:pt x="1709" y="805"/>
                      <a:pt x="1723" y="1043"/>
                      <a:pt x="1731" y="1101"/>
                    </a:cubicBezTo>
                    <a:cubicBezTo>
                      <a:pt x="1735" y="1130"/>
                      <a:pt x="1723" y="1157"/>
                      <a:pt x="1737" y="1184"/>
                    </a:cubicBezTo>
                    <a:cubicBezTo>
                      <a:pt x="1755" y="1221"/>
                      <a:pt x="1763" y="1248"/>
                      <a:pt x="1767" y="1289"/>
                    </a:cubicBezTo>
                    <a:cubicBezTo>
                      <a:pt x="1773" y="1343"/>
                      <a:pt x="1758" y="1392"/>
                      <a:pt x="1780" y="1443"/>
                    </a:cubicBezTo>
                    <a:cubicBezTo>
                      <a:pt x="1811" y="1510"/>
                      <a:pt x="1788" y="1606"/>
                      <a:pt x="1788" y="1685"/>
                    </a:cubicBezTo>
                    <a:cubicBezTo>
                      <a:pt x="1788" y="1712"/>
                      <a:pt x="1603" y="1756"/>
                      <a:pt x="1605" y="1823"/>
                    </a:cubicBezTo>
                    <a:cubicBezTo>
                      <a:pt x="1457" y="1829"/>
                      <a:pt x="1505" y="1792"/>
                      <a:pt x="1359" y="1806"/>
                    </a:cubicBezTo>
                    <a:cubicBezTo>
                      <a:pt x="1319" y="1810"/>
                      <a:pt x="1240" y="1879"/>
                      <a:pt x="1143" y="1908"/>
                    </a:cubicBezTo>
                    <a:cubicBezTo>
                      <a:pt x="1097" y="1921"/>
                      <a:pt x="1043" y="1908"/>
                      <a:pt x="993" y="1908"/>
                    </a:cubicBezTo>
                    <a:cubicBezTo>
                      <a:pt x="820" y="1907"/>
                      <a:pt x="643" y="1809"/>
                      <a:pt x="572" y="1806"/>
                    </a:cubicBezTo>
                    <a:cubicBezTo>
                      <a:pt x="567" y="1725"/>
                      <a:pt x="575" y="1645"/>
                      <a:pt x="575" y="1568"/>
                    </a:cubicBezTo>
                    <a:cubicBezTo>
                      <a:pt x="575" y="1529"/>
                      <a:pt x="555" y="1500"/>
                      <a:pt x="559" y="1460"/>
                    </a:cubicBezTo>
                    <a:cubicBezTo>
                      <a:pt x="564" y="1421"/>
                      <a:pt x="591" y="1408"/>
                      <a:pt x="611" y="1378"/>
                    </a:cubicBezTo>
                    <a:cubicBezTo>
                      <a:pt x="620" y="1364"/>
                      <a:pt x="650" y="1313"/>
                      <a:pt x="641" y="1297"/>
                    </a:cubicBezTo>
                    <a:cubicBezTo>
                      <a:pt x="631" y="1281"/>
                      <a:pt x="612" y="1296"/>
                      <a:pt x="603" y="1284"/>
                    </a:cubicBezTo>
                    <a:cubicBezTo>
                      <a:pt x="597" y="1275"/>
                      <a:pt x="602" y="1244"/>
                      <a:pt x="602" y="1234"/>
                    </a:cubicBezTo>
                    <a:cubicBezTo>
                      <a:pt x="604" y="1202"/>
                      <a:pt x="620" y="1177"/>
                      <a:pt x="618" y="1144"/>
                    </a:cubicBezTo>
                    <a:cubicBezTo>
                      <a:pt x="615" y="1108"/>
                      <a:pt x="597" y="1065"/>
                      <a:pt x="586" y="1031"/>
                    </a:cubicBezTo>
                    <a:cubicBezTo>
                      <a:pt x="575" y="996"/>
                      <a:pt x="561" y="963"/>
                      <a:pt x="559" y="922"/>
                    </a:cubicBezTo>
                    <a:cubicBezTo>
                      <a:pt x="557" y="867"/>
                      <a:pt x="557" y="827"/>
                      <a:pt x="539" y="775"/>
                    </a:cubicBezTo>
                    <a:cubicBezTo>
                      <a:pt x="533" y="757"/>
                      <a:pt x="522" y="701"/>
                      <a:pt x="493" y="703"/>
                    </a:cubicBezTo>
                    <a:cubicBezTo>
                      <a:pt x="480" y="704"/>
                      <a:pt x="468" y="733"/>
                      <a:pt x="459" y="740"/>
                    </a:cubicBezTo>
                    <a:cubicBezTo>
                      <a:pt x="446" y="749"/>
                      <a:pt x="427" y="752"/>
                      <a:pt x="412" y="759"/>
                    </a:cubicBezTo>
                    <a:cubicBezTo>
                      <a:pt x="409" y="783"/>
                      <a:pt x="385" y="811"/>
                      <a:pt x="369" y="832"/>
                    </a:cubicBezTo>
                    <a:cubicBezTo>
                      <a:pt x="349" y="860"/>
                      <a:pt x="347" y="887"/>
                      <a:pt x="330" y="915"/>
                    </a:cubicBezTo>
                    <a:cubicBezTo>
                      <a:pt x="314" y="943"/>
                      <a:pt x="284" y="944"/>
                      <a:pt x="297" y="985"/>
                    </a:cubicBezTo>
                    <a:cubicBezTo>
                      <a:pt x="306" y="1013"/>
                      <a:pt x="331" y="1037"/>
                      <a:pt x="345" y="1062"/>
                    </a:cubicBezTo>
                    <a:cubicBezTo>
                      <a:pt x="376" y="1117"/>
                      <a:pt x="387" y="1181"/>
                      <a:pt x="426" y="1230"/>
                    </a:cubicBezTo>
                    <a:cubicBezTo>
                      <a:pt x="442" y="1250"/>
                      <a:pt x="454" y="1272"/>
                      <a:pt x="472" y="1291"/>
                    </a:cubicBezTo>
                    <a:cubicBezTo>
                      <a:pt x="492" y="1314"/>
                      <a:pt x="514" y="1324"/>
                      <a:pt x="537" y="1347"/>
                    </a:cubicBezTo>
                    <a:cubicBezTo>
                      <a:pt x="548" y="1358"/>
                      <a:pt x="562" y="1368"/>
                      <a:pt x="571" y="1381"/>
                    </a:cubicBezTo>
                    <a:cubicBezTo>
                      <a:pt x="546" y="1382"/>
                      <a:pt x="522" y="1371"/>
                      <a:pt x="500" y="1385"/>
                    </a:cubicBezTo>
                    <a:cubicBezTo>
                      <a:pt x="496" y="1387"/>
                      <a:pt x="490" y="1406"/>
                      <a:pt x="487" y="1410"/>
                    </a:cubicBezTo>
                    <a:cubicBezTo>
                      <a:pt x="478" y="1420"/>
                      <a:pt x="460" y="1431"/>
                      <a:pt x="455" y="1445"/>
                    </a:cubicBezTo>
                    <a:cubicBezTo>
                      <a:pt x="445" y="1471"/>
                      <a:pt x="445" y="1555"/>
                      <a:pt x="480" y="1558"/>
                    </a:cubicBezTo>
                    <a:cubicBezTo>
                      <a:pt x="413" y="1576"/>
                      <a:pt x="366" y="1524"/>
                      <a:pt x="330" y="1475"/>
                    </a:cubicBezTo>
                    <a:cubicBezTo>
                      <a:pt x="308" y="1444"/>
                      <a:pt x="298" y="1414"/>
                      <a:pt x="282" y="1383"/>
                    </a:cubicBezTo>
                    <a:cubicBezTo>
                      <a:pt x="266" y="1354"/>
                      <a:pt x="236" y="1333"/>
                      <a:pt x="217" y="1308"/>
                    </a:cubicBezTo>
                    <a:cubicBezTo>
                      <a:pt x="192" y="1273"/>
                      <a:pt x="170" y="1239"/>
                      <a:pt x="143" y="1207"/>
                    </a:cubicBezTo>
                    <a:cubicBezTo>
                      <a:pt x="124" y="1186"/>
                      <a:pt x="113" y="1183"/>
                      <a:pt x="100" y="1158"/>
                    </a:cubicBezTo>
                    <a:cubicBezTo>
                      <a:pt x="91" y="1138"/>
                      <a:pt x="90" y="1117"/>
                      <a:pt x="79" y="1097"/>
                    </a:cubicBezTo>
                    <a:cubicBezTo>
                      <a:pt x="50" y="1043"/>
                      <a:pt x="0" y="1002"/>
                      <a:pt x="6" y="934"/>
                    </a:cubicBezTo>
                    <a:cubicBezTo>
                      <a:pt x="12" y="858"/>
                      <a:pt x="60" y="813"/>
                      <a:pt x="100" y="755"/>
                    </a:cubicBezTo>
                    <a:cubicBezTo>
                      <a:pt x="146" y="688"/>
                      <a:pt x="165" y="616"/>
                      <a:pt x="232" y="564"/>
                    </a:cubicBezTo>
                    <a:cubicBezTo>
                      <a:pt x="271" y="535"/>
                      <a:pt x="257" y="517"/>
                      <a:pt x="276" y="475"/>
                    </a:cubicBezTo>
                    <a:cubicBezTo>
                      <a:pt x="288" y="448"/>
                      <a:pt x="310" y="432"/>
                      <a:pt x="333" y="411"/>
                    </a:cubicBezTo>
                    <a:cubicBezTo>
                      <a:pt x="354" y="391"/>
                      <a:pt x="372" y="386"/>
                      <a:pt x="384" y="353"/>
                    </a:cubicBezTo>
                    <a:cubicBezTo>
                      <a:pt x="395" y="323"/>
                      <a:pt x="404" y="294"/>
                      <a:pt x="418" y="264"/>
                    </a:cubicBezTo>
                    <a:cubicBezTo>
                      <a:pt x="430" y="237"/>
                      <a:pt x="453" y="198"/>
                      <a:pt x="477" y="185"/>
                    </a:cubicBezTo>
                    <a:cubicBezTo>
                      <a:pt x="506" y="171"/>
                      <a:pt x="536" y="183"/>
                      <a:pt x="567" y="178"/>
                    </a:cubicBezTo>
                    <a:cubicBezTo>
                      <a:pt x="633" y="166"/>
                      <a:pt x="686" y="122"/>
                      <a:pt x="741" y="87"/>
                    </a:cubicBezTo>
                    <a:cubicBezTo>
                      <a:pt x="777" y="64"/>
                      <a:pt x="893" y="0"/>
                      <a:pt x="887" y="85"/>
                    </a:cubicBezTo>
                    <a:cubicBezTo>
                      <a:pt x="884" y="118"/>
                      <a:pt x="859" y="155"/>
                      <a:pt x="851" y="189"/>
                    </a:cubicBezTo>
                    <a:cubicBezTo>
                      <a:pt x="842" y="225"/>
                      <a:pt x="840" y="262"/>
                      <a:pt x="836" y="299"/>
                    </a:cubicBezTo>
                    <a:cubicBezTo>
                      <a:pt x="827" y="383"/>
                      <a:pt x="813" y="461"/>
                      <a:pt x="817" y="548"/>
                    </a:cubicBezTo>
                    <a:cubicBezTo>
                      <a:pt x="819" y="607"/>
                      <a:pt x="824" y="667"/>
                      <a:pt x="824" y="728"/>
                    </a:cubicBezTo>
                    <a:cubicBezTo>
                      <a:pt x="825" y="777"/>
                      <a:pt x="840" y="808"/>
                      <a:pt x="848" y="856"/>
                    </a:cubicBezTo>
                    <a:cubicBezTo>
                      <a:pt x="870" y="995"/>
                      <a:pt x="855" y="1139"/>
                      <a:pt x="876" y="1280"/>
                    </a:cubicBezTo>
                    <a:cubicBezTo>
                      <a:pt x="882" y="1324"/>
                      <a:pt x="896" y="1372"/>
                      <a:pt x="898" y="1421"/>
                    </a:cubicBezTo>
                    <a:cubicBezTo>
                      <a:pt x="901" y="1479"/>
                      <a:pt x="897" y="1538"/>
                      <a:pt x="902" y="1596"/>
                    </a:cubicBezTo>
                    <a:cubicBezTo>
                      <a:pt x="910" y="1675"/>
                      <a:pt x="896" y="1821"/>
                      <a:pt x="993" y="1908"/>
                    </a:cubicBezTo>
                  </a:path>
                </a:pathLst>
              </a:custGeom>
              <a:solidFill>
                <a:srgbClr val="0090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93">
                <a:extLst>
                  <a:ext uri="{FF2B5EF4-FFF2-40B4-BE49-F238E27FC236}">
                    <a16:creationId xmlns:a16="http://schemas.microsoft.com/office/drawing/2014/main" id="{66A25932-9DA3-425B-B586-A0619EBBD4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8417" y="2079120"/>
                <a:ext cx="91385" cy="85660"/>
              </a:xfrm>
              <a:custGeom>
                <a:avLst/>
                <a:gdLst/>
                <a:ahLst/>
                <a:cxnLst>
                  <a:cxn ang="0">
                    <a:pos x="4" y="103"/>
                  </a:cxn>
                  <a:cxn ang="0">
                    <a:pos x="86" y="106"/>
                  </a:cxn>
                  <a:cxn ang="0">
                    <a:pos x="163" y="158"/>
                  </a:cxn>
                  <a:cxn ang="0">
                    <a:pos x="109" y="28"/>
                  </a:cxn>
                  <a:cxn ang="0">
                    <a:pos x="35" y="6"/>
                  </a:cxn>
                  <a:cxn ang="0">
                    <a:pos x="0" y="68"/>
                  </a:cxn>
                </a:cxnLst>
                <a:rect l="0" t="0" r="r" b="b"/>
                <a:pathLst>
                  <a:path w="169" h="158">
                    <a:moveTo>
                      <a:pt x="4" y="103"/>
                    </a:moveTo>
                    <a:cubicBezTo>
                      <a:pt x="49" y="98"/>
                      <a:pt x="42" y="81"/>
                      <a:pt x="86" y="106"/>
                    </a:cubicBezTo>
                    <a:cubicBezTo>
                      <a:pt x="114" y="122"/>
                      <a:pt x="137" y="140"/>
                      <a:pt x="163" y="158"/>
                    </a:cubicBezTo>
                    <a:cubicBezTo>
                      <a:pt x="169" y="119"/>
                      <a:pt x="141" y="50"/>
                      <a:pt x="109" y="28"/>
                    </a:cubicBezTo>
                    <a:cubicBezTo>
                      <a:pt x="98" y="21"/>
                      <a:pt x="47" y="0"/>
                      <a:pt x="35" y="6"/>
                    </a:cubicBezTo>
                    <a:cubicBezTo>
                      <a:pt x="15" y="14"/>
                      <a:pt x="17" y="56"/>
                      <a:pt x="0" y="68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94">
                <a:extLst>
                  <a:ext uri="{FF2B5EF4-FFF2-40B4-BE49-F238E27FC236}">
                    <a16:creationId xmlns:a16="http://schemas.microsoft.com/office/drawing/2014/main" id="{01EC82B6-BDEF-43E6-A484-0091BBCC4F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5628" y="2071103"/>
                <a:ext cx="125054" cy="67108"/>
              </a:xfrm>
              <a:custGeom>
                <a:avLst/>
                <a:gdLst/>
                <a:ahLst/>
                <a:cxnLst>
                  <a:cxn ang="0">
                    <a:pos x="65" y="64"/>
                  </a:cxn>
                  <a:cxn ang="0">
                    <a:pos x="0" y="114"/>
                  </a:cxn>
                  <a:cxn ang="0">
                    <a:pos x="108" y="103"/>
                  </a:cxn>
                  <a:cxn ang="0">
                    <a:pos x="191" y="71"/>
                  </a:cxn>
                  <a:cxn ang="0">
                    <a:pos x="225" y="60"/>
                  </a:cxn>
                  <a:cxn ang="0">
                    <a:pos x="209" y="18"/>
                  </a:cxn>
                  <a:cxn ang="0">
                    <a:pos x="112" y="25"/>
                  </a:cxn>
                </a:cxnLst>
                <a:rect l="0" t="0" r="r" b="b"/>
                <a:pathLst>
                  <a:path w="231" h="124">
                    <a:moveTo>
                      <a:pt x="65" y="64"/>
                    </a:moveTo>
                    <a:cubicBezTo>
                      <a:pt x="50" y="98"/>
                      <a:pt x="31" y="101"/>
                      <a:pt x="0" y="114"/>
                    </a:cubicBezTo>
                    <a:cubicBezTo>
                      <a:pt x="37" y="124"/>
                      <a:pt x="75" y="121"/>
                      <a:pt x="108" y="103"/>
                    </a:cubicBezTo>
                    <a:cubicBezTo>
                      <a:pt x="145" y="82"/>
                      <a:pt x="149" y="74"/>
                      <a:pt x="191" y="71"/>
                    </a:cubicBezTo>
                    <a:cubicBezTo>
                      <a:pt x="208" y="69"/>
                      <a:pt x="216" y="84"/>
                      <a:pt x="225" y="60"/>
                    </a:cubicBezTo>
                    <a:cubicBezTo>
                      <a:pt x="231" y="44"/>
                      <a:pt x="219" y="25"/>
                      <a:pt x="209" y="18"/>
                    </a:cubicBezTo>
                    <a:cubicBezTo>
                      <a:pt x="185" y="0"/>
                      <a:pt x="132" y="6"/>
                      <a:pt x="112" y="25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95">
                <a:extLst>
                  <a:ext uri="{FF2B5EF4-FFF2-40B4-BE49-F238E27FC236}">
                    <a16:creationId xmlns:a16="http://schemas.microsoft.com/office/drawing/2014/main" id="{1BA6038E-4578-4DDA-A2C2-0536B714EB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6515" y="2063544"/>
                <a:ext cx="176817" cy="119556"/>
              </a:xfrm>
              <a:custGeom>
                <a:avLst/>
                <a:gdLst/>
                <a:ahLst/>
                <a:cxnLst>
                  <a:cxn ang="0">
                    <a:pos x="55" y="74"/>
                  </a:cxn>
                  <a:cxn ang="0">
                    <a:pos x="128" y="114"/>
                  </a:cxn>
                  <a:cxn ang="0">
                    <a:pos x="183" y="167"/>
                  </a:cxn>
                  <a:cxn ang="0">
                    <a:pos x="164" y="125"/>
                  </a:cxn>
                  <a:cxn ang="0">
                    <a:pos x="327" y="153"/>
                  </a:cxn>
                  <a:cxn ang="0">
                    <a:pos x="0" y="0"/>
                  </a:cxn>
                </a:cxnLst>
                <a:rect l="0" t="0" r="r" b="b"/>
                <a:pathLst>
                  <a:path w="327" h="221">
                    <a:moveTo>
                      <a:pt x="55" y="74"/>
                    </a:moveTo>
                    <a:cubicBezTo>
                      <a:pt x="78" y="91"/>
                      <a:pt x="106" y="95"/>
                      <a:pt x="128" y="114"/>
                    </a:cubicBezTo>
                    <a:cubicBezTo>
                      <a:pt x="146" y="131"/>
                      <a:pt x="159" y="161"/>
                      <a:pt x="183" y="167"/>
                    </a:cubicBezTo>
                    <a:cubicBezTo>
                      <a:pt x="178" y="152"/>
                      <a:pt x="167" y="141"/>
                      <a:pt x="164" y="125"/>
                    </a:cubicBezTo>
                    <a:cubicBezTo>
                      <a:pt x="209" y="117"/>
                      <a:pt x="280" y="221"/>
                      <a:pt x="327" y="153"/>
                    </a:cubicBezTo>
                    <a:cubicBezTo>
                      <a:pt x="209" y="137"/>
                      <a:pt x="122" y="16"/>
                      <a:pt x="0" y="0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96">
                <a:extLst>
                  <a:ext uri="{FF2B5EF4-FFF2-40B4-BE49-F238E27FC236}">
                    <a16:creationId xmlns:a16="http://schemas.microsoft.com/office/drawing/2014/main" id="{8A31F761-C2ED-4BC9-9116-176B0C99FE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7231" y="2003995"/>
                <a:ext cx="440895" cy="373787"/>
              </a:xfrm>
              <a:custGeom>
                <a:avLst/>
                <a:gdLst/>
                <a:ahLst/>
                <a:cxnLst>
                  <a:cxn ang="0">
                    <a:pos x="130" y="73"/>
                  </a:cxn>
                  <a:cxn ang="0">
                    <a:pos x="0" y="192"/>
                  </a:cxn>
                  <a:cxn ang="0">
                    <a:pos x="170" y="150"/>
                  </a:cxn>
                  <a:cxn ang="0">
                    <a:pos x="238" y="256"/>
                  </a:cxn>
                  <a:cxn ang="0">
                    <a:pos x="213" y="547"/>
                  </a:cxn>
                  <a:cxn ang="0">
                    <a:pos x="580" y="403"/>
                  </a:cxn>
                  <a:cxn ang="0">
                    <a:pos x="600" y="217"/>
                  </a:cxn>
                  <a:cxn ang="0">
                    <a:pos x="655" y="177"/>
                  </a:cxn>
                  <a:cxn ang="0">
                    <a:pos x="705" y="203"/>
                  </a:cxn>
                  <a:cxn ang="0">
                    <a:pos x="760" y="226"/>
                  </a:cxn>
                  <a:cxn ang="0">
                    <a:pos x="813" y="266"/>
                  </a:cxn>
                  <a:cxn ang="0">
                    <a:pos x="779" y="203"/>
                  </a:cxn>
                  <a:cxn ang="0">
                    <a:pos x="746" y="131"/>
                  </a:cxn>
                  <a:cxn ang="0">
                    <a:pos x="619" y="7"/>
                  </a:cxn>
                  <a:cxn ang="0">
                    <a:pos x="576" y="192"/>
                  </a:cxn>
                  <a:cxn ang="0">
                    <a:pos x="483" y="318"/>
                  </a:cxn>
                  <a:cxn ang="0">
                    <a:pos x="407" y="480"/>
                  </a:cxn>
                  <a:cxn ang="0">
                    <a:pos x="407" y="691"/>
                  </a:cxn>
                  <a:cxn ang="0">
                    <a:pos x="381" y="481"/>
                  </a:cxn>
                  <a:cxn ang="0">
                    <a:pos x="350" y="332"/>
                  </a:cxn>
                  <a:cxn ang="0">
                    <a:pos x="272" y="188"/>
                  </a:cxn>
                  <a:cxn ang="0">
                    <a:pos x="260" y="0"/>
                  </a:cxn>
                </a:cxnLst>
                <a:rect l="0" t="0" r="r" b="b"/>
                <a:pathLst>
                  <a:path w="815" h="691">
                    <a:moveTo>
                      <a:pt x="130" y="73"/>
                    </a:moveTo>
                    <a:cubicBezTo>
                      <a:pt x="93" y="100"/>
                      <a:pt x="50" y="197"/>
                      <a:pt x="0" y="192"/>
                    </a:cubicBezTo>
                    <a:cubicBezTo>
                      <a:pt x="64" y="238"/>
                      <a:pt x="121" y="166"/>
                      <a:pt x="170" y="150"/>
                    </a:cubicBezTo>
                    <a:cubicBezTo>
                      <a:pt x="204" y="188"/>
                      <a:pt x="255" y="202"/>
                      <a:pt x="238" y="256"/>
                    </a:cubicBezTo>
                    <a:cubicBezTo>
                      <a:pt x="209" y="344"/>
                      <a:pt x="213" y="450"/>
                      <a:pt x="213" y="547"/>
                    </a:cubicBezTo>
                    <a:cubicBezTo>
                      <a:pt x="214" y="662"/>
                      <a:pt x="591" y="441"/>
                      <a:pt x="580" y="403"/>
                    </a:cubicBezTo>
                    <a:cubicBezTo>
                      <a:pt x="567" y="362"/>
                      <a:pt x="571" y="248"/>
                      <a:pt x="600" y="217"/>
                    </a:cubicBezTo>
                    <a:cubicBezTo>
                      <a:pt x="609" y="207"/>
                      <a:pt x="646" y="180"/>
                      <a:pt x="655" y="177"/>
                    </a:cubicBezTo>
                    <a:cubicBezTo>
                      <a:pt x="695" y="164"/>
                      <a:pt x="682" y="185"/>
                      <a:pt x="705" y="203"/>
                    </a:cubicBezTo>
                    <a:cubicBezTo>
                      <a:pt x="723" y="217"/>
                      <a:pt x="741" y="217"/>
                      <a:pt x="760" y="226"/>
                    </a:cubicBezTo>
                    <a:cubicBezTo>
                      <a:pt x="779" y="236"/>
                      <a:pt x="792" y="257"/>
                      <a:pt x="813" y="266"/>
                    </a:cubicBezTo>
                    <a:cubicBezTo>
                      <a:pt x="815" y="239"/>
                      <a:pt x="791" y="224"/>
                      <a:pt x="779" y="203"/>
                    </a:cubicBezTo>
                    <a:cubicBezTo>
                      <a:pt x="767" y="182"/>
                      <a:pt x="764" y="151"/>
                      <a:pt x="746" y="131"/>
                    </a:cubicBezTo>
                    <a:cubicBezTo>
                      <a:pt x="708" y="87"/>
                      <a:pt x="652" y="52"/>
                      <a:pt x="619" y="7"/>
                    </a:cubicBezTo>
                    <a:cubicBezTo>
                      <a:pt x="603" y="63"/>
                      <a:pt x="607" y="140"/>
                      <a:pt x="576" y="192"/>
                    </a:cubicBezTo>
                    <a:cubicBezTo>
                      <a:pt x="549" y="237"/>
                      <a:pt x="505" y="270"/>
                      <a:pt x="483" y="318"/>
                    </a:cubicBezTo>
                    <a:cubicBezTo>
                      <a:pt x="459" y="369"/>
                      <a:pt x="425" y="424"/>
                      <a:pt x="407" y="480"/>
                    </a:cubicBezTo>
                    <a:cubicBezTo>
                      <a:pt x="390" y="527"/>
                      <a:pt x="571" y="551"/>
                      <a:pt x="407" y="691"/>
                    </a:cubicBezTo>
                    <a:cubicBezTo>
                      <a:pt x="389" y="645"/>
                      <a:pt x="381" y="530"/>
                      <a:pt x="381" y="481"/>
                    </a:cubicBezTo>
                    <a:cubicBezTo>
                      <a:pt x="380" y="423"/>
                      <a:pt x="381" y="376"/>
                      <a:pt x="350" y="332"/>
                    </a:cubicBezTo>
                    <a:cubicBezTo>
                      <a:pt x="317" y="283"/>
                      <a:pt x="287" y="244"/>
                      <a:pt x="272" y="188"/>
                    </a:cubicBezTo>
                    <a:cubicBezTo>
                      <a:pt x="262" y="154"/>
                      <a:pt x="292" y="7"/>
                      <a:pt x="260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97">
                <a:extLst>
                  <a:ext uri="{FF2B5EF4-FFF2-40B4-BE49-F238E27FC236}">
                    <a16:creationId xmlns:a16="http://schemas.microsoft.com/office/drawing/2014/main" id="{E7194501-57F5-41F0-A472-216BB68181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68458" y="2005598"/>
                <a:ext cx="117266" cy="70314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86" y="76"/>
                  </a:cxn>
                  <a:cxn ang="0">
                    <a:pos x="74" y="103"/>
                  </a:cxn>
                  <a:cxn ang="0">
                    <a:pos x="124" y="62"/>
                  </a:cxn>
                  <a:cxn ang="0">
                    <a:pos x="127" y="91"/>
                  </a:cxn>
                  <a:cxn ang="0">
                    <a:pos x="163" y="64"/>
                  </a:cxn>
                  <a:cxn ang="0">
                    <a:pos x="173" y="91"/>
                  </a:cxn>
                  <a:cxn ang="0">
                    <a:pos x="187" y="71"/>
                  </a:cxn>
                  <a:cxn ang="0">
                    <a:pos x="208" y="93"/>
                  </a:cxn>
                  <a:cxn ang="0">
                    <a:pos x="176" y="22"/>
                  </a:cxn>
                  <a:cxn ang="0">
                    <a:pos x="107" y="26"/>
                  </a:cxn>
                  <a:cxn ang="0">
                    <a:pos x="15" y="101"/>
                  </a:cxn>
                </a:cxnLst>
                <a:rect l="0" t="0" r="r" b="b"/>
                <a:pathLst>
                  <a:path w="217" h="130">
                    <a:moveTo>
                      <a:pt x="0" y="130"/>
                    </a:moveTo>
                    <a:cubicBezTo>
                      <a:pt x="23" y="129"/>
                      <a:pt x="76" y="97"/>
                      <a:pt x="86" y="76"/>
                    </a:cubicBezTo>
                    <a:cubicBezTo>
                      <a:pt x="87" y="87"/>
                      <a:pt x="82" y="97"/>
                      <a:pt x="74" y="103"/>
                    </a:cubicBezTo>
                    <a:cubicBezTo>
                      <a:pt x="105" y="108"/>
                      <a:pt x="94" y="54"/>
                      <a:pt x="124" y="62"/>
                    </a:cubicBezTo>
                    <a:cubicBezTo>
                      <a:pt x="128" y="71"/>
                      <a:pt x="126" y="81"/>
                      <a:pt x="127" y="91"/>
                    </a:cubicBezTo>
                    <a:cubicBezTo>
                      <a:pt x="143" y="91"/>
                      <a:pt x="150" y="71"/>
                      <a:pt x="163" y="64"/>
                    </a:cubicBezTo>
                    <a:cubicBezTo>
                      <a:pt x="162" y="74"/>
                      <a:pt x="166" y="85"/>
                      <a:pt x="173" y="91"/>
                    </a:cubicBezTo>
                    <a:cubicBezTo>
                      <a:pt x="176" y="84"/>
                      <a:pt x="180" y="76"/>
                      <a:pt x="187" y="71"/>
                    </a:cubicBezTo>
                    <a:cubicBezTo>
                      <a:pt x="187" y="85"/>
                      <a:pt x="190" y="97"/>
                      <a:pt x="208" y="93"/>
                    </a:cubicBezTo>
                    <a:cubicBezTo>
                      <a:pt x="217" y="68"/>
                      <a:pt x="196" y="37"/>
                      <a:pt x="176" y="22"/>
                    </a:cubicBezTo>
                    <a:cubicBezTo>
                      <a:pt x="149" y="0"/>
                      <a:pt x="132" y="11"/>
                      <a:pt x="107" y="26"/>
                    </a:cubicBezTo>
                    <a:cubicBezTo>
                      <a:pt x="69" y="50"/>
                      <a:pt x="40" y="62"/>
                      <a:pt x="15" y="101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98">
                <a:extLst>
                  <a:ext uri="{FF2B5EF4-FFF2-40B4-BE49-F238E27FC236}">
                    <a16:creationId xmlns:a16="http://schemas.microsoft.com/office/drawing/2014/main" id="{380D5C90-DE65-4446-8FF5-DE789CB7A0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966" y="2005598"/>
                <a:ext cx="106044" cy="115892"/>
              </a:xfrm>
              <a:custGeom>
                <a:avLst/>
                <a:gdLst/>
                <a:ahLst/>
                <a:cxnLst>
                  <a:cxn ang="0">
                    <a:pos x="11" y="66"/>
                  </a:cxn>
                  <a:cxn ang="0">
                    <a:pos x="9" y="126"/>
                  </a:cxn>
                  <a:cxn ang="0">
                    <a:pos x="40" y="105"/>
                  </a:cxn>
                  <a:cxn ang="0">
                    <a:pos x="69" y="78"/>
                  </a:cxn>
                  <a:cxn ang="0">
                    <a:pos x="142" y="142"/>
                  </a:cxn>
                  <a:cxn ang="0">
                    <a:pos x="196" y="212"/>
                  </a:cxn>
                  <a:cxn ang="0">
                    <a:pos x="165" y="144"/>
                  </a:cxn>
                  <a:cxn ang="0">
                    <a:pos x="124" y="71"/>
                  </a:cxn>
                  <a:cxn ang="0">
                    <a:pos x="54" y="7"/>
                  </a:cxn>
                  <a:cxn ang="0">
                    <a:pos x="3" y="72"/>
                  </a:cxn>
                  <a:cxn ang="0">
                    <a:pos x="13" y="78"/>
                  </a:cxn>
                </a:cxnLst>
                <a:rect l="0" t="0" r="r" b="b"/>
                <a:pathLst>
                  <a:path w="196" h="214">
                    <a:moveTo>
                      <a:pt x="11" y="66"/>
                    </a:moveTo>
                    <a:cubicBezTo>
                      <a:pt x="20" y="73"/>
                      <a:pt x="13" y="114"/>
                      <a:pt x="9" y="126"/>
                    </a:cubicBezTo>
                    <a:cubicBezTo>
                      <a:pt x="20" y="122"/>
                      <a:pt x="31" y="112"/>
                      <a:pt x="40" y="105"/>
                    </a:cubicBezTo>
                    <a:cubicBezTo>
                      <a:pt x="49" y="98"/>
                      <a:pt x="60" y="81"/>
                      <a:pt x="69" y="78"/>
                    </a:cubicBezTo>
                    <a:cubicBezTo>
                      <a:pt x="86" y="109"/>
                      <a:pt x="122" y="118"/>
                      <a:pt x="142" y="142"/>
                    </a:cubicBezTo>
                    <a:cubicBezTo>
                      <a:pt x="155" y="158"/>
                      <a:pt x="171" y="214"/>
                      <a:pt x="196" y="212"/>
                    </a:cubicBezTo>
                    <a:cubicBezTo>
                      <a:pt x="189" y="191"/>
                      <a:pt x="175" y="165"/>
                      <a:pt x="165" y="144"/>
                    </a:cubicBezTo>
                    <a:cubicBezTo>
                      <a:pt x="153" y="120"/>
                      <a:pt x="138" y="95"/>
                      <a:pt x="124" y="71"/>
                    </a:cubicBezTo>
                    <a:cubicBezTo>
                      <a:pt x="108" y="45"/>
                      <a:pt x="85" y="13"/>
                      <a:pt x="54" y="7"/>
                    </a:cubicBezTo>
                    <a:cubicBezTo>
                      <a:pt x="17" y="0"/>
                      <a:pt x="0" y="40"/>
                      <a:pt x="3" y="72"/>
                    </a:cubicBezTo>
                    <a:cubicBezTo>
                      <a:pt x="7" y="73"/>
                      <a:pt x="10" y="77"/>
                      <a:pt x="13" y="78"/>
                    </a:cubicBezTo>
                  </a:path>
                </a:pathLst>
              </a:custGeom>
              <a:solidFill>
                <a:srgbClr val="73635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99">
                <a:extLst>
                  <a:ext uri="{FF2B5EF4-FFF2-40B4-BE49-F238E27FC236}">
                    <a16:creationId xmlns:a16="http://schemas.microsoft.com/office/drawing/2014/main" id="{F93A6AFB-3DEF-4FCF-8BF6-4419C9CB93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9610" y="2096526"/>
                <a:ext cx="79018" cy="1168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216"/>
                  </a:cxn>
                  <a:cxn ang="0">
                    <a:pos x="53" y="131"/>
                  </a:cxn>
                  <a:cxn ang="0">
                    <a:pos x="28" y="193"/>
                  </a:cxn>
                </a:cxnLst>
                <a:rect l="0" t="0" r="r" b="b"/>
                <a:pathLst>
                  <a:path w="146" h="216">
                    <a:moveTo>
                      <a:pt x="0" y="0"/>
                    </a:moveTo>
                    <a:cubicBezTo>
                      <a:pt x="40" y="3"/>
                      <a:pt x="144" y="168"/>
                      <a:pt x="146" y="216"/>
                    </a:cubicBezTo>
                    <a:cubicBezTo>
                      <a:pt x="134" y="178"/>
                      <a:pt x="97" y="126"/>
                      <a:pt x="53" y="131"/>
                    </a:cubicBezTo>
                    <a:cubicBezTo>
                      <a:pt x="54" y="153"/>
                      <a:pt x="29" y="170"/>
                      <a:pt x="28" y="19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00">
                <a:extLst>
                  <a:ext uri="{FF2B5EF4-FFF2-40B4-BE49-F238E27FC236}">
                    <a16:creationId xmlns:a16="http://schemas.microsoft.com/office/drawing/2014/main" id="{E9794873-4F12-41D2-85A6-5326F52CEF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1613488"/>
                <a:ext cx="537321" cy="568011"/>
              </a:xfrm>
              <a:custGeom>
                <a:avLst/>
                <a:gdLst/>
                <a:ahLst/>
                <a:cxnLst>
                  <a:cxn ang="0">
                    <a:pos x="440" y="222"/>
                  </a:cxn>
                  <a:cxn ang="0">
                    <a:pos x="433" y="840"/>
                  </a:cxn>
                  <a:cxn ang="0">
                    <a:pos x="406" y="823"/>
                  </a:cxn>
                  <a:cxn ang="0">
                    <a:pos x="394" y="795"/>
                  </a:cxn>
                  <a:cxn ang="0">
                    <a:pos x="392" y="829"/>
                  </a:cxn>
                  <a:cxn ang="0">
                    <a:pos x="358" y="794"/>
                  </a:cxn>
                  <a:cxn ang="0">
                    <a:pos x="346" y="807"/>
                  </a:cxn>
                  <a:cxn ang="0">
                    <a:pos x="318" y="754"/>
                  </a:cxn>
                  <a:cxn ang="0">
                    <a:pos x="277" y="805"/>
                  </a:cxn>
                  <a:cxn ang="0">
                    <a:pos x="269" y="772"/>
                  </a:cxn>
                  <a:cxn ang="0">
                    <a:pos x="164" y="840"/>
                  </a:cxn>
                  <a:cxn ang="0">
                    <a:pos x="8" y="869"/>
                  </a:cxn>
                  <a:cxn ang="0">
                    <a:pos x="0" y="837"/>
                  </a:cxn>
                  <a:cxn ang="0">
                    <a:pos x="94" y="830"/>
                  </a:cxn>
                  <a:cxn ang="0">
                    <a:pos x="79" y="750"/>
                  </a:cxn>
                  <a:cxn ang="0">
                    <a:pos x="223" y="718"/>
                  </a:cxn>
                  <a:cxn ang="0">
                    <a:pos x="222" y="584"/>
                  </a:cxn>
                  <a:cxn ang="0">
                    <a:pos x="201" y="445"/>
                  </a:cxn>
                  <a:cxn ang="0">
                    <a:pos x="223" y="332"/>
                  </a:cxn>
                  <a:cxn ang="0">
                    <a:pos x="254" y="281"/>
                  </a:cxn>
                  <a:cxn ang="0">
                    <a:pos x="264" y="216"/>
                  </a:cxn>
                  <a:cxn ang="0">
                    <a:pos x="334" y="121"/>
                  </a:cxn>
                  <a:cxn ang="0">
                    <a:pos x="405" y="46"/>
                  </a:cxn>
                  <a:cxn ang="0">
                    <a:pos x="371" y="46"/>
                  </a:cxn>
                  <a:cxn ang="0">
                    <a:pos x="637" y="36"/>
                  </a:cxn>
                  <a:cxn ang="0">
                    <a:pos x="792" y="214"/>
                  </a:cxn>
                  <a:cxn ang="0">
                    <a:pos x="820" y="344"/>
                  </a:cxn>
                  <a:cxn ang="0">
                    <a:pos x="843" y="479"/>
                  </a:cxn>
                  <a:cxn ang="0">
                    <a:pos x="808" y="760"/>
                  </a:cxn>
                  <a:cxn ang="0">
                    <a:pos x="966" y="826"/>
                  </a:cxn>
                  <a:cxn ang="0">
                    <a:pos x="903" y="870"/>
                  </a:cxn>
                  <a:cxn ang="0">
                    <a:pos x="993" y="854"/>
                  </a:cxn>
                  <a:cxn ang="0">
                    <a:pos x="721" y="748"/>
                  </a:cxn>
                  <a:cxn ang="0">
                    <a:pos x="636" y="1034"/>
                  </a:cxn>
                  <a:cxn ang="0">
                    <a:pos x="592" y="1030"/>
                  </a:cxn>
                  <a:cxn ang="0">
                    <a:pos x="609" y="1050"/>
                  </a:cxn>
                  <a:cxn ang="0">
                    <a:pos x="692" y="403"/>
                  </a:cxn>
                  <a:cxn ang="0">
                    <a:pos x="685" y="421"/>
                  </a:cxn>
                  <a:cxn ang="0">
                    <a:pos x="643" y="363"/>
                  </a:cxn>
                  <a:cxn ang="0">
                    <a:pos x="626" y="384"/>
                  </a:cxn>
                  <a:cxn ang="0">
                    <a:pos x="575" y="384"/>
                  </a:cxn>
                  <a:cxn ang="0">
                    <a:pos x="458" y="228"/>
                  </a:cxn>
                  <a:cxn ang="0">
                    <a:pos x="513" y="339"/>
                  </a:cxn>
                  <a:cxn ang="0">
                    <a:pos x="440" y="233"/>
                  </a:cxn>
                </a:cxnLst>
                <a:rect l="0" t="0" r="r" b="b"/>
                <a:pathLst>
                  <a:path w="993" h="1050">
                    <a:moveTo>
                      <a:pt x="440" y="222"/>
                    </a:moveTo>
                    <a:cubicBezTo>
                      <a:pt x="185" y="237"/>
                      <a:pt x="447" y="729"/>
                      <a:pt x="433" y="840"/>
                    </a:cubicBezTo>
                    <a:cubicBezTo>
                      <a:pt x="426" y="837"/>
                      <a:pt x="411" y="827"/>
                      <a:pt x="406" y="823"/>
                    </a:cubicBezTo>
                    <a:cubicBezTo>
                      <a:pt x="403" y="812"/>
                      <a:pt x="397" y="803"/>
                      <a:pt x="394" y="795"/>
                    </a:cubicBezTo>
                    <a:cubicBezTo>
                      <a:pt x="395" y="805"/>
                      <a:pt x="392" y="818"/>
                      <a:pt x="392" y="829"/>
                    </a:cubicBezTo>
                    <a:cubicBezTo>
                      <a:pt x="372" y="827"/>
                      <a:pt x="362" y="814"/>
                      <a:pt x="358" y="794"/>
                    </a:cubicBezTo>
                    <a:cubicBezTo>
                      <a:pt x="361" y="788"/>
                      <a:pt x="348" y="805"/>
                      <a:pt x="346" y="807"/>
                    </a:cubicBezTo>
                    <a:cubicBezTo>
                      <a:pt x="333" y="793"/>
                      <a:pt x="328" y="771"/>
                      <a:pt x="318" y="754"/>
                    </a:cubicBezTo>
                    <a:cubicBezTo>
                      <a:pt x="309" y="777"/>
                      <a:pt x="297" y="794"/>
                      <a:pt x="277" y="805"/>
                    </a:cubicBezTo>
                    <a:cubicBezTo>
                      <a:pt x="276" y="792"/>
                      <a:pt x="270" y="785"/>
                      <a:pt x="269" y="772"/>
                    </a:cubicBezTo>
                    <a:cubicBezTo>
                      <a:pt x="234" y="790"/>
                      <a:pt x="198" y="817"/>
                      <a:pt x="164" y="840"/>
                    </a:cubicBezTo>
                    <a:cubicBezTo>
                      <a:pt x="115" y="872"/>
                      <a:pt x="76" y="873"/>
                      <a:pt x="8" y="869"/>
                    </a:cubicBezTo>
                    <a:cubicBezTo>
                      <a:pt x="6" y="864"/>
                      <a:pt x="1" y="842"/>
                      <a:pt x="0" y="837"/>
                    </a:cubicBezTo>
                    <a:cubicBezTo>
                      <a:pt x="30" y="855"/>
                      <a:pt x="82" y="872"/>
                      <a:pt x="94" y="830"/>
                    </a:cubicBezTo>
                    <a:cubicBezTo>
                      <a:pt x="63" y="819"/>
                      <a:pt x="66" y="773"/>
                      <a:pt x="79" y="750"/>
                    </a:cubicBezTo>
                    <a:cubicBezTo>
                      <a:pt x="89" y="853"/>
                      <a:pt x="214" y="801"/>
                      <a:pt x="223" y="718"/>
                    </a:cubicBezTo>
                    <a:cubicBezTo>
                      <a:pt x="228" y="675"/>
                      <a:pt x="224" y="627"/>
                      <a:pt x="222" y="584"/>
                    </a:cubicBezTo>
                    <a:cubicBezTo>
                      <a:pt x="220" y="537"/>
                      <a:pt x="193" y="491"/>
                      <a:pt x="201" y="445"/>
                    </a:cubicBezTo>
                    <a:cubicBezTo>
                      <a:pt x="235" y="418"/>
                      <a:pt x="212" y="372"/>
                      <a:pt x="223" y="332"/>
                    </a:cubicBezTo>
                    <a:cubicBezTo>
                      <a:pt x="227" y="316"/>
                      <a:pt x="248" y="299"/>
                      <a:pt x="254" y="281"/>
                    </a:cubicBezTo>
                    <a:cubicBezTo>
                      <a:pt x="262" y="262"/>
                      <a:pt x="258" y="237"/>
                      <a:pt x="264" y="216"/>
                    </a:cubicBezTo>
                    <a:cubicBezTo>
                      <a:pt x="275" y="176"/>
                      <a:pt x="304" y="148"/>
                      <a:pt x="334" y="121"/>
                    </a:cubicBezTo>
                    <a:cubicBezTo>
                      <a:pt x="358" y="99"/>
                      <a:pt x="389" y="56"/>
                      <a:pt x="405" y="46"/>
                    </a:cubicBezTo>
                    <a:cubicBezTo>
                      <a:pt x="394" y="47"/>
                      <a:pt x="382" y="44"/>
                      <a:pt x="371" y="46"/>
                    </a:cubicBezTo>
                    <a:cubicBezTo>
                      <a:pt x="449" y="27"/>
                      <a:pt x="559" y="0"/>
                      <a:pt x="637" y="36"/>
                    </a:cubicBezTo>
                    <a:cubicBezTo>
                      <a:pt x="697" y="63"/>
                      <a:pt x="760" y="158"/>
                      <a:pt x="792" y="214"/>
                    </a:cubicBezTo>
                    <a:cubicBezTo>
                      <a:pt x="817" y="258"/>
                      <a:pt x="820" y="291"/>
                      <a:pt x="820" y="344"/>
                    </a:cubicBezTo>
                    <a:cubicBezTo>
                      <a:pt x="819" y="396"/>
                      <a:pt x="835" y="430"/>
                      <a:pt x="843" y="479"/>
                    </a:cubicBezTo>
                    <a:cubicBezTo>
                      <a:pt x="858" y="576"/>
                      <a:pt x="787" y="667"/>
                      <a:pt x="808" y="760"/>
                    </a:cubicBezTo>
                    <a:cubicBezTo>
                      <a:pt x="822" y="825"/>
                      <a:pt x="909" y="889"/>
                      <a:pt x="966" y="826"/>
                    </a:cubicBezTo>
                    <a:cubicBezTo>
                      <a:pt x="960" y="855"/>
                      <a:pt x="930" y="864"/>
                      <a:pt x="903" y="870"/>
                    </a:cubicBezTo>
                    <a:cubicBezTo>
                      <a:pt x="935" y="870"/>
                      <a:pt x="970" y="879"/>
                      <a:pt x="993" y="854"/>
                    </a:cubicBezTo>
                    <a:cubicBezTo>
                      <a:pt x="922" y="976"/>
                      <a:pt x="782" y="783"/>
                      <a:pt x="721" y="748"/>
                    </a:cubicBezTo>
                    <a:cubicBezTo>
                      <a:pt x="697" y="823"/>
                      <a:pt x="491" y="954"/>
                      <a:pt x="636" y="1034"/>
                    </a:cubicBezTo>
                    <a:cubicBezTo>
                      <a:pt x="622" y="1031"/>
                      <a:pt x="607" y="1033"/>
                      <a:pt x="592" y="1030"/>
                    </a:cubicBezTo>
                    <a:cubicBezTo>
                      <a:pt x="597" y="1038"/>
                      <a:pt x="600" y="1045"/>
                      <a:pt x="609" y="1050"/>
                    </a:cubicBezTo>
                    <a:cubicBezTo>
                      <a:pt x="375" y="971"/>
                      <a:pt x="854" y="481"/>
                      <a:pt x="692" y="403"/>
                    </a:cubicBezTo>
                    <a:cubicBezTo>
                      <a:pt x="690" y="411"/>
                      <a:pt x="686" y="417"/>
                      <a:pt x="685" y="421"/>
                    </a:cubicBezTo>
                    <a:cubicBezTo>
                      <a:pt x="670" y="405"/>
                      <a:pt x="651" y="383"/>
                      <a:pt x="643" y="363"/>
                    </a:cubicBezTo>
                    <a:cubicBezTo>
                      <a:pt x="639" y="369"/>
                      <a:pt x="630" y="374"/>
                      <a:pt x="626" y="384"/>
                    </a:cubicBezTo>
                    <a:cubicBezTo>
                      <a:pt x="612" y="388"/>
                      <a:pt x="588" y="388"/>
                      <a:pt x="575" y="384"/>
                    </a:cubicBezTo>
                    <a:cubicBezTo>
                      <a:pt x="549" y="344"/>
                      <a:pt x="530" y="218"/>
                      <a:pt x="458" y="228"/>
                    </a:cubicBezTo>
                    <a:cubicBezTo>
                      <a:pt x="447" y="273"/>
                      <a:pt x="482" y="314"/>
                      <a:pt x="513" y="339"/>
                    </a:cubicBezTo>
                    <a:cubicBezTo>
                      <a:pt x="476" y="315"/>
                      <a:pt x="435" y="284"/>
                      <a:pt x="440" y="233"/>
                    </a:cubicBezTo>
                  </a:path>
                </a:pathLst>
              </a:custGeom>
              <a:solidFill>
                <a:srgbClr val="736357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01">
                <a:extLst>
                  <a:ext uri="{FF2B5EF4-FFF2-40B4-BE49-F238E27FC236}">
                    <a16:creationId xmlns:a16="http://schemas.microsoft.com/office/drawing/2014/main" id="{E9598A02-E2FF-4AE3-AFEA-257089CF4F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1613488"/>
                <a:ext cx="537321" cy="568011"/>
              </a:xfrm>
              <a:custGeom>
                <a:avLst/>
                <a:gdLst/>
                <a:ahLst/>
                <a:cxnLst>
                  <a:cxn ang="0">
                    <a:pos x="440" y="222"/>
                  </a:cxn>
                  <a:cxn ang="0">
                    <a:pos x="433" y="840"/>
                  </a:cxn>
                  <a:cxn ang="0">
                    <a:pos x="406" y="823"/>
                  </a:cxn>
                  <a:cxn ang="0">
                    <a:pos x="394" y="795"/>
                  </a:cxn>
                  <a:cxn ang="0">
                    <a:pos x="392" y="829"/>
                  </a:cxn>
                  <a:cxn ang="0">
                    <a:pos x="358" y="794"/>
                  </a:cxn>
                  <a:cxn ang="0">
                    <a:pos x="346" y="807"/>
                  </a:cxn>
                  <a:cxn ang="0">
                    <a:pos x="318" y="754"/>
                  </a:cxn>
                  <a:cxn ang="0">
                    <a:pos x="277" y="805"/>
                  </a:cxn>
                  <a:cxn ang="0">
                    <a:pos x="269" y="772"/>
                  </a:cxn>
                  <a:cxn ang="0">
                    <a:pos x="164" y="840"/>
                  </a:cxn>
                  <a:cxn ang="0">
                    <a:pos x="8" y="869"/>
                  </a:cxn>
                  <a:cxn ang="0">
                    <a:pos x="0" y="837"/>
                  </a:cxn>
                  <a:cxn ang="0">
                    <a:pos x="94" y="830"/>
                  </a:cxn>
                  <a:cxn ang="0">
                    <a:pos x="79" y="750"/>
                  </a:cxn>
                  <a:cxn ang="0">
                    <a:pos x="223" y="718"/>
                  </a:cxn>
                  <a:cxn ang="0">
                    <a:pos x="222" y="584"/>
                  </a:cxn>
                  <a:cxn ang="0">
                    <a:pos x="201" y="445"/>
                  </a:cxn>
                  <a:cxn ang="0">
                    <a:pos x="223" y="332"/>
                  </a:cxn>
                  <a:cxn ang="0">
                    <a:pos x="254" y="281"/>
                  </a:cxn>
                  <a:cxn ang="0">
                    <a:pos x="264" y="216"/>
                  </a:cxn>
                  <a:cxn ang="0">
                    <a:pos x="334" y="121"/>
                  </a:cxn>
                  <a:cxn ang="0">
                    <a:pos x="405" y="46"/>
                  </a:cxn>
                  <a:cxn ang="0">
                    <a:pos x="371" y="46"/>
                  </a:cxn>
                  <a:cxn ang="0">
                    <a:pos x="637" y="36"/>
                  </a:cxn>
                  <a:cxn ang="0">
                    <a:pos x="792" y="214"/>
                  </a:cxn>
                  <a:cxn ang="0">
                    <a:pos x="820" y="344"/>
                  </a:cxn>
                  <a:cxn ang="0">
                    <a:pos x="843" y="479"/>
                  </a:cxn>
                  <a:cxn ang="0">
                    <a:pos x="808" y="760"/>
                  </a:cxn>
                  <a:cxn ang="0">
                    <a:pos x="966" y="826"/>
                  </a:cxn>
                  <a:cxn ang="0">
                    <a:pos x="903" y="870"/>
                  </a:cxn>
                  <a:cxn ang="0">
                    <a:pos x="993" y="854"/>
                  </a:cxn>
                  <a:cxn ang="0">
                    <a:pos x="721" y="748"/>
                  </a:cxn>
                  <a:cxn ang="0">
                    <a:pos x="636" y="1034"/>
                  </a:cxn>
                  <a:cxn ang="0">
                    <a:pos x="592" y="1030"/>
                  </a:cxn>
                  <a:cxn ang="0">
                    <a:pos x="609" y="1050"/>
                  </a:cxn>
                  <a:cxn ang="0">
                    <a:pos x="692" y="403"/>
                  </a:cxn>
                  <a:cxn ang="0">
                    <a:pos x="685" y="421"/>
                  </a:cxn>
                  <a:cxn ang="0">
                    <a:pos x="643" y="363"/>
                  </a:cxn>
                  <a:cxn ang="0">
                    <a:pos x="626" y="384"/>
                  </a:cxn>
                  <a:cxn ang="0">
                    <a:pos x="575" y="384"/>
                  </a:cxn>
                  <a:cxn ang="0">
                    <a:pos x="458" y="228"/>
                  </a:cxn>
                  <a:cxn ang="0">
                    <a:pos x="513" y="339"/>
                  </a:cxn>
                  <a:cxn ang="0">
                    <a:pos x="440" y="233"/>
                  </a:cxn>
                </a:cxnLst>
                <a:rect l="0" t="0" r="r" b="b"/>
                <a:pathLst>
                  <a:path w="993" h="1050">
                    <a:moveTo>
                      <a:pt x="440" y="222"/>
                    </a:moveTo>
                    <a:cubicBezTo>
                      <a:pt x="185" y="237"/>
                      <a:pt x="447" y="729"/>
                      <a:pt x="433" y="840"/>
                    </a:cubicBezTo>
                    <a:cubicBezTo>
                      <a:pt x="426" y="837"/>
                      <a:pt x="411" y="827"/>
                      <a:pt x="406" y="823"/>
                    </a:cubicBezTo>
                    <a:cubicBezTo>
                      <a:pt x="403" y="812"/>
                      <a:pt x="397" y="803"/>
                      <a:pt x="394" y="795"/>
                    </a:cubicBezTo>
                    <a:cubicBezTo>
                      <a:pt x="395" y="805"/>
                      <a:pt x="392" y="818"/>
                      <a:pt x="392" y="829"/>
                    </a:cubicBezTo>
                    <a:cubicBezTo>
                      <a:pt x="372" y="827"/>
                      <a:pt x="362" y="814"/>
                      <a:pt x="358" y="794"/>
                    </a:cubicBezTo>
                    <a:cubicBezTo>
                      <a:pt x="361" y="788"/>
                      <a:pt x="348" y="805"/>
                      <a:pt x="346" y="807"/>
                    </a:cubicBezTo>
                    <a:cubicBezTo>
                      <a:pt x="333" y="793"/>
                      <a:pt x="328" y="771"/>
                      <a:pt x="318" y="754"/>
                    </a:cubicBezTo>
                    <a:cubicBezTo>
                      <a:pt x="309" y="777"/>
                      <a:pt x="297" y="794"/>
                      <a:pt x="277" y="805"/>
                    </a:cubicBezTo>
                    <a:cubicBezTo>
                      <a:pt x="276" y="792"/>
                      <a:pt x="270" y="785"/>
                      <a:pt x="269" y="772"/>
                    </a:cubicBezTo>
                    <a:cubicBezTo>
                      <a:pt x="234" y="790"/>
                      <a:pt x="198" y="817"/>
                      <a:pt x="164" y="840"/>
                    </a:cubicBezTo>
                    <a:cubicBezTo>
                      <a:pt x="115" y="872"/>
                      <a:pt x="76" y="873"/>
                      <a:pt x="8" y="869"/>
                    </a:cubicBezTo>
                    <a:cubicBezTo>
                      <a:pt x="6" y="864"/>
                      <a:pt x="1" y="842"/>
                      <a:pt x="0" y="837"/>
                    </a:cubicBezTo>
                    <a:cubicBezTo>
                      <a:pt x="30" y="855"/>
                      <a:pt x="82" y="872"/>
                      <a:pt x="94" y="830"/>
                    </a:cubicBezTo>
                    <a:cubicBezTo>
                      <a:pt x="63" y="819"/>
                      <a:pt x="66" y="773"/>
                      <a:pt x="79" y="750"/>
                    </a:cubicBezTo>
                    <a:cubicBezTo>
                      <a:pt x="89" y="853"/>
                      <a:pt x="214" y="801"/>
                      <a:pt x="223" y="718"/>
                    </a:cubicBezTo>
                    <a:cubicBezTo>
                      <a:pt x="228" y="675"/>
                      <a:pt x="224" y="627"/>
                      <a:pt x="222" y="584"/>
                    </a:cubicBezTo>
                    <a:cubicBezTo>
                      <a:pt x="220" y="537"/>
                      <a:pt x="193" y="491"/>
                      <a:pt x="201" y="445"/>
                    </a:cubicBezTo>
                    <a:cubicBezTo>
                      <a:pt x="235" y="418"/>
                      <a:pt x="212" y="372"/>
                      <a:pt x="223" y="332"/>
                    </a:cubicBezTo>
                    <a:cubicBezTo>
                      <a:pt x="227" y="316"/>
                      <a:pt x="248" y="299"/>
                      <a:pt x="254" y="281"/>
                    </a:cubicBezTo>
                    <a:cubicBezTo>
                      <a:pt x="262" y="262"/>
                      <a:pt x="258" y="237"/>
                      <a:pt x="264" y="216"/>
                    </a:cubicBezTo>
                    <a:cubicBezTo>
                      <a:pt x="275" y="176"/>
                      <a:pt x="304" y="148"/>
                      <a:pt x="334" y="121"/>
                    </a:cubicBezTo>
                    <a:cubicBezTo>
                      <a:pt x="358" y="99"/>
                      <a:pt x="389" y="56"/>
                      <a:pt x="405" y="46"/>
                    </a:cubicBezTo>
                    <a:cubicBezTo>
                      <a:pt x="394" y="47"/>
                      <a:pt x="382" y="44"/>
                      <a:pt x="371" y="46"/>
                    </a:cubicBezTo>
                    <a:cubicBezTo>
                      <a:pt x="449" y="27"/>
                      <a:pt x="559" y="0"/>
                      <a:pt x="637" y="36"/>
                    </a:cubicBezTo>
                    <a:cubicBezTo>
                      <a:pt x="697" y="63"/>
                      <a:pt x="760" y="158"/>
                      <a:pt x="792" y="214"/>
                    </a:cubicBezTo>
                    <a:cubicBezTo>
                      <a:pt x="817" y="258"/>
                      <a:pt x="820" y="291"/>
                      <a:pt x="820" y="344"/>
                    </a:cubicBezTo>
                    <a:cubicBezTo>
                      <a:pt x="819" y="396"/>
                      <a:pt x="835" y="430"/>
                      <a:pt x="843" y="479"/>
                    </a:cubicBezTo>
                    <a:cubicBezTo>
                      <a:pt x="858" y="576"/>
                      <a:pt x="787" y="667"/>
                      <a:pt x="808" y="760"/>
                    </a:cubicBezTo>
                    <a:cubicBezTo>
                      <a:pt x="822" y="825"/>
                      <a:pt x="909" y="889"/>
                      <a:pt x="966" y="826"/>
                    </a:cubicBezTo>
                    <a:cubicBezTo>
                      <a:pt x="960" y="855"/>
                      <a:pt x="930" y="864"/>
                      <a:pt x="903" y="870"/>
                    </a:cubicBezTo>
                    <a:cubicBezTo>
                      <a:pt x="935" y="870"/>
                      <a:pt x="970" y="879"/>
                      <a:pt x="993" y="854"/>
                    </a:cubicBezTo>
                    <a:cubicBezTo>
                      <a:pt x="922" y="976"/>
                      <a:pt x="782" y="783"/>
                      <a:pt x="721" y="748"/>
                    </a:cubicBezTo>
                    <a:cubicBezTo>
                      <a:pt x="697" y="823"/>
                      <a:pt x="491" y="954"/>
                      <a:pt x="636" y="1034"/>
                    </a:cubicBezTo>
                    <a:cubicBezTo>
                      <a:pt x="622" y="1031"/>
                      <a:pt x="607" y="1033"/>
                      <a:pt x="592" y="1030"/>
                    </a:cubicBezTo>
                    <a:cubicBezTo>
                      <a:pt x="597" y="1038"/>
                      <a:pt x="600" y="1045"/>
                      <a:pt x="609" y="1050"/>
                    </a:cubicBezTo>
                    <a:cubicBezTo>
                      <a:pt x="375" y="971"/>
                      <a:pt x="854" y="481"/>
                      <a:pt x="692" y="403"/>
                    </a:cubicBezTo>
                    <a:cubicBezTo>
                      <a:pt x="690" y="411"/>
                      <a:pt x="686" y="417"/>
                      <a:pt x="685" y="421"/>
                    </a:cubicBezTo>
                    <a:cubicBezTo>
                      <a:pt x="670" y="405"/>
                      <a:pt x="651" y="383"/>
                      <a:pt x="643" y="363"/>
                    </a:cubicBezTo>
                    <a:cubicBezTo>
                      <a:pt x="639" y="369"/>
                      <a:pt x="630" y="374"/>
                      <a:pt x="626" y="384"/>
                    </a:cubicBezTo>
                    <a:cubicBezTo>
                      <a:pt x="612" y="388"/>
                      <a:pt x="588" y="388"/>
                      <a:pt x="575" y="384"/>
                    </a:cubicBezTo>
                    <a:cubicBezTo>
                      <a:pt x="549" y="344"/>
                      <a:pt x="530" y="218"/>
                      <a:pt x="458" y="228"/>
                    </a:cubicBezTo>
                    <a:cubicBezTo>
                      <a:pt x="447" y="273"/>
                      <a:pt x="482" y="314"/>
                      <a:pt x="513" y="339"/>
                    </a:cubicBezTo>
                    <a:cubicBezTo>
                      <a:pt x="476" y="315"/>
                      <a:pt x="435" y="284"/>
                      <a:pt x="440" y="233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02">
                <a:extLst>
                  <a:ext uri="{FF2B5EF4-FFF2-40B4-BE49-F238E27FC236}">
                    <a16:creationId xmlns:a16="http://schemas.microsoft.com/office/drawing/2014/main" id="{BA92B648-37AE-42A2-AA8E-D3B8A30487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4098" y="2807455"/>
                <a:ext cx="107647" cy="10925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16" y="105"/>
                  </a:cxn>
                  <a:cxn ang="0">
                    <a:pos x="128" y="168"/>
                  </a:cxn>
                  <a:cxn ang="0">
                    <a:pos x="176" y="188"/>
                  </a:cxn>
                  <a:cxn ang="0">
                    <a:pos x="171" y="138"/>
                  </a:cxn>
                  <a:cxn ang="0">
                    <a:pos x="86" y="71"/>
                  </a:cxn>
                  <a:cxn ang="0">
                    <a:pos x="186" y="58"/>
                  </a:cxn>
                  <a:cxn ang="0">
                    <a:pos x="97" y="16"/>
                  </a:cxn>
                  <a:cxn ang="0">
                    <a:pos x="39" y="4"/>
                  </a:cxn>
                  <a:cxn ang="0">
                    <a:pos x="0" y="43"/>
                  </a:cxn>
                </a:cxnLst>
                <a:rect l="0" t="0" r="r" b="b"/>
                <a:pathLst>
                  <a:path w="199" h="202">
                    <a:moveTo>
                      <a:pt x="4" y="47"/>
                    </a:moveTo>
                    <a:cubicBezTo>
                      <a:pt x="14" y="65"/>
                      <a:pt x="16" y="85"/>
                      <a:pt x="16" y="105"/>
                    </a:cubicBezTo>
                    <a:cubicBezTo>
                      <a:pt x="64" y="87"/>
                      <a:pt x="95" y="139"/>
                      <a:pt x="128" y="168"/>
                    </a:cubicBezTo>
                    <a:cubicBezTo>
                      <a:pt x="142" y="181"/>
                      <a:pt x="157" y="202"/>
                      <a:pt x="176" y="188"/>
                    </a:cubicBezTo>
                    <a:cubicBezTo>
                      <a:pt x="193" y="176"/>
                      <a:pt x="181" y="151"/>
                      <a:pt x="171" y="138"/>
                    </a:cubicBezTo>
                    <a:cubicBezTo>
                      <a:pt x="154" y="117"/>
                      <a:pt x="88" y="99"/>
                      <a:pt x="86" y="71"/>
                    </a:cubicBezTo>
                    <a:cubicBezTo>
                      <a:pt x="83" y="30"/>
                      <a:pt x="159" y="61"/>
                      <a:pt x="186" y="58"/>
                    </a:cubicBezTo>
                    <a:cubicBezTo>
                      <a:pt x="199" y="12"/>
                      <a:pt x="125" y="20"/>
                      <a:pt x="97" y="16"/>
                    </a:cubicBezTo>
                    <a:cubicBezTo>
                      <a:pt x="82" y="14"/>
                      <a:pt x="53" y="0"/>
                      <a:pt x="39" y="4"/>
                    </a:cubicBezTo>
                    <a:cubicBezTo>
                      <a:pt x="22" y="9"/>
                      <a:pt x="12" y="35"/>
                      <a:pt x="0" y="43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03">
                <a:extLst>
                  <a:ext uri="{FF2B5EF4-FFF2-40B4-BE49-F238E27FC236}">
                    <a16:creationId xmlns:a16="http://schemas.microsoft.com/office/drawing/2014/main" id="{E009CF13-B387-4F78-B5FE-1411184167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37907" y="2703015"/>
                <a:ext cx="200178" cy="143377"/>
              </a:xfrm>
              <a:custGeom>
                <a:avLst/>
                <a:gdLst/>
                <a:ahLst/>
                <a:cxnLst>
                  <a:cxn ang="0">
                    <a:pos x="4" y="216"/>
                  </a:cxn>
                  <a:cxn ang="0">
                    <a:pos x="1" y="259"/>
                  </a:cxn>
                  <a:cxn ang="0">
                    <a:pos x="78" y="255"/>
                  </a:cxn>
                  <a:cxn ang="0">
                    <a:pos x="144" y="224"/>
                  </a:cxn>
                  <a:cxn ang="0">
                    <a:pos x="185" y="214"/>
                  </a:cxn>
                  <a:cxn ang="0">
                    <a:pos x="299" y="219"/>
                  </a:cxn>
                  <a:cxn ang="0">
                    <a:pos x="193" y="179"/>
                  </a:cxn>
                  <a:cxn ang="0">
                    <a:pos x="180" y="165"/>
                  </a:cxn>
                  <a:cxn ang="0">
                    <a:pos x="335" y="197"/>
                  </a:cxn>
                  <a:cxn ang="0">
                    <a:pos x="265" y="146"/>
                  </a:cxn>
                  <a:cxn ang="0">
                    <a:pos x="184" y="122"/>
                  </a:cxn>
                  <a:cxn ang="0">
                    <a:pos x="284" y="114"/>
                  </a:cxn>
                  <a:cxn ang="0">
                    <a:pos x="370" y="142"/>
                  </a:cxn>
                  <a:cxn ang="0">
                    <a:pos x="285" y="82"/>
                  </a:cxn>
                  <a:cxn ang="0">
                    <a:pos x="191" y="66"/>
                  </a:cxn>
                  <a:cxn ang="0">
                    <a:pos x="339" y="34"/>
                  </a:cxn>
                  <a:cxn ang="0">
                    <a:pos x="241" y="3"/>
                  </a:cxn>
                  <a:cxn ang="0">
                    <a:pos x="143" y="48"/>
                  </a:cxn>
                  <a:cxn ang="0">
                    <a:pos x="4" y="216"/>
                  </a:cxn>
                </a:cxnLst>
                <a:rect l="0" t="0" r="r" b="b"/>
                <a:pathLst>
                  <a:path w="370" h="265">
                    <a:moveTo>
                      <a:pt x="4" y="216"/>
                    </a:moveTo>
                    <a:cubicBezTo>
                      <a:pt x="2" y="231"/>
                      <a:pt x="0" y="243"/>
                      <a:pt x="1" y="259"/>
                    </a:cubicBezTo>
                    <a:cubicBezTo>
                      <a:pt x="28" y="265"/>
                      <a:pt x="53" y="263"/>
                      <a:pt x="78" y="255"/>
                    </a:cubicBezTo>
                    <a:cubicBezTo>
                      <a:pt x="98" y="250"/>
                      <a:pt x="133" y="240"/>
                      <a:pt x="144" y="224"/>
                    </a:cubicBezTo>
                    <a:cubicBezTo>
                      <a:pt x="147" y="219"/>
                      <a:pt x="175" y="214"/>
                      <a:pt x="185" y="214"/>
                    </a:cubicBezTo>
                    <a:cubicBezTo>
                      <a:pt x="229" y="214"/>
                      <a:pt x="302" y="248"/>
                      <a:pt x="299" y="219"/>
                    </a:cubicBezTo>
                    <a:cubicBezTo>
                      <a:pt x="296" y="213"/>
                      <a:pt x="226" y="193"/>
                      <a:pt x="193" y="179"/>
                    </a:cubicBezTo>
                    <a:cubicBezTo>
                      <a:pt x="181" y="173"/>
                      <a:pt x="178" y="167"/>
                      <a:pt x="180" y="165"/>
                    </a:cubicBezTo>
                    <a:cubicBezTo>
                      <a:pt x="200" y="139"/>
                      <a:pt x="329" y="219"/>
                      <a:pt x="335" y="197"/>
                    </a:cubicBezTo>
                    <a:cubicBezTo>
                      <a:pt x="334" y="181"/>
                      <a:pt x="293" y="161"/>
                      <a:pt x="265" y="146"/>
                    </a:cubicBezTo>
                    <a:cubicBezTo>
                      <a:pt x="241" y="133"/>
                      <a:pt x="214" y="125"/>
                      <a:pt x="184" y="122"/>
                    </a:cubicBezTo>
                    <a:cubicBezTo>
                      <a:pt x="186" y="93"/>
                      <a:pt x="237" y="103"/>
                      <a:pt x="284" y="114"/>
                    </a:cubicBezTo>
                    <a:cubicBezTo>
                      <a:pt x="326" y="127"/>
                      <a:pt x="367" y="149"/>
                      <a:pt x="370" y="142"/>
                    </a:cubicBezTo>
                    <a:cubicBezTo>
                      <a:pt x="370" y="119"/>
                      <a:pt x="306" y="92"/>
                      <a:pt x="285" y="82"/>
                    </a:cubicBezTo>
                    <a:cubicBezTo>
                      <a:pt x="262" y="72"/>
                      <a:pt x="204" y="81"/>
                      <a:pt x="191" y="66"/>
                    </a:cubicBezTo>
                    <a:cubicBezTo>
                      <a:pt x="212" y="5"/>
                      <a:pt x="338" y="49"/>
                      <a:pt x="339" y="34"/>
                    </a:cubicBezTo>
                    <a:cubicBezTo>
                      <a:pt x="336" y="15"/>
                      <a:pt x="265" y="4"/>
                      <a:pt x="241" y="3"/>
                    </a:cubicBezTo>
                    <a:cubicBezTo>
                      <a:pt x="191" y="0"/>
                      <a:pt x="179" y="20"/>
                      <a:pt x="143" y="48"/>
                    </a:cubicBezTo>
                    <a:cubicBezTo>
                      <a:pt x="89" y="90"/>
                      <a:pt x="0" y="130"/>
                      <a:pt x="4" y="216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08">
                <a:extLst>
                  <a:ext uri="{FF2B5EF4-FFF2-40B4-BE49-F238E27FC236}">
                    <a16:creationId xmlns:a16="http://schemas.microsoft.com/office/drawing/2014/main" id="{FD494230-8574-4614-8F8C-1AABC7AACF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85533" y="2287542"/>
                <a:ext cx="52450" cy="50365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2" y="235"/>
                  </a:cxn>
                  <a:cxn ang="0">
                    <a:pos x="30" y="450"/>
                  </a:cxn>
                  <a:cxn ang="0">
                    <a:pos x="18" y="666"/>
                  </a:cxn>
                  <a:cxn ang="0">
                    <a:pos x="12" y="771"/>
                  </a:cxn>
                  <a:cxn ang="0">
                    <a:pos x="94" y="931"/>
                  </a:cxn>
                  <a:cxn ang="0">
                    <a:pos x="94" y="666"/>
                  </a:cxn>
                  <a:cxn ang="0">
                    <a:pos x="83" y="399"/>
                  </a:cxn>
                  <a:cxn ang="0">
                    <a:pos x="29" y="158"/>
                  </a:cxn>
                  <a:cxn ang="0">
                    <a:pos x="0" y="0"/>
                  </a:cxn>
                </a:cxnLst>
                <a:rect l="0" t="0" r="r" b="b"/>
                <a:pathLst>
                  <a:path w="97" h="931">
                    <a:moveTo>
                      <a:pt x="0" y="29"/>
                    </a:moveTo>
                    <a:cubicBezTo>
                      <a:pt x="33" y="79"/>
                      <a:pt x="3" y="174"/>
                      <a:pt x="12" y="235"/>
                    </a:cubicBezTo>
                    <a:cubicBezTo>
                      <a:pt x="23" y="307"/>
                      <a:pt x="19" y="379"/>
                      <a:pt x="30" y="450"/>
                    </a:cubicBezTo>
                    <a:cubicBezTo>
                      <a:pt x="41" y="525"/>
                      <a:pt x="24" y="593"/>
                      <a:pt x="18" y="666"/>
                    </a:cubicBezTo>
                    <a:cubicBezTo>
                      <a:pt x="15" y="694"/>
                      <a:pt x="7" y="748"/>
                      <a:pt x="12" y="771"/>
                    </a:cubicBezTo>
                    <a:cubicBezTo>
                      <a:pt x="20" y="804"/>
                      <a:pt x="76" y="906"/>
                      <a:pt x="94" y="931"/>
                    </a:cubicBezTo>
                    <a:cubicBezTo>
                      <a:pt x="97" y="875"/>
                      <a:pt x="93" y="728"/>
                      <a:pt x="94" y="666"/>
                    </a:cubicBezTo>
                    <a:cubicBezTo>
                      <a:pt x="95" y="576"/>
                      <a:pt x="90" y="487"/>
                      <a:pt x="83" y="399"/>
                    </a:cubicBezTo>
                    <a:cubicBezTo>
                      <a:pt x="75" y="317"/>
                      <a:pt x="42" y="239"/>
                      <a:pt x="29" y="158"/>
                    </a:cubicBezTo>
                    <a:cubicBezTo>
                      <a:pt x="20" y="97"/>
                      <a:pt x="25" y="55"/>
                      <a:pt x="0" y="0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09">
                <a:extLst>
                  <a:ext uri="{FF2B5EF4-FFF2-40B4-BE49-F238E27FC236}">
                    <a16:creationId xmlns:a16="http://schemas.microsoft.com/office/drawing/2014/main" id="{6D34CEB9-125E-4D2B-9228-3D66F01DE4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6814" y="2763022"/>
                <a:ext cx="214149" cy="215295"/>
              </a:xfrm>
              <a:custGeom>
                <a:avLst/>
                <a:gdLst/>
                <a:ahLst/>
                <a:cxnLst>
                  <a:cxn ang="0">
                    <a:pos x="330" y="55"/>
                  </a:cxn>
                  <a:cxn ang="0">
                    <a:pos x="318" y="109"/>
                  </a:cxn>
                  <a:cxn ang="0">
                    <a:pos x="108" y="33"/>
                  </a:cxn>
                  <a:cxn ang="0">
                    <a:pos x="209" y="113"/>
                  </a:cxn>
                  <a:cxn ang="0">
                    <a:pos x="243" y="164"/>
                  </a:cxn>
                  <a:cxn ang="0">
                    <a:pos x="287" y="214"/>
                  </a:cxn>
                  <a:cxn ang="0">
                    <a:pos x="221" y="219"/>
                  </a:cxn>
                  <a:cxn ang="0">
                    <a:pos x="256" y="289"/>
                  </a:cxn>
                  <a:cxn ang="0">
                    <a:pos x="170" y="329"/>
                  </a:cxn>
                  <a:cxn ang="0">
                    <a:pos x="0" y="398"/>
                  </a:cxn>
                  <a:cxn ang="0">
                    <a:pos x="194" y="344"/>
                  </a:cxn>
                  <a:cxn ang="0">
                    <a:pos x="314" y="351"/>
                  </a:cxn>
                  <a:cxn ang="0">
                    <a:pos x="396" y="370"/>
                  </a:cxn>
                  <a:cxn ang="0">
                    <a:pos x="357" y="238"/>
                  </a:cxn>
                  <a:cxn ang="0">
                    <a:pos x="330" y="98"/>
                  </a:cxn>
                </a:cxnLst>
                <a:rect l="0" t="0" r="r" b="b"/>
                <a:pathLst>
                  <a:path w="396" h="398">
                    <a:moveTo>
                      <a:pt x="330" y="55"/>
                    </a:moveTo>
                    <a:cubicBezTo>
                      <a:pt x="319" y="72"/>
                      <a:pt x="324" y="91"/>
                      <a:pt x="318" y="109"/>
                    </a:cubicBezTo>
                    <a:cubicBezTo>
                      <a:pt x="238" y="165"/>
                      <a:pt x="183" y="0"/>
                      <a:pt x="108" y="33"/>
                    </a:cubicBezTo>
                    <a:cubicBezTo>
                      <a:pt x="96" y="79"/>
                      <a:pt x="186" y="88"/>
                      <a:pt x="209" y="113"/>
                    </a:cubicBezTo>
                    <a:cubicBezTo>
                      <a:pt x="222" y="129"/>
                      <a:pt x="223" y="147"/>
                      <a:pt x="243" y="164"/>
                    </a:cubicBezTo>
                    <a:cubicBezTo>
                      <a:pt x="262" y="180"/>
                      <a:pt x="285" y="188"/>
                      <a:pt x="287" y="214"/>
                    </a:cubicBezTo>
                    <a:cubicBezTo>
                      <a:pt x="266" y="222"/>
                      <a:pt x="243" y="218"/>
                      <a:pt x="221" y="219"/>
                    </a:cubicBezTo>
                    <a:cubicBezTo>
                      <a:pt x="210" y="261"/>
                      <a:pt x="255" y="250"/>
                      <a:pt x="256" y="289"/>
                    </a:cubicBezTo>
                    <a:cubicBezTo>
                      <a:pt x="257" y="338"/>
                      <a:pt x="204" y="331"/>
                      <a:pt x="170" y="329"/>
                    </a:cubicBezTo>
                    <a:cubicBezTo>
                      <a:pt x="94" y="325"/>
                      <a:pt x="33" y="326"/>
                      <a:pt x="0" y="398"/>
                    </a:cubicBezTo>
                    <a:cubicBezTo>
                      <a:pt x="21" y="350"/>
                      <a:pt x="148" y="348"/>
                      <a:pt x="194" y="344"/>
                    </a:cubicBezTo>
                    <a:cubicBezTo>
                      <a:pt x="237" y="339"/>
                      <a:pt x="273" y="340"/>
                      <a:pt x="314" y="351"/>
                    </a:cubicBezTo>
                    <a:cubicBezTo>
                      <a:pt x="341" y="357"/>
                      <a:pt x="369" y="383"/>
                      <a:pt x="396" y="370"/>
                    </a:cubicBezTo>
                    <a:cubicBezTo>
                      <a:pt x="384" y="326"/>
                      <a:pt x="364" y="287"/>
                      <a:pt x="357" y="238"/>
                    </a:cubicBezTo>
                    <a:cubicBezTo>
                      <a:pt x="351" y="193"/>
                      <a:pt x="326" y="145"/>
                      <a:pt x="330" y="98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10">
                <a:extLst>
                  <a:ext uri="{FF2B5EF4-FFF2-40B4-BE49-F238E27FC236}">
                    <a16:creationId xmlns:a16="http://schemas.microsoft.com/office/drawing/2014/main" id="{075AA477-8B78-4211-BACE-67CFC52E3A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77809" y="2476955"/>
                <a:ext cx="148187" cy="195826"/>
              </a:xfrm>
              <a:custGeom>
                <a:avLst/>
                <a:gdLst/>
                <a:ahLst/>
                <a:cxnLst>
                  <a:cxn ang="0">
                    <a:pos x="173" y="43"/>
                  </a:cxn>
                  <a:cxn ang="0">
                    <a:pos x="47" y="57"/>
                  </a:cxn>
                  <a:cxn ang="0">
                    <a:pos x="133" y="133"/>
                  </a:cxn>
                  <a:cxn ang="0">
                    <a:pos x="181" y="236"/>
                  </a:cxn>
                  <a:cxn ang="0">
                    <a:pos x="122" y="311"/>
                  </a:cxn>
                  <a:cxn ang="0">
                    <a:pos x="211" y="320"/>
                  </a:cxn>
                  <a:cxn ang="0">
                    <a:pos x="274" y="362"/>
                  </a:cxn>
                  <a:cxn ang="0">
                    <a:pos x="197" y="182"/>
                  </a:cxn>
                  <a:cxn ang="0">
                    <a:pos x="144" y="94"/>
                  </a:cxn>
                  <a:cxn ang="0">
                    <a:pos x="192" y="0"/>
                  </a:cxn>
                </a:cxnLst>
                <a:rect l="0" t="0" r="r" b="b"/>
                <a:pathLst>
                  <a:path w="274" h="362">
                    <a:moveTo>
                      <a:pt x="173" y="43"/>
                    </a:moveTo>
                    <a:cubicBezTo>
                      <a:pt x="131" y="91"/>
                      <a:pt x="76" y="24"/>
                      <a:pt x="47" y="57"/>
                    </a:cubicBezTo>
                    <a:cubicBezTo>
                      <a:pt x="0" y="111"/>
                      <a:pt x="107" y="119"/>
                      <a:pt x="133" y="133"/>
                    </a:cubicBezTo>
                    <a:cubicBezTo>
                      <a:pt x="142" y="171"/>
                      <a:pt x="169" y="200"/>
                      <a:pt x="181" y="236"/>
                    </a:cubicBezTo>
                    <a:cubicBezTo>
                      <a:pt x="206" y="307"/>
                      <a:pt x="107" y="248"/>
                      <a:pt x="122" y="311"/>
                    </a:cubicBezTo>
                    <a:cubicBezTo>
                      <a:pt x="156" y="316"/>
                      <a:pt x="179" y="302"/>
                      <a:pt x="211" y="320"/>
                    </a:cubicBezTo>
                    <a:cubicBezTo>
                      <a:pt x="235" y="334"/>
                      <a:pt x="245" y="354"/>
                      <a:pt x="274" y="362"/>
                    </a:cubicBezTo>
                    <a:cubicBezTo>
                      <a:pt x="232" y="335"/>
                      <a:pt x="223" y="229"/>
                      <a:pt x="197" y="182"/>
                    </a:cubicBezTo>
                    <a:cubicBezTo>
                      <a:pt x="181" y="153"/>
                      <a:pt x="150" y="128"/>
                      <a:pt x="144" y="94"/>
                    </a:cubicBezTo>
                    <a:cubicBezTo>
                      <a:pt x="136" y="43"/>
                      <a:pt x="186" y="43"/>
                      <a:pt x="192" y="0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11">
                <a:extLst>
                  <a:ext uri="{FF2B5EF4-FFF2-40B4-BE49-F238E27FC236}">
                    <a16:creationId xmlns:a16="http://schemas.microsoft.com/office/drawing/2014/main" id="{D40C2A6D-FB17-4EAF-92D4-BEDAA59C21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00116" y="2343655"/>
                <a:ext cx="98944" cy="107877"/>
              </a:xfrm>
              <a:custGeom>
                <a:avLst/>
                <a:gdLst/>
                <a:ahLst/>
                <a:cxnLst>
                  <a:cxn ang="0">
                    <a:pos x="180" y="199"/>
                  </a:cxn>
                  <a:cxn ang="0">
                    <a:pos x="162" y="77"/>
                  </a:cxn>
                  <a:cxn ang="0">
                    <a:pos x="76" y="28"/>
                  </a:cxn>
                  <a:cxn ang="0">
                    <a:pos x="28" y="94"/>
                  </a:cxn>
                  <a:cxn ang="0">
                    <a:pos x="2" y="175"/>
                  </a:cxn>
                  <a:cxn ang="0">
                    <a:pos x="20" y="148"/>
                  </a:cxn>
                  <a:cxn ang="0">
                    <a:pos x="52" y="125"/>
                  </a:cxn>
                  <a:cxn ang="0">
                    <a:pos x="114" y="78"/>
                  </a:cxn>
                  <a:cxn ang="0">
                    <a:pos x="180" y="191"/>
                  </a:cxn>
                </a:cxnLst>
                <a:rect l="0" t="0" r="r" b="b"/>
                <a:pathLst>
                  <a:path w="183" h="199">
                    <a:moveTo>
                      <a:pt x="180" y="199"/>
                    </a:moveTo>
                    <a:cubicBezTo>
                      <a:pt x="180" y="154"/>
                      <a:pt x="183" y="115"/>
                      <a:pt x="162" y="77"/>
                    </a:cubicBezTo>
                    <a:cubicBezTo>
                      <a:pt x="145" y="47"/>
                      <a:pt x="112" y="0"/>
                      <a:pt x="76" y="28"/>
                    </a:cubicBezTo>
                    <a:cubicBezTo>
                      <a:pt x="72" y="76"/>
                      <a:pt x="57" y="67"/>
                      <a:pt x="28" y="94"/>
                    </a:cubicBezTo>
                    <a:cubicBezTo>
                      <a:pt x="0" y="120"/>
                      <a:pt x="25" y="147"/>
                      <a:pt x="2" y="175"/>
                    </a:cubicBezTo>
                    <a:cubicBezTo>
                      <a:pt x="12" y="169"/>
                      <a:pt x="14" y="155"/>
                      <a:pt x="20" y="148"/>
                    </a:cubicBezTo>
                    <a:cubicBezTo>
                      <a:pt x="34" y="135"/>
                      <a:pt x="36" y="135"/>
                      <a:pt x="52" y="125"/>
                    </a:cubicBezTo>
                    <a:cubicBezTo>
                      <a:pt x="66" y="117"/>
                      <a:pt x="101" y="80"/>
                      <a:pt x="114" y="78"/>
                    </a:cubicBezTo>
                    <a:cubicBezTo>
                      <a:pt x="164" y="70"/>
                      <a:pt x="158" y="165"/>
                      <a:pt x="180" y="191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2">
                <a:extLst>
                  <a:ext uri="{FF2B5EF4-FFF2-40B4-BE49-F238E27FC236}">
                    <a16:creationId xmlns:a16="http://schemas.microsoft.com/office/drawing/2014/main" id="{3471431A-E6BE-450D-9A93-8D0FE8BCA8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28199" y="2242651"/>
                <a:ext cx="30233" cy="8703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89"/>
                  </a:cxn>
                  <a:cxn ang="0">
                    <a:pos x="10" y="155"/>
                  </a:cxn>
                  <a:cxn ang="0">
                    <a:pos x="21" y="78"/>
                  </a:cxn>
                </a:cxnLst>
                <a:rect l="0" t="0" r="r" b="b"/>
                <a:pathLst>
                  <a:path w="56" h="161">
                    <a:moveTo>
                      <a:pt x="56" y="0"/>
                    </a:moveTo>
                    <a:cubicBezTo>
                      <a:pt x="49" y="35"/>
                      <a:pt x="30" y="47"/>
                      <a:pt x="34" y="89"/>
                    </a:cubicBezTo>
                    <a:cubicBezTo>
                      <a:pt x="36" y="112"/>
                      <a:pt x="55" y="161"/>
                      <a:pt x="10" y="155"/>
                    </a:cubicBezTo>
                    <a:cubicBezTo>
                      <a:pt x="0" y="123"/>
                      <a:pt x="14" y="107"/>
                      <a:pt x="21" y="78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14">
                <a:extLst>
                  <a:ext uri="{FF2B5EF4-FFF2-40B4-BE49-F238E27FC236}">
                    <a16:creationId xmlns:a16="http://schemas.microsoft.com/office/drawing/2014/main" id="{8AC7CD34-A55A-40B5-A4F3-FADCA674A0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98143" y="2506500"/>
                <a:ext cx="99402" cy="191704"/>
              </a:xfrm>
              <a:custGeom>
                <a:avLst/>
                <a:gdLst/>
                <a:ahLst/>
                <a:cxnLst>
                  <a:cxn ang="0">
                    <a:pos x="46" y="323"/>
                  </a:cxn>
                  <a:cxn ang="0">
                    <a:pos x="81" y="249"/>
                  </a:cxn>
                  <a:cxn ang="0">
                    <a:pos x="166" y="244"/>
                  </a:cxn>
                  <a:cxn ang="0">
                    <a:pos x="74" y="139"/>
                  </a:cxn>
                  <a:cxn ang="0">
                    <a:pos x="0" y="0"/>
                  </a:cxn>
                  <a:cxn ang="0">
                    <a:pos x="30" y="85"/>
                  </a:cxn>
                  <a:cxn ang="0">
                    <a:pos x="49" y="179"/>
                  </a:cxn>
                  <a:cxn ang="0">
                    <a:pos x="50" y="272"/>
                  </a:cxn>
                  <a:cxn ang="0">
                    <a:pos x="50" y="354"/>
                  </a:cxn>
                </a:cxnLst>
                <a:rect l="0" t="0" r="r" b="b"/>
                <a:pathLst>
                  <a:path w="184" h="354">
                    <a:moveTo>
                      <a:pt x="46" y="323"/>
                    </a:moveTo>
                    <a:cubicBezTo>
                      <a:pt x="53" y="297"/>
                      <a:pt x="55" y="264"/>
                      <a:pt x="81" y="249"/>
                    </a:cubicBezTo>
                    <a:cubicBezTo>
                      <a:pt x="108" y="232"/>
                      <a:pt x="137" y="249"/>
                      <a:pt x="166" y="244"/>
                    </a:cubicBezTo>
                    <a:cubicBezTo>
                      <a:pt x="184" y="213"/>
                      <a:pt x="93" y="159"/>
                      <a:pt x="74" y="139"/>
                    </a:cubicBezTo>
                    <a:cubicBezTo>
                      <a:pt x="48" y="109"/>
                      <a:pt x="33" y="11"/>
                      <a:pt x="0" y="0"/>
                    </a:cubicBezTo>
                    <a:cubicBezTo>
                      <a:pt x="1" y="28"/>
                      <a:pt x="21" y="59"/>
                      <a:pt x="30" y="85"/>
                    </a:cubicBezTo>
                    <a:cubicBezTo>
                      <a:pt x="41" y="115"/>
                      <a:pt x="43" y="150"/>
                      <a:pt x="49" y="179"/>
                    </a:cubicBezTo>
                    <a:cubicBezTo>
                      <a:pt x="56" y="213"/>
                      <a:pt x="59" y="237"/>
                      <a:pt x="50" y="272"/>
                    </a:cubicBezTo>
                    <a:cubicBezTo>
                      <a:pt x="44" y="296"/>
                      <a:pt x="23" y="334"/>
                      <a:pt x="50" y="354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16">
                <a:extLst>
                  <a:ext uri="{FF2B5EF4-FFF2-40B4-BE49-F238E27FC236}">
                    <a16:creationId xmlns:a16="http://schemas.microsoft.com/office/drawing/2014/main" id="{1A0457D5-1C55-4D2D-8AC0-F794DB2438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3348" y="1715638"/>
                <a:ext cx="84286" cy="321796"/>
              </a:xfrm>
              <a:custGeom>
                <a:avLst/>
                <a:gdLst/>
                <a:ahLst/>
                <a:cxnLst>
                  <a:cxn ang="0">
                    <a:pos x="98" y="68"/>
                  </a:cxn>
                  <a:cxn ang="0">
                    <a:pos x="66" y="108"/>
                  </a:cxn>
                  <a:cxn ang="0">
                    <a:pos x="55" y="169"/>
                  </a:cxn>
                  <a:cxn ang="0">
                    <a:pos x="75" y="304"/>
                  </a:cxn>
                  <a:cxn ang="0">
                    <a:pos x="107" y="414"/>
                  </a:cxn>
                  <a:cxn ang="0">
                    <a:pos x="116" y="472"/>
                  </a:cxn>
                  <a:cxn ang="0">
                    <a:pos x="108" y="530"/>
                  </a:cxn>
                  <a:cxn ang="0">
                    <a:pos x="119" y="561"/>
                  </a:cxn>
                  <a:cxn ang="0">
                    <a:pos x="123" y="595"/>
                  </a:cxn>
                  <a:cxn ang="0">
                    <a:pos x="66" y="384"/>
                  </a:cxn>
                  <a:cxn ang="0">
                    <a:pos x="47" y="296"/>
                  </a:cxn>
                  <a:cxn ang="0">
                    <a:pos x="41" y="197"/>
                  </a:cxn>
                  <a:cxn ang="0">
                    <a:pos x="8" y="267"/>
                  </a:cxn>
                  <a:cxn ang="0">
                    <a:pos x="18" y="344"/>
                  </a:cxn>
                  <a:cxn ang="0">
                    <a:pos x="1" y="212"/>
                  </a:cxn>
                  <a:cxn ang="0">
                    <a:pos x="37" y="108"/>
                  </a:cxn>
                  <a:cxn ang="0">
                    <a:pos x="40" y="123"/>
                  </a:cxn>
                  <a:cxn ang="0">
                    <a:pos x="57" y="86"/>
                  </a:cxn>
                  <a:cxn ang="0">
                    <a:pos x="84" y="50"/>
                  </a:cxn>
                  <a:cxn ang="0">
                    <a:pos x="118" y="16"/>
                  </a:cxn>
                  <a:cxn ang="0">
                    <a:pos x="156" y="0"/>
                  </a:cxn>
                  <a:cxn ang="0">
                    <a:pos x="77" y="107"/>
                  </a:cxn>
                </a:cxnLst>
                <a:rect l="0" t="0" r="r" b="b"/>
                <a:pathLst>
                  <a:path w="156" h="595">
                    <a:moveTo>
                      <a:pt x="98" y="68"/>
                    </a:moveTo>
                    <a:cubicBezTo>
                      <a:pt x="93" y="84"/>
                      <a:pt x="74" y="93"/>
                      <a:pt x="66" y="108"/>
                    </a:cubicBezTo>
                    <a:cubicBezTo>
                      <a:pt x="54" y="127"/>
                      <a:pt x="54" y="147"/>
                      <a:pt x="55" y="169"/>
                    </a:cubicBezTo>
                    <a:cubicBezTo>
                      <a:pt x="57" y="215"/>
                      <a:pt x="72" y="259"/>
                      <a:pt x="75" y="304"/>
                    </a:cubicBezTo>
                    <a:cubicBezTo>
                      <a:pt x="77" y="343"/>
                      <a:pt x="94" y="379"/>
                      <a:pt x="107" y="414"/>
                    </a:cubicBezTo>
                    <a:cubicBezTo>
                      <a:pt x="113" y="431"/>
                      <a:pt x="118" y="452"/>
                      <a:pt x="116" y="472"/>
                    </a:cubicBezTo>
                    <a:cubicBezTo>
                      <a:pt x="113" y="491"/>
                      <a:pt x="104" y="509"/>
                      <a:pt x="108" y="530"/>
                    </a:cubicBezTo>
                    <a:cubicBezTo>
                      <a:pt x="110" y="540"/>
                      <a:pt x="117" y="550"/>
                      <a:pt x="119" y="561"/>
                    </a:cubicBezTo>
                    <a:cubicBezTo>
                      <a:pt x="122" y="572"/>
                      <a:pt x="120" y="584"/>
                      <a:pt x="123" y="595"/>
                    </a:cubicBezTo>
                    <a:cubicBezTo>
                      <a:pt x="121" y="524"/>
                      <a:pt x="92" y="450"/>
                      <a:pt x="66" y="384"/>
                    </a:cubicBezTo>
                    <a:cubicBezTo>
                      <a:pt x="55" y="353"/>
                      <a:pt x="49" y="330"/>
                      <a:pt x="47" y="296"/>
                    </a:cubicBezTo>
                    <a:cubicBezTo>
                      <a:pt x="46" y="262"/>
                      <a:pt x="46" y="230"/>
                      <a:pt x="41" y="197"/>
                    </a:cubicBezTo>
                    <a:cubicBezTo>
                      <a:pt x="28" y="213"/>
                      <a:pt x="12" y="245"/>
                      <a:pt x="8" y="267"/>
                    </a:cubicBezTo>
                    <a:cubicBezTo>
                      <a:pt x="4" y="295"/>
                      <a:pt x="22" y="318"/>
                      <a:pt x="18" y="344"/>
                    </a:cubicBezTo>
                    <a:cubicBezTo>
                      <a:pt x="2" y="306"/>
                      <a:pt x="1" y="253"/>
                      <a:pt x="1" y="212"/>
                    </a:cubicBezTo>
                    <a:cubicBezTo>
                      <a:pt x="0" y="180"/>
                      <a:pt x="16" y="132"/>
                      <a:pt x="37" y="108"/>
                    </a:cubicBezTo>
                    <a:cubicBezTo>
                      <a:pt x="37" y="113"/>
                      <a:pt x="40" y="117"/>
                      <a:pt x="40" y="123"/>
                    </a:cubicBezTo>
                    <a:cubicBezTo>
                      <a:pt x="46" y="113"/>
                      <a:pt x="50" y="96"/>
                      <a:pt x="57" y="86"/>
                    </a:cubicBezTo>
                    <a:cubicBezTo>
                      <a:pt x="66" y="73"/>
                      <a:pt x="76" y="63"/>
                      <a:pt x="84" y="50"/>
                    </a:cubicBezTo>
                    <a:cubicBezTo>
                      <a:pt x="94" y="34"/>
                      <a:pt x="102" y="25"/>
                      <a:pt x="118" y="16"/>
                    </a:cubicBezTo>
                    <a:cubicBezTo>
                      <a:pt x="129" y="9"/>
                      <a:pt x="144" y="8"/>
                      <a:pt x="156" y="0"/>
                    </a:cubicBezTo>
                    <a:cubicBezTo>
                      <a:pt x="129" y="36"/>
                      <a:pt x="96" y="70"/>
                      <a:pt x="77" y="107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17">
                <a:extLst>
                  <a:ext uri="{FF2B5EF4-FFF2-40B4-BE49-F238E27FC236}">
                    <a16:creationId xmlns:a16="http://schemas.microsoft.com/office/drawing/2014/main" id="{688DCB8B-0EC3-4B5F-B136-3E36F2E02E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3348" y="1715638"/>
                <a:ext cx="84286" cy="321796"/>
              </a:xfrm>
              <a:custGeom>
                <a:avLst/>
                <a:gdLst/>
                <a:ahLst/>
                <a:cxnLst>
                  <a:cxn ang="0">
                    <a:pos x="98" y="68"/>
                  </a:cxn>
                  <a:cxn ang="0">
                    <a:pos x="66" y="108"/>
                  </a:cxn>
                  <a:cxn ang="0">
                    <a:pos x="55" y="169"/>
                  </a:cxn>
                  <a:cxn ang="0">
                    <a:pos x="75" y="304"/>
                  </a:cxn>
                  <a:cxn ang="0">
                    <a:pos x="107" y="414"/>
                  </a:cxn>
                  <a:cxn ang="0">
                    <a:pos x="116" y="472"/>
                  </a:cxn>
                  <a:cxn ang="0">
                    <a:pos x="108" y="530"/>
                  </a:cxn>
                  <a:cxn ang="0">
                    <a:pos x="119" y="561"/>
                  </a:cxn>
                  <a:cxn ang="0">
                    <a:pos x="123" y="595"/>
                  </a:cxn>
                  <a:cxn ang="0">
                    <a:pos x="66" y="384"/>
                  </a:cxn>
                  <a:cxn ang="0">
                    <a:pos x="47" y="296"/>
                  </a:cxn>
                  <a:cxn ang="0">
                    <a:pos x="41" y="197"/>
                  </a:cxn>
                  <a:cxn ang="0">
                    <a:pos x="8" y="267"/>
                  </a:cxn>
                  <a:cxn ang="0">
                    <a:pos x="18" y="344"/>
                  </a:cxn>
                  <a:cxn ang="0">
                    <a:pos x="1" y="212"/>
                  </a:cxn>
                  <a:cxn ang="0">
                    <a:pos x="37" y="108"/>
                  </a:cxn>
                  <a:cxn ang="0">
                    <a:pos x="40" y="123"/>
                  </a:cxn>
                  <a:cxn ang="0">
                    <a:pos x="57" y="86"/>
                  </a:cxn>
                  <a:cxn ang="0">
                    <a:pos x="84" y="50"/>
                  </a:cxn>
                  <a:cxn ang="0">
                    <a:pos x="118" y="16"/>
                  </a:cxn>
                  <a:cxn ang="0">
                    <a:pos x="156" y="0"/>
                  </a:cxn>
                  <a:cxn ang="0">
                    <a:pos x="77" y="107"/>
                  </a:cxn>
                </a:cxnLst>
                <a:rect l="0" t="0" r="r" b="b"/>
                <a:pathLst>
                  <a:path w="156" h="595">
                    <a:moveTo>
                      <a:pt x="98" y="68"/>
                    </a:moveTo>
                    <a:cubicBezTo>
                      <a:pt x="93" y="84"/>
                      <a:pt x="74" y="93"/>
                      <a:pt x="66" y="108"/>
                    </a:cubicBezTo>
                    <a:cubicBezTo>
                      <a:pt x="54" y="127"/>
                      <a:pt x="54" y="147"/>
                      <a:pt x="55" y="169"/>
                    </a:cubicBezTo>
                    <a:cubicBezTo>
                      <a:pt x="57" y="215"/>
                      <a:pt x="72" y="259"/>
                      <a:pt x="75" y="304"/>
                    </a:cubicBezTo>
                    <a:cubicBezTo>
                      <a:pt x="77" y="343"/>
                      <a:pt x="94" y="379"/>
                      <a:pt x="107" y="414"/>
                    </a:cubicBezTo>
                    <a:cubicBezTo>
                      <a:pt x="113" y="431"/>
                      <a:pt x="118" y="452"/>
                      <a:pt x="116" y="472"/>
                    </a:cubicBezTo>
                    <a:cubicBezTo>
                      <a:pt x="113" y="491"/>
                      <a:pt x="104" y="509"/>
                      <a:pt x="108" y="530"/>
                    </a:cubicBezTo>
                    <a:cubicBezTo>
                      <a:pt x="110" y="540"/>
                      <a:pt x="117" y="550"/>
                      <a:pt x="119" y="561"/>
                    </a:cubicBezTo>
                    <a:cubicBezTo>
                      <a:pt x="122" y="572"/>
                      <a:pt x="120" y="584"/>
                      <a:pt x="123" y="595"/>
                    </a:cubicBezTo>
                    <a:cubicBezTo>
                      <a:pt x="121" y="524"/>
                      <a:pt x="92" y="450"/>
                      <a:pt x="66" y="384"/>
                    </a:cubicBezTo>
                    <a:cubicBezTo>
                      <a:pt x="55" y="353"/>
                      <a:pt x="49" y="330"/>
                      <a:pt x="47" y="296"/>
                    </a:cubicBezTo>
                    <a:cubicBezTo>
                      <a:pt x="46" y="262"/>
                      <a:pt x="46" y="230"/>
                      <a:pt x="41" y="197"/>
                    </a:cubicBezTo>
                    <a:cubicBezTo>
                      <a:pt x="28" y="213"/>
                      <a:pt x="12" y="245"/>
                      <a:pt x="8" y="267"/>
                    </a:cubicBezTo>
                    <a:cubicBezTo>
                      <a:pt x="4" y="295"/>
                      <a:pt x="22" y="318"/>
                      <a:pt x="18" y="344"/>
                    </a:cubicBezTo>
                    <a:cubicBezTo>
                      <a:pt x="2" y="306"/>
                      <a:pt x="1" y="253"/>
                      <a:pt x="1" y="212"/>
                    </a:cubicBezTo>
                    <a:cubicBezTo>
                      <a:pt x="0" y="180"/>
                      <a:pt x="16" y="132"/>
                      <a:pt x="37" y="108"/>
                    </a:cubicBezTo>
                    <a:cubicBezTo>
                      <a:pt x="37" y="113"/>
                      <a:pt x="40" y="117"/>
                      <a:pt x="40" y="123"/>
                    </a:cubicBezTo>
                    <a:cubicBezTo>
                      <a:pt x="46" y="113"/>
                      <a:pt x="50" y="96"/>
                      <a:pt x="57" y="86"/>
                    </a:cubicBezTo>
                    <a:cubicBezTo>
                      <a:pt x="66" y="73"/>
                      <a:pt x="76" y="63"/>
                      <a:pt x="84" y="50"/>
                    </a:cubicBezTo>
                    <a:cubicBezTo>
                      <a:pt x="94" y="34"/>
                      <a:pt x="102" y="25"/>
                      <a:pt x="118" y="16"/>
                    </a:cubicBezTo>
                    <a:cubicBezTo>
                      <a:pt x="129" y="9"/>
                      <a:pt x="144" y="8"/>
                      <a:pt x="156" y="0"/>
                    </a:cubicBezTo>
                    <a:cubicBezTo>
                      <a:pt x="129" y="36"/>
                      <a:pt x="96" y="70"/>
                      <a:pt x="77" y="107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18">
                <a:extLst>
                  <a:ext uri="{FF2B5EF4-FFF2-40B4-BE49-F238E27FC236}">
                    <a16:creationId xmlns:a16="http://schemas.microsoft.com/office/drawing/2014/main" id="{62DF0B22-38F5-46E0-8305-0E507264B9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1963" y="1896348"/>
                <a:ext cx="105357" cy="169944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8" y="266"/>
                  </a:cxn>
                  <a:cxn ang="0">
                    <a:pos x="30" y="295"/>
                  </a:cxn>
                  <a:cxn ang="0">
                    <a:pos x="173" y="221"/>
                  </a:cxn>
                  <a:cxn ang="0">
                    <a:pos x="189" y="109"/>
                  </a:cxn>
                  <a:cxn ang="0">
                    <a:pos x="170" y="54"/>
                  </a:cxn>
                  <a:cxn ang="0">
                    <a:pos x="168" y="0"/>
                  </a:cxn>
                  <a:cxn ang="0">
                    <a:pos x="170" y="69"/>
                  </a:cxn>
                  <a:cxn ang="0">
                    <a:pos x="164" y="148"/>
                  </a:cxn>
                  <a:cxn ang="0">
                    <a:pos x="152" y="60"/>
                  </a:cxn>
                  <a:cxn ang="0">
                    <a:pos x="142" y="151"/>
                  </a:cxn>
                  <a:cxn ang="0">
                    <a:pos x="126" y="233"/>
                  </a:cxn>
                  <a:cxn ang="0">
                    <a:pos x="55" y="282"/>
                  </a:cxn>
                  <a:cxn ang="0">
                    <a:pos x="6" y="227"/>
                  </a:cxn>
                </a:cxnLst>
                <a:rect l="0" t="0" r="r" b="b"/>
                <a:pathLst>
                  <a:path w="195" h="314">
                    <a:moveTo>
                      <a:pt x="0" y="229"/>
                    </a:moveTo>
                    <a:cubicBezTo>
                      <a:pt x="2" y="238"/>
                      <a:pt x="4" y="256"/>
                      <a:pt x="8" y="266"/>
                    </a:cubicBezTo>
                    <a:cubicBezTo>
                      <a:pt x="13" y="277"/>
                      <a:pt x="25" y="283"/>
                      <a:pt x="30" y="295"/>
                    </a:cubicBezTo>
                    <a:cubicBezTo>
                      <a:pt x="87" y="314"/>
                      <a:pt x="154" y="274"/>
                      <a:pt x="173" y="221"/>
                    </a:cubicBezTo>
                    <a:cubicBezTo>
                      <a:pt x="184" y="193"/>
                      <a:pt x="195" y="140"/>
                      <a:pt x="189" y="109"/>
                    </a:cubicBezTo>
                    <a:cubicBezTo>
                      <a:pt x="186" y="90"/>
                      <a:pt x="173" y="72"/>
                      <a:pt x="170" y="54"/>
                    </a:cubicBezTo>
                    <a:cubicBezTo>
                      <a:pt x="166" y="36"/>
                      <a:pt x="168" y="18"/>
                      <a:pt x="168" y="0"/>
                    </a:cubicBezTo>
                    <a:cubicBezTo>
                      <a:pt x="168" y="24"/>
                      <a:pt x="171" y="48"/>
                      <a:pt x="170" y="69"/>
                    </a:cubicBezTo>
                    <a:cubicBezTo>
                      <a:pt x="168" y="95"/>
                      <a:pt x="163" y="121"/>
                      <a:pt x="164" y="148"/>
                    </a:cubicBezTo>
                    <a:cubicBezTo>
                      <a:pt x="146" y="127"/>
                      <a:pt x="152" y="86"/>
                      <a:pt x="152" y="60"/>
                    </a:cubicBezTo>
                    <a:cubicBezTo>
                      <a:pt x="145" y="89"/>
                      <a:pt x="142" y="120"/>
                      <a:pt x="142" y="151"/>
                    </a:cubicBezTo>
                    <a:cubicBezTo>
                      <a:pt x="142" y="182"/>
                      <a:pt x="146" y="211"/>
                      <a:pt x="126" y="233"/>
                    </a:cubicBezTo>
                    <a:cubicBezTo>
                      <a:pt x="106" y="255"/>
                      <a:pt x="87" y="277"/>
                      <a:pt x="55" y="282"/>
                    </a:cubicBezTo>
                    <a:cubicBezTo>
                      <a:pt x="23" y="286"/>
                      <a:pt x="9" y="252"/>
                      <a:pt x="6" y="227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19">
                <a:extLst>
                  <a:ext uri="{FF2B5EF4-FFF2-40B4-BE49-F238E27FC236}">
                    <a16:creationId xmlns:a16="http://schemas.microsoft.com/office/drawing/2014/main" id="{58E89601-B907-4F8D-9C50-0EDA6D7DAE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1963" y="1896348"/>
                <a:ext cx="105357" cy="169944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8" y="266"/>
                  </a:cxn>
                  <a:cxn ang="0">
                    <a:pos x="30" y="295"/>
                  </a:cxn>
                  <a:cxn ang="0">
                    <a:pos x="173" y="221"/>
                  </a:cxn>
                  <a:cxn ang="0">
                    <a:pos x="189" y="109"/>
                  </a:cxn>
                  <a:cxn ang="0">
                    <a:pos x="170" y="54"/>
                  </a:cxn>
                  <a:cxn ang="0">
                    <a:pos x="168" y="0"/>
                  </a:cxn>
                  <a:cxn ang="0">
                    <a:pos x="170" y="69"/>
                  </a:cxn>
                  <a:cxn ang="0">
                    <a:pos x="164" y="148"/>
                  </a:cxn>
                  <a:cxn ang="0">
                    <a:pos x="152" y="60"/>
                  </a:cxn>
                  <a:cxn ang="0">
                    <a:pos x="142" y="151"/>
                  </a:cxn>
                  <a:cxn ang="0">
                    <a:pos x="126" y="233"/>
                  </a:cxn>
                  <a:cxn ang="0">
                    <a:pos x="55" y="282"/>
                  </a:cxn>
                  <a:cxn ang="0">
                    <a:pos x="6" y="227"/>
                  </a:cxn>
                </a:cxnLst>
                <a:rect l="0" t="0" r="r" b="b"/>
                <a:pathLst>
                  <a:path w="195" h="314">
                    <a:moveTo>
                      <a:pt x="0" y="229"/>
                    </a:moveTo>
                    <a:cubicBezTo>
                      <a:pt x="2" y="238"/>
                      <a:pt x="4" y="256"/>
                      <a:pt x="8" y="266"/>
                    </a:cubicBezTo>
                    <a:cubicBezTo>
                      <a:pt x="13" y="277"/>
                      <a:pt x="25" y="283"/>
                      <a:pt x="30" y="295"/>
                    </a:cubicBezTo>
                    <a:cubicBezTo>
                      <a:pt x="87" y="314"/>
                      <a:pt x="154" y="274"/>
                      <a:pt x="173" y="221"/>
                    </a:cubicBezTo>
                    <a:cubicBezTo>
                      <a:pt x="184" y="193"/>
                      <a:pt x="195" y="140"/>
                      <a:pt x="189" y="109"/>
                    </a:cubicBezTo>
                    <a:cubicBezTo>
                      <a:pt x="186" y="90"/>
                      <a:pt x="173" y="72"/>
                      <a:pt x="170" y="54"/>
                    </a:cubicBezTo>
                    <a:cubicBezTo>
                      <a:pt x="166" y="36"/>
                      <a:pt x="168" y="18"/>
                      <a:pt x="168" y="0"/>
                    </a:cubicBezTo>
                    <a:cubicBezTo>
                      <a:pt x="168" y="24"/>
                      <a:pt x="171" y="48"/>
                      <a:pt x="170" y="69"/>
                    </a:cubicBezTo>
                    <a:cubicBezTo>
                      <a:pt x="168" y="95"/>
                      <a:pt x="163" y="121"/>
                      <a:pt x="164" y="148"/>
                    </a:cubicBezTo>
                    <a:cubicBezTo>
                      <a:pt x="146" y="127"/>
                      <a:pt x="152" y="86"/>
                      <a:pt x="152" y="60"/>
                    </a:cubicBezTo>
                    <a:cubicBezTo>
                      <a:pt x="145" y="89"/>
                      <a:pt x="142" y="120"/>
                      <a:pt x="142" y="151"/>
                    </a:cubicBezTo>
                    <a:cubicBezTo>
                      <a:pt x="142" y="182"/>
                      <a:pt x="146" y="211"/>
                      <a:pt x="126" y="233"/>
                    </a:cubicBezTo>
                    <a:cubicBezTo>
                      <a:pt x="106" y="255"/>
                      <a:pt x="87" y="277"/>
                      <a:pt x="55" y="282"/>
                    </a:cubicBezTo>
                    <a:cubicBezTo>
                      <a:pt x="23" y="286"/>
                      <a:pt x="9" y="252"/>
                      <a:pt x="6" y="227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20">
                <a:extLst>
                  <a:ext uri="{FF2B5EF4-FFF2-40B4-BE49-F238E27FC236}">
                    <a16:creationId xmlns:a16="http://schemas.microsoft.com/office/drawing/2014/main" id="{1205E990-685A-411B-839A-7D23E9B66E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2062399"/>
                <a:ext cx="64359" cy="2656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7"/>
                  </a:cxn>
                  <a:cxn ang="0">
                    <a:pos x="119" y="2"/>
                  </a:cxn>
                  <a:cxn ang="0">
                    <a:pos x="59" y="23"/>
                  </a:cxn>
                  <a:cxn ang="0">
                    <a:pos x="0" y="6"/>
                  </a:cxn>
                </a:cxnLst>
                <a:rect l="0" t="0" r="r" b="b"/>
                <a:pathLst>
                  <a:path w="119" h="49">
                    <a:moveTo>
                      <a:pt x="0" y="10"/>
                    </a:moveTo>
                    <a:cubicBezTo>
                      <a:pt x="0" y="12"/>
                      <a:pt x="0" y="15"/>
                      <a:pt x="0" y="17"/>
                    </a:cubicBezTo>
                    <a:cubicBezTo>
                      <a:pt x="40" y="33"/>
                      <a:pt x="93" y="49"/>
                      <a:pt x="119" y="2"/>
                    </a:cubicBezTo>
                    <a:cubicBezTo>
                      <a:pt x="91" y="0"/>
                      <a:pt x="82" y="16"/>
                      <a:pt x="59" y="23"/>
                    </a:cubicBezTo>
                    <a:cubicBezTo>
                      <a:pt x="29" y="33"/>
                      <a:pt x="26" y="6"/>
                      <a:pt x="0" y="6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21">
                <a:extLst>
                  <a:ext uri="{FF2B5EF4-FFF2-40B4-BE49-F238E27FC236}">
                    <a16:creationId xmlns:a16="http://schemas.microsoft.com/office/drawing/2014/main" id="{1CDE18DE-C8BA-43CA-9A81-40805BCBE8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2062399"/>
                <a:ext cx="64359" cy="2656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7"/>
                  </a:cxn>
                  <a:cxn ang="0">
                    <a:pos x="119" y="2"/>
                  </a:cxn>
                  <a:cxn ang="0">
                    <a:pos x="59" y="23"/>
                  </a:cxn>
                  <a:cxn ang="0">
                    <a:pos x="0" y="6"/>
                  </a:cxn>
                </a:cxnLst>
                <a:rect l="0" t="0" r="r" b="b"/>
                <a:pathLst>
                  <a:path w="119" h="49">
                    <a:moveTo>
                      <a:pt x="0" y="10"/>
                    </a:moveTo>
                    <a:cubicBezTo>
                      <a:pt x="0" y="12"/>
                      <a:pt x="0" y="15"/>
                      <a:pt x="0" y="17"/>
                    </a:cubicBezTo>
                    <a:cubicBezTo>
                      <a:pt x="40" y="33"/>
                      <a:pt x="93" y="49"/>
                      <a:pt x="119" y="2"/>
                    </a:cubicBezTo>
                    <a:cubicBezTo>
                      <a:pt x="91" y="0"/>
                      <a:pt x="82" y="16"/>
                      <a:pt x="59" y="23"/>
                    </a:cubicBezTo>
                    <a:cubicBezTo>
                      <a:pt x="29" y="33"/>
                      <a:pt x="26" y="6"/>
                      <a:pt x="0" y="6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22">
                <a:extLst>
                  <a:ext uri="{FF2B5EF4-FFF2-40B4-BE49-F238E27FC236}">
                    <a16:creationId xmlns:a16="http://schemas.microsoft.com/office/drawing/2014/main" id="{307A20F1-3664-44DC-A085-90CBF75CB3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8465" y="1968266"/>
                <a:ext cx="24965" cy="80621"/>
              </a:xfrm>
              <a:custGeom>
                <a:avLst/>
                <a:gdLst/>
                <a:ahLst/>
                <a:cxnLst>
                  <a:cxn ang="0">
                    <a:pos x="2" y="149"/>
                  </a:cxn>
                  <a:cxn ang="0">
                    <a:pos x="31" y="0"/>
                  </a:cxn>
                  <a:cxn ang="0">
                    <a:pos x="43" y="90"/>
                  </a:cxn>
                  <a:cxn ang="0">
                    <a:pos x="0" y="149"/>
                  </a:cxn>
                </a:cxnLst>
                <a:rect l="0" t="0" r="r" b="b"/>
                <a:pathLst>
                  <a:path w="46" h="149">
                    <a:moveTo>
                      <a:pt x="2" y="149"/>
                    </a:moveTo>
                    <a:cubicBezTo>
                      <a:pt x="44" y="125"/>
                      <a:pt x="31" y="38"/>
                      <a:pt x="31" y="0"/>
                    </a:cubicBezTo>
                    <a:cubicBezTo>
                      <a:pt x="30" y="32"/>
                      <a:pt x="41" y="59"/>
                      <a:pt x="43" y="90"/>
                    </a:cubicBezTo>
                    <a:cubicBezTo>
                      <a:pt x="46" y="121"/>
                      <a:pt x="26" y="137"/>
                      <a:pt x="0" y="149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23">
                <a:extLst>
                  <a:ext uri="{FF2B5EF4-FFF2-40B4-BE49-F238E27FC236}">
                    <a16:creationId xmlns:a16="http://schemas.microsoft.com/office/drawing/2014/main" id="{921F536F-13CB-43B5-9E20-66131EE827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8465" y="1968266"/>
                <a:ext cx="24965" cy="80621"/>
              </a:xfrm>
              <a:custGeom>
                <a:avLst/>
                <a:gdLst/>
                <a:ahLst/>
                <a:cxnLst>
                  <a:cxn ang="0">
                    <a:pos x="2" y="149"/>
                  </a:cxn>
                  <a:cxn ang="0">
                    <a:pos x="31" y="0"/>
                  </a:cxn>
                  <a:cxn ang="0">
                    <a:pos x="43" y="90"/>
                  </a:cxn>
                  <a:cxn ang="0">
                    <a:pos x="0" y="149"/>
                  </a:cxn>
                </a:cxnLst>
                <a:rect l="0" t="0" r="r" b="b"/>
                <a:pathLst>
                  <a:path w="46" h="149">
                    <a:moveTo>
                      <a:pt x="2" y="149"/>
                    </a:moveTo>
                    <a:cubicBezTo>
                      <a:pt x="44" y="125"/>
                      <a:pt x="31" y="38"/>
                      <a:pt x="31" y="0"/>
                    </a:cubicBezTo>
                    <a:cubicBezTo>
                      <a:pt x="30" y="32"/>
                      <a:pt x="41" y="59"/>
                      <a:pt x="43" y="90"/>
                    </a:cubicBezTo>
                    <a:cubicBezTo>
                      <a:pt x="46" y="121"/>
                      <a:pt x="26" y="137"/>
                      <a:pt x="0" y="149"/>
                    </a:cubicBezTo>
                  </a:path>
                </a:pathLst>
              </a:custGeom>
              <a:solidFill>
                <a:srgbClr val="736357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24">
                <a:extLst>
                  <a:ext uri="{FF2B5EF4-FFF2-40B4-BE49-F238E27FC236}">
                    <a16:creationId xmlns:a16="http://schemas.microsoft.com/office/drawing/2014/main" id="{766FEA84-B96E-4070-BBF8-B1A8672CA4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5340" y="2012011"/>
                <a:ext cx="7558" cy="38478"/>
              </a:xfrm>
              <a:custGeom>
                <a:avLst/>
                <a:gdLst/>
                <a:ahLst/>
                <a:cxnLst>
                  <a:cxn ang="0">
                    <a:pos x="14" y="58"/>
                  </a:cxn>
                  <a:cxn ang="0">
                    <a:pos x="4" y="0"/>
                  </a:cxn>
                  <a:cxn ang="0">
                    <a:pos x="2" y="71"/>
                  </a:cxn>
                  <a:cxn ang="0">
                    <a:pos x="8" y="60"/>
                  </a:cxn>
                </a:cxnLst>
                <a:rect l="0" t="0" r="r" b="b"/>
                <a:pathLst>
                  <a:path w="14" h="71">
                    <a:moveTo>
                      <a:pt x="14" y="58"/>
                    </a:moveTo>
                    <a:cubicBezTo>
                      <a:pt x="14" y="40"/>
                      <a:pt x="13" y="15"/>
                      <a:pt x="4" y="0"/>
                    </a:cubicBezTo>
                    <a:cubicBezTo>
                      <a:pt x="4" y="24"/>
                      <a:pt x="0" y="48"/>
                      <a:pt x="2" y="71"/>
                    </a:cubicBezTo>
                    <a:cubicBezTo>
                      <a:pt x="3" y="65"/>
                      <a:pt x="5" y="65"/>
                      <a:pt x="8" y="6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5">
                <a:extLst>
                  <a:ext uri="{FF2B5EF4-FFF2-40B4-BE49-F238E27FC236}">
                    <a16:creationId xmlns:a16="http://schemas.microsoft.com/office/drawing/2014/main" id="{1380A1EB-C0FD-4CD1-B242-E387610722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5340" y="2012011"/>
                <a:ext cx="7558" cy="38478"/>
              </a:xfrm>
              <a:custGeom>
                <a:avLst/>
                <a:gdLst/>
                <a:ahLst/>
                <a:cxnLst>
                  <a:cxn ang="0">
                    <a:pos x="14" y="58"/>
                  </a:cxn>
                  <a:cxn ang="0">
                    <a:pos x="4" y="0"/>
                  </a:cxn>
                  <a:cxn ang="0">
                    <a:pos x="2" y="71"/>
                  </a:cxn>
                  <a:cxn ang="0">
                    <a:pos x="8" y="60"/>
                  </a:cxn>
                </a:cxnLst>
                <a:rect l="0" t="0" r="r" b="b"/>
                <a:pathLst>
                  <a:path w="14" h="71">
                    <a:moveTo>
                      <a:pt x="14" y="58"/>
                    </a:moveTo>
                    <a:cubicBezTo>
                      <a:pt x="14" y="40"/>
                      <a:pt x="13" y="15"/>
                      <a:pt x="4" y="0"/>
                    </a:cubicBezTo>
                    <a:cubicBezTo>
                      <a:pt x="4" y="24"/>
                      <a:pt x="0" y="48"/>
                      <a:pt x="2" y="71"/>
                    </a:cubicBezTo>
                    <a:cubicBezTo>
                      <a:pt x="3" y="65"/>
                      <a:pt x="5" y="65"/>
                      <a:pt x="8" y="60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26">
                <a:extLst>
                  <a:ext uri="{FF2B5EF4-FFF2-40B4-BE49-F238E27FC236}">
                    <a16:creationId xmlns:a16="http://schemas.microsoft.com/office/drawing/2014/main" id="{5F12A71B-7015-4751-B9B4-04C3199AF8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0786" y="1905509"/>
                <a:ext cx="50847" cy="152538"/>
              </a:xfrm>
              <a:custGeom>
                <a:avLst/>
                <a:gdLst/>
                <a:ahLst/>
                <a:cxnLst>
                  <a:cxn ang="0">
                    <a:pos x="2" y="206"/>
                  </a:cxn>
                  <a:cxn ang="0">
                    <a:pos x="45" y="119"/>
                  </a:cxn>
                  <a:cxn ang="0">
                    <a:pos x="68" y="62"/>
                  </a:cxn>
                  <a:cxn ang="0">
                    <a:pos x="92" y="0"/>
                  </a:cxn>
                  <a:cxn ang="0">
                    <a:pos x="64" y="91"/>
                  </a:cxn>
                  <a:cxn ang="0">
                    <a:pos x="45" y="173"/>
                  </a:cxn>
                  <a:cxn ang="0">
                    <a:pos x="51" y="239"/>
                  </a:cxn>
                  <a:cxn ang="0">
                    <a:pos x="83" y="282"/>
                  </a:cxn>
                  <a:cxn ang="0">
                    <a:pos x="45" y="247"/>
                  </a:cxn>
                  <a:cxn ang="0">
                    <a:pos x="0" y="212"/>
                  </a:cxn>
                </a:cxnLst>
                <a:rect l="0" t="0" r="r" b="b"/>
                <a:pathLst>
                  <a:path w="94" h="282">
                    <a:moveTo>
                      <a:pt x="2" y="206"/>
                    </a:moveTo>
                    <a:cubicBezTo>
                      <a:pt x="16" y="177"/>
                      <a:pt x="32" y="149"/>
                      <a:pt x="45" y="119"/>
                    </a:cubicBezTo>
                    <a:cubicBezTo>
                      <a:pt x="53" y="101"/>
                      <a:pt x="60" y="81"/>
                      <a:pt x="68" y="62"/>
                    </a:cubicBezTo>
                    <a:cubicBezTo>
                      <a:pt x="76" y="43"/>
                      <a:pt x="90" y="21"/>
                      <a:pt x="92" y="0"/>
                    </a:cubicBezTo>
                    <a:cubicBezTo>
                      <a:pt x="94" y="35"/>
                      <a:pt x="76" y="61"/>
                      <a:pt x="64" y="91"/>
                    </a:cubicBezTo>
                    <a:cubicBezTo>
                      <a:pt x="54" y="118"/>
                      <a:pt x="48" y="146"/>
                      <a:pt x="45" y="173"/>
                    </a:cubicBezTo>
                    <a:cubicBezTo>
                      <a:pt x="43" y="195"/>
                      <a:pt x="38" y="221"/>
                      <a:pt x="51" y="239"/>
                    </a:cubicBezTo>
                    <a:cubicBezTo>
                      <a:pt x="61" y="253"/>
                      <a:pt x="79" y="265"/>
                      <a:pt x="83" y="282"/>
                    </a:cubicBezTo>
                    <a:cubicBezTo>
                      <a:pt x="70" y="271"/>
                      <a:pt x="59" y="258"/>
                      <a:pt x="45" y="247"/>
                    </a:cubicBezTo>
                    <a:cubicBezTo>
                      <a:pt x="32" y="237"/>
                      <a:pt x="10" y="225"/>
                      <a:pt x="0" y="212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27">
                <a:extLst>
                  <a:ext uri="{FF2B5EF4-FFF2-40B4-BE49-F238E27FC236}">
                    <a16:creationId xmlns:a16="http://schemas.microsoft.com/office/drawing/2014/main" id="{17824F3F-417C-49A2-9CD1-AECFB93A09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0786" y="1905509"/>
                <a:ext cx="50847" cy="152538"/>
              </a:xfrm>
              <a:custGeom>
                <a:avLst/>
                <a:gdLst/>
                <a:ahLst/>
                <a:cxnLst>
                  <a:cxn ang="0">
                    <a:pos x="2" y="206"/>
                  </a:cxn>
                  <a:cxn ang="0">
                    <a:pos x="45" y="119"/>
                  </a:cxn>
                  <a:cxn ang="0">
                    <a:pos x="68" y="62"/>
                  </a:cxn>
                  <a:cxn ang="0">
                    <a:pos x="92" y="0"/>
                  </a:cxn>
                  <a:cxn ang="0">
                    <a:pos x="64" y="91"/>
                  </a:cxn>
                  <a:cxn ang="0">
                    <a:pos x="45" y="173"/>
                  </a:cxn>
                  <a:cxn ang="0">
                    <a:pos x="51" y="239"/>
                  </a:cxn>
                  <a:cxn ang="0">
                    <a:pos x="83" y="282"/>
                  </a:cxn>
                  <a:cxn ang="0">
                    <a:pos x="45" y="247"/>
                  </a:cxn>
                  <a:cxn ang="0">
                    <a:pos x="0" y="212"/>
                  </a:cxn>
                </a:cxnLst>
                <a:rect l="0" t="0" r="r" b="b"/>
                <a:pathLst>
                  <a:path w="94" h="282">
                    <a:moveTo>
                      <a:pt x="2" y="206"/>
                    </a:moveTo>
                    <a:cubicBezTo>
                      <a:pt x="16" y="177"/>
                      <a:pt x="32" y="149"/>
                      <a:pt x="45" y="119"/>
                    </a:cubicBezTo>
                    <a:cubicBezTo>
                      <a:pt x="53" y="101"/>
                      <a:pt x="60" y="81"/>
                      <a:pt x="68" y="62"/>
                    </a:cubicBezTo>
                    <a:cubicBezTo>
                      <a:pt x="76" y="43"/>
                      <a:pt x="90" y="21"/>
                      <a:pt x="92" y="0"/>
                    </a:cubicBezTo>
                    <a:cubicBezTo>
                      <a:pt x="94" y="35"/>
                      <a:pt x="76" y="61"/>
                      <a:pt x="64" y="91"/>
                    </a:cubicBezTo>
                    <a:cubicBezTo>
                      <a:pt x="54" y="118"/>
                      <a:pt x="48" y="146"/>
                      <a:pt x="45" y="173"/>
                    </a:cubicBezTo>
                    <a:cubicBezTo>
                      <a:pt x="43" y="195"/>
                      <a:pt x="38" y="221"/>
                      <a:pt x="51" y="239"/>
                    </a:cubicBezTo>
                    <a:cubicBezTo>
                      <a:pt x="61" y="253"/>
                      <a:pt x="79" y="265"/>
                      <a:pt x="83" y="282"/>
                    </a:cubicBezTo>
                    <a:cubicBezTo>
                      <a:pt x="70" y="271"/>
                      <a:pt x="59" y="258"/>
                      <a:pt x="45" y="247"/>
                    </a:cubicBezTo>
                    <a:cubicBezTo>
                      <a:pt x="32" y="237"/>
                      <a:pt x="10" y="225"/>
                      <a:pt x="0" y="212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28">
                <a:extLst>
                  <a:ext uri="{FF2B5EF4-FFF2-40B4-BE49-F238E27FC236}">
                    <a16:creationId xmlns:a16="http://schemas.microsoft.com/office/drawing/2014/main" id="{511B5214-2B55-44E0-895D-55E35FE4FD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4993" y="2065605"/>
                <a:ext cx="55656" cy="19010"/>
              </a:xfrm>
              <a:custGeom>
                <a:avLst/>
                <a:gdLst/>
                <a:ahLst/>
                <a:cxnLst>
                  <a:cxn ang="0">
                    <a:pos x="58" y="31"/>
                  </a:cxn>
                  <a:cxn ang="0">
                    <a:pos x="0" y="0"/>
                  </a:cxn>
                  <a:cxn ang="0">
                    <a:pos x="103" y="1"/>
                  </a:cxn>
                  <a:cxn ang="0">
                    <a:pos x="54" y="35"/>
                  </a:cxn>
                </a:cxnLst>
                <a:rect l="0" t="0" r="r" b="b"/>
                <a:pathLst>
                  <a:path w="103" h="35">
                    <a:moveTo>
                      <a:pt x="58" y="31"/>
                    </a:moveTo>
                    <a:cubicBezTo>
                      <a:pt x="43" y="30"/>
                      <a:pt x="9" y="15"/>
                      <a:pt x="0" y="0"/>
                    </a:cubicBezTo>
                    <a:cubicBezTo>
                      <a:pt x="33" y="15"/>
                      <a:pt x="71" y="24"/>
                      <a:pt x="103" y="1"/>
                    </a:cubicBezTo>
                    <a:cubicBezTo>
                      <a:pt x="100" y="13"/>
                      <a:pt x="67" y="35"/>
                      <a:pt x="54" y="35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29">
                <a:extLst>
                  <a:ext uri="{FF2B5EF4-FFF2-40B4-BE49-F238E27FC236}">
                    <a16:creationId xmlns:a16="http://schemas.microsoft.com/office/drawing/2014/main" id="{B084AD14-EE43-487D-AB91-47631FCF14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4993" y="2065605"/>
                <a:ext cx="55656" cy="19010"/>
              </a:xfrm>
              <a:custGeom>
                <a:avLst/>
                <a:gdLst/>
                <a:ahLst/>
                <a:cxnLst>
                  <a:cxn ang="0">
                    <a:pos x="58" y="31"/>
                  </a:cxn>
                  <a:cxn ang="0">
                    <a:pos x="0" y="0"/>
                  </a:cxn>
                  <a:cxn ang="0">
                    <a:pos x="103" y="1"/>
                  </a:cxn>
                  <a:cxn ang="0">
                    <a:pos x="54" y="35"/>
                  </a:cxn>
                </a:cxnLst>
                <a:rect l="0" t="0" r="r" b="b"/>
                <a:pathLst>
                  <a:path w="103" h="35">
                    <a:moveTo>
                      <a:pt x="58" y="31"/>
                    </a:moveTo>
                    <a:cubicBezTo>
                      <a:pt x="43" y="30"/>
                      <a:pt x="9" y="15"/>
                      <a:pt x="0" y="0"/>
                    </a:cubicBezTo>
                    <a:cubicBezTo>
                      <a:pt x="33" y="15"/>
                      <a:pt x="71" y="24"/>
                      <a:pt x="103" y="1"/>
                    </a:cubicBezTo>
                    <a:cubicBezTo>
                      <a:pt x="100" y="13"/>
                      <a:pt x="67" y="35"/>
                      <a:pt x="54" y="35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30">
                <a:extLst>
                  <a:ext uri="{FF2B5EF4-FFF2-40B4-BE49-F238E27FC236}">
                    <a16:creationId xmlns:a16="http://schemas.microsoft.com/office/drawing/2014/main" id="{7AACCEAA-0F81-4F40-8360-5480F3D915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5348" y="1732357"/>
                <a:ext cx="92531" cy="9207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5" y="1"/>
                  </a:cxn>
                  <a:cxn ang="0">
                    <a:pos x="96" y="95"/>
                  </a:cxn>
                  <a:cxn ang="0">
                    <a:pos x="171" y="160"/>
                  </a:cxn>
                  <a:cxn ang="0">
                    <a:pos x="105" y="152"/>
                  </a:cxn>
                  <a:cxn ang="0">
                    <a:pos x="78" y="94"/>
                  </a:cxn>
                  <a:cxn ang="0">
                    <a:pos x="0" y="4"/>
                  </a:cxn>
                </a:cxnLst>
                <a:rect l="0" t="0" r="r" b="b"/>
                <a:pathLst>
                  <a:path w="171" h="170">
                    <a:moveTo>
                      <a:pt x="2" y="2"/>
                    </a:moveTo>
                    <a:cubicBezTo>
                      <a:pt x="16" y="2"/>
                      <a:pt x="30" y="0"/>
                      <a:pt x="45" y="1"/>
                    </a:cubicBezTo>
                    <a:cubicBezTo>
                      <a:pt x="65" y="33"/>
                      <a:pt x="86" y="58"/>
                      <a:pt x="96" y="95"/>
                    </a:cubicBezTo>
                    <a:cubicBezTo>
                      <a:pt x="108" y="139"/>
                      <a:pt x="121" y="160"/>
                      <a:pt x="171" y="160"/>
                    </a:cubicBezTo>
                    <a:cubicBezTo>
                      <a:pt x="146" y="163"/>
                      <a:pt x="122" y="170"/>
                      <a:pt x="105" y="152"/>
                    </a:cubicBezTo>
                    <a:cubicBezTo>
                      <a:pt x="90" y="136"/>
                      <a:pt x="86" y="114"/>
                      <a:pt x="78" y="94"/>
                    </a:cubicBezTo>
                    <a:cubicBezTo>
                      <a:pt x="65" y="60"/>
                      <a:pt x="48" y="2"/>
                      <a:pt x="0" y="4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31">
                <a:extLst>
                  <a:ext uri="{FF2B5EF4-FFF2-40B4-BE49-F238E27FC236}">
                    <a16:creationId xmlns:a16="http://schemas.microsoft.com/office/drawing/2014/main" id="{0BAF3157-494B-436C-954E-33187794FB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5348" y="1732357"/>
                <a:ext cx="92531" cy="9207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5" y="1"/>
                  </a:cxn>
                  <a:cxn ang="0">
                    <a:pos x="96" y="95"/>
                  </a:cxn>
                  <a:cxn ang="0">
                    <a:pos x="171" y="160"/>
                  </a:cxn>
                  <a:cxn ang="0">
                    <a:pos x="105" y="152"/>
                  </a:cxn>
                  <a:cxn ang="0">
                    <a:pos x="78" y="94"/>
                  </a:cxn>
                  <a:cxn ang="0">
                    <a:pos x="0" y="4"/>
                  </a:cxn>
                </a:cxnLst>
                <a:rect l="0" t="0" r="r" b="b"/>
                <a:pathLst>
                  <a:path w="171" h="170">
                    <a:moveTo>
                      <a:pt x="2" y="2"/>
                    </a:moveTo>
                    <a:cubicBezTo>
                      <a:pt x="16" y="2"/>
                      <a:pt x="30" y="0"/>
                      <a:pt x="45" y="1"/>
                    </a:cubicBezTo>
                    <a:cubicBezTo>
                      <a:pt x="65" y="33"/>
                      <a:pt x="86" y="58"/>
                      <a:pt x="96" y="95"/>
                    </a:cubicBezTo>
                    <a:cubicBezTo>
                      <a:pt x="108" y="139"/>
                      <a:pt x="121" y="160"/>
                      <a:pt x="171" y="160"/>
                    </a:cubicBezTo>
                    <a:cubicBezTo>
                      <a:pt x="146" y="163"/>
                      <a:pt x="122" y="170"/>
                      <a:pt x="105" y="152"/>
                    </a:cubicBezTo>
                    <a:cubicBezTo>
                      <a:pt x="90" y="136"/>
                      <a:pt x="86" y="114"/>
                      <a:pt x="78" y="94"/>
                    </a:cubicBezTo>
                    <a:cubicBezTo>
                      <a:pt x="65" y="60"/>
                      <a:pt x="48" y="2"/>
                      <a:pt x="0" y="4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32">
                <a:extLst>
                  <a:ext uri="{FF2B5EF4-FFF2-40B4-BE49-F238E27FC236}">
                    <a16:creationId xmlns:a16="http://schemas.microsoft.com/office/drawing/2014/main" id="{8634E043-1F45-4720-A8A3-FA4D8260D7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966" y="1818476"/>
                <a:ext cx="41227" cy="136277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38" y="8"/>
                  </a:cxn>
                  <a:cxn ang="0">
                    <a:pos x="56" y="33"/>
                  </a:cxn>
                  <a:cxn ang="0">
                    <a:pos x="71" y="121"/>
                  </a:cxn>
                  <a:cxn ang="0">
                    <a:pos x="1" y="252"/>
                  </a:cxn>
                  <a:cxn ang="0">
                    <a:pos x="23" y="193"/>
                  </a:cxn>
                  <a:cxn ang="0">
                    <a:pos x="44" y="134"/>
                  </a:cxn>
                  <a:cxn ang="0">
                    <a:pos x="47" y="67"/>
                  </a:cxn>
                  <a:cxn ang="0">
                    <a:pos x="20" y="24"/>
                  </a:cxn>
                </a:cxnLst>
                <a:rect l="0" t="0" r="r" b="b"/>
                <a:pathLst>
                  <a:path w="76" h="252">
                    <a:moveTo>
                      <a:pt x="18" y="22"/>
                    </a:moveTo>
                    <a:cubicBezTo>
                      <a:pt x="24" y="10"/>
                      <a:pt x="23" y="0"/>
                      <a:pt x="38" y="8"/>
                    </a:cubicBezTo>
                    <a:cubicBezTo>
                      <a:pt x="46" y="11"/>
                      <a:pt x="52" y="26"/>
                      <a:pt x="56" y="33"/>
                    </a:cubicBezTo>
                    <a:cubicBezTo>
                      <a:pt x="68" y="57"/>
                      <a:pt x="76" y="94"/>
                      <a:pt x="71" y="121"/>
                    </a:cubicBezTo>
                    <a:cubicBezTo>
                      <a:pt x="63" y="165"/>
                      <a:pt x="27" y="216"/>
                      <a:pt x="1" y="252"/>
                    </a:cubicBezTo>
                    <a:cubicBezTo>
                      <a:pt x="0" y="233"/>
                      <a:pt x="17" y="209"/>
                      <a:pt x="23" y="193"/>
                    </a:cubicBezTo>
                    <a:cubicBezTo>
                      <a:pt x="30" y="174"/>
                      <a:pt x="39" y="154"/>
                      <a:pt x="44" y="134"/>
                    </a:cubicBezTo>
                    <a:cubicBezTo>
                      <a:pt x="50" y="112"/>
                      <a:pt x="49" y="90"/>
                      <a:pt x="47" y="67"/>
                    </a:cubicBezTo>
                    <a:cubicBezTo>
                      <a:pt x="45" y="44"/>
                      <a:pt x="36" y="37"/>
                      <a:pt x="20" y="24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33">
                <a:extLst>
                  <a:ext uri="{FF2B5EF4-FFF2-40B4-BE49-F238E27FC236}">
                    <a16:creationId xmlns:a16="http://schemas.microsoft.com/office/drawing/2014/main" id="{B5C1C7E8-3655-4E09-A515-13CF4F55B7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966" y="1818476"/>
                <a:ext cx="41227" cy="136277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38" y="8"/>
                  </a:cxn>
                  <a:cxn ang="0">
                    <a:pos x="56" y="33"/>
                  </a:cxn>
                  <a:cxn ang="0">
                    <a:pos x="71" y="121"/>
                  </a:cxn>
                  <a:cxn ang="0">
                    <a:pos x="1" y="252"/>
                  </a:cxn>
                  <a:cxn ang="0">
                    <a:pos x="23" y="193"/>
                  </a:cxn>
                  <a:cxn ang="0">
                    <a:pos x="44" y="134"/>
                  </a:cxn>
                  <a:cxn ang="0">
                    <a:pos x="47" y="67"/>
                  </a:cxn>
                  <a:cxn ang="0">
                    <a:pos x="20" y="24"/>
                  </a:cxn>
                </a:cxnLst>
                <a:rect l="0" t="0" r="r" b="b"/>
                <a:pathLst>
                  <a:path w="76" h="252">
                    <a:moveTo>
                      <a:pt x="18" y="22"/>
                    </a:moveTo>
                    <a:cubicBezTo>
                      <a:pt x="24" y="10"/>
                      <a:pt x="23" y="0"/>
                      <a:pt x="38" y="8"/>
                    </a:cubicBezTo>
                    <a:cubicBezTo>
                      <a:pt x="46" y="11"/>
                      <a:pt x="52" y="26"/>
                      <a:pt x="56" y="33"/>
                    </a:cubicBezTo>
                    <a:cubicBezTo>
                      <a:pt x="68" y="57"/>
                      <a:pt x="76" y="94"/>
                      <a:pt x="71" y="121"/>
                    </a:cubicBezTo>
                    <a:cubicBezTo>
                      <a:pt x="63" y="165"/>
                      <a:pt x="27" y="216"/>
                      <a:pt x="1" y="252"/>
                    </a:cubicBezTo>
                    <a:cubicBezTo>
                      <a:pt x="0" y="233"/>
                      <a:pt x="17" y="209"/>
                      <a:pt x="23" y="193"/>
                    </a:cubicBezTo>
                    <a:cubicBezTo>
                      <a:pt x="30" y="174"/>
                      <a:pt x="39" y="154"/>
                      <a:pt x="44" y="134"/>
                    </a:cubicBezTo>
                    <a:cubicBezTo>
                      <a:pt x="50" y="112"/>
                      <a:pt x="49" y="90"/>
                      <a:pt x="47" y="67"/>
                    </a:cubicBezTo>
                    <a:cubicBezTo>
                      <a:pt x="45" y="44"/>
                      <a:pt x="36" y="37"/>
                      <a:pt x="20" y="24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4">
                <a:extLst>
                  <a:ext uri="{FF2B5EF4-FFF2-40B4-BE49-F238E27FC236}">
                    <a16:creationId xmlns:a16="http://schemas.microsoft.com/office/drawing/2014/main" id="{CF31BD7F-727E-42B7-8D8B-350CBC8B3D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8547" y="1626314"/>
                <a:ext cx="230869" cy="99632"/>
              </a:xfrm>
              <a:custGeom>
                <a:avLst/>
                <a:gdLst/>
                <a:ahLst/>
                <a:cxnLst>
                  <a:cxn ang="0">
                    <a:pos x="23" y="85"/>
                  </a:cxn>
                  <a:cxn ang="0">
                    <a:pos x="77" y="64"/>
                  </a:cxn>
                  <a:cxn ang="0">
                    <a:pos x="156" y="58"/>
                  </a:cxn>
                  <a:cxn ang="0">
                    <a:pos x="269" y="119"/>
                  </a:cxn>
                  <a:cxn ang="0">
                    <a:pos x="172" y="54"/>
                  </a:cxn>
                  <a:cxn ang="0">
                    <a:pos x="208" y="50"/>
                  </a:cxn>
                  <a:cxn ang="0">
                    <a:pos x="179" y="40"/>
                  </a:cxn>
                  <a:cxn ang="0">
                    <a:pos x="241" y="27"/>
                  </a:cxn>
                  <a:cxn ang="0">
                    <a:pos x="309" y="70"/>
                  </a:cxn>
                  <a:cxn ang="0">
                    <a:pos x="349" y="126"/>
                  </a:cxn>
                  <a:cxn ang="0">
                    <a:pos x="427" y="184"/>
                  </a:cxn>
                  <a:cxn ang="0">
                    <a:pos x="366" y="112"/>
                  </a:cxn>
                  <a:cxn ang="0">
                    <a:pos x="304" y="45"/>
                  </a:cxn>
                  <a:cxn ang="0">
                    <a:pos x="215" y="11"/>
                  </a:cxn>
                  <a:cxn ang="0">
                    <a:pos x="140" y="21"/>
                  </a:cxn>
                  <a:cxn ang="0">
                    <a:pos x="142" y="40"/>
                  </a:cxn>
                  <a:cxn ang="0">
                    <a:pos x="77" y="53"/>
                  </a:cxn>
                  <a:cxn ang="0">
                    <a:pos x="4" y="104"/>
                  </a:cxn>
                  <a:cxn ang="0">
                    <a:pos x="31" y="83"/>
                  </a:cxn>
                </a:cxnLst>
                <a:rect l="0" t="0" r="r" b="b"/>
                <a:pathLst>
                  <a:path w="427" h="184">
                    <a:moveTo>
                      <a:pt x="23" y="85"/>
                    </a:moveTo>
                    <a:cubicBezTo>
                      <a:pt x="37" y="68"/>
                      <a:pt x="57" y="66"/>
                      <a:pt x="77" y="64"/>
                    </a:cubicBezTo>
                    <a:cubicBezTo>
                      <a:pt x="103" y="61"/>
                      <a:pt x="130" y="55"/>
                      <a:pt x="156" y="58"/>
                    </a:cubicBezTo>
                    <a:cubicBezTo>
                      <a:pt x="198" y="62"/>
                      <a:pt x="239" y="91"/>
                      <a:pt x="269" y="119"/>
                    </a:cubicBezTo>
                    <a:cubicBezTo>
                      <a:pt x="273" y="77"/>
                      <a:pt x="194" y="71"/>
                      <a:pt x="172" y="54"/>
                    </a:cubicBezTo>
                    <a:cubicBezTo>
                      <a:pt x="185" y="53"/>
                      <a:pt x="195" y="49"/>
                      <a:pt x="208" y="50"/>
                    </a:cubicBezTo>
                    <a:cubicBezTo>
                      <a:pt x="200" y="44"/>
                      <a:pt x="191" y="39"/>
                      <a:pt x="179" y="40"/>
                    </a:cubicBezTo>
                    <a:cubicBezTo>
                      <a:pt x="188" y="23"/>
                      <a:pt x="224" y="24"/>
                      <a:pt x="241" y="27"/>
                    </a:cubicBezTo>
                    <a:cubicBezTo>
                      <a:pt x="272" y="31"/>
                      <a:pt x="292" y="46"/>
                      <a:pt x="309" y="70"/>
                    </a:cubicBezTo>
                    <a:cubicBezTo>
                      <a:pt x="323" y="87"/>
                      <a:pt x="334" y="110"/>
                      <a:pt x="349" y="126"/>
                    </a:cubicBezTo>
                    <a:cubicBezTo>
                      <a:pt x="371" y="148"/>
                      <a:pt x="404" y="162"/>
                      <a:pt x="427" y="184"/>
                    </a:cubicBezTo>
                    <a:cubicBezTo>
                      <a:pt x="418" y="150"/>
                      <a:pt x="386" y="138"/>
                      <a:pt x="366" y="112"/>
                    </a:cubicBezTo>
                    <a:cubicBezTo>
                      <a:pt x="347" y="87"/>
                      <a:pt x="331" y="64"/>
                      <a:pt x="304" y="45"/>
                    </a:cubicBezTo>
                    <a:cubicBezTo>
                      <a:pt x="277" y="26"/>
                      <a:pt x="245" y="15"/>
                      <a:pt x="215" y="11"/>
                    </a:cubicBezTo>
                    <a:cubicBezTo>
                      <a:pt x="195" y="9"/>
                      <a:pt x="152" y="0"/>
                      <a:pt x="140" y="21"/>
                    </a:cubicBezTo>
                    <a:cubicBezTo>
                      <a:pt x="155" y="31"/>
                      <a:pt x="175" y="38"/>
                      <a:pt x="142" y="40"/>
                    </a:cubicBezTo>
                    <a:cubicBezTo>
                      <a:pt x="116" y="42"/>
                      <a:pt x="101" y="45"/>
                      <a:pt x="77" y="53"/>
                    </a:cubicBezTo>
                    <a:cubicBezTo>
                      <a:pt x="57" y="59"/>
                      <a:pt x="0" y="74"/>
                      <a:pt x="4" y="104"/>
                    </a:cubicBezTo>
                    <a:cubicBezTo>
                      <a:pt x="11" y="95"/>
                      <a:pt x="20" y="87"/>
                      <a:pt x="31" y="83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35">
                <a:extLst>
                  <a:ext uri="{FF2B5EF4-FFF2-40B4-BE49-F238E27FC236}">
                    <a16:creationId xmlns:a16="http://schemas.microsoft.com/office/drawing/2014/main" id="{50ED514F-F5DD-46CB-9C47-5A7B9FA0FC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8547" y="1626314"/>
                <a:ext cx="230869" cy="99632"/>
              </a:xfrm>
              <a:custGeom>
                <a:avLst/>
                <a:gdLst/>
                <a:ahLst/>
                <a:cxnLst>
                  <a:cxn ang="0">
                    <a:pos x="23" y="85"/>
                  </a:cxn>
                  <a:cxn ang="0">
                    <a:pos x="77" y="64"/>
                  </a:cxn>
                  <a:cxn ang="0">
                    <a:pos x="156" y="58"/>
                  </a:cxn>
                  <a:cxn ang="0">
                    <a:pos x="269" y="119"/>
                  </a:cxn>
                  <a:cxn ang="0">
                    <a:pos x="172" y="54"/>
                  </a:cxn>
                  <a:cxn ang="0">
                    <a:pos x="208" y="50"/>
                  </a:cxn>
                  <a:cxn ang="0">
                    <a:pos x="179" y="40"/>
                  </a:cxn>
                  <a:cxn ang="0">
                    <a:pos x="241" y="27"/>
                  </a:cxn>
                  <a:cxn ang="0">
                    <a:pos x="309" y="70"/>
                  </a:cxn>
                  <a:cxn ang="0">
                    <a:pos x="349" y="126"/>
                  </a:cxn>
                  <a:cxn ang="0">
                    <a:pos x="427" y="184"/>
                  </a:cxn>
                  <a:cxn ang="0">
                    <a:pos x="366" y="112"/>
                  </a:cxn>
                  <a:cxn ang="0">
                    <a:pos x="304" y="45"/>
                  </a:cxn>
                  <a:cxn ang="0">
                    <a:pos x="215" y="11"/>
                  </a:cxn>
                  <a:cxn ang="0">
                    <a:pos x="140" y="21"/>
                  </a:cxn>
                  <a:cxn ang="0">
                    <a:pos x="142" y="40"/>
                  </a:cxn>
                  <a:cxn ang="0">
                    <a:pos x="77" y="53"/>
                  </a:cxn>
                  <a:cxn ang="0">
                    <a:pos x="4" y="104"/>
                  </a:cxn>
                  <a:cxn ang="0">
                    <a:pos x="31" y="83"/>
                  </a:cxn>
                </a:cxnLst>
                <a:rect l="0" t="0" r="r" b="b"/>
                <a:pathLst>
                  <a:path w="427" h="184">
                    <a:moveTo>
                      <a:pt x="23" y="85"/>
                    </a:moveTo>
                    <a:cubicBezTo>
                      <a:pt x="37" y="68"/>
                      <a:pt x="57" y="66"/>
                      <a:pt x="77" y="64"/>
                    </a:cubicBezTo>
                    <a:cubicBezTo>
                      <a:pt x="103" y="61"/>
                      <a:pt x="130" y="55"/>
                      <a:pt x="156" y="58"/>
                    </a:cubicBezTo>
                    <a:cubicBezTo>
                      <a:pt x="198" y="62"/>
                      <a:pt x="239" y="91"/>
                      <a:pt x="269" y="119"/>
                    </a:cubicBezTo>
                    <a:cubicBezTo>
                      <a:pt x="273" y="77"/>
                      <a:pt x="194" y="71"/>
                      <a:pt x="172" y="54"/>
                    </a:cubicBezTo>
                    <a:cubicBezTo>
                      <a:pt x="185" y="53"/>
                      <a:pt x="195" y="49"/>
                      <a:pt x="208" y="50"/>
                    </a:cubicBezTo>
                    <a:cubicBezTo>
                      <a:pt x="200" y="44"/>
                      <a:pt x="191" y="39"/>
                      <a:pt x="179" y="40"/>
                    </a:cubicBezTo>
                    <a:cubicBezTo>
                      <a:pt x="188" y="23"/>
                      <a:pt x="224" y="24"/>
                      <a:pt x="241" y="27"/>
                    </a:cubicBezTo>
                    <a:cubicBezTo>
                      <a:pt x="272" y="31"/>
                      <a:pt x="292" y="46"/>
                      <a:pt x="309" y="70"/>
                    </a:cubicBezTo>
                    <a:cubicBezTo>
                      <a:pt x="323" y="87"/>
                      <a:pt x="334" y="110"/>
                      <a:pt x="349" y="126"/>
                    </a:cubicBezTo>
                    <a:cubicBezTo>
                      <a:pt x="371" y="148"/>
                      <a:pt x="404" y="162"/>
                      <a:pt x="427" y="184"/>
                    </a:cubicBezTo>
                    <a:cubicBezTo>
                      <a:pt x="418" y="150"/>
                      <a:pt x="386" y="138"/>
                      <a:pt x="366" y="112"/>
                    </a:cubicBezTo>
                    <a:cubicBezTo>
                      <a:pt x="347" y="87"/>
                      <a:pt x="331" y="64"/>
                      <a:pt x="304" y="45"/>
                    </a:cubicBezTo>
                    <a:cubicBezTo>
                      <a:pt x="277" y="26"/>
                      <a:pt x="245" y="15"/>
                      <a:pt x="215" y="11"/>
                    </a:cubicBezTo>
                    <a:cubicBezTo>
                      <a:pt x="195" y="9"/>
                      <a:pt x="152" y="0"/>
                      <a:pt x="140" y="21"/>
                    </a:cubicBezTo>
                    <a:cubicBezTo>
                      <a:pt x="155" y="31"/>
                      <a:pt x="175" y="38"/>
                      <a:pt x="142" y="40"/>
                    </a:cubicBezTo>
                    <a:cubicBezTo>
                      <a:pt x="116" y="42"/>
                      <a:pt x="101" y="45"/>
                      <a:pt x="77" y="53"/>
                    </a:cubicBezTo>
                    <a:cubicBezTo>
                      <a:pt x="57" y="59"/>
                      <a:pt x="0" y="74"/>
                      <a:pt x="4" y="104"/>
                    </a:cubicBezTo>
                    <a:cubicBezTo>
                      <a:pt x="11" y="95"/>
                      <a:pt x="20" y="87"/>
                      <a:pt x="31" y="83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36">
                <a:extLst>
                  <a:ext uri="{FF2B5EF4-FFF2-40B4-BE49-F238E27FC236}">
                    <a16:creationId xmlns:a16="http://schemas.microsoft.com/office/drawing/2014/main" id="{E96D9D49-4DDA-4E4F-A974-4BA6E0BF18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5056" y="1725258"/>
                <a:ext cx="86576" cy="168341"/>
              </a:xfrm>
              <a:custGeom>
                <a:avLst/>
                <a:gdLst/>
                <a:ahLst/>
                <a:cxnLst>
                  <a:cxn ang="0">
                    <a:pos x="54" y="48"/>
                  </a:cxn>
                  <a:cxn ang="0">
                    <a:pos x="97" y="108"/>
                  </a:cxn>
                  <a:cxn ang="0">
                    <a:pos x="119" y="190"/>
                  </a:cxn>
                  <a:cxn ang="0">
                    <a:pos x="123" y="161"/>
                  </a:cxn>
                  <a:cxn ang="0">
                    <a:pos x="150" y="311"/>
                  </a:cxn>
                  <a:cxn ang="0">
                    <a:pos x="151" y="261"/>
                  </a:cxn>
                  <a:cxn ang="0">
                    <a:pos x="146" y="206"/>
                  </a:cxn>
                  <a:cxn ang="0">
                    <a:pos x="121" y="103"/>
                  </a:cxn>
                  <a:cxn ang="0">
                    <a:pos x="142" y="128"/>
                  </a:cxn>
                  <a:cxn ang="0">
                    <a:pos x="111" y="31"/>
                  </a:cxn>
                  <a:cxn ang="0">
                    <a:pos x="101" y="81"/>
                  </a:cxn>
                  <a:cxn ang="0">
                    <a:pos x="60" y="31"/>
                  </a:cxn>
                  <a:cxn ang="0">
                    <a:pos x="0" y="1"/>
                  </a:cxn>
                </a:cxnLst>
                <a:rect l="0" t="0" r="r" b="b"/>
                <a:pathLst>
                  <a:path w="160" h="311">
                    <a:moveTo>
                      <a:pt x="54" y="48"/>
                    </a:moveTo>
                    <a:cubicBezTo>
                      <a:pt x="78" y="45"/>
                      <a:pt x="88" y="91"/>
                      <a:pt x="97" y="108"/>
                    </a:cubicBezTo>
                    <a:cubicBezTo>
                      <a:pt x="109" y="133"/>
                      <a:pt x="120" y="159"/>
                      <a:pt x="119" y="190"/>
                    </a:cubicBezTo>
                    <a:cubicBezTo>
                      <a:pt x="119" y="180"/>
                      <a:pt x="124" y="171"/>
                      <a:pt x="123" y="161"/>
                    </a:cubicBezTo>
                    <a:cubicBezTo>
                      <a:pt x="148" y="198"/>
                      <a:pt x="150" y="265"/>
                      <a:pt x="150" y="311"/>
                    </a:cubicBezTo>
                    <a:cubicBezTo>
                      <a:pt x="160" y="296"/>
                      <a:pt x="155" y="276"/>
                      <a:pt x="151" y="261"/>
                    </a:cubicBezTo>
                    <a:cubicBezTo>
                      <a:pt x="147" y="243"/>
                      <a:pt x="146" y="226"/>
                      <a:pt x="146" y="206"/>
                    </a:cubicBezTo>
                    <a:cubicBezTo>
                      <a:pt x="146" y="169"/>
                      <a:pt x="140" y="133"/>
                      <a:pt x="121" y="103"/>
                    </a:cubicBezTo>
                    <a:cubicBezTo>
                      <a:pt x="132" y="110"/>
                      <a:pt x="137" y="115"/>
                      <a:pt x="142" y="128"/>
                    </a:cubicBezTo>
                    <a:cubicBezTo>
                      <a:pt x="144" y="100"/>
                      <a:pt x="126" y="55"/>
                      <a:pt x="111" y="31"/>
                    </a:cubicBezTo>
                    <a:cubicBezTo>
                      <a:pt x="111" y="52"/>
                      <a:pt x="105" y="63"/>
                      <a:pt x="101" y="81"/>
                    </a:cubicBezTo>
                    <a:cubicBezTo>
                      <a:pt x="78" y="76"/>
                      <a:pt x="73" y="47"/>
                      <a:pt x="60" y="31"/>
                    </a:cubicBezTo>
                    <a:cubicBezTo>
                      <a:pt x="47" y="15"/>
                      <a:pt x="20" y="0"/>
                      <a:pt x="0" y="1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37">
                <a:extLst>
                  <a:ext uri="{FF2B5EF4-FFF2-40B4-BE49-F238E27FC236}">
                    <a16:creationId xmlns:a16="http://schemas.microsoft.com/office/drawing/2014/main" id="{EB9A2844-BF13-4D5E-B73B-4FFF7B83D2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5056" y="1725258"/>
                <a:ext cx="86576" cy="168341"/>
              </a:xfrm>
              <a:custGeom>
                <a:avLst/>
                <a:gdLst/>
                <a:ahLst/>
                <a:cxnLst>
                  <a:cxn ang="0">
                    <a:pos x="54" y="48"/>
                  </a:cxn>
                  <a:cxn ang="0">
                    <a:pos x="97" y="108"/>
                  </a:cxn>
                  <a:cxn ang="0">
                    <a:pos x="119" y="190"/>
                  </a:cxn>
                  <a:cxn ang="0">
                    <a:pos x="123" y="161"/>
                  </a:cxn>
                  <a:cxn ang="0">
                    <a:pos x="150" y="311"/>
                  </a:cxn>
                  <a:cxn ang="0">
                    <a:pos x="151" y="261"/>
                  </a:cxn>
                  <a:cxn ang="0">
                    <a:pos x="146" y="206"/>
                  </a:cxn>
                  <a:cxn ang="0">
                    <a:pos x="121" y="103"/>
                  </a:cxn>
                  <a:cxn ang="0">
                    <a:pos x="142" y="128"/>
                  </a:cxn>
                  <a:cxn ang="0">
                    <a:pos x="111" y="31"/>
                  </a:cxn>
                  <a:cxn ang="0">
                    <a:pos x="101" y="81"/>
                  </a:cxn>
                  <a:cxn ang="0">
                    <a:pos x="60" y="31"/>
                  </a:cxn>
                  <a:cxn ang="0">
                    <a:pos x="0" y="1"/>
                  </a:cxn>
                </a:cxnLst>
                <a:rect l="0" t="0" r="r" b="b"/>
                <a:pathLst>
                  <a:path w="160" h="311">
                    <a:moveTo>
                      <a:pt x="54" y="48"/>
                    </a:moveTo>
                    <a:cubicBezTo>
                      <a:pt x="78" y="45"/>
                      <a:pt x="88" y="91"/>
                      <a:pt x="97" y="108"/>
                    </a:cubicBezTo>
                    <a:cubicBezTo>
                      <a:pt x="109" y="133"/>
                      <a:pt x="120" y="159"/>
                      <a:pt x="119" y="190"/>
                    </a:cubicBezTo>
                    <a:cubicBezTo>
                      <a:pt x="119" y="180"/>
                      <a:pt x="124" y="171"/>
                      <a:pt x="123" y="161"/>
                    </a:cubicBezTo>
                    <a:cubicBezTo>
                      <a:pt x="148" y="198"/>
                      <a:pt x="150" y="265"/>
                      <a:pt x="150" y="311"/>
                    </a:cubicBezTo>
                    <a:cubicBezTo>
                      <a:pt x="160" y="296"/>
                      <a:pt x="155" y="276"/>
                      <a:pt x="151" y="261"/>
                    </a:cubicBezTo>
                    <a:cubicBezTo>
                      <a:pt x="147" y="243"/>
                      <a:pt x="146" y="226"/>
                      <a:pt x="146" y="206"/>
                    </a:cubicBezTo>
                    <a:cubicBezTo>
                      <a:pt x="146" y="169"/>
                      <a:pt x="140" y="133"/>
                      <a:pt x="121" y="103"/>
                    </a:cubicBezTo>
                    <a:cubicBezTo>
                      <a:pt x="132" y="110"/>
                      <a:pt x="137" y="115"/>
                      <a:pt x="142" y="128"/>
                    </a:cubicBezTo>
                    <a:cubicBezTo>
                      <a:pt x="144" y="100"/>
                      <a:pt x="126" y="55"/>
                      <a:pt x="111" y="31"/>
                    </a:cubicBezTo>
                    <a:cubicBezTo>
                      <a:pt x="111" y="52"/>
                      <a:pt x="105" y="63"/>
                      <a:pt x="101" y="81"/>
                    </a:cubicBezTo>
                    <a:cubicBezTo>
                      <a:pt x="78" y="76"/>
                      <a:pt x="73" y="47"/>
                      <a:pt x="60" y="31"/>
                    </a:cubicBezTo>
                    <a:cubicBezTo>
                      <a:pt x="47" y="15"/>
                      <a:pt x="20" y="0"/>
                      <a:pt x="0" y="1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38">
                <a:extLst>
                  <a:ext uri="{FF2B5EF4-FFF2-40B4-BE49-F238E27FC236}">
                    <a16:creationId xmlns:a16="http://schemas.microsoft.com/office/drawing/2014/main" id="{3EF69898-5657-4041-9381-D4376FDE6B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7498" y="1934139"/>
                <a:ext cx="80621" cy="140629"/>
              </a:xfrm>
              <a:custGeom>
                <a:avLst/>
                <a:gdLst/>
                <a:ahLst/>
                <a:cxnLst>
                  <a:cxn ang="0">
                    <a:pos x="137" y="23"/>
                  </a:cxn>
                  <a:cxn ang="0">
                    <a:pos x="149" y="0"/>
                  </a:cxn>
                  <a:cxn ang="0">
                    <a:pos x="70" y="149"/>
                  </a:cxn>
                  <a:cxn ang="0">
                    <a:pos x="32" y="208"/>
                  </a:cxn>
                  <a:cxn ang="0">
                    <a:pos x="0" y="260"/>
                  </a:cxn>
                  <a:cxn ang="0">
                    <a:pos x="23" y="208"/>
                  </a:cxn>
                  <a:cxn ang="0">
                    <a:pos x="65" y="145"/>
                  </a:cxn>
                  <a:cxn ang="0">
                    <a:pos x="86" y="93"/>
                  </a:cxn>
                  <a:cxn ang="0">
                    <a:pos x="110" y="46"/>
                  </a:cxn>
                </a:cxnLst>
                <a:rect l="0" t="0" r="r" b="b"/>
                <a:pathLst>
                  <a:path w="149" h="260">
                    <a:moveTo>
                      <a:pt x="137" y="23"/>
                    </a:moveTo>
                    <a:cubicBezTo>
                      <a:pt x="144" y="17"/>
                      <a:pt x="146" y="9"/>
                      <a:pt x="149" y="0"/>
                    </a:cubicBezTo>
                    <a:cubicBezTo>
                      <a:pt x="120" y="47"/>
                      <a:pt x="103" y="105"/>
                      <a:pt x="70" y="149"/>
                    </a:cubicBezTo>
                    <a:cubicBezTo>
                      <a:pt x="56" y="169"/>
                      <a:pt x="42" y="185"/>
                      <a:pt x="32" y="208"/>
                    </a:cubicBezTo>
                    <a:cubicBezTo>
                      <a:pt x="24" y="229"/>
                      <a:pt x="12" y="241"/>
                      <a:pt x="0" y="260"/>
                    </a:cubicBezTo>
                    <a:cubicBezTo>
                      <a:pt x="9" y="244"/>
                      <a:pt x="13" y="224"/>
                      <a:pt x="23" y="208"/>
                    </a:cubicBezTo>
                    <a:cubicBezTo>
                      <a:pt x="36" y="187"/>
                      <a:pt x="55" y="168"/>
                      <a:pt x="65" y="145"/>
                    </a:cubicBezTo>
                    <a:cubicBezTo>
                      <a:pt x="72" y="128"/>
                      <a:pt x="77" y="108"/>
                      <a:pt x="86" y="93"/>
                    </a:cubicBezTo>
                    <a:cubicBezTo>
                      <a:pt x="96" y="78"/>
                      <a:pt x="113" y="66"/>
                      <a:pt x="110" y="46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39">
                <a:extLst>
                  <a:ext uri="{FF2B5EF4-FFF2-40B4-BE49-F238E27FC236}">
                    <a16:creationId xmlns:a16="http://schemas.microsoft.com/office/drawing/2014/main" id="{91978AA6-8BD7-44C1-94E4-FA1C6E4364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7498" y="1934139"/>
                <a:ext cx="80621" cy="140629"/>
              </a:xfrm>
              <a:custGeom>
                <a:avLst/>
                <a:gdLst/>
                <a:ahLst/>
                <a:cxnLst>
                  <a:cxn ang="0">
                    <a:pos x="137" y="23"/>
                  </a:cxn>
                  <a:cxn ang="0">
                    <a:pos x="149" y="0"/>
                  </a:cxn>
                  <a:cxn ang="0">
                    <a:pos x="70" y="149"/>
                  </a:cxn>
                  <a:cxn ang="0">
                    <a:pos x="32" y="208"/>
                  </a:cxn>
                  <a:cxn ang="0">
                    <a:pos x="0" y="260"/>
                  </a:cxn>
                  <a:cxn ang="0">
                    <a:pos x="23" y="208"/>
                  </a:cxn>
                  <a:cxn ang="0">
                    <a:pos x="65" y="145"/>
                  </a:cxn>
                  <a:cxn ang="0">
                    <a:pos x="86" y="93"/>
                  </a:cxn>
                  <a:cxn ang="0">
                    <a:pos x="110" y="46"/>
                  </a:cxn>
                </a:cxnLst>
                <a:rect l="0" t="0" r="r" b="b"/>
                <a:pathLst>
                  <a:path w="149" h="260">
                    <a:moveTo>
                      <a:pt x="137" y="23"/>
                    </a:moveTo>
                    <a:cubicBezTo>
                      <a:pt x="144" y="17"/>
                      <a:pt x="146" y="9"/>
                      <a:pt x="149" y="0"/>
                    </a:cubicBezTo>
                    <a:cubicBezTo>
                      <a:pt x="120" y="47"/>
                      <a:pt x="103" y="105"/>
                      <a:pt x="70" y="149"/>
                    </a:cubicBezTo>
                    <a:cubicBezTo>
                      <a:pt x="56" y="169"/>
                      <a:pt x="42" y="185"/>
                      <a:pt x="32" y="208"/>
                    </a:cubicBezTo>
                    <a:cubicBezTo>
                      <a:pt x="24" y="229"/>
                      <a:pt x="12" y="241"/>
                      <a:pt x="0" y="260"/>
                    </a:cubicBezTo>
                    <a:cubicBezTo>
                      <a:pt x="9" y="244"/>
                      <a:pt x="13" y="224"/>
                      <a:pt x="23" y="208"/>
                    </a:cubicBezTo>
                    <a:cubicBezTo>
                      <a:pt x="36" y="187"/>
                      <a:pt x="55" y="168"/>
                      <a:pt x="65" y="145"/>
                    </a:cubicBezTo>
                    <a:cubicBezTo>
                      <a:pt x="72" y="128"/>
                      <a:pt x="77" y="108"/>
                      <a:pt x="86" y="93"/>
                    </a:cubicBezTo>
                    <a:cubicBezTo>
                      <a:pt x="96" y="78"/>
                      <a:pt x="113" y="66"/>
                      <a:pt x="110" y="46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45">
                <a:extLst>
                  <a:ext uri="{FF2B5EF4-FFF2-40B4-BE49-F238E27FC236}">
                    <a16:creationId xmlns:a16="http://schemas.microsoft.com/office/drawing/2014/main" id="{849B8225-8146-400D-8D6B-FA8655C080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41712" y="4445065"/>
                <a:ext cx="67566" cy="8657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42" y="76"/>
                  </a:cxn>
                  <a:cxn ang="0">
                    <a:pos x="0" y="160"/>
                  </a:cxn>
                  <a:cxn ang="0">
                    <a:pos x="62" y="88"/>
                  </a:cxn>
                  <a:cxn ang="0">
                    <a:pos x="85" y="73"/>
                  </a:cxn>
                  <a:cxn ang="0">
                    <a:pos x="87" y="47"/>
                  </a:cxn>
                  <a:cxn ang="0">
                    <a:pos x="125" y="29"/>
                  </a:cxn>
                  <a:cxn ang="0">
                    <a:pos x="125" y="21"/>
                  </a:cxn>
                  <a:cxn ang="0">
                    <a:pos x="91" y="12"/>
                  </a:cxn>
                </a:cxnLst>
                <a:rect l="0" t="0" r="r" b="b"/>
                <a:pathLst>
                  <a:path w="125" h="160">
                    <a:moveTo>
                      <a:pt x="85" y="0"/>
                    </a:moveTo>
                    <a:cubicBezTo>
                      <a:pt x="55" y="15"/>
                      <a:pt x="56" y="50"/>
                      <a:pt x="42" y="76"/>
                    </a:cubicBezTo>
                    <a:cubicBezTo>
                      <a:pt x="28" y="101"/>
                      <a:pt x="1" y="133"/>
                      <a:pt x="0" y="160"/>
                    </a:cubicBezTo>
                    <a:cubicBezTo>
                      <a:pt x="17" y="132"/>
                      <a:pt x="36" y="108"/>
                      <a:pt x="62" y="88"/>
                    </a:cubicBezTo>
                    <a:cubicBezTo>
                      <a:pt x="70" y="81"/>
                      <a:pt x="79" y="83"/>
                      <a:pt x="85" y="73"/>
                    </a:cubicBezTo>
                    <a:cubicBezTo>
                      <a:pt x="90" y="66"/>
                      <a:pt x="83" y="54"/>
                      <a:pt x="87" y="47"/>
                    </a:cubicBezTo>
                    <a:cubicBezTo>
                      <a:pt x="96" y="33"/>
                      <a:pt x="108" y="27"/>
                      <a:pt x="125" y="29"/>
                    </a:cubicBezTo>
                    <a:cubicBezTo>
                      <a:pt x="125" y="28"/>
                      <a:pt x="125" y="22"/>
                      <a:pt x="125" y="21"/>
                    </a:cubicBezTo>
                    <a:cubicBezTo>
                      <a:pt x="114" y="16"/>
                      <a:pt x="103" y="11"/>
                      <a:pt x="91" y="12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hteck 127">
                <a:extLst>
                  <a:ext uri="{FF2B5EF4-FFF2-40B4-BE49-F238E27FC236}">
                    <a16:creationId xmlns:a16="http://schemas.microsoft.com/office/drawing/2014/main" id="{9207287A-F399-4F14-84FF-8DFF112B03A7}"/>
                  </a:ext>
                </a:extLst>
              </p:cNvPr>
              <p:cNvSpPr/>
              <p:nvPr/>
            </p:nvSpPr>
            <p:spPr bwMode="gray">
              <a:xfrm rot="21277995">
                <a:off x="6213201" y="2249453"/>
                <a:ext cx="165918" cy="86722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800" b="1" dirty="0"/>
              </a:p>
            </p:txBody>
          </p:sp>
          <p:sp>
            <p:nvSpPr>
              <p:cNvPr id="96" name="Rechteck 128">
                <a:extLst>
                  <a:ext uri="{FF2B5EF4-FFF2-40B4-BE49-F238E27FC236}">
                    <a16:creationId xmlns:a16="http://schemas.microsoft.com/office/drawing/2014/main" id="{CE908FE0-6AC1-4771-A030-853E00901742}"/>
                  </a:ext>
                </a:extLst>
              </p:cNvPr>
              <p:cNvSpPr/>
              <p:nvPr/>
            </p:nvSpPr>
            <p:spPr bwMode="gray">
              <a:xfrm rot="21277995">
                <a:off x="6217239" y="2251465"/>
                <a:ext cx="157843" cy="8250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005793"/>
                    </a:solidFill>
                  </a:rPr>
                  <a:t>SP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86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riângulo isósceles 125">
            <a:extLst>
              <a:ext uri="{FF2B5EF4-FFF2-40B4-BE49-F238E27FC236}">
                <a16:creationId xmlns:a16="http://schemas.microsoft.com/office/drawing/2014/main" id="{4FD15785-F6E0-400B-A55F-8B5C6E8909AC}"/>
              </a:ext>
            </a:extLst>
          </p:cNvPr>
          <p:cNvSpPr/>
          <p:nvPr/>
        </p:nvSpPr>
        <p:spPr>
          <a:xfrm rot="10800000">
            <a:off x="1056967" y="5549188"/>
            <a:ext cx="201560" cy="16105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7" name="Triângulo isósceles 126">
            <a:extLst>
              <a:ext uri="{FF2B5EF4-FFF2-40B4-BE49-F238E27FC236}">
                <a16:creationId xmlns:a16="http://schemas.microsoft.com/office/drawing/2014/main" id="{64FD8B9B-A474-4B48-BEAE-3FCC259D89BC}"/>
              </a:ext>
            </a:extLst>
          </p:cNvPr>
          <p:cNvSpPr/>
          <p:nvPr/>
        </p:nvSpPr>
        <p:spPr>
          <a:xfrm rot="10800000" flipH="1">
            <a:off x="10933432" y="5549188"/>
            <a:ext cx="201600" cy="16105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- Características do Plano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Pilares de Atuação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890619"/>
            <a:ext cx="530487" cy="622061"/>
            <a:chOff x="1280739" y="44020"/>
            <a:chExt cx="530487" cy="687550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44020"/>
              <a:ext cx="359284" cy="600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0FEC68A-0CFB-4441-9F40-791958031EE7}"/>
              </a:ext>
            </a:extLst>
          </p:cNvPr>
          <p:cNvGrpSpPr/>
          <p:nvPr/>
        </p:nvGrpSpPr>
        <p:grpSpPr>
          <a:xfrm>
            <a:off x="1160205" y="2123766"/>
            <a:ext cx="9871589" cy="4276647"/>
            <a:chOff x="1494503" y="2123766"/>
            <a:chExt cx="9871589" cy="4276647"/>
          </a:xfrm>
        </p:grpSpPr>
        <p:sp>
          <p:nvSpPr>
            <p:cNvPr id="3" name="Fluxograma: Terminação 2">
              <a:extLst>
                <a:ext uri="{FF2B5EF4-FFF2-40B4-BE49-F238E27FC236}">
                  <a16:creationId xmlns:a16="http://schemas.microsoft.com/office/drawing/2014/main" id="{57CCC335-AC63-4254-83BC-5A97CAE0A9F8}"/>
                </a:ext>
              </a:extLst>
            </p:cNvPr>
            <p:cNvSpPr/>
            <p:nvPr/>
          </p:nvSpPr>
          <p:spPr>
            <a:xfrm>
              <a:off x="1494503" y="2123768"/>
              <a:ext cx="1966452" cy="4276645"/>
            </a:xfrm>
            <a:prstGeom prst="flowChartTerminator">
              <a:avLst/>
            </a:prstGeom>
            <a:solidFill>
              <a:srgbClr val="5B9BD5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8" name="Fluxograma: Terminação 97">
              <a:extLst>
                <a:ext uri="{FF2B5EF4-FFF2-40B4-BE49-F238E27FC236}">
                  <a16:creationId xmlns:a16="http://schemas.microsoft.com/office/drawing/2014/main" id="{8A8DB3A3-F5AF-4D2C-A103-7DE865029484}"/>
                </a:ext>
              </a:extLst>
            </p:cNvPr>
            <p:cNvSpPr/>
            <p:nvPr/>
          </p:nvSpPr>
          <p:spPr>
            <a:xfrm>
              <a:off x="4129548" y="2123767"/>
              <a:ext cx="1966452" cy="4276645"/>
            </a:xfrm>
            <a:prstGeom prst="flowChartTerminator">
              <a:avLst/>
            </a:prstGeom>
            <a:solidFill>
              <a:srgbClr val="5B9BD5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9" name="Fluxograma: Terminação 98">
              <a:extLst>
                <a:ext uri="{FF2B5EF4-FFF2-40B4-BE49-F238E27FC236}">
                  <a16:creationId xmlns:a16="http://schemas.microsoft.com/office/drawing/2014/main" id="{FFAFB07C-34D3-40FE-B43D-6025DB0FAE57}"/>
                </a:ext>
              </a:extLst>
            </p:cNvPr>
            <p:cNvSpPr/>
            <p:nvPr/>
          </p:nvSpPr>
          <p:spPr>
            <a:xfrm>
              <a:off x="6764595" y="2123766"/>
              <a:ext cx="1966452" cy="4276645"/>
            </a:xfrm>
            <a:prstGeom prst="flowChartTerminator">
              <a:avLst/>
            </a:prstGeom>
            <a:solidFill>
              <a:srgbClr val="5B9BD5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0" name="Fluxograma: Terminação 99">
              <a:extLst>
                <a:ext uri="{FF2B5EF4-FFF2-40B4-BE49-F238E27FC236}">
                  <a16:creationId xmlns:a16="http://schemas.microsoft.com/office/drawing/2014/main" id="{286E71B0-A037-4F0A-9845-C1A401291B6F}"/>
                </a:ext>
              </a:extLst>
            </p:cNvPr>
            <p:cNvSpPr/>
            <p:nvPr/>
          </p:nvSpPr>
          <p:spPr>
            <a:xfrm>
              <a:off x="9399640" y="2123766"/>
              <a:ext cx="1966452" cy="4276645"/>
            </a:xfrm>
            <a:prstGeom prst="flowChartTerminator">
              <a:avLst/>
            </a:prstGeom>
            <a:solidFill>
              <a:srgbClr val="5B9BD5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02" name="Elipse 101">
            <a:extLst>
              <a:ext uri="{FF2B5EF4-FFF2-40B4-BE49-F238E27FC236}">
                <a16:creationId xmlns:a16="http://schemas.microsoft.com/office/drawing/2014/main" id="{888C0CC2-89AE-492A-AED2-CAE9CC35DA78}"/>
              </a:ext>
            </a:extLst>
          </p:cNvPr>
          <p:cNvSpPr/>
          <p:nvPr/>
        </p:nvSpPr>
        <p:spPr>
          <a:xfrm>
            <a:off x="1764889" y="1779639"/>
            <a:ext cx="757084" cy="698090"/>
          </a:xfrm>
          <a:prstGeom prst="ellipse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BE7E56B2-0BB9-42DD-8652-696F1E4B72A8}"/>
              </a:ext>
            </a:extLst>
          </p:cNvPr>
          <p:cNvSpPr/>
          <p:nvPr/>
        </p:nvSpPr>
        <p:spPr>
          <a:xfrm>
            <a:off x="4401161" y="1774721"/>
            <a:ext cx="757084" cy="698090"/>
          </a:xfrm>
          <a:prstGeom prst="ellipse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E3D4F3B9-803F-416C-97C0-83A7243B8C44}"/>
              </a:ext>
            </a:extLst>
          </p:cNvPr>
          <p:cNvSpPr/>
          <p:nvPr/>
        </p:nvSpPr>
        <p:spPr>
          <a:xfrm>
            <a:off x="7034981" y="1774721"/>
            <a:ext cx="757084" cy="698090"/>
          </a:xfrm>
          <a:prstGeom prst="ellipse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A6E134D8-8794-4E64-98EB-1EABF7D09DA6}"/>
              </a:ext>
            </a:extLst>
          </p:cNvPr>
          <p:cNvSpPr/>
          <p:nvPr/>
        </p:nvSpPr>
        <p:spPr>
          <a:xfrm>
            <a:off x="9668801" y="1773706"/>
            <a:ext cx="757084" cy="698090"/>
          </a:xfrm>
          <a:prstGeom prst="ellipse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7" name="Gráfico 106" descr="Pulsação estrutura de tópicos">
            <a:extLst>
              <a:ext uri="{FF2B5EF4-FFF2-40B4-BE49-F238E27FC236}">
                <a16:creationId xmlns:a16="http://schemas.microsoft.com/office/drawing/2014/main" id="{93D52BA9-BE9C-4D02-9374-81FD0DE37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5837" y="1835157"/>
            <a:ext cx="575188" cy="575188"/>
          </a:xfrm>
          <a:prstGeom prst="rect">
            <a:avLst/>
          </a:prstGeom>
        </p:spPr>
      </p:pic>
      <p:pic>
        <p:nvPicPr>
          <p:cNvPr id="109" name="Gráfico 108" descr="Pessoa em cadeira de rodas estrutura de tópicos">
            <a:extLst>
              <a:ext uri="{FF2B5EF4-FFF2-40B4-BE49-F238E27FC236}">
                <a16:creationId xmlns:a16="http://schemas.microsoft.com/office/drawing/2014/main" id="{B147D02C-DA64-4952-9E83-5CCA83A76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3561" y="1877961"/>
            <a:ext cx="483221" cy="483221"/>
          </a:xfrm>
          <a:prstGeom prst="rect">
            <a:avLst/>
          </a:prstGeom>
        </p:spPr>
      </p:pic>
      <p:pic>
        <p:nvPicPr>
          <p:cNvPr id="111" name="Gráfico 110" descr="Moedas estrutura de tópicos">
            <a:extLst>
              <a:ext uri="{FF2B5EF4-FFF2-40B4-BE49-F238E27FC236}">
                <a16:creationId xmlns:a16="http://schemas.microsoft.com/office/drawing/2014/main" id="{F65D3463-221F-4A91-B9EB-59E6FAD7A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4923" y="1903982"/>
            <a:ext cx="457200" cy="457200"/>
          </a:xfrm>
          <a:prstGeom prst="rect">
            <a:avLst/>
          </a:prstGeom>
        </p:spPr>
      </p:pic>
      <p:pic>
        <p:nvPicPr>
          <p:cNvPr id="113" name="Gráfico 112" descr="Kit de Primeiros Socorros estrutura de tópicos">
            <a:extLst>
              <a:ext uri="{FF2B5EF4-FFF2-40B4-BE49-F238E27FC236}">
                <a16:creationId xmlns:a16="http://schemas.microsoft.com/office/drawing/2014/main" id="{38E650AE-7B5E-4FDA-BF07-FD4F1C30BB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4232" y="1875645"/>
            <a:ext cx="458026" cy="458026"/>
          </a:xfrm>
          <a:prstGeom prst="rect">
            <a:avLst/>
          </a:prstGeom>
        </p:spPr>
      </p:pic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2E94BD56-9EC2-4E60-9055-7300DDD33D4B}"/>
              </a:ext>
            </a:extLst>
          </p:cNvPr>
          <p:cNvSpPr txBox="1"/>
          <p:nvPr/>
        </p:nvSpPr>
        <p:spPr>
          <a:xfrm>
            <a:off x="1263444" y="2773279"/>
            <a:ext cx="17599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Morte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8822DDFC-090B-47A7-BFEA-7CE106A5EC0E}"/>
              </a:ext>
            </a:extLst>
          </p:cNvPr>
          <p:cNvSpPr txBox="1"/>
          <p:nvPr/>
        </p:nvSpPr>
        <p:spPr>
          <a:xfrm>
            <a:off x="3892408" y="2773279"/>
            <a:ext cx="17599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Invalidez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F07D24A5-DAC5-47AA-9184-A555B8835BE1}"/>
              </a:ext>
            </a:extLst>
          </p:cNvPr>
          <p:cNvSpPr txBox="1"/>
          <p:nvPr/>
        </p:nvSpPr>
        <p:spPr>
          <a:xfrm>
            <a:off x="6533535" y="2773279"/>
            <a:ext cx="17599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Sobrevivência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24467A2C-E221-470F-9219-5C98C9A706E2}"/>
              </a:ext>
            </a:extLst>
          </p:cNvPr>
          <p:cNvSpPr txBox="1"/>
          <p:nvPr/>
        </p:nvSpPr>
        <p:spPr>
          <a:xfrm>
            <a:off x="9167354" y="2773279"/>
            <a:ext cx="17599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Bem-estar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5F31B244-54A2-488C-AB7C-CFE8556EB1A6}"/>
              </a:ext>
            </a:extLst>
          </p:cNvPr>
          <p:cNvSpPr txBox="1"/>
          <p:nvPr/>
        </p:nvSpPr>
        <p:spPr>
          <a:xfrm>
            <a:off x="1258527" y="3253494"/>
            <a:ext cx="175997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Ter a vida interrompida prematuramente e deixar dependentes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298596E3-EC67-401D-8949-9E1A811933D7}"/>
              </a:ext>
            </a:extLst>
          </p:cNvPr>
          <p:cNvSpPr txBox="1"/>
          <p:nvPr/>
        </p:nvSpPr>
        <p:spPr>
          <a:xfrm>
            <a:off x="3892407" y="3251421"/>
            <a:ext cx="175997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Comprometer a sua capacidade de gerar renda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C135A717-504B-4486-B8D4-E424BD9A9A64}"/>
              </a:ext>
            </a:extLst>
          </p:cNvPr>
          <p:cNvSpPr txBox="1"/>
          <p:nvPr/>
        </p:nvSpPr>
        <p:spPr>
          <a:xfrm>
            <a:off x="6533534" y="3252228"/>
            <a:ext cx="175997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Viver além da possibilidade ou do desejo de trabalhar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BC7AF590-A9A1-49A5-AA51-F8B09657C8B1}"/>
              </a:ext>
            </a:extLst>
          </p:cNvPr>
          <p:cNvSpPr txBox="1"/>
          <p:nvPr/>
        </p:nvSpPr>
        <p:spPr>
          <a:xfrm>
            <a:off x="9167353" y="3251420"/>
            <a:ext cx="175997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bg1"/>
                </a:solidFill>
              </a:rPr>
              <a:t>Ter recursos para viver melhor e com saúde</a:t>
            </a:r>
            <a:endParaRPr kumimoji="0" lang="pt-BR" sz="1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8F6297E9-31FF-461B-8A41-78BB10C7AD31}"/>
              </a:ext>
            </a:extLst>
          </p:cNvPr>
          <p:cNvSpPr/>
          <p:nvPr/>
        </p:nvSpPr>
        <p:spPr>
          <a:xfrm>
            <a:off x="1056967" y="5025970"/>
            <a:ext cx="10078065" cy="523218"/>
          </a:xfrm>
          <a:prstGeom prst="rect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R="0" indent="0" algn="ctr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LONGEVIDADE FINANCEIRA</a:t>
            </a:r>
          </a:p>
        </p:txBody>
      </p:sp>
    </p:spTree>
    <p:extLst>
      <p:ext uri="{BB962C8B-B14F-4D97-AF65-F5344CB8AC3E}">
        <p14:creationId xmlns:p14="http://schemas.microsoft.com/office/powerpoint/2010/main" val="2164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Fortalecimento do </a:t>
            </a:r>
            <a: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  <a:t>RPC é fruto de 3 fatores positivos: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1. Estamos protegendo mais pessoas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B3918E-E700-434E-ADB2-AB9C32D65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76044"/>
              </p:ext>
            </p:extLst>
          </p:nvPr>
        </p:nvGraphicFramePr>
        <p:xfrm>
          <a:off x="246581" y="1639647"/>
          <a:ext cx="11589248" cy="446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E54403A-C693-4A5C-8D57-B64975AE1244}"/>
              </a:ext>
            </a:extLst>
          </p:cNvPr>
          <p:cNvSpPr txBox="1"/>
          <p:nvPr/>
        </p:nvSpPr>
        <p:spPr>
          <a:xfrm>
            <a:off x="71919" y="5964551"/>
            <a:ext cx="453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IBGE/ PNAD e PNAD Contínua</a:t>
            </a: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19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– Operação do Plano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Estrutura corporativa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890619"/>
            <a:ext cx="530487" cy="622061"/>
            <a:chOff x="1280739" y="44020"/>
            <a:chExt cx="530487" cy="687550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30A0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44020"/>
              <a:ext cx="359284" cy="600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C2D2B73-C34F-4A30-92FF-4D655A501957}"/>
              </a:ext>
            </a:extLst>
          </p:cNvPr>
          <p:cNvGrpSpPr/>
          <p:nvPr/>
        </p:nvGrpSpPr>
        <p:grpSpPr>
          <a:xfrm>
            <a:off x="1295400" y="2390775"/>
            <a:ext cx="1733550" cy="1457325"/>
            <a:chOff x="1228725" y="1971675"/>
            <a:chExt cx="1733550" cy="14573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277BC032-D154-4ED8-99F8-1453C2653749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solidFill>
              <a:srgbClr val="0092CE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5D3B7E7-049B-4AE2-AAB2-F6BE8BB154F1}"/>
                </a:ext>
              </a:extLst>
            </p:cNvPr>
            <p:cNvSpPr txBox="1"/>
            <p:nvPr/>
          </p:nvSpPr>
          <p:spPr>
            <a:xfrm>
              <a:off x="1295400" y="2054007"/>
              <a:ext cx="1600200" cy="1292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Mais de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4 milhões </a:t>
              </a: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de vidas seguradas</a:t>
              </a:r>
              <a:r>
                <a:rPr kumimoji="0" lang="pt-BR" sz="11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*</a:t>
              </a: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 </a:t>
              </a:r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A1639061-0BF7-45CC-9BC0-6827E71850D6}"/>
              </a:ext>
            </a:extLst>
          </p:cNvPr>
          <p:cNvGrpSpPr/>
          <p:nvPr/>
        </p:nvGrpSpPr>
        <p:grpSpPr>
          <a:xfrm>
            <a:off x="3219450" y="2390774"/>
            <a:ext cx="1733550" cy="1457325"/>
            <a:chOff x="1228725" y="1971675"/>
            <a:chExt cx="1733550" cy="1457325"/>
          </a:xfrm>
          <a:solidFill>
            <a:srgbClr val="01538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1" name="Retângulo: Cantos Arredondados 100">
              <a:extLst>
                <a:ext uri="{FF2B5EF4-FFF2-40B4-BE49-F238E27FC236}">
                  <a16:creationId xmlns:a16="http://schemas.microsoft.com/office/drawing/2014/main" id="{3AA80C15-AD1D-4BF5-94EE-7F993206A1D9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168E665D-01AF-4741-A1C8-9B1B7DEC84B9}"/>
                </a:ext>
              </a:extLst>
            </p:cNvPr>
            <p:cNvSpPr txBox="1"/>
            <p:nvPr/>
          </p:nvSpPr>
          <p:spPr>
            <a:xfrm>
              <a:off x="1295400" y="2054007"/>
              <a:ext cx="160020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Capital segurado total de mais de </a:t>
              </a:r>
              <a:r>
                <a:rPr kumimoji="0" lang="pt-BR" sz="1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R$ </a:t>
              </a:r>
              <a:r>
                <a:rPr kumimoji="0" lang="pt-BR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592 bilhões</a:t>
              </a:r>
              <a:endPara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15050A69-6A2A-4997-8308-1040665973D0}"/>
              </a:ext>
            </a:extLst>
          </p:cNvPr>
          <p:cNvGrpSpPr/>
          <p:nvPr/>
        </p:nvGrpSpPr>
        <p:grpSpPr>
          <a:xfrm>
            <a:off x="5143500" y="2390774"/>
            <a:ext cx="1733550" cy="1457325"/>
            <a:chOff x="1228725" y="1971675"/>
            <a:chExt cx="1733550" cy="1457325"/>
          </a:xfrm>
          <a:solidFill>
            <a:srgbClr val="01B0F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4" name="Retângulo: Cantos Arredondados 103">
              <a:extLst>
                <a:ext uri="{FF2B5EF4-FFF2-40B4-BE49-F238E27FC236}">
                  <a16:creationId xmlns:a16="http://schemas.microsoft.com/office/drawing/2014/main" id="{E320E93B-63D9-4B69-9168-417E20AD9B0E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id="{71EFA5AB-BB2C-4D31-A0D4-CA9A9A6B5611}"/>
                </a:ext>
              </a:extLst>
            </p:cNvPr>
            <p:cNvSpPr txBox="1"/>
            <p:nvPr/>
          </p:nvSpPr>
          <p:spPr>
            <a:xfrm>
              <a:off x="1295400" y="1992451"/>
              <a:ext cx="1600200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R$ </a:t>
              </a:r>
              <a:r>
                <a:rPr kumimoji="0" lang="pt-BR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438 milhões </a:t>
              </a: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em benefícios pagos </a:t>
              </a:r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80A7E28-7B53-46EE-9843-E644830D6F68}"/>
              </a:ext>
            </a:extLst>
          </p:cNvPr>
          <p:cNvGrpSpPr/>
          <p:nvPr/>
        </p:nvGrpSpPr>
        <p:grpSpPr>
          <a:xfrm>
            <a:off x="7067550" y="2390774"/>
            <a:ext cx="1733550" cy="1457325"/>
            <a:chOff x="1228725" y="1971675"/>
            <a:chExt cx="1733550" cy="1457325"/>
          </a:xfrm>
          <a:solidFill>
            <a:srgbClr val="0077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7" name="Retângulo: Cantos Arredondados 106">
              <a:extLst>
                <a:ext uri="{FF2B5EF4-FFF2-40B4-BE49-F238E27FC236}">
                  <a16:creationId xmlns:a16="http://schemas.microsoft.com/office/drawing/2014/main" id="{DC0A6243-AFCA-477E-90B4-5FAFEF2D72A4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id="{76635C38-8EFB-43C6-973E-5DC8355B615A}"/>
                </a:ext>
              </a:extLst>
            </p:cNvPr>
            <p:cNvSpPr txBox="1"/>
            <p:nvPr/>
          </p:nvSpPr>
          <p:spPr>
            <a:xfrm>
              <a:off x="1281113" y="2177116"/>
              <a:ext cx="1600200" cy="101566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Arrecadação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de mais de R$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1,6 bilhão</a:t>
              </a: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0D0887B8-5729-4393-B09E-7146469BF65C}"/>
              </a:ext>
            </a:extLst>
          </p:cNvPr>
          <p:cNvGrpSpPr/>
          <p:nvPr/>
        </p:nvGrpSpPr>
        <p:grpSpPr>
          <a:xfrm>
            <a:off x="8991600" y="2441138"/>
            <a:ext cx="1733550" cy="1457325"/>
            <a:chOff x="1228725" y="1971675"/>
            <a:chExt cx="1733550" cy="1457325"/>
          </a:xfrm>
          <a:solidFill>
            <a:srgbClr val="008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0" name="Retângulo: Cantos Arredondados 109">
              <a:extLst>
                <a:ext uri="{FF2B5EF4-FFF2-40B4-BE49-F238E27FC236}">
                  <a16:creationId xmlns:a16="http://schemas.microsoft.com/office/drawing/2014/main" id="{E60D6FE3-A8B3-440D-B945-04F95B7FFB07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9390C3CD-34C7-4A0B-8EF9-6AC35C8249E0}"/>
                </a:ext>
              </a:extLst>
            </p:cNvPr>
            <p:cNvSpPr txBox="1"/>
            <p:nvPr/>
          </p:nvSpPr>
          <p:spPr>
            <a:xfrm>
              <a:off x="1295400" y="2095975"/>
              <a:ext cx="1600200" cy="113877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Crescimento médio anual </a:t>
              </a:r>
              <a:r>
                <a:rPr kumimoji="0" lang="pt-BR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(CGAR</a:t>
              </a:r>
              <a:r>
                <a:rPr kumimoji="0" lang="pt-BR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) </a:t>
              </a:r>
              <a:r>
                <a:rPr kumimoji="0" lang="pt-BR" sz="1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de 15% </a:t>
              </a:r>
              <a:r>
                <a:rPr kumimoji="0" lang="pt-BR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nos últimos 10 anos</a:t>
              </a: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49805067-6452-4FC4-A8F6-DFEB75449D11}"/>
              </a:ext>
            </a:extLst>
          </p:cNvPr>
          <p:cNvGrpSpPr/>
          <p:nvPr/>
        </p:nvGrpSpPr>
        <p:grpSpPr>
          <a:xfrm>
            <a:off x="1295400" y="4029075"/>
            <a:ext cx="1733550" cy="1457325"/>
            <a:chOff x="1228725" y="1971675"/>
            <a:chExt cx="1733550" cy="1457325"/>
          </a:xfrm>
          <a:solidFill>
            <a:srgbClr val="01538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3" name="Retângulo: Cantos Arredondados 112">
              <a:extLst>
                <a:ext uri="{FF2B5EF4-FFF2-40B4-BE49-F238E27FC236}">
                  <a16:creationId xmlns:a16="http://schemas.microsoft.com/office/drawing/2014/main" id="{3C585E73-81C3-445F-95B1-67812AB9F85B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id="{E3099A77-F2D2-4210-A502-E43622DBF4E6}"/>
                </a:ext>
              </a:extLst>
            </p:cNvPr>
            <p:cNvSpPr txBox="1"/>
            <p:nvPr/>
          </p:nvSpPr>
          <p:spPr>
            <a:xfrm>
              <a:off x="1295400" y="2054007"/>
              <a:ext cx="1600200" cy="126188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4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47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unidades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de venda</a:t>
              </a:r>
              <a:endParaRPr kumimoji="0" lang="pt-BR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56CC04E0-67E3-4A68-BABF-5EB7AC2C715D}"/>
              </a:ext>
            </a:extLst>
          </p:cNvPr>
          <p:cNvGrpSpPr/>
          <p:nvPr/>
        </p:nvGrpSpPr>
        <p:grpSpPr>
          <a:xfrm>
            <a:off x="3219450" y="4029075"/>
            <a:ext cx="1733550" cy="1457325"/>
            <a:chOff x="1228725" y="1971675"/>
            <a:chExt cx="1733550" cy="1457325"/>
          </a:xfrm>
          <a:solidFill>
            <a:srgbClr val="01B0F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6" name="Retângulo: Cantos Arredondados 115">
              <a:extLst>
                <a:ext uri="{FF2B5EF4-FFF2-40B4-BE49-F238E27FC236}">
                  <a16:creationId xmlns:a16="http://schemas.microsoft.com/office/drawing/2014/main" id="{8A92B745-4D01-4174-A49C-1AC970A24E4B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id="{D54FF424-A1B5-449D-BBDD-D5DD100EF6ED}"/>
                </a:ext>
              </a:extLst>
            </p:cNvPr>
            <p:cNvSpPr txBox="1"/>
            <p:nvPr/>
          </p:nvSpPr>
          <p:spPr>
            <a:xfrm>
              <a:off x="1295400" y="2146340"/>
              <a:ext cx="1600200" cy="10772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Mais de </a:t>
              </a:r>
              <a:r>
                <a:rPr kumimoji="0" lang="pt-BR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1.300 </a:t>
              </a: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funcionários</a:t>
              </a:r>
            </a:p>
          </p:txBody>
        </p:sp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63EF85C1-33E4-4BAE-AF1C-515851657478}"/>
              </a:ext>
            </a:extLst>
          </p:cNvPr>
          <p:cNvGrpSpPr/>
          <p:nvPr/>
        </p:nvGrpSpPr>
        <p:grpSpPr>
          <a:xfrm>
            <a:off x="5143500" y="4029074"/>
            <a:ext cx="1733550" cy="1457325"/>
            <a:chOff x="1228725" y="1971675"/>
            <a:chExt cx="1733550" cy="1457325"/>
          </a:xfrm>
          <a:solidFill>
            <a:srgbClr val="0092C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9" name="Retângulo: Cantos Arredondados 118">
              <a:extLst>
                <a:ext uri="{FF2B5EF4-FFF2-40B4-BE49-F238E27FC236}">
                  <a16:creationId xmlns:a16="http://schemas.microsoft.com/office/drawing/2014/main" id="{E529C599-B108-41E4-9343-3CE332D58A3D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0" name="CaixaDeTexto 119">
              <a:extLst>
                <a:ext uri="{FF2B5EF4-FFF2-40B4-BE49-F238E27FC236}">
                  <a16:creationId xmlns:a16="http://schemas.microsoft.com/office/drawing/2014/main" id="{2EB41090-9069-4FB0-8D80-F7EB737B8B65}"/>
                </a:ext>
              </a:extLst>
            </p:cNvPr>
            <p:cNvSpPr txBox="1"/>
            <p:nvPr/>
          </p:nvSpPr>
          <p:spPr>
            <a:xfrm>
              <a:off x="1295400" y="1992451"/>
              <a:ext cx="1600200" cy="1415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Cerca de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32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5 mil</a:t>
              </a: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 corretores parceiros</a:t>
              </a:r>
            </a:p>
          </p:txBody>
        </p:sp>
      </p:grp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C7159547-C88B-4700-8CBF-31E0A88038CF}"/>
              </a:ext>
            </a:extLst>
          </p:cNvPr>
          <p:cNvGrpSpPr/>
          <p:nvPr/>
        </p:nvGrpSpPr>
        <p:grpSpPr>
          <a:xfrm>
            <a:off x="7067550" y="4029073"/>
            <a:ext cx="1733550" cy="1457325"/>
            <a:chOff x="1228725" y="1971675"/>
            <a:chExt cx="1733550" cy="1457325"/>
          </a:xfrm>
          <a:solidFill>
            <a:srgbClr val="01538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2" name="Retângulo: Cantos Arredondados 121">
              <a:extLst>
                <a:ext uri="{FF2B5EF4-FFF2-40B4-BE49-F238E27FC236}">
                  <a16:creationId xmlns:a16="http://schemas.microsoft.com/office/drawing/2014/main" id="{E2AB7898-3C3F-4B7E-B584-0CDFAEA15F4F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3" name="CaixaDeTexto 122">
              <a:extLst>
                <a:ext uri="{FF2B5EF4-FFF2-40B4-BE49-F238E27FC236}">
                  <a16:creationId xmlns:a16="http://schemas.microsoft.com/office/drawing/2014/main" id="{3981BE71-6155-4A47-883C-8DCF9B777791}"/>
                </a:ext>
              </a:extLst>
            </p:cNvPr>
            <p:cNvSpPr txBox="1"/>
            <p:nvPr/>
          </p:nvSpPr>
          <p:spPr>
            <a:xfrm>
              <a:off x="1295400" y="2038618"/>
              <a:ext cx="1600200" cy="13234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Cerca de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800 </a:t>
              </a:r>
              <a:endPara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parceiros de negócios </a:t>
              </a:r>
              <a:r>
                <a:rPr kumimoji="0" lang="pt-BR" sz="1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em todo o Brasil</a:t>
              </a:r>
              <a:endParaRPr kumimoji="0" lang="pt-B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4E490830-851D-4E25-9C5B-6ADDA5FE6F01}"/>
              </a:ext>
            </a:extLst>
          </p:cNvPr>
          <p:cNvGrpSpPr/>
          <p:nvPr/>
        </p:nvGrpSpPr>
        <p:grpSpPr>
          <a:xfrm>
            <a:off x="8991600" y="4029073"/>
            <a:ext cx="1733550" cy="1457325"/>
            <a:chOff x="1228725" y="1971675"/>
            <a:chExt cx="1733550" cy="1457325"/>
          </a:xfrm>
          <a:solidFill>
            <a:srgbClr val="01B0F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5" name="Retângulo: Cantos Arredondados 124">
              <a:extLst>
                <a:ext uri="{FF2B5EF4-FFF2-40B4-BE49-F238E27FC236}">
                  <a16:creationId xmlns:a16="http://schemas.microsoft.com/office/drawing/2014/main" id="{5B89F358-7BB5-4708-9F03-E23781B5ECA5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6" name="CaixaDeTexto 125">
              <a:extLst>
                <a:ext uri="{FF2B5EF4-FFF2-40B4-BE49-F238E27FC236}">
                  <a16:creationId xmlns:a16="http://schemas.microsoft.com/office/drawing/2014/main" id="{66A3CB2B-B23F-4C99-852C-DDBCB8F03430}"/>
                </a:ext>
              </a:extLst>
            </p:cNvPr>
            <p:cNvSpPr txBox="1"/>
            <p:nvPr/>
          </p:nvSpPr>
          <p:spPr>
            <a:xfrm>
              <a:off x="1295400" y="2054007"/>
              <a:ext cx="1600200" cy="1292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Entre as 50 melhores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empresas </a:t>
              </a:r>
              <a:r>
                <a:rPr kumimoji="0" lang="pt-BR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para trabalhar no Brasil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pt-BR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1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Great</a:t>
              </a:r>
              <a:r>
                <a:rPr lang="pt-BR" sz="11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11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Place</a:t>
              </a:r>
              <a:r>
                <a:rPr lang="pt-BR" sz="11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11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</a:t>
              </a:r>
              <a:r>
                <a:rPr lang="pt-BR" sz="11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11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</a:t>
              </a:r>
              <a:r>
                <a:rPr lang="pt-BR" sz="11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2020</a:t>
              </a:r>
              <a:endParaRPr kumimoji="0" lang="pt-BR" sz="11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28" name="CaixaDeTexto 17">
            <a:extLst>
              <a:ext uri="{FF2B5EF4-FFF2-40B4-BE49-F238E27FC236}">
                <a16:creationId xmlns:a16="http://schemas.microsoft.com/office/drawing/2014/main" id="{E750858F-D026-4798-88F5-66CAC531213A}"/>
              </a:ext>
            </a:extLst>
          </p:cNvPr>
          <p:cNvSpPr txBox="1"/>
          <p:nvPr/>
        </p:nvSpPr>
        <p:spPr>
          <a:xfrm>
            <a:off x="204412" y="5936214"/>
            <a:ext cx="93638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solidFill>
                  <a:schemeClr val="tx2"/>
                </a:solidFill>
              </a:rPr>
              <a:t>FONTE: Balanço auditado de 2020</a:t>
            </a:r>
          </a:p>
          <a:p>
            <a:r>
              <a:rPr lang="pt-BR" sz="800" dirty="0">
                <a:solidFill>
                  <a:schemeClr val="tx2"/>
                </a:solidFill>
              </a:rPr>
              <a:t>* Grupo </a:t>
            </a:r>
            <a:r>
              <a:rPr lang="pt-BR" sz="800" dirty="0" err="1">
                <a:solidFill>
                  <a:schemeClr val="tx2"/>
                </a:solidFill>
              </a:rPr>
              <a:t>Mongeral</a:t>
            </a:r>
            <a:r>
              <a:rPr lang="pt-BR" sz="800" dirty="0">
                <a:solidFill>
                  <a:schemeClr val="tx2"/>
                </a:solidFill>
              </a:rPr>
              <a:t> Aegon</a:t>
            </a:r>
          </a:p>
        </p:txBody>
      </p:sp>
    </p:spTree>
    <p:extLst>
      <p:ext uri="{BB962C8B-B14F-4D97-AF65-F5344CB8AC3E}">
        <p14:creationId xmlns:p14="http://schemas.microsoft.com/office/powerpoint/2010/main" val="921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– Operação do Plano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Volume de operações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890619"/>
            <a:ext cx="530487" cy="622061"/>
            <a:chOff x="1280739" y="44020"/>
            <a:chExt cx="530487" cy="687550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30A0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44020"/>
              <a:ext cx="359284" cy="600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39" name="Imagem 38">
            <a:extLst>
              <a:ext uri="{FF2B5EF4-FFF2-40B4-BE49-F238E27FC236}">
                <a16:creationId xmlns:a16="http://schemas.microsoft.com/office/drawing/2014/main" id="{305E7814-4865-4A72-A160-99C4DB894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13" b="6760"/>
          <a:stretch/>
        </p:blipFill>
        <p:spPr>
          <a:xfrm>
            <a:off x="1357676" y="1735772"/>
            <a:ext cx="8967424" cy="43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Diagrama 122">
            <a:extLst>
              <a:ext uri="{FF2B5EF4-FFF2-40B4-BE49-F238E27FC236}">
                <a16:creationId xmlns:a16="http://schemas.microsoft.com/office/drawing/2014/main" id="{A693FBAB-ACE1-4659-895A-B4B8EA2F4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175190"/>
              </p:ext>
            </p:extLst>
          </p:nvPr>
        </p:nvGraphicFramePr>
        <p:xfrm>
          <a:off x="151933" y="1940961"/>
          <a:ext cx="3842037" cy="408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– Operação do Plano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Comunicação estruturada e Assessoria Previdenciária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890619"/>
            <a:ext cx="530487" cy="622061"/>
            <a:chOff x="1280739" y="44020"/>
            <a:chExt cx="530487" cy="687550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30A0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44020"/>
              <a:ext cx="359284" cy="600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DF246FE-FAD7-43EE-9848-4279E79D47E9}"/>
              </a:ext>
            </a:extLst>
          </p:cNvPr>
          <p:cNvSpPr txBox="1">
            <a:spLocks noChangeAspect="1"/>
          </p:cNvSpPr>
          <p:nvPr/>
        </p:nvSpPr>
        <p:spPr>
          <a:xfrm>
            <a:off x="3649126" y="4313628"/>
            <a:ext cx="1367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Ente Federativo Patrocinador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2BDC26B-9ACA-4F1E-A098-A0CA6C674A2A}"/>
              </a:ext>
            </a:extLst>
          </p:cNvPr>
          <p:cNvSpPr txBox="1">
            <a:spLocks noChangeAspect="1"/>
          </p:cNvSpPr>
          <p:nvPr/>
        </p:nvSpPr>
        <p:spPr>
          <a:xfrm>
            <a:off x="8341476" y="4275393"/>
            <a:ext cx="1055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Plano de Previdência</a:t>
            </a:r>
            <a:br>
              <a:rPr lang="pt-BR" sz="1100" b="1" dirty="0"/>
            </a:br>
            <a:r>
              <a:rPr lang="pt-BR" sz="1100" b="1" dirty="0"/>
              <a:t>Complementar</a:t>
            </a:r>
          </a:p>
        </p:txBody>
      </p:sp>
      <p:grpSp>
        <p:nvGrpSpPr>
          <p:cNvPr id="44" name="Grupo 33">
            <a:extLst>
              <a:ext uri="{FF2B5EF4-FFF2-40B4-BE49-F238E27FC236}">
                <a16:creationId xmlns:a16="http://schemas.microsoft.com/office/drawing/2014/main" id="{771C1E40-A551-4056-BD3B-04BB8984E987}"/>
              </a:ext>
            </a:extLst>
          </p:cNvPr>
          <p:cNvGrpSpPr>
            <a:grpSpLocks noChangeAspect="1"/>
          </p:cNvGrpSpPr>
          <p:nvPr/>
        </p:nvGrpSpPr>
        <p:grpSpPr>
          <a:xfrm>
            <a:off x="10839943" y="3616953"/>
            <a:ext cx="530502" cy="661761"/>
            <a:chOff x="3118331" y="3118221"/>
            <a:chExt cx="468146" cy="583976"/>
          </a:xfrm>
          <a:solidFill>
            <a:srgbClr val="01A1D4"/>
          </a:solidFill>
        </p:grpSpPr>
        <p:sp>
          <p:nvSpPr>
            <p:cNvPr id="48" name="Freeform 121">
              <a:extLst>
                <a:ext uri="{FF2B5EF4-FFF2-40B4-BE49-F238E27FC236}">
                  <a16:creationId xmlns:a16="http://schemas.microsoft.com/office/drawing/2014/main" id="{49A0EB96-9270-4BE9-96AC-7F0F5FB25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68" y="3118221"/>
              <a:ext cx="243725" cy="256998"/>
            </a:xfrm>
            <a:custGeom>
              <a:avLst/>
              <a:gdLst>
                <a:gd name="T0" fmla="*/ 38 w 84"/>
                <a:gd name="T1" fmla="*/ 1 h 89"/>
                <a:gd name="T2" fmla="*/ 71 w 84"/>
                <a:gd name="T3" fmla="*/ 15 h 89"/>
                <a:gd name="T4" fmla="*/ 80 w 84"/>
                <a:gd name="T5" fmla="*/ 56 h 89"/>
                <a:gd name="T6" fmla="*/ 42 w 84"/>
                <a:gd name="T7" fmla="*/ 88 h 89"/>
                <a:gd name="T8" fmla="*/ 0 w 84"/>
                <a:gd name="T9" fmla="*/ 44 h 89"/>
                <a:gd name="T10" fmla="*/ 11 w 84"/>
                <a:gd name="T11" fmla="*/ 15 h 89"/>
                <a:gd name="T12" fmla="*/ 38 w 84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9">
                  <a:moveTo>
                    <a:pt x="38" y="1"/>
                  </a:moveTo>
                  <a:cubicBezTo>
                    <a:pt x="51" y="0"/>
                    <a:pt x="64" y="7"/>
                    <a:pt x="71" y="15"/>
                  </a:cubicBezTo>
                  <a:cubicBezTo>
                    <a:pt x="78" y="24"/>
                    <a:pt x="84" y="40"/>
                    <a:pt x="80" y="56"/>
                  </a:cubicBezTo>
                  <a:cubicBezTo>
                    <a:pt x="75" y="73"/>
                    <a:pt x="60" y="87"/>
                    <a:pt x="42" y="88"/>
                  </a:cubicBezTo>
                  <a:cubicBezTo>
                    <a:pt x="18" y="89"/>
                    <a:pt x="0" y="69"/>
                    <a:pt x="0" y="44"/>
                  </a:cubicBezTo>
                  <a:cubicBezTo>
                    <a:pt x="0" y="32"/>
                    <a:pt x="5" y="21"/>
                    <a:pt x="11" y="15"/>
                  </a:cubicBezTo>
                  <a:cubicBezTo>
                    <a:pt x="17" y="8"/>
                    <a:pt x="27" y="2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122">
              <a:extLst>
                <a:ext uri="{FF2B5EF4-FFF2-40B4-BE49-F238E27FC236}">
                  <a16:creationId xmlns:a16="http://schemas.microsoft.com/office/drawing/2014/main" id="{05B91CA8-7D9D-4C6F-92A6-F1807036F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331" y="3372806"/>
              <a:ext cx="218388" cy="326978"/>
            </a:xfrm>
            <a:custGeom>
              <a:avLst/>
              <a:gdLst>
                <a:gd name="T0" fmla="*/ 42 w 75"/>
                <a:gd name="T1" fmla="*/ 1 h 113"/>
                <a:gd name="T2" fmla="*/ 75 w 75"/>
                <a:gd name="T3" fmla="*/ 111 h 113"/>
                <a:gd name="T4" fmla="*/ 48 w 75"/>
                <a:gd name="T5" fmla="*/ 111 h 113"/>
                <a:gd name="T6" fmla="*/ 16 w 75"/>
                <a:gd name="T7" fmla="*/ 109 h 113"/>
                <a:gd name="T8" fmla="*/ 3 w 75"/>
                <a:gd name="T9" fmla="*/ 56 h 113"/>
                <a:gd name="T10" fmla="*/ 5 w 75"/>
                <a:gd name="T11" fmla="*/ 14 h 113"/>
                <a:gd name="T12" fmla="*/ 42 w 75"/>
                <a:gd name="T1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3">
                  <a:moveTo>
                    <a:pt x="42" y="1"/>
                  </a:moveTo>
                  <a:cubicBezTo>
                    <a:pt x="53" y="38"/>
                    <a:pt x="64" y="74"/>
                    <a:pt x="75" y="111"/>
                  </a:cubicBezTo>
                  <a:cubicBezTo>
                    <a:pt x="65" y="111"/>
                    <a:pt x="56" y="111"/>
                    <a:pt x="48" y="111"/>
                  </a:cubicBezTo>
                  <a:cubicBezTo>
                    <a:pt x="39" y="111"/>
                    <a:pt x="23" y="113"/>
                    <a:pt x="16" y="109"/>
                  </a:cubicBezTo>
                  <a:cubicBezTo>
                    <a:pt x="0" y="102"/>
                    <a:pt x="3" y="81"/>
                    <a:pt x="3" y="56"/>
                  </a:cubicBezTo>
                  <a:cubicBezTo>
                    <a:pt x="3" y="41"/>
                    <a:pt x="1" y="24"/>
                    <a:pt x="5" y="14"/>
                  </a:cubicBezTo>
                  <a:cubicBezTo>
                    <a:pt x="11" y="2"/>
                    <a:pt x="24" y="0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123">
              <a:extLst>
                <a:ext uri="{FF2B5EF4-FFF2-40B4-BE49-F238E27FC236}">
                  <a16:creationId xmlns:a16="http://schemas.microsoft.com/office/drawing/2014/main" id="{B1788A07-78F1-4326-AF0F-41018B991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709" y="3372806"/>
              <a:ext cx="214768" cy="329391"/>
            </a:xfrm>
            <a:custGeom>
              <a:avLst/>
              <a:gdLst>
                <a:gd name="T0" fmla="*/ 33 w 74"/>
                <a:gd name="T1" fmla="*/ 1 h 114"/>
                <a:gd name="T2" fmla="*/ 70 w 74"/>
                <a:gd name="T3" fmla="*/ 17 h 114"/>
                <a:gd name="T4" fmla="*/ 72 w 74"/>
                <a:gd name="T5" fmla="*/ 56 h 114"/>
                <a:gd name="T6" fmla="*/ 54 w 74"/>
                <a:gd name="T7" fmla="*/ 111 h 114"/>
                <a:gd name="T8" fmla="*/ 0 w 74"/>
                <a:gd name="T9" fmla="*/ 112 h 114"/>
                <a:gd name="T10" fmla="*/ 33 w 74"/>
                <a:gd name="T11" fmla="*/ 1 h 114"/>
                <a:gd name="T12" fmla="*/ 25 w 74"/>
                <a:gd name="T13" fmla="*/ 73 h 114"/>
                <a:gd name="T14" fmla="*/ 42 w 74"/>
                <a:gd name="T15" fmla="*/ 75 h 114"/>
                <a:gd name="T16" fmla="*/ 58 w 74"/>
                <a:gd name="T17" fmla="*/ 71 h 114"/>
                <a:gd name="T18" fmla="*/ 44 w 74"/>
                <a:gd name="T19" fmla="*/ 68 h 114"/>
                <a:gd name="T20" fmla="*/ 27 w 74"/>
                <a:gd name="T21" fmla="*/ 68 h 114"/>
                <a:gd name="T22" fmla="*/ 25 w 74"/>
                <a:gd name="T23" fmla="*/ 7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14">
                  <a:moveTo>
                    <a:pt x="33" y="1"/>
                  </a:moveTo>
                  <a:cubicBezTo>
                    <a:pt x="51" y="0"/>
                    <a:pt x="66" y="2"/>
                    <a:pt x="70" y="17"/>
                  </a:cubicBezTo>
                  <a:cubicBezTo>
                    <a:pt x="73" y="27"/>
                    <a:pt x="72" y="43"/>
                    <a:pt x="72" y="56"/>
                  </a:cubicBezTo>
                  <a:cubicBezTo>
                    <a:pt x="72" y="83"/>
                    <a:pt x="74" y="108"/>
                    <a:pt x="54" y="111"/>
                  </a:cubicBezTo>
                  <a:cubicBezTo>
                    <a:pt x="37" y="114"/>
                    <a:pt x="18" y="109"/>
                    <a:pt x="0" y="112"/>
                  </a:cubicBezTo>
                  <a:cubicBezTo>
                    <a:pt x="10" y="74"/>
                    <a:pt x="22" y="38"/>
                    <a:pt x="33" y="1"/>
                  </a:cubicBezTo>
                  <a:close/>
                  <a:moveTo>
                    <a:pt x="25" y="73"/>
                  </a:moveTo>
                  <a:cubicBezTo>
                    <a:pt x="26" y="76"/>
                    <a:pt x="37" y="75"/>
                    <a:pt x="42" y="75"/>
                  </a:cubicBezTo>
                  <a:cubicBezTo>
                    <a:pt x="49" y="75"/>
                    <a:pt x="59" y="76"/>
                    <a:pt x="58" y="71"/>
                  </a:cubicBezTo>
                  <a:cubicBezTo>
                    <a:pt x="57" y="67"/>
                    <a:pt x="49" y="68"/>
                    <a:pt x="44" y="68"/>
                  </a:cubicBezTo>
                  <a:cubicBezTo>
                    <a:pt x="38" y="68"/>
                    <a:pt x="30" y="67"/>
                    <a:pt x="27" y="68"/>
                  </a:cubicBezTo>
                  <a:cubicBezTo>
                    <a:pt x="25" y="69"/>
                    <a:pt x="24" y="71"/>
                    <a:pt x="2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B2DE408D-0BBE-4840-A397-1520CED8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96" y="3393317"/>
              <a:ext cx="117037" cy="240106"/>
            </a:xfrm>
            <a:custGeom>
              <a:avLst/>
              <a:gdLst>
                <a:gd name="T0" fmla="*/ 40 w 40"/>
                <a:gd name="T1" fmla="*/ 17 h 83"/>
                <a:gd name="T2" fmla="*/ 20 w 40"/>
                <a:gd name="T3" fmla="*/ 83 h 83"/>
                <a:gd name="T4" fmla="*/ 0 w 40"/>
                <a:gd name="T5" fmla="*/ 18 h 83"/>
                <a:gd name="T6" fmla="*/ 20 w 40"/>
                <a:gd name="T7" fmla="*/ 0 h 83"/>
                <a:gd name="T8" fmla="*/ 40 w 40"/>
                <a:gd name="T9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3">
                  <a:moveTo>
                    <a:pt x="40" y="17"/>
                  </a:moveTo>
                  <a:cubicBezTo>
                    <a:pt x="33" y="39"/>
                    <a:pt x="26" y="60"/>
                    <a:pt x="20" y="83"/>
                  </a:cubicBezTo>
                  <a:cubicBezTo>
                    <a:pt x="13" y="62"/>
                    <a:pt x="7" y="39"/>
                    <a:pt x="0" y="18"/>
                  </a:cubicBezTo>
                  <a:cubicBezTo>
                    <a:pt x="6" y="11"/>
                    <a:pt x="14" y="6"/>
                    <a:pt x="20" y="0"/>
                  </a:cubicBezTo>
                  <a:cubicBezTo>
                    <a:pt x="26" y="5"/>
                    <a:pt x="33" y="12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3" name="Grupo 33">
            <a:extLst>
              <a:ext uri="{FF2B5EF4-FFF2-40B4-BE49-F238E27FC236}">
                <a16:creationId xmlns:a16="http://schemas.microsoft.com/office/drawing/2014/main" id="{7064512D-ADE2-458B-BA97-CC2289AA50C0}"/>
              </a:ext>
            </a:extLst>
          </p:cNvPr>
          <p:cNvGrpSpPr/>
          <p:nvPr/>
        </p:nvGrpSpPr>
        <p:grpSpPr>
          <a:xfrm>
            <a:off x="6351540" y="3616953"/>
            <a:ext cx="530502" cy="661761"/>
            <a:chOff x="3118331" y="3118221"/>
            <a:chExt cx="468146" cy="583976"/>
          </a:xfrm>
          <a:solidFill>
            <a:srgbClr val="0066B4"/>
          </a:solidFill>
        </p:grpSpPr>
        <p:sp>
          <p:nvSpPr>
            <p:cNvPr id="55" name="Freeform 121">
              <a:extLst>
                <a:ext uri="{FF2B5EF4-FFF2-40B4-BE49-F238E27FC236}">
                  <a16:creationId xmlns:a16="http://schemas.microsoft.com/office/drawing/2014/main" id="{73314FDD-A449-445B-9815-1F161739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68" y="3118221"/>
              <a:ext cx="243725" cy="256998"/>
            </a:xfrm>
            <a:custGeom>
              <a:avLst/>
              <a:gdLst>
                <a:gd name="T0" fmla="*/ 38 w 84"/>
                <a:gd name="T1" fmla="*/ 1 h 89"/>
                <a:gd name="T2" fmla="*/ 71 w 84"/>
                <a:gd name="T3" fmla="*/ 15 h 89"/>
                <a:gd name="T4" fmla="*/ 80 w 84"/>
                <a:gd name="T5" fmla="*/ 56 h 89"/>
                <a:gd name="T6" fmla="*/ 42 w 84"/>
                <a:gd name="T7" fmla="*/ 88 h 89"/>
                <a:gd name="T8" fmla="*/ 0 w 84"/>
                <a:gd name="T9" fmla="*/ 44 h 89"/>
                <a:gd name="T10" fmla="*/ 11 w 84"/>
                <a:gd name="T11" fmla="*/ 15 h 89"/>
                <a:gd name="T12" fmla="*/ 38 w 84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9">
                  <a:moveTo>
                    <a:pt x="38" y="1"/>
                  </a:moveTo>
                  <a:cubicBezTo>
                    <a:pt x="51" y="0"/>
                    <a:pt x="64" y="7"/>
                    <a:pt x="71" y="15"/>
                  </a:cubicBezTo>
                  <a:cubicBezTo>
                    <a:pt x="78" y="24"/>
                    <a:pt x="84" y="40"/>
                    <a:pt x="80" y="56"/>
                  </a:cubicBezTo>
                  <a:cubicBezTo>
                    <a:pt x="75" y="73"/>
                    <a:pt x="60" y="87"/>
                    <a:pt x="42" y="88"/>
                  </a:cubicBezTo>
                  <a:cubicBezTo>
                    <a:pt x="18" y="89"/>
                    <a:pt x="0" y="69"/>
                    <a:pt x="0" y="44"/>
                  </a:cubicBezTo>
                  <a:cubicBezTo>
                    <a:pt x="0" y="32"/>
                    <a:pt x="5" y="21"/>
                    <a:pt x="11" y="15"/>
                  </a:cubicBezTo>
                  <a:cubicBezTo>
                    <a:pt x="17" y="8"/>
                    <a:pt x="27" y="2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122">
              <a:extLst>
                <a:ext uri="{FF2B5EF4-FFF2-40B4-BE49-F238E27FC236}">
                  <a16:creationId xmlns:a16="http://schemas.microsoft.com/office/drawing/2014/main" id="{67968362-AC16-4F3A-AA6D-CE1663A38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331" y="3372806"/>
              <a:ext cx="218388" cy="326978"/>
            </a:xfrm>
            <a:custGeom>
              <a:avLst/>
              <a:gdLst>
                <a:gd name="T0" fmla="*/ 42 w 75"/>
                <a:gd name="T1" fmla="*/ 1 h 113"/>
                <a:gd name="T2" fmla="*/ 75 w 75"/>
                <a:gd name="T3" fmla="*/ 111 h 113"/>
                <a:gd name="T4" fmla="*/ 48 w 75"/>
                <a:gd name="T5" fmla="*/ 111 h 113"/>
                <a:gd name="T6" fmla="*/ 16 w 75"/>
                <a:gd name="T7" fmla="*/ 109 h 113"/>
                <a:gd name="T8" fmla="*/ 3 w 75"/>
                <a:gd name="T9" fmla="*/ 56 h 113"/>
                <a:gd name="T10" fmla="*/ 5 w 75"/>
                <a:gd name="T11" fmla="*/ 14 h 113"/>
                <a:gd name="T12" fmla="*/ 42 w 75"/>
                <a:gd name="T1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3">
                  <a:moveTo>
                    <a:pt x="42" y="1"/>
                  </a:moveTo>
                  <a:cubicBezTo>
                    <a:pt x="53" y="38"/>
                    <a:pt x="64" y="74"/>
                    <a:pt x="75" y="111"/>
                  </a:cubicBezTo>
                  <a:cubicBezTo>
                    <a:pt x="65" y="111"/>
                    <a:pt x="56" y="111"/>
                    <a:pt x="48" y="111"/>
                  </a:cubicBezTo>
                  <a:cubicBezTo>
                    <a:pt x="39" y="111"/>
                    <a:pt x="23" y="113"/>
                    <a:pt x="16" y="109"/>
                  </a:cubicBezTo>
                  <a:cubicBezTo>
                    <a:pt x="0" y="102"/>
                    <a:pt x="3" y="81"/>
                    <a:pt x="3" y="56"/>
                  </a:cubicBezTo>
                  <a:cubicBezTo>
                    <a:pt x="3" y="41"/>
                    <a:pt x="1" y="24"/>
                    <a:pt x="5" y="14"/>
                  </a:cubicBezTo>
                  <a:cubicBezTo>
                    <a:pt x="11" y="2"/>
                    <a:pt x="24" y="0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123">
              <a:extLst>
                <a:ext uri="{FF2B5EF4-FFF2-40B4-BE49-F238E27FC236}">
                  <a16:creationId xmlns:a16="http://schemas.microsoft.com/office/drawing/2014/main" id="{1F75B18D-0476-4F87-A4C6-97C496F15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709" y="3372806"/>
              <a:ext cx="214768" cy="329391"/>
            </a:xfrm>
            <a:custGeom>
              <a:avLst/>
              <a:gdLst>
                <a:gd name="T0" fmla="*/ 33 w 74"/>
                <a:gd name="T1" fmla="*/ 1 h 114"/>
                <a:gd name="T2" fmla="*/ 70 w 74"/>
                <a:gd name="T3" fmla="*/ 17 h 114"/>
                <a:gd name="T4" fmla="*/ 72 w 74"/>
                <a:gd name="T5" fmla="*/ 56 h 114"/>
                <a:gd name="T6" fmla="*/ 54 w 74"/>
                <a:gd name="T7" fmla="*/ 111 h 114"/>
                <a:gd name="T8" fmla="*/ 0 w 74"/>
                <a:gd name="T9" fmla="*/ 112 h 114"/>
                <a:gd name="T10" fmla="*/ 33 w 74"/>
                <a:gd name="T11" fmla="*/ 1 h 114"/>
                <a:gd name="T12" fmla="*/ 25 w 74"/>
                <a:gd name="T13" fmla="*/ 73 h 114"/>
                <a:gd name="T14" fmla="*/ 42 w 74"/>
                <a:gd name="T15" fmla="*/ 75 h 114"/>
                <a:gd name="T16" fmla="*/ 58 w 74"/>
                <a:gd name="T17" fmla="*/ 71 h 114"/>
                <a:gd name="T18" fmla="*/ 44 w 74"/>
                <a:gd name="T19" fmla="*/ 68 h 114"/>
                <a:gd name="T20" fmla="*/ 27 w 74"/>
                <a:gd name="T21" fmla="*/ 68 h 114"/>
                <a:gd name="T22" fmla="*/ 25 w 74"/>
                <a:gd name="T23" fmla="*/ 7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14">
                  <a:moveTo>
                    <a:pt x="33" y="1"/>
                  </a:moveTo>
                  <a:cubicBezTo>
                    <a:pt x="51" y="0"/>
                    <a:pt x="66" y="2"/>
                    <a:pt x="70" y="17"/>
                  </a:cubicBezTo>
                  <a:cubicBezTo>
                    <a:pt x="73" y="27"/>
                    <a:pt x="72" y="43"/>
                    <a:pt x="72" y="56"/>
                  </a:cubicBezTo>
                  <a:cubicBezTo>
                    <a:pt x="72" y="83"/>
                    <a:pt x="74" y="108"/>
                    <a:pt x="54" y="111"/>
                  </a:cubicBezTo>
                  <a:cubicBezTo>
                    <a:pt x="37" y="114"/>
                    <a:pt x="18" y="109"/>
                    <a:pt x="0" y="112"/>
                  </a:cubicBezTo>
                  <a:cubicBezTo>
                    <a:pt x="10" y="74"/>
                    <a:pt x="22" y="38"/>
                    <a:pt x="33" y="1"/>
                  </a:cubicBezTo>
                  <a:close/>
                  <a:moveTo>
                    <a:pt x="25" y="73"/>
                  </a:moveTo>
                  <a:cubicBezTo>
                    <a:pt x="26" y="76"/>
                    <a:pt x="37" y="75"/>
                    <a:pt x="42" y="75"/>
                  </a:cubicBezTo>
                  <a:cubicBezTo>
                    <a:pt x="49" y="75"/>
                    <a:pt x="59" y="76"/>
                    <a:pt x="58" y="71"/>
                  </a:cubicBezTo>
                  <a:cubicBezTo>
                    <a:pt x="57" y="67"/>
                    <a:pt x="49" y="68"/>
                    <a:pt x="44" y="68"/>
                  </a:cubicBezTo>
                  <a:cubicBezTo>
                    <a:pt x="38" y="68"/>
                    <a:pt x="30" y="67"/>
                    <a:pt x="27" y="68"/>
                  </a:cubicBezTo>
                  <a:cubicBezTo>
                    <a:pt x="25" y="69"/>
                    <a:pt x="24" y="71"/>
                    <a:pt x="2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124">
              <a:extLst>
                <a:ext uri="{FF2B5EF4-FFF2-40B4-BE49-F238E27FC236}">
                  <a16:creationId xmlns:a16="http://schemas.microsoft.com/office/drawing/2014/main" id="{6D7ECD16-06A8-4F28-8B8B-67E9299FB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96" y="3393317"/>
              <a:ext cx="117037" cy="240106"/>
            </a:xfrm>
            <a:custGeom>
              <a:avLst/>
              <a:gdLst>
                <a:gd name="T0" fmla="*/ 40 w 40"/>
                <a:gd name="T1" fmla="*/ 17 h 83"/>
                <a:gd name="T2" fmla="*/ 20 w 40"/>
                <a:gd name="T3" fmla="*/ 83 h 83"/>
                <a:gd name="T4" fmla="*/ 0 w 40"/>
                <a:gd name="T5" fmla="*/ 18 h 83"/>
                <a:gd name="T6" fmla="*/ 20 w 40"/>
                <a:gd name="T7" fmla="*/ 0 h 83"/>
                <a:gd name="T8" fmla="*/ 40 w 40"/>
                <a:gd name="T9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3">
                  <a:moveTo>
                    <a:pt x="40" y="17"/>
                  </a:moveTo>
                  <a:cubicBezTo>
                    <a:pt x="33" y="39"/>
                    <a:pt x="26" y="60"/>
                    <a:pt x="20" y="83"/>
                  </a:cubicBezTo>
                  <a:cubicBezTo>
                    <a:pt x="13" y="62"/>
                    <a:pt x="7" y="39"/>
                    <a:pt x="0" y="18"/>
                  </a:cubicBezTo>
                  <a:cubicBezTo>
                    <a:pt x="6" y="11"/>
                    <a:pt x="14" y="6"/>
                    <a:pt x="20" y="0"/>
                  </a:cubicBezTo>
                  <a:cubicBezTo>
                    <a:pt x="26" y="5"/>
                    <a:pt x="33" y="12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254FFAE0-93CE-457F-9265-522B54A4EC13}"/>
              </a:ext>
            </a:extLst>
          </p:cNvPr>
          <p:cNvSpPr txBox="1">
            <a:spLocks noChangeAspect="1"/>
          </p:cNvSpPr>
          <p:nvPr/>
        </p:nvSpPr>
        <p:spPr>
          <a:xfrm>
            <a:off x="5902127" y="4313628"/>
            <a:ext cx="1388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Servidor do Ente Federativo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CC56E2F-255A-4D8C-9BE2-E59C408A2345}"/>
              </a:ext>
            </a:extLst>
          </p:cNvPr>
          <p:cNvSpPr txBox="1">
            <a:spLocks noChangeAspect="1"/>
          </p:cNvSpPr>
          <p:nvPr/>
        </p:nvSpPr>
        <p:spPr>
          <a:xfrm>
            <a:off x="10109358" y="4477989"/>
            <a:ext cx="1904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Assessor </a:t>
            </a:r>
          </a:p>
          <a:p>
            <a:pPr algn="ctr"/>
            <a:r>
              <a:rPr lang="pt-BR" sz="1100" b="1" dirty="0"/>
              <a:t>Previdenciário</a:t>
            </a:r>
          </a:p>
        </p:txBody>
      </p:sp>
      <p:sp>
        <p:nvSpPr>
          <p:cNvPr id="61" name="Oval 106">
            <a:extLst>
              <a:ext uri="{FF2B5EF4-FFF2-40B4-BE49-F238E27FC236}">
                <a16:creationId xmlns:a16="http://schemas.microsoft.com/office/drawing/2014/main" id="{89FC2FA2-C1B2-45FB-8C84-969F12982FD2}"/>
              </a:ext>
            </a:extLst>
          </p:cNvPr>
          <p:cNvSpPr>
            <a:spLocks noChangeAspect="1"/>
          </p:cNvSpPr>
          <p:nvPr/>
        </p:nvSpPr>
        <p:spPr>
          <a:xfrm>
            <a:off x="10109358" y="3185733"/>
            <a:ext cx="1904613" cy="19046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Oval 107">
            <a:extLst>
              <a:ext uri="{FF2B5EF4-FFF2-40B4-BE49-F238E27FC236}">
                <a16:creationId xmlns:a16="http://schemas.microsoft.com/office/drawing/2014/main" id="{8262C77F-8ECC-4F76-9C93-427AD306F54B}"/>
              </a:ext>
            </a:extLst>
          </p:cNvPr>
          <p:cNvSpPr>
            <a:spLocks noChangeAspect="1"/>
          </p:cNvSpPr>
          <p:nvPr/>
        </p:nvSpPr>
        <p:spPr>
          <a:xfrm>
            <a:off x="5664486" y="3185734"/>
            <a:ext cx="1904613" cy="19046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Oval 112">
            <a:extLst>
              <a:ext uri="{FF2B5EF4-FFF2-40B4-BE49-F238E27FC236}">
                <a16:creationId xmlns:a16="http://schemas.microsoft.com/office/drawing/2014/main" id="{50F8E047-B5F2-4875-804D-43A4D91C233F}"/>
              </a:ext>
            </a:extLst>
          </p:cNvPr>
          <p:cNvSpPr>
            <a:spLocks noChangeAspect="1"/>
          </p:cNvSpPr>
          <p:nvPr/>
        </p:nvSpPr>
        <p:spPr>
          <a:xfrm>
            <a:off x="7917070" y="3185734"/>
            <a:ext cx="1904613" cy="19046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Oval 113">
            <a:extLst>
              <a:ext uri="{FF2B5EF4-FFF2-40B4-BE49-F238E27FC236}">
                <a16:creationId xmlns:a16="http://schemas.microsoft.com/office/drawing/2014/main" id="{BE9198E9-C466-42F8-B9CD-2466CD274FF8}"/>
              </a:ext>
            </a:extLst>
          </p:cNvPr>
          <p:cNvSpPr>
            <a:spLocks noChangeAspect="1"/>
          </p:cNvSpPr>
          <p:nvPr/>
        </p:nvSpPr>
        <p:spPr>
          <a:xfrm>
            <a:off x="3431998" y="3179384"/>
            <a:ext cx="1904613" cy="19046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6" name="Conector Angulado 122">
            <a:extLst>
              <a:ext uri="{FF2B5EF4-FFF2-40B4-BE49-F238E27FC236}">
                <a16:creationId xmlns:a16="http://schemas.microsoft.com/office/drawing/2014/main" id="{42A20E32-EEA7-4082-993B-F65AC7BFC8DE}"/>
              </a:ext>
            </a:extLst>
          </p:cNvPr>
          <p:cNvCxnSpPr>
            <a:cxnSpLocks noChangeAspect="1"/>
            <a:stCxn id="63" idx="4"/>
            <a:endCxn id="62" idx="4"/>
          </p:cNvCxnSpPr>
          <p:nvPr/>
        </p:nvCxnSpPr>
        <p:spPr>
          <a:xfrm rot="5400000">
            <a:off x="7743085" y="3964055"/>
            <a:ext cx="12700" cy="2252584"/>
          </a:xfrm>
          <a:prstGeom prst="bentConnector3">
            <a:avLst>
              <a:gd name="adj1" fmla="val 5900000"/>
            </a:avLst>
          </a:prstGeom>
          <a:ln w="95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132">
            <a:extLst>
              <a:ext uri="{FF2B5EF4-FFF2-40B4-BE49-F238E27FC236}">
                <a16:creationId xmlns:a16="http://schemas.microsoft.com/office/drawing/2014/main" id="{AC54D1C0-1E9C-47D4-B78F-2794FD0F3D71}"/>
              </a:ext>
            </a:extLst>
          </p:cNvPr>
          <p:cNvCxnSpPr>
            <a:cxnSpLocks noChangeAspect="1"/>
            <a:stCxn id="64" idx="4"/>
            <a:endCxn id="62" idx="3"/>
          </p:cNvCxnSpPr>
          <p:nvPr/>
        </p:nvCxnSpPr>
        <p:spPr>
          <a:xfrm rot="5400000" flipH="1" flipV="1">
            <a:off x="5027570" y="4168157"/>
            <a:ext cx="272574" cy="1559105"/>
          </a:xfrm>
          <a:prstGeom prst="bentConnector3">
            <a:avLst>
              <a:gd name="adj1" fmla="val -272569"/>
            </a:avLst>
          </a:prstGeom>
          <a:ln w="95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B7C89DF-52F9-4CB0-947D-0E46F2F180AD}"/>
              </a:ext>
            </a:extLst>
          </p:cNvPr>
          <p:cNvSpPr txBox="1">
            <a:spLocks noChangeAspect="1"/>
          </p:cNvSpPr>
          <p:nvPr/>
        </p:nvSpPr>
        <p:spPr>
          <a:xfrm>
            <a:off x="7426547" y="2486714"/>
            <a:ext cx="117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9C2"/>
                </a:solidFill>
              </a:rPr>
              <a:t>Adere ao plano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C5536B7-0BD0-456B-A4C9-159CC0CD7E36}"/>
              </a:ext>
            </a:extLst>
          </p:cNvPr>
          <p:cNvSpPr txBox="1">
            <a:spLocks noChangeAspect="1"/>
          </p:cNvSpPr>
          <p:nvPr/>
        </p:nvSpPr>
        <p:spPr>
          <a:xfrm>
            <a:off x="7309487" y="1929800"/>
            <a:ext cx="2841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79C2"/>
                </a:solidFill>
              </a:rPr>
              <a:t>Orientação e oferta direta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6A6EA04F-ACA7-4140-8957-F553CF7462F0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5982958" y="5501194"/>
            <a:ext cx="341431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rgbClr val="0079C2"/>
                </a:solidFill>
              </a:rPr>
              <a:t>Ações sustentadas</a:t>
            </a:r>
            <a:br>
              <a:rPr lang="pt-BR" sz="1200" dirty="0">
                <a:solidFill>
                  <a:srgbClr val="0079C2"/>
                </a:solidFill>
              </a:rPr>
            </a:br>
            <a:r>
              <a:rPr lang="pt-BR" sz="1200" dirty="0">
                <a:solidFill>
                  <a:srgbClr val="0079C2"/>
                </a:solidFill>
              </a:rPr>
              <a:t>de comunicação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32B77D9-6844-4D41-BAD0-D2DEA5ECD065}"/>
              </a:ext>
            </a:extLst>
          </p:cNvPr>
          <p:cNvSpPr txBox="1">
            <a:spLocks noChangeAspect="1"/>
          </p:cNvSpPr>
          <p:nvPr/>
        </p:nvSpPr>
        <p:spPr>
          <a:xfrm>
            <a:off x="4663304" y="5501193"/>
            <a:ext cx="100110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rgbClr val="0079C2"/>
                </a:solidFill>
              </a:rPr>
              <a:t>Apresenta</a:t>
            </a:r>
            <a:br>
              <a:rPr lang="pt-BR" sz="1200" dirty="0">
                <a:solidFill>
                  <a:srgbClr val="0079C2"/>
                </a:solidFill>
              </a:rPr>
            </a:br>
            <a:r>
              <a:rPr lang="pt-BR" sz="1200" dirty="0">
                <a:solidFill>
                  <a:srgbClr val="0079C2"/>
                </a:solidFill>
              </a:rPr>
              <a:t>e indica</a:t>
            </a:r>
          </a:p>
        </p:txBody>
      </p:sp>
      <p:pic>
        <p:nvPicPr>
          <p:cNvPr id="73" name="Gráfico 72">
            <a:extLst>
              <a:ext uri="{FF2B5EF4-FFF2-40B4-BE49-F238E27FC236}">
                <a16:creationId xmlns:a16="http://schemas.microsoft.com/office/drawing/2014/main" id="{26A26E6D-8AE4-497B-94F9-EA1EE671D5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3575" b="24772"/>
          <a:stretch/>
        </p:blipFill>
        <p:spPr>
          <a:xfrm>
            <a:off x="8267217" y="3745531"/>
            <a:ext cx="1204315" cy="501637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1E3CDC5D-FB0D-494A-988A-8E196076C4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65208" y="4158319"/>
            <a:ext cx="481097" cy="481097"/>
          </a:xfrm>
          <a:prstGeom prst="rect">
            <a:avLst/>
          </a:prstGeom>
        </p:spPr>
      </p:pic>
      <p:pic>
        <p:nvPicPr>
          <p:cNvPr id="88" name="Gráfico 87" descr="Templo grego com preenchimento sólido">
            <a:extLst>
              <a:ext uri="{FF2B5EF4-FFF2-40B4-BE49-F238E27FC236}">
                <a16:creationId xmlns:a16="http://schemas.microsoft.com/office/drawing/2014/main" id="{6A87131E-DD95-413F-8C77-385FFB706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5718" y="3490634"/>
            <a:ext cx="914400" cy="914400"/>
          </a:xfrm>
          <a:prstGeom prst="rect">
            <a:avLst/>
          </a:prstGeom>
        </p:spPr>
      </p:pic>
      <p:cxnSp>
        <p:nvCxnSpPr>
          <p:cNvPr id="107" name="Conector Angulado 126">
            <a:extLst>
              <a:ext uri="{FF2B5EF4-FFF2-40B4-BE49-F238E27FC236}">
                <a16:creationId xmlns:a16="http://schemas.microsoft.com/office/drawing/2014/main" id="{2176539F-77EC-4FE0-9920-5F757675CC1D}"/>
              </a:ext>
            </a:extLst>
          </p:cNvPr>
          <p:cNvCxnSpPr>
            <a:cxnSpLocks noChangeAspect="1"/>
            <a:endCxn id="63" idx="0"/>
          </p:cNvCxnSpPr>
          <p:nvPr/>
        </p:nvCxnSpPr>
        <p:spPr>
          <a:xfrm flipV="1">
            <a:off x="7290175" y="3185734"/>
            <a:ext cx="1579202" cy="278924"/>
          </a:xfrm>
          <a:prstGeom prst="bentConnector4">
            <a:avLst>
              <a:gd name="adj1" fmla="val -1061"/>
              <a:gd name="adj2" fmla="val 263916"/>
            </a:avLst>
          </a:prstGeom>
          <a:ln w="95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>
            <a:extLst>
              <a:ext uri="{FF2B5EF4-FFF2-40B4-BE49-F238E27FC236}">
                <a16:creationId xmlns:a16="http://schemas.microsoft.com/office/drawing/2014/main" id="{B7A6E001-F9E1-4667-A0A0-CB92CB7997AC}"/>
              </a:ext>
            </a:extLst>
          </p:cNvPr>
          <p:cNvCxnSpPr>
            <a:cxnSpLocks/>
            <a:endCxn id="62" idx="0"/>
          </p:cNvCxnSpPr>
          <p:nvPr/>
        </p:nvCxnSpPr>
        <p:spPr>
          <a:xfrm rot="10800000" flipV="1">
            <a:off x="6616794" y="2223266"/>
            <a:ext cx="4444871" cy="962467"/>
          </a:xfrm>
          <a:prstGeom prst="bentConnector2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11C75DB2-FFF0-4773-9498-13D69D96932D}"/>
              </a:ext>
            </a:extLst>
          </p:cNvPr>
          <p:cNvCxnSpPr>
            <a:stCxn id="61" idx="0"/>
          </p:cNvCxnSpPr>
          <p:nvPr/>
        </p:nvCxnSpPr>
        <p:spPr>
          <a:xfrm flipH="1" flipV="1">
            <a:off x="11061664" y="2206152"/>
            <a:ext cx="1" cy="97958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164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EEDD578-BFCF-497B-9B56-CEE39C6F4CE8}"/>
              </a:ext>
            </a:extLst>
          </p:cNvPr>
          <p:cNvSpPr/>
          <p:nvPr/>
        </p:nvSpPr>
        <p:spPr>
          <a:xfrm>
            <a:off x="7656274" y="3969000"/>
            <a:ext cx="2995436" cy="2516748"/>
          </a:xfrm>
          <a:prstGeom prst="rect">
            <a:avLst/>
          </a:prstGeom>
          <a:solidFill>
            <a:srgbClr val="5B9B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D420EE2-8EC9-4F84-BEF1-12B26E5E3274}"/>
              </a:ext>
            </a:extLst>
          </p:cNvPr>
          <p:cNvSpPr txBox="1"/>
          <p:nvPr/>
        </p:nvSpPr>
        <p:spPr>
          <a:xfrm>
            <a:off x="7745525" y="4192877"/>
            <a:ext cx="284990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>
                <a:solidFill>
                  <a:schemeClr val="bg1"/>
                </a:solidFill>
              </a:rPr>
              <a:t>Mais de </a:t>
            </a:r>
            <a:r>
              <a:rPr lang="pt-BR" sz="1600" b="1" dirty="0">
                <a:solidFill>
                  <a:schemeClr val="bg1"/>
                </a:solidFill>
              </a:rPr>
              <a:t>300 cursos gratuitos</a:t>
            </a:r>
            <a:r>
              <a:rPr lang="pt-BR" sz="1600" dirty="0">
                <a:solidFill>
                  <a:schemeClr val="bg1"/>
                </a:solidFill>
              </a:rPr>
              <a:t> de temas diversos, inclusive de preparação para aposentadoria, matemática financeira e orçamento pessoal, além de simuladores da longevidade</a:t>
            </a:r>
            <a:endParaRPr kumimoji="0" lang="pt-BR" sz="1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F74142D-00B4-4C76-AE17-EE2F3EB2FD8C}"/>
              </a:ext>
            </a:extLst>
          </p:cNvPr>
          <p:cNvSpPr/>
          <p:nvPr/>
        </p:nvSpPr>
        <p:spPr>
          <a:xfrm>
            <a:off x="2174977" y="3883665"/>
            <a:ext cx="2135766" cy="2516748"/>
          </a:xfrm>
          <a:prstGeom prst="rect">
            <a:avLst/>
          </a:prstGeom>
          <a:solidFill>
            <a:srgbClr val="5B9B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Aspectos para Escolha – Operação do Plano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Educação Financeira e Previdenciária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F57606F-EC5A-435F-8028-7DA9FB3FDA66}"/>
              </a:ext>
            </a:extLst>
          </p:cNvPr>
          <p:cNvGrpSpPr/>
          <p:nvPr/>
        </p:nvGrpSpPr>
        <p:grpSpPr>
          <a:xfrm>
            <a:off x="354857" y="890619"/>
            <a:ext cx="530487" cy="622061"/>
            <a:chOff x="1280739" y="44020"/>
            <a:chExt cx="530487" cy="687550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id="{186D57C1-B726-4418-94CB-58B249EE46A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30A0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B1D585C8-E6D7-4CBA-A35E-25D8C34BDF76}"/>
                </a:ext>
              </a:extLst>
            </p:cNvPr>
            <p:cNvSpPr txBox="1"/>
            <p:nvPr/>
          </p:nvSpPr>
          <p:spPr>
            <a:xfrm>
              <a:off x="1357549" y="44020"/>
              <a:ext cx="359284" cy="600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85680C5A-71AB-43D4-969E-9009905A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7" y="1858166"/>
            <a:ext cx="1832562" cy="11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8933A2F-BA93-4259-A6C6-BAE5D9A8E4C3}"/>
              </a:ext>
            </a:extLst>
          </p:cNvPr>
          <p:cNvSpPr/>
          <p:nvPr/>
        </p:nvSpPr>
        <p:spPr>
          <a:xfrm>
            <a:off x="-387877" y="3429000"/>
            <a:ext cx="11252200" cy="540000"/>
          </a:xfrm>
          <a:prstGeom prst="roundRect">
            <a:avLst>
              <a:gd name="adj" fmla="val 50000"/>
            </a:avLst>
          </a:prstGeom>
          <a:solidFill>
            <a:srgbClr val="0077C8"/>
          </a:solidFill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EEEFD0-AF8C-429B-9334-472FCC8BFE4D}"/>
              </a:ext>
            </a:extLst>
          </p:cNvPr>
          <p:cNvSpPr txBox="1"/>
          <p:nvPr/>
        </p:nvSpPr>
        <p:spPr>
          <a:xfrm>
            <a:off x="549753" y="3514335"/>
            <a:ext cx="12209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CONTEÚDO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2264717-0148-44B4-B4CD-96F97B9A2854}"/>
              </a:ext>
            </a:extLst>
          </p:cNvPr>
          <p:cNvSpPr txBox="1"/>
          <p:nvPr/>
        </p:nvSpPr>
        <p:spPr>
          <a:xfrm>
            <a:off x="2632547" y="3514335"/>
            <a:ext cx="12209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bg1"/>
                </a:solidFill>
              </a:rPr>
              <a:t>PESQUISA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C4299A-9284-4AFA-AC97-3548FCEEDAA2}"/>
              </a:ext>
            </a:extLst>
          </p:cNvPr>
          <p:cNvSpPr txBox="1"/>
          <p:nvPr/>
        </p:nvSpPr>
        <p:spPr>
          <a:xfrm>
            <a:off x="4645668" y="3514335"/>
            <a:ext cx="26655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TRANSFORMAÇÃO SOCIAL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1BC04C-26B6-461C-AE5C-EA443D033A5C}"/>
              </a:ext>
            </a:extLst>
          </p:cNvPr>
          <p:cNvSpPr txBox="1"/>
          <p:nvPr/>
        </p:nvSpPr>
        <p:spPr>
          <a:xfrm>
            <a:off x="8103340" y="3514335"/>
            <a:ext cx="21357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CURSOS GRATUITOS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E2375C-BB8A-4BF0-BB31-DB2DA280FE07}"/>
              </a:ext>
            </a:extLst>
          </p:cNvPr>
          <p:cNvSpPr txBox="1"/>
          <p:nvPr/>
        </p:nvSpPr>
        <p:spPr>
          <a:xfrm>
            <a:off x="130629" y="4107543"/>
            <a:ext cx="203200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 primeiro e mais relevante Portal de Conteúdo no país em temas de longevidade</a:t>
            </a: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 Reconhecimento pelo Google Notícias como veículo jornalístico certificado e crível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E89D40-036C-49B3-9CDD-26F6692CCEB5}"/>
              </a:ext>
            </a:extLst>
          </p:cNvPr>
          <p:cNvSpPr txBox="1"/>
          <p:nvPr/>
        </p:nvSpPr>
        <p:spPr>
          <a:xfrm>
            <a:off x="2264229" y="4107542"/>
            <a:ext cx="203200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>
                <a:solidFill>
                  <a:schemeClr val="bg1"/>
                </a:solidFill>
              </a:rPr>
              <a:t>Pesquisa de </a:t>
            </a:r>
            <a:r>
              <a:rPr lang="pt-BR" sz="1600" b="1" dirty="0">
                <a:solidFill>
                  <a:schemeClr val="bg1"/>
                </a:solidFill>
              </a:rPr>
              <a:t>Preparo para a Aposentadoria</a:t>
            </a:r>
            <a:r>
              <a:rPr lang="pt-BR" sz="1600" dirty="0">
                <a:solidFill>
                  <a:schemeClr val="bg1"/>
                </a:solidFill>
              </a:rPr>
              <a:t>, estudo proprietário aplicado em 15 países que contribui para estruturação das ações de educação financeira e previdenciária</a:t>
            </a:r>
            <a:endParaRPr kumimoji="0" lang="pt-BR" sz="1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52B6CE-9E82-4666-8ACB-307F3B18B1DE}"/>
              </a:ext>
            </a:extLst>
          </p:cNvPr>
          <p:cNvSpPr txBox="1"/>
          <p:nvPr/>
        </p:nvSpPr>
        <p:spPr>
          <a:xfrm>
            <a:off x="4513942" y="4107542"/>
            <a:ext cx="2989943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/>
              <a:t>Criação do </a:t>
            </a:r>
            <a:r>
              <a:rPr lang="pt-BR" sz="1600" b="1" dirty="0"/>
              <a:t>Índice de Desenvolvimento Urbano para Longevidade (IDL), em parceria com a FGV</a:t>
            </a:r>
            <a:r>
              <a:rPr lang="pt-BR" sz="1600" dirty="0"/>
              <a:t>, uma das principais instituições de ensino do país.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RETA</a:t>
            </a:r>
            <a:r>
              <a:rPr kumimoji="0" lang="pt-BR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– projeto de lei para incluir trabalhadores aposentados na força de trabalho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3A8F7BA2-51B1-4DD1-8A92-65AB8D567024}"/>
              </a:ext>
            </a:extLst>
          </p:cNvPr>
          <p:cNvGrpSpPr/>
          <p:nvPr/>
        </p:nvGrpSpPr>
        <p:grpSpPr>
          <a:xfrm>
            <a:off x="2780392" y="1703127"/>
            <a:ext cx="1733550" cy="1457325"/>
            <a:chOff x="1228725" y="1971675"/>
            <a:chExt cx="1733550" cy="1457325"/>
          </a:xfrm>
          <a:solidFill>
            <a:srgbClr val="01538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12CF6512-7D68-4C76-AFFA-301C152B6BD6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777FFAF5-7254-42A3-9A7C-FC16116557D8}"/>
                </a:ext>
              </a:extLst>
            </p:cNvPr>
            <p:cNvSpPr txBox="1"/>
            <p:nvPr/>
          </p:nvSpPr>
          <p:spPr>
            <a:xfrm>
              <a:off x="1295400" y="2054007"/>
              <a:ext cx="1600200" cy="126188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4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7,6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milhões de usuários únicos</a:t>
              </a:r>
              <a:endParaRPr kumimoji="0" lang="pt-BR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CE752F11-134C-421D-92DB-C08B4A934D92}"/>
              </a:ext>
            </a:extLst>
          </p:cNvPr>
          <p:cNvGrpSpPr/>
          <p:nvPr/>
        </p:nvGrpSpPr>
        <p:grpSpPr>
          <a:xfrm>
            <a:off x="4704442" y="1703127"/>
            <a:ext cx="1733550" cy="1457325"/>
            <a:chOff x="1228725" y="1971675"/>
            <a:chExt cx="1733550" cy="1457325"/>
          </a:xfrm>
          <a:solidFill>
            <a:srgbClr val="01B0F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A38E4CD8-D1E2-4687-BB60-0C04B9DDDF73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6988682-EBF8-4620-8E92-CD79A522CF90}"/>
                </a:ext>
              </a:extLst>
            </p:cNvPr>
            <p:cNvSpPr txBox="1"/>
            <p:nvPr/>
          </p:nvSpPr>
          <p:spPr>
            <a:xfrm>
              <a:off x="1312180" y="2087132"/>
              <a:ext cx="1600200" cy="12003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13,8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milhões de acessos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5001CF2-8EDF-42BD-BB71-91A480CDD28D}"/>
              </a:ext>
            </a:extLst>
          </p:cNvPr>
          <p:cNvGrpSpPr/>
          <p:nvPr/>
        </p:nvGrpSpPr>
        <p:grpSpPr>
          <a:xfrm>
            <a:off x="6628492" y="1703126"/>
            <a:ext cx="1733550" cy="1457325"/>
            <a:chOff x="1228725" y="1971675"/>
            <a:chExt cx="1733550" cy="1457325"/>
          </a:xfrm>
          <a:solidFill>
            <a:srgbClr val="0092C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FBBBA325-CAEF-4873-A822-347EC23F9184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78C50026-B5AC-4A81-8A9E-8741D58FAF64}"/>
                </a:ext>
              </a:extLst>
            </p:cNvPr>
            <p:cNvSpPr txBox="1"/>
            <p:nvPr/>
          </p:nvSpPr>
          <p:spPr>
            <a:xfrm>
              <a:off x="1295400" y="2054008"/>
              <a:ext cx="1600200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19,4</a:t>
              </a:r>
              <a:r>
                <a:rPr kumimoji="0" lang="pt-BR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 </a:t>
              </a:r>
              <a:r>
                <a:rPr kumimoji="0" lang="pt-BR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milhões de visualizações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5A1479A-440D-4D3D-9A04-3737262F77CC}"/>
              </a:ext>
            </a:extLst>
          </p:cNvPr>
          <p:cNvGrpSpPr/>
          <p:nvPr/>
        </p:nvGrpSpPr>
        <p:grpSpPr>
          <a:xfrm>
            <a:off x="8552542" y="1703125"/>
            <a:ext cx="1733550" cy="1457325"/>
            <a:chOff x="1228725" y="1971675"/>
            <a:chExt cx="1733550" cy="1457325"/>
          </a:xfrm>
          <a:solidFill>
            <a:srgbClr val="01538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A34B68D5-21BD-42B1-8351-8912ED81D46E}"/>
                </a:ext>
              </a:extLst>
            </p:cNvPr>
            <p:cNvSpPr/>
            <p:nvPr/>
          </p:nvSpPr>
          <p:spPr>
            <a:xfrm>
              <a:off x="1228725" y="1971675"/>
              <a:ext cx="1733550" cy="1457325"/>
            </a:xfrm>
            <a:prstGeom prst="round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ABE20038-818F-48F6-9032-5D302EE706FF}"/>
                </a:ext>
              </a:extLst>
            </p:cNvPr>
            <p:cNvSpPr txBox="1"/>
            <p:nvPr/>
          </p:nvSpPr>
          <p:spPr>
            <a:xfrm>
              <a:off x="1295400" y="2038618"/>
              <a:ext cx="1600200" cy="135421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Mais de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385 </a:t>
              </a:r>
              <a:endPara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Calibri"/>
                </a:rPr>
                <a:t>mil pessoas cadastradas no 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6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F0E10CA-D9D9-4433-8348-23ABB2001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844" y="1687549"/>
            <a:ext cx="3500089" cy="3552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AB43CA-C834-4973-BE9D-62BD1B7B5AD1}"/>
              </a:ext>
            </a:extLst>
          </p:cNvPr>
          <p:cNvSpPr txBox="1"/>
          <p:nvPr/>
        </p:nvSpPr>
        <p:spPr>
          <a:xfrm>
            <a:off x="6957544" y="1633438"/>
            <a:ext cx="3500083" cy="2292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Obrigado!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pt-BR" sz="1600" dirty="0">
                <a:solidFill>
                  <a:prstClr val="white"/>
                </a:solidFill>
                <a:latin typeface="Arial"/>
              </a:rPr>
              <a:t>Arnaldo Lima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pt-BR" sz="1200" dirty="0">
                <a:solidFill>
                  <a:schemeClr val="bg1"/>
                </a:solidFill>
              </a:rPr>
              <a:t>Diretor de Estratégias Públicas do Grupo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 (21)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97351-8665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>
                <a:solidFill>
                  <a:prstClr val="white"/>
                </a:solidFill>
                <a:latin typeface="Arial"/>
              </a:rPr>
              <a:t>arnaldolima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@mag.com.br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D09BFC3-FF01-4944-8261-5AEC7DF7ADBD}"/>
              </a:ext>
            </a:extLst>
          </p:cNvPr>
          <p:cNvCxnSpPr>
            <a:cxnSpLocks/>
          </p:cNvCxnSpPr>
          <p:nvPr/>
        </p:nvCxnSpPr>
        <p:spPr>
          <a:xfrm>
            <a:off x="6677298" y="1706599"/>
            <a:ext cx="0" cy="37036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489430F-C18B-443E-ABEA-47154E2CD082}"/>
              </a:ext>
            </a:extLst>
          </p:cNvPr>
          <p:cNvGrpSpPr/>
          <p:nvPr/>
        </p:nvGrpSpPr>
        <p:grpSpPr>
          <a:xfrm>
            <a:off x="3259014" y="2361266"/>
            <a:ext cx="3024919" cy="1264744"/>
            <a:chOff x="2878014" y="2408130"/>
            <a:chExt cx="3024919" cy="1264744"/>
          </a:xfrm>
        </p:grpSpPr>
        <p:sp>
          <p:nvSpPr>
            <p:cNvPr id="4" name="Retângulo: Cantos Arredondados 3">
              <a:hlinkClick r:id="rId4"/>
              <a:extLst>
                <a:ext uri="{FF2B5EF4-FFF2-40B4-BE49-F238E27FC236}">
                  <a16:creationId xmlns:a16="http://schemas.microsoft.com/office/drawing/2014/main" id="{6DEEA561-2355-4336-B36A-219E4E929B0F}"/>
                </a:ext>
              </a:extLst>
            </p:cNvPr>
            <p:cNvSpPr/>
            <p:nvPr/>
          </p:nvSpPr>
          <p:spPr>
            <a:xfrm>
              <a:off x="2878014" y="2859644"/>
              <a:ext cx="3024919" cy="3617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A7E7"/>
              </a:solidFill>
            </a:ln>
            <a:effectLst>
              <a:outerShdw blurRad="152400" dir="5400000" sx="90000" sy="-19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mag.com.br</a:t>
              </a: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A6B3E8B6-169F-4222-B73E-5EC146A654B1}"/>
                </a:ext>
              </a:extLst>
            </p:cNvPr>
            <p:cNvGrpSpPr/>
            <p:nvPr/>
          </p:nvGrpSpPr>
          <p:grpSpPr>
            <a:xfrm>
              <a:off x="3125729" y="2408130"/>
              <a:ext cx="1264744" cy="1264744"/>
              <a:chOff x="3125729" y="2408130"/>
              <a:chExt cx="1264744" cy="126474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C5A76B52-898C-4C4F-A08D-44DC12CBAB3D}"/>
                  </a:ext>
                </a:extLst>
              </p:cNvPr>
              <p:cNvSpPr/>
              <p:nvPr/>
            </p:nvSpPr>
            <p:spPr>
              <a:xfrm>
                <a:off x="3125729" y="2408130"/>
                <a:ext cx="1264744" cy="1264744"/>
              </a:xfrm>
              <a:prstGeom prst="roundRect">
                <a:avLst>
                  <a:gd name="adj" fmla="val 68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08CA9FD4-1974-42D8-9E91-1F9FB0C30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64276" y="2546677"/>
                <a:ext cx="987650" cy="987650"/>
              </a:xfrm>
              <a:prstGeom prst="rect">
                <a:avLst/>
              </a:prstGeom>
            </p:spPr>
          </p:pic>
        </p:grpSp>
      </p:grpSp>
      <p:pic>
        <p:nvPicPr>
          <p:cNvPr id="12" name="Gráfico 11">
            <a:hlinkClick r:id="rId7"/>
            <a:extLst>
              <a:ext uri="{FF2B5EF4-FFF2-40B4-BE49-F238E27FC236}">
                <a16:creationId xmlns:a16="http://schemas.microsoft.com/office/drawing/2014/main" id="{F0D66F5A-7C19-4F87-A886-FABEBB502F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2926" y="4157206"/>
            <a:ext cx="386300" cy="3863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F5523DD-D2C5-4C65-885D-5CBB502098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2694" y="4662657"/>
            <a:ext cx="566764" cy="56676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40BA43A-5BA6-45CB-A230-AECAA0FB8EF6}"/>
              </a:ext>
            </a:extLst>
          </p:cNvPr>
          <p:cNvSpPr txBox="1"/>
          <p:nvPr/>
        </p:nvSpPr>
        <p:spPr>
          <a:xfrm>
            <a:off x="3492694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Linkedin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C4A423B-0EB2-4425-8286-D936E3E6EDE8}"/>
              </a:ext>
            </a:extLst>
          </p:cNvPr>
          <p:cNvGrpSpPr/>
          <p:nvPr/>
        </p:nvGrpSpPr>
        <p:grpSpPr>
          <a:xfrm>
            <a:off x="4308178" y="4190588"/>
            <a:ext cx="566764" cy="1280538"/>
            <a:chOff x="3693498" y="4136391"/>
            <a:chExt cx="566764" cy="1280538"/>
          </a:xfrm>
        </p:grpSpPr>
        <p:pic>
          <p:nvPicPr>
            <p:cNvPr id="9" name="Gráfico 8">
              <a:hlinkClick r:id="rId12"/>
              <a:extLst>
                <a:ext uri="{FF2B5EF4-FFF2-40B4-BE49-F238E27FC236}">
                  <a16:creationId xmlns:a16="http://schemas.microsoft.com/office/drawing/2014/main" id="{1BB6628A-5604-472A-9DE5-AC23686D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90204" y="4136391"/>
              <a:ext cx="352920" cy="352918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F36F6268-15A4-46D8-8BC7-9F46B85D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93498" y="4616798"/>
              <a:ext cx="558428" cy="558426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9121D34-CCA4-4579-9F42-BF3A18FAAF2B}"/>
                </a:ext>
              </a:extLst>
            </p:cNvPr>
            <p:cNvSpPr txBox="1"/>
            <p:nvPr/>
          </p:nvSpPr>
          <p:spPr>
            <a:xfrm>
              <a:off x="3693498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Facebook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1478D42-BFCE-42F8-9242-D92A88A9A6B1}"/>
              </a:ext>
            </a:extLst>
          </p:cNvPr>
          <p:cNvGrpSpPr/>
          <p:nvPr/>
        </p:nvGrpSpPr>
        <p:grpSpPr>
          <a:xfrm>
            <a:off x="5107996" y="4190588"/>
            <a:ext cx="566764" cy="1280538"/>
            <a:chOff x="4493316" y="4136391"/>
            <a:chExt cx="566764" cy="1280538"/>
          </a:xfrm>
        </p:grpSpPr>
        <p:pic>
          <p:nvPicPr>
            <p:cNvPr id="13" name="Gráfico 12">
              <a:hlinkClick r:id="rId17"/>
              <a:extLst>
                <a:ext uri="{FF2B5EF4-FFF2-40B4-BE49-F238E27FC236}">
                  <a16:creationId xmlns:a16="http://schemas.microsoft.com/office/drawing/2014/main" id="{22ACD95C-0E13-49FE-963A-42157403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592905" y="4136391"/>
              <a:ext cx="352920" cy="352918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F6F0F2D3-CA00-4BFF-AE2E-69545FC1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497484" y="4616798"/>
              <a:ext cx="558428" cy="558426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22BB4C3-4B69-484C-8C27-DE9397D956D3}"/>
                </a:ext>
              </a:extLst>
            </p:cNvPr>
            <p:cNvSpPr txBox="1"/>
            <p:nvPr/>
          </p:nvSpPr>
          <p:spPr>
            <a:xfrm>
              <a:off x="4493316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Instagram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FBBB2C3-B649-48F3-AC2C-C3F2E4ED8496}"/>
              </a:ext>
            </a:extLst>
          </p:cNvPr>
          <p:cNvGrpSpPr/>
          <p:nvPr/>
        </p:nvGrpSpPr>
        <p:grpSpPr>
          <a:xfrm>
            <a:off x="5907814" y="4225302"/>
            <a:ext cx="569926" cy="1245824"/>
            <a:chOff x="5293134" y="4171105"/>
            <a:chExt cx="569926" cy="1245824"/>
          </a:xfrm>
        </p:grpSpPr>
        <p:pic>
          <p:nvPicPr>
            <p:cNvPr id="11" name="Gráfico 10">
              <a:hlinkClick r:id="rId22"/>
              <a:extLst>
                <a:ext uri="{FF2B5EF4-FFF2-40B4-BE49-F238E27FC236}">
                  <a16:creationId xmlns:a16="http://schemas.microsoft.com/office/drawing/2014/main" id="{A9D8A14A-2DC1-4B9F-8067-C0AFB58CC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374581" y="4171105"/>
              <a:ext cx="424276" cy="318204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2368AEB0-4660-49A0-B263-C9B79797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304632" y="4616798"/>
              <a:ext cx="558428" cy="558426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1E9B3972-D20D-4B3D-A745-B70821CAC0FB}"/>
                </a:ext>
              </a:extLst>
            </p:cNvPr>
            <p:cNvSpPr txBox="1"/>
            <p:nvPr/>
          </p:nvSpPr>
          <p:spPr>
            <a:xfrm>
              <a:off x="5293134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YouTube</a:t>
              </a:r>
            </a:p>
          </p:txBody>
        </p:sp>
      </p:grpSp>
      <p:pic>
        <p:nvPicPr>
          <p:cNvPr id="40" name="Gráfico 39">
            <a:extLst>
              <a:ext uri="{FF2B5EF4-FFF2-40B4-BE49-F238E27FC236}">
                <a16:creationId xmlns:a16="http://schemas.microsoft.com/office/drawing/2014/main" id="{94B1A4F9-02C1-45BA-BB0F-964E2646FF1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863615" y="4667794"/>
            <a:ext cx="561628" cy="561628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068EFD66-BCFE-4BE1-9FA1-76694517E5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673963" y="4658268"/>
            <a:ext cx="570011" cy="570011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66E73C1-6FF5-44AF-9048-0F0DBF97F39E}"/>
              </a:ext>
            </a:extLst>
          </p:cNvPr>
          <p:cNvSpPr txBox="1"/>
          <p:nvPr/>
        </p:nvSpPr>
        <p:spPr>
          <a:xfrm>
            <a:off x="2673963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Endereços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23B0AD1-63E1-4AC2-BDFD-1BCCC9E2555A}"/>
              </a:ext>
            </a:extLst>
          </p:cNvPr>
          <p:cNvSpPr txBox="1"/>
          <p:nvPr/>
        </p:nvSpPr>
        <p:spPr>
          <a:xfrm>
            <a:off x="1855232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Blog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ED6D2146-D50D-4DBD-8332-E6C8B707245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69528" y="4190586"/>
            <a:ext cx="352920" cy="352920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340233A2-0E9F-476B-99DD-46D7691CA2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749350" y="4157206"/>
            <a:ext cx="415989" cy="389990"/>
          </a:xfrm>
          <a:prstGeom prst="rect">
            <a:avLst/>
          </a:prstGeom>
        </p:spPr>
      </p:pic>
      <p:pic>
        <p:nvPicPr>
          <p:cNvPr id="33" name="Imagem 32" descr="Imagem 6">
            <a:extLst>
              <a:ext uri="{FF2B5EF4-FFF2-40B4-BE49-F238E27FC236}">
                <a16:creationId xmlns:a16="http://schemas.microsoft.com/office/drawing/2014/main" id="{FB6B2BD7-B42F-4083-AC9E-077C59E36A0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207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Fortalecimento do </a:t>
            </a:r>
            <a: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  <a:t>RPC é fruto de 3 fatores positivos: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2. Com mais benefícios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4ADADC-13B2-40D2-9488-FEC4C6A96944}"/>
              </a:ext>
            </a:extLst>
          </p:cNvPr>
          <p:cNvSpPr txBox="1"/>
          <p:nvPr/>
        </p:nvSpPr>
        <p:spPr>
          <a:xfrm>
            <a:off x="71919" y="5964551"/>
            <a:ext cx="453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IPEADATA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2B4F047-71EA-432C-A41D-83B323953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81271"/>
              </p:ext>
            </p:extLst>
          </p:nvPr>
        </p:nvGraphicFramePr>
        <p:xfrm>
          <a:off x="534255" y="1524000"/>
          <a:ext cx="11342671" cy="452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9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Fortalecimento do </a:t>
            </a:r>
            <a: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  <a:t>RPC é fruto de 3 fatores positivos: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3. Por mais tempo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EA77DF-8325-4C97-95FE-001FD9268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92"/>
              </p:ext>
            </p:extLst>
          </p:nvPr>
        </p:nvGraphicFramePr>
        <p:xfrm>
          <a:off x="71918" y="1639648"/>
          <a:ext cx="11915243" cy="432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6A658A-D893-4C01-9795-06A3FE76C7BB}"/>
              </a:ext>
            </a:extLst>
          </p:cNvPr>
          <p:cNvSpPr txBox="1"/>
          <p:nvPr/>
        </p:nvSpPr>
        <p:spPr>
          <a:xfrm>
            <a:off x="71919" y="5964551"/>
            <a:ext cx="453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1529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Implantação do </a:t>
            </a:r>
            <a: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  <a:t>RPC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Benefícios para os Servidores Públicos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FF4252C-DE6A-4265-B549-153DC1647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445449"/>
              </p:ext>
            </p:extLst>
          </p:nvPr>
        </p:nvGraphicFramePr>
        <p:xfrm>
          <a:off x="1187845" y="1218365"/>
          <a:ext cx="9821952" cy="479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6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Implantação do </a:t>
            </a:r>
            <a: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  <a:t>RPC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Benefícios para as Finanças Públicas</a:t>
            </a:r>
            <a:br>
              <a:rPr lang="pt-BR" sz="1800" dirty="0">
                <a:latin typeface="+mj-lt"/>
              </a:rPr>
            </a:b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252B15F-1A7B-435D-8E01-FA74F0C40B07}"/>
              </a:ext>
            </a:extLst>
          </p:cNvPr>
          <p:cNvSpPr txBox="1"/>
          <p:nvPr/>
        </p:nvSpPr>
        <p:spPr>
          <a:xfrm>
            <a:off x="203020" y="1341468"/>
            <a:ext cx="11785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</a:rPr>
              <a:t>O regime de benefício definido atual possui déficits atuariais recorrentes, exigindo dos entes subnacionais elevação das </a:t>
            </a:r>
          </a:p>
          <a:p>
            <a:r>
              <a:rPr lang="pt-BR" sz="1600" dirty="0">
                <a:solidFill>
                  <a:schemeClr val="tx1"/>
                </a:solidFill>
              </a:rPr>
              <a:t>alíquotas previdenciárias para, no mínimo, 14% e podendo instituir contribuições extraordinárias. Não existe déficit no regime de contribuição definida e o excedente financeiro vai direto para a conta do participante.</a:t>
            </a: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3C79C17-EF3F-497B-BCB0-F7F72D5EF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70458"/>
              </p:ext>
            </p:extLst>
          </p:nvPr>
        </p:nvGraphicFramePr>
        <p:xfrm>
          <a:off x="448803" y="2271252"/>
          <a:ext cx="11191817" cy="385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17">
            <a:extLst>
              <a:ext uri="{FF2B5EF4-FFF2-40B4-BE49-F238E27FC236}">
                <a16:creationId xmlns:a16="http://schemas.microsoft.com/office/drawing/2014/main" id="{1696F7E2-31DB-4978-9FD1-7F119446BE5A}"/>
              </a:ext>
            </a:extLst>
          </p:cNvPr>
          <p:cNvSpPr txBox="1"/>
          <p:nvPr/>
        </p:nvSpPr>
        <p:spPr>
          <a:xfrm>
            <a:off x="100443" y="6007477"/>
            <a:ext cx="9363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solidFill>
                  <a:schemeClr val="tx2"/>
                </a:solidFill>
              </a:rPr>
              <a:t>FONTE: OCDE</a:t>
            </a:r>
          </a:p>
        </p:txBody>
      </p:sp>
    </p:spTree>
    <p:extLst>
      <p:ext uri="{BB962C8B-B14F-4D97-AF65-F5344CB8AC3E}">
        <p14:creationId xmlns:p14="http://schemas.microsoft.com/office/powerpoint/2010/main" val="1592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557" y="270413"/>
            <a:ext cx="12192000" cy="101917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Implantação do </a:t>
            </a:r>
            <a: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  <a:t>RPC</a:t>
            </a:r>
            <a:br>
              <a:rPr lang="pt-BR" sz="3200" dirty="0">
                <a:solidFill>
                  <a:srgbClr val="0079C2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9C2"/>
                </a:solidFill>
                <a:latin typeface="+mj-lt"/>
                <a:cs typeface="Arial" panose="020B0604020202020204" pitchFamily="34" charset="0"/>
              </a:rPr>
              <a:t>Benefícios para o dinamismo econômico regional</a:t>
            </a: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D346186-53CF-472F-93C4-867050E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533D79-D3A9-46A9-85CC-B2013E588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63764"/>
              </p:ext>
            </p:extLst>
          </p:nvPr>
        </p:nvGraphicFramePr>
        <p:xfrm>
          <a:off x="228706" y="1514168"/>
          <a:ext cx="11734588" cy="453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17">
            <a:extLst>
              <a:ext uri="{FF2B5EF4-FFF2-40B4-BE49-F238E27FC236}">
                <a16:creationId xmlns:a16="http://schemas.microsoft.com/office/drawing/2014/main" id="{1696F7E2-31DB-4978-9FD1-7F119446BE5A}"/>
              </a:ext>
            </a:extLst>
          </p:cNvPr>
          <p:cNvSpPr txBox="1"/>
          <p:nvPr/>
        </p:nvSpPr>
        <p:spPr>
          <a:xfrm>
            <a:off x="228706" y="5994551"/>
            <a:ext cx="9363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solidFill>
                  <a:schemeClr val="tx2"/>
                </a:solidFill>
              </a:rPr>
              <a:t>FONTE: OCDE</a:t>
            </a:r>
          </a:p>
        </p:txBody>
      </p:sp>
    </p:spTree>
    <p:extLst>
      <p:ext uri="{BB962C8B-B14F-4D97-AF65-F5344CB8AC3E}">
        <p14:creationId xmlns:p14="http://schemas.microsoft.com/office/powerpoint/2010/main" val="28885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8</a:t>
            </a:fld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D19571A-6714-4AA1-9CFA-2F5BD658E5C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5448300"/>
            <a:chExt cx="12192000" cy="6858000"/>
          </a:xfrm>
        </p:grpSpPr>
        <p:pic>
          <p:nvPicPr>
            <p:cNvPr id="4" name="Imagem 3" descr="Uma imagem contendo pessoa, homem, no interior, mulher&#10;&#10;Descrição gerada automaticamente">
              <a:extLst>
                <a:ext uri="{FF2B5EF4-FFF2-40B4-BE49-F238E27FC236}">
                  <a16:creationId xmlns:a16="http://schemas.microsoft.com/office/drawing/2014/main" id="{376CB9C6-82CF-4A0C-B126-ACAE598AD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48300"/>
              <a:ext cx="12192000" cy="68580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9A9DBEC-51CA-4B07-B06A-4C49899671A3}"/>
                </a:ext>
              </a:extLst>
            </p:cNvPr>
            <p:cNvSpPr/>
            <p:nvPr/>
          </p:nvSpPr>
          <p:spPr>
            <a:xfrm>
              <a:off x="797831" y="6020033"/>
              <a:ext cx="551069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4400" b="1" dirty="0">
                  <a:solidFill>
                    <a:schemeClr val="accent1"/>
                  </a:solidFill>
                </a:rPr>
                <a:t>Nosso papel</a:t>
              </a:r>
              <a:br>
                <a:rPr lang="pt-BR" sz="3600" b="1" dirty="0">
                  <a:solidFill>
                    <a:schemeClr val="accent1"/>
                  </a:solidFill>
                </a:rPr>
              </a:br>
              <a:r>
                <a:rPr lang="pt-BR" sz="2800" dirty="0">
                  <a:solidFill>
                    <a:schemeClr val="accent1"/>
                  </a:solidFill>
                </a:rPr>
                <a:t>(Estratégias Públicas):</a:t>
              </a:r>
            </a:p>
            <a:p>
              <a:endParaRPr lang="pt-BR" sz="2400" dirty="0"/>
            </a:p>
            <a:p>
              <a:r>
                <a:rPr lang="pt-BR" sz="2400" dirty="0">
                  <a:solidFill>
                    <a:schemeClr val="tx2"/>
                  </a:solidFill>
                </a:rPr>
                <a:t>Oferecer </a:t>
              </a:r>
              <a:r>
                <a:rPr lang="pt-BR" sz="2400" b="1" dirty="0">
                  <a:solidFill>
                    <a:schemeClr val="tx2"/>
                  </a:solidFill>
                </a:rPr>
                <a:t>soluções</a:t>
              </a:r>
              <a:r>
                <a:rPr lang="pt-BR" sz="2400" dirty="0">
                  <a:solidFill>
                    <a:schemeClr val="tx2"/>
                  </a:solidFill>
                </a:rPr>
                <a:t> de finanças públicas para os estados e municípios e </a:t>
              </a:r>
              <a:r>
                <a:rPr lang="pt-BR" sz="2400" b="1" dirty="0">
                  <a:solidFill>
                    <a:schemeClr val="tx2"/>
                  </a:solidFill>
                </a:rPr>
                <a:t>proteção</a:t>
              </a:r>
              <a:r>
                <a:rPr lang="pt-BR" sz="2400" dirty="0">
                  <a:solidFill>
                    <a:schemeClr val="tx2"/>
                  </a:solidFill>
                </a:rPr>
                <a:t> para os seus servidores.</a:t>
              </a:r>
              <a:endParaRPr lang="pt-BR" sz="2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BBCC14DA-C3CA-4CFE-A3A6-9DFC94B86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091" y="6485489"/>
            <a:ext cx="2179085" cy="221145"/>
          </a:xfrm>
          <a:prstGeom prst="rect">
            <a:avLst/>
          </a:prstGeom>
        </p:spPr>
      </p:pic>
      <p:pic>
        <p:nvPicPr>
          <p:cNvPr id="7" name="Imagem 6" descr="Imagem 6">
            <a:extLst>
              <a:ext uri="{FF2B5EF4-FFF2-40B4-BE49-F238E27FC236}">
                <a16:creationId xmlns:a16="http://schemas.microsoft.com/office/drawing/2014/main" id="{CCA32D07-9470-4C65-BBDE-1FD36A9BC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56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14E87914-E83B-4413-872E-994F657B8E9F}"/>
              </a:ext>
            </a:extLst>
          </p:cNvPr>
          <p:cNvSpPr/>
          <p:nvPr/>
        </p:nvSpPr>
        <p:spPr>
          <a:xfrm>
            <a:off x="0" y="-2"/>
            <a:ext cx="12192000" cy="2958144"/>
          </a:xfrm>
          <a:prstGeom prst="rect">
            <a:avLst/>
          </a:prstGeom>
          <a:gradFill flip="none" rotWithShape="1">
            <a:gsLst>
              <a:gs pos="0">
                <a:srgbClr val="005F97"/>
              </a:gs>
              <a:gs pos="100000">
                <a:srgbClr val="00A7E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6FAFF02-AACC-4717-A54D-8E1E38D80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9541" y="2110857"/>
            <a:ext cx="4152918" cy="421458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B8A430A-F111-4F37-B3E4-20DE89955848}"/>
              </a:ext>
            </a:extLst>
          </p:cNvPr>
          <p:cNvGrpSpPr/>
          <p:nvPr/>
        </p:nvGrpSpPr>
        <p:grpSpPr>
          <a:xfrm>
            <a:off x="741701" y="3312079"/>
            <a:ext cx="9123711" cy="1545570"/>
            <a:chOff x="860307" y="3792323"/>
            <a:chExt cx="9123711" cy="1545570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DD1ECD7E-0AA2-43BD-AED4-395A9B62C5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1896" y="4588411"/>
              <a:ext cx="1" cy="47845"/>
            </a:xfrm>
            <a:prstGeom prst="line">
              <a:avLst/>
            </a:prstGeom>
            <a:ln w="12700" cap="rnd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D2855646-2B7A-455D-9C10-5CAE9C5BB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0307" y="3822011"/>
              <a:ext cx="1486193" cy="1486193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E7317BE6-3FE4-44F1-80D2-C4F07CE8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91798" y="3822011"/>
              <a:ext cx="1486193" cy="1486193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6C058DAC-27A9-4274-9A41-8065BDC2A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73144" y="3822011"/>
              <a:ext cx="1486193" cy="1486193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DD48AFAA-3B83-481D-889E-8A676DD98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905796" y="3822011"/>
              <a:ext cx="1486193" cy="1486193"/>
            </a:xfrm>
            <a:prstGeom prst="rect">
              <a:avLst/>
            </a:prstGeom>
          </p:spPr>
        </p:pic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DED8643A-77BC-4F17-9D2C-CE11AADDA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38448" y="3792323"/>
              <a:ext cx="1545570" cy="1545570"/>
            </a:xfrm>
            <a:prstGeom prst="rect">
              <a:avLst/>
            </a:prstGeom>
          </p:spPr>
        </p:pic>
        <p:pic>
          <p:nvPicPr>
            <p:cNvPr id="9" name="Imagem 8" descr="Uma imagem contendo desenho, relógio&#10;&#10;Descrição gerada automaticamente">
              <a:extLst>
                <a:ext uri="{FF2B5EF4-FFF2-40B4-BE49-F238E27FC236}">
                  <a16:creationId xmlns:a16="http://schemas.microsoft.com/office/drawing/2014/main" id="{30220DD5-5B3E-4157-A037-B81DC7DE7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4907" y="4397658"/>
              <a:ext cx="1126867" cy="519189"/>
            </a:xfrm>
            <a:prstGeom prst="rect">
              <a:avLst/>
            </a:prstGeom>
          </p:spPr>
        </p:pic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5D3A926-D47D-42FA-8A29-B7E0E588ED41}"/>
              </a:ext>
            </a:extLst>
          </p:cNvPr>
          <p:cNvGrpSpPr/>
          <p:nvPr/>
        </p:nvGrpSpPr>
        <p:grpSpPr>
          <a:xfrm>
            <a:off x="1470834" y="2958142"/>
            <a:ext cx="9250332" cy="466725"/>
            <a:chOff x="1603403" y="3438386"/>
            <a:chExt cx="9250332" cy="466725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63408078-BEEE-4516-B90F-62938CD41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403" y="3438386"/>
              <a:ext cx="0" cy="466725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313A5D37-F9CF-4D79-BDC4-89942874EA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5161" y="3438386"/>
              <a:ext cx="0" cy="466725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5A2FEE29-916C-43C0-ACD5-13F0E4D8B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4282" y="3438386"/>
              <a:ext cx="0" cy="466725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B9D2A71B-1932-4332-B21F-44FA5A6BC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3735" y="3438386"/>
              <a:ext cx="0" cy="466725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3B397FC0-A727-4327-AA50-53270AD1D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6919" y="3438386"/>
              <a:ext cx="0" cy="466725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7356130D-9C35-4DA2-804B-86334A180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6040" y="3438386"/>
              <a:ext cx="0" cy="466725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3FB31D50-E658-4A26-B17A-2DD91E472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7796" y="3438386"/>
              <a:ext cx="0" cy="466725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9213514-79CA-4109-8AA4-E58DE44B7B85}"/>
              </a:ext>
            </a:extLst>
          </p:cNvPr>
          <p:cNvGrpSpPr/>
          <p:nvPr/>
        </p:nvGrpSpPr>
        <p:grpSpPr>
          <a:xfrm>
            <a:off x="2395742" y="4737952"/>
            <a:ext cx="1191941" cy="918690"/>
            <a:chOff x="2633662" y="5124474"/>
            <a:chExt cx="1191941" cy="918690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298DA001-987C-4B70-942A-770F8B45A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9632" y="5124474"/>
              <a:ext cx="0" cy="218405"/>
            </a:xfrm>
            <a:prstGeom prst="line">
              <a:avLst/>
            </a:prstGeom>
            <a:ln w="12700" cap="rnd">
              <a:solidFill>
                <a:schemeClr val="bg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m 6" descr="Uma imagem contendo desenho, relógio&#10;&#10;Descrição gerada automaticamente">
              <a:extLst>
                <a:ext uri="{FF2B5EF4-FFF2-40B4-BE49-F238E27FC236}">
                  <a16:creationId xmlns:a16="http://schemas.microsoft.com/office/drawing/2014/main" id="{A48E55E1-B93B-4B57-9338-18235651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4480" y="5530715"/>
              <a:ext cx="1110305" cy="512449"/>
            </a:xfrm>
            <a:prstGeom prst="rect">
              <a:avLst/>
            </a:prstGeom>
          </p:spPr>
        </p:pic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A4A521DB-1FC2-4C53-9508-AFC99CB2E695}"/>
                </a:ext>
              </a:extLst>
            </p:cNvPr>
            <p:cNvCxnSpPr>
              <a:cxnSpLocks/>
            </p:cNvCxnSpPr>
            <p:nvPr/>
          </p:nvCxnSpPr>
          <p:spPr>
            <a:xfrm>
              <a:off x="2633662" y="5124474"/>
              <a:ext cx="1191941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Imagem 33" descr="Imagem 6">
            <a:extLst>
              <a:ext uri="{FF2B5EF4-FFF2-40B4-BE49-F238E27FC236}">
                <a16:creationId xmlns:a16="http://schemas.microsoft.com/office/drawing/2014/main" id="{3E63BE38-51D6-435B-B0D8-E51FE2BB81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52090" y="366537"/>
            <a:ext cx="1824467" cy="1273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95465406-D512-4997-A37C-A40672BC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94" y="3855762"/>
            <a:ext cx="960344" cy="6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B02A3DC-D7D8-419D-B1F8-3A56DB3EC7B0}"/>
              </a:ext>
            </a:extLst>
          </p:cNvPr>
          <p:cNvSpPr/>
          <p:nvPr/>
        </p:nvSpPr>
        <p:spPr>
          <a:xfrm>
            <a:off x="0" y="6257925"/>
            <a:ext cx="1486193" cy="60007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8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ASE">
  <a:themeElements>
    <a:clrScheme name="MAG">
      <a:dk1>
        <a:sysClr val="windowText" lastClr="000000"/>
      </a:dk1>
      <a:lt1>
        <a:sysClr val="window" lastClr="FFFFFF"/>
      </a:lt1>
      <a:dk2>
        <a:srgbClr val="415364"/>
      </a:dk2>
      <a:lt2>
        <a:srgbClr val="E7E6E6"/>
      </a:lt2>
      <a:accent1>
        <a:srgbClr val="0079C2"/>
      </a:accent1>
      <a:accent2>
        <a:srgbClr val="E6B627"/>
      </a:accent2>
      <a:accent3>
        <a:srgbClr val="6D4592"/>
      </a:accent3>
      <a:accent4>
        <a:srgbClr val="3BC8BC"/>
      </a:accent4>
      <a:accent5>
        <a:srgbClr val="F27D00"/>
      </a:accent5>
      <a:accent6>
        <a:srgbClr val="B8423E"/>
      </a:accent6>
      <a:hlink>
        <a:srgbClr val="0079C2"/>
      </a:hlink>
      <a:folHlink>
        <a:srgbClr val="003C64"/>
      </a:folHlink>
    </a:clrScheme>
    <a:fontScheme name="MA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E599FBD6E09F4BBE7B6E25E30F1ACB" ma:contentTypeVersion="7" ma:contentTypeDescription="Crie um novo documento." ma:contentTypeScope="" ma:versionID="54cd1de10e6c50ad71e212c6ea7846d4">
  <xsd:schema xmlns:xsd="http://www.w3.org/2001/XMLSchema" xmlns:xs="http://www.w3.org/2001/XMLSchema" xmlns:p="http://schemas.microsoft.com/office/2006/metadata/properties" xmlns:ns3="d60f0a9f-64a9-4163-b7c1-e6b3a602eec8" targetNamespace="http://schemas.microsoft.com/office/2006/metadata/properties" ma:root="true" ma:fieldsID="091f71f60ef0641a84b02a7d416c7cca" ns3:_="">
    <xsd:import namespace="d60f0a9f-64a9-4163-b7c1-e6b3a602ee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f0a9f-64a9-4163-b7c1-e6b3a602e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A3CCA2-540F-415C-98BD-BE0BA00F6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f0a9f-64a9-4163-b7c1-e6b3a602e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F057BE-C9D2-45BA-826E-8453569EC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3146B7-9BF2-4E94-B126-57186D5318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1441</Words>
  <Application>Microsoft Office PowerPoint</Application>
  <PresentationFormat>Widescreen</PresentationFormat>
  <Paragraphs>251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Wingdings</vt:lpstr>
      <vt:lpstr>Tema do Office</vt:lpstr>
      <vt:lpstr>BASE</vt:lpstr>
      <vt:lpstr>Previdência Complementar  para Entes Públicos APEPREM</vt:lpstr>
      <vt:lpstr>Fortalecimento do RPC é fruto de 3 fatores positivos: 1. Estamos protegendo mais pessoas </vt:lpstr>
      <vt:lpstr>Fortalecimento do RPC é fruto de 3 fatores positivos: 2. Com mais benefícios </vt:lpstr>
      <vt:lpstr>Fortalecimento do RPC é fruto de 3 fatores positivos: 3. Por mais tempo </vt:lpstr>
      <vt:lpstr>Implantação do RPC Benefícios para os Servidores Públicos </vt:lpstr>
      <vt:lpstr>Implantação do RPC Benefícios para as Finanças Públicas </vt:lpstr>
      <vt:lpstr>Implantação do RPC Benefícios para o dinamismo econômico regional</vt:lpstr>
      <vt:lpstr>Apresentação do PowerPoint</vt:lpstr>
      <vt:lpstr>Apresentação do PowerPoint</vt:lpstr>
      <vt:lpstr>Apresentação do PowerPoint</vt:lpstr>
      <vt:lpstr>Apresentação do PowerPoint</vt:lpstr>
      <vt:lpstr>Guia dos Entes Federativos Recomendações para a Instituição de RPC </vt:lpstr>
      <vt:lpstr>Guia dos Entes Federativos Aspectos Mínimos para a Escolha da EFPC </vt:lpstr>
      <vt:lpstr>Aspectos para Escolha - Experiência Participação na Governança </vt:lpstr>
      <vt:lpstr>Aspectos para Escolha - Experiência Parcerias no âmbito da Previdência do Servidor </vt:lpstr>
      <vt:lpstr>Apresentação do PowerPoint</vt:lpstr>
      <vt:lpstr>Aspectos para Escolha - Experiência Menores custos </vt:lpstr>
      <vt:lpstr>Aspectos para Escolha - Características do Plano Modelagem do Plano de Benefícios </vt:lpstr>
      <vt:lpstr>Aspectos para Escolha - Características do Plano Pilares de Atuação </vt:lpstr>
      <vt:lpstr>Aspectos para Escolha – Operação do Plano Estrutura corporativa </vt:lpstr>
      <vt:lpstr>Aspectos para Escolha – Operação do Plano Volume de operações </vt:lpstr>
      <vt:lpstr>Aspectos para Escolha – Operação do Plano Comunicação estruturada e Assessoria Previdenciária </vt:lpstr>
      <vt:lpstr>Aspectos para Escolha – Operação do Plano Educação Financeira e Previdenciária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Cristina Ishikawa Raniero</dc:creator>
  <cp:lastModifiedBy>David Zaia</cp:lastModifiedBy>
  <cp:revision>4</cp:revision>
  <dcterms:modified xsi:type="dcterms:W3CDTF">2022-04-26T02:15:05Z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0x01010001E599FBD6E09F4BBE7B6E25E30F1ACB</vt:lpwstr>
  </property>
</Properties>
</file>