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3" r:id="rId3"/>
    <p:sldId id="258" r:id="rId4"/>
    <p:sldId id="283" r:id="rId5"/>
    <p:sldId id="284" r:id="rId6"/>
    <p:sldId id="286" r:id="rId7"/>
    <p:sldId id="285" r:id="rId8"/>
    <p:sldId id="281" r:id="rId9"/>
    <p:sldId id="287" r:id="rId10"/>
    <p:sldId id="289" r:id="rId11"/>
    <p:sldId id="290" r:id="rId12"/>
    <p:sldId id="292" r:id="rId13"/>
    <p:sldId id="293" r:id="rId14"/>
    <p:sldId id="295" r:id="rId15"/>
    <p:sldId id="305" r:id="rId16"/>
    <p:sldId id="299" r:id="rId17"/>
    <p:sldId id="308" r:id="rId18"/>
    <p:sldId id="300" r:id="rId19"/>
    <p:sldId id="301" r:id="rId20"/>
    <p:sldId id="307" r:id="rId21"/>
    <p:sldId id="306" r:id="rId22"/>
    <p:sldId id="310" r:id="rId23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6539" userDrawn="1">
          <p15:clr>
            <a:srgbClr val="A4A3A4"/>
          </p15:clr>
        </p15:guide>
        <p15:guide id="4" orient="horz" pos="31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>
        <p:guide pos="6539"/>
        <p:guide orient="horz" pos="31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86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8EEBFD2-2FFF-4895-8E2C-72CE3B3C83DE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324C800-1361-4828-8516-9545F64C0E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19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745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882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3992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698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7711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376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2841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5705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706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238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443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5772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6487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40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645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195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825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571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0683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5044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184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45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8338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64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89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315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98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53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52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61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13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47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35C8E-18C9-4D17-BEB0-AA5A56F113D7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41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8C8D43B-418A-4583-A493-9503275ADB44}"/>
              </a:ext>
            </a:extLst>
          </p:cNvPr>
          <p:cNvSpPr txBox="1"/>
          <p:nvPr/>
        </p:nvSpPr>
        <p:spPr>
          <a:xfrm>
            <a:off x="2597923" y="1639647"/>
            <a:ext cx="6568422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5400" dirty="0"/>
          </a:p>
          <a:p>
            <a:pPr algn="ctr"/>
            <a:r>
              <a:rPr lang="pt-BR" sz="5400" dirty="0"/>
              <a:t>Guerra</a:t>
            </a:r>
          </a:p>
          <a:p>
            <a:pPr algn="ctr"/>
            <a:r>
              <a:rPr lang="pt-BR" sz="5400" dirty="0"/>
              <a:t> Ucrânia vs. Rússia</a:t>
            </a:r>
          </a:p>
          <a:p>
            <a:pPr algn="ctr"/>
            <a:endParaRPr lang="pt-BR" sz="5400" dirty="0"/>
          </a:p>
          <a:p>
            <a:pPr algn="ctr"/>
            <a:r>
              <a:rPr lang="pt-BR" sz="2000" dirty="0"/>
              <a:t>André Senna Duarte</a:t>
            </a:r>
          </a:p>
          <a:p>
            <a:pPr algn="ctr"/>
            <a:r>
              <a:rPr lang="pt-BR" sz="5400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5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5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1822685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8C8D43B-418A-4583-A493-9503275ADB44}"/>
              </a:ext>
            </a:extLst>
          </p:cNvPr>
          <p:cNvSpPr txBox="1"/>
          <p:nvPr/>
        </p:nvSpPr>
        <p:spPr>
          <a:xfrm>
            <a:off x="511103" y="366538"/>
            <a:ext cx="9795126" cy="1308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r>
              <a:rPr lang="pt-BR" sz="2800" dirty="0"/>
              <a:t>Condições Internas: Quem é Vladimir Putin? </a:t>
            </a:r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O colapso da União Soviética levou a falta de comida na cidade. Putin assumiu a coordenação de um programa de escambo de produtos regionais com alimentos trazidos do exterior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Os alimentos não foram enviados e se estima que US$ 125 milhões tenham desaparecido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Em 1995, Putin se transfere para Moscou e começa sua ascensão na burocracia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Em 1996, </a:t>
            </a:r>
            <a:r>
              <a:rPr lang="pt-BR" sz="2000" dirty="0" err="1"/>
              <a:t>Anatoly</a:t>
            </a:r>
            <a:r>
              <a:rPr lang="pt-BR" sz="2000" dirty="0"/>
              <a:t> </a:t>
            </a:r>
            <a:r>
              <a:rPr lang="pt-BR" sz="2000" dirty="0" err="1"/>
              <a:t>Sobachak</a:t>
            </a:r>
            <a:r>
              <a:rPr lang="pt-BR" sz="2000" dirty="0"/>
              <a:t> perde a reeleição e começa a ser investigado. Após um suposto ataque do coração, Putin coordena e financia a ida do ex-prefeito em jato particular para Paris.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A fidelidade de Putin ao ex-prefeito repercute positivamente nos círculos políticos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algn="just"/>
            <a:endParaRPr lang="pt-BR" sz="28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11430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8C8D43B-418A-4583-A493-9503275ADB44}"/>
              </a:ext>
            </a:extLst>
          </p:cNvPr>
          <p:cNvSpPr txBox="1"/>
          <p:nvPr/>
        </p:nvSpPr>
        <p:spPr>
          <a:xfrm>
            <a:off x="502555" y="452927"/>
            <a:ext cx="10709527" cy="1431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r>
              <a:rPr lang="pt-BR" sz="2800" dirty="0"/>
              <a:t>Condições Internas: Quem é Vladimir Putin? </a:t>
            </a:r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Durante o governo do Presidente Boris Yeltsin (1991-1999), os principais ativos do país foram privatizados, beneficiando pessoas próximas e formando os primeiros oligarcas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Boris Yeltsin precisava de alguém que o sucedesse, oferecendo proteção ao sistema oligarca construído. O escolhido para primeiro-ministro foi Putin, então ex-diretor da FSB, um dos órgão posteriores a KGB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Porém, Putin era um desconhecido do público e as pesquisas para as eleições para Presidente que se aproximavam mostravam que ele tinha poucas chances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algn="just"/>
            <a:r>
              <a:rPr lang="pt-BR" sz="2000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algn="just"/>
            <a:endParaRPr lang="pt-BR" sz="28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88983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8C8D43B-418A-4583-A493-9503275ADB44}"/>
              </a:ext>
            </a:extLst>
          </p:cNvPr>
          <p:cNvSpPr txBox="1"/>
          <p:nvPr/>
        </p:nvSpPr>
        <p:spPr>
          <a:xfrm>
            <a:off x="511102" y="366538"/>
            <a:ext cx="7128838" cy="1388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r>
              <a:rPr lang="pt-BR" sz="2800" dirty="0"/>
              <a:t>Condições Internas: Quem é Vladimir Putin? </a:t>
            </a:r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Em 4/09/1999, quatro bombas em edifícios residenciais espalhados pelo país explodiram, matando mais de 300 pessoas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Putin aponta rebeldes chechenos como responsáveis pelo ataque e promete vingança. Com amplo apoio popular, intensifica o conflito na região com invasão terrestre (Segunda Guerra da Chechênia)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Putin é eleito Presidente em março de 2000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err="1"/>
              <a:t>Obs</a:t>
            </a:r>
            <a:r>
              <a:rPr lang="pt-BR" sz="2000" dirty="0"/>
              <a:t>: Uma quinta bomba foi achada alguns dias depois da explosão. O material achado era da FSB e todas as investigações sobre o assunto foram abafadas.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algn="just"/>
            <a:endParaRPr lang="pt-BR" sz="28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0AA61F9-8E73-4796-BDA7-6CA64F831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962" y="4438870"/>
            <a:ext cx="4053692" cy="218932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02D6DBE-1AA6-4EFE-913D-90F4C922A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4961" y="1901370"/>
            <a:ext cx="4053691" cy="217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34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8C8D43B-418A-4583-A493-9503275ADB44}"/>
              </a:ext>
            </a:extLst>
          </p:cNvPr>
          <p:cNvSpPr txBox="1"/>
          <p:nvPr/>
        </p:nvSpPr>
        <p:spPr>
          <a:xfrm>
            <a:off x="511101" y="366538"/>
            <a:ext cx="10649705" cy="1769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r>
              <a:rPr lang="pt-BR" sz="2800" dirty="0"/>
              <a:t>Condições Internas: Como o Regime se fechou?</a:t>
            </a:r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Como presidente, o primeiro ato de Putin foi garantir imunidade de persecução a Boris </a:t>
            </a:r>
            <a:r>
              <a:rPr lang="pt-BR" sz="2000" dirty="0" err="1"/>
              <a:t>Yeltin</a:t>
            </a:r>
            <a:r>
              <a:rPr lang="pt-BR" sz="2000" dirty="0"/>
              <a:t> e, posteriormente, encerrar as investigações em São Petersburgo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Logo no início do governo, Putin buscou alinhar a oligarquia aos interesses do governo. O oligarca que não tivesse alinhado era perseguido e seu patrimônio redistribuído entre aliados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Eleições para o Congresso: sistema </a:t>
            </a:r>
            <a:r>
              <a:rPr lang="pt-BR" sz="2000" i="1" dirty="0" err="1"/>
              <a:t>Pay</a:t>
            </a:r>
            <a:r>
              <a:rPr lang="pt-BR" sz="2000" i="1" dirty="0"/>
              <a:t> </a:t>
            </a:r>
            <a:r>
              <a:rPr lang="pt-BR" sz="2000" i="1" dirty="0" err="1"/>
              <a:t>to</a:t>
            </a:r>
            <a:r>
              <a:rPr lang="pt-BR" sz="2000" i="1" dirty="0"/>
              <a:t> play: </a:t>
            </a:r>
            <a:r>
              <a:rPr lang="pt-BR" sz="2000" dirty="0"/>
              <a:t>um representante do governo oferece uma vaga a uma pessoa escolhida para ser eleito para a Duma em troca de remuneração. Após eleito, o parlamentar busca “recuperar o investimento”. As empresas buscam um “</a:t>
            </a:r>
            <a:r>
              <a:rPr lang="pt-BR" sz="2000" dirty="0" err="1"/>
              <a:t>krusha</a:t>
            </a:r>
            <a:r>
              <a:rPr lang="pt-BR" sz="2000" dirty="0"/>
              <a:t>” (teto) político para operar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	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algn="just"/>
            <a:r>
              <a:rPr lang="pt-BR" sz="2000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algn="just"/>
            <a:endParaRPr lang="pt-BR" sz="28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222700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8C8D43B-418A-4583-A493-9503275ADB44}"/>
              </a:ext>
            </a:extLst>
          </p:cNvPr>
          <p:cNvSpPr txBox="1"/>
          <p:nvPr/>
        </p:nvSpPr>
        <p:spPr>
          <a:xfrm>
            <a:off x="511101" y="366538"/>
            <a:ext cx="7795411" cy="1923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r>
              <a:rPr lang="pt-BR" sz="2800" dirty="0"/>
              <a:t>Condições Internas: Como o Regime se fechou?</a:t>
            </a:r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Guerra da Georgia (2008): Primeira guerra europeia do século XXI. Conflito na Ossétia do Sul levou a uma guerra de 5 dias entre Rússia e Georgia. Rápida vitória da Rússia. População russa responde positivamente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Primavera Árabe (2011 em diante): A eclosão da primavera e a derrubada de ditadores levou a Putin a fechar ainda mais o sistema: repressão às manifestações e restrições à imprensa livre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Em 2014, invasão a Criméia sob o argumento que estava protegendo os povos russos fora da Rússia. Alta receptividade da população russa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Apoio à ditadores como Bashar al-Assad (Síria), </a:t>
            </a:r>
            <a:r>
              <a:rPr lang="pt-BR" sz="2000" dirty="0" err="1"/>
              <a:t>Kassym-Jomart</a:t>
            </a:r>
            <a:r>
              <a:rPr lang="pt-BR" sz="2000" dirty="0"/>
              <a:t> </a:t>
            </a:r>
            <a:r>
              <a:rPr lang="pt-BR" sz="2000" dirty="0" err="1"/>
              <a:t>Tokayev</a:t>
            </a:r>
            <a:r>
              <a:rPr lang="pt-BR" sz="2000" dirty="0"/>
              <a:t> (Cazaquistão) e Alexandre Lukashenko (Bielorrússia)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r>
              <a:rPr lang="pt-BR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algn="just"/>
            <a:endParaRPr lang="pt-BR" sz="28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897E778-31B4-41D7-983F-5D09D5F54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761" y="2949471"/>
            <a:ext cx="3459352" cy="228910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C638CC5-F8CA-448D-B9DF-39F628012D1A}"/>
              </a:ext>
            </a:extLst>
          </p:cNvPr>
          <p:cNvSpPr txBox="1"/>
          <p:nvPr/>
        </p:nvSpPr>
        <p:spPr>
          <a:xfrm>
            <a:off x="8977750" y="5339916"/>
            <a:ext cx="298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Comemoração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Criméia</a:t>
            </a:r>
            <a:r>
              <a:rPr lang="en-US" sz="1600" dirty="0"/>
              <a:t> </a:t>
            </a:r>
            <a:r>
              <a:rPr lang="en-US" sz="1600" dirty="0" err="1"/>
              <a:t>em</a:t>
            </a:r>
            <a:r>
              <a:rPr lang="en-US" sz="1600" dirty="0"/>
              <a:t> 2014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618261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8C8D43B-418A-4583-A493-9503275ADB44}"/>
              </a:ext>
            </a:extLst>
          </p:cNvPr>
          <p:cNvSpPr txBox="1"/>
          <p:nvPr/>
        </p:nvSpPr>
        <p:spPr>
          <a:xfrm>
            <a:off x="511101" y="366538"/>
            <a:ext cx="10649705" cy="2046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r>
              <a:rPr lang="pt-BR" sz="2800" dirty="0"/>
              <a:t>Condições Internas: Resumo</a:t>
            </a:r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Fechamento do sistema político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Ausência de oposição no Parlamento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Proibição de manifestações contra o governo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Criação de uma oligarquia dependente do Presidente e não o contrário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Fiel aos seus seguidores. Implacável contra os adversários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Utilização frequente de conflitos internacionais para fortalecimento interno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Ideologia ultradireita russa: </a:t>
            </a:r>
            <a:r>
              <a:rPr lang="pt-BR" sz="2000" b="1" u="sng" dirty="0" err="1"/>
              <a:t>eurasianismo</a:t>
            </a:r>
            <a:r>
              <a:rPr lang="pt-BR" sz="2000" b="1" dirty="0"/>
              <a:t> e </a:t>
            </a:r>
            <a:r>
              <a:rPr lang="pt-BR" sz="2000" b="1" u="sng" dirty="0"/>
              <a:t>antiamericanismo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r>
              <a:rPr lang="pt-BR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algn="just"/>
            <a:endParaRPr lang="pt-BR" sz="28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096197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8C8D43B-418A-4583-A493-9503275ADB44}"/>
              </a:ext>
            </a:extLst>
          </p:cNvPr>
          <p:cNvSpPr txBox="1"/>
          <p:nvPr/>
        </p:nvSpPr>
        <p:spPr>
          <a:xfrm>
            <a:off x="511102" y="366538"/>
            <a:ext cx="9290924" cy="1492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r>
              <a:rPr lang="pt-BR" sz="2800" dirty="0"/>
              <a:t>Cenário para a Guerra e seus Impactos: Leste da Ucrânia é dividido entre pró-Ucrânia e pró-Rússia </a:t>
            </a:r>
          </a:p>
          <a:p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r>
              <a:rPr lang="pt-BR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algn="just"/>
            <a:endParaRPr lang="pt-BR" sz="28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755FA57-6723-4935-A9BC-5C2D69A6C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63" y="2080116"/>
            <a:ext cx="5287543" cy="441134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F6A1F2F-6497-4D3A-B5D9-E1AF771BF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080116"/>
            <a:ext cx="5584898" cy="422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07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8C8D43B-418A-4583-A493-9503275ADB44}"/>
              </a:ext>
            </a:extLst>
          </p:cNvPr>
          <p:cNvSpPr txBox="1"/>
          <p:nvPr/>
        </p:nvSpPr>
        <p:spPr>
          <a:xfrm>
            <a:off x="511102" y="366538"/>
            <a:ext cx="9290924" cy="1449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r>
              <a:rPr lang="pt-BR" sz="2800" dirty="0"/>
              <a:t>Cenário para a Guerra e seus Impactos: O leste da Ucrânia é uma região relativamente rica do país</a:t>
            </a:r>
          </a:p>
          <a:p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r>
              <a:rPr lang="pt-BR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algn="just"/>
            <a:endParaRPr lang="pt-BR" sz="28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46D8A40-175E-4772-96B9-A21A1BC0D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982" y="1943722"/>
            <a:ext cx="6128035" cy="436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14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8C8D43B-418A-4583-A493-9503275ADB44}"/>
              </a:ext>
            </a:extLst>
          </p:cNvPr>
          <p:cNvSpPr txBox="1"/>
          <p:nvPr/>
        </p:nvSpPr>
        <p:spPr>
          <a:xfrm>
            <a:off x="415443" y="366538"/>
            <a:ext cx="9440990" cy="14188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r>
              <a:rPr lang="pt-BR" sz="2800" dirty="0"/>
              <a:t>Cenário para a Guerra e seus Impactos: Rússia é dependente das exportações de energia mas não de alimentos</a:t>
            </a: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r>
              <a:rPr lang="pt-BR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algn="just"/>
            <a:endParaRPr lang="pt-BR" sz="28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3F85F6C-3E45-44C1-9A41-21E2EE266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215" y="2042446"/>
            <a:ext cx="5937152" cy="444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19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8C8D43B-418A-4583-A493-9503275ADB44}"/>
              </a:ext>
            </a:extLst>
          </p:cNvPr>
          <p:cNvSpPr txBox="1"/>
          <p:nvPr/>
        </p:nvSpPr>
        <p:spPr>
          <a:xfrm>
            <a:off x="511102" y="366538"/>
            <a:ext cx="9188376" cy="1449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r>
              <a:rPr lang="pt-BR" sz="2800" dirty="0"/>
              <a:t>Cenário para a Guerra e seus Impactos: Suprimento de gás natural para a Europa está sob risco</a:t>
            </a:r>
            <a:endParaRPr lang="pt-BR" sz="2000" dirty="0"/>
          </a:p>
          <a:p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r>
              <a:rPr lang="pt-BR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algn="just"/>
            <a:endParaRPr lang="pt-BR" sz="28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CD9409-D3E4-46F8-A70E-369BB0FDC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87" y="2050992"/>
            <a:ext cx="6363523" cy="437032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EB7BB40-AE65-4269-8448-2278E562F4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903" y="2121135"/>
            <a:ext cx="4127617" cy="437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6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8C8D43B-418A-4583-A493-9503275ADB44}"/>
              </a:ext>
            </a:extLst>
          </p:cNvPr>
          <p:cNvSpPr txBox="1"/>
          <p:nvPr/>
        </p:nvSpPr>
        <p:spPr>
          <a:xfrm>
            <a:off x="678566" y="397401"/>
            <a:ext cx="859032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r>
              <a:rPr lang="pt-BR" sz="2800" dirty="0"/>
              <a:t>Roteiro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Condições externas para a guerra: “</a:t>
            </a:r>
            <a:r>
              <a:rPr lang="pt-BR" sz="2400" i="1" dirty="0" err="1"/>
              <a:t>Bear</a:t>
            </a:r>
            <a:r>
              <a:rPr lang="pt-BR" sz="2400" i="1" dirty="0"/>
              <a:t> </a:t>
            </a:r>
            <a:r>
              <a:rPr lang="pt-BR" sz="2400" i="1" dirty="0" err="1"/>
              <a:t>market</a:t>
            </a:r>
            <a:r>
              <a:rPr lang="pt-BR" sz="2400" dirty="0"/>
              <a:t>” geopolítico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Condições internas da Rússia: o fechamento do regime político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Cenário para a Guerra e seus impactos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1581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8C8D43B-418A-4583-A493-9503275ADB44}"/>
              </a:ext>
            </a:extLst>
          </p:cNvPr>
          <p:cNvSpPr txBox="1"/>
          <p:nvPr/>
        </p:nvSpPr>
        <p:spPr>
          <a:xfrm>
            <a:off x="511102" y="366538"/>
            <a:ext cx="9675486" cy="1535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r>
              <a:rPr lang="pt-BR" sz="2800" dirty="0"/>
              <a:t>Cenário para a Guerra e seus Impactos: Dificuldade de produção e escoamento de alimentos da Ucrânia</a:t>
            </a:r>
            <a:endParaRPr lang="pt-BR" sz="2000" dirty="0"/>
          </a:p>
          <a:p>
            <a:pPr algn="just"/>
            <a:endParaRPr lang="pt-BR" sz="2800" dirty="0"/>
          </a:p>
          <a:p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r>
              <a:rPr lang="pt-BR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algn="just"/>
            <a:endParaRPr lang="pt-BR" sz="28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275BCF1-1B5B-47EB-BFE4-A1A062CB1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561" y="2179178"/>
            <a:ext cx="5677996" cy="445756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FA3DB4F-EA77-4470-87EB-2C57FC4FE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71" y="2179178"/>
            <a:ext cx="5857169" cy="44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72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8C8D43B-418A-4583-A493-9503275ADB44}"/>
              </a:ext>
            </a:extLst>
          </p:cNvPr>
          <p:cNvSpPr txBox="1"/>
          <p:nvPr/>
        </p:nvSpPr>
        <p:spPr>
          <a:xfrm>
            <a:off x="511101" y="366538"/>
            <a:ext cx="11410282" cy="22190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r>
              <a:rPr lang="pt-BR" sz="2800" dirty="0"/>
              <a:t>Considerações Finais</a:t>
            </a:r>
          </a:p>
          <a:p>
            <a:pPr algn="just"/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A capacidade de reação da Ucrânia surpreendeu à todos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Após o </a:t>
            </a:r>
            <a:r>
              <a:rPr lang="pt-BR" sz="2000" i="1" dirty="0"/>
              <a:t>blitzkrieg </a:t>
            </a:r>
            <a:r>
              <a:rPr lang="pt-BR" sz="2000" dirty="0"/>
              <a:t>falhar, Putin mudou de objetivo e estratégia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u="sng" dirty="0"/>
              <a:t>Putin precisa de uma vitória para o público interno</a:t>
            </a: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O grau de tolerância da Rússia e do sistema político à guerra parece ser elevado. O apoio de parceiros importantes como a China é fundamental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O mesmo é válido para a Ucrânia e para o Ocidente. </a:t>
            </a:r>
            <a:r>
              <a:rPr lang="pt-BR" sz="2000" b="1" u="sng" dirty="0"/>
              <a:t>Otan já está em guerra </a:t>
            </a:r>
            <a:r>
              <a:rPr lang="pt-BR" sz="2000" b="1" i="1" u="sng" dirty="0"/>
              <a:t>de facto </a:t>
            </a:r>
            <a:r>
              <a:rPr lang="pt-BR" sz="2000" b="1" u="sng" dirty="0"/>
              <a:t>contra a Rússia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u="sng" dirty="0"/>
              <a:t>O mais provável é uma guerra com razoável duração e impactos duradouros na economia global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Por fim, não é possível descartar cenários que a guerra se expanda geograficamente nem que se intensifique em termos de armas utilizadas</a:t>
            </a:r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4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r>
              <a:rPr lang="pt-BR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algn="just"/>
            <a:endParaRPr lang="pt-BR" sz="28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405573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051628" y="5622509"/>
            <a:ext cx="4689272" cy="290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  <a:latin typeface="Overpass" panose="00000500000000000000" pitchFamily="2" charset="0"/>
              </a:rPr>
              <a:t>Tel: 21 3127-2830</a:t>
            </a:r>
            <a:endParaRPr lang="pt-BR" sz="1600" dirty="0">
              <a:solidFill>
                <a:schemeClr val="bg1"/>
              </a:solidFill>
              <a:latin typeface="Overpass" panose="00000500000000000000" pitchFamily="2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6EDF138-1986-4C3A-B380-03875A5C1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8C8D43B-418A-4583-A493-9503275ADB44}"/>
              </a:ext>
            </a:extLst>
          </p:cNvPr>
          <p:cNvSpPr txBox="1"/>
          <p:nvPr/>
        </p:nvSpPr>
        <p:spPr>
          <a:xfrm>
            <a:off x="415443" y="366538"/>
            <a:ext cx="10839368" cy="1178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/>
            <a:r>
              <a:rPr lang="pt-BR" sz="2800" dirty="0"/>
              <a:t>Condições externas para a guerra: O Apogeu do Ocidente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Com o fim da USRR, a ordem ocidental: capitalismo, democracia e liberalismo se tornou hegemônica, tendo seu apogeu nos 20 anos seguintes: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Democratização no leste europeu, América Latina, e parte da Ásia, África e Oceania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Programas de privatização, abertura econômica e desenvolvimento de instituições multilaterais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Expressivo crescimento econômico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Ideais centrais: “O fim da história” e a integração como instrumento de paz mesmo com regimes políticos fechados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Porém, a história não parece terminado neste ponto ...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8721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8C8D43B-418A-4583-A493-9503275ADB44}"/>
              </a:ext>
            </a:extLst>
          </p:cNvPr>
          <p:cNvSpPr txBox="1"/>
          <p:nvPr/>
        </p:nvSpPr>
        <p:spPr>
          <a:xfrm>
            <a:off x="511102" y="366538"/>
            <a:ext cx="1168089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r>
              <a:rPr lang="pt-BR" sz="2400" dirty="0"/>
              <a:t>“</a:t>
            </a:r>
            <a:r>
              <a:rPr lang="pt-BR" sz="2800" i="1" dirty="0" err="1"/>
              <a:t>Bear</a:t>
            </a:r>
            <a:r>
              <a:rPr lang="pt-BR" sz="2800" i="1" dirty="0"/>
              <a:t> </a:t>
            </a:r>
            <a:r>
              <a:rPr lang="pt-BR" sz="2800" i="1" dirty="0" err="1"/>
              <a:t>market</a:t>
            </a:r>
            <a:r>
              <a:rPr lang="pt-BR" sz="2800" dirty="0"/>
              <a:t>” geopolítico: Polarização política (e.g. EUA)  </a:t>
            </a:r>
          </a:p>
          <a:p>
            <a:endParaRPr lang="pt-BR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16CBF5F-F358-4F5B-968D-1413467D1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907" y="3991080"/>
            <a:ext cx="3637265" cy="250908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114BF34-EACB-4EF0-AF3C-ED0E615D6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9530" y="1639647"/>
            <a:ext cx="3476099" cy="240846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D8E202A-8E4B-4528-A877-9995C9315E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7496" y="1612380"/>
            <a:ext cx="3372675" cy="234407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C086901-2A02-46AB-A7DF-0573C9BB9D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237" y="1639647"/>
            <a:ext cx="3492900" cy="227582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6931ACE-D8DC-42A0-BE90-3E6C1CDA92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067" y="4262992"/>
            <a:ext cx="3737441" cy="222135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5892871-64B5-46D9-A50C-7C36A6E932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5483" y="4116274"/>
            <a:ext cx="3737441" cy="2368076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E8BF704-873D-4EF2-BF2B-68C4B2EA9C52}"/>
              </a:ext>
            </a:extLst>
          </p:cNvPr>
          <p:cNvSpPr txBox="1"/>
          <p:nvPr/>
        </p:nvSpPr>
        <p:spPr>
          <a:xfrm>
            <a:off x="10174950" y="6280839"/>
            <a:ext cx="347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r>
              <a:rPr lang="pt-BR" sz="1400" dirty="0"/>
              <a:t>Fonte: </a:t>
            </a:r>
            <a:r>
              <a:rPr lang="pt-BR" sz="1400" dirty="0" err="1"/>
              <a:t>Pew</a:t>
            </a:r>
            <a:r>
              <a:rPr lang="pt-BR" sz="1400" dirty="0"/>
              <a:t> </a:t>
            </a:r>
            <a:r>
              <a:rPr lang="pt-BR" sz="1400" dirty="0" err="1"/>
              <a:t>Institute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28303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8C8D43B-418A-4583-A493-9503275ADB44}"/>
              </a:ext>
            </a:extLst>
          </p:cNvPr>
          <p:cNvSpPr txBox="1"/>
          <p:nvPr/>
        </p:nvSpPr>
        <p:spPr>
          <a:xfrm>
            <a:off x="415443" y="195622"/>
            <a:ext cx="8761085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r>
              <a:rPr lang="pt-BR" sz="2800" dirty="0"/>
              <a:t>“</a:t>
            </a:r>
            <a:r>
              <a:rPr lang="pt-BR" sz="2800" i="1" dirty="0" err="1"/>
              <a:t>Bear</a:t>
            </a:r>
            <a:r>
              <a:rPr lang="pt-BR" sz="2800" i="1" dirty="0"/>
              <a:t> </a:t>
            </a:r>
            <a:r>
              <a:rPr lang="pt-BR" sz="2800" i="1" dirty="0" err="1"/>
              <a:t>market</a:t>
            </a:r>
            <a:r>
              <a:rPr lang="pt-BR" sz="2800" dirty="0"/>
              <a:t>” geopolítico: Baixo dinamismo econômico de algumas democracias</a:t>
            </a:r>
          </a:p>
          <a:p>
            <a:endParaRPr lang="pt-BR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endParaRPr lang="pt-BR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C69F45F-5A3D-482A-8E28-E2BCEF026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51" y="1837346"/>
            <a:ext cx="11680898" cy="453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07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8C8D43B-418A-4583-A493-9503275ADB44}"/>
              </a:ext>
            </a:extLst>
          </p:cNvPr>
          <p:cNvSpPr txBox="1"/>
          <p:nvPr/>
        </p:nvSpPr>
        <p:spPr>
          <a:xfrm>
            <a:off x="519648" y="24706"/>
            <a:ext cx="905164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r>
              <a:rPr lang="pt-BR" sz="2800" dirty="0"/>
              <a:t>“</a:t>
            </a:r>
            <a:r>
              <a:rPr lang="pt-BR" sz="2800" i="1" dirty="0" err="1"/>
              <a:t>Bear</a:t>
            </a:r>
            <a:r>
              <a:rPr lang="pt-BR" sz="2800" i="1" dirty="0"/>
              <a:t> </a:t>
            </a:r>
            <a:r>
              <a:rPr lang="pt-BR" sz="2800" i="1" dirty="0" err="1"/>
              <a:t>market</a:t>
            </a:r>
            <a:r>
              <a:rPr lang="pt-BR" sz="2800" dirty="0"/>
              <a:t>” geopolítico: Ascenção econômica da China e outros países “não liberais”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7E515E1-5024-4FC3-91B2-7E8300231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820" y="1639647"/>
            <a:ext cx="10201986" cy="493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63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8C8D43B-418A-4583-A493-9503275ADB44}"/>
              </a:ext>
            </a:extLst>
          </p:cNvPr>
          <p:cNvSpPr txBox="1"/>
          <p:nvPr/>
        </p:nvSpPr>
        <p:spPr>
          <a:xfrm>
            <a:off x="624726" y="116563"/>
            <a:ext cx="9290924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r>
              <a:rPr lang="pt-BR" sz="2800" dirty="0"/>
              <a:t>“</a:t>
            </a:r>
            <a:r>
              <a:rPr lang="pt-BR" sz="2800" i="1" dirty="0" err="1"/>
              <a:t>Bear</a:t>
            </a:r>
            <a:r>
              <a:rPr lang="pt-BR" sz="2800" i="1" dirty="0"/>
              <a:t> </a:t>
            </a:r>
            <a:r>
              <a:rPr lang="pt-BR" sz="2800" i="1" dirty="0" err="1"/>
              <a:t>market</a:t>
            </a:r>
            <a:r>
              <a:rPr lang="pt-BR" sz="2800" dirty="0"/>
              <a:t>” geopolítico: Baixa disposição do Ocidente em defender seus valores </a:t>
            </a:r>
          </a:p>
          <a:p>
            <a:endParaRPr lang="pt-BR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0879CFC-E39B-42BF-877C-9FCA98BEF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62" y="1862983"/>
            <a:ext cx="4789894" cy="434981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D8B3F64-294A-4C86-8DE1-B2C6BEB04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7794" y="1829009"/>
            <a:ext cx="5139811" cy="434981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15E771B-F7D2-43F4-9957-396B5F71C3B8}"/>
              </a:ext>
            </a:extLst>
          </p:cNvPr>
          <p:cNvSpPr txBox="1"/>
          <p:nvPr/>
        </p:nvSpPr>
        <p:spPr>
          <a:xfrm>
            <a:off x="1371601" y="6218217"/>
            <a:ext cx="10195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400" dirty="0"/>
          </a:p>
          <a:p>
            <a:r>
              <a:rPr lang="pt-BR" sz="1400" dirty="0"/>
              <a:t>Fonte: </a:t>
            </a:r>
            <a:r>
              <a:rPr lang="pt-BR" sz="1400" dirty="0" err="1"/>
              <a:t>Connolly</a:t>
            </a:r>
            <a:r>
              <a:rPr lang="pt-BR" sz="1400" dirty="0"/>
              <a:t> Richard, </a:t>
            </a:r>
            <a:r>
              <a:rPr lang="en-US" sz="1400" dirty="0"/>
              <a:t>Russian Military Expenditure in Comparative Perspective: A Purchasing Power Parity Estimate</a:t>
            </a:r>
            <a:r>
              <a:rPr lang="pt-BR" sz="1400" dirty="0"/>
              <a:t>, CNA, 2019</a:t>
            </a:r>
          </a:p>
        </p:txBody>
      </p:sp>
    </p:spTree>
    <p:extLst>
      <p:ext uri="{BB962C8B-B14F-4D97-AF65-F5344CB8AC3E}">
        <p14:creationId xmlns:p14="http://schemas.microsoft.com/office/powerpoint/2010/main" val="269918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8C8D43B-418A-4583-A493-9503275ADB44}"/>
              </a:ext>
            </a:extLst>
          </p:cNvPr>
          <p:cNvSpPr txBox="1"/>
          <p:nvPr/>
        </p:nvSpPr>
        <p:spPr>
          <a:xfrm>
            <a:off x="511102" y="366538"/>
            <a:ext cx="11265455" cy="1092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/>
            <a:r>
              <a:rPr lang="pt-BR" sz="2800" dirty="0"/>
              <a:t>Condições externas para a guerra: “</a:t>
            </a:r>
            <a:r>
              <a:rPr lang="pt-BR" sz="2800" i="1" dirty="0" err="1"/>
              <a:t>Bear</a:t>
            </a:r>
            <a:r>
              <a:rPr lang="pt-BR" sz="2800" i="1" dirty="0"/>
              <a:t> </a:t>
            </a:r>
            <a:r>
              <a:rPr lang="pt-BR" sz="2800" i="1" dirty="0" err="1"/>
              <a:t>market</a:t>
            </a:r>
            <a:r>
              <a:rPr lang="pt-BR" sz="2800" dirty="0"/>
              <a:t>” geopolítico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O que mudou nas últimas décadas?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Crise financeira de 2008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Aumento da desigualdade &amp; Polarização política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Baixo dinamismo de algumas democracias liberais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Ascenção econômica de regime fechados (especialmente China)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Baixa disposição do ocidente em defender seus valores (Síria &amp; Oriente Médio, antigas repúblicas soviéticas, Afeganistão, Hong Kong, Venezuela, </a:t>
            </a:r>
            <a:r>
              <a:rPr lang="pt-BR" sz="2000" dirty="0" err="1"/>
              <a:t>etc</a:t>
            </a:r>
            <a:r>
              <a:rPr lang="pt-BR" sz="2000" dirty="0"/>
              <a:t>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Resultado = Para os governantes, o custo de desviar da ideologia dominante no pós-guerra fria foi reduzido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76963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8C8D43B-418A-4583-A493-9503275ADB44}"/>
              </a:ext>
            </a:extLst>
          </p:cNvPr>
          <p:cNvSpPr txBox="1"/>
          <p:nvPr/>
        </p:nvSpPr>
        <p:spPr>
          <a:xfrm>
            <a:off x="511103" y="366538"/>
            <a:ext cx="8949092" cy="120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r>
              <a:rPr lang="pt-BR" sz="2800" dirty="0"/>
              <a:t>Condições Internas: Quem é Vladimir Putin? </a:t>
            </a:r>
          </a:p>
          <a:p>
            <a:pPr algn="just"/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Segundo sua biografia oficial, com 16 anos Putin buscou a KGB para pedir emprego. Sete anos depois, se formou em direito e conseguiu o emprego, sendo designado para Dresden (Alemanha) em 1985.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 Com o colapso da União Soviética, a KGB indicou-o à prefeitura de São Petersburgo, onde chegou à vice-prefeito em curto período de tempo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Possuía duas funções: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Presidente do comitê internacional – responsável por negociar com as multinacionais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Negociar com as milícias, criando um escudo político para o prefeito </a:t>
            </a:r>
            <a:r>
              <a:rPr lang="pt-BR" sz="2000" dirty="0" err="1"/>
              <a:t>Anatoly</a:t>
            </a:r>
            <a:r>
              <a:rPr lang="pt-BR" sz="2000" dirty="0"/>
              <a:t> </a:t>
            </a:r>
            <a:r>
              <a:rPr lang="pt-BR" sz="2000" dirty="0" err="1"/>
              <a:t>Sobachak</a:t>
            </a:r>
            <a:r>
              <a:rPr lang="pt-BR" sz="2000" dirty="0"/>
              <a:t> (considerado seu mentor)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algn="just"/>
            <a:endParaRPr lang="pt-BR" sz="28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DBE45F2-7D76-4DAE-8DC4-95A68837A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2091" y="2719699"/>
            <a:ext cx="2103018" cy="295350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3367545-3F40-49B2-974E-BB3DB91C6B73}"/>
              </a:ext>
            </a:extLst>
          </p:cNvPr>
          <p:cNvSpPr txBox="1"/>
          <p:nvPr/>
        </p:nvSpPr>
        <p:spPr>
          <a:xfrm>
            <a:off x="9988894" y="5673202"/>
            <a:ext cx="2239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1980: </a:t>
            </a:r>
            <a:r>
              <a:rPr lang="en-US" sz="1600" dirty="0" err="1"/>
              <a:t>membro</a:t>
            </a:r>
            <a:r>
              <a:rPr lang="en-US" sz="1600" dirty="0"/>
              <a:t> da KGB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8481089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1269</Words>
  <Application>Microsoft Office PowerPoint</Application>
  <PresentationFormat>Widescreen</PresentationFormat>
  <Paragraphs>664</Paragraphs>
  <Slides>22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Overpass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respiro</dc:title>
  <dc:creator>Nova</dc:creator>
  <cp:lastModifiedBy>Andre Duarte</cp:lastModifiedBy>
  <cp:revision>33</cp:revision>
  <cp:lastPrinted>2022-04-25T12:35:09Z</cp:lastPrinted>
  <dcterms:created xsi:type="dcterms:W3CDTF">2020-09-25T15:05:21Z</dcterms:created>
  <dcterms:modified xsi:type="dcterms:W3CDTF">2022-04-25T12:36:38Z</dcterms:modified>
</cp:coreProperties>
</file>