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3"/>
  </p:notesMasterIdLst>
  <p:sldIdLst>
    <p:sldId id="383" r:id="rId3"/>
    <p:sldId id="408" r:id="rId4"/>
    <p:sldId id="783" r:id="rId5"/>
    <p:sldId id="705" r:id="rId6"/>
    <p:sldId id="609" r:id="rId7"/>
    <p:sldId id="710" r:id="rId8"/>
    <p:sldId id="409" r:id="rId9"/>
    <p:sldId id="487" r:id="rId10"/>
    <p:sldId id="441" r:id="rId11"/>
    <p:sldId id="482" r:id="rId12"/>
    <p:sldId id="532" r:id="rId13"/>
    <p:sldId id="615" r:id="rId14"/>
    <p:sldId id="693" r:id="rId15"/>
    <p:sldId id="271" r:id="rId16"/>
    <p:sldId id="694" r:id="rId17"/>
    <p:sldId id="540" r:id="rId18"/>
    <p:sldId id="534" r:id="rId19"/>
    <p:sldId id="523" r:id="rId20"/>
    <p:sldId id="551" r:id="rId21"/>
    <p:sldId id="552" r:id="rId22"/>
    <p:sldId id="698" r:id="rId23"/>
    <p:sldId id="560" r:id="rId24"/>
    <p:sldId id="602" r:id="rId25"/>
    <p:sldId id="604" r:id="rId26"/>
    <p:sldId id="784" r:id="rId27"/>
    <p:sldId id="488" r:id="rId28"/>
    <p:sldId id="612" r:id="rId29"/>
    <p:sldId id="706" r:id="rId30"/>
    <p:sldId id="606" r:id="rId31"/>
    <p:sldId id="782" r:id="rId3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C2B9"/>
    <a:srgbClr val="194B45"/>
    <a:srgbClr val="3E746D"/>
    <a:srgbClr val="25535A"/>
    <a:srgbClr val="26534F"/>
    <a:srgbClr val="F8F8F8"/>
    <a:srgbClr val="4EAC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D650A6-92CF-49C9-9789-C453D57D14CB}" v="8" dt="2024-08-07T11:47:17.88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7E5543-D5F8-488F-8D87-13C7A257646E}" type="datetimeFigureOut">
              <a:rPr lang="pt-BR" smtClean="0"/>
              <a:t>07/08/2024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D0FD73-4076-45E3-830A-ECA44EBD8B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5218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A89C7E07-3C67-C64C-8DA0-0404F6303970}" type="slidenum">
              <a:rPr lang="pt-BR" smtClean="0"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134168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C7E07-3C67-C64C-8DA0-0404F6303970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61837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C7E07-3C67-C64C-8DA0-0404F6303970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6428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D17A4D-8873-B5E0-B7E4-5789FC1C54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B88364B-4640-E48F-6768-1C5D62A97F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1E4B636-28F0-913A-9C5A-628AF8686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AB0F5-D58A-4F18-A2EB-DF9947BB8156}" type="datetimeFigureOut">
              <a:rPr lang="pt-BR" smtClean="0"/>
              <a:t>07/08/2024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817BD45-D120-6E89-B40E-5CA795A31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E632631-5992-F726-283D-3205CD604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D5283-AADA-4EED-B2EB-5F8C46DCA4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5774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378136-272C-7B35-6282-FA5FF9B47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C6A3745-95A2-18C5-1EE4-9C0A79EDAC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3705682-0762-16F4-2502-6EB437EAE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AB0F5-D58A-4F18-A2EB-DF9947BB8156}" type="datetimeFigureOut">
              <a:rPr lang="pt-BR" smtClean="0"/>
              <a:t>07/08/2024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24EAF93-6BE8-5091-DD62-7A894997E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C4EB800-10F7-3E20-9657-25B74210F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D5283-AADA-4EED-B2EB-5F8C46DCA4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0264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6E139DC-B17E-63DE-4FFC-D8BFC92B05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BAFC4EE-8C36-F413-92C4-AD138F4AC3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DB8C918-065F-FFEB-6B90-42BF66359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AB0F5-D58A-4F18-A2EB-DF9947BB8156}" type="datetimeFigureOut">
              <a:rPr lang="pt-BR" smtClean="0"/>
              <a:t>07/08/2024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7C04BB6-92DB-1A5D-20FD-CBFEB2291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2D0533B-D9F5-02A5-75D2-FCCE9FC61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D5283-AADA-4EED-B2EB-5F8C46DCA4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14365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>
            <a:extLst>
              <a:ext uri="{FF2B5EF4-FFF2-40B4-BE49-F238E27FC236}">
                <a16:creationId xmlns:a16="http://schemas.microsoft.com/office/drawing/2014/main" id="{806C6F65-35CD-D64B-992A-0C1C1E003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7" name="AutoForma 24">
              <a:extLst>
                <a:ext uri="{FF2B5EF4-FFF2-40B4-BE49-F238E27FC236}">
                  <a16:creationId xmlns:a16="http://schemas.microsoft.com/office/drawing/2014/main" id="{CFD467E2-FF13-7E4F-BEF9-EA1A17665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8" name="Forma Livre 7">
              <a:extLst>
                <a:ext uri="{FF2B5EF4-FFF2-40B4-BE49-F238E27FC236}">
                  <a16:creationId xmlns:a16="http://schemas.microsoft.com/office/drawing/2014/main" id="{CA85A327-3157-B442-993A-6900F7124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9" name="Forma Livre 8">
              <a:extLst>
                <a:ext uri="{FF2B5EF4-FFF2-40B4-BE49-F238E27FC236}">
                  <a16:creationId xmlns:a16="http://schemas.microsoft.com/office/drawing/2014/main" id="{9A459CB4-74AF-0544-AB1E-7CC6D10F8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10" name="Forma Livre 9">
              <a:extLst>
                <a:ext uri="{FF2B5EF4-FFF2-40B4-BE49-F238E27FC236}">
                  <a16:creationId xmlns:a16="http://schemas.microsoft.com/office/drawing/2014/main" id="{95A20BFD-9142-D64A-A78A-61B75FCA0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11" name="Forma Livre 10">
              <a:extLst>
                <a:ext uri="{FF2B5EF4-FFF2-40B4-BE49-F238E27FC236}">
                  <a16:creationId xmlns:a16="http://schemas.microsoft.com/office/drawing/2014/main" id="{B80736DF-C890-DB47-AEAA-D3D92505E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</p:grpSp>
      <p:sp>
        <p:nvSpPr>
          <p:cNvPr id="12" name="Título 1">
            <a:extLst>
              <a:ext uri="{FF2B5EF4-FFF2-40B4-BE49-F238E27FC236}">
                <a16:creationId xmlns:a16="http://schemas.microsoft.com/office/drawing/2014/main" id="{39F93F26-ED5C-E74E-BFBD-E3054DC1B9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89572"/>
            <a:ext cx="6787747" cy="1593507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pt-BR" sz="4400" b="1" i="0" spc="50" baseline="0">
                <a:latin typeface="+mj-lt"/>
              </a:defRPr>
            </a:lvl1pPr>
          </a:lstStyle>
          <a:p>
            <a:pPr rtl="0"/>
            <a:r>
              <a:rPr lang="pt-BR"/>
              <a:t>Clique para adicionar um título </a:t>
            </a:r>
          </a:p>
        </p:txBody>
      </p:sp>
      <p:sp>
        <p:nvSpPr>
          <p:cNvPr id="2" name="Espaço Reservado para Conteúdo 5">
            <a:extLst>
              <a:ext uri="{FF2B5EF4-FFF2-40B4-BE49-F238E27FC236}">
                <a16:creationId xmlns:a16="http://schemas.microsoft.com/office/drawing/2014/main" id="{186153BD-9D2B-47EB-3553-1D3F6663B2A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4359" y="2281918"/>
            <a:ext cx="6787747" cy="3708517"/>
          </a:xfrm>
        </p:spPr>
        <p:txBody>
          <a:bodyPr lIns="0" tIns="228600" rIns="0" bIns="0" rtlCol="0">
            <a:normAutofit/>
          </a:bodyPr>
          <a:lstStyle>
            <a:lvl1pPr marL="283464" indent="-283464">
              <a:lnSpc>
                <a:spcPct val="80000"/>
              </a:lnSpc>
              <a:spcBef>
                <a:spcPts val="2200"/>
              </a:spcBef>
              <a:buFont typeface="Arial" panose="020B0604020202020204" pitchFamily="34" charset="0"/>
              <a:buChar char="•"/>
              <a:defRPr lang="pt-BR" sz="2400" b="1" i="0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indent="-283464">
              <a:spcBef>
                <a:spcPts val="600"/>
              </a:spcBef>
              <a:defRPr lang="pt-BR" sz="2000"/>
            </a:lvl2pPr>
            <a:lvl3pPr indent="-283464">
              <a:spcBef>
                <a:spcPts val="1800"/>
              </a:spcBef>
              <a:defRPr lang="pt-BR" sz="2000"/>
            </a:lvl3pPr>
            <a:lvl4pPr indent="-283464">
              <a:spcBef>
                <a:spcPts val="1800"/>
              </a:spcBef>
              <a:defRPr lang="pt-BR" sz="2000"/>
            </a:lvl4pPr>
            <a:lvl5pPr indent="-283464">
              <a:spcBef>
                <a:spcPts val="1800"/>
              </a:spcBef>
              <a:defRPr lang="pt-BR" sz="2000"/>
            </a:lvl5pPr>
          </a:lstStyle>
          <a:p>
            <a:pPr lvl="0" rtl="0"/>
            <a:r>
              <a:rPr lang="pt-BR"/>
              <a:t>Clique para adicionar conteúdo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43" name="Espaço Reservado para o Número do Slide 42">
            <a:extLst>
              <a:ext uri="{FF2B5EF4-FFF2-40B4-BE49-F238E27FC236}">
                <a16:creationId xmlns:a16="http://schemas.microsoft.com/office/drawing/2014/main" id="{D80CCC8F-9CF1-9621-04EB-DFA68FEE42D2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294A09A9-5501-47C1-A89A-A340965A2BE2}" type="slidenum">
              <a:rPr lang="pt-BR" smtClean="0"/>
              <a:pPr rtl="0"/>
              <a:t>‹nº›</a:t>
            </a:fld>
            <a:endParaRPr lang="pt-BR" dirty="0">
              <a:latin typeface="+mn-lt"/>
            </a:endParaRPr>
          </a:p>
        </p:txBody>
      </p:sp>
      <p:sp>
        <p:nvSpPr>
          <p:cNvPr id="42" name="Espaço Reservado para Data 41">
            <a:extLst>
              <a:ext uri="{FF2B5EF4-FFF2-40B4-BE49-F238E27FC236}">
                <a16:creationId xmlns:a16="http://schemas.microsoft.com/office/drawing/2014/main" id="{29CE2856-DB8F-5603-C085-74C70560FAC8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>
              <a:latin typeface="+mn-lt"/>
            </a:endParaRPr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979826C1-7A52-DA25-F422-EE62DED7D1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0552" cy="0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51344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</p:spPr>
        <p:txBody>
          <a:bodyPr lIns="0" tIns="0" rIns="0" bIns="0" rtlCol="0" anchor="b">
            <a:noAutofit/>
          </a:bodyPr>
          <a:lstStyle>
            <a:lvl1pPr algn="l">
              <a:lnSpc>
                <a:spcPct val="80000"/>
              </a:lnSpc>
              <a:defRPr lang="pt-BR"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pt-BR"/>
              <a:t>Clique para adicionar um título </a:t>
            </a: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C26C18C3-ED25-DD4B-BA72-24932D54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" y="758752"/>
            <a:ext cx="6099248" cy="6099248"/>
            <a:chOff x="0" y="12289"/>
            <a:chExt cx="3550" cy="3551"/>
          </a:xfrm>
        </p:grpSpPr>
        <p:sp>
          <p:nvSpPr>
            <p:cNvPr id="10" name="Forma Livre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11" name="Forma Livre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12" name="Forma Livre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</p:grp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A69706A2-3726-FE4E-B923-E75D48597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99140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>
            <a:extLst>
              <a:ext uri="{FF2B5EF4-FFF2-40B4-BE49-F238E27FC236}">
                <a16:creationId xmlns:a16="http://schemas.microsoft.com/office/drawing/2014/main" id="{806C6F65-35CD-D64B-992A-0C1C1E003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7" name="AutoForma 24">
              <a:extLst>
                <a:ext uri="{FF2B5EF4-FFF2-40B4-BE49-F238E27FC236}">
                  <a16:creationId xmlns:a16="http://schemas.microsoft.com/office/drawing/2014/main" id="{CFD467E2-FF13-7E4F-BEF9-EA1A17665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8" name="Forma Livre 7">
              <a:extLst>
                <a:ext uri="{FF2B5EF4-FFF2-40B4-BE49-F238E27FC236}">
                  <a16:creationId xmlns:a16="http://schemas.microsoft.com/office/drawing/2014/main" id="{CA85A327-3157-B442-993A-6900F7124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9" name="Forma Livre 8">
              <a:extLst>
                <a:ext uri="{FF2B5EF4-FFF2-40B4-BE49-F238E27FC236}">
                  <a16:creationId xmlns:a16="http://schemas.microsoft.com/office/drawing/2014/main" id="{9A459CB4-74AF-0544-AB1E-7CC6D10F8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10" name="Forma Livre 9">
              <a:extLst>
                <a:ext uri="{FF2B5EF4-FFF2-40B4-BE49-F238E27FC236}">
                  <a16:creationId xmlns:a16="http://schemas.microsoft.com/office/drawing/2014/main" id="{95A20BFD-9142-D64A-A78A-61B75FCA0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11" name="Forma Livre 10">
              <a:extLst>
                <a:ext uri="{FF2B5EF4-FFF2-40B4-BE49-F238E27FC236}">
                  <a16:creationId xmlns:a16="http://schemas.microsoft.com/office/drawing/2014/main" id="{B80736DF-C890-DB47-AEAA-D3D92505E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</p:grpSp>
      <p:sp>
        <p:nvSpPr>
          <p:cNvPr id="12" name="Título 1">
            <a:extLst>
              <a:ext uri="{FF2B5EF4-FFF2-40B4-BE49-F238E27FC236}">
                <a16:creationId xmlns:a16="http://schemas.microsoft.com/office/drawing/2014/main" id="{39F93F26-ED5C-E74E-BFBD-E3054DC1B9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89572"/>
            <a:ext cx="6787747" cy="1593507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pt-BR" sz="4400" b="1" i="0" spc="50" baseline="0">
                <a:latin typeface="+mj-lt"/>
              </a:defRPr>
            </a:lvl1pPr>
          </a:lstStyle>
          <a:p>
            <a:pPr rtl="0"/>
            <a:r>
              <a:rPr lang="pt-BR"/>
              <a:t>Clique para adicionar um título </a:t>
            </a:r>
          </a:p>
        </p:txBody>
      </p:sp>
      <p:sp>
        <p:nvSpPr>
          <p:cNvPr id="2" name="Espaço Reservado para Conteúdo 5">
            <a:extLst>
              <a:ext uri="{FF2B5EF4-FFF2-40B4-BE49-F238E27FC236}">
                <a16:creationId xmlns:a16="http://schemas.microsoft.com/office/drawing/2014/main" id="{186153BD-9D2B-47EB-3553-1D3F6663B2A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4359" y="2281918"/>
            <a:ext cx="6787747" cy="3708517"/>
          </a:xfrm>
        </p:spPr>
        <p:txBody>
          <a:bodyPr lIns="0" tIns="228600" rIns="0" bIns="0" rtlCol="0">
            <a:normAutofit/>
          </a:bodyPr>
          <a:lstStyle>
            <a:lvl1pPr marL="283464" indent="-283464">
              <a:lnSpc>
                <a:spcPct val="80000"/>
              </a:lnSpc>
              <a:spcBef>
                <a:spcPts val="2200"/>
              </a:spcBef>
              <a:buFont typeface="Arial" panose="020B0604020202020204" pitchFamily="34" charset="0"/>
              <a:buChar char="•"/>
              <a:defRPr lang="pt-BR" sz="2400" b="1" i="0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indent="-283464">
              <a:spcBef>
                <a:spcPts val="600"/>
              </a:spcBef>
              <a:defRPr lang="pt-BR" sz="2000"/>
            </a:lvl2pPr>
            <a:lvl3pPr indent="-283464">
              <a:spcBef>
                <a:spcPts val="1800"/>
              </a:spcBef>
              <a:defRPr lang="pt-BR" sz="2000"/>
            </a:lvl3pPr>
            <a:lvl4pPr indent="-283464">
              <a:spcBef>
                <a:spcPts val="1800"/>
              </a:spcBef>
              <a:defRPr lang="pt-BR" sz="2000"/>
            </a:lvl4pPr>
            <a:lvl5pPr indent="-283464">
              <a:spcBef>
                <a:spcPts val="1800"/>
              </a:spcBef>
              <a:defRPr lang="pt-BR" sz="2000"/>
            </a:lvl5pPr>
          </a:lstStyle>
          <a:p>
            <a:pPr lvl="0" rtl="0"/>
            <a:r>
              <a:rPr lang="pt-BR"/>
              <a:t>Clique para adicionar conteúdo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43" name="Espaço Reservado para o Número do Slide 42">
            <a:extLst>
              <a:ext uri="{FF2B5EF4-FFF2-40B4-BE49-F238E27FC236}">
                <a16:creationId xmlns:a16="http://schemas.microsoft.com/office/drawing/2014/main" id="{D80CCC8F-9CF1-9621-04EB-DFA68FEE42D2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294A09A9-5501-47C1-A89A-A340965A2BE2}" type="slidenum">
              <a:rPr lang="pt-BR" smtClean="0"/>
              <a:pPr rtl="0"/>
              <a:t>‹nº›</a:t>
            </a:fld>
            <a:endParaRPr lang="pt-BR" dirty="0">
              <a:latin typeface="+mn-lt"/>
            </a:endParaRPr>
          </a:p>
        </p:txBody>
      </p:sp>
      <p:sp>
        <p:nvSpPr>
          <p:cNvPr id="42" name="Espaço Reservado para Data 41">
            <a:extLst>
              <a:ext uri="{FF2B5EF4-FFF2-40B4-BE49-F238E27FC236}">
                <a16:creationId xmlns:a16="http://schemas.microsoft.com/office/drawing/2014/main" id="{29CE2856-DB8F-5603-C085-74C70560FAC8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>
              <a:latin typeface="+mn-lt"/>
            </a:endParaRPr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979826C1-7A52-DA25-F422-EE62DED7D1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0552" cy="0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42399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da seção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Imagem 3">
            <a:extLst>
              <a:ext uri="{FF2B5EF4-FFF2-40B4-BE49-F238E27FC236}">
                <a16:creationId xmlns:a16="http://schemas.microsoft.com/office/drawing/2014/main" id="{B79D0555-EBDC-B53A-212D-A5921795FEC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80543"/>
          </a:xfrm>
          <a:custGeom>
            <a:avLst/>
            <a:gdLst>
              <a:gd name="connsiteX0" fmla="*/ 6309360 w 12192000"/>
              <a:gd name="connsiteY0" fmla="*/ 3951843 h 6880543"/>
              <a:gd name="connsiteX1" fmla="*/ 6309360 w 12192000"/>
              <a:gd name="connsiteY1" fmla="*/ 4052427 h 6880543"/>
              <a:gd name="connsiteX2" fmla="*/ 8442960 w 12192000"/>
              <a:gd name="connsiteY2" fmla="*/ 4052427 h 6880543"/>
              <a:gd name="connsiteX3" fmla="*/ 8442960 w 12192000"/>
              <a:gd name="connsiteY3" fmla="*/ 3951843 h 6880543"/>
              <a:gd name="connsiteX4" fmla="*/ 0 w 12192000"/>
              <a:gd name="connsiteY4" fmla="*/ 0 h 6880543"/>
              <a:gd name="connsiteX5" fmla="*/ 12192000 w 12192000"/>
              <a:gd name="connsiteY5" fmla="*/ 0 h 6880543"/>
              <a:gd name="connsiteX6" fmla="*/ 12192000 w 12192000"/>
              <a:gd name="connsiteY6" fmla="*/ 6880543 h 6880543"/>
              <a:gd name="connsiteX7" fmla="*/ 0 w 12192000"/>
              <a:gd name="connsiteY7" fmla="*/ 6880543 h 6880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80543">
                <a:moveTo>
                  <a:pt x="6309360" y="3951843"/>
                </a:moveTo>
                <a:lnTo>
                  <a:pt x="6309360" y="4052427"/>
                </a:lnTo>
                <a:lnTo>
                  <a:pt x="8442960" y="4052427"/>
                </a:lnTo>
                <a:lnTo>
                  <a:pt x="8442960" y="3951843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80543"/>
                </a:lnTo>
                <a:lnTo>
                  <a:pt x="0" y="6880543"/>
                </a:lnTo>
                <a:close/>
              </a:path>
            </a:pathLst>
          </a:custGeom>
        </p:spPr>
        <p:txBody>
          <a:bodyPr wrap="square" tIns="182880" rtlCol="0">
            <a:noAutofit/>
          </a:bodyPr>
          <a:lstStyle>
            <a:lvl1pPr marL="0" indent="0" algn="ctr">
              <a:buNone/>
              <a:defRPr lang="pt-BR" sz="20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/>
              <a:t>Clique no ícone para adicionar uma imagem</a:t>
            </a:r>
          </a:p>
        </p:txBody>
      </p:sp>
      <p:sp>
        <p:nvSpPr>
          <p:cNvPr id="18" name="Título 1">
            <a:extLst>
              <a:ext uri="{FF2B5EF4-FFF2-40B4-BE49-F238E27FC236}">
                <a16:creationId xmlns:a16="http://schemas.microsoft.com/office/drawing/2014/main" id="{8D492973-78E3-D34E-835E-CF2D451701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9359" y="444933"/>
            <a:ext cx="5477479" cy="3291840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pt-BR" sz="60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pt-BR"/>
              <a:t>Clique para adicionar um título 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96BA398-1ED2-1FCA-63B9-8915A8C7A5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09360" y="3951843"/>
            <a:ext cx="2133600" cy="10058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</a:lstStyle>
          <a:p>
            <a:pPr algn="ctr" rt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345027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104">
          <p15:clr>
            <a:srgbClr val="FBAE40"/>
          </p15:clr>
        </p15:guide>
        <p15:guide id="3" pos="4344">
          <p15:clr>
            <a:srgbClr val="FBAE40"/>
          </p15:clr>
        </p15:guide>
        <p15:guide id="4" pos="4560">
          <p15:clr>
            <a:srgbClr val="FBAE40"/>
          </p15:clr>
        </p15:guide>
        <p15:guide id="8" orient="horz" pos="1848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99835" y="430529"/>
            <a:ext cx="5486400" cy="3291840"/>
          </a:xfrm>
          <a:prstGeom prst="rect">
            <a:avLst/>
          </a:prstGeom>
        </p:spPr>
        <p:txBody>
          <a:bodyPr lIns="0" tIns="0" rIns="0" bIns="0" rtlCol="0" anchor="b">
            <a:noAutofit/>
          </a:bodyPr>
          <a:lstStyle>
            <a:lvl1pPr algn="l">
              <a:lnSpc>
                <a:spcPct val="80000"/>
              </a:lnSpc>
              <a:defRPr lang="pt-BR"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pt-BR"/>
              <a:t>Clique para adicionar um título </a:t>
            </a:r>
          </a:p>
        </p:txBody>
      </p:sp>
      <p:sp>
        <p:nvSpPr>
          <p:cNvPr id="6" name="Espaço Reservado para Imagem 5">
            <a:extLst>
              <a:ext uri="{FF2B5EF4-FFF2-40B4-BE49-F238E27FC236}">
                <a16:creationId xmlns:a16="http://schemas.microsoft.com/office/drawing/2014/main" id="{A9973BC6-F6E5-0B3B-C8AB-0AC4020D4E8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-11113"/>
            <a:ext cx="5791200" cy="6880226"/>
          </a:xfrm>
        </p:spPr>
        <p:txBody>
          <a:bodyPr rtlCol="0">
            <a:normAutofit/>
          </a:bodyPr>
          <a:lstStyle>
            <a:lvl1pPr marL="0" indent="0" algn="ctr">
              <a:buNone/>
              <a:defRPr lang="pt-BR" sz="2000"/>
            </a:lvl1pPr>
          </a:lstStyle>
          <a:p>
            <a:pPr rtl="0"/>
            <a:r>
              <a:rPr lang="pt-BR"/>
              <a:t>Clique no ícone para adicionar uma imagem</a:t>
            </a:r>
          </a:p>
        </p:txBody>
      </p:sp>
      <p:sp>
        <p:nvSpPr>
          <p:cNvPr id="18" name="Espaço Reservado para Texto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99835" y="4568602"/>
            <a:ext cx="5486400" cy="164592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lang="pt-BR" sz="2400" b="1" i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 lang="pt-BR" sz="4000"/>
            </a:lvl2pPr>
            <a:lvl3pPr>
              <a:defRPr lang="pt-BR" sz="4000"/>
            </a:lvl3pPr>
            <a:lvl4pPr>
              <a:defRPr lang="pt-BR" sz="4000"/>
            </a:lvl4pPr>
            <a:lvl5pPr>
              <a:defRPr lang="pt-BR" sz="4000"/>
            </a:lvl5pPr>
          </a:lstStyle>
          <a:p>
            <a:pPr lvl="0" rtl="0"/>
            <a:r>
              <a:rPr lang="pt-BR"/>
              <a:t>Clique para adicionar o texto</a:t>
            </a:r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29169ED6-4B82-6844-119F-AC15CDF2D3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75043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umo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C57F1500-1A16-D1EF-4F0C-030852B291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" name="Grupo 9">
            <a:extLst>
              <a:ext uri="{FF2B5EF4-FFF2-40B4-BE49-F238E27FC236}">
                <a16:creationId xmlns:a16="http://schemas.microsoft.com/office/drawing/2014/main" id="{2D07A0BE-3890-193E-9439-F294E61A7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11" name="Forma Livre 19">
              <a:extLst>
                <a:ext uri="{FF2B5EF4-FFF2-40B4-BE49-F238E27FC236}">
                  <a16:creationId xmlns:a16="http://schemas.microsoft.com/office/drawing/2014/main" id="{C05217ED-C258-E6CE-BA7F-28A6EA41BCD3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12" name="Forma Livre 20">
              <a:extLst>
                <a:ext uri="{FF2B5EF4-FFF2-40B4-BE49-F238E27FC236}">
                  <a16:creationId xmlns:a16="http://schemas.microsoft.com/office/drawing/2014/main" id="{F3E11A1F-14DD-BA35-D7D7-4D4ADEAA348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13" name="Forma Livre 21">
              <a:extLst>
                <a:ext uri="{FF2B5EF4-FFF2-40B4-BE49-F238E27FC236}">
                  <a16:creationId xmlns:a16="http://schemas.microsoft.com/office/drawing/2014/main" id="{F14541B0-973F-7E21-1019-D2FB83C8C0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</p:grpSp>
      <p:sp>
        <p:nvSpPr>
          <p:cNvPr id="32" name="Título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02875"/>
            <a:ext cx="10873740" cy="1680205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pt-BR" sz="4400" b="1" i="0">
                <a:latin typeface="+mj-lt"/>
              </a:defRPr>
            </a:lvl1pPr>
          </a:lstStyle>
          <a:p>
            <a:pPr rtl="0"/>
            <a:r>
              <a:rPr lang="pt-BR"/>
              <a:t>Clique para adicionar um título </a:t>
            </a:r>
          </a:p>
        </p:txBody>
      </p:sp>
      <p:sp>
        <p:nvSpPr>
          <p:cNvPr id="2" name="Espaço Reservado para Conteúdo 5">
            <a:extLst>
              <a:ext uri="{FF2B5EF4-FFF2-40B4-BE49-F238E27FC236}">
                <a16:creationId xmlns:a16="http://schemas.microsoft.com/office/drawing/2014/main" id="{F6FE0DC0-B0D7-F4D6-8038-177AD7A8C21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57600" y="2282008"/>
            <a:ext cx="7810500" cy="3699328"/>
          </a:xfrm>
        </p:spPr>
        <p:txBody>
          <a:bodyPr lIns="0" tIns="228600" rIns="0" bIns="0" rtlCol="0">
            <a:normAutofit/>
          </a:bodyPr>
          <a:lstStyle>
            <a:lvl1pPr marL="283464" indent="-283464">
              <a:spcBef>
                <a:spcPts val="1800"/>
              </a:spcBef>
              <a:buFont typeface="Arial" panose="020B0604020202020204" pitchFamily="34" charset="0"/>
              <a:buChar char="•"/>
              <a:defRPr lang="pt-BR" sz="2000"/>
            </a:lvl1pPr>
            <a:lvl2pPr indent="-283464">
              <a:spcBef>
                <a:spcPts val="1800"/>
              </a:spcBef>
              <a:defRPr lang="pt-BR" sz="2000"/>
            </a:lvl2pPr>
            <a:lvl3pPr indent="-283464">
              <a:spcBef>
                <a:spcPts val="1800"/>
              </a:spcBef>
              <a:defRPr lang="pt-BR" sz="2000"/>
            </a:lvl3pPr>
            <a:lvl4pPr indent="-283464">
              <a:spcBef>
                <a:spcPts val="1800"/>
              </a:spcBef>
              <a:defRPr lang="pt-BR" sz="2000"/>
            </a:lvl4pPr>
            <a:lvl5pPr indent="-283464">
              <a:spcBef>
                <a:spcPts val="1800"/>
              </a:spcBef>
              <a:defRPr lang="pt-BR" sz="2000"/>
            </a:lvl5pPr>
          </a:lstStyle>
          <a:p>
            <a:pPr lvl="0" rtl="0"/>
            <a:r>
              <a:rPr lang="pt-BR"/>
              <a:t>Clique para adicionar conteúdo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8" name="Espaço Reservado para o Número do Slide 7">
            <a:extLst>
              <a:ext uri="{FF2B5EF4-FFF2-40B4-BE49-F238E27FC236}">
                <a16:creationId xmlns:a16="http://schemas.microsoft.com/office/drawing/2014/main" id="{7ED58739-4346-5104-B1AC-89ED035912A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294A09A9-5501-47C1-A89A-A340965A2BE2}" type="slidenum">
              <a:rPr lang="pt-BR" smtClean="0"/>
              <a:pPr rtl="0"/>
              <a:t>‹nº›</a:t>
            </a:fld>
            <a:endParaRPr lang="pt-BR" dirty="0">
              <a:latin typeface="+mn-lt"/>
            </a:endParaRP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9272B8D-F380-9F1A-C8E6-BDD2352B1763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702804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</p:spPr>
        <p:txBody>
          <a:bodyPr lIns="0" tIns="0" rIns="0" bIns="0" rtlCol="0" anchor="b">
            <a:noAutofit/>
          </a:bodyPr>
          <a:lstStyle>
            <a:lvl1pPr algn="l">
              <a:lnSpc>
                <a:spcPct val="80000"/>
              </a:lnSpc>
              <a:defRPr lang="pt-BR"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pt-BR"/>
              <a:t>Clique para adicionar um título </a:t>
            </a: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C26C18C3-ED25-DD4B-BA72-24932D54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" y="758752"/>
            <a:ext cx="6099248" cy="6099248"/>
            <a:chOff x="0" y="12289"/>
            <a:chExt cx="3550" cy="3551"/>
          </a:xfrm>
        </p:grpSpPr>
        <p:sp>
          <p:nvSpPr>
            <p:cNvPr id="10" name="Forma Livre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11" name="Forma Livre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12" name="Forma Livre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</p:grp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A69706A2-3726-FE4E-B923-E75D48597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Espaço Reservado para Texto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09905" y="4549552"/>
            <a:ext cx="5486400" cy="164592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lang="pt-BR" sz="2400" b="1" i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 lang="pt-BR" sz="4000"/>
            </a:lvl2pPr>
            <a:lvl3pPr>
              <a:defRPr lang="pt-BR" sz="4000"/>
            </a:lvl3pPr>
            <a:lvl4pPr>
              <a:defRPr lang="pt-BR" sz="4000"/>
            </a:lvl4pPr>
            <a:lvl5pPr>
              <a:defRPr lang="pt-BR" sz="4000"/>
            </a:lvl5pPr>
          </a:lstStyle>
          <a:p>
            <a:pPr lvl="0" rtl="0"/>
            <a:r>
              <a:rPr lang="pt-BR"/>
              <a:t>Clique para adicionar o texto</a:t>
            </a:r>
          </a:p>
        </p:txBody>
      </p:sp>
    </p:spTree>
    <p:extLst>
      <p:ext uri="{BB962C8B-B14F-4D97-AF65-F5344CB8AC3E}">
        <p14:creationId xmlns:p14="http://schemas.microsoft.com/office/powerpoint/2010/main" val="721774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Dois Conteúdos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>
            <a:extLst>
              <a:ext uri="{FF2B5EF4-FFF2-40B4-BE49-F238E27FC236}">
                <a16:creationId xmlns:a16="http://schemas.microsoft.com/office/drawing/2014/main" id="{C97D5AF2-684A-4A8D-3D82-B57D7AC44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12" name="Forma Livre 4">
              <a:extLst>
                <a:ext uri="{FF2B5EF4-FFF2-40B4-BE49-F238E27FC236}">
                  <a16:creationId xmlns:a16="http://schemas.microsoft.com/office/drawing/2014/main" id="{8CF5F650-F8F0-F4FE-44DA-1F14ADE42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13" name="Forma Livre 5">
              <a:extLst>
                <a:ext uri="{FF2B5EF4-FFF2-40B4-BE49-F238E27FC236}">
                  <a16:creationId xmlns:a16="http://schemas.microsoft.com/office/drawing/2014/main" id="{18870924-E47D-404F-59B5-BD1C58F7B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14" name="Forma Livre 7">
              <a:extLst>
                <a:ext uri="{FF2B5EF4-FFF2-40B4-BE49-F238E27FC236}">
                  <a16:creationId xmlns:a16="http://schemas.microsoft.com/office/drawing/2014/main" id="{80806A65-E4FC-2F52-65B3-CC181E620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</p:grpSp>
      <p:sp>
        <p:nvSpPr>
          <p:cNvPr id="16" name="Título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278129"/>
            <a:ext cx="9778365" cy="1494596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pt-BR"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pt-BR"/>
              <a:t>Clique para adicionar um título </a:t>
            </a:r>
          </a:p>
        </p:txBody>
      </p:sp>
      <p:sp>
        <p:nvSpPr>
          <p:cNvPr id="2" name="Espaço Reservado para Conteúdo 5">
            <a:extLst>
              <a:ext uri="{FF2B5EF4-FFF2-40B4-BE49-F238E27FC236}">
                <a16:creationId xmlns:a16="http://schemas.microsoft.com/office/drawing/2014/main" id="{F14DA3C5-63E4-BAFB-1D68-47F71EEEE53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94360" y="2676525"/>
            <a:ext cx="4490827" cy="3597470"/>
          </a:xfrm>
        </p:spPr>
        <p:txBody>
          <a:bodyPr lIns="0" tIns="45720" rIns="0" bIns="0" rtlCol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lang="pt-BR" sz="2000"/>
            </a:lvl1pPr>
            <a:lvl2pPr marL="283464" indent="-283464">
              <a:spcBef>
                <a:spcPts val="1800"/>
              </a:spcBef>
              <a:defRPr lang="pt-BR" sz="2000"/>
            </a:lvl2pPr>
            <a:lvl3pPr marL="594360" indent="-283464">
              <a:spcBef>
                <a:spcPts val="1800"/>
              </a:spcBef>
              <a:defRPr lang="pt-BR" sz="2000"/>
            </a:lvl3pPr>
            <a:lvl4pPr marL="822960" indent="-283464">
              <a:spcBef>
                <a:spcPts val="1800"/>
              </a:spcBef>
              <a:defRPr lang="pt-BR" sz="2000"/>
            </a:lvl4pPr>
            <a:lvl5pPr marL="1005840" indent="-283464">
              <a:spcBef>
                <a:spcPts val="1800"/>
              </a:spcBef>
              <a:defRPr lang="pt-BR" sz="2000"/>
            </a:lvl5pPr>
          </a:lstStyle>
          <a:p>
            <a:pPr lvl="0" rtl="0"/>
            <a:r>
              <a:rPr lang="pt-BR"/>
              <a:t>Clique para adicionar conteúdo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3" name="Espaço Reservado para Conteúdo 5">
            <a:extLst>
              <a:ext uri="{FF2B5EF4-FFF2-40B4-BE49-F238E27FC236}">
                <a16:creationId xmlns:a16="http://schemas.microsoft.com/office/drawing/2014/main" id="{BD11386D-847E-8CF5-E56A-42E80A65A08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881898" y="2676525"/>
            <a:ext cx="4490827" cy="3597470"/>
          </a:xfrm>
        </p:spPr>
        <p:txBody>
          <a:bodyPr lIns="0" tIns="45720" rIns="0" bIns="0" rtlCol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lang="pt-BR" sz="2000"/>
            </a:lvl1pPr>
            <a:lvl2pPr marL="283464" indent="-283464">
              <a:spcBef>
                <a:spcPts val="1800"/>
              </a:spcBef>
              <a:defRPr lang="pt-BR" sz="2000"/>
            </a:lvl2pPr>
            <a:lvl3pPr marL="548640" indent="-283464">
              <a:spcBef>
                <a:spcPts val="1800"/>
              </a:spcBef>
              <a:defRPr lang="pt-BR" sz="2000"/>
            </a:lvl3pPr>
            <a:lvl4pPr marL="822960" indent="-283464">
              <a:spcBef>
                <a:spcPts val="1800"/>
              </a:spcBef>
              <a:defRPr lang="pt-BR" sz="2000"/>
            </a:lvl4pPr>
            <a:lvl5pPr marL="1005840" indent="-283464">
              <a:spcBef>
                <a:spcPts val="1800"/>
              </a:spcBef>
              <a:defRPr lang="pt-BR" sz="2000"/>
            </a:lvl5pPr>
          </a:lstStyle>
          <a:p>
            <a:pPr lvl="0" rtl="0"/>
            <a:r>
              <a:rPr lang="pt-BR"/>
              <a:t>Clique para adicionar conteúdo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10" name="Espaço Reservado para o Número do Slide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294A09A9-5501-47C1-A89A-A340965A2BE2}" type="slidenum">
              <a:rPr lang="pt-BR" smtClean="0"/>
              <a:pPr rtl="0"/>
              <a:t>‹nº›</a:t>
            </a:fld>
            <a:endParaRPr lang="pt-BR" dirty="0">
              <a:latin typeface="+mn-lt"/>
            </a:endParaRPr>
          </a:p>
        </p:txBody>
      </p:sp>
      <p:sp>
        <p:nvSpPr>
          <p:cNvPr id="8" name="Espaço Reservado para Data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>
              <a:latin typeface="+mn-lt"/>
            </a:endParaRPr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28329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804A1B-8FC5-35C8-225E-576DEB328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DDC14A7-7C77-E596-C9F2-5BE1C6CBCF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67B11BD-0BFD-6D8E-6EC4-36CE6D028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AB0F5-D58A-4F18-A2EB-DF9947BB8156}" type="datetimeFigureOut">
              <a:rPr lang="pt-BR" smtClean="0"/>
              <a:t>07/08/2024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821C641-B93C-30CD-8912-2B751F27C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D1D76D7-8EF2-B7B1-DA7F-F70DD1BA5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D5283-AADA-4EED-B2EB-5F8C46DCA4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59769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>
            <a:extLst>
              <a:ext uri="{FF2B5EF4-FFF2-40B4-BE49-F238E27FC236}">
                <a16:creationId xmlns:a16="http://schemas.microsoft.com/office/drawing/2014/main" id="{42E558A9-6DD6-E21D-3A8F-6707E1DD1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12" name="AutoForma 24">
              <a:extLst>
                <a:ext uri="{FF2B5EF4-FFF2-40B4-BE49-F238E27FC236}">
                  <a16:creationId xmlns:a16="http://schemas.microsoft.com/office/drawing/2014/main" id="{3FC994E4-318C-1E66-B4E4-8F8FD08E09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13" name="Forma Livre 7">
              <a:extLst>
                <a:ext uri="{FF2B5EF4-FFF2-40B4-BE49-F238E27FC236}">
                  <a16:creationId xmlns:a16="http://schemas.microsoft.com/office/drawing/2014/main" id="{17C00E6B-F625-6D6C-8364-9DD9F3C362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14" name="Forma Livre 8">
              <a:extLst>
                <a:ext uri="{FF2B5EF4-FFF2-40B4-BE49-F238E27FC236}">
                  <a16:creationId xmlns:a16="http://schemas.microsoft.com/office/drawing/2014/main" id="{C6197B87-4F65-7981-9463-84830CD3687F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18" name="Forma Livre 9">
              <a:extLst>
                <a:ext uri="{FF2B5EF4-FFF2-40B4-BE49-F238E27FC236}">
                  <a16:creationId xmlns:a16="http://schemas.microsoft.com/office/drawing/2014/main" id="{86AA517C-7217-D864-B7E7-40984A2880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19" name="Forma Livre 10">
              <a:extLst>
                <a:ext uri="{FF2B5EF4-FFF2-40B4-BE49-F238E27FC236}">
                  <a16:creationId xmlns:a16="http://schemas.microsoft.com/office/drawing/2014/main" id="{524013C6-491C-CAA2-5BD6-7C73596711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</p:grpSp>
      <p:sp>
        <p:nvSpPr>
          <p:cNvPr id="16" name="Título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18885" y="3499667"/>
            <a:ext cx="4939666" cy="2542810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pt-BR"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pt-BR"/>
              <a:t>Clique para adicionar um título </a:t>
            </a:r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47460" y="631317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Espaço Reservado para Conteúdo 5">
            <a:extLst>
              <a:ext uri="{FF2B5EF4-FFF2-40B4-BE49-F238E27FC236}">
                <a16:creationId xmlns:a16="http://schemas.microsoft.com/office/drawing/2014/main" id="{8007FA9C-C4D5-89EC-C457-5F329A338E1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3885" y="457201"/>
            <a:ext cx="5198269" cy="2305050"/>
          </a:xfrm>
        </p:spPr>
        <p:txBody>
          <a:bodyPr lIns="0" tIns="274320" rtlCol="0">
            <a:normAutofit/>
          </a:bodyPr>
          <a:lstStyle>
            <a:lvl1pPr marL="457200" indent="-457200">
              <a:spcBef>
                <a:spcPts val="1800"/>
              </a:spcBef>
              <a:buFont typeface="+mj-lt"/>
              <a:buAutoNum type="arabicPeriod"/>
              <a:defRPr lang="pt-BR" sz="2000"/>
            </a:lvl1pPr>
            <a:lvl2pPr marL="914400" indent="-457200">
              <a:spcBef>
                <a:spcPts val="1800"/>
              </a:spcBef>
              <a:buFont typeface="+mj-lt"/>
              <a:buAutoNum type="alphaLcPeriod"/>
              <a:defRPr lang="pt-BR" sz="2000"/>
            </a:lvl2pPr>
            <a:lvl3pPr marL="1371600" indent="-457200">
              <a:spcBef>
                <a:spcPts val="1800"/>
              </a:spcBef>
              <a:buFont typeface="+mj-lt"/>
              <a:buAutoNum type="arabicParenR"/>
              <a:defRPr lang="pt-BR" sz="2000"/>
            </a:lvl3pPr>
            <a:lvl4pPr marL="1371600" indent="0">
              <a:spcBef>
                <a:spcPts val="1800"/>
              </a:spcBef>
              <a:buFont typeface="+mj-lt"/>
              <a:buNone/>
              <a:defRPr lang="pt-BR" sz="2000"/>
            </a:lvl4pPr>
            <a:lvl5pPr marL="2286000" indent="-457200">
              <a:spcBef>
                <a:spcPts val="1800"/>
              </a:spcBef>
              <a:buFont typeface="+mj-lt"/>
              <a:buAutoNum type="arabicPeriod"/>
              <a:defRPr lang="pt-BR" sz="2000"/>
            </a:lvl5pPr>
          </a:lstStyle>
          <a:p>
            <a:pPr lvl="0" rtl="0"/>
            <a:r>
              <a:rPr lang="pt-BR"/>
              <a:t>Clique para adicionar conteúdo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endParaRPr lang="pt-BR" dirty="0"/>
          </a:p>
        </p:txBody>
      </p:sp>
      <p:sp>
        <p:nvSpPr>
          <p:cNvPr id="2" name="Espaço Reservado para Conteúdo 5">
            <a:extLst>
              <a:ext uri="{FF2B5EF4-FFF2-40B4-BE49-F238E27FC236}">
                <a16:creationId xmlns:a16="http://schemas.microsoft.com/office/drawing/2014/main" id="{3AC171DA-232D-44C1-6B93-40BACB298F4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94360" y="2810595"/>
            <a:ext cx="5198269" cy="3319513"/>
          </a:xfrm>
        </p:spPr>
        <p:txBody>
          <a:bodyPr lIns="0" tIns="45720" rIns="0" bIns="0" rtlCol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lang="pt-BR" sz="2000"/>
            </a:lvl1pPr>
            <a:lvl2pPr marL="283464" indent="-283464">
              <a:spcBef>
                <a:spcPts val="1800"/>
              </a:spcBef>
              <a:defRPr lang="pt-BR" sz="2000"/>
            </a:lvl2pPr>
            <a:lvl3pPr marL="548640" indent="-283464">
              <a:spcBef>
                <a:spcPts val="1800"/>
              </a:spcBef>
              <a:defRPr lang="pt-BR" sz="2000"/>
            </a:lvl3pPr>
            <a:lvl4pPr marL="822960" indent="-283464">
              <a:spcBef>
                <a:spcPts val="1800"/>
              </a:spcBef>
              <a:defRPr lang="pt-BR" sz="2000"/>
            </a:lvl4pPr>
            <a:lvl5pPr marL="1005840" indent="-283464">
              <a:spcBef>
                <a:spcPts val="1800"/>
              </a:spcBef>
              <a:defRPr lang="pt-BR" sz="2000"/>
            </a:lvl5pPr>
          </a:lstStyle>
          <a:p>
            <a:pPr lvl="0" rtl="0"/>
            <a:r>
              <a:rPr lang="pt-BR"/>
              <a:t>Clique para adicionar conteúdo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10" name="Espaço Reservado para o Número do Slide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294A09A9-5501-47C1-A89A-A340965A2BE2}" type="slidenum">
              <a:rPr lang="pt-BR" smtClean="0"/>
              <a:pPr rtl="0"/>
              <a:t>‹nº›</a:t>
            </a:fld>
            <a:endParaRPr lang="pt-BR" dirty="0">
              <a:latin typeface="+mn-lt"/>
            </a:endParaRPr>
          </a:p>
        </p:txBody>
      </p:sp>
      <p:sp>
        <p:nvSpPr>
          <p:cNvPr id="8" name="Espaço Reservado para Data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253118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e imagem do títul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ítulo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310" y="278129"/>
            <a:ext cx="5063490" cy="2354026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pt-BR"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pt-BR"/>
              <a:t>Clique para adicionar um título </a:t>
            </a:r>
          </a:p>
        </p:txBody>
      </p:sp>
      <p:sp>
        <p:nvSpPr>
          <p:cNvPr id="3" name="Espaço Reservado para Conteúdo 5">
            <a:extLst>
              <a:ext uri="{FF2B5EF4-FFF2-40B4-BE49-F238E27FC236}">
                <a16:creationId xmlns:a16="http://schemas.microsoft.com/office/drawing/2014/main" id="{1EF4505D-6803-3813-7738-04996342781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94360" y="3279579"/>
            <a:ext cx="5044440" cy="2994415"/>
          </a:xfrm>
        </p:spPr>
        <p:txBody>
          <a:bodyPr lIns="0" tIns="228600" rIns="0" bIns="0" rtlCol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lang="pt-BR" sz="2000"/>
            </a:lvl1pPr>
            <a:lvl2pPr indent="-283464">
              <a:spcBef>
                <a:spcPts val="1800"/>
              </a:spcBef>
              <a:defRPr lang="pt-BR" sz="2000"/>
            </a:lvl2pPr>
            <a:lvl3pPr indent="-283464">
              <a:spcBef>
                <a:spcPts val="1800"/>
              </a:spcBef>
              <a:defRPr lang="pt-BR" sz="2000"/>
            </a:lvl3pPr>
            <a:lvl4pPr indent="-283464">
              <a:spcBef>
                <a:spcPts val="1800"/>
              </a:spcBef>
              <a:defRPr lang="pt-BR" sz="2000"/>
            </a:lvl4pPr>
            <a:lvl5pPr indent="-283464">
              <a:spcBef>
                <a:spcPts val="1800"/>
              </a:spcBef>
              <a:defRPr lang="pt-BR" sz="2000"/>
            </a:lvl5pPr>
          </a:lstStyle>
          <a:p>
            <a:pPr lvl="0" rtl="0"/>
            <a:r>
              <a:rPr lang="pt-BR"/>
              <a:t>Clique para adicionar conteúdo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997459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Espaço Reservado para Imagem 11">
            <a:extLst>
              <a:ext uri="{FF2B5EF4-FFF2-40B4-BE49-F238E27FC236}">
                <a16:creationId xmlns:a16="http://schemas.microsoft.com/office/drawing/2014/main" id="{4658637A-5D36-6127-19BC-C203E23FA49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118225" cy="6858000"/>
          </a:xfrm>
        </p:spPr>
        <p:txBody>
          <a:bodyPr rtlCol="0">
            <a:normAutofit/>
          </a:bodyPr>
          <a:lstStyle>
            <a:lvl1pPr marL="0" indent="0" algn="ctr">
              <a:buNone/>
              <a:defRPr lang="pt-BR" sz="2000">
                <a:solidFill>
                  <a:schemeClr val="bg1"/>
                </a:solidFill>
              </a:defRPr>
            </a:lvl1pPr>
          </a:lstStyle>
          <a:p>
            <a:pPr rtl="0"/>
            <a:r>
              <a:rPr lang="pt-BR"/>
              <a:t>Clique no ícone para adicionar uma imagem</a:t>
            </a:r>
          </a:p>
        </p:txBody>
      </p:sp>
      <p:sp>
        <p:nvSpPr>
          <p:cNvPr id="10" name="Espaço Reservado para o Número do Slide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294A09A9-5501-47C1-A89A-A340965A2BE2}" type="slidenum">
              <a:rPr lang="pt-BR" smtClean="0"/>
              <a:pPr rtl="0"/>
              <a:t>‹nº›</a:t>
            </a:fld>
            <a:endParaRPr lang="pt-BR" dirty="0">
              <a:latin typeface="+mn-lt"/>
            </a:endParaRPr>
          </a:p>
        </p:txBody>
      </p:sp>
      <p:sp>
        <p:nvSpPr>
          <p:cNvPr id="8" name="Espaço Reservado para Data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315635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e tabela do títul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>
            <a:extLst>
              <a:ext uri="{FF2B5EF4-FFF2-40B4-BE49-F238E27FC236}">
                <a16:creationId xmlns:a16="http://schemas.microsoft.com/office/drawing/2014/main" id="{CF555767-B3D8-BD57-1D42-7F6E1E6689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9" name="Forma Livre 13">
              <a:extLst>
                <a:ext uri="{FF2B5EF4-FFF2-40B4-BE49-F238E27FC236}">
                  <a16:creationId xmlns:a16="http://schemas.microsoft.com/office/drawing/2014/main" id="{BC972B6D-098C-52F6-E990-52623B368FB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15" name="Forma Livre 14">
              <a:extLst>
                <a:ext uri="{FF2B5EF4-FFF2-40B4-BE49-F238E27FC236}">
                  <a16:creationId xmlns:a16="http://schemas.microsoft.com/office/drawing/2014/main" id="{3F0D3EE3-9A8C-531D-1EEE-1AFAB9F3BCA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17" name="Forma Livre 15">
              <a:extLst>
                <a:ext uri="{FF2B5EF4-FFF2-40B4-BE49-F238E27FC236}">
                  <a16:creationId xmlns:a16="http://schemas.microsoft.com/office/drawing/2014/main" id="{A2BE192C-1768-890B-EC1B-5ED6E1F82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</p:grpSp>
      <p:sp>
        <p:nvSpPr>
          <p:cNvPr id="16" name="Título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61409" y="4661717"/>
            <a:ext cx="7936230" cy="1380760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pt-BR"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pt-BR"/>
              <a:t>Clique para adicionar um título </a:t>
            </a:r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70935" y="631317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Espaço Reservado para Conteúdo 5">
            <a:extLst>
              <a:ext uri="{FF2B5EF4-FFF2-40B4-BE49-F238E27FC236}">
                <a16:creationId xmlns:a16="http://schemas.microsoft.com/office/drawing/2014/main" id="{8007FA9C-C4D5-89EC-C457-5F329A338E1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3885" y="584005"/>
            <a:ext cx="2825115" cy="3999060"/>
          </a:xfrm>
        </p:spPr>
        <p:txBody>
          <a:bodyPr lIns="0" tIns="274320" rtlCol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lang="pt-BR" sz="2000"/>
            </a:lvl1pPr>
            <a:lvl2pPr marL="457200" indent="0">
              <a:spcBef>
                <a:spcPts val="1800"/>
              </a:spcBef>
              <a:buNone/>
              <a:defRPr lang="pt-BR" sz="2000"/>
            </a:lvl2pPr>
            <a:lvl3pPr marL="914400" indent="0">
              <a:spcBef>
                <a:spcPts val="1800"/>
              </a:spcBef>
              <a:buNone/>
              <a:defRPr lang="pt-BR" sz="2000"/>
            </a:lvl3pPr>
            <a:lvl4pPr marL="1371600" indent="0">
              <a:spcBef>
                <a:spcPts val="1800"/>
              </a:spcBef>
              <a:buNone/>
              <a:defRPr lang="pt-BR" sz="2000"/>
            </a:lvl4pPr>
            <a:lvl5pPr marL="1828800" indent="0">
              <a:spcBef>
                <a:spcPts val="1800"/>
              </a:spcBef>
              <a:buNone/>
              <a:defRPr lang="pt-BR" sz="2000"/>
            </a:lvl5pPr>
          </a:lstStyle>
          <a:p>
            <a:pPr lvl="0" rtl="0"/>
            <a:r>
              <a:rPr lang="pt-BR"/>
              <a:t>Clique para adicionar conteúdo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BCAAA28-C292-C527-AD35-90836B8BB97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70934" y="584005"/>
            <a:ext cx="7926705" cy="3999060"/>
          </a:xfrm>
        </p:spPr>
        <p:txBody>
          <a:bodyPr lIns="0" rtlCol="0">
            <a:normAutofit/>
          </a:bodyPr>
          <a:lstStyle>
            <a:lvl1pPr marL="0" indent="0">
              <a:spcBef>
                <a:spcPts val="1800"/>
              </a:spcBef>
              <a:buNone/>
              <a:defRPr lang="pt-BR" sz="2000"/>
            </a:lvl1pPr>
            <a:lvl2pPr>
              <a:spcBef>
                <a:spcPts val="600"/>
              </a:spcBef>
              <a:defRPr lang="pt-BR" sz="2000"/>
            </a:lvl2pPr>
            <a:lvl3pPr>
              <a:spcBef>
                <a:spcPts val="1800"/>
              </a:spcBef>
              <a:defRPr lang="pt-BR" sz="2000"/>
            </a:lvl3pPr>
            <a:lvl4pPr>
              <a:spcBef>
                <a:spcPts val="1800"/>
              </a:spcBef>
              <a:defRPr lang="pt-BR" sz="2000"/>
            </a:lvl4pPr>
            <a:lvl5pPr>
              <a:spcBef>
                <a:spcPts val="1800"/>
              </a:spcBef>
              <a:defRPr lang="pt-BR" sz="2000"/>
            </a:lvl5pPr>
          </a:lstStyle>
          <a:p>
            <a:pPr lvl="0" rtl="0"/>
            <a:r>
              <a:rPr lang="pt-BR"/>
              <a:t>Clique para adicionar conteúdo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10" name="Espaço Reservado para o Número do Slide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294A09A9-5501-47C1-A89A-A340965A2BE2}" type="slidenum">
              <a:rPr lang="pt-BR" smtClean="0"/>
              <a:pPr rtl="0"/>
              <a:t>‹nº›</a:t>
            </a:fld>
            <a:endParaRPr lang="pt-BR" dirty="0">
              <a:latin typeface="+mn-lt"/>
            </a:endParaRPr>
          </a:p>
        </p:txBody>
      </p:sp>
      <p:sp>
        <p:nvSpPr>
          <p:cNvPr id="8" name="Espaço Reservado para Data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440796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Dois Conteúdo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>
            <a:extLst>
              <a:ext uri="{FF2B5EF4-FFF2-40B4-BE49-F238E27FC236}">
                <a16:creationId xmlns:a16="http://schemas.microsoft.com/office/drawing/2014/main" id="{C97D5AF2-684A-4A8D-3D82-B57D7AC44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12" name="Forma Livre 4">
              <a:extLst>
                <a:ext uri="{FF2B5EF4-FFF2-40B4-BE49-F238E27FC236}">
                  <a16:creationId xmlns:a16="http://schemas.microsoft.com/office/drawing/2014/main" id="{8CF5F650-F8F0-F4FE-44DA-1F14ADE42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13" name="Forma Livre 5">
              <a:extLst>
                <a:ext uri="{FF2B5EF4-FFF2-40B4-BE49-F238E27FC236}">
                  <a16:creationId xmlns:a16="http://schemas.microsoft.com/office/drawing/2014/main" id="{18870924-E47D-404F-59B5-BD1C58F7B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14" name="Forma Livre 7">
              <a:extLst>
                <a:ext uri="{FF2B5EF4-FFF2-40B4-BE49-F238E27FC236}">
                  <a16:creationId xmlns:a16="http://schemas.microsoft.com/office/drawing/2014/main" id="{80806A65-E4FC-2F52-65B3-CC181E620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</p:grpSp>
      <p:sp>
        <p:nvSpPr>
          <p:cNvPr id="16" name="Título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98408"/>
            <a:ext cx="10972800" cy="1574317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pt-BR"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pt-BR"/>
              <a:t>Clique para adicionar um título </a:t>
            </a:r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BCAAA28-C292-C527-AD35-90836B8BB97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5523" y="2676525"/>
            <a:ext cx="5746750" cy="3597470"/>
          </a:xfrm>
        </p:spPr>
        <p:txBody>
          <a:bodyPr lIns="0" rtlCol="0">
            <a:normAutofit/>
          </a:bodyPr>
          <a:lstStyle>
            <a:lvl1pPr marL="0" indent="0">
              <a:spcBef>
                <a:spcPts val="1800"/>
              </a:spcBef>
              <a:buNone/>
              <a:defRPr lang="pt-BR" sz="2000"/>
            </a:lvl1pPr>
            <a:lvl2pPr>
              <a:spcBef>
                <a:spcPts val="600"/>
              </a:spcBef>
              <a:defRPr lang="pt-BR" sz="2000"/>
            </a:lvl2pPr>
            <a:lvl3pPr>
              <a:spcBef>
                <a:spcPts val="1800"/>
              </a:spcBef>
              <a:defRPr lang="pt-BR" sz="2000"/>
            </a:lvl3pPr>
            <a:lvl4pPr>
              <a:spcBef>
                <a:spcPts val="1800"/>
              </a:spcBef>
              <a:defRPr lang="pt-BR" sz="2000"/>
            </a:lvl4pPr>
            <a:lvl5pPr>
              <a:spcBef>
                <a:spcPts val="1800"/>
              </a:spcBef>
              <a:defRPr lang="pt-BR" sz="2000"/>
            </a:lvl5pPr>
          </a:lstStyle>
          <a:p>
            <a:pPr lvl="0" rtl="0"/>
            <a:r>
              <a:rPr lang="pt-BR" dirty="0"/>
              <a:t>Clique para adicionar conteúdo</a:t>
            </a:r>
          </a:p>
          <a:p>
            <a:pPr lvl="1" rtl="0"/>
            <a:r>
              <a:rPr lang="pt-BR" dirty="0"/>
              <a:t>Segundo nível</a:t>
            </a:r>
          </a:p>
          <a:p>
            <a:pPr lvl="2" rtl="0"/>
            <a:r>
              <a:rPr lang="pt-BR" dirty="0"/>
              <a:t>Terceiro nível</a:t>
            </a:r>
          </a:p>
          <a:p>
            <a:pPr lvl="3" rtl="0"/>
            <a:r>
              <a:rPr lang="pt-BR" dirty="0"/>
              <a:t>Quarto nível</a:t>
            </a:r>
          </a:p>
          <a:p>
            <a:pPr lvl="4" rtl="0"/>
            <a:r>
              <a:rPr lang="pt-BR" dirty="0"/>
              <a:t>Quinto nível</a:t>
            </a:r>
          </a:p>
        </p:txBody>
      </p:sp>
      <p:sp>
        <p:nvSpPr>
          <p:cNvPr id="7" name="Espaço Reservado para Conteúdo 5">
            <a:extLst>
              <a:ext uri="{FF2B5EF4-FFF2-40B4-BE49-F238E27FC236}">
                <a16:creationId xmlns:a16="http://schemas.microsoft.com/office/drawing/2014/main" id="{8007FA9C-C4D5-89EC-C457-5F329A338E1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620000" y="2676525"/>
            <a:ext cx="3947160" cy="3597470"/>
          </a:xfrm>
        </p:spPr>
        <p:txBody>
          <a:bodyPr lIns="0" rtlCol="0">
            <a:normAutofit/>
          </a:bodyPr>
          <a:lstStyle>
            <a:lvl1pPr marL="342900" indent="-342900">
              <a:spcBef>
                <a:spcPts val="1800"/>
              </a:spcBef>
              <a:buFont typeface="Arial" panose="020B0604020202020204" pitchFamily="34" charset="0"/>
              <a:buChar char="•"/>
              <a:defRPr lang="pt-BR" sz="2000"/>
            </a:lvl1pPr>
            <a:lvl2pPr>
              <a:spcBef>
                <a:spcPts val="1800"/>
              </a:spcBef>
              <a:defRPr lang="pt-BR" sz="2000"/>
            </a:lvl2pPr>
            <a:lvl3pPr>
              <a:spcBef>
                <a:spcPts val="1800"/>
              </a:spcBef>
              <a:defRPr lang="pt-BR" sz="2000"/>
            </a:lvl3pPr>
            <a:lvl4pPr>
              <a:spcBef>
                <a:spcPts val="1800"/>
              </a:spcBef>
              <a:defRPr lang="pt-BR" sz="2000"/>
            </a:lvl4pPr>
            <a:lvl5pPr>
              <a:spcBef>
                <a:spcPts val="1800"/>
              </a:spcBef>
              <a:defRPr lang="pt-BR" sz="2000"/>
            </a:lvl5pPr>
          </a:lstStyle>
          <a:p>
            <a:pPr lvl="0" rtl="0"/>
            <a:r>
              <a:rPr lang="pt-BR"/>
              <a:t>Clique para adicionar conteúdo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8" name="Espaço Reservado para Data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>
              <a:latin typeface="+mn-lt"/>
            </a:endParaRPr>
          </a:p>
        </p:txBody>
      </p:sp>
      <p:sp>
        <p:nvSpPr>
          <p:cNvPr id="10" name="Espaço Reservado para o Número do Slide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294A09A9-5501-47C1-A89A-A340965A2BE2}" type="slidenum">
              <a:rPr lang="pt-BR" smtClean="0"/>
              <a:pPr rtl="0"/>
              <a:t>‹nº›</a:t>
            </a:fld>
            <a:endParaRPr lang="pt-B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911106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a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ítulo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202400"/>
            <a:ext cx="10972800" cy="1570325"/>
          </a:xfrm>
          <a:prstGeom prst="rect">
            <a:avLst/>
          </a:prstGeom>
        </p:spPr>
        <p:txBody>
          <a:bodyPr lIns="0" tIns="0" rIns="0" bIns="0" rtlCol="0" anchor="b" anchorCtr="0">
            <a:noAutofit/>
          </a:bodyPr>
          <a:lstStyle>
            <a:lvl1pPr>
              <a:defRPr lang="pt-BR"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pt-BR"/>
              <a:t>Clique para adicionar um título </a:t>
            </a:r>
          </a:p>
        </p:txBody>
      </p:sp>
      <p:sp>
        <p:nvSpPr>
          <p:cNvPr id="9" name="Espaço Reservado para Tabela 2">
            <a:extLst>
              <a:ext uri="{FF2B5EF4-FFF2-40B4-BE49-F238E27FC236}">
                <a16:creationId xmlns:a16="http://schemas.microsoft.com/office/drawing/2014/main" id="{1506B022-475A-6647-98FF-D5C319A0C7C4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594360" y="2628629"/>
            <a:ext cx="10972800" cy="3636740"/>
          </a:xfrm>
        </p:spPr>
        <p:txBody>
          <a:bodyPr rtlCol="0">
            <a:noAutofit/>
          </a:bodyPr>
          <a:lstStyle>
            <a:lvl1pPr>
              <a:defRPr lang="pt-BR"/>
            </a:lvl1pPr>
          </a:lstStyle>
          <a:p>
            <a:pPr rtl="0"/>
            <a:r>
              <a:rPr lang="pt-BR"/>
              <a:t>Clique no ícone para adicionar tabela</a:t>
            </a:r>
          </a:p>
        </p:txBody>
      </p:sp>
      <p:sp>
        <p:nvSpPr>
          <p:cNvPr id="10" name="Espaço Reservado para o Número do Slide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fld id="{294A09A9-5501-47C1-A89A-A340965A2BE2}" type="slidenum">
              <a:rPr lang="pt-BR" smtClean="0"/>
              <a:pPr rtl="0"/>
              <a:t>‹nº›</a:t>
            </a:fld>
            <a:endParaRPr lang="pt-BR" dirty="0">
              <a:latin typeface="+mn-lt"/>
            </a:endParaRPr>
          </a:p>
        </p:txBody>
      </p:sp>
      <p:sp>
        <p:nvSpPr>
          <p:cNvPr id="8" name="Espaço Reservado para Data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>
            <a:defPPr>
              <a:defRPr lang="pt-BR"/>
            </a:defPPr>
          </a:lstStyle>
          <a:p>
            <a:pPr rtl="0"/>
            <a:endParaRPr lang="pt-BR" dirty="0">
              <a:latin typeface="+mn-lt"/>
            </a:endParaRPr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8666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4360" y="411479"/>
            <a:ext cx="5486400" cy="3291840"/>
          </a:xfrm>
          <a:prstGeom prst="rect">
            <a:avLst/>
          </a:prstGeom>
        </p:spPr>
        <p:txBody>
          <a:bodyPr lIns="0" tIns="0" rIns="0" bIns="0" rtlCol="0" anchor="b">
            <a:noAutofit/>
          </a:bodyPr>
          <a:lstStyle>
            <a:lvl1pPr algn="l">
              <a:lnSpc>
                <a:spcPct val="80000"/>
              </a:lnSpc>
              <a:defRPr lang="pt-BR"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pt-BR"/>
              <a:t>Clique para adicionar um título </a:t>
            </a: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C26C18C3-ED25-DD4B-BA72-24932D54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flipH="1" flipV="1">
            <a:off x="6092752" y="0"/>
            <a:ext cx="6099248" cy="6099248"/>
            <a:chOff x="0" y="12289"/>
            <a:chExt cx="3550" cy="3551"/>
          </a:xfrm>
        </p:grpSpPr>
        <p:sp>
          <p:nvSpPr>
            <p:cNvPr id="10" name="Forma Livre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11" name="Forma Livre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  <p:sp>
          <p:nvSpPr>
            <p:cNvPr id="12" name="Forma Livre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>
              <a:defPPr>
                <a:defRPr lang="pt-BR"/>
              </a:defPPr>
            </a:lstStyle>
            <a:p>
              <a:pPr rtl="0"/>
              <a:endParaRPr lang="pt-BR" dirty="0"/>
            </a:p>
          </p:txBody>
        </p:sp>
      </p:grpSp>
      <p:sp>
        <p:nvSpPr>
          <p:cNvPr id="18" name="Espaço Reservado para Texto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4360" y="4549552"/>
            <a:ext cx="5486400" cy="164592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lang="pt-BR" sz="2400" b="1" i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 lang="pt-BR" sz="4000"/>
            </a:lvl2pPr>
            <a:lvl3pPr>
              <a:defRPr lang="pt-BR" sz="4000"/>
            </a:lvl3pPr>
            <a:lvl4pPr>
              <a:defRPr lang="pt-BR" sz="4000"/>
            </a:lvl4pPr>
            <a:lvl5pPr>
              <a:defRPr lang="pt-BR" sz="4000"/>
            </a:lvl5pPr>
          </a:lstStyle>
          <a:p>
            <a:pPr lvl="0" rtl="0"/>
            <a:r>
              <a:rPr lang="pt-BR"/>
              <a:t>Clique para adicionar o texto</a:t>
            </a:r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58B149C6-5AAC-B8E5-5411-EA38821F67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81544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2037C-1502-1F45-AF7C-F401346016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B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B15CE1-91E4-F94D-8991-36951CEFD3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AA792C-20C2-3D45-8ABE-5D44FAF84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71C0E-3B00-E745-A83D-088B921813AD}" type="datetimeFigureOut">
              <a:rPr lang="en-BR" smtClean="0"/>
              <a:t>08/07/2024</a:t>
            </a:fld>
            <a:endParaRPr lang="en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11B94C-3021-FD4C-9153-A6F6C8A58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D76C0E-1F55-104C-9F51-E14B706B6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650CD-E657-EB41-A607-95FC98E03BA0}" type="slidenum">
              <a:rPr lang="en-BR" smtClean="0"/>
              <a:t>‹nº›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482691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6B44CC-2387-65E1-0434-E781A8089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86178B7-55F0-F917-CEF8-6D66D83152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6664434-DFF9-26A6-EE45-C26F5953D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AB0F5-D58A-4F18-A2EB-DF9947BB8156}" type="datetimeFigureOut">
              <a:rPr lang="pt-BR" smtClean="0"/>
              <a:t>07/08/2024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FFB01E6-BED4-DFA3-41E2-3971219B0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C935E2D-67B4-635C-1CF4-DA47F9ADB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D5283-AADA-4EED-B2EB-5F8C46DCA4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6660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EB7C93-BAD7-DBAD-DA0C-03D4B9D4B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FF7F0EC-5ABE-F172-73BC-91B9FDE733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06F6EF9-D2D7-09ED-3B6C-27B1AB9A95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70FCCCC-5E77-E1B1-121A-DD433FFFC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AB0F5-D58A-4F18-A2EB-DF9947BB8156}" type="datetimeFigureOut">
              <a:rPr lang="pt-BR" smtClean="0"/>
              <a:t>07/08/2024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9D78E23-C25E-DC7D-3730-3608C0AC5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CB17A6F-23E0-55D5-3FE9-9E7B7C839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D5283-AADA-4EED-B2EB-5F8C46DCA4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9168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6C5C33-CF06-A0E3-4EF8-4CB99876D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9D28B6E-3175-2B82-1546-006F62F58F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158D784-068D-D2E7-5F52-77AF36B88A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CAC42CE4-FAA4-B82B-0E69-2201A440E5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EE15DA03-FE91-C18B-0A0E-B4AAC5C975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24B7B6A7-79D5-D69A-AAD1-2CA87DE47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AB0F5-D58A-4F18-A2EB-DF9947BB8156}" type="datetimeFigureOut">
              <a:rPr lang="pt-BR" smtClean="0"/>
              <a:t>07/08/2024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527C998F-56DE-D5D4-746D-EF29A6AB4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031F3B2-9D25-89E2-F66A-AA98B238D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D5283-AADA-4EED-B2EB-5F8C46DCA4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4663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134F0A-70CA-70BC-CF06-4E85ABD80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E2F6EC8-725C-D2FB-F0A9-A634DEA60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AB0F5-D58A-4F18-A2EB-DF9947BB8156}" type="datetimeFigureOut">
              <a:rPr lang="pt-BR" smtClean="0"/>
              <a:t>07/08/2024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6D3A705-DFC2-FE44-C3E1-D889B9BEE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8373082-8FA0-1BB2-60EB-8BFF4876F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D5283-AADA-4EED-B2EB-5F8C46DCA4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8377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8F6FC861-F05A-5589-8EFC-499E4F804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AB0F5-D58A-4F18-A2EB-DF9947BB8156}" type="datetimeFigureOut">
              <a:rPr lang="pt-BR" smtClean="0"/>
              <a:t>07/08/2024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FEF108DD-B7C2-74A2-5B4D-B7A2FB8E8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C4AF6C4-658B-88E1-1CCC-38CB0BD54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D5283-AADA-4EED-B2EB-5F8C46DCA4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9483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9E5959-0C77-A105-4974-9F9BF15B4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308B525-4C79-A4B5-9876-B503DF3ADC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047F218-FA18-8181-BBB2-E56923A5A0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1CA481E-D7CC-1DAE-5914-E05EEC041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AB0F5-D58A-4F18-A2EB-DF9947BB8156}" type="datetimeFigureOut">
              <a:rPr lang="pt-BR" smtClean="0"/>
              <a:t>07/08/2024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13A565F-B17C-CBDE-1725-BD441943F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663F1B8-CB8B-1E23-CFAA-409632718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D5283-AADA-4EED-B2EB-5F8C46DCA4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8187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6B23B2-8662-D1C6-BBAE-09A9F5361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1D20CB96-3FBA-37DE-2B6B-0E1A2AA19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F7A87DD-2FE5-97C6-C800-D02290B069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2B9258E-D0A9-0FCB-2D2F-4D0817D61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AB0F5-D58A-4F18-A2EB-DF9947BB8156}" type="datetimeFigureOut">
              <a:rPr lang="pt-BR" smtClean="0"/>
              <a:t>07/08/2024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9E363D5-CD0C-BB6A-D667-940E4164F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02E9B86-92F3-6820-571B-BC31C75DA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D5283-AADA-4EED-B2EB-5F8C46DCA4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4057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B54C6E24-640A-4ECA-9AFB-0947E105A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EB047E8-E37B-425F-DBA8-F4F2B15771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9A75F50-05B3-A481-4F1F-724060B436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9AB0F5-D58A-4F18-A2EB-DF9947BB8156}" type="datetimeFigureOut">
              <a:rPr lang="pt-BR" smtClean="0"/>
              <a:t>07/08/2024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6C41045-B7B4-833F-8887-646285E6CA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743D522-D07E-4429-D359-86B06290EE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D5283-AADA-4EED-B2EB-5F8C46DCA4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2858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EED84C6-50E6-6C43-8031-AFF6268E0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4360" y="1825625"/>
            <a:ext cx="103822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pt-BR"/>
            </a:defPPr>
          </a:lstStyle>
          <a:p>
            <a:pPr lvl="0" rtl="0"/>
            <a:r>
              <a:rPr lang="pt-BR"/>
              <a:t>Clique para editar o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12" name="Espaço Reservado para Título 11">
            <a:extLst>
              <a:ext uri="{FF2B5EF4-FFF2-40B4-BE49-F238E27FC236}">
                <a16:creationId xmlns:a16="http://schemas.microsoft.com/office/drawing/2014/main" id="{D41FC0AE-253D-D242-9C88-017078F8A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365125"/>
            <a:ext cx="104013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pt-BR"/>
            </a:defPPr>
          </a:lstStyle>
          <a:p>
            <a:pPr rtl="0"/>
            <a:r>
              <a:rPr lang="pt-BR"/>
              <a:t>Clique para editar o estilo de título Mestre</a:t>
            </a:r>
          </a:p>
        </p:txBody>
      </p:sp>
      <p:sp>
        <p:nvSpPr>
          <p:cNvPr id="30" name="Espaço Reservado para Data 3">
            <a:extLst>
              <a:ext uri="{FF2B5EF4-FFF2-40B4-BE49-F238E27FC236}">
                <a16:creationId xmlns:a16="http://schemas.microsoft.com/office/drawing/2014/main" id="{EF47083A-6D76-4B4D-87CA-E08E212F78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lang="pt-BR" sz="1100" b="0" i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endParaRPr lang="pt-BR" dirty="0">
              <a:latin typeface="+mn-lt"/>
            </a:endParaRPr>
          </a:p>
        </p:txBody>
      </p:sp>
      <p:sp>
        <p:nvSpPr>
          <p:cNvPr id="32" name="Espaço Reservado para o Número do Slide 5">
            <a:extLst>
              <a:ext uri="{FF2B5EF4-FFF2-40B4-BE49-F238E27FC236}">
                <a16:creationId xmlns:a16="http://schemas.microsoft.com/office/drawing/2014/main" id="{C8ADA0DF-3751-9A48-8A21-59F01C782D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4360" y="6332220"/>
            <a:ext cx="52324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lang="pt-BR" sz="1100" b="1" i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294A09A9-5501-47C1-A89A-A340965A2BE2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607876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5" r:id="rId14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lang="pt-BR" sz="4400" b="1" i="0" kern="1200" spc="100" baseline="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 lang="pt-BR">
          <a:solidFill>
            <a:schemeClr val="tx2"/>
          </a:solidFill>
        </a:defRPr>
      </a:lvl2pPr>
      <a:lvl3pPr eaLnBrk="1" hangingPunct="1">
        <a:defRPr lang="pt-BR">
          <a:solidFill>
            <a:schemeClr val="tx2"/>
          </a:solidFill>
        </a:defRPr>
      </a:lvl3pPr>
      <a:lvl4pPr eaLnBrk="1" hangingPunct="1">
        <a:defRPr lang="pt-BR">
          <a:solidFill>
            <a:schemeClr val="tx2"/>
          </a:solidFill>
        </a:defRPr>
      </a:lvl4pPr>
      <a:lvl5pPr eaLnBrk="1" hangingPunct="1">
        <a:defRPr lang="pt-BR">
          <a:solidFill>
            <a:schemeClr val="tx2"/>
          </a:solidFill>
        </a:defRPr>
      </a:lvl5pPr>
      <a:lvl6pPr eaLnBrk="1" hangingPunct="1">
        <a:defRPr lang="pt-BR">
          <a:solidFill>
            <a:schemeClr val="tx2"/>
          </a:solidFill>
        </a:defRPr>
      </a:lvl6pPr>
      <a:lvl7pPr eaLnBrk="1" hangingPunct="1">
        <a:defRPr lang="pt-BR">
          <a:solidFill>
            <a:schemeClr val="tx2"/>
          </a:solidFill>
        </a:defRPr>
      </a:lvl7pPr>
      <a:lvl8pPr eaLnBrk="1" hangingPunct="1">
        <a:defRPr lang="pt-BR">
          <a:solidFill>
            <a:schemeClr val="tx2"/>
          </a:solidFill>
        </a:defRPr>
      </a:lvl8pPr>
      <a:lvl9pPr eaLnBrk="1" hangingPunct="1">
        <a:defRPr lang="pt-BR">
          <a:solidFill>
            <a:schemeClr val="tx2"/>
          </a:solidFill>
        </a:defRPr>
      </a:lvl9pPr>
    </p:titleStyle>
    <p:bodyStyle>
      <a:lvl1pPr marL="228600" indent="-283464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pt-BR" sz="2800" b="0" i="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pt-BR" sz="2400" b="0" i="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pt-BR" sz="2000" b="0" i="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pt-BR" sz="1800" b="0" i="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pt-BR" sz="1800" b="0" i="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600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  <p15:guide id="17" pos="39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.sv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.sv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áfico 10">
            <a:extLst>
              <a:ext uri="{FF2B5EF4-FFF2-40B4-BE49-F238E27FC236}">
                <a16:creationId xmlns:a16="http://schemas.microsoft.com/office/drawing/2014/main" id="{6C01DBEC-1CDA-7C6D-2D77-C90A5D9726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05947" y="1298714"/>
            <a:ext cx="6715538" cy="671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6857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76A6EEDB-5AA2-A163-C2B5-04C91A063FDD}"/>
              </a:ext>
            </a:extLst>
          </p:cNvPr>
          <p:cNvSpPr txBox="1"/>
          <p:nvPr/>
        </p:nvSpPr>
        <p:spPr>
          <a:xfrm>
            <a:off x="92354" y="1291224"/>
            <a:ext cx="11836215" cy="4362284"/>
          </a:xfrm>
          <a:prstGeom prst="rect">
            <a:avLst/>
          </a:prstGeom>
          <a:noFill/>
        </p:spPr>
        <p:txBody>
          <a:bodyPr wrap="square" numCol="1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As cascata exemplificadas trazem situações que indicam que nos investimentos realizados nos fundos, ocorreram estruturações de forma inadequada desde o início, ou em alguns casos enfrentam problemas sistêmicos, nomeadamente:</a:t>
            </a:r>
          </a:p>
          <a:p>
            <a:pPr algn="just">
              <a:lnSpc>
                <a:spcPts val="2400"/>
              </a:lnSpc>
            </a:pPr>
            <a:endParaRPr lang="pt-BR" sz="1200" dirty="0">
              <a:solidFill>
                <a:schemeClr val="tx1">
                  <a:lumMod val="75000"/>
                  <a:lumOff val="25000"/>
                </a:schemeClr>
              </a:solidFill>
              <a:latin typeface="Montserrat" pitchFamily="2" charset="77"/>
            </a:endParaRPr>
          </a:p>
          <a:p>
            <a:pPr marL="742950" lvl="1" indent="-285750" algn="just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Má precificação de ativos,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marcações distorcidas nas carteiras e gestão dos Regimes com preocupações em relação aos tribunais de contas</a:t>
            </a:r>
          </a:p>
          <a:p>
            <a:pPr marL="742950" lvl="1" indent="-285750" algn="just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Estratégias de investimento defeituosas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, conflitos de interesse não gerenciados adequadamente,</a:t>
            </a:r>
          </a:p>
          <a:p>
            <a:pPr marL="742950" lvl="1" indent="-285750" algn="just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Problemas insanáveis como a estrutura inicial complexa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, convergência de interesses resolutiva (pag.2), restrições de mercado e compliance, partes relacionadas que colocaram outros gestores à frente das operações do passado, ganham tempo, ativos se deterioram, e as garantias das emissões que se esvaziaram, etc.</a:t>
            </a:r>
          </a:p>
          <a:p>
            <a:pPr algn="just">
              <a:lnSpc>
                <a:spcPts val="2400"/>
              </a:lnSpc>
            </a:pPr>
            <a:endParaRPr lang="pt-BR" sz="1200" dirty="0">
              <a:solidFill>
                <a:schemeClr val="tx1">
                  <a:lumMod val="75000"/>
                  <a:lumOff val="25000"/>
                </a:schemeClr>
              </a:solidFill>
              <a:latin typeface="Montserrat" pitchFamily="2" charset="77"/>
            </a:endParaRPr>
          </a:p>
          <a:p>
            <a:pPr algn="just">
              <a:lnSpc>
                <a:spcPts val="2400"/>
              </a:lnSpc>
            </a:pP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Normalmente existem algumas razões pelas quais esses ativos ou fundos sofrem esses efeitos:</a:t>
            </a:r>
          </a:p>
          <a:p>
            <a:pPr marL="742950" lvl="1" indent="-285750" algn="just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Governança e Diligencias falhas,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 </a:t>
            </a:r>
          </a:p>
          <a:p>
            <a:pPr marL="742950" lvl="1" indent="-285750" algn="just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Gestão ineficiente passado e presente,</a:t>
            </a:r>
          </a:p>
          <a:p>
            <a:pPr marL="742950" lvl="1" indent="-285750" algn="just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Arcabouço regulatório CVM, ANBIMA e Previdência  </a:t>
            </a:r>
            <a:endParaRPr lang="pt-BR" sz="1200" dirty="0">
              <a:solidFill>
                <a:schemeClr val="tx1">
                  <a:lumMod val="75000"/>
                  <a:lumOff val="25000"/>
                </a:schemeClr>
              </a:solidFill>
              <a:latin typeface="Montserrat" pitchFamily="2" charset="77"/>
            </a:endParaRPr>
          </a:p>
          <a:p>
            <a:pPr marL="742950" lvl="1" indent="-285750" algn="just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Players de mercado se alteram, fluxo decisório RPPS é complicado, assembleias cheias de divergências.</a:t>
            </a:r>
            <a:endParaRPr lang="pt-BR" sz="1200" dirty="0">
              <a:solidFill>
                <a:schemeClr val="tx1">
                  <a:lumMod val="75000"/>
                  <a:lumOff val="25000"/>
                </a:schemeClr>
              </a:solidFill>
              <a:latin typeface="Montserrat" pitchFamily="2" charset="77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1C091DC-CD24-CFF5-3898-236CD9CDF996}"/>
              </a:ext>
            </a:extLst>
          </p:cNvPr>
          <p:cNvGrpSpPr/>
          <p:nvPr/>
        </p:nvGrpSpPr>
        <p:grpSpPr>
          <a:xfrm>
            <a:off x="-30765" y="-29726"/>
            <a:ext cx="12322169" cy="97713"/>
            <a:chOff x="0" y="-144780"/>
            <a:chExt cx="12070080" cy="152159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8E7C102-5D79-938E-17E3-9B4703F903FA}"/>
                </a:ext>
              </a:extLst>
            </p:cNvPr>
            <p:cNvSpPr/>
            <p:nvPr/>
          </p:nvSpPr>
          <p:spPr>
            <a:xfrm>
              <a:off x="0" y="-144780"/>
              <a:ext cx="4023360" cy="152159"/>
            </a:xfrm>
            <a:prstGeom prst="rect">
              <a:avLst/>
            </a:prstGeom>
            <a:solidFill>
              <a:srgbClr val="4EAC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8F85443-FD31-817F-17F1-36660250E8E8}"/>
                </a:ext>
              </a:extLst>
            </p:cNvPr>
            <p:cNvSpPr/>
            <p:nvPr/>
          </p:nvSpPr>
          <p:spPr>
            <a:xfrm>
              <a:off x="4023360" y="-144780"/>
              <a:ext cx="4023360" cy="152159"/>
            </a:xfrm>
            <a:prstGeom prst="rect">
              <a:avLst/>
            </a:prstGeom>
            <a:solidFill>
              <a:srgbClr val="2553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F4E867A-DD02-2CFF-33C9-5563F07227E4}"/>
                </a:ext>
              </a:extLst>
            </p:cNvPr>
            <p:cNvSpPr/>
            <p:nvPr/>
          </p:nvSpPr>
          <p:spPr>
            <a:xfrm>
              <a:off x="8046720" y="-144780"/>
              <a:ext cx="4023360" cy="152159"/>
            </a:xfrm>
            <a:prstGeom prst="rect">
              <a:avLst/>
            </a:prstGeom>
            <a:solidFill>
              <a:srgbClr val="BCBE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30" name="object 2">
            <a:extLst>
              <a:ext uri="{FF2B5EF4-FFF2-40B4-BE49-F238E27FC236}">
                <a16:creationId xmlns:a16="http://schemas.microsoft.com/office/drawing/2014/main" id="{FC84E1C5-75F0-66C8-5E39-655D3A4D7476}"/>
              </a:ext>
            </a:extLst>
          </p:cNvPr>
          <p:cNvSpPr/>
          <p:nvPr/>
        </p:nvSpPr>
        <p:spPr>
          <a:xfrm>
            <a:off x="11356848" y="175967"/>
            <a:ext cx="764061" cy="304502"/>
          </a:xfrm>
          <a:prstGeom prst="rect">
            <a:avLst/>
          </a:prstGeom>
          <a:blipFill dpi="0" rotWithShape="1">
            <a:blip r:embed="rId2" cstate="print">
              <a:alphaModFix amt="34909"/>
            </a:blip>
            <a:srcRect/>
            <a:stretch>
              <a:fillRect t="2" b="-58031"/>
            </a:stretch>
          </a:blipFill>
        </p:spPr>
        <p:txBody>
          <a:bodyPr wrap="square" lIns="0" tIns="0" rIns="0" bIns="0" rtlCol="0"/>
          <a:lstStyle/>
          <a:p>
            <a:endParaRPr sz="14509" dirty="0"/>
          </a:p>
        </p:txBody>
      </p:sp>
      <p:sp>
        <p:nvSpPr>
          <p:cNvPr id="2" name="TextBox 7">
            <a:extLst>
              <a:ext uri="{FF2B5EF4-FFF2-40B4-BE49-F238E27FC236}">
                <a16:creationId xmlns:a16="http://schemas.microsoft.com/office/drawing/2014/main" id="{F8807D4A-57D4-46E9-F166-34FA69773037}"/>
              </a:ext>
            </a:extLst>
          </p:cNvPr>
          <p:cNvSpPr txBox="1"/>
          <p:nvPr/>
        </p:nvSpPr>
        <p:spPr>
          <a:xfrm>
            <a:off x="358266" y="350715"/>
            <a:ext cx="9755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spc="200" dirty="0">
                <a:solidFill>
                  <a:srgbClr val="255454"/>
                </a:solidFill>
                <a:latin typeface="Montserrat" pitchFamily="2" charset="77"/>
              </a:rPr>
              <a:t>Fundos e Ativos com Vícios de Origem</a:t>
            </a:r>
            <a:endParaRPr lang="en-BR" sz="2800" b="1" spc="200" dirty="0">
              <a:solidFill>
                <a:srgbClr val="255454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2002243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54558B38-FCB5-C6C6-76A2-AE50D39C4A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9209" y="-3602"/>
            <a:ext cx="7952195" cy="6887728"/>
          </a:xfrm>
          <a:prstGeom prst="rect">
            <a:avLst/>
          </a:prstGeom>
        </p:spPr>
      </p:pic>
      <p:pic>
        <p:nvPicPr>
          <p:cNvPr id="37" name="Picture 4">
            <a:extLst>
              <a:ext uri="{FF2B5EF4-FFF2-40B4-BE49-F238E27FC236}">
                <a16:creationId xmlns:a16="http://schemas.microsoft.com/office/drawing/2014/main" id="{E8B6C416-7C96-C4C1-1963-951123EF78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294" y="19130"/>
            <a:ext cx="12303698" cy="68649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39" name="TextBox 1">
            <a:extLst>
              <a:ext uri="{FF2B5EF4-FFF2-40B4-BE49-F238E27FC236}">
                <a16:creationId xmlns:a16="http://schemas.microsoft.com/office/drawing/2014/main" id="{CE4A77F8-0400-1891-1CD3-F41CBD718103}"/>
              </a:ext>
            </a:extLst>
          </p:cNvPr>
          <p:cNvSpPr txBox="1"/>
          <p:nvPr/>
        </p:nvSpPr>
        <p:spPr>
          <a:xfrm>
            <a:off x="311210" y="3752138"/>
            <a:ext cx="8515083" cy="1569658"/>
          </a:xfrm>
          <a:prstGeom prst="rect">
            <a:avLst/>
          </a:prstGeom>
          <a:noFill/>
          <a:ln w="25400">
            <a:miter lim="400000"/>
          </a:ln>
          <a:effectLst>
            <a:softEdge rad="2540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tIns="91439" bIns="91439">
            <a:spAutoFit/>
          </a:bodyPr>
          <a:lstStyle>
            <a:lvl1pPr>
              <a:lnSpc>
                <a:spcPct val="90000"/>
              </a:lnSpc>
              <a:defRPr sz="7800">
                <a:solidFill>
                  <a:srgbClr val="4B9DA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pPr>
              <a:lnSpc>
                <a:spcPts val="3600"/>
              </a:lnSpc>
            </a:pPr>
            <a:r>
              <a:rPr lang="pt-BR" sz="3200" b="1" dirty="0">
                <a:solidFill>
                  <a:schemeClr val="bg1"/>
                </a:solidFill>
                <a:latin typeface="Montserrat" pitchFamily="2" charset="77"/>
              </a:rPr>
              <a:t>ATIVOS INVESTIDOS</a:t>
            </a:r>
          </a:p>
          <a:p>
            <a:pPr>
              <a:lnSpc>
                <a:spcPts val="3600"/>
              </a:lnSpc>
            </a:pPr>
            <a:r>
              <a:rPr lang="pt-BR" sz="3200" i="1" dirty="0">
                <a:solidFill>
                  <a:schemeClr val="bg1"/>
                </a:solidFill>
                <a:latin typeface="Montserrat" pitchFamily="2" charset="77"/>
              </a:rPr>
              <a:t>TÍTULO PÚBLICO – DIVERGÊNCIA SELIC</a:t>
            </a:r>
          </a:p>
          <a:p>
            <a:pPr>
              <a:lnSpc>
                <a:spcPts val="3600"/>
              </a:lnSpc>
            </a:pPr>
            <a:r>
              <a:rPr lang="pt-BR" sz="3200" i="1" dirty="0">
                <a:solidFill>
                  <a:schemeClr val="bg1"/>
                </a:solidFill>
                <a:latin typeface="Montserrat" pitchFamily="2" charset="77"/>
              </a:rPr>
              <a:t>CREDITO PRIVADO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C036C0A-A2E7-B52F-D397-56C3033DFD3D}"/>
              </a:ext>
            </a:extLst>
          </p:cNvPr>
          <p:cNvGrpSpPr/>
          <p:nvPr/>
        </p:nvGrpSpPr>
        <p:grpSpPr>
          <a:xfrm>
            <a:off x="-12294" y="-29728"/>
            <a:ext cx="12303698" cy="48857"/>
            <a:chOff x="0" y="-144780"/>
            <a:chExt cx="12070080" cy="15215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83DFC77-D1AA-032B-69A1-E137EB65B186}"/>
                </a:ext>
              </a:extLst>
            </p:cNvPr>
            <p:cNvSpPr/>
            <p:nvPr/>
          </p:nvSpPr>
          <p:spPr>
            <a:xfrm>
              <a:off x="0" y="-144780"/>
              <a:ext cx="4023360" cy="152159"/>
            </a:xfrm>
            <a:prstGeom prst="rect">
              <a:avLst/>
            </a:prstGeom>
            <a:solidFill>
              <a:srgbClr val="4EAC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7D072FC-081D-F76F-5F75-345DD8ADC03B}"/>
                </a:ext>
              </a:extLst>
            </p:cNvPr>
            <p:cNvSpPr/>
            <p:nvPr/>
          </p:nvSpPr>
          <p:spPr>
            <a:xfrm>
              <a:off x="4023360" y="-144780"/>
              <a:ext cx="4023360" cy="152159"/>
            </a:xfrm>
            <a:prstGeom prst="rect">
              <a:avLst/>
            </a:prstGeom>
            <a:solidFill>
              <a:srgbClr val="2553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783B8C9-1AAF-8E23-A497-087D08D1B1AF}"/>
                </a:ext>
              </a:extLst>
            </p:cNvPr>
            <p:cNvSpPr/>
            <p:nvPr/>
          </p:nvSpPr>
          <p:spPr>
            <a:xfrm>
              <a:off x="8046720" y="-144780"/>
              <a:ext cx="4023360" cy="152159"/>
            </a:xfrm>
            <a:prstGeom prst="rect">
              <a:avLst/>
            </a:prstGeom>
            <a:solidFill>
              <a:srgbClr val="BCBE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22989249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1">
            <a:extLst>
              <a:ext uri="{FF2B5EF4-FFF2-40B4-BE49-F238E27FC236}">
                <a16:creationId xmlns:a16="http://schemas.microsoft.com/office/drawing/2014/main" id="{0F39492B-F3B3-2BF7-D3A1-11516A32A62C}"/>
              </a:ext>
            </a:extLst>
          </p:cNvPr>
          <p:cNvSpPr txBox="1"/>
          <p:nvPr/>
        </p:nvSpPr>
        <p:spPr>
          <a:xfrm>
            <a:off x="407851" y="516183"/>
            <a:ext cx="9467669" cy="627862"/>
          </a:xfrm>
          <a:prstGeom prst="rect">
            <a:avLst/>
          </a:prstGeom>
          <a:noFill/>
          <a:ln w="25400">
            <a:miter lim="400000"/>
          </a:ln>
          <a:effectLst>
            <a:softEdge rad="2540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tIns="91439" bIns="91439">
            <a:spAutoFit/>
          </a:bodyPr>
          <a:lstStyle>
            <a:lvl1pPr>
              <a:lnSpc>
                <a:spcPct val="90000"/>
              </a:lnSpc>
              <a:defRPr sz="7800">
                <a:solidFill>
                  <a:srgbClr val="4B9DA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r>
              <a:rPr lang="pt-BR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itchFamily="2" charset="77"/>
              </a:rPr>
              <a:t>CASCATA </a:t>
            </a:r>
            <a:r>
              <a:rPr lang="pt-BR" sz="3200" b="1" dirty="0">
                <a:solidFill>
                  <a:srgbClr val="26534F"/>
                </a:solidFill>
                <a:latin typeface="Montserrat" pitchFamily="2" charset="77"/>
              </a:rPr>
              <a:t>TMJ</a:t>
            </a:r>
          </a:p>
        </p:txBody>
      </p:sp>
      <p:cxnSp>
        <p:nvCxnSpPr>
          <p:cNvPr id="28" name="Straight Connector 48">
            <a:extLst>
              <a:ext uri="{FF2B5EF4-FFF2-40B4-BE49-F238E27FC236}">
                <a16:creationId xmlns:a16="http://schemas.microsoft.com/office/drawing/2014/main" id="{CB50EC65-BF16-FF29-3B35-7BF06006651A}"/>
              </a:ext>
            </a:extLst>
          </p:cNvPr>
          <p:cNvCxnSpPr>
            <a:cxnSpLocks/>
          </p:cNvCxnSpPr>
          <p:nvPr/>
        </p:nvCxnSpPr>
        <p:spPr>
          <a:xfrm>
            <a:off x="513733" y="1077143"/>
            <a:ext cx="547116" cy="0"/>
          </a:xfrm>
          <a:prstGeom prst="line">
            <a:avLst/>
          </a:prstGeom>
          <a:ln w="25400">
            <a:solidFill>
              <a:srgbClr val="5F95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E9C59CED-FE54-503A-424F-9FE55C8AE58E}"/>
              </a:ext>
            </a:extLst>
          </p:cNvPr>
          <p:cNvGrpSpPr/>
          <p:nvPr/>
        </p:nvGrpSpPr>
        <p:grpSpPr>
          <a:xfrm>
            <a:off x="0" y="-29728"/>
            <a:ext cx="12291404" cy="45719"/>
            <a:chOff x="0" y="-144780"/>
            <a:chExt cx="12070080" cy="15215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3CA85B2-AC84-31A1-9F4E-DBBECAA3DC52}"/>
                </a:ext>
              </a:extLst>
            </p:cNvPr>
            <p:cNvSpPr/>
            <p:nvPr/>
          </p:nvSpPr>
          <p:spPr>
            <a:xfrm>
              <a:off x="0" y="-144780"/>
              <a:ext cx="4023360" cy="152159"/>
            </a:xfrm>
            <a:prstGeom prst="rect">
              <a:avLst/>
            </a:prstGeom>
            <a:solidFill>
              <a:srgbClr val="4EAC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2F362A6-154A-AC52-3700-7CD0FA0D9E74}"/>
                </a:ext>
              </a:extLst>
            </p:cNvPr>
            <p:cNvSpPr/>
            <p:nvPr/>
          </p:nvSpPr>
          <p:spPr>
            <a:xfrm>
              <a:off x="4023360" y="-144780"/>
              <a:ext cx="4023360" cy="152159"/>
            </a:xfrm>
            <a:prstGeom prst="rect">
              <a:avLst/>
            </a:prstGeom>
            <a:solidFill>
              <a:srgbClr val="2553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4D5114F-069B-7FC5-2061-F0905258D8C4}"/>
                </a:ext>
              </a:extLst>
            </p:cNvPr>
            <p:cNvSpPr/>
            <p:nvPr/>
          </p:nvSpPr>
          <p:spPr>
            <a:xfrm>
              <a:off x="8046720" y="-144780"/>
              <a:ext cx="4023360" cy="152159"/>
            </a:xfrm>
            <a:prstGeom prst="rect">
              <a:avLst/>
            </a:prstGeom>
            <a:solidFill>
              <a:srgbClr val="BCBE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3" name="Imagem 2">
            <a:extLst>
              <a:ext uri="{FF2B5EF4-FFF2-40B4-BE49-F238E27FC236}">
                <a16:creationId xmlns:a16="http://schemas.microsoft.com/office/drawing/2014/main" id="{73A91ABE-CAD8-7E67-63B9-962F0909BD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372" y="1162145"/>
            <a:ext cx="10410169" cy="4749128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EDB8A492-2FA7-D896-29D7-4F094C98634C}"/>
              </a:ext>
            </a:extLst>
          </p:cNvPr>
          <p:cNvSpPr txBox="1"/>
          <p:nvPr/>
        </p:nvSpPr>
        <p:spPr>
          <a:xfrm>
            <a:off x="329579" y="1162145"/>
            <a:ext cx="1148538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pt-BR" sz="1100" dirty="0">
              <a:latin typeface="Montserrat" panose="00000500000000000000" pitchFamily="2" charset="0"/>
            </a:endParaRPr>
          </a:p>
          <a:p>
            <a:pPr marL="400050" indent="-400050" algn="just">
              <a:buFont typeface="Wingdings" panose="05000000000000000000" pitchFamily="2" charset="2"/>
              <a:buChar char="Ø"/>
            </a:pPr>
            <a:r>
              <a:rPr lang="pt-BR" sz="1100" dirty="0">
                <a:latin typeface="Montserrat" panose="00000500000000000000" pitchFamily="2" charset="0"/>
              </a:rPr>
              <a:t>Cascata em 29/02/2020:</a:t>
            </a:r>
          </a:p>
        </p:txBody>
      </p:sp>
    </p:spTree>
    <p:extLst>
      <p:ext uri="{BB962C8B-B14F-4D97-AF65-F5344CB8AC3E}">
        <p14:creationId xmlns:p14="http://schemas.microsoft.com/office/powerpoint/2010/main" val="20055739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1">
            <a:extLst>
              <a:ext uri="{FF2B5EF4-FFF2-40B4-BE49-F238E27FC236}">
                <a16:creationId xmlns:a16="http://schemas.microsoft.com/office/drawing/2014/main" id="{0F39492B-F3B3-2BF7-D3A1-11516A32A62C}"/>
              </a:ext>
            </a:extLst>
          </p:cNvPr>
          <p:cNvSpPr txBox="1"/>
          <p:nvPr/>
        </p:nvSpPr>
        <p:spPr>
          <a:xfrm>
            <a:off x="175278" y="129340"/>
            <a:ext cx="9467669" cy="627862"/>
          </a:xfrm>
          <a:prstGeom prst="rect">
            <a:avLst/>
          </a:prstGeom>
          <a:noFill/>
          <a:ln w="25400">
            <a:miter lim="400000"/>
          </a:ln>
          <a:effectLst>
            <a:softEdge rad="2540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tIns="91439" bIns="91439">
            <a:spAutoFit/>
          </a:bodyPr>
          <a:lstStyle>
            <a:lvl1pPr>
              <a:lnSpc>
                <a:spcPct val="90000"/>
              </a:lnSpc>
              <a:defRPr sz="7800">
                <a:solidFill>
                  <a:srgbClr val="4B9DA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r>
              <a:rPr lang="pt-BR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itchFamily="2" charset="77"/>
              </a:rPr>
              <a:t>CASCATA </a:t>
            </a:r>
            <a:r>
              <a:rPr lang="pt-BR" sz="3200" b="1" dirty="0">
                <a:solidFill>
                  <a:srgbClr val="26534F"/>
                </a:solidFill>
                <a:latin typeface="Montserrat" pitchFamily="2" charset="77"/>
              </a:rPr>
              <a:t>TMJ VICIOS DE ORIGEM</a:t>
            </a:r>
          </a:p>
        </p:txBody>
      </p:sp>
      <p:cxnSp>
        <p:nvCxnSpPr>
          <p:cNvPr id="28" name="Straight Connector 48">
            <a:extLst>
              <a:ext uri="{FF2B5EF4-FFF2-40B4-BE49-F238E27FC236}">
                <a16:creationId xmlns:a16="http://schemas.microsoft.com/office/drawing/2014/main" id="{CB50EC65-BF16-FF29-3B35-7BF06006651A}"/>
              </a:ext>
            </a:extLst>
          </p:cNvPr>
          <p:cNvCxnSpPr>
            <a:cxnSpLocks/>
          </p:cNvCxnSpPr>
          <p:nvPr/>
        </p:nvCxnSpPr>
        <p:spPr>
          <a:xfrm>
            <a:off x="538745" y="660163"/>
            <a:ext cx="547116" cy="0"/>
          </a:xfrm>
          <a:prstGeom prst="line">
            <a:avLst/>
          </a:prstGeom>
          <a:ln w="25400">
            <a:solidFill>
              <a:srgbClr val="5F95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E9C59CED-FE54-503A-424F-9FE55C8AE58E}"/>
              </a:ext>
            </a:extLst>
          </p:cNvPr>
          <p:cNvGrpSpPr/>
          <p:nvPr/>
        </p:nvGrpSpPr>
        <p:grpSpPr>
          <a:xfrm>
            <a:off x="0" y="-29728"/>
            <a:ext cx="12291404" cy="45719"/>
            <a:chOff x="0" y="-144780"/>
            <a:chExt cx="12070080" cy="15215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3CA85B2-AC84-31A1-9F4E-DBBECAA3DC52}"/>
                </a:ext>
              </a:extLst>
            </p:cNvPr>
            <p:cNvSpPr/>
            <p:nvPr/>
          </p:nvSpPr>
          <p:spPr>
            <a:xfrm>
              <a:off x="0" y="-144780"/>
              <a:ext cx="4023360" cy="152159"/>
            </a:xfrm>
            <a:prstGeom prst="rect">
              <a:avLst/>
            </a:prstGeom>
            <a:solidFill>
              <a:srgbClr val="4EAC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2F362A6-154A-AC52-3700-7CD0FA0D9E74}"/>
                </a:ext>
              </a:extLst>
            </p:cNvPr>
            <p:cNvSpPr/>
            <p:nvPr/>
          </p:nvSpPr>
          <p:spPr>
            <a:xfrm>
              <a:off x="4023360" y="-144780"/>
              <a:ext cx="4023360" cy="152159"/>
            </a:xfrm>
            <a:prstGeom prst="rect">
              <a:avLst/>
            </a:prstGeom>
            <a:solidFill>
              <a:srgbClr val="2553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4D5114F-069B-7FC5-2061-F0905258D8C4}"/>
                </a:ext>
              </a:extLst>
            </p:cNvPr>
            <p:cNvSpPr/>
            <p:nvPr/>
          </p:nvSpPr>
          <p:spPr>
            <a:xfrm>
              <a:off x="8046720" y="-144780"/>
              <a:ext cx="4023360" cy="152159"/>
            </a:xfrm>
            <a:prstGeom prst="rect">
              <a:avLst/>
            </a:prstGeom>
            <a:solidFill>
              <a:srgbClr val="BCBE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9" name="Retângulo 8">
            <a:extLst>
              <a:ext uri="{FF2B5EF4-FFF2-40B4-BE49-F238E27FC236}">
                <a16:creationId xmlns:a16="http://schemas.microsoft.com/office/drawing/2014/main" id="{DD4E9B41-9DB5-8694-0363-2C5500FBC610}"/>
              </a:ext>
            </a:extLst>
          </p:cNvPr>
          <p:cNvSpPr/>
          <p:nvPr/>
        </p:nvSpPr>
        <p:spPr>
          <a:xfrm>
            <a:off x="4081587" y="2136379"/>
            <a:ext cx="236537" cy="1111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800">
              <a:latin typeface="Square721 BT" panose="020B0504020202060204" pitchFamily="34" charset="0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228B79AE-DE2E-D197-FE98-887C0DAFDD73}"/>
              </a:ext>
            </a:extLst>
          </p:cNvPr>
          <p:cNvSpPr/>
          <p:nvPr/>
        </p:nvSpPr>
        <p:spPr>
          <a:xfrm>
            <a:off x="4353782" y="2136379"/>
            <a:ext cx="236537" cy="1111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800">
              <a:latin typeface="Square721 BT" panose="020B0504020202060204" pitchFamily="34" charset="0"/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C55494DE-5862-9F5E-5B45-61CB96459D9B}"/>
              </a:ext>
            </a:extLst>
          </p:cNvPr>
          <p:cNvSpPr/>
          <p:nvPr/>
        </p:nvSpPr>
        <p:spPr>
          <a:xfrm>
            <a:off x="3156572" y="4316048"/>
            <a:ext cx="236537" cy="1111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800">
              <a:latin typeface="Square721 BT" panose="020B0504020202060204" pitchFamily="34" charset="0"/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AEEE9064-8935-5A10-BE44-685C5BDBFC3F}"/>
              </a:ext>
            </a:extLst>
          </p:cNvPr>
          <p:cNvSpPr/>
          <p:nvPr/>
        </p:nvSpPr>
        <p:spPr>
          <a:xfrm>
            <a:off x="5154534" y="3176009"/>
            <a:ext cx="236537" cy="1111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800">
              <a:solidFill>
                <a:schemeClr val="bg1"/>
              </a:solidFill>
              <a:latin typeface="Square721 BT" panose="020B0504020202060204" pitchFamily="34" charset="0"/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AC48B13F-C743-1C10-82BC-0360FEA0F1B0}"/>
              </a:ext>
            </a:extLst>
          </p:cNvPr>
          <p:cNvSpPr/>
          <p:nvPr/>
        </p:nvSpPr>
        <p:spPr>
          <a:xfrm>
            <a:off x="3690453" y="2139482"/>
            <a:ext cx="236537" cy="1111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800">
              <a:latin typeface="Square721 BT" panose="020B0504020202060204" pitchFamily="34" charset="0"/>
            </a:endParaRP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57AD7812-3BDE-F45F-A92B-AB623E161F7F}"/>
              </a:ext>
            </a:extLst>
          </p:cNvPr>
          <p:cNvSpPr/>
          <p:nvPr/>
        </p:nvSpPr>
        <p:spPr>
          <a:xfrm>
            <a:off x="359731" y="4960746"/>
            <a:ext cx="1486952" cy="367452"/>
          </a:xfrm>
          <a:prstGeom prst="rect">
            <a:avLst/>
          </a:prstGeom>
          <a:solidFill>
            <a:srgbClr val="C00000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 dirty="0">
                <a:solidFill>
                  <a:schemeClr val="bg1"/>
                </a:solidFill>
                <a:latin typeface="Square721 BT" panose="020B0504020202060204" pitchFamily="34" charset="0"/>
              </a:rPr>
              <a:t>UM INV. ALOC MACRO II FIRF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1CB4D95E-1F94-B667-7841-DFE9BE22F913}"/>
              </a:ext>
            </a:extLst>
          </p:cNvPr>
          <p:cNvSpPr txBox="1"/>
          <p:nvPr/>
        </p:nvSpPr>
        <p:spPr>
          <a:xfrm>
            <a:off x="1373223" y="5286469"/>
            <a:ext cx="612889" cy="21544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800" dirty="0">
                <a:solidFill>
                  <a:schemeClr val="bg1"/>
                </a:solidFill>
                <a:latin typeface="Square721 BT" panose="020B0504020202060204" pitchFamily="34" charset="0"/>
              </a:rPr>
              <a:t>64 MM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450F1D63-8B6F-CD72-2CB8-C9F76AD46DE8}"/>
              </a:ext>
            </a:extLst>
          </p:cNvPr>
          <p:cNvSpPr/>
          <p:nvPr/>
        </p:nvSpPr>
        <p:spPr>
          <a:xfrm>
            <a:off x="1986113" y="4960746"/>
            <a:ext cx="1486952" cy="367452"/>
          </a:xfrm>
          <a:prstGeom prst="rect">
            <a:avLst/>
          </a:prstGeom>
          <a:solidFill>
            <a:srgbClr val="C00000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 dirty="0">
                <a:solidFill>
                  <a:schemeClr val="bg1"/>
                </a:solidFill>
                <a:latin typeface="Square721 BT" panose="020B0504020202060204" pitchFamily="34" charset="0"/>
              </a:rPr>
              <a:t>UM INV. ALOC MACRO FIRF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1525B7B7-2D6D-7057-2520-85D4540C0BED}"/>
              </a:ext>
            </a:extLst>
          </p:cNvPr>
          <p:cNvSpPr txBox="1"/>
          <p:nvPr/>
        </p:nvSpPr>
        <p:spPr>
          <a:xfrm>
            <a:off x="3082831" y="5273833"/>
            <a:ext cx="607622" cy="21544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900">
                <a:solidFill>
                  <a:schemeClr val="bg1"/>
                </a:solidFill>
                <a:latin typeface="Square721 BT" panose="020B0504020202060204" pitchFamily="34" charset="0"/>
              </a:defRPr>
            </a:lvl1pPr>
          </a:lstStyle>
          <a:p>
            <a:r>
              <a:rPr lang="pt-BR" sz="800" dirty="0"/>
              <a:t>86 MM</a:t>
            </a:r>
          </a:p>
        </p:txBody>
      </p:sp>
      <p:cxnSp>
        <p:nvCxnSpPr>
          <p:cNvPr id="24" name="Conector: Angulado 23">
            <a:extLst>
              <a:ext uri="{FF2B5EF4-FFF2-40B4-BE49-F238E27FC236}">
                <a16:creationId xmlns:a16="http://schemas.microsoft.com/office/drawing/2014/main" id="{B46DBFB8-E6B5-9408-A456-6F58F3278152}"/>
              </a:ext>
            </a:extLst>
          </p:cNvPr>
          <p:cNvCxnSpPr>
            <a:cxnSpLocks/>
            <a:stCxn id="9" idx="2"/>
            <a:endCxn id="17" idx="0"/>
          </p:cNvCxnSpPr>
          <p:nvPr/>
        </p:nvCxnSpPr>
        <p:spPr>
          <a:xfrm rot="5400000">
            <a:off x="1294928" y="2055817"/>
            <a:ext cx="2713209" cy="3096649"/>
          </a:xfrm>
          <a:prstGeom prst="bentConnector3">
            <a:avLst>
              <a:gd name="adj1" fmla="val 29458"/>
            </a:avLst>
          </a:prstGeom>
          <a:ln>
            <a:solidFill>
              <a:schemeClr val="tx2">
                <a:lumMod val="90000"/>
                <a:lumOff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: Angulado 25">
            <a:extLst>
              <a:ext uri="{FF2B5EF4-FFF2-40B4-BE49-F238E27FC236}">
                <a16:creationId xmlns:a16="http://schemas.microsoft.com/office/drawing/2014/main" id="{22167EB8-E762-B19E-D8CF-5878F83A2FEE}"/>
              </a:ext>
            </a:extLst>
          </p:cNvPr>
          <p:cNvCxnSpPr>
            <a:cxnSpLocks/>
            <a:stCxn id="9" idx="2"/>
            <a:endCxn id="19" idx="0"/>
          </p:cNvCxnSpPr>
          <p:nvPr/>
        </p:nvCxnSpPr>
        <p:spPr>
          <a:xfrm rot="5400000">
            <a:off x="2108119" y="2869008"/>
            <a:ext cx="2713209" cy="1470267"/>
          </a:xfrm>
          <a:prstGeom prst="bentConnector3">
            <a:avLst>
              <a:gd name="adj1" fmla="val 29779"/>
            </a:avLst>
          </a:prstGeom>
          <a:ln>
            <a:solidFill>
              <a:schemeClr val="tx2">
                <a:lumMod val="90000"/>
                <a:lumOff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D27CA329-649F-4ABA-5DC7-A36332F0919E}"/>
              </a:ext>
            </a:extLst>
          </p:cNvPr>
          <p:cNvSpPr txBox="1"/>
          <p:nvPr/>
        </p:nvSpPr>
        <p:spPr>
          <a:xfrm>
            <a:off x="1035606" y="3087741"/>
            <a:ext cx="53689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800" dirty="0">
                <a:latin typeface="Square721 BT" panose="020B0504020202060204" pitchFamily="34" charset="0"/>
              </a:rPr>
              <a:t>18,6 MM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5978AFBC-2498-86F0-B25B-9F5FD5CE3C70}"/>
              </a:ext>
            </a:extLst>
          </p:cNvPr>
          <p:cNvSpPr txBox="1"/>
          <p:nvPr/>
        </p:nvSpPr>
        <p:spPr>
          <a:xfrm>
            <a:off x="2254706" y="3092200"/>
            <a:ext cx="53689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800" dirty="0">
                <a:latin typeface="Square721 BT" panose="020B0504020202060204" pitchFamily="34" charset="0"/>
              </a:rPr>
              <a:t>18,6 MM</a:t>
            </a:r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id="{C6314ED0-A24E-2427-1F7A-AE83835DC317}"/>
              </a:ext>
            </a:extLst>
          </p:cNvPr>
          <p:cNvSpPr/>
          <p:nvPr/>
        </p:nvSpPr>
        <p:spPr>
          <a:xfrm>
            <a:off x="24387" y="3852593"/>
            <a:ext cx="904455" cy="207417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dirty="0">
                <a:solidFill>
                  <a:schemeClr val="tx1"/>
                </a:solidFill>
                <a:latin typeface="Square721 BT" panose="020B0504020202060204" pitchFamily="34" charset="0"/>
              </a:rPr>
              <a:t>Título público</a:t>
            </a:r>
          </a:p>
        </p:txBody>
      </p:sp>
      <p:cxnSp>
        <p:nvCxnSpPr>
          <p:cNvPr id="37" name="Conector: Angulado 36">
            <a:extLst>
              <a:ext uri="{FF2B5EF4-FFF2-40B4-BE49-F238E27FC236}">
                <a16:creationId xmlns:a16="http://schemas.microsoft.com/office/drawing/2014/main" id="{0AF03AE0-3812-5586-708C-CDFE6EC25B08}"/>
              </a:ext>
            </a:extLst>
          </p:cNvPr>
          <p:cNvCxnSpPr>
            <a:cxnSpLocks/>
            <a:stCxn id="9" idx="2"/>
            <a:endCxn id="36" idx="0"/>
          </p:cNvCxnSpPr>
          <p:nvPr/>
        </p:nvCxnSpPr>
        <p:spPr>
          <a:xfrm rot="5400000">
            <a:off x="1535708" y="1188445"/>
            <a:ext cx="1605056" cy="3723241"/>
          </a:xfrm>
          <a:prstGeom prst="bentConnector3">
            <a:avLst>
              <a:gd name="adj1" fmla="val 50000"/>
            </a:avLst>
          </a:prstGeom>
          <a:ln>
            <a:solidFill>
              <a:schemeClr val="tx2">
                <a:lumMod val="90000"/>
                <a:lumOff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tângulo 46">
            <a:extLst>
              <a:ext uri="{FF2B5EF4-FFF2-40B4-BE49-F238E27FC236}">
                <a16:creationId xmlns:a16="http://schemas.microsoft.com/office/drawing/2014/main" id="{09FBEE71-114D-0205-9005-1C170559AB04}"/>
              </a:ext>
            </a:extLst>
          </p:cNvPr>
          <p:cNvSpPr/>
          <p:nvPr/>
        </p:nvSpPr>
        <p:spPr>
          <a:xfrm>
            <a:off x="2783223" y="4192176"/>
            <a:ext cx="1579980" cy="487083"/>
          </a:xfrm>
          <a:prstGeom prst="rect">
            <a:avLst/>
          </a:prstGeom>
          <a:solidFill>
            <a:srgbClr val="C00000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 dirty="0">
                <a:solidFill>
                  <a:schemeClr val="bg1"/>
                </a:solidFill>
                <a:latin typeface="Square721 BT" panose="020B0504020202060204" pitchFamily="34" charset="0"/>
              </a:rPr>
              <a:t>TMJ CAPITAL JURO REAL FIRF</a:t>
            </a:r>
          </a:p>
        </p:txBody>
      </p:sp>
      <p:sp>
        <p:nvSpPr>
          <p:cNvPr id="48" name="CaixaDeTexto 47">
            <a:extLst>
              <a:ext uri="{FF2B5EF4-FFF2-40B4-BE49-F238E27FC236}">
                <a16:creationId xmlns:a16="http://schemas.microsoft.com/office/drawing/2014/main" id="{EF6060E7-E781-5446-557B-EA743C9EFC01}"/>
              </a:ext>
            </a:extLst>
          </p:cNvPr>
          <p:cNvSpPr txBox="1"/>
          <p:nvPr/>
        </p:nvSpPr>
        <p:spPr>
          <a:xfrm>
            <a:off x="3959949" y="4575991"/>
            <a:ext cx="536896" cy="33855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900">
                <a:solidFill>
                  <a:schemeClr val="bg1"/>
                </a:solidFill>
                <a:latin typeface="Square721 BT" panose="020B0504020202060204" pitchFamily="34" charset="0"/>
              </a:defRPr>
            </a:lvl1pPr>
          </a:lstStyle>
          <a:p>
            <a:r>
              <a:rPr lang="pt-BR" sz="800" dirty="0"/>
              <a:t>12 MM</a:t>
            </a:r>
          </a:p>
        </p:txBody>
      </p:sp>
      <p:cxnSp>
        <p:nvCxnSpPr>
          <p:cNvPr id="49" name="Conector: Angulado 48">
            <a:extLst>
              <a:ext uri="{FF2B5EF4-FFF2-40B4-BE49-F238E27FC236}">
                <a16:creationId xmlns:a16="http://schemas.microsoft.com/office/drawing/2014/main" id="{C95DB452-B966-9567-1636-31DA76990FE4}"/>
              </a:ext>
            </a:extLst>
          </p:cNvPr>
          <p:cNvCxnSpPr>
            <a:cxnSpLocks/>
            <a:stCxn id="82" idx="2"/>
            <a:endCxn id="78" idx="0"/>
          </p:cNvCxnSpPr>
          <p:nvPr/>
        </p:nvCxnSpPr>
        <p:spPr>
          <a:xfrm rot="16200000" flipH="1">
            <a:off x="4534547" y="2051988"/>
            <a:ext cx="676075" cy="1075461"/>
          </a:xfrm>
          <a:prstGeom prst="bentConnector3">
            <a:avLst>
              <a:gd name="adj1" fmla="val 52577"/>
            </a:avLst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CaixaDeTexto 49">
            <a:extLst>
              <a:ext uri="{FF2B5EF4-FFF2-40B4-BE49-F238E27FC236}">
                <a16:creationId xmlns:a16="http://schemas.microsoft.com/office/drawing/2014/main" id="{4A8D093B-6D70-56C9-9D9D-3D3E051B1C93}"/>
              </a:ext>
            </a:extLst>
          </p:cNvPr>
          <p:cNvSpPr txBox="1"/>
          <p:nvPr/>
        </p:nvSpPr>
        <p:spPr>
          <a:xfrm>
            <a:off x="4930107" y="2616492"/>
            <a:ext cx="53689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800" dirty="0">
                <a:latin typeface="Square721 BT" panose="020B0504020202060204" pitchFamily="34" charset="0"/>
              </a:rPr>
              <a:t>18,8 MM</a:t>
            </a:r>
          </a:p>
        </p:txBody>
      </p:sp>
      <p:sp>
        <p:nvSpPr>
          <p:cNvPr id="51" name="Retângulo 50">
            <a:extLst>
              <a:ext uri="{FF2B5EF4-FFF2-40B4-BE49-F238E27FC236}">
                <a16:creationId xmlns:a16="http://schemas.microsoft.com/office/drawing/2014/main" id="{5A63E87D-8AFA-8407-4AE6-CCB66AF241BB}"/>
              </a:ext>
            </a:extLst>
          </p:cNvPr>
          <p:cNvSpPr/>
          <p:nvPr/>
        </p:nvSpPr>
        <p:spPr>
          <a:xfrm>
            <a:off x="3747627" y="3613311"/>
            <a:ext cx="904455" cy="207417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dirty="0">
                <a:solidFill>
                  <a:schemeClr val="tx1"/>
                </a:solidFill>
                <a:latin typeface="Square721 BT" panose="020B0504020202060204" pitchFamily="34" charset="0"/>
              </a:rPr>
              <a:t>Título público</a:t>
            </a:r>
          </a:p>
        </p:txBody>
      </p:sp>
      <p:cxnSp>
        <p:nvCxnSpPr>
          <p:cNvPr id="52" name="Conector: Angulado 51">
            <a:extLst>
              <a:ext uri="{FF2B5EF4-FFF2-40B4-BE49-F238E27FC236}">
                <a16:creationId xmlns:a16="http://schemas.microsoft.com/office/drawing/2014/main" id="{D4AA42BA-B347-B932-313E-C8F0C63D88A2}"/>
              </a:ext>
            </a:extLst>
          </p:cNvPr>
          <p:cNvCxnSpPr>
            <a:cxnSpLocks/>
            <a:stCxn id="15" idx="2"/>
            <a:endCxn id="51" idx="3"/>
          </p:cNvCxnSpPr>
          <p:nvPr/>
        </p:nvCxnSpPr>
        <p:spPr>
          <a:xfrm rot="5400000">
            <a:off x="4747517" y="3191733"/>
            <a:ext cx="429853" cy="620721"/>
          </a:xfrm>
          <a:prstGeom prst="bentConnector2">
            <a:avLst/>
          </a:prstGeom>
          <a:ln>
            <a:solidFill>
              <a:schemeClr val="tx2">
                <a:lumMod val="90000"/>
                <a:lumOff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CaixaDeTexto 52">
            <a:extLst>
              <a:ext uri="{FF2B5EF4-FFF2-40B4-BE49-F238E27FC236}">
                <a16:creationId xmlns:a16="http://schemas.microsoft.com/office/drawing/2014/main" id="{AC989F8F-D5B8-E08A-8784-8C57CE4466D9}"/>
              </a:ext>
            </a:extLst>
          </p:cNvPr>
          <p:cNvSpPr txBox="1"/>
          <p:nvPr/>
        </p:nvSpPr>
        <p:spPr>
          <a:xfrm>
            <a:off x="4662607" y="4354217"/>
            <a:ext cx="536896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800" dirty="0">
                <a:latin typeface="Square721 BT" panose="020B0504020202060204" pitchFamily="34" charset="0"/>
              </a:rPr>
              <a:t>1 MM</a:t>
            </a:r>
          </a:p>
        </p:txBody>
      </p:sp>
      <p:sp>
        <p:nvSpPr>
          <p:cNvPr id="56" name="CaixaDeTexto 55">
            <a:extLst>
              <a:ext uri="{FF2B5EF4-FFF2-40B4-BE49-F238E27FC236}">
                <a16:creationId xmlns:a16="http://schemas.microsoft.com/office/drawing/2014/main" id="{249FD3C9-4604-AB9D-7D65-4D727EA3026F}"/>
              </a:ext>
            </a:extLst>
          </p:cNvPr>
          <p:cNvSpPr txBox="1"/>
          <p:nvPr/>
        </p:nvSpPr>
        <p:spPr>
          <a:xfrm>
            <a:off x="4752301" y="3565607"/>
            <a:ext cx="53689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800" dirty="0">
                <a:latin typeface="Square721 BT" panose="020B0504020202060204" pitchFamily="34" charset="0"/>
              </a:rPr>
              <a:t>54 MM</a:t>
            </a:r>
          </a:p>
        </p:txBody>
      </p:sp>
      <p:cxnSp>
        <p:nvCxnSpPr>
          <p:cNvPr id="57" name="Conector: Angulado 56">
            <a:extLst>
              <a:ext uri="{FF2B5EF4-FFF2-40B4-BE49-F238E27FC236}">
                <a16:creationId xmlns:a16="http://schemas.microsoft.com/office/drawing/2014/main" id="{52CCFF6B-C769-3A3F-19DE-E5573FEFEC10}"/>
              </a:ext>
            </a:extLst>
          </p:cNvPr>
          <p:cNvCxnSpPr>
            <a:cxnSpLocks/>
            <a:stCxn id="15" idx="2"/>
            <a:endCxn id="19" idx="3"/>
          </p:cNvCxnSpPr>
          <p:nvPr/>
        </p:nvCxnSpPr>
        <p:spPr>
          <a:xfrm rot="5400000">
            <a:off x="3444282" y="3315950"/>
            <a:ext cx="1857305" cy="1799738"/>
          </a:xfrm>
          <a:prstGeom prst="bentConnector2">
            <a:avLst/>
          </a:prstGeom>
          <a:ln>
            <a:solidFill>
              <a:schemeClr val="tx2">
                <a:lumMod val="90000"/>
                <a:lumOff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: Angulado 59">
            <a:extLst>
              <a:ext uri="{FF2B5EF4-FFF2-40B4-BE49-F238E27FC236}">
                <a16:creationId xmlns:a16="http://schemas.microsoft.com/office/drawing/2014/main" id="{40660F7F-2516-0039-BE1B-EF76C648EFAF}"/>
              </a:ext>
            </a:extLst>
          </p:cNvPr>
          <p:cNvCxnSpPr>
            <a:cxnSpLocks/>
            <a:stCxn id="15" idx="2"/>
            <a:endCxn id="47" idx="3"/>
          </p:cNvCxnSpPr>
          <p:nvPr/>
        </p:nvCxnSpPr>
        <p:spPr>
          <a:xfrm rot="5400000">
            <a:off x="4243728" y="3406642"/>
            <a:ext cx="1148551" cy="909600"/>
          </a:xfrm>
          <a:prstGeom prst="bentConnector2">
            <a:avLst/>
          </a:prstGeom>
          <a:ln>
            <a:solidFill>
              <a:schemeClr val="tx2">
                <a:lumMod val="90000"/>
                <a:lumOff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CaixaDeTexto 60">
            <a:extLst>
              <a:ext uri="{FF2B5EF4-FFF2-40B4-BE49-F238E27FC236}">
                <a16:creationId xmlns:a16="http://schemas.microsoft.com/office/drawing/2014/main" id="{469629ED-9B0B-C091-D8E9-B175E9F37919}"/>
              </a:ext>
            </a:extLst>
          </p:cNvPr>
          <p:cNvSpPr txBox="1"/>
          <p:nvPr/>
        </p:nvSpPr>
        <p:spPr>
          <a:xfrm>
            <a:off x="3636747" y="4975739"/>
            <a:ext cx="53689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800" dirty="0">
                <a:latin typeface="Square721 BT" panose="020B0504020202060204" pitchFamily="34" charset="0"/>
              </a:rPr>
              <a:t>6,3 MM</a:t>
            </a:r>
          </a:p>
        </p:txBody>
      </p:sp>
      <p:cxnSp>
        <p:nvCxnSpPr>
          <p:cNvPr id="62" name="Conector: Angulado 61">
            <a:extLst>
              <a:ext uri="{FF2B5EF4-FFF2-40B4-BE49-F238E27FC236}">
                <a16:creationId xmlns:a16="http://schemas.microsoft.com/office/drawing/2014/main" id="{9CE45D3A-F6D8-2D22-162E-DD2200B8D1BB}"/>
              </a:ext>
            </a:extLst>
          </p:cNvPr>
          <p:cNvCxnSpPr>
            <a:stCxn id="80" idx="2"/>
            <a:endCxn id="82" idx="0"/>
          </p:cNvCxnSpPr>
          <p:nvPr/>
        </p:nvCxnSpPr>
        <p:spPr>
          <a:xfrm rot="5400000">
            <a:off x="4895360" y="901220"/>
            <a:ext cx="422505" cy="1543515"/>
          </a:xfrm>
          <a:prstGeom prst="bentConnector3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3" name="Conector: Angulado 62">
            <a:extLst>
              <a:ext uri="{FF2B5EF4-FFF2-40B4-BE49-F238E27FC236}">
                <a16:creationId xmlns:a16="http://schemas.microsoft.com/office/drawing/2014/main" id="{6199784D-0F13-1CC6-CBB5-08BE975BF5BE}"/>
              </a:ext>
            </a:extLst>
          </p:cNvPr>
          <p:cNvCxnSpPr>
            <a:cxnSpLocks/>
            <a:stCxn id="80" idx="2"/>
          </p:cNvCxnSpPr>
          <p:nvPr/>
        </p:nvCxnSpPr>
        <p:spPr>
          <a:xfrm rot="5400000">
            <a:off x="4931070" y="1980456"/>
            <a:ext cx="1466030" cy="428568"/>
          </a:xfrm>
          <a:prstGeom prst="bentConnector3">
            <a:avLst>
              <a:gd name="adj1" fmla="val 14359"/>
            </a:avLst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4" name="Conector: Angulado 63">
            <a:extLst>
              <a:ext uri="{FF2B5EF4-FFF2-40B4-BE49-F238E27FC236}">
                <a16:creationId xmlns:a16="http://schemas.microsoft.com/office/drawing/2014/main" id="{CCE375B9-3F96-E99F-A169-30DCB3692E93}"/>
              </a:ext>
            </a:extLst>
          </p:cNvPr>
          <p:cNvCxnSpPr>
            <a:cxnSpLocks/>
            <a:stCxn id="80" idx="2"/>
            <a:endCxn id="12" idx="0"/>
          </p:cNvCxnSpPr>
          <p:nvPr/>
        </p:nvCxnSpPr>
        <p:spPr>
          <a:xfrm rot="5400000">
            <a:off x="3149444" y="1587122"/>
            <a:ext cx="2854323" cy="2603528"/>
          </a:xfrm>
          <a:prstGeom prst="bentConnector3">
            <a:avLst>
              <a:gd name="adj1" fmla="val 50000"/>
            </a:avLst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67" name="CaixaDeTexto 66">
            <a:extLst>
              <a:ext uri="{FF2B5EF4-FFF2-40B4-BE49-F238E27FC236}">
                <a16:creationId xmlns:a16="http://schemas.microsoft.com/office/drawing/2014/main" id="{69B6642C-12AE-7C0C-E10C-275EB8E71BB8}"/>
              </a:ext>
            </a:extLst>
          </p:cNvPr>
          <p:cNvSpPr txBox="1"/>
          <p:nvPr/>
        </p:nvSpPr>
        <p:spPr>
          <a:xfrm>
            <a:off x="4289931" y="1679915"/>
            <a:ext cx="53689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800" dirty="0">
                <a:latin typeface="Square721 BT" panose="020B0504020202060204" pitchFamily="34" charset="0"/>
              </a:rPr>
              <a:t>1,8 MM</a:t>
            </a:r>
          </a:p>
        </p:txBody>
      </p:sp>
      <p:sp>
        <p:nvSpPr>
          <p:cNvPr id="68" name="CaixaDeTexto 67">
            <a:extLst>
              <a:ext uri="{FF2B5EF4-FFF2-40B4-BE49-F238E27FC236}">
                <a16:creationId xmlns:a16="http://schemas.microsoft.com/office/drawing/2014/main" id="{A6925CEE-9D1E-957E-339B-4C96302055AB}"/>
              </a:ext>
            </a:extLst>
          </p:cNvPr>
          <p:cNvSpPr txBox="1"/>
          <p:nvPr/>
        </p:nvSpPr>
        <p:spPr>
          <a:xfrm>
            <a:off x="2783223" y="1679915"/>
            <a:ext cx="53689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800" dirty="0">
                <a:latin typeface="Square721 BT" panose="020B0504020202060204" pitchFamily="34" charset="0"/>
              </a:rPr>
              <a:t>10,8 MM</a:t>
            </a:r>
          </a:p>
        </p:txBody>
      </p:sp>
      <p:sp>
        <p:nvSpPr>
          <p:cNvPr id="69" name="CaixaDeTexto 68">
            <a:extLst>
              <a:ext uri="{FF2B5EF4-FFF2-40B4-BE49-F238E27FC236}">
                <a16:creationId xmlns:a16="http://schemas.microsoft.com/office/drawing/2014/main" id="{9CC4E658-DA5B-9F6A-A4A0-07530883A97A}"/>
              </a:ext>
            </a:extLst>
          </p:cNvPr>
          <p:cNvSpPr txBox="1"/>
          <p:nvPr/>
        </p:nvSpPr>
        <p:spPr>
          <a:xfrm>
            <a:off x="5751585" y="1672977"/>
            <a:ext cx="53689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800" dirty="0">
                <a:latin typeface="Square721 BT" panose="020B0504020202060204" pitchFamily="34" charset="0"/>
              </a:rPr>
              <a:t>22,4 MM</a:t>
            </a:r>
          </a:p>
        </p:txBody>
      </p:sp>
      <p:sp>
        <p:nvSpPr>
          <p:cNvPr id="78" name="Retângulo 77">
            <a:extLst>
              <a:ext uri="{FF2B5EF4-FFF2-40B4-BE49-F238E27FC236}">
                <a16:creationId xmlns:a16="http://schemas.microsoft.com/office/drawing/2014/main" id="{C8CFADCE-B575-FE78-76B2-534749CD0228}"/>
              </a:ext>
            </a:extLst>
          </p:cNvPr>
          <p:cNvSpPr/>
          <p:nvPr/>
        </p:nvSpPr>
        <p:spPr>
          <a:xfrm>
            <a:off x="4666839" y="2927757"/>
            <a:ext cx="1486952" cy="367452"/>
          </a:xfrm>
          <a:prstGeom prst="rect">
            <a:avLst/>
          </a:prstGeom>
          <a:solidFill>
            <a:srgbClr val="C00000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 dirty="0">
                <a:solidFill>
                  <a:schemeClr val="bg1"/>
                </a:solidFill>
                <a:latin typeface="Square721 BT" panose="020B0504020202060204" pitchFamily="34" charset="0"/>
              </a:rPr>
              <a:t>MZL IMA-B FIRF</a:t>
            </a:r>
          </a:p>
        </p:txBody>
      </p:sp>
      <p:sp>
        <p:nvSpPr>
          <p:cNvPr id="80" name="Retângulo 79">
            <a:extLst>
              <a:ext uri="{FF2B5EF4-FFF2-40B4-BE49-F238E27FC236}">
                <a16:creationId xmlns:a16="http://schemas.microsoft.com/office/drawing/2014/main" id="{7FBD39AB-7497-3485-D63C-D67FA8E1BA9E}"/>
              </a:ext>
            </a:extLst>
          </p:cNvPr>
          <p:cNvSpPr/>
          <p:nvPr/>
        </p:nvSpPr>
        <p:spPr>
          <a:xfrm>
            <a:off x="5134893" y="1094273"/>
            <a:ext cx="1486952" cy="367452"/>
          </a:xfrm>
          <a:prstGeom prst="rect">
            <a:avLst/>
          </a:prstGeom>
          <a:solidFill>
            <a:srgbClr val="C00000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 dirty="0">
                <a:solidFill>
                  <a:schemeClr val="bg1"/>
                </a:solidFill>
                <a:latin typeface="Square721 BT" panose="020B0504020202060204" pitchFamily="34" charset="0"/>
              </a:rPr>
              <a:t>IMA-B 1000 FIRF</a:t>
            </a:r>
          </a:p>
        </p:txBody>
      </p:sp>
      <p:sp>
        <p:nvSpPr>
          <p:cNvPr id="82" name="Retângulo 81">
            <a:extLst>
              <a:ext uri="{FF2B5EF4-FFF2-40B4-BE49-F238E27FC236}">
                <a16:creationId xmlns:a16="http://schemas.microsoft.com/office/drawing/2014/main" id="{41504151-C4B3-76DC-8832-2B911901DAF0}"/>
              </a:ext>
            </a:extLst>
          </p:cNvPr>
          <p:cNvSpPr/>
          <p:nvPr/>
        </p:nvSpPr>
        <p:spPr>
          <a:xfrm>
            <a:off x="3591378" y="1884230"/>
            <a:ext cx="1486952" cy="367452"/>
          </a:xfrm>
          <a:prstGeom prst="rect">
            <a:avLst/>
          </a:prstGeom>
          <a:solidFill>
            <a:srgbClr val="C00000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 dirty="0">
                <a:solidFill>
                  <a:schemeClr val="bg1"/>
                </a:solidFill>
                <a:latin typeface="Square721 BT" panose="020B0504020202060204" pitchFamily="34" charset="0"/>
              </a:rPr>
              <a:t>TMJ IMAB FIRF</a:t>
            </a:r>
          </a:p>
        </p:txBody>
      </p:sp>
      <p:sp>
        <p:nvSpPr>
          <p:cNvPr id="83" name="CaixaDeTexto 82">
            <a:extLst>
              <a:ext uri="{FF2B5EF4-FFF2-40B4-BE49-F238E27FC236}">
                <a16:creationId xmlns:a16="http://schemas.microsoft.com/office/drawing/2014/main" id="{0A216CC9-C38D-96B9-8652-D030326A0A68}"/>
              </a:ext>
            </a:extLst>
          </p:cNvPr>
          <p:cNvSpPr txBox="1"/>
          <p:nvPr/>
        </p:nvSpPr>
        <p:spPr>
          <a:xfrm>
            <a:off x="4791893" y="2081155"/>
            <a:ext cx="654079" cy="21544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900">
                <a:solidFill>
                  <a:schemeClr val="bg1"/>
                </a:solidFill>
                <a:latin typeface="Square721 BT" panose="020B0504020202060204" pitchFamily="34" charset="0"/>
              </a:defRPr>
            </a:lvl1pPr>
          </a:lstStyle>
          <a:p>
            <a:r>
              <a:rPr lang="pt-BR" sz="800" dirty="0"/>
              <a:t>209 MM</a:t>
            </a:r>
          </a:p>
        </p:txBody>
      </p:sp>
      <p:sp>
        <p:nvSpPr>
          <p:cNvPr id="93" name="CaixaDeTexto 92">
            <a:extLst>
              <a:ext uri="{FF2B5EF4-FFF2-40B4-BE49-F238E27FC236}">
                <a16:creationId xmlns:a16="http://schemas.microsoft.com/office/drawing/2014/main" id="{CB912E2C-0A07-5611-FD72-9DE9E455F1D6}"/>
              </a:ext>
            </a:extLst>
          </p:cNvPr>
          <p:cNvSpPr txBox="1"/>
          <p:nvPr/>
        </p:nvSpPr>
        <p:spPr>
          <a:xfrm>
            <a:off x="6859156" y="788403"/>
            <a:ext cx="5143080" cy="564981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marL="400050" indent="-400050" algn="just">
              <a:lnSpc>
                <a:spcPct val="150000"/>
              </a:lnSpc>
              <a:buFont typeface="Wingdings" panose="05000000000000000000" pitchFamily="2" charset="2"/>
              <a:buChar char="Ø"/>
              <a:defRPr sz="1100">
                <a:latin typeface="Montserrat" panose="00000500000000000000" pitchFamily="2" charset="0"/>
              </a:defRPr>
            </a:lvl1pPr>
          </a:lstStyle>
          <a:p>
            <a:endParaRPr lang="pt-BR" dirty="0"/>
          </a:p>
          <a:p>
            <a:r>
              <a:rPr lang="pt-BR" dirty="0"/>
              <a:t>Identificação de potencial vício de origem e apuração divergência relevante em relação à quantidade de títulos públicos divulgada na carteira de alguns fundos: UM MACRO e UM MACRO II.</a:t>
            </a:r>
          </a:p>
          <a:p>
            <a:pPr marL="0" indent="0">
              <a:buNone/>
            </a:pPr>
            <a:r>
              <a:rPr lang="pt-BR" dirty="0"/>
              <a:t> </a:t>
            </a:r>
          </a:p>
          <a:p>
            <a:r>
              <a:rPr lang="pt-BR" dirty="0"/>
              <a:t>No contexto de um fundo de investimentos, uma compra / venda de título público envolve: (i) decisão de investimento por parte do Gestor; (</a:t>
            </a:r>
            <a:r>
              <a:rPr lang="pt-BR" dirty="0" err="1"/>
              <a:t>ii</a:t>
            </a:r>
            <a:r>
              <a:rPr lang="pt-BR" dirty="0"/>
              <a:t>) aprovação e solicitação de execução por parte do Administrador e; (</a:t>
            </a:r>
            <a:r>
              <a:rPr lang="pt-BR" dirty="0" err="1"/>
              <a:t>iii</a:t>
            </a:r>
            <a:r>
              <a:rPr lang="pt-BR" dirty="0"/>
              <a:t>) lançamento da operação no SELIC por parte do Custodiante. Nesse sentido, apenas o custodiante possui acesso ao SELIC, cabendo a ele apresentar, diariamente, o Extrato de posição SELIC que o fundo possui ao Administrador que, a partir dessa informação, gera a carteira do fundo.</a:t>
            </a:r>
          </a:p>
          <a:p>
            <a:endParaRPr lang="pt-BR" dirty="0"/>
          </a:p>
          <a:p>
            <a:r>
              <a:rPr lang="pt-BR" dirty="0"/>
              <a:t> Dessa forma, o extrato de posição SELIC é o documento oficial para fins de contabilidade e comprovação da real posição em ativos públicos. Nesse sentido, ao assumir a Custódia do TMJ e de outros fundos investidos, a RJI CTVM solicitou o extrato SELIC (Sistema Especial de Liquidação e de Custódia) e identificou divergência em relação à quantidade divulgada na carteira até então.</a:t>
            </a:r>
          </a:p>
        </p:txBody>
      </p:sp>
      <p:sp>
        <p:nvSpPr>
          <p:cNvPr id="94" name="TextBox 17">
            <a:extLst>
              <a:ext uri="{FF2B5EF4-FFF2-40B4-BE49-F238E27FC236}">
                <a16:creationId xmlns:a16="http://schemas.microsoft.com/office/drawing/2014/main" id="{4DF77217-2B40-1939-B514-FCA734B01946}"/>
              </a:ext>
            </a:extLst>
          </p:cNvPr>
          <p:cNvSpPr txBox="1"/>
          <p:nvPr/>
        </p:nvSpPr>
        <p:spPr>
          <a:xfrm>
            <a:off x="146645" y="5713592"/>
            <a:ext cx="6307489" cy="668966"/>
          </a:xfrm>
          <a:prstGeom prst="rect">
            <a:avLst/>
          </a:prstGeom>
          <a:solidFill>
            <a:schemeClr val="tx1"/>
          </a:solidFill>
        </p:spPr>
        <p:txBody>
          <a:bodyPr wrap="square" numCol="1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pt-BR" sz="1100" b="1" dirty="0">
                <a:solidFill>
                  <a:schemeClr val="bg1"/>
                </a:solidFill>
                <a:latin typeface="Montserrat" pitchFamily="2" charset="77"/>
              </a:rPr>
              <a:t>Analise primaria:</a:t>
            </a:r>
          </a:p>
          <a:p>
            <a:pPr algn="just">
              <a:lnSpc>
                <a:spcPts val="2400"/>
              </a:lnSpc>
            </a:pPr>
            <a:r>
              <a:rPr lang="pt-BR" sz="1100" b="1" dirty="0">
                <a:solidFill>
                  <a:schemeClr val="bg1"/>
                </a:solidFill>
                <a:latin typeface="Montserrat" pitchFamily="2" charset="77"/>
              </a:rPr>
              <a:t>Vários Fundos de Renda Fixa em cascata? Qual a razão disso?</a:t>
            </a:r>
            <a:endParaRPr lang="pt-BR" sz="1200" b="1" dirty="0">
              <a:solidFill>
                <a:srgbClr val="FF0000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9844847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B8C8376B-C12E-8E4D-7C37-6971B1664862}"/>
              </a:ext>
            </a:extLst>
          </p:cNvPr>
          <p:cNvSpPr txBox="1"/>
          <p:nvPr/>
        </p:nvSpPr>
        <p:spPr>
          <a:xfrm>
            <a:off x="-15340" y="237219"/>
            <a:ext cx="29328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CRI MALUÍ</a:t>
            </a:r>
            <a:endParaRPr lang="pt-BR" sz="32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755A79F-9165-8C50-DAC8-7A592B855A63}"/>
              </a:ext>
            </a:extLst>
          </p:cNvPr>
          <p:cNvSpPr txBox="1"/>
          <p:nvPr/>
        </p:nvSpPr>
        <p:spPr>
          <a:xfrm>
            <a:off x="223293" y="276599"/>
            <a:ext cx="11441249" cy="646329"/>
          </a:xfrm>
          <a:prstGeom prst="rect">
            <a:avLst/>
          </a:prstGeom>
          <a:noFill/>
          <a:ln w="25400">
            <a:miter lim="400000"/>
          </a:ln>
          <a:effectLst>
            <a:softEdge rad="2540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tIns="91439" bIns="91439">
            <a:spAutoFit/>
          </a:bodyPr>
          <a:lstStyle>
            <a:lvl1pPr>
              <a:lnSpc>
                <a:spcPct val="90000"/>
              </a:lnSpc>
              <a:defRPr sz="7800">
                <a:solidFill>
                  <a:srgbClr val="4B9DA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pPr>
              <a:lnSpc>
                <a:spcPts val="3600"/>
              </a:lnSpc>
            </a:pPr>
            <a:r>
              <a:rPr lang="pt-BR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itchFamily="2" charset="77"/>
              </a:rPr>
              <a:t>FATOS ORIGEM </a:t>
            </a:r>
            <a:r>
              <a:rPr lang="pt-BR" sz="3200" b="1" dirty="0">
                <a:solidFill>
                  <a:srgbClr val="26534F"/>
                </a:solidFill>
                <a:latin typeface="Montserrat" pitchFamily="2" charset="77"/>
              </a:rPr>
              <a:t>TÍTULOS PÚBLICOS DIVERGENTES</a:t>
            </a:r>
          </a:p>
        </p:txBody>
      </p:sp>
      <p:cxnSp>
        <p:nvCxnSpPr>
          <p:cNvPr id="4" name="Straight Connector 60">
            <a:extLst>
              <a:ext uri="{FF2B5EF4-FFF2-40B4-BE49-F238E27FC236}">
                <a16:creationId xmlns:a16="http://schemas.microsoft.com/office/drawing/2014/main" id="{2901B948-2A1D-1EBE-F903-E00B4896E911}"/>
              </a:ext>
            </a:extLst>
          </p:cNvPr>
          <p:cNvCxnSpPr>
            <a:cxnSpLocks/>
          </p:cNvCxnSpPr>
          <p:nvPr/>
        </p:nvCxnSpPr>
        <p:spPr>
          <a:xfrm>
            <a:off x="336006" y="821994"/>
            <a:ext cx="547116" cy="0"/>
          </a:xfrm>
          <a:prstGeom prst="line">
            <a:avLst/>
          </a:prstGeom>
          <a:ln w="25400">
            <a:solidFill>
              <a:srgbClr val="5F95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6311C1E4-5195-2664-BD0F-801EDC0D71D3}"/>
              </a:ext>
            </a:extLst>
          </p:cNvPr>
          <p:cNvGrpSpPr/>
          <p:nvPr/>
        </p:nvGrpSpPr>
        <p:grpSpPr>
          <a:xfrm>
            <a:off x="0" y="-29728"/>
            <a:ext cx="12192000" cy="66241"/>
            <a:chOff x="0" y="-144780"/>
            <a:chExt cx="12070080" cy="15215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F5FE505-FC85-375C-CEF1-18FA47411AF2}"/>
                </a:ext>
              </a:extLst>
            </p:cNvPr>
            <p:cNvSpPr/>
            <p:nvPr/>
          </p:nvSpPr>
          <p:spPr>
            <a:xfrm>
              <a:off x="0" y="-144780"/>
              <a:ext cx="4023360" cy="152159"/>
            </a:xfrm>
            <a:prstGeom prst="rect">
              <a:avLst/>
            </a:prstGeom>
            <a:solidFill>
              <a:srgbClr val="4EAC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4253B7E-F3A0-6697-C9CF-7ACF0756EF48}"/>
                </a:ext>
              </a:extLst>
            </p:cNvPr>
            <p:cNvSpPr/>
            <p:nvPr/>
          </p:nvSpPr>
          <p:spPr>
            <a:xfrm>
              <a:off x="4023360" y="-144780"/>
              <a:ext cx="4023360" cy="152159"/>
            </a:xfrm>
            <a:prstGeom prst="rect">
              <a:avLst/>
            </a:prstGeom>
            <a:solidFill>
              <a:srgbClr val="2553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4BF3E3E-79A1-0D60-0F5D-7CA57879C427}"/>
                </a:ext>
              </a:extLst>
            </p:cNvPr>
            <p:cNvSpPr/>
            <p:nvPr/>
          </p:nvSpPr>
          <p:spPr>
            <a:xfrm>
              <a:off x="8046720" y="-144780"/>
              <a:ext cx="4023360" cy="152159"/>
            </a:xfrm>
            <a:prstGeom prst="rect">
              <a:avLst/>
            </a:prstGeom>
            <a:solidFill>
              <a:srgbClr val="BCBE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3030A1A0-AA6A-03B8-AC73-DD4B976A13D7}"/>
              </a:ext>
            </a:extLst>
          </p:cNvPr>
          <p:cNvSpPr txBox="1"/>
          <p:nvPr/>
        </p:nvSpPr>
        <p:spPr>
          <a:xfrm>
            <a:off x="28359" y="821994"/>
            <a:ext cx="5450242" cy="539590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marL="400050" indent="-400050" algn="just">
              <a:lnSpc>
                <a:spcPct val="150000"/>
              </a:lnSpc>
              <a:buFont typeface="Wingdings" panose="05000000000000000000" pitchFamily="2" charset="2"/>
              <a:buChar char="Ø"/>
              <a:defRPr sz="1100">
                <a:latin typeface="Montserrat" panose="00000500000000000000" pitchFamily="2" charset="0"/>
              </a:defRPr>
            </a:lvl1pPr>
          </a:lstStyle>
          <a:p>
            <a:endParaRPr lang="pt-BR" dirty="0"/>
          </a:p>
          <a:p>
            <a:pPr>
              <a:buFont typeface="+mj-lt"/>
              <a:buAutoNum type="romanLcPeriod"/>
            </a:pPr>
            <a:r>
              <a:rPr lang="pt-BR" dirty="0"/>
              <a:t>UM CTVM era a administradora fiduciária e custodiante e a Requerida UM ASSET era a gestora dos ativos dos fundos (i) “UM MACRO”, e (</a:t>
            </a:r>
            <a:r>
              <a:rPr lang="pt-BR" dirty="0" err="1"/>
              <a:t>ii</a:t>
            </a:r>
            <a:r>
              <a:rPr lang="pt-BR" dirty="0"/>
              <a:t>) “UM MACRO II”, </a:t>
            </a:r>
          </a:p>
          <a:p>
            <a:pPr>
              <a:buFont typeface="+mj-lt"/>
              <a:buAutoNum type="romanLcPeriod"/>
            </a:pPr>
            <a:endParaRPr lang="pt-BR" dirty="0"/>
          </a:p>
          <a:p>
            <a:pPr>
              <a:buFont typeface="+mj-lt"/>
              <a:buAutoNum type="romanLcPeriod"/>
            </a:pPr>
            <a:r>
              <a:rPr lang="pt-BR" dirty="0"/>
              <a:t>UM CTVM administradora fiduciária e custodiante de suas operações, partes, estas, que, pela natureza jurídica do papel exercido no âmbito dos referidos fundos e de seus respectivos objetos sociais, nos termos da legislação regulatória aplicável à época dos fatos, </a:t>
            </a:r>
          </a:p>
          <a:p>
            <a:pPr>
              <a:buFont typeface="+mj-lt"/>
              <a:buAutoNum type="romanLcPeriod"/>
            </a:pPr>
            <a:endParaRPr lang="pt-BR" dirty="0"/>
          </a:p>
          <a:p>
            <a:pPr>
              <a:buFont typeface="+mj-lt"/>
              <a:buAutoNum type="romanLcPeriod"/>
            </a:pPr>
            <a:r>
              <a:rPr lang="pt-BR" dirty="0"/>
              <a:t>Nesse contexto, a normativa regulatória, determina que e,  é obrigação do administrador, a correta observação às normativas CVM, execução das atividades conforme regulamento dos Fundos, elaboração e divulgação das informações dos fundos (</a:t>
            </a:r>
            <a:r>
              <a:rPr lang="pt-BR" dirty="0" err="1"/>
              <a:t>DF´s</a:t>
            </a:r>
            <a:r>
              <a:rPr lang="pt-BR" dirty="0"/>
              <a:t> e relatórios),  bem como manter a veracidade da carteira de ativos de titularidade dos referidos fundos, com transparência aos cotistas,</a:t>
            </a:r>
          </a:p>
          <a:p>
            <a:pPr>
              <a:buFont typeface="+mj-lt"/>
              <a:buAutoNum type="romanLcPeriod"/>
            </a:pPr>
            <a:endParaRPr lang="pt-BR" dirty="0"/>
          </a:p>
          <a:p>
            <a:pPr>
              <a:buFont typeface="+mj-lt"/>
              <a:buAutoNum type="romanLcPeriod"/>
            </a:pPr>
            <a:r>
              <a:rPr lang="pt-BR" dirty="0"/>
              <a:t>E a Gestora UM ASSET, por sua vez, era a gestora dos fundos UM MACRO e UM MACRO II, figurando como responsável pela decisão de quais ativos financeiros iriam compor a carteira dos referidos fundos, podendo, ainda, emitir ordens de compra e venda de ativos do fundo.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6D7B6419-25A2-6D23-6054-4A3ABE38FEED}"/>
              </a:ext>
            </a:extLst>
          </p:cNvPr>
          <p:cNvSpPr/>
          <p:nvPr/>
        </p:nvSpPr>
        <p:spPr>
          <a:xfrm>
            <a:off x="8128000" y="1362129"/>
            <a:ext cx="1486952" cy="367452"/>
          </a:xfrm>
          <a:prstGeom prst="rect">
            <a:avLst/>
          </a:prstGeom>
          <a:solidFill>
            <a:srgbClr val="C00000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bg1"/>
                </a:solidFill>
                <a:latin typeface="Square721 BT" panose="020B0504020202060204" pitchFamily="34" charset="0"/>
              </a:rPr>
              <a:t>Cotistas RPPS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372106C8-72FA-EEBC-1332-0B5751347026}"/>
              </a:ext>
            </a:extLst>
          </p:cNvPr>
          <p:cNvSpPr/>
          <p:nvPr/>
        </p:nvSpPr>
        <p:spPr>
          <a:xfrm>
            <a:off x="8128000" y="2167019"/>
            <a:ext cx="1486952" cy="367452"/>
          </a:xfrm>
          <a:prstGeom prst="rect">
            <a:avLst/>
          </a:prstGeom>
          <a:solidFill>
            <a:srgbClr val="C00000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bg1"/>
                </a:solidFill>
                <a:latin typeface="Square721 BT" panose="020B0504020202060204" pitchFamily="34" charset="0"/>
              </a:rPr>
              <a:t>Fundos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576C9F0A-4015-2084-0799-A9BA3F8CD942}"/>
              </a:ext>
            </a:extLst>
          </p:cNvPr>
          <p:cNvSpPr/>
          <p:nvPr/>
        </p:nvSpPr>
        <p:spPr>
          <a:xfrm>
            <a:off x="7227512" y="2781479"/>
            <a:ext cx="1486952" cy="367452"/>
          </a:xfrm>
          <a:prstGeom prst="rect">
            <a:avLst/>
          </a:prstGeom>
          <a:solidFill>
            <a:schemeClr val="tx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bg1"/>
                </a:solidFill>
                <a:latin typeface="Square721 BT" panose="020B0504020202060204" pitchFamily="34" charset="0"/>
              </a:rPr>
              <a:t>Gestão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6D82418F-39C0-4A3B-207D-06BB7E4A1597}"/>
              </a:ext>
            </a:extLst>
          </p:cNvPr>
          <p:cNvSpPr/>
          <p:nvPr/>
        </p:nvSpPr>
        <p:spPr>
          <a:xfrm>
            <a:off x="9107112" y="2781479"/>
            <a:ext cx="1486952" cy="367452"/>
          </a:xfrm>
          <a:prstGeom prst="rect">
            <a:avLst/>
          </a:prstGeom>
          <a:solidFill>
            <a:schemeClr val="tx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 err="1">
                <a:solidFill>
                  <a:schemeClr val="bg1"/>
                </a:solidFill>
                <a:latin typeface="Square721 BT" panose="020B0504020202060204" pitchFamily="34" charset="0"/>
              </a:rPr>
              <a:t>Adm</a:t>
            </a:r>
            <a:r>
              <a:rPr lang="pt-BR" sz="1400" b="1" dirty="0">
                <a:solidFill>
                  <a:schemeClr val="bg1"/>
                </a:solidFill>
                <a:latin typeface="Square721 BT" panose="020B0504020202060204" pitchFamily="34" charset="0"/>
              </a:rPr>
              <a:t> + Custódia</a:t>
            </a:r>
          </a:p>
        </p:txBody>
      </p:sp>
      <p:cxnSp>
        <p:nvCxnSpPr>
          <p:cNvPr id="22" name="Conector reto 21">
            <a:extLst>
              <a:ext uri="{FF2B5EF4-FFF2-40B4-BE49-F238E27FC236}">
                <a16:creationId xmlns:a16="http://schemas.microsoft.com/office/drawing/2014/main" id="{F0669D63-0C66-6610-F9D4-0533E5A7591E}"/>
              </a:ext>
            </a:extLst>
          </p:cNvPr>
          <p:cNvCxnSpPr>
            <a:stCxn id="17" idx="2"/>
            <a:endCxn id="18" idx="0"/>
          </p:cNvCxnSpPr>
          <p:nvPr/>
        </p:nvCxnSpPr>
        <p:spPr>
          <a:xfrm>
            <a:off x="8871476" y="1729581"/>
            <a:ext cx="0" cy="437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>
            <a:extLst>
              <a:ext uri="{FF2B5EF4-FFF2-40B4-BE49-F238E27FC236}">
                <a16:creationId xmlns:a16="http://schemas.microsoft.com/office/drawing/2014/main" id="{64CB96CB-FCB7-F794-5ACC-8D06CA4B2E40}"/>
              </a:ext>
            </a:extLst>
          </p:cNvPr>
          <p:cNvCxnSpPr>
            <a:stCxn id="19" idx="3"/>
            <a:endCxn id="20" idx="1"/>
          </p:cNvCxnSpPr>
          <p:nvPr/>
        </p:nvCxnSpPr>
        <p:spPr>
          <a:xfrm>
            <a:off x="8714464" y="2965205"/>
            <a:ext cx="3926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>
            <a:extLst>
              <a:ext uri="{FF2B5EF4-FFF2-40B4-BE49-F238E27FC236}">
                <a16:creationId xmlns:a16="http://schemas.microsoft.com/office/drawing/2014/main" id="{1DFAA545-4909-7154-940C-4DFDA1C67E8A}"/>
              </a:ext>
            </a:extLst>
          </p:cNvPr>
          <p:cNvCxnSpPr/>
          <p:nvPr/>
        </p:nvCxnSpPr>
        <p:spPr>
          <a:xfrm>
            <a:off x="8876100" y="2528522"/>
            <a:ext cx="0" cy="437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Elipse 25">
            <a:extLst>
              <a:ext uri="{FF2B5EF4-FFF2-40B4-BE49-F238E27FC236}">
                <a16:creationId xmlns:a16="http://schemas.microsoft.com/office/drawing/2014/main" id="{E858E82F-76B7-AC4A-A259-94B3B8B327F5}"/>
              </a:ext>
            </a:extLst>
          </p:cNvPr>
          <p:cNvSpPr/>
          <p:nvPr/>
        </p:nvSpPr>
        <p:spPr>
          <a:xfrm>
            <a:off x="6713400" y="2291915"/>
            <a:ext cx="4394775" cy="1359987"/>
          </a:xfrm>
          <a:prstGeom prst="ellipse">
            <a:avLst/>
          </a:prstGeom>
          <a:noFill/>
          <a:ln w="19050"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n w="38100">
                <a:solidFill>
                  <a:schemeClr val="tx1"/>
                </a:solidFill>
                <a:prstDash val="lgDash"/>
              </a:ln>
            </a:endParaRPr>
          </a:p>
        </p:txBody>
      </p:sp>
      <p:cxnSp>
        <p:nvCxnSpPr>
          <p:cNvPr id="28" name="Conector de Seta Reta 27">
            <a:extLst>
              <a:ext uri="{FF2B5EF4-FFF2-40B4-BE49-F238E27FC236}">
                <a16:creationId xmlns:a16="http://schemas.microsoft.com/office/drawing/2014/main" id="{D2594EC6-45E8-D1F0-D450-1918C9E63C8B}"/>
              </a:ext>
            </a:extLst>
          </p:cNvPr>
          <p:cNvCxnSpPr>
            <a:stCxn id="26" idx="4"/>
          </p:cNvCxnSpPr>
          <p:nvPr/>
        </p:nvCxnSpPr>
        <p:spPr>
          <a:xfrm flipH="1">
            <a:off x="8910787" y="3651902"/>
            <a:ext cx="1" cy="4859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17">
            <a:extLst>
              <a:ext uri="{FF2B5EF4-FFF2-40B4-BE49-F238E27FC236}">
                <a16:creationId xmlns:a16="http://schemas.microsoft.com/office/drawing/2014/main" id="{4A3D1840-E7E1-2038-9C29-2CFCE6950848}"/>
              </a:ext>
            </a:extLst>
          </p:cNvPr>
          <p:cNvSpPr txBox="1"/>
          <p:nvPr/>
        </p:nvSpPr>
        <p:spPr>
          <a:xfrm>
            <a:off x="6713400" y="4175000"/>
            <a:ext cx="5116944" cy="1281313"/>
          </a:xfrm>
          <a:prstGeom prst="rect">
            <a:avLst/>
          </a:prstGeom>
          <a:solidFill>
            <a:schemeClr val="tx1"/>
          </a:solidFill>
        </p:spPr>
        <p:txBody>
          <a:bodyPr wrap="square" numCol="1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pt-BR" sz="1100" dirty="0">
                <a:solidFill>
                  <a:schemeClr val="bg1"/>
                </a:solidFill>
                <a:latin typeface="Montserrat" pitchFamily="2" charset="77"/>
              </a:rPr>
              <a:t>Estrutura de controle em mesmo Grupo Econômico, possibilidade de articulação e manipulação de informações, drible regulatório, adaptações de regulamentos e controle de processos sem transparência de informação ao cotista. </a:t>
            </a:r>
            <a:r>
              <a:rPr lang="pt-BR" sz="1200" b="1" dirty="0">
                <a:solidFill>
                  <a:srgbClr val="FF0000"/>
                </a:solidFill>
                <a:latin typeface="Montserrat" pitchFamily="2" charset="77"/>
              </a:rPr>
              <a:t>Divergência R$ 53 milhões</a:t>
            </a:r>
          </a:p>
        </p:txBody>
      </p:sp>
      <p:pic>
        <p:nvPicPr>
          <p:cNvPr id="31" name="Imagem 30">
            <a:extLst>
              <a:ext uri="{FF2B5EF4-FFF2-40B4-BE49-F238E27FC236}">
                <a16:creationId xmlns:a16="http://schemas.microsoft.com/office/drawing/2014/main" id="{42F7D97B-56F2-A669-377C-CB78B4D491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109" y="5563603"/>
            <a:ext cx="6603355" cy="1017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9544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B8C8376B-C12E-8E4D-7C37-6971B1664862}"/>
              </a:ext>
            </a:extLst>
          </p:cNvPr>
          <p:cNvSpPr txBox="1"/>
          <p:nvPr/>
        </p:nvSpPr>
        <p:spPr>
          <a:xfrm>
            <a:off x="-15340" y="237219"/>
            <a:ext cx="29328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CRI MALUÍ</a:t>
            </a:r>
            <a:endParaRPr lang="pt-BR" sz="32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755A79F-9165-8C50-DAC8-7A592B855A63}"/>
              </a:ext>
            </a:extLst>
          </p:cNvPr>
          <p:cNvSpPr txBox="1"/>
          <p:nvPr/>
        </p:nvSpPr>
        <p:spPr>
          <a:xfrm>
            <a:off x="223293" y="276599"/>
            <a:ext cx="11441249" cy="646329"/>
          </a:xfrm>
          <a:prstGeom prst="rect">
            <a:avLst/>
          </a:prstGeom>
          <a:noFill/>
          <a:ln w="25400">
            <a:miter lim="400000"/>
          </a:ln>
          <a:effectLst>
            <a:softEdge rad="2540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tIns="91439" bIns="91439">
            <a:spAutoFit/>
          </a:bodyPr>
          <a:lstStyle>
            <a:lvl1pPr>
              <a:lnSpc>
                <a:spcPct val="90000"/>
              </a:lnSpc>
              <a:defRPr sz="7800">
                <a:solidFill>
                  <a:srgbClr val="4B9DA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pPr>
              <a:lnSpc>
                <a:spcPts val="3600"/>
              </a:lnSpc>
            </a:pPr>
            <a:r>
              <a:rPr lang="pt-BR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itchFamily="2" charset="77"/>
              </a:rPr>
              <a:t>CONTEXTO </a:t>
            </a:r>
            <a:r>
              <a:rPr lang="pt-BR" sz="3200" b="1" dirty="0">
                <a:solidFill>
                  <a:srgbClr val="26534F"/>
                </a:solidFill>
                <a:latin typeface="Montserrat" pitchFamily="2" charset="77"/>
              </a:rPr>
              <a:t>TÍTULOS PÚBLICOS DIVERGENTES</a:t>
            </a:r>
          </a:p>
        </p:txBody>
      </p:sp>
      <p:cxnSp>
        <p:nvCxnSpPr>
          <p:cNvPr id="4" name="Straight Connector 60">
            <a:extLst>
              <a:ext uri="{FF2B5EF4-FFF2-40B4-BE49-F238E27FC236}">
                <a16:creationId xmlns:a16="http://schemas.microsoft.com/office/drawing/2014/main" id="{2901B948-2A1D-1EBE-F903-E00B4896E911}"/>
              </a:ext>
            </a:extLst>
          </p:cNvPr>
          <p:cNvCxnSpPr>
            <a:cxnSpLocks/>
          </p:cNvCxnSpPr>
          <p:nvPr/>
        </p:nvCxnSpPr>
        <p:spPr>
          <a:xfrm>
            <a:off x="336006" y="821994"/>
            <a:ext cx="547116" cy="0"/>
          </a:xfrm>
          <a:prstGeom prst="line">
            <a:avLst/>
          </a:prstGeom>
          <a:ln w="25400">
            <a:solidFill>
              <a:srgbClr val="5F95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6311C1E4-5195-2664-BD0F-801EDC0D71D3}"/>
              </a:ext>
            </a:extLst>
          </p:cNvPr>
          <p:cNvGrpSpPr/>
          <p:nvPr/>
        </p:nvGrpSpPr>
        <p:grpSpPr>
          <a:xfrm>
            <a:off x="0" y="-29728"/>
            <a:ext cx="12192000" cy="66241"/>
            <a:chOff x="0" y="-144780"/>
            <a:chExt cx="12070080" cy="15215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F5FE505-FC85-375C-CEF1-18FA47411AF2}"/>
                </a:ext>
              </a:extLst>
            </p:cNvPr>
            <p:cNvSpPr/>
            <p:nvPr/>
          </p:nvSpPr>
          <p:spPr>
            <a:xfrm>
              <a:off x="0" y="-144780"/>
              <a:ext cx="4023360" cy="152159"/>
            </a:xfrm>
            <a:prstGeom prst="rect">
              <a:avLst/>
            </a:prstGeom>
            <a:solidFill>
              <a:srgbClr val="4EAC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4253B7E-F3A0-6697-C9CF-7ACF0756EF48}"/>
                </a:ext>
              </a:extLst>
            </p:cNvPr>
            <p:cNvSpPr/>
            <p:nvPr/>
          </p:nvSpPr>
          <p:spPr>
            <a:xfrm>
              <a:off x="4023360" y="-144780"/>
              <a:ext cx="4023360" cy="152159"/>
            </a:xfrm>
            <a:prstGeom prst="rect">
              <a:avLst/>
            </a:prstGeom>
            <a:solidFill>
              <a:srgbClr val="2553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4BF3E3E-79A1-0D60-0F5D-7CA57879C427}"/>
                </a:ext>
              </a:extLst>
            </p:cNvPr>
            <p:cNvSpPr/>
            <p:nvPr/>
          </p:nvSpPr>
          <p:spPr>
            <a:xfrm>
              <a:off x="8046720" y="-144780"/>
              <a:ext cx="4023360" cy="152159"/>
            </a:xfrm>
            <a:prstGeom prst="rect">
              <a:avLst/>
            </a:prstGeom>
            <a:solidFill>
              <a:srgbClr val="BCBE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5" name="Imagem 4">
            <a:extLst>
              <a:ext uri="{FF2B5EF4-FFF2-40B4-BE49-F238E27FC236}">
                <a16:creationId xmlns:a16="http://schemas.microsoft.com/office/drawing/2014/main" id="{1A69D319-96FD-BAFF-1EFF-6A8565E6CA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6970" y="2182507"/>
            <a:ext cx="8011903" cy="4133632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F9FBCFBE-8A4E-2AC6-9CB7-134449BACA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6970" y="1151933"/>
            <a:ext cx="5996940" cy="92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6317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1">
            <a:extLst>
              <a:ext uri="{FF2B5EF4-FFF2-40B4-BE49-F238E27FC236}">
                <a16:creationId xmlns:a16="http://schemas.microsoft.com/office/drawing/2014/main" id="{4F233613-1A24-82B5-6A78-231F691569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7705" y="8693"/>
            <a:ext cx="7952195" cy="6842142"/>
          </a:xfrm>
          <a:prstGeom prst="rect">
            <a:avLst/>
          </a:prstGeom>
        </p:spPr>
      </p:pic>
      <p:sp>
        <p:nvSpPr>
          <p:cNvPr id="10" name="Rectangle 19">
            <a:extLst>
              <a:ext uri="{FF2B5EF4-FFF2-40B4-BE49-F238E27FC236}">
                <a16:creationId xmlns:a16="http://schemas.microsoft.com/office/drawing/2014/main" id="{A194AAC7-D033-8024-747E-E8E126EB03A2}"/>
              </a:ext>
            </a:extLst>
          </p:cNvPr>
          <p:cNvSpPr/>
          <p:nvPr/>
        </p:nvSpPr>
        <p:spPr>
          <a:xfrm>
            <a:off x="219075" y="1163921"/>
            <a:ext cx="11753850" cy="3226075"/>
          </a:xfrm>
          <a:prstGeom prst="rect">
            <a:avLst/>
          </a:prstGeom>
          <a:solidFill>
            <a:schemeClr val="bg2">
              <a:lumMod val="90000"/>
              <a:alpha val="1499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8C8376B-C12E-8E4D-7C37-6971B1664862}"/>
              </a:ext>
            </a:extLst>
          </p:cNvPr>
          <p:cNvSpPr txBox="1"/>
          <p:nvPr/>
        </p:nvSpPr>
        <p:spPr>
          <a:xfrm>
            <a:off x="-15340" y="237219"/>
            <a:ext cx="29328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CRI MALUÍ</a:t>
            </a:r>
            <a:endParaRPr lang="pt-BR" sz="32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755A79F-9165-8C50-DAC8-7A592B855A63}"/>
              </a:ext>
            </a:extLst>
          </p:cNvPr>
          <p:cNvSpPr txBox="1"/>
          <p:nvPr/>
        </p:nvSpPr>
        <p:spPr>
          <a:xfrm>
            <a:off x="407850" y="486039"/>
            <a:ext cx="11784149" cy="646329"/>
          </a:xfrm>
          <a:prstGeom prst="rect">
            <a:avLst/>
          </a:prstGeom>
          <a:noFill/>
          <a:ln w="25400">
            <a:miter lim="400000"/>
          </a:ln>
          <a:effectLst>
            <a:softEdge rad="2540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tIns="91439" bIns="91439">
            <a:spAutoFit/>
          </a:bodyPr>
          <a:lstStyle>
            <a:lvl1pPr>
              <a:lnSpc>
                <a:spcPct val="90000"/>
              </a:lnSpc>
              <a:defRPr sz="7800">
                <a:solidFill>
                  <a:srgbClr val="4B9DA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pPr>
              <a:lnSpc>
                <a:spcPts val="3600"/>
              </a:lnSpc>
            </a:pPr>
            <a:r>
              <a:rPr lang="pt-BR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itchFamily="2" charset="77"/>
              </a:rPr>
              <a:t>LIQUIDAÇÃO </a:t>
            </a:r>
            <a:r>
              <a:rPr lang="pt-BR" sz="3200" b="1" dirty="0">
                <a:solidFill>
                  <a:srgbClr val="26534F"/>
                </a:solidFill>
                <a:latin typeface="Montserrat" pitchFamily="2" charset="77"/>
              </a:rPr>
              <a:t>DE INSTITUIÇÕES FINANCEIRAS</a:t>
            </a:r>
          </a:p>
        </p:txBody>
      </p:sp>
      <p:cxnSp>
        <p:nvCxnSpPr>
          <p:cNvPr id="4" name="Straight Connector 60">
            <a:extLst>
              <a:ext uri="{FF2B5EF4-FFF2-40B4-BE49-F238E27FC236}">
                <a16:creationId xmlns:a16="http://schemas.microsoft.com/office/drawing/2014/main" id="{2901B948-2A1D-1EBE-F903-E00B4896E911}"/>
              </a:ext>
            </a:extLst>
          </p:cNvPr>
          <p:cNvCxnSpPr>
            <a:cxnSpLocks/>
          </p:cNvCxnSpPr>
          <p:nvPr/>
        </p:nvCxnSpPr>
        <p:spPr>
          <a:xfrm>
            <a:off x="495751" y="1059782"/>
            <a:ext cx="547116" cy="0"/>
          </a:xfrm>
          <a:prstGeom prst="line">
            <a:avLst/>
          </a:prstGeom>
          <a:ln w="25400">
            <a:solidFill>
              <a:srgbClr val="5F95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>
            <a:extLst>
              <a:ext uri="{FF2B5EF4-FFF2-40B4-BE49-F238E27FC236}">
                <a16:creationId xmlns:a16="http://schemas.microsoft.com/office/drawing/2014/main" id="{60A35E45-8F6F-5A11-7DE3-69F2DF088E49}"/>
              </a:ext>
            </a:extLst>
          </p:cNvPr>
          <p:cNvSpPr txBox="1"/>
          <p:nvPr/>
        </p:nvSpPr>
        <p:spPr>
          <a:xfrm>
            <a:off x="219075" y="1122659"/>
            <a:ext cx="11497008" cy="33085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100" b="1" dirty="0">
                <a:latin typeface="Montserrat" panose="00000500000000000000" pitchFamily="2" charset="0"/>
              </a:rPr>
              <a:t>COMPARATIVO</a:t>
            </a:r>
          </a:p>
          <a:p>
            <a:pPr algn="just"/>
            <a:r>
              <a:rPr lang="pt-BR" sz="1100" b="1" dirty="0">
                <a:latin typeface="Montserrat" panose="00000500000000000000" pitchFamily="2" charset="0"/>
              </a:rPr>
              <a:t>Instituições financeiras no Brasil que enfrentaram dificuldades e foram liquidadas ou encerradas</a:t>
            </a:r>
          </a:p>
          <a:p>
            <a:pPr algn="just"/>
            <a:endParaRPr lang="pt-BR" sz="1100" dirty="0">
              <a:latin typeface="Montserrat" panose="00000500000000000000" pitchFamily="2" charset="0"/>
            </a:endParaRPr>
          </a:p>
          <a:p>
            <a:pPr marL="400050" indent="-400050" algn="just">
              <a:buFont typeface="Wingdings" panose="05000000000000000000" pitchFamily="2" charset="2"/>
              <a:buChar char="Ø"/>
            </a:pPr>
            <a:r>
              <a:rPr lang="pt-BR" sz="1100" dirty="0">
                <a:latin typeface="Montserrat" panose="00000500000000000000" pitchFamily="2" charset="0"/>
              </a:rPr>
              <a:t>Alguns Bancos enfrentaram problemas financeiros graves relacionados a irregularidades contábeis, deficiências de gestão, insuficiência de capital e problemas de governança corporativa. Como resultado, o Banco Central do Brasil (BCB), após intervenção, decretou a liquidação extrajudicial desses bancos assumindo o controle das instituições e nomeando liquidantes para administrar a liquidação ordenada dos ativos e passivos. Durante o processo, os ativos desses bancos foram vendidos ou transferidos para outras instituições financeiras. Alguns dos ex-diretores e executivos da instituições enfrentaram processos judiciais relacionados às irregularidades que contribuíram para a crise dos bancos.</a:t>
            </a:r>
          </a:p>
          <a:p>
            <a:pPr marL="400050" indent="-400050" algn="just">
              <a:buFont typeface="Wingdings" panose="05000000000000000000" pitchFamily="2" charset="2"/>
              <a:buChar char="Ø"/>
            </a:pPr>
            <a:endParaRPr lang="pt-BR" sz="1100" dirty="0">
              <a:latin typeface="Montserrat" panose="00000500000000000000" pitchFamily="2" charset="0"/>
            </a:endParaRPr>
          </a:p>
          <a:p>
            <a:pPr marL="400050" indent="-400050" algn="just">
              <a:buFont typeface="Wingdings" panose="05000000000000000000" pitchFamily="2" charset="2"/>
              <a:buChar char="Ø"/>
            </a:pPr>
            <a:r>
              <a:rPr lang="pt-BR" sz="1100" dirty="0">
                <a:latin typeface="Montserrat" panose="00000500000000000000" pitchFamily="2" charset="0"/>
              </a:rPr>
              <a:t>A seguir, seguem alguns exemplos de Instituições financeiras que após a intervenção tiveram suas liquidações extrajudiciais decretadas: </a:t>
            </a:r>
            <a:r>
              <a:rPr lang="pt-BR" sz="1100" b="1" dirty="0">
                <a:latin typeface="Montserrat" panose="00000500000000000000" pitchFamily="2" charset="0"/>
              </a:rPr>
              <a:t>Banco Nacional </a:t>
            </a:r>
            <a:r>
              <a:rPr lang="pt-BR" sz="1100" dirty="0">
                <a:latin typeface="Montserrat" panose="00000500000000000000" pitchFamily="2" charset="0"/>
              </a:rPr>
              <a:t>(1995), </a:t>
            </a:r>
            <a:r>
              <a:rPr lang="pt-BR" sz="1100" b="1" dirty="0">
                <a:latin typeface="Montserrat" panose="00000500000000000000" pitchFamily="2" charset="0"/>
              </a:rPr>
              <a:t>Banco Econômico</a:t>
            </a:r>
            <a:r>
              <a:rPr lang="pt-BR" sz="1100" dirty="0">
                <a:latin typeface="Montserrat" panose="00000500000000000000" pitchFamily="2" charset="0"/>
              </a:rPr>
              <a:t> (SA) (1996), </a:t>
            </a:r>
            <a:r>
              <a:rPr lang="pt-BR" sz="1100" b="1" dirty="0">
                <a:latin typeface="Montserrat" panose="00000500000000000000" pitchFamily="2" charset="0"/>
              </a:rPr>
              <a:t>Banco Santos </a:t>
            </a:r>
            <a:r>
              <a:rPr lang="pt-BR" sz="1100" dirty="0">
                <a:latin typeface="Montserrat" panose="00000500000000000000" pitchFamily="2" charset="0"/>
              </a:rPr>
              <a:t>(2004), </a:t>
            </a:r>
            <a:r>
              <a:rPr lang="pt-BR" sz="1100" b="1" dirty="0">
                <a:latin typeface="Montserrat" panose="00000500000000000000" pitchFamily="2" charset="0"/>
              </a:rPr>
              <a:t>Banco Panamericano </a:t>
            </a:r>
            <a:r>
              <a:rPr lang="pt-BR" sz="1100" dirty="0">
                <a:latin typeface="Montserrat" panose="00000500000000000000" pitchFamily="2" charset="0"/>
              </a:rPr>
              <a:t>(Banco Pan) (2010), </a:t>
            </a:r>
            <a:r>
              <a:rPr lang="pt-BR" sz="1100" b="1" dirty="0">
                <a:latin typeface="Montserrat" panose="00000500000000000000" pitchFamily="2" charset="0"/>
              </a:rPr>
              <a:t>Banco BVA </a:t>
            </a:r>
            <a:r>
              <a:rPr lang="pt-BR" sz="1100" dirty="0">
                <a:latin typeface="Montserrat" panose="00000500000000000000" pitchFamily="2" charset="0"/>
              </a:rPr>
              <a:t>(Banco Votorantim) (2012), </a:t>
            </a:r>
            <a:r>
              <a:rPr lang="pt-BR" sz="1100" b="1" dirty="0">
                <a:latin typeface="Montserrat" panose="00000500000000000000" pitchFamily="2" charset="0"/>
              </a:rPr>
              <a:t>Banco Cruzeiro do Sul </a:t>
            </a:r>
            <a:r>
              <a:rPr lang="pt-BR" sz="1100" dirty="0">
                <a:latin typeface="Montserrat" panose="00000500000000000000" pitchFamily="2" charset="0"/>
              </a:rPr>
              <a:t>(2012).</a:t>
            </a:r>
          </a:p>
          <a:p>
            <a:pPr marL="400050" indent="-400050" algn="just">
              <a:buFont typeface="Wingdings" panose="05000000000000000000" pitchFamily="2" charset="2"/>
              <a:buChar char="Ø"/>
            </a:pPr>
            <a:endParaRPr lang="pt-BR" sz="1100" dirty="0">
              <a:latin typeface="Montserrat" panose="00000500000000000000" pitchFamily="2" charset="0"/>
            </a:endParaRPr>
          </a:p>
          <a:p>
            <a:pPr marL="400050" indent="-400050" algn="just">
              <a:buFont typeface="Wingdings" panose="05000000000000000000" pitchFamily="2" charset="2"/>
              <a:buChar char="Ø"/>
            </a:pPr>
            <a:r>
              <a:rPr lang="pt-BR" sz="1100" dirty="0">
                <a:latin typeface="Montserrat" panose="00000500000000000000" pitchFamily="2" charset="0"/>
              </a:rPr>
              <a:t>O </a:t>
            </a:r>
            <a:r>
              <a:rPr lang="pt-BR" sz="1100" b="1" dirty="0">
                <a:latin typeface="Montserrat" panose="00000500000000000000" pitchFamily="2" charset="0"/>
              </a:rPr>
              <a:t>Banco Econômico</a:t>
            </a:r>
            <a:r>
              <a:rPr lang="pt-BR" sz="1100" dirty="0">
                <a:latin typeface="Montserrat" panose="00000500000000000000" pitchFamily="2" charset="0"/>
              </a:rPr>
              <a:t> (SA) é o caso mais antigo de um banco em regime especial de resolução no Brasil. </a:t>
            </a:r>
            <a:r>
              <a:rPr lang="pt-BR" sz="1100" b="1" dirty="0">
                <a:latin typeface="Montserrat" panose="00000500000000000000" pitchFamily="2" charset="0"/>
              </a:rPr>
              <a:t>Após 26 anos da liquidação extrajudicial, o BTG Pactual se comprometeu a adquirir o controle da instituição</a:t>
            </a:r>
            <a:r>
              <a:rPr lang="pt-BR" sz="1100" dirty="0">
                <a:latin typeface="Montserrat" panose="00000500000000000000" pitchFamily="2" charset="0"/>
              </a:rPr>
              <a:t>, aumentando seus investimentos na área de </a:t>
            </a:r>
            <a:r>
              <a:rPr lang="pt-BR" sz="1100" i="1" dirty="0" err="1">
                <a:latin typeface="Montserrat" panose="00000500000000000000" pitchFamily="2" charset="0"/>
              </a:rPr>
              <a:t>special</a:t>
            </a:r>
            <a:r>
              <a:rPr lang="pt-BR" sz="1100" i="1" dirty="0">
                <a:latin typeface="Montserrat" panose="00000500000000000000" pitchFamily="2" charset="0"/>
              </a:rPr>
              <a:t> </a:t>
            </a:r>
            <a:r>
              <a:rPr lang="pt-BR" sz="1100" i="1" dirty="0" err="1">
                <a:latin typeface="Montserrat" panose="00000500000000000000" pitchFamily="2" charset="0"/>
              </a:rPr>
              <a:t>situations</a:t>
            </a:r>
            <a:r>
              <a:rPr lang="pt-BR" sz="1100" i="1" dirty="0">
                <a:latin typeface="Montserrat" panose="00000500000000000000" pitchFamily="2" charset="0"/>
              </a:rPr>
              <a:t> </a:t>
            </a:r>
            <a:r>
              <a:rPr lang="pt-BR" sz="1100" dirty="0">
                <a:latin typeface="Montserrat" panose="00000500000000000000" pitchFamily="2" charset="0"/>
              </a:rPr>
              <a:t>focada na aquisição e recuperação de carteiras de créditos inadimplidos e compra de ativos financeiros alternativos.</a:t>
            </a:r>
          </a:p>
          <a:p>
            <a:pPr marL="400050" indent="-400050" algn="just">
              <a:buFont typeface="Wingdings" panose="05000000000000000000" pitchFamily="2" charset="2"/>
              <a:buChar char="Ø"/>
            </a:pPr>
            <a:endParaRPr lang="pt-BR" sz="1100" dirty="0">
              <a:latin typeface="Montserrat" panose="00000500000000000000" pitchFamily="2" charset="0"/>
            </a:endParaRPr>
          </a:p>
          <a:p>
            <a:pPr marL="400050" indent="-400050" algn="just">
              <a:buFont typeface="Wingdings" panose="05000000000000000000" pitchFamily="2" charset="2"/>
              <a:buChar char="Ø"/>
            </a:pPr>
            <a:r>
              <a:rPr lang="pt-BR" sz="1100" dirty="0">
                <a:latin typeface="Montserrat" panose="00000500000000000000" pitchFamily="2" charset="0"/>
              </a:rPr>
              <a:t>Após pesquisas realizadas sobre liquidação de instituições financeiras, por encontrar apenas uma amostra de liquidação concluída, consideramos uma probabilidade de recuperação </a:t>
            </a:r>
            <a:r>
              <a:rPr lang="pt-BR" sz="1100" b="1" dirty="0">
                <a:latin typeface="Montserrat" panose="00000500000000000000" pitchFamily="2" charset="0"/>
              </a:rPr>
              <a:t>baixa</a:t>
            </a:r>
            <a:r>
              <a:rPr lang="pt-BR" sz="1100" b="1" dirty="0">
                <a:solidFill>
                  <a:srgbClr val="FF0000"/>
                </a:solidFill>
                <a:latin typeface="Montserrat" panose="00000500000000000000" pitchFamily="2" charset="0"/>
              </a:rPr>
              <a:t> </a:t>
            </a:r>
            <a:r>
              <a:rPr lang="pt-BR" sz="1100" dirty="0">
                <a:latin typeface="Montserrat" panose="00000500000000000000" pitchFamily="2" charset="0"/>
              </a:rPr>
              <a:t>e</a:t>
            </a:r>
            <a:r>
              <a:rPr lang="pt-BR" sz="1100" dirty="0">
                <a:solidFill>
                  <a:srgbClr val="FF0000"/>
                </a:solidFill>
                <a:latin typeface="Montserrat" panose="00000500000000000000" pitchFamily="2" charset="0"/>
              </a:rPr>
              <a:t> </a:t>
            </a:r>
            <a:r>
              <a:rPr lang="pt-BR" sz="1100" dirty="0">
                <a:latin typeface="Montserrat" panose="00000500000000000000" pitchFamily="2" charset="0"/>
              </a:rPr>
              <a:t>aplicamos um deságio de 97% no valor do ativo , de acordo com métricas de mercado.</a:t>
            </a:r>
            <a:endParaRPr lang="pt-BR" sz="1100" b="1" dirty="0">
              <a:latin typeface="Montserrat" panose="00000500000000000000" pitchFamily="2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1173F9C-3581-F64A-DEAB-27A2BC6335CF}"/>
              </a:ext>
            </a:extLst>
          </p:cNvPr>
          <p:cNvGraphicFramePr>
            <a:graphicFrameLocks noGrp="1"/>
          </p:cNvGraphicFramePr>
          <p:nvPr/>
        </p:nvGraphicFramePr>
        <p:xfrm>
          <a:off x="4380132" y="4479109"/>
          <a:ext cx="3560156" cy="2282610"/>
        </p:xfrm>
        <a:graphic>
          <a:graphicData uri="http://schemas.openxmlformats.org/drawingml/2006/table">
            <a:tbl>
              <a:tblPr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267951">
                  <a:extLst>
                    <a:ext uri="{9D8B030D-6E8A-4147-A177-3AD203B41FA5}">
                      <a16:colId xmlns:a16="http://schemas.microsoft.com/office/drawing/2014/main" val="798857624"/>
                    </a:ext>
                  </a:extLst>
                </a:gridCol>
                <a:gridCol w="1292205">
                  <a:extLst>
                    <a:ext uri="{9D8B030D-6E8A-4147-A177-3AD203B41FA5}">
                      <a16:colId xmlns:a16="http://schemas.microsoft.com/office/drawing/2014/main" val="3349016882"/>
                    </a:ext>
                  </a:extLst>
                </a:gridCol>
              </a:tblGrid>
              <a:tr h="206571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DIVERGÊNCIAS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6534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7401227"/>
                  </a:ext>
                </a:extLst>
              </a:tr>
              <a:tr h="20657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Divergência TMJ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R$ 13.962.342,20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6211469"/>
                  </a:ext>
                </a:extLst>
              </a:tr>
              <a:tr h="20657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Divergência MZL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R$ 1.440.509,46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0618489"/>
                  </a:ext>
                </a:extLst>
              </a:tr>
              <a:tr h="20657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Probabilidade de recuperação  (Remota)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3815619"/>
                  </a:ext>
                </a:extLst>
              </a:tr>
              <a:tr h="20657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R$ 462.085,55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6174675"/>
                  </a:ext>
                </a:extLst>
              </a:tr>
              <a:tr h="206571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PRAZO (anos)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6534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6296105"/>
                  </a:ext>
                </a:extLst>
              </a:tr>
              <a:tr h="19624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Método Comparativo Banco Econômico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9253649"/>
                  </a:ext>
                </a:extLst>
              </a:tr>
              <a:tr h="21690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Tempo total remanescente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231233"/>
                  </a:ext>
                </a:extLst>
              </a:tr>
              <a:tr h="206571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8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CÁLCULO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6534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3500005"/>
                  </a:ext>
                </a:extLst>
              </a:tr>
              <a:tr h="20657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Selic atual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12,75%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4368755"/>
                  </a:ext>
                </a:extLst>
              </a:tr>
              <a:tr h="2169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Valor presente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R$ 20.402,91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8902622"/>
                  </a:ext>
                </a:extLst>
              </a:tr>
            </a:tbl>
          </a:graphicData>
        </a:graphic>
      </p:graphicFrame>
      <p:grpSp>
        <p:nvGrpSpPr>
          <p:cNvPr id="11" name="Group 10">
            <a:extLst>
              <a:ext uri="{FF2B5EF4-FFF2-40B4-BE49-F238E27FC236}">
                <a16:creationId xmlns:a16="http://schemas.microsoft.com/office/drawing/2014/main" id="{888461A3-1F81-CC45-3E0E-0DD6ED1B2993}"/>
              </a:ext>
            </a:extLst>
          </p:cNvPr>
          <p:cNvGrpSpPr/>
          <p:nvPr/>
        </p:nvGrpSpPr>
        <p:grpSpPr>
          <a:xfrm>
            <a:off x="0" y="-22860"/>
            <a:ext cx="12279900" cy="45719"/>
            <a:chOff x="0" y="-144780"/>
            <a:chExt cx="12070080" cy="152159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050CB53-94AE-11FD-3D79-3AC90596F059}"/>
                </a:ext>
              </a:extLst>
            </p:cNvPr>
            <p:cNvSpPr/>
            <p:nvPr/>
          </p:nvSpPr>
          <p:spPr>
            <a:xfrm>
              <a:off x="0" y="-144780"/>
              <a:ext cx="4023360" cy="152159"/>
            </a:xfrm>
            <a:prstGeom prst="rect">
              <a:avLst/>
            </a:prstGeom>
            <a:solidFill>
              <a:srgbClr val="4EAC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F08B7DA-5141-EE0A-A3F4-364B6FE14137}"/>
                </a:ext>
              </a:extLst>
            </p:cNvPr>
            <p:cNvSpPr/>
            <p:nvPr/>
          </p:nvSpPr>
          <p:spPr>
            <a:xfrm>
              <a:off x="4023360" y="-144780"/>
              <a:ext cx="4023360" cy="152159"/>
            </a:xfrm>
            <a:prstGeom prst="rect">
              <a:avLst/>
            </a:prstGeom>
            <a:solidFill>
              <a:srgbClr val="2553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FC5FB82-B1AE-57B2-A780-9DEF5CE2CAF4}"/>
                </a:ext>
              </a:extLst>
            </p:cNvPr>
            <p:cNvSpPr/>
            <p:nvPr/>
          </p:nvSpPr>
          <p:spPr>
            <a:xfrm>
              <a:off x="8046720" y="-144780"/>
              <a:ext cx="4023360" cy="152159"/>
            </a:xfrm>
            <a:prstGeom prst="rect">
              <a:avLst/>
            </a:prstGeom>
            <a:solidFill>
              <a:srgbClr val="BCBE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31566053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54558B38-FCB5-C6C6-76A2-AE50D39C4A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9209" y="-3602"/>
            <a:ext cx="7952195" cy="6887728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F1C091DC-CD24-CFF5-3898-236CD9CDF996}"/>
              </a:ext>
            </a:extLst>
          </p:cNvPr>
          <p:cNvGrpSpPr/>
          <p:nvPr/>
        </p:nvGrpSpPr>
        <p:grpSpPr>
          <a:xfrm>
            <a:off x="-30765" y="-29726"/>
            <a:ext cx="12322169" cy="97713"/>
            <a:chOff x="0" y="-144780"/>
            <a:chExt cx="12070080" cy="152159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8E7C102-5D79-938E-17E3-9B4703F903FA}"/>
                </a:ext>
              </a:extLst>
            </p:cNvPr>
            <p:cNvSpPr/>
            <p:nvPr/>
          </p:nvSpPr>
          <p:spPr>
            <a:xfrm>
              <a:off x="0" y="-144780"/>
              <a:ext cx="4023360" cy="152159"/>
            </a:xfrm>
            <a:prstGeom prst="rect">
              <a:avLst/>
            </a:prstGeom>
            <a:solidFill>
              <a:srgbClr val="4EAC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8F85443-FD31-817F-17F1-36660250E8E8}"/>
                </a:ext>
              </a:extLst>
            </p:cNvPr>
            <p:cNvSpPr/>
            <p:nvPr/>
          </p:nvSpPr>
          <p:spPr>
            <a:xfrm>
              <a:off x="4023360" y="-144780"/>
              <a:ext cx="4023360" cy="152159"/>
            </a:xfrm>
            <a:prstGeom prst="rect">
              <a:avLst/>
            </a:prstGeom>
            <a:solidFill>
              <a:srgbClr val="2553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F4E867A-DD02-2CFF-33C9-5563F07227E4}"/>
                </a:ext>
              </a:extLst>
            </p:cNvPr>
            <p:cNvSpPr/>
            <p:nvPr/>
          </p:nvSpPr>
          <p:spPr>
            <a:xfrm>
              <a:off x="8046720" y="-144780"/>
              <a:ext cx="4023360" cy="152159"/>
            </a:xfrm>
            <a:prstGeom prst="rect">
              <a:avLst/>
            </a:prstGeom>
            <a:solidFill>
              <a:srgbClr val="BCBE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37" name="Picture 4">
            <a:extLst>
              <a:ext uri="{FF2B5EF4-FFF2-40B4-BE49-F238E27FC236}">
                <a16:creationId xmlns:a16="http://schemas.microsoft.com/office/drawing/2014/main" id="{E8B6C416-7C96-C4C1-1963-951123EF78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294" y="19130"/>
            <a:ext cx="12303698" cy="68649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39" name="TextBox 1">
            <a:extLst>
              <a:ext uri="{FF2B5EF4-FFF2-40B4-BE49-F238E27FC236}">
                <a16:creationId xmlns:a16="http://schemas.microsoft.com/office/drawing/2014/main" id="{CE4A77F8-0400-1891-1CD3-F41CBD718103}"/>
              </a:ext>
            </a:extLst>
          </p:cNvPr>
          <p:cNvSpPr txBox="1"/>
          <p:nvPr/>
        </p:nvSpPr>
        <p:spPr>
          <a:xfrm>
            <a:off x="311210" y="3752138"/>
            <a:ext cx="8515083" cy="646329"/>
          </a:xfrm>
          <a:prstGeom prst="rect">
            <a:avLst/>
          </a:prstGeom>
          <a:noFill/>
          <a:ln w="25400">
            <a:miter lim="400000"/>
          </a:ln>
          <a:effectLst>
            <a:softEdge rad="2540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tIns="91439" bIns="91439">
            <a:spAutoFit/>
          </a:bodyPr>
          <a:lstStyle>
            <a:lvl1pPr>
              <a:lnSpc>
                <a:spcPct val="90000"/>
              </a:lnSpc>
              <a:defRPr sz="7800">
                <a:solidFill>
                  <a:srgbClr val="4B9DA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pPr>
              <a:lnSpc>
                <a:spcPts val="3600"/>
              </a:lnSpc>
            </a:pPr>
            <a:r>
              <a:rPr lang="pt-BR" sz="3200" b="1" dirty="0">
                <a:solidFill>
                  <a:schemeClr val="bg1"/>
                </a:solidFill>
                <a:latin typeface="Montserrat" pitchFamily="2" charset="77"/>
              </a:rPr>
              <a:t>FUNDO BARCELONA</a:t>
            </a:r>
          </a:p>
        </p:txBody>
      </p:sp>
    </p:spTree>
    <p:extLst>
      <p:ext uri="{BB962C8B-B14F-4D97-AF65-F5344CB8AC3E}">
        <p14:creationId xmlns:p14="http://schemas.microsoft.com/office/powerpoint/2010/main" val="31806872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B8C8376B-C12E-8E4D-7C37-6971B1664862}"/>
              </a:ext>
            </a:extLst>
          </p:cNvPr>
          <p:cNvSpPr txBox="1"/>
          <p:nvPr/>
        </p:nvSpPr>
        <p:spPr>
          <a:xfrm>
            <a:off x="-15340" y="237219"/>
            <a:ext cx="29328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CRI MALUÍ</a:t>
            </a:r>
            <a:endParaRPr lang="pt-BR" sz="32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755A79F-9165-8C50-DAC8-7A592B855A63}"/>
              </a:ext>
            </a:extLst>
          </p:cNvPr>
          <p:cNvSpPr txBox="1"/>
          <p:nvPr/>
        </p:nvSpPr>
        <p:spPr>
          <a:xfrm>
            <a:off x="407851" y="486039"/>
            <a:ext cx="7208143" cy="646329"/>
          </a:xfrm>
          <a:prstGeom prst="rect">
            <a:avLst/>
          </a:prstGeom>
          <a:noFill/>
          <a:ln w="25400">
            <a:miter lim="400000"/>
          </a:ln>
          <a:effectLst>
            <a:softEdge rad="2540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tIns="91439" bIns="91439">
            <a:spAutoFit/>
          </a:bodyPr>
          <a:lstStyle>
            <a:lvl1pPr>
              <a:lnSpc>
                <a:spcPct val="90000"/>
              </a:lnSpc>
              <a:defRPr sz="7800">
                <a:solidFill>
                  <a:srgbClr val="4B9DA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pPr>
              <a:lnSpc>
                <a:spcPts val="3600"/>
              </a:lnSpc>
            </a:pPr>
            <a:r>
              <a:rPr lang="pt-BR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itchFamily="2" charset="77"/>
              </a:rPr>
              <a:t>ESTRUTURA </a:t>
            </a:r>
            <a:r>
              <a:rPr lang="pt-BR" sz="3200" b="1" dirty="0">
                <a:solidFill>
                  <a:srgbClr val="26534F"/>
                </a:solidFill>
                <a:latin typeface="Montserrat" pitchFamily="2" charset="77"/>
              </a:rPr>
              <a:t>FIRF BARCELONA</a:t>
            </a:r>
          </a:p>
        </p:txBody>
      </p:sp>
      <p:cxnSp>
        <p:nvCxnSpPr>
          <p:cNvPr id="4" name="Straight Connector 60">
            <a:extLst>
              <a:ext uri="{FF2B5EF4-FFF2-40B4-BE49-F238E27FC236}">
                <a16:creationId xmlns:a16="http://schemas.microsoft.com/office/drawing/2014/main" id="{2901B948-2A1D-1EBE-F903-E00B4896E911}"/>
              </a:ext>
            </a:extLst>
          </p:cNvPr>
          <p:cNvCxnSpPr>
            <a:cxnSpLocks/>
          </p:cNvCxnSpPr>
          <p:nvPr/>
        </p:nvCxnSpPr>
        <p:spPr>
          <a:xfrm>
            <a:off x="495751" y="1059782"/>
            <a:ext cx="547116" cy="0"/>
          </a:xfrm>
          <a:prstGeom prst="line">
            <a:avLst/>
          </a:prstGeom>
          <a:ln w="25400">
            <a:solidFill>
              <a:srgbClr val="5F95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6115607E-6498-D23F-E081-25E037E21519}"/>
              </a:ext>
            </a:extLst>
          </p:cNvPr>
          <p:cNvGrpSpPr/>
          <p:nvPr/>
        </p:nvGrpSpPr>
        <p:grpSpPr>
          <a:xfrm>
            <a:off x="0" y="-29728"/>
            <a:ext cx="12291404" cy="45719"/>
            <a:chOff x="0" y="-144780"/>
            <a:chExt cx="12070080" cy="15215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F94F6BF-0DA3-B1D4-0919-36A54E74FD8C}"/>
                </a:ext>
              </a:extLst>
            </p:cNvPr>
            <p:cNvSpPr/>
            <p:nvPr/>
          </p:nvSpPr>
          <p:spPr>
            <a:xfrm>
              <a:off x="0" y="-144780"/>
              <a:ext cx="4023360" cy="152159"/>
            </a:xfrm>
            <a:prstGeom prst="rect">
              <a:avLst/>
            </a:prstGeom>
            <a:solidFill>
              <a:srgbClr val="4EAC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DFFF6C1-7B93-3C0D-AAFF-6D3AA80F5D5E}"/>
                </a:ext>
              </a:extLst>
            </p:cNvPr>
            <p:cNvSpPr/>
            <p:nvPr/>
          </p:nvSpPr>
          <p:spPr>
            <a:xfrm>
              <a:off x="4023360" y="-144780"/>
              <a:ext cx="4023360" cy="152159"/>
            </a:xfrm>
            <a:prstGeom prst="rect">
              <a:avLst/>
            </a:prstGeom>
            <a:solidFill>
              <a:srgbClr val="2553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69775AD-3A02-2305-F9C5-0DA57AAB7890}"/>
                </a:ext>
              </a:extLst>
            </p:cNvPr>
            <p:cNvSpPr/>
            <p:nvPr/>
          </p:nvSpPr>
          <p:spPr>
            <a:xfrm>
              <a:off x="8046720" y="-144780"/>
              <a:ext cx="4023360" cy="152159"/>
            </a:xfrm>
            <a:prstGeom prst="rect">
              <a:avLst/>
            </a:prstGeom>
            <a:solidFill>
              <a:srgbClr val="BCBE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BEFE6695-9E04-24BD-06AF-30415598C54D}"/>
              </a:ext>
            </a:extLst>
          </p:cNvPr>
          <p:cNvSpPr txBox="1"/>
          <p:nvPr/>
        </p:nvSpPr>
        <p:spPr>
          <a:xfrm>
            <a:off x="4509080" y="3824877"/>
            <a:ext cx="6234544" cy="2407967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>
            <a:defPPr>
              <a:defRPr lang="pt-BR"/>
            </a:defPPr>
            <a:lvl1pPr algn="just">
              <a:defRPr sz="1050" b="1">
                <a:latin typeface="Montserrat" panose="00000500000000000000" pitchFamily="2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pt-BR" dirty="0"/>
              <a:t>ETAPAS DA OPERAÇÃO</a:t>
            </a:r>
          </a:p>
          <a:p>
            <a:endParaRPr lang="pt-BR" b="0" dirty="0"/>
          </a:p>
          <a:p>
            <a:pPr marL="285750" indent="-285750">
              <a:lnSpc>
                <a:spcPct val="150000"/>
              </a:lnSpc>
              <a:buFont typeface="+mj-lt"/>
              <a:buAutoNum type="romanLcPeriod"/>
            </a:pPr>
            <a:r>
              <a:rPr lang="pt-BR" b="0" dirty="0"/>
              <a:t>Com aporte de recursos no BARCELONA, o gestor direciona os recursos para aquisição de crédito privado “debentures” </a:t>
            </a:r>
          </a:p>
          <a:p>
            <a:pPr marL="285750" indent="-285750">
              <a:lnSpc>
                <a:spcPct val="150000"/>
              </a:lnSpc>
              <a:buFont typeface="+mj-lt"/>
              <a:buAutoNum type="romanLcPeriod"/>
            </a:pPr>
            <a:r>
              <a:rPr lang="pt-BR" b="0" dirty="0"/>
              <a:t>São constituídas empresas de prateleira </a:t>
            </a:r>
            <a:r>
              <a:rPr lang="pt-BR" b="0" dirty="0" err="1"/>
              <a:t>S.P.E´s</a:t>
            </a:r>
            <a:r>
              <a:rPr lang="pt-BR" b="0" dirty="0"/>
              <a:t> para emissão de debentures, </a:t>
            </a:r>
          </a:p>
          <a:p>
            <a:pPr marL="285750" indent="-285750">
              <a:lnSpc>
                <a:spcPct val="150000"/>
              </a:lnSpc>
              <a:buFont typeface="+mj-lt"/>
              <a:buAutoNum type="romanLcPeriod"/>
            </a:pPr>
            <a:r>
              <a:rPr lang="pt-BR" b="0" dirty="0"/>
              <a:t>As empresas PACIFIC, BERKELEY e COLUMBIA emitem as debêntures e o BARCELONA com o recurso aportado pelos cotistas adquire as debêntures.</a:t>
            </a:r>
          </a:p>
          <a:p>
            <a:pPr marL="285750" indent="-285750">
              <a:lnSpc>
                <a:spcPct val="150000"/>
              </a:lnSpc>
              <a:buFont typeface="+mj-lt"/>
              <a:buAutoNum type="romanLcPeriod"/>
            </a:pPr>
            <a:r>
              <a:rPr lang="pt-BR" b="0" dirty="0"/>
              <a:t>As </a:t>
            </a:r>
            <a:r>
              <a:rPr lang="pt-BR" b="0" dirty="0" err="1"/>
              <a:t>SPE’s</a:t>
            </a:r>
            <a:r>
              <a:rPr lang="pt-BR" b="0" dirty="0"/>
              <a:t> (“PACIFIC, BERKELEY e COLUMBIA”) agora capitalizadas adquirem cotas do INX SSPI. </a:t>
            </a:r>
          </a:p>
          <a:p>
            <a:pPr marL="285750" indent="-285750">
              <a:lnSpc>
                <a:spcPct val="150000"/>
              </a:lnSpc>
              <a:buFont typeface="+mj-lt"/>
              <a:buAutoNum type="romanLcPeriod"/>
            </a:pPr>
            <a:r>
              <a:rPr lang="pt-BR" b="0" dirty="0"/>
              <a:t>O INX SSPI adquire precatórios/direitos creditórios.</a:t>
            </a:r>
          </a:p>
        </p:txBody>
      </p:sp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FF150569-4A27-9069-A8E9-17879D72D788}"/>
              </a:ext>
            </a:extLst>
          </p:cNvPr>
          <p:cNvSpPr/>
          <p:nvPr/>
        </p:nvSpPr>
        <p:spPr>
          <a:xfrm>
            <a:off x="350982" y="2372239"/>
            <a:ext cx="2667700" cy="67950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bg2">
                    <a:lumMod val="25000"/>
                  </a:schemeClr>
                </a:solidFill>
              </a:rPr>
              <a:t>Barcelona FIRF</a:t>
            </a:r>
          </a:p>
        </p:txBody>
      </p:sp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83986A43-D137-019F-122F-8B855BADD3FA}"/>
              </a:ext>
            </a:extLst>
          </p:cNvPr>
          <p:cNvSpPr/>
          <p:nvPr/>
        </p:nvSpPr>
        <p:spPr>
          <a:xfrm>
            <a:off x="1176283" y="1213899"/>
            <a:ext cx="1046715" cy="376631"/>
          </a:xfrm>
          <a:prstGeom prst="roundRect">
            <a:avLst/>
          </a:prstGeom>
          <a:solidFill>
            <a:srgbClr val="006666"/>
          </a:solidFill>
          <a:ln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 dirty="0">
                <a:solidFill>
                  <a:schemeClr val="bg1"/>
                </a:solidFill>
              </a:rPr>
              <a:t>Cotistas RPPS</a:t>
            </a:r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BD76652C-6BFA-1EB2-D2BA-1C1CA6EB2E4C}"/>
              </a:ext>
            </a:extLst>
          </p:cNvPr>
          <p:cNvSpPr/>
          <p:nvPr/>
        </p:nvSpPr>
        <p:spPr>
          <a:xfrm>
            <a:off x="350982" y="3507412"/>
            <a:ext cx="750264" cy="396311"/>
          </a:xfrm>
          <a:prstGeom prst="roundRect">
            <a:avLst/>
          </a:prstGeom>
          <a:solidFill>
            <a:schemeClr val="bg1"/>
          </a:solidFill>
          <a:ln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dirty="0">
                <a:solidFill>
                  <a:schemeClr val="bg2">
                    <a:lumMod val="25000"/>
                  </a:schemeClr>
                </a:solidFill>
              </a:rPr>
              <a:t>Debênture Berkeley</a:t>
            </a:r>
            <a:endParaRPr lang="pt-BR" sz="800" dirty="0"/>
          </a:p>
        </p:txBody>
      </p:sp>
      <p:sp>
        <p:nvSpPr>
          <p:cNvPr id="18" name="Seta: para Baixo 17">
            <a:extLst>
              <a:ext uri="{FF2B5EF4-FFF2-40B4-BE49-F238E27FC236}">
                <a16:creationId xmlns:a16="http://schemas.microsoft.com/office/drawing/2014/main" id="{503DD7AD-D789-28C4-D1AA-8EB41AB77EE4}"/>
              </a:ext>
            </a:extLst>
          </p:cNvPr>
          <p:cNvSpPr/>
          <p:nvPr/>
        </p:nvSpPr>
        <p:spPr>
          <a:xfrm>
            <a:off x="1013248" y="4064268"/>
            <a:ext cx="326069" cy="469783"/>
          </a:xfrm>
          <a:prstGeom prst="downArrow">
            <a:avLst/>
          </a:prstGeom>
          <a:solidFill>
            <a:schemeClr val="bg1">
              <a:lumMod val="95000"/>
            </a:schemeClr>
          </a:solidFill>
          <a:ln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Seta: para Baixo 18">
            <a:extLst>
              <a:ext uri="{FF2B5EF4-FFF2-40B4-BE49-F238E27FC236}">
                <a16:creationId xmlns:a16="http://schemas.microsoft.com/office/drawing/2014/main" id="{024129EB-8B3C-455E-AA60-380A944D1F6D}"/>
              </a:ext>
            </a:extLst>
          </p:cNvPr>
          <p:cNvSpPr/>
          <p:nvPr/>
        </p:nvSpPr>
        <p:spPr>
          <a:xfrm rot="10800000">
            <a:off x="2059963" y="4021056"/>
            <a:ext cx="326069" cy="469783"/>
          </a:xfrm>
          <a:prstGeom prst="downArrow">
            <a:avLst/>
          </a:prstGeom>
          <a:solidFill>
            <a:schemeClr val="bg1">
              <a:lumMod val="95000"/>
            </a:schemeClr>
          </a:solidFill>
          <a:ln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5E1546E1-F31D-3BE7-0E8D-988296A81908}"/>
              </a:ext>
            </a:extLst>
          </p:cNvPr>
          <p:cNvSpPr/>
          <p:nvPr/>
        </p:nvSpPr>
        <p:spPr>
          <a:xfrm>
            <a:off x="2268418" y="3507411"/>
            <a:ext cx="750264" cy="396311"/>
          </a:xfrm>
          <a:prstGeom prst="roundRect">
            <a:avLst/>
          </a:prstGeom>
          <a:solidFill>
            <a:schemeClr val="bg1"/>
          </a:solidFill>
          <a:ln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dirty="0">
                <a:solidFill>
                  <a:schemeClr val="bg2">
                    <a:lumMod val="25000"/>
                  </a:schemeClr>
                </a:solidFill>
              </a:rPr>
              <a:t>Debênture Columbia</a:t>
            </a:r>
            <a:endParaRPr lang="pt-BR" sz="800" dirty="0"/>
          </a:p>
        </p:txBody>
      </p:sp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B5CBB33B-076A-48C8-29FD-BF00D24A1E97}"/>
              </a:ext>
            </a:extLst>
          </p:cNvPr>
          <p:cNvSpPr/>
          <p:nvPr/>
        </p:nvSpPr>
        <p:spPr>
          <a:xfrm>
            <a:off x="1309700" y="3507411"/>
            <a:ext cx="750264" cy="396311"/>
          </a:xfrm>
          <a:prstGeom prst="roundRect">
            <a:avLst/>
          </a:prstGeom>
          <a:solidFill>
            <a:schemeClr val="bg1"/>
          </a:solidFill>
          <a:ln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dirty="0">
                <a:solidFill>
                  <a:schemeClr val="bg2">
                    <a:lumMod val="25000"/>
                  </a:schemeClr>
                </a:solidFill>
              </a:rPr>
              <a:t>Debênture Pacific</a:t>
            </a:r>
            <a:endParaRPr lang="pt-BR" sz="800" dirty="0"/>
          </a:p>
        </p:txBody>
      </p:sp>
      <p:cxnSp>
        <p:nvCxnSpPr>
          <p:cNvPr id="22" name="Conector reto 21">
            <a:extLst>
              <a:ext uri="{FF2B5EF4-FFF2-40B4-BE49-F238E27FC236}">
                <a16:creationId xmlns:a16="http://schemas.microsoft.com/office/drawing/2014/main" id="{150D322E-9A4C-98F0-5FCD-E20A509FBD9E}"/>
              </a:ext>
            </a:extLst>
          </p:cNvPr>
          <p:cNvCxnSpPr>
            <a:stCxn id="15" idx="2"/>
            <a:endCxn id="21" idx="0"/>
          </p:cNvCxnSpPr>
          <p:nvPr/>
        </p:nvCxnSpPr>
        <p:spPr>
          <a:xfrm>
            <a:off x="1684832" y="3051748"/>
            <a:ext cx="0" cy="455663"/>
          </a:xfrm>
          <a:prstGeom prst="line">
            <a:avLst/>
          </a:prstGeom>
          <a:ln>
            <a:solidFill>
              <a:srgbClr val="006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>
            <a:extLst>
              <a:ext uri="{FF2B5EF4-FFF2-40B4-BE49-F238E27FC236}">
                <a16:creationId xmlns:a16="http://schemas.microsoft.com/office/drawing/2014/main" id="{3A77CC93-C20F-EC91-525D-858C375AAF3C}"/>
              </a:ext>
            </a:extLst>
          </p:cNvPr>
          <p:cNvCxnSpPr>
            <a:cxnSpLocks/>
          </p:cNvCxnSpPr>
          <p:nvPr/>
        </p:nvCxnSpPr>
        <p:spPr>
          <a:xfrm flipH="1">
            <a:off x="1684832" y="3271819"/>
            <a:ext cx="1110144" cy="0"/>
          </a:xfrm>
          <a:prstGeom prst="line">
            <a:avLst/>
          </a:prstGeom>
          <a:ln>
            <a:solidFill>
              <a:srgbClr val="006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>
            <a:extLst>
              <a:ext uri="{FF2B5EF4-FFF2-40B4-BE49-F238E27FC236}">
                <a16:creationId xmlns:a16="http://schemas.microsoft.com/office/drawing/2014/main" id="{6E263E6C-3174-2765-823B-CE82139FE6CB}"/>
              </a:ext>
            </a:extLst>
          </p:cNvPr>
          <p:cNvCxnSpPr>
            <a:cxnSpLocks/>
          </p:cNvCxnSpPr>
          <p:nvPr/>
        </p:nvCxnSpPr>
        <p:spPr>
          <a:xfrm flipV="1">
            <a:off x="2794976" y="3279579"/>
            <a:ext cx="0" cy="227832"/>
          </a:xfrm>
          <a:prstGeom prst="line">
            <a:avLst/>
          </a:prstGeom>
          <a:ln>
            <a:solidFill>
              <a:srgbClr val="006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>
            <a:extLst>
              <a:ext uri="{FF2B5EF4-FFF2-40B4-BE49-F238E27FC236}">
                <a16:creationId xmlns:a16="http://schemas.microsoft.com/office/drawing/2014/main" id="{8CF379D8-D0AF-58B9-3E53-6D85839CD7F1}"/>
              </a:ext>
            </a:extLst>
          </p:cNvPr>
          <p:cNvCxnSpPr>
            <a:cxnSpLocks/>
          </p:cNvCxnSpPr>
          <p:nvPr/>
        </p:nvCxnSpPr>
        <p:spPr>
          <a:xfrm flipV="1">
            <a:off x="574688" y="3271819"/>
            <a:ext cx="0" cy="227832"/>
          </a:xfrm>
          <a:prstGeom prst="line">
            <a:avLst/>
          </a:prstGeom>
          <a:ln>
            <a:solidFill>
              <a:srgbClr val="006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to 25">
            <a:extLst>
              <a:ext uri="{FF2B5EF4-FFF2-40B4-BE49-F238E27FC236}">
                <a16:creationId xmlns:a16="http://schemas.microsoft.com/office/drawing/2014/main" id="{1CAE9803-6992-EAAA-FC21-2A25503D085A}"/>
              </a:ext>
            </a:extLst>
          </p:cNvPr>
          <p:cNvCxnSpPr>
            <a:cxnSpLocks/>
          </p:cNvCxnSpPr>
          <p:nvPr/>
        </p:nvCxnSpPr>
        <p:spPr>
          <a:xfrm flipH="1">
            <a:off x="574688" y="3271819"/>
            <a:ext cx="1110144" cy="0"/>
          </a:xfrm>
          <a:prstGeom prst="line">
            <a:avLst/>
          </a:prstGeom>
          <a:ln>
            <a:solidFill>
              <a:srgbClr val="006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tângulo: Cantos Arredondados 26">
            <a:extLst>
              <a:ext uri="{FF2B5EF4-FFF2-40B4-BE49-F238E27FC236}">
                <a16:creationId xmlns:a16="http://schemas.microsoft.com/office/drawing/2014/main" id="{EE2A2CC4-2D54-DFF3-2313-161BFC74C13B}"/>
              </a:ext>
            </a:extLst>
          </p:cNvPr>
          <p:cNvSpPr/>
          <p:nvPr/>
        </p:nvSpPr>
        <p:spPr>
          <a:xfrm>
            <a:off x="468596" y="5725072"/>
            <a:ext cx="2667700" cy="67950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bg2">
                    <a:lumMod val="25000"/>
                  </a:schemeClr>
                </a:solidFill>
              </a:rPr>
              <a:t>FIDC NP SSPI</a:t>
            </a:r>
            <a:endParaRPr lang="pt-BR" sz="1400" b="1" dirty="0"/>
          </a:p>
        </p:txBody>
      </p:sp>
      <p:sp>
        <p:nvSpPr>
          <p:cNvPr id="28" name="Seta: para Baixo 27">
            <a:extLst>
              <a:ext uri="{FF2B5EF4-FFF2-40B4-BE49-F238E27FC236}">
                <a16:creationId xmlns:a16="http://schemas.microsoft.com/office/drawing/2014/main" id="{D645DA24-132B-88CA-53FF-42ADEC9BD63F}"/>
              </a:ext>
            </a:extLst>
          </p:cNvPr>
          <p:cNvSpPr/>
          <p:nvPr/>
        </p:nvSpPr>
        <p:spPr>
          <a:xfrm>
            <a:off x="1151835" y="1754882"/>
            <a:ext cx="326069" cy="469783"/>
          </a:xfrm>
          <a:prstGeom prst="downArrow">
            <a:avLst/>
          </a:prstGeom>
          <a:solidFill>
            <a:schemeClr val="bg1">
              <a:lumMod val="95000"/>
            </a:schemeClr>
          </a:solidFill>
          <a:ln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Seta: para Baixo 28">
            <a:extLst>
              <a:ext uri="{FF2B5EF4-FFF2-40B4-BE49-F238E27FC236}">
                <a16:creationId xmlns:a16="http://schemas.microsoft.com/office/drawing/2014/main" id="{322C45AD-DB59-D789-15F2-F538C655115F}"/>
              </a:ext>
            </a:extLst>
          </p:cNvPr>
          <p:cNvSpPr/>
          <p:nvPr/>
        </p:nvSpPr>
        <p:spPr>
          <a:xfrm rot="10800000">
            <a:off x="1896929" y="1746494"/>
            <a:ext cx="326069" cy="469783"/>
          </a:xfrm>
          <a:prstGeom prst="downArrow">
            <a:avLst/>
          </a:prstGeom>
          <a:solidFill>
            <a:schemeClr val="bg1">
              <a:lumMod val="95000"/>
            </a:schemeClr>
          </a:solidFill>
          <a:ln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Retângulo: Cantos Arredondados 29">
            <a:extLst>
              <a:ext uri="{FF2B5EF4-FFF2-40B4-BE49-F238E27FC236}">
                <a16:creationId xmlns:a16="http://schemas.microsoft.com/office/drawing/2014/main" id="{539706CF-9C78-BC2B-C404-D28D4850A685}"/>
              </a:ext>
            </a:extLst>
          </p:cNvPr>
          <p:cNvSpPr/>
          <p:nvPr/>
        </p:nvSpPr>
        <p:spPr>
          <a:xfrm>
            <a:off x="2386032" y="4632550"/>
            <a:ext cx="750264" cy="396311"/>
          </a:xfrm>
          <a:prstGeom prst="roundRect">
            <a:avLst/>
          </a:prstGeom>
          <a:solidFill>
            <a:schemeClr val="bg1"/>
          </a:solidFill>
          <a:ln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dirty="0">
                <a:solidFill>
                  <a:schemeClr val="bg2">
                    <a:lumMod val="25000"/>
                  </a:schemeClr>
                </a:solidFill>
              </a:rPr>
              <a:t>SPE</a:t>
            </a:r>
          </a:p>
          <a:p>
            <a:pPr algn="ctr"/>
            <a:r>
              <a:rPr lang="pt-BR" sz="800" dirty="0">
                <a:solidFill>
                  <a:schemeClr val="bg2">
                    <a:lumMod val="25000"/>
                  </a:schemeClr>
                </a:solidFill>
              </a:rPr>
              <a:t>Columbia</a:t>
            </a:r>
            <a:endParaRPr lang="pt-BR" sz="800" dirty="0"/>
          </a:p>
        </p:txBody>
      </p:sp>
      <p:sp>
        <p:nvSpPr>
          <p:cNvPr id="31" name="Retângulo: Cantos Arredondados 30">
            <a:extLst>
              <a:ext uri="{FF2B5EF4-FFF2-40B4-BE49-F238E27FC236}">
                <a16:creationId xmlns:a16="http://schemas.microsoft.com/office/drawing/2014/main" id="{22E57980-6397-9060-9739-C7F9CED752DE}"/>
              </a:ext>
            </a:extLst>
          </p:cNvPr>
          <p:cNvSpPr/>
          <p:nvPr/>
        </p:nvSpPr>
        <p:spPr>
          <a:xfrm>
            <a:off x="1324508" y="4638098"/>
            <a:ext cx="750264" cy="396311"/>
          </a:xfrm>
          <a:prstGeom prst="roundRect">
            <a:avLst/>
          </a:prstGeom>
          <a:solidFill>
            <a:schemeClr val="bg1"/>
          </a:solidFill>
          <a:ln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dirty="0">
                <a:solidFill>
                  <a:schemeClr val="bg2">
                    <a:lumMod val="25000"/>
                  </a:schemeClr>
                </a:solidFill>
              </a:rPr>
              <a:t>SPE</a:t>
            </a:r>
          </a:p>
          <a:p>
            <a:pPr algn="ctr"/>
            <a:r>
              <a:rPr lang="pt-BR" sz="800" dirty="0">
                <a:solidFill>
                  <a:schemeClr val="bg2">
                    <a:lumMod val="25000"/>
                  </a:schemeClr>
                </a:solidFill>
              </a:rPr>
              <a:t> Pacific</a:t>
            </a:r>
            <a:endParaRPr lang="pt-BR" sz="800" dirty="0"/>
          </a:p>
        </p:txBody>
      </p:sp>
      <p:sp>
        <p:nvSpPr>
          <p:cNvPr id="32" name="Retângulo: Cantos Arredondados 31">
            <a:extLst>
              <a:ext uri="{FF2B5EF4-FFF2-40B4-BE49-F238E27FC236}">
                <a16:creationId xmlns:a16="http://schemas.microsoft.com/office/drawing/2014/main" id="{FC79B218-7285-9605-AA83-401BB497997B}"/>
              </a:ext>
            </a:extLst>
          </p:cNvPr>
          <p:cNvSpPr/>
          <p:nvPr/>
        </p:nvSpPr>
        <p:spPr>
          <a:xfrm>
            <a:off x="262984" y="4632550"/>
            <a:ext cx="750264" cy="396311"/>
          </a:xfrm>
          <a:prstGeom prst="roundRect">
            <a:avLst/>
          </a:prstGeom>
          <a:solidFill>
            <a:schemeClr val="bg1"/>
          </a:solidFill>
          <a:ln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dirty="0">
                <a:solidFill>
                  <a:schemeClr val="bg2">
                    <a:lumMod val="25000"/>
                  </a:schemeClr>
                </a:solidFill>
              </a:rPr>
              <a:t>SPE</a:t>
            </a:r>
          </a:p>
          <a:p>
            <a:pPr algn="ctr"/>
            <a:r>
              <a:rPr lang="pt-BR" sz="800" dirty="0">
                <a:solidFill>
                  <a:schemeClr val="bg2">
                    <a:lumMod val="25000"/>
                  </a:schemeClr>
                </a:solidFill>
              </a:rPr>
              <a:t>Berkeley</a:t>
            </a:r>
            <a:endParaRPr lang="pt-BR" sz="800" dirty="0"/>
          </a:p>
        </p:txBody>
      </p:sp>
      <p:sp>
        <p:nvSpPr>
          <p:cNvPr id="33" name="Seta: para Baixo 32">
            <a:extLst>
              <a:ext uri="{FF2B5EF4-FFF2-40B4-BE49-F238E27FC236}">
                <a16:creationId xmlns:a16="http://schemas.microsoft.com/office/drawing/2014/main" id="{E90360C2-FE0F-6B8F-C1DF-5AA17F646B26}"/>
              </a:ext>
            </a:extLst>
          </p:cNvPr>
          <p:cNvSpPr/>
          <p:nvPr/>
        </p:nvSpPr>
        <p:spPr>
          <a:xfrm>
            <a:off x="1013248" y="5176120"/>
            <a:ext cx="326069" cy="469783"/>
          </a:xfrm>
          <a:prstGeom prst="downArrow">
            <a:avLst/>
          </a:prstGeom>
          <a:solidFill>
            <a:schemeClr val="bg1">
              <a:lumMod val="95000"/>
            </a:schemeClr>
          </a:solidFill>
          <a:ln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Seta: para Baixo 33">
            <a:extLst>
              <a:ext uri="{FF2B5EF4-FFF2-40B4-BE49-F238E27FC236}">
                <a16:creationId xmlns:a16="http://schemas.microsoft.com/office/drawing/2014/main" id="{45778C61-9555-10E4-8CBD-C1F38491C1EE}"/>
              </a:ext>
            </a:extLst>
          </p:cNvPr>
          <p:cNvSpPr/>
          <p:nvPr/>
        </p:nvSpPr>
        <p:spPr>
          <a:xfrm rot="10800000">
            <a:off x="2059963" y="5132908"/>
            <a:ext cx="326069" cy="469783"/>
          </a:xfrm>
          <a:prstGeom prst="downArrow">
            <a:avLst/>
          </a:prstGeom>
          <a:solidFill>
            <a:schemeClr val="bg1">
              <a:lumMod val="95000"/>
            </a:schemeClr>
          </a:solidFill>
          <a:ln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Retângulo: Cantos Arredondados 34">
            <a:extLst>
              <a:ext uri="{FF2B5EF4-FFF2-40B4-BE49-F238E27FC236}">
                <a16:creationId xmlns:a16="http://schemas.microsoft.com/office/drawing/2014/main" id="{B3D3FF69-E90F-0D75-BA9D-586B696EFF0D}"/>
              </a:ext>
            </a:extLst>
          </p:cNvPr>
          <p:cNvSpPr/>
          <p:nvPr/>
        </p:nvSpPr>
        <p:spPr>
          <a:xfrm>
            <a:off x="1193189" y="6295434"/>
            <a:ext cx="1046715" cy="376631"/>
          </a:xfrm>
          <a:prstGeom prst="roundRect">
            <a:avLst/>
          </a:prstGeom>
          <a:solidFill>
            <a:srgbClr val="006666"/>
          </a:solidFill>
          <a:ln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 dirty="0">
                <a:solidFill>
                  <a:schemeClr val="bg1"/>
                </a:solidFill>
              </a:rPr>
              <a:t>Precatórios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10C37218-4889-9BDB-0D20-3D8328CBA507}"/>
              </a:ext>
            </a:extLst>
          </p:cNvPr>
          <p:cNvSpPr txBox="1"/>
          <p:nvPr/>
        </p:nvSpPr>
        <p:spPr>
          <a:xfrm>
            <a:off x="4498722" y="1584192"/>
            <a:ext cx="6234544" cy="1923219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>
            <a:defPPr>
              <a:defRPr lang="pt-BR"/>
            </a:defPPr>
            <a:lvl1pPr algn="just">
              <a:defRPr sz="1050" b="1">
                <a:latin typeface="Montserrat" panose="00000500000000000000" pitchFamily="2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pt-BR" dirty="0"/>
              <a:t>DRIBLE REGULATÓRIO</a:t>
            </a:r>
          </a:p>
          <a:p>
            <a:endParaRPr lang="pt-BR" b="0" dirty="0"/>
          </a:p>
          <a:p>
            <a:pPr marL="285750" indent="-285750">
              <a:lnSpc>
                <a:spcPct val="150000"/>
              </a:lnSpc>
              <a:buFont typeface="+mj-lt"/>
              <a:buAutoNum type="romanLcPeriod"/>
            </a:pPr>
            <a:r>
              <a:rPr lang="pt-BR" b="0" dirty="0"/>
              <a:t>O Cotista é vedado por regulação (antiga 3922 e atual 4963) a investir em classe de ativos não padronizados</a:t>
            </a:r>
          </a:p>
          <a:p>
            <a:pPr marL="285750" indent="-285750">
              <a:lnSpc>
                <a:spcPct val="150000"/>
              </a:lnSpc>
              <a:buFont typeface="+mj-lt"/>
              <a:buAutoNum type="romanLcPeriod"/>
            </a:pPr>
            <a:r>
              <a:rPr lang="pt-BR" b="0" dirty="0"/>
              <a:t>Com essa vedação regulatória, o drible passa a ser através de veículos aderentes a regulação,</a:t>
            </a:r>
          </a:p>
          <a:p>
            <a:pPr marL="285750" indent="-285750">
              <a:lnSpc>
                <a:spcPct val="150000"/>
              </a:lnSpc>
              <a:buFont typeface="+mj-lt"/>
              <a:buAutoNum type="romanLcPeriod"/>
            </a:pPr>
            <a:r>
              <a:rPr lang="pt-BR" b="0" dirty="0"/>
              <a:t>Nesse sentido é  constituído um FIRF para captação dos Recursos ( R$ 50 milhões),</a:t>
            </a:r>
          </a:p>
          <a:p>
            <a:pPr marL="285750" indent="-285750">
              <a:lnSpc>
                <a:spcPct val="150000"/>
              </a:lnSpc>
              <a:buFont typeface="+mj-lt"/>
              <a:buAutoNum type="romanLcPeriod"/>
            </a:pPr>
            <a:r>
              <a:rPr lang="pt-BR" dirty="0"/>
              <a:t>Os cotistas aportam os Recursos “permissividade regulatória”</a:t>
            </a: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13D6E494-62A9-3E5F-FCD7-83B22AF895CB}"/>
              </a:ext>
            </a:extLst>
          </p:cNvPr>
          <p:cNvSpPr txBox="1"/>
          <p:nvPr/>
        </p:nvSpPr>
        <p:spPr>
          <a:xfrm>
            <a:off x="2985652" y="1655976"/>
            <a:ext cx="1019443" cy="54976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algn="just">
              <a:defRPr sz="1050" b="1">
                <a:latin typeface="Montserrat" panose="00000500000000000000" pitchFamily="2" charset="0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pt-BR" dirty="0">
                <a:solidFill>
                  <a:srgbClr val="FF0000"/>
                </a:solidFill>
              </a:rPr>
              <a:t>Captação </a:t>
            </a:r>
          </a:p>
          <a:p>
            <a:pPr algn="ctr">
              <a:lnSpc>
                <a:spcPct val="150000"/>
              </a:lnSpc>
            </a:pPr>
            <a:r>
              <a:rPr lang="pt-BR" dirty="0">
                <a:solidFill>
                  <a:srgbClr val="FF0000"/>
                </a:solidFill>
              </a:rPr>
              <a:t>de R$ </a:t>
            </a:r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671F33C9-ED73-8000-67A5-397792F438CA}"/>
              </a:ext>
            </a:extLst>
          </p:cNvPr>
          <p:cNvSpPr txBox="1"/>
          <p:nvPr/>
        </p:nvSpPr>
        <p:spPr>
          <a:xfrm>
            <a:off x="2994986" y="3026026"/>
            <a:ext cx="1019443" cy="54976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algn="just">
              <a:defRPr sz="1050" b="1">
                <a:latin typeface="Montserrat" panose="00000500000000000000" pitchFamily="2" charset="0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pt-BR" dirty="0">
                <a:solidFill>
                  <a:srgbClr val="FF0000"/>
                </a:solidFill>
              </a:rPr>
              <a:t>Adaptação </a:t>
            </a:r>
          </a:p>
          <a:p>
            <a:pPr algn="ctr">
              <a:lnSpc>
                <a:spcPct val="150000"/>
              </a:lnSpc>
            </a:pPr>
            <a:r>
              <a:rPr lang="pt-BR" dirty="0">
                <a:solidFill>
                  <a:srgbClr val="FF0000"/>
                </a:solidFill>
              </a:rPr>
              <a:t>Regulatória</a:t>
            </a:r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D0A76E23-AD6E-CB67-B12E-49125627E43E}"/>
              </a:ext>
            </a:extLst>
          </p:cNvPr>
          <p:cNvSpPr txBox="1"/>
          <p:nvPr/>
        </p:nvSpPr>
        <p:spPr>
          <a:xfrm>
            <a:off x="2851400" y="4245835"/>
            <a:ext cx="1307163" cy="30739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algn="just">
              <a:defRPr sz="1050" b="1">
                <a:latin typeface="Montserrat" panose="00000500000000000000" pitchFamily="2" charset="0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pt-BR" dirty="0">
                <a:solidFill>
                  <a:srgbClr val="FF0000"/>
                </a:solidFill>
              </a:rPr>
              <a:t>Vício de origem</a:t>
            </a: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DE7034AE-6AE7-EE9B-4F91-9F7A7F2C98F1}"/>
              </a:ext>
            </a:extLst>
          </p:cNvPr>
          <p:cNvSpPr txBox="1"/>
          <p:nvPr/>
        </p:nvSpPr>
        <p:spPr>
          <a:xfrm>
            <a:off x="2678743" y="5202024"/>
            <a:ext cx="1641487" cy="54976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algn="just">
              <a:defRPr sz="1050" b="1">
                <a:latin typeface="Montserrat" panose="00000500000000000000" pitchFamily="2" charset="0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pt-BR" dirty="0">
                <a:solidFill>
                  <a:srgbClr val="FF0000"/>
                </a:solidFill>
              </a:rPr>
              <a:t>Cotas FIDC NP</a:t>
            </a:r>
          </a:p>
          <a:p>
            <a:pPr algn="ctr">
              <a:lnSpc>
                <a:spcPct val="150000"/>
              </a:lnSpc>
            </a:pPr>
            <a:r>
              <a:rPr lang="pt-BR" dirty="0">
                <a:solidFill>
                  <a:srgbClr val="FF0000"/>
                </a:solidFill>
              </a:rPr>
              <a:t>Desenquadramento</a:t>
            </a:r>
          </a:p>
        </p:txBody>
      </p:sp>
      <p:cxnSp>
        <p:nvCxnSpPr>
          <p:cNvPr id="44" name="Conector de Seta Reta 43">
            <a:extLst>
              <a:ext uri="{FF2B5EF4-FFF2-40B4-BE49-F238E27FC236}">
                <a16:creationId xmlns:a16="http://schemas.microsoft.com/office/drawing/2014/main" id="{2AADBC41-E7E4-61CC-6BD7-A2ABCA4DE622}"/>
              </a:ext>
            </a:extLst>
          </p:cNvPr>
          <p:cNvCxnSpPr>
            <a:cxnSpLocks/>
            <a:stCxn id="37" idx="2"/>
            <a:endCxn id="38" idx="0"/>
          </p:cNvCxnSpPr>
          <p:nvPr/>
        </p:nvCxnSpPr>
        <p:spPr>
          <a:xfrm>
            <a:off x="3495374" y="2205742"/>
            <a:ext cx="9334" cy="82028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de Seta Reta 48">
            <a:extLst>
              <a:ext uri="{FF2B5EF4-FFF2-40B4-BE49-F238E27FC236}">
                <a16:creationId xmlns:a16="http://schemas.microsoft.com/office/drawing/2014/main" id="{7DD21840-167A-1D04-6199-32DD57D5F14B}"/>
              </a:ext>
            </a:extLst>
          </p:cNvPr>
          <p:cNvCxnSpPr>
            <a:cxnSpLocks/>
            <a:stCxn id="38" idx="2"/>
            <a:endCxn id="39" idx="0"/>
          </p:cNvCxnSpPr>
          <p:nvPr/>
        </p:nvCxnSpPr>
        <p:spPr>
          <a:xfrm>
            <a:off x="3504708" y="3575792"/>
            <a:ext cx="274" cy="67004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de Seta Reta 52">
            <a:extLst>
              <a:ext uri="{FF2B5EF4-FFF2-40B4-BE49-F238E27FC236}">
                <a16:creationId xmlns:a16="http://schemas.microsoft.com/office/drawing/2014/main" id="{3ABB9F52-78F2-BD5B-BC94-8D943A927E37}"/>
              </a:ext>
            </a:extLst>
          </p:cNvPr>
          <p:cNvCxnSpPr>
            <a:cxnSpLocks/>
          </p:cNvCxnSpPr>
          <p:nvPr/>
        </p:nvCxnSpPr>
        <p:spPr>
          <a:xfrm>
            <a:off x="3509489" y="4534963"/>
            <a:ext cx="274" cy="67004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CaixaDeTexto 53">
            <a:extLst>
              <a:ext uri="{FF2B5EF4-FFF2-40B4-BE49-F238E27FC236}">
                <a16:creationId xmlns:a16="http://schemas.microsoft.com/office/drawing/2014/main" id="{A258D389-2671-12ED-28AA-9A04F133690D}"/>
              </a:ext>
            </a:extLst>
          </p:cNvPr>
          <p:cNvSpPr txBox="1"/>
          <p:nvPr/>
        </p:nvSpPr>
        <p:spPr>
          <a:xfrm>
            <a:off x="2318" y="1618170"/>
            <a:ext cx="118943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algn="just">
              <a:defRPr sz="1100" b="1">
                <a:latin typeface="Montserrat" panose="00000500000000000000" pitchFamily="2" charset="0"/>
              </a:defRPr>
            </a:lvl1pPr>
            <a:lvl2pPr marL="628650" lvl="1" indent="-171450" algn="just">
              <a:buFont typeface="Arial" panose="020B0604020202020204" pitchFamily="34" charset="0"/>
              <a:buChar char="•"/>
              <a:defRPr sz="1100">
                <a:latin typeface="Montserrat" panose="00000500000000000000" pitchFamily="2" charset="0"/>
              </a:defRPr>
            </a:lvl2pPr>
          </a:lstStyle>
          <a:p>
            <a:r>
              <a:rPr lang="pt-BR" sz="1000" dirty="0">
                <a:solidFill>
                  <a:srgbClr val="FF0000"/>
                </a:solidFill>
              </a:rPr>
              <a:t>Comite Investimento</a:t>
            </a:r>
          </a:p>
        </p:txBody>
      </p:sp>
      <p:sp>
        <p:nvSpPr>
          <p:cNvPr id="55" name="CaixaDeTexto 54">
            <a:extLst>
              <a:ext uri="{FF2B5EF4-FFF2-40B4-BE49-F238E27FC236}">
                <a16:creationId xmlns:a16="http://schemas.microsoft.com/office/drawing/2014/main" id="{C0423D36-C1D0-1FC5-81EC-09E3FCB59C71}"/>
              </a:ext>
            </a:extLst>
          </p:cNvPr>
          <p:cNvSpPr txBox="1"/>
          <p:nvPr/>
        </p:nvSpPr>
        <p:spPr>
          <a:xfrm>
            <a:off x="2317" y="1992520"/>
            <a:ext cx="104088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algn="just">
              <a:defRPr sz="1100" b="1">
                <a:latin typeface="Montserrat" panose="00000500000000000000" pitchFamily="2" charset="0"/>
              </a:defRPr>
            </a:lvl1pPr>
            <a:lvl2pPr marL="628650" lvl="1" indent="-171450" algn="just">
              <a:buFont typeface="Arial" panose="020B0604020202020204" pitchFamily="34" charset="0"/>
              <a:buChar char="•"/>
              <a:defRPr sz="1100">
                <a:latin typeface="Montserrat" panose="00000500000000000000" pitchFamily="2" charset="0"/>
              </a:defRPr>
            </a:lvl2pPr>
          </a:lstStyle>
          <a:p>
            <a:r>
              <a:rPr lang="pt-BR" sz="1000" dirty="0">
                <a:solidFill>
                  <a:srgbClr val="FF0000"/>
                </a:solidFill>
              </a:rPr>
              <a:t>Consultoria</a:t>
            </a:r>
          </a:p>
        </p:txBody>
      </p:sp>
    </p:spTree>
    <p:extLst>
      <p:ext uri="{BB962C8B-B14F-4D97-AF65-F5344CB8AC3E}">
        <p14:creationId xmlns:p14="http://schemas.microsoft.com/office/powerpoint/2010/main" val="6825014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B8C8376B-C12E-8E4D-7C37-6971B1664862}"/>
              </a:ext>
            </a:extLst>
          </p:cNvPr>
          <p:cNvSpPr txBox="1"/>
          <p:nvPr/>
        </p:nvSpPr>
        <p:spPr>
          <a:xfrm>
            <a:off x="-15340" y="237219"/>
            <a:ext cx="29328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CRI MALUÍ</a:t>
            </a:r>
            <a:endParaRPr lang="pt-BR" sz="32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755A79F-9165-8C50-DAC8-7A592B855A63}"/>
              </a:ext>
            </a:extLst>
          </p:cNvPr>
          <p:cNvSpPr txBox="1"/>
          <p:nvPr/>
        </p:nvSpPr>
        <p:spPr>
          <a:xfrm>
            <a:off x="407851" y="486039"/>
            <a:ext cx="9114840" cy="646329"/>
          </a:xfrm>
          <a:prstGeom prst="rect">
            <a:avLst/>
          </a:prstGeom>
          <a:noFill/>
          <a:ln w="25400">
            <a:miter lim="400000"/>
          </a:ln>
          <a:effectLst>
            <a:softEdge rad="2540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tIns="91439" bIns="91439">
            <a:spAutoFit/>
          </a:bodyPr>
          <a:lstStyle>
            <a:lvl1pPr>
              <a:lnSpc>
                <a:spcPct val="90000"/>
              </a:lnSpc>
              <a:defRPr sz="7800">
                <a:solidFill>
                  <a:srgbClr val="4B9DA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pPr>
              <a:lnSpc>
                <a:spcPts val="3600"/>
              </a:lnSpc>
            </a:pPr>
            <a:r>
              <a:rPr lang="pt-BR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itchFamily="2" charset="77"/>
              </a:rPr>
              <a:t>DEBENTURES </a:t>
            </a:r>
            <a:r>
              <a:rPr lang="pt-BR" sz="3200" b="1" dirty="0">
                <a:solidFill>
                  <a:srgbClr val="26534F"/>
                </a:solidFill>
                <a:latin typeface="Montserrat" pitchFamily="2" charset="77"/>
              </a:rPr>
              <a:t>RESTRIÇÃO REGULATÓRIA</a:t>
            </a:r>
          </a:p>
        </p:txBody>
      </p:sp>
      <p:cxnSp>
        <p:nvCxnSpPr>
          <p:cNvPr id="4" name="Straight Connector 60">
            <a:extLst>
              <a:ext uri="{FF2B5EF4-FFF2-40B4-BE49-F238E27FC236}">
                <a16:creationId xmlns:a16="http://schemas.microsoft.com/office/drawing/2014/main" id="{2901B948-2A1D-1EBE-F903-E00B4896E911}"/>
              </a:ext>
            </a:extLst>
          </p:cNvPr>
          <p:cNvCxnSpPr>
            <a:cxnSpLocks/>
          </p:cNvCxnSpPr>
          <p:nvPr/>
        </p:nvCxnSpPr>
        <p:spPr>
          <a:xfrm>
            <a:off x="495751" y="1059782"/>
            <a:ext cx="547116" cy="0"/>
          </a:xfrm>
          <a:prstGeom prst="line">
            <a:avLst/>
          </a:prstGeom>
          <a:ln w="25400">
            <a:solidFill>
              <a:srgbClr val="5F95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>
            <a:extLst>
              <a:ext uri="{FF2B5EF4-FFF2-40B4-BE49-F238E27FC236}">
                <a16:creationId xmlns:a16="http://schemas.microsoft.com/office/drawing/2014/main" id="{60A35E45-8F6F-5A11-7DE3-69F2DF088E49}"/>
              </a:ext>
            </a:extLst>
          </p:cNvPr>
          <p:cNvSpPr txBox="1"/>
          <p:nvPr/>
        </p:nvSpPr>
        <p:spPr>
          <a:xfrm>
            <a:off x="347496" y="1496942"/>
            <a:ext cx="11485383" cy="42109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100" b="1" dirty="0">
                <a:latin typeface="Montserrat" panose="00000500000000000000" pitchFamily="2" charset="0"/>
              </a:rPr>
              <a:t>ANÁLISE DA ESTRUTURA DAS DEBENTURES E GARANTIAS</a:t>
            </a:r>
          </a:p>
          <a:p>
            <a:pPr algn="just"/>
            <a:endParaRPr lang="pt-BR" sz="1100" dirty="0">
              <a:latin typeface="Montserrat" panose="00000500000000000000" pitchFamily="2" charset="0"/>
            </a:endParaRPr>
          </a:p>
          <a:p>
            <a:pPr marL="400050" indent="-4000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100" dirty="0">
                <a:latin typeface="Montserrat" panose="00000500000000000000" pitchFamily="2" charset="0"/>
              </a:rPr>
              <a:t>As debêntures emitidas pela PACIFIC, BERKELEY e COLUMBIA, foram objeto de emissão privada e destinadas exclusivamente a um único investidor (como de praxe neste tipo de emissão), o BARCELONA. </a:t>
            </a:r>
          </a:p>
          <a:p>
            <a:pPr marL="400050" indent="-4000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sz="1100" dirty="0">
              <a:latin typeface="Montserrat" panose="00000500000000000000" pitchFamily="2" charset="0"/>
            </a:endParaRPr>
          </a:p>
          <a:p>
            <a:pPr marL="400050" indent="-4000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100" dirty="0">
                <a:latin typeface="Montserrat" panose="00000500000000000000" pitchFamily="2" charset="0"/>
              </a:rPr>
              <a:t>O fundo teve início das atividades em 02/05/2014 com apenas 1 cotista, porém os investimentos foram se intensificando com a entrada de novos cotistas e a partir de junho de 2014, foram iniciados os investimentos nas debêntures, começando pela debênture emitida pela BERKELEY.</a:t>
            </a:r>
          </a:p>
          <a:p>
            <a:pPr marL="400050" indent="-4000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sz="1100" dirty="0">
              <a:latin typeface="Montserrat" panose="00000500000000000000" pitchFamily="2" charset="0"/>
            </a:endParaRPr>
          </a:p>
          <a:p>
            <a:pPr marL="400050" indent="-4000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100" dirty="0">
                <a:latin typeface="Montserrat" panose="00000500000000000000" pitchFamily="2" charset="0"/>
              </a:rPr>
              <a:t>Neste momento cabe uma observação com relação ao BARCELONA e outra com relação as debêntures:</a:t>
            </a:r>
          </a:p>
          <a:p>
            <a:pPr marL="400050" indent="-4000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sz="1100" dirty="0">
              <a:latin typeface="Montserrat" panose="00000500000000000000" pitchFamily="2" charset="0"/>
            </a:endParaRPr>
          </a:p>
          <a:p>
            <a:pPr marL="400050" indent="-4000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100" dirty="0">
                <a:latin typeface="Montserrat" panose="00000500000000000000" pitchFamily="2" charset="0"/>
              </a:rPr>
              <a:t>A Res. 3.922 em seu Artigo 14, limita a 25% o total de investimentos de um RPPS em um mesmo fundo, ou seja, visto que o fundo começou com apenas 1 cotista, este já começou desenquadrado com relação ao RPPS, posto que este, na qualidade de único cotistas, detinha 100% das cotas de emissão do INX SSPI;</a:t>
            </a:r>
          </a:p>
          <a:p>
            <a:pPr marL="400050" indent="-4000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sz="1100" dirty="0">
              <a:latin typeface="Montserrat" panose="00000500000000000000" pitchFamily="2" charset="0"/>
            </a:endParaRPr>
          </a:p>
          <a:p>
            <a:pPr marL="400050" indent="-4000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100" dirty="0">
                <a:latin typeface="Montserrat" panose="00000500000000000000" pitchFamily="2" charset="0"/>
              </a:rPr>
              <a:t> Ao que pese as debêntures adquiridas pelo fundo tinham indexação ao CDI, correspondente a 130% da variação diária deste índice. Todavia, o lastro das debêntures é de precatórios/direitos creditórios, que por sua vez estão indexados ao IPCA. Ou seja, inicialmente já existe o risco de descasamento de taxas. Comparação simples entre 130%CDI e IPCA.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7F61719-F206-3178-5218-D15546293E01}"/>
              </a:ext>
            </a:extLst>
          </p:cNvPr>
          <p:cNvGrpSpPr/>
          <p:nvPr/>
        </p:nvGrpSpPr>
        <p:grpSpPr>
          <a:xfrm>
            <a:off x="0" y="-29728"/>
            <a:ext cx="12291404" cy="45719"/>
            <a:chOff x="0" y="-144780"/>
            <a:chExt cx="12070080" cy="15215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8D76F54-B27A-58A6-97CE-5592CB425B15}"/>
                </a:ext>
              </a:extLst>
            </p:cNvPr>
            <p:cNvSpPr/>
            <p:nvPr/>
          </p:nvSpPr>
          <p:spPr>
            <a:xfrm>
              <a:off x="0" y="-144780"/>
              <a:ext cx="4023360" cy="152159"/>
            </a:xfrm>
            <a:prstGeom prst="rect">
              <a:avLst/>
            </a:prstGeom>
            <a:solidFill>
              <a:srgbClr val="4EAC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03E39D4-40EE-ADF4-063C-764D26E30CA8}"/>
                </a:ext>
              </a:extLst>
            </p:cNvPr>
            <p:cNvSpPr/>
            <p:nvPr/>
          </p:nvSpPr>
          <p:spPr>
            <a:xfrm>
              <a:off x="4023360" y="-144780"/>
              <a:ext cx="4023360" cy="152159"/>
            </a:xfrm>
            <a:prstGeom prst="rect">
              <a:avLst/>
            </a:prstGeom>
            <a:solidFill>
              <a:srgbClr val="2553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7C291DF-EEA8-CAA4-0218-EB56F4A749F0}"/>
                </a:ext>
              </a:extLst>
            </p:cNvPr>
            <p:cNvSpPr/>
            <p:nvPr/>
          </p:nvSpPr>
          <p:spPr>
            <a:xfrm>
              <a:off x="8046720" y="-144780"/>
              <a:ext cx="4023360" cy="152159"/>
            </a:xfrm>
            <a:prstGeom prst="rect">
              <a:avLst/>
            </a:prstGeom>
            <a:solidFill>
              <a:srgbClr val="BCBE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2324703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5346ED-721D-85EE-2F1B-A31D0912D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278129"/>
            <a:ext cx="9778365" cy="1494596"/>
          </a:xfrm>
        </p:spPr>
        <p:txBody>
          <a:bodyPr rtlCol="0"/>
          <a:lstStyle>
            <a:defPPr>
              <a:defRPr lang="pt-BR"/>
            </a:defPPr>
          </a:lstStyle>
          <a:p>
            <a:pPr rtl="0"/>
            <a:r>
              <a:rPr lang="pt-BR" dirty="0"/>
              <a:t>Fundos ilíquidos:</a:t>
            </a:r>
            <a:br>
              <a:rPr lang="pt-BR" dirty="0"/>
            </a:br>
            <a:r>
              <a:rPr lang="pt-BR" dirty="0"/>
              <a:t>O que fazer?</a:t>
            </a:r>
          </a:p>
        </p:txBody>
      </p:sp>
      <p:pic>
        <p:nvPicPr>
          <p:cNvPr id="14" name="Gráfico 13">
            <a:extLst>
              <a:ext uri="{FF2B5EF4-FFF2-40B4-BE49-F238E27FC236}">
                <a16:creationId xmlns:a16="http://schemas.microsoft.com/office/drawing/2014/main" id="{001CE403-3BAA-431D-E44F-E30B49D001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5590" y="4925262"/>
            <a:ext cx="2301983" cy="230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4842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B8C8376B-C12E-8E4D-7C37-6971B1664862}"/>
              </a:ext>
            </a:extLst>
          </p:cNvPr>
          <p:cNvSpPr txBox="1"/>
          <p:nvPr/>
        </p:nvSpPr>
        <p:spPr>
          <a:xfrm>
            <a:off x="-15340" y="237219"/>
            <a:ext cx="29328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CRI MALUÍ</a:t>
            </a:r>
            <a:endParaRPr lang="pt-BR" sz="32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755A79F-9165-8C50-DAC8-7A592B855A63}"/>
              </a:ext>
            </a:extLst>
          </p:cNvPr>
          <p:cNvSpPr txBox="1"/>
          <p:nvPr/>
        </p:nvSpPr>
        <p:spPr>
          <a:xfrm>
            <a:off x="407851" y="486039"/>
            <a:ext cx="8228149" cy="646329"/>
          </a:xfrm>
          <a:prstGeom prst="rect">
            <a:avLst/>
          </a:prstGeom>
          <a:noFill/>
          <a:ln w="25400">
            <a:miter lim="400000"/>
          </a:ln>
          <a:effectLst>
            <a:softEdge rad="2540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tIns="91439" bIns="91439">
            <a:spAutoFit/>
          </a:bodyPr>
          <a:lstStyle>
            <a:lvl1pPr>
              <a:lnSpc>
                <a:spcPct val="90000"/>
              </a:lnSpc>
              <a:defRPr sz="7800">
                <a:solidFill>
                  <a:srgbClr val="4B9DA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pPr>
              <a:lnSpc>
                <a:spcPts val="3600"/>
              </a:lnSpc>
            </a:pPr>
            <a:r>
              <a:rPr lang="pt-BR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itchFamily="2" charset="77"/>
              </a:rPr>
              <a:t>ANOMALIA </a:t>
            </a:r>
            <a:r>
              <a:rPr lang="pt-BR" sz="3200" b="1" dirty="0">
                <a:solidFill>
                  <a:srgbClr val="26534F"/>
                </a:solidFill>
                <a:latin typeface="Montserrat" pitchFamily="2" charset="77"/>
              </a:rPr>
              <a:t>CARTEIRA DO FUNDO</a:t>
            </a:r>
          </a:p>
        </p:txBody>
      </p:sp>
      <p:cxnSp>
        <p:nvCxnSpPr>
          <p:cNvPr id="4" name="Straight Connector 60">
            <a:extLst>
              <a:ext uri="{FF2B5EF4-FFF2-40B4-BE49-F238E27FC236}">
                <a16:creationId xmlns:a16="http://schemas.microsoft.com/office/drawing/2014/main" id="{2901B948-2A1D-1EBE-F903-E00B4896E911}"/>
              </a:ext>
            </a:extLst>
          </p:cNvPr>
          <p:cNvCxnSpPr>
            <a:cxnSpLocks/>
          </p:cNvCxnSpPr>
          <p:nvPr/>
        </p:nvCxnSpPr>
        <p:spPr>
          <a:xfrm>
            <a:off x="495751" y="1059782"/>
            <a:ext cx="547116" cy="0"/>
          </a:xfrm>
          <a:prstGeom prst="line">
            <a:avLst/>
          </a:prstGeom>
          <a:ln w="25400">
            <a:solidFill>
              <a:srgbClr val="5F95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1A78A28C-44E0-E0B5-BA6E-9B26E6DF820D}"/>
              </a:ext>
            </a:extLst>
          </p:cNvPr>
          <p:cNvGrpSpPr/>
          <p:nvPr/>
        </p:nvGrpSpPr>
        <p:grpSpPr>
          <a:xfrm>
            <a:off x="0" y="-29728"/>
            <a:ext cx="12291404" cy="45719"/>
            <a:chOff x="0" y="-144780"/>
            <a:chExt cx="12070080" cy="15215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DA479AD-EF46-863E-CB69-07BD6CD52570}"/>
                </a:ext>
              </a:extLst>
            </p:cNvPr>
            <p:cNvSpPr/>
            <p:nvPr/>
          </p:nvSpPr>
          <p:spPr>
            <a:xfrm>
              <a:off x="0" y="-144780"/>
              <a:ext cx="4023360" cy="152159"/>
            </a:xfrm>
            <a:prstGeom prst="rect">
              <a:avLst/>
            </a:prstGeom>
            <a:solidFill>
              <a:srgbClr val="4EAC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24198B6-1000-EF0A-3DE9-4B15779038AC}"/>
                </a:ext>
              </a:extLst>
            </p:cNvPr>
            <p:cNvSpPr/>
            <p:nvPr/>
          </p:nvSpPr>
          <p:spPr>
            <a:xfrm>
              <a:off x="4023360" y="-144780"/>
              <a:ext cx="4023360" cy="152159"/>
            </a:xfrm>
            <a:prstGeom prst="rect">
              <a:avLst/>
            </a:prstGeom>
            <a:solidFill>
              <a:srgbClr val="2553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A246C9F-26BB-7588-87EC-BC4A1C1F7A61}"/>
                </a:ext>
              </a:extLst>
            </p:cNvPr>
            <p:cNvSpPr/>
            <p:nvPr/>
          </p:nvSpPr>
          <p:spPr>
            <a:xfrm>
              <a:off x="8046720" y="-144780"/>
              <a:ext cx="4023360" cy="152159"/>
            </a:xfrm>
            <a:prstGeom prst="rect">
              <a:avLst/>
            </a:prstGeom>
            <a:solidFill>
              <a:srgbClr val="BCBE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6" name="Imagem 5">
            <a:extLst>
              <a:ext uri="{FF2B5EF4-FFF2-40B4-BE49-F238E27FC236}">
                <a16:creationId xmlns:a16="http://schemas.microsoft.com/office/drawing/2014/main" id="{DD7BEEFB-6AB7-C740-CD64-4FD64264E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851" y="1740261"/>
            <a:ext cx="6694913" cy="3377477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6A18B2F1-BF03-2808-2295-D065B8AD9E82}"/>
              </a:ext>
            </a:extLst>
          </p:cNvPr>
          <p:cNvSpPr txBox="1"/>
          <p:nvPr/>
        </p:nvSpPr>
        <p:spPr>
          <a:xfrm>
            <a:off x="7438828" y="1653169"/>
            <a:ext cx="4603940" cy="4718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100" b="1" dirty="0">
                <a:latin typeface="Montserrat" panose="00000500000000000000" pitchFamily="2" charset="0"/>
              </a:rPr>
              <a:t>REPORT AO COTISTA E REGULADORES</a:t>
            </a:r>
          </a:p>
          <a:p>
            <a:pPr algn="just"/>
            <a:endParaRPr lang="pt-BR" sz="1100" dirty="0">
              <a:latin typeface="Montserrat" panose="00000500000000000000" pitchFamily="2" charset="0"/>
            </a:endParaRPr>
          </a:p>
          <a:p>
            <a:pPr marL="400050" indent="-4000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100" dirty="0">
                <a:latin typeface="Montserrat" panose="00000500000000000000" pitchFamily="2" charset="0"/>
              </a:rPr>
              <a:t>Com essa estrutura, os reportes são extraordinários aos cotistas, no entanto, não é observado efeitos de anomalia: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100" dirty="0">
                <a:latin typeface="Montserrat" panose="00000500000000000000" pitchFamily="2" charset="0"/>
              </a:rPr>
              <a:t>Título: Debênture 01 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100" dirty="0">
                <a:latin typeface="Montserrat" panose="00000500000000000000" pitchFamily="2" charset="0"/>
              </a:rPr>
              <a:t>Destinação dos Recursos: Aquisição de Cotas do INX SSPI BONDS FIDC NP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100" dirty="0">
                <a:latin typeface="Montserrat" panose="00000500000000000000" pitchFamily="2" charset="0"/>
              </a:rPr>
              <a:t>Volume da Emissão: R$ 20 milhões.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100" dirty="0">
                <a:latin typeface="Montserrat" panose="00000500000000000000" pitchFamily="2" charset="0"/>
              </a:rPr>
              <a:t>Data da Emissão: 15.mai.2014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100" dirty="0">
                <a:latin typeface="Montserrat" panose="00000500000000000000" pitchFamily="2" charset="0"/>
              </a:rPr>
              <a:t>Data de Vencimento Final: 28.dez.19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100" dirty="0">
                <a:latin typeface="Montserrat" panose="00000500000000000000" pitchFamily="2" charset="0"/>
              </a:rPr>
              <a:t>Espécie: com Garantia Real. 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100" dirty="0">
                <a:latin typeface="Montserrat" panose="00000500000000000000" pitchFamily="2" charset="0"/>
              </a:rPr>
              <a:t>Garantia Fidejussória: Fiança 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100" dirty="0">
                <a:latin typeface="Montserrat" panose="00000500000000000000" pitchFamily="2" charset="0"/>
              </a:rPr>
              <a:t>Prazo Total: 67 meses.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100" dirty="0">
                <a:latin typeface="Montserrat" panose="00000500000000000000" pitchFamily="2" charset="0"/>
              </a:rPr>
              <a:t>Tipo de Emissão: Privada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100" b="1" dirty="0">
                <a:latin typeface="Montserrat" panose="00000500000000000000" pitchFamily="2" charset="0"/>
              </a:rPr>
              <a:t>Carência: Bullet.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100" b="1" dirty="0">
                <a:latin typeface="Montserrat" panose="00000500000000000000" pitchFamily="2" charset="0"/>
              </a:rPr>
              <a:t>Remuneração: 130% do CDI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100" b="1" dirty="0">
                <a:latin typeface="Montserrat" panose="00000500000000000000" pitchFamily="2" charset="0"/>
              </a:rPr>
              <a:t>As outras duas debentures repetem as mesmas condições</a:t>
            </a:r>
            <a:r>
              <a:rPr lang="pt-BR" sz="1100" dirty="0">
                <a:latin typeface="Montserrat" panose="00000500000000000000" pitchFamily="2" charset="0"/>
              </a:rPr>
              <a:t>.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7526E26F-D9F8-7D64-04A8-1B709A0FD25D}"/>
              </a:ext>
            </a:extLst>
          </p:cNvPr>
          <p:cNvSpPr/>
          <p:nvPr/>
        </p:nvSpPr>
        <p:spPr>
          <a:xfrm>
            <a:off x="6373091" y="2281382"/>
            <a:ext cx="979054" cy="775854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>
                <a:solidFill>
                  <a:srgbClr val="C00000"/>
                </a:solidFill>
              </a:rPr>
              <a:t>130 % </a:t>
            </a:r>
          </a:p>
          <a:p>
            <a:pPr algn="ctr"/>
            <a:r>
              <a:rPr lang="pt-BR" sz="1000" dirty="0">
                <a:solidFill>
                  <a:srgbClr val="C00000"/>
                </a:solidFill>
              </a:rPr>
              <a:t>do CDI</a:t>
            </a:r>
          </a:p>
        </p:txBody>
      </p:sp>
      <p:cxnSp>
        <p:nvCxnSpPr>
          <p:cNvPr id="18" name="Conector de Seta Reta 17">
            <a:extLst>
              <a:ext uri="{FF2B5EF4-FFF2-40B4-BE49-F238E27FC236}">
                <a16:creationId xmlns:a16="http://schemas.microsoft.com/office/drawing/2014/main" id="{A97C80B4-B364-E51E-9D98-BCCC977CD064}"/>
              </a:ext>
            </a:extLst>
          </p:cNvPr>
          <p:cNvCxnSpPr/>
          <p:nvPr/>
        </p:nvCxnSpPr>
        <p:spPr>
          <a:xfrm flipH="1">
            <a:off x="4097135" y="3057236"/>
            <a:ext cx="2684665" cy="284826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tângulo 18">
            <a:extLst>
              <a:ext uri="{FF2B5EF4-FFF2-40B4-BE49-F238E27FC236}">
                <a16:creationId xmlns:a16="http://schemas.microsoft.com/office/drawing/2014/main" id="{3AABF5FE-9B1A-B6FD-2126-229C96D26522}"/>
              </a:ext>
            </a:extLst>
          </p:cNvPr>
          <p:cNvSpPr/>
          <p:nvPr/>
        </p:nvSpPr>
        <p:spPr>
          <a:xfrm>
            <a:off x="1934663" y="5994399"/>
            <a:ext cx="2111234" cy="553052"/>
          </a:xfrm>
          <a:prstGeom prst="rect">
            <a:avLst/>
          </a:prstGeom>
          <a:solidFill>
            <a:srgbClr val="C00000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bg1"/>
                </a:solidFill>
                <a:latin typeface="Square721 BT" panose="020B0504020202060204" pitchFamily="34" charset="0"/>
              </a:rPr>
              <a:t>COTA ARTIFICIAL</a:t>
            </a:r>
          </a:p>
        </p:txBody>
      </p:sp>
    </p:spTree>
    <p:extLst>
      <p:ext uri="{BB962C8B-B14F-4D97-AF65-F5344CB8AC3E}">
        <p14:creationId xmlns:p14="http://schemas.microsoft.com/office/powerpoint/2010/main" val="23082694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B8C8376B-C12E-8E4D-7C37-6971B1664862}"/>
              </a:ext>
            </a:extLst>
          </p:cNvPr>
          <p:cNvSpPr txBox="1"/>
          <p:nvPr/>
        </p:nvSpPr>
        <p:spPr>
          <a:xfrm>
            <a:off x="-15340" y="237219"/>
            <a:ext cx="29328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CRI MALUÍ</a:t>
            </a:r>
            <a:endParaRPr lang="pt-BR" sz="32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755A79F-9165-8C50-DAC8-7A592B855A63}"/>
              </a:ext>
            </a:extLst>
          </p:cNvPr>
          <p:cNvSpPr txBox="1"/>
          <p:nvPr/>
        </p:nvSpPr>
        <p:spPr>
          <a:xfrm>
            <a:off x="407851" y="486039"/>
            <a:ext cx="8228149" cy="646329"/>
          </a:xfrm>
          <a:prstGeom prst="rect">
            <a:avLst/>
          </a:prstGeom>
          <a:noFill/>
          <a:ln w="25400">
            <a:miter lim="400000"/>
          </a:ln>
          <a:effectLst>
            <a:softEdge rad="2540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tIns="91439" bIns="91439">
            <a:spAutoFit/>
          </a:bodyPr>
          <a:lstStyle>
            <a:lvl1pPr>
              <a:lnSpc>
                <a:spcPct val="90000"/>
              </a:lnSpc>
              <a:defRPr sz="7800">
                <a:solidFill>
                  <a:srgbClr val="4B9DA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pPr>
              <a:lnSpc>
                <a:spcPts val="3600"/>
              </a:lnSpc>
            </a:pPr>
            <a:r>
              <a:rPr lang="pt-BR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itchFamily="2" charset="77"/>
              </a:rPr>
              <a:t>ANOMALIA </a:t>
            </a:r>
            <a:r>
              <a:rPr lang="pt-BR" sz="3200" b="1" dirty="0">
                <a:solidFill>
                  <a:srgbClr val="26534F"/>
                </a:solidFill>
                <a:latin typeface="Montserrat" pitchFamily="2" charset="77"/>
              </a:rPr>
              <a:t>CARTEIRA DO FUNDO</a:t>
            </a:r>
          </a:p>
        </p:txBody>
      </p:sp>
      <p:cxnSp>
        <p:nvCxnSpPr>
          <p:cNvPr id="4" name="Straight Connector 60">
            <a:extLst>
              <a:ext uri="{FF2B5EF4-FFF2-40B4-BE49-F238E27FC236}">
                <a16:creationId xmlns:a16="http://schemas.microsoft.com/office/drawing/2014/main" id="{2901B948-2A1D-1EBE-F903-E00B4896E911}"/>
              </a:ext>
            </a:extLst>
          </p:cNvPr>
          <p:cNvCxnSpPr>
            <a:cxnSpLocks/>
          </p:cNvCxnSpPr>
          <p:nvPr/>
        </p:nvCxnSpPr>
        <p:spPr>
          <a:xfrm>
            <a:off x="495751" y="1059782"/>
            <a:ext cx="547116" cy="0"/>
          </a:xfrm>
          <a:prstGeom prst="line">
            <a:avLst/>
          </a:prstGeom>
          <a:ln w="25400">
            <a:solidFill>
              <a:srgbClr val="5F95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1A78A28C-44E0-E0B5-BA6E-9B26E6DF820D}"/>
              </a:ext>
            </a:extLst>
          </p:cNvPr>
          <p:cNvGrpSpPr/>
          <p:nvPr/>
        </p:nvGrpSpPr>
        <p:grpSpPr>
          <a:xfrm>
            <a:off x="0" y="-29728"/>
            <a:ext cx="12291404" cy="45719"/>
            <a:chOff x="0" y="-144780"/>
            <a:chExt cx="12070080" cy="15215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DA479AD-EF46-863E-CB69-07BD6CD52570}"/>
                </a:ext>
              </a:extLst>
            </p:cNvPr>
            <p:cNvSpPr/>
            <p:nvPr/>
          </p:nvSpPr>
          <p:spPr>
            <a:xfrm>
              <a:off x="0" y="-144780"/>
              <a:ext cx="4023360" cy="152159"/>
            </a:xfrm>
            <a:prstGeom prst="rect">
              <a:avLst/>
            </a:prstGeom>
            <a:solidFill>
              <a:srgbClr val="4EAC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24198B6-1000-EF0A-3DE9-4B15779038AC}"/>
                </a:ext>
              </a:extLst>
            </p:cNvPr>
            <p:cNvSpPr/>
            <p:nvPr/>
          </p:nvSpPr>
          <p:spPr>
            <a:xfrm>
              <a:off x="4023360" y="-144780"/>
              <a:ext cx="4023360" cy="152159"/>
            </a:xfrm>
            <a:prstGeom prst="rect">
              <a:avLst/>
            </a:prstGeom>
            <a:solidFill>
              <a:srgbClr val="2553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A246C9F-26BB-7588-87EC-BC4A1C1F7A61}"/>
                </a:ext>
              </a:extLst>
            </p:cNvPr>
            <p:cNvSpPr/>
            <p:nvPr/>
          </p:nvSpPr>
          <p:spPr>
            <a:xfrm>
              <a:off x="8046720" y="-144780"/>
              <a:ext cx="4023360" cy="152159"/>
            </a:xfrm>
            <a:prstGeom prst="rect">
              <a:avLst/>
            </a:prstGeom>
            <a:solidFill>
              <a:srgbClr val="BCBE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4" name="Elipse 13">
            <a:extLst>
              <a:ext uri="{FF2B5EF4-FFF2-40B4-BE49-F238E27FC236}">
                <a16:creationId xmlns:a16="http://schemas.microsoft.com/office/drawing/2014/main" id="{7526E26F-D9F8-7D64-04A8-1B709A0FD25D}"/>
              </a:ext>
            </a:extLst>
          </p:cNvPr>
          <p:cNvSpPr/>
          <p:nvPr/>
        </p:nvSpPr>
        <p:spPr>
          <a:xfrm>
            <a:off x="5137205" y="2653146"/>
            <a:ext cx="979054" cy="775854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>
                <a:solidFill>
                  <a:srgbClr val="C00000"/>
                </a:solidFill>
              </a:rPr>
              <a:t>130 % </a:t>
            </a:r>
          </a:p>
          <a:p>
            <a:pPr algn="ctr"/>
            <a:r>
              <a:rPr lang="pt-BR" sz="1000" dirty="0">
                <a:solidFill>
                  <a:srgbClr val="C00000"/>
                </a:solidFill>
              </a:rPr>
              <a:t>do CDI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3AABF5FE-9B1A-B6FD-2126-229C96D26522}"/>
              </a:ext>
            </a:extLst>
          </p:cNvPr>
          <p:cNvSpPr/>
          <p:nvPr/>
        </p:nvSpPr>
        <p:spPr>
          <a:xfrm>
            <a:off x="4619061" y="4736399"/>
            <a:ext cx="2111234" cy="553052"/>
          </a:xfrm>
          <a:prstGeom prst="rect">
            <a:avLst/>
          </a:prstGeom>
          <a:solidFill>
            <a:srgbClr val="C00000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bg1"/>
                </a:solidFill>
                <a:latin typeface="Square721 BT" panose="020B0504020202060204" pitchFamily="34" charset="0"/>
              </a:rPr>
              <a:t>COTA ARTIFICIAL</a:t>
            </a:r>
          </a:p>
          <a:p>
            <a:pPr algn="ctr"/>
            <a:r>
              <a:rPr lang="pt-BR" sz="1400" b="1" dirty="0">
                <a:solidFill>
                  <a:schemeClr val="bg1"/>
                </a:solidFill>
                <a:latin typeface="Square721 BT" panose="020B0504020202060204" pitchFamily="34" charset="0"/>
              </a:rPr>
              <a:t>Captações de RPPS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FD38BA3-2259-B2A9-A28D-2563B24D6B30}"/>
              </a:ext>
            </a:extLst>
          </p:cNvPr>
          <p:cNvSpPr txBox="1"/>
          <p:nvPr/>
        </p:nvSpPr>
        <p:spPr>
          <a:xfrm>
            <a:off x="407851" y="1638554"/>
            <a:ext cx="1034910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algn="just">
              <a:defRPr sz="1100" b="1">
                <a:latin typeface="Montserrat" panose="00000500000000000000" pitchFamily="2" charset="0"/>
              </a:defRPr>
            </a:lvl1pPr>
          </a:lstStyle>
          <a:p>
            <a:r>
              <a:rPr lang="pt-BR" b="0" dirty="0"/>
              <a:t>Foi identificado como ponto de anomalia no histórico do fundo, o aumento expressivo do número de cotistas 6 para 10, e a alteração na composição da carteira. Conforme se infere da composição das carteiras disponibilizadas no site da CVM, e abaixo destacadas, referentes aos anos de 2014 e 2017: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518A66D1-4B17-F797-AC61-08D97410DC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751" y="2543749"/>
            <a:ext cx="4371975" cy="215201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04EC9026-BAE0-ADA0-5780-EC343DA79E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5739" y="2543749"/>
            <a:ext cx="4371211" cy="2097206"/>
          </a:xfrm>
          <a:prstGeom prst="rect">
            <a:avLst/>
          </a:prstGeom>
        </p:spPr>
      </p:pic>
      <p:cxnSp>
        <p:nvCxnSpPr>
          <p:cNvPr id="17" name="Conector de Seta Reta 16">
            <a:extLst>
              <a:ext uri="{FF2B5EF4-FFF2-40B4-BE49-F238E27FC236}">
                <a16:creationId xmlns:a16="http://schemas.microsoft.com/office/drawing/2014/main" id="{8491E29C-FAB0-92FF-3560-3647D01B24F3}"/>
              </a:ext>
            </a:extLst>
          </p:cNvPr>
          <p:cNvCxnSpPr>
            <a:cxnSpLocks/>
          </p:cNvCxnSpPr>
          <p:nvPr/>
        </p:nvCxnSpPr>
        <p:spPr>
          <a:xfrm>
            <a:off x="5089236" y="3619756"/>
            <a:ext cx="1136073" cy="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1E6CA18B-9EBF-55A0-0D40-62B0E8E4F9F6}"/>
              </a:ext>
            </a:extLst>
          </p:cNvPr>
          <p:cNvSpPr txBox="1"/>
          <p:nvPr/>
        </p:nvSpPr>
        <p:spPr>
          <a:xfrm>
            <a:off x="407851" y="5457515"/>
            <a:ext cx="10349100" cy="86902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>
            <a:defPPr>
              <a:defRPr lang="pt-BR"/>
            </a:defPPr>
            <a:lvl1pPr algn="just">
              <a:defRPr sz="1100" b="1">
                <a:latin typeface="Montserrat" panose="00000500000000000000" pitchFamily="2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pt-BR" b="0" dirty="0">
                <a:solidFill>
                  <a:schemeClr val="bg1"/>
                </a:solidFill>
              </a:rPr>
              <a:t>Com essa arquitetura regulatória, e informe ao cotista, houve um volume de capitação maior, aderência de novos cotistas, em tese com enquadramento regulatório, ou seja, </a:t>
            </a:r>
            <a:r>
              <a:rPr lang="pt-BR" sz="1200" dirty="0">
                <a:solidFill>
                  <a:srgbClr val="FF0000"/>
                </a:solidFill>
              </a:rPr>
              <a:t>equação perfeita para aumentar os investimentos no fundo (consultores e distribuidores com produto vendável, sem observar a artificialidade e fragilidades dos ativos)</a:t>
            </a:r>
          </a:p>
        </p:txBody>
      </p:sp>
    </p:spTree>
    <p:extLst>
      <p:ext uri="{BB962C8B-B14F-4D97-AF65-F5344CB8AC3E}">
        <p14:creationId xmlns:p14="http://schemas.microsoft.com/office/powerpoint/2010/main" val="38828859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B8C8376B-C12E-8E4D-7C37-6971B1664862}"/>
              </a:ext>
            </a:extLst>
          </p:cNvPr>
          <p:cNvSpPr txBox="1"/>
          <p:nvPr/>
        </p:nvSpPr>
        <p:spPr>
          <a:xfrm>
            <a:off x="-15340" y="237219"/>
            <a:ext cx="29328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CRI MALUÍ</a:t>
            </a:r>
            <a:endParaRPr lang="pt-BR" sz="32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755A79F-9165-8C50-DAC8-7A592B855A63}"/>
              </a:ext>
            </a:extLst>
          </p:cNvPr>
          <p:cNvSpPr txBox="1"/>
          <p:nvPr/>
        </p:nvSpPr>
        <p:spPr>
          <a:xfrm>
            <a:off x="407851" y="486039"/>
            <a:ext cx="7208143" cy="646329"/>
          </a:xfrm>
          <a:prstGeom prst="rect">
            <a:avLst/>
          </a:prstGeom>
          <a:noFill/>
          <a:ln w="25400">
            <a:miter lim="400000"/>
          </a:ln>
          <a:effectLst>
            <a:softEdge rad="2540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tIns="91439" bIns="91439">
            <a:spAutoFit/>
          </a:bodyPr>
          <a:lstStyle>
            <a:lvl1pPr>
              <a:lnSpc>
                <a:spcPct val="90000"/>
              </a:lnSpc>
              <a:defRPr sz="7800">
                <a:solidFill>
                  <a:srgbClr val="4B9DA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pPr>
              <a:lnSpc>
                <a:spcPts val="3600"/>
              </a:lnSpc>
            </a:pPr>
            <a:r>
              <a:rPr lang="pt-BR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itchFamily="2" charset="77"/>
              </a:rPr>
              <a:t>AGRAVAMENTO </a:t>
            </a:r>
            <a:r>
              <a:rPr lang="pt-BR" sz="3200" b="1" dirty="0">
                <a:solidFill>
                  <a:srgbClr val="26534F"/>
                </a:solidFill>
                <a:latin typeface="Montserrat" pitchFamily="2" charset="77"/>
              </a:rPr>
              <a:t>PROBLEMA</a:t>
            </a:r>
          </a:p>
        </p:txBody>
      </p:sp>
      <p:cxnSp>
        <p:nvCxnSpPr>
          <p:cNvPr id="4" name="Straight Connector 60">
            <a:extLst>
              <a:ext uri="{FF2B5EF4-FFF2-40B4-BE49-F238E27FC236}">
                <a16:creationId xmlns:a16="http://schemas.microsoft.com/office/drawing/2014/main" id="{2901B948-2A1D-1EBE-F903-E00B4896E911}"/>
              </a:ext>
            </a:extLst>
          </p:cNvPr>
          <p:cNvCxnSpPr>
            <a:cxnSpLocks/>
          </p:cNvCxnSpPr>
          <p:nvPr/>
        </p:nvCxnSpPr>
        <p:spPr>
          <a:xfrm>
            <a:off x="495751" y="1059782"/>
            <a:ext cx="547116" cy="0"/>
          </a:xfrm>
          <a:prstGeom prst="line">
            <a:avLst/>
          </a:prstGeom>
          <a:ln w="25400">
            <a:solidFill>
              <a:srgbClr val="5F95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>
            <a:extLst>
              <a:ext uri="{FF2B5EF4-FFF2-40B4-BE49-F238E27FC236}">
                <a16:creationId xmlns:a16="http://schemas.microsoft.com/office/drawing/2014/main" id="{60A35E45-8F6F-5A11-7DE3-69F2DF088E49}"/>
              </a:ext>
            </a:extLst>
          </p:cNvPr>
          <p:cNvSpPr txBox="1"/>
          <p:nvPr/>
        </p:nvSpPr>
        <p:spPr>
          <a:xfrm>
            <a:off x="353308" y="1692212"/>
            <a:ext cx="11485383" cy="1925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100" b="1" dirty="0">
                <a:latin typeface="Montserrat" panose="00000500000000000000" pitchFamily="2" charset="0"/>
              </a:rPr>
              <a:t>CONCLUSÕES</a:t>
            </a:r>
          </a:p>
          <a:p>
            <a:pPr algn="just"/>
            <a:endParaRPr lang="pt-BR" sz="1100" dirty="0">
              <a:latin typeface="Montserrat" panose="00000500000000000000" pitchFamily="2" charset="0"/>
            </a:endParaRPr>
          </a:p>
          <a:p>
            <a:pPr marL="400050" indent="-4000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100" dirty="0">
                <a:latin typeface="Montserrat" panose="00000500000000000000" pitchFamily="2" charset="0"/>
              </a:rPr>
              <a:t>Hoje o Fundo se encontra em Processo de Liquidação</a:t>
            </a:r>
          </a:p>
          <a:p>
            <a:pPr marL="400050" indent="-4000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100" dirty="0">
                <a:latin typeface="Montserrat" panose="00000500000000000000" pitchFamily="2" charset="0"/>
              </a:rPr>
              <a:t>As discussões estão na justiça Civil, que de fato, não tem proximidade com o contexto regulatório RES. 4963,</a:t>
            </a:r>
          </a:p>
          <a:p>
            <a:pPr marL="400050" indent="-4000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100" dirty="0">
                <a:latin typeface="Montserrat" panose="00000500000000000000" pitchFamily="2" charset="0"/>
              </a:rPr>
              <a:t>Existe nomeação de perito contábil para apurações, no entanto, não tem proximidade com as diferenças entre Lastro e Preço dos precatórios, </a:t>
            </a:r>
          </a:p>
          <a:p>
            <a:pPr marL="400050" indent="-4000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100" dirty="0">
                <a:latin typeface="Montserrat" panose="00000500000000000000" pitchFamily="2" charset="0"/>
              </a:rPr>
              <a:t>E existe ainda, o risco do fundo ter que remunerar os detentores pretéritos das </a:t>
            </a:r>
            <a:r>
              <a:rPr lang="pt-BR" sz="1100" dirty="0" err="1">
                <a:latin typeface="Montserrat" panose="00000500000000000000" pitchFamily="2" charset="0"/>
              </a:rPr>
              <a:t>SPE´s</a:t>
            </a:r>
            <a:r>
              <a:rPr lang="pt-BR" sz="1100" dirty="0">
                <a:latin typeface="Montserrat" panose="00000500000000000000" pitchFamily="2" charset="0"/>
              </a:rPr>
              <a:t> na apuração do Perito quando da comparação Lastro e Valor dos ativos (potencial de monetização).</a:t>
            </a:r>
          </a:p>
          <a:p>
            <a:pPr lvl="1" algn="just">
              <a:lnSpc>
                <a:spcPct val="150000"/>
              </a:lnSpc>
            </a:pPr>
            <a:r>
              <a:rPr lang="pt-BR" sz="1100" dirty="0">
                <a:latin typeface="Montserrat" panose="00000500000000000000" pitchFamily="2" charset="0"/>
              </a:rPr>
              <a:t> </a:t>
            </a:r>
            <a:endParaRPr lang="en-US" sz="1100" dirty="0">
              <a:latin typeface="Montserrat" panose="00000500000000000000" pitchFamily="2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30E2D95-137D-4639-D747-9DA05965AF6A}"/>
              </a:ext>
            </a:extLst>
          </p:cNvPr>
          <p:cNvGrpSpPr/>
          <p:nvPr/>
        </p:nvGrpSpPr>
        <p:grpSpPr>
          <a:xfrm>
            <a:off x="0" y="-29728"/>
            <a:ext cx="12291404" cy="45719"/>
            <a:chOff x="0" y="-144780"/>
            <a:chExt cx="12070080" cy="15215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EE5117B-7A7F-E272-E311-6E9C484B0905}"/>
                </a:ext>
              </a:extLst>
            </p:cNvPr>
            <p:cNvSpPr/>
            <p:nvPr/>
          </p:nvSpPr>
          <p:spPr>
            <a:xfrm>
              <a:off x="0" y="-144780"/>
              <a:ext cx="4023360" cy="152159"/>
            </a:xfrm>
            <a:prstGeom prst="rect">
              <a:avLst/>
            </a:prstGeom>
            <a:solidFill>
              <a:srgbClr val="4EAC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10EE503-1080-1BE2-8AAD-6185C998636F}"/>
                </a:ext>
              </a:extLst>
            </p:cNvPr>
            <p:cNvSpPr/>
            <p:nvPr/>
          </p:nvSpPr>
          <p:spPr>
            <a:xfrm>
              <a:off x="4023360" y="-144780"/>
              <a:ext cx="4023360" cy="152159"/>
            </a:xfrm>
            <a:prstGeom prst="rect">
              <a:avLst/>
            </a:prstGeom>
            <a:solidFill>
              <a:srgbClr val="2553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DC763C7-2186-B656-82B3-67D3821A8A96}"/>
                </a:ext>
              </a:extLst>
            </p:cNvPr>
            <p:cNvSpPr/>
            <p:nvPr/>
          </p:nvSpPr>
          <p:spPr>
            <a:xfrm>
              <a:off x="8046720" y="-144780"/>
              <a:ext cx="4023360" cy="152159"/>
            </a:xfrm>
            <a:prstGeom prst="rect">
              <a:avLst/>
            </a:prstGeom>
            <a:solidFill>
              <a:srgbClr val="BCBE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22714157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54558B38-FCB5-C6C6-76A2-AE50D39C4A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9209" y="-3602"/>
            <a:ext cx="7952195" cy="6887728"/>
          </a:xfrm>
          <a:prstGeom prst="rect">
            <a:avLst/>
          </a:prstGeom>
        </p:spPr>
      </p:pic>
      <p:pic>
        <p:nvPicPr>
          <p:cNvPr id="37" name="Picture 4">
            <a:extLst>
              <a:ext uri="{FF2B5EF4-FFF2-40B4-BE49-F238E27FC236}">
                <a16:creationId xmlns:a16="http://schemas.microsoft.com/office/drawing/2014/main" id="{E8B6C416-7C96-C4C1-1963-951123EF78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294" y="19130"/>
            <a:ext cx="12303698" cy="68649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39" name="TextBox 1">
            <a:extLst>
              <a:ext uri="{FF2B5EF4-FFF2-40B4-BE49-F238E27FC236}">
                <a16:creationId xmlns:a16="http://schemas.microsoft.com/office/drawing/2014/main" id="{CE4A77F8-0400-1891-1CD3-F41CBD718103}"/>
              </a:ext>
            </a:extLst>
          </p:cNvPr>
          <p:cNvSpPr txBox="1"/>
          <p:nvPr/>
        </p:nvSpPr>
        <p:spPr>
          <a:xfrm>
            <a:off x="311210" y="3752138"/>
            <a:ext cx="8515083" cy="1569658"/>
          </a:xfrm>
          <a:prstGeom prst="rect">
            <a:avLst/>
          </a:prstGeom>
          <a:noFill/>
          <a:ln w="25400">
            <a:miter lim="400000"/>
          </a:ln>
          <a:effectLst>
            <a:softEdge rad="2540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tIns="91439" bIns="91439">
            <a:spAutoFit/>
          </a:bodyPr>
          <a:lstStyle>
            <a:lvl1pPr>
              <a:lnSpc>
                <a:spcPct val="90000"/>
              </a:lnSpc>
              <a:defRPr sz="7800">
                <a:solidFill>
                  <a:srgbClr val="4B9DA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pPr>
              <a:lnSpc>
                <a:spcPts val="3600"/>
              </a:lnSpc>
            </a:pPr>
            <a:r>
              <a:rPr lang="pt-BR" sz="3200" b="1" dirty="0">
                <a:solidFill>
                  <a:schemeClr val="bg1"/>
                </a:solidFill>
                <a:latin typeface="Montserrat" pitchFamily="2" charset="77"/>
              </a:rPr>
              <a:t>MEDIDAS INICIAIS</a:t>
            </a:r>
          </a:p>
          <a:p>
            <a:pPr>
              <a:lnSpc>
                <a:spcPts val="3600"/>
              </a:lnSpc>
            </a:pPr>
            <a:r>
              <a:rPr lang="pt-BR" sz="3200" b="1" dirty="0">
                <a:solidFill>
                  <a:schemeClr val="bg1"/>
                </a:solidFill>
                <a:latin typeface="Montserrat" pitchFamily="2" charset="77"/>
              </a:rPr>
              <a:t>PLANOS DE LIQUIDAÇÃO  </a:t>
            </a:r>
          </a:p>
          <a:p>
            <a:pPr>
              <a:lnSpc>
                <a:spcPts val="3600"/>
              </a:lnSpc>
            </a:pPr>
            <a:r>
              <a:rPr lang="pt-BR" sz="3200" i="1" dirty="0">
                <a:solidFill>
                  <a:schemeClr val="bg1"/>
                </a:solidFill>
                <a:latin typeface="Montserrat" pitchFamily="2" charset="77"/>
              </a:rPr>
              <a:t>“EFICIENCIA E RESULTADOS PRATICOS”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E8527C7-309E-DE44-E355-A1B6F382E1EA}"/>
              </a:ext>
            </a:extLst>
          </p:cNvPr>
          <p:cNvGrpSpPr/>
          <p:nvPr/>
        </p:nvGrpSpPr>
        <p:grpSpPr>
          <a:xfrm>
            <a:off x="-12294" y="-29728"/>
            <a:ext cx="12303698" cy="48857"/>
            <a:chOff x="0" y="-144780"/>
            <a:chExt cx="12070080" cy="15215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BA66513-E0FF-2418-4486-456DB59A5F02}"/>
                </a:ext>
              </a:extLst>
            </p:cNvPr>
            <p:cNvSpPr/>
            <p:nvPr/>
          </p:nvSpPr>
          <p:spPr>
            <a:xfrm>
              <a:off x="0" y="-144780"/>
              <a:ext cx="4023360" cy="152159"/>
            </a:xfrm>
            <a:prstGeom prst="rect">
              <a:avLst/>
            </a:prstGeom>
            <a:solidFill>
              <a:srgbClr val="4EAC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AAF0A16-1EA5-E76B-1E6C-0C4778F43A8A}"/>
                </a:ext>
              </a:extLst>
            </p:cNvPr>
            <p:cNvSpPr/>
            <p:nvPr/>
          </p:nvSpPr>
          <p:spPr>
            <a:xfrm>
              <a:off x="4023360" y="-144780"/>
              <a:ext cx="4023360" cy="152159"/>
            </a:xfrm>
            <a:prstGeom prst="rect">
              <a:avLst/>
            </a:prstGeom>
            <a:solidFill>
              <a:srgbClr val="2553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BBDB3D7-A075-162D-7904-BC933F10CD76}"/>
                </a:ext>
              </a:extLst>
            </p:cNvPr>
            <p:cNvSpPr/>
            <p:nvPr/>
          </p:nvSpPr>
          <p:spPr>
            <a:xfrm>
              <a:off x="8046720" y="-144780"/>
              <a:ext cx="4023360" cy="152159"/>
            </a:xfrm>
            <a:prstGeom prst="rect">
              <a:avLst/>
            </a:prstGeom>
            <a:solidFill>
              <a:srgbClr val="BCBE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2906851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F1C091DC-CD24-CFF5-3898-236CD9CDF996}"/>
              </a:ext>
            </a:extLst>
          </p:cNvPr>
          <p:cNvGrpSpPr/>
          <p:nvPr/>
        </p:nvGrpSpPr>
        <p:grpSpPr>
          <a:xfrm>
            <a:off x="-30765" y="-29726"/>
            <a:ext cx="12322169" cy="97713"/>
            <a:chOff x="0" y="-144780"/>
            <a:chExt cx="12070080" cy="152159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8E7C102-5D79-938E-17E3-9B4703F903FA}"/>
                </a:ext>
              </a:extLst>
            </p:cNvPr>
            <p:cNvSpPr/>
            <p:nvPr/>
          </p:nvSpPr>
          <p:spPr>
            <a:xfrm>
              <a:off x="0" y="-144780"/>
              <a:ext cx="4023360" cy="152159"/>
            </a:xfrm>
            <a:prstGeom prst="rect">
              <a:avLst/>
            </a:prstGeom>
            <a:solidFill>
              <a:srgbClr val="4EAC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8F85443-FD31-817F-17F1-36660250E8E8}"/>
                </a:ext>
              </a:extLst>
            </p:cNvPr>
            <p:cNvSpPr/>
            <p:nvPr/>
          </p:nvSpPr>
          <p:spPr>
            <a:xfrm>
              <a:off x="4023360" y="-144780"/>
              <a:ext cx="4023360" cy="152159"/>
            </a:xfrm>
            <a:prstGeom prst="rect">
              <a:avLst/>
            </a:prstGeom>
            <a:solidFill>
              <a:srgbClr val="2553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F4E867A-DD02-2CFF-33C9-5563F07227E4}"/>
                </a:ext>
              </a:extLst>
            </p:cNvPr>
            <p:cNvSpPr/>
            <p:nvPr/>
          </p:nvSpPr>
          <p:spPr>
            <a:xfrm>
              <a:off x="8046720" y="-144780"/>
              <a:ext cx="4023360" cy="152159"/>
            </a:xfrm>
            <a:prstGeom prst="rect">
              <a:avLst/>
            </a:prstGeom>
            <a:solidFill>
              <a:srgbClr val="BCBE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30" name="object 2">
            <a:extLst>
              <a:ext uri="{FF2B5EF4-FFF2-40B4-BE49-F238E27FC236}">
                <a16:creationId xmlns:a16="http://schemas.microsoft.com/office/drawing/2014/main" id="{FC84E1C5-75F0-66C8-5E39-655D3A4D7476}"/>
              </a:ext>
            </a:extLst>
          </p:cNvPr>
          <p:cNvSpPr/>
          <p:nvPr/>
        </p:nvSpPr>
        <p:spPr>
          <a:xfrm>
            <a:off x="11356848" y="175967"/>
            <a:ext cx="764061" cy="304502"/>
          </a:xfrm>
          <a:prstGeom prst="rect">
            <a:avLst/>
          </a:prstGeom>
          <a:blipFill dpi="0" rotWithShape="1">
            <a:blip r:embed="rId2" cstate="print">
              <a:alphaModFix amt="34909"/>
            </a:blip>
            <a:srcRect/>
            <a:stretch>
              <a:fillRect t="2" b="-58031"/>
            </a:stretch>
          </a:blipFill>
        </p:spPr>
        <p:txBody>
          <a:bodyPr wrap="square" lIns="0" tIns="0" rIns="0" bIns="0" rtlCol="0"/>
          <a:lstStyle/>
          <a:p>
            <a:endParaRPr sz="14509" dirty="0"/>
          </a:p>
        </p:txBody>
      </p:sp>
      <p:sp>
        <p:nvSpPr>
          <p:cNvPr id="2" name="TextBox 7">
            <a:extLst>
              <a:ext uri="{FF2B5EF4-FFF2-40B4-BE49-F238E27FC236}">
                <a16:creationId xmlns:a16="http://schemas.microsoft.com/office/drawing/2014/main" id="{97E26346-4735-F5EA-825A-894109BA7E23}"/>
              </a:ext>
            </a:extLst>
          </p:cNvPr>
          <p:cNvSpPr txBox="1"/>
          <p:nvPr/>
        </p:nvSpPr>
        <p:spPr>
          <a:xfrm>
            <a:off x="626120" y="328218"/>
            <a:ext cx="71416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spc="200" dirty="0">
                <a:solidFill>
                  <a:srgbClr val="255454"/>
                </a:solidFill>
                <a:latin typeface="Montserrat" pitchFamily="2" charset="77"/>
              </a:rPr>
              <a:t>PLANOS DE LIQUIDAÇÃO </a:t>
            </a:r>
            <a:endParaRPr lang="en-BR" sz="3200" b="1" spc="200" dirty="0">
              <a:solidFill>
                <a:srgbClr val="255454"/>
              </a:solidFill>
              <a:latin typeface="Montserrat" pitchFamily="2" charset="77"/>
            </a:endParaRP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1E176126-770C-06C9-2668-F162D8783585}"/>
              </a:ext>
            </a:extLst>
          </p:cNvPr>
          <p:cNvSpPr/>
          <p:nvPr/>
        </p:nvSpPr>
        <p:spPr>
          <a:xfrm>
            <a:off x="143067" y="1324457"/>
            <a:ext cx="4054768" cy="1376737"/>
          </a:xfrm>
          <a:prstGeom prst="roundRect">
            <a:avLst/>
          </a:prstGeom>
          <a:solidFill>
            <a:srgbClr val="0066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dirty="0">
                <a:latin typeface="Montserrat Regular" panose="00000500000000000000" pitchFamily="2" charset="0"/>
              </a:rPr>
              <a:t>Realizar imersão na estrutura do Fundo, bem como “pacote regulatório” (regulamentos, atas, histórico, e aderência a resolução 4963 </a:t>
            </a:r>
            <a:r>
              <a:rPr lang="pt-BR" sz="1400" dirty="0" err="1">
                <a:latin typeface="Montserrat Regular" panose="00000500000000000000" pitchFamily="2" charset="0"/>
              </a:rPr>
              <a:t>etc</a:t>
            </a:r>
            <a:r>
              <a:rPr lang="pt-BR" sz="1400" dirty="0">
                <a:latin typeface="Montserrat Regular" panose="00000500000000000000" pitchFamily="2" charset="0"/>
              </a:rPr>
              <a:t>)</a:t>
            </a:r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63749D99-3FA5-B9F3-BBDB-735F79CD3B30}"/>
              </a:ext>
            </a:extLst>
          </p:cNvPr>
          <p:cNvSpPr/>
          <p:nvPr/>
        </p:nvSpPr>
        <p:spPr>
          <a:xfrm>
            <a:off x="119936" y="2847653"/>
            <a:ext cx="4077901" cy="1376737"/>
          </a:xfrm>
          <a:prstGeom prst="roundRect">
            <a:avLst/>
          </a:prstGeom>
          <a:solidFill>
            <a:srgbClr val="0066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dirty="0">
                <a:latin typeface="Montserrat Regular" panose="00000500000000000000" pitchFamily="2" charset="0"/>
              </a:rPr>
              <a:t>Montar diagnóstico e Plano de Liquidação (imperativo atender às exigências da CVM, enquadramento no âmbito da 4963), de forma a poder gerir o fundo sem estar enquadrado como S1, S2 ou S3</a:t>
            </a: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2FC20786-2AC9-F329-94B7-336A4E61EA5A}"/>
              </a:ext>
            </a:extLst>
          </p:cNvPr>
          <p:cNvSpPr/>
          <p:nvPr/>
        </p:nvSpPr>
        <p:spPr>
          <a:xfrm>
            <a:off x="143067" y="4370849"/>
            <a:ext cx="4054768" cy="1658686"/>
          </a:xfrm>
          <a:prstGeom prst="roundRect">
            <a:avLst/>
          </a:prstGeom>
          <a:solidFill>
            <a:srgbClr val="0066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dirty="0">
                <a:latin typeface="Montserrat Regular" panose="00000500000000000000" pitchFamily="2" charset="0"/>
              </a:rPr>
              <a:t>Realizar apresentação do plano de liquidação aos cotistas, reguladores (CVM, </a:t>
            </a:r>
            <a:r>
              <a:rPr lang="pt-BR" sz="1400" dirty="0" err="1">
                <a:latin typeface="Montserrat Regular" panose="00000500000000000000" pitchFamily="2" charset="0"/>
              </a:rPr>
              <a:t>Anbima</a:t>
            </a:r>
            <a:r>
              <a:rPr lang="pt-BR" sz="1400" dirty="0">
                <a:latin typeface="Montserrat Regular" panose="00000500000000000000" pitchFamily="2" charset="0"/>
              </a:rPr>
              <a:t> e Secretaria da previdência), elucidar diagnóstico e estratégia de Gestão, relatórios periódicos e  reestabelecer governança e transparência</a:t>
            </a: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6F7AFA82-23B4-8738-959D-ECBC04809B48}"/>
              </a:ext>
            </a:extLst>
          </p:cNvPr>
          <p:cNvSpPr/>
          <p:nvPr/>
        </p:nvSpPr>
        <p:spPr>
          <a:xfrm>
            <a:off x="5524239" y="1276511"/>
            <a:ext cx="3052972" cy="1472630"/>
          </a:xfrm>
          <a:prstGeom prst="roundRect">
            <a:avLst/>
          </a:prstGeom>
          <a:solidFill>
            <a:srgbClr val="0066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dirty="0">
                <a:latin typeface="Montserrat Regular" panose="00000500000000000000" pitchFamily="2" charset="0"/>
              </a:rPr>
              <a:t>Alinhar processo executivo com administrador, ter concordância e alinhamento na execução (ex.: convocação das assembleias, deliberações, registros, carteira, </a:t>
            </a:r>
            <a:r>
              <a:rPr lang="pt-BR" sz="1400" dirty="0" err="1">
                <a:latin typeface="Montserrat Regular" panose="00000500000000000000" pitchFamily="2" charset="0"/>
              </a:rPr>
              <a:t>etc</a:t>
            </a:r>
            <a:r>
              <a:rPr lang="pt-BR" sz="1400" dirty="0">
                <a:latin typeface="Montserrat Regular" panose="00000500000000000000" pitchFamily="2" charset="0"/>
              </a:rPr>
              <a:t>)</a:t>
            </a:r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F02DDDF8-B83C-62D6-A322-C30BDF15B58B}"/>
              </a:ext>
            </a:extLst>
          </p:cNvPr>
          <p:cNvSpPr/>
          <p:nvPr/>
        </p:nvSpPr>
        <p:spPr>
          <a:xfrm>
            <a:off x="5546497" y="2880187"/>
            <a:ext cx="3052971" cy="1558246"/>
          </a:xfrm>
          <a:prstGeom prst="roundRect">
            <a:avLst/>
          </a:prstGeom>
          <a:solidFill>
            <a:srgbClr val="0066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dirty="0">
                <a:latin typeface="Montserrat Regular" panose="00000500000000000000" pitchFamily="2" charset="0"/>
              </a:rPr>
              <a:t>Considerar que a gestão deverá ter o apoio dos cotistas para toda  e qualquer decisão sobre Ativos, cotas, fundos, monetização, </a:t>
            </a:r>
            <a:r>
              <a:rPr lang="pt-BR" sz="1400" dirty="0" err="1">
                <a:latin typeface="Montserrat Regular" panose="00000500000000000000" pitchFamily="2" charset="0"/>
              </a:rPr>
              <a:t>reprecificação</a:t>
            </a:r>
            <a:r>
              <a:rPr lang="pt-BR" sz="1400" dirty="0">
                <a:latin typeface="Montserrat Regular" panose="00000500000000000000" pitchFamily="2" charset="0"/>
              </a:rPr>
              <a:t> </a:t>
            </a:r>
            <a:r>
              <a:rPr lang="pt-BR" sz="1400" dirty="0" err="1">
                <a:latin typeface="Montserrat Regular" panose="00000500000000000000" pitchFamily="2" charset="0"/>
              </a:rPr>
              <a:t>etc</a:t>
            </a:r>
            <a:endParaRPr lang="pt-BR" sz="1400" dirty="0">
              <a:latin typeface="Montserrat Regular" panose="00000500000000000000" pitchFamily="2" charset="0"/>
            </a:endParaRP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5689A37B-B370-5FF9-B208-2C6C1F77D26B}"/>
              </a:ext>
            </a:extLst>
          </p:cNvPr>
          <p:cNvSpPr/>
          <p:nvPr/>
        </p:nvSpPr>
        <p:spPr>
          <a:xfrm>
            <a:off x="5546498" y="4556905"/>
            <a:ext cx="3052970" cy="1558246"/>
          </a:xfrm>
          <a:prstGeom prst="roundRect">
            <a:avLst/>
          </a:prstGeom>
          <a:solidFill>
            <a:srgbClr val="0066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dirty="0">
                <a:latin typeface="Montserrat Regular" panose="00000500000000000000" pitchFamily="2" charset="0"/>
              </a:rPr>
              <a:t>Manter em linha quórum das assembleias com maioria.</a:t>
            </a:r>
          </a:p>
          <a:p>
            <a:r>
              <a:rPr lang="pt-BR" sz="1400" dirty="0">
                <a:latin typeface="Montserrat Regular" panose="00000500000000000000" pitchFamily="2" charset="0"/>
              </a:rPr>
              <a:t>Organizar plano de monetização (pagamento de cotistas) com fluxo financeiro definido e coobrigação das investidas e sócios</a:t>
            </a:r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0CF3D54B-697A-C46E-872D-CBA2D69DED36}"/>
              </a:ext>
            </a:extLst>
          </p:cNvPr>
          <p:cNvSpPr/>
          <p:nvPr/>
        </p:nvSpPr>
        <p:spPr>
          <a:xfrm>
            <a:off x="9253207" y="2880186"/>
            <a:ext cx="2721635" cy="1941195"/>
          </a:xfrm>
          <a:prstGeom prst="roundRect">
            <a:avLst/>
          </a:prstGeom>
          <a:solidFill>
            <a:srgbClr val="0066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dirty="0">
                <a:latin typeface="Montserrat Regular" panose="00000500000000000000" pitchFamily="2" charset="0"/>
              </a:rPr>
              <a:t>Definir maturidade do plano de liquidação, gatilhos para </a:t>
            </a:r>
            <a:r>
              <a:rPr lang="pt-BR" sz="1400" dirty="0" err="1">
                <a:latin typeface="Montserrat Regular" panose="00000500000000000000" pitchFamily="2" charset="0"/>
              </a:rPr>
              <a:t>PDDs</a:t>
            </a:r>
            <a:r>
              <a:rPr lang="pt-BR" sz="1400" dirty="0">
                <a:latin typeface="Montserrat Regular" panose="00000500000000000000" pitchFamily="2" charset="0"/>
              </a:rPr>
              <a:t> e ativos residuais na liquidação do plano e amortizar e encerrar o Fundo</a:t>
            </a:r>
          </a:p>
        </p:txBody>
      </p:sp>
      <p:sp>
        <p:nvSpPr>
          <p:cNvPr id="15" name="Seta: para a Direita 14">
            <a:extLst>
              <a:ext uri="{FF2B5EF4-FFF2-40B4-BE49-F238E27FC236}">
                <a16:creationId xmlns:a16="http://schemas.microsoft.com/office/drawing/2014/main" id="{D48175E3-701C-5C68-14D2-AE782329FA66}"/>
              </a:ext>
            </a:extLst>
          </p:cNvPr>
          <p:cNvSpPr/>
          <p:nvPr/>
        </p:nvSpPr>
        <p:spPr>
          <a:xfrm>
            <a:off x="8748825" y="3616502"/>
            <a:ext cx="422099" cy="226033"/>
          </a:xfrm>
          <a:prstGeom prst="rightArrow">
            <a:avLst/>
          </a:prstGeom>
          <a:solidFill>
            <a:srgbClr val="1846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6" name="Conector de Seta Reta 15">
            <a:extLst>
              <a:ext uri="{FF2B5EF4-FFF2-40B4-BE49-F238E27FC236}">
                <a16:creationId xmlns:a16="http://schemas.microsoft.com/office/drawing/2014/main" id="{00FB25D0-8619-4884-4D63-6A11DB82A9C3}"/>
              </a:ext>
            </a:extLst>
          </p:cNvPr>
          <p:cNvCxnSpPr/>
          <p:nvPr/>
        </p:nvCxnSpPr>
        <p:spPr>
          <a:xfrm>
            <a:off x="4387064" y="1404132"/>
            <a:ext cx="0" cy="4263776"/>
          </a:xfrm>
          <a:prstGeom prst="straightConnector1">
            <a:avLst/>
          </a:prstGeom>
          <a:ln>
            <a:solidFill>
              <a:schemeClr val="tx1"/>
            </a:solidFill>
            <a:prstDash val="lgDashDot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16">
            <a:extLst>
              <a:ext uri="{FF2B5EF4-FFF2-40B4-BE49-F238E27FC236}">
                <a16:creationId xmlns:a16="http://schemas.microsoft.com/office/drawing/2014/main" id="{F3EE8487-96E1-A582-D782-CD787FABDA02}"/>
              </a:ext>
            </a:extLst>
          </p:cNvPr>
          <p:cNvCxnSpPr>
            <a:cxnSpLocks/>
          </p:cNvCxnSpPr>
          <p:nvPr/>
        </p:nvCxnSpPr>
        <p:spPr>
          <a:xfrm flipH="1" flipV="1">
            <a:off x="5335010" y="1369883"/>
            <a:ext cx="22261" cy="4298025"/>
          </a:xfrm>
          <a:prstGeom prst="straightConnector1">
            <a:avLst/>
          </a:prstGeom>
          <a:ln>
            <a:solidFill>
              <a:schemeClr val="tx1"/>
            </a:solidFill>
            <a:prstDash val="lg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eta: para a Direita 17">
            <a:extLst>
              <a:ext uri="{FF2B5EF4-FFF2-40B4-BE49-F238E27FC236}">
                <a16:creationId xmlns:a16="http://schemas.microsoft.com/office/drawing/2014/main" id="{86733B56-451A-99A6-E7BA-5421237DD838}"/>
              </a:ext>
            </a:extLst>
          </p:cNvPr>
          <p:cNvSpPr/>
          <p:nvPr/>
        </p:nvSpPr>
        <p:spPr>
          <a:xfrm>
            <a:off x="4627994" y="3359647"/>
            <a:ext cx="422099" cy="226033"/>
          </a:xfrm>
          <a:prstGeom prst="rightArrow">
            <a:avLst/>
          </a:prstGeom>
          <a:solidFill>
            <a:srgbClr val="1846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40014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F1C091DC-CD24-CFF5-3898-236CD9CDF996}"/>
              </a:ext>
            </a:extLst>
          </p:cNvPr>
          <p:cNvGrpSpPr/>
          <p:nvPr/>
        </p:nvGrpSpPr>
        <p:grpSpPr>
          <a:xfrm>
            <a:off x="-30765" y="-29726"/>
            <a:ext cx="12322169" cy="97713"/>
            <a:chOff x="0" y="-144780"/>
            <a:chExt cx="12070080" cy="152159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8E7C102-5D79-938E-17E3-9B4703F903FA}"/>
                </a:ext>
              </a:extLst>
            </p:cNvPr>
            <p:cNvSpPr/>
            <p:nvPr/>
          </p:nvSpPr>
          <p:spPr>
            <a:xfrm>
              <a:off x="0" y="-144780"/>
              <a:ext cx="4023360" cy="152159"/>
            </a:xfrm>
            <a:prstGeom prst="rect">
              <a:avLst/>
            </a:prstGeom>
            <a:solidFill>
              <a:srgbClr val="4EAC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8F85443-FD31-817F-17F1-36660250E8E8}"/>
                </a:ext>
              </a:extLst>
            </p:cNvPr>
            <p:cNvSpPr/>
            <p:nvPr/>
          </p:nvSpPr>
          <p:spPr>
            <a:xfrm>
              <a:off x="4023360" y="-144780"/>
              <a:ext cx="4023360" cy="152159"/>
            </a:xfrm>
            <a:prstGeom prst="rect">
              <a:avLst/>
            </a:prstGeom>
            <a:solidFill>
              <a:srgbClr val="2553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F4E867A-DD02-2CFF-33C9-5563F07227E4}"/>
                </a:ext>
              </a:extLst>
            </p:cNvPr>
            <p:cNvSpPr/>
            <p:nvPr/>
          </p:nvSpPr>
          <p:spPr>
            <a:xfrm>
              <a:off x="8046720" y="-144780"/>
              <a:ext cx="4023360" cy="152159"/>
            </a:xfrm>
            <a:prstGeom prst="rect">
              <a:avLst/>
            </a:prstGeom>
            <a:solidFill>
              <a:srgbClr val="BCBE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30" name="object 2">
            <a:extLst>
              <a:ext uri="{FF2B5EF4-FFF2-40B4-BE49-F238E27FC236}">
                <a16:creationId xmlns:a16="http://schemas.microsoft.com/office/drawing/2014/main" id="{FC84E1C5-75F0-66C8-5E39-655D3A4D7476}"/>
              </a:ext>
            </a:extLst>
          </p:cNvPr>
          <p:cNvSpPr/>
          <p:nvPr/>
        </p:nvSpPr>
        <p:spPr>
          <a:xfrm>
            <a:off x="11356848" y="175967"/>
            <a:ext cx="764061" cy="304502"/>
          </a:xfrm>
          <a:prstGeom prst="rect">
            <a:avLst/>
          </a:prstGeom>
          <a:blipFill dpi="0" rotWithShape="1">
            <a:blip r:embed="rId2" cstate="print">
              <a:alphaModFix amt="34909"/>
            </a:blip>
            <a:srcRect/>
            <a:stretch>
              <a:fillRect t="2" b="-58031"/>
            </a:stretch>
          </a:blipFill>
        </p:spPr>
        <p:txBody>
          <a:bodyPr wrap="square" lIns="0" tIns="0" rIns="0" bIns="0" rtlCol="0"/>
          <a:lstStyle/>
          <a:p>
            <a:endParaRPr sz="14509" dirty="0"/>
          </a:p>
        </p:txBody>
      </p:sp>
      <p:sp>
        <p:nvSpPr>
          <p:cNvPr id="2" name="TextBox 7">
            <a:extLst>
              <a:ext uri="{FF2B5EF4-FFF2-40B4-BE49-F238E27FC236}">
                <a16:creationId xmlns:a16="http://schemas.microsoft.com/office/drawing/2014/main" id="{97E26346-4735-F5EA-825A-894109BA7E23}"/>
              </a:ext>
            </a:extLst>
          </p:cNvPr>
          <p:cNvSpPr txBox="1"/>
          <p:nvPr/>
        </p:nvSpPr>
        <p:spPr>
          <a:xfrm>
            <a:off x="626120" y="170583"/>
            <a:ext cx="71416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spc="200" dirty="0">
                <a:solidFill>
                  <a:srgbClr val="255454"/>
                </a:solidFill>
                <a:latin typeface="Montserrat" pitchFamily="2" charset="77"/>
              </a:rPr>
              <a:t>ANALISE de PORTIFÓLIO </a:t>
            </a:r>
            <a:endParaRPr lang="en-BR" sz="3200" b="1" spc="200" dirty="0">
              <a:solidFill>
                <a:srgbClr val="255454"/>
              </a:solidFill>
              <a:latin typeface="Montserrat" pitchFamily="2" charset="77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0B8FE8E-03ED-0E76-626F-085ADE34FB1D}"/>
              </a:ext>
            </a:extLst>
          </p:cNvPr>
          <p:cNvSpPr/>
          <p:nvPr/>
        </p:nvSpPr>
        <p:spPr>
          <a:xfrm>
            <a:off x="580106" y="1826994"/>
            <a:ext cx="1653310" cy="24622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635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20" tIns="45720" rIns="45720" bIns="45720" numCol="1" spcCol="38100" rtlCol="0" anchor="ctr">
            <a:spAutoFit/>
          </a:bodyPr>
          <a:lstStyle/>
          <a:p>
            <a:pPr algn="ctr"/>
            <a:r>
              <a:rPr lang="pt-BR" sz="1000" dirty="0">
                <a:solidFill>
                  <a:schemeClr val="bg1"/>
                </a:solidFill>
                <a:latin typeface="Montserrat Regular"/>
              </a:rPr>
              <a:t>Histórico do Crédito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74265D4C-344A-E5AE-7060-7CE9EDD601EA}"/>
              </a:ext>
            </a:extLst>
          </p:cNvPr>
          <p:cNvSpPr/>
          <p:nvPr/>
        </p:nvSpPr>
        <p:spPr>
          <a:xfrm>
            <a:off x="3464010" y="1832678"/>
            <a:ext cx="1645050" cy="24622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20" tIns="45720" rIns="45720" bIns="45720" numCol="1" spcCol="38100" rtlCol="0" anchor="ctr">
            <a:spAutoFit/>
          </a:bodyPr>
          <a:lstStyle/>
          <a:p>
            <a:pPr algn="ctr"/>
            <a:r>
              <a:rPr lang="pt-BR" sz="1000" dirty="0">
                <a:solidFill>
                  <a:schemeClr val="bg1"/>
                </a:solidFill>
                <a:latin typeface="Montserrat Regular"/>
              </a:rPr>
              <a:t>Risco Jurídico</a:t>
            </a:r>
          </a:p>
        </p:txBody>
      </p:sp>
      <p:sp>
        <p:nvSpPr>
          <p:cNvPr id="37" name="Retângulo 36">
            <a:extLst>
              <a:ext uri="{FF2B5EF4-FFF2-40B4-BE49-F238E27FC236}">
                <a16:creationId xmlns:a16="http://schemas.microsoft.com/office/drawing/2014/main" id="{22A07231-A0CF-B764-7911-BF509BAFCFAA}"/>
              </a:ext>
            </a:extLst>
          </p:cNvPr>
          <p:cNvSpPr/>
          <p:nvPr/>
        </p:nvSpPr>
        <p:spPr>
          <a:xfrm>
            <a:off x="3000019" y="1308154"/>
            <a:ext cx="4946514" cy="246221"/>
          </a:xfrm>
          <a:prstGeom prst="rect">
            <a:avLst/>
          </a:prstGeom>
          <a:noFill/>
          <a:ln w="635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20" tIns="45720" rIns="45720" bIns="45720" numCol="1" spcCol="38100" rtlCol="0" anchor="ctr">
            <a:spAutoFit/>
          </a:bodyPr>
          <a:lstStyle/>
          <a:p>
            <a:pPr algn="ctr"/>
            <a:r>
              <a:rPr lang="pt-BR" sz="1000" dirty="0">
                <a:latin typeface="Montserrat Regular"/>
              </a:rPr>
              <a:t>Mapeamento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99C30394-1C38-931D-61D7-8314BA80200D}"/>
              </a:ext>
            </a:extLst>
          </p:cNvPr>
          <p:cNvSpPr/>
          <p:nvPr/>
        </p:nvSpPr>
        <p:spPr>
          <a:xfrm>
            <a:off x="357513" y="2363313"/>
            <a:ext cx="2028595" cy="417486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000" dirty="0">
                <a:solidFill>
                  <a:schemeClr val="bg1"/>
                </a:solidFill>
                <a:latin typeface="Montserrat Regular"/>
              </a:rPr>
              <a:t>Time </a:t>
            </a:r>
            <a:r>
              <a:rPr lang="pt-BR" sz="1000" dirty="0" err="1">
                <a:solidFill>
                  <a:schemeClr val="bg1"/>
                </a:solidFill>
                <a:latin typeface="Montserrat Regular"/>
              </a:rPr>
              <a:t>line</a:t>
            </a:r>
            <a:r>
              <a:rPr lang="pt-BR" sz="1000" dirty="0">
                <a:solidFill>
                  <a:schemeClr val="bg1"/>
                </a:solidFill>
                <a:latin typeface="Montserrat Regular"/>
              </a:rPr>
              <a:t> do início da operação até a presente data,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pt-BR" sz="1000" dirty="0">
              <a:solidFill>
                <a:schemeClr val="bg1"/>
              </a:solidFill>
              <a:latin typeface="Montserrat Regular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000" dirty="0">
                <a:solidFill>
                  <a:schemeClr val="bg1"/>
                </a:solidFill>
                <a:latin typeface="Montserrat Regular"/>
              </a:rPr>
              <a:t>Identificação dos prestadores de serviço de cada período,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pt-BR" sz="1000" dirty="0">
              <a:solidFill>
                <a:schemeClr val="bg1"/>
              </a:solidFill>
              <a:latin typeface="Montserrat Regular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000" dirty="0">
                <a:solidFill>
                  <a:schemeClr val="bg1"/>
                </a:solidFill>
                <a:latin typeface="Montserrat Regular"/>
              </a:rPr>
              <a:t>Valor do ativo inicial, ou cota de fundo,  emissão primaria, CCI, CRI, Debenture, </a:t>
            </a:r>
            <a:r>
              <a:rPr lang="pt-BR" sz="1000" dirty="0" err="1">
                <a:solidFill>
                  <a:schemeClr val="bg1"/>
                </a:solidFill>
                <a:latin typeface="Montserrat Regular"/>
              </a:rPr>
              <a:t>etc</a:t>
            </a:r>
            <a:endParaRPr lang="pt-BR" sz="1000" dirty="0">
              <a:solidFill>
                <a:schemeClr val="bg1"/>
              </a:solidFill>
              <a:latin typeface="Montserrat Regular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pt-BR" sz="1000" dirty="0">
              <a:solidFill>
                <a:schemeClr val="bg1"/>
              </a:solidFill>
              <a:latin typeface="Montserrat Regular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000" dirty="0">
                <a:solidFill>
                  <a:schemeClr val="bg1"/>
                </a:solidFill>
                <a:latin typeface="Montserrat Regular"/>
              </a:rPr>
              <a:t>Características da emissão ou regulamento se for fundo,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pt-BR" sz="1000" dirty="0">
              <a:solidFill>
                <a:schemeClr val="bg1"/>
              </a:solidFill>
              <a:latin typeface="Montserrat Regular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000" dirty="0">
                <a:solidFill>
                  <a:schemeClr val="bg1"/>
                </a:solidFill>
                <a:latin typeface="Montserrat Regular"/>
              </a:rPr>
              <a:t>Organização de Atas, atos, e  fatos relevantes, material que traga contexto histórico,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pt-BR" sz="1000" dirty="0">
              <a:solidFill>
                <a:schemeClr val="bg1"/>
              </a:solidFill>
              <a:latin typeface="Montserrat Regular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000" dirty="0">
                <a:solidFill>
                  <a:schemeClr val="bg1"/>
                </a:solidFill>
                <a:latin typeface="Montserrat Regular"/>
              </a:rPr>
              <a:t>Calculo atualizado dívida, ou valor em carteira do ativo,</a:t>
            </a:r>
          </a:p>
          <a:p>
            <a:r>
              <a:rPr lang="pt-BR" sz="1000" dirty="0">
                <a:solidFill>
                  <a:schemeClr val="bg1"/>
                </a:solidFill>
                <a:latin typeface="Montserrat Regular"/>
              </a:rPr>
              <a:t>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pt-BR" sz="1000" dirty="0">
              <a:solidFill>
                <a:schemeClr val="bg1"/>
              </a:solidFill>
              <a:latin typeface="Montserrat Regular"/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18E7832E-301B-2EF4-A167-9340DDB5AAF3}"/>
              </a:ext>
            </a:extLst>
          </p:cNvPr>
          <p:cNvSpPr/>
          <p:nvPr/>
        </p:nvSpPr>
        <p:spPr>
          <a:xfrm>
            <a:off x="3314820" y="2374247"/>
            <a:ext cx="2028595" cy="417486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000" dirty="0">
                <a:solidFill>
                  <a:schemeClr val="bg1"/>
                </a:solidFill>
                <a:latin typeface="Montserrat Regular"/>
              </a:rPr>
              <a:t>Ações Judiciais  em andamento,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pt-BR" sz="1000" dirty="0">
              <a:solidFill>
                <a:schemeClr val="bg1"/>
              </a:solidFill>
              <a:latin typeface="Montserrat Regular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000" dirty="0">
                <a:solidFill>
                  <a:schemeClr val="bg1"/>
                </a:solidFill>
                <a:latin typeface="Montserrat Regular"/>
              </a:rPr>
              <a:t>Dados básicos e histórico do processo,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pt-BR" sz="1000" dirty="0">
              <a:solidFill>
                <a:schemeClr val="bg1"/>
              </a:solidFill>
              <a:latin typeface="Montserrat Regular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000" dirty="0">
                <a:solidFill>
                  <a:schemeClr val="bg1"/>
                </a:solidFill>
                <a:latin typeface="Montserrat Regular"/>
              </a:rPr>
              <a:t>Fase processual em que se encontra,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pt-BR" sz="1000" dirty="0">
              <a:solidFill>
                <a:schemeClr val="bg1"/>
              </a:solidFill>
              <a:latin typeface="Montserrat Regular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000" dirty="0">
                <a:solidFill>
                  <a:schemeClr val="bg1"/>
                </a:solidFill>
                <a:latin typeface="Montserrat Regular"/>
              </a:rPr>
              <a:t>Resumo das principais decisões,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pt-BR" sz="1000" dirty="0">
              <a:solidFill>
                <a:schemeClr val="bg1"/>
              </a:solidFill>
              <a:latin typeface="Montserrat Regular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000" dirty="0">
                <a:solidFill>
                  <a:schemeClr val="bg1"/>
                </a:solidFill>
                <a:latin typeface="Montserrat Regular"/>
              </a:rPr>
              <a:t>DPJ e Inversa, Devedores, Avalistas, Garantias </a:t>
            </a:r>
            <a:r>
              <a:rPr lang="pt-BR" sz="1000" dirty="0" err="1">
                <a:solidFill>
                  <a:schemeClr val="bg1"/>
                </a:solidFill>
                <a:latin typeface="Montserrat Regular"/>
              </a:rPr>
              <a:t>etc</a:t>
            </a:r>
            <a:r>
              <a:rPr lang="pt-BR" sz="1000" dirty="0">
                <a:solidFill>
                  <a:schemeClr val="bg1"/>
                </a:solidFill>
                <a:latin typeface="Montserrat Regular"/>
              </a:rPr>
              <a:t>,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pt-BR" sz="1000" dirty="0">
              <a:solidFill>
                <a:schemeClr val="bg1"/>
              </a:solidFill>
              <a:latin typeface="Montserrat Regular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000" dirty="0">
                <a:solidFill>
                  <a:schemeClr val="bg1"/>
                </a:solidFill>
                <a:latin typeface="Montserrat Regular"/>
              </a:rPr>
              <a:t>Natureza e qualidade dos ativos e garantias,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pt-BR" sz="1000" dirty="0">
              <a:solidFill>
                <a:schemeClr val="bg1"/>
              </a:solidFill>
              <a:latin typeface="Montserrat Regular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000" dirty="0">
                <a:solidFill>
                  <a:schemeClr val="bg1"/>
                </a:solidFill>
                <a:latin typeface="Montserrat Regular"/>
              </a:rPr>
              <a:t>Probabilidade de perda da ação Judicial,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pt-BR" sz="1000" dirty="0">
              <a:solidFill>
                <a:schemeClr val="bg1"/>
              </a:solidFill>
              <a:latin typeface="Montserrat Regular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000" dirty="0">
                <a:solidFill>
                  <a:schemeClr val="bg1"/>
                </a:solidFill>
                <a:latin typeface="Montserrat Regular"/>
              </a:rPr>
              <a:t>Cenário de maturidade processual,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pt-BR" sz="1000" dirty="0">
              <a:solidFill>
                <a:schemeClr val="bg1"/>
              </a:solidFill>
              <a:latin typeface="Montserrat Regular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000" dirty="0">
                <a:solidFill>
                  <a:schemeClr val="bg1"/>
                </a:solidFill>
                <a:latin typeface="Montserrat Regular"/>
              </a:rPr>
              <a:t>Riscos jurídicos adjacentes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pt-BR" sz="1000" dirty="0">
              <a:solidFill>
                <a:schemeClr val="bg1"/>
              </a:solidFill>
              <a:latin typeface="Montserrat Regular"/>
            </a:endParaRP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2D442501-9F0F-A16B-83A5-A9B434880D33}"/>
              </a:ext>
            </a:extLst>
          </p:cNvPr>
          <p:cNvSpPr/>
          <p:nvPr/>
        </p:nvSpPr>
        <p:spPr>
          <a:xfrm>
            <a:off x="9363561" y="1826994"/>
            <a:ext cx="1692880" cy="246221"/>
          </a:xfrm>
          <a:prstGeom prst="rect">
            <a:avLst/>
          </a:prstGeom>
          <a:solidFill>
            <a:srgbClr val="C00000"/>
          </a:solidFill>
          <a:ln w="635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20" tIns="45720" rIns="45720" bIns="45720" numCol="1" spcCol="38100" rtlCol="0" anchor="ctr">
            <a:spAutoFit/>
          </a:bodyPr>
          <a:lstStyle/>
          <a:p>
            <a:pPr algn="ctr"/>
            <a:r>
              <a:rPr lang="pt-BR" sz="1000" dirty="0">
                <a:solidFill>
                  <a:schemeClr val="bg1"/>
                </a:solidFill>
                <a:latin typeface="Montserrat Regular"/>
              </a:rPr>
              <a:t>Risco Compliance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217A14B8-2661-015C-131A-31C89E7387BC}"/>
              </a:ext>
            </a:extLst>
          </p:cNvPr>
          <p:cNvSpPr/>
          <p:nvPr/>
        </p:nvSpPr>
        <p:spPr>
          <a:xfrm>
            <a:off x="9241797" y="2382645"/>
            <a:ext cx="2028595" cy="416646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1000" dirty="0">
              <a:solidFill>
                <a:schemeClr val="bg1"/>
              </a:solidFill>
              <a:latin typeface="Montserrat Regular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000" dirty="0" err="1">
                <a:solidFill>
                  <a:schemeClr val="bg1"/>
                </a:solidFill>
                <a:latin typeface="Montserrat Regular"/>
              </a:rPr>
              <a:t>Advice</a:t>
            </a:r>
            <a:r>
              <a:rPr lang="pt-BR" sz="1000" dirty="0">
                <a:solidFill>
                  <a:schemeClr val="bg1"/>
                </a:solidFill>
                <a:latin typeface="Montserrat Regular"/>
              </a:rPr>
              <a:t> devedores e sócios, partes relacionadas direta e indiretamente,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pt-BR" sz="1000" dirty="0">
              <a:solidFill>
                <a:schemeClr val="bg1"/>
              </a:solidFill>
              <a:latin typeface="Montserrat Regular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000" dirty="0">
                <a:solidFill>
                  <a:schemeClr val="bg1"/>
                </a:solidFill>
                <a:latin typeface="Montserrat Regular"/>
              </a:rPr>
              <a:t>Riscos regulatórios (enquadramentos, planos de liquidação, liquidações sumarias, </a:t>
            </a:r>
            <a:r>
              <a:rPr lang="pt-BR" sz="1000" dirty="0" err="1">
                <a:solidFill>
                  <a:schemeClr val="bg1"/>
                </a:solidFill>
                <a:latin typeface="Montserrat Regular"/>
              </a:rPr>
              <a:t>etc</a:t>
            </a:r>
            <a:r>
              <a:rPr lang="pt-BR" sz="1000" dirty="0">
                <a:solidFill>
                  <a:schemeClr val="bg1"/>
                </a:solidFill>
                <a:latin typeface="Montserrat Regular"/>
              </a:rPr>
              <a:t>,)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pt-BR" sz="1000" dirty="0">
              <a:solidFill>
                <a:schemeClr val="bg1"/>
              </a:solidFill>
              <a:latin typeface="Montserrat Regular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000" dirty="0">
                <a:solidFill>
                  <a:schemeClr val="bg1"/>
                </a:solidFill>
                <a:latin typeface="Montserrat Regular"/>
              </a:rPr>
              <a:t>Riscos Reputacionais, matérias, mídia, redes sociais, </a:t>
            </a:r>
            <a:r>
              <a:rPr lang="pt-BR" sz="1000" dirty="0" err="1">
                <a:solidFill>
                  <a:schemeClr val="bg1"/>
                </a:solidFill>
                <a:latin typeface="Montserrat Regular"/>
              </a:rPr>
              <a:t>etc</a:t>
            </a:r>
            <a:r>
              <a:rPr lang="pt-BR" sz="1000" dirty="0">
                <a:solidFill>
                  <a:schemeClr val="bg1"/>
                </a:solidFill>
                <a:latin typeface="Montserrat Regular"/>
              </a:rPr>
              <a:t>,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pt-BR" sz="1000" dirty="0">
              <a:solidFill>
                <a:schemeClr val="bg1"/>
              </a:solidFill>
              <a:latin typeface="Montserrat Regular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000" dirty="0">
                <a:solidFill>
                  <a:schemeClr val="bg1"/>
                </a:solidFill>
                <a:latin typeface="Montserrat Regular"/>
              </a:rPr>
              <a:t>Checagem de partes relacionadas e  prestadores de serviços e processos CVM, </a:t>
            </a:r>
            <a:r>
              <a:rPr lang="pt-BR" sz="1000" dirty="0" err="1">
                <a:solidFill>
                  <a:schemeClr val="bg1"/>
                </a:solidFill>
                <a:latin typeface="Montserrat Regular"/>
              </a:rPr>
              <a:t>Anbima</a:t>
            </a:r>
            <a:r>
              <a:rPr lang="pt-BR" sz="1000" dirty="0">
                <a:solidFill>
                  <a:schemeClr val="bg1"/>
                </a:solidFill>
                <a:latin typeface="Montserrat Regular"/>
              </a:rPr>
              <a:t> </a:t>
            </a:r>
            <a:r>
              <a:rPr lang="pt-BR" sz="1000" dirty="0" err="1">
                <a:solidFill>
                  <a:schemeClr val="bg1"/>
                </a:solidFill>
                <a:latin typeface="Montserrat Regular"/>
              </a:rPr>
              <a:t>etc</a:t>
            </a:r>
            <a:endParaRPr lang="pt-BR" sz="1000" dirty="0">
              <a:solidFill>
                <a:schemeClr val="bg1"/>
              </a:solidFill>
              <a:latin typeface="Montserrat Regular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pt-BR" sz="1000" dirty="0">
              <a:solidFill>
                <a:schemeClr val="bg1"/>
              </a:solidFill>
              <a:latin typeface="Montserrat Regular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000" dirty="0">
                <a:solidFill>
                  <a:schemeClr val="bg1"/>
                </a:solidFill>
                <a:latin typeface="Montserrat Regular"/>
              </a:rPr>
              <a:t>Analise de PEPs, Listas de restrição </a:t>
            </a:r>
            <a:r>
              <a:rPr lang="pt-BR" sz="1000" dirty="0" err="1">
                <a:solidFill>
                  <a:schemeClr val="bg1"/>
                </a:solidFill>
                <a:latin typeface="Montserrat Regular"/>
              </a:rPr>
              <a:t>Gov</a:t>
            </a:r>
            <a:r>
              <a:rPr lang="pt-BR" sz="1000" dirty="0">
                <a:solidFill>
                  <a:schemeClr val="bg1"/>
                </a:solidFill>
                <a:latin typeface="Montserrat Regular"/>
              </a:rPr>
              <a:t>, PLD, Investigações?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pt-BR" sz="1000" dirty="0">
              <a:solidFill>
                <a:schemeClr val="bg1"/>
              </a:solidFill>
              <a:latin typeface="Montserrat Regular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000" dirty="0">
                <a:solidFill>
                  <a:schemeClr val="bg1"/>
                </a:solidFill>
                <a:latin typeface="Montserrat Regular"/>
              </a:rPr>
              <a:t>Informações cadastrais, Junta comercial, CNPJ e CPF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pt-BR" sz="1000" dirty="0">
              <a:solidFill>
                <a:schemeClr val="bg1"/>
              </a:solidFill>
              <a:latin typeface="Montserrat Regular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25866256-1FC0-F1C5-E634-411E9AFB7471}"/>
              </a:ext>
            </a:extLst>
          </p:cNvPr>
          <p:cNvSpPr/>
          <p:nvPr/>
        </p:nvSpPr>
        <p:spPr>
          <a:xfrm>
            <a:off x="6440087" y="1826992"/>
            <a:ext cx="1692880" cy="246221"/>
          </a:xfrm>
          <a:prstGeom prst="rect">
            <a:avLst/>
          </a:prstGeom>
          <a:solidFill>
            <a:schemeClr val="accent1">
              <a:lumMod val="50000"/>
            </a:schemeClr>
          </a:solidFill>
          <a:ln w="635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20" tIns="45720" rIns="45720" bIns="45720" numCol="1" spcCol="38100" rtlCol="0" anchor="ctr">
            <a:spAutoFit/>
          </a:bodyPr>
          <a:lstStyle/>
          <a:p>
            <a:pPr algn="ctr"/>
            <a:r>
              <a:rPr lang="pt-BR" sz="1000" dirty="0">
                <a:solidFill>
                  <a:schemeClr val="bg1"/>
                </a:solidFill>
                <a:latin typeface="Montserrat Regular"/>
              </a:rPr>
              <a:t>Risco Econômico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2D44161D-AF38-705A-8B9E-E5AE6BE675DC}"/>
              </a:ext>
            </a:extLst>
          </p:cNvPr>
          <p:cNvSpPr/>
          <p:nvPr/>
        </p:nvSpPr>
        <p:spPr>
          <a:xfrm>
            <a:off x="6278309" y="2371709"/>
            <a:ext cx="2028595" cy="425076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1000" dirty="0">
              <a:solidFill>
                <a:srgbClr val="FF0000"/>
              </a:solidFill>
              <a:latin typeface="Montserrat Regular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000" dirty="0">
                <a:solidFill>
                  <a:schemeClr val="bg1"/>
                </a:solidFill>
                <a:latin typeface="Montserrat Regular"/>
              </a:rPr>
              <a:t>Analise  de dados da Empresa, Balanço, </a:t>
            </a:r>
            <a:r>
              <a:rPr lang="pt-BR" sz="1000" dirty="0" err="1">
                <a:solidFill>
                  <a:schemeClr val="bg1"/>
                </a:solidFill>
                <a:latin typeface="Montserrat Regular"/>
              </a:rPr>
              <a:t>DFs</a:t>
            </a:r>
            <a:r>
              <a:rPr lang="pt-BR" sz="1000" dirty="0">
                <a:solidFill>
                  <a:schemeClr val="bg1"/>
                </a:solidFill>
                <a:latin typeface="Montserrat Regular"/>
              </a:rPr>
              <a:t>, </a:t>
            </a:r>
            <a:r>
              <a:rPr lang="pt-BR" sz="1000" dirty="0" err="1">
                <a:solidFill>
                  <a:schemeClr val="bg1"/>
                </a:solidFill>
                <a:latin typeface="Montserrat Regular"/>
              </a:rPr>
              <a:t>etc</a:t>
            </a:r>
            <a:r>
              <a:rPr lang="pt-BR" sz="1000" dirty="0">
                <a:solidFill>
                  <a:schemeClr val="bg1"/>
                </a:solidFill>
                <a:latin typeface="Montserrat Regular"/>
              </a:rPr>
              <a:t>, (conclusivo)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pt-BR" sz="1000" dirty="0">
              <a:solidFill>
                <a:schemeClr val="bg1"/>
              </a:solidFill>
              <a:latin typeface="Montserrat Regular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000" dirty="0">
                <a:solidFill>
                  <a:schemeClr val="bg1"/>
                </a:solidFill>
                <a:latin typeface="Montserrat Regular"/>
              </a:rPr>
              <a:t>Analise dos </a:t>
            </a:r>
            <a:r>
              <a:rPr lang="pt-BR" sz="1000" dirty="0" err="1">
                <a:solidFill>
                  <a:schemeClr val="bg1"/>
                </a:solidFill>
                <a:latin typeface="Montserrat Regular"/>
              </a:rPr>
              <a:t>ativosgarantias</a:t>
            </a:r>
            <a:r>
              <a:rPr lang="pt-BR" sz="1000" dirty="0">
                <a:solidFill>
                  <a:schemeClr val="bg1"/>
                </a:solidFill>
                <a:latin typeface="Montserrat Regular"/>
              </a:rPr>
              <a:t> exemplo imobiliários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pt-BR" sz="1000" dirty="0">
              <a:solidFill>
                <a:schemeClr val="bg1"/>
              </a:solidFill>
              <a:latin typeface="Montserrat Regular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000" dirty="0">
                <a:solidFill>
                  <a:schemeClr val="bg1"/>
                </a:solidFill>
                <a:latin typeface="Montserrat Regular"/>
              </a:rPr>
              <a:t>Risco de crédito, quadro de Endividamento corrente (balanço e </a:t>
            </a:r>
            <a:r>
              <a:rPr lang="pt-BR" sz="1000" dirty="0" err="1">
                <a:solidFill>
                  <a:schemeClr val="bg1"/>
                </a:solidFill>
                <a:latin typeface="Montserrat Regular"/>
              </a:rPr>
              <a:t>DFs</a:t>
            </a:r>
            <a:r>
              <a:rPr lang="pt-BR" sz="1000" dirty="0">
                <a:solidFill>
                  <a:schemeClr val="bg1"/>
                </a:solidFill>
                <a:latin typeface="Montserrat Regular"/>
              </a:rPr>
              <a:t>),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pt-BR" sz="1000" dirty="0">
              <a:solidFill>
                <a:schemeClr val="bg1"/>
              </a:solidFill>
              <a:latin typeface="Montserrat Regular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000" dirty="0">
                <a:solidFill>
                  <a:schemeClr val="bg1"/>
                </a:solidFill>
                <a:latin typeface="Montserrat Regular"/>
              </a:rPr>
              <a:t>Quadro de dividas, Trabalhistas, Tributarias Civis </a:t>
            </a:r>
            <a:r>
              <a:rPr lang="pt-BR" sz="1000" dirty="0" err="1">
                <a:solidFill>
                  <a:schemeClr val="bg1"/>
                </a:solidFill>
                <a:latin typeface="Montserrat Regular"/>
              </a:rPr>
              <a:t>etc</a:t>
            </a:r>
            <a:r>
              <a:rPr lang="pt-BR" sz="1000" dirty="0">
                <a:solidFill>
                  <a:schemeClr val="bg1"/>
                </a:solidFill>
                <a:latin typeface="Montserrat Regular"/>
              </a:rPr>
              <a:t>,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pt-BR" sz="1000" dirty="0">
              <a:solidFill>
                <a:schemeClr val="bg1"/>
              </a:solidFill>
              <a:latin typeface="Montserrat Regular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000" dirty="0">
                <a:solidFill>
                  <a:schemeClr val="bg1"/>
                </a:solidFill>
                <a:latin typeface="Montserrat Regular"/>
              </a:rPr>
              <a:t>Capacidade de solvência empresas e sócios, Serasa e score de crédito,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pt-BR" sz="1000" dirty="0">
              <a:solidFill>
                <a:schemeClr val="bg1"/>
              </a:solidFill>
              <a:latin typeface="Montserrat Regular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000" dirty="0">
                <a:solidFill>
                  <a:schemeClr val="bg1"/>
                </a:solidFill>
                <a:latin typeface="Montserrat Regular"/>
              </a:rPr>
              <a:t>Possibilidade de Falência ou RJ,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pt-BR" sz="1000" dirty="0">
              <a:solidFill>
                <a:schemeClr val="bg1"/>
              </a:solidFill>
              <a:latin typeface="Montserrat Regular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000" dirty="0">
                <a:solidFill>
                  <a:schemeClr val="bg1"/>
                </a:solidFill>
                <a:latin typeface="Montserrat Regular"/>
              </a:rPr>
              <a:t>Definir maturidade estimada, fazer defesa econômica, probabilidade de monetização do ativo.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pt-BR" sz="1000" dirty="0">
              <a:solidFill>
                <a:schemeClr val="bg1"/>
              </a:solidFill>
              <a:latin typeface="Montserrat Regular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pt-BR" sz="1000" dirty="0">
              <a:solidFill>
                <a:schemeClr val="bg1"/>
              </a:solidFill>
              <a:latin typeface="Montserrat Regular"/>
            </a:endParaRP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94902BDD-1A61-EC1E-78B7-E0CD3C3E6470}"/>
              </a:ext>
            </a:extLst>
          </p:cNvPr>
          <p:cNvCxnSpPr/>
          <p:nvPr/>
        </p:nvCxnSpPr>
        <p:spPr>
          <a:xfrm>
            <a:off x="1408754" y="1588653"/>
            <a:ext cx="8865899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tângulo 11">
            <a:extLst>
              <a:ext uri="{FF2B5EF4-FFF2-40B4-BE49-F238E27FC236}">
                <a16:creationId xmlns:a16="http://schemas.microsoft.com/office/drawing/2014/main" id="{950B0FBE-DC1B-675E-E0B7-3EF0A103F739}"/>
              </a:ext>
            </a:extLst>
          </p:cNvPr>
          <p:cNvSpPr/>
          <p:nvPr/>
        </p:nvSpPr>
        <p:spPr>
          <a:xfrm>
            <a:off x="3660025" y="1013157"/>
            <a:ext cx="3626502" cy="276999"/>
          </a:xfrm>
          <a:prstGeom prst="rect">
            <a:avLst/>
          </a:prstGeom>
          <a:noFill/>
          <a:ln w="635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20" tIns="45720" rIns="45720" bIns="45720" numCol="1" spcCol="38100" rtlCol="0" anchor="ctr">
            <a:spAutoFit/>
          </a:bodyPr>
          <a:lstStyle/>
          <a:p>
            <a:pPr algn="ctr"/>
            <a:r>
              <a:rPr lang="pt-BR" sz="1200" dirty="0">
                <a:latin typeface="Montserrat Regular"/>
              </a:rPr>
              <a:t>Fundos e ou Ativos em Default</a:t>
            </a:r>
          </a:p>
        </p:txBody>
      </p:sp>
    </p:spTree>
    <p:extLst>
      <p:ext uri="{BB962C8B-B14F-4D97-AF65-F5344CB8AC3E}">
        <p14:creationId xmlns:p14="http://schemas.microsoft.com/office/powerpoint/2010/main" val="18885649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F1C091DC-CD24-CFF5-3898-236CD9CDF996}"/>
              </a:ext>
            </a:extLst>
          </p:cNvPr>
          <p:cNvGrpSpPr/>
          <p:nvPr/>
        </p:nvGrpSpPr>
        <p:grpSpPr>
          <a:xfrm>
            <a:off x="-30765" y="-29726"/>
            <a:ext cx="12322169" cy="97713"/>
            <a:chOff x="0" y="-144780"/>
            <a:chExt cx="12070080" cy="152159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8E7C102-5D79-938E-17E3-9B4703F903FA}"/>
                </a:ext>
              </a:extLst>
            </p:cNvPr>
            <p:cNvSpPr/>
            <p:nvPr/>
          </p:nvSpPr>
          <p:spPr>
            <a:xfrm>
              <a:off x="0" y="-144780"/>
              <a:ext cx="4023360" cy="152159"/>
            </a:xfrm>
            <a:prstGeom prst="rect">
              <a:avLst/>
            </a:prstGeom>
            <a:solidFill>
              <a:srgbClr val="4EAC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8F85443-FD31-817F-17F1-36660250E8E8}"/>
                </a:ext>
              </a:extLst>
            </p:cNvPr>
            <p:cNvSpPr/>
            <p:nvPr/>
          </p:nvSpPr>
          <p:spPr>
            <a:xfrm>
              <a:off x="4023360" y="-144780"/>
              <a:ext cx="4023360" cy="152159"/>
            </a:xfrm>
            <a:prstGeom prst="rect">
              <a:avLst/>
            </a:prstGeom>
            <a:solidFill>
              <a:srgbClr val="2553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F4E867A-DD02-2CFF-33C9-5563F07227E4}"/>
                </a:ext>
              </a:extLst>
            </p:cNvPr>
            <p:cNvSpPr/>
            <p:nvPr/>
          </p:nvSpPr>
          <p:spPr>
            <a:xfrm>
              <a:off x="8046720" y="-144780"/>
              <a:ext cx="4023360" cy="152159"/>
            </a:xfrm>
            <a:prstGeom prst="rect">
              <a:avLst/>
            </a:prstGeom>
            <a:solidFill>
              <a:srgbClr val="BCBE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30" name="object 2">
            <a:extLst>
              <a:ext uri="{FF2B5EF4-FFF2-40B4-BE49-F238E27FC236}">
                <a16:creationId xmlns:a16="http://schemas.microsoft.com/office/drawing/2014/main" id="{FC84E1C5-75F0-66C8-5E39-655D3A4D7476}"/>
              </a:ext>
            </a:extLst>
          </p:cNvPr>
          <p:cNvSpPr/>
          <p:nvPr/>
        </p:nvSpPr>
        <p:spPr>
          <a:xfrm>
            <a:off x="11356848" y="175967"/>
            <a:ext cx="764061" cy="304502"/>
          </a:xfrm>
          <a:prstGeom prst="rect">
            <a:avLst/>
          </a:prstGeom>
          <a:blipFill dpi="0" rotWithShape="1">
            <a:blip r:embed="rId2" cstate="print">
              <a:alphaModFix amt="34909"/>
            </a:blip>
            <a:srcRect/>
            <a:stretch>
              <a:fillRect t="2" b="-58031"/>
            </a:stretch>
          </a:blipFill>
        </p:spPr>
        <p:txBody>
          <a:bodyPr wrap="square" lIns="0" tIns="0" rIns="0" bIns="0" rtlCol="0"/>
          <a:lstStyle/>
          <a:p>
            <a:endParaRPr sz="14509" dirty="0"/>
          </a:p>
        </p:txBody>
      </p:sp>
      <p:sp>
        <p:nvSpPr>
          <p:cNvPr id="2" name="TextBox 7">
            <a:extLst>
              <a:ext uri="{FF2B5EF4-FFF2-40B4-BE49-F238E27FC236}">
                <a16:creationId xmlns:a16="http://schemas.microsoft.com/office/drawing/2014/main" id="{97E26346-4735-F5EA-825A-894109BA7E23}"/>
              </a:ext>
            </a:extLst>
          </p:cNvPr>
          <p:cNvSpPr txBox="1"/>
          <p:nvPr/>
        </p:nvSpPr>
        <p:spPr>
          <a:xfrm>
            <a:off x="626120" y="328218"/>
            <a:ext cx="71416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spc="200" dirty="0">
                <a:solidFill>
                  <a:srgbClr val="255454"/>
                </a:solidFill>
                <a:latin typeface="Montserrat" pitchFamily="2" charset="77"/>
              </a:rPr>
              <a:t>GESTÃO de PORTIFÓLIO </a:t>
            </a:r>
            <a:endParaRPr lang="en-BR" sz="3200" b="1" spc="200" dirty="0">
              <a:solidFill>
                <a:srgbClr val="255454"/>
              </a:solidFill>
              <a:latin typeface="Montserrat" pitchFamily="2" charset="77"/>
            </a:endParaRPr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id="{ACBF7E3D-DF9F-D653-F3FC-105B1CDCB989}"/>
              </a:ext>
            </a:extLst>
          </p:cNvPr>
          <p:cNvSpPr/>
          <p:nvPr/>
        </p:nvSpPr>
        <p:spPr>
          <a:xfrm>
            <a:off x="2022930" y="1154172"/>
            <a:ext cx="3913161" cy="584775"/>
          </a:xfrm>
          <a:prstGeom prst="rect">
            <a:avLst/>
          </a:prstGeom>
          <a:solidFill>
            <a:schemeClr val="bg1"/>
          </a:solidFill>
          <a:ln w="19050" cap="flat">
            <a:solidFill>
              <a:schemeClr val="tx1"/>
            </a:solidFill>
            <a:prstDash val="dash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20" tIns="45720" rIns="45720" bIns="45720" numCol="1" spcCol="38100" rtlCol="0" anchor="ctr">
            <a:spAutoFit/>
          </a:bodyPr>
          <a:lstStyle/>
          <a:p>
            <a:pPr algn="ctr"/>
            <a:r>
              <a:rPr lang="pt-BR" sz="1600" b="1" dirty="0">
                <a:solidFill>
                  <a:srgbClr val="26534F"/>
                </a:solidFill>
                <a:latin typeface="Montserrat Regular"/>
              </a:rPr>
              <a:t>Dashboard  - Tela Conclusiva</a:t>
            </a:r>
          </a:p>
          <a:p>
            <a:pPr algn="ctr"/>
            <a:r>
              <a:rPr lang="pt-BR" sz="1600" b="1" dirty="0">
                <a:solidFill>
                  <a:srgbClr val="26534F"/>
                </a:solidFill>
                <a:latin typeface="Montserrat Regular"/>
              </a:rPr>
              <a:t>Estratégia Gestão  - Recuperação</a:t>
            </a:r>
          </a:p>
        </p:txBody>
      </p:sp>
      <p:sp>
        <p:nvSpPr>
          <p:cNvPr id="42" name="Retângulo 41">
            <a:extLst>
              <a:ext uri="{FF2B5EF4-FFF2-40B4-BE49-F238E27FC236}">
                <a16:creationId xmlns:a16="http://schemas.microsoft.com/office/drawing/2014/main" id="{ECA5C34D-9084-3702-551B-59E29009306E}"/>
              </a:ext>
            </a:extLst>
          </p:cNvPr>
          <p:cNvSpPr/>
          <p:nvPr/>
        </p:nvSpPr>
        <p:spPr>
          <a:xfrm>
            <a:off x="2114027" y="1908048"/>
            <a:ext cx="9990689" cy="49257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1200" dirty="0">
              <a:solidFill>
                <a:srgbClr val="26534F"/>
              </a:solidFill>
              <a:latin typeface="Montserrat Regular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200" dirty="0">
                <a:solidFill>
                  <a:srgbClr val="26534F"/>
                </a:solidFill>
                <a:latin typeface="Montserrat Regular"/>
              </a:rPr>
              <a:t>Definição de probabilidades de recuperação,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pt-BR" sz="1200" dirty="0">
              <a:solidFill>
                <a:srgbClr val="26534F"/>
              </a:solidFill>
              <a:latin typeface="Montserrat Regular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200" dirty="0">
                <a:solidFill>
                  <a:srgbClr val="26534F"/>
                </a:solidFill>
                <a:latin typeface="Montserrat Regular"/>
              </a:rPr>
              <a:t>Definição de prazos médios para Recuperação (</a:t>
            </a:r>
            <a:r>
              <a:rPr lang="pt-BR" sz="1200" dirty="0" err="1">
                <a:solidFill>
                  <a:srgbClr val="26534F"/>
                </a:solidFill>
                <a:latin typeface="Montserrat Regular"/>
              </a:rPr>
              <a:t>Duration</a:t>
            </a:r>
            <a:r>
              <a:rPr lang="pt-BR" sz="1200" dirty="0">
                <a:solidFill>
                  <a:srgbClr val="26534F"/>
                </a:solidFill>
                <a:latin typeface="Montserrat Regular"/>
              </a:rPr>
              <a:t>),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pt-BR" sz="1200" dirty="0">
              <a:solidFill>
                <a:srgbClr val="26534F"/>
              </a:solidFill>
              <a:latin typeface="Montserrat Regular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200" dirty="0">
                <a:solidFill>
                  <a:srgbClr val="26534F"/>
                </a:solidFill>
                <a:latin typeface="Montserrat Regular"/>
              </a:rPr>
              <a:t>Definição valor mínimo e potencial máximo (R$),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pt-BR" sz="1200" dirty="0">
              <a:solidFill>
                <a:srgbClr val="26534F"/>
              </a:solidFill>
              <a:latin typeface="Montserrat Regular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200" dirty="0">
                <a:solidFill>
                  <a:srgbClr val="26534F"/>
                </a:solidFill>
                <a:latin typeface="Montserrat Regular"/>
              </a:rPr>
              <a:t>Esforço Judicial (estratégia),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pt-BR" sz="1200" dirty="0">
              <a:solidFill>
                <a:srgbClr val="26534F"/>
              </a:solidFill>
              <a:latin typeface="Montserrat Regular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200" dirty="0">
                <a:solidFill>
                  <a:srgbClr val="26534F"/>
                </a:solidFill>
                <a:latin typeface="Montserrat Regular"/>
              </a:rPr>
              <a:t>Esforço Negocial (estratégia),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pt-BR" sz="1200" dirty="0">
              <a:solidFill>
                <a:srgbClr val="26534F"/>
              </a:solidFill>
              <a:latin typeface="Montserrat Regular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200" dirty="0">
                <a:solidFill>
                  <a:srgbClr val="26534F"/>
                </a:solidFill>
                <a:latin typeface="Montserrat Regular"/>
              </a:rPr>
              <a:t>Pressão Reputacional (estratégia),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pt-BR" sz="1200" dirty="0">
              <a:solidFill>
                <a:srgbClr val="26534F"/>
              </a:solidFill>
              <a:latin typeface="Montserrat Regular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200" dirty="0">
                <a:solidFill>
                  <a:srgbClr val="26534F"/>
                </a:solidFill>
                <a:latin typeface="Montserrat Regular"/>
              </a:rPr>
              <a:t>Pressão Reguladores (obrigações fiduciárias),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pt-BR" sz="1200" dirty="0">
              <a:solidFill>
                <a:srgbClr val="26534F"/>
              </a:solidFill>
              <a:latin typeface="Montserrat Regular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200" dirty="0">
                <a:solidFill>
                  <a:srgbClr val="26534F"/>
                </a:solidFill>
                <a:latin typeface="Montserrat Regular"/>
              </a:rPr>
              <a:t>Pressão partes relacionadas direta ou indiretamente (investigativo),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pt-BR" sz="1200" dirty="0">
              <a:solidFill>
                <a:srgbClr val="26534F"/>
              </a:solidFill>
              <a:latin typeface="Montserrat Regular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200" dirty="0">
                <a:solidFill>
                  <a:srgbClr val="26534F"/>
                </a:solidFill>
                <a:latin typeface="Montserrat Regular"/>
              </a:rPr>
              <a:t>Recomendações técnicas e  fundamentos jurídicos consubstanciados (base com materialidade de informação),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pt-BR" sz="1200" dirty="0">
              <a:solidFill>
                <a:srgbClr val="26534F"/>
              </a:solidFill>
              <a:latin typeface="Montserrat Regular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200" dirty="0">
                <a:solidFill>
                  <a:srgbClr val="26534F"/>
                </a:solidFill>
                <a:latin typeface="Montserrat Regular"/>
              </a:rPr>
              <a:t>Definição de </a:t>
            </a:r>
            <a:r>
              <a:rPr lang="pt-BR" sz="1200" dirty="0" err="1">
                <a:solidFill>
                  <a:srgbClr val="26534F"/>
                </a:solidFill>
                <a:latin typeface="Montserrat Regular"/>
              </a:rPr>
              <a:t>WayOut</a:t>
            </a:r>
            <a:r>
              <a:rPr lang="pt-BR" sz="1200" dirty="0">
                <a:solidFill>
                  <a:srgbClr val="26534F"/>
                </a:solidFill>
                <a:latin typeface="Montserrat Regular"/>
              </a:rPr>
              <a:t>, monetização do ativo recuperado (montante, prazo e probabilidades),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pt-BR" sz="1200" dirty="0">
              <a:solidFill>
                <a:srgbClr val="26534F"/>
              </a:solidFill>
              <a:latin typeface="Montserrat Regular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200" dirty="0">
                <a:solidFill>
                  <a:srgbClr val="26534F"/>
                </a:solidFill>
                <a:latin typeface="Montserrat Regular"/>
              </a:rPr>
              <a:t>Plano de Liquidação (quando estiverem nas premissas que indicam esse caminho),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pt-BR" sz="1200" dirty="0">
              <a:solidFill>
                <a:srgbClr val="26534F"/>
              </a:solidFill>
              <a:latin typeface="Montserrat Regular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200" dirty="0">
                <a:solidFill>
                  <a:srgbClr val="26534F"/>
                </a:solidFill>
                <a:latin typeface="Montserrat Regular"/>
              </a:rPr>
              <a:t>Monitoramento do Ativo ( rotina operacional da equipe nomeada)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pt-BR" sz="1200" dirty="0">
              <a:solidFill>
                <a:srgbClr val="26534F"/>
              </a:solidFill>
              <a:latin typeface="Montserrat Regular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200" dirty="0">
                <a:solidFill>
                  <a:srgbClr val="26534F"/>
                </a:solidFill>
                <a:latin typeface="Montserrat Regular"/>
              </a:rPr>
              <a:t>Monitoramento e interação com reguladores (risco e compliance + equipe)</a:t>
            </a:r>
          </a:p>
          <a:p>
            <a:endParaRPr lang="pt-BR" sz="1200" dirty="0">
              <a:solidFill>
                <a:srgbClr val="26534F"/>
              </a:solidFill>
              <a:latin typeface="Montserrat Regular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pt-BR" sz="1200" dirty="0">
              <a:solidFill>
                <a:srgbClr val="26534F"/>
              </a:solidFill>
              <a:latin typeface="Montserrat Regular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12B54EB3-2B91-3194-4888-968BEDFA770E}"/>
              </a:ext>
            </a:extLst>
          </p:cNvPr>
          <p:cNvSpPr/>
          <p:nvPr/>
        </p:nvSpPr>
        <p:spPr>
          <a:xfrm>
            <a:off x="146258" y="2421205"/>
            <a:ext cx="1692880" cy="27699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635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20" tIns="45720" rIns="45720" bIns="45720" numCol="1" spcCol="38100" rtlCol="0" anchor="ctr">
            <a:spAutoFit/>
          </a:bodyPr>
          <a:lstStyle/>
          <a:p>
            <a:pPr algn="ctr"/>
            <a:r>
              <a:rPr lang="pt-BR" sz="1200" dirty="0">
                <a:solidFill>
                  <a:schemeClr val="bg1"/>
                </a:solidFill>
                <a:latin typeface="Montserrat Regular"/>
              </a:rPr>
              <a:t>Histórico do Crédito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2B1EE771-F040-9760-9925-796E0219ABF6}"/>
              </a:ext>
            </a:extLst>
          </p:cNvPr>
          <p:cNvSpPr/>
          <p:nvPr/>
        </p:nvSpPr>
        <p:spPr>
          <a:xfrm>
            <a:off x="146258" y="3019990"/>
            <a:ext cx="1692880" cy="2769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20" tIns="45720" rIns="45720" bIns="45720" numCol="1" spcCol="38100" rtlCol="0" anchor="ctr">
            <a:spAutoFit/>
          </a:bodyPr>
          <a:lstStyle/>
          <a:p>
            <a:pPr algn="ctr"/>
            <a:r>
              <a:rPr lang="pt-BR" sz="1200" dirty="0">
                <a:solidFill>
                  <a:schemeClr val="bg1"/>
                </a:solidFill>
                <a:latin typeface="Montserrat Regular"/>
              </a:rPr>
              <a:t>Risco Jurídico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FE84DF13-ADE4-8EE2-9018-DAB92CEB8BD9}"/>
              </a:ext>
            </a:extLst>
          </p:cNvPr>
          <p:cNvSpPr/>
          <p:nvPr/>
        </p:nvSpPr>
        <p:spPr>
          <a:xfrm>
            <a:off x="146258" y="3653912"/>
            <a:ext cx="1692880" cy="276999"/>
          </a:xfrm>
          <a:prstGeom prst="rect">
            <a:avLst/>
          </a:prstGeom>
          <a:solidFill>
            <a:schemeClr val="accent1">
              <a:lumMod val="50000"/>
            </a:schemeClr>
          </a:solidFill>
          <a:ln w="635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20" tIns="45720" rIns="45720" bIns="45720" numCol="1" spcCol="38100" rtlCol="0" anchor="ctr">
            <a:spAutoFit/>
          </a:bodyPr>
          <a:lstStyle/>
          <a:p>
            <a:pPr algn="ctr"/>
            <a:r>
              <a:rPr lang="pt-BR" sz="1200" dirty="0">
                <a:solidFill>
                  <a:schemeClr val="bg1"/>
                </a:solidFill>
                <a:latin typeface="Montserrat Regular"/>
              </a:rPr>
              <a:t>Risco Econômico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EF8E26C-3ACB-EC11-5FA0-F879AA424573}"/>
              </a:ext>
            </a:extLst>
          </p:cNvPr>
          <p:cNvSpPr/>
          <p:nvPr/>
        </p:nvSpPr>
        <p:spPr>
          <a:xfrm>
            <a:off x="146258" y="4232418"/>
            <a:ext cx="1692880" cy="276999"/>
          </a:xfrm>
          <a:prstGeom prst="rect">
            <a:avLst/>
          </a:prstGeom>
          <a:solidFill>
            <a:srgbClr val="C00000"/>
          </a:solidFill>
          <a:ln w="635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20" tIns="45720" rIns="45720" bIns="45720" numCol="1" spcCol="38100" rtlCol="0" anchor="ctr">
            <a:spAutoFit/>
          </a:bodyPr>
          <a:lstStyle/>
          <a:p>
            <a:pPr algn="ctr"/>
            <a:r>
              <a:rPr lang="pt-BR" sz="1200" dirty="0">
                <a:solidFill>
                  <a:schemeClr val="bg1"/>
                </a:solidFill>
                <a:latin typeface="Montserrat Regular"/>
              </a:rPr>
              <a:t>Risco Compliance</a:t>
            </a:r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6CB674CF-2783-1F3A-D29F-2F79E99667D9}"/>
              </a:ext>
            </a:extLst>
          </p:cNvPr>
          <p:cNvCxnSpPr/>
          <p:nvPr/>
        </p:nvCxnSpPr>
        <p:spPr>
          <a:xfrm>
            <a:off x="1976582" y="2096655"/>
            <a:ext cx="0" cy="2752436"/>
          </a:xfrm>
          <a:prstGeom prst="line">
            <a:avLst/>
          </a:prstGeom>
          <a:ln>
            <a:solidFill>
              <a:srgbClr val="185B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24969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1">
            <a:extLst>
              <a:ext uri="{FF2B5EF4-FFF2-40B4-BE49-F238E27FC236}">
                <a16:creationId xmlns:a16="http://schemas.microsoft.com/office/drawing/2014/main" id="{4F233613-1A24-82B5-6A78-231F691569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9209" y="-3602"/>
            <a:ext cx="7952195" cy="6887728"/>
          </a:xfrm>
          <a:prstGeom prst="rect">
            <a:avLst/>
          </a:prstGeom>
        </p:spPr>
      </p:pic>
      <p:cxnSp>
        <p:nvCxnSpPr>
          <p:cNvPr id="5" name="Straight Connector 60">
            <a:extLst>
              <a:ext uri="{FF2B5EF4-FFF2-40B4-BE49-F238E27FC236}">
                <a16:creationId xmlns:a16="http://schemas.microsoft.com/office/drawing/2014/main" id="{AD367FC4-61C0-F894-D8C8-A4EAECAF8955}"/>
              </a:ext>
            </a:extLst>
          </p:cNvPr>
          <p:cNvCxnSpPr>
            <a:cxnSpLocks/>
          </p:cNvCxnSpPr>
          <p:nvPr/>
        </p:nvCxnSpPr>
        <p:spPr>
          <a:xfrm>
            <a:off x="495751" y="1059782"/>
            <a:ext cx="547116" cy="0"/>
          </a:xfrm>
          <a:prstGeom prst="line">
            <a:avLst/>
          </a:prstGeom>
          <a:ln w="25400">
            <a:solidFill>
              <a:srgbClr val="5F95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088A71F5-2338-D0AA-887E-5C12F0A7F03C}"/>
              </a:ext>
            </a:extLst>
          </p:cNvPr>
          <p:cNvGrpSpPr/>
          <p:nvPr/>
        </p:nvGrpSpPr>
        <p:grpSpPr>
          <a:xfrm>
            <a:off x="0" y="-29728"/>
            <a:ext cx="12291404" cy="45719"/>
            <a:chOff x="0" y="-144780"/>
            <a:chExt cx="12070080" cy="15215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F74628C-173A-5BA0-D0B2-1DDCA603BEBB}"/>
                </a:ext>
              </a:extLst>
            </p:cNvPr>
            <p:cNvSpPr/>
            <p:nvPr/>
          </p:nvSpPr>
          <p:spPr>
            <a:xfrm>
              <a:off x="0" y="-144780"/>
              <a:ext cx="4023360" cy="152159"/>
            </a:xfrm>
            <a:prstGeom prst="rect">
              <a:avLst/>
            </a:prstGeom>
            <a:solidFill>
              <a:srgbClr val="4EAC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24508C8-940C-8982-512C-D7DE2A108C58}"/>
                </a:ext>
              </a:extLst>
            </p:cNvPr>
            <p:cNvSpPr/>
            <p:nvPr/>
          </p:nvSpPr>
          <p:spPr>
            <a:xfrm>
              <a:off x="4023360" y="-144780"/>
              <a:ext cx="4023360" cy="152159"/>
            </a:xfrm>
            <a:prstGeom prst="rect">
              <a:avLst/>
            </a:prstGeom>
            <a:solidFill>
              <a:srgbClr val="2553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4B66076-BF14-DF50-57A6-79E559DE63B3}"/>
                </a:ext>
              </a:extLst>
            </p:cNvPr>
            <p:cNvSpPr/>
            <p:nvPr/>
          </p:nvSpPr>
          <p:spPr>
            <a:xfrm>
              <a:off x="8046720" y="-144780"/>
              <a:ext cx="4023360" cy="152159"/>
            </a:xfrm>
            <a:prstGeom prst="rect">
              <a:avLst/>
            </a:prstGeom>
            <a:solidFill>
              <a:srgbClr val="BCBE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9" name="TextBox 7">
            <a:extLst>
              <a:ext uri="{FF2B5EF4-FFF2-40B4-BE49-F238E27FC236}">
                <a16:creationId xmlns:a16="http://schemas.microsoft.com/office/drawing/2014/main" id="{F6EC77B4-1BC5-6973-495A-D098CCA59B0B}"/>
              </a:ext>
            </a:extLst>
          </p:cNvPr>
          <p:cNvSpPr txBox="1"/>
          <p:nvPr/>
        </p:nvSpPr>
        <p:spPr>
          <a:xfrm>
            <a:off x="347496" y="456736"/>
            <a:ext cx="11032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itchFamily="2" charset="77"/>
                <a:sym typeface="Montserrat Light"/>
              </a:rPr>
              <a:t>AMORTIZAÇÕES INDUSTRIA RPPS</a:t>
            </a:r>
            <a:endParaRPr lang="pt-BR" sz="3200" b="1" spc="200" dirty="0">
              <a:solidFill>
                <a:srgbClr val="255454"/>
              </a:solidFill>
              <a:latin typeface="Montserrat" pitchFamily="2" charset="77"/>
            </a:endParaRPr>
          </a:p>
        </p:txBody>
      </p:sp>
      <p:graphicFrame>
        <p:nvGraphicFramePr>
          <p:cNvPr id="12" name="Tabela 11">
            <a:extLst>
              <a:ext uri="{FF2B5EF4-FFF2-40B4-BE49-F238E27FC236}">
                <a16:creationId xmlns:a16="http://schemas.microsoft.com/office/drawing/2014/main" id="{6C4A00E2-098F-F6A2-A3DB-B1C1F6DD7584}"/>
              </a:ext>
            </a:extLst>
          </p:cNvPr>
          <p:cNvGraphicFramePr>
            <a:graphicFrameLocks noGrp="1"/>
          </p:cNvGraphicFramePr>
          <p:nvPr/>
        </p:nvGraphicFramePr>
        <p:xfrm>
          <a:off x="495751" y="1646424"/>
          <a:ext cx="2628000" cy="3600005"/>
        </p:xfrm>
        <a:graphic>
          <a:graphicData uri="http://schemas.openxmlformats.org/drawingml/2006/table">
            <a:tbl>
              <a:tblPr/>
              <a:tblGrid>
                <a:gridCol w="1286336">
                  <a:extLst>
                    <a:ext uri="{9D8B030D-6E8A-4147-A177-3AD203B41FA5}">
                      <a16:colId xmlns:a16="http://schemas.microsoft.com/office/drawing/2014/main" val="3409300734"/>
                    </a:ext>
                  </a:extLst>
                </a:gridCol>
                <a:gridCol w="1341664">
                  <a:extLst>
                    <a:ext uri="{9D8B030D-6E8A-4147-A177-3AD203B41FA5}">
                      <a16:colId xmlns:a16="http://schemas.microsoft.com/office/drawing/2014/main" val="1657918903"/>
                    </a:ext>
                  </a:extLst>
                </a:gridCol>
              </a:tblGrid>
              <a:tr h="21176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CASCATA TMJ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1343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8371126"/>
                  </a:ext>
                </a:extLst>
              </a:tr>
              <a:tr h="211765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IMA-B 1000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C6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27.971.117,82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C6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0865350"/>
                  </a:ext>
                </a:extLst>
              </a:tr>
              <a:tr h="211765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2020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21.789.999,30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6250999"/>
                  </a:ext>
                </a:extLst>
              </a:tr>
              <a:tr h="211765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2021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5.620.464,28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5106022"/>
                  </a:ext>
                </a:extLst>
              </a:tr>
              <a:tr h="211765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2022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300.000,00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9860177"/>
                  </a:ext>
                </a:extLst>
              </a:tr>
              <a:tr h="211765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2023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260.654,24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6712797"/>
                  </a:ext>
                </a:extLst>
              </a:tr>
              <a:tr h="211765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MZL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C6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56.386.380,94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C6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334790"/>
                  </a:ext>
                </a:extLst>
              </a:tr>
              <a:tr h="211765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2020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44.499.999,99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2179615"/>
                  </a:ext>
                </a:extLst>
              </a:tr>
              <a:tr h="211765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2021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11.511.380,96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953350"/>
                  </a:ext>
                </a:extLst>
              </a:tr>
              <a:tr h="211765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2022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175.000,00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8030403"/>
                  </a:ext>
                </a:extLst>
              </a:tr>
              <a:tr h="211765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2023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199.999,99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5938542"/>
                  </a:ext>
                </a:extLst>
              </a:tr>
              <a:tr h="211765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TMJ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C6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130.438.889,45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C6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1849454"/>
                  </a:ext>
                </a:extLst>
              </a:tr>
              <a:tr h="211765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2020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67.771.286,32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3725107"/>
                  </a:ext>
                </a:extLst>
              </a:tr>
              <a:tr h="211765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2021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46.884.889,61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8583788"/>
                  </a:ext>
                </a:extLst>
              </a:tr>
              <a:tr h="211765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2022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4.749.999,84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9735254"/>
                  </a:ext>
                </a:extLst>
              </a:tr>
              <a:tr h="211765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2023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11.000.000,00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911177"/>
                  </a:ext>
                </a:extLst>
              </a:tr>
              <a:tr h="211765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TOTAL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C6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214.796.388,22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C6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9841032"/>
                  </a:ext>
                </a:extLst>
              </a:tr>
            </a:tbl>
          </a:graphicData>
        </a:graphic>
      </p:graphicFrame>
      <p:graphicFrame>
        <p:nvGraphicFramePr>
          <p:cNvPr id="13" name="Tabela 12">
            <a:extLst>
              <a:ext uri="{FF2B5EF4-FFF2-40B4-BE49-F238E27FC236}">
                <a16:creationId xmlns:a16="http://schemas.microsoft.com/office/drawing/2014/main" id="{FCDEEF34-8DD6-1C4B-AE10-3ACFF4A99221}"/>
              </a:ext>
            </a:extLst>
          </p:cNvPr>
          <p:cNvGraphicFramePr>
            <a:graphicFrameLocks noGrp="1"/>
          </p:cNvGraphicFramePr>
          <p:nvPr/>
        </p:nvGraphicFramePr>
        <p:xfrm>
          <a:off x="495751" y="5456300"/>
          <a:ext cx="2628000" cy="822912"/>
        </p:xfrm>
        <a:graphic>
          <a:graphicData uri="http://schemas.openxmlformats.org/drawingml/2006/table">
            <a:tbl>
              <a:tblPr/>
              <a:tblGrid>
                <a:gridCol w="1314000">
                  <a:extLst>
                    <a:ext uri="{9D8B030D-6E8A-4147-A177-3AD203B41FA5}">
                      <a16:colId xmlns:a16="http://schemas.microsoft.com/office/drawing/2014/main" val="2993861357"/>
                    </a:ext>
                  </a:extLst>
                </a:gridCol>
                <a:gridCol w="1314000">
                  <a:extLst>
                    <a:ext uri="{9D8B030D-6E8A-4147-A177-3AD203B41FA5}">
                      <a16:colId xmlns:a16="http://schemas.microsoft.com/office/drawing/2014/main" val="1861809297"/>
                    </a:ext>
                  </a:extLst>
                </a:gridCol>
              </a:tblGrid>
              <a:tr h="205728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CASCATA APOGEU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1343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6259909"/>
                  </a:ext>
                </a:extLst>
              </a:tr>
              <a:tr h="205728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APOGEU FIDC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C6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4.100.000,00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C6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6659955"/>
                  </a:ext>
                </a:extLst>
              </a:tr>
              <a:tr h="205728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2023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4.100.000,00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6386040"/>
                  </a:ext>
                </a:extLst>
              </a:tr>
              <a:tr h="205728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TOTAL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C6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4.100.000,00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C6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6054252"/>
                  </a:ext>
                </a:extLst>
              </a:tr>
            </a:tbl>
          </a:graphicData>
        </a:graphic>
      </p:graphicFrame>
      <p:graphicFrame>
        <p:nvGraphicFramePr>
          <p:cNvPr id="14" name="Tabela 13">
            <a:extLst>
              <a:ext uri="{FF2B5EF4-FFF2-40B4-BE49-F238E27FC236}">
                <a16:creationId xmlns:a16="http://schemas.microsoft.com/office/drawing/2014/main" id="{B33E572B-4468-5372-1B7F-8947AA34A43F}"/>
              </a:ext>
            </a:extLst>
          </p:cNvPr>
          <p:cNvGraphicFramePr>
            <a:graphicFrameLocks noGrp="1"/>
          </p:cNvGraphicFramePr>
          <p:nvPr/>
        </p:nvGraphicFramePr>
        <p:xfrm>
          <a:off x="6304600" y="5281277"/>
          <a:ext cx="2628000" cy="997935"/>
        </p:xfrm>
        <a:graphic>
          <a:graphicData uri="http://schemas.openxmlformats.org/drawingml/2006/table">
            <a:tbl>
              <a:tblPr/>
              <a:tblGrid>
                <a:gridCol w="1314000">
                  <a:extLst>
                    <a:ext uri="{9D8B030D-6E8A-4147-A177-3AD203B41FA5}">
                      <a16:colId xmlns:a16="http://schemas.microsoft.com/office/drawing/2014/main" val="3949122020"/>
                    </a:ext>
                  </a:extLst>
                </a:gridCol>
                <a:gridCol w="1314000">
                  <a:extLst>
                    <a:ext uri="{9D8B030D-6E8A-4147-A177-3AD203B41FA5}">
                      <a16:colId xmlns:a16="http://schemas.microsoft.com/office/drawing/2014/main" val="4020644947"/>
                    </a:ext>
                  </a:extLst>
                </a:gridCol>
              </a:tblGrid>
              <a:tr h="199587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CASCATA MARTE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1343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5436344"/>
                  </a:ext>
                </a:extLst>
              </a:tr>
              <a:tr h="199587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MARTE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C6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11.500.000,00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C6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6476522"/>
                  </a:ext>
                </a:extLst>
              </a:tr>
              <a:tr h="199587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2022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10.000.000,02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2238859"/>
                  </a:ext>
                </a:extLst>
              </a:tr>
              <a:tr h="199587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2023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1.500.000,00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9391445"/>
                  </a:ext>
                </a:extLst>
              </a:tr>
              <a:tr h="199587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TOTAL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C6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11.500.000,00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C6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54668"/>
                  </a:ext>
                </a:extLst>
              </a:tr>
            </a:tbl>
          </a:graphicData>
        </a:graphic>
      </p:graphicFrame>
      <p:graphicFrame>
        <p:nvGraphicFramePr>
          <p:cNvPr id="15" name="Tabela 14">
            <a:extLst>
              <a:ext uri="{FF2B5EF4-FFF2-40B4-BE49-F238E27FC236}">
                <a16:creationId xmlns:a16="http://schemas.microsoft.com/office/drawing/2014/main" id="{DB2010F0-013C-F325-BD95-3507EAC8E0D3}"/>
              </a:ext>
            </a:extLst>
          </p:cNvPr>
          <p:cNvGraphicFramePr>
            <a:graphicFrameLocks noGrp="1"/>
          </p:cNvGraphicFramePr>
          <p:nvPr/>
        </p:nvGraphicFramePr>
        <p:xfrm>
          <a:off x="6304600" y="1646424"/>
          <a:ext cx="2628000" cy="1595861"/>
        </p:xfrm>
        <a:graphic>
          <a:graphicData uri="http://schemas.openxmlformats.org/drawingml/2006/table">
            <a:tbl>
              <a:tblPr/>
              <a:tblGrid>
                <a:gridCol w="1314000">
                  <a:extLst>
                    <a:ext uri="{9D8B030D-6E8A-4147-A177-3AD203B41FA5}">
                      <a16:colId xmlns:a16="http://schemas.microsoft.com/office/drawing/2014/main" val="1621525100"/>
                    </a:ext>
                  </a:extLst>
                </a:gridCol>
                <a:gridCol w="1314000">
                  <a:extLst>
                    <a:ext uri="{9D8B030D-6E8A-4147-A177-3AD203B41FA5}">
                      <a16:colId xmlns:a16="http://schemas.microsoft.com/office/drawing/2014/main" val="3232500148"/>
                    </a:ext>
                  </a:extLst>
                </a:gridCol>
              </a:tblGrid>
              <a:tr h="180447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CASCATA INX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1343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012477"/>
                  </a:ext>
                </a:extLst>
              </a:tr>
              <a:tr h="202202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BARCELONA FIRF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C6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2.690.000,00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C6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533408"/>
                  </a:ext>
                </a:extLst>
              </a:tr>
              <a:tr h="202202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2020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1.000.000,00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1380692"/>
                  </a:ext>
                </a:extLst>
              </a:tr>
              <a:tr h="202202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2021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570.000,00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4019759"/>
                  </a:ext>
                </a:extLst>
              </a:tr>
              <a:tr h="202202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2022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1.120.000,00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8365273"/>
                  </a:ext>
                </a:extLst>
              </a:tr>
              <a:tr h="202202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INX SSPI SENIOR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C6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1.850.000,00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C6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7292238"/>
                  </a:ext>
                </a:extLst>
              </a:tr>
              <a:tr h="202202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2021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1.850.000,00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5100672"/>
                  </a:ext>
                </a:extLst>
              </a:tr>
              <a:tr h="202202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TOTAL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C6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4.540.000,00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C6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8145849"/>
                  </a:ext>
                </a:extLst>
              </a:tr>
            </a:tbl>
          </a:graphicData>
        </a:graphic>
      </p:graphicFrame>
      <p:graphicFrame>
        <p:nvGraphicFramePr>
          <p:cNvPr id="16" name="Tabela 15">
            <a:extLst>
              <a:ext uri="{FF2B5EF4-FFF2-40B4-BE49-F238E27FC236}">
                <a16:creationId xmlns:a16="http://schemas.microsoft.com/office/drawing/2014/main" id="{E0C82B63-5C87-284E-8D4F-4DAAE3FBC77D}"/>
              </a:ext>
            </a:extLst>
          </p:cNvPr>
          <p:cNvGraphicFramePr>
            <a:graphicFrameLocks noGrp="1"/>
          </p:cNvGraphicFramePr>
          <p:nvPr/>
        </p:nvGraphicFramePr>
        <p:xfrm>
          <a:off x="3437302" y="4573664"/>
          <a:ext cx="2628000" cy="1704222"/>
        </p:xfrm>
        <a:graphic>
          <a:graphicData uri="http://schemas.openxmlformats.org/drawingml/2006/table">
            <a:tbl>
              <a:tblPr/>
              <a:tblGrid>
                <a:gridCol w="1403591">
                  <a:extLst>
                    <a:ext uri="{9D8B030D-6E8A-4147-A177-3AD203B41FA5}">
                      <a16:colId xmlns:a16="http://schemas.microsoft.com/office/drawing/2014/main" val="911237775"/>
                    </a:ext>
                  </a:extLst>
                </a:gridCol>
                <a:gridCol w="1224409">
                  <a:extLst>
                    <a:ext uri="{9D8B030D-6E8A-4147-A177-3AD203B41FA5}">
                      <a16:colId xmlns:a16="http://schemas.microsoft.com/office/drawing/2014/main" val="3374359164"/>
                    </a:ext>
                  </a:extLst>
                </a:gridCol>
              </a:tblGrid>
              <a:tr h="189358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CASCATA PG3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1343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2452429"/>
                  </a:ext>
                </a:extLst>
              </a:tr>
              <a:tr h="189358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PG3 FIM CP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C6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95.000.000,00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C6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0245828"/>
                  </a:ext>
                </a:extLst>
              </a:tr>
              <a:tr h="189358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2021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40.000.000,00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7462670"/>
                  </a:ext>
                </a:extLst>
              </a:tr>
              <a:tr h="189358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2022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55.000.000,00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1928179"/>
                  </a:ext>
                </a:extLst>
              </a:tr>
              <a:tr h="189358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WHITE TIGER FIDC NP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C6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5.000.000,00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C6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9566427"/>
                  </a:ext>
                </a:extLst>
              </a:tr>
              <a:tr h="189358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2021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5.000.000,00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4860347"/>
                  </a:ext>
                </a:extLst>
              </a:tr>
              <a:tr h="189358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WHITE TIGER FII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C6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18.776.151,85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C6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6504772"/>
                  </a:ext>
                </a:extLst>
              </a:tr>
              <a:tr h="189358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2021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18.776.151,85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9742504"/>
                  </a:ext>
                </a:extLst>
              </a:tr>
              <a:tr h="189358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TOTAL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C6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118.776.151,85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C6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8814234"/>
                  </a:ext>
                </a:extLst>
              </a:tr>
            </a:tbl>
          </a:graphicData>
        </a:graphic>
      </p:graphicFrame>
      <p:graphicFrame>
        <p:nvGraphicFramePr>
          <p:cNvPr id="17" name="Tabela 16">
            <a:extLst>
              <a:ext uri="{FF2B5EF4-FFF2-40B4-BE49-F238E27FC236}">
                <a16:creationId xmlns:a16="http://schemas.microsoft.com/office/drawing/2014/main" id="{39C30BB9-7D04-CBFB-9595-F31445A39DE4}"/>
              </a:ext>
            </a:extLst>
          </p:cNvPr>
          <p:cNvGraphicFramePr>
            <a:graphicFrameLocks noGrp="1"/>
          </p:cNvGraphicFramePr>
          <p:nvPr/>
        </p:nvGraphicFramePr>
        <p:xfrm>
          <a:off x="9203062" y="3542209"/>
          <a:ext cx="2628000" cy="822912"/>
        </p:xfrm>
        <a:graphic>
          <a:graphicData uri="http://schemas.openxmlformats.org/drawingml/2006/table">
            <a:tbl>
              <a:tblPr/>
              <a:tblGrid>
                <a:gridCol w="1403591">
                  <a:extLst>
                    <a:ext uri="{9D8B030D-6E8A-4147-A177-3AD203B41FA5}">
                      <a16:colId xmlns:a16="http://schemas.microsoft.com/office/drawing/2014/main" val="4048101125"/>
                    </a:ext>
                  </a:extLst>
                </a:gridCol>
                <a:gridCol w="1224409">
                  <a:extLst>
                    <a:ext uri="{9D8B030D-6E8A-4147-A177-3AD203B41FA5}">
                      <a16:colId xmlns:a16="http://schemas.microsoft.com/office/drawing/2014/main" val="3505563105"/>
                    </a:ext>
                  </a:extLst>
                </a:gridCol>
              </a:tblGrid>
              <a:tr h="205728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CASCATA CJP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1343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8841520"/>
                  </a:ext>
                </a:extLst>
              </a:tr>
              <a:tr h="205728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CJP FIDC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C6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615.000,00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C6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3016784"/>
                  </a:ext>
                </a:extLst>
              </a:tr>
              <a:tr h="205728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2021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615.000,00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2743959"/>
                  </a:ext>
                </a:extLst>
              </a:tr>
              <a:tr h="205728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TOTAL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C6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615.000,00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C6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7684757"/>
                  </a:ext>
                </a:extLst>
              </a:tr>
            </a:tbl>
          </a:graphicData>
        </a:graphic>
      </p:graphicFrame>
      <p:graphicFrame>
        <p:nvGraphicFramePr>
          <p:cNvPr id="19" name="Tabela 18">
            <a:extLst>
              <a:ext uri="{FF2B5EF4-FFF2-40B4-BE49-F238E27FC236}">
                <a16:creationId xmlns:a16="http://schemas.microsoft.com/office/drawing/2014/main" id="{CBEFBFF4-64BD-69B6-3487-19298CDAE6F6}"/>
              </a:ext>
            </a:extLst>
          </p:cNvPr>
          <p:cNvGraphicFramePr>
            <a:graphicFrameLocks noGrp="1"/>
          </p:cNvGraphicFramePr>
          <p:nvPr/>
        </p:nvGraphicFramePr>
        <p:xfrm>
          <a:off x="9211058" y="1646424"/>
          <a:ext cx="2628000" cy="1315279"/>
        </p:xfrm>
        <a:graphic>
          <a:graphicData uri="http://schemas.openxmlformats.org/drawingml/2006/table">
            <a:tbl>
              <a:tblPr/>
              <a:tblGrid>
                <a:gridCol w="1480403">
                  <a:extLst>
                    <a:ext uri="{9D8B030D-6E8A-4147-A177-3AD203B41FA5}">
                      <a16:colId xmlns:a16="http://schemas.microsoft.com/office/drawing/2014/main" val="1567625248"/>
                    </a:ext>
                  </a:extLst>
                </a:gridCol>
                <a:gridCol w="1147597">
                  <a:extLst>
                    <a:ext uri="{9D8B030D-6E8A-4147-A177-3AD203B41FA5}">
                      <a16:colId xmlns:a16="http://schemas.microsoft.com/office/drawing/2014/main" val="2379135199"/>
                    </a:ext>
                  </a:extLst>
                </a:gridCol>
              </a:tblGrid>
              <a:tr h="187897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CASCATA SÃO DOMINGOS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1343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06162"/>
                  </a:ext>
                </a:extLst>
              </a:tr>
              <a:tr h="187897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SÃO DOMINGOS FII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C6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   66.500.000,00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C6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2677336"/>
                  </a:ext>
                </a:extLst>
              </a:tr>
              <a:tr h="187897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2020</a:t>
                      </a:r>
                    </a:p>
                  </a:txBody>
                  <a:tcPr marL="85725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   12.000.000,00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2536110"/>
                  </a:ext>
                </a:extLst>
              </a:tr>
              <a:tr h="187897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2021</a:t>
                      </a:r>
                    </a:p>
                  </a:txBody>
                  <a:tcPr marL="85725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   20.500.000,00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8212530"/>
                  </a:ext>
                </a:extLst>
              </a:tr>
              <a:tr h="187897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2022</a:t>
                      </a:r>
                    </a:p>
                  </a:txBody>
                  <a:tcPr marL="85725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   26.000.000,00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1693119"/>
                  </a:ext>
                </a:extLst>
              </a:tr>
              <a:tr h="187897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2023</a:t>
                      </a:r>
                    </a:p>
                  </a:txBody>
                  <a:tcPr marL="85725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     8.000.000,00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3625405"/>
                  </a:ext>
                </a:extLst>
              </a:tr>
              <a:tr h="187897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TOTAL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C6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   66.500.000,00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C6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0568234"/>
                  </a:ext>
                </a:extLst>
              </a:tr>
            </a:tbl>
          </a:graphicData>
        </a:graphic>
      </p:graphicFrame>
      <p:graphicFrame>
        <p:nvGraphicFramePr>
          <p:cNvPr id="23" name="Tabela 22">
            <a:extLst>
              <a:ext uri="{FF2B5EF4-FFF2-40B4-BE49-F238E27FC236}">
                <a16:creationId xmlns:a16="http://schemas.microsoft.com/office/drawing/2014/main" id="{8DD9AA00-E21F-D80A-884E-A513C696B6BF}"/>
              </a:ext>
            </a:extLst>
          </p:cNvPr>
          <p:cNvGraphicFramePr>
            <a:graphicFrameLocks noGrp="1"/>
          </p:cNvGraphicFramePr>
          <p:nvPr/>
        </p:nvGraphicFramePr>
        <p:xfrm>
          <a:off x="6304600" y="3542209"/>
          <a:ext cx="2628000" cy="1405432"/>
        </p:xfrm>
        <a:graphic>
          <a:graphicData uri="http://schemas.openxmlformats.org/drawingml/2006/table">
            <a:tbl>
              <a:tblPr/>
              <a:tblGrid>
                <a:gridCol w="1457719">
                  <a:extLst>
                    <a:ext uri="{9D8B030D-6E8A-4147-A177-3AD203B41FA5}">
                      <a16:colId xmlns:a16="http://schemas.microsoft.com/office/drawing/2014/main" val="4190690354"/>
                    </a:ext>
                  </a:extLst>
                </a:gridCol>
                <a:gridCol w="1170281">
                  <a:extLst>
                    <a:ext uri="{9D8B030D-6E8A-4147-A177-3AD203B41FA5}">
                      <a16:colId xmlns:a16="http://schemas.microsoft.com/office/drawing/2014/main" val="235945978"/>
                    </a:ext>
                  </a:extLst>
                </a:gridCol>
              </a:tblGrid>
              <a:tr h="175679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CASCATA ONE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1343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303919"/>
                  </a:ext>
                </a:extLst>
              </a:tr>
              <a:tr h="175679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rgbClr val="262626"/>
                          </a:solidFill>
                          <a:effectLst/>
                          <a:latin typeface="Montserrat" panose="00000500000000000000" pitchFamily="2" charset="0"/>
                        </a:rPr>
                        <a:t>MEZZANINE FIDC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C6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262626"/>
                          </a:solidFill>
                          <a:effectLst/>
                          <a:latin typeface="Montserrat" panose="00000500000000000000" pitchFamily="2" charset="0"/>
                        </a:rPr>
                        <a:t>1.450.000,00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C6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9808470"/>
                  </a:ext>
                </a:extLst>
              </a:tr>
              <a:tr h="175679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262626"/>
                          </a:solidFill>
                          <a:effectLst/>
                          <a:latin typeface="Montserrat" panose="00000500000000000000" pitchFamily="2" charset="0"/>
                        </a:rPr>
                        <a:t>2022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262626"/>
                          </a:solidFill>
                          <a:effectLst/>
                          <a:latin typeface="Montserrat" panose="00000500000000000000" pitchFamily="2" charset="0"/>
                        </a:rPr>
                        <a:t>1.450.000,00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7347203"/>
                  </a:ext>
                </a:extLst>
              </a:tr>
              <a:tr h="175679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rgbClr val="262626"/>
                          </a:solidFill>
                          <a:effectLst/>
                          <a:latin typeface="Montserrat" panose="00000500000000000000" pitchFamily="2" charset="0"/>
                        </a:rPr>
                        <a:t>ONE FIDC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C6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rgbClr val="262626"/>
                          </a:solidFill>
                          <a:effectLst/>
                          <a:latin typeface="Montserrat" panose="00000500000000000000" pitchFamily="2" charset="0"/>
                        </a:rPr>
                        <a:t>487.914,54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C6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9848832"/>
                  </a:ext>
                </a:extLst>
              </a:tr>
              <a:tr h="175679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2021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73.612,43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8397245"/>
                  </a:ext>
                </a:extLst>
              </a:tr>
              <a:tr h="175679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2022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233.429,08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1604891"/>
                  </a:ext>
                </a:extLst>
              </a:tr>
              <a:tr h="175679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2023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180.873,03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7391129"/>
                  </a:ext>
                </a:extLst>
              </a:tr>
              <a:tr h="175679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TOTAL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C6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rgbClr val="262626"/>
                          </a:solidFill>
                          <a:effectLst/>
                          <a:latin typeface="Montserrat" panose="00000500000000000000" pitchFamily="2" charset="0"/>
                        </a:rPr>
                        <a:t>1.937.914,54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C6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5757632"/>
                  </a:ext>
                </a:extLst>
              </a:tr>
            </a:tbl>
          </a:graphicData>
        </a:graphic>
      </p:graphicFrame>
      <p:graphicFrame>
        <p:nvGraphicFramePr>
          <p:cNvPr id="26" name="Tabela 25">
            <a:extLst>
              <a:ext uri="{FF2B5EF4-FFF2-40B4-BE49-F238E27FC236}">
                <a16:creationId xmlns:a16="http://schemas.microsoft.com/office/drawing/2014/main" id="{66E1D910-B627-C543-8DDC-BC9EF046BD16}"/>
              </a:ext>
            </a:extLst>
          </p:cNvPr>
          <p:cNvGraphicFramePr>
            <a:graphicFrameLocks noGrp="1"/>
          </p:cNvGraphicFramePr>
          <p:nvPr/>
        </p:nvGraphicFramePr>
        <p:xfrm>
          <a:off x="3398142" y="1646424"/>
          <a:ext cx="2628000" cy="2095500"/>
        </p:xfrm>
        <a:graphic>
          <a:graphicData uri="http://schemas.openxmlformats.org/drawingml/2006/table">
            <a:tbl>
              <a:tblPr/>
              <a:tblGrid>
                <a:gridCol w="1457719">
                  <a:extLst>
                    <a:ext uri="{9D8B030D-6E8A-4147-A177-3AD203B41FA5}">
                      <a16:colId xmlns:a16="http://schemas.microsoft.com/office/drawing/2014/main" val="3747934519"/>
                    </a:ext>
                  </a:extLst>
                </a:gridCol>
                <a:gridCol w="1170281">
                  <a:extLst>
                    <a:ext uri="{9D8B030D-6E8A-4147-A177-3AD203B41FA5}">
                      <a16:colId xmlns:a16="http://schemas.microsoft.com/office/drawing/2014/main" val="1528712578"/>
                    </a:ext>
                  </a:extLst>
                </a:gridCol>
              </a:tblGrid>
              <a:tr h="19050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0000500000000000000" pitchFamily="2" charset="0"/>
                        </a:rPr>
                        <a:t>CASCATA TERRA NOVA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1343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505595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TERRA NOVA IMA-B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C6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700.000,00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C6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571338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2020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700.000,00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502572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TERRA NOVA IMA-B II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C6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4.312.000,00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C6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345435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2020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3.932.349,84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650276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2022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379.650,16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405065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PREMIUM IMA-B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C6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10.000.000,00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C6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988114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2020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10.000.000,00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4936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PRIME FI RF IMA-B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C6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26.800.234,64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C6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404203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2020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26.800.234,64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40617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TOTAL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C6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41.812.234,64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C6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3802340"/>
                  </a:ext>
                </a:extLst>
              </a:tr>
            </a:tbl>
          </a:graphicData>
        </a:graphic>
      </p:graphicFrame>
      <p:graphicFrame>
        <p:nvGraphicFramePr>
          <p:cNvPr id="27" name="Tabela 26">
            <a:extLst>
              <a:ext uri="{FF2B5EF4-FFF2-40B4-BE49-F238E27FC236}">
                <a16:creationId xmlns:a16="http://schemas.microsoft.com/office/drawing/2014/main" id="{93FC1B60-63A3-AA72-B8A8-19F5C46E2F45}"/>
              </a:ext>
            </a:extLst>
          </p:cNvPr>
          <p:cNvGraphicFramePr>
            <a:graphicFrameLocks noGrp="1"/>
          </p:cNvGraphicFramePr>
          <p:nvPr/>
        </p:nvGraphicFramePr>
        <p:xfrm>
          <a:off x="9240255" y="5134886"/>
          <a:ext cx="2628000" cy="1143000"/>
        </p:xfrm>
        <a:graphic>
          <a:graphicData uri="http://schemas.openxmlformats.org/drawingml/2006/table">
            <a:tbl>
              <a:tblPr/>
              <a:tblGrid>
                <a:gridCol w="1314000">
                  <a:extLst>
                    <a:ext uri="{9D8B030D-6E8A-4147-A177-3AD203B41FA5}">
                      <a16:colId xmlns:a16="http://schemas.microsoft.com/office/drawing/2014/main" val="3784097509"/>
                    </a:ext>
                  </a:extLst>
                </a:gridCol>
                <a:gridCol w="1314000">
                  <a:extLst>
                    <a:ext uri="{9D8B030D-6E8A-4147-A177-3AD203B41FA5}">
                      <a16:colId xmlns:a16="http://schemas.microsoft.com/office/drawing/2014/main" val="2677998541"/>
                    </a:ext>
                  </a:extLst>
                </a:gridCol>
              </a:tblGrid>
              <a:tr h="19050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TOTAL AMORTIZADO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1343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142309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2020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C6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213.526.583,76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C6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28018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2021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163.327.886,70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02936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2022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C6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112.374.650,01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C6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248324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2023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27.160.654,23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082987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TOTAL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C6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ontserrat" panose="00000500000000000000" pitchFamily="2" charset="0"/>
                        </a:rPr>
                        <a:t>516.389.774,70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C6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30381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6490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54558B38-FCB5-C6C6-76A2-AE50D39C4A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9209" y="-3602"/>
            <a:ext cx="7952195" cy="6887728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F1C091DC-CD24-CFF5-3898-236CD9CDF996}"/>
              </a:ext>
            </a:extLst>
          </p:cNvPr>
          <p:cNvGrpSpPr/>
          <p:nvPr/>
        </p:nvGrpSpPr>
        <p:grpSpPr>
          <a:xfrm>
            <a:off x="-30765" y="-29726"/>
            <a:ext cx="12322169" cy="97713"/>
            <a:chOff x="0" y="-144780"/>
            <a:chExt cx="12070080" cy="152159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8E7C102-5D79-938E-17E3-9B4703F903FA}"/>
                </a:ext>
              </a:extLst>
            </p:cNvPr>
            <p:cNvSpPr/>
            <p:nvPr/>
          </p:nvSpPr>
          <p:spPr>
            <a:xfrm>
              <a:off x="0" y="-144780"/>
              <a:ext cx="4023360" cy="152159"/>
            </a:xfrm>
            <a:prstGeom prst="rect">
              <a:avLst/>
            </a:prstGeom>
            <a:solidFill>
              <a:srgbClr val="4EAC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8F85443-FD31-817F-17F1-36660250E8E8}"/>
                </a:ext>
              </a:extLst>
            </p:cNvPr>
            <p:cNvSpPr/>
            <p:nvPr/>
          </p:nvSpPr>
          <p:spPr>
            <a:xfrm>
              <a:off x="4023360" y="-144780"/>
              <a:ext cx="4023360" cy="152159"/>
            </a:xfrm>
            <a:prstGeom prst="rect">
              <a:avLst/>
            </a:prstGeom>
            <a:solidFill>
              <a:srgbClr val="2553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F4E867A-DD02-2CFF-33C9-5563F07227E4}"/>
                </a:ext>
              </a:extLst>
            </p:cNvPr>
            <p:cNvSpPr/>
            <p:nvPr/>
          </p:nvSpPr>
          <p:spPr>
            <a:xfrm>
              <a:off x="8046720" y="-144780"/>
              <a:ext cx="4023360" cy="152159"/>
            </a:xfrm>
            <a:prstGeom prst="rect">
              <a:avLst/>
            </a:prstGeom>
            <a:solidFill>
              <a:srgbClr val="BCBE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37" name="Picture 4">
            <a:extLst>
              <a:ext uri="{FF2B5EF4-FFF2-40B4-BE49-F238E27FC236}">
                <a16:creationId xmlns:a16="http://schemas.microsoft.com/office/drawing/2014/main" id="{E8B6C416-7C96-C4C1-1963-951123EF78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294" y="19130"/>
            <a:ext cx="12303698" cy="68649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39" name="TextBox 1">
            <a:extLst>
              <a:ext uri="{FF2B5EF4-FFF2-40B4-BE49-F238E27FC236}">
                <a16:creationId xmlns:a16="http://schemas.microsoft.com/office/drawing/2014/main" id="{CE4A77F8-0400-1891-1CD3-F41CBD718103}"/>
              </a:ext>
            </a:extLst>
          </p:cNvPr>
          <p:cNvSpPr txBox="1"/>
          <p:nvPr/>
        </p:nvSpPr>
        <p:spPr>
          <a:xfrm>
            <a:off x="311210" y="3752138"/>
            <a:ext cx="8515083" cy="1107994"/>
          </a:xfrm>
          <a:prstGeom prst="rect">
            <a:avLst/>
          </a:prstGeom>
          <a:noFill/>
          <a:ln w="25400">
            <a:miter lim="400000"/>
          </a:ln>
          <a:effectLst>
            <a:softEdge rad="2540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tIns="91439" bIns="91439">
            <a:spAutoFit/>
          </a:bodyPr>
          <a:lstStyle>
            <a:lvl1pPr>
              <a:lnSpc>
                <a:spcPct val="90000"/>
              </a:lnSpc>
              <a:defRPr sz="7800">
                <a:solidFill>
                  <a:srgbClr val="4B9DA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pPr>
              <a:lnSpc>
                <a:spcPts val="3600"/>
              </a:lnSpc>
            </a:pPr>
            <a:r>
              <a:rPr lang="pt-BR" sz="3200" b="1" dirty="0">
                <a:solidFill>
                  <a:schemeClr val="bg1"/>
                </a:solidFill>
                <a:latin typeface="Montserrat" pitchFamily="2" charset="77"/>
              </a:rPr>
              <a:t>DESAFIOS GESTÃO ATUAL</a:t>
            </a:r>
          </a:p>
          <a:p>
            <a:pPr>
              <a:lnSpc>
                <a:spcPts val="3600"/>
              </a:lnSpc>
            </a:pPr>
            <a:r>
              <a:rPr lang="pt-BR" sz="3200" b="1" dirty="0">
                <a:solidFill>
                  <a:schemeClr val="bg1"/>
                </a:solidFill>
                <a:latin typeface="Montserrat" pitchFamily="2" charset="77"/>
              </a:rPr>
              <a:t>RPPS </a:t>
            </a:r>
            <a:endParaRPr lang="pt-BR" sz="3200" dirty="0">
              <a:solidFill>
                <a:schemeClr val="bg1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500398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F1C091DC-CD24-CFF5-3898-236CD9CDF996}"/>
              </a:ext>
            </a:extLst>
          </p:cNvPr>
          <p:cNvGrpSpPr/>
          <p:nvPr/>
        </p:nvGrpSpPr>
        <p:grpSpPr>
          <a:xfrm>
            <a:off x="-30765" y="-29726"/>
            <a:ext cx="12322169" cy="97713"/>
            <a:chOff x="0" y="-144780"/>
            <a:chExt cx="12070080" cy="152159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8E7C102-5D79-938E-17E3-9B4703F903FA}"/>
                </a:ext>
              </a:extLst>
            </p:cNvPr>
            <p:cNvSpPr/>
            <p:nvPr/>
          </p:nvSpPr>
          <p:spPr>
            <a:xfrm>
              <a:off x="0" y="-144780"/>
              <a:ext cx="4023360" cy="152159"/>
            </a:xfrm>
            <a:prstGeom prst="rect">
              <a:avLst/>
            </a:prstGeom>
            <a:solidFill>
              <a:srgbClr val="4EAC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8F85443-FD31-817F-17F1-36660250E8E8}"/>
                </a:ext>
              </a:extLst>
            </p:cNvPr>
            <p:cNvSpPr/>
            <p:nvPr/>
          </p:nvSpPr>
          <p:spPr>
            <a:xfrm>
              <a:off x="4023360" y="-144780"/>
              <a:ext cx="4023360" cy="152159"/>
            </a:xfrm>
            <a:prstGeom prst="rect">
              <a:avLst/>
            </a:prstGeom>
            <a:solidFill>
              <a:srgbClr val="2553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F4E867A-DD02-2CFF-33C9-5563F07227E4}"/>
                </a:ext>
              </a:extLst>
            </p:cNvPr>
            <p:cNvSpPr/>
            <p:nvPr/>
          </p:nvSpPr>
          <p:spPr>
            <a:xfrm>
              <a:off x="8046720" y="-144780"/>
              <a:ext cx="4023360" cy="152159"/>
            </a:xfrm>
            <a:prstGeom prst="rect">
              <a:avLst/>
            </a:prstGeom>
            <a:solidFill>
              <a:srgbClr val="BCBE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30" name="object 2">
            <a:extLst>
              <a:ext uri="{FF2B5EF4-FFF2-40B4-BE49-F238E27FC236}">
                <a16:creationId xmlns:a16="http://schemas.microsoft.com/office/drawing/2014/main" id="{FC84E1C5-75F0-66C8-5E39-655D3A4D7476}"/>
              </a:ext>
            </a:extLst>
          </p:cNvPr>
          <p:cNvSpPr/>
          <p:nvPr/>
        </p:nvSpPr>
        <p:spPr>
          <a:xfrm>
            <a:off x="11356848" y="175967"/>
            <a:ext cx="764061" cy="304502"/>
          </a:xfrm>
          <a:prstGeom prst="rect">
            <a:avLst/>
          </a:prstGeom>
          <a:blipFill dpi="0" rotWithShape="1">
            <a:blip r:embed="rId2" cstate="print">
              <a:alphaModFix amt="34909"/>
            </a:blip>
            <a:srcRect/>
            <a:stretch>
              <a:fillRect t="2" b="-58031"/>
            </a:stretch>
          </a:blipFill>
        </p:spPr>
        <p:txBody>
          <a:bodyPr wrap="square" lIns="0" tIns="0" rIns="0" bIns="0" rtlCol="0"/>
          <a:lstStyle/>
          <a:p>
            <a:endParaRPr sz="14509" dirty="0"/>
          </a:p>
        </p:txBody>
      </p:sp>
      <p:sp>
        <p:nvSpPr>
          <p:cNvPr id="2" name="TextBox 7">
            <a:extLst>
              <a:ext uri="{FF2B5EF4-FFF2-40B4-BE49-F238E27FC236}">
                <a16:creationId xmlns:a16="http://schemas.microsoft.com/office/drawing/2014/main" id="{97E26346-4735-F5EA-825A-894109BA7E23}"/>
              </a:ext>
            </a:extLst>
          </p:cNvPr>
          <p:cNvSpPr txBox="1"/>
          <p:nvPr/>
        </p:nvSpPr>
        <p:spPr>
          <a:xfrm>
            <a:off x="626119" y="198102"/>
            <a:ext cx="9210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spc="200" dirty="0">
                <a:solidFill>
                  <a:srgbClr val="255454"/>
                </a:solidFill>
                <a:latin typeface="Montserrat" pitchFamily="2" charset="77"/>
              </a:rPr>
              <a:t>Fundos ilíquidos “Problema Atual” </a:t>
            </a:r>
            <a:endParaRPr lang="en-BR" sz="3200" b="1" spc="200" dirty="0">
              <a:solidFill>
                <a:srgbClr val="255454"/>
              </a:solidFill>
              <a:latin typeface="Montserrat" pitchFamily="2" charset="77"/>
            </a:endParaRPr>
          </a:p>
        </p:txBody>
      </p:sp>
      <p:sp>
        <p:nvSpPr>
          <p:cNvPr id="3" name="TextBox 17">
            <a:extLst>
              <a:ext uri="{FF2B5EF4-FFF2-40B4-BE49-F238E27FC236}">
                <a16:creationId xmlns:a16="http://schemas.microsoft.com/office/drawing/2014/main" id="{6BC57C5C-F027-57D1-DF20-899486F7862B}"/>
              </a:ext>
            </a:extLst>
          </p:cNvPr>
          <p:cNvSpPr txBox="1"/>
          <p:nvPr/>
        </p:nvSpPr>
        <p:spPr>
          <a:xfrm>
            <a:off x="362541" y="912992"/>
            <a:ext cx="11184867" cy="4908588"/>
          </a:xfrm>
          <a:prstGeom prst="rect">
            <a:avLst/>
          </a:prstGeom>
          <a:noFill/>
        </p:spPr>
        <p:txBody>
          <a:bodyPr wrap="square" numCol="1" spcCol="360000" rtlCol="0">
            <a:spAutoFit/>
          </a:bodyPr>
          <a:lstStyle>
            <a:defPPr>
              <a:defRPr lang="pt-BR"/>
            </a:defPPr>
            <a:lvl1pPr marL="171450" indent="-171450" algn="just">
              <a:lnSpc>
                <a:spcPct val="250000"/>
              </a:lnSpc>
              <a:buFont typeface="Wingdings" panose="05000000000000000000" pitchFamily="2" charset="2"/>
              <a:buChar char="ü"/>
              <a:defRPr sz="1200" kern="100">
                <a:latin typeface="Montserrat" panose="00000500000000000000" pitchFamily="2" charset="0"/>
                <a:cs typeface="Times New Roman" panose="02020603050405020304" pitchFamily="18" charset="0"/>
              </a:defRPr>
            </a:lvl1pPr>
          </a:lstStyle>
          <a:p>
            <a:r>
              <a:rPr lang="pt-BR" dirty="0"/>
              <a:t>Gestores de RPPS não conhecem histórico passado e tem dificuldade de atuação sobre “estressados”,</a:t>
            </a:r>
          </a:p>
          <a:p>
            <a:r>
              <a:rPr lang="pt-BR" dirty="0"/>
              <a:t>Dificuldade em assembleias para votação, recorrência de cascatas sem soluções definitivas,</a:t>
            </a:r>
          </a:p>
          <a:p>
            <a:r>
              <a:rPr lang="pt-BR" dirty="0" err="1"/>
              <a:t>RPPSs</a:t>
            </a:r>
            <a:r>
              <a:rPr lang="pt-BR" dirty="0"/>
              <a:t> em dependência de Consultoria, e podem existir divergências de interesses,</a:t>
            </a:r>
          </a:p>
          <a:p>
            <a:r>
              <a:rPr lang="pt-BR" dirty="0"/>
              <a:t>Boa parte dos ativos que estão desvalorizados a mercado ou valem zero, porém as carteiras não correspondem aos valor dos ativos,</a:t>
            </a:r>
          </a:p>
          <a:p>
            <a:pPr>
              <a:lnSpc>
                <a:spcPct val="200000"/>
              </a:lnSpc>
            </a:pPr>
            <a:r>
              <a:rPr lang="pt-BR" dirty="0"/>
              <a:t>Cascatas que precisam ser alteradas para novas estrutura de FIDC NP (aproveitar o evento ICVM 175), são muitas ações judiciais que permanecem nas discussões dos “defaults”,</a:t>
            </a:r>
          </a:p>
          <a:p>
            <a:pPr>
              <a:lnSpc>
                <a:spcPct val="150000"/>
              </a:lnSpc>
            </a:pPr>
            <a:endParaRPr lang="pt-BR" dirty="0"/>
          </a:p>
          <a:p>
            <a:pPr>
              <a:lnSpc>
                <a:spcPct val="150000"/>
              </a:lnSpc>
            </a:pPr>
            <a:r>
              <a:rPr lang="pt-BR" b="1" dirty="0"/>
              <a:t>Existe necessidade de Custeio para Fundos sem Caixa, Gestores de RPPS muitas vezes votam contrário ao custeio, e ações judiciais ficam em discussões de custas, </a:t>
            </a:r>
            <a:r>
              <a:rPr lang="pt-BR" b="1" dirty="0" err="1"/>
              <a:t>etc</a:t>
            </a:r>
            <a:r>
              <a:rPr lang="pt-BR" b="1" dirty="0"/>
              <a:t>, perdem o foco no objetivo principal (recuperações e indenizações),</a:t>
            </a:r>
          </a:p>
          <a:p>
            <a:pPr>
              <a:lnSpc>
                <a:spcPct val="150000"/>
              </a:lnSpc>
            </a:pPr>
            <a:endParaRPr lang="pt-BR" b="1" dirty="0"/>
          </a:p>
          <a:p>
            <a:pPr>
              <a:lnSpc>
                <a:spcPct val="150000"/>
              </a:lnSpc>
            </a:pPr>
            <a:r>
              <a:rPr lang="pt-BR" b="1" dirty="0"/>
              <a:t>Impossibilidade de entrega de ativos para RPPS</a:t>
            </a:r>
            <a:r>
              <a:rPr lang="pt-BR" dirty="0"/>
              <a:t>, e </a:t>
            </a:r>
            <a:r>
              <a:rPr lang="pt-BR" dirty="0" err="1"/>
              <a:t>legacy</a:t>
            </a:r>
            <a:r>
              <a:rPr lang="pt-BR" dirty="0"/>
              <a:t> jurídico, </a:t>
            </a:r>
            <a:r>
              <a:rPr lang="pt-BR" dirty="0" err="1"/>
              <a:t>RPPSs</a:t>
            </a:r>
            <a:r>
              <a:rPr lang="pt-BR" dirty="0"/>
              <a:t> não tem como gerir cotas de empresas, ações judiciais, </a:t>
            </a:r>
            <a:r>
              <a:rPr lang="pt-BR" dirty="0" err="1"/>
              <a:t>etc</a:t>
            </a:r>
            <a:r>
              <a:rPr lang="pt-BR" dirty="0"/>
              <a:t>,</a:t>
            </a:r>
          </a:p>
          <a:p>
            <a:r>
              <a:rPr lang="pt-BR" dirty="0"/>
              <a:t>“Hiato” regulatório torna o mercado cíclico (mesmos gestores com nomes diferentes),</a:t>
            </a:r>
          </a:p>
          <a:p>
            <a:r>
              <a:rPr lang="pt-BR" dirty="0"/>
              <a:t>Qualificação de prestadores:  consultorias, gestores, administradores, distribuidores (é necessária alteração de modelo regulatório)</a:t>
            </a:r>
          </a:p>
        </p:txBody>
      </p:sp>
    </p:spTree>
    <p:extLst>
      <p:ext uri="{BB962C8B-B14F-4D97-AF65-F5344CB8AC3E}">
        <p14:creationId xmlns:p14="http://schemas.microsoft.com/office/powerpoint/2010/main" val="3012276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5346ED-721D-85EE-2F1B-A31D0912D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278129"/>
            <a:ext cx="9778365" cy="1494596"/>
          </a:xfrm>
        </p:spPr>
        <p:txBody>
          <a:bodyPr rtlCol="0"/>
          <a:lstStyle>
            <a:defPPr>
              <a:defRPr lang="pt-BR"/>
            </a:defPPr>
          </a:lstStyle>
          <a:p>
            <a:pPr rtl="0"/>
            <a:br>
              <a:rPr lang="pt-BR" dirty="0"/>
            </a:br>
            <a:r>
              <a:rPr lang="pt-BR" dirty="0"/>
              <a:t>Fundos ilíquidos</a:t>
            </a:r>
            <a:br>
              <a:rPr lang="pt-BR" dirty="0"/>
            </a:br>
            <a:r>
              <a:rPr lang="pt-BR" dirty="0"/>
              <a:t>Origem e causas:</a:t>
            </a:r>
          </a:p>
        </p:txBody>
      </p:sp>
      <p:pic>
        <p:nvPicPr>
          <p:cNvPr id="14" name="Gráfico 13">
            <a:extLst>
              <a:ext uri="{FF2B5EF4-FFF2-40B4-BE49-F238E27FC236}">
                <a16:creationId xmlns:a16="http://schemas.microsoft.com/office/drawing/2014/main" id="{001CE403-3BAA-431D-E44F-E30B49D001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5590" y="4925262"/>
            <a:ext cx="2301983" cy="230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2030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DDE834-5116-75A5-0A97-21349B816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B456181F-5B61-266A-E664-B8E74E867495}"/>
              </a:ext>
            </a:extLst>
          </p:cNvPr>
          <p:cNvSpPr txBox="1"/>
          <p:nvPr/>
        </p:nvSpPr>
        <p:spPr>
          <a:xfrm>
            <a:off x="261998" y="1318473"/>
            <a:ext cx="11242632" cy="4169924"/>
          </a:xfrm>
          <a:prstGeom prst="rect">
            <a:avLst/>
          </a:prstGeom>
          <a:noFill/>
        </p:spPr>
        <p:txBody>
          <a:bodyPr wrap="square" numCol="1" spcCol="360000" rtlCol="0">
            <a:spAutoFit/>
          </a:bodyPr>
          <a:lstStyle/>
          <a:p>
            <a:pPr marL="171450" indent="-171450" algn="just">
              <a:lnSpc>
                <a:spcPct val="250000"/>
              </a:lnSpc>
              <a:buFont typeface="Wingdings" panose="05000000000000000000" pitchFamily="2" charset="2"/>
              <a:buChar char="ü"/>
            </a:pPr>
            <a:r>
              <a:rPr lang="pt-BR" sz="1200" kern="100" dirty="0">
                <a:latin typeface="Montserrat" panose="00000500000000000000" pitchFamily="2" charset="0"/>
                <a:cs typeface="Times New Roman" panose="02020603050405020304" pitchFamily="18" charset="0"/>
              </a:rPr>
              <a:t>Analise de regulamento e regulatório até o Fundo ou Ativo Final,</a:t>
            </a:r>
          </a:p>
          <a:p>
            <a:pPr marL="171450" indent="-171450" algn="just">
              <a:lnSpc>
                <a:spcPct val="250000"/>
              </a:lnSpc>
              <a:buFont typeface="Wingdings" panose="05000000000000000000" pitchFamily="2" charset="2"/>
              <a:buChar char="ü"/>
            </a:pPr>
            <a:r>
              <a:rPr lang="pt-BR" sz="1200" kern="100" dirty="0">
                <a:latin typeface="Montserrat" panose="00000500000000000000" pitchFamily="2" charset="0"/>
                <a:cs typeface="Times New Roman" panose="02020603050405020304" pitchFamily="18" charset="0"/>
              </a:rPr>
              <a:t>Adequação dos Investimentos à RES.4963 e Politica de Investimento do Instituto, checar os níveis permissivos das políticas de Investimentos RPPS, se estão aderentes em todos os níveis (cascata),</a:t>
            </a:r>
          </a:p>
          <a:p>
            <a:pPr marL="171450" indent="-171450" algn="just">
              <a:lnSpc>
                <a:spcPct val="250000"/>
              </a:lnSpc>
              <a:buFont typeface="Wingdings" panose="05000000000000000000" pitchFamily="2" charset="2"/>
              <a:buChar char="ü"/>
            </a:pPr>
            <a:r>
              <a:rPr lang="pt-BR" sz="1200" kern="100" dirty="0">
                <a:latin typeface="Montserrat" panose="00000500000000000000" pitchFamily="2" charset="0"/>
                <a:cs typeface="Times New Roman" panose="02020603050405020304" pitchFamily="18" charset="0"/>
              </a:rPr>
              <a:t>Avaliação dos quartis por classe de Fundo e natureza do Investimento, e adequar os incentivos de distribuição e consultorias,</a:t>
            </a:r>
          </a:p>
          <a:p>
            <a:pPr marL="171450" indent="-171450" algn="just">
              <a:lnSpc>
                <a:spcPct val="250000"/>
              </a:lnSpc>
              <a:buFont typeface="Wingdings" panose="05000000000000000000" pitchFamily="2" charset="2"/>
              <a:buChar char="ü"/>
            </a:pPr>
            <a:r>
              <a:rPr lang="pt-BR" sz="1200" kern="100" dirty="0">
                <a:latin typeface="Montserrat" panose="00000500000000000000" pitchFamily="2" charset="0"/>
                <a:cs typeface="Times New Roman" panose="02020603050405020304" pitchFamily="18" charset="0"/>
              </a:rPr>
              <a:t>Analisar a tese de Investimento aprovada em comitê, e verificar se o investimento final corresponde ao proposto inicialmente,</a:t>
            </a:r>
          </a:p>
          <a:p>
            <a:pPr marL="171450" indent="-171450" algn="just">
              <a:lnSpc>
                <a:spcPct val="250000"/>
              </a:lnSpc>
              <a:buFont typeface="Wingdings" panose="05000000000000000000" pitchFamily="2" charset="2"/>
              <a:buChar char="ü"/>
            </a:pPr>
            <a:r>
              <a:rPr lang="pt-BR" sz="1200" kern="100" dirty="0">
                <a:latin typeface="Montserrat" panose="00000500000000000000" pitchFamily="2" charset="0"/>
                <a:cs typeface="Times New Roman" panose="02020603050405020304" pitchFamily="18" charset="0"/>
              </a:rPr>
              <a:t>Checar arvores de relacionamentos diretos e indiretos até o ultimo nível (evitar conflitos de interesse e risco de compliance),</a:t>
            </a:r>
          </a:p>
          <a:p>
            <a:pPr marL="171450" indent="-171450" algn="just">
              <a:lnSpc>
                <a:spcPct val="250000"/>
              </a:lnSpc>
              <a:buFont typeface="Wingdings" panose="05000000000000000000" pitchFamily="2" charset="2"/>
              <a:buChar char="ü"/>
            </a:pPr>
            <a:r>
              <a:rPr lang="pt-BR" sz="1200" kern="100" dirty="0">
                <a:latin typeface="Montserrat" panose="00000500000000000000" pitchFamily="2" charset="0"/>
                <a:cs typeface="Times New Roman" panose="02020603050405020304" pitchFamily="18" charset="0"/>
              </a:rPr>
              <a:t>Checar veracidade de prospectos comerciais na distribuição dos fundos,  checar prazos, </a:t>
            </a:r>
            <a:r>
              <a:rPr lang="pt-BR" sz="1200" b="1" kern="100" dirty="0">
                <a:latin typeface="Montserrat" panose="00000500000000000000" pitchFamily="2" charset="0"/>
                <a:cs typeface="Times New Roman" panose="02020603050405020304" pitchFamily="18" charset="0"/>
              </a:rPr>
              <a:t>e verificar rolagens nos monitoramentos (alerta)!!</a:t>
            </a:r>
          </a:p>
          <a:p>
            <a:pPr marL="171450" indent="-171450" algn="just">
              <a:lnSpc>
                <a:spcPct val="250000"/>
              </a:lnSpc>
              <a:buFont typeface="Wingdings" panose="05000000000000000000" pitchFamily="2" charset="2"/>
              <a:buChar char="ü"/>
            </a:pPr>
            <a:r>
              <a:rPr lang="pt-BR" sz="1200" kern="100" dirty="0">
                <a:latin typeface="Montserrat" panose="00000500000000000000" pitchFamily="2" charset="0"/>
                <a:cs typeface="Times New Roman" panose="02020603050405020304" pitchFamily="18" charset="0"/>
              </a:rPr>
              <a:t>Checar pretérito de consultorias, gestores, administradores avaliadores </a:t>
            </a:r>
            <a:r>
              <a:rPr lang="pt-BR" sz="1200" kern="100" dirty="0" err="1">
                <a:latin typeface="Montserrat" panose="00000500000000000000" pitchFamily="2" charset="0"/>
                <a:cs typeface="Times New Roman" panose="02020603050405020304" pitchFamily="18" charset="0"/>
              </a:rPr>
              <a:t>etc</a:t>
            </a:r>
            <a:r>
              <a:rPr lang="pt-BR" sz="1200" kern="100" dirty="0">
                <a:latin typeface="Montserrat" panose="00000500000000000000" pitchFamily="2" charset="0"/>
                <a:cs typeface="Times New Roman" panose="02020603050405020304" pitchFamily="18" charset="0"/>
              </a:rPr>
              <a:t>, (compliance)</a:t>
            </a:r>
          </a:p>
          <a:p>
            <a:pPr marL="171450" indent="-171450" algn="just">
              <a:lnSpc>
                <a:spcPct val="250000"/>
              </a:lnSpc>
              <a:buFont typeface="Wingdings" panose="05000000000000000000" pitchFamily="2" charset="2"/>
              <a:buChar char="ü"/>
            </a:pPr>
            <a:r>
              <a:rPr lang="pt-BR" sz="1200" kern="100" dirty="0">
                <a:latin typeface="Montserrat" panose="00000500000000000000" pitchFamily="2" charset="0"/>
                <a:cs typeface="Times New Roman" panose="02020603050405020304" pitchFamily="18" charset="0"/>
              </a:rPr>
              <a:t>Força de trabalho conjunta com reguladores (Associações, MP, CVM e </a:t>
            </a:r>
            <a:r>
              <a:rPr lang="pt-BR" sz="1200" kern="100" dirty="0" err="1">
                <a:latin typeface="Montserrat" panose="00000500000000000000" pitchFamily="2" charset="0"/>
                <a:cs typeface="Times New Roman" panose="02020603050405020304" pitchFamily="18" charset="0"/>
              </a:rPr>
              <a:t>Anbima</a:t>
            </a:r>
            <a:r>
              <a:rPr lang="pt-BR" sz="1200" kern="100" dirty="0">
                <a:latin typeface="Montserrat" panose="00000500000000000000" pitchFamily="2" charset="0"/>
                <a:cs typeface="Times New Roman" panose="02020603050405020304" pitchFamily="18" charset="0"/>
              </a:rPr>
              <a:t>).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0891ACF-E897-BB2E-DD3F-50B32A2E01A5}"/>
              </a:ext>
            </a:extLst>
          </p:cNvPr>
          <p:cNvGrpSpPr/>
          <p:nvPr/>
        </p:nvGrpSpPr>
        <p:grpSpPr>
          <a:xfrm>
            <a:off x="-30765" y="-29726"/>
            <a:ext cx="12322169" cy="97713"/>
            <a:chOff x="0" y="-144780"/>
            <a:chExt cx="12070080" cy="152159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0EE597D-84CC-53C4-DCA6-7024434D3252}"/>
                </a:ext>
              </a:extLst>
            </p:cNvPr>
            <p:cNvSpPr/>
            <p:nvPr/>
          </p:nvSpPr>
          <p:spPr>
            <a:xfrm>
              <a:off x="0" y="-144780"/>
              <a:ext cx="4023360" cy="152159"/>
            </a:xfrm>
            <a:prstGeom prst="rect">
              <a:avLst/>
            </a:prstGeom>
            <a:solidFill>
              <a:srgbClr val="4EAC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4699FAF-0E27-056B-BC8D-2DFDF61D5FB7}"/>
                </a:ext>
              </a:extLst>
            </p:cNvPr>
            <p:cNvSpPr/>
            <p:nvPr/>
          </p:nvSpPr>
          <p:spPr>
            <a:xfrm>
              <a:off x="4023360" y="-144780"/>
              <a:ext cx="4023360" cy="152159"/>
            </a:xfrm>
            <a:prstGeom prst="rect">
              <a:avLst/>
            </a:prstGeom>
            <a:solidFill>
              <a:srgbClr val="2553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104C227-CA79-B773-A74F-0FDB72FEC02F}"/>
                </a:ext>
              </a:extLst>
            </p:cNvPr>
            <p:cNvSpPr/>
            <p:nvPr/>
          </p:nvSpPr>
          <p:spPr>
            <a:xfrm>
              <a:off x="8046720" y="-144780"/>
              <a:ext cx="4023360" cy="152159"/>
            </a:xfrm>
            <a:prstGeom prst="rect">
              <a:avLst/>
            </a:prstGeom>
            <a:solidFill>
              <a:srgbClr val="BCBE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30" name="object 2">
            <a:extLst>
              <a:ext uri="{FF2B5EF4-FFF2-40B4-BE49-F238E27FC236}">
                <a16:creationId xmlns:a16="http://schemas.microsoft.com/office/drawing/2014/main" id="{8738E9C1-57B3-3D2A-672B-F6328DEF03D1}"/>
              </a:ext>
            </a:extLst>
          </p:cNvPr>
          <p:cNvSpPr/>
          <p:nvPr/>
        </p:nvSpPr>
        <p:spPr>
          <a:xfrm>
            <a:off x="11356848" y="175967"/>
            <a:ext cx="764061" cy="304502"/>
          </a:xfrm>
          <a:prstGeom prst="rect">
            <a:avLst/>
          </a:prstGeom>
          <a:blipFill dpi="0" rotWithShape="1">
            <a:blip r:embed="rId2" cstate="print">
              <a:alphaModFix amt="34909"/>
            </a:blip>
            <a:srcRect/>
            <a:stretch>
              <a:fillRect t="2" b="-58031"/>
            </a:stretch>
          </a:blipFill>
        </p:spPr>
        <p:txBody>
          <a:bodyPr wrap="square" lIns="0" tIns="0" rIns="0" bIns="0" rtlCol="0"/>
          <a:lstStyle/>
          <a:p>
            <a:endParaRPr sz="14509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44DF07-1488-6DF9-B6EC-DC06319070E5}"/>
              </a:ext>
            </a:extLst>
          </p:cNvPr>
          <p:cNvSpPr txBox="1"/>
          <p:nvPr/>
        </p:nvSpPr>
        <p:spPr>
          <a:xfrm>
            <a:off x="114216" y="328218"/>
            <a:ext cx="11963568" cy="627862"/>
          </a:xfrm>
          <a:prstGeom prst="rect">
            <a:avLst/>
          </a:prstGeom>
          <a:noFill/>
          <a:ln w="25400">
            <a:miter lim="400000"/>
          </a:ln>
          <a:effectLst>
            <a:softEdge rad="2540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tIns="91439" bIns="91439">
            <a:spAutoFit/>
          </a:bodyPr>
          <a:lstStyle>
            <a:lvl1pPr>
              <a:lnSpc>
                <a:spcPct val="90000"/>
              </a:lnSpc>
              <a:defRPr sz="7800">
                <a:solidFill>
                  <a:srgbClr val="4B9DA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r>
              <a:rPr lang="pt-BR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itchFamily="2" charset="77"/>
              </a:rPr>
              <a:t> </a:t>
            </a:r>
            <a:r>
              <a:rPr lang="pt-BR" sz="3200" b="1" dirty="0">
                <a:solidFill>
                  <a:srgbClr val="26534F"/>
                </a:solidFill>
                <a:latin typeface="Montserrat" pitchFamily="2" charset="77"/>
              </a:rPr>
              <a:t>Recomendações</a:t>
            </a:r>
          </a:p>
        </p:txBody>
      </p:sp>
    </p:spTree>
    <p:extLst>
      <p:ext uri="{BB962C8B-B14F-4D97-AF65-F5344CB8AC3E}">
        <p14:creationId xmlns:p14="http://schemas.microsoft.com/office/powerpoint/2010/main" val="1813807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F1C091DC-CD24-CFF5-3898-236CD9CDF996}"/>
              </a:ext>
            </a:extLst>
          </p:cNvPr>
          <p:cNvGrpSpPr/>
          <p:nvPr/>
        </p:nvGrpSpPr>
        <p:grpSpPr>
          <a:xfrm>
            <a:off x="-30765" y="-29726"/>
            <a:ext cx="12322169" cy="97713"/>
            <a:chOff x="0" y="-144780"/>
            <a:chExt cx="12070080" cy="152159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8E7C102-5D79-938E-17E3-9B4703F903FA}"/>
                </a:ext>
              </a:extLst>
            </p:cNvPr>
            <p:cNvSpPr/>
            <p:nvPr/>
          </p:nvSpPr>
          <p:spPr>
            <a:xfrm>
              <a:off x="0" y="-144780"/>
              <a:ext cx="4023360" cy="152159"/>
            </a:xfrm>
            <a:prstGeom prst="rect">
              <a:avLst/>
            </a:prstGeom>
            <a:solidFill>
              <a:srgbClr val="4EAC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8F85443-FD31-817F-17F1-36660250E8E8}"/>
                </a:ext>
              </a:extLst>
            </p:cNvPr>
            <p:cNvSpPr/>
            <p:nvPr/>
          </p:nvSpPr>
          <p:spPr>
            <a:xfrm>
              <a:off x="4023360" y="-144780"/>
              <a:ext cx="4023360" cy="152159"/>
            </a:xfrm>
            <a:prstGeom prst="rect">
              <a:avLst/>
            </a:prstGeom>
            <a:solidFill>
              <a:srgbClr val="2553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F4E867A-DD02-2CFF-33C9-5563F07227E4}"/>
                </a:ext>
              </a:extLst>
            </p:cNvPr>
            <p:cNvSpPr/>
            <p:nvPr/>
          </p:nvSpPr>
          <p:spPr>
            <a:xfrm>
              <a:off x="8046720" y="-144780"/>
              <a:ext cx="4023360" cy="152159"/>
            </a:xfrm>
            <a:prstGeom prst="rect">
              <a:avLst/>
            </a:prstGeom>
            <a:solidFill>
              <a:srgbClr val="BCBE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30" name="object 2">
            <a:extLst>
              <a:ext uri="{FF2B5EF4-FFF2-40B4-BE49-F238E27FC236}">
                <a16:creationId xmlns:a16="http://schemas.microsoft.com/office/drawing/2014/main" id="{FC84E1C5-75F0-66C8-5E39-655D3A4D7476}"/>
              </a:ext>
            </a:extLst>
          </p:cNvPr>
          <p:cNvSpPr/>
          <p:nvPr/>
        </p:nvSpPr>
        <p:spPr>
          <a:xfrm>
            <a:off x="11356848" y="175967"/>
            <a:ext cx="764061" cy="304502"/>
          </a:xfrm>
          <a:prstGeom prst="rect">
            <a:avLst/>
          </a:prstGeom>
          <a:blipFill dpi="0" rotWithShape="1">
            <a:blip r:embed="rId2" cstate="print">
              <a:alphaModFix amt="34909"/>
            </a:blip>
            <a:srcRect/>
            <a:stretch>
              <a:fillRect t="2" b="-58031"/>
            </a:stretch>
          </a:blipFill>
        </p:spPr>
        <p:txBody>
          <a:bodyPr wrap="square" lIns="0" tIns="0" rIns="0" bIns="0" rtlCol="0"/>
          <a:lstStyle/>
          <a:p>
            <a:endParaRPr sz="14509" dirty="0"/>
          </a:p>
        </p:txBody>
      </p:sp>
      <p:sp>
        <p:nvSpPr>
          <p:cNvPr id="2" name="TextBox 7">
            <a:extLst>
              <a:ext uri="{FF2B5EF4-FFF2-40B4-BE49-F238E27FC236}">
                <a16:creationId xmlns:a16="http://schemas.microsoft.com/office/drawing/2014/main" id="{F8807D4A-57D4-46E9-F166-34FA69773037}"/>
              </a:ext>
            </a:extLst>
          </p:cNvPr>
          <p:cNvSpPr txBox="1"/>
          <p:nvPr/>
        </p:nvSpPr>
        <p:spPr>
          <a:xfrm>
            <a:off x="358265" y="335236"/>
            <a:ext cx="10780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spc="200" dirty="0">
                <a:solidFill>
                  <a:srgbClr val="255454"/>
                </a:solidFill>
                <a:latin typeface="Montserrat" pitchFamily="2" charset="77"/>
              </a:rPr>
              <a:t>Estrutura Padrão de Mercado de Capitais</a:t>
            </a:r>
            <a:endParaRPr lang="en-BR" sz="2400" b="1" spc="200" dirty="0">
              <a:solidFill>
                <a:srgbClr val="255454"/>
              </a:solidFill>
              <a:latin typeface="Montserrat" pitchFamily="2" charset="77"/>
            </a:endParaRPr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33B7E3BE-E856-0725-50D9-1427F49CD41B}"/>
              </a:ext>
            </a:extLst>
          </p:cNvPr>
          <p:cNvSpPr/>
          <p:nvPr/>
        </p:nvSpPr>
        <p:spPr>
          <a:xfrm>
            <a:off x="2369044" y="3492888"/>
            <a:ext cx="1516219" cy="601494"/>
          </a:xfrm>
          <a:prstGeom prst="roundRect">
            <a:avLst/>
          </a:prstGeom>
          <a:solidFill>
            <a:srgbClr val="25535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latin typeface="Montserrat Regular" panose="00000500000000000000" pitchFamily="2" charset="0"/>
              </a:rPr>
              <a:t>Distribuidor</a:t>
            </a: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F4FABCDC-CBE8-152D-C06C-3DA86CE7A592}"/>
              </a:ext>
            </a:extLst>
          </p:cNvPr>
          <p:cNvSpPr/>
          <p:nvPr/>
        </p:nvSpPr>
        <p:spPr>
          <a:xfrm>
            <a:off x="5861055" y="3500570"/>
            <a:ext cx="2051212" cy="589213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latin typeface="Montserrat Regular" panose="00000500000000000000" pitchFamily="2" charset="0"/>
              </a:rPr>
              <a:t>Consultoria</a:t>
            </a:r>
          </a:p>
          <a:p>
            <a:pPr algn="ctr"/>
            <a:r>
              <a:rPr lang="pt-BR" sz="1200" dirty="0">
                <a:latin typeface="Montserrat Regular" panose="00000500000000000000" pitchFamily="2" charset="0"/>
              </a:rPr>
              <a:t>Crédito e Investimentos</a:t>
            </a: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882C512E-E1B5-820B-B1A7-7D0508CAE864}"/>
              </a:ext>
            </a:extLst>
          </p:cNvPr>
          <p:cNvSpPr/>
          <p:nvPr/>
        </p:nvSpPr>
        <p:spPr>
          <a:xfrm>
            <a:off x="2255214" y="1370534"/>
            <a:ext cx="3962400" cy="653473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latin typeface="Montserrat Regular" panose="00000500000000000000" pitchFamily="2" charset="0"/>
              </a:rPr>
              <a:t>Investidores</a:t>
            </a:r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66733969-D128-94BA-C677-EED85C067BEC}"/>
              </a:ext>
            </a:extLst>
          </p:cNvPr>
          <p:cNvSpPr/>
          <p:nvPr/>
        </p:nvSpPr>
        <p:spPr>
          <a:xfrm>
            <a:off x="2326811" y="2273464"/>
            <a:ext cx="3890803" cy="653473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latin typeface="Montserrat Regular" panose="00000500000000000000" pitchFamily="2" charset="0"/>
              </a:rPr>
              <a:t>Oferta de Produtos e serviços</a:t>
            </a: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4F3FA625-162C-11D6-A64F-6176CC98040A}"/>
              </a:ext>
            </a:extLst>
          </p:cNvPr>
          <p:cNvSpPr/>
          <p:nvPr/>
        </p:nvSpPr>
        <p:spPr>
          <a:xfrm>
            <a:off x="2467084" y="4108834"/>
            <a:ext cx="1418179" cy="87031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chemeClr val="tx1"/>
                </a:solidFill>
                <a:latin typeface="Montserrat Regular" panose="00000500000000000000" pitchFamily="2" charset="0"/>
              </a:rPr>
              <a:t>AAI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chemeClr val="tx1"/>
                </a:solidFill>
                <a:latin typeface="Montserrat Regular" panose="00000500000000000000" pitchFamily="2" charset="0"/>
              </a:rPr>
              <a:t>Plataformas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chemeClr val="tx1"/>
                </a:solidFill>
                <a:latin typeface="Montserrat Regular" panose="00000500000000000000" pitchFamily="2" charset="0"/>
              </a:rPr>
              <a:t>DTVMs</a:t>
            </a: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852AF5D6-5685-82F1-1E27-C0B33CCA316F}"/>
              </a:ext>
            </a:extLst>
          </p:cNvPr>
          <p:cNvSpPr/>
          <p:nvPr/>
        </p:nvSpPr>
        <p:spPr>
          <a:xfrm>
            <a:off x="626791" y="3511938"/>
            <a:ext cx="1537704" cy="596896"/>
          </a:xfrm>
          <a:prstGeom prst="roundRect">
            <a:avLst/>
          </a:prstGeom>
          <a:solidFill>
            <a:srgbClr val="194B4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latin typeface="Montserrat Regular" panose="00000500000000000000" pitchFamily="2" charset="0"/>
              </a:rPr>
              <a:t>Administrador</a:t>
            </a:r>
          </a:p>
          <a:p>
            <a:pPr algn="ctr"/>
            <a:r>
              <a:rPr lang="pt-BR" sz="1200" dirty="0">
                <a:latin typeface="Montserrat Regular" panose="00000500000000000000" pitchFamily="2" charset="0"/>
              </a:rPr>
              <a:t> Custodiante</a:t>
            </a: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3723A084-935F-A373-A575-B7C99B737286}"/>
              </a:ext>
            </a:extLst>
          </p:cNvPr>
          <p:cNvSpPr/>
          <p:nvPr/>
        </p:nvSpPr>
        <p:spPr>
          <a:xfrm>
            <a:off x="4091238" y="3500570"/>
            <a:ext cx="1560946" cy="596895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latin typeface="Montserrat Regular" panose="00000500000000000000" pitchFamily="2" charset="0"/>
              </a:rPr>
              <a:t>Gestor</a:t>
            </a:r>
          </a:p>
        </p:txBody>
      </p: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228ED34D-F1C3-8E2D-F3E7-2349E6B2D112}"/>
              </a:ext>
            </a:extLst>
          </p:cNvPr>
          <p:cNvSpPr/>
          <p:nvPr/>
        </p:nvSpPr>
        <p:spPr>
          <a:xfrm>
            <a:off x="626791" y="4258678"/>
            <a:ext cx="1617679" cy="87031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200" dirty="0">
                <a:solidFill>
                  <a:schemeClr val="tx1"/>
                </a:solidFill>
                <a:latin typeface="Montserrat Regular" panose="00000500000000000000" pitchFamily="2" charset="0"/>
              </a:rPr>
              <a:t>Regulamento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200" dirty="0">
                <a:solidFill>
                  <a:schemeClr val="tx1"/>
                </a:solidFill>
                <a:latin typeface="Montserrat Regular" panose="00000500000000000000" pitchFamily="2" charset="0"/>
              </a:rPr>
              <a:t>Regulatório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200" dirty="0" err="1">
                <a:solidFill>
                  <a:schemeClr val="tx1"/>
                </a:solidFill>
                <a:latin typeface="Montserrat Regular" panose="00000500000000000000" pitchFamily="2" charset="0"/>
              </a:rPr>
              <a:t>DF´s</a:t>
            </a:r>
            <a:endParaRPr lang="pt-BR" sz="1200" dirty="0">
              <a:solidFill>
                <a:schemeClr val="tx1"/>
              </a:solidFill>
              <a:latin typeface="Montserrat Regular" panose="00000500000000000000" pitchFamily="2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200" dirty="0">
                <a:solidFill>
                  <a:schemeClr val="tx1"/>
                </a:solidFill>
                <a:latin typeface="Montserrat Regular" panose="00000500000000000000" pitchFamily="2" charset="0"/>
              </a:rPr>
              <a:t>Diligencias, </a:t>
            </a:r>
            <a:r>
              <a:rPr lang="pt-BR" sz="1200" dirty="0" err="1">
                <a:solidFill>
                  <a:schemeClr val="tx1"/>
                </a:solidFill>
                <a:latin typeface="Montserrat Regular" panose="00000500000000000000" pitchFamily="2" charset="0"/>
              </a:rPr>
              <a:t>etc</a:t>
            </a:r>
            <a:endParaRPr lang="pt-BR" sz="1200" dirty="0">
              <a:solidFill>
                <a:schemeClr val="tx1"/>
              </a:solidFill>
              <a:latin typeface="Montserrat Regular" panose="00000500000000000000" pitchFamily="2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pt-BR" sz="1200" dirty="0">
              <a:solidFill>
                <a:schemeClr val="tx1"/>
              </a:solidFill>
              <a:latin typeface="Montserrat Regular" panose="00000500000000000000" pitchFamily="2" charset="0"/>
            </a:endParaRPr>
          </a:p>
        </p:txBody>
      </p:sp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79571B79-3F58-15C6-38F6-87FFACAA81DC}"/>
              </a:ext>
            </a:extLst>
          </p:cNvPr>
          <p:cNvSpPr/>
          <p:nvPr/>
        </p:nvSpPr>
        <p:spPr>
          <a:xfrm>
            <a:off x="4076625" y="4258678"/>
            <a:ext cx="1988122" cy="87031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chemeClr val="tx1"/>
                </a:solidFill>
                <a:latin typeface="Montserrat Regular" panose="00000500000000000000" pitchFamily="2" charset="0"/>
              </a:rPr>
              <a:t>Teses de Investimentos,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chemeClr val="tx1"/>
                </a:solidFill>
                <a:latin typeface="Montserrat Regular" panose="00000500000000000000" pitchFamily="2" charset="0"/>
              </a:rPr>
              <a:t>Gestão e alocações,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chemeClr val="tx1"/>
                </a:solidFill>
                <a:latin typeface="Montserrat Regular" panose="00000500000000000000" pitchFamily="2" charset="0"/>
              </a:rPr>
              <a:t>Produtos estruturados</a:t>
            </a:r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C34A8FB0-730E-7E12-C20D-7155ADD7E0BB}"/>
              </a:ext>
            </a:extLst>
          </p:cNvPr>
          <p:cNvSpPr/>
          <p:nvPr/>
        </p:nvSpPr>
        <p:spPr>
          <a:xfrm>
            <a:off x="6205081" y="4332256"/>
            <a:ext cx="2242893" cy="87031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chemeClr val="tx1"/>
                </a:solidFill>
                <a:latin typeface="Montserrat Regular" panose="00000500000000000000" pitchFamily="2" charset="0"/>
              </a:rPr>
              <a:t>Originação,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chemeClr val="tx1"/>
                </a:solidFill>
                <a:latin typeface="Montserrat Regular" panose="00000500000000000000" pitchFamily="2" charset="0"/>
              </a:rPr>
              <a:t>Recomendações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chemeClr val="tx1"/>
                </a:solidFill>
                <a:latin typeface="Montserrat Regular" panose="00000500000000000000" pitchFamily="2" charset="0"/>
              </a:rPr>
              <a:t>Analise de crédito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chemeClr val="tx1"/>
                </a:solidFill>
                <a:latin typeface="Montserrat Regular" panose="00000500000000000000" pitchFamily="2" charset="0"/>
              </a:rPr>
              <a:t>Analise de Fundos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200" dirty="0" err="1">
                <a:solidFill>
                  <a:schemeClr val="tx1"/>
                </a:solidFill>
                <a:latin typeface="Montserrat Regular" panose="00000500000000000000" pitchFamily="2" charset="0"/>
              </a:rPr>
              <a:t>Valuation</a:t>
            </a:r>
            <a:endParaRPr lang="pt-BR" sz="1200" dirty="0">
              <a:solidFill>
                <a:schemeClr val="tx1"/>
              </a:solidFill>
              <a:latin typeface="Montserrat Regular" panose="000005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chemeClr val="tx1"/>
                </a:solidFill>
                <a:latin typeface="Montserrat Regular" panose="00000500000000000000" pitchFamily="2" charset="0"/>
              </a:rPr>
              <a:t>Laudos Imobiliários </a:t>
            </a:r>
            <a:r>
              <a:rPr lang="pt-BR" sz="1200" dirty="0" err="1">
                <a:solidFill>
                  <a:schemeClr val="tx1"/>
                </a:solidFill>
                <a:latin typeface="Montserrat Regular" panose="00000500000000000000" pitchFamily="2" charset="0"/>
              </a:rPr>
              <a:t>etc</a:t>
            </a:r>
            <a:endParaRPr lang="pt-BR" sz="1200" dirty="0">
              <a:solidFill>
                <a:schemeClr val="tx1"/>
              </a:solidFill>
              <a:latin typeface="Montserrat Regular" panose="00000500000000000000" pitchFamily="2" charset="0"/>
            </a:endParaRPr>
          </a:p>
        </p:txBody>
      </p:sp>
      <p:cxnSp>
        <p:nvCxnSpPr>
          <p:cNvPr id="20" name="Conector reto 19">
            <a:extLst>
              <a:ext uri="{FF2B5EF4-FFF2-40B4-BE49-F238E27FC236}">
                <a16:creationId xmlns:a16="http://schemas.microsoft.com/office/drawing/2014/main" id="{53B0EA73-4AFD-B4B6-E6A2-AC924E0CDB3D}"/>
              </a:ext>
            </a:extLst>
          </p:cNvPr>
          <p:cNvCxnSpPr/>
          <p:nvPr/>
        </p:nvCxnSpPr>
        <p:spPr>
          <a:xfrm>
            <a:off x="914400" y="3105150"/>
            <a:ext cx="65055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: Curvo 27">
            <a:extLst>
              <a:ext uri="{FF2B5EF4-FFF2-40B4-BE49-F238E27FC236}">
                <a16:creationId xmlns:a16="http://schemas.microsoft.com/office/drawing/2014/main" id="{1E23EA68-1AD3-48E9-C061-61212A17D8A5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7614832" y="2839082"/>
            <a:ext cx="1345711" cy="1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17">
            <a:extLst>
              <a:ext uri="{FF2B5EF4-FFF2-40B4-BE49-F238E27FC236}">
                <a16:creationId xmlns:a16="http://schemas.microsoft.com/office/drawing/2014/main" id="{145EB5DA-E615-8A1D-CA88-91E210DFD971}"/>
              </a:ext>
            </a:extLst>
          </p:cNvPr>
          <p:cNvSpPr txBox="1"/>
          <p:nvPr/>
        </p:nvSpPr>
        <p:spPr>
          <a:xfrm>
            <a:off x="8685184" y="1890357"/>
            <a:ext cx="2880025" cy="1903278"/>
          </a:xfrm>
          <a:prstGeom prst="rect">
            <a:avLst/>
          </a:prstGeom>
          <a:noFill/>
        </p:spPr>
        <p:txBody>
          <a:bodyPr wrap="square" numCol="1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pt-B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De acordo com a estrutura de marcado de Capitais, iremos observar exemplos de rupturas e escape de Recursos investidos em Fundos e as diversas formas de obter cobertura regulatória.</a:t>
            </a:r>
          </a:p>
        </p:txBody>
      </p:sp>
    </p:spTree>
    <p:extLst>
      <p:ext uri="{BB962C8B-B14F-4D97-AF65-F5344CB8AC3E}">
        <p14:creationId xmlns:p14="http://schemas.microsoft.com/office/powerpoint/2010/main" val="3064088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76A6EEDB-5AA2-A163-C2B5-04C91A063FDD}"/>
              </a:ext>
            </a:extLst>
          </p:cNvPr>
          <p:cNvSpPr txBox="1"/>
          <p:nvPr/>
        </p:nvSpPr>
        <p:spPr>
          <a:xfrm>
            <a:off x="358266" y="1433482"/>
            <a:ext cx="11184867" cy="1595501"/>
          </a:xfrm>
          <a:prstGeom prst="rect">
            <a:avLst/>
          </a:prstGeom>
          <a:noFill/>
        </p:spPr>
        <p:txBody>
          <a:bodyPr wrap="square" numCol="1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pt-B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Os fundos estressados, foram de fato veículos de “dragagem” de dinheiro, e uma sucessão de investimentos com desvios de finalidade dos recursos,</a:t>
            </a:r>
          </a:p>
          <a:p>
            <a:pPr algn="just">
              <a:lnSpc>
                <a:spcPts val="2400"/>
              </a:lnSpc>
            </a:pPr>
            <a:endParaRPr lang="pt-BR" sz="1300" dirty="0">
              <a:solidFill>
                <a:schemeClr val="tx1">
                  <a:lumMod val="75000"/>
                  <a:lumOff val="25000"/>
                </a:schemeClr>
              </a:solidFill>
              <a:latin typeface="Montserrat" pitchFamily="2" charset="77"/>
            </a:endParaRPr>
          </a:p>
          <a:p>
            <a:pPr algn="just">
              <a:lnSpc>
                <a:spcPts val="2400"/>
              </a:lnSpc>
            </a:pPr>
            <a:r>
              <a:rPr lang="pt-B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No entanto, é importante dizer que  no mercado de RPPS, os prestadores de serviço são os agentes que ligam os Recursos aos investimentos finais: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1C091DC-CD24-CFF5-3898-236CD9CDF996}"/>
              </a:ext>
            </a:extLst>
          </p:cNvPr>
          <p:cNvGrpSpPr/>
          <p:nvPr/>
        </p:nvGrpSpPr>
        <p:grpSpPr>
          <a:xfrm>
            <a:off x="-30765" y="-29726"/>
            <a:ext cx="12322169" cy="97713"/>
            <a:chOff x="0" y="-144780"/>
            <a:chExt cx="12070080" cy="152159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8E7C102-5D79-938E-17E3-9B4703F903FA}"/>
                </a:ext>
              </a:extLst>
            </p:cNvPr>
            <p:cNvSpPr/>
            <p:nvPr/>
          </p:nvSpPr>
          <p:spPr>
            <a:xfrm>
              <a:off x="0" y="-144780"/>
              <a:ext cx="4023360" cy="152159"/>
            </a:xfrm>
            <a:prstGeom prst="rect">
              <a:avLst/>
            </a:prstGeom>
            <a:solidFill>
              <a:srgbClr val="4EAC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8F85443-FD31-817F-17F1-36660250E8E8}"/>
                </a:ext>
              </a:extLst>
            </p:cNvPr>
            <p:cNvSpPr/>
            <p:nvPr/>
          </p:nvSpPr>
          <p:spPr>
            <a:xfrm>
              <a:off x="4023360" y="-144780"/>
              <a:ext cx="4023360" cy="152159"/>
            </a:xfrm>
            <a:prstGeom prst="rect">
              <a:avLst/>
            </a:prstGeom>
            <a:solidFill>
              <a:srgbClr val="2553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F4E867A-DD02-2CFF-33C9-5563F07227E4}"/>
                </a:ext>
              </a:extLst>
            </p:cNvPr>
            <p:cNvSpPr/>
            <p:nvPr/>
          </p:nvSpPr>
          <p:spPr>
            <a:xfrm>
              <a:off x="8046720" y="-144780"/>
              <a:ext cx="4023360" cy="152159"/>
            </a:xfrm>
            <a:prstGeom prst="rect">
              <a:avLst/>
            </a:prstGeom>
            <a:solidFill>
              <a:srgbClr val="BCBE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30" name="object 2">
            <a:extLst>
              <a:ext uri="{FF2B5EF4-FFF2-40B4-BE49-F238E27FC236}">
                <a16:creationId xmlns:a16="http://schemas.microsoft.com/office/drawing/2014/main" id="{FC84E1C5-75F0-66C8-5E39-655D3A4D7476}"/>
              </a:ext>
            </a:extLst>
          </p:cNvPr>
          <p:cNvSpPr/>
          <p:nvPr/>
        </p:nvSpPr>
        <p:spPr>
          <a:xfrm>
            <a:off x="11356848" y="175967"/>
            <a:ext cx="764061" cy="304502"/>
          </a:xfrm>
          <a:prstGeom prst="rect">
            <a:avLst/>
          </a:prstGeom>
          <a:blipFill dpi="0" rotWithShape="1">
            <a:blip r:embed="rId2" cstate="print">
              <a:alphaModFix amt="34909"/>
            </a:blip>
            <a:srcRect/>
            <a:stretch>
              <a:fillRect t="2" b="-58031"/>
            </a:stretch>
          </a:blipFill>
        </p:spPr>
        <p:txBody>
          <a:bodyPr wrap="square" lIns="0" tIns="0" rIns="0" bIns="0" rtlCol="0"/>
          <a:lstStyle/>
          <a:p>
            <a:endParaRPr sz="14509" dirty="0"/>
          </a:p>
        </p:txBody>
      </p:sp>
      <p:sp>
        <p:nvSpPr>
          <p:cNvPr id="2" name="TextBox 7">
            <a:extLst>
              <a:ext uri="{FF2B5EF4-FFF2-40B4-BE49-F238E27FC236}">
                <a16:creationId xmlns:a16="http://schemas.microsoft.com/office/drawing/2014/main" id="{F8807D4A-57D4-46E9-F166-34FA69773037}"/>
              </a:ext>
            </a:extLst>
          </p:cNvPr>
          <p:cNvSpPr txBox="1"/>
          <p:nvPr/>
        </p:nvSpPr>
        <p:spPr>
          <a:xfrm>
            <a:off x="358265" y="335236"/>
            <a:ext cx="107807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spc="200" dirty="0">
                <a:solidFill>
                  <a:srgbClr val="255454"/>
                </a:solidFill>
                <a:latin typeface="Montserrat" pitchFamily="2" charset="77"/>
              </a:rPr>
              <a:t>Estrutura Regulatória e atuação dos prestadores de serviço  </a:t>
            </a:r>
            <a:endParaRPr lang="en-BR" sz="2400" b="1" spc="200" dirty="0">
              <a:solidFill>
                <a:srgbClr val="255454"/>
              </a:solidFill>
              <a:latin typeface="Montserrat" pitchFamily="2" charset="77"/>
            </a:endParaRPr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33B7E3BE-E856-0725-50D9-1427F49CD41B}"/>
              </a:ext>
            </a:extLst>
          </p:cNvPr>
          <p:cNvSpPr/>
          <p:nvPr/>
        </p:nvSpPr>
        <p:spPr>
          <a:xfrm>
            <a:off x="4563465" y="3894279"/>
            <a:ext cx="1264680" cy="596896"/>
          </a:xfrm>
          <a:prstGeom prst="roundRect">
            <a:avLst/>
          </a:prstGeom>
          <a:solidFill>
            <a:srgbClr val="25535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latin typeface="Montserrat Regular" panose="00000500000000000000" pitchFamily="2" charset="0"/>
              </a:rPr>
              <a:t>Distribuidor</a:t>
            </a: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F4FABCDC-CBE8-152D-C06C-3DA86CE7A592}"/>
              </a:ext>
            </a:extLst>
          </p:cNvPr>
          <p:cNvSpPr/>
          <p:nvPr/>
        </p:nvSpPr>
        <p:spPr>
          <a:xfrm>
            <a:off x="2783461" y="4397471"/>
            <a:ext cx="1560946" cy="653473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latin typeface="Montserrat Regular" panose="00000500000000000000" pitchFamily="2" charset="0"/>
              </a:rPr>
              <a:t>Consultoria</a:t>
            </a:r>
          </a:p>
          <a:p>
            <a:pPr algn="ctr"/>
            <a:r>
              <a:rPr lang="pt-BR" sz="1200" dirty="0">
                <a:latin typeface="Montserrat Regular" panose="00000500000000000000" pitchFamily="2" charset="0"/>
              </a:rPr>
              <a:t>Concorrências publicas</a:t>
            </a: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882C512E-E1B5-820B-B1A7-7D0508CAE864}"/>
              </a:ext>
            </a:extLst>
          </p:cNvPr>
          <p:cNvSpPr/>
          <p:nvPr/>
        </p:nvSpPr>
        <p:spPr>
          <a:xfrm>
            <a:off x="2783461" y="3662832"/>
            <a:ext cx="1560946" cy="653473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latin typeface="Montserrat Regular" panose="00000500000000000000" pitchFamily="2" charset="0"/>
              </a:rPr>
              <a:t>RPPS</a:t>
            </a:r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66733969-D128-94BA-C677-EED85C067BEC}"/>
              </a:ext>
            </a:extLst>
          </p:cNvPr>
          <p:cNvSpPr/>
          <p:nvPr/>
        </p:nvSpPr>
        <p:spPr>
          <a:xfrm>
            <a:off x="392168" y="3774733"/>
            <a:ext cx="1560946" cy="653473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latin typeface="Montserrat Regular" panose="00000500000000000000" pitchFamily="2" charset="0"/>
              </a:rPr>
              <a:t>Oferta de Fundos</a:t>
            </a: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4F3FA625-162C-11D6-A64F-6176CC98040A}"/>
              </a:ext>
            </a:extLst>
          </p:cNvPr>
          <p:cNvSpPr/>
          <p:nvPr/>
        </p:nvSpPr>
        <p:spPr>
          <a:xfrm>
            <a:off x="9478067" y="3833718"/>
            <a:ext cx="2065066" cy="870314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latin typeface="Montserrat Regular" panose="00000500000000000000" pitchFamily="2" charset="0"/>
              </a:rPr>
              <a:t>INVESTIMENTOS</a:t>
            </a:r>
          </a:p>
          <a:p>
            <a:pPr algn="ctr"/>
            <a:r>
              <a:rPr lang="pt-BR" sz="1200" dirty="0">
                <a:latin typeface="Montserrat Regular" panose="00000500000000000000" pitchFamily="2" charset="0"/>
              </a:rPr>
              <a:t>Fundos e ou Ativos</a:t>
            </a:r>
          </a:p>
          <a:p>
            <a:pPr algn="ctr"/>
            <a:r>
              <a:rPr lang="pt-BR" sz="1200" dirty="0">
                <a:latin typeface="Montserrat Regular" panose="00000500000000000000" pitchFamily="2" charset="0"/>
              </a:rPr>
              <a:t>$$</a:t>
            </a: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852AF5D6-5685-82F1-1E27-C0B33CCA316F}"/>
              </a:ext>
            </a:extLst>
          </p:cNvPr>
          <p:cNvSpPr/>
          <p:nvPr/>
        </p:nvSpPr>
        <p:spPr>
          <a:xfrm>
            <a:off x="7523641" y="3922567"/>
            <a:ext cx="1560946" cy="621529"/>
          </a:xfrm>
          <a:prstGeom prst="roundRect">
            <a:avLst/>
          </a:prstGeom>
          <a:solidFill>
            <a:srgbClr val="194B4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latin typeface="Montserrat Regular" panose="00000500000000000000" pitchFamily="2" charset="0"/>
              </a:rPr>
              <a:t>Administrador</a:t>
            </a:r>
          </a:p>
          <a:p>
            <a:pPr algn="ctr"/>
            <a:r>
              <a:rPr lang="pt-BR" sz="1200" dirty="0">
                <a:latin typeface="Montserrat Regular" panose="00000500000000000000" pitchFamily="2" charset="0"/>
              </a:rPr>
              <a:t> Custodiante</a:t>
            </a: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3723A084-935F-A373-A575-B7C99B737286}"/>
              </a:ext>
            </a:extLst>
          </p:cNvPr>
          <p:cNvSpPr/>
          <p:nvPr/>
        </p:nvSpPr>
        <p:spPr>
          <a:xfrm>
            <a:off x="5943522" y="3922567"/>
            <a:ext cx="1513385" cy="596896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latin typeface="Montserrat Regular" panose="00000500000000000000" pitchFamily="2" charset="0"/>
              </a:rPr>
              <a:t>Gestor</a:t>
            </a:r>
          </a:p>
        </p:txBody>
      </p:sp>
      <p:cxnSp>
        <p:nvCxnSpPr>
          <p:cNvPr id="4" name="Conector de Seta Reta 3">
            <a:extLst>
              <a:ext uri="{FF2B5EF4-FFF2-40B4-BE49-F238E27FC236}">
                <a16:creationId xmlns:a16="http://schemas.microsoft.com/office/drawing/2014/main" id="{7999B762-2833-11A1-FFA1-48B50B1D4E24}"/>
              </a:ext>
            </a:extLst>
          </p:cNvPr>
          <p:cNvCxnSpPr/>
          <p:nvPr/>
        </p:nvCxnSpPr>
        <p:spPr>
          <a:xfrm>
            <a:off x="1350067" y="6095998"/>
            <a:ext cx="8128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ipse 11">
            <a:extLst>
              <a:ext uri="{FF2B5EF4-FFF2-40B4-BE49-F238E27FC236}">
                <a16:creationId xmlns:a16="http://schemas.microsoft.com/office/drawing/2014/main" id="{E2863538-A09C-8DDE-EAFE-7F835BD704CF}"/>
              </a:ext>
            </a:extLst>
          </p:cNvPr>
          <p:cNvSpPr/>
          <p:nvPr/>
        </p:nvSpPr>
        <p:spPr>
          <a:xfrm>
            <a:off x="2201615" y="2918691"/>
            <a:ext cx="2960176" cy="2604648"/>
          </a:xfrm>
          <a:prstGeom prst="ellipse">
            <a:avLst/>
          </a:prstGeom>
          <a:noFill/>
          <a:ln>
            <a:prstDash val="lg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DF26ACB7-A90F-BC91-46B4-A3E89648F61C}"/>
              </a:ext>
            </a:extLst>
          </p:cNvPr>
          <p:cNvSpPr/>
          <p:nvPr/>
        </p:nvSpPr>
        <p:spPr>
          <a:xfrm>
            <a:off x="5306770" y="2984299"/>
            <a:ext cx="4026318" cy="2539017"/>
          </a:xfrm>
          <a:prstGeom prst="ellipse">
            <a:avLst/>
          </a:prstGeom>
          <a:noFill/>
          <a:ln>
            <a:prstDash val="lg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ACAEF295-960F-3786-13C8-40B665135CBD}"/>
              </a:ext>
            </a:extLst>
          </p:cNvPr>
          <p:cNvSpPr/>
          <p:nvPr/>
        </p:nvSpPr>
        <p:spPr>
          <a:xfrm>
            <a:off x="2720926" y="5308456"/>
            <a:ext cx="1686016" cy="4297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latin typeface="Montserrat Regular" panose="00000500000000000000" pitchFamily="2" charset="0"/>
              </a:rPr>
              <a:t>Decisão de Alocação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3062FD02-D171-9F46-4EEC-405DDB9F8629}"/>
              </a:ext>
            </a:extLst>
          </p:cNvPr>
          <p:cNvSpPr/>
          <p:nvPr/>
        </p:nvSpPr>
        <p:spPr>
          <a:xfrm>
            <a:off x="6588622" y="5259877"/>
            <a:ext cx="1686016" cy="4297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latin typeface="Montserrat Regular" panose="00000500000000000000" pitchFamily="2" charset="0"/>
              </a:rPr>
              <a:t>Incentivos Reais?</a:t>
            </a:r>
          </a:p>
          <a:p>
            <a:pPr algn="ctr"/>
            <a:r>
              <a:rPr lang="pt-BR" sz="1200" dirty="0">
                <a:latin typeface="Montserrat Regular" panose="00000500000000000000" pitchFamily="2" charset="0"/>
              </a:rPr>
              <a:t>Diligencias?</a:t>
            </a:r>
          </a:p>
        </p:txBody>
      </p:sp>
      <p:sp>
        <p:nvSpPr>
          <p:cNvPr id="26" name="Retângulo: Cantos Arredondados 25">
            <a:extLst>
              <a:ext uri="{FF2B5EF4-FFF2-40B4-BE49-F238E27FC236}">
                <a16:creationId xmlns:a16="http://schemas.microsoft.com/office/drawing/2014/main" id="{54BEB6D1-8AA9-72FE-2117-919721470B19}"/>
              </a:ext>
            </a:extLst>
          </p:cNvPr>
          <p:cNvSpPr/>
          <p:nvPr/>
        </p:nvSpPr>
        <p:spPr>
          <a:xfrm>
            <a:off x="2783461" y="3151266"/>
            <a:ext cx="1560946" cy="429719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latin typeface="Montserrat Regular" panose="00000500000000000000" pitchFamily="2" charset="0"/>
              </a:rPr>
              <a:t>Gestão </a:t>
            </a:r>
          </a:p>
          <a:p>
            <a:pPr algn="ctr"/>
            <a:r>
              <a:rPr lang="pt-BR" sz="1200" dirty="0">
                <a:latin typeface="Montserrat Regular" panose="00000500000000000000" pitchFamily="2" charset="0"/>
              </a:rPr>
              <a:t>Comite</a:t>
            </a:r>
          </a:p>
        </p:txBody>
      </p:sp>
      <p:sp>
        <p:nvSpPr>
          <p:cNvPr id="27" name="Retângulo: Cantos Arredondados 26">
            <a:extLst>
              <a:ext uri="{FF2B5EF4-FFF2-40B4-BE49-F238E27FC236}">
                <a16:creationId xmlns:a16="http://schemas.microsoft.com/office/drawing/2014/main" id="{134378C5-F80A-A9A7-DBF9-38784AE48D9D}"/>
              </a:ext>
            </a:extLst>
          </p:cNvPr>
          <p:cNvSpPr/>
          <p:nvPr/>
        </p:nvSpPr>
        <p:spPr>
          <a:xfrm>
            <a:off x="6588623" y="3094988"/>
            <a:ext cx="1513474" cy="596896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latin typeface="Montserrat Regular" panose="00000500000000000000" pitchFamily="2" charset="0"/>
              </a:rPr>
              <a:t>Restrições mercadológicas</a:t>
            </a:r>
          </a:p>
          <a:p>
            <a:pPr algn="ctr"/>
            <a:r>
              <a:rPr lang="pt-BR" sz="1200" dirty="0">
                <a:latin typeface="Montserrat Regular" panose="00000500000000000000" pitchFamily="2" charset="0"/>
              </a:rPr>
              <a:t>regulatório</a:t>
            </a:r>
          </a:p>
        </p:txBody>
      </p:sp>
    </p:spTree>
    <p:extLst>
      <p:ext uri="{BB962C8B-B14F-4D97-AF65-F5344CB8AC3E}">
        <p14:creationId xmlns:p14="http://schemas.microsoft.com/office/powerpoint/2010/main" val="1284893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F1C091DC-CD24-CFF5-3898-236CD9CDF996}"/>
              </a:ext>
            </a:extLst>
          </p:cNvPr>
          <p:cNvGrpSpPr/>
          <p:nvPr/>
        </p:nvGrpSpPr>
        <p:grpSpPr>
          <a:xfrm>
            <a:off x="-30765" y="-29726"/>
            <a:ext cx="12322169" cy="97713"/>
            <a:chOff x="0" y="-144780"/>
            <a:chExt cx="12070080" cy="152159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8E7C102-5D79-938E-17E3-9B4703F903FA}"/>
                </a:ext>
              </a:extLst>
            </p:cNvPr>
            <p:cNvSpPr/>
            <p:nvPr/>
          </p:nvSpPr>
          <p:spPr>
            <a:xfrm>
              <a:off x="0" y="-144780"/>
              <a:ext cx="4023360" cy="152159"/>
            </a:xfrm>
            <a:prstGeom prst="rect">
              <a:avLst/>
            </a:prstGeom>
            <a:solidFill>
              <a:srgbClr val="4EAC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8F85443-FD31-817F-17F1-36660250E8E8}"/>
                </a:ext>
              </a:extLst>
            </p:cNvPr>
            <p:cNvSpPr/>
            <p:nvPr/>
          </p:nvSpPr>
          <p:spPr>
            <a:xfrm>
              <a:off x="4023360" y="-144780"/>
              <a:ext cx="4023360" cy="152159"/>
            </a:xfrm>
            <a:prstGeom prst="rect">
              <a:avLst/>
            </a:prstGeom>
            <a:solidFill>
              <a:srgbClr val="2553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F4E867A-DD02-2CFF-33C9-5563F07227E4}"/>
                </a:ext>
              </a:extLst>
            </p:cNvPr>
            <p:cNvSpPr/>
            <p:nvPr/>
          </p:nvSpPr>
          <p:spPr>
            <a:xfrm>
              <a:off x="8046720" y="-144780"/>
              <a:ext cx="4023360" cy="152159"/>
            </a:xfrm>
            <a:prstGeom prst="rect">
              <a:avLst/>
            </a:prstGeom>
            <a:solidFill>
              <a:srgbClr val="BCBE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30" name="object 2">
            <a:extLst>
              <a:ext uri="{FF2B5EF4-FFF2-40B4-BE49-F238E27FC236}">
                <a16:creationId xmlns:a16="http://schemas.microsoft.com/office/drawing/2014/main" id="{FC84E1C5-75F0-66C8-5E39-655D3A4D7476}"/>
              </a:ext>
            </a:extLst>
          </p:cNvPr>
          <p:cNvSpPr/>
          <p:nvPr/>
        </p:nvSpPr>
        <p:spPr>
          <a:xfrm>
            <a:off x="11356848" y="175967"/>
            <a:ext cx="764061" cy="304502"/>
          </a:xfrm>
          <a:prstGeom prst="rect">
            <a:avLst/>
          </a:prstGeom>
          <a:blipFill dpi="0" rotWithShape="1">
            <a:blip r:embed="rId2" cstate="print">
              <a:alphaModFix amt="34909"/>
            </a:blip>
            <a:srcRect/>
            <a:stretch>
              <a:fillRect t="2" b="-58031"/>
            </a:stretch>
          </a:blipFill>
        </p:spPr>
        <p:txBody>
          <a:bodyPr wrap="square" lIns="0" tIns="0" rIns="0" bIns="0" rtlCol="0"/>
          <a:lstStyle/>
          <a:p>
            <a:endParaRPr sz="14509" dirty="0"/>
          </a:p>
        </p:txBody>
      </p:sp>
      <p:sp>
        <p:nvSpPr>
          <p:cNvPr id="2" name="TextBox 7">
            <a:extLst>
              <a:ext uri="{FF2B5EF4-FFF2-40B4-BE49-F238E27FC236}">
                <a16:creationId xmlns:a16="http://schemas.microsoft.com/office/drawing/2014/main" id="{F8807D4A-57D4-46E9-F166-34FA69773037}"/>
              </a:ext>
            </a:extLst>
          </p:cNvPr>
          <p:cNvSpPr txBox="1"/>
          <p:nvPr/>
        </p:nvSpPr>
        <p:spPr>
          <a:xfrm>
            <a:off x="358265" y="335236"/>
            <a:ext cx="107807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spc="200" dirty="0">
                <a:solidFill>
                  <a:srgbClr val="255454"/>
                </a:solidFill>
                <a:latin typeface="Montserrat" pitchFamily="2" charset="77"/>
              </a:rPr>
              <a:t>“Drible“ da estrutura Regulatória e atuação dos prestadores de serviço  </a:t>
            </a:r>
            <a:endParaRPr lang="en-BR" sz="2400" b="1" spc="200" dirty="0">
              <a:solidFill>
                <a:srgbClr val="255454"/>
              </a:solidFill>
              <a:latin typeface="Montserrat" pitchFamily="2" charset="77"/>
            </a:endParaRPr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33B7E3BE-E856-0725-50D9-1427F49CD41B}"/>
              </a:ext>
            </a:extLst>
          </p:cNvPr>
          <p:cNvSpPr/>
          <p:nvPr/>
        </p:nvSpPr>
        <p:spPr>
          <a:xfrm>
            <a:off x="2917732" y="3248408"/>
            <a:ext cx="1168506" cy="574906"/>
          </a:xfrm>
          <a:prstGeom prst="roundRect">
            <a:avLst/>
          </a:prstGeom>
          <a:solidFill>
            <a:srgbClr val="25535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>
                <a:latin typeface="Montserrat Regular" panose="00000500000000000000" pitchFamily="2" charset="0"/>
              </a:rPr>
              <a:t>Distribuidor</a:t>
            </a: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F4FABCDC-CBE8-152D-C06C-3DA86CE7A592}"/>
              </a:ext>
            </a:extLst>
          </p:cNvPr>
          <p:cNvSpPr/>
          <p:nvPr/>
        </p:nvSpPr>
        <p:spPr>
          <a:xfrm>
            <a:off x="2724396" y="4487960"/>
            <a:ext cx="1560946" cy="653473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>
                <a:latin typeface="Montserrat Regular" panose="00000500000000000000" pitchFamily="2" charset="0"/>
              </a:rPr>
              <a:t>Consultoria</a:t>
            </a:r>
          </a:p>
          <a:p>
            <a:pPr algn="ctr"/>
            <a:r>
              <a:rPr lang="pt-BR" sz="1000" dirty="0">
                <a:latin typeface="Montserrat Regular" panose="00000500000000000000" pitchFamily="2" charset="0"/>
              </a:rPr>
              <a:t>Credito ou Investimentos</a:t>
            </a: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882C512E-E1B5-820B-B1A7-7D0508CAE864}"/>
              </a:ext>
            </a:extLst>
          </p:cNvPr>
          <p:cNvSpPr/>
          <p:nvPr/>
        </p:nvSpPr>
        <p:spPr>
          <a:xfrm>
            <a:off x="129818" y="1532596"/>
            <a:ext cx="1560946" cy="4174837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latin typeface="Montserrat Regular" panose="00000500000000000000" pitchFamily="2" charset="0"/>
              </a:rPr>
              <a:t>Investidores</a:t>
            </a:r>
          </a:p>
          <a:p>
            <a:pPr algn="ctr"/>
            <a:r>
              <a:rPr lang="pt-BR" sz="1200" dirty="0">
                <a:latin typeface="Montserrat Regular" panose="00000500000000000000" pitchFamily="2" charset="0"/>
              </a:rPr>
              <a:t>Tese de Investimento em Renda Fixa</a:t>
            </a:r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66733969-D128-94BA-C677-EED85C067BEC}"/>
              </a:ext>
            </a:extLst>
          </p:cNvPr>
          <p:cNvSpPr/>
          <p:nvPr/>
        </p:nvSpPr>
        <p:spPr>
          <a:xfrm>
            <a:off x="2679136" y="2537310"/>
            <a:ext cx="1560946" cy="653473"/>
          </a:xfrm>
          <a:prstGeom prst="roundRect">
            <a:avLst/>
          </a:prstGeom>
          <a:solidFill>
            <a:srgbClr val="25535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>
                <a:latin typeface="Montserrat Regular" panose="00000500000000000000" pitchFamily="2" charset="0"/>
              </a:rPr>
              <a:t>Oferta de Fundos 1</a:t>
            </a: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4F3FA625-162C-11D6-A64F-6176CC98040A}"/>
              </a:ext>
            </a:extLst>
          </p:cNvPr>
          <p:cNvSpPr/>
          <p:nvPr/>
        </p:nvSpPr>
        <p:spPr>
          <a:xfrm>
            <a:off x="9478068" y="1931753"/>
            <a:ext cx="2390660" cy="2984745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>
                <a:latin typeface="Montserrat Regular" panose="00000500000000000000" pitchFamily="2" charset="0"/>
              </a:rPr>
              <a:t>INVESTIMENTOS: </a:t>
            </a:r>
          </a:p>
          <a:p>
            <a:pPr algn="ctr"/>
            <a:endParaRPr lang="pt-BR" sz="1000" dirty="0">
              <a:latin typeface="Montserrat Regular" panose="00000500000000000000" pitchFamily="2" charset="0"/>
            </a:endParaRPr>
          </a:p>
          <a:p>
            <a:r>
              <a:rPr lang="pt-BR" sz="1000" dirty="0">
                <a:latin typeface="Montserrat Regular" panose="00000500000000000000" pitchFamily="2" charset="0"/>
              </a:rPr>
              <a:t>Fundos e ou Ativos Finais $$</a:t>
            </a:r>
          </a:p>
          <a:p>
            <a:pPr algn="ctr"/>
            <a:endParaRPr lang="pt-BR" sz="1000" dirty="0">
              <a:latin typeface="Montserrat Regular" panose="000005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000" dirty="0">
                <a:latin typeface="Montserrat Regular" panose="00000500000000000000" pitchFamily="2" charset="0"/>
              </a:rPr>
              <a:t>Fundos Ilíquidos,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000" dirty="0">
                <a:latin typeface="Montserrat Regular" panose="00000500000000000000" pitchFamily="2" charset="0"/>
              </a:rPr>
              <a:t>FIPS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000" dirty="0">
                <a:latin typeface="Montserrat Regular" panose="00000500000000000000" pitchFamily="2" charset="0"/>
              </a:rPr>
              <a:t>Participação em Investidas,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000" dirty="0">
                <a:latin typeface="Montserrat Regular" panose="00000500000000000000" pitchFamily="2" charset="0"/>
              </a:rPr>
              <a:t>FIM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000" dirty="0">
                <a:latin typeface="Montserrat Regular" panose="00000500000000000000" pitchFamily="2" charset="0"/>
              </a:rPr>
              <a:t>Crédito Privado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000" dirty="0">
                <a:latin typeface="Montserrat Regular" panose="00000500000000000000" pitchFamily="2" charset="0"/>
              </a:rPr>
              <a:t>Fundos Imobiliários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000" dirty="0">
                <a:latin typeface="Montserrat Regular" panose="00000500000000000000" pitchFamily="2" charset="0"/>
              </a:rPr>
              <a:t>Loteamentos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000" dirty="0" err="1">
                <a:latin typeface="Montserrat Regular" panose="00000500000000000000" pitchFamily="2" charset="0"/>
              </a:rPr>
              <a:t>Etc</a:t>
            </a:r>
            <a:endParaRPr lang="pt-BR" sz="1000" dirty="0">
              <a:latin typeface="Montserrat Regular" panose="00000500000000000000" pitchFamily="2" charset="0"/>
            </a:endParaRPr>
          </a:p>
          <a:p>
            <a:pPr algn="ctr"/>
            <a:endParaRPr lang="pt-BR" sz="1000" dirty="0">
              <a:latin typeface="Montserrat Regular" panose="00000500000000000000" pitchFamily="2" charset="0"/>
            </a:endParaRP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852AF5D6-5685-82F1-1E27-C0B33CCA316F}"/>
              </a:ext>
            </a:extLst>
          </p:cNvPr>
          <p:cNvSpPr/>
          <p:nvPr/>
        </p:nvSpPr>
        <p:spPr>
          <a:xfrm>
            <a:off x="2040960" y="3853613"/>
            <a:ext cx="1374117" cy="574906"/>
          </a:xfrm>
          <a:prstGeom prst="roundRect">
            <a:avLst/>
          </a:prstGeom>
          <a:solidFill>
            <a:srgbClr val="25535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>
                <a:latin typeface="Montserrat Regular" panose="00000500000000000000" pitchFamily="2" charset="0"/>
              </a:rPr>
              <a:t>Administrador</a:t>
            </a:r>
          </a:p>
          <a:p>
            <a:pPr algn="ctr"/>
            <a:r>
              <a:rPr lang="pt-BR" sz="1000" dirty="0">
                <a:latin typeface="Montserrat Regular" panose="00000500000000000000" pitchFamily="2" charset="0"/>
              </a:rPr>
              <a:t> Custodiante</a:t>
            </a: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3723A084-935F-A373-A575-B7C99B737286}"/>
              </a:ext>
            </a:extLst>
          </p:cNvPr>
          <p:cNvSpPr/>
          <p:nvPr/>
        </p:nvSpPr>
        <p:spPr>
          <a:xfrm>
            <a:off x="3486399" y="3886054"/>
            <a:ext cx="1385715" cy="509329"/>
          </a:xfrm>
          <a:prstGeom prst="roundRect">
            <a:avLst/>
          </a:prstGeom>
          <a:solidFill>
            <a:srgbClr val="25535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>
                <a:latin typeface="Montserrat Regular" panose="00000500000000000000" pitchFamily="2" charset="0"/>
              </a:rPr>
              <a:t>Gestor</a:t>
            </a:r>
          </a:p>
        </p:txBody>
      </p:sp>
      <p:cxnSp>
        <p:nvCxnSpPr>
          <p:cNvPr id="4" name="Conector de Seta Reta 3">
            <a:extLst>
              <a:ext uri="{FF2B5EF4-FFF2-40B4-BE49-F238E27FC236}">
                <a16:creationId xmlns:a16="http://schemas.microsoft.com/office/drawing/2014/main" id="{7999B762-2833-11A1-FFA1-48B50B1D4E24}"/>
              </a:ext>
            </a:extLst>
          </p:cNvPr>
          <p:cNvCxnSpPr/>
          <p:nvPr/>
        </p:nvCxnSpPr>
        <p:spPr>
          <a:xfrm>
            <a:off x="1765700" y="6049818"/>
            <a:ext cx="8128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tângulo: Cantos Arredondados 26">
            <a:extLst>
              <a:ext uri="{FF2B5EF4-FFF2-40B4-BE49-F238E27FC236}">
                <a16:creationId xmlns:a16="http://schemas.microsoft.com/office/drawing/2014/main" id="{134378C5-F80A-A9A7-DBF9-38784AE48D9D}"/>
              </a:ext>
            </a:extLst>
          </p:cNvPr>
          <p:cNvSpPr/>
          <p:nvPr/>
        </p:nvSpPr>
        <p:spPr>
          <a:xfrm>
            <a:off x="2092959" y="1513391"/>
            <a:ext cx="2771586" cy="596896"/>
          </a:xfrm>
          <a:prstGeom prst="roundRect">
            <a:avLst/>
          </a:prstGeom>
          <a:solidFill>
            <a:srgbClr val="25535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>
                <a:latin typeface="Montserrat Regular" panose="00000500000000000000" pitchFamily="2" charset="0"/>
              </a:rPr>
              <a:t>Restrições mercadológicas</a:t>
            </a:r>
          </a:p>
          <a:p>
            <a:pPr algn="ctr"/>
            <a:r>
              <a:rPr lang="pt-BR" sz="1000" dirty="0">
                <a:latin typeface="Montserrat Regular" panose="00000500000000000000" pitchFamily="2" charset="0"/>
              </a:rPr>
              <a:t>regulatório</a:t>
            </a:r>
          </a:p>
        </p:txBody>
      </p: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0AA204CC-368A-7BE4-13E4-9665C7772268}"/>
              </a:ext>
            </a:extLst>
          </p:cNvPr>
          <p:cNvSpPr/>
          <p:nvPr/>
        </p:nvSpPr>
        <p:spPr>
          <a:xfrm>
            <a:off x="5919604" y="2486830"/>
            <a:ext cx="1560946" cy="653473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>
                <a:latin typeface="Montserrat Regular" panose="00000500000000000000" pitchFamily="2" charset="0"/>
              </a:rPr>
              <a:t>Oferta de Fundos 2</a:t>
            </a:r>
          </a:p>
        </p:txBody>
      </p:sp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BB66D217-397F-8B68-B113-E8A0EDDA5C49}"/>
              </a:ext>
            </a:extLst>
          </p:cNvPr>
          <p:cNvSpPr/>
          <p:nvPr/>
        </p:nvSpPr>
        <p:spPr>
          <a:xfrm>
            <a:off x="6053277" y="3206755"/>
            <a:ext cx="1264680" cy="59689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>
                <a:latin typeface="Montserrat Regular" panose="00000500000000000000" pitchFamily="2" charset="0"/>
              </a:rPr>
              <a:t>Distribuidor</a:t>
            </a:r>
          </a:p>
        </p:txBody>
      </p:sp>
      <p:cxnSp>
        <p:nvCxnSpPr>
          <p:cNvPr id="19" name="Conector de Seta Reta 18">
            <a:extLst>
              <a:ext uri="{FF2B5EF4-FFF2-40B4-BE49-F238E27FC236}">
                <a16:creationId xmlns:a16="http://schemas.microsoft.com/office/drawing/2014/main" id="{D4618BD6-F81F-3D4B-E716-FB5E7523A1BD}"/>
              </a:ext>
            </a:extLst>
          </p:cNvPr>
          <p:cNvCxnSpPr>
            <a:cxnSpLocks/>
          </p:cNvCxnSpPr>
          <p:nvPr/>
        </p:nvCxnSpPr>
        <p:spPr>
          <a:xfrm flipV="1">
            <a:off x="4538114" y="2735859"/>
            <a:ext cx="1111933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de Seta Reta 24">
            <a:extLst>
              <a:ext uri="{FF2B5EF4-FFF2-40B4-BE49-F238E27FC236}">
                <a16:creationId xmlns:a16="http://schemas.microsoft.com/office/drawing/2014/main" id="{7C9E9305-99DA-8719-C509-CF429061EB16}"/>
              </a:ext>
            </a:extLst>
          </p:cNvPr>
          <p:cNvCxnSpPr>
            <a:cxnSpLocks/>
          </p:cNvCxnSpPr>
          <p:nvPr/>
        </p:nvCxnSpPr>
        <p:spPr>
          <a:xfrm>
            <a:off x="8019663" y="2732392"/>
            <a:ext cx="1108363" cy="0"/>
          </a:xfrm>
          <a:prstGeom prst="straightConnector1">
            <a:avLst/>
          </a:prstGeom>
          <a:ln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tângulo: Cantos Arredondados 28">
            <a:extLst>
              <a:ext uri="{FF2B5EF4-FFF2-40B4-BE49-F238E27FC236}">
                <a16:creationId xmlns:a16="http://schemas.microsoft.com/office/drawing/2014/main" id="{EC97729E-7BDB-30D3-CA07-F3704A8C56A6}"/>
              </a:ext>
            </a:extLst>
          </p:cNvPr>
          <p:cNvSpPr/>
          <p:nvPr/>
        </p:nvSpPr>
        <p:spPr>
          <a:xfrm>
            <a:off x="6053277" y="4492613"/>
            <a:ext cx="1560946" cy="653473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>
                <a:latin typeface="Montserrat Regular" panose="00000500000000000000" pitchFamily="2" charset="0"/>
              </a:rPr>
              <a:t>Consultoria</a:t>
            </a:r>
          </a:p>
          <a:p>
            <a:pPr algn="ctr"/>
            <a:r>
              <a:rPr lang="pt-BR" sz="1000" dirty="0">
                <a:latin typeface="Montserrat Regular" panose="00000500000000000000" pitchFamily="2" charset="0"/>
              </a:rPr>
              <a:t>Credito ou Investimentos</a:t>
            </a:r>
          </a:p>
        </p:txBody>
      </p:sp>
      <p:sp>
        <p:nvSpPr>
          <p:cNvPr id="31" name="Retângulo: Cantos Arredondados 30">
            <a:extLst>
              <a:ext uri="{FF2B5EF4-FFF2-40B4-BE49-F238E27FC236}">
                <a16:creationId xmlns:a16="http://schemas.microsoft.com/office/drawing/2014/main" id="{429D5470-F8CF-79F0-0E95-39A66F6F9DAF}"/>
              </a:ext>
            </a:extLst>
          </p:cNvPr>
          <p:cNvSpPr/>
          <p:nvPr/>
        </p:nvSpPr>
        <p:spPr>
          <a:xfrm>
            <a:off x="5247722" y="3840269"/>
            <a:ext cx="1560946" cy="621529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>
                <a:latin typeface="Montserrat Regular" panose="00000500000000000000" pitchFamily="2" charset="0"/>
              </a:rPr>
              <a:t>Administrador</a:t>
            </a:r>
          </a:p>
          <a:p>
            <a:pPr algn="ctr"/>
            <a:r>
              <a:rPr lang="pt-BR" sz="1000" dirty="0">
                <a:latin typeface="Montserrat Regular" panose="00000500000000000000" pitchFamily="2" charset="0"/>
              </a:rPr>
              <a:t> Custodiante</a:t>
            </a:r>
          </a:p>
        </p:txBody>
      </p:sp>
      <p:sp>
        <p:nvSpPr>
          <p:cNvPr id="32" name="Retângulo: Cantos Arredondados 31">
            <a:extLst>
              <a:ext uri="{FF2B5EF4-FFF2-40B4-BE49-F238E27FC236}">
                <a16:creationId xmlns:a16="http://schemas.microsoft.com/office/drawing/2014/main" id="{4B6604A7-B190-DF3E-4851-D14BFC0E0777}"/>
              </a:ext>
            </a:extLst>
          </p:cNvPr>
          <p:cNvSpPr/>
          <p:nvPr/>
        </p:nvSpPr>
        <p:spPr>
          <a:xfrm>
            <a:off x="6851318" y="3834962"/>
            <a:ext cx="1513385" cy="59689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>
                <a:latin typeface="Montserrat Regular" panose="00000500000000000000" pitchFamily="2" charset="0"/>
              </a:rPr>
              <a:t>Gestor</a:t>
            </a:r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33D00BE9-E9C1-7472-C0D0-8E0562FE107E}"/>
              </a:ext>
            </a:extLst>
          </p:cNvPr>
          <p:cNvSpPr/>
          <p:nvPr/>
        </p:nvSpPr>
        <p:spPr>
          <a:xfrm>
            <a:off x="4294699" y="2895140"/>
            <a:ext cx="1491154" cy="336665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>
                <a:latin typeface="Montserrat Regular" panose="00000500000000000000" pitchFamily="2" charset="0"/>
              </a:rPr>
              <a:t>Rupturas e Conflitos</a:t>
            </a:r>
          </a:p>
        </p:txBody>
      </p:sp>
      <p:sp>
        <p:nvSpPr>
          <p:cNvPr id="35" name="Retângulo: Cantos Arredondados 34">
            <a:extLst>
              <a:ext uri="{FF2B5EF4-FFF2-40B4-BE49-F238E27FC236}">
                <a16:creationId xmlns:a16="http://schemas.microsoft.com/office/drawing/2014/main" id="{7F706AF1-AB5F-4BCB-88FB-FBD0D6A85C1A}"/>
              </a:ext>
            </a:extLst>
          </p:cNvPr>
          <p:cNvSpPr/>
          <p:nvPr/>
        </p:nvSpPr>
        <p:spPr>
          <a:xfrm>
            <a:off x="5401393" y="1505118"/>
            <a:ext cx="2830688" cy="5968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Regular" panose="00000500000000000000" pitchFamily="2" charset="0"/>
              </a:rPr>
              <a:t>Restrições mercadológicas</a:t>
            </a:r>
          </a:p>
          <a:p>
            <a:pPr algn="ctr"/>
            <a:r>
              <a:rPr lang="pt-B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Regular" panose="00000500000000000000" pitchFamily="2" charset="0"/>
              </a:rPr>
              <a:t>regulatório</a:t>
            </a:r>
          </a:p>
        </p:txBody>
      </p:sp>
      <p:cxnSp>
        <p:nvCxnSpPr>
          <p:cNvPr id="37" name="Conector reto 36">
            <a:extLst>
              <a:ext uri="{FF2B5EF4-FFF2-40B4-BE49-F238E27FC236}">
                <a16:creationId xmlns:a16="http://schemas.microsoft.com/office/drawing/2014/main" id="{8FD8B583-1268-C5BF-5475-B4B4AAEEFF03}"/>
              </a:ext>
            </a:extLst>
          </p:cNvPr>
          <p:cNvCxnSpPr/>
          <p:nvPr/>
        </p:nvCxnSpPr>
        <p:spPr>
          <a:xfrm flipV="1">
            <a:off x="5094080" y="1514466"/>
            <a:ext cx="0" cy="45165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tângulo 37">
            <a:extLst>
              <a:ext uri="{FF2B5EF4-FFF2-40B4-BE49-F238E27FC236}">
                <a16:creationId xmlns:a16="http://schemas.microsoft.com/office/drawing/2014/main" id="{8C6AECC3-8454-E055-4446-27B5ECEB600E}"/>
              </a:ext>
            </a:extLst>
          </p:cNvPr>
          <p:cNvSpPr/>
          <p:nvPr/>
        </p:nvSpPr>
        <p:spPr>
          <a:xfrm>
            <a:off x="7730837" y="2802085"/>
            <a:ext cx="1686016" cy="4297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latin typeface="Montserrat Regular" panose="00000500000000000000" pitchFamily="2" charset="0"/>
              </a:rPr>
              <a:t>Rupturas e Conflitos</a:t>
            </a:r>
          </a:p>
        </p:txBody>
      </p:sp>
      <p:cxnSp>
        <p:nvCxnSpPr>
          <p:cNvPr id="39" name="Conector reto 38">
            <a:extLst>
              <a:ext uri="{FF2B5EF4-FFF2-40B4-BE49-F238E27FC236}">
                <a16:creationId xmlns:a16="http://schemas.microsoft.com/office/drawing/2014/main" id="{CFBD6BEC-1045-0F1B-7805-39540D180161}"/>
              </a:ext>
            </a:extLst>
          </p:cNvPr>
          <p:cNvCxnSpPr/>
          <p:nvPr/>
        </p:nvCxnSpPr>
        <p:spPr>
          <a:xfrm flipV="1">
            <a:off x="1785646" y="1514466"/>
            <a:ext cx="0" cy="45165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1601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>
            <a:extLst>
              <a:ext uri="{FF2B5EF4-FFF2-40B4-BE49-F238E27FC236}">
                <a16:creationId xmlns:a16="http://schemas.microsoft.com/office/drawing/2014/main" id="{333D73ED-9065-8042-9F2C-143D33DA6475}"/>
              </a:ext>
            </a:extLst>
          </p:cNvPr>
          <p:cNvGrpSpPr/>
          <p:nvPr/>
        </p:nvGrpSpPr>
        <p:grpSpPr>
          <a:xfrm>
            <a:off x="-30765" y="-29726"/>
            <a:ext cx="12322169" cy="97713"/>
            <a:chOff x="0" y="-144780"/>
            <a:chExt cx="12070080" cy="152159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D3DC49CA-EF27-7447-A8FC-D03E29969E48}"/>
                </a:ext>
              </a:extLst>
            </p:cNvPr>
            <p:cNvSpPr/>
            <p:nvPr/>
          </p:nvSpPr>
          <p:spPr>
            <a:xfrm>
              <a:off x="0" y="-144780"/>
              <a:ext cx="4023360" cy="152159"/>
            </a:xfrm>
            <a:prstGeom prst="rect">
              <a:avLst/>
            </a:prstGeom>
            <a:solidFill>
              <a:srgbClr val="4EAC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EFCBF69B-2A0E-DA42-AA81-B43EE91EAED7}"/>
                </a:ext>
              </a:extLst>
            </p:cNvPr>
            <p:cNvSpPr/>
            <p:nvPr/>
          </p:nvSpPr>
          <p:spPr>
            <a:xfrm>
              <a:off x="4023360" y="-144780"/>
              <a:ext cx="4023360" cy="152159"/>
            </a:xfrm>
            <a:prstGeom prst="rect">
              <a:avLst/>
            </a:prstGeom>
            <a:solidFill>
              <a:srgbClr val="2553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E401AF71-30D9-6349-A090-327077000369}"/>
                </a:ext>
              </a:extLst>
            </p:cNvPr>
            <p:cNvSpPr/>
            <p:nvPr/>
          </p:nvSpPr>
          <p:spPr>
            <a:xfrm>
              <a:off x="8046720" y="-144780"/>
              <a:ext cx="4023360" cy="152159"/>
            </a:xfrm>
            <a:prstGeom prst="rect">
              <a:avLst/>
            </a:prstGeom>
            <a:solidFill>
              <a:srgbClr val="BCBE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59" name="object 2">
            <a:extLst>
              <a:ext uri="{FF2B5EF4-FFF2-40B4-BE49-F238E27FC236}">
                <a16:creationId xmlns:a16="http://schemas.microsoft.com/office/drawing/2014/main" id="{8FBF0106-6025-334F-9C92-C0FDB47D897B}"/>
              </a:ext>
            </a:extLst>
          </p:cNvPr>
          <p:cNvSpPr/>
          <p:nvPr/>
        </p:nvSpPr>
        <p:spPr>
          <a:xfrm>
            <a:off x="11356848" y="175967"/>
            <a:ext cx="764061" cy="304502"/>
          </a:xfrm>
          <a:prstGeom prst="rect">
            <a:avLst/>
          </a:prstGeom>
          <a:blipFill dpi="0" rotWithShape="1">
            <a:blip r:embed="rId2" cstate="print">
              <a:alphaModFix amt="34909"/>
            </a:blip>
            <a:srcRect/>
            <a:stretch>
              <a:fillRect t="2" b="-58031"/>
            </a:stretch>
          </a:blipFill>
        </p:spPr>
        <p:txBody>
          <a:bodyPr wrap="square" lIns="0" tIns="0" rIns="0" bIns="0" rtlCol="0"/>
          <a:lstStyle/>
          <a:p>
            <a:endParaRPr sz="14509" dirty="0"/>
          </a:p>
        </p:txBody>
      </p:sp>
      <p:sp>
        <p:nvSpPr>
          <p:cNvPr id="60" name="TextBox 1">
            <a:extLst>
              <a:ext uri="{FF2B5EF4-FFF2-40B4-BE49-F238E27FC236}">
                <a16:creationId xmlns:a16="http://schemas.microsoft.com/office/drawing/2014/main" id="{D74197EB-846D-564E-8483-0F14633D6F9C}"/>
              </a:ext>
            </a:extLst>
          </p:cNvPr>
          <p:cNvSpPr txBox="1"/>
          <p:nvPr/>
        </p:nvSpPr>
        <p:spPr>
          <a:xfrm>
            <a:off x="407850" y="486039"/>
            <a:ext cx="8871391" cy="646329"/>
          </a:xfrm>
          <a:prstGeom prst="rect">
            <a:avLst/>
          </a:prstGeom>
          <a:noFill/>
          <a:ln w="25400">
            <a:miter lim="400000"/>
          </a:ln>
          <a:effectLst>
            <a:softEdge rad="2540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tIns="91439" bIns="91439">
            <a:spAutoFit/>
          </a:bodyPr>
          <a:lstStyle>
            <a:lvl1pPr>
              <a:lnSpc>
                <a:spcPct val="90000"/>
              </a:lnSpc>
              <a:defRPr sz="7800">
                <a:solidFill>
                  <a:srgbClr val="4B9DA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pPr>
              <a:lnSpc>
                <a:spcPts val="3600"/>
              </a:lnSpc>
            </a:pPr>
            <a:r>
              <a:rPr lang="pt-BR" sz="3200" dirty="0">
                <a:solidFill>
                  <a:srgbClr val="3E746D"/>
                </a:solidFill>
                <a:latin typeface="Montserrat Light" pitchFamily="2" charset="77"/>
              </a:rPr>
              <a:t>ATIVOS ESTRESSADOS  </a:t>
            </a:r>
            <a:r>
              <a:rPr lang="pt-BR" sz="3200" b="1" dirty="0">
                <a:solidFill>
                  <a:srgbClr val="26534F"/>
                </a:solidFill>
                <a:latin typeface="Montserrat" pitchFamily="2" charset="77"/>
              </a:rPr>
              <a:t>CASCATA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2FDBA81F-B889-DD47-947A-260C07E41BDD}"/>
              </a:ext>
            </a:extLst>
          </p:cNvPr>
          <p:cNvCxnSpPr>
            <a:cxnSpLocks/>
          </p:cNvCxnSpPr>
          <p:nvPr/>
        </p:nvCxnSpPr>
        <p:spPr>
          <a:xfrm>
            <a:off x="5596687" y="1040054"/>
            <a:ext cx="547116" cy="0"/>
          </a:xfrm>
          <a:prstGeom prst="line">
            <a:avLst/>
          </a:prstGeom>
          <a:ln w="25400">
            <a:solidFill>
              <a:srgbClr val="5F95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" name="Retângulo 203">
            <a:extLst>
              <a:ext uri="{FF2B5EF4-FFF2-40B4-BE49-F238E27FC236}">
                <a16:creationId xmlns:a16="http://schemas.microsoft.com/office/drawing/2014/main" id="{CD009F73-A589-0E0B-8923-2344B03F48C8}"/>
              </a:ext>
            </a:extLst>
          </p:cNvPr>
          <p:cNvSpPr/>
          <p:nvPr/>
        </p:nvSpPr>
        <p:spPr>
          <a:xfrm>
            <a:off x="5588813" y="2700540"/>
            <a:ext cx="1017972" cy="359604"/>
          </a:xfrm>
          <a:prstGeom prst="rect">
            <a:avLst/>
          </a:prstGeom>
          <a:solidFill>
            <a:srgbClr val="0196A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/>
              <a:t>FIRF</a:t>
            </a:r>
          </a:p>
        </p:txBody>
      </p:sp>
      <p:sp>
        <p:nvSpPr>
          <p:cNvPr id="205" name="Retângulo 204">
            <a:extLst>
              <a:ext uri="{FF2B5EF4-FFF2-40B4-BE49-F238E27FC236}">
                <a16:creationId xmlns:a16="http://schemas.microsoft.com/office/drawing/2014/main" id="{733B83D2-CD43-12A9-EECF-08988880DDB0}"/>
              </a:ext>
            </a:extLst>
          </p:cNvPr>
          <p:cNvSpPr/>
          <p:nvPr/>
        </p:nvSpPr>
        <p:spPr>
          <a:xfrm>
            <a:off x="6330089" y="3006742"/>
            <a:ext cx="429099" cy="16007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00" dirty="0">
                <a:solidFill>
                  <a:schemeClr val="tx1"/>
                </a:solidFill>
              </a:rPr>
              <a:t>0 MM</a:t>
            </a:r>
          </a:p>
        </p:txBody>
      </p:sp>
      <p:sp>
        <p:nvSpPr>
          <p:cNvPr id="206" name="Retângulo 205">
            <a:extLst>
              <a:ext uri="{FF2B5EF4-FFF2-40B4-BE49-F238E27FC236}">
                <a16:creationId xmlns:a16="http://schemas.microsoft.com/office/drawing/2014/main" id="{6CEAD23E-2F0C-44CB-17FE-2AA450B46544}"/>
              </a:ext>
            </a:extLst>
          </p:cNvPr>
          <p:cNvSpPr/>
          <p:nvPr/>
        </p:nvSpPr>
        <p:spPr>
          <a:xfrm>
            <a:off x="1993597" y="3420679"/>
            <a:ext cx="1017972" cy="359604"/>
          </a:xfrm>
          <a:prstGeom prst="rect">
            <a:avLst/>
          </a:prstGeom>
          <a:solidFill>
            <a:srgbClr val="A6A6A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>
                <a:solidFill>
                  <a:schemeClr val="tx1"/>
                </a:solidFill>
              </a:rPr>
              <a:t>FII</a:t>
            </a:r>
          </a:p>
        </p:txBody>
      </p:sp>
      <p:sp>
        <p:nvSpPr>
          <p:cNvPr id="207" name="Retângulo 206">
            <a:extLst>
              <a:ext uri="{FF2B5EF4-FFF2-40B4-BE49-F238E27FC236}">
                <a16:creationId xmlns:a16="http://schemas.microsoft.com/office/drawing/2014/main" id="{132B107E-6172-7A21-00C1-E40FB6BFD71A}"/>
              </a:ext>
            </a:extLst>
          </p:cNvPr>
          <p:cNvSpPr/>
          <p:nvPr/>
        </p:nvSpPr>
        <p:spPr>
          <a:xfrm>
            <a:off x="2734873" y="3726881"/>
            <a:ext cx="429099" cy="16007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00" dirty="0">
                <a:solidFill>
                  <a:schemeClr val="tx1"/>
                </a:solidFill>
              </a:rPr>
              <a:t>116 MM</a:t>
            </a:r>
          </a:p>
        </p:txBody>
      </p:sp>
      <p:sp>
        <p:nvSpPr>
          <p:cNvPr id="208" name="Retângulo 207">
            <a:extLst>
              <a:ext uri="{FF2B5EF4-FFF2-40B4-BE49-F238E27FC236}">
                <a16:creationId xmlns:a16="http://schemas.microsoft.com/office/drawing/2014/main" id="{57961C69-F53B-0ECA-BA75-4E7BE141296D}"/>
              </a:ext>
            </a:extLst>
          </p:cNvPr>
          <p:cNvSpPr/>
          <p:nvPr/>
        </p:nvSpPr>
        <p:spPr>
          <a:xfrm>
            <a:off x="10626279" y="1985715"/>
            <a:ext cx="1017972" cy="35960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/>
              <a:t>FIDC</a:t>
            </a:r>
          </a:p>
        </p:txBody>
      </p:sp>
      <p:sp>
        <p:nvSpPr>
          <p:cNvPr id="209" name="Retângulo 208">
            <a:extLst>
              <a:ext uri="{FF2B5EF4-FFF2-40B4-BE49-F238E27FC236}">
                <a16:creationId xmlns:a16="http://schemas.microsoft.com/office/drawing/2014/main" id="{74A3FD9D-335A-6A07-1192-8315D2668C18}"/>
              </a:ext>
            </a:extLst>
          </p:cNvPr>
          <p:cNvSpPr/>
          <p:nvPr/>
        </p:nvSpPr>
        <p:spPr>
          <a:xfrm>
            <a:off x="11367555" y="2291917"/>
            <a:ext cx="429099" cy="16007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00" dirty="0">
                <a:solidFill>
                  <a:schemeClr val="tx1"/>
                </a:solidFill>
              </a:rPr>
              <a:t>40 MM</a:t>
            </a:r>
          </a:p>
        </p:txBody>
      </p:sp>
      <p:sp>
        <p:nvSpPr>
          <p:cNvPr id="210" name="Retângulo 209">
            <a:extLst>
              <a:ext uri="{FF2B5EF4-FFF2-40B4-BE49-F238E27FC236}">
                <a16:creationId xmlns:a16="http://schemas.microsoft.com/office/drawing/2014/main" id="{5B37FF1E-31EC-3395-9A8D-544CE2332260}"/>
              </a:ext>
            </a:extLst>
          </p:cNvPr>
          <p:cNvSpPr/>
          <p:nvPr/>
        </p:nvSpPr>
        <p:spPr>
          <a:xfrm>
            <a:off x="3432223" y="1983710"/>
            <a:ext cx="1017972" cy="35960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/>
              <a:t>FIRF</a:t>
            </a:r>
          </a:p>
        </p:txBody>
      </p:sp>
      <p:sp>
        <p:nvSpPr>
          <p:cNvPr id="211" name="Retângulo 210">
            <a:extLst>
              <a:ext uri="{FF2B5EF4-FFF2-40B4-BE49-F238E27FC236}">
                <a16:creationId xmlns:a16="http://schemas.microsoft.com/office/drawing/2014/main" id="{908677C9-551F-A362-B0BA-2F0355A23017}"/>
              </a:ext>
            </a:extLst>
          </p:cNvPr>
          <p:cNvSpPr/>
          <p:nvPr/>
        </p:nvSpPr>
        <p:spPr>
          <a:xfrm>
            <a:off x="4173499" y="2289912"/>
            <a:ext cx="429099" cy="16007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00" dirty="0">
                <a:solidFill>
                  <a:schemeClr val="tx1"/>
                </a:solidFill>
              </a:rPr>
              <a:t>?? MM</a:t>
            </a:r>
          </a:p>
        </p:txBody>
      </p:sp>
      <p:sp>
        <p:nvSpPr>
          <p:cNvPr id="216" name="Retângulo 215">
            <a:extLst>
              <a:ext uri="{FF2B5EF4-FFF2-40B4-BE49-F238E27FC236}">
                <a16:creationId xmlns:a16="http://schemas.microsoft.com/office/drawing/2014/main" id="{654E2E4C-B494-19D7-1684-1E119D87B28F}"/>
              </a:ext>
            </a:extLst>
          </p:cNvPr>
          <p:cNvSpPr/>
          <p:nvPr/>
        </p:nvSpPr>
        <p:spPr>
          <a:xfrm>
            <a:off x="4872050" y="1988533"/>
            <a:ext cx="1017972" cy="35960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/>
              <a:t> FIM</a:t>
            </a:r>
          </a:p>
        </p:txBody>
      </p:sp>
      <p:sp>
        <p:nvSpPr>
          <p:cNvPr id="217" name="Retângulo 216">
            <a:extLst>
              <a:ext uri="{FF2B5EF4-FFF2-40B4-BE49-F238E27FC236}">
                <a16:creationId xmlns:a16="http://schemas.microsoft.com/office/drawing/2014/main" id="{312D8D7E-DC60-0EBD-B208-0BD7B706F5D2}"/>
              </a:ext>
            </a:extLst>
          </p:cNvPr>
          <p:cNvSpPr/>
          <p:nvPr/>
        </p:nvSpPr>
        <p:spPr>
          <a:xfrm>
            <a:off x="5613326" y="2294735"/>
            <a:ext cx="429099" cy="16007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00" dirty="0">
                <a:solidFill>
                  <a:schemeClr val="tx1"/>
                </a:solidFill>
              </a:rPr>
              <a:t>?? MM</a:t>
            </a:r>
          </a:p>
        </p:txBody>
      </p:sp>
      <p:sp>
        <p:nvSpPr>
          <p:cNvPr id="218" name="Retângulo 217">
            <a:extLst>
              <a:ext uri="{FF2B5EF4-FFF2-40B4-BE49-F238E27FC236}">
                <a16:creationId xmlns:a16="http://schemas.microsoft.com/office/drawing/2014/main" id="{435D8243-6D1F-E34A-2DF9-72A0A991D98E}"/>
              </a:ext>
            </a:extLst>
          </p:cNvPr>
          <p:cNvSpPr/>
          <p:nvPr/>
        </p:nvSpPr>
        <p:spPr>
          <a:xfrm>
            <a:off x="4150579" y="2703141"/>
            <a:ext cx="1017972" cy="359604"/>
          </a:xfrm>
          <a:prstGeom prst="rect">
            <a:avLst/>
          </a:prstGeom>
          <a:solidFill>
            <a:srgbClr val="0196A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/>
              <a:t>FIM CP</a:t>
            </a:r>
          </a:p>
        </p:txBody>
      </p:sp>
      <p:sp>
        <p:nvSpPr>
          <p:cNvPr id="219" name="Retângulo 218">
            <a:extLst>
              <a:ext uri="{FF2B5EF4-FFF2-40B4-BE49-F238E27FC236}">
                <a16:creationId xmlns:a16="http://schemas.microsoft.com/office/drawing/2014/main" id="{B28B53F7-FBC1-13D6-810D-ACDD036986A7}"/>
              </a:ext>
            </a:extLst>
          </p:cNvPr>
          <p:cNvSpPr/>
          <p:nvPr/>
        </p:nvSpPr>
        <p:spPr>
          <a:xfrm>
            <a:off x="4891855" y="3009343"/>
            <a:ext cx="429099" cy="16007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00" dirty="0">
                <a:solidFill>
                  <a:schemeClr val="tx1"/>
                </a:solidFill>
              </a:rPr>
              <a:t>40 MM</a:t>
            </a:r>
          </a:p>
        </p:txBody>
      </p:sp>
      <p:sp>
        <p:nvSpPr>
          <p:cNvPr id="220" name="Retângulo 219">
            <a:extLst>
              <a:ext uri="{FF2B5EF4-FFF2-40B4-BE49-F238E27FC236}">
                <a16:creationId xmlns:a16="http://schemas.microsoft.com/office/drawing/2014/main" id="{74AD5625-21FE-5F80-CBA3-4A188C76CB1A}"/>
              </a:ext>
            </a:extLst>
          </p:cNvPr>
          <p:cNvSpPr/>
          <p:nvPr/>
        </p:nvSpPr>
        <p:spPr>
          <a:xfrm>
            <a:off x="7030764" y="2703141"/>
            <a:ext cx="1017972" cy="359604"/>
          </a:xfrm>
          <a:prstGeom prst="rect">
            <a:avLst/>
          </a:prstGeom>
          <a:solidFill>
            <a:srgbClr val="0196A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/>
              <a:t>IMA B</a:t>
            </a:r>
          </a:p>
        </p:txBody>
      </p:sp>
      <p:sp>
        <p:nvSpPr>
          <p:cNvPr id="221" name="Retângulo 220">
            <a:extLst>
              <a:ext uri="{FF2B5EF4-FFF2-40B4-BE49-F238E27FC236}">
                <a16:creationId xmlns:a16="http://schemas.microsoft.com/office/drawing/2014/main" id="{D28BB8BF-146D-40E5-B576-85E667EDACC2}"/>
              </a:ext>
            </a:extLst>
          </p:cNvPr>
          <p:cNvSpPr/>
          <p:nvPr/>
        </p:nvSpPr>
        <p:spPr>
          <a:xfrm>
            <a:off x="7772040" y="3009343"/>
            <a:ext cx="429099" cy="16007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00" dirty="0">
                <a:solidFill>
                  <a:schemeClr val="tx1"/>
                </a:solidFill>
              </a:rPr>
              <a:t>173 MM</a:t>
            </a:r>
          </a:p>
        </p:txBody>
      </p:sp>
      <p:sp>
        <p:nvSpPr>
          <p:cNvPr id="222" name="Retângulo 221">
            <a:extLst>
              <a:ext uri="{FF2B5EF4-FFF2-40B4-BE49-F238E27FC236}">
                <a16:creationId xmlns:a16="http://schemas.microsoft.com/office/drawing/2014/main" id="{EB048DD7-209F-8BAE-469E-9F8CFDCBC654}"/>
              </a:ext>
            </a:extLst>
          </p:cNvPr>
          <p:cNvSpPr/>
          <p:nvPr/>
        </p:nvSpPr>
        <p:spPr>
          <a:xfrm>
            <a:off x="8470769" y="2700540"/>
            <a:ext cx="1017972" cy="359604"/>
          </a:xfrm>
          <a:prstGeom prst="rect">
            <a:avLst/>
          </a:prstGeom>
          <a:solidFill>
            <a:srgbClr val="0196A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/>
              <a:t>FII</a:t>
            </a:r>
          </a:p>
        </p:txBody>
      </p:sp>
      <p:sp>
        <p:nvSpPr>
          <p:cNvPr id="223" name="Retângulo 222">
            <a:extLst>
              <a:ext uri="{FF2B5EF4-FFF2-40B4-BE49-F238E27FC236}">
                <a16:creationId xmlns:a16="http://schemas.microsoft.com/office/drawing/2014/main" id="{396DEB17-1BA6-CEFB-8199-FF255C783998}"/>
              </a:ext>
            </a:extLst>
          </p:cNvPr>
          <p:cNvSpPr/>
          <p:nvPr/>
        </p:nvSpPr>
        <p:spPr>
          <a:xfrm>
            <a:off x="9212045" y="3006742"/>
            <a:ext cx="429099" cy="16007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00" dirty="0">
                <a:solidFill>
                  <a:schemeClr val="tx1"/>
                </a:solidFill>
              </a:rPr>
              <a:t>24 MM</a:t>
            </a:r>
          </a:p>
        </p:txBody>
      </p:sp>
      <p:sp>
        <p:nvSpPr>
          <p:cNvPr id="224" name="Retângulo 223">
            <a:extLst>
              <a:ext uri="{FF2B5EF4-FFF2-40B4-BE49-F238E27FC236}">
                <a16:creationId xmlns:a16="http://schemas.microsoft.com/office/drawing/2014/main" id="{55539951-A89E-62CF-6416-DFCDCE9A6850}"/>
              </a:ext>
            </a:extLst>
          </p:cNvPr>
          <p:cNvSpPr/>
          <p:nvPr/>
        </p:nvSpPr>
        <p:spPr>
          <a:xfrm>
            <a:off x="9907554" y="2703618"/>
            <a:ext cx="1017972" cy="359604"/>
          </a:xfrm>
          <a:prstGeom prst="rect">
            <a:avLst/>
          </a:prstGeom>
          <a:solidFill>
            <a:srgbClr val="0196A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/>
              <a:t>FIM</a:t>
            </a:r>
          </a:p>
        </p:txBody>
      </p:sp>
      <p:sp>
        <p:nvSpPr>
          <p:cNvPr id="225" name="Retângulo 224">
            <a:extLst>
              <a:ext uri="{FF2B5EF4-FFF2-40B4-BE49-F238E27FC236}">
                <a16:creationId xmlns:a16="http://schemas.microsoft.com/office/drawing/2014/main" id="{85568334-8D13-4F4B-8397-470D3CEE0276}"/>
              </a:ext>
            </a:extLst>
          </p:cNvPr>
          <p:cNvSpPr/>
          <p:nvPr/>
        </p:nvSpPr>
        <p:spPr>
          <a:xfrm>
            <a:off x="10648830" y="3009820"/>
            <a:ext cx="429099" cy="16007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00" dirty="0">
                <a:solidFill>
                  <a:schemeClr val="tx1"/>
                </a:solidFill>
              </a:rPr>
              <a:t>190 MM</a:t>
            </a:r>
          </a:p>
        </p:txBody>
      </p:sp>
      <p:sp>
        <p:nvSpPr>
          <p:cNvPr id="226" name="Retângulo 225">
            <a:extLst>
              <a:ext uri="{FF2B5EF4-FFF2-40B4-BE49-F238E27FC236}">
                <a16:creationId xmlns:a16="http://schemas.microsoft.com/office/drawing/2014/main" id="{FCBBF28A-7CFE-0A85-C396-35A005E3BBF8}"/>
              </a:ext>
            </a:extLst>
          </p:cNvPr>
          <p:cNvSpPr/>
          <p:nvPr/>
        </p:nvSpPr>
        <p:spPr>
          <a:xfrm>
            <a:off x="1266474" y="4139825"/>
            <a:ext cx="1017972" cy="359604"/>
          </a:xfrm>
          <a:prstGeom prst="rect">
            <a:avLst/>
          </a:prstGeom>
          <a:solidFill>
            <a:srgbClr val="194B4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>
                <a:solidFill>
                  <a:schemeClr val="tx1"/>
                </a:solidFill>
              </a:rPr>
              <a:t>FIP</a:t>
            </a:r>
          </a:p>
        </p:txBody>
      </p:sp>
      <p:sp>
        <p:nvSpPr>
          <p:cNvPr id="227" name="Retângulo 226">
            <a:extLst>
              <a:ext uri="{FF2B5EF4-FFF2-40B4-BE49-F238E27FC236}">
                <a16:creationId xmlns:a16="http://schemas.microsoft.com/office/drawing/2014/main" id="{7D538286-661B-76BF-FEAC-053C258816A8}"/>
              </a:ext>
            </a:extLst>
          </p:cNvPr>
          <p:cNvSpPr/>
          <p:nvPr/>
        </p:nvSpPr>
        <p:spPr>
          <a:xfrm>
            <a:off x="2007750" y="4446027"/>
            <a:ext cx="429099" cy="16007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00" dirty="0">
                <a:solidFill>
                  <a:schemeClr val="tx1"/>
                </a:solidFill>
              </a:rPr>
              <a:t>0 MM</a:t>
            </a:r>
          </a:p>
        </p:txBody>
      </p:sp>
      <p:sp>
        <p:nvSpPr>
          <p:cNvPr id="228" name="Retângulo 227">
            <a:extLst>
              <a:ext uri="{FF2B5EF4-FFF2-40B4-BE49-F238E27FC236}">
                <a16:creationId xmlns:a16="http://schemas.microsoft.com/office/drawing/2014/main" id="{4C37BB70-DCB4-9848-AF72-B752FF45D476}"/>
              </a:ext>
            </a:extLst>
          </p:cNvPr>
          <p:cNvSpPr/>
          <p:nvPr/>
        </p:nvSpPr>
        <p:spPr>
          <a:xfrm>
            <a:off x="1993597" y="4858971"/>
            <a:ext cx="1017972" cy="359604"/>
          </a:xfrm>
          <a:prstGeom prst="rect">
            <a:avLst/>
          </a:prstGeom>
          <a:solidFill>
            <a:srgbClr val="4FC2B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>
                <a:solidFill>
                  <a:schemeClr val="tx1"/>
                </a:solidFill>
              </a:rPr>
              <a:t>FIM CP</a:t>
            </a:r>
          </a:p>
        </p:txBody>
      </p:sp>
      <p:sp>
        <p:nvSpPr>
          <p:cNvPr id="229" name="Retângulo 228">
            <a:extLst>
              <a:ext uri="{FF2B5EF4-FFF2-40B4-BE49-F238E27FC236}">
                <a16:creationId xmlns:a16="http://schemas.microsoft.com/office/drawing/2014/main" id="{01846A9D-91FF-E96D-F813-AD90486266DE}"/>
              </a:ext>
            </a:extLst>
          </p:cNvPr>
          <p:cNvSpPr/>
          <p:nvPr/>
        </p:nvSpPr>
        <p:spPr>
          <a:xfrm>
            <a:off x="2734873" y="5165173"/>
            <a:ext cx="429099" cy="16007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00" dirty="0">
                <a:solidFill>
                  <a:schemeClr val="tx1"/>
                </a:solidFill>
              </a:rPr>
              <a:t>33 MM</a:t>
            </a:r>
          </a:p>
        </p:txBody>
      </p:sp>
      <p:sp>
        <p:nvSpPr>
          <p:cNvPr id="230" name="Retângulo 229">
            <a:extLst>
              <a:ext uri="{FF2B5EF4-FFF2-40B4-BE49-F238E27FC236}">
                <a16:creationId xmlns:a16="http://schemas.microsoft.com/office/drawing/2014/main" id="{13FC8EE0-7C3C-B541-49A4-2D15AD4D58E5}"/>
              </a:ext>
            </a:extLst>
          </p:cNvPr>
          <p:cNvSpPr/>
          <p:nvPr/>
        </p:nvSpPr>
        <p:spPr>
          <a:xfrm>
            <a:off x="4873255" y="4141248"/>
            <a:ext cx="1017972" cy="359604"/>
          </a:xfrm>
          <a:prstGeom prst="rect">
            <a:avLst/>
          </a:prstGeom>
          <a:solidFill>
            <a:srgbClr val="194B4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>
                <a:solidFill>
                  <a:schemeClr val="tx1"/>
                </a:solidFill>
              </a:rPr>
              <a:t>FII</a:t>
            </a:r>
          </a:p>
        </p:txBody>
      </p:sp>
      <p:sp>
        <p:nvSpPr>
          <p:cNvPr id="231" name="Retângulo 230">
            <a:extLst>
              <a:ext uri="{FF2B5EF4-FFF2-40B4-BE49-F238E27FC236}">
                <a16:creationId xmlns:a16="http://schemas.microsoft.com/office/drawing/2014/main" id="{6170FB46-4DDE-809B-FE86-00BD0631D472}"/>
              </a:ext>
            </a:extLst>
          </p:cNvPr>
          <p:cNvSpPr/>
          <p:nvPr/>
        </p:nvSpPr>
        <p:spPr>
          <a:xfrm>
            <a:off x="5614531" y="4447450"/>
            <a:ext cx="429099" cy="16007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00" dirty="0">
                <a:solidFill>
                  <a:schemeClr val="tx1"/>
                </a:solidFill>
              </a:rPr>
              <a:t>83 MM</a:t>
            </a:r>
          </a:p>
        </p:txBody>
      </p:sp>
      <p:sp>
        <p:nvSpPr>
          <p:cNvPr id="232" name="Retângulo 231">
            <a:extLst>
              <a:ext uri="{FF2B5EF4-FFF2-40B4-BE49-F238E27FC236}">
                <a16:creationId xmlns:a16="http://schemas.microsoft.com/office/drawing/2014/main" id="{CF2C6B69-51BD-C1AA-ED4B-2A5DCB126F2F}"/>
              </a:ext>
            </a:extLst>
          </p:cNvPr>
          <p:cNvSpPr/>
          <p:nvPr/>
        </p:nvSpPr>
        <p:spPr>
          <a:xfrm>
            <a:off x="6304147" y="4142409"/>
            <a:ext cx="1017972" cy="359604"/>
          </a:xfrm>
          <a:prstGeom prst="rect">
            <a:avLst/>
          </a:prstGeom>
          <a:solidFill>
            <a:srgbClr val="194B4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>
                <a:solidFill>
                  <a:schemeClr val="tx1"/>
                </a:solidFill>
              </a:rPr>
              <a:t>FII</a:t>
            </a:r>
          </a:p>
        </p:txBody>
      </p:sp>
      <p:sp>
        <p:nvSpPr>
          <p:cNvPr id="233" name="Retângulo 232">
            <a:extLst>
              <a:ext uri="{FF2B5EF4-FFF2-40B4-BE49-F238E27FC236}">
                <a16:creationId xmlns:a16="http://schemas.microsoft.com/office/drawing/2014/main" id="{96CB5914-AA95-D197-02F2-5E984F886C60}"/>
              </a:ext>
            </a:extLst>
          </p:cNvPr>
          <p:cNvSpPr/>
          <p:nvPr/>
        </p:nvSpPr>
        <p:spPr>
          <a:xfrm>
            <a:off x="7045423" y="4448611"/>
            <a:ext cx="429099" cy="16007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00" dirty="0">
                <a:solidFill>
                  <a:schemeClr val="tx1"/>
                </a:solidFill>
              </a:rPr>
              <a:t>109 MM</a:t>
            </a:r>
          </a:p>
        </p:txBody>
      </p:sp>
      <p:sp>
        <p:nvSpPr>
          <p:cNvPr id="234" name="Retângulo 233">
            <a:extLst>
              <a:ext uri="{FF2B5EF4-FFF2-40B4-BE49-F238E27FC236}">
                <a16:creationId xmlns:a16="http://schemas.microsoft.com/office/drawing/2014/main" id="{7A0E3E64-F408-AF36-FE8C-CFB778EB227A}"/>
              </a:ext>
            </a:extLst>
          </p:cNvPr>
          <p:cNvSpPr/>
          <p:nvPr/>
        </p:nvSpPr>
        <p:spPr>
          <a:xfrm>
            <a:off x="263314" y="1979687"/>
            <a:ext cx="841299" cy="138643"/>
          </a:xfrm>
          <a:prstGeom prst="rect">
            <a:avLst/>
          </a:prstGeom>
          <a:solidFill>
            <a:schemeClr val="bg1"/>
          </a:solidFill>
          <a:ln>
            <a:solidFill>
              <a:srgbClr val="0196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dirty="0">
                <a:solidFill>
                  <a:schemeClr val="tx1"/>
                </a:solidFill>
              </a:rPr>
              <a:t>Título Público</a:t>
            </a:r>
          </a:p>
        </p:txBody>
      </p:sp>
      <p:sp>
        <p:nvSpPr>
          <p:cNvPr id="235" name="Retângulo 234">
            <a:extLst>
              <a:ext uri="{FF2B5EF4-FFF2-40B4-BE49-F238E27FC236}">
                <a16:creationId xmlns:a16="http://schemas.microsoft.com/office/drawing/2014/main" id="{1BAD014E-79B7-2D4F-C3DE-E4E892270014}"/>
              </a:ext>
            </a:extLst>
          </p:cNvPr>
          <p:cNvSpPr/>
          <p:nvPr/>
        </p:nvSpPr>
        <p:spPr>
          <a:xfrm>
            <a:off x="264252" y="2239991"/>
            <a:ext cx="841299" cy="138643"/>
          </a:xfrm>
          <a:prstGeom prst="rect">
            <a:avLst/>
          </a:prstGeom>
          <a:solidFill>
            <a:schemeClr val="bg1"/>
          </a:solidFill>
          <a:ln>
            <a:solidFill>
              <a:srgbClr val="0196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dirty="0">
                <a:solidFill>
                  <a:schemeClr val="tx1"/>
                </a:solidFill>
              </a:rPr>
              <a:t>DEBENTURE</a:t>
            </a:r>
          </a:p>
        </p:txBody>
      </p:sp>
      <p:sp>
        <p:nvSpPr>
          <p:cNvPr id="236" name="Retângulo 235">
            <a:extLst>
              <a:ext uri="{FF2B5EF4-FFF2-40B4-BE49-F238E27FC236}">
                <a16:creationId xmlns:a16="http://schemas.microsoft.com/office/drawing/2014/main" id="{5A2E5762-9FE9-1312-86AE-7887B0610422}"/>
              </a:ext>
            </a:extLst>
          </p:cNvPr>
          <p:cNvSpPr/>
          <p:nvPr/>
        </p:nvSpPr>
        <p:spPr>
          <a:xfrm>
            <a:off x="264252" y="2496669"/>
            <a:ext cx="841299" cy="138643"/>
          </a:xfrm>
          <a:prstGeom prst="rect">
            <a:avLst/>
          </a:prstGeom>
          <a:solidFill>
            <a:schemeClr val="bg1"/>
          </a:solidFill>
          <a:ln>
            <a:solidFill>
              <a:srgbClr val="0196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dirty="0">
                <a:solidFill>
                  <a:schemeClr val="tx1"/>
                </a:solidFill>
              </a:rPr>
              <a:t>DEBENTURE</a:t>
            </a:r>
          </a:p>
        </p:txBody>
      </p:sp>
      <p:sp>
        <p:nvSpPr>
          <p:cNvPr id="237" name="Retângulo 236">
            <a:extLst>
              <a:ext uri="{FF2B5EF4-FFF2-40B4-BE49-F238E27FC236}">
                <a16:creationId xmlns:a16="http://schemas.microsoft.com/office/drawing/2014/main" id="{D437A072-9291-22B3-4BF4-D072DAB5135B}"/>
              </a:ext>
            </a:extLst>
          </p:cNvPr>
          <p:cNvSpPr/>
          <p:nvPr/>
        </p:nvSpPr>
        <p:spPr>
          <a:xfrm>
            <a:off x="263314" y="2747183"/>
            <a:ext cx="841299" cy="138643"/>
          </a:xfrm>
          <a:prstGeom prst="rect">
            <a:avLst/>
          </a:prstGeom>
          <a:solidFill>
            <a:schemeClr val="bg1"/>
          </a:solidFill>
          <a:ln>
            <a:solidFill>
              <a:srgbClr val="0196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dirty="0">
                <a:solidFill>
                  <a:schemeClr val="tx1"/>
                </a:solidFill>
              </a:rPr>
              <a:t>CRI</a:t>
            </a:r>
          </a:p>
        </p:txBody>
      </p:sp>
      <p:sp>
        <p:nvSpPr>
          <p:cNvPr id="238" name="Retângulo 237">
            <a:extLst>
              <a:ext uri="{FF2B5EF4-FFF2-40B4-BE49-F238E27FC236}">
                <a16:creationId xmlns:a16="http://schemas.microsoft.com/office/drawing/2014/main" id="{B2D2D899-3D67-9AC0-8E7C-B4F16AA469E2}"/>
              </a:ext>
            </a:extLst>
          </p:cNvPr>
          <p:cNvSpPr/>
          <p:nvPr/>
        </p:nvSpPr>
        <p:spPr>
          <a:xfrm>
            <a:off x="263314" y="2999122"/>
            <a:ext cx="841299" cy="138643"/>
          </a:xfrm>
          <a:prstGeom prst="rect">
            <a:avLst/>
          </a:prstGeom>
          <a:solidFill>
            <a:schemeClr val="bg1"/>
          </a:solidFill>
          <a:ln>
            <a:solidFill>
              <a:srgbClr val="0196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dirty="0">
                <a:solidFill>
                  <a:schemeClr val="tx1"/>
                </a:solidFill>
              </a:rPr>
              <a:t>CRI</a:t>
            </a:r>
          </a:p>
        </p:txBody>
      </p:sp>
      <p:sp>
        <p:nvSpPr>
          <p:cNvPr id="239" name="Retângulo 238">
            <a:extLst>
              <a:ext uri="{FF2B5EF4-FFF2-40B4-BE49-F238E27FC236}">
                <a16:creationId xmlns:a16="http://schemas.microsoft.com/office/drawing/2014/main" id="{267C5900-4542-80CD-FE7B-82788E9EEC3A}"/>
              </a:ext>
            </a:extLst>
          </p:cNvPr>
          <p:cNvSpPr/>
          <p:nvPr/>
        </p:nvSpPr>
        <p:spPr>
          <a:xfrm>
            <a:off x="263314" y="3245256"/>
            <a:ext cx="841299" cy="138643"/>
          </a:xfrm>
          <a:prstGeom prst="rect">
            <a:avLst/>
          </a:prstGeom>
          <a:solidFill>
            <a:schemeClr val="bg1"/>
          </a:solidFill>
          <a:ln>
            <a:solidFill>
              <a:srgbClr val="0196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dirty="0">
                <a:solidFill>
                  <a:schemeClr val="tx1"/>
                </a:solidFill>
              </a:rPr>
              <a:t>CRI</a:t>
            </a:r>
          </a:p>
        </p:txBody>
      </p:sp>
      <p:sp>
        <p:nvSpPr>
          <p:cNvPr id="242" name="Retângulo 241">
            <a:extLst>
              <a:ext uri="{FF2B5EF4-FFF2-40B4-BE49-F238E27FC236}">
                <a16:creationId xmlns:a16="http://schemas.microsoft.com/office/drawing/2014/main" id="{3B425438-EF84-905A-B36A-509195F649CF}"/>
              </a:ext>
            </a:extLst>
          </p:cNvPr>
          <p:cNvSpPr/>
          <p:nvPr/>
        </p:nvSpPr>
        <p:spPr>
          <a:xfrm>
            <a:off x="4152940" y="4858971"/>
            <a:ext cx="1017972" cy="359604"/>
          </a:xfrm>
          <a:prstGeom prst="rect">
            <a:avLst/>
          </a:prstGeom>
          <a:solidFill>
            <a:srgbClr val="4FC2B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>
                <a:solidFill>
                  <a:schemeClr val="tx1"/>
                </a:solidFill>
              </a:rPr>
              <a:t>FIM CP</a:t>
            </a:r>
          </a:p>
        </p:txBody>
      </p:sp>
      <p:sp>
        <p:nvSpPr>
          <p:cNvPr id="243" name="Retângulo 242">
            <a:extLst>
              <a:ext uri="{FF2B5EF4-FFF2-40B4-BE49-F238E27FC236}">
                <a16:creationId xmlns:a16="http://schemas.microsoft.com/office/drawing/2014/main" id="{46DFB020-6775-0815-6B73-6740BF6B67B1}"/>
              </a:ext>
            </a:extLst>
          </p:cNvPr>
          <p:cNvSpPr/>
          <p:nvPr/>
        </p:nvSpPr>
        <p:spPr>
          <a:xfrm>
            <a:off x="4894216" y="5165173"/>
            <a:ext cx="429099" cy="16007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00" dirty="0">
                <a:solidFill>
                  <a:schemeClr val="tx1"/>
                </a:solidFill>
              </a:rPr>
              <a:t>0 MM</a:t>
            </a:r>
          </a:p>
        </p:txBody>
      </p:sp>
      <p:cxnSp>
        <p:nvCxnSpPr>
          <p:cNvPr id="245" name="Conector: Angulado 244">
            <a:extLst>
              <a:ext uri="{FF2B5EF4-FFF2-40B4-BE49-F238E27FC236}">
                <a16:creationId xmlns:a16="http://schemas.microsoft.com/office/drawing/2014/main" id="{AD33B9E0-BDB1-B4AE-D205-204A4B98CC12}"/>
              </a:ext>
            </a:extLst>
          </p:cNvPr>
          <p:cNvCxnSpPr>
            <a:cxnSpLocks/>
            <a:endCxn id="216" idx="0"/>
          </p:cNvCxnSpPr>
          <p:nvPr/>
        </p:nvCxnSpPr>
        <p:spPr>
          <a:xfrm rot="5400000">
            <a:off x="5553594" y="1447621"/>
            <a:ext cx="368354" cy="713470"/>
          </a:xfrm>
          <a:prstGeom prst="bentConnector3">
            <a:avLst/>
          </a:prstGeom>
          <a:ln w="12700">
            <a:solidFill>
              <a:srgbClr val="2653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Conector: Angulado 245">
            <a:extLst>
              <a:ext uri="{FF2B5EF4-FFF2-40B4-BE49-F238E27FC236}">
                <a16:creationId xmlns:a16="http://schemas.microsoft.com/office/drawing/2014/main" id="{58DB3FFE-B211-B802-C1C7-D9FB03046B41}"/>
              </a:ext>
            </a:extLst>
          </p:cNvPr>
          <p:cNvCxnSpPr>
            <a:cxnSpLocks/>
            <a:endCxn id="210" idx="0"/>
          </p:cNvCxnSpPr>
          <p:nvPr/>
        </p:nvCxnSpPr>
        <p:spPr>
          <a:xfrm rot="5400000">
            <a:off x="4836093" y="725296"/>
            <a:ext cx="363531" cy="2153297"/>
          </a:xfrm>
          <a:prstGeom prst="bentConnector3">
            <a:avLst>
              <a:gd name="adj1" fmla="val 50000"/>
            </a:avLst>
          </a:prstGeom>
          <a:ln w="12700">
            <a:solidFill>
              <a:srgbClr val="2653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Conector: Angulado 248">
            <a:extLst>
              <a:ext uri="{FF2B5EF4-FFF2-40B4-BE49-F238E27FC236}">
                <a16:creationId xmlns:a16="http://schemas.microsoft.com/office/drawing/2014/main" id="{BD4057A9-E63D-B56A-4CBA-B23A77C7C624}"/>
              </a:ext>
            </a:extLst>
          </p:cNvPr>
          <p:cNvCxnSpPr>
            <a:cxnSpLocks/>
            <a:endCxn id="255" idx="0"/>
          </p:cNvCxnSpPr>
          <p:nvPr/>
        </p:nvCxnSpPr>
        <p:spPr>
          <a:xfrm rot="16200000" flipH="1">
            <a:off x="6272850" y="1441835"/>
            <a:ext cx="368354" cy="725042"/>
          </a:xfrm>
          <a:prstGeom prst="bentConnector3">
            <a:avLst>
              <a:gd name="adj1" fmla="val 50000"/>
            </a:avLst>
          </a:prstGeom>
          <a:ln w="12700">
            <a:solidFill>
              <a:srgbClr val="2653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Conector: Angulado 251">
            <a:extLst>
              <a:ext uri="{FF2B5EF4-FFF2-40B4-BE49-F238E27FC236}">
                <a16:creationId xmlns:a16="http://schemas.microsoft.com/office/drawing/2014/main" id="{1B6F5CEB-FBB7-5BF8-4139-7B946A44B152}"/>
              </a:ext>
            </a:extLst>
          </p:cNvPr>
          <p:cNvCxnSpPr>
            <a:cxnSpLocks/>
            <a:endCxn id="208" idx="0"/>
          </p:cNvCxnSpPr>
          <p:nvPr/>
        </p:nvCxnSpPr>
        <p:spPr>
          <a:xfrm rot="16200000" flipH="1">
            <a:off x="8432117" y="-717433"/>
            <a:ext cx="365536" cy="5040759"/>
          </a:xfrm>
          <a:prstGeom prst="bentConnector3">
            <a:avLst>
              <a:gd name="adj1" fmla="val 50000"/>
            </a:avLst>
          </a:prstGeom>
          <a:ln w="12700">
            <a:solidFill>
              <a:srgbClr val="2653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5" name="Retângulo 254">
            <a:extLst>
              <a:ext uri="{FF2B5EF4-FFF2-40B4-BE49-F238E27FC236}">
                <a16:creationId xmlns:a16="http://schemas.microsoft.com/office/drawing/2014/main" id="{8137FCB4-6F61-261F-1D3F-7C5FB06CB988}"/>
              </a:ext>
            </a:extLst>
          </p:cNvPr>
          <p:cNvSpPr/>
          <p:nvPr/>
        </p:nvSpPr>
        <p:spPr>
          <a:xfrm>
            <a:off x="6310562" y="1988533"/>
            <a:ext cx="1017972" cy="35960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/>
              <a:t>FIC</a:t>
            </a:r>
          </a:p>
        </p:txBody>
      </p:sp>
      <p:sp>
        <p:nvSpPr>
          <p:cNvPr id="256" name="Retângulo 255">
            <a:extLst>
              <a:ext uri="{FF2B5EF4-FFF2-40B4-BE49-F238E27FC236}">
                <a16:creationId xmlns:a16="http://schemas.microsoft.com/office/drawing/2014/main" id="{84FF3E2A-3AFD-F3AA-CA02-722D39B40E00}"/>
              </a:ext>
            </a:extLst>
          </p:cNvPr>
          <p:cNvSpPr/>
          <p:nvPr/>
        </p:nvSpPr>
        <p:spPr>
          <a:xfrm>
            <a:off x="7051838" y="2294735"/>
            <a:ext cx="429099" cy="16007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00" dirty="0">
                <a:solidFill>
                  <a:schemeClr val="tx1"/>
                </a:solidFill>
              </a:rPr>
              <a:t>190 MM</a:t>
            </a:r>
          </a:p>
        </p:txBody>
      </p:sp>
      <p:cxnSp>
        <p:nvCxnSpPr>
          <p:cNvPr id="258" name="Conector: Angulado 257">
            <a:extLst>
              <a:ext uri="{FF2B5EF4-FFF2-40B4-BE49-F238E27FC236}">
                <a16:creationId xmlns:a16="http://schemas.microsoft.com/office/drawing/2014/main" id="{B2710C13-51CD-CE45-4ED5-38379668A35D}"/>
              </a:ext>
            </a:extLst>
          </p:cNvPr>
          <p:cNvCxnSpPr>
            <a:cxnSpLocks/>
            <a:endCxn id="218" idx="0"/>
          </p:cNvCxnSpPr>
          <p:nvPr/>
        </p:nvCxnSpPr>
        <p:spPr>
          <a:xfrm rot="5400000">
            <a:off x="4835555" y="1444190"/>
            <a:ext cx="1082962" cy="1434941"/>
          </a:xfrm>
          <a:prstGeom prst="bentConnector3">
            <a:avLst>
              <a:gd name="adj1" fmla="val 16930"/>
            </a:avLst>
          </a:prstGeom>
          <a:ln w="12700">
            <a:solidFill>
              <a:srgbClr val="2653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Conector: Angulado 264">
            <a:extLst>
              <a:ext uri="{FF2B5EF4-FFF2-40B4-BE49-F238E27FC236}">
                <a16:creationId xmlns:a16="http://schemas.microsoft.com/office/drawing/2014/main" id="{3771B0EF-9BE5-E9B9-0816-F63AD208432F}"/>
              </a:ext>
            </a:extLst>
          </p:cNvPr>
          <p:cNvCxnSpPr>
            <a:cxnSpLocks/>
            <a:endCxn id="220" idx="0"/>
          </p:cNvCxnSpPr>
          <p:nvPr/>
        </p:nvCxnSpPr>
        <p:spPr>
          <a:xfrm rot="16200000" flipH="1">
            <a:off x="6275647" y="1439038"/>
            <a:ext cx="1082962" cy="1445244"/>
          </a:xfrm>
          <a:prstGeom prst="bentConnector3">
            <a:avLst>
              <a:gd name="adj1" fmla="val 16930"/>
            </a:avLst>
          </a:prstGeom>
          <a:ln w="12700">
            <a:solidFill>
              <a:srgbClr val="2653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Conector: Angulado 268">
            <a:extLst>
              <a:ext uri="{FF2B5EF4-FFF2-40B4-BE49-F238E27FC236}">
                <a16:creationId xmlns:a16="http://schemas.microsoft.com/office/drawing/2014/main" id="{2DF011F3-76BE-3EE5-C3DF-23FDBB5819FD}"/>
              </a:ext>
            </a:extLst>
          </p:cNvPr>
          <p:cNvCxnSpPr>
            <a:cxnSpLocks/>
            <a:endCxn id="222" idx="0"/>
          </p:cNvCxnSpPr>
          <p:nvPr/>
        </p:nvCxnSpPr>
        <p:spPr>
          <a:xfrm rot="16200000" flipH="1">
            <a:off x="6996950" y="717734"/>
            <a:ext cx="1080361" cy="2885249"/>
          </a:xfrm>
          <a:prstGeom prst="bentConnector3">
            <a:avLst>
              <a:gd name="adj1" fmla="val 16850"/>
            </a:avLst>
          </a:prstGeom>
          <a:ln w="12700">
            <a:solidFill>
              <a:srgbClr val="2653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Conector: Angulado 272">
            <a:extLst>
              <a:ext uri="{FF2B5EF4-FFF2-40B4-BE49-F238E27FC236}">
                <a16:creationId xmlns:a16="http://schemas.microsoft.com/office/drawing/2014/main" id="{B764804A-24D1-E4EB-CD97-31CF41B78EF3}"/>
              </a:ext>
            </a:extLst>
          </p:cNvPr>
          <p:cNvCxnSpPr>
            <a:cxnSpLocks/>
            <a:endCxn id="224" idx="0"/>
          </p:cNvCxnSpPr>
          <p:nvPr/>
        </p:nvCxnSpPr>
        <p:spPr>
          <a:xfrm rot="16200000" flipH="1">
            <a:off x="7713804" y="881"/>
            <a:ext cx="1083439" cy="4322034"/>
          </a:xfrm>
          <a:prstGeom prst="bentConnector3">
            <a:avLst>
              <a:gd name="adj1" fmla="val 16944"/>
            </a:avLst>
          </a:prstGeom>
          <a:ln w="12700">
            <a:solidFill>
              <a:srgbClr val="2653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Conector: Angulado 279">
            <a:extLst>
              <a:ext uri="{FF2B5EF4-FFF2-40B4-BE49-F238E27FC236}">
                <a16:creationId xmlns:a16="http://schemas.microsoft.com/office/drawing/2014/main" id="{095238C6-EFA8-4059-726A-C33A0325395B}"/>
              </a:ext>
            </a:extLst>
          </p:cNvPr>
          <p:cNvCxnSpPr>
            <a:cxnSpLocks/>
            <a:endCxn id="206" idx="0"/>
          </p:cNvCxnSpPr>
          <p:nvPr/>
        </p:nvCxnSpPr>
        <p:spPr>
          <a:xfrm rot="5400000">
            <a:off x="3398295" y="724468"/>
            <a:ext cx="1800500" cy="3591923"/>
          </a:xfrm>
          <a:prstGeom prst="bentConnector3">
            <a:avLst>
              <a:gd name="adj1" fmla="val 10218"/>
            </a:avLst>
          </a:prstGeom>
          <a:ln w="12700">
            <a:solidFill>
              <a:srgbClr val="2653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Conector: Angulado 283">
            <a:extLst>
              <a:ext uri="{FF2B5EF4-FFF2-40B4-BE49-F238E27FC236}">
                <a16:creationId xmlns:a16="http://schemas.microsoft.com/office/drawing/2014/main" id="{98F7CFC4-DDF5-2EEF-92D7-E3753EE1D28B}"/>
              </a:ext>
            </a:extLst>
          </p:cNvPr>
          <p:cNvCxnSpPr>
            <a:cxnSpLocks/>
            <a:endCxn id="226" idx="0"/>
          </p:cNvCxnSpPr>
          <p:nvPr/>
        </p:nvCxnSpPr>
        <p:spPr>
          <a:xfrm rot="5400000">
            <a:off x="2675160" y="720479"/>
            <a:ext cx="2519646" cy="4319046"/>
          </a:xfrm>
          <a:prstGeom prst="bentConnector3">
            <a:avLst>
              <a:gd name="adj1" fmla="val 7358"/>
            </a:avLst>
          </a:prstGeom>
          <a:ln w="12700">
            <a:solidFill>
              <a:srgbClr val="2653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3" name="Retângulo 292">
            <a:extLst>
              <a:ext uri="{FF2B5EF4-FFF2-40B4-BE49-F238E27FC236}">
                <a16:creationId xmlns:a16="http://schemas.microsoft.com/office/drawing/2014/main" id="{EB011086-EB7D-CE8A-FED8-8319DCAE4ADF}"/>
              </a:ext>
            </a:extLst>
          </p:cNvPr>
          <p:cNvSpPr/>
          <p:nvPr/>
        </p:nvSpPr>
        <p:spPr>
          <a:xfrm>
            <a:off x="1684020" y="1551537"/>
            <a:ext cx="190500" cy="2529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94" name="Conector: Angulado 293">
            <a:extLst>
              <a:ext uri="{FF2B5EF4-FFF2-40B4-BE49-F238E27FC236}">
                <a16:creationId xmlns:a16="http://schemas.microsoft.com/office/drawing/2014/main" id="{B6A4EB61-FF5E-8F11-84E7-36867BDEFA1F}"/>
              </a:ext>
            </a:extLst>
          </p:cNvPr>
          <p:cNvCxnSpPr>
            <a:cxnSpLocks/>
            <a:stCxn id="293" idx="2"/>
            <a:endCxn id="234" idx="3"/>
          </p:cNvCxnSpPr>
          <p:nvPr/>
        </p:nvCxnSpPr>
        <p:spPr>
          <a:xfrm rot="5400000">
            <a:off x="1319687" y="1589425"/>
            <a:ext cx="244511" cy="674657"/>
          </a:xfrm>
          <a:prstGeom prst="bentConnector2">
            <a:avLst/>
          </a:prstGeom>
          <a:ln w="12700">
            <a:solidFill>
              <a:srgbClr val="2653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Conector: Angulado 296">
            <a:extLst>
              <a:ext uri="{FF2B5EF4-FFF2-40B4-BE49-F238E27FC236}">
                <a16:creationId xmlns:a16="http://schemas.microsoft.com/office/drawing/2014/main" id="{234969C1-86A6-5AD5-5BA9-CC42CB6FD8D7}"/>
              </a:ext>
            </a:extLst>
          </p:cNvPr>
          <p:cNvCxnSpPr>
            <a:cxnSpLocks/>
            <a:stCxn id="293" idx="2"/>
            <a:endCxn id="235" idx="3"/>
          </p:cNvCxnSpPr>
          <p:nvPr/>
        </p:nvCxnSpPr>
        <p:spPr>
          <a:xfrm rot="5400000">
            <a:off x="1190004" y="1720046"/>
            <a:ext cx="504815" cy="673719"/>
          </a:xfrm>
          <a:prstGeom prst="bentConnector2">
            <a:avLst/>
          </a:prstGeom>
          <a:ln w="12700">
            <a:solidFill>
              <a:srgbClr val="2653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Conector: Angulado 299">
            <a:extLst>
              <a:ext uri="{FF2B5EF4-FFF2-40B4-BE49-F238E27FC236}">
                <a16:creationId xmlns:a16="http://schemas.microsoft.com/office/drawing/2014/main" id="{AAF13C9D-7A3F-B3BB-28D6-027E3EFDCC4B}"/>
              </a:ext>
            </a:extLst>
          </p:cNvPr>
          <p:cNvCxnSpPr>
            <a:cxnSpLocks/>
            <a:stCxn id="293" idx="2"/>
            <a:endCxn id="236" idx="3"/>
          </p:cNvCxnSpPr>
          <p:nvPr/>
        </p:nvCxnSpPr>
        <p:spPr>
          <a:xfrm rot="5400000">
            <a:off x="1061665" y="1848385"/>
            <a:ext cx="761493" cy="673719"/>
          </a:xfrm>
          <a:prstGeom prst="bentConnector2">
            <a:avLst/>
          </a:prstGeom>
          <a:ln w="12700">
            <a:solidFill>
              <a:srgbClr val="2653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3" name="Conector: Angulado 302">
            <a:extLst>
              <a:ext uri="{FF2B5EF4-FFF2-40B4-BE49-F238E27FC236}">
                <a16:creationId xmlns:a16="http://schemas.microsoft.com/office/drawing/2014/main" id="{73F3AA6C-D0CC-CC56-939C-DD1C15132CBA}"/>
              </a:ext>
            </a:extLst>
          </p:cNvPr>
          <p:cNvCxnSpPr>
            <a:cxnSpLocks/>
            <a:stCxn id="293" idx="2"/>
            <a:endCxn id="237" idx="3"/>
          </p:cNvCxnSpPr>
          <p:nvPr/>
        </p:nvCxnSpPr>
        <p:spPr>
          <a:xfrm rot="5400000">
            <a:off x="935939" y="1973173"/>
            <a:ext cx="1012007" cy="674657"/>
          </a:xfrm>
          <a:prstGeom prst="bentConnector2">
            <a:avLst/>
          </a:prstGeom>
          <a:ln w="12700">
            <a:solidFill>
              <a:srgbClr val="2653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6" name="Conector: Angulado 305">
            <a:extLst>
              <a:ext uri="{FF2B5EF4-FFF2-40B4-BE49-F238E27FC236}">
                <a16:creationId xmlns:a16="http://schemas.microsoft.com/office/drawing/2014/main" id="{B7C834DE-E6ED-9EFC-6E97-06E590E8B3D1}"/>
              </a:ext>
            </a:extLst>
          </p:cNvPr>
          <p:cNvCxnSpPr>
            <a:cxnSpLocks/>
            <a:stCxn id="293" idx="2"/>
            <a:endCxn id="238" idx="3"/>
          </p:cNvCxnSpPr>
          <p:nvPr/>
        </p:nvCxnSpPr>
        <p:spPr>
          <a:xfrm rot="5400000">
            <a:off x="809969" y="2099143"/>
            <a:ext cx="1263946" cy="674657"/>
          </a:xfrm>
          <a:prstGeom prst="bentConnector2">
            <a:avLst/>
          </a:prstGeom>
          <a:ln w="12700">
            <a:solidFill>
              <a:srgbClr val="2653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" name="Conector: Angulado 308">
            <a:extLst>
              <a:ext uri="{FF2B5EF4-FFF2-40B4-BE49-F238E27FC236}">
                <a16:creationId xmlns:a16="http://schemas.microsoft.com/office/drawing/2014/main" id="{9D46889C-6D5F-2582-60A8-CB273C8F2C78}"/>
              </a:ext>
            </a:extLst>
          </p:cNvPr>
          <p:cNvCxnSpPr>
            <a:cxnSpLocks/>
            <a:stCxn id="293" idx="2"/>
            <a:endCxn id="239" idx="3"/>
          </p:cNvCxnSpPr>
          <p:nvPr/>
        </p:nvCxnSpPr>
        <p:spPr>
          <a:xfrm rot="5400000">
            <a:off x="686902" y="2222210"/>
            <a:ext cx="1510080" cy="674657"/>
          </a:xfrm>
          <a:prstGeom prst="bentConnector2">
            <a:avLst/>
          </a:prstGeom>
          <a:ln w="12700">
            <a:solidFill>
              <a:srgbClr val="2653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2" name="Retângulo 311">
            <a:extLst>
              <a:ext uri="{FF2B5EF4-FFF2-40B4-BE49-F238E27FC236}">
                <a16:creationId xmlns:a16="http://schemas.microsoft.com/office/drawing/2014/main" id="{F1C913C7-798C-631A-B1C6-239C6F4CF9D2}"/>
              </a:ext>
            </a:extLst>
          </p:cNvPr>
          <p:cNvSpPr/>
          <p:nvPr/>
        </p:nvSpPr>
        <p:spPr>
          <a:xfrm>
            <a:off x="2797195" y="5576208"/>
            <a:ext cx="841299" cy="362868"/>
          </a:xfrm>
          <a:prstGeom prst="rect">
            <a:avLst/>
          </a:prstGeom>
          <a:solidFill>
            <a:schemeClr val="bg1"/>
          </a:solidFill>
          <a:ln>
            <a:solidFill>
              <a:srgbClr val="0196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dirty="0" err="1">
                <a:solidFill>
                  <a:schemeClr val="tx1"/>
                </a:solidFill>
              </a:rPr>
              <a:t>Invest</a:t>
            </a:r>
            <a:r>
              <a:rPr lang="pt-BR" sz="800" dirty="0">
                <a:solidFill>
                  <a:schemeClr val="tx1"/>
                </a:solidFill>
              </a:rPr>
              <a:t> .EMPR</a:t>
            </a:r>
          </a:p>
        </p:txBody>
      </p:sp>
      <p:cxnSp>
        <p:nvCxnSpPr>
          <p:cNvPr id="313" name="Conector: Angulado 312">
            <a:extLst>
              <a:ext uri="{FF2B5EF4-FFF2-40B4-BE49-F238E27FC236}">
                <a16:creationId xmlns:a16="http://schemas.microsoft.com/office/drawing/2014/main" id="{406A1A5E-277F-EB76-2C85-499613995388}"/>
              </a:ext>
            </a:extLst>
          </p:cNvPr>
          <p:cNvCxnSpPr>
            <a:cxnSpLocks/>
            <a:endCxn id="312" idx="0"/>
          </p:cNvCxnSpPr>
          <p:nvPr/>
        </p:nvCxnSpPr>
        <p:spPr>
          <a:xfrm rot="5400000">
            <a:off x="2678162" y="2159863"/>
            <a:ext cx="3956029" cy="2876661"/>
          </a:xfrm>
          <a:prstGeom prst="bentConnector3">
            <a:avLst>
              <a:gd name="adj1" fmla="val 4615"/>
            </a:avLst>
          </a:prstGeom>
          <a:ln w="12700">
            <a:solidFill>
              <a:srgbClr val="2653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8" name="Retângulo 317">
            <a:extLst>
              <a:ext uri="{FF2B5EF4-FFF2-40B4-BE49-F238E27FC236}">
                <a16:creationId xmlns:a16="http://schemas.microsoft.com/office/drawing/2014/main" id="{CDA98DBC-63C3-48A6-59BB-076AB68A055F}"/>
              </a:ext>
            </a:extLst>
          </p:cNvPr>
          <p:cNvSpPr/>
          <p:nvPr/>
        </p:nvSpPr>
        <p:spPr>
          <a:xfrm>
            <a:off x="3520277" y="3420679"/>
            <a:ext cx="841299" cy="138643"/>
          </a:xfrm>
          <a:prstGeom prst="rect">
            <a:avLst/>
          </a:prstGeom>
          <a:solidFill>
            <a:schemeClr val="bg1"/>
          </a:solidFill>
          <a:ln>
            <a:solidFill>
              <a:srgbClr val="0196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dirty="0">
                <a:solidFill>
                  <a:schemeClr val="tx1"/>
                </a:solidFill>
              </a:rPr>
              <a:t>Investida</a:t>
            </a:r>
          </a:p>
        </p:txBody>
      </p:sp>
      <p:cxnSp>
        <p:nvCxnSpPr>
          <p:cNvPr id="319" name="Conector: Angulado 318">
            <a:extLst>
              <a:ext uri="{FF2B5EF4-FFF2-40B4-BE49-F238E27FC236}">
                <a16:creationId xmlns:a16="http://schemas.microsoft.com/office/drawing/2014/main" id="{E422A2FB-B5F0-27A7-5319-AAE0208A71B8}"/>
              </a:ext>
            </a:extLst>
          </p:cNvPr>
          <p:cNvCxnSpPr>
            <a:cxnSpLocks/>
            <a:stCxn id="210" idx="2"/>
            <a:endCxn id="318" idx="0"/>
          </p:cNvCxnSpPr>
          <p:nvPr/>
        </p:nvCxnSpPr>
        <p:spPr>
          <a:xfrm rot="5400000">
            <a:off x="3402386" y="2881855"/>
            <a:ext cx="1077365" cy="282"/>
          </a:xfrm>
          <a:prstGeom prst="bentConnector3">
            <a:avLst>
              <a:gd name="adj1" fmla="val 50000"/>
            </a:avLst>
          </a:prstGeom>
          <a:ln w="12700">
            <a:solidFill>
              <a:srgbClr val="02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2" name="Conector: Angulado 321">
            <a:extLst>
              <a:ext uri="{FF2B5EF4-FFF2-40B4-BE49-F238E27FC236}">
                <a16:creationId xmlns:a16="http://schemas.microsoft.com/office/drawing/2014/main" id="{D988E73E-FF5A-4E89-44FE-41563F52EFB8}"/>
              </a:ext>
            </a:extLst>
          </p:cNvPr>
          <p:cNvCxnSpPr>
            <a:cxnSpLocks/>
            <a:stCxn id="216" idx="2"/>
            <a:endCxn id="230" idx="0"/>
          </p:cNvCxnSpPr>
          <p:nvPr/>
        </p:nvCxnSpPr>
        <p:spPr>
          <a:xfrm>
            <a:off x="5381036" y="2348137"/>
            <a:ext cx="1205" cy="1793111"/>
          </a:xfrm>
          <a:prstGeom prst="straightConnector1">
            <a:avLst/>
          </a:prstGeom>
          <a:ln w="127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5" name="Conector: Angulado 324">
            <a:extLst>
              <a:ext uri="{FF2B5EF4-FFF2-40B4-BE49-F238E27FC236}">
                <a16:creationId xmlns:a16="http://schemas.microsoft.com/office/drawing/2014/main" id="{981E911A-22FE-0C3C-198D-1BBB69B23D39}"/>
              </a:ext>
            </a:extLst>
          </p:cNvPr>
          <p:cNvCxnSpPr>
            <a:cxnSpLocks/>
            <a:stCxn id="216" idx="2"/>
            <a:endCxn id="232" idx="0"/>
          </p:cNvCxnSpPr>
          <p:nvPr/>
        </p:nvCxnSpPr>
        <p:spPr>
          <a:xfrm rot="16200000" flipH="1">
            <a:off x="5199948" y="2529224"/>
            <a:ext cx="1794272" cy="1432097"/>
          </a:xfrm>
          <a:prstGeom prst="bentConnector3">
            <a:avLst>
              <a:gd name="adj1" fmla="val 80153"/>
            </a:avLst>
          </a:prstGeom>
          <a:ln w="127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9" name="Conector: Angulado 328">
            <a:extLst>
              <a:ext uri="{FF2B5EF4-FFF2-40B4-BE49-F238E27FC236}">
                <a16:creationId xmlns:a16="http://schemas.microsoft.com/office/drawing/2014/main" id="{2606B01A-3482-6007-90C6-1FFAE0F22D92}"/>
              </a:ext>
            </a:extLst>
          </p:cNvPr>
          <p:cNvCxnSpPr>
            <a:cxnSpLocks/>
            <a:stCxn id="255" idx="2"/>
            <a:endCxn id="332" idx="0"/>
          </p:cNvCxnSpPr>
          <p:nvPr/>
        </p:nvCxnSpPr>
        <p:spPr>
          <a:xfrm rot="5400000">
            <a:off x="5272959" y="2594658"/>
            <a:ext cx="1793111" cy="1300069"/>
          </a:xfrm>
          <a:prstGeom prst="bentConnector3">
            <a:avLst>
              <a:gd name="adj1" fmla="val 9629"/>
            </a:avLst>
          </a:prstGeom>
          <a:ln w="127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2" name="Retângulo 331">
            <a:extLst>
              <a:ext uri="{FF2B5EF4-FFF2-40B4-BE49-F238E27FC236}">
                <a16:creationId xmlns:a16="http://schemas.microsoft.com/office/drawing/2014/main" id="{C94602FE-8D32-28BB-BA64-34335A2A122A}"/>
              </a:ext>
            </a:extLst>
          </p:cNvPr>
          <p:cNvSpPr/>
          <p:nvPr/>
        </p:nvSpPr>
        <p:spPr>
          <a:xfrm>
            <a:off x="5424229" y="4141248"/>
            <a:ext cx="190500" cy="2529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36" name="Conector: Angulado 335">
            <a:extLst>
              <a:ext uri="{FF2B5EF4-FFF2-40B4-BE49-F238E27FC236}">
                <a16:creationId xmlns:a16="http://schemas.microsoft.com/office/drawing/2014/main" id="{2A372D67-42E9-091D-1B0B-02AC5008BE45}"/>
              </a:ext>
            </a:extLst>
          </p:cNvPr>
          <p:cNvCxnSpPr>
            <a:cxnSpLocks/>
            <a:stCxn id="255" idx="2"/>
            <a:endCxn id="204" idx="0"/>
          </p:cNvCxnSpPr>
          <p:nvPr/>
        </p:nvCxnSpPr>
        <p:spPr>
          <a:xfrm rot="5400000">
            <a:off x="6282473" y="2163464"/>
            <a:ext cx="352403" cy="721749"/>
          </a:xfrm>
          <a:prstGeom prst="bentConnector3">
            <a:avLst>
              <a:gd name="adj1" fmla="val 50000"/>
            </a:avLst>
          </a:prstGeom>
          <a:ln w="127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9" name="Conector: Angulado 338">
            <a:extLst>
              <a:ext uri="{FF2B5EF4-FFF2-40B4-BE49-F238E27FC236}">
                <a16:creationId xmlns:a16="http://schemas.microsoft.com/office/drawing/2014/main" id="{A97B9057-BCB4-0E4F-2495-3B28AAE77E0B}"/>
              </a:ext>
            </a:extLst>
          </p:cNvPr>
          <p:cNvCxnSpPr>
            <a:cxnSpLocks/>
            <a:stCxn id="255" idx="2"/>
            <a:endCxn id="342" idx="0"/>
          </p:cNvCxnSpPr>
          <p:nvPr/>
        </p:nvCxnSpPr>
        <p:spPr>
          <a:xfrm rot="16200000" flipH="1">
            <a:off x="6861763" y="2305921"/>
            <a:ext cx="354789" cy="439219"/>
          </a:xfrm>
          <a:prstGeom prst="bentConnector3">
            <a:avLst>
              <a:gd name="adj1" fmla="val 50000"/>
            </a:avLst>
          </a:prstGeom>
          <a:ln w="127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2" name="Retângulo 341">
            <a:extLst>
              <a:ext uri="{FF2B5EF4-FFF2-40B4-BE49-F238E27FC236}">
                <a16:creationId xmlns:a16="http://schemas.microsoft.com/office/drawing/2014/main" id="{FA015367-91D6-A732-5488-FDCE47BDC728}"/>
              </a:ext>
            </a:extLst>
          </p:cNvPr>
          <p:cNvSpPr/>
          <p:nvPr/>
        </p:nvSpPr>
        <p:spPr>
          <a:xfrm>
            <a:off x="7163517" y="2702926"/>
            <a:ext cx="190500" cy="2529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4" name="Retângulo 343">
            <a:extLst>
              <a:ext uri="{FF2B5EF4-FFF2-40B4-BE49-F238E27FC236}">
                <a16:creationId xmlns:a16="http://schemas.microsoft.com/office/drawing/2014/main" id="{B8F8B322-1417-56E9-41F1-0A62BEE0507B}"/>
              </a:ext>
            </a:extLst>
          </p:cNvPr>
          <p:cNvSpPr/>
          <p:nvPr/>
        </p:nvSpPr>
        <p:spPr>
          <a:xfrm>
            <a:off x="8576629" y="2703667"/>
            <a:ext cx="190500" cy="2529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45" name="Conector: Angulado 344">
            <a:extLst>
              <a:ext uri="{FF2B5EF4-FFF2-40B4-BE49-F238E27FC236}">
                <a16:creationId xmlns:a16="http://schemas.microsoft.com/office/drawing/2014/main" id="{C0F3EA8E-C085-2D2F-8126-3043BF48B1BC}"/>
              </a:ext>
            </a:extLst>
          </p:cNvPr>
          <p:cNvCxnSpPr>
            <a:cxnSpLocks/>
            <a:stCxn id="255" idx="2"/>
            <a:endCxn id="344" idx="0"/>
          </p:cNvCxnSpPr>
          <p:nvPr/>
        </p:nvCxnSpPr>
        <p:spPr>
          <a:xfrm rot="16200000" flipH="1">
            <a:off x="7567948" y="1599736"/>
            <a:ext cx="355530" cy="1852331"/>
          </a:xfrm>
          <a:prstGeom prst="bentConnector3">
            <a:avLst>
              <a:gd name="adj1" fmla="val 50000"/>
            </a:avLst>
          </a:prstGeom>
          <a:ln w="127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8" name="Conector: Angulado 347">
            <a:extLst>
              <a:ext uri="{FF2B5EF4-FFF2-40B4-BE49-F238E27FC236}">
                <a16:creationId xmlns:a16="http://schemas.microsoft.com/office/drawing/2014/main" id="{DE312F5B-8272-8168-25B9-662640513076}"/>
              </a:ext>
            </a:extLst>
          </p:cNvPr>
          <p:cNvCxnSpPr>
            <a:cxnSpLocks/>
            <a:stCxn id="255" idx="2"/>
            <a:endCxn id="351" idx="0"/>
          </p:cNvCxnSpPr>
          <p:nvPr/>
        </p:nvCxnSpPr>
        <p:spPr>
          <a:xfrm rot="16200000" flipH="1">
            <a:off x="8274384" y="893301"/>
            <a:ext cx="355530" cy="3265202"/>
          </a:xfrm>
          <a:prstGeom prst="bentConnector3">
            <a:avLst>
              <a:gd name="adj1" fmla="val 50000"/>
            </a:avLst>
          </a:prstGeom>
          <a:ln w="127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1" name="Retângulo 350">
            <a:extLst>
              <a:ext uri="{FF2B5EF4-FFF2-40B4-BE49-F238E27FC236}">
                <a16:creationId xmlns:a16="http://schemas.microsoft.com/office/drawing/2014/main" id="{B862681B-303D-6D51-8B59-2777B9B46097}"/>
              </a:ext>
            </a:extLst>
          </p:cNvPr>
          <p:cNvSpPr/>
          <p:nvPr/>
        </p:nvSpPr>
        <p:spPr>
          <a:xfrm>
            <a:off x="9989500" y="2703667"/>
            <a:ext cx="190500" cy="2529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3" name="Retângulo 352">
            <a:extLst>
              <a:ext uri="{FF2B5EF4-FFF2-40B4-BE49-F238E27FC236}">
                <a16:creationId xmlns:a16="http://schemas.microsoft.com/office/drawing/2014/main" id="{918C830E-FF47-F07F-C274-C89A94B5D73A}"/>
              </a:ext>
            </a:extLst>
          </p:cNvPr>
          <p:cNvSpPr/>
          <p:nvPr/>
        </p:nvSpPr>
        <p:spPr>
          <a:xfrm>
            <a:off x="4745394" y="2702925"/>
            <a:ext cx="190500" cy="2529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54" name="Conector: Angulado 353">
            <a:extLst>
              <a:ext uri="{FF2B5EF4-FFF2-40B4-BE49-F238E27FC236}">
                <a16:creationId xmlns:a16="http://schemas.microsoft.com/office/drawing/2014/main" id="{E4821F59-5BCC-7BB8-842E-B772DF72F439}"/>
              </a:ext>
            </a:extLst>
          </p:cNvPr>
          <p:cNvCxnSpPr>
            <a:cxnSpLocks/>
            <a:stCxn id="255" idx="2"/>
            <a:endCxn id="353" idx="0"/>
          </p:cNvCxnSpPr>
          <p:nvPr/>
        </p:nvCxnSpPr>
        <p:spPr>
          <a:xfrm rot="5400000">
            <a:off x="5652702" y="1536079"/>
            <a:ext cx="354788" cy="1978904"/>
          </a:xfrm>
          <a:prstGeom prst="bentConnector3">
            <a:avLst>
              <a:gd name="adj1" fmla="val 50000"/>
            </a:avLst>
          </a:prstGeom>
          <a:ln w="127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3" name="Retângulo 362">
            <a:extLst>
              <a:ext uri="{FF2B5EF4-FFF2-40B4-BE49-F238E27FC236}">
                <a16:creationId xmlns:a16="http://schemas.microsoft.com/office/drawing/2014/main" id="{4AD0F372-5106-4C22-9C83-F3A7119FF96C}"/>
              </a:ext>
            </a:extLst>
          </p:cNvPr>
          <p:cNvSpPr/>
          <p:nvPr/>
        </p:nvSpPr>
        <p:spPr>
          <a:xfrm>
            <a:off x="7749157" y="4144386"/>
            <a:ext cx="1017972" cy="359604"/>
          </a:xfrm>
          <a:prstGeom prst="rect">
            <a:avLst/>
          </a:prstGeom>
          <a:solidFill>
            <a:srgbClr val="194B4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>
                <a:solidFill>
                  <a:schemeClr val="tx1"/>
                </a:solidFill>
              </a:rPr>
              <a:t>FIRF</a:t>
            </a:r>
          </a:p>
        </p:txBody>
      </p:sp>
      <p:sp>
        <p:nvSpPr>
          <p:cNvPr id="364" name="Retângulo 363">
            <a:extLst>
              <a:ext uri="{FF2B5EF4-FFF2-40B4-BE49-F238E27FC236}">
                <a16:creationId xmlns:a16="http://schemas.microsoft.com/office/drawing/2014/main" id="{FAF15535-603F-2681-C9FE-B4D31BA74289}"/>
              </a:ext>
            </a:extLst>
          </p:cNvPr>
          <p:cNvSpPr/>
          <p:nvPr/>
        </p:nvSpPr>
        <p:spPr>
          <a:xfrm>
            <a:off x="8490433" y="4450588"/>
            <a:ext cx="429099" cy="16007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00" dirty="0">
                <a:solidFill>
                  <a:schemeClr val="tx1"/>
                </a:solidFill>
              </a:rPr>
              <a:t>7 MM</a:t>
            </a:r>
          </a:p>
        </p:txBody>
      </p:sp>
      <p:cxnSp>
        <p:nvCxnSpPr>
          <p:cNvPr id="365" name="Conector: Angulado 364">
            <a:extLst>
              <a:ext uri="{FF2B5EF4-FFF2-40B4-BE49-F238E27FC236}">
                <a16:creationId xmlns:a16="http://schemas.microsoft.com/office/drawing/2014/main" id="{49C0C7E9-8A9F-DED6-6949-8C0341866CBB}"/>
              </a:ext>
            </a:extLst>
          </p:cNvPr>
          <p:cNvCxnSpPr>
            <a:cxnSpLocks/>
            <a:stCxn id="255" idx="2"/>
            <a:endCxn id="363" idx="0"/>
          </p:cNvCxnSpPr>
          <p:nvPr/>
        </p:nvCxnSpPr>
        <p:spPr>
          <a:xfrm rot="16200000" flipH="1">
            <a:off x="6640721" y="2526963"/>
            <a:ext cx="1796249" cy="1438595"/>
          </a:xfrm>
          <a:prstGeom prst="bentConnector3">
            <a:avLst>
              <a:gd name="adj1" fmla="val 10124"/>
            </a:avLst>
          </a:prstGeom>
          <a:ln w="127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0" name="Conector: Angulado 369">
            <a:extLst>
              <a:ext uri="{FF2B5EF4-FFF2-40B4-BE49-F238E27FC236}">
                <a16:creationId xmlns:a16="http://schemas.microsoft.com/office/drawing/2014/main" id="{A03C5B9F-4A13-BB7D-885F-C4D65AA697DB}"/>
              </a:ext>
            </a:extLst>
          </p:cNvPr>
          <p:cNvCxnSpPr>
            <a:cxnSpLocks/>
            <a:stCxn id="218" idx="2"/>
            <a:endCxn id="373" idx="0"/>
          </p:cNvCxnSpPr>
          <p:nvPr/>
        </p:nvCxnSpPr>
        <p:spPr>
          <a:xfrm rot="5400000">
            <a:off x="2738582" y="2217994"/>
            <a:ext cx="1076232" cy="2765734"/>
          </a:xfrm>
          <a:prstGeom prst="bentConnector3">
            <a:avLst>
              <a:gd name="adj1" fmla="val 20794"/>
            </a:avLst>
          </a:prstGeom>
          <a:ln w="127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3" name="Retângulo 372">
            <a:extLst>
              <a:ext uri="{FF2B5EF4-FFF2-40B4-BE49-F238E27FC236}">
                <a16:creationId xmlns:a16="http://schemas.microsoft.com/office/drawing/2014/main" id="{ABE0E1CB-CC58-AEDF-C7ED-CCE12E62BDE5}"/>
              </a:ext>
            </a:extLst>
          </p:cNvPr>
          <p:cNvSpPr/>
          <p:nvPr/>
        </p:nvSpPr>
        <p:spPr>
          <a:xfrm>
            <a:off x="1798581" y="4138977"/>
            <a:ext cx="190500" cy="2529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76" name="Conector: Angulado 375">
            <a:extLst>
              <a:ext uri="{FF2B5EF4-FFF2-40B4-BE49-F238E27FC236}">
                <a16:creationId xmlns:a16="http://schemas.microsoft.com/office/drawing/2014/main" id="{58EDCE87-04B6-75F9-C20D-FA4970103C12}"/>
              </a:ext>
            </a:extLst>
          </p:cNvPr>
          <p:cNvCxnSpPr>
            <a:cxnSpLocks/>
            <a:stCxn id="218" idx="2"/>
            <a:endCxn id="242" idx="0"/>
          </p:cNvCxnSpPr>
          <p:nvPr/>
        </p:nvCxnSpPr>
        <p:spPr>
          <a:xfrm>
            <a:off x="4659565" y="3062745"/>
            <a:ext cx="2361" cy="1796226"/>
          </a:xfrm>
          <a:prstGeom prst="straightConnector1">
            <a:avLst/>
          </a:prstGeom>
          <a:ln w="127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9" name="Conector: Angulado 378">
            <a:extLst>
              <a:ext uri="{FF2B5EF4-FFF2-40B4-BE49-F238E27FC236}">
                <a16:creationId xmlns:a16="http://schemas.microsoft.com/office/drawing/2014/main" id="{13F97479-4BC3-B47D-BB3B-5C85D26F5D4F}"/>
              </a:ext>
            </a:extLst>
          </p:cNvPr>
          <p:cNvCxnSpPr>
            <a:cxnSpLocks/>
            <a:stCxn id="218" idx="2"/>
            <a:endCxn id="382" idx="0"/>
          </p:cNvCxnSpPr>
          <p:nvPr/>
        </p:nvCxnSpPr>
        <p:spPr>
          <a:xfrm rot="5400000">
            <a:off x="2727108" y="3648104"/>
            <a:ext cx="2517817" cy="1347099"/>
          </a:xfrm>
          <a:prstGeom prst="bentConnector3">
            <a:avLst>
              <a:gd name="adj1" fmla="val 8891"/>
            </a:avLst>
          </a:prstGeom>
          <a:ln w="127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2" name="Retângulo 381">
            <a:extLst>
              <a:ext uri="{FF2B5EF4-FFF2-40B4-BE49-F238E27FC236}">
                <a16:creationId xmlns:a16="http://schemas.microsoft.com/office/drawing/2014/main" id="{D78B269A-689B-05FD-FC50-81C47ACFE8F2}"/>
              </a:ext>
            </a:extLst>
          </p:cNvPr>
          <p:cNvSpPr/>
          <p:nvPr/>
        </p:nvSpPr>
        <p:spPr>
          <a:xfrm>
            <a:off x="3217216" y="5580562"/>
            <a:ext cx="190500" cy="2529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85" name="Conector: Angulado 384">
            <a:extLst>
              <a:ext uri="{FF2B5EF4-FFF2-40B4-BE49-F238E27FC236}">
                <a16:creationId xmlns:a16="http://schemas.microsoft.com/office/drawing/2014/main" id="{4C1EAB5A-5815-AAEE-3AE5-13D9AB8263AA}"/>
              </a:ext>
            </a:extLst>
          </p:cNvPr>
          <p:cNvCxnSpPr>
            <a:cxnSpLocks/>
            <a:stCxn id="218" idx="2"/>
            <a:endCxn id="388" idx="0"/>
          </p:cNvCxnSpPr>
          <p:nvPr/>
        </p:nvCxnSpPr>
        <p:spPr>
          <a:xfrm rot="5400000">
            <a:off x="3490696" y="2261504"/>
            <a:ext cx="367629" cy="1970110"/>
          </a:xfrm>
          <a:prstGeom prst="bentConnector3">
            <a:avLst>
              <a:gd name="adj1" fmla="val 60709"/>
            </a:avLst>
          </a:prstGeom>
          <a:ln w="127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8" name="Retângulo 387">
            <a:extLst>
              <a:ext uri="{FF2B5EF4-FFF2-40B4-BE49-F238E27FC236}">
                <a16:creationId xmlns:a16="http://schemas.microsoft.com/office/drawing/2014/main" id="{A8FB215B-0387-8E0A-F1DF-2FE4A366663D}"/>
              </a:ext>
            </a:extLst>
          </p:cNvPr>
          <p:cNvSpPr/>
          <p:nvPr/>
        </p:nvSpPr>
        <p:spPr>
          <a:xfrm>
            <a:off x="2594205" y="3430374"/>
            <a:ext cx="190500" cy="2529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0" name="Retângulo 389">
            <a:extLst>
              <a:ext uri="{FF2B5EF4-FFF2-40B4-BE49-F238E27FC236}">
                <a16:creationId xmlns:a16="http://schemas.microsoft.com/office/drawing/2014/main" id="{1ECECCBD-C529-B757-8A91-CE03981AD3D8}"/>
              </a:ext>
            </a:extLst>
          </p:cNvPr>
          <p:cNvSpPr/>
          <p:nvPr/>
        </p:nvSpPr>
        <p:spPr>
          <a:xfrm>
            <a:off x="9279242" y="3423010"/>
            <a:ext cx="841299" cy="244603"/>
          </a:xfrm>
          <a:prstGeom prst="rect">
            <a:avLst/>
          </a:prstGeom>
          <a:solidFill>
            <a:schemeClr val="bg1"/>
          </a:solidFill>
          <a:ln>
            <a:solidFill>
              <a:srgbClr val="0196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dirty="0">
                <a:solidFill>
                  <a:schemeClr val="tx1"/>
                </a:solidFill>
              </a:rPr>
              <a:t>EMP. E PART.</a:t>
            </a:r>
          </a:p>
        </p:txBody>
      </p:sp>
      <p:cxnSp>
        <p:nvCxnSpPr>
          <p:cNvPr id="391" name="Conector: Angulado 390">
            <a:extLst>
              <a:ext uri="{FF2B5EF4-FFF2-40B4-BE49-F238E27FC236}">
                <a16:creationId xmlns:a16="http://schemas.microsoft.com/office/drawing/2014/main" id="{791FD732-83CD-7D79-5AF3-9CFD32D43340}"/>
              </a:ext>
            </a:extLst>
          </p:cNvPr>
          <p:cNvCxnSpPr>
            <a:cxnSpLocks/>
            <a:stCxn id="222" idx="2"/>
            <a:endCxn id="394" idx="0"/>
          </p:cNvCxnSpPr>
          <p:nvPr/>
        </p:nvCxnSpPr>
        <p:spPr>
          <a:xfrm rot="16200000" flipH="1">
            <a:off x="9043537" y="2996361"/>
            <a:ext cx="372102" cy="499667"/>
          </a:xfrm>
          <a:prstGeom prst="bentConnector3">
            <a:avLst>
              <a:gd name="adj1" fmla="val 50000"/>
            </a:avLst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4" name="Retângulo 393">
            <a:extLst>
              <a:ext uri="{FF2B5EF4-FFF2-40B4-BE49-F238E27FC236}">
                <a16:creationId xmlns:a16="http://schemas.microsoft.com/office/drawing/2014/main" id="{95B6C168-63AD-AC03-E957-3A03DE5ADAEF}"/>
              </a:ext>
            </a:extLst>
          </p:cNvPr>
          <p:cNvSpPr/>
          <p:nvPr/>
        </p:nvSpPr>
        <p:spPr>
          <a:xfrm>
            <a:off x="9384172" y="3432246"/>
            <a:ext cx="190500" cy="2529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5" name="Retângulo 394">
            <a:extLst>
              <a:ext uri="{FF2B5EF4-FFF2-40B4-BE49-F238E27FC236}">
                <a16:creationId xmlns:a16="http://schemas.microsoft.com/office/drawing/2014/main" id="{D7D14267-F227-9C3E-F46F-DDF0651AE656}"/>
              </a:ext>
            </a:extLst>
          </p:cNvPr>
          <p:cNvSpPr/>
          <p:nvPr/>
        </p:nvSpPr>
        <p:spPr>
          <a:xfrm>
            <a:off x="9826457" y="3444408"/>
            <a:ext cx="190500" cy="2529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98" name="Conector: Angulado 397">
            <a:extLst>
              <a:ext uri="{FF2B5EF4-FFF2-40B4-BE49-F238E27FC236}">
                <a16:creationId xmlns:a16="http://schemas.microsoft.com/office/drawing/2014/main" id="{DDE0C0A5-4DB1-7F35-23F0-8519454CB279}"/>
              </a:ext>
            </a:extLst>
          </p:cNvPr>
          <p:cNvCxnSpPr>
            <a:cxnSpLocks/>
            <a:stCxn id="224" idx="2"/>
            <a:endCxn id="395" idx="0"/>
          </p:cNvCxnSpPr>
          <p:nvPr/>
        </p:nvCxnSpPr>
        <p:spPr>
          <a:xfrm rot="5400000">
            <a:off x="9978531" y="3006399"/>
            <a:ext cx="381186" cy="494833"/>
          </a:xfrm>
          <a:prstGeom prst="bentConnector3">
            <a:avLst>
              <a:gd name="adj1" fmla="val 50000"/>
            </a:avLst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4" name="Conector: Angulado 403">
            <a:extLst>
              <a:ext uri="{FF2B5EF4-FFF2-40B4-BE49-F238E27FC236}">
                <a16:creationId xmlns:a16="http://schemas.microsoft.com/office/drawing/2014/main" id="{1E57C9B6-C2EA-0F6D-231A-DC5DED893B72}"/>
              </a:ext>
            </a:extLst>
          </p:cNvPr>
          <p:cNvCxnSpPr>
            <a:cxnSpLocks/>
            <a:stCxn id="206" idx="2"/>
            <a:endCxn id="228" idx="0"/>
          </p:cNvCxnSpPr>
          <p:nvPr/>
        </p:nvCxnSpPr>
        <p:spPr>
          <a:xfrm>
            <a:off x="2502583" y="3780283"/>
            <a:ext cx="0" cy="1078688"/>
          </a:xfrm>
          <a:prstGeom prst="straightConnector1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7" name="Conector: Angulado 406">
            <a:extLst>
              <a:ext uri="{FF2B5EF4-FFF2-40B4-BE49-F238E27FC236}">
                <a16:creationId xmlns:a16="http://schemas.microsoft.com/office/drawing/2014/main" id="{FB1B6614-B18E-3B74-E250-0642B1D3C966}"/>
              </a:ext>
            </a:extLst>
          </p:cNvPr>
          <p:cNvCxnSpPr>
            <a:cxnSpLocks/>
            <a:stCxn id="206" idx="2"/>
            <a:endCxn id="410" idx="0"/>
          </p:cNvCxnSpPr>
          <p:nvPr/>
        </p:nvCxnSpPr>
        <p:spPr>
          <a:xfrm rot="5400000">
            <a:off x="1243568" y="3602714"/>
            <a:ext cx="1081446" cy="1436585"/>
          </a:xfrm>
          <a:prstGeom prst="bentConnector3">
            <a:avLst>
              <a:gd name="adj1" fmla="val 84527"/>
            </a:avLst>
          </a:prstGeom>
          <a:ln w="127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" name="Retângulo 409">
            <a:extLst>
              <a:ext uri="{FF2B5EF4-FFF2-40B4-BE49-F238E27FC236}">
                <a16:creationId xmlns:a16="http://schemas.microsoft.com/office/drawing/2014/main" id="{08D128C5-0420-E1C1-E89F-60CABDC6DF49}"/>
              </a:ext>
            </a:extLst>
          </p:cNvPr>
          <p:cNvSpPr/>
          <p:nvPr/>
        </p:nvSpPr>
        <p:spPr>
          <a:xfrm>
            <a:off x="506113" y="4861729"/>
            <a:ext cx="1119769" cy="359607"/>
          </a:xfrm>
          <a:prstGeom prst="rect">
            <a:avLst/>
          </a:prstGeom>
          <a:solidFill>
            <a:schemeClr val="bg1"/>
          </a:solidFill>
          <a:ln>
            <a:solidFill>
              <a:srgbClr val="0196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700" dirty="0">
                <a:solidFill>
                  <a:schemeClr val="tx1"/>
                </a:solidFill>
              </a:rPr>
              <a:t>Imóvel l SP</a:t>
            </a:r>
          </a:p>
        </p:txBody>
      </p:sp>
      <p:sp>
        <p:nvSpPr>
          <p:cNvPr id="415" name="Retângulo 414">
            <a:extLst>
              <a:ext uri="{FF2B5EF4-FFF2-40B4-BE49-F238E27FC236}">
                <a16:creationId xmlns:a16="http://schemas.microsoft.com/office/drawing/2014/main" id="{8CE45508-DEFC-AD00-1B32-F1540940D1B1}"/>
              </a:ext>
            </a:extLst>
          </p:cNvPr>
          <p:cNvSpPr/>
          <p:nvPr/>
        </p:nvSpPr>
        <p:spPr>
          <a:xfrm>
            <a:off x="557657" y="5875999"/>
            <a:ext cx="1119769" cy="359607"/>
          </a:xfrm>
          <a:prstGeom prst="rect">
            <a:avLst/>
          </a:prstGeom>
          <a:solidFill>
            <a:schemeClr val="bg1"/>
          </a:solidFill>
          <a:ln>
            <a:solidFill>
              <a:srgbClr val="0196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700" dirty="0">
                <a:solidFill>
                  <a:schemeClr val="tx1"/>
                </a:solidFill>
              </a:rPr>
              <a:t>Fundos de ativos judiciais ( SPECIAL SITS, SBC OPORTUNIDADE, </a:t>
            </a:r>
            <a:r>
              <a:rPr lang="pt-BR" sz="700" dirty="0" err="1">
                <a:solidFill>
                  <a:schemeClr val="tx1"/>
                </a:solidFill>
              </a:rPr>
              <a:t>etc</a:t>
            </a:r>
            <a:r>
              <a:rPr lang="pt-BR" sz="7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416" name="Retângulo 415">
            <a:extLst>
              <a:ext uri="{FF2B5EF4-FFF2-40B4-BE49-F238E27FC236}">
                <a16:creationId xmlns:a16="http://schemas.microsoft.com/office/drawing/2014/main" id="{19415B45-B4D4-4ABA-8BEE-D570EB412A88}"/>
              </a:ext>
            </a:extLst>
          </p:cNvPr>
          <p:cNvSpPr/>
          <p:nvPr/>
        </p:nvSpPr>
        <p:spPr>
          <a:xfrm>
            <a:off x="2661774" y="6093903"/>
            <a:ext cx="1119769" cy="359607"/>
          </a:xfrm>
          <a:prstGeom prst="rect">
            <a:avLst/>
          </a:prstGeom>
          <a:solidFill>
            <a:schemeClr val="bg1"/>
          </a:solidFill>
          <a:ln>
            <a:solidFill>
              <a:srgbClr val="0196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700" dirty="0">
                <a:solidFill>
                  <a:schemeClr val="tx1"/>
                </a:solidFill>
              </a:rPr>
              <a:t>Fundos de crédito privado ou caixa</a:t>
            </a:r>
          </a:p>
        </p:txBody>
      </p:sp>
      <p:sp>
        <p:nvSpPr>
          <p:cNvPr id="419" name="Retângulo 418">
            <a:extLst>
              <a:ext uri="{FF2B5EF4-FFF2-40B4-BE49-F238E27FC236}">
                <a16:creationId xmlns:a16="http://schemas.microsoft.com/office/drawing/2014/main" id="{46411C5B-C40F-928A-630B-603178F7452B}"/>
              </a:ext>
            </a:extLst>
          </p:cNvPr>
          <p:cNvSpPr/>
          <p:nvPr/>
        </p:nvSpPr>
        <p:spPr>
          <a:xfrm>
            <a:off x="7117390" y="3436572"/>
            <a:ext cx="841299" cy="240277"/>
          </a:xfrm>
          <a:prstGeom prst="rect">
            <a:avLst/>
          </a:prstGeom>
          <a:solidFill>
            <a:schemeClr val="bg1"/>
          </a:solidFill>
          <a:ln>
            <a:solidFill>
              <a:srgbClr val="0196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dirty="0">
                <a:solidFill>
                  <a:schemeClr val="tx1"/>
                </a:solidFill>
              </a:rPr>
              <a:t>	Real </a:t>
            </a:r>
            <a:r>
              <a:rPr lang="pt-BR" sz="800" dirty="0" err="1">
                <a:solidFill>
                  <a:schemeClr val="tx1"/>
                </a:solidFill>
              </a:rPr>
              <a:t>Estate</a:t>
            </a:r>
            <a:endParaRPr lang="pt-BR" sz="800" dirty="0">
              <a:solidFill>
                <a:schemeClr val="tx1"/>
              </a:solidFill>
            </a:endParaRPr>
          </a:p>
          <a:p>
            <a:pPr algn="ctr"/>
            <a:endParaRPr lang="pt-BR" sz="800" dirty="0">
              <a:solidFill>
                <a:schemeClr val="tx1"/>
              </a:solidFill>
            </a:endParaRPr>
          </a:p>
        </p:txBody>
      </p:sp>
      <p:cxnSp>
        <p:nvCxnSpPr>
          <p:cNvPr id="420" name="Conector: Angulado 419">
            <a:extLst>
              <a:ext uri="{FF2B5EF4-FFF2-40B4-BE49-F238E27FC236}">
                <a16:creationId xmlns:a16="http://schemas.microsoft.com/office/drawing/2014/main" id="{EB470069-E87F-892D-E376-DE58147A51C0}"/>
              </a:ext>
            </a:extLst>
          </p:cNvPr>
          <p:cNvCxnSpPr>
            <a:cxnSpLocks/>
            <a:stCxn id="220" idx="2"/>
            <a:endCxn id="419" idx="0"/>
          </p:cNvCxnSpPr>
          <p:nvPr/>
        </p:nvCxnSpPr>
        <p:spPr>
          <a:xfrm rot="5400000">
            <a:off x="7351982" y="3248803"/>
            <a:ext cx="373827" cy="1710"/>
          </a:xfrm>
          <a:prstGeom prst="bentConnector3">
            <a:avLst>
              <a:gd name="adj1" fmla="val 50000"/>
            </a:avLst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3" name="Retângulo 422">
            <a:extLst>
              <a:ext uri="{FF2B5EF4-FFF2-40B4-BE49-F238E27FC236}">
                <a16:creationId xmlns:a16="http://schemas.microsoft.com/office/drawing/2014/main" id="{C173D082-CC1C-0EF5-410F-6577D6E3E73C}"/>
              </a:ext>
            </a:extLst>
          </p:cNvPr>
          <p:cNvSpPr/>
          <p:nvPr/>
        </p:nvSpPr>
        <p:spPr>
          <a:xfrm>
            <a:off x="1362430" y="5585734"/>
            <a:ext cx="841299" cy="138643"/>
          </a:xfrm>
          <a:prstGeom prst="rect">
            <a:avLst/>
          </a:prstGeom>
          <a:solidFill>
            <a:schemeClr val="bg1"/>
          </a:solidFill>
          <a:ln>
            <a:solidFill>
              <a:srgbClr val="0196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dirty="0">
                <a:solidFill>
                  <a:schemeClr val="tx1"/>
                </a:solidFill>
              </a:rPr>
              <a:t>Investida REC</a:t>
            </a:r>
          </a:p>
        </p:txBody>
      </p:sp>
      <p:cxnSp>
        <p:nvCxnSpPr>
          <p:cNvPr id="424" name="Conector: Angulado 423">
            <a:extLst>
              <a:ext uri="{FF2B5EF4-FFF2-40B4-BE49-F238E27FC236}">
                <a16:creationId xmlns:a16="http://schemas.microsoft.com/office/drawing/2014/main" id="{52360EB5-CD91-0D2F-A38C-26B20177FE31}"/>
              </a:ext>
            </a:extLst>
          </p:cNvPr>
          <p:cNvCxnSpPr>
            <a:cxnSpLocks/>
            <a:stCxn id="226" idx="2"/>
            <a:endCxn id="423" idx="0"/>
          </p:cNvCxnSpPr>
          <p:nvPr/>
        </p:nvCxnSpPr>
        <p:spPr>
          <a:xfrm>
            <a:off x="1775460" y="4499429"/>
            <a:ext cx="7620" cy="1086305"/>
          </a:xfrm>
          <a:prstGeom prst="straightConnector1">
            <a:avLst/>
          </a:prstGeom>
          <a:ln w="127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7" name="Retângulo 426">
            <a:extLst>
              <a:ext uri="{FF2B5EF4-FFF2-40B4-BE49-F238E27FC236}">
                <a16:creationId xmlns:a16="http://schemas.microsoft.com/office/drawing/2014/main" id="{B5845A64-76A5-EC27-69B4-BA8E2AF4BF42}"/>
              </a:ext>
            </a:extLst>
          </p:cNvPr>
          <p:cNvSpPr/>
          <p:nvPr/>
        </p:nvSpPr>
        <p:spPr>
          <a:xfrm>
            <a:off x="4097239" y="5584163"/>
            <a:ext cx="1119769" cy="579152"/>
          </a:xfrm>
          <a:prstGeom prst="rect">
            <a:avLst/>
          </a:prstGeom>
          <a:solidFill>
            <a:schemeClr val="bg1"/>
          </a:solidFill>
          <a:ln>
            <a:solidFill>
              <a:srgbClr val="0196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700" dirty="0">
                <a:solidFill>
                  <a:schemeClr val="tx1"/>
                </a:solidFill>
              </a:rPr>
              <a:t>Imóvel Industrial</a:t>
            </a:r>
          </a:p>
        </p:txBody>
      </p:sp>
      <p:cxnSp>
        <p:nvCxnSpPr>
          <p:cNvPr id="428" name="Conector: Angulado 423">
            <a:extLst>
              <a:ext uri="{FF2B5EF4-FFF2-40B4-BE49-F238E27FC236}">
                <a16:creationId xmlns:a16="http://schemas.microsoft.com/office/drawing/2014/main" id="{9B027852-73A4-7554-BC9E-57CD1C20AC9C}"/>
              </a:ext>
            </a:extLst>
          </p:cNvPr>
          <p:cNvCxnSpPr>
            <a:cxnSpLocks/>
            <a:stCxn id="242" idx="2"/>
            <a:endCxn id="427" idx="0"/>
          </p:cNvCxnSpPr>
          <p:nvPr/>
        </p:nvCxnSpPr>
        <p:spPr>
          <a:xfrm flipH="1">
            <a:off x="4657124" y="5218575"/>
            <a:ext cx="4802" cy="365588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1" name="Retângulo 430">
            <a:extLst>
              <a:ext uri="{FF2B5EF4-FFF2-40B4-BE49-F238E27FC236}">
                <a16:creationId xmlns:a16="http://schemas.microsoft.com/office/drawing/2014/main" id="{F8AFCB03-3857-237E-B4FD-CA2D68934F3C}"/>
              </a:ext>
            </a:extLst>
          </p:cNvPr>
          <p:cNvSpPr/>
          <p:nvPr/>
        </p:nvSpPr>
        <p:spPr>
          <a:xfrm>
            <a:off x="10786436" y="3414714"/>
            <a:ext cx="695288" cy="297195"/>
          </a:xfrm>
          <a:prstGeom prst="rect">
            <a:avLst/>
          </a:prstGeom>
          <a:solidFill>
            <a:schemeClr val="bg1"/>
          </a:solidFill>
          <a:ln>
            <a:solidFill>
              <a:srgbClr val="0196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dirty="0">
                <a:solidFill>
                  <a:schemeClr val="tx1"/>
                </a:solidFill>
              </a:rPr>
              <a:t>Créditos em default</a:t>
            </a:r>
          </a:p>
        </p:txBody>
      </p:sp>
      <p:cxnSp>
        <p:nvCxnSpPr>
          <p:cNvPr id="432" name="Conector: Angulado 431">
            <a:extLst>
              <a:ext uri="{FF2B5EF4-FFF2-40B4-BE49-F238E27FC236}">
                <a16:creationId xmlns:a16="http://schemas.microsoft.com/office/drawing/2014/main" id="{4D9FF891-1FC3-468A-400E-12B6B88E4C20}"/>
              </a:ext>
            </a:extLst>
          </p:cNvPr>
          <p:cNvCxnSpPr>
            <a:cxnSpLocks/>
            <a:stCxn id="208" idx="2"/>
            <a:endCxn id="431" idx="0"/>
          </p:cNvCxnSpPr>
          <p:nvPr/>
        </p:nvCxnSpPr>
        <p:spPr>
          <a:xfrm rot="5400000">
            <a:off x="10599976" y="2879424"/>
            <a:ext cx="1069395" cy="1185"/>
          </a:xfrm>
          <a:prstGeom prst="bentConnector3">
            <a:avLst>
              <a:gd name="adj1" fmla="val 50000"/>
            </a:avLst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7" name="Retângulo 436">
            <a:extLst>
              <a:ext uri="{FF2B5EF4-FFF2-40B4-BE49-F238E27FC236}">
                <a16:creationId xmlns:a16="http://schemas.microsoft.com/office/drawing/2014/main" id="{7636FE58-D030-35B2-007D-E147CBEF507C}"/>
              </a:ext>
            </a:extLst>
          </p:cNvPr>
          <p:cNvSpPr/>
          <p:nvPr/>
        </p:nvSpPr>
        <p:spPr>
          <a:xfrm>
            <a:off x="7834497" y="5576130"/>
            <a:ext cx="841299" cy="138643"/>
          </a:xfrm>
          <a:prstGeom prst="rect">
            <a:avLst/>
          </a:prstGeom>
          <a:solidFill>
            <a:schemeClr val="bg1"/>
          </a:solidFill>
          <a:ln>
            <a:solidFill>
              <a:srgbClr val="0196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dirty="0">
                <a:solidFill>
                  <a:schemeClr val="tx1"/>
                </a:solidFill>
              </a:rPr>
              <a:t>Título Público</a:t>
            </a:r>
          </a:p>
        </p:txBody>
      </p:sp>
      <p:cxnSp>
        <p:nvCxnSpPr>
          <p:cNvPr id="438" name="Conector: Angulado 403">
            <a:extLst>
              <a:ext uri="{FF2B5EF4-FFF2-40B4-BE49-F238E27FC236}">
                <a16:creationId xmlns:a16="http://schemas.microsoft.com/office/drawing/2014/main" id="{4F76FC83-ED9B-B674-845D-515DA4EB63C6}"/>
              </a:ext>
            </a:extLst>
          </p:cNvPr>
          <p:cNvCxnSpPr>
            <a:cxnSpLocks/>
            <a:stCxn id="363" idx="2"/>
            <a:endCxn id="437" idx="0"/>
          </p:cNvCxnSpPr>
          <p:nvPr/>
        </p:nvCxnSpPr>
        <p:spPr>
          <a:xfrm flipH="1">
            <a:off x="8255147" y="4503990"/>
            <a:ext cx="2996" cy="1072140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1" name="Conector: Angulado 440">
            <a:extLst>
              <a:ext uri="{FF2B5EF4-FFF2-40B4-BE49-F238E27FC236}">
                <a16:creationId xmlns:a16="http://schemas.microsoft.com/office/drawing/2014/main" id="{D7C04C91-C350-C2F5-30E9-0F0E3A71B7E0}"/>
              </a:ext>
            </a:extLst>
          </p:cNvPr>
          <p:cNvCxnSpPr>
            <a:cxnSpLocks/>
            <a:stCxn id="228" idx="2"/>
            <a:endCxn id="415" idx="3"/>
          </p:cNvCxnSpPr>
          <p:nvPr/>
        </p:nvCxnSpPr>
        <p:spPr>
          <a:xfrm rot="5400000">
            <a:off x="1671391" y="5224611"/>
            <a:ext cx="837228" cy="825157"/>
          </a:xfrm>
          <a:prstGeom prst="bentConnector2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4" name="Conector: Angulado 443">
            <a:extLst>
              <a:ext uri="{FF2B5EF4-FFF2-40B4-BE49-F238E27FC236}">
                <a16:creationId xmlns:a16="http://schemas.microsoft.com/office/drawing/2014/main" id="{F294FC15-B8FD-302C-6643-9B6DA5900B64}"/>
              </a:ext>
            </a:extLst>
          </p:cNvPr>
          <p:cNvCxnSpPr>
            <a:cxnSpLocks/>
            <a:stCxn id="228" idx="2"/>
            <a:endCxn id="416" idx="1"/>
          </p:cNvCxnSpPr>
          <p:nvPr/>
        </p:nvCxnSpPr>
        <p:spPr>
          <a:xfrm rot="16200000" flipH="1">
            <a:off x="2054612" y="5666545"/>
            <a:ext cx="1055132" cy="159191"/>
          </a:xfrm>
          <a:prstGeom prst="bentConnector2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7" name="Retângulo 446">
            <a:extLst>
              <a:ext uri="{FF2B5EF4-FFF2-40B4-BE49-F238E27FC236}">
                <a16:creationId xmlns:a16="http://schemas.microsoft.com/office/drawing/2014/main" id="{F766FDC7-BF82-BEE8-F632-8AF2260FB165}"/>
              </a:ext>
            </a:extLst>
          </p:cNvPr>
          <p:cNvSpPr/>
          <p:nvPr/>
        </p:nvSpPr>
        <p:spPr>
          <a:xfrm>
            <a:off x="5588329" y="4861934"/>
            <a:ext cx="1017972" cy="359604"/>
          </a:xfrm>
          <a:prstGeom prst="rect">
            <a:avLst/>
          </a:prstGeom>
          <a:solidFill>
            <a:srgbClr val="4FC2B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>
                <a:solidFill>
                  <a:schemeClr val="tx1"/>
                </a:solidFill>
              </a:rPr>
              <a:t>FIP</a:t>
            </a:r>
          </a:p>
        </p:txBody>
      </p:sp>
      <p:sp>
        <p:nvSpPr>
          <p:cNvPr id="448" name="Retângulo 447">
            <a:extLst>
              <a:ext uri="{FF2B5EF4-FFF2-40B4-BE49-F238E27FC236}">
                <a16:creationId xmlns:a16="http://schemas.microsoft.com/office/drawing/2014/main" id="{70291BE3-BAD8-1381-3885-8600FD5C2283}"/>
              </a:ext>
            </a:extLst>
          </p:cNvPr>
          <p:cNvSpPr/>
          <p:nvPr/>
        </p:nvSpPr>
        <p:spPr>
          <a:xfrm>
            <a:off x="6329605" y="5168136"/>
            <a:ext cx="429099" cy="16007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00" dirty="0">
                <a:solidFill>
                  <a:schemeClr val="tx1"/>
                </a:solidFill>
              </a:rPr>
              <a:t>?? MM</a:t>
            </a:r>
          </a:p>
        </p:txBody>
      </p:sp>
      <p:cxnSp>
        <p:nvCxnSpPr>
          <p:cNvPr id="449" name="Conector: Angulado 448">
            <a:extLst>
              <a:ext uri="{FF2B5EF4-FFF2-40B4-BE49-F238E27FC236}">
                <a16:creationId xmlns:a16="http://schemas.microsoft.com/office/drawing/2014/main" id="{7BE94A9C-0BE2-7F8E-6C9B-9D43A13BC822}"/>
              </a:ext>
            </a:extLst>
          </p:cNvPr>
          <p:cNvCxnSpPr>
            <a:cxnSpLocks/>
            <a:stCxn id="204" idx="2"/>
            <a:endCxn id="447" idx="0"/>
          </p:cNvCxnSpPr>
          <p:nvPr/>
        </p:nvCxnSpPr>
        <p:spPr>
          <a:xfrm flipH="1">
            <a:off x="6097315" y="3060144"/>
            <a:ext cx="484" cy="1801790"/>
          </a:xfrm>
          <a:prstGeom prst="straightConnector1">
            <a:avLst/>
          </a:prstGeom>
          <a:ln w="127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2" name="Retângulo 451">
            <a:extLst>
              <a:ext uri="{FF2B5EF4-FFF2-40B4-BE49-F238E27FC236}">
                <a16:creationId xmlns:a16="http://schemas.microsoft.com/office/drawing/2014/main" id="{DF9BF72F-F97C-7B67-1E21-2D50B6880C3A}"/>
              </a:ext>
            </a:extLst>
          </p:cNvPr>
          <p:cNvSpPr/>
          <p:nvPr/>
        </p:nvSpPr>
        <p:spPr>
          <a:xfrm>
            <a:off x="5678117" y="5585734"/>
            <a:ext cx="841299" cy="301927"/>
          </a:xfrm>
          <a:prstGeom prst="rect">
            <a:avLst/>
          </a:prstGeom>
          <a:solidFill>
            <a:schemeClr val="bg1"/>
          </a:solidFill>
          <a:ln>
            <a:solidFill>
              <a:srgbClr val="0196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dirty="0">
                <a:solidFill>
                  <a:schemeClr val="tx1"/>
                </a:solidFill>
              </a:rPr>
              <a:t>Empresa S.A.</a:t>
            </a:r>
          </a:p>
        </p:txBody>
      </p:sp>
      <p:cxnSp>
        <p:nvCxnSpPr>
          <p:cNvPr id="453" name="Conector: Angulado 423">
            <a:extLst>
              <a:ext uri="{FF2B5EF4-FFF2-40B4-BE49-F238E27FC236}">
                <a16:creationId xmlns:a16="http://schemas.microsoft.com/office/drawing/2014/main" id="{03BCBD23-C9EB-EB79-C42B-781171045E41}"/>
              </a:ext>
            </a:extLst>
          </p:cNvPr>
          <p:cNvCxnSpPr>
            <a:cxnSpLocks/>
            <a:stCxn id="447" idx="2"/>
            <a:endCxn id="452" idx="0"/>
          </p:cNvCxnSpPr>
          <p:nvPr/>
        </p:nvCxnSpPr>
        <p:spPr>
          <a:xfrm>
            <a:off x="6097315" y="5221538"/>
            <a:ext cx="1452" cy="364196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0" name="Retângulo 459">
            <a:extLst>
              <a:ext uri="{FF2B5EF4-FFF2-40B4-BE49-F238E27FC236}">
                <a16:creationId xmlns:a16="http://schemas.microsoft.com/office/drawing/2014/main" id="{1773EB85-B715-B4FB-6C21-965C4A22D6F8}"/>
              </a:ext>
            </a:extLst>
          </p:cNvPr>
          <p:cNvSpPr/>
          <p:nvPr/>
        </p:nvSpPr>
        <p:spPr>
          <a:xfrm>
            <a:off x="7027060" y="4849455"/>
            <a:ext cx="1017972" cy="297195"/>
          </a:xfrm>
          <a:prstGeom prst="rect">
            <a:avLst/>
          </a:prstGeom>
          <a:solidFill>
            <a:schemeClr val="bg1"/>
          </a:solidFill>
          <a:ln>
            <a:solidFill>
              <a:srgbClr val="0196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dirty="0">
                <a:solidFill>
                  <a:schemeClr val="tx1"/>
                </a:solidFill>
              </a:rPr>
              <a:t>Empreendimentos Imobiliários</a:t>
            </a:r>
          </a:p>
        </p:txBody>
      </p:sp>
      <p:cxnSp>
        <p:nvCxnSpPr>
          <p:cNvPr id="461" name="Conector: Angulado 460">
            <a:extLst>
              <a:ext uri="{FF2B5EF4-FFF2-40B4-BE49-F238E27FC236}">
                <a16:creationId xmlns:a16="http://schemas.microsoft.com/office/drawing/2014/main" id="{53818E12-35C1-509C-0725-0E73762D7596}"/>
              </a:ext>
            </a:extLst>
          </p:cNvPr>
          <p:cNvCxnSpPr>
            <a:cxnSpLocks/>
            <a:stCxn id="232" idx="2"/>
            <a:endCxn id="460" idx="0"/>
          </p:cNvCxnSpPr>
          <p:nvPr/>
        </p:nvCxnSpPr>
        <p:spPr>
          <a:xfrm rot="16200000" flipH="1">
            <a:off x="7000868" y="4314277"/>
            <a:ext cx="347442" cy="722913"/>
          </a:xfrm>
          <a:prstGeom prst="bentConnector3">
            <a:avLst>
              <a:gd name="adj1" fmla="val 50000"/>
            </a:avLst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3" name="Retângulo 462">
            <a:extLst>
              <a:ext uri="{FF2B5EF4-FFF2-40B4-BE49-F238E27FC236}">
                <a16:creationId xmlns:a16="http://schemas.microsoft.com/office/drawing/2014/main" id="{2E896AF6-EEAF-790F-7535-DEE9BBCF64BF}"/>
              </a:ext>
            </a:extLst>
          </p:cNvPr>
          <p:cNvSpPr/>
          <p:nvPr/>
        </p:nvSpPr>
        <p:spPr>
          <a:xfrm>
            <a:off x="6310563" y="6087009"/>
            <a:ext cx="1017972" cy="297195"/>
          </a:xfrm>
          <a:prstGeom prst="rect">
            <a:avLst/>
          </a:prstGeom>
          <a:solidFill>
            <a:schemeClr val="bg1"/>
          </a:solidFill>
          <a:ln>
            <a:solidFill>
              <a:srgbClr val="0196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dirty="0">
                <a:solidFill>
                  <a:schemeClr val="tx1"/>
                </a:solidFill>
              </a:rPr>
              <a:t>Empreendimentos Imobiliários</a:t>
            </a:r>
          </a:p>
        </p:txBody>
      </p:sp>
      <p:cxnSp>
        <p:nvCxnSpPr>
          <p:cNvPr id="464" name="Conector: Angulado 463">
            <a:extLst>
              <a:ext uri="{FF2B5EF4-FFF2-40B4-BE49-F238E27FC236}">
                <a16:creationId xmlns:a16="http://schemas.microsoft.com/office/drawing/2014/main" id="{5B574A75-26AA-6F37-0347-CFDB2EADB186}"/>
              </a:ext>
            </a:extLst>
          </p:cNvPr>
          <p:cNvCxnSpPr>
            <a:cxnSpLocks/>
            <a:stCxn id="230" idx="2"/>
            <a:endCxn id="463" idx="0"/>
          </p:cNvCxnSpPr>
          <p:nvPr/>
        </p:nvCxnSpPr>
        <p:spPr>
          <a:xfrm rot="16200000" flipH="1">
            <a:off x="5307817" y="4575276"/>
            <a:ext cx="1586157" cy="1437308"/>
          </a:xfrm>
          <a:prstGeom prst="bentConnector3">
            <a:avLst>
              <a:gd name="adj1" fmla="val 91315"/>
            </a:avLst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9" name="Retângulo 468">
            <a:extLst>
              <a:ext uri="{FF2B5EF4-FFF2-40B4-BE49-F238E27FC236}">
                <a16:creationId xmlns:a16="http://schemas.microsoft.com/office/drawing/2014/main" id="{4DFEC8E0-0164-4CD0-C75C-E8541F7A0A5A}"/>
              </a:ext>
            </a:extLst>
          </p:cNvPr>
          <p:cNvSpPr/>
          <p:nvPr/>
        </p:nvSpPr>
        <p:spPr>
          <a:xfrm>
            <a:off x="2205233" y="3422567"/>
            <a:ext cx="190500" cy="2529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70" name="Conector: Angulado 469">
            <a:extLst>
              <a:ext uri="{FF2B5EF4-FFF2-40B4-BE49-F238E27FC236}">
                <a16:creationId xmlns:a16="http://schemas.microsoft.com/office/drawing/2014/main" id="{80320A38-440A-7487-2197-CDB38B12BA78}"/>
              </a:ext>
            </a:extLst>
          </p:cNvPr>
          <p:cNvCxnSpPr>
            <a:cxnSpLocks/>
            <a:stCxn id="204" idx="2"/>
            <a:endCxn id="469" idx="0"/>
          </p:cNvCxnSpPr>
          <p:nvPr/>
        </p:nvCxnSpPr>
        <p:spPr>
          <a:xfrm rot="5400000">
            <a:off x="4017930" y="1342697"/>
            <a:ext cx="362423" cy="3797316"/>
          </a:xfrm>
          <a:prstGeom prst="bentConnector3">
            <a:avLst>
              <a:gd name="adj1" fmla="val 43692"/>
            </a:avLst>
          </a:prstGeom>
          <a:ln w="127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2" name="Retângulo 481">
            <a:extLst>
              <a:ext uri="{FF2B5EF4-FFF2-40B4-BE49-F238E27FC236}">
                <a16:creationId xmlns:a16="http://schemas.microsoft.com/office/drawing/2014/main" id="{E99F2E9B-B58E-1281-ACBA-2CA35C600628}"/>
              </a:ext>
            </a:extLst>
          </p:cNvPr>
          <p:cNvSpPr/>
          <p:nvPr/>
        </p:nvSpPr>
        <p:spPr>
          <a:xfrm>
            <a:off x="1416175" y="2175955"/>
            <a:ext cx="472009" cy="1600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600" dirty="0">
                <a:solidFill>
                  <a:schemeClr val="tx1"/>
                </a:solidFill>
              </a:rPr>
              <a:t>0 MM</a:t>
            </a:r>
          </a:p>
        </p:txBody>
      </p:sp>
      <p:sp>
        <p:nvSpPr>
          <p:cNvPr id="483" name="Retângulo 482">
            <a:extLst>
              <a:ext uri="{FF2B5EF4-FFF2-40B4-BE49-F238E27FC236}">
                <a16:creationId xmlns:a16="http://schemas.microsoft.com/office/drawing/2014/main" id="{B351D66B-8D3E-08C6-3F6B-C4B76EEC8B4B}"/>
              </a:ext>
            </a:extLst>
          </p:cNvPr>
          <p:cNvSpPr/>
          <p:nvPr/>
        </p:nvSpPr>
        <p:spPr>
          <a:xfrm>
            <a:off x="1370455" y="1924266"/>
            <a:ext cx="472009" cy="1600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600" dirty="0">
                <a:solidFill>
                  <a:schemeClr val="tx1"/>
                </a:solidFill>
              </a:rPr>
              <a:t>7,1 MM</a:t>
            </a:r>
          </a:p>
        </p:txBody>
      </p:sp>
      <p:sp>
        <p:nvSpPr>
          <p:cNvPr id="484" name="Retângulo 483">
            <a:extLst>
              <a:ext uri="{FF2B5EF4-FFF2-40B4-BE49-F238E27FC236}">
                <a16:creationId xmlns:a16="http://schemas.microsoft.com/office/drawing/2014/main" id="{02414202-78E2-ABC6-9960-FC8D17995B47}"/>
              </a:ext>
            </a:extLst>
          </p:cNvPr>
          <p:cNvSpPr/>
          <p:nvPr/>
        </p:nvSpPr>
        <p:spPr>
          <a:xfrm>
            <a:off x="1419012" y="2442336"/>
            <a:ext cx="472009" cy="1600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600" dirty="0">
                <a:solidFill>
                  <a:schemeClr val="tx1"/>
                </a:solidFill>
              </a:rPr>
              <a:t>3 MM</a:t>
            </a:r>
          </a:p>
        </p:txBody>
      </p:sp>
      <p:sp>
        <p:nvSpPr>
          <p:cNvPr id="485" name="Retângulo 484">
            <a:extLst>
              <a:ext uri="{FF2B5EF4-FFF2-40B4-BE49-F238E27FC236}">
                <a16:creationId xmlns:a16="http://schemas.microsoft.com/office/drawing/2014/main" id="{BC55C38D-E983-3CA2-68E7-7D734DA16877}"/>
              </a:ext>
            </a:extLst>
          </p:cNvPr>
          <p:cNvSpPr/>
          <p:nvPr/>
        </p:nvSpPr>
        <p:spPr>
          <a:xfrm>
            <a:off x="1362072" y="2693741"/>
            <a:ext cx="472009" cy="1600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600" dirty="0">
                <a:solidFill>
                  <a:schemeClr val="tx1"/>
                </a:solidFill>
              </a:rPr>
              <a:t>0,4 MM</a:t>
            </a:r>
          </a:p>
        </p:txBody>
      </p:sp>
      <p:sp>
        <p:nvSpPr>
          <p:cNvPr id="486" name="Retângulo 485">
            <a:extLst>
              <a:ext uri="{FF2B5EF4-FFF2-40B4-BE49-F238E27FC236}">
                <a16:creationId xmlns:a16="http://schemas.microsoft.com/office/drawing/2014/main" id="{0E94ED94-5F4F-3686-5956-72EE06C5F508}"/>
              </a:ext>
            </a:extLst>
          </p:cNvPr>
          <p:cNvSpPr/>
          <p:nvPr/>
        </p:nvSpPr>
        <p:spPr>
          <a:xfrm>
            <a:off x="1356522" y="2945068"/>
            <a:ext cx="472009" cy="1600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600" dirty="0">
                <a:solidFill>
                  <a:schemeClr val="tx1"/>
                </a:solidFill>
              </a:rPr>
              <a:t>0,3 MM</a:t>
            </a:r>
          </a:p>
        </p:txBody>
      </p:sp>
      <p:sp>
        <p:nvSpPr>
          <p:cNvPr id="487" name="Retângulo 486">
            <a:extLst>
              <a:ext uri="{FF2B5EF4-FFF2-40B4-BE49-F238E27FC236}">
                <a16:creationId xmlns:a16="http://schemas.microsoft.com/office/drawing/2014/main" id="{62430D5B-1CBD-B25D-54F9-1E7CA5ECAB29}"/>
              </a:ext>
            </a:extLst>
          </p:cNvPr>
          <p:cNvSpPr/>
          <p:nvPr/>
        </p:nvSpPr>
        <p:spPr>
          <a:xfrm>
            <a:off x="1356522" y="3188962"/>
            <a:ext cx="472009" cy="1600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600" dirty="0">
                <a:solidFill>
                  <a:schemeClr val="tx1"/>
                </a:solidFill>
              </a:rPr>
              <a:t>1,2 MM</a:t>
            </a:r>
          </a:p>
        </p:txBody>
      </p:sp>
      <p:sp>
        <p:nvSpPr>
          <p:cNvPr id="488" name="Retângulo 487">
            <a:extLst>
              <a:ext uri="{FF2B5EF4-FFF2-40B4-BE49-F238E27FC236}">
                <a16:creationId xmlns:a16="http://schemas.microsoft.com/office/drawing/2014/main" id="{CDF6B7C6-F1CB-75F6-2028-9571F15DB53E}"/>
              </a:ext>
            </a:extLst>
          </p:cNvPr>
          <p:cNvSpPr/>
          <p:nvPr/>
        </p:nvSpPr>
        <p:spPr>
          <a:xfrm>
            <a:off x="1332158" y="3867981"/>
            <a:ext cx="472009" cy="1600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600" dirty="0">
                <a:solidFill>
                  <a:schemeClr val="tx1"/>
                </a:solidFill>
              </a:rPr>
              <a:t>0,16 MM</a:t>
            </a:r>
          </a:p>
        </p:txBody>
      </p:sp>
      <p:sp>
        <p:nvSpPr>
          <p:cNvPr id="489" name="Retângulo 488">
            <a:extLst>
              <a:ext uri="{FF2B5EF4-FFF2-40B4-BE49-F238E27FC236}">
                <a16:creationId xmlns:a16="http://schemas.microsoft.com/office/drawing/2014/main" id="{C80A6C0B-E48F-5A07-3A2B-73D5D35105F1}"/>
              </a:ext>
            </a:extLst>
          </p:cNvPr>
          <p:cNvSpPr/>
          <p:nvPr/>
        </p:nvSpPr>
        <p:spPr>
          <a:xfrm>
            <a:off x="2442215" y="2430806"/>
            <a:ext cx="472009" cy="1600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600" dirty="0">
                <a:solidFill>
                  <a:schemeClr val="tx1"/>
                </a:solidFill>
              </a:rPr>
              <a:t>0,5 MM</a:t>
            </a:r>
          </a:p>
        </p:txBody>
      </p:sp>
      <p:sp>
        <p:nvSpPr>
          <p:cNvPr id="490" name="Retângulo 489">
            <a:extLst>
              <a:ext uri="{FF2B5EF4-FFF2-40B4-BE49-F238E27FC236}">
                <a16:creationId xmlns:a16="http://schemas.microsoft.com/office/drawing/2014/main" id="{CFB9E0DE-C247-9567-345A-B75023C4782A}"/>
              </a:ext>
            </a:extLst>
          </p:cNvPr>
          <p:cNvSpPr/>
          <p:nvPr/>
        </p:nvSpPr>
        <p:spPr>
          <a:xfrm>
            <a:off x="2809559" y="5340866"/>
            <a:ext cx="472009" cy="1600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600" dirty="0">
                <a:solidFill>
                  <a:schemeClr val="tx1"/>
                </a:solidFill>
              </a:rPr>
              <a:t>0,04 MM</a:t>
            </a:r>
          </a:p>
        </p:txBody>
      </p:sp>
      <p:sp>
        <p:nvSpPr>
          <p:cNvPr id="491" name="Retângulo 490">
            <a:extLst>
              <a:ext uri="{FF2B5EF4-FFF2-40B4-BE49-F238E27FC236}">
                <a16:creationId xmlns:a16="http://schemas.microsoft.com/office/drawing/2014/main" id="{B55B1F61-1E39-3289-B33D-18FDED3382F1}"/>
              </a:ext>
            </a:extLst>
          </p:cNvPr>
          <p:cNvSpPr/>
          <p:nvPr/>
        </p:nvSpPr>
        <p:spPr>
          <a:xfrm>
            <a:off x="3865943" y="1796828"/>
            <a:ext cx="472009" cy="1600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600" dirty="0">
                <a:solidFill>
                  <a:schemeClr val="tx1"/>
                </a:solidFill>
              </a:rPr>
              <a:t>7,4 MM</a:t>
            </a:r>
          </a:p>
        </p:txBody>
      </p:sp>
      <p:sp>
        <p:nvSpPr>
          <p:cNvPr id="492" name="Retângulo 491">
            <a:extLst>
              <a:ext uri="{FF2B5EF4-FFF2-40B4-BE49-F238E27FC236}">
                <a16:creationId xmlns:a16="http://schemas.microsoft.com/office/drawing/2014/main" id="{C07D1394-1251-2934-C3AF-3F5CEACE4E61}"/>
              </a:ext>
            </a:extLst>
          </p:cNvPr>
          <p:cNvSpPr/>
          <p:nvPr/>
        </p:nvSpPr>
        <p:spPr>
          <a:xfrm>
            <a:off x="4258181" y="2498239"/>
            <a:ext cx="472009" cy="1600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600" dirty="0">
                <a:solidFill>
                  <a:schemeClr val="tx1"/>
                </a:solidFill>
              </a:rPr>
              <a:t>1,2 MM</a:t>
            </a:r>
          </a:p>
        </p:txBody>
      </p:sp>
      <p:sp>
        <p:nvSpPr>
          <p:cNvPr id="493" name="Retângulo 492">
            <a:extLst>
              <a:ext uri="{FF2B5EF4-FFF2-40B4-BE49-F238E27FC236}">
                <a16:creationId xmlns:a16="http://schemas.microsoft.com/office/drawing/2014/main" id="{31087AC0-23F4-C32F-F9B2-6F7B75EB5D8F}"/>
              </a:ext>
            </a:extLst>
          </p:cNvPr>
          <p:cNvSpPr/>
          <p:nvPr/>
        </p:nvSpPr>
        <p:spPr>
          <a:xfrm>
            <a:off x="5364928" y="1789185"/>
            <a:ext cx="472009" cy="1600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600" dirty="0">
                <a:solidFill>
                  <a:schemeClr val="tx1"/>
                </a:solidFill>
              </a:rPr>
              <a:t>5 MM</a:t>
            </a:r>
          </a:p>
        </p:txBody>
      </p:sp>
      <p:sp>
        <p:nvSpPr>
          <p:cNvPr id="494" name="Retângulo 493">
            <a:extLst>
              <a:ext uri="{FF2B5EF4-FFF2-40B4-BE49-F238E27FC236}">
                <a16:creationId xmlns:a16="http://schemas.microsoft.com/office/drawing/2014/main" id="{D44B7565-40E2-FA09-7F7D-A3F21C4507D6}"/>
              </a:ext>
            </a:extLst>
          </p:cNvPr>
          <p:cNvSpPr/>
          <p:nvPr/>
        </p:nvSpPr>
        <p:spPr>
          <a:xfrm>
            <a:off x="6456084" y="1804425"/>
            <a:ext cx="472009" cy="1600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600" dirty="0">
                <a:solidFill>
                  <a:schemeClr val="tx1"/>
                </a:solidFill>
              </a:rPr>
              <a:t>1,6 MM</a:t>
            </a:r>
          </a:p>
        </p:txBody>
      </p:sp>
      <p:sp>
        <p:nvSpPr>
          <p:cNvPr id="495" name="Retângulo 494">
            <a:extLst>
              <a:ext uri="{FF2B5EF4-FFF2-40B4-BE49-F238E27FC236}">
                <a16:creationId xmlns:a16="http://schemas.microsoft.com/office/drawing/2014/main" id="{5D4F9186-AACB-FF1F-2F94-9F912DD78D88}"/>
              </a:ext>
            </a:extLst>
          </p:cNvPr>
          <p:cNvSpPr/>
          <p:nvPr/>
        </p:nvSpPr>
        <p:spPr>
          <a:xfrm>
            <a:off x="7133128" y="1796805"/>
            <a:ext cx="472009" cy="1600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600" dirty="0">
                <a:solidFill>
                  <a:schemeClr val="tx1"/>
                </a:solidFill>
              </a:rPr>
              <a:t>11,4 MM</a:t>
            </a:r>
          </a:p>
        </p:txBody>
      </p:sp>
      <p:sp>
        <p:nvSpPr>
          <p:cNvPr id="496" name="Retângulo 495">
            <a:extLst>
              <a:ext uri="{FF2B5EF4-FFF2-40B4-BE49-F238E27FC236}">
                <a16:creationId xmlns:a16="http://schemas.microsoft.com/office/drawing/2014/main" id="{A27631CB-9065-4F68-EA81-D5BCBC980605}"/>
              </a:ext>
            </a:extLst>
          </p:cNvPr>
          <p:cNvSpPr/>
          <p:nvPr/>
        </p:nvSpPr>
        <p:spPr>
          <a:xfrm>
            <a:off x="8616260" y="1796757"/>
            <a:ext cx="472009" cy="1600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600" dirty="0">
                <a:solidFill>
                  <a:schemeClr val="tx1"/>
                </a:solidFill>
              </a:rPr>
              <a:t>5,1 MM</a:t>
            </a:r>
          </a:p>
        </p:txBody>
      </p:sp>
      <p:sp>
        <p:nvSpPr>
          <p:cNvPr id="497" name="Retângulo 496">
            <a:extLst>
              <a:ext uri="{FF2B5EF4-FFF2-40B4-BE49-F238E27FC236}">
                <a16:creationId xmlns:a16="http://schemas.microsoft.com/office/drawing/2014/main" id="{416AB6A3-2CF6-1158-5D29-4C477D0E3A51}"/>
              </a:ext>
            </a:extLst>
          </p:cNvPr>
          <p:cNvSpPr/>
          <p:nvPr/>
        </p:nvSpPr>
        <p:spPr>
          <a:xfrm>
            <a:off x="10047049" y="1789185"/>
            <a:ext cx="472009" cy="1600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600" dirty="0">
                <a:solidFill>
                  <a:schemeClr val="tx1"/>
                </a:solidFill>
              </a:rPr>
              <a:t>8,1 MM</a:t>
            </a:r>
          </a:p>
        </p:txBody>
      </p:sp>
      <p:sp>
        <p:nvSpPr>
          <p:cNvPr id="498" name="Retângulo 497">
            <a:extLst>
              <a:ext uri="{FF2B5EF4-FFF2-40B4-BE49-F238E27FC236}">
                <a16:creationId xmlns:a16="http://schemas.microsoft.com/office/drawing/2014/main" id="{47B53682-9F07-23BC-BD0C-00C4E49CAAA2}"/>
              </a:ext>
            </a:extLst>
          </p:cNvPr>
          <p:cNvSpPr/>
          <p:nvPr/>
        </p:nvSpPr>
        <p:spPr>
          <a:xfrm>
            <a:off x="10824520" y="1781565"/>
            <a:ext cx="472009" cy="1600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600" dirty="0">
                <a:solidFill>
                  <a:schemeClr val="tx1"/>
                </a:solidFill>
              </a:rPr>
              <a:t>0 MM</a:t>
            </a:r>
          </a:p>
        </p:txBody>
      </p:sp>
      <p:sp>
        <p:nvSpPr>
          <p:cNvPr id="499" name="Retângulo 498">
            <a:extLst>
              <a:ext uri="{FF2B5EF4-FFF2-40B4-BE49-F238E27FC236}">
                <a16:creationId xmlns:a16="http://schemas.microsoft.com/office/drawing/2014/main" id="{430E2548-9A68-520B-97EE-AAAAE1114078}"/>
              </a:ext>
            </a:extLst>
          </p:cNvPr>
          <p:cNvSpPr/>
          <p:nvPr/>
        </p:nvSpPr>
        <p:spPr>
          <a:xfrm>
            <a:off x="4808914" y="2516127"/>
            <a:ext cx="472009" cy="1600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600" dirty="0">
                <a:solidFill>
                  <a:schemeClr val="accent4">
                    <a:lumMod val="75000"/>
                  </a:schemeClr>
                </a:solidFill>
              </a:rPr>
              <a:t>5 MM</a:t>
            </a:r>
          </a:p>
        </p:txBody>
      </p:sp>
      <p:sp>
        <p:nvSpPr>
          <p:cNvPr id="500" name="Retângulo 499">
            <a:extLst>
              <a:ext uri="{FF2B5EF4-FFF2-40B4-BE49-F238E27FC236}">
                <a16:creationId xmlns:a16="http://schemas.microsoft.com/office/drawing/2014/main" id="{8BC00F8E-4BF1-7A50-D06A-7FC03F4D0286}"/>
              </a:ext>
            </a:extLst>
          </p:cNvPr>
          <p:cNvSpPr/>
          <p:nvPr/>
        </p:nvSpPr>
        <p:spPr>
          <a:xfrm>
            <a:off x="5516109" y="3939390"/>
            <a:ext cx="472009" cy="1600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600" dirty="0">
                <a:solidFill>
                  <a:schemeClr val="accent4">
                    <a:lumMod val="75000"/>
                  </a:schemeClr>
                </a:solidFill>
              </a:rPr>
              <a:t>1 MM</a:t>
            </a:r>
          </a:p>
        </p:txBody>
      </p:sp>
      <p:sp>
        <p:nvSpPr>
          <p:cNvPr id="501" name="Retângulo 500">
            <a:extLst>
              <a:ext uri="{FF2B5EF4-FFF2-40B4-BE49-F238E27FC236}">
                <a16:creationId xmlns:a16="http://schemas.microsoft.com/office/drawing/2014/main" id="{8964381A-F0DE-5D3D-94EA-DC6D71E8EC87}"/>
              </a:ext>
            </a:extLst>
          </p:cNvPr>
          <p:cNvSpPr/>
          <p:nvPr/>
        </p:nvSpPr>
        <p:spPr>
          <a:xfrm>
            <a:off x="6843253" y="2508507"/>
            <a:ext cx="472009" cy="1600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600" dirty="0">
                <a:solidFill>
                  <a:schemeClr val="accent4">
                    <a:lumMod val="75000"/>
                  </a:schemeClr>
                </a:solidFill>
              </a:rPr>
              <a:t>11,1 MM</a:t>
            </a:r>
          </a:p>
        </p:txBody>
      </p:sp>
      <p:sp>
        <p:nvSpPr>
          <p:cNvPr id="502" name="Retângulo 501">
            <a:extLst>
              <a:ext uri="{FF2B5EF4-FFF2-40B4-BE49-F238E27FC236}">
                <a16:creationId xmlns:a16="http://schemas.microsoft.com/office/drawing/2014/main" id="{D379430B-0DE8-7596-4F7B-4D27E08022BF}"/>
              </a:ext>
            </a:extLst>
          </p:cNvPr>
          <p:cNvSpPr/>
          <p:nvPr/>
        </p:nvSpPr>
        <p:spPr>
          <a:xfrm>
            <a:off x="7882130" y="3904281"/>
            <a:ext cx="472009" cy="1600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600" dirty="0">
                <a:solidFill>
                  <a:schemeClr val="accent4">
                    <a:lumMod val="75000"/>
                  </a:schemeClr>
                </a:solidFill>
              </a:rPr>
              <a:t>7 MM</a:t>
            </a:r>
          </a:p>
        </p:txBody>
      </p:sp>
      <p:sp>
        <p:nvSpPr>
          <p:cNvPr id="503" name="Retângulo 502">
            <a:extLst>
              <a:ext uri="{FF2B5EF4-FFF2-40B4-BE49-F238E27FC236}">
                <a16:creationId xmlns:a16="http://schemas.microsoft.com/office/drawing/2014/main" id="{DF8E9176-5CA8-C8EF-984A-0E350C3C9DA3}"/>
              </a:ext>
            </a:extLst>
          </p:cNvPr>
          <p:cNvSpPr/>
          <p:nvPr/>
        </p:nvSpPr>
        <p:spPr>
          <a:xfrm>
            <a:off x="8312160" y="2508507"/>
            <a:ext cx="472009" cy="1600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600" dirty="0">
                <a:solidFill>
                  <a:schemeClr val="accent4">
                    <a:lumMod val="75000"/>
                  </a:schemeClr>
                </a:solidFill>
              </a:rPr>
              <a:t>4,8 MM</a:t>
            </a:r>
          </a:p>
        </p:txBody>
      </p:sp>
      <p:sp>
        <p:nvSpPr>
          <p:cNvPr id="504" name="Retângulo 503">
            <a:extLst>
              <a:ext uri="{FF2B5EF4-FFF2-40B4-BE49-F238E27FC236}">
                <a16:creationId xmlns:a16="http://schemas.microsoft.com/office/drawing/2014/main" id="{7E73F501-8611-D8B1-9E50-C7631CEE4326}"/>
              </a:ext>
            </a:extLst>
          </p:cNvPr>
          <p:cNvSpPr/>
          <p:nvPr/>
        </p:nvSpPr>
        <p:spPr>
          <a:xfrm>
            <a:off x="9685702" y="2516127"/>
            <a:ext cx="472009" cy="1600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600" dirty="0">
                <a:solidFill>
                  <a:schemeClr val="accent4">
                    <a:lumMod val="75000"/>
                  </a:schemeClr>
                </a:solidFill>
              </a:rPr>
              <a:t>4,2 MM</a:t>
            </a:r>
          </a:p>
        </p:txBody>
      </p:sp>
      <p:sp>
        <p:nvSpPr>
          <p:cNvPr id="505" name="Retângulo 504">
            <a:extLst>
              <a:ext uri="{FF2B5EF4-FFF2-40B4-BE49-F238E27FC236}">
                <a16:creationId xmlns:a16="http://schemas.microsoft.com/office/drawing/2014/main" id="{27DF4F07-41DD-0857-23C6-AC3B28E5E927}"/>
              </a:ext>
            </a:extLst>
          </p:cNvPr>
          <p:cNvSpPr/>
          <p:nvPr/>
        </p:nvSpPr>
        <p:spPr>
          <a:xfrm>
            <a:off x="6050067" y="2508507"/>
            <a:ext cx="472009" cy="1600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600" dirty="0">
                <a:solidFill>
                  <a:schemeClr val="accent4">
                    <a:lumMod val="75000"/>
                  </a:schemeClr>
                </a:solidFill>
              </a:rPr>
              <a:t>2,6 MM</a:t>
            </a:r>
          </a:p>
        </p:txBody>
      </p:sp>
      <p:sp>
        <p:nvSpPr>
          <p:cNvPr id="506" name="Retângulo 505">
            <a:extLst>
              <a:ext uri="{FF2B5EF4-FFF2-40B4-BE49-F238E27FC236}">
                <a16:creationId xmlns:a16="http://schemas.microsoft.com/office/drawing/2014/main" id="{474E54E5-C7F3-307D-5E6B-4443227892C4}"/>
              </a:ext>
            </a:extLst>
          </p:cNvPr>
          <p:cNvSpPr/>
          <p:nvPr/>
        </p:nvSpPr>
        <p:spPr>
          <a:xfrm>
            <a:off x="3571074" y="2428472"/>
            <a:ext cx="472009" cy="1600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600" dirty="0">
                <a:solidFill>
                  <a:schemeClr val="tx1"/>
                </a:solidFill>
              </a:rPr>
              <a:t>?? MM</a:t>
            </a:r>
          </a:p>
        </p:txBody>
      </p:sp>
      <p:sp>
        <p:nvSpPr>
          <p:cNvPr id="507" name="Retângulo 506">
            <a:extLst>
              <a:ext uri="{FF2B5EF4-FFF2-40B4-BE49-F238E27FC236}">
                <a16:creationId xmlns:a16="http://schemas.microsoft.com/office/drawing/2014/main" id="{9B1F7F28-47FD-B92B-C708-29F270C603BE}"/>
              </a:ext>
            </a:extLst>
          </p:cNvPr>
          <p:cNvSpPr/>
          <p:nvPr/>
        </p:nvSpPr>
        <p:spPr>
          <a:xfrm>
            <a:off x="7100112" y="3171459"/>
            <a:ext cx="472009" cy="1600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600" dirty="0">
                <a:solidFill>
                  <a:srgbClr val="7030A0"/>
                </a:solidFill>
              </a:rPr>
              <a:t>180 MM</a:t>
            </a:r>
          </a:p>
        </p:txBody>
      </p:sp>
      <p:sp>
        <p:nvSpPr>
          <p:cNvPr id="508" name="Retângulo 507">
            <a:extLst>
              <a:ext uri="{FF2B5EF4-FFF2-40B4-BE49-F238E27FC236}">
                <a16:creationId xmlns:a16="http://schemas.microsoft.com/office/drawing/2014/main" id="{16B1D6DA-99B3-9AC9-6086-8143CBCA43F3}"/>
              </a:ext>
            </a:extLst>
          </p:cNvPr>
          <p:cNvSpPr/>
          <p:nvPr/>
        </p:nvSpPr>
        <p:spPr>
          <a:xfrm>
            <a:off x="9116905" y="3233735"/>
            <a:ext cx="472009" cy="1600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600" dirty="0">
                <a:solidFill>
                  <a:srgbClr val="7030A0"/>
                </a:solidFill>
              </a:rPr>
              <a:t>24 MM</a:t>
            </a:r>
          </a:p>
        </p:txBody>
      </p:sp>
      <p:sp>
        <p:nvSpPr>
          <p:cNvPr id="509" name="Retângulo 508">
            <a:extLst>
              <a:ext uri="{FF2B5EF4-FFF2-40B4-BE49-F238E27FC236}">
                <a16:creationId xmlns:a16="http://schemas.microsoft.com/office/drawing/2014/main" id="{5E819661-B122-A5E5-BAFC-CB906EE8C5F2}"/>
              </a:ext>
            </a:extLst>
          </p:cNvPr>
          <p:cNvSpPr/>
          <p:nvPr/>
        </p:nvSpPr>
        <p:spPr>
          <a:xfrm>
            <a:off x="9887781" y="3242038"/>
            <a:ext cx="472009" cy="1600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600" dirty="0">
                <a:solidFill>
                  <a:srgbClr val="7030A0"/>
                </a:solidFill>
              </a:rPr>
              <a:t>194 MM</a:t>
            </a:r>
          </a:p>
        </p:txBody>
      </p:sp>
      <p:sp>
        <p:nvSpPr>
          <p:cNvPr id="510" name="Retângulo 509">
            <a:extLst>
              <a:ext uri="{FF2B5EF4-FFF2-40B4-BE49-F238E27FC236}">
                <a16:creationId xmlns:a16="http://schemas.microsoft.com/office/drawing/2014/main" id="{59257C13-C223-3FE5-9408-58A9AC170739}"/>
              </a:ext>
            </a:extLst>
          </p:cNvPr>
          <p:cNvSpPr/>
          <p:nvPr/>
        </p:nvSpPr>
        <p:spPr>
          <a:xfrm>
            <a:off x="11077733" y="2701438"/>
            <a:ext cx="472009" cy="1600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600" dirty="0">
                <a:solidFill>
                  <a:srgbClr val="7030A0"/>
                </a:solidFill>
              </a:rPr>
              <a:t>0 MM</a:t>
            </a:r>
          </a:p>
        </p:txBody>
      </p:sp>
      <p:sp>
        <p:nvSpPr>
          <p:cNvPr id="511" name="Retângulo 510">
            <a:extLst>
              <a:ext uri="{FF2B5EF4-FFF2-40B4-BE49-F238E27FC236}">
                <a16:creationId xmlns:a16="http://schemas.microsoft.com/office/drawing/2014/main" id="{7E4102BA-654A-D4B0-8423-B4A88398A89F}"/>
              </a:ext>
            </a:extLst>
          </p:cNvPr>
          <p:cNvSpPr/>
          <p:nvPr/>
        </p:nvSpPr>
        <p:spPr>
          <a:xfrm>
            <a:off x="8204590" y="5008066"/>
            <a:ext cx="472009" cy="1600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600" dirty="0">
                <a:solidFill>
                  <a:srgbClr val="7030A0"/>
                </a:solidFill>
              </a:rPr>
              <a:t>7 MM</a:t>
            </a:r>
          </a:p>
        </p:txBody>
      </p:sp>
      <p:sp>
        <p:nvSpPr>
          <p:cNvPr id="512" name="Retângulo 511">
            <a:extLst>
              <a:ext uri="{FF2B5EF4-FFF2-40B4-BE49-F238E27FC236}">
                <a16:creationId xmlns:a16="http://schemas.microsoft.com/office/drawing/2014/main" id="{AE88FE1D-4260-DEA9-C7C3-387B8D19C5E3}"/>
              </a:ext>
            </a:extLst>
          </p:cNvPr>
          <p:cNvSpPr/>
          <p:nvPr/>
        </p:nvSpPr>
        <p:spPr>
          <a:xfrm>
            <a:off x="7134243" y="4662082"/>
            <a:ext cx="472009" cy="1600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600" dirty="0">
                <a:solidFill>
                  <a:srgbClr val="7030A0"/>
                </a:solidFill>
              </a:rPr>
              <a:t>100 MM</a:t>
            </a:r>
          </a:p>
        </p:txBody>
      </p:sp>
      <p:sp>
        <p:nvSpPr>
          <p:cNvPr id="513" name="Retângulo 512">
            <a:extLst>
              <a:ext uri="{FF2B5EF4-FFF2-40B4-BE49-F238E27FC236}">
                <a16:creationId xmlns:a16="http://schemas.microsoft.com/office/drawing/2014/main" id="{D19F62E3-7DF8-A257-AA7E-ECE2EEC9891C}"/>
              </a:ext>
            </a:extLst>
          </p:cNvPr>
          <p:cNvSpPr/>
          <p:nvPr/>
        </p:nvSpPr>
        <p:spPr>
          <a:xfrm>
            <a:off x="5320444" y="5956798"/>
            <a:ext cx="472009" cy="1600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600" dirty="0">
                <a:solidFill>
                  <a:srgbClr val="7030A0"/>
                </a:solidFill>
              </a:rPr>
              <a:t>83 MM</a:t>
            </a:r>
          </a:p>
        </p:txBody>
      </p:sp>
      <p:sp>
        <p:nvSpPr>
          <p:cNvPr id="514" name="Retângulo 513">
            <a:extLst>
              <a:ext uri="{FF2B5EF4-FFF2-40B4-BE49-F238E27FC236}">
                <a16:creationId xmlns:a16="http://schemas.microsoft.com/office/drawing/2014/main" id="{7C160B38-EE24-3B05-57A7-79719EC328E5}"/>
              </a:ext>
            </a:extLst>
          </p:cNvPr>
          <p:cNvSpPr/>
          <p:nvPr/>
        </p:nvSpPr>
        <p:spPr>
          <a:xfrm>
            <a:off x="5719163" y="5296900"/>
            <a:ext cx="472009" cy="1600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600" dirty="0">
                <a:solidFill>
                  <a:srgbClr val="7030A0"/>
                </a:solidFill>
              </a:rPr>
              <a:t>?? MM</a:t>
            </a:r>
          </a:p>
        </p:txBody>
      </p:sp>
      <p:sp>
        <p:nvSpPr>
          <p:cNvPr id="515" name="Retângulo 514">
            <a:extLst>
              <a:ext uri="{FF2B5EF4-FFF2-40B4-BE49-F238E27FC236}">
                <a16:creationId xmlns:a16="http://schemas.microsoft.com/office/drawing/2014/main" id="{B22B7289-3500-1D77-53BB-4B67946C7594}"/>
              </a:ext>
            </a:extLst>
          </p:cNvPr>
          <p:cNvSpPr/>
          <p:nvPr/>
        </p:nvSpPr>
        <p:spPr>
          <a:xfrm>
            <a:off x="4253746" y="5289230"/>
            <a:ext cx="472009" cy="1600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600" dirty="0">
                <a:solidFill>
                  <a:srgbClr val="7030A0"/>
                </a:solidFill>
              </a:rPr>
              <a:t>?? MM</a:t>
            </a:r>
          </a:p>
        </p:txBody>
      </p:sp>
      <p:sp>
        <p:nvSpPr>
          <p:cNvPr id="516" name="Retângulo 515">
            <a:extLst>
              <a:ext uri="{FF2B5EF4-FFF2-40B4-BE49-F238E27FC236}">
                <a16:creationId xmlns:a16="http://schemas.microsoft.com/office/drawing/2014/main" id="{EC1E7758-7316-7CE3-FD07-0DE7A558BF9D}"/>
              </a:ext>
            </a:extLst>
          </p:cNvPr>
          <p:cNvSpPr/>
          <p:nvPr/>
        </p:nvSpPr>
        <p:spPr>
          <a:xfrm>
            <a:off x="2267494" y="6293440"/>
            <a:ext cx="472009" cy="1600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600" dirty="0">
                <a:solidFill>
                  <a:srgbClr val="7030A0"/>
                </a:solidFill>
              </a:rPr>
              <a:t>18 MM</a:t>
            </a:r>
          </a:p>
        </p:txBody>
      </p:sp>
      <p:sp>
        <p:nvSpPr>
          <p:cNvPr id="517" name="Retângulo 516">
            <a:extLst>
              <a:ext uri="{FF2B5EF4-FFF2-40B4-BE49-F238E27FC236}">
                <a16:creationId xmlns:a16="http://schemas.microsoft.com/office/drawing/2014/main" id="{8FDE3988-FD01-17B5-A2AB-5E036F129CDF}"/>
              </a:ext>
            </a:extLst>
          </p:cNvPr>
          <p:cNvSpPr/>
          <p:nvPr/>
        </p:nvSpPr>
        <p:spPr>
          <a:xfrm>
            <a:off x="1702330" y="5891510"/>
            <a:ext cx="472009" cy="1600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600" dirty="0">
                <a:solidFill>
                  <a:srgbClr val="7030A0"/>
                </a:solidFill>
              </a:rPr>
              <a:t>15 MM</a:t>
            </a:r>
          </a:p>
        </p:txBody>
      </p:sp>
      <p:sp>
        <p:nvSpPr>
          <p:cNvPr id="518" name="Retângulo 517">
            <a:extLst>
              <a:ext uri="{FF2B5EF4-FFF2-40B4-BE49-F238E27FC236}">
                <a16:creationId xmlns:a16="http://schemas.microsoft.com/office/drawing/2014/main" id="{C2404587-D851-9B51-2DAB-FE4311FC5874}"/>
              </a:ext>
            </a:extLst>
          </p:cNvPr>
          <p:cNvSpPr/>
          <p:nvPr/>
        </p:nvSpPr>
        <p:spPr>
          <a:xfrm>
            <a:off x="1743556" y="5377657"/>
            <a:ext cx="472009" cy="1600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600" dirty="0">
                <a:solidFill>
                  <a:schemeClr val="accent4">
                    <a:lumMod val="75000"/>
                  </a:schemeClr>
                </a:solidFill>
              </a:rPr>
              <a:t>0 MM</a:t>
            </a:r>
          </a:p>
        </p:txBody>
      </p:sp>
      <p:sp>
        <p:nvSpPr>
          <p:cNvPr id="519" name="Retângulo 518">
            <a:extLst>
              <a:ext uri="{FF2B5EF4-FFF2-40B4-BE49-F238E27FC236}">
                <a16:creationId xmlns:a16="http://schemas.microsoft.com/office/drawing/2014/main" id="{5D7A48D5-B52F-1472-A103-6977F854FE0D}"/>
              </a:ext>
            </a:extLst>
          </p:cNvPr>
          <p:cNvSpPr/>
          <p:nvPr/>
        </p:nvSpPr>
        <p:spPr>
          <a:xfrm>
            <a:off x="2492057" y="4699268"/>
            <a:ext cx="472009" cy="1600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600" dirty="0">
                <a:solidFill>
                  <a:schemeClr val="accent1">
                    <a:lumMod val="75000"/>
                  </a:schemeClr>
                </a:solidFill>
              </a:rPr>
              <a:t>0,9 MM</a:t>
            </a:r>
          </a:p>
        </p:txBody>
      </p:sp>
      <p:sp>
        <p:nvSpPr>
          <p:cNvPr id="520" name="Retângulo 519">
            <a:extLst>
              <a:ext uri="{FF2B5EF4-FFF2-40B4-BE49-F238E27FC236}">
                <a16:creationId xmlns:a16="http://schemas.microsoft.com/office/drawing/2014/main" id="{C413F74C-EF1E-97D3-56D5-FC6FE9665EA9}"/>
              </a:ext>
            </a:extLst>
          </p:cNvPr>
          <p:cNvSpPr/>
          <p:nvPr/>
        </p:nvSpPr>
        <p:spPr>
          <a:xfrm>
            <a:off x="1036569" y="4688288"/>
            <a:ext cx="472009" cy="1600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600" dirty="0">
                <a:solidFill>
                  <a:schemeClr val="accent1">
                    <a:lumMod val="75000"/>
                  </a:schemeClr>
                </a:solidFill>
              </a:rPr>
              <a:t>0 MM</a:t>
            </a:r>
          </a:p>
        </p:txBody>
      </p:sp>
      <p:sp>
        <p:nvSpPr>
          <p:cNvPr id="521" name="Retângulo 520">
            <a:extLst>
              <a:ext uri="{FF2B5EF4-FFF2-40B4-BE49-F238E27FC236}">
                <a16:creationId xmlns:a16="http://schemas.microsoft.com/office/drawing/2014/main" id="{FD6EF487-6D6C-542A-F8D9-1B31799CE199}"/>
              </a:ext>
            </a:extLst>
          </p:cNvPr>
          <p:cNvSpPr/>
          <p:nvPr/>
        </p:nvSpPr>
        <p:spPr>
          <a:xfrm>
            <a:off x="2675129" y="3282383"/>
            <a:ext cx="472009" cy="1600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600" dirty="0">
                <a:solidFill>
                  <a:schemeClr val="accent2">
                    <a:lumMod val="75000"/>
                  </a:schemeClr>
                </a:solidFill>
              </a:rPr>
              <a:t>19,5 MM</a:t>
            </a:r>
          </a:p>
        </p:txBody>
      </p:sp>
      <p:sp>
        <p:nvSpPr>
          <p:cNvPr id="522" name="Retângulo 521">
            <a:extLst>
              <a:ext uri="{FF2B5EF4-FFF2-40B4-BE49-F238E27FC236}">
                <a16:creationId xmlns:a16="http://schemas.microsoft.com/office/drawing/2014/main" id="{45711FDF-B3EF-C2EF-EA17-191BE4A492AF}"/>
              </a:ext>
            </a:extLst>
          </p:cNvPr>
          <p:cNvSpPr/>
          <p:nvPr/>
        </p:nvSpPr>
        <p:spPr>
          <a:xfrm>
            <a:off x="3270478" y="3897768"/>
            <a:ext cx="472009" cy="1600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600" dirty="0">
                <a:solidFill>
                  <a:schemeClr val="accent2">
                    <a:lumMod val="75000"/>
                  </a:schemeClr>
                </a:solidFill>
              </a:rPr>
              <a:t>7,8 MM</a:t>
            </a:r>
          </a:p>
        </p:txBody>
      </p:sp>
      <p:sp>
        <p:nvSpPr>
          <p:cNvPr id="523" name="Retângulo 522">
            <a:extLst>
              <a:ext uri="{FF2B5EF4-FFF2-40B4-BE49-F238E27FC236}">
                <a16:creationId xmlns:a16="http://schemas.microsoft.com/office/drawing/2014/main" id="{7C426977-3C2E-1652-8271-7830F754000A}"/>
              </a:ext>
            </a:extLst>
          </p:cNvPr>
          <p:cNvSpPr/>
          <p:nvPr/>
        </p:nvSpPr>
        <p:spPr>
          <a:xfrm>
            <a:off x="1838582" y="3929232"/>
            <a:ext cx="472009" cy="1600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600" dirty="0">
                <a:solidFill>
                  <a:schemeClr val="accent2">
                    <a:lumMod val="75000"/>
                  </a:schemeClr>
                </a:solidFill>
              </a:rPr>
              <a:t>6 MM</a:t>
            </a:r>
          </a:p>
        </p:txBody>
      </p:sp>
      <p:sp>
        <p:nvSpPr>
          <p:cNvPr id="524" name="Retângulo 523">
            <a:extLst>
              <a:ext uri="{FF2B5EF4-FFF2-40B4-BE49-F238E27FC236}">
                <a16:creationId xmlns:a16="http://schemas.microsoft.com/office/drawing/2014/main" id="{DC7C6D37-7850-E166-36D1-40A5A0EC91F8}"/>
              </a:ext>
            </a:extLst>
          </p:cNvPr>
          <p:cNvSpPr/>
          <p:nvPr/>
        </p:nvSpPr>
        <p:spPr>
          <a:xfrm>
            <a:off x="4313038" y="4649476"/>
            <a:ext cx="472009" cy="1600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600" dirty="0">
                <a:solidFill>
                  <a:schemeClr val="accent2">
                    <a:lumMod val="75000"/>
                  </a:schemeClr>
                </a:solidFill>
              </a:rPr>
              <a:t>7 MM</a:t>
            </a:r>
          </a:p>
        </p:txBody>
      </p:sp>
      <p:sp>
        <p:nvSpPr>
          <p:cNvPr id="525" name="Retângulo 524">
            <a:extLst>
              <a:ext uri="{FF2B5EF4-FFF2-40B4-BE49-F238E27FC236}">
                <a16:creationId xmlns:a16="http://schemas.microsoft.com/office/drawing/2014/main" id="{041DDCFD-4F40-12E6-E54E-8E298A61F30F}"/>
              </a:ext>
            </a:extLst>
          </p:cNvPr>
          <p:cNvSpPr/>
          <p:nvPr/>
        </p:nvSpPr>
        <p:spPr>
          <a:xfrm>
            <a:off x="2081492" y="3077030"/>
            <a:ext cx="472009" cy="1600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600" dirty="0">
                <a:solidFill>
                  <a:srgbClr val="00B050"/>
                </a:solidFill>
              </a:rPr>
              <a:t>?? MM</a:t>
            </a:r>
          </a:p>
        </p:txBody>
      </p:sp>
      <p:sp>
        <p:nvSpPr>
          <p:cNvPr id="526" name="Retângulo 525">
            <a:extLst>
              <a:ext uri="{FF2B5EF4-FFF2-40B4-BE49-F238E27FC236}">
                <a16:creationId xmlns:a16="http://schemas.microsoft.com/office/drawing/2014/main" id="{A6E98F32-6DBB-5E3C-9F66-1714603D88E0}"/>
              </a:ext>
            </a:extLst>
          </p:cNvPr>
          <p:cNvSpPr/>
          <p:nvPr/>
        </p:nvSpPr>
        <p:spPr>
          <a:xfrm>
            <a:off x="6044963" y="4642616"/>
            <a:ext cx="472009" cy="1600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600" dirty="0">
                <a:solidFill>
                  <a:srgbClr val="00B050"/>
                </a:solidFill>
              </a:rPr>
              <a:t>?? MM</a:t>
            </a:r>
          </a:p>
        </p:txBody>
      </p:sp>
      <p:sp>
        <p:nvSpPr>
          <p:cNvPr id="527" name="Retângulo 526">
            <a:extLst>
              <a:ext uri="{FF2B5EF4-FFF2-40B4-BE49-F238E27FC236}">
                <a16:creationId xmlns:a16="http://schemas.microsoft.com/office/drawing/2014/main" id="{B8589A71-4FBE-F015-CC8A-27294DCAB5C8}"/>
              </a:ext>
            </a:extLst>
          </p:cNvPr>
          <p:cNvSpPr/>
          <p:nvPr/>
        </p:nvSpPr>
        <p:spPr>
          <a:xfrm>
            <a:off x="6408892" y="3773544"/>
            <a:ext cx="472009" cy="1600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600" dirty="0">
                <a:solidFill>
                  <a:schemeClr val="bg2">
                    <a:lumMod val="25000"/>
                  </a:schemeClr>
                </a:solidFill>
              </a:rPr>
              <a:t>15,4 MM</a:t>
            </a:r>
          </a:p>
        </p:txBody>
      </p:sp>
      <p:sp>
        <p:nvSpPr>
          <p:cNvPr id="528" name="Retângulo 527">
            <a:extLst>
              <a:ext uri="{FF2B5EF4-FFF2-40B4-BE49-F238E27FC236}">
                <a16:creationId xmlns:a16="http://schemas.microsoft.com/office/drawing/2014/main" id="{EBE7BD8E-270C-412E-92CC-D5FCD732177A}"/>
              </a:ext>
            </a:extLst>
          </p:cNvPr>
          <p:cNvSpPr/>
          <p:nvPr/>
        </p:nvSpPr>
        <p:spPr>
          <a:xfrm>
            <a:off x="5015495" y="3941630"/>
            <a:ext cx="472009" cy="1600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600" dirty="0">
                <a:solidFill>
                  <a:schemeClr val="bg2">
                    <a:lumMod val="25000"/>
                  </a:schemeClr>
                </a:solidFill>
              </a:rPr>
              <a:t>6,7 MM</a:t>
            </a:r>
          </a:p>
        </p:txBody>
      </p:sp>
      <p:sp>
        <p:nvSpPr>
          <p:cNvPr id="529" name="Retângulo 528">
            <a:extLst>
              <a:ext uri="{FF2B5EF4-FFF2-40B4-BE49-F238E27FC236}">
                <a16:creationId xmlns:a16="http://schemas.microsoft.com/office/drawing/2014/main" id="{2934EFC3-2242-B37B-097F-942900524A8D}"/>
              </a:ext>
            </a:extLst>
          </p:cNvPr>
          <p:cNvSpPr/>
          <p:nvPr/>
        </p:nvSpPr>
        <p:spPr>
          <a:xfrm>
            <a:off x="9186803" y="4142409"/>
            <a:ext cx="1017972" cy="359604"/>
          </a:xfrm>
          <a:prstGeom prst="rect">
            <a:avLst/>
          </a:prstGeom>
          <a:solidFill>
            <a:srgbClr val="194B4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>
                <a:solidFill>
                  <a:schemeClr val="tx1"/>
                </a:solidFill>
              </a:rPr>
              <a:t>FIP</a:t>
            </a:r>
          </a:p>
        </p:txBody>
      </p:sp>
      <p:sp>
        <p:nvSpPr>
          <p:cNvPr id="530" name="Retângulo 529">
            <a:extLst>
              <a:ext uri="{FF2B5EF4-FFF2-40B4-BE49-F238E27FC236}">
                <a16:creationId xmlns:a16="http://schemas.microsoft.com/office/drawing/2014/main" id="{2C8D698B-9800-30E8-C7BD-9952B83AD336}"/>
              </a:ext>
            </a:extLst>
          </p:cNvPr>
          <p:cNvSpPr/>
          <p:nvPr/>
        </p:nvSpPr>
        <p:spPr>
          <a:xfrm>
            <a:off x="9928079" y="4448611"/>
            <a:ext cx="429099" cy="16007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00" dirty="0">
                <a:solidFill>
                  <a:schemeClr val="tx1"/>
                </a:solidFill>
              </a:rPr>
              <a:t>9,9 MM</a:t>
            </a:r>
          </a:p>
        </p:txBody>
      </p:sp>
      <p:cxnSp>
        <p:nvCxnSpPr>
          <p:cNvPr id="531" name="Conector: Angulado 530">
            <a:extLst>
              <a:ext uri="{FF2B5EF4-FFF2-40B4-BE49-F238E27FC236}">
                <a16:creationId xmlns:a16="http://schemas.microsoft.com/office/drawing/2014/main" id="{E2738B6E-64FB-EF00-1126-B0500AB311E1}"/>
              </a:ext>
            </a:extLst>
          </p:cNvPr>
          <p:cNvCxnSpPr>
            <a:cxnSpLocks/>
            <a:stCxn id="216" idx="2"/>
            <a:endCxn id="529" idx="0"/>
          </p:cNvCxnSpPr>
          <p:nvPr/>
        </p:nvCxnSpPr>
        <p:spPr>
          <a:xfrm rot="16200000" flipH="1">
            <a:off x="6641276" y="1087896"/>
            <a:ext cx="1794272" cy="4314753"/>
          </a:xfrm>
          <a:prstGeom prst="bentConnector3">
            <a:avLst>
              <a:gd name="adj1" fmla="val 80153"/>
            </a:avLst>
          </a:prstGeom>
          <a:ln w="127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5" name="Retângulo 534">
            <a:extLst>
              <a:ext uri="{FF2B5EF4-FFF2-40B4-BE49-F238E27FC236}">
                <a16:creationId xmlns:a16="http://schemas.microsoft.com/office/drawing/2014/main" id="{2A2E5BF9-E218-85F4-EADF-14FEBC7A1966}"/>
              </a:ext>
            </a:extLst>
          </p:cNvPr>
          <p:cNvSpPr/>
          <p:nvPr/>
        </p:nvSpPr>
        <p:spPr>
          <a:xfrm>
            <a:off x="9313993" y="3773544"/>
            <a:ext cx="472009" cy="1600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600" dirty="0">
                <a:solidFill>
                  <a:schemeClr val="bg2">
                    <a:lumMod val="25000"/>
                  </a:schemeClr>
                </a:solidFill>
              </a:rPr>
              <a:t>9,9 MM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64998E2B-4312-F43F-BFB9-DFEB28E05639}"/>
              </a:ext>
            </a:extLst>
          </p:cNvPr>
          <p:cNvSpPr/>
          <p:nvPr/>
        </p:nvSpPr>
        <p:spPr>
          <a:xfrm>
            <a:off x="3433436" y="4147745"/>
            <a:ext cx="1017972" cy="359604"/>
          </a:xfrm>
          <a:prstGeom prst="rect">
            <a:avLst/>
          </a:prstGeom>
          <a:solidFill>
            <a:srgbClr val="194B4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>
                <a:solidFill>
                  <a:schemeClr val="tx1"/>
                </a:solidFill>
              </a:rPr>
              <a:t>FIP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A6DE22FA-3EDC-93AB-157F-A19CC396E096}"/>
              </a:ext>
            </a:extLst>
          </p:cNvPr>
          <p:cNvSpPr/>
          <p:nvPr/>
        </p:nvSpPr>
        <p:spPr>
          <a:xfrm>
            <a:off x="4174712" y="4453947"/>
            <a:ext cx="429099" cy="16007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00" dirty="0">
                <a:solidFill>
                  <a:schemeClr val="tx1"/>
                </a:solidFill>
              </a:rPr>
              <a:t>?? MM</a:t>
            </a:r>
          </a:p>
        </p:txBody>
      </p:sp>
      <p:cxnSp>
        <p:nvCxnSpPr>
          <p:cNvPr id="23" name="Conector: Angulado 22">
            <a:extLst>
              <a:ext uri="{FF2B5EF4-FFF2-40B4-BE49-F238E27FC236}">
                <a16:creationId xmlns:a16="http://schemas.microsoft.com/office/drawing/2014/main" id="{E1CD5211-1E39-44CD-3916-07EFCE782844}"/>
              </a:ext>
            </a:extLst>
          </p:cNvPr>
          <p:cNvCxnSpPr>
            <a:cxnSpLocks/>
            <a:stCxn id="216" idx="2"/>
            <a:endCxn id="19" idx="0"/>
          </p:cNvCxnSpPr>
          <p:nvPr/>
        </p:nvCxnSpPr>
        <p:spPr>
          <a:xfrm rot="5400000">
            <a:off x="3761925" y="2528634"/>
            <a:ext cx="1799608" cy="1438614"/>
          </a:xfrm>
          <a:prstGeom prst="bentConnector3">
            <a:avLst>
              <a:gd name="adj1" fmla="val 79640"/>
            </a:avLst>
          </a:prstGeom>
          <a:ln w="127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tângulo 26">
            <a:extLst>
              <a:ext uri="{FF2B5EF4-FFF2-40B4-BE49-F238E27FC236}">
                <a16:creationId xmlns:a16="http://schemas.microsoft.com/office/drawing/2014/main" id="{5D9C89C5-5F3A-821C-AFF1-F920446C8BDF}"/>
              </a:ext>
            </a:extLst>
          </p:cNvPr>
          <p:cNvSpPr/>
          <p:nvPr/>
        </p:nvSpPr>
        <p:spPr>
          <a:xfrm>
            <a:off x="3329757" y="5580014"/>
            <a:ext cx="190500" cy="2529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9" name="Conector: Angulado 28">
            <a:extLst>
              <a:ext uri="{FF2B5EF4-FFF2-40B4-BE49-F238E27FC236}">
                <a16:creationId xmlns:a16="http://schemas.microsoft.com/office/drawing/2014/main" id="{C6BCA469-39CD-68B1-0B32-D1B33C27898F}"/>
              </a:ext>
            </a:extLst>
          </p:cNvPr>
          <p:cNvCxnSpPr>
            <a:cxnSpLocks/>
            <a:stCxn id="19" idx="2"/>
            <a:endCxn id="27" idx="0"/>
          </p:cNvCxnSpPr>
          <p:nvPr/>
        </p:nvCxnSpPr>
        <p:spPr>
          <a:xfrm rot="5400000">
            <a:off x="3147383" y="4784974"/>
            <a:ext cx="1072665" cy="517415"/>
          </a:xfrm>
          <a:prstGeom prst="bentConnector3">
            <a:avLst>
              <a:gd name="adj1" fmla="val 50000"/>
            </a:avLst>
          </a:prstGeom>
          <a:ln w="127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tângulo 31">
            <a:extLst>
              <a:ext uri="{FF2B5EF4-FFF2-40B4-BE49-F238E27FC236}">
                <a16:creationId xmlns:a16="http://schemas.microsoft.com/office/drawing/2014/main" id="{971CA4B1-209F-BA56-2E83-8DDD7657A620}"/>
              </a:ext>
            </a:extLst>
          </p:cNvPr>
          <p:cNvSpPr/>
          <p:nvPr/>
        </p:nvSpPr>
        <p:spPr>
          <a:xfrm>
            <a:off x="3344339" y="5020404"/>
            <a:ext cx="472009" cy="1600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600" dirty="0">
                <a:solidFill>
                  <a:srgbClr val="00B050"/>
                </a:solidFill>
              </a:rPr>
              <a:t>?? MM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822683A4-CFF9-8D54-0D4E-992C8522D846}"/>
              </a:ext>
            </a:extLst>
          </p:cNvPr>
          <p:cNvSpPr/>
          <p:nvPr/>
        </p:nvSpPr>
        <p:spPr>
          <a:xfrm>
            <a:off x="5571710" y="1236155"/>
            <a:ext cx="1017972" cy="3596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 RPPS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884551C5-451D-C836-D350-CD88FFA70F5A}"/>
              </a:ext>
            </a:extLst>
          </p:cNvPr>
          <p:cNvSpPr/>
          <p:nvPr/>
        </p:nvSpPr>
        <p:spPr>
          <a:xfrm>
            <a:off x="7986706" y="180235"/>
            <a:ext cx="2794932" cy="1385133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100" dirty="0"/>
              <a:t>Distanciamento do Investimento dos ativos reais finais, ou seja, onde e de que forma ocorre a alocação, para qual finalidade, e qual nível de diligencia real do investimento final?</a:t>
            </a:r>
          </a:p>
        </p:txBody>
      </p:sp>
    </p:spTree>
    <p:extLst>
      <p:ext uri="{BB962C8B-B14F-4D97-AF65-F5344CB8AC3E}">
        <p14:creationId xmlns:p14="http://schemas.microsoft.com/office/powerpoint/2010/main" val="2652362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76A6EEDB-5AA2-A163-C2B5-04C91A063FDD}"/>
              </a:ext>
            </a:extLst>
          </p:cNvPr>
          <p:cNvSpPr txBox="1"/>
          <p:nvPr/>
        </p:nvSpPr>
        <p:spPr>
          <a:xfrm>
            <a:off x="358266" y="1038728"/>
            <a:ext cx="11184867" cy="5596597"/>
          </a:xfrm>
          <a:prstGeom prst="rect">
            <a:avLst/>
          </a:prstGeom>
          <a:noFill/>
        </p:spPr>
        <p:txBody>
          <a:bodyPr wrap="square" numCol="1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Os ativos e fundos em cascata são estratégias utilizadas no mundo dos investimentos para otimizar a alocação de capital e diversificar o risco. Essas estratégias envolvem a criação de um conjunto de fundos ou veículos de investimento, onde cada nível da cascata tem um objetivo específico, no entanto, trazem fragilidades em potenciais vícios de origem nas alocações:</a:t>
            </a:r>
          </a:p>
          <a:p>
            <a:pPr marL="285750" indent="-285750" algn="just">
              <a:lnSpc>
                <a:spcPts val="2400"/>
              </a:lnSpc>
              <a:buFont typeface="Wingdings" panose="05000000000000000000" pitchFamily="2" charset="2"/>
              <a:buChar char="§"/>
            </a:pP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Fundos Originais: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 Esses fundos são montados com uma arquitetura prioritariamente regulatória, e apresentam regulamentos padrões de mercado, são responsáveis por alocar capital em vários outros fundos em alguns casos ativos de crédito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(premissas de mercado e governança frágeis), </a:t>
            </a:r>
          </a:p>
          <a:p>
            <a:pPr marL="742950" lvl="1" indent="-285750" algn="just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Primeiro nível da cascata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 consiste nos fundos de investimento convencionais, permitem que os investidores individuais invistam em uma variedade de ativos e ou outros Fundos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(permissividade de regulamento)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,</a:t>
            </a:r>
          </a:p>
          <a:p>
            <a:pPr marL="742950" lvl="1" indent="-285750" algn="just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Segundo nível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, investimento em outros fundos, e ativos diretos, onde fica evidente o distanciamento do investimento dos cotistas primários, nesse caso,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o risco adjacente está na possibilidade de falta de governança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pois passam a ter novos gestores em outros fundos, nem sempre com a mesma estratégia do gestor primário,</a:t>
            </a:r>
          </a:p>
          <a:p>
            <a:pPr marL="742950" lvl="1" indent="-285750" algn="just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Terceiro nível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 da cascata é composto pelos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ativos subjacentes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, esses ativos podem ser ações, títulos, imóveis, derivativos, entre outros, nos quais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nem sempre receberam o estudo e diligencias necessárias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, portanto, o investidor inicial fica muito distante do ativo investido</a:t>
            </a:r>
          </a:p>
          <a:p>
            <a:pPr algn="just">
              <a:lnSpc>
                <a:spcPts val="2400"/>
              </a:lnSpc>
            </a:pP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As estratégias em cascata podem ser utilizadas para otimizar a diversificação, a justificativa mais comum é reduzir o risco e permitir que os investidores acessem uma ampla gama de ativos por meio de uma única estrutura de investimento. No entanto, é importante ressaltar que essas estratégias podem envolver taxas e comissões adicionais, pois cada nível da cascata tem seus próprios custos associados, e trazem distanciamento do investidor ao ativo final.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1C091DC-CD24-CFF5-3898-236CD9CDF996}"/>
              </a:ext>
            </a:extLst>
          </p:cNvPr>
          <p:cNvGrpSpPr/>
          <p:nvPr/>
        </p:nvGrpSpPr>
        <p:grpSpPr>
          <a:xfrm>
            <a:off x="-30765" y="-29726"/>
            <a:ext cx="12322169" cy="97713"/>
            <a:chOff x="0" y="-144780"/>
            <a:chExt cx="12070080" cy="152159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8E7C102-5D79-938E-17E3-9B4703F903FA}"/>
                </a:ext>
              </a:extLst>
            </p:cNvPr>
            <p:cNvSpPr/>
            <p:nvPr/>
          </p:nvSpPr>
          <p:spPr>
            <a:xfrm>
              <a:off x="0" y="-144780"/>
              <a:ext cx="4023360" cy="152159"/>
            </a:xfrm>
            <a:prstGeom prst="rect">
              <a:avLst/>
            </a:prstGeom>
            <a:solidFill>
              <a:srgbClr val="4EAC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8F85443-FD31-817F-17F1-36660250E8E8}"/>
                </a:ext>
              </a:extLst>
            </p:cNvPr>
            <p:cNvSpPr/>
            <p:nvPr/>
          </p:nvSpPr>
          <p:spPr>
            <a:xfrm>
              <a:off x="4023360" y="-144780"/>
              <a:ext cx="4023360" cy="152159"/>
            </a:xfrm>
            <a:prstGeom prst="rect">
              <a:avLst/>
            </a:prstGeom>
            <a:solidFill>
              <a:srgbClr val="2553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F4E867A-DD02-2CFF-33C9-5563F07227E4}"/>
                </a:ext>
              </a:extLst>
            </p:cNvPr>
            <p:cNvSpPr/>
            <p:nvPr/>
          </p:nvSpPr>
          <p:spPr>
            <a:xfrm>
              <a:off x="8046720" y="-144780"/>
              <a:ext cx="4023360" cy="152159"/>
            </a:xfrm>
            <a:prstGeom prst="rect">
              <a:avLst/>
            </a:prstGeom>
            <a:solidFill>
              <a:srgbClr val="BCBE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30" name="object 2">
            <a:extLst>
              <a:ext uri="{FF2B5EF4-FFF2-40B4-BE49-F238E27FC236}">
                <a16:creationId xmlns:a16="http://schemas.microsoft.com/office/drawing/2014/main" id="{FC84E1C5-75F0-66C8-5E39-655D3A4D7476}"/>
              </a:ext>
            </a:extLst>
          </p:cNvPr>
          <p:cNvSpPr/>
          <p:nvPr/>
        </p:nvSpPr>
        <p:spPr>
          <a:xfrm>
            <a:off x="11356848" y="175967"/>
            <a:ext cx="764061" cy="304502"/>
          </a:xfrm>
          <a:prstGeom prst="rect">
            <a:avLst/>
          </a:prstGeom>
          <a:blipFill dpi="0" rotWithShape="1">
            <a:blip r:embed="rId2" cstate="print">
              <a:alphaModFix amt="34909"/>
            </a:blip>
            <a:srcRect/>
            <a:stretch>
              <a:fillRect t="2" b="-58031"/>
            </a:stretch>
          </a:blipFill>
        </p:spPr>
        <p:txBody>
          <a:bodyPr wrap="square" lIns="0" tIns="0" rIns="0" bIns="0" rtlCol="0"/>
          <a:lstStyle/>
          <a:p>
            <a:endParaRPr sz="14509" dirty="0"/>
          </a:p>
        </p:txBody>
      </p:sp>
      <p:sp>
        <p:nvSpPr>
          <p:cNvPr id="2" name="TextBox 7">
            <a:extLst>
              <a:ext uri="{FF2B5EF4-FFF2-40B4-BE49-F238E27FC236}">
                <a16:creationId xmlns:a16="http://schemas.microsoft.com/office/drawing/2014/main" id="{F8807D4A-57D4-46E9-F166-34FA69773037}"/>
              </a:ext>
            </a:extLst>
          </p:cNvPr>
          <p:cNvSpPr txBox="1"/>
          <p:nvPr/>
        </p:nvSpPr>
        <p:spPr>
          <a:xfrm>
            <a:off x="358266" y="335236"/>
            <a:ext cx="10466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spc="200" dirty="0">
                <a:solidFill>
                  <a:srgbClr val="255454"/>
                </a:solidFill>
                <a:latin typeface="Montserrat" pitchFamily="2" charset="77"/>
              </a:rPr>
              <a:t>Fundos e Ativos em Cascata de Investimentos</a:t>
            </a:r>
            <a:endParaRPr lang="en-BR" sz="2800" b="1" spc="200" dirty="0">
              <a:solidFill>
                <a:srgbClr val="255454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2743945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bject 2">
            <a:extLst>
              <a:ext uri="{FF2B5EF4-FFF2-40B4-BE49-F238E27FC236}">
                <a16:creationId xmlns:a16="http://schemas.microsoft.com/office/drawing/2014/main" id="{FC84E1C5-75F0-66C8-5E39-655D3A4D7476}"/>
              </a:ext>
            </a:extLst>
          </p:cNvPr>
          <p:cNvSpPr/>
          <p:nvPr/>
        </p:nvSpPr>
        <p:spPr>
          <a:xfrm>
            <a:off x="11356848" y="175967"/>
            <a:ext cx="764061" cy="304502"/>
          </a:xfrm>
          <a:prstGeom prst="rect">
            <a:avLst/>
          </a:prstGeom>
          <a:blipFill dpi="0" rotWithShape="1">
            <a:blip r:embed="rId2" cstate="print">
              <a:alphaModFix amt="34909"/>
            </a:blip>
            <a:srcRect/>
            <a:stretch>
              <a:fillRect t="2" b="-58031"/>
            </a:stretch>
          </a:blipFill>
        </p:spPr>
        <p:txBody>
          <a:bodyPr wrap="square" lIns="0" tIns="0" rIns="0" bIns="0" rtlCol="0"/>
          <a:lstStyle/>
          <a:p>
            <a:endParaRPr sz="14509" dirty="0"/>
          </a:p>
        </p:txBody>
      </p:sp>
      <p:sp>
        <p:nvSpPr>
          <p:cNvPr id="2" name="TextBox 17">
            <a:extLst>
              <a:ext uri="{FF2B5EF4-FFF2-40B4-BE49-F238E27FC236}">
                <a16:creationId xmlns:a16="http://schemas.microsoft.com/office/drawing/2014/main" id="{DC5ED91C-FC42-3239-257C-FE5BC54EC014}"/>
              </a:ext>
            </a:extLst>
          </p:cNvPr>
          <p:cNvSpPr txBox="1"/>
          <p:nvPr/>
        </p:nvSpPr>
        <p:spPr>
          <a:xfrm>
            <a:off x="367417" y="742079"/>
            <a:ext cx="11526612" cy="5593391"/>
          </a:xfrm>
          <a:prstGeom prst="rect">
            <a:avLst/>
          </a:prstGeom>
          <a:noFill/>
        </p:spPr>
        <p:txBody>
          <a:bodyPr wrap="square" numCol="1" spcCol="360000" rtlCol="0">
            <a:spAutoFit/>
          </a:bodyPr>
          <a:lstStyle>
            <a:defPPr>
              <a:defRPr lang="pt-BR"/>
            </a:defPPr>
            <a:lvl1pPr algn="just">
              <a:lnSpc>
                <a:spcPts val="2400"/>
              </a:lnSpc>
              <a:defRPr sz="130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  <a:lvl2pPr marL="742950" lvl="1" indent="-285750" algn="just">
              <a:lnSpc>
                <a:spcPts val="2400"/>
              </a:lnSpc>
              <a:buFont typeface="Arial" panose="020B0604020202020204" pitchFamily="34" charset="0"/>
              <a:buChar char="•"/>
              <a:defRPr sz="130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2pPr>
          </a:lstStyle>
          <a:p>
            <a:r>
              <a:rPr lang="pt-BR" sz="1200" dirty="0"/>
              <a:t>Considerando o histórico dos últimos 5 anos imersos na matéria de Recuperação de Fundos Estressados para </a:t>
            </a:r>
            <a:r>
              <a:rPr lang="pt-BR" sz="1200" dirty="0" err="1"/>
              <a:t>RPPSs</a:t>
            </a:r>
            <a:r>
              <a:rPr lang="pt-BR" sz="1200" dirty="0"/>
              <a:t>, a Veritas fez uma síntese das principais ocorrências que são possíveis de se identificar dos Fundos com essa “natureza”:</a:t>
            </a:r>
          </a:p>
          <a:p>
            <a:r>
              <a:rPr lang="pt-BR" sz="1200" dirty="0"/>
              <a:t>Cascata de Fundos : </a:t>
            </a:r>
          </a:p>
          <a:p>
            <a:pPr marL="400050" indent="-400050">
              <a:buFont typeface="+mj-lt"/>
              <a:buAutoNum type="romanUcPeriod"/>
            </a:pPr>
            <a:r>
              <a:rPr lang="pt-BR" sz="1200" b="1" dirty="0"/>
              <a:t>Sobreposição de custos para os Cotistas dos Fundos: </a:t>
            </a:r>
            <a:r>
              <a:rPr lang="pt-BR" sz="1200" dirty="0"/>
              <a:t>fundo inicial (raiz) e fundos subsequentes, pois as cotas são impactadas pelas Taxas de Administração, Custódia, Gestão, Auditoria e demais despesas de toda cascata e assim sucessivamente nos fundos abaixo do Fundo inicial (veremos alguns exemplos a seguir),</a:t>
            </a:r>
          </a:p>
          <a:p>
            <a:pPr marL="400050" indent="-400050">
              <a:buFont typeface="+mj-lt"/>
              <a:buAutoNum type="romanUcPeriod"/>
            </a:pPr>
            <a:r>
              <a:rPr lang="pt-BR" sz="1200" b="1" dirty="0"/>
              <a:t>Conflitos de prestadores de serviço na representação das assembleias</a:t>
            </a:r>
            <a:r>
              <a:rPr lang="pt-BR" sz="1200" dirty="0"/>
              <a:t>, de forma que existem vínculos de representação entre cotistas, histórico inicial dos fundos, e situação da carteira atual e seus ativos (desenquadramentos e precificações),</a:t>
            </a:r>
          </a:p>
          <a:p>
            <a:pPr marL="400050" indent="-400050">
              <a:buFont typeface="+mj-lt"/>
              <a:buAutoNum type="romanUcPeriod"/>
            </a:pPr>
            <a:r>
              <a:rPr lang="pt-BR" sz="1200" b="1" dirty="0"/>
              <a:t>Distanciamento dos Cotistas dos Ativos Finais</a:t>
            </a:r>
            <a:r>
              <a:rPr lang="pt-BR" sz="1200" dirty="0"/>
              <a:t>, pois os “Outros Ativos”, em alguns casos são ainda mais Fundos que ramificam a árvore, inclusive, em algumas vezes a árvore se ramifica para outros prestadores de serviço, os Ativos reais substância do Investimento passam a ter desafios de monetização (barreiras em assembleias, e regulatórias),</a:t>
            </a:r>
          </a:p>
          <a:p>
            <a:pPr marL="400050" indent="-400050">
              <a:buFont typeface="+mj-lt"/>
              <a:buAutoNum type="romanUcPeriod"/>
            </a:pPr>
            <a:r>
              <a:rPr lang="pt-BR" sz="1200" b="1" dirty="0"/>
              <a:t>Prazos de resgates alargados com as árvores são compostas por Fundos “Abertos”</a:t>
            </a:r>
            <a:r>
              <a:rPr lang="pt-BR" sz="1200" dirty="0"/>
              <a:t>, contudo com carência, ou cotização longa por </a:t>
            </a:r>
            <a:r>
              <a:rPr lang="pt-BR" sz="1200" b="1" dirty="0"/>
              <a:t>exemplo 1.800 dias de carência ou cotização</a:t>
            </a:r>
            <a:r>
              <a:rPr lang="pt-BR" sz="1200" dirty="0"/>
              <a:t>, trazendo dificuldades na implementação de fusões, cisões, incorporações – uma vez que a entrada em vigor das alterações se dará em 30 dias, ou data do pagamento de resgate, o que for maior (Art. 45 da Instrução CVM 555/14),</a:t>
            </a:r>
          </a:p>
          <a:p>
            <a:pPr marL="400050" indent="-400050">
              <a:buFont typeface="+mj-lt"/>
              <a:buAutoNum type="romanUcPeriod"/>
            </a:pPr>
            <a:r>
              <a:rPr lang="pt-BR" sz="1200" b="1" dirty="0"/>
              <a:t>Desenquadramentos Passivos</a:t>
            </a:r>
            <a:r>
              <a:rPr lang="pt-BR" sz="1200" dirty="0"/>
              <a:t>,  barreiras regulatórias 4963, impactos no CRP, troca de Gestores de RPPS </a:t>
            </a:r>
            <a:r>
              <a:rPr lang="pt-BR" sz="1200" dirty="0" err="1"/>
              <a:t>etc</a:t>
            </a:r>
            <a:r>
              <a:rPr lang="pt-BR" sz="1200" dirty="0"/>
              <a:t>,</a:t>
            </a:r>
          </a:p>
          <a:p>
            <a:pPr marL="400050" indent="-400050">
              <a:buFont typeface="+mj-lt"/>
              <a:buAutoNum type="romanUcPeriod"/>
            </a:pPr>
            <a:endParaRPr lang="pt-BR" sz="1200" dirty="0"/>
          </a:p>
          <a:p>
            <a:r>
              <a:rPr lang="pt-BR" sz="1200" dirty="0"/>
              <a:t>Em muitas situações apesar dos ativos finais serem os mesmos, Árvores envolvendo Fundos Estressados tendem a ter diversos tipos de Fundos, por exemplo a seguir: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4EB8B09-E73D-3B02-2979-C64FE2E73B33}"/>
              </a:ext>
            </a:extLst>
          </p:cNvPr>
          <p:cNvGrpSpPr/>
          <p:nvPr/>
        </p:nvGrpSpPr>
        <p:grpSpPr>
          <a:xfrm>
            <a:off x="-29958" y="-29728"/>
            <a:ext cx="12321362" cy="45719"/>
            <a:chOff x="0" y="-144780"/>
            <a:chExt cx="12070080" cy="15215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CAC2E68-6934-D96F-D75E-9C6461F20FE0}"/>
                </a:ext>
              </a:extLst>
            </p:cNvPr>
            <p:cNvSpPr/>
            <p:nvPr/>
          </p:nvSpPr>
          <p:spPr>
            <a:xfrm>
              <a:off x="0" y="-144780"/>
              <a:ext cx="4023360" cy="152159"/>
            </a:xfrm>
            <a:prstGeom prst="rect">
              <a:avLst/>
            </a:prstGeom>
            <a:solidFill>
              <a:srgbClr val="4EAC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3FE5F04-47FC-86D5-EC37-8B89AF67750F}"/>
                </a:ext>
              </a:extLst>
            </p:cNvPr>
            <p:cNvSpPr/>
            <p:nvPr/>
          </p:nvSpPr>
          <p:spPr>
            <a:xfrm>
              <a:off x="4023360" y="-144780"/>
              <a:ext cx="4023360" cy="152159"/>
            </a:xfrm>
            <a:prstGeom prst="rect">
              <a:avLst/>
            </a:prstGeom>
            <a:solidFill>
              <a:srgbClr val="2553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DF3DFB5-9D86-28DE-D1C1-9A0BEF9055BC}"/>
                </a:ext>
              </a:extLst>
            </p:cNvPr>
            <p:cNvSpPr/>
            <p:nvPr/>
          </p:nvSpPr>
          <p:spPr>
            <a:xfrm>
              <a:off x="8046720" y="-144780"/>
              <a:ext cx="4023360" cy="152159"/>
            </a:xfrm>
            <a:prstGeom prst="rect">
              <a:avLst/>
            </a:prstGeom>
            <a:solidFill>
              <a:srgbClr val="BCBE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5" name="TextBox 7">
            <a:extLst>
              <a:ext uri="{FF2B5EF4-FFF2-40B4-BE49-F238E27FC236}">
                <a16:creationId xmlns:a16="http://schemas.microsoft.com/office/drawing/2014/main" id="{E2D6B264-8148-C3BE-772A-4A0518256401}"/>
              </a:ext>
            </a:extLst>
          </p:cNvPr>
          <p:cNvSpPr txBox="1"/>
          <p:nvPr/>
        </p:nvSpPr>
        <p:spPr>
          <a:xfrm>
            <a:off x="367417" y="218859"/>
            <a:ext cx="9755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spc="200" dirty="0">
                <a:solidFill>
                  <a:srgbClr val="255454"/>
                </a:solidFill>
                <a:latin typeface="Montserrat" pitchFamily="2" charset="77"/>
              </a:rPr>
              <a:t>Fundos e Ativos com Vícios de Origem</a:t>
            </a:r>
            <a:endParaRPr lang="en-BR" sz="2800" b="1" spc="200" dirty="0">
              <a:solidFill>
                <a:srgbClr val="255454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5909423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ersonalizado">
  <a:themeElements>
    <a:clrScheme name="Swiss">
      <a:dk1>
        <a:srgbClr val="000000"/>
      </a:dk1>
      <a:lt1>
        <a:srgbClr val="FFFFFF"/>
      </a:lt1>
      <a:dk2>
        <a:srgbClr val="E4E4E4"/>
      </a:dk2>
      <a:lt2>
        <a:srgbClr val="7CA655"/>
      </a:lt2>
      <a:accent1>
        <a:srgbClr val="A9D4DB"/>
      </a:accent1>
      <a:accent2>
        <a:srgbClr val="FBE284"/>
      </a:accent2>
      <a:accent3>
        <a:srgbClr val="4495A2"/>
      </a:accent3>
      <a:accent4>
        <a:srgbClr val="AA5881"/>
      </a:accent4>
      <a:accent5>
        <a:srgbClr val="E06742"/>
      </a:accent5>
      <a:accent6>
        <a:srgbClr val="F9D448"/>
      </a:accent6>
      <a:hlink>
        <a:srgbClr val="4495A2"/>
      </a:hlink>
      <a:folHlink>
        <a:srgbClr val="AA5881"/>
      </a:folHlink>
    </a:clrScheme>
    <a:fontScheme name="Custom 175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72332789_TF78853419_Win32" id="{854A30D2-9E34-488C-9C98-B452D2CBAD89}" vid="{DA39436B-3821-44D5-9B65-C78155AED975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5084</TotalTime>
  <Words>4248</Words>
  <Application>Microsoft Office PowerPoint</Application>
  <PresentationFormat>Widescreen</PresentationFormat>
  <Paragraphs>678</Paragraphs>
  <Slides>30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30</vt:i4>
      </vt:variant>
    </vt:vector>
  </HeadingPairs>
  <TitlesOfParts>
    <vt:vector size="42" baseType="lpstr">
      <vt:lpstr>Arial</vt:lpstr>
      <vt:lpstr>Calibri</vt:lpstr>
      <vt:lpstr>Calibri Light</vt:lpstr>
      <vt:lpstr>Franklin Gothic Book</vt:lpstr>
      <vt:lpstr>Franklin Gothic Demi</vt:lpstr>
      <vt:lpstr>Montserrat</vt:lpstr>
      <vt:lpstr>Montserrat Light</vt:lpstr>
      <vt:lpstr>Montserrat Regular</vt:lpstr>
      <vt:lpstr>Square721 BT</vt:lpstr>
      <vt:lpstr>Wingdings</vt:lpstr>
      <vt:lpstr>Tema do Office</vt:lpstr>
      <vt:lpstr>Personalizado</vt:lpstr>
      <vt:lpstr>Apresentação do PowerPoint</vt:lpstr>
      <vt:lpstr>Fundos ilíquidos: O que fazer?</vt:lpstr>
      <vt:lpstr> Fundos ilíquidos Origem e causas: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Adriane Ribeiro - Veritas Capital</dc:creator>
  <cp:lastModifiedBy>Rodrigo Moratelli - Veritas Capital</cp:lastModifiedBy>
  <cp:revision>85</cp:revision>
  <dcterms:created xsi:type="dcterms:W3CDTF">2023-06-30T11:25:10Z</dcterms:created>
  <dcterms:modified xsi:type="dcterms:W3CDTF">2024-08-07T18:41:19Z</dcterms:modified>
</cp:coreProperties>
</file>