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53.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1769" r:id="rId3"/>
    <p:sldId id="1770" r:id="rId4"/>
    <p:sldId id="1771" r:id="rId5"/>
    <p:sldId id="1772" r:id="rId6"/>
    <p:sldId id="1773" r:id="rId7"/>
    <p:sldId id="1774" r:id="rId8"/>
    <p:sldId id="1775" r:id="rId9"/>
    <p:sldId id="1776" r:id="rId10"/>
    <p:sldId id="1762" r:id="rId11"/>
    <p:sldId id="1763" r:id="rId12"/>
    <p:sldId id="1765" r:id="rId13"/>
    <p:sldId id="1764" r:id="rId14"/>
    <p:sldId id="1766" r:id="rId15"/>
    <p:sldId id="1767" r:id="rId16"/>
    <p:sldId id="1768" r:id="rId17"/>
    <p:sldId id="1783" r:id="rId18"/>
    <p:sldId id="1785" r:id="rId19"/>
    <p:sldId id="1784" r:id="rId20"/>
    <p:sldId id="1786" r:id="rId21"/>
    <p:sldId id="1787" r:id="rId22"/>
    <p:sldId id="1789" r:id="rId23"/>
    <p:sldId id="1790" r:id="rId24"/>
    <p:sldId id="296" r:id="rId25"/>
    <p:sldId id="1791" r:id="rId26"/>
    <p:sldId id="298" r:id="rId27"/>
    <p:sldId id="299" r:id="rId28"/>
    <p:sldId id="300" r:id="rId29"/>
    <p:sldId id="301" r:id="rId30"/>
    <p:sldId id="257" r:id="rId31"/>
    <p:sldId id="258" r:id="rId32"/>
    <p:sldId id="259" r:id="rId33"/>
    <p:sldId id="260" r:id="rId34"/>
    <p:sldId id="261" r:id="rId35"/>
    <p:sldId id="264" r:id="rId36"/>
    <p:sldId id="263" r:id="rId37"/>
    <p:sldId id="265" r:id="rId38"/>
    <p:sldId id="266" r:id="rId39"/>
    <p:sldId id="273" r:id="rId40"/>
    <p:sldId id="267" r:id="rId41"/>
    <p:sldId id="262" r:id="rId42"/>
    <p:sldId id="268" r:id="rId43"/>
    <p:sldId id="1761" r:id="rId44"/>
    <p:sldId id="271" r:id="rId45"/>
    <p:sldId id="270" r:id="rId46"/>
    <p:sldId id="274" r:id="rId47"/>
    <p:sldId id="280" r:id="rId48"/>
    <p:sldId id="283" r:id="rId49"/>
    <p:sldId id="276" r:id="rId50"/>
    <p:sldId id="284" r:id="rId51"/>
    <p:sldId id="277" r:id="rId52"/>
    <p:sldId id="278" r:id="rId53"/>
    <p:sldId id="279" r:id="rId54"/>
    <p:sldId id="285" r:id="rId55"/>
    <p:sldId id="286" r:id="rId56"/>
    <p:sldId id="287" r:id="rId57"/>
    <p:sldId id="297" r:id="rId58"/>
    <p:sldId id="281" r:id="rId59"/>
    <p:sldId id="288" r:id="rId60"/>
    <p:sldId id="282" r:id="rId61"/>
    <p:sldId id="289" r:id="rId62"/>
    <p:sldId id="293" r:id="rId63"/>
    <p:sldId id="294" r:id="rId64"/>
    <p:sldId id="295" r:id="rId65"/>
    <p:sldId id="290" r:id="rId66"/>
    <p:sldId id="291" r:id="rId67"/>
  </p:sldIdLst>
  <p:sldSz cx="9144000" cy="6858000" type="screen4x3"/>
  <p:notesSz cx="6888163" cy="100203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file:///D:\ALEXANDRE\Documents\apresenta&#231;&#227;o%20divida%20publica\Resultado%20prim&#225;rio.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Downloads\STP-20200214112523780.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a:t>Resultado Primário do</a:t>
            </a:r>
            <a:r>
              <a:rPr lang="pt-BR" baseline="0"/>
              <a:t> Tesouro Nacional e da</a:t>
            </a:r>
            <a:r>
              <a:rPr lang="pt-BR"/>
              <a:t> Previdência Social - u.m.c. (milhões) - SÉRIES 7554 E 7555</a:t>
            </a:r>
          </a:p>
        </c:rich>
      </c:tx>
      <c:overlay val="0"/>
    </c:title>
    <c:autoTitleDeleted val="0"/>
    <c:plotArea>
      <c:layout/>
      <c:lineChart>
        <c:grouping val="standard"/>
        <c:varyColors val="0"/>
        <c:ser>
          <c:idx val="0"/>
          <c:order val="0"/>
          <c:cat>
            <c:numRef>
              <c:f>'STP-20171013165645019'!$A$13:$A$249</c:f>
              <c:numCache>
                <c:formatCode>mmm\-yy</c:formatCode>
                <c:ptCount val="237"/>
                <c:pt idx="0">
                  <c:v>35765</c:v>
                </c:pt>
                <c:pt idx="1">
                  <c:v>35796</c:v>
                </c:pt>
                <c:pt idx="2">
                  <c:v>35827</c:v>
                </c:pt>
                <c:pt idx="3">
                  <c:v>35855</c:v>
                </c:pt>
                <c:pt idx="4">
                  <c:v>35886</c:v>
                </c:pt>
                <c:pt idx="5">
                  <c:v>35916</c:v>
                </c:pt>
                <c:pt idx="6">
                  <c:v>35947</c:v>
                </c:pt>
                <c:pt idx="7">
                  <c:v>35977</c:v>
                </c:pt>
                <c:pt idx="8">
                  <c:v>36008</c:v>
                </c:pt>
                <c:pt idx="9">
                  <c:v>36039</c:v>
                </c:pt>
                <c:pt idx="10">
                  <c:v>36069</c:v>
                </c:pt>
                <c:pt idx="11">
                  <c:v>36100</c:v>
                </c:pt>
                <c:pt idx="12">
                  <c:v>36130</c:v>
                </c:pt>
                <c:pt idx="13">
                  <c:v>36161</c:v>
                </c:pt>
                <c:pt idx="14">
                  <c:v>36192</c:v>
                </c:pt>
                <c:pt idx="15">
                  <c:v>36220</c:v>
                </c:pt>
                <c:pt idx="16">
                  <c:v>36251</c:v>
                </c:pt>
                <c:pt idx="17">
                  <c:v>36281</c:v>
                </c:pt>
                <c:pt idx="18">
                  <c:v>36312</c:v>
                </c:pt>
                <c:pt idx="19">
                  <c:v>36342</c:v>
                </c:pt>
                <c:pt idx="20">
                  <c:v>36373</c:v>
                </c:pt>
                <c:pt idx="21">
                  <c:v>36404</c:v>
                </c:pt>
                <c:pt idx="22">
                  <c:v>36434</c:v>
                </c:pt>
                <c:pt idx="23">
                  <c:v>36465</c:v>
                </c:pt>
                <c:pt idx="24">
                  <c:v>36495</c:v>
                </c:pt>
                <c:pt idx="25">
                  <c:v>36526</c:v>
                </c:pt>
                <c:pt idx="26">
                  <c:v>36557</c:v>
                </c:pt>
                <c:pt idx="27">
                  <c:v>36586</c:v>
                </c:pt>
                <c:pt idx="28">
                  <c:v>36617</c:v>
                </c:pt>
                <c:pt idx="29">
                  <c:v>36647</c:v>
                </c:pt>
                <c:pt idx="30">
                  <c:v>36678</c:v>
                </c:pt>
                <c:pt idx="31">
                  <c:v>36708</c:v>
                </c:pt>
                <c:pt idx="32">
                  <c:v>36739</c:v>
                </c:pt>
                <c:pt idx="33">
                  <c:v>36770</c:v>
                </c:pt>
                <c:pt idx="34">
                  <c:v>36800</c:v>
                </c:pt>
                <c:pt idx="35">
                  <c:v>36831</c:v>
                </c:pt>
                <c:pt idx="36">
                  <c:v>36861</c:v>
                </c:pt>
                <c:pt idx="37">
                  <c:v>36892</c:v>
                </c:pt>
                <c:pt idx="38">
                  <c:v>36923</c:v>
                </c:pt>
                <c:pt idx="39">
                  <c:v>36951</c:v>
                </c:pt>
                <c:pt idx="40">
                  <c:v>36982</c:v>
                </c:pt>
                <c:pt idx="41">
                  <c:v>37012</c:v>
                </c:pt>
                <c:pt idx="42">
                  <c:v>37043</c:v>
                </c:pt>
                <c:pt idx="43">
                  <c:v>37073</c:v>
                </c:pt>
                <c:pt idx="44">
                  <c:v>37104</c:v>
                </c:pt>
                <c:pt idx="45">
                  <c:v>37135</c:v>
                </c:pt>
                <c:pt idx="46">
                  <c:v>37165</c:v>
                </c:pt>
                <c:pt idx="47">
                  <c:v>37196</c:v>
                </c:pt>
                <c:pt idx="48">
                  <c:v>37226</c:v>
                </c:pt>
                <c:pt idx="49">
                  <c:v>37257</c:v>
                </c:pt>
                <c:pt idx="50">
                  <c:v>37288</c:v>
                </c:pt>
                <c:pt idx="51">
                  <c:v>37316</c:v>
                </c:pt>
                <c:pt idx="52">
                  <c:v>37347</c:v>
                </c:pt>
                <c:pt idx="53">
                  <c:v>37377</c:v>
                </c:pt>
                <c:pt idx="54">
                  <c:v>37408</c:v>
                </c:pt>
                <c:pt idx="55">
                  <c:v>37438</c:v>
                </c:pt>
                <c:pt idx="56">
                  <c:v>37469</c:v>
                </c:pt>
                <c:pt idx="57">
                  <c:v>37500</c:v>
                </c:pt>
                <c:pt idx="58">
                  <c:v>37530</c:v>
                </c:pt>
                <c:pt idx="59">
                  <c:v>37561</c:v>
                </c:pt>
                <c:pt idx="60">
                  <c:v>37591</c:v>
                </c:pt>
                <c:pt idx="61">
                  <c:v>37622</c:v>
                </c:pt>
                <c:pt idx="62">
                  <c:v>37653</c:v>
                </c:pt>
                <c:pt idx="63">
                  <c:v>37681</c:v>
                </c:pt>
                <c:pt idx="64">
                  <c:v>37712</c:v>
                </c:pt>
                <c:pt idx="65">
                  <c:v>37742</c:v>
                </c:pt>
                <c:pt idx="66">
                  <c:v>37773</c:v>
                </c:pt>
                <c:pt idx="67">
                  <c:v>37803</c:v>
                </c:pt>
                <c:pt idx="68">
                  <c:v>37834</c:v>
                </c:pt>
                <c:pt idx="69">
                  <c:v>37865</c:v>
                </c:pt>
                <c:pt idx="70">
                  <c:v>37895</c:v>
                </c:pt>
                <c:pt idx="71">
                  <c:v>37926</c:v>
                </c:pt>
                <c:pt idx="72">
                  <c:v>37956</c:v>
                </c:pt>
                <c:pt idx="73">
                  <c:v>37987</c:v>
                </c:pt>
                <c:pt idx="74">
                  <c:v>38018</c:v>
                </c:pt>
                <c:pt idx="75">
                  <c:v>38047</c:v>
                </c:pt>
                <c:pt idx="76">
                  <c:v>38078</c:v>
                </c:pt>
                <c:pt idx="77">
                  <c:v>38108</c:v>
                </c:pt>
                <c:pt idx="78">
                  <c:v>38139</c:v>
                </c:pt>
                <c:pt idx="79">
                  <c:v>38169</c:v>
                </c:pt>
                <c:pt idx="80">
                  <c:v>38200</c:v>
                </c:pt>
                <c:pt idx="81">
                  <c:v>38231</c:v>
                </c:pt>
                <c:pt idx="82">
                  <c:v>38261</c:v>
                </c:pt>
                <c:pt idx="83">
                  <c:v>38292</c:v>
                </c:pt>
                <c:pt idx="84">
                  <c:v>38322</c:v>
                </c:pt>
                <c:pt idx="85">
                  <c:v>38353</c:v>
                </c:pt>
                <c:pt idx="86">
                  <c:v>38384</c:v>
                </c:pt>
                <c:pt idx="87">
                  <c:v>38412</c:v>
                </c:pt>
                <c:pt idx="88">
                  <c:v>38443</c:v>
                </c:pt>
                <c:pt idx="89">
                  <c:v>38473</c:v>
                </c:pt>
                <c:pt idx="90">
                  <c:v>38504</c:v>
                </c:pt>
                <c:pt idx="91">
                  <c:v>38534</c:v>
                </c:pt>
                <c:pt idx="92">
                  <c:v>38565</c:v>
                </c:pt>
                <c:pt idx="93">
                  <c:v>38596</c:v>
                </c:pt>
                <c:pt idx="94">
                  <c:v>38626</c:v>
                </c:pt>
                <c:pt idx="95">
                  <c:v>38657</c:v>
                </c:pt>
                <c:pt idx="96">
                  <c:v>38687</c:v>
                </c:pt>
                <c:pt idx="97">
                  <c:v>38718</c:v>
                </c:pt>
                <c:pt idx="98">
                  <c:v>38749</c:v>
                </c:pt>
                <c:pt idx="99">
                  <c:v>38777</c:v>
                </c:pt>
                <c:pt idx="100">
                  <c:v>38808</c:v>
                </c:pt>
                <c:pt idx="101">
                  <c:v>38838</c:v>
                </c:pt>
                <c:pt idx="102">
                  <c:v>38869</c:v>
                </c:pt>
                <c:pt idx="103">
                  <c:v>38899</c:v>
                </c:pt>
                <c:pt idx="104">
                  <c:v>38930</c:v>
                </c:pt>
                <c:pt idx="105">
                  <c:v>38961</c:v>
                </c:pt>
                <c:pt idx="106">
                  <c:v>38991</c:v>
                </c:pt>
                <c:pt idx="107">
                  <c:v>39022</c:v>
                </c:pt>
                <c:pt idx="108">
                  <c:v>39052</c:v>
                </c:pt>
                <c:pt idx="109">
                  <c:v>39083</c:v>
                </c:pt>
                <c:pt idx="110">
                  <c:v>39114</c:v>
                </c:pt>
                <c:pt idx="111">
                  <c:v>39142</c:v>
                </c:pt>
                <c:pt idx="112">
                  <c:v>39173</c:v>
                </c:pt>
                <c:pt idx="113">
                  <c:v>39203</c:v>
                </c:pt>
                <c:pt idx="114">
                  <c:v>39234</c:v>
                </c:pt>
                <c:pt idx="115">
                  <c:v>39264</c:v>
                </c:pt>
                <c:pt idx="116">
                  <c:v>39295</c:v>
                </c:pt>
                <c:pt idx="117">
                  <c:v>39326</c:v>
                </c:pt>
                <c:pt idx="118">
                  <c:v>39356</c:v>
                </c:pt>
                <c:pt idx="119">
                  <c:v>39387</c:v>
                </c:pt>
                <c:pt idx="120">
                  <c:v>39417</c:v>
                </c:pt>
                <c:pt idx="121">
                  <c:v>39448</c:v>
                </c:pt>
                <c:pt idx="122">
                  <c:v>39479</c:v>
                </c:pt>
                <c:pt idx="123">
                  <c:v>39508</c:v>
                </c:pt>
                <c:pt idx="124">
                  <c:v>39539</c:v>
                </c:pt>
                <c:pt idx="125">
                  <c:v>39569</c:v>
                </c:pt>
                <c:pt idx="126">
                  <c:v>39600</c:v>
                </c:pt>
                <c:pt idx="127">
                  <c:v>39630</c:v>
                </c:pt>
                <c:pt idx="128">
                  <c:v>39661</c:v>
                </c:pt>
                <c:pt idx="129">
                  <c:v>39692</c:v>
                </c:pt>
                <c:pt idx="130">
                  <c:v>39722</c:v>
                </c:pt>
                <c:pt idx="131">
                  <c:v>39753</c:v>
                </c:pt>
                <c:pt idx="132">
                  <c:v>39783</c:v>
                </c:pt>
                <c:pt idx="133">
                  <c:v>39814</c:v>
                </c:pt>
                <c:pt idx="134">
                  <c:v>39845</c:v>
                </c:pt>
                <c:pt idx="135">
                  <c:v>39873</c:v>
                </c:pt>
                <c:pt idx="136">
                  <c:v>39904</c:v>
                </c:pt>
                <c:pt idx="137">
                  <c:v>39934</c:v>
                </c:pt>
                <c:pt idx="138">
                  <c:v>39965</c:v>
                </c:pt>
                <c:pt idx="139">
                  <c:v>39995</c:v>
                </c:pt>
                <c:pt idx="140">
                  <c:v>40026</c:v>
                </c:pt>
                <c:pt idx="141">
                  <c:v>40057</c:v>
                </c:pt>
                <c:pt idx="142">
                  <c:v>40087</c:v>
                </c:pt>
                <c:pt idx="143">
                  <c:v>40118</c:v>
                </c:pt>
                <c:pt idx="144">
                  <c:v>40148</c:v>
                </c:pt>
                <c:pt idx="145">
                  <c:v>40179</c:v>
                </c:pt>
                <c:pt idx="146">
                  <c:v>40210</c:v>
                </c:pt>
                <c:pt idx="147">
                  <c:v>40238</c:v>
                </c:pt>
                <c:pt idx="148">
                  <c:v>40269</c:v>
                </c:pt>
                <c:pt idx="149">
                  <c:v>40299</c:v>
                </c:pt>
                <c:pt idx="150">
                  <c:v>40330</c:v>
                </c:pt>
                <c:pt idx="151">
                  <c:v>40360</c:v>
                </c:pt>
                <c:pt idx="152">
                  <c:v>40391</c:v>
                </c:pt>
                <c:pt idx="153">
                  <c:v>40422</c:v>
                </c:pt>
                <c:pt idx="154">
                  <c:v>40452</c:v>
                </c:pt>
                <c:pt idx="155">
                  <c:v>40483</c:v>
                </c:pt>
                <c:pt idx="156">
                  <c:v>40513</c:v>
                </c:pt>
                <c:pt idx="157">
                  <c:v>40544</c:v>
                </c:pt>
                <c:pt idx="158">
                  <c:v>40575</c:v>
                </c:pt>
                <c:pt idx="159">
                  <c:v>40603</c:v>
                </c:pt>
                <c:pt idx="160">
                  <c:v>40634</c:v>
                </c:pt>
                <c:pt idx="161">
                  <c:v>40664</c:v>
                </c:pt>
                <c:pt idx="162">
                  <c:v>40695</c:v>
                </c:pt>
                <c:pt idx="163">
                  <c:v>40725</c:v>
                </c:pt>
                <c:pt idx="164">
                  <c:v>40756</c:v>
                </c:pt>
                <c:pt idx="165">
                  <c:v>40787</c:v>
                </c:pt>
                <c:pt idx="166">
                  <c:v>40817</c:v>
                </c:pt>
                <c:pt idx="167">
                  <c:v>40848</c:v>
                </c:pt>
                <c:pt idx="168">
                  <c:v>40878</c:v>
                </c:pt>
                <c:pt idx="169">
                  <c:v>40909</c:v>
                </c:pt>
                <c:pt idx="170">
                  <c:v>40940</c:v>
                </c:pt>
                <c:pt idx="171">
                  <c:v>40969</c:v>
                </c:pt>
                <c:pt idx="172">
                  <c:v>41000</c:v>
                </c:pt>
                <c:pt idx="173">
                  <c:v>41030</c:v>
                </c:pt>
                <c:pt idx="174">
                  <c:v>41061</c:v>
                </c:pt>
                <c:pt idx="175">
                  <c:v>41091</c:v>
                </c:pt>
                <c:pt idx="176">
                  <c:v>41122</c:v>
                </c:pt>
                <c:pt idx="177">
                  <c:v>41153</c:v>
                </c:pt>
                <c:pt idx="178">
                  <c:v>41183</c:v>
                </c:pt>
                <c:pt idx="179">
                  <c:v>41214</c:v>
                </c:pt>
                <c:pt idx="180">
                  <c:v>41244</c:v>
                </c:pt>
                <c:pt idx="181">
                  <c:v>41275</c:v>
                </c:pt>
                <c:pt idx="182">
                  <c:v>41306</c:v>
                </c:pt>
                <c:pt idx="183">
                  <c:v>41334</c:v>
                </c:pt>
                <c:pt idx="184">
                  <c:v>41365</c:v>
                </c:pt>
                <c:pt idx="185">
                  <c:v>41395</c:v>
                </c:pt>
                <c:pt idx="186">
                  <c:v>41426</c:v>
                </c:pt>
                <c:pt idx="187">
                  <c:v>41456</c:v>
                </c:pt>
                <c:pt idx="188">
                  <c:v>41487</c:v>
                </c:pt>
                <c:pt idx="189">
                  <c:v>41518</c:v>
                </c:pt>
                <c:pt idx="190">
                  <c:v>41548</c:v>
                </c:pt>
                <c:pt idx="191">
                  <c:v>41579</c:v>
                </c:pt>
                <c:pt idx="192">
                  <c:v>41609</c:v>
                </c:pt>
                <c:pt idx="193">
                  <c:v>41640</c:v>
                </c:pt>
                <c:pt idx="194">
                  <c:v>41671</c:v>
                </c:pt>
                <c:pt idx="195">
                  <c:v>41699</c:v>
                </c:pt>
                <c:pt idx="196">
                  <c:v>41730</c:v>
                </c:pt>
                <c:pt idx="197">
                  <c:v>41760</c:v>
                </c:pt>
                <c:pt idx="198">
                  <c:v>41791</c:v>
                </c:pt>
                <c:pt idx="199">
                  <c:v>41821</c:v>
                </c:pt>
                <c:pt idx="200">
                  <c:v>41852</c:v>
                </c:pt>
                <c:pt idx="201">
                  <c:v>41883</c:v>
                </c:pt>
                <c:pt idx="202">
                  <c:v>41913</c:v>
                </c:pt>
                <c:pt idx="203">
                  <c:v>41944</c:v>
                </c:pt>
                <c:pt idx="204">
                  <c:v>41974</c:v>
                </c:pt>
                <c:pt idx="205">
                  <c:v>42005</c:v>
                </c:pt>
                <c:pt idx="206">
                  <c:v>42036</c:v>
                </c:pt>
                <c:pt idx="207">
                  <c:v>42064</c:v>
                </c:pt>
                <c:pt idx="208">
                  <c:v>42095</c:v>
                </c:pt>
                <c:pt idx="209">
                  <c:v>42125</c:v>
                </c:pt>
                <c:pt idx="210">
                  <c:v>42156</c:v>
                </c:pt>
                <c:pt idx="211">
                  <c:v>42186</c:v>
                </c:pt>
                <c:pt idx="212">
                  <c:v>42217</c:v>
                </c:pt>
                <c:pt idx="213">
                  <c:v>42248</c:v>
                </c:pt>
                <c:pt idx="214">
                  <c:v>42278</c:v>
                </c:pt>
                <c:pt idx="215">
                  <c:v>42309</c:v>
                </c:pt>
                <c:pt idx="216">
                  <c:v>42339</c:v>
                </c:pt>
                <c:pt idx="217">
                  <c:v>42370</c:v>
                </c:pt>
                <c:pt idx="218">
                  <c:v>42401</c:v>
                </c:pt>
                <c:pt idx="219">
                  <c:v>42430</c:v>
                </c:pt>
                <c:pt idx="220">
                  <c:v>42461</c:v>
                </c:pt>
                <c:pt idx="221">
                  <c:v>42491</c:v>
                </c:pt>
                <c:pt idx="222">
                  <c:v>42522</c:v>
                </c:pt>
                <c:pt idx="223">
                  <c:v>42552</c:v>
                </c:pt>
                <c:pt idx="224">
                  <c:v>42583</c:v>
                </c:pt>
                <c:pt idx="225">
                  <c:v>42614</c:v>
                </c:pt>
                <c:pt idx="226">
                  <c:v>42644</c:v>
                </c:pt>
                <c:pt idx="227">
                  <c:v>42675</c:v>
                </c:pt>
                <c:pt idx="228">
                  <c:v>42705</c:v>
                </c:pt>
                <c:pt idx="229">
                  <c:v>42736</c:v>
                </c:pt>
                <c:pt idx="230">
                  <c:v>42767</c:v>
                </c:pt>
                <c:pt idx="231">
                  <c:v>42795</c:v>
                </c:pt>
                <c:pt idx="232">
                  <c:v>42826</c:v>
                </c:pt>
                <c:pt idx="233">
                  <c:v>42856</c:v>
                </c:pt>
                <c:pt idx="234">
                  <c:v>42887</c:v>
                </c:pt>
                <c:pt idx="235">
                  <c:v>42917</c:v>
                </c:pt>
                <c:pt idx="236">
                  <c:v>42948</c:v>
                </c:pt>
              </c:numCache>
            </c:numRef>
          </c:cat>
          <c:val>
            <c:numRef>
              <c:f>'STP-20171013165645019'!$F$13:$F$249</c:f>
              <c:numCache>
                <c:formatCode>#,##0.00</c:formatCode>
                <c:ptCount val="237"/>
                <c:pt idx="0">
                  <c:v>440.48250000000007</c:v>
                </c:pt>
                <c:pt idx="1">
                  <c:v>598.26666666666665</c:v>
                </c:pt>
                <c:pt idx="2">
                  <c:v>594.59250000000009</c:v>
                </c:pt>
                <c:pt idx="3">
                  <c:v>669.43166666666662</c:v>
                </c:pt>
                <c:pt idx="4">
                  <c:v>729.60416666666663</c:v>
                </c:pt>
                <c:pt idx="5">
                  <c:v>715.43500000000006</c:v>
                </c:pt>
                <c:pt idx="6">
                  <c:v>575.78583333333347</c:v>
                </c:pt>
                <c:pt idx="7">
                  <c:v>630.23750000000007</c:v>
                </c:pt>
                <c:pt idx="8">
                  <c:v>995.55333333333328</c:v>
                </c:pt>
                <c:pt idx="9">
                  <c:v>1030.7816666666665</c:v>
                </c:pt>
                <c:pt idx="10">
                  <c:v>1019.2908333333335</c:v>
                </c:pt>
                <c:pt idx="11">
                  <c:v>966.74833333333333</c:v>
                </c:pt>
                <c:pt idx="12">
                  <c:v>1235.2549999999999</c:v>
                </c:pt>
                <c:pt idx="13">
                  <c:v>1298.4258333333335</c:v>
                </c:pt>
                <c:pt idx="14">
                  <c:v>1433.1800000000003</c:v>
                </c:pt>
                <c:pt idx="15">
                  <c:v>1643.6708333333333</c:v>
                </c:pt>
                <c:pt idx="16">
                  <c:v>1708.3050000000001</c:v>
                </c:pt>
                <c:pt idx="17">
                  <c:v>1697.3116666666665</c:v>
                </c:pt>
                <c:pt idx="18">
                  <c:v>2184.4699999999998</c:v>
                </c:pt>
                <c:pt idx="19">
                  <c:v>2369.1016666666669</c:v>
                </c:pt>
                <c:pt idx="20">
                  <c:v>2135.5025000000001</c:v>
                </c:pt>
                <c:pt idx="21">
                  <c:v>2499.4966666666664</c:v>
                </c:pt>
                <c:pt idx="22">
                  <c:v>2679.4474999999998</c:v>
                </c:pt>
                <c:pt idx="23">
                  <c:v>2831.7674999999999</c:v>
                </c:pt>
                <c:pt idx="24">
                  <c:v>2531.8641666666667</c:v>
                </c:pt>
                <c:pt idx="25">
                  <c:v>2589.1725000000006</c:v>
                </c:pt>
                <c:pt idx="26">
                  <c:v>2577.5658333333336</c:v>
                </c:pt>
                <c:pt idx="27">
                  <c:v>2517.500833333334</c:v>
                </c:pt>
                <c:pt idx="28">
                  <c:v>2647.1116666666671</c:v>
                </c:pt>
                <c:pt idx="29">
                  <c:v>2944.6350000000002</c:v>
                </c:pt>
                <c:pt idx="30">
                  <c:v>2761.1775000000002</c:v>
                </c:pt>
                <c:pt idx="31">
                  <c:v>2602.5758333333329</c:v>
                </c:pt>
                <c:pt idx="32">
                  <c:v>2644.3883333333333</c:v>
                </c:pt>
                <c:pt idx="33">
                  <c:v>2490.3974999999996</c:v>
                </c:pt>
                <c:pt idx="34">
                  <c:v>2538.855</c:v>
                </c:pt>
                <c:pt idx="35">
                  <c:v>2590.1524999999997</c:v>
                </c:pt>
                <c:pt idx="36">
                  <c:v>2627.625833333333</c:v>
                </c:pt>
                <c:pt idx="37">
                  <c:v>2709.0866666666666</c:v>
                </c:pt>
                <c:pt idx="38">
                  <c:v>2628.9808333333331</c:v>
                </c:pt>
                <c:pt idx="39">
                  <c:v>2621.9575</c:v>
                </c:pt>
                <c:pt idx="40">
                  <c:v>2842.0516666666663</c:v>
                </c:pt>
                <c:pt idx="41">
                  <c:v>2912.6983333333337</c:v>
                </c:pt>
                <c:pt idx="42">
                  <c:v>2927.1716666666666</c:v>
                </c:pt>
                <c:pt idx="43">
                  <c:v>3036.1075000000001</c:v>
                </c:pt>
                <c:pt idx="44">
                  <c:v>3001.5708333333332</c:v>
                </c:pt>
                <c:pt idx="45">
                  <c:v>3028.6424999999999</c:v>
                </c:pt>
                <c:pt idx="46">
                  <c:v>3146.0683333333341</c:v>
                </c:pt>
                <c:pt idx="47">
                  <c:v>3125.3858333333333</c:v>
                </c:pt>
                <c:pt idx="48">
                  <c:v>2938.6774999999993</c:v>
                </c:pt>
                <c:pt idx="49">
                  <c:v>3259.688333333333</c:v>
                </c:pt>
                <c:pt idx="50">
                  <c:v>3466.7858333333329</c:v>
                </c:pt>
                <c:pt idx="51">
                  <c:v>3364.4558333333334</c:v>
                </c:pt>
                <c:pt idx="52">
                  <c:v>3327.9991666666665</c:v>
                </c:pt>
                <c:pt idx="53">
                  <c:v>3203.9958333333338</c:v>
                </c:pt>
                <c:pt idx="54">
                  <c:v>3278.5774999999999</c:v>
                </c:pt>
                <c:pt idx="55">
                  <c:v>3343.978333333333</c:v>
                </c:pt>
                <c:pt idx="56">
                  <c:v>3280.0049999999997</c:v>
                </c:pt>
                <c:pt idx="57">
                  <c:v>3755.2175000000007</c:v>
                </c:pt>
                <c:pt idx="58">
                  <c:v>3888.8666666666668</c:v>
                </c:pt>
                <c:pt idx="59">
                  <c:v>3944.810833333333</c:v>
                </c:pt>
                <c:pt idx="60">
                  <c:v>4112.8033333333342</c:v>
                </c:pt>
                <c:pt idx="61">
                  <c:v>4268.8641666666663</c:v>
                </c:pt>
                <c:pt idx="62">
                  <c:v>4372.4824999999992</c:v>
                </c:pt>
                <c:pt idx="63">
                  <c:v>4579.0666666666666</c:v>
                </c:pt>
                <c:pt idx="64">
                  <c:v>4947.54</c:v>
                </c:pt>
                <c:pt idx="65">
                  <c:v>5165.3241666666672</c:v>
                </c:pt>
                <c:pt idx="66">
                  <c:v>5112.1850000000004</c:v>
                </c:pt>
                <c:pt idx="67">
                  <c:v>5291.4475000000002</c:v>
                </c:pt>
                <c:pt idx="68">
                  <c:v>5485.5683333333336</c:v>
                </c:pt>
                <c:pt idx="69">
                  <c:v>5291.4949999999999</c:v>
                </c:pt>
                <c:pt idx="70">
                  <c:v>5403.7766666666666</c:v>
                </c:pt>
                <c:pt idx="71">
                  <c:v>5612.2941666666666</c:v>
                </c:pt>
                <c:pt idx="72">
                  <c:v>5473.2833333333328</c:v>
                </c:pt>
                <c:pt idx="73">
                  <c:v>5581.7516666666661</c:v>
                </c:pt>
                <c:pt idx="74">
                  <c:v>5698.6366666666663</c:v>
                </c:pt>
                <c:pt idx="75">
                  <c:v>5828.0683333333327</c:v>
                </c:pt>
                <c:pt idx="76">
                  <c:v>5659.32</c:v>
                </c:pt>
                <c:pt idx="77">
                  <c:v>5690.9491666666663</c:v>
                </c:pt>
                <c:pt idx="78">
                  <c:v>6114.1141666666672</c:v>
                </c:pt>
                <c:pt idx="79">
                  <c:v>6176.0666666666684</c:v>
                </c:pt>
                <c:pt idx="80">
                  <c:v>6260.9066666666658</c:v>
                </c:pt>
                <c:pt idx="81">
                  <c:v>6363.3058333333347</c:v>
                </c:pt>
                <c:pt idx="82">
                  <c:v>6444.6233333333339</c:v>
                </c:pt>
                <c:pt idx="83">
                  <c:v>6330.7541666666657</c:v>
                </c:pt>
                <c:pt idx="84">
                  <c:v>6805.27</c:v>
                </c:pt>
                <c:pt idx="85">
                  <c:v>6854.5891666666676</c:v>
                </c:pt>
                <c:pt idx="86">
                  <c:v>6811.2249999999995</c:v>
                </c:pt>
                <c:pt idx="87">
                  <c:v>6952.9391666666661</c:v>
                </c:pt>
                <c:pt idx="88">
                  <c:v>7412.0841666666647</c:v>
                </c:pt>
                <c:pt idx="89">
                  <c:v>7345.3624999999984</c:v>
                </c:pt>
                <c:pt idx="90">
                  <c:v>7440.9008333333331</c:v>
                </c:pt>
                <c:pt idx="91">
                  <c:v>7591.4974999999986</c:v>
                </c:pt>
                <c:pt idx="92">
                  <c:v>7637.0216666666665</c:v>
                </c:pt>
                <c:pt idx="93">
                  <c:v>7483.3683333333329</c:v>
                </c:pt>
                <c:pt idx="94">
                  <c:v>7624.9541666666673</c:v>
                </c:pt>
                <c:pt idx="95">
                  <c:v>7630.9908333333342</c:v>
                </c:pt>
                <c:pt idx="96">
                  <c:v>7546.7691666666678</c:v>
                </c:pt>
                <c:pt idx="97">
                  <c:v>7385.9225000000006</c:v>
                </c:pt>
                <c:pt idx="98">
                  <c:v>7406.8508333333348</c:v>
                </c:pt>
                <c:pt idx="99">
                  <c:v>7487.4400000000014</c:v>
                </c:pt>
                <c:pt idx="100">
                  <c:v>7702.4625000000005</c:v>
                </c:pt>
                <c:pt idx="101">
                  <c:v>7772.9441666666671</c:v>
                </c:pt>
                <c:pt idx="102">
                  <c:v>7806.8108333333339</c:v>
                </c:pt>
                <c:pt idx="103">
                  <c:v>7691.1500000000005</c:v>
                </c:pt>
                <c:pt idx="104">
                  <c:v>7923.4558333333343</c:v>
                </c:pt>
                <c:pt idx="105">
                  <c:v>8212.7158333333336</c:v>
                </c:pt>
                <c:pt idx="106">
                  <c:v>8286.3633333333328</c:v>
                </c:pt>
                <c:pt idx="107">
                  <c:v>8136.6733333333332</c:v>
                </c:pt>
                <c:pt idx="108">
                  <c:v>7582.1091666666662</c:v>
                </c:pt>
                <c:pt idx="109">
                  <c:v>8115.0858333333335</c:v>
                </c:pt>
                <c:pt idx="110">
                  <c:v>8139.0308333333332</c:v>
                </c:pt>
                <c:pt idx="111">
                  <c:v>8029.8016666666672</c:v>
                </c:pt>
                <c:pt idx="112">
                  <c:v>8007.5008333333344</c:v>
                </c:pt>
                <c:pt idx="113">
                  <c:v>8144.6191666666664</c:v>
                </c:pt>
                <c:pt idx="114">
                  <c:v>8092.3774999999996</c:v>
                </c:pt>
                <c:pt idx="115">
                  <c:v>8257.5858333333326</c:v>
                </c:pt>
                <c:pt idx="116">
                  <c:v>8001.5966666666673</c:v>
                </c:pt>
                <c:pt idx="117">
                  <c:v>8027.0400000000009</c:v>
                </c:pt>
                <c:pt idx="118">
                  <c:v>8255.19</c:v>
                </c:pt>
                <c:pt idx="119">
                  <c:v>8635.840000000002</c:v>
                </c:pt>
                <c:pt idx="120">
                  <c:v>8598.0616666666683</c:v>
                </c:pt>
                <c:pt idx="121">
                  <c:v>9031.6608333333334</c:v>
                </c:pt>
                <c:pt idx="122">
                  <c:v>9108.77</c:v>
                </c:pt>
                <c:pt idx="123">
                  <c:v>9499.3041666666668</c:v>
                </c:pt>
                <c:pt idx="124">
                  <c:v>9707.8408333333336</c:v>
                </c:pt>
                <c:pt idx="125">
                  <c:v>9765.5416666666661</c:v>
                </c:pt>
                <c:pt idx="126">
                  <c:v>9944.7958333333336</c:v>
                </c:pt>
                <c:pt idx="127">
                  <c:v>10026.672500000001</c:v>
                </c:pt>
                <c:pt idx="128">
                  <c:v>10363.749166666666</c:v>
                </c:pt>
                <c:pt idx="129">
                  <c:v>10730.754999999999</c:v>
                </c:pt>
                <c:pt idx="130">
                  <c:v>11072.538333333336</c:v>
                </c:pt>
                <c:pt idx="131">
                  <c:v>10469.897500000001</c:v>
                </c:pt>
                <c:pt idx="132">
                  <c:v>9009.7591666666685</c:v>
                </c:pt>
                <c:pt idx="133">
                  <c:v>8161.8424999999997</c:v>
                </c:pt>
                <c:pt idx="134">
                  <c:v>7679.2616666666681</c:v>
                </c:pt>
                <c:pt idx="135">
                  <c:v>7395.6324999999997</c:v>
                </c:pt>
                <c:pt idx="136">
                  <c:v>6866.22</c:v>
                </c:pt>
                <c:pt idx="137">
                  <c:v>6372.333333333333</c:v>
                </c:pt>
                <c:pt idx="138">
                  <c:v>5704.4341666666669</c:v>
                </c:pt>
                <c:pt idx="139">
                  <c:v>5307.0933333333342</c:v>
                </c:pt>
                <c:pt idx="140">
                  <c:v>5162.190833333334</c:v>
                </c:pt>
                <c:pt idx="141">
                  <c:v>4139.7458333333334</c:v>
                </c:pt>
                <c:pt idx="142">
                  <c:v>3918.0074999999997</c:v>
                </c:pt>
                <c:pt idx="143">
                  <c:v>5085.6583333333338</c:v>
                </c:pt>
                <c:pt idx="144">
                  <c:v>6911.1616666666678</c:v>
                </c:pt>
                <c:pt idx="145">
                  <c:v>7515.0341666666673</c:v>
                </c:pt>
                <c:pt idx="146">
                  <c:v>7608.4741666666669</c:v>
                </c:pt>
                <c:pt idx="147">
                  <c:v>6976.6074999999992</c:v>
                </c:pt>
                <c:pt idx="148">
                  <c:v>7518.1483333333335</c:v>
                </c:pt>
                <c:pt idx="149">
                  <c:v>7495.4383333333317</c:v>
                </c:pt>
                <c:pt idx="150">
                  <c:v>7556.1233333333339</c:v>
                </c:pt>
                <c:pt idx="151">
                  <c:v>7449.7649999999994</c:v>
                </c:pt>
                <c:pt idx="152">
                  <c:v>7522.9449999999997</c:v>
                </c:pt>
                <c:pt idx="153">
                  <c:v>10337.504166666668</c:v>
                </c:pt>
                <c:pt idx="154">
                  <c:v>10004.899166666666</c:v>
                </c:pt>
                <c:pt idx="155">
                  <c:v>9316.3008333333346</c:v>
                </c:pt>
                <c:pt idx="156">
                  <c:v>10181.910000000002</c:v>
                </c:pt>
                <c:pt idx="157">
                  <c:v>10162.083333333334</c:v>
                </c:pt>
                <c:pt idx="158">
                  <c:v>10439.460833333334</c:v>
                </c:pt>
                <c:pt idx="159">
                  <c:v>11258.625</c:v>
                </c:pt>
                <c:pt idx="160">
                  <c:v>11394.568333333335</c:v>
                </c:pt>
                <c:pt idx="161">
                  <c:v>11768.288333333332</c:v>
                </c:pt>
                <c:pt idx="162">
                  <c:v>12524.807500000001</c:v>
                </c:pt>
                <c:pt idx="163">
                  <c:v>13366.700833333331</c:v>
                </c:pt>
                <c:pt idx="164">
                  <c:v>13118.240833333331</c:v>
                </c:pt>
                <c:pt idx="165">
                  <c:v>11421.418333333333</c:v>
                </c:pt>
                <c:pt idx="166">
                  <c:v>11656.264166666666</c:v>
                </c:pt>
                <c:pt idx="167">
                  <c:v>11944.490833333331</c:v>
                </c:pt>
                <c:pt idx="168">
                  <c:v>10801.785000000002</c:v>
                </c:pt>
                <c:pt idx="169">
                  <c:v>11342.161666666667</c:v>
                </c:pt>
                <c:pt idx="170">
                  <c:v>11725.883333333333</c:v>
                </c:pt>
                <c:pt idx="171">
                  <c:v>11505.023333333333</c:v>
                </c:pt>
                <c:pt idx="172">
                  <c:v>11112.098333333335</c:v>
                </c:pt>
                <c:pt idx="173">
                  <c:v>10931.9475</c:v>
                </c:pt>
                <c:pt idx="174">
                  <c:v>10212.105833333333</c:v>
                </c:pt>
                <c:pt idx="175">
                  <c:v>9639.3483333333334</c:v>
                </c:pt>
                <c:pt idx="176">
                  <c:v>9648.3024999999998</c:v>
                </c:pt>
                <c:pt idx="177">
                  <c:v>9452.5033333333322</c:v>
                </c:pt>
                <c:pt idx="178">
                  <c:v>9428.4249999999993</c:v>
                </c:pt>
                <c:pt idx="179">
                  <c:v>8772.3841666666667</c:v>
                </c:pt>
                <c:pt idx="180">
                  <c:v>10819.9825</c:v>
                </c:pt>
                <c:pt idx="181">
                  <c:v>11538.285833333333</c:v>
                </c:pt>
                <c:pt idx="182">
                  <c:v>10395.271666666667</c:v>
                </c:pt>
                <c:pt idx="183">
                  <c:v>10056.665000000003</c:v>
                </c:pt>
                <c:pt idx="184">
                  <c:v>9821.3283333333366</c:v>
                </c:pt>
                <c:pt idx="185">
                  <c:v>10195.111666666669</c:v>
                </c:pt>
                <c:pt idx="186">
                  <c:v>10243.33916666667</c:v>
                </c:pt>
                <c:pt idx="187">
                  <c:v>10281.880000000003</c:v>
                </c:pt>
                <c:pt idx="188">
                  <c:v>10213.286666666669</c:v>
                </c:pt>
                <c:pt idx="189">
                  <c:v>9287.4383333333335</c:v>
                </c:pt>
                <c:pt idx="190">
                  <c:v>8937.1350000000002</c:v>
                </c:pt>
                <c:pt idx="191">
                  <c:v>11696.182500000003</c:v>
                </c:pt>
                <c:pt idx="192">
                  <c:v>10680.655833333334</c:v>
                </c:pt>
                <c:pt idx="193">
                  <c:v>9438.3575000000001</c:v>
                </c:pt>
                <c:pt idx="194">
                  <c:v>9663.4675000000007</c:v>
                </c:pt>
                <c:pt idx="195">
                  <c:v>9860.0974999999999</c:v>
                </c:pt>
                <c:pt idx="196">
                  <c:v>10342.574166666667</c:v>
                </c:pt>
                <c:pt idx="197">
                  <c:v>9062.4150000000009</c:v>
                </c:pt>
                <c:pt idx="198">
                  <c:v>8883.8541666666661</c:v>
                </c:pt>
                <c:pt idx="199">
                  <c:v>8537.7191666666677</c:v>
                </c:pt>
                <c:pt idx="200">
                  <c:v>7677.2766666666676</c:v>
                </c:pt>
                <c:pt idx="201">
                  <c:v>6998.2825000000003</c:v>
                </c:pt>
                <c:pt idx="202">
                  <c:v>6869.5358333333343</c:v>
                </c:pt>
                <c:pt idx="203">
                  <c:v>4140.3058333333338</c:v>
                </c:pt>
                <c:pt idx="204">
                  <c:v>3300.1958333333337</c:v>
                </c:pt>
                <c:pt idx="205">
                  <c:v>3189.1958333333337</c:v>
                </c:pt>
                <c:pt idx="206">
                  <c:v>3100.3716666666674</c:v>
                </c:pt>
                <c:pt idx="207">
                  <c:v>3125.8199999999997</c:v>
                </c:pt>
                <c:pt idx="208">
                  <c:v>2599.6333333333332</c:v>
                </c:pt>
                <c:pt idx="209">
                  <c:v>3010.0341666666664</c:v>
                </c:pt>
                <c:pt idx="210">
                  <c:v>2647.334166666667</c:v>
                </c:pt>
                <c:pt idx="211">
                  <c:v>2266.0433333333335</c:v>
                </c:pt>
                <c:pt idx="212">
                  <c:v>2666.6083333333336</c:v>
                </c:pt>
                <c:pt idx="213">
                  <c:v>3471.57</c:v>
                </c:pt>
                <c:pt idx="214">
                  <c:v>3534.6891666666666</c:v>
                </c:pt>
                <c:pt idx="215">
                  <c:v>2877.7791666666667</c:v>
                </c:pt>
                <c:pt idx="216">
                  <c:v>-2351.9624999999996</c:v>
                </c:pt>
                <c:pt idx="217">
                  <c:v>-1760.7058333333337</c:v>
                </c:pt>
                <c:pt idx="218">
                  <c:v>-2890.2816666666672</c:v>
                </c:pt>
                <c:pt idx="219">
                  <c:v>-3355.1074999999996</c:v>
                </c:pt>
                <c:pt idx="220">
                  <c:v>-3016.4883333333323</c:v>
                </c:pt>
                <c:pt idx="221">
                  <c:v>-3277.1458333333321</c:v>
                </c:pt>
                <c:pt idx="222">
                  <c:v>-3029.7524999999991</c:v>
                </c:pt>
                <c:pt idx="223">
                  <c:v>-3515.934166666666</c:v>
                </c:pt>
                <c:pt idx="224">
                  <c:v>-3943.1849999999995</c:v>
                </c:pt>
                <c:pt idx="225">
                  <c:v>-4199.8624999999984</c:v>
                </c:pt>
                <c:pt idx="226">
                  <c:v>-473.68749999999881</c:v>
                </c:pt>
                <c:pt idx="227">
                  <c:v>-1552.3349999999991</c:v>
                </c:pt>
                <c:pt idx="228">
                  <c:v>-881.69750000000079</c:v>
                </c:pt>
                <c:pt idx="229">
                  <c:v>-192.70666666666725</c:v>
                </c:pt>
                <c:pt idx="230">
                  <c:v>2.041666666665757</c:v>
                </c:pt>
                <c:pt idx="231">
                  <c:v>-48.054166666667165</c:v>
                </c:pt>
                <c:pt idx="232">
                  <c:v>556.83749999999907</c:v>
                </c:pt>
                <c:pt idx="233">
                  <c:v>11.464999999998932</c:v>
                </c:pt>
                <c:pt idx="234">
                  <c:v>-648.82250000000067</c:v>
                </c:pt>
                <c:pt idx="235">
                  <c:v>-568.61833333333414</c:v>
                </c:pt>
                <c:pt idx="236">
                  <c:v>449.06916666666621</c:v>
                </c:pt>
              </c:numCache>
            </c:numRef>
          </c:val>
          <c:smooth val="0"/>
          <c:extLst>
            <c:ext xmlns:c16="http://schemas.microsoft.com/office/drawing/2014/chart" uri="{C3380CC4-5D6E-409C-BE32-E72D297353CC}">
              <c16:uniqueId val="{00000000-3E27-46A0-A0F5-DE1F964FBB8C}"/>
            </c:ext>
          </c:extLst>
        </c:ser>
        <c:ser>
          <c:idx val="1"/>
          <c:order val="1"/>
          <c:cat>
            <c:numRef>
              <c:f>'STP-20171013165645019'!$A$13:$A$249</c:f>
              <c:numCache>
                <c:formatCode>mmm\-yy</c:formatCode>
                <c:ptCount val="237"/>
                <c:pt idx="0">
                  <c:v>35765</c:v>
                </c:pt>
                <c:pt idx="1">
                  <c:v>35796</c:v>
                </c:pt>
                <c:pt idx="2">
                  <c:v>35827</c:v>
                </c:pt>
                <c:pt idx="3">
                  <c:v>35855</c:v>
                </c:pt>
                <c:pt idx="4">
                  <c:v>35886</c:v>
                </c:pt>
                <c:pt idx="5">
                  <c:v>35916</c:v>
                </c:pt>
                <c:pt idx="6">
                  <c:v>35947</c:v>
                </c:pt>
                <c:pt idx="7">
                  <c:v>35977</c:v>
                </c:pt>
                <c:pt idx="8">
                  <c:v>36008</c:v>
                </c:pt>
                <c:pt idx="9">
                  <c:v>36039</c:v>
                </c:pt>
                <c:pt idx="10">
                  <c:v>36069</c:v>
                </c:pt>
                <c:pt idx="11">
                  <c:v>36100</c:v>
                </c:pt>
                <c:pt idx="12">
                  <c:v>36130</c:v>
                </c:pt>
                <c:pt idx="13">
                  <c:v>36161</c:v>
                </c:pt>
                <c:pt idx="14">
                  <c:v>36192</c:v>
                </c:pt>
                <c:pt idx="15">
                  <c:v>36220</c:v>
                </c:pt>
                <c:pt idx="16">
                  <c:v>36251</c:v>
                </c:pt>
                <c:pt idx="17">
                  <c:v>36281</c:v>
                </c:pt>
                <c:pt idx="18">
                  <c:v>36312</c:v>
                </c:pt>
                <c:pt idx="19">
                  <c:v>36342</c:v>
                </c:pt>
                <c:pt idx="20">
                  <c:v>36373</c:v>
                </c:pt>
                <c:pt idx="21">
                  <c:v>36404</c:v>
                </c:pt>
                <c:pt idx="22">
                  <c:v>36434</c:v>
                </c:pt>
                <c:pt idx="23">
                  <c:v>36465</c:v>
                </c:pt>
                <c:pt idx="24">
                  <c:v>36495</c:v>
                </c:pt>
                <c:pt idx="25">
                  <c:v>36526</c:v>
                </c:pt>
                <c:pt idx="26">
                  <c:v>36557</c:v>
                </c:pt>
                <c:pt idx="27">
                  <c:v>36586</c:v>
                </c:pt>
                <c:pt idx="28">
                  <c:v>36617</c:v>
                </c:pt>
                <c:pt idx="29">
                  <c:v>36647</c:v>
                </c:pt>
                <c:pt idx="30">
                  <c:v>36678</c:v>
                </c:pt>
                <c:pt idx="31">
                  <c:v>36708</c:v>
                </c:pt>
                <c:pt idx="32">
                  <c:v>36739</c:v>
                </c:pt>
                <c:pt idx="33">
                  <c:v>36770</c:v>
                </c:pt>
                <c:pt idx="34">
                  <c:v>36800</c:v>
                </c:pt>
                <c:pt idx="35">
                  <c:v>36831</c:v>
                </c:pt>
                <c:pt idx="36">
                  <c:v>36861</c:v>
                </c:pt>
                <c:pt idx="37">
                  <c:v>36892</c:v>
                </c:pt>
                <c:pt idx="38">
                  <c:v>36923</c:v>
                </c:pt>
                <c:pt idx="39">
                  <c:v>36951</c:v>
                </c:pt>
                <c:pt idx="40">
                  <c:v>36982</c:v>
                </c:pt>
                <c:pt idx="41">
                  <c:v>37012</c:v>
                </c:pt>
                <c:pt idx="42">
                  <c:v>37043</c:v>
                </c:pt>
                <c:pt idx="43">
                  <c:v>37073</c:v>
                </c:pt>
                <c:pt idx="44">
                  <c:v>37104</c:v>
                </c:pt>
                <c:pt idx="45">
                  <c:v>37135</c:v>
                </c:pt>
                <c:pt idx="46">
                  <c:v>37165</c:v>
                </c:pt>
                <c:pt idx="47">
                  <c:v>37196</c:v>
                </c:pt>
                <c:pt idx="48">
                  <c:v>37226</c:v>
                </c:pt>
                <c:pt idx="49">
                  <c:v>37257</c:v>
                </c:pt>
                <c:pt idx="50">
                  <c:v>37288</c:v>
                </c:pt>
                <c:pt idx="51">
                  <c:v>37316</c:v>
                </c:pt>
                <c:pt idx="52">
                  <c:v>37347</c:v>
                </c:pt>
                <c:pt idx="53">
                  <c:v>37377</c:v>
                </c:pt>
                <c:pt idx="54">
                  <c:v>37408</c:v>
                </c:pt>
                <c:pt idx="55">
                  <c:v>37438</c:v>
                </c:pt>
                <c:pt idx="56">
                  <c:v>37469</c:v>
                </c:pt>
                <c:pt idx="57">
                  <c:v>37500</c:v>
                </c:pt>
                <c:pt idx="58">
                  <c:v>37530</c:v>
                </c:pt>
                <c:pt idx="59">
                  <c:v>37561</c:v>
                </c:pt>
                <c:pt idx="60">
                  <c:v>37591</c:v>
                </c:pt>
                <c:pt idx="61">
                  <c:v>37622</c:v>
                </c:pt>
                <c:pt idx="62">
                  <c:v>37653</c:v>
                </c:pt>
                <c:pt idx="63">
                  <c:v>37681</c:v>
                </c:pt>
                <c:pt idx="64">
                  <c:v>37712</c:v>
                </c:pt>
                <c:pt idx="65">
                  <c:v>37742</c:v>
                </c:pt>
                <c:pt idx="66">
                  <c:v>37773</c:v>
                </c:pt>
                <c:pt idx="67">
                  <c:v>37803</c:v>
                </c:pt>
                <c:pt idx="68">
                  <c:v>37834</c:v>
                </c:pt>
                <c:pt idx="69">
                  <c:v>37865</c:v>
                </c:pt>
                <c:pt idx="70">
                  <c:v>37895</c:v>
                </c:pt>
                <c:pt idx="71">
                  <c:v>37926</c:v>
                </c:pt>
                <c:pt idx="72">
                  <c:v>37956</c:v>
                </c:pt>
                <c:pt idx="73">
                  <c:v>37987</c:v>
                </c:pt>
                <c:pt idx="74">
                  <c:v>38018</c:v>
                </c:pt>
                <c:pt idx="75">
                  <c:v>38047</c:v>
                </c:pt>
                <c:pt idx="76">
                  <c:v>38078</c:v>
                </c:pt>
                <c:pt idx="77">
                  <c:v>38108</c:v>
                </c:pt>
                <c:pt idx="78">
                  <c:v>38139</c:v>
                </c:pt>
                <c:pt idx="79">
                  <c:v>38169</c:v>
                </c:pt>
                <c:pt idx="80">
                  <c:v>38200</c:v>
                </c:pt>
                <c:pt idx="81">
                  <c:v>38231</c:v>
                </c:pt>
                <c:pt idx="82">
                  <c:v>38261</c:v>
                </c:pt>
                <c:pt idx="83">
                  <c:v>38292</c:v>
                </c:pt>
                <c:pt idx="84">
                  <c:v>38322</c:v>
                </c:pt>
                <c:pt idx="85">
                  <c:v>38353</c:v>
                </c:pt>
                <c:pt idx="86">
                  <c:v>38384</c:v>
                </c:pt>
                <c:pt idx="87">
                  <c:v>38412</c:v>
                </c:pt>
                <c:pt idx="88">
                  <c:v>38443</c:v>
                </c:pt>
                <c:pt idx="89">
                  <c:v>38473</c:v>
                </c:pt>
                <c:pt idx="90">
                  <c:v>38504</c:v>
                </c:pt>
                <c:pt idx="91">
                  <c:v>38534</c:v>
                </c:pt>
                <c:pt idx="92">
                  <c:v>38565</c:v>
                </c:pt>
                <c:pt idx="93">
                  <c:v>38596</c:v>
                </c:pt>
                <c:pt idx="94">
                  <c:v>38626</c:v>
                </c:pt>
                <c:pt idx="95">
                  <c:v>38657</c:v>
                </c:pt>
                <c:pt idx="96">
                  <c:v>38687</c:v>
                </c:pt>
                <c:pt idx="97">
                  <c:v>38718</c:v>
                </c:pt>
                <c:pt idx="98">
                  <c:v>38749</c:v>
                </c:pt>
                <c:pt idx="99">
                  <c:v>38777</c:v>
                </c:pt>
                <c:pt idx="100">
                  <c:v>38808</c:v>
                </c:pt>
                <c:pt idx="101">
                  <c:v>38838</c:v>
                </c:pt>
                <c:pt idx="102">
                  <c:v>38869</c:v>
                </c:pt>
                <c:pt idx="103">
                  <c:v>38899</c:v>
                </c:pt>
                <c:pt idx="104">
                  <c:v>38930</c:v>
                </c:pt>
                <c:pt idx="105">
                  <c:v>38961</c:v>
                </c:pt>
                <c:pt idx="106">
                  <c:v>38991</c:v>
                </c:pt>
                <c:pt idx="107">
                  <c:v>39022</c:v>
                </c:pt>
                <c:pt idx="108">
                  <c:v>39052</c:v>
                </c:pt>
                <c:pt idx="109">
                  <c:v>39083</c:v>
                </c:pt>
                <c:pt idx="110">
                  <c:v>39114</c:v>
                </c:pt>
                <c:pt idx="111">
                  <c:v>39142</c:v>
                </c:pt>
                <c:pt idx="112">
                  <c:v>39173</c:v>
                </c:pt>
                <c:pt idx="113">
                  <c:v>39203</c:v>
                </c:pt>
                <c:pt idx="114">
                  <c:v>39234</c:v>
                </c:pt>
                <c:pt idx="115">
                  <c:v>39264</c:v>
                </c:pt>
                <c:pt idx="116">
                  <c:v>39295</c:v>
                </c:pt>
                <c:pt idx="117">
                  <c:v>39326</c:v>
                </c:pt>
                <c:pt idx="118">
                  <c:v>39356</c:v>
                </c:pt>
                <c:pt idx="119">
                  <c:v>39387</c:v>
                </c:pt>
                <c:pt idx="120">
                  <c:v>39417</c:v>
                </c:pt>
                <c:pt idx="121">
                  <c:v>39448</c:v>
                </c:pt>
                <c:pt idx="122">
                  <c:v>39479</c:v>
                </c:pt>
                <c:pt idx="123">
                  <c:v>39508</c:v>
                </c:pt>
                <c:pt idx="124">
                  <c:v>39539</c:v>
                </c:pt>
                <c:pt idx="125">
                  <c:v>39569</c:v>
                </c:pt>
                <c:pt idx="126">
                  <c:v>39600</c:v>
                </c:pt>
                <c:pt idx="127">
                  <c:v>39630</c:v>
                </c:pt>
                <c:pt idx="128">
                  <c:v>39661</c:v>
                </c:pt>
                <c:pt idx="129">
                  <c:v>39692</c:v>
                </c:pt>
                <c:pt idx="130">
                  <c:v>39722</c:v>
                </c:pt>
                <c:pt idx="131">
                  <c:v>39753</c:v>
                </c:pt>
                <c:pt idx="132">
                  <c:v>39783</c:v>
                </c:pt>
                <c:pt idx="133">
                  <c:v>39814</c:v>
                </c:pt>
                <c:pt idx="134">
                  <c:v>39845</c:v>
                </c:pt>
                <c:pt idx="135">
                  <c:v>39873</c:v>
                </c:pt>
                <c:pt idx="136">
                  <c:v>39904</c:v>
                </c:pt>
                <c:pt idx="137">
                  <c:v>39934</c:v>
                </c:pt>
                <c:pt idx="138">
                  <c:v>39965</c:v>
                </c:pt>
                <c:pt idx="139">
                  <c:v>39995</c:v>
                </c:pt>
                <c:pt idx="140">
                  <c:v>40026</c:v>
                </c:pt>
                <c:pt idx="141">
                  <c:v>40057</c:v>
                </c:pt>
                <c:pt idx="142">
                  <c:v>40087</c:v>
                </c:pt>
                <c:pt idx="143">
                  <c:v>40118</c:v>
                </c:pt>
                <c:pt idx="144">
                  <c:v>40148</c:v>
                </c:pt>
                <c:pt idx="145">
                  <c:v>40179</c:v>
                </c:pt>
                <c:pt idx="146">
                  <c:v>40210</c:v>
                </c:pt>
                <c:pt idx="147">
                  <c:v>40238</c:v>
                </c:pt>
                <c:pt idx="148">
                  <c:v>40269</c:v>
                </c:pt>
                <c:pt idx="149">
                  <c:v>40299</c:v>
                </c:pt>
                <c:pt idx="150">
                  <c:v>40330</c:v>
                </c:pt>
                <c:pt idx="151">
                  <c:v>40360</c:v>
                </c:pt>
                <c:pt idx="152">
                  <c:v>40391</c:v>
                </c:pt>
                <c:pt idx="153">
                  <c:v>40422</c:v>
                </c:pt>
                <c:pt idx="154">
                  <c:v>40452</c:v>
                </c:pt>
                <c:pt idx="155">
                  <c:v>40483</c:v>
                </c:pt>
                <c:pt idx="156">
                  <c:v>40513</c:v>
                </c:pt>
                <c:pt idx="157">
                  <c:v>40544</c:v>
                </c:pt>
                <c:pt idx="158">
                  <c:v>40575</c:v>
                </c:pt>
                <c:pt idx="159">
                  <c:v>40603</c:v>
                </c:pt>
                <c:pt idx="160">
                  <c:v>40634</c:v>
                </c:pt>
                <c:pt idx="161">
                  <c:v>40664</c:v>
                </c:pt>
                <c:pt idx="162">
                  <c:v>40695</c:v>
                </c:pt>
                <c:pt idx="163">
                  <c:v>40725</c:v>
                </c:pt>
                <c:pt idx="164">
                  <c:v>40756</c:v>
                </c:pt>
                <c:pt idx="165">
                  <c:v>40787</c:v>
                </c:pt>
                <c:pt idx="166">
                  <c:v>40817</c:v>
                </c:pt>
                <c:pt idx="167">
                  <c:v>40848</c:v>
                </c:pt>
                <c:pt idx="168">
                  <c:v>40878</c:v>
                </c:pt>
                <c:pt idx="169">
                  <c:v>40909</c:v>
                </c:pt>
                <c:pt idx="170">
                  <c:v>40940</c:v>
                </c:pt>
                <c:pt idx="171">
                  <c:v>40969</c:v>
                </c:pt>
                <c:pt idx="172">
                  <c:v>41000</c:v>
                </c:pt>
                <c:pt idx="173">
                  <c:v>41030</c:v>
                </c:pt>
                <c:pt idx="174">
                  <c:v>41061</c:v>
                </c:pt>
                <c:pt idx="175">
                  <c:v>41091</c:v>
                </c:pt>
                <c:pt idx="176">
                  <c:v>41122</c:v>
                </c:pt>
                <c:pt idx="177">
                  <c:v>41153</c:v>
                </c:pt>
                <c:pt idx="178">
                  <c:v>41183</c:v>
                </c:pt>
                <c:pt idx="179">
                  <c:v>41214</c:v>
                </c:pt>
                <c:pt idx="180">
                  <c:v>41244</c:v>
                </c:pt>
                <c:pt idx="181">
                  <c:v>41275</c:v>
                </c:pt>
                <c:pt idx="182">
                  <c:v>41306</c:v>
                </c:pt>
                <c:pt idx="183">
                  <c:v>41334</c:v>
                </c:pt>
                <c:pt idx="184">
                  <c:v>41365</c:v>
                </c:pt>
                <c:pt idx="185">
                  <c:v>41395</c:v>
                </c:pt>
                <c:pt idx="186">
                  <c:v>41426</c:v>
                </c:pt>
                <c:pt idx="187">
                  <c:v>41456</c:v>
                </c:pt>
                <c:pt idx="188">
                  <c:v>41487</c:v>
                </c:pt>
                <c:pt idx="189">
                  <c:v>41518</c:v>
                </c:pt>
                <c:pt idx="190">
                  <c:v>41548</c:v>
                </c:pt>
                <c:pt idx="191">
                  <c:v>41579</c:v>
                </c:pt>
                <c:pt idx="192">
                  <c:v>41609</c:v>
                </c:pt>
                <c:pt idx="193">
                  <c:v>41640</c:v>
                </c:pt>
                <c:pt idx="194">
                  <c:v>41671</c:v>
                </c:pt>
                <c:pt idx="195">
                  <c:v>41699</c:v>
                </c:pt>
                <c:pt idx="196">
                  <c:v>41730</c:v>
                </c:pt>
                <c:pt idx="197">
                  <c:v>41760</c:v>
                </c:pt>
                <c:pt idx="198">
                  <c:v>41791</c:v>
                </c:pt>
                <c:pt idx="199">
                  <c:v>41821</c:v>
                </c:pt>
                <c:pt idx="200">
                  <c:v>41852</c:v>
                </c:pt>
                <c:pt idx="201">
                  <c:v>41883</c:v>
                </c:pt>
                <c:pt idx="202">
                  <c:v>41913</c:v>
                </c:pt>
                <c:pt idx="203">
                  <c:v>41944</c:v>
                </c:pt>
                <c:pt idx="204">
                  <c:v>41974</c:v>
                </c:pt>
                <c:pt idx="205">
                  <c:v>42005</c:v>
                </c:pt>
                <c:pt idx="206">
                  <c:v>42036</c:v>
                </c:pt>
                <c:pt idx="207">
                  <c:v>42064</c:v>
                </c:pt>
                <c:pt idx="208">
                  <c:v>42095</c:v>
                </c:pt>
                <c:pt idx="209">
                  <c:v>42125</c:v>
                </c:pt>
                <c:pt idx="210">
                  <c:v>42156</c:v>
                </c:pt>
                <c:pt idx="211">
                  <c:v>42186</c:v>
                </c:pt>
                <c:pt idx="212">
                  <c:v>42217</c:v>
                </c:pt>
                <c:pt idx="213">
                  <c:v>42248</c:v>
                </c:pt>
                <c:pt idx="214">
                  <c:v>42278</c:v>
                </c:pt>
                <c:pt idx="215">
                  <c:v>42309</c:v>
                </c:pt>
                <c:pt idx="216">
                  <c:v>42339</c:v>
                </c:pt>
                <c:pt idx="217">
                  <c:v>42370</c:v>
                </c:pt>
                <c:pt idx="218">
                  <c:v>42401</c:v>
                </c:pt>
                <c:pt idx="219">
                  <c:v>42430</c:v>
                </c:pt>
                <c:pt idx="220">
                  <c:v>42461</c:v>
                </c:pt>
                <c:pt idx="221">
                  <c:v>42491</c:v>
                </c:pt>
                <c:pt idx="222">
                  <c:v>42522</c:v>
                </c:pt>
                <c:pt idx="223">
                  <c:v>42552</c:v>
                </c:pt>
                <c:pt idx="224">
                  <c:v>42583</c:v>
                </c:pt>
                <c:pt idx="225">
                  <c:v>42614</c:v>
                </c:pt>
                <c:pt idx="226">
                  <c:v>42644</c:v>
                </c:pt>
                <c:pt idx="227">
                  <c:v>42675</c:v>
                </c:pt>
                <c:pt idx="228">
                  <c:v>42705</c:v>
                </c:pt>
                <c:pt idx="229">
                  <c:v>42736</c:v>
                </c:pt>
                <c:pt idx="230">
                  <c:v>42767</c:v>
                </c:pt>
                <c:pt idx="231">
                  <c:v>42795</c:v>
                </c:pt>
                <c:pt idx="232">
                  <c:v>42826</c:v>
                </c:pt>
                <c:pt idx="233">
                  <c:v>42856</c:v>
                </c:pt>
                <c:pt idx="234">
                  <c:v>42887</c:v>
                </c:pt>
                <c:pt idx="235">
                  <c:v>42917</c:v>
                </c:pt>
                <c:pt idx="236">
                  <c:v>42948</c:v>
                </c:pt>
              </c:numCache>
            </c:numRef>
          </c:cat>
          <c:val>
            <c:numRef>
              <c:f>'STP-20171013165645019'!$G$13:$G$249</c:f>
              <c:numCache>
                <c:formatCode>#,##0.00</c:formatCode>
                <c:ptCount val="237"/>
                <c:pt idx="0">
                  <c:v>-232.47583333333333</c:v>
                </c:pt>
                <c:pt idx="1">
                  <c:v>-261.94666666666666</c:v>
                </c:pt>
                <c:pt idx="2">
                  <c:v>-287.63499999999999</c:v>
                </c:pt>
                <c:pt idx="3">
                  <c:v>-303.29166666666669</c:v>
                </c:pt>
                <c:pt idx="4">
                  <c:v>-343.34500000000003</c:v>
                </c:pt>
                <c:pt idx="5">
                  <c:v>-354.50749999999999</c:v>
                </c:pt>
                <c:pt idx="6">
                  <c:v>-379.46499999999997</c:v>
                </c:pt>
                <c:pt idx="7">
                  <c:v>-428.02249999999998</c:v>
                </c:pt>
                <c:pt idx="8">
                  <c:v>-448.38499999999999</c:v>
                </c:pt>
                <c:pt idx="9">
                  <c:v>-486.93583333333328</c:v>
                </c:pt>
                <c:pt idx="10">
                  <c:v>-527.11</c:v>
                </c:pt>
                <c:pt idx="11">
                  <c:v>-591.97249999999997</c:v>
                </c:pt>
                <c:pt idx="12">
                  <c:v>-590.98750000000007</c:v>
                </c:pt>
                <c:pt idx="13">
                  <c:v>-637.91166666666663</c:v>
                </c:pt>
                <c:pt idx="14">
                  <c:v>-668.85249999999996</c:v>
                </c:pt>
                <c:pt idx="15">
                  <c:v>-694.27499999999998</c:v>
                </c:pt>
                <c:pt idx="16">
                  <c:v>-699.26749999999993</c:v>
                </c:pt>
                <c:pt idx="17">
                  <c:v>-736.00333333333322</c:v>
                </c:pt>
                <c:pt idx="18">
                  <c:v>-754.47166666666669</c:v>
                </c:pt>
                <c:pt idx="19">
                  <c:v>-753.85416666666663</c:v>
                </c:pt>
                <c:pt idx="20">
                  <c:v>-775.28250000000014</c:v>
                </c:pt>
                <c:pt idx="21">
                  <c:v>-781.19833333333338</c:v>
                </c:pt>
                <c:pt idx="22">
                  <c:v>-795.84583333333342</c:v>
                </c:pt>
                <c:pt idx="23">
                  <c:v>-785.36083333333329</c:v>
                </c:pt>
                <c:pt idx="24">
                  <c:v>-789.5625</c:v>
                </c:pt>
                <c:pt idx="25">
                  <c:v>-786.71249999999998</c:v>
                </c:pt>
                <c:pt idx="26">
                  <c:v>-779.07583333333332</c:v>
                </c:pt>
                <c:pt idx="27">
                  <c:v>-765.69749999999988</c:v>
                </c:pt>
                <c:pt idx="28">
                  <c:v>-776.89166666666654</c:v>
                </c:pt>
                <c:pt idx="29">
                  <c:v>-777.94583333333333</c:v>
                </c:pt>
                <c:pt idx="30">
                  <c:v>-782.07916666666677</c:v>
                </c:pt>
                <c:pt idx="31">
                  <c:v>-777.09916666666652</c:v>
                </c:pt>
                <c:pt idx="32">
                  <c:v>-769.67500000000007</c:v>
                </c:pt>
                <c:pt idx="33">
                  <c:v>-780.04750000000001</c:v>
                </c:pt>
                <c:pt idx="34">
                  <c:v>-787.0350000000002</c:v>
                </c:pt>
                <c:pt idx="35">
                  <c:v>-799.31666666666672</c:v>
                </c:pt>
                <c:pt idx="36">
                  <c:v>-839.33</c:v>
                </c:pt>
                <c:pt idx="37">
                  <c:v>-832.2166666666667</c:v>
                </c:pt>
                <c:pt idx="38">
                  <c:v>-826.755</c:v>
                </c:pt>
                <c:pt idx="39">
                  <c:v>-856.13916666666671</c:v>
                </c:pt>
                <c:pt idx="40">
                  <c:v>-859.55833333333339</c:v>
                </c:pt>
                <c:pt idx="41">
                  <c:v>-880.92916666666667</c:v>
                </c:pt>
                <c:pt idx="42">
                  <c:v>-893.95666666666659</c:v>
                </c:pt>
                <c:pt idx="43">
                  <c:v>-934.25750000000005</c:v>
                </c:pt>
                <c:pt idx="44">
                  <c:v>-971.0524999999999</c:v>
                </c:pt>
                <c:pt idx="45">
                  <c:v>-993.88499999999976</c:v>
                </c:pt>
                <c:pt idx="46">
                  <c:v>-997.55333333333328</c:v>
                </c:pt>
                <c:pt idx="47">
                  <c:v>-1016.0924999999999</c:v>
                </c:pt>
                <c:pt idx="48">
                  <c:v>-1069.6841666666667</c:v>
                </c:pt>
                <c:pt idx="49">
                  <c:v>-1101.8675000000001</c:v>
                </c:pt>
                <c:pt idx="50">
                  <c:v>-1147.6008333333332</c:v>
                </c:pt>
                <c:pt idx="51">
                  <c:v>-1175.5858333333333</c:v>
                </c:pt>
                <c:pt idx="52">
                  <c:v>-1205.5916666666667</c:v>
                </c:pt>
                <c:pt idx="53">
                  <c:v>-1221.6191666666666</c:v>
                </c:pt>
                <c:pt idx="54">
                  <c:v>-1275.8966666666665</c:v>
                </c:pt>
                <c:pt idx="55">
                  <c:v>-1290.7475000000002</c:v>
                </c:pt>
                <c:pt idx="56">
                  <c:v>-1313.3166666666668</c:v>
                </c:pt>
                <c:pt idx="57">
                  <c:v>-1338.575</c:v>
                </c:pt>
                <c:pt idx="58">
                  <c:v>-1353.926666666667</c:v>
                </c:pt>
                <c:pt idx="59">
                  <c:v>-1390.7808333333335</c:v>
                </c:pt>
                <c:pt idx="60">
                  <c:v>-1416.5808333333334</c:v>
                </c:pt>
                <c:pt idx="61">
                  <c:v>-1476.2441666666666</c:v>
                </c:pt>
                <c:pt idx="62">
                  <c:v>-1477.3108333333337</c:v>
                </c:pt>
                <c:pt idx="63">
                  <c:v>-1510.6716666666669</c:v>
                </c:pt>
                <c:pt idx="64">
                  <c:v>-1553.3483333333331</c:v>
                </c:pt>
                <c:pt idx="65">
                  <c:v>-1614.8591666666669</c:v>
                </c:pt>
                <c:pt idx="66">
                  <c:v>-1652.0966666666666</c:v>
                </c:pt>
                <c:pt idx="67">
                  <c:v>-1748.3425</c:v>
                </c:pt>
                <c:pt idx="68">
                  <c:v>-1850.3500000000004</c:v>
                </c:pt>
                <c:pt idx="69">
                  <c:v>-1924.679166666667</c:v>
                </c:pt>
                <c:pt idx="70">
                  <c:v>-1996.5158333333338</c:v>
                </c:pt>
                <c:pt idx="71">
                  <c:v>-2095.5800000000004</c:v>
                </c:pt>
                <c:pt idx="72">
                  <c:v>-2200.3866666666668</c:v>
                </c:pt>
                <c:pt idx="73">
                  <c:v>-2305.7333333333331</c:v>
                </c:pt>
                <c:pt idx="74">
                  <c:v>-2380.1999999999998</c:v>
                </c:pt>
                <c:pt idx="75">
                  <c:v>-2376.3216666666663</c:v>
                </c:pt>
                <c:pt idx="76">
                  <c:v>-2420.7966666666666</c:v>
                </c:pt>
                <c:pt idx="77">
                  <c:v>-2448.5458333333331</c:v>
                </c:pt>
                <c:pt idx="78">
                  <c:v>-2460.9333333333329</c:v>
                </c:pt>
                <c:pt idx="79">
                  <c:v>-2456.0108333333333</c:v>
                </c:pt>
                <c:pt idx="80">
                  <c:v>-2458.9616666666666</c:v>
                </c:pt>
                <c:pt idx="81">
                  <c:v>-2486.9125000000004</c:v>
                </c:pt>
                <c:pt idx="82">
                  <c:v>-2533.1375000000003</c:v>
                </c:pt>
                <c:pt idx="83">
                  <c:v>-2469.7516666666666</c:v>
                </c:pt>
                <c:pt idx="84">
                  <c:v>-2665.4483333333333</c:v>
                </c:pt>
                <c:pt idx="85">
                  <c:v>-2619.1</c:v>
                </c:pt>
                <c:pt idx="86">
                  <c:v>-2770.853333333333</c:v>
                </c:pt>
                <c:pt idx="87">
                  <c:v>-2841.4291666666668</c:v>
                </c:pt>
                <c:pt idx="88">
                  <c:v>-2835.1791666666668</c:v>
                </c:pt>
                <c:pt idx="89">
                  <c:v>-2851.8491666666669</c:v>
                </c:pt>
                <c:pt idx="90">
                  <c:v>-2944.07</c:v>
                </c:pt>
                <c:pt idx="91">
                  <c:v>-3000.396666666667</c:v>
                </c:pt>
                <c:pt idx="92">
                  <c:v>-3003.5349999999999</c:v>
                </c:pt>
                <c:pt idx="93">
                  <c:v>-3009.7841666666668</c:v>
                </c:pt>
                <c:pt idx="94">
                  <c:v>-3058.2849999999999</c:v>
                </c:pt>
                <c:pt idx="95">
                  <c:v>-3105.4758333333325</c:v>
                </c:pt>
                <c:pt idx="96">
                  <c:v>-3131.3358333333331</c:v>
                </c:pt>
                <c:pt idx="97">
                  <c:v>-3330.7891666666669</c:v>
                </c:pt>
                <c:pt idx="98">
                  <c:v>-3217.6624999999999</c:v>
                </c:pt>
                <c:pt idx="99">
                  <c:v>-3240.6058333333331</c:v>
                </c:pt>
                <c:pt idx="100">
                  <c:v>-3290.3050000000003</c:v>
                </c:pt>
                <c:pt idx="101">
                  <c:v>-3370.9983333333334</c:v>
                </c:pt>
                <c:pt idx="102">
                  <c:v>-3371.8333333333335</c:v>
                </c:pt>
                <c:pt idx="103">
                  <c:v>-3401.0933333333337</c:v>
                </c:pt>
                <c:pt idx="104">
                  <c:v>-3442.1016666666669</c:v>
                </c:pt>
                <c:pt idx="105">
                  <c:v>-3929.8916666666664</c:v>
                </c:pt>
                <c:pt idx="106">
                  <c:v>-3922.0541666666663</c:v>
                </c:pt>
                <c:pt idx="107">
                  <c:v>-3910.3383333333331</c:v>
                </c:pt>
                <c:pt idx="108">
                  <c:v>-3505.4266666666667</c:v>
                </c:pt>
                <c:pt idx="109">
                  <c:v>-3409.7566666666667</c:v>
                </c:pt>
                <c:pt idx="110">
                  <c:v>-3439.3233333333324</c:v>
                </c:pt>
                <c:pt idx="111">
                  <c:v>-3612.5683333333332</c:v>
                </c:pt>
                <c:pt idx="112">
                  <c:v>-3633.8116666666665</c:v>
                </c:pt>
                <c:pt idx="113">
                  <c:v>-3637.0066666666676</c:v>
                </c:pt>
                <c:pt idx="114">
                  <c:v>-3656.1400000000008</c:v>
                </c:pt>
                <c:pt idx="115">
                  <c:v>-3637.3858333333337</c:v>
                </c:pt>
                <c:pt idx="116">
                  <c:v>-3594.5500000000006</c:v>
                </c:pt>
                <c:pt idx="117">
                  <c:v>-3643.81</c:v>
                </c:pt>
                <c:pt idx="118">
                  <c:v>-3614.7324999999996</c:v>
                </c:pt>
                <c:pt idx="119">
                  <c:v>-3587.5549999999998</c:v>
                </c:pt>
                <c:pt idx="120">
                  <c:v>-3740.1375000000003</c:v>
                </c:pt>
                <c:pt idx="121">
                  <c:v>-3856.2149999999997</c:v>
                </c:pt>
                <c:pt idx="122">
                  <c:v>-3792.19</c:v>
                </c:pt>
                <c:pt idx="123">
                  <c:v>-3620.8991666666661</c:v>
                </c:pt>
                <c:pt idx="124">
                  <c:v>-3614.4499999999994</c:v>
                </c:pt>
                <c:pt idx="125">
                  <c:v>-3564.7575000000002</c:v>
                </c:pt>
                <c:pt idx="126">
                  <c:v>-3521.1633333333334</c:v>
                </c:pt>
                <c:pt idx="127">
                  <c:v>-3434.8708333333325</c:v>
                </c:pt>
                <c:pt idx="128">
                  <c:v>-3557.6991666666668</c:v>
                </c:pt>
                <c:pt idx="129">
                  <c:v>-3412.5975000000003</c:v>
                </c:pt>
                <c:pt idx="130">
                  <c:v>-3347.1641666666674</c:v>
                </c:pt>
                <c:pt idx="131">
                  <c:v>-3485.84</c:v>
                </c:pt>
                <c:pt idx="132">
                  <c:v>-3017.2275000000004</c:v>
                </c:pt>
                <c:pt idx="133">
                  <c:v>-3121.2924999999996</c:v>
                </c:pt>
                <c:pt idx="134">
                  <c:v>-3167.9533333333334</c:v>
                </c:pt>
                <c:pt idx="135">
                  <c:v>-3209.1816666666668</c:v>
                </c:pt>
                <c:pt idx="136">
                  <c:v>-3235.1933333333332</c:v>
                </c:pt>
                <c:pt idx="137">
                  <c:v>-3234.0475000000001</c:v>
                </c:pt>
                <c:pt idx="138">
                  <c:v>-3277.2250000000004</c:v>
                </c:pt>
                <c:pt idx="139">
                  <c:v>-3353.5733333333337</c:v>
                </c:pt>
                <c:pt idx="140">
                  <c:v>-3447.8433333333337</c:v>
                </c:pt>
                <c:pt idx="141">
                  <c:v>-3594.2016666666664</c:v>
                </c:pt>
                <c:pt idx="142">
                  <c:v>-3666.2891666666674</c:v>
                </c:pt>
                <c:pt idx="143">
                  <c:v>-3573.9174999999996</c:v>
                </c:pt>
                <c:pt idx="144">
                  <c:v>-3572.3274999999999</c:v>
                </c:pt>
                <c:pt idx="145">
                  <c:v>-3353.2175000000002</c:v>
                </c:pt>
                <c:pt idx="146">
                  <c:v>-3452.7041666666664</c:v>
                </c:pt>
                <c:pt idx="147">
                  <c:v>-3752.3508333333325</c:v>
                </c:pt>
                <c:pt idx="148">
                  <c:v>-3745.0549999999989</c:v>
                </c:pt>
                <c:pt idx="149">
                  <c:v>-3732.5366666666664</c:v>
                </c:pt>
                <c:pt idx="150">
                  <c:v>-3682.2766666666662</c:v>
                </c:pt>
                <c:pt idx="151">
                  <c:v>-3638.289166666666</c:v>
                </c:pt>
                <c:pt idx="152">
                  <c:v>-3656.9600000000005</c:v>
                </c:pt>
                <c:pt idx="153">
                  <c:v>-3658.4883333333332</c:v>
                </c:pt>
                <c:pt idx="154">
                  <c:v>-3608.3541666666665</c:v>
                </c:pt>
                <c:pt idx="155">
                  <c:v>-3717.3683333333338</c:v>
                </c:pt>
                <c:pt idx="156">
                  <c:v>-3574.1808333333333</c:v>
                </c:pt>
                <c:pt idx="157">
                  <c:v>-3516.9691666666672</c:v>
                </c:pt>
                <c:pt idx="158">
                  <c:v>-3478.1808333333338</c:v>
                </c:pt>
                <c:pt idx="159">
                  <c:v>-3178.938333333333</c:v>
                </c:pt>
                <c:pt idx="160">
                  <c:v>-3405.41</c:v>
                </c:pt>
                <c:pt idx="161">
                  <c:v>-3391.2674999999995</c:v>
                </c:pt>
                <c:pt idx="162">
                  <c:v>-3318.391666666666</c:v>
                </c:pt>
                <c:pt idx="163">
                  <c:v>-3278.3233333333324</c:v>
                </c:pt>
                <c:pt idx="164">
                  <c:v>-3154.1924999999997</c:v>
                </c:pt>
                <c:pt idx="165">
                  <c:v>-3167.4666666666672</c:v>
                </c:pt>
                <c:pt idx="166">
                  <c:v>-3097.0933333333337</c:v>
                </c:pt>
                <c:pt idx="167">
                  <c:v>-3079.7816666666663</c:v>
                </c:pt>
                <c:pt idx="168">
                  <c:v>-2962.1908333333336</c:v>
                </c:pt>
                <c:pt idx="169">
                  <c:v>-2960.8174999999997</c:v>
                </c:pt>
                <c:pt idx="170">
                  <c:v>-3113.1358333333333</c:v>
                </c:pt>
                <c:pt idx="171">
                  <c:v>-2998.8866666666668</c:v>
                </c:pt>
                <c:pt idx="172">
                  <c:v>-2964.4033333333332</c:v>
                </c:pt>
                <c:pt idx="173">
                  <c:v>-2977.1766666666663</c:v>
                </c:pt>
                <c:pt idx="174">
                  <c:v>-3048.2983333333327</c:v>
                </c:pt>
                <c:pt idx="175">
                  <c:v>-3089.6450000000004</c:v>
                </c:pt>
                <c:pt idx="176">
                  <c:v>-3173.8233333333337</c:v>
                </c:pt>
                <c:pt idx="177">
                  <c:v>-3321.3683333333333</c:v>
                </c:pt>
                <c:pt idx="178">
                  <c:v>-3445.5825</c:v>
                </c:pt>
                <c:pt idx="179">
                  <c:v>-3542.6416666666664</c:v>
                </c:pt>
                <c:pt idx="180">
                  <c:v>-3402.0674999999997</c:v>
                </c:pt>
                <c:pt idx="181">
                  <c:v>-3666.27</c:v>
                </c:pt>
                <c:pt idx="182">
                  <c:v>-3526.0775000000008</c:v>
                </c:pt>
                <c:pt idx="183">
                  <c:v>-3798.2266666666669</c:v>
                </c:pt>
                <c:pt idx="184">
                  <c:v>-3870.3708333333338</c:v>
                </c:pt>
                <c:pt idx="185">
                  <c:v>-3906.0858333333331</c:v>
                </c:pt>
                <c:pt idx="186">
                  <c:v>-3941.2766666666666</c:v>
                </c:pt>
                <c:pt idx="187">
                  <c:v>-3983.4266666666663</c:v>
                </c:pt>
                <c:pt idx="188">
                  <c:v>-4049.8508333333325</c:v>
                </c:pt>
                <c:pt idx="189">
                  <c:v>-4103.3824999999988</c:v>
                </c:pt>
                <c:pt idx="190">
                  <c:v>-4094.5358333333334</c:v>
                </c:pt>
                <c:pt idx="191">
                  <c:v>-4061.3991666666675</c:v>
                </c:pt>
                <c:pt idx="192">
                  <c:v>-4154.6783333333333</c:v>
                </c:pt>
                <c:pt idx="193">
                  <c:v>-4022.9641666666671</c:v>
                </c:pt>
                <c:pt idx="194">
                  <c:v>-3949.5591666666674</c:v>
                </c:pt>
                <c:pt idx="195">
                  <c:v>-3907.8333333333335</c:v>
                </c:pt>
                <c:pt idx="196">
                  <c:v>-3648.65</c:v>
                </c:pt>
                <c:pt idx="197">
                  <c:v>-3721.8375000000001</c:v>
                </c:pt>
                <c:pt idx="198">
                  <c:v>-3832.5766666666659</c:v>
                </c:pt>
                <c:pt idx="199">
                  <c:v>-3991.6341666666667</c:v>
                </c:pt>
                <c:pt idx="200">
                  <c:v>-4002.2999999999997</c:v>
                </c:pt>
                <c:pt idx="201">
                  <c:v>-4158.8808333333336</c:v>
                </c:pt>
                <c:pt idx="202">
                  <c:v>-4173.8441666666668</c:v>
                </c:pt>
                <c:pt idx="203">
                  <c:v>-4417.8208333333332</c:v>
                </c:pt>
                <c:pt idx="204">
                  <c:v>-4724.8433333333332</c:v>
                </c:pt>
                <c:pt idx="205">
                  <c:v>-4812.8724999999995</c:v>
                </c:pt>
                <c:pt idx="206">
                  <c:v>-5087.4683333333332</c:v>
                </c:pt>
                <c:pt idx="207">
                  <c:v>-5253.5791666666664</c:v>
                </c:pt>
                <c:pt idx="208">
                  <c:v>-5256.9699999999993</c:v>
                </c:pt>
                <c:pt idx="209">
                  <c:v>-5459.5708333333323</c:v>
                </c:pt>
                <c:pt idx="210">
                  <c:v>-5606.0758333333324</c:v>
                </c:pt>
                <c:pt idx="211">
                  <c:v>-5662.4191666666657</c:v>
                </c:pt>
                <c:pt idx="212">
                  <c:v>-5603.4433333333327</c:v>
                </c:pt>
                <c:pt idx="213">
                  <c:v>-5274.1066666666666</c:v>
                </c:pt>
                <c:pt idx="214">
                  <c:v>-6683.7125000000005</c:v>
                </c:pt>
                <c:pt idx="215">
                  <c:v>-7257.5641666666661</c:v>
                </c:pt>
                <c:pt idx="216">
                  <c:v>-7151.5083333333341</c:v>
                </c:pt>
                <c:pt idx="217">
                  <c:v>-7385.6083333333336</c:v>
                </c:pt>
                <c:pt idx="218">
                  <c:v>-7751.234166666668</c:v>
                </c:pt>
                <c:pt idx="219">
                  <c:v>-8062.333333333333</c:v>
                </c:pt>
                <c:pt idx="220">
                  <c:v>-8512.430833333332</c:v>
                </c:pt>
                <c:pt idx="221">
                  <c:v>-9006.444166666668</c:v>
                </c:pt>
                <c:pt idx="222">
                  <c:v>-9376.7133333333331</c:v>
                </c:pt>
                <c:pt idx="223">
                  <c:v>-9888.9308333333338</c:v>
                </c:pt>
                <c:pt idx="224">
                  <c:v>-10735.655833333332</c:v>
                </c:pt>
                <c:pt idx="225">
                  <c:v>-12017.807500000001</c:v>
                </c:pt>
                <c:pt idx="226">
                  <c:v>-11304.295</c:v>
                </c:pt>
                <c:pt idx="227">
                  <c:v>-11651.682500000001</c:v>
                </c:pt>
                <c:pt idx="228">
                  <c:v>-12477.83</c:v>
                </c:pt>
                <c:pt idx="229">
                  <c:v>-12887.1075</c:v>
                </c:pt>
                <c:pt idx="230">
                  <c:v>-13160.868333333332</c:v>
                </c:pt>
                <c:pt idx="231">
                  <c:v>-13396.963333333333</c:v>
                </c:pt>
                <c:pt idx="232">
                  <c:v>-13686.949166666667</c:v>
                </c:pt>
                <c:pt idx="233">
                  <c:v>-14169.089166666665</c:v>
                </c:pt>
                <c:pt idx="234">
                  <c:v>-14346.598333333333</c:v>
                </c:pt>
                <c:pt idx="235">
                  <c:v>-14488.160000000002</c:v>
                </c:pt>
                <c:pt idx="236">
                  <c:v>-14619.336666666664</c:v>
                </c:pt>
              </c:numCache>
            </c:numRef>
          </c:val>
          <c:smooth val="0"/>
          <c:extLst>
            <c:ext xmlns:c16="http://schemas.microsoft.com/office/drawing/2014/chart" uri="{C3380CC4-5D6E-409C-BE32-E72D297353CC}">
              <c16:uniqueId val="{00000001-3E27-46A0-A0F5-DE1F964FBB8C}"/>
            </c:ext>
          </c:extLst>
        </c:ser>
        <c:dLbls>
          <c:showLegendKey val="0"/>
          <c:showVal val="0"/>
          <c:showCatName val="0"/>
          <c:showSerName val="0"/>
          <c:showPercent val="0"/>
          <c:showBubbleSize val="0"/>
        </c:dLbls>
        <c:marker val="1"/>
        <c:smooth val="0"/>
        <c:axId val="202083840"/>
        <c:axId val="196300160"/>
      </c:lineChart>
      <c:dateAx>
        <c:axId val="202083840"/>
        <c:scaling>
          <c:orientation val="minMax"/>
        </c:scaling>
        <c:delete val="0"/>
        <c:axPos val="b"/>
        <c:majorGridlines/>
        <c:numFmt formatCode="mmm\-yy" sourceLinked="1"/>
        <c:majorTickMark val="out"/>
        <c:minorTickMark val="none"/>
        <c:tickLblPos val="nextTo"/>
        <c:crossAx val="196300160"/>
        <c:crosses val="autoZero"/>
        <c:auto val="1"/>
        <c:lblOffset val="100"/>
        <c:baseTimeUnit val="months"/>
      </c:dateAx>
      <c:valAx>
        <c:axId val="196300160"/>
        <c:scaling>
          <c:orientation val="minMax"/>
        </c:scaling>
        <c:delete val="0"/>
        <c:axPos val="l"/>
        <c:majorGridlines/>
        <c:numFmt formatCode="#,##0.00" sourceLinked="1"/>
        <c:majorTickMark val="out"/>
        <c:minorTickMark val="none"/>
        <c:tickLblPos val="nextTo"/>
        <c:crossAx val="20208384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Série 7555 BACEN (resultado da previdência)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scatterChart>
        <c:scatterStyle val="lineMarker"/>
        <c:varyColors val="0"/>
        <c:ser>
          <c:idx val="0"/>
          <c:order val="0"/>
          <c:spPr>
            <a:ln w="19050" cap="rnd">
              <a:noFill/>
              <a:round/>
            </a:ln>
            <a:effectLst/>
          </c:spPr>
          <c:marker>
            <c:symbol val="circle"/>
            <c:size val="5"/>
            <c:spPr>
              <a:solidFill>
                <a:schemeClr val="tx1"/>
              </a:solidFill>
              <a:ln w="9525">
                <a:solidFill>
                  <a:schemeClr val="tx1"/>
                </a:solidFill>
              </a:ln>
              <a:effectLst/>
            </c:spPr>
          </c:marker>
          <c:xVal>
            <c:numRef>
              <c:f>'STP-20200214112523780'!$A$2:$A$273</c:f>
              <c:numCache>
                <c:formatCode>mmm\-yy</c:formatCode>
                <c:ptCount val="272"/>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pt idx="185">
                  <c:v>41061</c:v>
                </c:pt>
                <c:pt idx="186">
                  <c:v>41091</c:v>
                </c:pt>
                <c:pt idx="187">
                  <c:v>41122</c:v>
                </c:pt>
                <c:pt idx="188">
                  <c:v>41153</c:v>
                </c:pt>
                <c:pt idx="189">
                  <c:v>41183</c:v>
                </c:pt>
                <c:pt idx="190">
                  <c:v>41214</c:v>
                </c:pt>
                <c:pt idx="191">
                  <c:v>41244</c:v>
                </c:pt>
                <c:pt idx="192">
                  <c:v>41275</c:v>
                </c:pt>
                <c:pt idx="193">
                  <c:v>41306</c:v>
                </c:pt>
                <c:pt idx="194">
                  <c:v>41334</c:v>
                </c:pt>
                <c:pt idx="195">
                  <c:v>41365</c:v>
                </c:pt>
                <c:pt idx="196">
                  <c:v>41395</c:v>
                </c:pt>
                <c:pt idx="197">
                  <c:v>41426</c:v>
                </c:pt>
                <c:pt idx="198">
                  <c:v>41456</c:v>
                </c:pt>
                <c:pt idx="199">
                  <c:v>41487</c:v>
                </c:pt>
                <c:pt idx="200">
                  <c:v>41518</c:v>
                </c:pt>
                <c:pt idx="201">
                  <c:v>41548</c:v>
                </c:pt>
                <c:pt idx="202">
                  <c:v>41579</c:v>
                </c:pt>
                <c:pt idx="203">
                  <c:v>41609</c:v>
                </c:pt>
                <c:pt idx="204">
                  <c:v>41640</c:v>
                </c:pt>
                <c:pt idx="205">
                  <c:v>41671</c:v>
                </c:pt>
                <c:pt idx="206">
                  <c:v>41699</c:v>
                </c:pt>
                <c:pt idx="207">
                  <c:v>41730</c:v>
                </c:pt>
                <c:pt idx="208">
                  <c:v>41760</c:v>
                </c:pt>
                <c:pt idx="209">
                  <c:v>41791</c:v>
                </c:pt>
                <c:pt idx="210">
                  <c:v>41821</c:v>
                </c:pt>
                <c:pt idx="211">
                  <c:v>41852</c:v>
                </c:pt>
                <c:pt idx="212">
                  <c:v>41883</c:v>
                </c:pt>
                <c:pt idx="213">
                  <c:v>41913</c:v>
                </c:pt>
                <c:pt idx="214">
                  <c:v>41944</c:v>
                </c:pt>
                <c:pt idx="215">
                  <c:v>41974</c:v>
                </c:pt>
                <c:pt idx="216">
                  <c:v>42005</c:v>
                </c:pt>
                <c:pt idx="217">
                  <c:v>42036</c:v>
                </c:pt>
                <c:pt idx="218">
                  <c:v>42064</c:v>
                </c:pt>
                <c:pt idx="219">
                  <c:v>42095</c:v>
                </c:pt>
                <c:pt idx="220">
                  <c:v>42125</c:v>
                </c:pt>
                <c:pt idx="221">
                  <c:v>42156</c:v>
                </c:pt>
                <c:pt idx="222">
                  <c:v>42186</c:v>
                </c:pt>
                <c:pt idx="223">
                  <c:v>42217</c:v>
                </c:pt>
                <c:pt idx="224">
                  <c:v>42248</c:v>
                </c:pt>
                <c:pt idx="225">
                  <c:v>42278</c:v>
                </c:pt>
                <c:pt idx="226">
                  <c:v>42309</c:v>
                </c:pt>
                <c:pt idx="227">
                  <c:v>42339</c:v>
                </c:pt>
                <c:pt idx="228">
                  <c:v>42370</c:v>
                </c:pt>
                <c:pt idx="229">
                  <c:v>42401</c:v>
                </c:pt>
                <c:pt idx="230">
                  <c:v>42430</c:v>
                </c:pt>
                <c:pt idx="231">
                  <c:v>42461</c:v>
                </c:pt>
                <c:pt idx="232">
                  <c:v>42491</c:v>
                </c:pt>
                <c:pt idx="233">
                  <c:v>42522</c:v>
                </c:pt>
                <c:pt idx="234">
                  <c:v>42552</c:v>
                </c:pt>
                <c:pt idx="235">
                  <c:v>42583</c:v>
                </c:pt>
                <c:pt idx="236">
                  <c:v>42614</c:v>
                </c:pt>
                <c:pt idx="237">
                  <c:v>42644</c:v>
                </c:pt>
                <c:pt idx="238">
                  <c:v>42675</c:v>
                </c:pt>
                <c:pt idx="239">
                  <c:v>42705</c:v>
                </c:pt>
                <c:pt idx="240">
                  <c:v>42736</c:v>
                </c:pt>
                <c:pt idx="241">
                  <c:v>42767</c:v>
                </c:pt>
                <c:pt idx="242">
                  <c:v>42795</c:v>
                </c:pt>
                <c:pt idx="243">
                  <c:v>42826</c:v>
                </c:pt>
                <c:pt idx="244">
                  <c:v>42856</c:v>
                </c:pt>
                <c:pt idx="245">
                  <c:v>42887</c:v>
                </c:pt>
                <c:pt idx="246">
                  <c:v>42917</c:v>
                </c:pt>
                <c:pt idx="247">
                  <c:v>42948</c:v>
                </c:pt>
                <c:pt idx="248">
                  <c:v>42979</c:v>
                </c:pt>
                <c:pt idx="249">
                  <c:v>43009</c:v>
                </c:pt>
                <c:pt idx="250">
                  <c:v>43040</c:v>
                </c:pt>
                <c:pt idx="251">
                  <c:v>43070</c:v>
                </c:pt>
                <c:pt idx="252">
                  <c:v>43101</c:v>
                </c:pt>
                <c:pt idx="253">
                  <c:v>43132</c:v>
                </c:pt>
                <c:pt idx="254">
                  <c:v>43160</c:v>
                </c:pt>
                <c:pt idx="255">
                  <c:v>43191</c:v>
                </c:pt>
                <c:pt idx="256">
                  <c:v>43221</c:v>
                </c:pt>
                <c:pt idx="257">
                  <c:v>43252</c:v>
                </c:pt>
                <c:pt idx="258">
                  <c:v>43282</c:v>
                </c:pt>
                <c:pt idx="259">
                  <c:v>43313</c:v>
                </c:pt>
                <c:pt idx="260">
                  <c:v>43344</c:v>
                </c:pt>
                <c:pt idx="261">
                  <c:v>43374</c:v>
                </c:pt>
                <c:pt idx="262">
                  <c:v>43405</c:v>
                </c:pt>
                <c:pt idx="263">
                  <c:v>43435</c:v>
                </c:pt>
                <c:pt idx="264">
                  <c:v>43466</c:v>
                </c:pt>
                <c:pt idx="265">
                  <c:v>43497</c:v>
                </c:pt>
                <c:pt idx="266">
                  <c:v>43525</c:v>
                </c:pt>
                <c:pt idx="267">
                  <c:v>43556</c:v>
                </c:pt>
                <c:pt idx="268">
                  <c:v>43586</c:v>
                </c:pt>
                <c:pt idx="269">
                  <c:v>43617</c:v>
                </c:pt>
                <c:pt idx="270">
                  <c:v>43647</c:v>
                </c:pt>
                <c:pt idx="271" formatCode="_(* #,##0.00_);_(* \(#,##0.00\);_(* &quot;-&quot;??_);_(@_)">
                  <c:v>43678</c:v>
                </c:pt>
              </c:numCache>
            </c:numRef>
          </c:xVal>
          <c:yVal>
            <c:numRef>
              <c:f>'STP-20200214112523780'!$B$2:$B$273</c:f>
              <c:numCache>
                <c:formatCode>General</c:formatCode>
                <c:ptCount val="272"/>
                <c:pt idx="0">
                  <c:v>156.69999999999999</c:v>
                </c:pt>
                <c:pt idx="1">
                  <c:v>0.3</c:v>
                </c:pt>
                <c:pt idx="2">
                  <c:v>-115.6</c:v>
                </c:pt>
                <c:pt idx="3">
                  <c:v>33.5</c:v>
                </c:pt>
                <c:pt idx="4">
                  <c:v>-35.770000000000003</c:v>
                </c:pt>
                <c:pt idx="5">
                  <c:v>-66.3</c:v>
                </c:pt>
                <c:pt idx="6">
                  <c:v>-137.61000000000001</c:v>
                </c:pt>
                <c:pt idx="7">
                  <c:v>-186.36</c:v>
                </c:pt>
                <c:pt idx="8">
                  <c:v>-175.61</c:v>
                </c:pt>
                <c:pt idx="9">
                  <c:v>-168.66</c:v>
                </c:pt>
                <c:pt idx="10">
                  <c:v>-568.28</c:v>
                </c:pt>
                <c:pt idx="11" formatCode="#,##0.00">
                  <c:v>-1526.02</c:v>
                </c:pt>
                <c:pt idx="12">
                  <c:v>-196.95</c:v>
                </c:pt>
                <c:pt idx="13">
                  <c:v>-307.95999999999998</c:v>
                </c:pt>
                <c:pt idx="14">
                  <c:v>-303.48</c:v>
                </c:pt>
                <c:pt idx="15">
                  <c:v>-447.14</c:v>
                </c:pt>
                <c:pt idx="16">
                  <c:v>-169.72</c:v>
                </c:pt>
                <c:pt idx="17">
                  <c:v>-365.79</c:v>
                </c:pt>
                <c:pt idx="18">
                  <c:v>-720.3</c:v>
                </c:pt>
                <c:pt idx="19">
                  <c:v>-430.71</c:v>
                </c:pt>
                <c:pt idx="20">
                  <c:v>-638.22</c:v>
                </c:pt>
                <c:pt idx="21">
                  <c:v>-650.75</c:v>
                </c:pt>
                <c:pt idx="22" formatCode="#,##0.00">
                  <c:v>-1346.63</c:v>
                </c:pt>
                <c:pt idx="23" formatCode="#,##0.00">
                  <c:v>-1514.2</c:v>
                </c:pt>
                <c:pt idx="24">
                  <c:v>-760.04</c:v>
                </c:pt>
                <c:pt idx="25">
                  <c:v>-679.25</c:v>
                </c:pt>
                <c:pt idx="26">
                  <c:v>-608.54999999999995</c:v>
                </c:pt>
                <c:pt idx="27">
                  <c:v>-507.05</c:v>
                </c:pt>
                <c:pt idx="28">
                  <c:v>-610.54999999999995</c:v>
                </c:pt>
                <c:pt idx="29">
                  <c:v>-587.41</c:v>
                </c:pt>
                <c:pt idx="30">
                  <c:v>-712.89</c:v>
                </c:pt>
                <c:pt idx="31">
                  <c:v>-687.85</c:v>
                </c:pt>
                <c:pt idx="32">
                  <c:v>-709.21</c:v>
                </c:pt>
                <c:pt idx="33">
                  <c:v>-826.52</c:v>
                </c:pt>
                <c:pt idx="34" formatCode="#,##0.00">
                  <c:v>-1220.81</c:v>
                </c:pt>
                <c:pt idx="35" formatCode="#,##0.00">
                  <c:v>-1564.62</c:v>
                </c:pt>
                <c:pt idx="36">
                  <c:v>-725.84</c:v>
                </c:pt>
                <c:pt idx="37">
                  <c:v>-587.61</c:v>
                </c:pt>
                <c:pt idx="38">
                  <c:v>-448.01</c:v>
                </c:pt>
                <c:pt idx="39">
                  <c:v>-641.38</c:v>
                </c:pt>
                <c:pt idx="40">
                  <c:v>-623.20000000000005</c:v>
                </c:pt>
                <c:pt idx="41">
                  <c:v>-637.01</c:v>
                </c:pt>
                <c:pt idx="42">
                  <c:v>-653.13</c:v>
                </c:pt>
                <c:pt idx="43">
                  <c:v>-598.76</c:v>
                </c:pt>
                <c:pt idx="44">
                  <c:v>-833.68</c:v>
                </c:pt>
                <c:pt idx="45">
                  <c:v>-910.37</c:v>
                </c:pt>
                <c:pt idx="46" formatCode="#,##0.00">
                  <c:v>-1368.19</c:v>
                </c:pt>
                <c:pt idx="47" formatCode="#,##0.00">
                  <c:v>-2044.78</c:v>
                </c:pt>
                <c:pt idx="48">
                  <c:v>-640.48</c:v>
                </c:pt>
                <c:pt idx="49">
                  <c:v>-522.07000000000005</c:v>
                </c:pt>
                <c:pt idx="50">
                  <c:v>-800.62</c:v>
                </c:pt>
                <c:pt idx="51">
                  <c:v>-682.41</c:v>
                </c:pt>
                <c:pt idx="52">
                  <c:v>-879.65</c:v>
                </c:pt>
                <c:pt idx="53">
                  <c:v>-793.34</c:v>
                </c:pt>
                <c:pt idx="54" formatCode="#,##0.00">
                  <c:v>-1136.74</c:v>
                </c:pt>
                <c:pt idx="55" formatCode="#,##0.00">
                  <c:v>-1040.3</c:v>
                </c:pt>
                <c:pt idx="56" formatCode="#,##0.00">
                  <c:v>-1107.67</c:v>
                </c:pt>
                <c:pt idx="57">
                  <c:v>-954.39</c:v>
                </c:pt>
                <c:pt idx="58" formatCode="#,##0.00">
                  <c:v>-1590.66</c:v>
                </c:pt>
                <c:pt idx="59" formatCode="#,##0.00">
                  <c:v>-2687.88</c:v>
                </c:pt>
                <c:pt idx="60" formatCode="#,##0.00">
                  <c:v>-1026.68</c:v>
                </c:pt>
                <c:pt idx="61" formatCode="#,##0.00">
                  <c:v>-1070.8699999999999</c:v>
                </c:pt>
                <c:pt idx="62" formatCode="#,##0.00">
                  <c:v>-1136.44</c:v>
                </c:pt>
                <c:pt idx="63" formatCode="#,##0.00">
                  <c:v>-1042.48</c:v>
                </c:pt>
                <c:pt idx="64" formatCode="#,##0.00">
                  <c:v>-1071.98</c:v>
                </c:pt>
                <c:pt idx="65" formatCode="#,##0.00">
                  <c:v>-1444.67</c:v>
                </c:pt>
                <c:pt idx="66" formatCode="#,##0.00">
                  <c:v>-1314.95</c:v>
                </c:pt>
                <c:pt idx="67" formatCode="#,##0.00">
                  <c:v>-1311.13</c:v>
                </c:pt>
                <c:pt idx="68" formatCode="#,##0.00">
                  <c:v>-1410.77</c:v>
                </c:pt>
                <c:pt idx="69" formatCode="#,##0.00">
                  <c:v>-1138.6099999999999</c:v>
                </c:pt>
                <c:pt idx="70" formatCode="#,##0.00">
                  <c:v>-2032.91</c:v>
                </c:pt>
                <c:pt idx="71" formatCode="#,##0.00">
                  <c:v>-2997.48</c:v>
                </c:pt>
                <c:pt idx="72" formatCode="#,##0.00">
                  <c:v>-1742.64</c:v>
                </c:pt>
                <c:pt idx="73" formatCode="#,##0.00">
                  <c:v>-1083.67</c:v>
                </c:pt>
                <c:pt idx="74" formatCode="#,##0.00">
                  <c:v>-1536.77</c:v>
                </c:pt>
                <c:pt idx="75" formatCode="#,##0.00">
                  <c:v>-1554.6</c:v>
                </c:pt>
                <c:pt idx="76" formatCode="#,##0.00">
                  <c:v>-1810.11</c:v>
                </c:pt>
                <c:pt idx="77" formatCode="#,##0.00">
                  <c:v>-1891.52</c:v>
                </c:pt>
                <c:pt idx="78" formatCode="#,##0.00">
                  <c:v>-2469.9</c:v>
                </c:pt>
                <c:pt idx="79" formatCode="#,##0.00">
                  <c:v>-2535.2199999999998</c:v>
                </c:pt>
                <c:pt idx="80" formatCode="#,##0.00">
                  <c:v>-2302.7199999999998</c:v>
                </c:pt>
                <c:pt idx="81" formatCode="#,##0.00">
                  <c:v>-2000.65</c:v>
                </c:pt>
                <c:pt idx="82" formatCode="#,##0.00">
                  <c:v>-3221.68</c:v>
                </c:pt>
                <c:pt idx="83" formatCode="#,##0.00">
                  <c:v>-4255.16</c:v>
                </c:pt>
                <c:pt idx="84" formatCode="#,##0.00">
                  <c:v>-3006.8</c:v>
                </c:pt>
                <c:pt idx="85" formatCode="#,##0.00">
                  <c:v>-1977.27</c:v>
                </c:pt>
                <c:pt idx="86" formatCode="#,##0.00">
                  <c:v>-1490.23</c:v>
                </c:pt>
                <c:pt idx="87" formatCode="#,##0.00">
                  <c:v>-2088.3000000000002</c:v>
                </c:pt>
                <c:pt idx="88" formatCode="#,##0.00">
                  <c:v>-2143.1</c:v>
                </c:pt>
                <c:pt idx="89" formatCode="#,##0.00">
                  <c:v>-2040.17</c:v>
                </c:pt>
                <c:pt idx="90" formatCode="#,##0.00">
                  <c:v>-2410.83</c:v>
                </c:pt>
                <c:pt idx="91" formatCode="#,##0.00">
                  <c:v>-2570.63</c:v>
                </c:pt>
                <c:pt idx="92" formatCode="#,##0.00">
                  <c:v>-2638.13</c:v>
                </c:pt>
                <c:pt idx="93" formatCode="#,##0.00">
                  <c:v>-2555.35</c:v>
                </c:pt>
                <c:pt idx="94" formatCode="#,##0.00">
                  <c:v>-2461.06</c:v>
                </c:pt>
                <c:pt idx="95" formatCode="#,##0.00">
                  <c:v>-6603.52</c:v>
                </c:pt>
                <c:pt idx="96" formatCode="#,##0.00">
                  <c:v>-2450.62</c:v>
                </c:pt>
                <c:pt idx="97" formatCode="#,##0.00">
                  <c:v>-3798.31</c:v>
                </c:pt>
                <c:pt idx="98" formatCode="#,##0.00">
                  <c:v>-2337.14</c:v>
                </c:pt>
                <c:pt idx="99" formatCode="#,##0.00">
                  <c:v>-2013.3</c:v>
                </c:pt>
                <c:pt idx="100" formatCode="#,##0.00">
                  <c:v>-2343.14</c:v>
                </c:pt>
                <c:pt idx="101" formatCode="#,##0.00">
                  <c:v>-3146.82</c:v>
                </c:pt>
                <c:pt idx="102" formatCode="#,##0.00">
                  <c:v>-3086.75</c:v>
                </c:pt>
                <c:pt idx="103" formatCode="#,##0.00">
                  <c:v>-2608.29</c:v>
                </c:pt>
                <c:pt idx="104" formatCode="#,##0.00">
                  <c:v>-2713.12</c:v>
                </c:pt>
                <c:pt idx="105" formatCode="#,##0.00">
                  <c:v>-3137.36</c:v>
                </c:pt>
                <c:pt idx="106" formatCode="#,##0.00">
                  <c:v>-3027.34</c:v>
                </c:pt>
                <c:pt idx="107" formatCode="#,##0.00">
                  <c:v>-6913.84</c:v>
                </c:pt>
                <c:pt idx="108" formatCode="#,##0.00">
                  <c:v>-4844.0600000000004</c:v>
                </c:pt>
                <c:pt idx="109" formatCode="#,##0.00">
                  <c:v>-2440.8000000000002</c:v>
                </c:pt>
                <c:pt idx="110" formatCode="#,##0.00">
                  <c:v>-2612.46</c:v>
                </c:pt>
                <c:pt idx="111" formatCode="#,##0.00">
                  <c:v>-2609.69</c:v>
                </c:pt>
                <c:pt idx="112" formatCode="#,##0.00">
                  <c:v>-3311.46</c:v>
                </c:pt>
                <c:pt idx="113" formatCode="#,##0.00">
                  <c:v>-3156.84</c:v>
                </c:pt>
                <c:pt idx="114" formatCode="#,##0.00">
                  <c:v>-3437.87</c:v>
                </c:pt>
                <c:pt idx="115" formatCode="#,##0.00">
                  <c:v>-3100.39</c:v>
                </c:pt>
                <c:pt idx="116" formatCode="#,##0.00">
                  <c:v>-8566.6</c:v>
                </c:pt>
                <c:pt idx="117" formatCode="#,##0.00">
                  <c:v>-3043.31</c:v>
                </c:pt>
                <c:pt idx="118" formatCode="#,##0.00">
                  <c:v>-2886.75</c:v>
                </c:pt>
                <c:pt idx="119" formatCode="#,##0.00">
                  <c:v>-2054.9</c:v>
                </c:pt>
                <c:pt idx="120" formatCode="#,##0.00">
                  <c:v>-3696.02</c:v>
                </c:pt>
                <c:pt idx="121" formatCode="#,##0.00">
                  <c:v>-2795.59</c:v>
                </c:pt>
                <c:pt idx="122" formatCode="#,##0.00">
                  <c:v>-4691.3999999999996</c:v>
                </c:pt>
                <c:pt idx="123" formatCode="#,##0.00">
                  <c:v>-2864.61</c:v>
                </c:pt>
                <c:pt idx="124" formatCode="#,##0.00">
                  <c:v>-3349.8</c:v>
                </c:pt>
                <c:pt idx="125" formatCode="#,##0.00">
                  <c:v>-3386.44</c:v>
                </c:pt>
                <c:pt idx="126" formatCode="#,##0.00">
                  <c:v>-3212.82</c:v>
                </c:pt>
                <c:pt idx="127" formatCode="#,##0.00">
                  <c:v>-2586.36</c:v>
                </c:pt>
                <c:pt idx="128" formatCode="#,##0.00">
                  <c:v>-9157.73</c:v>
                </c:pt>
                <c:pt idx="129" formatCode="#,##0.00">
                  <c:v>-2694.38</c:v>
                </c:pt>
                <c:pt idx="130" formatCode="#,##0.00">
                  <c:v>-2560.62</c:v>
                </c:pt>
                <c:pt idx="131" formatCode="#,##0.00">
                  <c:v>-3885.89</c:v>
                </c:pt>
                <c:pt idx="132" formatCode="#,##0.00">
                  <c:v>-5088.95</c:v>
                </c:pt>
                <c:pt idx="133" formatCode="#,##0.00">
                  <c:v>-2027.29</c:v>
                </c:pt>
                <c:pt idx="134" formatCode="#,##0.00">
                  <c:v>-2635.91</c:v>
                </c:pt>
                <c:pt idx="135" formatCode="#,##0.00">
                  <c:v>-2787.22</c:v>
                </c:pt>
                <c:pt idx="136" formatCode="#,##0.00">
                  <c:v>-2753.49</c:v>
                </c:pt>
                <c:pt idx="137" formatCode="#,##0.00">
                  <c:v>-2863.31</c:v>
                </c:pt>
                <c:pt idx="138" formatCode="#,##0.00">
                  <c:v>-2177.31</c:v>
                </c:pt>
                <c:pt idx="139" formatCode="#,##0.00">
                  <c:v>-4060.3</c:v>
                </c:pt>
                <c:pt idx="140" formatCode="#,##0.00">
                  <c:v>-7416.5</c:v>
                </c:pt>
                <c:pt idx="141" formatCode="#,##0.00">
                  <c:v>-1909.18</c:v>
                </c:pt>
                <c:pt idx="142" formatCode="#,##0.00">
                  <c:v>-4224.7299999999996</c:v>
                </c:pt>
                <c:pt idx="143" formatCode="#,##0.00">
                  <c:v>1737.46</c:v>
                </c:pt>
                <c:pt idx="144" formatCode="#,##0.00">
                  <c:v>-6337.73</c:v>
                </c:pt>
                <c:pt idx="145" formatCode="#,##0.00">
                  <c:v>-2587.2199999999998</c:v>
                </c:pt>
                <c:pt idx="146" formatCode="#,##0.00">
                  <c:v>-3130.65</c:v>
                </c:pt>
                <c:pt idx="147" formatCode="#,##0.00">
                  <c:v>-3099.36</c:v>
                </c:pt>
                <c:pt idx="148" formatCode="#,##0.00">
                  <c:v>-2739.74</c:v>
                </c:pt>
                <c:pt idx="149" formatCode="#,##0.00">
                  <c:v>-3381.44</c:v>
                </c:pt>
                <c:pt idx="150" formatCode="#,##0.00">
                  <c:v>-3093.49</c:v>
                </c:pt>
                <c:pt idx="151" formatCode="#,##0.00">
                  <c:v>-5191.54</c:v>
                </c:pt>
                <c:pt idx="152" formatCode="#,##0.00">
                  <c:v>-9172.7999999999993</c:v>
                </c:pt>
                <c:pt idx="153" formatCode="#,##0.00">
                  <c:v>-2774.23</c:v>
                </c:pt>
                <c:pt idx="154" formatCode="#,##0.00">
                  <c:v>-3116.27</c:v>
                </c:pt>
                <c:pt idx="155" formatCode="#,##0.00">
                  <c:v>1756.54</c:v>
                </c:pt>
                <c:pt idx="156" formatCode="#,##0.00">
                  <c:v>-3708.41</c:v>
                </c:pt>
                <c:pt idx="157" formatCode="#,##0.00">
                  <c:v>-3781.06</c:v>
                </c:pt>
                <c:pt idx="158" formatCode="#,##0.00">
                  <c:v>-6726.41</c:v>
                </c:pt>
                <c:pt idx="159" formatCode="#,##0.00">
                  <c:v>-3011.81</c:v>
                </c:pt>
                <c:pt idx="160" formatCode="#,##0.00">
                  <c:v>-2589.52</c:v>
                </c:pt>
                <c:pt idx="161" formatCode="#,##0.00">
                  <c:v>-2778.32</c:v>
                </c:pt>
                <c:pt idx="162" formatCode="#,##0.00">
                  <c:v>-2565.64</c:v>
                </c:pt>
                <c:pt idx="163" formatCode="#,##0.00">
                  <c:v>-5415.59</c:v>
                </c:pt>
                <c:pt idx="164" formatCode="#,##0.00">
                  <c:v>-9191.14</c:v>
                </c:pt>
                <c:pt idx="165" formatCode="#,##0.00">
                  <c:v>-2172.62</c:v>
                </c:pt>
                <c:pt idx="166" formatCode="#,##0.00">
                  <c:v>-4424.4399999999996</c:v>
                </c:pt>
                <c:pt idx="167" formatCode="#,##0.00">
                  <c:v>3474.79</c:v>
                </c:pt>
                <c:pt idx="168" formatCode="#,##0.00">
                  <c:v>-3021.87</c:v>
                </c:pt>
                <c:pt idx="169" formatCode="#,##0.00">
                  <c:v>-3315.6</c:v>
                </c:pt>
                <c:pt idx="170" formatCode="#,##0.00">
                  <c:v>-3135.5</c:v>
                </c:pt>
                <c:pt idx="171" formatCode="#,##0.00">
                  <c:v>-5729.47</c:v>
                </c:pt>
                <c:pt idx="172" formatCode="#,##0.00">
                  <c:v>-2419.81</c:v>
                </c:pt>
                <c:pt idx="173" formatCode="#,##0.00">
                  <c:v>-1903.81</c:v>
                </c:pt>
                <c:pt idx="174" formatCode="#,##0.00">
                  <c:v>-2084.8200000000002</c:v>
                </c:pt>
                <c:pt idx="175" formatCode="#,##0.00">
                  <c:v>-3926.02</c:v>
                </c:pt>
                <c:pt idx="176" formatCode="#,##0.00">
                  <c:v>-9350.43</c:v>
                </c:pt>
                <c:pt idx="177" formatCode="#,##0.00">
                  <c:v>-1328.14</c:v>
                </c:pt>
                <c:pt idx="178" formatCode="#,##0.00">
                  <c:v>-4216.7</c:v>
                </c:pt>
                <c:pt idx="179" formatCode="#,##0.00">
                  <c:v>4885.88</c:v>
                </c:pt>
                <c:pt idx="180" formatCode="#,##0.00">
                  <c:v>-3005.39</c:v>
                </c:pt>
                <c:pt idx="181" formatCode="#,##0.00">
                  <c:v>-5143.42</c:v>
                </c:pt>
                <c:pt idx="182" formatCode="#,##0.00">
                  <c:v>-1764.51</c:v>
                </c:pt>
                <c:pt idx="183" formatCode="#,##0.00">
                  <c:v>-5315.67</c:v>
                </c:pt>
                <c:pt idx="184" formatCode="#,##0.00">
                  <c:v>-2573.09</c:v>
                </c:pt>
                <c:pt idx="185" formatCode="#,##0.00">
                  <c:v>-2757.27</c:v>
                </c:pt>
                <c:pt idx="186" formatCode="#,##0.00">
                  <c:v>-2580.98</c:v>
                </c:pt>
                <c:pt idx="187" formatCode="#,##0.00">
                  <c:v>-4936.16</c:v>
                </c:pt>
                <c:pt idx="188" formatCode="#,##0.00">
                  <c:v>-11120.97</c:v>
                </c:pt>
                <c:pt idx="189" formatCode="#,##0.00">
                  <c:v>-2818.71</c:v>
                </c:pt>
                <c:pt idx="190" formatCode="#,##0.00">
                  <c:v>-5381.41</c:v>
                </c:pt>
                <c:pt idx="191" formatCode="#,##0.00">
                  <c:v>6572.77</c:v>
                </c:pt>
                <c:pt idx="192" formatCode="#,##0.00">
                  <c:v>-6175.82</c:v>
                </c:pt>
                <c:pt idx="193" formatCode="#,##0.00">
                  <c:v>-3461.11</c:v>
                </c:pt>
                <c:pt idx="194" formatCode="#,##0.00">
                  <c:v>-5030.3</c:v>
                </c:pt>
                <c:pt idx="195" formatCode="#,##0.00">
                  <c:v>-6181.4</c:v>
                </c:pt>
                <c:pt idx="196" formatCode="#,##0.00">
                  <c:v>-3001.67</c:v>
                </c:pt>
                <c:pt idx="197" formatCode="#,##0.00">
                  <c:v>-3179.56</c:v>
                </c:pt>
                <c:pt idx="198" formatCode="#,##0.00">
                  <c:v>-3086.78</c:v>
                </c:pt>
                <c:pt idx="199" formatCode="#,##0.00">
                  <c:v>-5733.25</c:v>
                </c:pt>
                <c:pt idx="200" formatCode="#,##0.00">
                  <c:v>-11763.35</c:v>
                </c:pt>
                <c:pt idx="201" formatCode="#,##0.00">
                  <c:v>-2712.55</c:v>
                </c:pt>
                <c:pt idx="202" formatCode="#,##0.00">
                  <c:v>-4983.7700000000004</c:v>
                </c:pt>
                <c:pt idx="203" formatCode="#,##0.00">
                  <c:v>5453.42</c:v>
                </c:pt>
                <c:pt idx="204" formatCode="#,##0.00">
                  <c:v>-4595.25</c:v>
                </c:pt>
                <c:pt idx="205" formatCode="#,##0.00">
                  <c:v>-2580.25</c:v>
                </c:pt>
                <c:pt idx="206" formatCode="#,##0.00">
                  <c:v>-4529.59</c:v>
                </c:pt>
                <c:pt idx="207" formatCode="#,##0.00">
                  <c:v>-3071.2</c:v>
                </c:pt>
                <c:pt idx="208" formatCode="#,##0.00">
                  <c:v>-3879.92</c:v>
                </c:pt>
                <c:pt idx="209" formatCode="#,##0.00">
                  <c:v>-4508.43</c:v>
                </c:pt>
                <c:pt idx="210" formatCode="#,##0.00">
                  <c:v>-4995.47</c:v>
                </c:pt>
                <c:pt idx="211" formatCode="#,##0.00">
                  <c:v>-5861.24</c:v>
                </c:pt>
                <c:pt idx="212" formatCode="#,##0.00">
                  <c:v>-13642.32</c:v>
                </c:pt>
                <c:pt idx="213" formatCode="#,##0.00">
                  <c:v>-2892.11</c:v>
                </c:pt>
                <c:pt idx="214" formatCode="#,##0.00">
                  <c:v>-7911.49</c:v>
                </c:pt>
                <c:pt idx="215" formatCode="#,##0.00">
                  <c:v>1769.15</c:v>
                </c:pt>
                <c:pt idx="216" formatCode="#,##0.00">
                  <c:v>-5651.6</c:v>
                </c:pt>
                <c:pt idx="217" formatCode="#,##0.00">
                  <c:v>-5875.4</c:v>
                </c:pt>
                <c:pt idx="218" formatCode="#,##0.00">
                  <c:v>-6522.92</c:v>
                </c:pt>
                <c:pt idx="219" formatCode="#,##0.00">
                  <c:v>-3111.89</c:v>
                </c:pt>
                <c:pt idx="220" formatCode="#,##0.00">
                  <c:v>-6311.13</c:v>
                </c:pt>
                <c:pt idx="221" formatCode="#,##0.00">
                  <c:v>-6266.49</c:v>
                </c:pt>
                <c:pt idx="222" formatCode="#,##0.00">
                  <c:v>-5671.59</c:v>
                </c:pt>
                <c:pt idx="223" formatCode="#,##0.00">
                  <c:v>-5153.53</c:v>
                </c:pt>
                <c:pt idx="224" formatCode="#,##0.00">
                  <c:v>-9690.2800000000007</c:v>
                </c:pt>
                <c:pt idx="225" formatCode="#,##0.00">
                  <c:v>-19807.38</c:v>
                </c:pt>
                <c:pt idx="226" formatCode="#,##0.00">
                  <c:v>-14797.71</c:v>
                </c:pt>
                <c:pt idx="227" formatCode="#,##0.00">
                  <c:v>3041.82</c:v>
                </c:pt>
                <c:pt idx="228" formatCode="#,##0.00">
                  <c:v>-8460.7999999999993</c:v>
                </c:pt>
                <c:pt idx="229" formatCode="#,##0.00">
                  <c:v>-10262.91</c:v>
                </c:pt>
                <c:pt idx="230" formatCode="#,##0.00">
                  <c:v>-10256.11</c:v>
                </c:pt>
                <c:pt idx="231" formatCode="#,##0.00">
                  <c:v>-8513.06</c:v>
                </c:pt>
                <c:pt idx="232" formatCode="#,##0.00">
                  <c:v>-12239.29</c:v>
                </c:pt>
                <c:pt idx="233" formatCode="#,##0.00">
                  <c:v>-10709.72</c:v>
                </c:pt>
                <c:pt idx="234" formatCode="#,##0.00">
                  <c:v>-11818.2</c:v>
                </c:pt>
                <c:pt idx="235" formatCode="#,##0.00">
                  <c:v>-15314.23</c:v>
                </c:pt>
                <c:pt idx="236" formatCode="#,##0.00">
                  <c:v>-25076.1</c:v>
                </c:pt>
                <c:pt idx="237" formatCode="#,##0.00">
                  <c:v>-11245.23</c:v>
                </c:pt>
                <c:pt idx="238" formatCode="#,##0.00">
                  <c:v>-18966.36</c:v>
                </c:pt>
                <c:pt idx="239" formatCode="#,##0.00">
                  <c:v>-6871.95</c:v>
                </c:pt>
                <c:pt idx="240" formatCode="#,##0.00">
                  <c:v>-13372.13</c:v>
                </c:pt>
                <c:pt idx="241" formatCode="#,##0.00">
                  <c:v>-13548.04</c:v>
                </c:pt>
                <c:pt idx="242" formatCode="#,##0.00">
                  <c:v>-13089.25</c:v>
                </c:pt>
                <c:pt idx="243" formatCode="#,##0.00">
                  <c:v>-11992.89</c:v>
                </c:pt>
                <c:pt idx="244" formatCode="#,##0.00">
                  <c:v>-18024.97</c:v>
                </c:pt>
                <c:pt idx="245" formatCode="#,##0.00">
                  <c:v>-12839.83</c:v>
                </c:pt>
                <c:pt idx="246" formatCode="#,##0.00">
                  <c:v>-13516.9</c:v>
                </c:pt>
                <c:pt idx="247" formatCode="#,##0.00">
                  <c:v>-16888.59</c:v>
                </c:pt>
                <c:pt idx="248" formatCode="#,##0.00">
                  <c:v>-28145.34</c:v>
                </c:pt>
                <c:pt idx="249" formatCode="#,##0.00">
                  <c:v>-13802.59</c:v>
                </c:pt>
                <c:pt idx="250" formatCode="#,##0.00">
                  <c:v>-17545.87</c:v>
                </c:pt>
                <c:pt idx="251" formatCode="#,##0.00">
                  <c:v>-9683.59</c:v>
                </c:pt>
                <c:pt idx="252" formatCode="#,##0.00">
                  <c:v>-14699.77</c:v>
                </c:pt>
                <c:pt idx="253" formatCode="#,##0.00">
                  <c:v>-14486.35</c:v>
                </c:pt>
                <c:pt idx="254" formatCode="#,##0.00">
                  <c:v>-20126.68</c:v>
                </c:pt>
                <c:pt idx="255" formatCode="#,##0.00">
                  <c:v>-12159.57</c:v>
                </c:pt>
                <c:pt idx="256" formatCode="#,##0.00">
                  <c:v>-15095.09</c:v>
                </c:pt>
                <c:pt idx="257" formatCode="#,##0.00">
                  <c:v>-14514.04</c:v>
                </c:pt>
                <c:pt idx="258" formatCode="#,##0.00">
                  <c:v>-14542.07</c:v>
                </c:pt>
                <c:pt idx="259" formatCode="#,##0.00">
                  <c:v>-18019.669999999998</c:v>
                </c:pt>
                <c:pt idx="260" formatCode="#,##0.00">
                  <c:v>-31471.77</c:v>
                </c:pt>
                <c:pt idx="261" formatCode="#,##0.00">
                  <c:v>-13220.81</c:v>
                </c:pt>
                <c:pt idx="262" formatCode="#,##0.00">
                  <c:v>-17968.099999999999</c:v>
                </c:pt>
                <c:pt idx="263" formatCode="#,##0.00">
                  <c:v>-8893.0400000000009</c:v>
                </c:pt>
                <c:pt idx="264" formatCode="#,##0.00">
                  <c:v>-13792.44</c:v>
                </c:pt>
                <c:pt idx="265" formatCode="#,##0.00">
                  <c:v>-15092.11</c:v>
                </c:pt>
                <c:pt idx="266" formatCode="#,##0.00">
                  <c:v>-22597.13</c:v>
                </c:pt>
                <c:pt idx="267" formatCode="#,##0.00">
                  <c:v>-13616.22</c:v>
                </c:pt>
                <c:pt idx="268" formatCode="#,##0.00">
                  <c:v>-14917.99</c:v>
                </c:pt>
                <c:pt idx="269" formatCode="#,##0.00">
                  <c:v>-14985.93</c:v>
                </c:pt>
                <c:pt idx="270" formatCode="#,##0.00">
                  <c:v>-16106</c:v>
                </c:pt>
                <c:pt idx="271" formatCode="#,##0.00">
                  <c:v>-20626.95</c:v>
                </c:pt>
              </c:numCache>
            </c:numRef>
          </c:yVal>
          <c:smooth val="0"/>
          <c:extLst>
            <c:ext xmlns:c16="http://schemas.microsoft.com/office/drawing/2014/chart" uri="{C3380CC4-5D6E-409C-BE32-E72D297353CC}">
              <c16:uniqueId val="{00000000-5CC0-423A-ABBC-43DF16FE7A65}"/>
            </c:ext>
          </c:extLst>
        </c:ser>
        <c:dLbls>
          <c:showLegendKey val="0"/>
          <c:showVal val="0"/>
          <c:showCatName val="0"/>
          <c:showSerName val="0"/>
          <c:showPercent val="0"/>
          <c:showBubbleSize val="0"/>
        </c:dLbls>
        <c:axId val="880369999"/>
        <c:axId val="873733087"/>
      </c:scatterChart>
      <c:valAx>
        <c:axId val="880369999"/>
        <c:scaling>
          <c:orientation val="minMax"/>
          <c:max val="43680"/>
          <c:min val="35430"/>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873733087"/>
        <c:crosses val="autoZero"/>
        <c:crossBetween val="midCat"/>
      </c:valAx>
      <c:valAx>
        <c:axId val="8737330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88036999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3.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8.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26.png"/><Relationship Id="rId6" Type="http://schemas.openxmlformats.org/officeDocument/2006/relationships/image" Target="../media/image19.svg"/><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9.png"/><Relationship Id="rId5" Type="http://schemas.openxmlformats.org/officeDocument/2006/relationships/image" Target="../media/image46.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48.png"/><Relationship Id="rId1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21BCC-1D7D-430C-88E1-EA1D3B8120FD}" type="doc">
      <dgm:prSet loTypeId="urn:microsoft.com/office/officeart/2005/8/layout/hProcess9" loCatId="process" qsTypeId="urn:microsoft.com/office/officeart/2005/8/quickstyle/simple1" qsCatId="simple" csTypeId="urn:microsoft.com/office/officeart/2005/8/colors/accent4_2" csCatId="accent4" phldr="1"/>
      <dgm:spPr/>
    </dgm:pt>
    <dgm:pt modelId="{DE2FFFE9-C73F-4948-B47A-BFAF0183ADB3}">
      <dgm:prSet phldrT="[Texto]" custT="1"/>
      <dgm:spPr/>
      <dgm:t>
        <a:bodyPr/>
        <a:lstStyle/>
        <a:p>
          <a:r>
            <a:rPr lang="pt-BR" sz="1600" dirty="0"/>
            <a:t>EC 3/93</a:t>
          </a:r>
        </a:p>
        <a:p>
          <a:r>
            <a:rPr lang="pt-BR" sz="1600" dirty="0"/>
            <a:t>(</a:t>
          </a:r>
          <a:r>
            <a:rPr lang="pt-BR" sz="1600" dirty="0" err="1"/>
            <a:t>contributividade</a:t>
          </a:r>
          <a:r>
            <a:rPr lang="pt-BR" sz="1600" dirty="0"/>
            <a:t>)</a:t>
          </a:r>
        </a:p>
      </dgm:t>
    </dgm:pt>
    <dgm:pt modelId="{8F739F72-8EEA-454E-B469-3B637BE65A0E}" type="parTrans" cxnId="{6DDA8015-BF90-419D-972E-45E7441B2DE0}">
      <dgm:prSet/>
      <dgm:spPr/>
      <dgm:t>
        <a:bodyPr/>
        <a:lstStyle/>
        <a:p>
          <a:endParaRPr lang="pt-BR"/>
        </a:p>
      </dgm:t>
    </dgm:pt>
    <dgm:pt modelId="{B4D89891-5137-49C2-9039-D87DAEAC5705}" type="sibTrans" cxnId="{6DDA8015-BF90-419D-972E-45E7441B2DE0}">
      <dgm:prSet/>
      <dgm:spPr/>
      <dgm:t>
        <a:bodyPr/>
        <a:lstStyle/>
        <a:p>
          <a:endParaRPr lang="pt-BR"/>
        </a:p>
      </dgm:t>
    </dgm:pt>
    <dgm:pt modelId="{0CAB0246-B6D9-4E3E-9B8D-425CE1864DE0}">
      <dgm:prSet phldrT="[Texto]" custT="1"/>
      <dgm:spPr/>
      <dgm:t>
        <a:bodyPr/>
        <a:lstStyle/>
        <a:p>
          <a:r>
            <a:rPr lang="pt-BR" sz="1600" dirty="0"/>
            <a:t>EC 20/98</a:t>
          </a:r>
        </a:p>
        <a:p>
          <a:r>
            <a:rPr lang="pt-BR" sz="1600" dirty="0"/>
            <a:t>(EFA, idade)</a:t>
          </a:r>
        </a:p>
      </dgm:t>
    </dgm:pt>
    <dgm:pt modelId="{4084B49B-FF1F-4FFB-9D5D-0A399FC5DF0A}" type="parTrans" cxnId="{2935F2C0-9391-4851-9D4E-27E792294968}">
      <dgm:prSet/>
      <dgm:spPr/>
      <dgm:t>
        <a:bodyPr/>
        <a:lstStyle/>
        <a:p>
          <a:endParaRPr lang="pt-BR"/>
        </a:p>
      </dgm:t>
    </dgm:pt>
    <dgm:pt modelId="{49003116-4DB6-4C86-A62B-8DC36B8F41B9}" type="sibTrans" cxnId="{2935F2C0-9391-4851-9D4E-27E792294968}">
      <dgm:prSet/>
      <dgm:spPr/>
      <dgm:t>
        <a:bodyPr/>
        <a:lstStyle/>
        <a:p>
          <a:endParaRPr lang="pt-BR"/>
        </a:p>
      </dgm:t>
    </dgm:pt>
    <dgm:pt modelId="{952F9C58-6148-42C4-806B-5288D47E7923}">
      <dgm:prSet phldrT="[Texto]" custT="1"/>
      <dgm:spPr/>
      <dgm:t>
        <a:bodyPr/>
        <a:lstStyle/>
        <a:p>
          <a:r>
            <a:rPr lang="pt-BR" sz="1600" dirty="0"/>
            <a:t>EC 41/03</a:t>
          </a:r>
        </a:p>
        <a:p>
          <a:r>
            <a:rPr lang="pt-BR" sz="1600" dirty="0"/>
            <a:t>(média, reajuste)</a:t>
          </a:r>
        </a:p>
      </dgm:t>
    </dgm:pt>
    <dgm:pt modelId="{2483F6BF-3BF3-4CFE-9BDA-930A289D22DC}" type="parTrans" cxnId="{712194AA-F17A-4808-8DB0-5AF10952CCC9}">
      <dgm:prSet/>
      <dgm:spPr/>
      <dgm:t>
        <a:bodyPr/>
        <a:lstStyle/>
        <a:p>
          <a:endParaRPr lang="pt-BR"/>
        </a:p>
      </dgm:t>
    </dgm:pt>
    <dgm:pt modelId="{A47DA52E-87D6-4EB3-9B13-1F61EA87FB7B}" type="sibTrans" cxnId="{712194AA-F17A-4808-8DB0-5AF10952CCC9}">
      <dgm:prSet/>
      <dgm:spPr/>
      <dgm:t>
        <a:bodyPr/>
        <a:lstStyle/>
        <a:p>
          <a:endParaRPr lang="pt-BR"/>
        </a:p>
      </dgm:t>
    </dgm:pt>
    <dgm:pt modelId="{5C3FB981-C371-49E0-9F13-E8A2BECA3EB6}">
      <dgm:prSet phldrT="[Texto]" custT="1"/>
      <dgm:spPr/>
      <dgm:t>
        <a:bodyPr/>
        <a:lstStyle/>
        <a:p>
          <a:r>
            <a:rPr lang="pt-BR" sz="1600" dirty="0"/>
            <a:t>EC 47/05</a:t>
          </a:r>
        </a:p>
        <a:p>
          <a:r>
            <a:rPr lang="pt-BR" sz="1600" dirty="0"/>
            <a:t>(correções transição)</a:t>
          </a:r>
        </a:p>
      </dgm:t>
    </dgm:pt>
    <dgm:pt modelId="{AE899941-701C-4FC9-B45B-D5C3402048A9}" type="parTrans" cxnId="{B8663034-EEA3-4E97-98FE-75395F7C76B1}">
      <dgm:prSet/>
      <dgm:spPr/>
      <dgm:t>
        <a:bodyPr/>
        <a:lstStyle/>
        <a:p>
          <a:endParaRPr lang="pt-BR"/>
        </a:p>
      </dgm:t>
    </dgm:pt>
    <dgm:pt modelId="{8766CE52-31B8-4543-B0C3-D7DE0B207DCF}" type="sibTrans" cxnId="{B8663034-EEA3-4E97-98FE-75395F7C76B1}">
      <dgm:prSet/>
      <dgm:spPr/>
      <dgm:t>
        <a:bodyPr/>
        <a:lstStyle/>
        <a:p>
          <a:endParaRPr lang="pt-BR"/>
        </a:p>
      </dgm:t>
    </dgm:pt>
    <dgm:pt modelId="{B7A25760-468E-4BF1-95E4-1F53EB02CDD9}">
      <dgm:prSet phldrT="[Texto]" custT="1"/>
      <dgm:spPr/>
      <dgm:t>
        <a:bodyPr/>
        <a:lstStyle/>
        <a:p>
          <a:r>
            <a:rPr lang="pt-BR" sz="1600" dirty="0"/>
            <a:t>EC 70/12</a:t>
          </a:r>
        </a:p>
        <a:p>
          <a:r>
            <a:rPr lang="pt-BR" sz="1600" dirty="0"/>
            <a:t>(correções invalidez)</a:t>
          </a:r>
        </a:p>
      </dgm:t>
    </dgm:pt>
    <dgm:pt modelId="{10EA1E6D-BF6F-45C5-9B31-1EEDC8F4678C}" type="parTrans" cxnId="{CCF3E47D-A601-4BB3-B49D-49E6B72E2468}">
      <dgm:prSet/>
      <dgm:spPr/>
      <dgm:t>
        <a:bodyPr/>
        <a:lstStyle/>
        <a:p>
          <a:endParaRPr lang="pt-BR"/>
        </a:p>
      </dgm:t>
    </dgm:pt>
    <dgm:pt modelId="{4C4C9036-0103-4048-A347-87808DCEC2AE}" type="sibTrans" cxnId="{CCF3E47D-A601-4BB3-B49D-49E6B72E2468}">
      <dgm:prSet/>
      <dgm:spPr/>
      <dgm:t>
        <a:bodyPr/>
        <a:lstStyle/>
        <a:p>
          <a:endParaRPr lang="pt-BR"/>
        </a:p>
      </dgm:t>
    </dgm:pt>
    <dgm:pt modelId="{0C2DAC22-995A-4A7B-8004-2C4075D16058}">
      <dgm:prSet phldrT="[Texto]" custT="1"/>
      <dgm:spPr/>
      <dgm:t>
        <a:bodyPr/>
        <a:lstStyle/>
        <a:p>
          <a:r>
            <a:rPr lang="pt-BR" sz="1600" dirty="0"/>
            <a:t>EC 88/15</a:t>
          </a:r>
        </a:p>
        <a:p>
          <a:r>
            <a:rPr lang="pt-BR" sz="1600" dirty="0"/>
            <a:t>(compulsória aos 75)</a:t>
          </a:r>
        </a:p>
      </dgm:t>
    </dgm:pt>
    <dgm:pt modelId="{A1391027-8A46-47CC-BBB0-8BA653F3E899}" type="parTrans" cxnId="{1E05131C-1D20-4E1C-8C9E-EBF7E005CA66}">
      <dgm:prSet/>
      <dgm:spPr/>
      <dgm:t>
        <a:bodyPr/>
        <a:lstStyle/>
        <a:p>
          <a:endParaRPr lang="pt-BR"/>
        </a:p>
      </dgm:t>
    </dgm:pt>
    <dgm:pt modelId="{1FABA5CA-8959-41DA-84D3-D12272CE0D8B}" type="sibTrans" cxnId="{1E05131C-1D20-4E1C-8C9E-EBF7E005CA66}">
      <dgm:prSet/>
      <dgm:spPr/>
      <dgm:t>
        <a:bodyPr/>
        <a:lstStyle/>
        <a:p>
          <a:endParaRPr lang="pt-BR"/>
        </a:p>
      </dgm:t>
    </dgm:pt>
    <dgm:pt modelId="{AB567223-18B5-48D3-A565-63EB0DBE47B3}">
      <dgm:prSet phldrT="[Texto]" custT="1"/>
      <dgm:spPr/>
      <dgm:t>
        <a:bodyPr/>
        <a:lstStyle/>
        <a:p>
          <a:r>
            <a:rPr lang="pt-BR" sz="1600" dirty="0"/>
            <a:t>EC 103/19 (alíquotas, idade e tempo)</a:t>
          </a:r>
        </a:p>
      </dgm:t>
    </dgm:pt>
    <dgm:pt modelId="{F03CD329-CD5C-4C9A-8B39-AEA273EEC056}" type="parTrans" cxnId="{FD5B7F09-768A-4986-A8A9-D9A439AA00F5}">
      <dgm:prSet/>
      <dgm:spPr/>
    </dgm:pt>
    <dgm:pt modelId="{99F9F132-36CA-40EA-8DCE-2C3A196F1907}" type="sibTrans" cxnId="{FD5B7F09-768A-4986-A8A9-D9A439AA00F5}">
      <dgm:prSet/>
      <dgm:spPr/>
    </dgm:pt>
    <dgm:pt modelId="{6F80D669-BC84-46DF-A605-62CAADA1DADF}" type="pres">
      <dgm:prSet presAssocID="{A0821BCC-1D7D-430C-88E1-EA1D3B8120FD}" presName="CompostProcess" presStyleCnt="0">
        <dgm:presLayoutVars>
          <dgm:dir/>
          <dgm:resizeHandles val="exact"/>
        </dgm:presLayoutVars>
      </dgm:prSet>
      <dgm:spPr/>
    </dgm:pt>
    <dgm:pt modelId="{FC51EFB1-3D27-48B5-B73A-0CAFCAE81A95}" type="pres">
      <dgm:prSet presAssocID="{A0821BCC-1D7D-430C-88E1-EA1D3B8120FD}" presName="arrow" presStyleLbl="bgShp" presStyleIdx="0" presStyleCnt="1"/>
      <dgm:spPr/>
    </dgm:pt>
    <dgm:pt modelId="{0520ED3D-508C-4BDB-BB7E-084EA104C330}" type="pres">
      <dgm:prSet presAssocID="{A0821BCC-1D7D-430C-88E1-EA1D3B8120FD}" presName="linearProcess" presStyleCnt="0"/>
      <dgm:spPr/>
    </dgm:pt>
    <dgm:pt modelId="{E599B890-CD22-44E0-8FBE-F2DF3802ED3E}" type="pres">
      <dgm:prSet presAssocID="{DE2FFFE9-C73F-4948-B47A-BFAF0183ADB3}" presName="textNode" presStyleLbl="node1" presStyleIdx="0" presStyleCnt="7">
        <dgm:presLayoutVars>
          <dgm:bulletEnabled val="1"/>
        </dgm:presLayoutVars>
      </dgm:prSet>
      <dgm:spPr/>
    </dgm:pt>
    <dgm:pt modelId="{3010948F-8141-4130-9DBE-40BD5C6B4131}" type="pres">
      <dgm:prSet presAssocID="{B4D89891-5137-49C2-9039-D87DAEAC5705}" presName="sibTrans" presStyleCnt="0"/>
      <dgm:spPr/>
    </dgm:pt>
    <dgm:pt modelId="{1C10DDCB-23AC-467E-9BD6-80E8E907AD39}" type="pres">
      <dgm:prSet presAssocID="{0CAB0246-B6D9-4E3E-9B8D-425CE1864DE0}" presName="textNode" presStyleLbl="node1" presStyleIdx="1" presStyleCnt="7">
        <dgm:presLayoutVars>
          <dgm:bulletEnabled val="1"/>
        </dgm:presLayoutVars>
      </dgm:prSet>
      <dgm:spPr/>
    </dgm:pt>
    <dgm:pt modelId="{CFE799C0-6344-4F42-8F98-3E979E37A8CD}" type="pres">
      <dgm:prSet presAssocID="{49003116-4DB6-4C86-A62B-8DC36B8F41B9}" presName="sibTrans" presStyleCnt="0"/>
      <dgm:spPr/>
    </dgm:pt>
    <dgm:pt modelId="{4AD0AAC6-7AD1-4B98-968A-3833A6B5F7EE}" type="pres">
      <dgm:prSet presAssocID="{952F9C58-6148-42C4-806B-5288D47E7923}" presName="textNode" presStyleLbl="node1" presStyleIdx="2" presStyleCnt="7">
        <dgm:presLayoutVars>
          <dgm:bulletEnabled val="1"/>
        </dgm:presLayoutVars>
      </dgm:prSet>
      <dgm:spPr/>
    </dgm:pt>
    <dgm:pt modelId="{0380C62B-7092-415D-89A8-EC87DE8EEBBB}" type="pres">
      <dgm:prSet presAssocID="{A47DA52E-87D6-4EB3-9B13-1F61EA87FB7B}" presName="sibTrans" presStyleCnt="0"/>
      <dgm:spPr/>
    </dgm:pt>
    <dgm:pt modelId="{A9E21332-D67F-4E74-A75A-AFEDB50BA59C}" type="pres">
      <dgm:prSet presAssocID="{5C3FB981-C371-49E0-9F13-E8A2BECA3EB6}" presName="textNode" presStyleLbl="node1" presStyleIdx="3" presStyleCnt="7">
        <dgm:presLayoutVars>
          <dgm:bulletEnabled val="1"/>
        </dgm:presLayoutVars>
      </dgm:prSet>
      <dgm:spPr/>
    </dgm:pt>
    <dgm:pt modelId="{7EDD814D-B659-47A5-9790-F384A4D192AB}" type="pres">
      <dgm:prSet presAssocID="{8766CE52-31B8-4543-B0C3-D7DE0B207DCF}" presName="sibTrans" presStyleCnt="0"/>
      <dgm:spPr/>
    </dgm:pt>
    <dgm:pt modelId="{C6AAA095-5687-4676-A967-70A3EAAEB972}" type="pres">
      <dgm:prSet presAssocID="{B7A25760-468E-4BF1-95E4-1F53EB02CDD9}" presName="textNode" presStyleLbl="node1" presStyleIdx="4" presStyleCnt="7">
        <dgm:presLayoutVars>
          <dgm:bulletEnabled val="1"/>
        </dgm:presLayoutVars>
      </dgm:prSet>
      <dgm:spPr/>
    </dgm:pt>
    <dgm:pt modelId="{0F72752B-3885-46EA-B081-BAE389CE5EC7}" type="pres">
      <dgm:prSet presAssocID="{4C4C9036-0103-4048-A347-87808DCEC2AE}" presName="sibTrans" presStyleCnt="0"/>
      <dgm:spPr/>
    </dgm:pt>
    <dgm:pt modelId="{27D04B70-EDE1-4465-883D-D66AD59EBDF1}" type="pres">
      <dgm:prSet presAssocID="{0C2DAC22-995A-4A7B-8004-2C4075D16058}" presName="textNode" presStyleLbl="node1" presStyleIdx="5" presStyleCnt="7">
        <dgm:presLayoutVars>
          <dgm:bulletEnabled val="1"/>
        </dgm:presLayoutVars>
      </dgm:prSet>
      <dgm:spPr/>
    </dgm:pt>
    <dgm:pt modelId="{6F007418-497D-418F-A250-6AE51B935332}" type="pres">
      <dgm:prSet presAssocID="{1FABA5CA-8959-41DA-84D3-D12272CE0D8B}" presName="sibTrans" presStyleCnt="0"/>
      <dgm:spPr/>
    </dgm:pt>
    <dgm:pt modelId="{3662002A-AD9F-47AA-A2EE-17B9BAC2D628}" type="pres">
      <dgm:prSet presAssocID="{AB567223-18B5-48D3-A565-63EB0DBE47B3}" presName="textNode" presStyleLbl="node1" presStyleIdx="6" presStyleCnt="7">
        <dgm:presLayoutVars>
          <dgm:bulletEnabled val="1"/>
        </dgm:presLayoutVars>
      </dgm:prSet>
      <dgm:spPr/>
    </dgm:pt>
  </dgm:ptLst>
  <dgm:cxnLst>
    <dgm:cxn modelId="{9A2D0205-4B90-4C3E-A945-BBB3093234BA}" type="presOf" srcId="{A0821BCC-1D7D-430C-88E1-EA1D3B8120FD}" destId="{6F80D669-BC84-46DF-A605-62CAADA1DADF}" srcOrd="0" destOrd="0" presId="urn:microsoft.com/office/officeart/2005/8/layout/hProcess9"/>
    <dgm:cxn modelId="{FD5B7F09-768A-4986-A8A9-D9A439AA00F5}" srcId="{A0821BCC-1D7D-430C-88E1-EA1D3B8120FD}" destId="{AB567223-18B5-48D3-A565-63EB0DBE47B3}" srcOrd="6" destOrd="0" parTransId="{F03CD329-CD5C-4C9A-8B39-AEA273EEC056}" sibTransId="{99F9F132-36CA-40EA-8DCE-2C3A196F1907}"/>
    <dgm:cxn modelId="{6DDA8015-BF90-419D-972E-45E7441B2DE0}" srcId="{A0821BCC-1D7D-430C-88E1-EA1D3B8120FD}" destId="{DE2FFFE9-C73F-4948-B47A-BFAF0183ADB3}" srcOrd="0" destOrd="0" parTransId="{8F739F72-8EEA-454E-B469-3B637BE65A0E}" sibTransId="{B4D89891-5137-49C2-9039-D87DAEAC5705}"/>
    <dgm:cxn modelId="{1E05131C-1D20-4E1C-8C9E-EBF7E005CA66}" srcId="{A0821BCC-1D7D-430C-88E1-EA1D3B8120FD}" destId="{0C2DAC22-995A-4A7B-8004-2C4075D16058}" srcOrd="5" destOrd="0" parTransId="{A1391027-8A46-47CC-BBB0-8BA653F3E899}" sibTransId="{1FABA5CA-8959-41DA-84D3-D12272CE0D8B}"/>
    <dgm:cxn modelId="{B8663034-EEA3-4E97-98FE-75395F7C76B1}" srcId="{A0821BCC-1D7D-430C-88E1-EA1D3B8120FD}" destId="{5C3FB981-C371-49E0-9F13-E8A2BECA3EB6}" srcOrd="3" destOrd="0" parTransId="{AE899941-701C-4FC9-B45B-D5C3402048A9}" sibTransId="{8766CE52-31B8-4543-B0C3-D7DE0B207DCF}"/>
    <dgm:cxn modelId="{1C30813E-E2B8-4E70-8606-E17698DFADA6}" type="presOf" srcId="{952F9C58-6148-42C4-806B-5288D47E7923}" destId="{4AD0AAC6-7AD1-4B98-968A-3833A6B5F7EE}" srcOrd="0" destOrd="0" presId="urn:microsoft.com/office/officeart/2005/8/layout/hProcess9"/>
    <dgm:cxn modelId="{340EE95E-3BDD-41D1-B189-8665B85BF493}" type="presOf" srcId="{B7A25760-468E-4BF1-95E4-1F53EB02CDD9}" destId="{C6AAA095-5687-4676-A967-70A3EAAEB972}" srcOrd="0" destOrd="0" presId="urn:microsoft.com/office/officeart/2005/8/layout/hProcess9"/>
    <dgm:cxn modelId="{B6049671-8676-4465-95E9-3F09F5ED4A5A}" type="presOf" srcId="{0CAB0246-B6D9-4E3E-9B8D-425CE1864DE0}" destId="{1C10DDCB-23AC-467E-9BD6-80E8E907AD39}" srcOrd="0" destOrd="0" presId="urn:microsoft.com/office/officeart/2005/8/layout/hProcess9"/>
    <dgm:cxn modelId="{CCF3E47D-A601-4BB3-B49D-49E6B72E2468}" srcId="{A0821BCC-1D7D-430C-88E1-EA1D3B8120FD}" destId="{B7A25760-468E-4BF1-95E4-1F53EB02CDD9}" srcOrd="4" destOrd="0" parTransId="{10EA1E6D-BF6F-45C5-9B31-1EEDC8F4678C}" sibTransId="{4C4C9036-0103-4048-A347-87808DCEC2AE}"/>
    <dgm:cxn modelId="{74A8C58D-18AE-4B6B-A011-06F5F529E2D9}" type="presOf" srcId="{DE2FFFE9-C73F-4948-B47A-BFAF0183ADB3}" destId="{E599B890-CD22-44E0-8FBE-F2DF3802ED3E}" srcOrd="0" destOrd="0" presId="urn:microsoft.com/office/officeart/2005/8/layout/hProcess9"/>
    <dgm:cxn modelId="{712194AA-F17A-4808-8DB0-5AF10952CCC9}" srcId="{A0821BCC-1D7D-430C-88E1-EA1D3B8120FD}" destId="{952F9C58-6148-42C4-806B-5288D47E7923}" srcOrd="2" destOrd="0" parTransId="{2483F6BF-3BF3-4CFE-9BDA-930A289D22DC}" sibTransId="{A47DA52E-87D6-4EB3-9B13-1F61EA87FB7B}"/>
    <dgm:cxn modelId="{C37C16B2-EFC0-4E19-A5F5-4CAF075549A8}" type="presOf" srcId="{AB567223-18B5-48D3-A565-63EB0DBE47B3}" destId="{3662002A-AD9F-47AA-A2EE-17B9BAC2D628}" srcOrd="0" destOrd="0" presId="urn:microsoft.com/office/officeart/2005/8/layout/hProcess9"/>
    <dgm:cxn modelId="{2935F2C0-9391-4851-9D4E-27E792294968}" srcId="{A0821BCC-1D7D-430C-88E1-EA1D3B8120FD}" destId="{0CAB0246-B6D9-4E3E-9B8D-425CE1864DE0}" srcOrd="1" destOrd="0" parTransId="{4084B49B-FF1F-4FFB-9D5D-0A399FC5DF0A}" sibTransId="{49003116-4DB6-4C86-A62B-8DC36B8F41B9}"/>
    <dgm:cxn modelId="{A5CA3ED5-7A79-4C04-AECB-5F14E4ED5A39}" type="presOf" srcId="{5C3FB981-C371-49E0-9F13-E8A2BECA3EB6}" destId="{A9E21332-D67F-4E74-A75A-AFEDB50BA59C}" srcOrd="0" destOrd="0" presId="urn:microsoft.com/office/officeart/2005/8/layout/hProcess9"/>
    <dgm:cxn modelId="{AF5586FB-A922-4910-A92A-779313C21D38}" type="presOf" srcId="{0C2DAC22-995A-4A7B-8004-2C4075D16058}" destId="{27D04B70-EDE1-4465-883D-D66AD59EBDF1}" srcOrd="0" destOrd="0" presId="urn:microsoft.com/office/officeart/2005/8/layout/hProcess9"/>
    <dgm:cxn modelId="{D66F019E-0935-4FFD-8FE1-C227CAD275BC}" type="presParOf" srcId="{6F80D669-BC84-46DF-A605-62CAADA1DADF}" destId="{FC51EFB1-3D27-48B5-B73A-0CAFCAE81A95}" srcOrd="0" destOrd="0" presId="urn:microsoft.com/office/officeart/2005/8/layout/hProcess9"/>
    <dgm:cxn modelId="{36FD6B62-95F3-4B97-91BE-D8D95890C990}" type="presParOf" srcId="{6F80D669-BC84-46DF-A605-62CAADA1DADF}" destId="{0520ED3D-508C-4BDB-BB7E-084EA104C330}" srcOrd="1" destOrd="0" presId="urn:microsoft.com/office/officeart/2005/8/layout/hProcess9"/>
    <dgm:cxn modelId="{5E4F2FEF-5177-41DD-9900-F300501152CE}" type="presParOf" srcId="{0520ED3D-508C-4BDB-BB7E-084EA104C330}" destId="{E599B890-CD22-44E0-8FBE-F2DF3802ED3E}" srcOrd="0" destOrd="0" presId="urn:microsoft.com/office/officeart/2005/8/layout/hProcess9"/>
    <dgm:cxn modelId="{269BA41D-457A-48F3-97ED-842F5BC8FAD9}" type="presParOf" srcId="{0520ED3D-508C-4BDB-BB7E-084EA104C330}" destId="{3010948F-8141-4130-9DBE-40BD5C6B4131}" srcOrd="1" destOrd="0" presId="urn:microsoft.com/office/officeart/2005/8/layout/hProcess9"/>
    <dgm:cxn modelId="{0029DEB2-1EC1-430E-B9AB-E92F2725CB57}" type="presParOf" srcId="{0520ED3D-508C-4BDB-BB7E-084EA104C330}" destId="{1C10DDCB-23AC-467E-9BD6-80E8E907AD39}" srcOrd="2" destOrd="0" presId="urn:microsoft.com/office/officeart/2005/8/layout/hProcess9"/>
    <dgm:cxn modelId="{DA1DE934-A279-417D-8405-6FED4AA1AB7F}" type="presParOf" srcId="{0520ED3D-508C-4BDB-BB7E-084EA104C330}" destId="{CFE799C0-6344-4F42-8F98-3E979E37A8CD}" srcOrd="3" destOrd="0" presId="urn:microsoft.com/office/officeart/2005/8/layout/hProcess9"/>
    <dgm:cxn modelId="{AE94E48B-6A17-4961-ACF5-CD854F50B2F6}" type="presParOf" srcId="{0520ED3D-508C-4BDB-BB7E-084EA104C330}" destId="{4AD0AAC6-7AD1-4B98-968A-3833A6B5F7EE}" srcOrd="4" destOrd="0" presId="urn:microsoft.com/office/officeart/2005/8/layout/hProcess9"/>
    <dgm:cxn modelId="{A0F9F149-0BB0-44E0-B820-CB022153DE1D}" type="presParOf" srcId="{0520ED3D-508C-4BDB-BB7E-084EA104C330}" destId="{0380C62B-7092-415D-89A8-EC87DE8EEBBB}" srcOrd="5" destOrd="0" presId="urn:microsoft.com/office/officeart/2005/8/layout/hProcess9"/>
    <dgm:cxn modelId="{FC39B6B4-58A4-4871-9986-90118F45A458}" type="presParOf" srcId="{0520ED3D-508C-4BDB-BB7E-084EA104C330}" destId="{A9E21332-D67F-4E74-A75A-AFEDB50BA59C}" srcOrd="6" destOrd="0" presId="urn:microsoft.com/office/officeart/2005/8/layout/hProcess9"/>
    <dgm:cxn modelId="{CC8CA7DA-6FBF-4B78-8868-D0C23D88EBC8}" type="presParOf" srcId="{0520ED3D-508C-4BDB-BB7E-084EA104C330}" destId="{7EDD814D-B659-47A5-9790-F384A4D192AB}" srcOrd="7" destOrd="0" presId="urn:microsoft.com/office/officeart/2005/8/layout/hProcess9"/>
    <dgm:cxn modelId="{992CEEA5-FC02-4BCB-B6D5-AB99D6EBB208}" type="presParOf" srcId="{0520ED3D-508C-4BDB-BB7E-084EA104C330}" destId="{C6AAA095-5687-4676-A967-70A3EAAEB972}" srcOrd="8" destOrd="0" presId="urn:microsoft.com/office/officeart/2005/8/layout/hProcess9"/>
    <dgm:cxn modelId="{16CB264D-F967-4140-9A7F-94133C75EC0E}" type="presParOf" srcId="{0520ED3D-508C-4BDB-BB7E-084EA104C330}" destId="{0F72752B-3885-46EA-B081-BAE389CE5EC7}" srcOrd="9" destOrd="0" presId="urn:microsoft.com/office/officeart/2005/8/layout/hProcess9"/>
    <dgm:cxn modelId="{F162B05C-ACA5-401C-A8B8-13C57390B70C}" type="presParOf" srcId="{0520ED3D-508C-4BDB-BB7E-084EA104C330}" destId="{27D04B70-EDE1-4465-883D-D66AD59EBDF1}" srcOrd="10" destOrd="0" presId="urn:microsoft.com/office/officeart/2005/8/layout/hProcess9"/>
    <dgm:cxn modelId="{57F6D788-E318-4EE7-A718-329BEA777AF4}" type="presParOf" srcId="{0520ED3D-508C-4BDB-BB7E-084EA104C330}" destId="{6F007418-497D-418F-A250-6AE51B935332}" srcOrd="11" destOrd="0" presId="urn:microsoft.com/office/officeart/2005/8/layout/hProcess9"/>
    <dgm:cxn modelId="{C0C024BA-EA0B-4C97-8476-A2BE8E844E0A}" type="presParOf" srcId="{0520ED3D-508C-4BDB-BB7E-084EA104C330}" destId="{3662002A-AD9F-47AA-A2EE-17B9BAC2D628}"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FA28B7-298F-4DC8-93D6-C5C041F9294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7915D20-9029-47E2-8B48-1D1C75D6C9C6}">
      <dgm:prSet/>
      <dgm:spPr/>
      <dgm:t>
        <a:bodyPr/>
        <a:lstStyle/>
        <a:p>
          <a:r>
            <a:rPr lang="pt-BR"/>
            <a:t>Uma única regra de transição para os admitidos antes de 2003.</a:t>
          </a:r>
          <a:endParaRPr lang="en-US"/>
        </a:p>
      </dgm:t>
    </dgm:pt>
    <dgm:pt modelId="{E501DBAE-E010-491C-A844-D0F7609C97A3}" type="parTrans" cxnId="{4FAFD28B-C3B6-43C6-9299-14E684F202DE}">
      <dgm:prSet/>
      <dgm:spPr/>
      <dgm:t>
        <a:bodyPr/>
        <a:lstStyle/>
        <a:p>
          <a:endParaRPr lang="en-US"/>
        </a:p>
      </dgm:t>
    </dgm:pt>
    <dgm:pt modelId="{6D8722A3-3ACD-4E20-829F-AE7F10B6F830}" type="sibTrans" cxnId="{4FAFD28B-C3B6-43C6-9299-14E684F202DE}">
      <dgm:prSet/>
      <dgm:spPr/>
      <dgm:t>
        <a:bodyPr/>
        <a:lstStyle/>
        <a:p>
          <a:endParaRPr lang="en-US"/>
        </a:p>
      </dgm:t>
    </dgm:pt>
    <dgm:pt modelId="{E6BFED94-4EDD-4B29-881C-5D5E9AC59432}">
      <dgm:prSet/>
      <dgm:spPr/>
      <dgm:t>
        <a:bodyPr/>
        <a:lstStyle/>
        <a:p>
          <a:r>
            <a:rPr lang="pt-BR"/>
            <a:t>Sistema de seguridade social dos militares.</a:t>
          </a:r>
          <a:endParaRPr lang="en-US"/>
        </a:p>
      </dgm:t>
    </dgm:pt>
    <dgm:pt modelId="{AD534A49-E1C0-4E71-8D6D-09DFBE938003}" type="parTrans" cxnId="{30CC9363-2A58-492B-8853-2B7F6604F091}">
      <dgm:prSet/>
      <dgm:spPr/>
      <dgm:t>
        <a:bodyPr/>
        <a:lstStyle/>
        <a:p>
          <a:endParaRPr lang="en-US"/>
        </a:p>
      </dgm:t>
    </dgm:pt>
    <dgm:pt modelId="{F706C200-9C1D-4D0F-A581-3EC1227D11B4}" type="sibTrans" cxnId="{30CC9363-2A58-492B-8853-2B7F6604F091}">
      <dgm:prSet/>
      <dgm:spPr/>
      <dgm:t>
        <a:bodyPr/>
        <a:lstStyle/>
        <a:p>
          <a:endParaRPr lang="en-US"/>
        </a:p>
      </dgm:t>
    </dgm:pt>
    <dgm:pt modelId="{41A0C7BB-91B3-4EE1-AF79-2A2C49AE5A4E}">
      <dgm:prSet/>
      <dgm:spPr/>
      <dgm:t>
        <a:bodyPr/>
        <a:lstStyle/>
        <a:p>
          <a:r>
            <a:rPr lang="pt-BR"/>
            <a:t>Reforma de idade e tempo de contribuição.</a:t>
          </a:r>
          <a:endParaRPr lang="en-US"/>
        </a:p>
      </dgm:t>
    </dgm:pt>
    <dgm:pt modelId="{A0BB9CFC-4C26-4471-B696-6D6ABF36482E}" type="parTrans" cxnId="{3E70C303-F9B3-4F06-B47F-C437AC1C5C5F}">
      <dgm:prSet/>
      <dgm:spPr/>
      <dgm:t>
        <a:bodyPr/>
        <a:lstStyle/>
        <a:p>
          <a:endParaRPr lang="en-US"/>
        </a:p>
      </dgm:t>
    </dgm:pt>
    <dgm:pt modelId="{16F8C69A-CB89-43B9-9638-8551899F0F39}" type="sibTrans" cxnId="{3E70C303-F9B3-4F06-B47F-C437AC1C5C5F}">
      <dgm:prSet/>
      <dgm:spPr/>
      <dgm:t>
        <a:bodyPr/>
        <a:lstStyle/>
        <a:p>
          <a:endParaRPr lang="en-US"/>
        </a:p>
      </dgm:t>
    </dgm:pt>
    <dgm:pt modelId="{760C240C-781E-4BBE-809C-CB5AC8152526}">
      <dgm:prSet/>
      <dgm:spPr/>
      <dgm:t>
        <a:bodyPr/>
        <a:lstStyle/>
        <a:p>
          <a:r>
            <a:rPr lang="pt-BR"/>
            <a:t>Duras regras sobre pensão.</a:t>
          </a:r>
          <a:endParaRPr lang="en-US"/>
        </a:p>
      </dgm:t>
    </dgm:pt>
    <dgm:pt modelId="{C6B8AF57-30E0-42F1-BA5B-C9481739CE7A}" type="parTrans" cxnId="{3EF25497-F4E1-4F4C-91E8-1EB3C2837B0C}">
      <dgm:prSet/>
      <dgm:spPr/>
      <dgm:t>
        <a:bodyPr/>
        <a:lstStyle/>
        <a:p>
          <a:endParaRPr lang="en-US"/>
        </a:p>
      </dgm:t>
    </dgm:pt>
    <dgm:pt modelId="{A3498027-6B8C-4BB9-97CA-729B47D9BCA6}" type="sibTrans" cxnId="{3EF25497-F4E1-4F4C-91E8-1EB3C2837B0C}">
      <dgm:prSet/>
      <dgm:spPr/>
      <dgm:t>
        <a:bodyPr/>
        <a:lstStyle/>
        <a:p>
          <a:endParaRPr lang="en-US"/>
        </a:p>
      </dgm:t>
    </dgm:pt>
    <dgm:pt modelId="{CCE6BDDC-2999-457A-A6CF-3A70B930507E}">
      <dgm:prSet/>
      <dgm:spPr/>
      <dgm:t>
        <a:bodyPr/>
        <a:lstStyle/>
        <a:p>
          <a:r>
            <a:rPr lang="pt-BR"/>
            <a:t>Taxas ordinárias, suplementares e extraordinárias.</a:t>
          </a:r>
          <a:endParaRPr lang="en-US"/>
        </a:p>
      </dgm:t>
    </dgm:pt>
    <dgm:pt modelId="{23280173-E74C-4C93-B1B4-36C228771CF5}" type="parTrans" cxnId="{2A4C8EF1-8039-473E-8457-C5F8AA837E1A}">
      <dgm:prSet/>
      <dgm:spPr/>
      <dgm:t>
        <a:bodyPr/>
        <a:lstStyle/>
        <a:p>
          <a:endParaRPr lang="en-US"/>
        </a:p>
      </dgm:t>
    </dgm:pt>
    <dgm:pt modelId="{F633E2EA-3EA5-4F48-9864-80B11101A8B8}" type="sibTrans" cxnId="{2A4C8EF1-8039-473E-8457-C5F8AA837E1A}">
      <dgm:prSet/>
      <dgm:spPr/>
      <dgm:t>
        <a:bodyPr/>
        <a:lstStyle/>
        <a:p>
          <a:endParaRPr lang="en-US"/>
        </a:p>
      </dgm:t>
    </dgm:pt>
    <dgm:pt modelId="{78611462-6FE7-425C-964A-36DA3B37D026}">
      <dgm:prSet/>
      <dgm:spPr/>
      <dgm:t>
        <a:bodyPr/>
        <a:lstStyle/>
        <a:p>
          <a:r>
            <a:rPr lang="pt-BR"/>
            <a:t>Possibilidade de todos os entes legislarem.</a:t>
          </a:r>
          <a:endParaRPr lang="en-US"/>
        </a:p>
      </dgm:t>
    </dgm:pt>
    <dgm:pt modelId="{3FE05FD9-C698-44A2-A0DA-9DCA7E7FC22B}" type="parTrans" cxnId="{703C9B57-FB35-4AF6-B0D1-7D19BD1352C4}">
      <dgm:prSet/>
      <dgm:spPr/>
      <dgm:t>
        <a:bodyPr/>
        <a:lstStyle/>
        <a:p>
          <a:endParaRPr lang="en-US"/>
        </a:p>
      </dgm:t>
    </dgm:pt>
    <dgm:pt modelId="{5A27B609-935E-4947-9FD7-DC646D71FA12}" type="sibTrans" cxnId="{703C9B57-FB35-4AF6-B0D1-7D19BD1352C4}">
      <dgm:prSet/>
      <dgm:spPr/>
      <dgm:t>
        <a:bodyPr/>
        <a:lstStyle/>
        <a:p>
          <a:endParaRPr lang="en-US"/>
        </a:p>
      </dgm:t>
    </dgm:pt>
    <dgm:pt modelId="{6B61A59F-735C-4E27-B6AA-A5D405EF00DD}" type="pres">
      <dgm:prSet presAssocID="{75FA28B7-298F-4DC8-93D6-C5C041F92948}" presName="root" presStyleCnt="0">
        <dgm:presLayoutVars>
          <dgm:dir/>
          <dgm:resizeHandles val="exact"/>
        </dgm:presLayoutVars>
      </dgm:prSet>
      <dgm:spPr/>
    </dgm:pt>
    <dgm:pt modelId="{837A7C0A-AA33-4F0F-807B-4F5A6E56C8EB}" type="pres">
      <dgm:prSet presAssocID="{37915D20-9029-47E2-8B48-1D1C75D6C9C6}" presName="compNode" presStyleCnt="0"/>
      <dgm:spPr/>
    </dgm:pt>
    <dgm:pt modelId="{E84C1204-2629-426F-BCC6-A71739A07C9F}" type="pres">
      <dgm:prSet presAssocID="{37915D20-9029-47E2-8B48-1D1C75D6C9C6}" presName="bgRect" presStyleLbl="bgShp" presStyleIdx="0" presStyleCnt="6"/>
      <dgm:spPr/>
    </dgm:pt>
    <dgm:pt modelId="{3AD7F373-CF7E-4513-BC78-CE164F703198}" type="pres">
      <dgm:prSet presAssocID="{37915D20-9029-47E2-8B48-1D1C75D6C9C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200916B7-9CB2-4346-A849-8F65D48700B2}" type="pres">
      <dgm:prSet presAssocID="{37915D20-9029-47E2-8B48-1D1C75D6C9C6}" presName="spaceRect" presStyleCnt="0"/>
      <dgm:spPr/>
    </dgm:pt>
    <dgm:pt modelId="{45DC1E80-F79F-41DB-8590-AD1879EB61B0}" type="pres">
      <dgm:prSet presAssocID="{37915D20-9029-47E2-8B48-1D1C75D6C9C6}" presName="parTx" presStyleLbl="revTx" presStyleIdx="0" presStyleCnt="6">
        <dgm:presLayoutVars>
          <dgm:chMax val="0"/>
          <dgm:chPref val="0"/>
        </dgm:presLayoutVars>
      </dgm:prSet>
      <dgm:spPr/>
    </dgm:pt>
    <dgm:pt modelId="{11CFE810-26A3-4A09-9535-CB090CAF7715}" type="pres">
      <dgm:prSet presAssocID="{6D8722A3-3ACD-4E20-829F-AE7F10B6F830}" presName="sibTrans" presStyleCnt="0"/>
      <dgm:spPr/>
    </dgm:pt>
    <dgm:pt modelId="{E91E0D2A-232C-491C-9460-CD52E9399C69}" type="pres">
      <dgm:prSet presAssocID="{E6BFED94-4EDD-4B29-881C-5D5E9AC59432}" presName="compNode" presStyleCnt="0"/>
      <dgm:spPr/>
    </dgm:pt>
    <dgm:pt modelId="{73FFC2F0-012E-4E7C-AE03-F34861460034}" type="pres">
      <dgm:prSet presAssocID="{E6BFED94-4EDD-4B29-881C-5D5E9AC59432}" presName="bgRect" presStyleLbl="bgShp" presStyleIdx="1" presStyleCnt="6"/>
      <dgm:spPr/>
    </dgm:pt>
    <dgm:pt modelId="{3B871530-1E75-4AFD-B005-6E0A1E630F68}" type="pres">
      <dgm:prSet presAssocID="{E6BFED94-4EDD-4B29-881C-5D5E9AC5943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twork Diagram"/>
        </a:ext>
      </dgm:extLst>
    </dgm:pt>
    <dgm:pt modelId="{12E445B9-3B52-45F7-A356-B6BF58D21B6A}" type="pres">
      <dgm:prSet presAssocID="{E6BFED94-4EDD-4B29-881C-5D5E9AC59432}" presName="spaceRect" presStyleCnt="0"/>
      <dgm:spPr/>
    </dgm:pt>
    <dgm:pt modelId="{1F9413B3-CD31-47CE-82DD-F8D8CF5119A7}" type="pres">
      <dgm:prSet presAssocID="{E6BFED94-4EDD-4B29-881C-5D5E9AC59432}" presName="parTx" presStyleLbl="revTx" presStyleIdx="1" presStyleCnt="6">
        <dgm:presLayoutVars>
          <dgm:chMax val="0"/>
          <dgm:chPref val="0"/>
        </dgm:presLayoutVars>
      </dgm:prSet>
      <dgm:spPr/>
    </dgm:pt>
    <dgm:pt modelId="{2C164F5E-CE99-4848-9658-1EA6BA90F085}" type="pres">
      <dgm:prSet presAssocID="{F706C200-9C1D-4D0F-A581-3EC1227D11B4}" presName="sibTrans" presStyleCnt="0"/>
      <dgm:spPr/>
    </dgm:pt>
    <dgm:pt modelId="{8593697D-10BD-4D26-A92B-24AFFAC009CA}" type="pres">
      <dgm:prSet presAssocID="{41A0C7BB-91B3-4EE1-AF79-2A2C49AE5A4E}" presName="compNode" presStyleCnt="0"/>
      <dgm:spPr/>
    </dgm:pt>
    <dgm:pt modelId="{185B13E4-C16A-4188-A781-378E42D4B4AE}" type="pres">
      <dgm:prSet presAssocID="{41A0C7BB-91B3-4EE1-AF79-2A2C49AE5A4E}" presName="bgRect" presStyleLbl="bgShp" presStyleIdx="2" presStyleCnt="6"/>
      <dgm:spPr/>
    </dgm:pt>
    <dgm:pt modelId="{C8600157-DFDC-4C5F-91D3-8BBCD6A5A592}" type="pres">
      <dgm:prSet presAssocID="{41A0C7BB-91B3-4EE1-AF79-2A2C49AE5A4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ndmill"/>
        </a:ext>
      </dgm:extLst>
    </dgm:pt>
    <dgm:pt modelId="{4880725A-A55B-4037-AECF-606C06BF68F0}" type="pres">
      <dgm:prSet presAssocID="{41A0C7BB-91B3-4EE1-AF79-2A2C49AE5A4E}" presName="spaceRect" presStyleCnt="0"/>
      <dgm:spPr/>
    </dgm:pt>
    <dgm:pt modelId="{503ED117-1B64-45C4-9230-7B36573EE747}" type="pres">
      <dgm:prSet presAssocID="{41A0C7BB-91B3-4EE1-AF79-2A2C49AE5A4E}" presName="parTx" presStyleLbl="revTx" presStyleIdx="2" presStyleCnt="6">
        <dgm:presLayoutVars>
          <dgm:chMax val="0"/>
          <dgm:chPref val="0"/>
        </dgm:presLayoutVars>
      </dgm:prSet>
      <dgm:spPr/>
    </dgm:pt>
    <dgm:pt modelId="{6AF588A2-2820-42CD-9976-E6EFE2B97BD9}" type="pres">
      <dgm:prSet presAssocID="{16F8C69A-CB89-43B9-9638-8551899F0F39}" presName="sibTrans" presStyleCnt="0"/>
      <dgm:spPr/>
    </dgm:pt>
    <dgm:pt modelId="{C2E2C36A-F26C-4D03-A06B-38C48C2A9C11}" type="pres">
      <dgm:prSet presAssocID="{760C240C-781E-4BBE-809C-CB5AC8152526}" presName="compNode" presStyleCnt="0"/>
      <dgm:spPr/>
    </dgm:pt>
    <dgm:pt modelId="{7E91466A-E384-4A41-A2E8-DCC2734332F6}" type="pres">
      <dgm:prSet presAssocID="{760C240C-781E-4BBE-809C-CB5AC8152526}" presName="bgRect" presStyleLbl="bgShp" presStyleIdx="3" presStyleCnt="6"/>
      <dgm:spPr/>
    </dgm:pt>
    <dgm:pt modelId="{288A1C0A-3ECA-48A5-B10A-F50F798F5061}" type="pres">
      <dgm:prSet presAssocID="{760C240C-781E-4BBE-809C-CB5AC815252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tcoin"/>
        </a:ext>
      </dgm:extLst>
    </dgm:pt>
    <dgm:pt modelId="{484D5CA9-9B59-44D3-8E6D-BC7BBB560A2A}" type="pres">
      <dgm:prSet presAssocID="{760C240C-781E-4BBE-809C-CB5AC8152526}" presName="spaceRect" presStyleCnt="0"/>
      <dgm:spPr/>
    </dgm:pt>
    <dgm:pt modelId="{0A4E13E9-04FC-44EC-BAC7-D12BD0295EF2}" type="pres">
      <dgm:prSet presAssocID="{760C240C-781E-4BBE-809C-CB5AC8152526}" presName="parTx" presStyleLbl="revTx" presStyleIdx="3" presStyleCnt="6">
        <dgm:presLayoutVars>
          <dgm:chMax val="0"/>
          <dgm:chPref val="0"/>
        </dgm:presLayoutVars>
      </dgm:prSet>
      <dgm:spPr/>
    </dgm:pt>
    <dgm:pt modelId="{BB2DE109-595E-4D2E-B57C-695EA1641EF6}" type="pres">
      <dgm:prSet presAssocID="{A3498027-6B8C-4BB9-97CA-729B47D9BCA6}" presName="sibTrans" presStyleCnt="0"/>
      <dgm:spPr/>
    </dgm:pt>
    <dgm:pt modelId="{0C51FCC2-DF6B-4FFA-8324-81F3EC45D7DD}" type="pres">
      <dgm:prSet presAssocID="{CCE6BDDC-2999-457A-A6CF-3A70B930507E}" presName="compNode" presStyleCnt="0"/>
      <dgm:spPr/>
    </dgm:pt>
    <dgm:pt modelId="{B5379632-5B3A-4539-AF16-4801E7D083C2}" type="pres">
      <dgm:prSet presAssocID="{CCE6BDDC-2999-457A-A6CF-3A70B930507E}" presName="bgRect" presStyleLbl="bgShp" presStyleIdx="4" presStyleCnt="6"/>
      <dgm:spPr/>
    </dgm:pt>
    <dgm:pt modelId="{55AC3BC3-D3F8-4212-8443-F1F17450CFA0}" type="pres">
      <dgm:prSet presAssocID="{CCE6BDDC-2999-457A-A6CF-3A70B930507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llar"/>
        </a:ext>
      </dgm:extLst>
    </dgm:pt>
    <dgm:pt modelId="{1D9CC070-3B6F-4093-8859-F438B8974260}" type="pres">
      <dgm:prSet presAssocID="{CCE6BDDC-2999-457A-A6CF-3A70B930507E}" presName="spaceRect" presStyleCnt="0"/>
      <dgm:spPr/>
    </dgm:pt>
    <dgm:pt modelId="{9EFB4411-AEEA-4089-8C47-274B24322992}" type="pres">
      <dgm:prSet presAssocID="{CCE6BDDC-2999-457A-A6CF-3A70B930507E}" presName="parTx" presStyleLbl="revTx" presStyleIdx="4" presStyleCnt="6">
        <dgm:presLayoutVars>
          <dgm:chMax val="0"/>
          <dgm:chPref val="0"/>
        </dgm:presLayoutVars>
      </dgm:prSet>
      <dgm:spPr/>
    </dgm:pt>
    <dgm:pt modelId="{AF462E6F-3791-4B35-88E3-288DC7C25394}" type="pres">
      <dgm:prSet presAssocID="{F633E2EA-3EA5-4F48-9864-80B11101A8B8}" presName="sibTrans" presStyleCnt="0"/>
      <dgm:spPr/>
    </dgm:pt>
    <dgm:pt modelId="{44C3AFC9-0A4B-4515-B4A7-CCF4E6C35048}" type="pres">
      <dgm:prSet presAssocID="{78611462-6FE7-425C-964A-36DA3B37D026}" presName="compNode" presStyleCnt="0"/>
      <dgm:spPr/>
    </dgm:pt>
    <dgm:pt modelId="{E6BB2870-F281-4260-9CAE-F43284F9FA82}" type="pres">
      <dgm:prSet presAssocID="{78611462-6FE7-425C-964A-36DA3B37D026}" presName="bgRect" presStyleLbl="bgShp" presStyleIdx="5" presStyleCnt="6"/>
      <dgm:spPr/>
    </dgm:pt>
    <dgm:pt modelId="{ABF59708-8350-4D9E-897C-1864F793853D}" type="pres">
      <dgm:prSet presAssocID="{78611462-6FE7-425C-964A-36DA3B37D02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Irritant"/>
        </a:ext>
      </dgm:extLst>
    </dgm:pt>
    <dgm:pt modelId="{DF6C52B4-FCDD-41D3-925F-DDC7D9315209}" type="pres">
      <dgm:prSet presAssocID="{78611462-6FE7-425C-964A-36DA3B37D026}" presName="spaceRect" presStyleCnt="0"/>
      <dgm:spPr/>
    </dgm:pt>
    <dgm:pt modelId="{81A2B2DE-9CD8-46BA-8AF8-81FDEF70DBE7}" type="pres">
      <dgm:prSet presAssocID="{78611462-6FE7-425C-964A-36DA3B37D026}" presName="parTx" presStyleLbl="revTx" presStyleIdx="5" presStyleCnt="6">
        <dgm:presLayoutVars>
          <dgm:chMax val="0"/>
          <dgm:chPref val="0"/>
        </dgm:presLayoutVars>
      </dgm:prSet>
      <dgm:spPr/>
    </dgm:pt>
  </dgm:ptLst>
  <dgm:cxnLst>
    <dgm:cxn modelId="{3E70C303-F9B3-4F06-B47F-C437AC1C5C5F}" srcId="{75FA28B7-298F-4DC8-93D6-C5C041F92948}" destId="{41A0C7BB-91B3-4EE1-AF79-2A2C49AE5A4E}" srcOrd="2" destOrd="0" parTransId="{A0BB9CFC-4C26-4471-B696-6D6ABF36482E}" sibTransId="{16F8C69A-CB89-43B9-9638-8551899F0F39}"/>
    <dgm:cxn modelId="{21E8F921-158E-4FED-8C79-A96D6486668A}" type="presOf" srcId="{41A0C7BB-91B3-4EE1-AF79-2A2C49AE5A4E}" destId="{503ED117-1B64-45C4-9230-7B36573EE747}" srcOrd="0" destOrd="0" presId="urn:microsoft.com/office/officeart/2018/2/layout/IconVerticalSolidList"/>
    <dgm:cxn modelId="{2B47EB2A-5151-4ADC-8D08-F85696360860}" type="presOf" srcId="{75FA28B7-298F-4DC8-93D6-C5C041F92948}" destId="{6B61A59F-735C-4E27-B6AA-A5D405EF00DD}" srcOrd="0" destOrd="0" presId="urn:microsoft.com/office/officeart/2018/2/layout/IconVerticalSolidList"/>
    <dgm:cxn modelId="{B0816130-A6AC-4B54-9F71-4898781AA531}" type="presOf" srcId="{760C240C-781E-4BBE-809C-CB5AC8152526}" destId="{0A4E13E9-04FC-44EC-BAC7-D12BD0295EF2}" srcOrd="0" destOrd="0" presId="urn:microsoft.com/office/officeart/2018/2/layout/IconVerticalSolidList"/>
    <dgm:cxn modelId="{7104EF34-7452-4A11-8C4E-A2ABBA183814}" type="presOf" srcId="{CCE6BDDC-2999-457A-A6CF-3A70B930507E}" destId="{9EFB4411-AEEA-4089-8C47-274B24322992}" srcOrd="0" destOrd="0" presId="urn:microsoft.com/office/officeart/2018/2/layout/IconVerticalSolidList"/>
    <dgm:cxn modelId="{30CC9363-2A58-492B-8853-2B7F6604F091}" srcId="{75FA28B7-298F-4DC8-93D6-C5C041F92948}" destId="{E6BFED94-4EDD-4B29-881C-5D5E9AC59432}" srcOrd="1" destOrd="0" parTransId="{AD534A49-E1C0-4E71-8D6D-09DFBE938003}" sibTransId="{F706C200-9C1D-4D0F-A581-3EC1227D11B4}"/>
    <dgm:cxn modelId="{703C9B57-FB35-4AF6-B0D1-7D19BD1352C4}" srcId="{75FA28B7-298F-4DC8-93D6-C5C041F92948}" destId="{78611462-6FE7-425C-964A-36DA3B37D026}" srcOrd="5" destOrd="0" parTransId="{3FE05FD9-C698-44A2-A0DA-9DCA7E7FC22B}" sibTransId="{5A27B609-935E-4947-9FD7-DC646D71FA12}"/>
    <dgm:cxn modelId="{FB668988-DB81-4C2D-847E-0E714B1F2D7E}" type="presOf" srcId="{78611462-6FE7-425C-964A-36DA3B37D026}" destId="{81A2B2DE-9CD8-46BA-8AF8-81FDEF70DBE7}" srcOrd="0" destOrd="0" presId="urn:microsoft.com/office/officeart/2018/2/layout/IconVerticalSolidList"/>
    <dgm:cxn modelId="{4FAFD28B-C3B6-43C6-9299-14E684F202DE}" srcId="{75FA28B7-298F-4DC8-93D6-C5C041F92948}" destId="{37915D20-9029-47E2-8B48-1D1C75D6C9C6}" srcOrd="0" destOrd="0" parTransId="{E501DBAE-E010-491C-A844-D0F7609C97A3}" sibTransId="{6D8722A3-3ACD-4E20-829F-AE7F10B6F830}"/>
    <dgm:cxn modelId="{3EF25497-F4E1-4F4C-91E8-1EB3C2837B0C}" srcId="{75FA28B7-298F-4DC8-93D6-C5C041F92948}" destId="{760C240C-781E-4BBE-809C-CB5AC8152526}" srcOrd="3" destOrd="0" parTransId="{C6B8AF57-30E0-42F1-BA5B-C9481739CE7A}" sibTransId="{A3498027-6B8C-4BB9-97CA-729B47D9BCA6}"/>
    <dgm:cxn modelId="{27EC74E8-B902-4D73-A06B-59612D93FF31}" type="presOf" srcId="{37915D20-9029-47E2-8B48-1D1C75D6C9C6}" destId="{45DC1E80-F79F-41DB-8590-AD1879EB61B0}" srcOrd="0" destOrd="0" presId="urn:microsoft.com/office/officeart/2018/2/layout/IconVerticalSolidList"/>
    <dgm:cxn modelId="{4E77E7ED-F808-42ED-A07D-81FEDFF4F6B5}" type="presOf" srcId="{E6BFED94-4EDD-4B29-881C-5D5E9AC59432}" destId="{1F9413B3-CD31-47CE-82DD-F8D8CF5119A7}" srcOrd="0" destOrd="0" presId="urn:microsoft.com/office/officeart/2018/2/layout/IconVerticalSolidList"/>
    <dgm:cxn modelId="{2A4C8EF1-8039-473E-8457-C5F8AA837E1A}" srcId="{75FA28B7-298F-4DC8-93D6-C5C041F92948}" destId="{CCE6BDDC-2999-457A-A6CF-3A70B930507E}" srcOrd="4" destOrd="0" parTransId="{23280173-E74C-4C93-B1B4-36C228771CF5}" sibTransId="{F633E2EA-3EA5-4F48-9864-80B11101A8B8}"/>
    <dgm:cxn modelId="{A9BF119B-CD12-43EF-83C9-B014771C8DE2}" type="presParOf" srcId="{6B61A59F-735C-4E27-B6AA-A5D405EF00DD}" destId="{837A7C0A-AA33-4F0F-807B-4F5A6E56C8EB}" srcOrd="0" destOrd="0" presId="urn:microsoft.com/office/officeart/2018/2/layout/IconVerticalSolidList"/>
    <dgm:cxn modelId="{ABFD9F2D-E71E-4FC0-B7CF-6E65510EE97D}" type="presParOf" srcId="{837A7C0A-AA33-4F0F-807B-4F5A6E56C8EB}" destId="{E84C1204-2629-426F-BCC6-A71739A07C9F}" srcOrd="0" destOrd="0" presId="urn:microsoft.com/office/officeart/2018/2/layout/IconVerticalSolidList"/>
    <dgm:cxn modelId="{21D86C26-1BEC-4C61-8A63-F70E89064E84}" type="presParOf" srcId="{837A7C0A-AA33-4F0F-807B-4F5A6E56C8EB}" destId="{3AD7F373-CF7E-4513-BC78-CE164F703198}" srcOrd="1" destOrd="0" presId="urn:microsoft.com/office/officeart/2018/2/layout/IconVerticalSolidList"/>
    <dgm:cxn modelId="{C7003403-6113-4FC1-A81A-EBF6174512AE}" type="presParOf" srcId="{837A7C0A-AA33-4F0F-807B-4F5A6E56C8EB}" destId="{200916B7-9CB2-4346-A849-8F65D48700B2}" srcOrd="2" destOrd="0" presId="urn:microsoft.com/office/officeart/2018/2/layout/IconVerticalSolidList"/>
    <dgm:cxn modelId="{E43AF0E7-407B-4017-8CCB-2C90EFF4FC19}" type="presParOf" srcId="{837A7C0A-AA33-4F0F-807B-4F5A6E56C8EB}" destId="{45DC1E80-F79F-41DB-8590-AD1879EB61B0}" srcOrd="3" destOrd="0" presId="urn:microsoft.com/office/officeart/2018/2/layout/IconVerticalSolidList"/>
    <dgm:cxn modelId="{67700D17-CE50-4B92-9BA5-8B63F5AE1349}" type="presParOf" srcId="{6B61A59F-735C-4E27-B6AA-A5D405EF00DD}" destId="{11CFE810-26A3-4A09-9535-CB090CAF7715}" srcOrd="1" destOrd="0" presId="urn:microsoft.com/office/officeart/2018/2/layout/IconVerticalSolidList"/>
    <dgm:cxn modelId="{C4117A3F-31F3-4B8E-8E53-8BB37E32D51E}" type="presParOf" srcId="{6B61A59F-735C-4E27-B6AA-A5D405EF00DD}" destId="{E91E0D2A-232C-491C-9460-CD52E9399C69}" srcOrd="2" destOrd="0" presId="urn:microsoft.com/office/officeart/2018/2/layout/IconVerticalSolidList"/>
    <dgm:cxn modelId="{D2E9A211-09BB-48A0-BED7-1915D84257CF}" type="presParOf" srcId="{E91E0D2A-232C-491C-9460-CD52E9399C69}" destId="{73FFC2F0-012E-4E7C-AE03-F34861460034}" srcOrd="0" destOrd="0" presId="urn:microsoft.com/office/officeart/2018/2/layout/IconVerticalSolidList"/>
    <dgm:cxn modelId="{8849D6CA-0947-4A6B-A3F1-7914B20C43C2}" type="presParOf" srcId="{E91E0D2A-232C-491C-9460-CD52E9399C69}" destId="{3B871530-1E75-4AFD-B005-6E0A1E630F68}" srcOrd="1" destOrd="0" presId="urn:microsoft.com/office/officeart/2018/2/layout/IconVerticalSolidList"/>
    <dgm:cxn modelId="{8E8C9EDF-B485-4BE5-AD5A-FF297398DB02}" type="presParOf" srcId="{E91E0D2A-232C-491C-9460-CD52E9399C69}" destId="{12E445B9-3B52-45F7-A356-B6BF58D21B6A}" srcOrd="2" destOrd="0" presId="urn:microsoft.com/office/officeart/2018/2/layout/IconVerticalSolidList"/>
    <dgm:cxn modelId="{D9EB7417-9ACA-49C1-BE9C-0895244D1E2F}" type="presParOf" srcId="{E91E0D2A-232C-491C-9460-CD52E9399C69}" destId="{1F9413B3-CD31-47CE-82DD-F8D8CF5119A7}" srcOrd="3" destOrd="0" presId="urn:microsoft.com/office/officeart/2018/2/layout/IconVerticalSolidList"/>
    <dgm:cxn modelId="{2ADF5877-9882-4AC1-8F9D-084175C9113D}" type="presParOf" srcId="{6B61A59F-735C-4E27-B6AA-A5D405EF00DD}" destId="{2C164F5E-CE99-4848-9658-1EA6BA90F085}" srcOrd="3" destOrd="0" presId="urn:microsoft.com/office/officeart/2018/2/layout/IconVerticalSolidList"/>
    <dgm:cxn modelId="{9D78062C-495F-4DE3-B2FE-10E81BF15069}" type="presParOf" srcId="{6B61A59F-735C-4E27-B6AA-A5D405EF00DD}" destId="{8593697D-10BD-4D26-A92B-24AFFAC009CA}" srcOrd="4" destOrd="0" presId="urn:microsoft.com/office/officeart/2018/2/layout/IconVerticalSolidList"/>
    <dgm:cxn modelId="{427D4FA6-FE47-4CA9-B2BA-0A4421F38CFB}" type="presParOf" srcId="{8593697D-10BD-4D26-A92B-24AFFAC009CA}" destId="{185B13E4-C16A-4188-A781-378E42D4B4AE}" srcOrd="0" destOrd="0" presId="urn:microsoft.com/office/officeart/2018/2/layout/IconVerticalSolidList"/>
    <dgm:cxn modelId="{C6D5015E-59E5-4EBC-AF25-7FAC4605E765}" type="presParOf" srcId="{8593697D-10BD-4D26-A92B-24AFFAC009CA}" destId="{C8600157-DFDC-4C5F-91D3-8BBCD6A5A592}" srcOrd="1" destOrd="0" presId="urn:microsoft.com/office/officeart/2018/2/layout/IconVerticalSolidList"/>
    <dgm:cxn modelId="{177E19A8-A17C-40DB-9A31-B375B446B7DE}" type="presParOf" srcId="{8593697D-10BD-4D26-A92B-24AFFAC009CA}" destId="{4880725A-A55B-4037-AECF-606C06BF68F0}" srcOrd="2" destOrd="0" presId="urn:microsoft.com/office/officeart/2018/2/layout/IconVerticalSolidList"/>
    <dgm:cxn modelId="{07470CC7-093E-4383-92B1-FD290C98D389}" type="presParOf" srcId="{8593697D-10BD-4D26-A92B-24AFFAC009CA}" destId="{503ED117-1B64-45C4-9230-7B36573EE747}" srcOrd="3" destOrd="0" presId="urn:microsoft.com/office/officeart/2018/2/layout/IconVerticalSolidList"/>
    <dgm:cxn modelId="{6D49C6AE-2291-44DC-A40B-25691A0A3A92}" type="presParOf" srcId="{6B61A59F-735C-4E27-B6AA-A5D405EF00DD}" destId="{6AF588A2-2820-42CD-9976-E6EFE2B97BD9}" srcOrd="5" destOrd="0" presId="urn:microsoft.com/office/officeart/2018/2/layout/IconVerticalSolidList"/>
    <dgm:cxn modelId="{C9B4EEB6-BD90-4237-A668-4A2249C29F13}" type="presParOf" srcId="{6B61A59F-735C-4E27-B6AA-A5D405EF00DD}" destId="{C2E2C36A-F26C-4D03-A06B-38C48C2A9C11}" srcOrd="6" destOrd="0" presId="urn:microsoft.com/office/officeart/2018/2/layout/IconVerticalSolidList"/>
    <dgm:cxn modelId="{6392A387-6D46-48EC-9304-E76B35D6E06F}" type="presParOf" srcId="{C2E2C36A-F26C-4D03-A06B-38C48C2A9C11}" destId="{7E91466A-E384-4A41-A2E8-DCC2734332F6}" srcOrd="0" destOrd="0" presId="urn:microsoft.com/office/officeart/2018/2/layout/IconVerticalSolidList"/>
    <dgm:cxn modelId="{24FE295B-719E-4672-8CDD-A14A3E50BA1A}" type="presParOf" srcId="{C2E2C36A-F26C-4D03-A06B-38C48C2A9C11}" destId="{288A1C0A-3ECA-48A5-B10A-F50F798F5061}" srcOrd="1" destOrd="0" presId="urn:microsoft.com/office/officeart/2018/2/layout/IconVerticalSolidList"/>
    <dgm:cxn modelId="{E493B74E-9CF6-4AEC-AB18-B03B9C781525}" type="presParOf" srcId="{C2E2C36A-F26C-4D03-A06B-38C48C2A9C11}" destId="{484D5CA9-9B59-44D3-8E6D-BC7BBB560A2A}" srcOrd="2" destOrd="0" presId="urn:microsoft.com/office/officeart/2018/2/layout/IconVerticalSolidList"/>
    <dgm:cxn modelId="{8C554F03-E29B-44B1-B64E-24BF91A71F27}" type="presParOf" srcId="{C2E2C36A-F26C-4D03-A06B-38C48C2A9C11}" destId="{0A4E13E9-04FC-44EC-BAC7-D12BD0295EF2}" srcOrd="3" destOrd="0" presId="urn:microsoft.com/office/officeart/2018/2/layout/IconVerticalSolidList"/>
    <dgm:cxn modelId="{833F04BE-69B0-41B2-8424-F7EC1337D471}" type="presParOf" srcId="{6B61A59F-735C-4E27-B6AA-A5D405EF00DD}" destId="{BB2DE109-595E-4D2E-B57C-695EA1641EF6}" srcOrd="7" destOrd="0" presId="urn:microsoft.com/office/officeart/2018/2/layout/IconVerticalSolidList"/>
    <dgm:cxn modelId="{C056D80A-1630-440A-A831-B513C60C64C0}" type="presParOf" srcId="{6B61A59F-735C-4E27-B6AA-A5D405EF00DD}" destId="{0C51FCC2-DF6B-4FFA-8324-81F3EC45D7DD}" srcOrd="8" destOrd="0" presId="urn:microsoft.com/office/officeart/2018/2/layout/IconVerticalSolidList"/>
    <dgm:cxn modelId="{72474508-3A4A-4BC5-B2EF-87204EDDDAA6}" type="presParOf" srcId="{0C51FCC2-DF6B-4FFA-8324-81F3EC45D7DD}" destId="{B5379632-5B3A-4539-AF16-4801E7D083C2}" srcOrd="0" destOrd="0" presId="urn:microsoft.com/office/officeart/2018/2/layout/IconVerticalSolidList"/>
    <dgm:cxn modelId="{24C53C5E-94B5-405A-9F1D-D8B1BA7F73BB}" type="presParOf" srcId="{0C51FCC2-DF6B-4FFA-8324-81F3EC45D7DD}" destId="{55AC3BC3-D3F8-4212-8443-F1F17450CFA0}" srcOrd="1" destOrd="0" presId="urn:microsoft.com/office/officeart/2018/2/layout/IconVerticalSolidList"/>
    <dgm:cxn modelId="{8DCA1E43-1DAB-4078-A167-0B0A17DD928B}" type="presParOf" srcId="{0C51FCC2-DF6B-4FFA-8324-81F3EC45D7DD}" destId="{1D9CC070-3B6F-4093-8859-F438B8974260}" srcOrd="2" destOrd="0" presId="urn:microsoft.com/office/officeart/2018/2/layout/IconVerticalSolidList"/>
    <dgm:cxn modelId="{69AF557D-24C3-4549-BA65-74D8DC893B1A}" type="presParOf" srcId="{0C51FCC2-DF6B-4FFA-8324-81F3EC45D7DD}" destId="{9EFB4411-AEEA-4089-8C47-274B24322992}" srcOrd="3" destOrd="0" presId="urn:microsoft.com/office/officeart/2018/2/layout/IconVerticalSolidList"/>
    <dgm:cxn modelId="{9516BD66-B00C-4F61-9130-C1D1B36608D7}" type="presParOf" srcId="{6B61A59F-735C-4E27-B6AA-A5D405EF00DD}" destId="{AF462E6F-3791-4B35-88E3-288DC7C25394}" srcOrd="9" destOrd="0" presId="urn:microsoft.com/office/officeart/2018/2/layout/IconVerticalSolidList"/>
    <dgm:cxn modelId="{6A23B78C-F3E7-42F2-A270-900EBE41E2A8}" type="presParOf" srcId="{6B61A59F-735C-4E27-B6AA-A5D405EF00DD}" destId="{44C3AFC9-0A4B-4515-B4A7-CCF4E6C35048}" srcOrd="10" destOrd="0" presId="urn:microsoft.com/office/officeart/2018/2/layout/IconVerticalSolidList"/>
    <dgm:cxn modelId="{9BA31D99-39EB-4AAF-9D53-B26CDE8DE308}" type="presParOf" srcId="{44C3AFC9-0A4B-4515-B4A7-CCF4E6C35048}" destId="{E6BB2870-F281-4260-9CAE-F43284F9FA82}" srcOrd="0" destOrd="0" presId="urn:microsoft.com/office/officeart/2018/2/layout/IconVerticalSolidList"/>
    <dgm:cxn modelId="{B0DE2807-BF68-4CF1-9ADA-A6F97C805B35}" type="presParOf" srcId="{44C3AFC9-0A4B-4515-B4A7-CCF4E6C35048}" destId="{ABF59708-8350-4D9E-897C-1864F793853D}" srcOrd="1" destOrd="0" presId="urn:microsoft.com/office/officeart/2018/2/layout/IconVerticalSolidList"/>
    <dgm:cxn modelId="{DAE7B6CA-3B10-4131-A9A7-B6835404C43E}" type="presParOf" srcId="{44C3AFC9-0A4B-4515-B4A7-CCF4E6C35048}" destId="{DF6C52B4-FCDD-41D3-925F-DDC7D9315209}" srcOrd="2" destOrd="0" presId="urn:microsoft.com/office/officeart/2018/2/layout/IconVerticalSolidList"/>
    <dgm:cxn modelId="{BF1EDA26-AAAC-4590-8AD9-CA3A84AB7428}" type="presParOf" srcId="{44C3AFC9-0A4B-4515-B4A7-CCF4E6C35048}" destId="{81A2B2DE-9CD8-46BA-8AF8-81FDEF70DBE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44E4EF-88A1-474B-860B-0D0482CCD6E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2ACB28A-2982-4393-A190-9F9399057BC6}">
      <dgm:prSet/>
      <dgm:spPr/>
      <dgm:t>
        <a:bodyPr/>
        <a:lstStyle/>
        <a:p>
          <a:pPr>
            <a:defRPr cap="all"/>
          </a:pPr>
          <a:r>
            <a:rPr lang="pt-BR"/>
            <a:t>Alíquota</a:t>
          </a:r>
          <a:endParaRPr lang="en-US"/>
        </a:p>
      </dgm:t>
    </dgm:pt>
    <dgm:pt modelId="{F9AD9D6E-1966-4E83-AD21-626F827842F4}" type="parTrans" cxnId="{3550B555-7AC1-43DA-BD21-C415AF6EAB82}">
      <dgm:prSet/>
      <dgm:spPr/>
      <dgm:t>
        <a:bodyPr/>
        <a:lstStyle/>
        <a:p>
          <a:endParaRPr lang="en-US"/>
        </a:p>
      </dgm:t>
    </dgm:pt>
    <dgm:pt modelId="{0415A47B-F92A-4BD8-96C3-86DF99403F91}" type="sibTrans" cxnId="{3550B555-7AC1-43DA-BD21-C415AF6EAB82}">
      <dgm:prSet/>
      <dgm:spPr/>
      <dgm:t>
        <a:bodyPr/>
        <a:lstStyle/>
        <a:p>
          <a:endParaRPr lang="en-US"/>
        </a:p>
      </dgm:t>
    </dgm:pt>
    <dgm:pt modelId="{9279F3DD-6CB6-4D2D-8175-F5977632FFD3}">
      <dgm:prSet/>
      <dgm:spPr/>
      <dgm:t>
        <a:bodyPr/>
        <a:lstStyle/>
        <a:p>
          <a:pPr>
            <a:defRPr cap="all"/>
          </a:pPr>
          <a:r>
            <a:rPr lang="pt-BR"/>
            <a:t>Contribuição de aposentados (extraordinária)</a:t>
          </a:r>
          <a:endParaRPr lang="en-US"/>
        </a:p>
      </dgm:t>
    </dgm:pt>
    <dgm:pt modelId="{B343ECDB-1F44-418A-A5ED-1B2DBE46CC64}" type="parTrans" cxnId="{7106DDC8-296F-4760-9195-8165688EAD9D}">
      <dgm:prSet/>
      <dgm:spPr/>
      <dgm:t>
        <a:bodyPr/>
        <a:lstStyle/>
        <a:p>
          <a:endParaRPr lang="en-US"/>
        </a:p>
      </dgm:t>
    </dgm:pt>
    <dgm:pt modelId="{F40AB4D5-46B1-4339-B644-A5A8F77C636D}" type="sibTrans" cxnId="{7106DDC8-296F-4760-9195-8165688EAD9D}">
      <dgm:prSet/>
      <dgm:spPr/>
      <dgm:t>
        <a:bodyPr/>
        <a:lstStyle/>
        <a:p>
          <a:endParaRPr lang="en-US"/>
        </a:p>
      </dgm:t>
    </dgm:pt>
    <dgm:pt modelId="{C87ECA3A-1EE1-4B10-883A-09C014F85B1B}">
      <dgm:prSet/>
      <dgm:spPr/>
      <dgm:t>
        <a:bodyPr/>
        <a:lstStyle/>
        <a:p>
          <a:pPr>
            <a:defRPr cap="all"/>
          </a:pPr>
          <a:r>
            <a:rPr lang="pt-BR"/>
            <a:t>Uma diversidade de regras de cálculo e de condições especiais</a:t>
          </a:r>
          <a:endParaRPr lang="en-US"/>
        </a:p>
      </dgm:t>
    </dgm:pt>
    <dgm:pt modelId="{F21770CA-159C-45C6-9D38-266758746CA6}" type="parTrans" cxnId="{9F4E67CB-8970-483B-A3DD-42FEFBEDF33E}">
      <dgm:prSet/>
      <dgm:spPr/>
      <dgm:t>
        <a:bodyPr/>
        <a:lstStyle/>
        <a:p>
          <a:endParaRPr lang="en-US"/>
        </a:p>
      </dgm:t>
    </dgm:pt>
    <dgm:pt modelId="{E9BA1074-02B0-4752-8339-EFE2E95C4A8A}" type="sibTrans" cxnId="{9F4E67CB-8970-483B-A3DD-42FEFBEDF33E}">
      <dgm:prSet/>
      <dgm:spPr/>
      <dgm:t>
        <a:bodyPr/>
        <a:lstStyle/>
        <a:p>
          <a:endParaRPr lang="en-US"/>
        </a:p>
      </dgm:t>
    </dgm:pt>
    <dgm:pt modelId="{AC9888F6-A688-47AE-873C-022CC6C57A2C}">
      <dgm:prSet/>
      <dgm:spPr/>
      <dgm:t>
        <a:bodyPr/>
        <a:lstStyle/>
        <a:p>
          <a:pPr>
            <a:defRPr cap="all"/>
          </a:pPr>
          <a:r>
            <a:rPr lang="pt-BR"/>
            <a:t>Regras de elegibilidade (idade mínima, tempo de contribuição e outros requisitos)</a:t>
          </a:r>
          <a:endParaRPr lang="en-US"/>
        </a:p>
      </dgm:t>
    </dgm:pt>
    <dgm:pt modelId="{117F96FC-55B3-4479-8E57-9BD10CEC0167}" type="parTrans" cxnId="{9C16E3CA-9833-41C2-ADB8-5B371FD9BF0C}">
      <dgm:prSet/>
      <dgm:spPr/>
      <dgm:t>
        <a:bodyPr/>
        <a:lstStyle/>
        <a:p>
          <a:endParaRPr lang="en-US"/>
        </a:p>
      </dgm:t>
    </dgm:pt>
    <dgm:pt modelId="{4E236F80-2D69-4275-85E5-5DB164170FFA}" type="sibTrans" cxnId="{9C16E3CA-9833-41C2-ADB8-5B371FD9BF0C}">
      <dgm:prSet/>
      <dgm:spPr/>
      <dgm:t>
        <a:bodyPr/>
        <a:lstStyle/>
        <a:p>
          <a:endParaRPr lang="en-US"/>
        </a:p>
      </dgm:t>
    </dgm:pt>
    <dgm:pt modelId="{F1A5361C-1DE0-4D9A-9088-B981EE068732}">
      <dgm:prSet/>
      <dgm:spPr/>
      <dgm:t>
        <a:bodyPr/>
        <a:lstStyle/>
        <a:p>
          <a:pPr>
            <a:defRPr cap="all"/>
          </a:pPr>
          <a:r>
            <a:rPr lang="pt-BR"/>
            <a:t>Cálculo de provento</a:t>
          </a:r>
          <a:endParaRPr lang="en-US"/>
        </a:p>
      </dgm:t>
    </dgm:pt>
    <dgm:pt modelId="{D5B50126-612D-4392-98E9-3AE2D5A4C1BB}" type="parTrans" cxnId="{5FC7CDF1-14D1-4AEB-B6F3-711D7B065CFE}">
      <dgm:prSet/>
      <dgm:spPr/>
      <dgm:t>
        <a:bodyPr/>
        <a:lstStyle/>
        <a:p>
          <a:endParaRPr lang="en-US"/>
        </a:p>
      </dgm:t>
    </dgm:pt>
    <dgm:pt modelId="{F68F82BE-13C9-4AD6-946E-563BA2B4694C}" type="sibTrans" cxnId="{5FC7CDF1-14D1-4AEB-B6F3-711D7B065CFE}">
      <dgm:prSet/>
      <dgm:spPr/>
      <dgm:t>
        <a:bodyPr/>
        <a:lstStyle/>
        <a:p>
          <a:endParaRPr lang="en-US"/>
        </a:p>
      </dgm:t>
    </dgm:pt>
    <dgm:pt modelId="{DF223FCD-DECF-49EB-8800-7E8A73F0472F}">
      <dgm:prSet/>
      <dgm:spPr/>
      <dgm:t>
        <a:bodyPr/>
        <a:lstStyle/>
        <a:p>
          <a:pPr>
            <a:defRPr cap="all"/>
          </a:pPr>
          <a:r>
            <a:rPr lang="pt-BR"/>
            <a:t>Dependentes</a:t>
          </a:r>
          <a:endParaRPr lang="en-US"/>
        </a:p>
      </dgm:t>
    </dgm:pt>
    <dgm:pt modelId="{B5F9756E-A63D-44CC-96C0-5E96DB137393}" type="parTrans" cxnId="{930F50AF-EDD4-43CA-8670-83130401FF53}">
      <dgm:prSet/>
      <dgm:spPr/>
      <dgm:t>
        <a:bodyPr/>
        <a:lstStyle/>
        <a:p>
          <a:endParaRPr lang="en-US"/>
        </a:p>
      </dgm:t>
    </dgm:pt>
    <dgm:pt modelId="{EFD046DC-39F4-4D86-8D38-890320F99C39}" type="sibTrans" cxnId="{930F50AF-EDD4-43CA-8670-83130401FF53}">
      <dgm:prSet/>
      <dgm:spPr/>
      <dgm:t>
        <a:bodyPr/>
        <a:lstStyle/>
        <a:p>
          <a:endParaRPr lang="en-US"/>
        </a:p>
      </dgm:t>
    </dgm:pt>
    <dgm:pt modelId="{5C0B78D4-D004-4CE9-B3BA-E1AD2D6E94A9}">
      <dgm:prSet/>
      <dgm:spPr/>
      <dgm:t>
        <a:bodyPr/>
        <a:lstStyle/>
        <a:p>
          <a:pPr>
            <a:defRPr cap="all"/>
          </a:pPr>
          <a:r>
            <a:rPr lang="pt-BR"/>
            <a:t>Empréstimos consignados em folha</a:t>
          </a:r>
          <a:endParaRPr lang="en-US"/>
        </a:p>
      </dgm:t>
    </dgm:pt>
    <dgm:pt modelId="{497CAC1B-958B-45AB-8B37-9C912B32CA11}" type="parTrans" cxnId="{A106C6C9-B206-4C98-80A3-B3EE4716A8EE}">
      <dgm:prSet/>
      <dgm:spPr/>
      <dgm:t>
        <a:bodyPr/>
        <a:lstStyle/>
        <a:p>
          <a:endParaRPr lang="en-US"/>
        </a:p>
      </dgm:t>
    </dgm:pt>
    <dgm:pt modelId="{D1757EAE-2B7F-4727-B22A-74FAA129A9FB}" type="sibTrans" cxnId="{A106C6C9-B206-4C98-80A3-B3EE4716A8EE}">
      <dgm:prSet/>
      <dgm:spPr/>
      <dgm:t>
        <a:bodyPr/>
        <a:lstStyle/>
        <a:p>
          <a:endParaRPr lang="en-US"/>
        </a:p>
      </dgm:t>
    </dgm:pt>
    <dgm:pt modelId="{BB0E9BE9-01B7-4993-89E1-8397E1C0A649}" type="pres">
      <dgm:prSet presAssocID="{DB44E4EF-88A1-474B-860B-0D0482CCD6EC}" presName="root" presStyleCnt="0">
        <dgm:presLayoutVars>
          <dgm:dir/>
          <dgm:resizeHandles val="exact"/>
        </dgm:presLayoutVars>
      </dgm:prSet>
      <dgm:spPr/>
    </dgm:pt>
    <dgm:pt modelId="{0E2DC0D2-520D-4419-80AE-30579F920048}" type="pres">
      <dgm:prSet presAssocID="{82ACB28A-2982-4393-A190-9F9399057BC6}" presName="compNode" presStyleCnt="0"/>
      <dgm:spPr/>
    </dgm:pt>
    <dgm:pt modelId="{1679FBAF-0D81-495E-A31A-225C6EA67540}" type="pres">
      <dgm:prSet presAssocID="{82ACB28A-2982-4393-A190-9F9399057BC6}" presName="iconBgRect" presStyleLbl="bgShp" presStyleIdx="0" presStyleCnt="7"/>
      <dgm:spPr/>
    </dgm:pt>
    <dgm:pt modelId="{05FFC8C3-95E1-488D-B93D-85E930081842}" type="pres">
      <dgm:prSet presAssocID="{82ACB28A-2982-4393-A190-9F9399057BC6}"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d Chime"/>
        </a:ext>
      </dgm:extLst>
    </dgm:pt>
    <dgm:pt modelId="{EADF497A-CDCE-46D8-A62C-773BA46B17C6}" type="pres">
      <dgm:prSet presAssocID="{82ACB28A-2982-4393-A190-9F9399057BC6}" presName="spaceRect" presStyleCnt="0"/>
      <dgm:spPr/>
    </dgm:pt>
    <dgm:pt modelId="{CC0CF9A0-1D43-4AA3-854C-68EEA0D43D37}" type="pres">
      <dgm:prSet presAssocID="{82ACB28A-2982-4393-A190-9F9399057BC6}" presName="textRect" presStyleLbl="revTx" presStyleIdx="0" presStyleCnt="7">
        <dgm:presLayoutVars>
          <dgm:chMax val="1"/>
          <dgm:chPref val="1"/>
        </dgm:presLayoutVars>
      </dgm:prSet>
      <dgm:spPr/>
    </dgm:pt>
    <dgm:pt modelId="{50769F42-47F6-41F9-9C20-C106D4436EF5}" type="pres">
      <dgm:prSet presAssocID="{0415A47B-F92A-4BD8-96C3-86DF99403F91}" presName="sibTrans" presStyleCnt="0"/>
      <dgm:spPr/>
    </dgm:pt>
    <dgm:pt modelId="{7DFBE239-2F4C-47E2-89C5-DFD23E6A4D57}" type="pres">
      <dgm:prSet presAssocID="{9279F3DD-6CB6-4D2D-8175-F5977632FFD3}" presName="compNode" presStyleCnt="0"/>
      <dgm:spPr/>
    </dgm:pt>
    <dgm:pt modelId="{80A6B1EA-2016-4F72-AF63-DD812A9F8FF2}" type="pres">
      <dgm:prSet presAssocID="{9279F3DD-6CB6-4D2D-8175-F5977632FFD3}" presName="iconBgRect" presStyleLbl="bgShp" presStyleIdx="1" presStyleCnt="7"/>
      <dgm:spPr/>
    </dgm:pt>
    <dgm:pt modelId="{C47D675B-361E-40B9-9D33-55CE9B41E4AF}" type="pres">
      <dgm:prSet presAssocID="{9279F3DD-6CB6-4D2D-8175-F5977632FFD3}"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4022BF41-B2DA-44A6-90CE-52244B82DEDE}" type="pres">
      <dgm:prSet presAssocID="{9279F3DD-6CB6-4D2D-8175-F5977632FFD3}" presName="spaceRect" presStyleCnt="0"/>
      <dgm:spPr/>
    </dgm:pt>
    <dgm:pt modelId="{13F59B4B-FA51-476A-B2F7-9C8D0A62A395}" type="pres">
      <dgm:prSet presAssocID="{9279F3DD-6CB6-4D2D-8175-F5977632FFD3}" presName="textRect" presStyleLbl="revTx" presStyleIdx="1" presStyleCnt="7">
        <dgm:presLayoutVars>
          <dgm:chMax val="1"/>
          <dgm:chPref val="1"/>
        </dgm:presLayoutVars>
      </dgm:prSet>
      <dgm:spPr/>
    </dgm:pt>
    <dgm:pt modelId="{DFB7419E-29C0-4D62-AAAC-395EA5618EA5}" type="pres">
      <dgm:prSet presAssocID="{F40AB4D5-46B1-4339-B644-A5A8F77C636D}" presName="sibTrans" presStyleCnt="0"/>
      <dgm:spPr/>
    </dgm:pt>
    <dgm:pt modelId="{AAC4CD4B-21EF-4ABF-A7A7-43F0B69061D9}" type="pres">
      <dgm:prSet presAssocID="{C87ECA3A-1EE1-4B10-883A-09C014F85B1B}" presName="compNode" presStyleCnt="0"/>
      <dgm:spPr/>
    </dgm:pt>
    <dgm:pt modelId="{FFB5A2FC-C559-4321-BFC7-5C8DC8905049}" type="pres">
      <dgm:prSet presAssocID="{C87ECA3A-1EE1-4B10-883A-09C014F85B1B}" presName="iconBgRect" presStyleLbl="bgShp" presStyleIdx="2" presStyleCnt="7"/>
      <dgm:spPr/>
    </dgm:pt>
    <dgm:pt modelId="{149D1FB4-2436-4044-BBFC-50D71657D88D}" type="pres">
      <dgm:prSet presAssocID="{C87ECA3A-1EE1-4B10-883A-09C014F85B1B}"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866F68B1-B13F-406D-A67C-2C3362D3B8D4}" type="pres">
      <dgm:prSet presAssocID="{C87ECA3A-1EE1-4B10-883A-09C014F85B1B}" presName="spaceRect" presStyleCnt="0"/>
      <dgm:spPr/>
    </dgm:pt>
    <dgm:pt modelId="{59726F2C-BA9A-4C0A-B2A5-3B74124990FF}" type="pres">
      <dgm:prSet presAssocID="{C87ECA3A-1EE1-4B10-883A-09C014F85B1B}" presName="textRect" presStyleLbl="revTx" presStyleIdx="2" presStyleCnt="7">
        <dgm:presLayoutVars>
          <dgm:chMax val="1"/>
          <dgm:chPref val="1"/>
        </dgm:presLayoutVars>
      </dgm:prSet>
      <dgm:spPr/>
    </dgm:pt>
    <dgm:pt modelId="{6DFC20DE-8790-40E7-A6E4-D8EB209771FF}" type="pres">
      <dgm:prSet presAssocID="{E9BA1074-02B0-4752-8339-EFE2E95C4A8A}" presName="sibTrans" presStyleCnt="0"/>
      <dgm:spPr/>
    </dgm:pt>
    <dgm:pt modelId="{9F45FE81-9FFD-4FB3-9EDF-4425774B3D6F}" type="pres">
      <dgm:prSet presAssocID="{AC9888F6-A688-47AE-873C-022CC6C57A2C}" presName="compNode" presStyleCnt="0"/>
      <dgm:spPr/>
    </dgm:pt>
    <dgm:pt modelId="{9F0E3592-7CFD-4ECA-979F-9747EF40BE28}" type="pres">
      <dgm:prSet presAssocID="{AC9888F6-A688-47AE-873C-022CC6C57A2C}" presName="iconBgRect" presStyleLbl="bgShp" presStyleIdx="3" presStyleCnt="7"/>
      <dgm:spPr/>
    </dgm:pt>
    <dgm:pt modelId="{7ADB2E9E-AA22-4C2A-A331-74E6596CF416}" type="pres">
      <dgm:prSet presAssocID="{AC9888F6-A688-47AE-873C-022CC6C57A2C}"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36ED35A3-1B39-49C7-B015-6F25785981AD}" type="pres">
      <dgm:prSet presAssocID="{AC9888F6-A688-47AE-873C-022CC6C57A2C}" presName="spaceRect" presStyleCnt="0"/>
      <dgm:spPr/>
    </dgm:pt>
    <dgm:pt modelId="{4CDECD30-0744-4315-899A-343943F3D012}" type="pres">
      <dgm:prSet presAssocID="{AC9888F6-A688-47AE-873C-022CC6C57A2C}" presName="textRect" presStyleLbl="revTx" presStyleIdx="3" presStyleCnt="7">
        <dgm:presLayoutVars>
          <dgm:chMax val="1"/>
          <dgm:chPref val="1"/>
        </dgm:presLayoutVars>
      </dgm:prSet>
      <dgm:spPr/>
    </dgm:pt>
    <dgm:pt modelId="{46E2575F-8CDD-4A48-931D-CA22E708A7A0}" type="pres">
      <dgm:prSet presAssocID="{4E236F80-2D69-4275-85E5-5DB164170FFA}" presName="sibTrans" presStyleCnt="0"/>
      <dgm:spPr/>
    </dgm:pt>
    <dgm:pt modelId="{19228DCF-DBFA-4207-B433-0C4964202F41}" type="pres">
      <dgm:prSet presAssocID="{F1A5361C-1DE0-4D9A-9088-B981EE068732}" presName="compNode" presStyleCnt="0"/>
      <dgm:spPr/>
    </dgm:pt>
    <dgm:pt modelId="{76B236C4-3C5B-45C7-BB3B-9A96BC6A866A}" type="pres">
      <dgm:prSet presAssocID="{F1A5361C-1DE0-4D9A-9088-B981EE068732}" presName="iconBgRect" presStyleLbl="bgShp" presStyleIdx="4" presStyleCnt="7"/>
      <dgm:spPr/>
    </dgm:pt>
    <dgm:pt modelId="{B3954043-3F24-43A7-A05F-214092ACA59A}" type="pres">
      <dgm:prSet presAssocID="{F1A5361C-1DE0-4D9A-9088-B981EE068732}"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thematics"/>
        </a:ext>
      </dgm:extLst>
    </dgm:pt>
    <dgm:pt modelId="{9228F06B-A766-471B-BE66-0516873E241F}" type="pres">
      <dgm:prSet presAssocID="{F1A5361C-1DE0-4D9A-9088-B981EE068732}" presName="spaceRect" presStyleCnt="0"/>
      <dgm:spPr/>
    </dgm:pt>
    <dgm:pt modelId="{A63A6761-D41F-4CFF-A723-D4D6E1CB020F}" type="pres">
      <dgm:prSet presAssocID="{F1A5361C-1DE0-4D9A-9088-B981EE068732}" presName="textRect" presStyleLbl="revTx" presStyleIdx="4" presStyleCnt="7">
        <dgm:presLayoutVars>
          <dgm:chMax val="1"/>
          <dgm:chPref val="1"/>
        </dgm:presLayoutVars>
      </dgm:prSet>
      <dgm:spPr/>
    </dgm:pt>
    <dgm:pt modelId="{55EADD03-4837-4971-A1D5-ECEB3D5DAD05}" type="pres">
      <dgm:prSet presAssocID="{F68F82BE-13C9-4AD6-946E-563BA2B4694C}" presName="sibTrans" presStyleCnt="0"/>
      <dgm:spPr/>
    </dgm:pt>
    <dgm:pt modelId="{2DF038EF-A8F0-4EB7-85F5-4542B209DE3E}" type="pres">
      <dgm:prSet presAssocID="{DF223FCD-DECF-49EB-8800-7E8A73F0472F}" presName="compNode" presStyleCnt="0"/>
      <dgm:spPr/>
    </dgm:pt>
    <dgm:pt modelId="{6C4C053E-6418-4887-82FD-7BD2115B8D25}" type="pres">
      <dgm:prSet presAssocID="{DF223FCD-DECF-49EB-8800-7E8A73F0472F}" presName="iconBgRect" presStyleLbl="bgShp" presStyleIdx="5" presStyleCnt="7"/>
      <dgm:spPr/>
    </dgm:pt>
    <dgm:pt modelId="{52076148-0F1B-410B-A5F4-71AACB012C80}" type="pres">
      <dgm:prSet presAssocID="{DF223FCD-DECF-49EB-8800-7E8A73F0472F}"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erson with Cane"/>
        </a:ext>
      </dgm:extLst>
    </dgm:pt>
    <dgm:pt modelId="{AC2614BE-2EBB-43FD-B5B3-8E3C0B357534}" type="pres">
      <dgm:prSet presAssocID="{DF223FCD-DECF-49EB-8800-7E8A73F0472F}" presName="spaceRect" presStyleCnt="0"/>
      <dgm:spPr/>
    </dgm:pt>
    <dgm:pt modelId="{1555B4F9-9EA4-4A4E-B557-3678D77EFAD1}" type="pres">
      <dgm:prSet presAssocID="{DF223FCD-DECF-49EB-8800-7E8A73F0472F}" presName="textRect" presStyleLbl="revTx" presStyleIdx="5" presStyleCnt="7">
        <dgm:presLayoutVars>
          <dgm:chMax val="1"/>
          <dgm:chPref val="1"/>
        </dgm:presLayoutVars>
      </dgm:prSet>
      <dgm:spPr/>
    </dgm:pt>
    <dgm:pt modelId="{F500FF1D-1FAD-47A0-8F4B-0BA0C8A208A7}" type="pres">
      <dgm:prSet presAssocID="{EFD046DC-39F4-4D86-8D38-890320F99C39}" presName="sibTrans" presStyleCnt="0"/>
      <dgm:spPr/>
    </dgm:pt>
    <dgm:pt modelId="{4CB2A6C0-5BC5-4FE8-94BB-DB5C94DB39DB}" type="pres">
      <dgm:prSet presAssocID="{5C0B78D4-D004-4CE9-B3BA-E1AD2D6E94A9}" presName="compNode" presStyleCnt="0"/>
      <dgm:spPr/>
    </dgm:pt>
    <dgm:pt modelId="{9F8495DA-9117-47FE-9FCF-1A1E1A92ED83}" type="pres">
      <dgm:prSet presAssocID="{5C0B78D4-D004-4CE9-B3BA-E1AD2D6E94A9}" presName="iconBgRect" presStyleLbl="bgShp" presStyleIdx="6" presStyleCnt="7"/>
      <dgm:spPr/>
    </dgm:pt>
    <dgm:pt modelId="{CCC2E81D-F7C1-4D2D-B64E-941056CD5BE8}" type="pres">
      <dgm:prSet presAssocID="{5C0B78D4-D004-4CE9-B3BA-E1AD2D6E94A9}"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aperclip"/>
        </a:ext>
      </dgm:extLst>
    </dgm:pt>
    <dgm:pt modelId="{330B4CC6-CB6D-4467-9C85-FF17ECBD0630}" type="pres">
      <dgm:prSet presAssocID="{5C0B78D4-D004-4CE9-B3BA-E1AD2D6E94A9}" presName="spaceRect" presStyleCnt="0"/>
      <dgm:spPr/>
    </dgm:pt>
    <dgm:pt modelId="{7C68B530-DF5A-48F3-9C17-C4824D22F54B}" type="pres">
      <dgm:prSet presAssocID="{5C0B78D4-D004-4CE9-B3BA-E1AD2D6E94A9}" presName="textRect" presStyleLbl="revTx" presStyleIdx="6" presStyleCnt="7">
        <dgm:presLayoutVars>
          <dgm:chMax val="1"/>
          <dgm:chPref val="1"/>
        </dgm:presLayoutVars>
      </dgm:prSet>
      <dgm:spPr/>
    </dgm:pt>
  </dgm:ptLst>
  <dgm:cxnLst>
    <dgm:cxn modelId="{F21DE327-37DE-4B2B-9D86-CACA1CD90201}" type="presOf" srcId="{5C0B78D4-D004-4CE9-B3BA-E1AD2D6E94A9}" destId="{7C68B530-DF5A-48F3-9C17-C4824D22F54B}" srcOrd="0" destOrd="0" presId="urn:microsoft.com/office/officeart/2018/5/layout/IconCircleLabelList"/>
    <dgm:cxn modelId="{A863933A-6E44-43F7-B0E0-B7A6FCAC698D}" type="presOf" srcId="{9279F3DD-6CB6-4D2D-8175-F5977632FFD3}" destId="{13F59B4B-FA51-476A-B2F7-9C8D0A62A395}" srcOrd="0" destOrd="0" presId="urn:microsoft.com/office/officeart/2018/5/layout/IconCircleLabelList"/>
    <dgm:cxn modelId="{3A76CE49-5C3B-493E-8761-AABFFADDE95C}" type="presOf" srcId="{82ACB28A-2982-4393-A190-9F9399057BC6}" destId="{CC0CF9A0-1D43-4AA3-854C-68EEA0D43D37}" srcOrd="0" destOrd="0" presId="urn:microsoft.com/office/officeart/2018/5/layout/IconCircleLabelList"/>
    <dgm:cxn modelId="{3550B555-7AC1-43DA-BD21-C415AF6EAB82}" srcId="{DB44E4EF-88A1-474B-860B-0D0482CCD6EC}" destId="{82ACB28A-2982-4393-A190-9F9399057BC6}" srcOrd="0" destOrd="0" parTransId="{F9AD9D6E-1966-4E83-AD21-626F827842F4}" sibTransId="{0415A47B-F92A-4BD8-96C3-86DF99403F91}"/>
    <dgm:cxn modelId="{C952EA56-884D-49EB-8CDA-8A10CCFE69AA}" type="presOf" srcId="{C87ECA3A-1EE1-4B10-883A-09C014F85B1B}" destId="{59726F2C-BA9A-4C0A-B2A5-3B74124990FF}" srcOrd="0" destOrd="0" presId="urn:microsoft.com/office/officeart/2018/5/layout/IconCircleLabelList"/>
    <dgm:cxn modelId="{C3288D7A-95F2-472E-972F-AA138C5F3931}" type="presOf" srcId="{DF223FCD-DECF-49EB-8800-7E8A73F0472F}" destId="{1555B4F9-9EA4-4A4E-B557-3678D77EFAD1}" srcOrd="0" destOrd="0" presId="urn:microsoft.com/office/officeart/2018/5/layout/IconCircleLabelList"/>
    <dgm:cxn modelId="{930F50AF-EDD4-43CA-8670-83130401FF53}" srcId="{DB44E4EF-88A1-474B-860B-0D0482CCD6EC}" destId="{DF223FCD-DECF-49EB-8800-7E8A73F0472F}" srcOrd="5" destOrd="0" parTransId="{B5F9756E-A63D-44CC-96C0-5E96DB137393}" sibTransId="{EFD046DC-39F4-4D86-8D38-890320F99C39}"/>
    <dgm:cxn modelId="{DFEED0BC-63FA-4EF3-83BA-ACA8503FF443}" type="presOf" srcId="{F1A5361C-1DE0-4D9A-9088-B981EE068732}" destId="{A63A6761-D41F-4CFF-A723-D4D6E1CB020F}" srcOrd="0" destOrd="0" presId="urn:microsoft.com/office/officeart/2018/5/layout/IconCircleLabelList"/>
    <dgm:cxn modelId="{AD2CCEBF-8D26-4979-9CAE-1F698070E0BA}" type="presOf" srcId="{DB44E4EF-88A1-474B-860B-0D0482CCD6EC}" destId="{BB0E9BE9-01B7-4993-89E1-8397E1C0A649}" srcOrd="0" destOrd="0" presId="urn:microsoft.com/office/officeart/2018/5/layout/IconCircleLabelList"/>
    <dgm:cxn modelId="{7106DDC8-296F-4760-9195-8165688EAD9D}" srcId="{DB44E4EF-88A1-474B-860B-0D0482CCD6EC}" destId="{9279F3DD-6CB6-4D2D-8175-F5977632FFD3}" srcOrd="1" destOrd="0" parTransId="{B343ECDB-1F44-418A-A5ED-1B2DBE46CC64}" sibTransId="{F40AB4D5-46B1-4339-B644-A5A8F77C636D}"/>
    <dgm:cxn modelId="{A106C6C9-B206-4C98-80A3-B3EE4716A8EE}" srcId="{DB44E4EF-88A1-474B-860B-0D0482CCD6EC}" destId="{5C0B78D4-D004-4CE9-B3BA-E1AD2D6E94A9}" srcOrd="6" destOrd="0" parTransId="{497CAC1B-958B-45AB-8B37-9C912B32CA11}" sibTransId="{D1757EAE-2B7F-4727-B22A-74FAA129A9FB}"/>
    <dgm:cxn modelId="{9C16E3CA-9833-41C2-ADB8-5B371FD9BF0C}" srcId="{DB44E4EF-88A1-474B-860B-0D0482CCD6EC}" destId="{AC9888F6-A688-47AE-873C-022CC6C57A2C}" srcOrd="3" destOrd="0" parTransId="{117F96FC-55B3-4479-8E57-9BD10CEC0167}" sibTransId="{4E236F80-2D69-4275-85E5-5DB164170FFA}"/>
    <dgm:cxn modelId="{9F4E67CB-8970-483B-A3DD-42FEFBEDF33E}" srcId="{DB44E4EF-88A1-474B-860B-0D0482CCD6EC}" destId="{C87ECA3A-1EE1-4B10-883A-09C014F85B1B}" srcOrd="2" destOrd="0" parTransId="{F21770CA-159C-45C6-9D38-266758746CA6}" sibTransId="{E9BA1074-02B0-4752-8339-EFE2E95C4A8A}"/>
    <dgm:cxn modelId="{6BD170D0-FC95-4439-AD8E-3E3E4EA4D276}" type="presOf" srcId="{AC9888F6-A688-47AE-873C-022CC6C57A2C}" destId="{4CDECD30-0744-4315-899A-343943F3D012}" srcOrd="0" destOrd="0" presId="urn:microsoft.com/office/officeart/2018/5/layout/IconCircleLabelList"/>
    <dgm:cxn modelId="{5FC7CDF1-14D1-4AEB-B6F3-711D7B065CFE}" srcId="{DB44E4EF-88A1-474B-860B-0D0482CCD6EC}" destId="{F1A5361C-1DE0-4D9A-9088-B981EE068732}" srcOrd="4" destOrd="0" parTransId="{D5B50126-612D-4392-98E9-3AE2D5A4C1BB}" sibTransId="{F68F82BE-13C9-4AD6-946E-563BA2B4694C}"/>
    <dgm:cxn modelId="{F5AE6D6D-A54A-4ED6-8F8F-474371C3C29E}" type="presParOf" srcId="{BB0E9BE9-01B7-4993-89E1-8397E1C0A649}" destId="{0E2DC0D2-520D-4419-80AE-30579F920048}" srcOrd="0" destOrd="0" presId="urn:microsoft.com/office/officeart/2018/5/layout/IconCircleLabelList"/>
    <dgm:cxn modelId="{9DCC622E-2EFF-4728-B33A-7ED90C6B81DF}" type="presParOf" srcId="{0E2DC0D2-520D-4419-80AE-30579F920048}" destId="{1679FBAF-0D81-495E-A31A-225C6EA67540}" srcOrd="0" destOrd="0" presId="urn:microsoft.com/office/officeart/2018/5/layout/IconCircleLabelList"/>
    <dgm:cxn modelId="{0DB2FF88-1F29-43AA-B125-AE3A01A3040F}" type="presParOf" srcId="{0E2DC0D2-520D-4419-80AE-30579F920048}" destId="{05FFC8C3-95E1-488D-B93D-85E930081842}" srcOrd="1" destOrd="0" presId="urn:microsoft.com/office/officeart/2018/5/layout/IconCircleLabelList"/>
    <dgm:cxn modelId="{A9E59910-EBE9-4F0F-9BB2-777338F53197}" type="presParOf" srcId="{0E2DC0D2-520D-4419-80AE-30579F920048}" destId="{EADF497A-CDCE-46D8-A62C-773BA46B17C6}" srcOrd="2" destOrd="0" presId="urn:microsoft.com/office/officeart/2018/5/layout/IconCircleLabelList"/>
    <dgm:cxn modelId="{2F53CEA8-0706-4811-AF88-BF2B3226E012}" type="presParOf" srcId="{0E2DC0D2-520D-4419-80AE-30579F920048}" destId="{CC0CF9A0-1D43-4AA3-854C-68EEA0D43D37}" srcOrd="3" destOrd="0" presId="urn:microsoft.com/office/officeart/2018/5/layout/IconCircleLabelList"/>
    <dgm:cxn modelId="{127BB548-7A07-41C6-B88D-0A36AB9C7BA4}" type="presParOf" srcId="{BB0E9BE9-01B7-4993-89E1-8397E1C0A649}" destId="{50769F42-47F6-41F9-9C20-C106D4436EF5}" srcOrd="1" destOrd="0" presId="urn:microsoft.com/office/officeart/2018/5/layout/IconCircleLabelList"/>
    <dgm:cxn modelId="{3AF87F77-3F4F-41EE-BFE6-3809372FBD64}" type="presParOf" srcId="{BB0E9BE9-01B7-4993-89E1-8397E1C0A649}" destId="{7DFBE239-2F4C-47E2-89C5-DFD23E6A4D57}" srcOrd="2" destOrd="0" presId="urn:microsoft.com/office/officeart/2018/5/layout/IconCircleLabelList"/>
    <dgm:cxn modelId="{24C0A318-871D-46EA-B507-C9FB47FADFFA}" type="presParOf" srcId="{7DFBE239-2F4C-47E2-89C5-DFD23E6A4D57}" destId="{80A6B1EA-2016-4F72-AF63-DD812A9F8FF2}" srcOrd="0" destOrd="0" presId="urn:microsoft.com/office/officeart/2018/5/layout/IconCircleLabelList"/>
    <dgm:cxn modelId="{D860E0D2-BD9C-4D03-B8BF-68CA4583C124}" type="presParOf" srcId="{7DFBE239-2F4C-47E2-89C5-DFD23E6A4D57}" destId="{C47D675B-361E-40B9-9D33-55CE9B41E4AF}" srcOrd="1" destOrd="0" presId="urn:microsoft.com/office/officeart/2018/5/layout/IconCircleLabelList"/>
    <dgm:cxn modelId="{FA22C9E7-EAEB-4B28-8281-AF77D0304E38}" type="presParOf" srcId="{7DFBE239-2F4C-47E2-89C5-DFD23E6A4D57}" destId="{4022BF41-B2DA-44A6-90CE-52244B82DEDE}" srcOrd="2" destOrd="0" presId="urn:microsoft.com/office/officeart/2018/5/layout/IconCircleLabelList"/>
    <dgm:cxn modelId="{88A0A255-0605-4F84-BFFD-72B775BA0B97}" type="presParOf" srcId="{7DFBE239-2F4C-47E2-89C5-DFD23E6A4D57}" destId="{13F59B4B-FA51-476A-B2F7-9C8D0A62A395}" srcOrd="3" destOrd="0" presId="urn:microsoft.com/office/officeart/2018/5/layout/IconCircleLabelList"/>
    <dgm:cxn modelId="{875E989E-EC28-441E-88C8-FBB185D11445}" type="presParOf" srcId="{BB0E9BE9-01B7-4993-89E1-8397E1C0A649}" destId="{DFB7419E-29C0-4D62-AAAC-395EA5618EA5}" srcOrd="3" destOrd="0" presId="urn:microsoft.com/office/officeart/2018/5/layout/IconCircleLabelList"/>
    <dgm:cxn modelId="{8CC1DD6B-6820-43AB-9DB4-421315D94EB8}" type="presParOf" srcId="{BB0E9BE9-01B7-4993-89E1-8397E1C0A649}" destId="{AAC4CD4B-21EF-4ABF-A7A7-43F0B69061D9}" srcOrd="4" destOrd="0" presId="urn:microsoft.com/office/officeart/2018/5/layout/IconCircleLabelList"/>
    <dgm:cxn modelId="{8E31C007-FCF3-4C94-8737-BED6A3D22315}" type="presParOf" srcId="{AAC4CD4B-21EF-4ABF-A7A7-43F0B69061D9}" destId="{FFB5A2FC-C559-4321-BFC7-5C8DC8905049}" srcOrd="0" destOrd="0" presId="urn:microsoft.com/office/officeart/2018/5/layout/IconCircleLabelList"/>
    <dgm:cxn modelId="{A409914A-F9FC-4AFD-9B53-DDB1885D52ED}" type="presParOf" srcId="{AAC4CD4B-21EF-4ABF-A7A7-43F0B69061D9}" destId="{149D1FB4-2436-4044-BBFC-50D71657D88D}" srcOrd="1" destOrd="0" presId="urn:microsoft.com/office/officeart/2018/5/layout/IconCircleLabelList"/>
    <dgm:cxn modelId="{ACF6864C-49A9-4FF8-8A62-9EE036BED04F}" type="presParOf" srcId="{AAC4CD4B-21EF-4ABF-A7A7-43F0B69061D9}" destId="{866F68B1-B13F-406D-A67C-2C3362D3B8D4}" srcOrd="2" destOrd="0" presId="urn:microsoft.com/office/officeart/2018/5/layout/IconCircleLabelList"/>
    <dgm:cxn modelId="{4968A0BF-655A-4BF6-BA4E-2260C1C98701}" type="presParOf" srcId="{AAC4CD4B-21EF-4ABF-A7A7-43F0B69061D9}" destId="{59726F2C-BA9A-4C0A-B2A5-3B74124990FF}" srcOrd="3" destOrd="0" presId="urn:microsoft.com/office/officeart/2018/5/layout/IconCircleLabelList"/>
    <dgm:cxn modelId="{7C013607-A9F0-47FF-8D70-72C712B66E3D}" type="presParOf" srcId="{BB0E9BE9-01B7-4993-89E1-8397E1C0A649}" destId="{6DFC20DE-8790-40E7-A6E4-D8EB209771FF}" srcOrd="5" destOrd="0" presId="urn:microsoft.com/office/officeart/2018/5/layout/IconCircleLabelList"/>
    <dgm:cxn modelId="{511EF1A6-7EB0-4F0D-B1B3-CEDB1210B9E1}" type="presParOf" srcId="{BB0E9BE9-01B7-4993-89E1-8397E1C0A649}" destId="{9F45FE81-9FFD-4FB3-9EDF-4425774B3D6F}" srcOrd="6" destOrd="0" presId="urn:microsoft.com/office/officeart/2018/5/layout/IconCircleLabelList"/>
    <dgm:cxn modelId="{1E2805BA-E9E9-4CFA-9119-2F331D763562}" type="presParOf" srcId="{9F45FE81-9FFD-4FB3-9EDF-4425774B3D6F}" destId="{9F0E3592-7CFD-4ECA-979F-9747EF40BE28}" srcOrd="0" destOrd="0" presId="urn:microsoft.com/office/officeart/2018/5/layout/IconCircleLabelList"/>
    <dgm:cxn modelId="{789881CD-C531-4B4C-A8C2-9E192FCB266B}" type="presParOf" srcId="{9F45FE81-9FFD-4FB3-9EDF-4425774B3D6F}" destId="{7ADB2E9E-AA22-4C2A-A331-74E6596CF416}" srcOrd="1" destOrd="0" presId="urn:microsoft.com/office/officeart/2018/5/layout/IconCircleLabelList"/>
    <dgm:cxn modelId="{63A2D913-4074-4C1E-9F7A-5DD2FFF44C6B}" type="presParOf" srcId="{9F45FE81-9FFD-4FB3-9EDF-4425774B3D6F}" destId="{36ED35A3-1B39-49C7-B015-6F25785981AD}" srcOrd="2" destOrd="0" presId="urn:microsoft.com/office/officeart/2018/5/layout/IconCircleLabelList"/>
    <dgm:cxn modelId="{3DF679BF-2FBE-458F-B1F3-479F259431DA}" type="presParOf" srcId="{9F45FE81-9FFD-4FB3-9EDF-4425774B3D6F}" destId="{4CDECD30-0744-4315-899A-343943F3D012}" srcOrd="3" destOrd="0" presId="urn:microsoft.com/office/officeart/2018/5/layout/IconCircleLabelList"/>
    <dgm:cxn modelId="{E653D6E4-D563-49D2-887A-040C2D8F7A2F}" type="presParOf" srcId="{BB0E9BE9-01B7-4993-89E1-8397E1C0A649}" destId="{46E2575F-8CDD-4A48-931D-CA22E708A7A0}" srcOrd="7" destOrd="0" presId="urn:microsoft.com/office/officeart/2018/5/layout/IconCircleLabelList"/>
    <dgm:cxn modelId="{E5149DFA-A35B-4458-9A67-FE2027144847}" type="presParOf" srcId="{BB0E9BE9-01B7-4993-89E1-8397E1C0A649}" destId="{19228DCF-DBFA-4207-B433-0C4964202F41}" srcOrd="8" destOrd="0" presId="urn:microsoft.com/office/officeart/2018/5/layout/IconCircleLabelList"/>
    <dgm:cxn modelId="{D08E089F-3661-4B4D-81EA-6035B6FAE129}" type="presParOf" srcId="{19228DCF-DBFA-4207-B433-0C4964202F41}" destId="{76B236C4-3C5B-45C7-BB3B-9A96BC6A866A}" srcOrd="0" destOrd="0" presId="urn:microsoft.com/office/officeart/2018/5/layout/IconCircleLabelList"/>
    <dgm:cxn modelId="{755CEEDB-35B7-4722-8BD1-EEAA4A1D3C2B}" type="presParOf" srcId="{19228DCF-DBFA-4207-B433-0C4964202F41}" destId="{B3954043-3F24-43A7-A05F-214092ACA59A}" srcOrd="1" destOrd="0" presId="urn:microsoft.com/office/officeart/2018/5/layout/IconCircleLabelList"/>
    <dgm:cxn modelId="{E8BBDCCA-A291-4D4E-A5DE-9E6DEA3D7C56}" type="presParOf" srcId="{19228DCF-DBFA-4207-B433-0C4964202F41}" destId="{9228F06B-A766-471B-BE66-0516873E241F}" srcOrd="2" destOrd="0" presId="urn:microsoft.com/office/officeart/2018/5/layout/IconCircleLabelList"/>
    <dgm:cxn modelId="{84434047-3B33-424D-B901-C748C341E109}" type="presParOf" srcId="{19228DCF-DBFA-4207-B433-0C4964202F41}" destId="{A63A6761-D41F-4CFF-A723-D4D6E1CB020F}" srcOrd="3" destOrd="0" presId="urn:microsoft.com/office/officeart/2018/5/layout/IconCircleLabelList"/>
    <dgm:cxn modelId="{5F7FD939-E511-47AE-840C-6D6DCCB76F41}" type="presParOf" srcId="{BB0E9BE9-01B7-4993-89E1-8397E1C0A649}" destId="{55EADD03-4837-4971-A1D5-ECEB3D5DAD05}" srcOrd="9" destOrd="0" presId="urn:microsoft.com/office/officeart/2018/5/layout/IconCircleLabelList"/>
    <dgm:cxn modelId="{6782DC02-D5EB-4A52-897D-B3E7AB49C664}" type="presParOf" srcId="{BB0E9BE9-01B7-4993-89E1-8397E1C0A649}" destId="{2DF038EF-A8F0-4EB7-85F5-4542B209DE3E}" srcOrd="10" destOrd="0" presId="urn:microsoft.com/office/officeart/2018/5/layout/IconCircleLabelList"/>
    <dgm:cxn modelId="{97CB6A68-3DC4-4B04-8313-5CE121730077}" type="presParOf" srcId="{2DF038EF-A8F0-4EB7-85F5-4542B209DE3E}" destId="{6C4C053E-6418-4887-82FD-7BD2115B8D25}" srcOrd="0" destOrd="0" presId="urn:microsoft.com/office/officeart/2018/5/layout/IconCircleLabelList"/>
    <dgm:cxn modelId="{1F1DF638-BF66-4457-A099-B9F67C2C5C06}" type="presParOf" srcId="{2DF038EF-A8F0-4EB7-85F5-4542B209DE3E}" destId="{52076148-0F1B-410B-A5F4-71AACB012C80}" srcOrd="1" destOrd="0" presId="urn:microsoft.com/office/officeart/2018/5/layout/IconCircleLabelList"/>
    <dgm:cxn modelId="{5D0F5381-2119-4E23-8CF5-376DC6773E79}" type="presParOf" srcId="{2DF038EF-A8F0-4EB7-85F5-4542B209DE3E}" destId="{AC2614BE-2EBB-43FD-B5B3-8E3C0B357534}" srcOrd="2" destOrd="0" presId="urn:microsoft.com/office/officeart/2018/5/layout/IconCircleLabelList"/>
    <dgm:cxn modelId="{AC8EB9AF-EE33-4FD4-B66E-6380B6170B34}" type="presParOf" srcId="{2DF038EF-A8F0-4EB7-85F5-4542B209DE3E}" destId="{1555B4F9-9EA4-4A4E-B557-3678D77EFAD1}" srcOrd="3" destOrd="0" presId="urn:microsoft.com/office/officeart/2018/5/layout/IconCircleLabelList"/>
    <dgm:cxn modelId="{6DD1E877-B8CC-4C23-8B1B-82E8F24CE74F}" type="presParOf" srcId="{BB0E9BE9-01B7-4993-89E1-8397E1C0A649}" destId="{F500FF1D-1FAD-47A0-8F4B-0BA0C8A208A7}" srcOrd="11" destOrd="0" presId="urn:microsoft.com/office/officeart/2018/5/layout/IconCircleLabelList"/>
    <dgm:cxn modelId="{FBE9A987-4BD4-4433-91AD-C3640384E5CB}" type="presParOf" srcId="{BB0E9BE9-01B7-4993-89E1-8397E1C0A649}" destId="{4CB2A6C0-5BC5-4FE8-94BB-DB5C94DB39DB}" srcOrd="12" destOrd="0" presId="urn:microsoft.com/office/officeart/2018/5/layout/IconCircleLabelList"/>
    <dgm:cxn modelId="{87C912AD-9E5E-42CB-B978-FBF618B048F9}" type="presParOf" srcId="{4CB2A6C0-5BC5-4FE8-94BB-DB5C94DB39DB}" destId="{9F8495DA-9117-47FE-9FCF-1A1E1A92ED83}" srcOrd="0" destOrd="0" presId="urn:microsoft.com/office/officeart/2018/5/layout/IconCircleLabelList"/>
    <dgm:cxn modelId="{0805D5C9-16DC-4A97-A460-E3458076FEB1}" type="presParOf" srcId="{4CB2A6C0-5BC5-4FE8-94BB-DB5C94DB39DB}" destId="{CCC2E81D-F7C1-4D2D-B64E-941056CD5BE8}" srcOrd="1" destOrd="0" presId="urn:microsoft.com/office/officeart/2018/5/layout/IconCircleLabelList"/>
    <dgm:cxn modelId="{7385AE08-4E6B-4730-BC2B-8C8CFD90B1E4}" type="presParOf" srcId="{4CB2A6C0-5BC5-4FE8-94BB-DB5C94DB39DB}" destId="{330B4CC6-CB6D-4467-9C85-FF17ECBD0630}" srcOrd="2" destOrd="0" presId="urn:microsoft.com/office/officeart/2018/5/layout/IconCircleLabelList"/>
    <dgm:cxn modelId="{22803388-1D0C-48ED-A3FE-1D1DF73AE40C}" type="presParOf" srcId="{4CB2A6C0-5BC5-4FE8-94BB-DB5C94DB39DB}" destId="{7C68B530-DF5A-48F3-9C17-C4824D22F54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EA39C5-1F70-413E-9C3D-639B26D0EA61}"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A6E7C5C-866B-478B-B71A-2586B33C323B}">
      <dgm:prSet/>
      <dgm:spPr/>
      <dgm:t>
        <a:bodyPr/>
        <a:lstStyle/>
        <a:p>
          <a:r>
            <a:rPr lang="pt-BR"/>
            <a:t>Rompimento do vínculo quando da aposentadoria pelo RGPS</a:t>
          </a:r>
          <a:endParaRPr lang="en-US"/>
        </a:p>
      </dgm:t>
    </dgm:pt>
    <dgm:pt modelId="{B47D4940-2A69-431E-B9BF-9D5907045CC6}" type="parTrans" cxnId="{DA7244B8-7CDF-4200-A5EB-5096044932F1}">
      <dgm:prSet/>
      <dgm:spPr/>
      <dgm:t>
        <a:bodyPr/>
        <a:lstStyle/>
        <a:p>
          <a:endParaRPr lang="en-US"/>
        </a:p>
      </dgm:t>
    </dgm:pt>
    <dgm:pt modelId="{569B2472-492E-435C-B7A1-F20D85AFA56A}" type="sibTrans" cxnId="{DA7244B8-7CDF-4200-A5EB-5096044932F1}">
      <dgm:prSet/>
      <dgm:spPr/>
      <dgm:t>
        <a:bodyPr/>
        <a:lstStyle/>
        <a:p>
          <a:endParaRPr lang="en-US"/>
        </a:p>
      </dgm:t>
    </dgm:pt>
    <dgm:pt modelId="{93E5E205-F19A-46EA-B7AE-39373DFEF782}">
      <dgm:prSet/>
      <dgm:spPr/>
      <dgm:t>
        <a:bodyPr/>
        <a:lstStyle/>
        <a:p>
          <a:r>
            <a:rPr lang="pt-BR"/>
            <a:t>Proibição de complementação</a:t>
          </a:r>
          <a:endParaRPr lang="en-US"/>
        </a:p>
      </dgm:t>
    </dgm:pt>
    <dgm:pt modelId="{F4FA2A18-08BA-4CCE-8E66-E11D833CBEAB}" type="parTrans" cxnId="{2C760085-C327-4543-9805-E7F2871C64D2}">
      <dgm:prSet/>
      <dgm:spPr/>
      <dgm:t>
        <a:bodyPr/>
        <a:lstStyle/>
        <a:p>
          <a:endParaRPr lang="en-US"/>
        </a:p>
      </dgm:t>
    </dgm:pt>
    <dgm:pt modelId="{743D92DD-FDFD-4BA2-AFED-DA2575E972E2}" type="sibTrans" cxnId="{2C760085-C327-4543-9805-E7F2871C64D2}">
      <dgm:prSet/>
      <dgm:spPr/>
      <dgm:t>
        <a:bodyPr/>
        <a:lstStyle/>
        <a:p>
          <a:endParaRPr lang="en-US"/>
        </a:p>
      </dgm:t>
    </dgm:pt>
    <dgm:pt modelId="{2E9DA750-F6AD-4F1E-BE32-E17330FC9D11}">
      <dgm:prSet/>
      <dgm:spPr/>
      <dgm:t>
        <a:bodyPr/>
        <a:lstStyle/>
        <a:p>
          <a:r>
            <a:rPr lang="pt-BR"/>
            <a:t>Vedação a incorporação de verbas transitórias</a:t>
          </a:r>
          <a:endParaRPr lang="en-US"/>
        </a:p>
      </dgm:t>
    </dgm:pt>
    <dgm:pt modelId="{85320AC3-883F-4BA4-AC96-F362DDA8CB73}" type="parTrans" cxnId="{FFA39CE5-F241-4E6A-A663-84D09F7CC3C2}">
      <dgm:prSet/>
      <dgm:spPr/>
      <dgm:t>
        <a:bodyPr/>
        <a:lstStyle/>
        <a:p>
          <a:endParaRPr lang="en-US"/>
        </a:p>
      </dgm:t>
    </dgm:pt>
    <dgm:pt modelId="{38A9246A-48AA-47F4-8B2D-E5E12E2FF645}" type="sibTrans" cxnId="{FFA39CE5-F241-4E6A-A663-84D09F7CC3C2}">
      <dgm:prSet/>
      <dgm:spPr/>
      <dgm:t>
        <a:bodyPr/>
        <a:lstStyle/>
        <a:p>
          <a:endParaRPr lang="en-US"/>
        </a:p>
      </dgm:t>
    </dgm:pt>
    <dgm:pt modelId="{04E6EAE6-3798-4F31-BA7A-57FDA4781FD6}">
      <dgm:prSet/>
      <dgm:spPr/>
      <dgm:t>
        <a:bodyPr/>
        <a:lstStyle/>
        <a:p>
          <a:r>
            <a:rPr lang="pt-BR"/>
            <a:t>Transferência de benefícios não previdenciários para o tesouro (incapacidade temporária, salário maternidade, auxílio reclusão, salário família)</a:t>
          </a:r>
          <a:endParaRPr lang="en-US"/>
        </a:p>
      </dgm:t>
    </dgm:pt>
    <dgm:pt modelId="{45A9EBD1-6FFE-4FFA-ABD2-9F76B0E1B6EE}" type="parTrans" cxnId="{EBDF20C8-5869-4C6A-A417-41D82A1F8018}">
      <dgm:prSet/>
      <dgm:spPr/>
      <dgm:t>
        <a:bodyPr/>
        <a:lstStyle/>
        <a:p>
          <a:endParaRPr lang="en-US"/>
        </a:p>
      </dgm:t>
    </dgm:pt>
    <dgm:pt modelId="{C871C4E5-8BE5-4FC3-8D80-916CD0A0BCED}" type="sibTrans" cxnId="{EBDF20C8-5869-4C6A-A417-41D82A1F8018}">
      <dgm:prSet/>
      <dgm:spPr/>
      <dgm:t>
        <a:bodyPr/>
        <a:lstStyle/>
        <a:p>
          <a:endParaRPr lang="en-US"/>
        </a:p>
      </dgm:t>
    </dgm:pt>
    <dgm:pt modelId="{11A9D4C0-4755-44C4-A976-70DE47AEE002}">
      <dgm:prSet/>
      <dgm:spPr/>
      <dgm:t>
        <a:bodyPr/>
        <a:lstStyle/>
        <a:p>
          <a:r>
            <a:rPr lang="pt-BR"/>
            <a:t>Obrigatoriedade de previdência complementar</a:t>
          </a:r>
          <a:endParaRPr lang="en-US"/>
        </a:p>
      </dgm:t>
    </dgm:pt>
    <dgm:pt modelId="{10FC2B9F-5E4B-4C34-B19E-615835A5EEED}" type="parTrans" cxnId="{46D39C6B-0D58-40F7-BE1A-2107985D20EE}">
      <dgm:prSet/>
      <dgm:spPr/>
      <dgm:t>
        <a:bodyPr/>
        <a:lstStyle/>
        <a:p>
          <a:endParaRPr lang="en-US"/>
        </a:p>
      </dgm:t>
    </dgm:pt>
    <dgm:pt modelId="{47AC2436-8345-434B-B5DF-6C8464DDFEF4}" type="sibTrans" cxnId="{46D39C6B-0D58-40F7-BE1A-2107985D20EE}">
      <dgm:prSet/>
      <dgm:spPr/>
      <dgm:t>
        <a:bodyPr/>
        <a:lstStyle/>
        <a:p>
          <a:endParaRPr lang="en-US"/>
        </a:p>
      </dgm:t>
    </dgm:pt>
    <dgm:pt modelId="{85C64AA5-9F3F-4369-AA27-D93CD0A45E6D}">
      <dgm:prSet/>
      <dgm:spPr/>
      <dgm:t>
        <a:bodyPr/>
        <a:lstStyle/>
        <a:p>
          <a:r>
            <a:rPr lang="pt-BR"/>
            <a:t>Parcelamento somente inferior a 60 meses</a:t>
          </a:r>
          <a:endParaRPr lang="en-US"/>
        </a:p>
      </dgm:t>
    </dgm:pt>
    <dgm:pt modelId="{350CCF22-CF52-4FEF-9B7E-7ABCB859C5B2}" type="parTrans" cxnId="{CADBE93D-FC9E-4057-833A-213423D2492C}">
      <dgm:prSet/>
      <dgm:spPr/>
      <dgm:t>
        <a:bodyPr/>
        <a:lstStyle/>
        <a:p>
          <a:endParaRPr lang="en-US"/>
        </a:p>
      </dgm:t>
    </dgm:pt>
    <dgm:pt modelId="{C9DB6D63-7B8F-449E-9CC3-554C596AFC0C}" type="sibTrans" cxnId="{CADBE93D-FC9E-4057-833A-213423D2492C}">
      <dgm:prSet/>
      <dgm:spPr/>
      <dgm:t>
        <a:bodyPr/>
        <a:lstStyle/>
        <a:p>
          <a:endParaRPr lang="en-US"/>
        </a:p>
      </dgm:t>
    </dgm:pt>
    <dgm:pt modelId="{05B8B4D8-825D-4F0E-8317-1C13FB599C17}" type="pres">
      <dgm:prSet presAssocID="{03EA39C5-1F70-413E-9C3D-639B26D0EA61}" presName="diagram" presStyleCnt="0">
        <dgm:presLayoutVars>
          <dgm:dir/>
          <dgm:resizeHandles val="exact"/>
        </dgm:presLayoutVars>
      </dgm:prSet>
      <dgm:spPr/>
    </dgm:pt>
    <dgm:pt modelId="{6A49A0CC-1D04-4BF7-84D3-4C1B86567047}" type="pres">
      <dgm:prSet presAssocID="{BA6E7C5C-866B-478B-B71A-2586B33C323B}" presName="node" presStyleLbl="node1" presStyleIdx="0" presStyleCnt="6">
        <dgm:presLayoutVars>
          <dgm:bulletEnabled val="1"/>
        </dgm:presLayoutVars>
      </dgm:prSet>
      <dgm:spPr/>
    </dgm:pt>
    <dgm:pt modelId="{314E75CB-BE41-4234-915D-0D5761D55D38}" type="pres">
      <dgm:prSet presAssocID="{569B2472-492E-435C-B7A1-F20D85AFA56A}" presName="sibTrans" presStyleCnt="0"/>
      <dgm:spPr/>
    </dgm:pt>
    <dgm:pt modelId="{1C38B308-DFF1-4344-B731-278CFC2FA37C}" type="pres">
      <dgm:prSet presAssocID="{93E5E205-F19A-46EA-B7AE-39373DFEF782}" presName="node" presStyleLbl="node1" presStyleIdx="1" presStyleCnt="6">
        <dgm:presLayoutVars>
          <dgm:bulletEnabled val="1"/>
        </dgm:presLayoutVars>
      </dgm:prSet>
      <dgm:spPr/>
    </dgm:pt>
    <dgm:pt modelId="{318EF59D-A72B-43F2-986A-C3ACAB1F518C}" type="pres">
      <dgm:prSet presAssocID="{743D92DD-FDFD-4BA2-AFED-DA2575E972E2}" presName="sibTrans" presStyleCnt="0"/>
      <dgm:spPr/>
    </dgm:pt>
    <dgm:pt modelId="{65A125B5-FDD3-4CEB-8882-857EBF460ADF}" type="pres">
      <dgm:prSet presAssocID="{2E9DA750-F6AD-4F1E-BE32-E17330FC9D11}" presName="node" presStyleLbl="node1" presStyleIdx="2" presStyleCnt="6">
        <dgm:presLayoutVars>
          <dgm:bulletEnabled val="1"/>
        </dgm:presLayoutVars>
      </dgm:prSet>
      <dgm:spPr/>
    </dgm:pt>
    <dgm:pt modelId="{28BF93C9-0CAA-42F7-8EDF-509240106D73}" type="pres">
      <dgm:prSet presAssocID="{38A9246A-48AA-47F4-8B2D-E5E12E2FF645}" presName="sibTrans" presStyleCnt="0"/>
      <dgm:spPr/>
    </dgm:pt>
    <dgm:pt modelId="{C3E24A40-BCA6-46B7-BE90-9E13E1AA59D9}" type="pres">
      <dgm:prSet presAssocID="{04E6EAE6-3798-4F31-BA7A-57FDA4781FD6}" presName="node" presStyleLbl="node1" presStyleIdx="3" presStyleCnt="6">
        <dgm:presLayoutVars>
          <dgm:bulletEnabled val="1"/>
        </dgm:presLayoutVars>
      </dgm:prSet>
      <dgm:spPr/>
    </dgm:pt>
    <dgm:pt modelId="{79A6F2DB-C1D8-41DF-88EB-81CC79B335C5}" type="pres">
      <dgm:prSet presAssocID="{C871C4E5-8BE5-4FC3-8D80-916CD0A0BCED}" presName="sibTrans" presStyleCnt="0"/>
      <dgm:spPr/>
    </dgm:pt>
    <dgm:pt modelId="{06FC86A0-9738-492C-AEAC-D9753C57BD65}" type="pres">
      <dgm:prSet presAssocID="{11A9D4C0-4755-44C4-A976-70DE47AEE002}" presName="node" presStyleLbl="node1" presStyleIdx="4" presStyleCnt="6">
        <dgm:presLayoutVars>
          <dgm:bulletEnabled val="1"/>
        </dgm:presLayoutVars>
      </dgm:prSet>
      <dgm:spPr/>
    </dgm:pt>
    <dgm:pt modelId="{FEFCB118-AE78-4FC9-B1FB-27B6F5C4BDA3}" type="pres">
      <dgm:prSet presAssocID="{47AC2436-8345-434B-B5DF-6C8464DDFEF4}" presName="sibTrans" presStyleCnt="0"/>
      <dgm:spPr/>
    </dgm:pt>
    <dgm:pt modelId="{B1935C8C-BAAB-4ED8-9C2A-EECC391780C4}" type="pres">
      <dgm:prSet presAssocID="{85C64AA5-9F3F-4369-AA27-D93CD0A45E6D}" presName="node" presStyleLbl="node1" presStyleIdx="5" presStyleCnt="6">
        <dgm:presLayoutVars>
          <dgm:bulletEnabled val="1"/>
        </dgm:presLayoutVars>
      </dgm:prSet>
      <dgm:spPr/>
    </dgm:pt>
  </dgm:ptLst>
  <dgm:cxnLst>
    <dgm:cxn modelId="{E0BC7D05-E142-4C7B-9A3D-2C78B9777D4A}" type="presOf" srcId="{93E5E205-F19A-46EA-B7AE-39373DFEF782}" destId="{1C38B308-DFF1-4344-B731-278CFC2FA37C}" srcOrd="0" destOrd="0" presId="urn:microsoft.com/office/officeart/2005/8/layout/default"/>
    <dgm:cxn modelId="{37347837-97F3-4858-9BDA-2ECB97E4C678}" type="presOf" srcId="{2E9DA750-F6AD-4F1E-BE32-E17330FC9D11}" destId="{65A125B5-FDD3-4CEB-8882-857EBF460ADF}" srcOrd="0" destOrd="0" presId="urn:microsoft.com/office/officeart/2005/8/layout/default"/>
    <dgm:cxn modelId="{CADBE93D-FC9E-4057-833A-213423D2492C}" srcId="{03EA39C5-1F70-413E-9C3D-639B26D0EA61}" destId="{85C64AA5-9F3F-4369-AA27-D93CD0A45E6D}" srcOrd="5" destOrd="0" parTransId="{350CCF22-CF52-4FEF-9B7E-7ABCB859C5B2}" sibTransId="{C9DB6D63-7B8F-449E-9CC3-554C596AFC0C}"/>
    <dgm:cxn modelId="{46B84141-7FE4-429B-9546-F7E0564AE8DC}" type="presOf" srcId="{03EA39C5-1F70-413E-9C3D-639B26D0EA61}" destId="{05B8B4D8-825D-4F0E-8317-1C13FB599C17}" srcOrd="0" destOrd="0" presId="urn:microsoft.com/office/officeart/2005/8/layout/default"/>
    <dgm:cxn modelId="{13718B62-08DB-4163-B1C6-3EBA60235E7C}" type="presOf" srcId="{11A9D4C0-4755-44C4-A976-70DE47AEE002}" destId="{06FC86A0-9738-492C-AEAC-D9753C57BD65}" srcOrd="0" destOrd="0" presId="urn:microsoft.com/office/officeart/2005/8/layout/default"/>
    <dgm:cxn modelId="{77506447-8030-42BD-90BF-064DA21EE221}" type="presOf" srcId="{BA6E7C5C-866B-478B-B71A-2586B33C323B}" destId="{6A49A0CC-1D04-4BF7-84D3-4C1B86567047}" srcOrd="0" destOrd="0" presId="urn:microsoft.com/office/officeart/2005/8/layout/default"/>
    <dgm:cxn modelId="{46D39C6B-0D58-40F7-BE1A-2107985D20EE}" srcId="{03EA39C5-1F70-413E-9C3D-639B26D0EA61}" destId="{11A9D4C0-4755-44C4-A976-70DE47AEE002}" srcOrd="4" destOrd="0" parTransId="{10FC2B9F-5E4B-4C34-B19E-615835A5EEED}" sibTransId="{47AC2436-8345-434B-B5DF-6C8464DDFEF4}"/>
    <dgm:cxn modelId="{2C760085-C327-4543-9805-E7F2871C64D2}" srcId="{03EA39C5-1F70-413E-9C3D-639B26D0EA61}" destId="{93E5E205-F19A-46EA-B7AE-39373DFEF782}" srcOrd="1" destOrd="0" parTransId="{F4FA2A18-08BA-4CCE-8E66-E11D833CBEAB}" sibTransId="{743D92DD-FDFD-4BA2-AFED-DA2575E972E2}"/>
    <dgm:cxn modelId="{DA7244B8-7CDF-4200-A5EB-5096044932F1}" srcId="{03EA39C5-1F70-413E-9C3D-639B26D0EA61}" destId="{BA6E7C5C-866B-478B-B71A-2586B33C323B}" srcOrd="0" destOrd="0" parTransId="{B47D4940-2A69-431E-B9BF-9D5907045CC6}" sibTransId="{569B2472-492E-435C-B7A1-F20D85AFA56A}"/>
    <dgm:cxn modelId="{AB4303BB-27BA-4F78-9C9C-2D059C061924}" type="presOf" srcId="{04E6EAE6-3798-4F31-BA7A-57FDA4781FD6}" destId="{C3E24A40-BCA6-46B7-BE90-9E13E1AA59D9}" srcOrd="0" destOrd="0" presId="urn:microsoft.com/office/officeart/2005/8/layout/default"/>
    <dgm:cxn modelId="{EBDF20C8-5869-4C6A-A417-41D82A1F8018}" srcId="{03EA39C5-1F70-413E-9C3D-639B26D0EA61}" destId="{04E6EAE6-3798-4F31-BA7A-57FDA4781FD6}" srcOrd="3" destOrd="0" parTransId="{45A9EBD1-6FFE-4FFA-ABD2-9F76B0E1B6EE}" sibTransId="{C871C4E5-8BE5-4FC3-8D80-916CD0A0BCED}"/>
    <dgm:cxn modelId="{84572ADF-128A-4CCB-ABD7-7B6F7B2B9C39}" type="presOf" srcId="{85C64AA5-9F3F-4369-AA27-D93CD0A45E6D}" destId="{B1935C8C-BAAB-4ED8-9C2A-EECC391780C4}" srcOrd="0" destOrd="0" presId="urn:microsoft.com/office/officeart/2005/8/layout/default"/>
    <dgm:cxn modelId="{FFA39CE5-F241-4E6A-A663-84D09F7CC3C2}" srcId="{03EA39C5-1F70-413E-9C3D-639B26D0EA61}" destId="{2E9DA750-F6AD-4F1E-BE32-E17330FC9D11}" srcOrd="2" destOrd="0" parTransId="{85320AC3-883F-4BA4-AC96-F362DDA8CB73}" sibTransId="{38A9246A-48AA-47F4-8B2D-E5E12E2FF645}"/>
    <dgm:cxn modelId="{9AF128F1-4CC9-45E5-9A24-5EBD2C5593E1}" type="presParOf" srcId="{05B8B4D8-825D-4F0E-8317-1C13FB599C17}" destId="{6A49A0CC-1D04-4BF7-84D3-4C1B86567047}" srcOrd="0" destOrd="0" presId="urn:microsoft.com/office/officeart/2005/8/layout/default"/>
    <dgm:cxn modelId="{91386E56-5E93-44E9-B413-141DCADDB4CD}" type="presParOf" srcId="{05B8B4D8-825D-4F0E-8317-1C13FB599C17}" destId="{314E75CB-BE41-4234-915D-0D5761D55D38}" srcOrd="1" destOrd="0" presId="urn:microsoft.com/office/officeart/2005/8/layout/default"/>
    <dgm:cxn modelId="{F2BA57DB-79EE-4E79-853A-6113614356B0}" type="presParOf" srcId="{05B8B4D8-825D-4F0E-8317-1C13FB599C17}" destId="{1C38B308-DFF1-4344-B731-278CFC2FA37C}" srcOrd="2" destOrd="0" presId="urn:microsoft.com/office/officeart/2005/8/layout/default"/>
    <dgm:cxn modelId="{FC102FDF-A70E-46F9-9E46-0FDDA9927D40}" type="presParOf" srcId="{05B8B4D8-825D-4F0E-8317-1C13FB599C17}" destId="{318EF59D-A72B-43F2-986A-C3ACAB1F518C}" srcOrd="3" destOrd="0" presId="urn:microsoft.com/office/officeart/2005/8/layout/default"/>
    <dgm:cxn modelId="{C056C00A-6634-497B-9911-4BFC84F9B26A}" type="presParOf" srcId="{05B8B4D8-825D-4F0E-8317-1C13FB599C17}" destId="{65A125B5-FDD3-4CEB-8882-857EBF460ADF}" srcOrd="4" destOrd="0" presId="urn:microsoft.com/office/officeart/2005/8/layout/default"/>
    <dgm:cxn modelId="{F8B6B98E-9E32-418F-A74D-20AEF18CF1F2}" type="presParOf" srcId="{05B8B4D8-825D-4F0E-8317-1C13FB599C17}" destId="{28BF93C9-0CAA-42F7-8EDF-509240106D73}" srcOrd="5" destOrd="0" presId="urn:microsoft.com/office/officeart/2005/8/layout/default"/>
    <dgm:cxn modelId="{07831C51-803B-4636-A322-EFFF3ACD87DD}" type="presParOf" srcId="{05B8B4D8-825D-4F0E-8317-1C13FB599C17}" destId="{C3E24A40-BCA6-46B7-BE90-9E13E1AA59D9}" srcOrd="6" destOrd="0" presId="urn:microsoft.com/office/officeart/2005/8/layout/default"/>
    <dgm:cxn modelId="{554A4F93-3A6C-4977-BD70-3944AF77AEB3}" type="presParOf" srcId="{05B8B4D8-825D-4F0E-8317-1C13FB599C17}" destId="{79A6F2DB-C1D8-41DF-88EB-81CC79B335C5}" srcOrd="7" destOrd="0" presId="urn:microsoft.com/office/officeart/2005/8/layout/default"/>
    <dgm:cxn modelId="{4D7089F5-A093-4A7A-8BF6-F198E05B5FA4}" type="presParOf" srcId="{05B8B4D8-825D-4F0E-8317-1C13FB599C17}" destId="{06FC86A0-9738-492C-AEAC-D9753C57BD65}" srcOrd="8" destOrd="0" presId="urn:microsoft.com/office/officeart/2005/8/layout/default"/>
    <dgm:cxn modelId="{6E5597C9-F851-4265-B1BE-5A382AE7F1AF}" type="presParOf" srcId="{05B8B4D8-825D-4F0E-8317-1C13FB599C17}" destId="{FEFCB118-AE78-4FC9-B1FB-27B6F5C4BDA3}" srcOrd="9" destOrd="0" presId="urn:microsoft.com/office/officeart/2005/8/layout/default"/>
    <dgm:cxn modelId="{922B07FB-6999-4B46-8D00-3927CA7764AC}" type="presParOf" srcId="{05B8B4D8-825D-4F0E-8317-1C13FB599C17}" destId="{B1935C8C-BAAB-4ED8-9C2A-EECC391780C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EFB1-3D27-48B5-B73A-0CAFCAE81A95}">
      <dsp:nvSpPr>
        <dsp:cNvPr id="0" name=""/>
        <dsp:cNvSpPr/>
      </dsp:nvSpPr>
      <dsp:spPr>
        <a:xfrm>
          <a:off x="656785" y="0"/>
          <a:ext cx="7443567" cy="3412937"/>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99B890-CD22-44E0-8FBE-F2DF3802ED3E}">
      <dsp:nvSpPr>
        <dsp:cNvPr id="0" name=""/>
        <dsp:cNvSpPr/>
      </dsp:nvSpPr>
      <dsp:spPr>
        <a:xfrm>
          <a:off x="1710" y="1023881"/>
          <a:ext cx="1094214" cy="136517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EC 3/93</a:t>
          </a:r>
        </a:p>
        <a:p>
          <a:pPr marL="0" lvl="0" indent="0" algn="ctr" defTabSz="711200">
            <a:lnSpc>
              <a:spcPct val="90000"/>
            </a:lnSpc>
            <a:spcBef>
              <a:spcPct val="0"/>
            </a:spcBef>
            <a:spcAft>
              <a:spcPct val="35000"/>
            </a:spcAft>
            <a:buNone/>
          </a:pPr>
          <a:r>
            <a:rPr lang="pt-BR" sz="1600" kern="1200" dirty="0"/>
            <a:t>(</a:t>
          </a:r>
          <a:r>
            <a:rPr lang="pt-BR" sz="1600" kern="1200" dirty="0" err="1"/>
            <a:t>contributividade</a:t>
          </a:r>
          <a:r>
            <a:rPr lang="pt-BR" sz="1600" kern="1200" dirty="0"/>
            <a:t>)</a:t>
          </a:r>
        </a:p>
      </dsp:txBody>
      <dsp:txXfrm>
        <a:off x="55125" y="1077296"/>
        <a:ext cx="987384" cy="1258344"/>
      </dsp:txXfrm>
    </dsp:sp>
    <dsp:sp modelId="{1C10DDCB-23AC-467E-9BD6-80E8E907AD39}">
      <dsp:nvSpPr>
        <dsp:cNvPr id="0" name=""/>
        <dsp:cNvSpPr/>
      </dsp:nvSpPr>
      <dsp:spPr>
        <a:xfrm>
          <a:off x="1278294" y="1023881"/>
          <a:ext cx="1094214" cy="136517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EC 20/98</a:t>
          </a:r>
        </a:p>
        <a:p>
          <a:pPr marL="0" lvl="0" indent="0" algn="ctr" defTabSz="711200">
            <a:lnSpc>
              <a:spcPct val="90000"/>
            </a:lnSpc>
            <a:spcBef>
              <a:spcPct val="0"/>
            </a:spcBef>
            <a:spcAft>
              <a:spcPct val="35000"/>
            </a:spcAft>
            <a:buNone/>
          </a:pPr>
          <a:r>
            <a:rPr lang="pt-BR" sz="1600" kern="1200" dirty="0"/>
            <a:t>(EFA, idade)</a:t>
          </a:r>
        </a:p>
      </dsp:txBody>
      <dsp:txXfrm>
        <a:off x="1331709" y="1077296"/>
        <a:ext cx="987384" cy="1258344"/>
      </dsp:txXfrm>
    </dsp:sp>
    <dsp:sp modelId="{4AD0AAC6-7AD1-4B98-968A-3833A6B5F7EE}">
      <dsp:nvSpPr>
        <dsp:cNvPr id="0" name=""/>
        <dsp:cNvSpPr/>
      </dsp:nvSpPr>
      <dsp:spPr>
        <a:xfrm>
          <a:off x="2554877" y="1023881"/>
          <a:ext cx="1094214" cy="136517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EC 41/03</a:t>
          </a:r>
        </a:p>
        <a:p>
          <a:pPr marL="0" lvl="0" indent="0" algn="ctr" defTabSz="711200">
            <a:lnSpc>
              <a:spcPct val="90000"/>
            </a:lnSpc>
            <a:spcBef>
              <a:spcPct val="0"/>
            </a:spcBef>
            <a:spcAft>
              <a:spcPct val="35000"/>
            </a:spcAft>
            <a:buNone/>
          </a:pPr>
          <a:r>
            <a:rPr lang="pt-BR" sz="1600" kern="1200" dirty="0"/>
            <a:t>(média, reajuste)</a:t>
          </a:r>
        </a:p>
      </dsp:txBody>
      <dsp:txXfrm>
        <a:off x="2608292" y="1077296"/>
        <a:ext cx="987384" cy="1258344"/>
      </dsp:txXfrm>
    </dsp:sp>
    <dsp:sp modelId="{A9E21332-D67F-4E74-A75A-AFEDB50BA59C}">
      <dsp:nvSpPr>
        <dsp:cNvPr id="0" name=""/>
        <dsp:cNvSpPr/>
      </dsp:nvSpPr>
      <dsp:spPr>
        <a:xfrm>
          <a:off x="3831461" y="1023881"/>
          <a:ext cx="1094214" cy="136517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EC 47/05</a:t>
          </a:r>
        </a:p>
        <a:p>
          <a:pPr marL="0" lvl="0" indent="0" algn="ctr" defTabSz="711200">
            <a:lnSpc>
              <a:spcPct val="90000"/>
            </a:lnSpc>
            <a:spcBef>
              <a:spcPct val="0"/>
            </a:spcBef>
            <a:spcAft>
              <a:spcPct val="35000"/>
            </a:spcAft>
            <a:buNone/>
          </a:pPr>
          <a:r>
            <a:rPr lang="pt-BR" sz="1600" kern="1200" dirty="0"/>
            <a:t>(correções transição)</a:t>
          </a:r>
        </a:p>
      </dsp:txBody>
      <dsp:txXfrm>
        <a:off x="3884876" y="1077296"/>
        <a:ext cx="987384" cy="1258344"/>
      </dsp:txXfrm>
    </dsp:sp>
    <dsp:sp modelId="{C6AAA095-5687-4676-A967-70A3EAAEB972}">
      <dsp:nvSpPr>
        <dsp:cNvPr id="0" name=""/>
        <dsp:cNvSpPr/>
      </dsp:nvSpPr>
      <dsp:spPr>
        <a:xfrm>
          <a:off x="5108045" y="1023881"/>
          <a:ext cx="1094214" cy="136517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EC 70/12</a:t>
          </a:r>
        </a:p>
        <a:p>
          <a:pPr marL="0" lvl="0" indent="0" algn="ctr" defTabSz="711200">
            <a:lnSpc>
              <a:spcPct val="90000"/>
            </a:lnSpc>
            <a:spcBef>
              <a:spcPct val="0"/>
            </a:spcBef>
            <a:spcAft>
              <a:spcPct val="35000"/>
            </a:spcAft>
            <a:buNone/>
          </a:pPr>
          <a:r>
            <a:rPr lang="pt-BR" sz="1600" kern="1200" dirty="0"/>
            <a:t>(correções invalidez)</a:t>
          </a:r>
        </a:p>
      </dsp:txBody>
      <dsp:txXfrm>
        <a:off x="5161460" y="1077296"/>
        <a:ext cx="987384" cy="1258344"/>
      </dsp:txXfrm>
    </dsp:sp>
    <dsp:sp modelId="{27D04B70-EDE1-4465-883D-D66AD59EBDF1}">
      <dsp:nvSpPr>
        <dsp:cNvPr id="0" name=""/>
        <dsp:cNvSpPr/>
      </dsp:nvSpPr>
      <dsp:spPr>
        <a:xfrm>
          <a:off x="6384629" y="1023881"/>
          <a:ext cx="1094214" cy="136517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EC 88/15</a:t>
          </a:r>
        </a:p>
        <a:p>
          <a:pPr marL="0" lvl="0" indent="0" algn="ctr" defTabSz="711200">
            <a:lnSpc>
              <a:spcPct val="90000"/>
            </a:lnSpc>
            <a:spcBef>
              <a:spcPct val="0"/>
            </a:spcBef>
            <a:spcAft>
              <a:spcPct val="35000"/>
            </a:spcAft>
            <a:buNone/>
          </a:pPr>
          <a:r>
            <a:rPr lang="pt-BR" sz="1600" kern="1200" dirty="0"/>
            <a:t>(compulsória aos 75)</a:t>
          </a:r>
        </a:p>
      </dsp:txBody>
      <dsp:txXfrm>
        <a:off x="6438044" y="1077296"/>
        <a:ext cx="987384" cy="1258344"/>
      </dsp:txXfrm>
    </dsp:sp>
    <dsp:sp modelId="{3662002A-AD9F-47AA-A2EE-17B9BAC2D628}">
      <dsp:nvSpPr>
        <dsp:cNvPr id="0" name=""/>
        <dsp:cNvSpPr/>
      </dsp:nvSpPr>
      <dsp:spPr>
        <a:xfrm>
          <a:off x="7661212" y="1023881"/>
          <a:ext cx="1094214" cy="136517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EC 103/19 (alíquotas, idade e tempo)</a:t>
          </a:r>
        </a:p>
      </dsp:txBody>
      <dsp:txXfrm>
        <a:off x="7714627" y="1077296"/>
        <a:ext cx="987384" cy="1258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C1204-2629-426F-BCC6-A71739A07C9F}">
      <dsp:nvSpPr>
        <dsp:cNvPr id="0" name=""/>
        <dsp:cNvSpPr/>
      </dsp:nvSpPr>
      <dsp:spPr>
        <a:xfrm>
          <a:off x="0" y="1903"/>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D7F373-CF7E-4513-BC78-CE164F703198}">
      <dsp:nvSpPr>
        <dsp:cNvPr id="0" name=""/>
        <dsp:cNvSpPr/>
      </dsp:nvSpPr>
      <dsp:spPr>
        <a:xfrm>
          <a:off x="245405" y="184436"/>
          <a:ext cx="446191" cy="4461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DC1E80-F79F-41DB-8590-AD1879EB61B0}">
      <dsp:nvSpPr>
        <dsp:cNvPr id="0" name=""/>
        <dsp:cNvSpPr/>
      </dsp:nvSpPr>
      <dsp:spPr>
        <a:xfrm>
          <a:off x="937002" y="1903"/>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pt-BR" sz="1900" kern="1200"/>
            <a:t>Uma única regra de transição para os admitidos antes de 2003.</a:t>
          </a:r>
          <a:endParaRPr lang="en-US" sz="1900" kern="1200"/>
        </a:p>
      </dsp:txBody>
      <dsp:txXfrm>
        <a:off x="937002" y="1903"/>
        <a:ext cx="3948200" cy="811257"/>
      </dsp:txXfrm>
    </dsp:sp>
    <dsp:sp modelId="{73FFC2F0-012E-4E7C-AE03-F34861460034}">
      <dsp:nvSpPr>
        <dsp:cNvPr id="0" name=""/>
        <dsp:cNvSpPr/>
      </dsp:nvSpPr>
      <dsp:spPr>
        <a:xfrm>
          <a:off x="0" y="1015975"/>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871530-1E75-4AFD-B005-6E0A1E630F68}">
      <dsp:nvSpPr>
        <dsp:cNvPr id="0" name=""/>
        <dsp:cNvSpPr/>
      </dsp:nvSpPr>
      <dsp:spPr>
        <a:xfrm>
          <a:off x="245405" y="1198508"/>
          <a:ext cx="446191" cy="4461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9413B3-CD31-47CE-82DD-F8D8CF5119A7}">
      <dsp:nvSpPr>
        <dsp:cNvPr id="0" name=""/>
        <dsp:cNvSpPr/>
      </dsp:nvSpPr>
      <dsp:spPr>
        <a:xfrm>
          <a:off x="937002" y="1015975"/>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pt-BR" sz="1900" kern="1200"/>
            <a:t>Sistema de seguridade social dos militares.</a:t>
          </a:r>
          <a:endParaRPr lang="en-US" sz="1900" kern="1200"/>
        </a:p>
      </dsp:txBody>
      <dsp:txXfrm>
        <a:off x="937002" y="1015975"/>
        <a:ext cx="3948200" cy="811257"/>
      </dsp:txXfrm>
    </dsp:sp>
    <dsp:sp modelId="{185B13E4-C16A-4188-A781-378E42D4B4AE}">
      <dsp:nvSpPr>
        <dsp:cNvPr id="0" name=""/>
        <dsp:cNvSpPr/>
      </dsp:nvSpPr>
      <dsp:spPr>
        <a:xfrm>
          <a:off x="0" y="2030048"/>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600157-DFDC-4C5F-91D3-8BBCD6A5A592}">
      <dsp:nvSpPr>
        <dsp:cNvPr id="0" name=""/>
        <dsp:cNvSpPr/>
      </dsp:nvSpPr>
      <dsp:spPr>
        <a:xfrm>
          <a:off x="245405" y="2212581"/>
          <a:ext cx="446191" cy="4461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3ED117-1B64-45C4-9230-7B36573EE747}">
      <dsp:nvSpPr>
        <dsp:cNvPr id="0" name=""/>
        <dsp:cNvSpPr/>
      </dsp:nvSpPr>
      <dsp:spPr>
        <a:xfrm>
          <a:off x="937002" y="2030048"/>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pt-BR" sz="1900" kern="1200"/>
            <a:t>Reforma de idade e tempo de contribuição.</a:t>
          </a:r>
          <a:endParaRPr lang="en-US" sz="1900" kern="1200"/>
        </a:p>
      </dsp:txBody>
      <dsp:txXfrm>
        <a:off x="937002" y="2030048"/>
        <a:ext cx="3948200" cy="811257"/>
      </dsp:txXfrm>
    </dsp:sp>
    <dsp:sp modelId="{7E91466A-E384-4A41-A2E8-DCC2734332F6}">
      <dsp:nvSpPr>
        <dsp:cNvPr id="0" name=""/>
        <dsp:cNvSpPr/>
      </dsp:nvSpPr>
      <dsp:spPr>
        <a:xfrm>
          <a:off x="0" y="3044120"/>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8A1C0A-3ECA-48A5-B10A-F50F798F5061}">
      <dsp:nvSpPr>
        <dsp:cNvPr id="0" name=""/>
        <dsp:cNvSpPr/>
      </dsp:nvSpPr>
      <dsp:spPr>
        <a:xfrm>
          <a:off x="245405" y="3226653"/>
          <a:ext cx="446191" cy="4461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4E13E9-04FC-44EC-BAC7-D12BD0295EF2}">
      <dsp:nvSpPr>
        <dsp:cNvPr id="0" name=""/>
        <dsp:cNvSpPr/>
      </dsp:nvSpPr>
      <dsp:spPr>
        <a:xfrm>
          <a:off x="937002" y="3044120"/>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pt-BR" sz="1900" kern="1200"/>
            <a:t>Duras regras sobre pensão.</a:t>
          </a:r>
          <a:endParaRPr lang="en-US" sz="1900" kern="1200"/>
        </a:p>
      </dsp:txBody>
      <dsp:txXfrm>
        <a:off x="937002" y="3044120"/>
        <a:ext cx="3948200" cy="811257"/>
      </dsp:txXfrm>
    </dsp:sp>
    <dsp:sp modelId="{B5379632-5B3A-4539-AF16-4801E7D083C2}">
      <dsp:nvSpPr>
        <dsp:cNvPr id="0" name=""/>
        <dsp:cNvSpPr/>
      </dsp:nvSpPr>
      <dsp:spPr>
        <a:xfrm>
          <a:off x="0" y="4058192"/>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AC3BC3-D3F8-4212-8443-F1F17450CFA0}">
      <dsp:nvSpPr>
        <dsp:cNvPr id="0" name=""/>
        <dsp:cNvSpPr/>
      </dsp:nvSpPr>
      <dsp:spPr>
        <a:xfrm>
          <a:off x="245405" y="4240725"/>
          <a:ext cx="446191" cy="4461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FB4411-AEEA-4089-8C47-274B24322992}">
      <dsp:nvSpPr>
        <dsp:cNvPr id="0" name=""/>
        <dsp:cNvSpPr/>
      </dsp:nvSpPr>
      <dsp:spPr>
        <a:xfrm>
          <a:off x="937002" y="4058192"/>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pt-BR" sz="1900" kern="1200"/>
            <a:t>Taxas ordinárias, suplementares e extraordinárias.</a:t>
          </a:r>
          <a:endParaRPr lang="en-US" sz="1900" kern="1200"/>
        </a:p>
      </dsp:txBody>
      <dsp:txXfrm>
        <a:off x="937002" y="4058192"/>
        <a:ext cx="3948200" cy="811257"/>
      </dsp:txXfrm>
    </dsp:sp>
    <dsp:sp modelId="{E6BB2870-F281-4260-9CAE-F43284F9FA82}">
      <dsp:nvSpPr>
        <dsp:cNvPr id="0" name=""/>
        <dsp:cNvSpPr/>
      </dsp:nvSpPr>
      <dsp:spPr>
        <a:xfrm>
          <a:off x="0" y="5072264"/>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F59708-8350-4D9E-897C-1864F793853D}">
      <dsp:nvSpPr>
        <dsp:cNvPr id="0" name=""/>
        <dsp:cNvSpPr/>
      </dsp:nvSpPr>
      <dsp:spPr>
        <a:xfrm>
          <a:off x="245405" y="5254797"/>
          <a:ext cx="446191" cy="4461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A2B2DE-9CD8-46BA-8AF8-81FDEF70DBE7}">
      <dsp:nvSpPr>
        <dsp:cNvPr id="0" name=""/>
        <dsp:cNvSpPr/>
      </dsp:nvSpPr>
      <dsp:spPr>
        <a:xfrm>
          <a:off x="937002" y="5072264"/>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pt-BR" sz="1900" kern="1200"/>
            <a:t>Possibilidade de todos os entes legislarem.</a:t>
          </a:r>
          <a:endParaRPr lang="en-US" sz="1900" kern="1200"/>
        </a:p>
      </dsp:txBody>
      <dsp:txXfrm>
        <a:off x="937002" y="5072264"/>
        <a:ext cx="3948200" cy="811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9FBAF-0D81-495E-A31A-225C6EA67540}">
      <dsp:nvSpPr>
        <dsp:cNvPr id="0" name=""/>
        <dsp:cNvSpPr/>
      </dsp:nvSpPr>
      <dsp:spPr>
        <a:xfrm>
          <a:off x="548934" y="288"/>
          <a:ext cx="1001496" cy="100149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FFC8C3-95E1-488D-B93D-85E930081842}">
      <dsp:nvSpPr>
        <dsp:cNvPr id="0" name=""/>
        <dsp:cNvSpPr/>
      </dsp:nvSpPr>
      <dsp:spPr>
        <a:xfrm>
          <a:off x="762368" y="213721"/>
          <a:ext cx="574628" cy="574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0CF9A0-1D43-4AA3-854C-68EEA0D43D37}">
      <dsp:nvSpPr>
        <dsp:cNvPr id="0" name=""/>
        <dsp:cNvSpPr/>
      </dsp:nvSpPr>
      <dsp:spPr>
        <a:xfrm>
          <a:off x="228784"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pt-BR" sz="1100" kern="1200"/>
            <a:t>Alíquota</a:t>
          </a:r>
          <a:endParaRPr lang="en-US" sz="1100" kern="1200"/>
        </a:p>
      </dsp:txBody>
      <dsp:txXfrm>
        <a:off x="228784" y="1313725"/>
        <a:ext cx="1641796" cy="656718"/>
      </dsp:txXfrm>
    </dsp:sp>
    <dsp:sp modelId="{80A6B1EA-2016-4F72-AF63-DD812A9F8FF2}">
      <dsp:nvSpPr>
        <dsp:cNvPr id="0" name=""/>
        <dsp:cNvSpPr/>
      </dsp:nvSpPr>
      <dsp:spPr>
        <a:xfrm>
          <a:off x="2478046" y="288"/>
          <a:ext cx="1001496" cy="100149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7D675B-361E-40B9-9D33-55CE9B41E4AF}">
      <dsp:nvSpPr>
        <dsp:cNvPr id="0" name=""/>
        <dsp:cNvSpPr/>
      </dsp:nvSpPr>
      <dsp:spPr>
        <a:xfrm>
          <a:off x="2691479" y="213721"/>
          <a:ext cx="574628" cy="5746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F59B4B-FA51-476A-B2F7-9C8D0A62A395}">
      <dsp:nvSpPr>
        <dsp:cNvPr id="0" name=""/>
        <dsp:cNvSpPr/>
      </dsp:nvSpPr>
      <dsp:spPr>
        <a:xfrm>
          <a:off x="2157895"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pt-BR" sz="1100" kern="1200"/>
            <a:t>Contribuição de aposentados (extraordinária)</a:t>
          </a:r>
          <a:endParaRPr lang="en-US" sz="1100" kern="1200"/>
        </a:p>
      </dsp:txBody>
      <dsp:txXfrm>
        <a:off x="2157895" y="1313725"/>
        <a:ext cx="1641796" cy="656718"/>
      </dsp:txXfrm>
    </dsp:sp>
    <dsp:sp modelId="{FFB5A2FC-C559-4321-BFC7-5C8DC8905049}">
      <dsp:nvSpPr>
        <dsp:cNvPr id="0" name=""/>
        <dsp:cNvSpPr/>
      </dsp:nvSpPr>
      <dsp:spPr>
        <a:xfrm>
          <a:off x="4407157" y="288"/>
          <a:ext cx="1001496" cy="100149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9D1FB4-2436-4044-BBFC-50D71657D88D}">
      <dsp:nvSpPr>
        <dsp:cNvPr id="0" name=""/>
        <dsp:cNvSpPr/>
      </dsp:nvSpPr>
      <dsp:spPr>
        <a:xfrm>
          <a:off x="4620591" y="213721"/>
          <a:ext cx="574628" cy="5746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726F2C-BA9A-4C0A-B2A5-3B74124990FF}">
      <dsp:nvSpPr>
        <dsp:cNvPr id="0" name=""/>
        <dsp:cNvSpPr/>
      </dsp:nvSpPr>
      <dsp:spPr>
        <a:xfrm>
          <a:off x="4087007"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pt-BR" sz="1100" kern="1200"/>
            <a:t>Uma diversidade de regras de cálculo e de condições especiais</a:t>
          </a:r>
          <a:endParaRPr lang="en-US" sz="1100" kern="1200"/>
        </a:p>
      </dsp:txBody>
      <dsp:txXfrm>
        <a:off x="4087007" y="1313725"/>
        <a:ext cx="1641796" cy="656718"/>
      </dsp:txXfrm>
    </dsp:sp>
    <dsp:sp modelId="{9F0E3592-7CFD-4ECA-979F-9747EF40BE28}">
      <dsp:nvSpPr>
        <dsp:cNvPr id="0" name=""/>
        <dsp:cNvSpPr/>
      </dsp:nvSpPr>
      <dsp:spPr>
        <a:xfrm>
          <a:off x="6336268" y="288"/>
          <a:ext cx="1001496" cy="100149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DB2E9E-AA22-4C2A-A331-74E6596CF416}">
      <dsp:nvSpPr>
        <dsp:cNvPr id="0" name=""/>
        <dsp:cNvSpPr/>
      </dsp:nvSpPr>
      <dsp:spPr>
        <a:xfrm>
          <a:off x="6549702" y="213721"/>
          <a:ext cx="574628" cy="5746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DECD30-0744-4315-899A-343943F3D012}">
      <dsp:nvSpPr>
        <dsp:cNvPr id="0" name=""/>
        <dsp:cNvSpPr/>
      </dsp:nvSpPr>
      <dsp:spPr>
        <a:xfrm>
          <a:off x="6016118"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pt-BR" sz="1100" kern="1200"/>
            <a:t>Regras de elegibilidade (idade mínima, tempo de contribuição e outros requisitos)</a:t>
          </a:r>
          <a:endParaRPr lang="en-US" sz="1100" kern="1200"/>
        </a:p>
      </dsp:txBody>
      <dsp:txXfrm>
        <a:off x="6016118" y="1313725"/>
        <a:ext cx="1641796" cy="656718"/>
      </dsp:txXfrm>
    </dsp:sp>
    <dsp:sp modelId="{76B236C4-3C5B-45C7-BB3B-9A96BC6A866A}">
      <dsp:nvSpPr>
        <dsp:cNvPr id="0" name=""/>
        <dsp:cNvSpPr/>
      </dsp:nvSpPr>
      <dsp:spPr>
        <a:xfrm>
          <a:off x="1513490" y="2380893"/>
          <a:ext cx="1001496" cy="100149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954043-3F24-43A7-A05F-214092ACA59A}">
      <dsp:nvSpPr>
        <dsp:cNvPr id="0" name=""/>
        <dsp:cNvSpPr/>
      </dsp:nvSpPr>
      <dsp:spPr>
        <a:xfrm>
          <a:off x="1726924" y="2594327"/>
          <a:ext cx="574628" cy="5746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3A6761-D41F-4CFF-A723-D4D6E1CB020F}">
      <dsp:nvSpPr>
        <dsp:cNvPr id="0" name=""/>
        <dsp:cNvSpPr/>
      </dsp:nvSpPr>
      <dsp:spPr>
        <a:xfrm>
          <a:off x="1193340"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pt-BR" sz="1100" kern="1200"/>
            <a:t>Cálculo de provento</a:t>
          </a:r>
          <a:endParaRPr lang="en-US" sz="1100" kern="1200"/>
        </a:p>
      </dsp:txBody>
      <dsp:txXfrm>
        <a:off x="1193340" y="3694331"/>
        <a:ext cx="1641796" cy="656718"/>
      </dsp:txXfrm>
    </dsp:sp>
    <dsp:sp modelId="{6C4C053E-6418-4887-82FD-7BD2115B8D25}">
      <dsp:nvSpPr>
        <dsp:cNvPr id="0" name=""/>
        <dsp:cNvSpPr/>
      </dsp:nvSpPr>
      <dsp:spPr>
        <a:xfrm>
          <a:off x="3442601" y="2380893"/>
          <a:ext cx="1001496" cy="100149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076148-0F1B-410B-A5F4-71AACB012C80}">
      <dsp:nvSpPr>
        <dsp:cNvPr id="0" name=""/>
        <dsp:cNvSpPr/>
      </dsp:nvSpPr>
      <dsp:spPr>
        <a:xfrm>
          <a:off x="3656035" y="2594327"/>
          <a:ext cx="574628" cy="5746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55B4F9-9EA4-4A4E-B557-3678D77EFAD1}">
      <dsp:nvSpPr>
        <dsp:cNvPr id="0" name=""/>
        <dsp:cNvSpPr/>
      </dsp:nvSpPr>
      <dsp:spPr>
        <a:xfrm>
          <a:off x="3122451"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pt-BR" sz="1100" kern="1200"/>
            <a:t>Dependentes</a:t>
          </a:r>
          <a:endParaRPr lang="en-US" sz="1100" kern="1200"/>
        </a:p>
      </dsp:txBody>
      <dsp:txXfrm>
        <a:off x="3122451" y="3694331"/>
        <a:ext cx="1641796" cy="656718"/>
      </dsp:txXfrm>
    </dsp:sp>
    <dsp:sp modelId="{9F8495DA-9117-47FE-9FCF-1A1E1A92ED83}">
      <dsp:nvSpPr>
        <dsp:cNvPr id="0" name=""/>
        <dsp:cNvSpPr/>
      </dsp:nvSpPr>
      <dsp:spPr>
        <a:xfrm>
          <a:off x="5371713" y="2380893"/>
          <a:ext cx="1001496" cy="100149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C2E81D-F7C1-4D2D-B64E-941056CD5BE8}">
      <dsp:nvSpPr>
        <dsp:cNvPr id="0" name=""/>
        <dsp:cNvSpPr/>
      </dsp:nvSpPr>
      <dsp:spPr>
        <a:xfrm>
          <a:off x="5585146" y="2594327"/>
          <a:ext cx="574628" cy="57462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68B530-DF5A-48F3-9C17-C4824D22F54B}">
      <dsp:nvSpPr>
        <dsp:cNvPr id="0" name=""/>
        <dsp:cNvSpPr/>
      </dsp:nvSpPr>
      <dsp:spPr>
        <a:xfrm>
          <a:off x="5051562"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pt-BR" sz="1100" kern="1200"/>
            <a:t>Empréstimos consignados em folha</a:t>
          </a:r>
          <a:endParaRPr lang="en-US" sz="1100" kern="1200"/>
        </a:p>
      </dsp:txBody>
      <dsp:txXfrm>
        <a:off x="5051562" y="3694331"/>
        <a:ext cx="1641796" cy="656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9A0CC-1D04-4BF7-84D3-4C1B86567047}">
      <dsp:nvSpPr>
        <dsp:cNvPr id="0" name=""/>
        <dsp:cNvSpPr/>
      </dsp:nvSpPr>
      <dsp:spPr>
        <a:xfrm>
          <a:off x="0" y="573683"/>
          <a:ext cx="2464593" cy="147875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a:t>Rompimento do vínculo quando da aposentadoria pelo RGPS</a:t>
          </a:r>
          <a:endParaRPr lang="en-US" sz="1600" kern="1200"/>
        </a:p>
      </dsp:txBody>
      <dsp:txXfrm>
        <a:off x="0" y="573683"/>
        <a:ext cx="2464593" cy="1478756"/>
      </dsp:txXfrm>
    </dsp:sp>
    <dsp:sp modelId="{1C38B308-DFF1-4344-B731-278CFC2FA37C}">
      <dsp:nvSpPr>
        <dsp:cNvPr id="0" name=""/>
        <dsp:cNvSpPr/>
      </dsp:nvSpPr>
      <dsp:spPr>
        <a:xfrm>
          <a:off x="2711053" y="573683"/>
          <a:ext cx="2464593" cy="147875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a:t>Proibição de complementação</a:t>
          </a:r>
          <a:endParaRPr lang="en-US" sz="1600" kern="1200"/>
        </a:p>
      </dsp:txBody>
      <dsp:txXfrm>
        <a:off x="2711053" y="573683"/>
        <a:ext cx="2464593" cy="1478756"/>
      </dsp:txXfrm>
    </dsp:sp>
    <dsp:sp modelId="{65A125B5-FDD3-4CEB-8882-857EBF460ADF}">
      <dsp:nvSpPr>
        <dsp:cNvPr id="0" name=""/>
        <dsp:cNvSpPr/>
      </dsp:nvSpPr>
      <dsp:spPr>
        <a:xfrm>
          <a:off x="5422106" y="573683"/>
          <a:ext cx="2464593" cy="147875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a:t>Vedação a incorporação de verbas transitórias</a:t>
          </a:r>
          <a:endParaRPr lang="en-US" sz="1600" kern="1200"/>
        </a:p>
      </dsp:txBody>
      <dsp:txXfrm>
        <a:off x="5422106" y="573683"/>
        <a:ext cx="2464593" cy="1478756"/>
      </dsp:txXfrm>
    </dsp:sp>
    <dsp:sp modelId="{C3E24A40-BCA6-46B7-BE90-9E13E1AA59D9}">
      <dsp:nvSpPr>
        <dsp:cNvPr id="0" name=""/>
        <dsp:cNvSpPr/>
      </dsp:nvSpPr>
      <dsp:spPr>
        <a:xfrm>
          <a:off x="0" y="2298898"/>
          <a:ext cx="2464593" cy="147875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a:t>Transferência de benefícios não previdenciários para o tesouro (incapacidade temporária, salário maternidade, auxílio reclusão, salário família)</a:t>
          </a:r>
          <a:endParaRPr lang="en-US" sz="1600" kern="1200"/>
        </a:p>
      </dsp:txBody>
      <dsp:txXfrm>
        <a:off x="0" y="2298898"/>
        <a:ext cx="2464593" cy="1478756"/>
      </dsp:txXfrm>
    </dsp:sp>
    <dsp:sp modelId="{06FC86A0-9738-492C-AEAC-D9753C57BD65}">
      <dsp:nvSpPr>
        <dsp:cNvPr id="0" name=""/>
        <dsp:cNvSpPr/>
      </dsp:nvSpPr>
      <dsp:spPr>
        <a:xfrm>
          <a:off x="2711053" y="2298898"/>
          <a:ext cx="2464593" cy="147875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a:t>Obrigatoriedade de previdência complementar</a:t>
          </a:r>
          <a:endParaRPr lang="en-US" sz="1600" kern="1200"/>
        </a:p>
      </dsp:txBody>
      <dsp:txXfrm>
        <a:off x="2711053" y="2298898"/>
        <a:ext cx="2464593" cy="1478756"/>
      </dsp:txXfrm>
    </dsp:sp>
    <dsp:sp modelId="{B1935C8C-BAAB-4ED8-9C2A-EECC391780C4}">
      <dsp:nvSpPr>
        <dsp:cNvPr id="0" name=""/>
        <dsp:cNvSpPr/>
      </dsp:nvSpPr>
      <dsp:spPr>
        <a:xfrm>
          <a:off x="5422106" y="2298898"/>
          <a:ext cx="2464593" cy="147875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a:t>Parcelamento somente inferior a 60 meses</a:t>
          </a:r>
          <a:endParaRPr lang="en-US" sz="1600" kern="1200"/>
        </a:p>
      </dsp:txBody>
      <dsp:txXfrm>
        <a:off x="5422106" y="2298898"/>
        <a:ext cx="2464593" cy="147875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4FE16D6-A2B1-48AB-8054-0F2BCB21DE2C}" type="datetimeFigureOut">
              <a:rPr lang="pt-BR" smtClean="0"/>
              <a:t>14/02/2020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121F83-7AFD-4BB5-A0F3-996A6C4F715C}" type="slidenum">
              <a:rPr lang="pt-BR" smtClean="0"/>
              <a:t>‹nº›</a:t>
            </a:fld>
            <a:endParaRPr lang="pt-BR"/>
          </a:p>
        </p:txBody>
      </p:sp>
    </p:spTree>
    <p:extLst>
      <p:ext uri="{BB962C8B-B14F-4D97-AF65-F5344CB8AC3E}">
        <p14:creationId xmlns:p14="http://schemas.microsoft.com/office/powerpoint/2010/main" val="410055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4FE16D6-A2B1-48AB-8054-0F2BCB21DE2C}" type="datetimeFigureOut">
              <a:rPr lang="pt-BR" smtClean="0"/>
              <a:t>14/02/2020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121F83-7AFD-4BB5-A0F3-996A6C4F715C}" type="slidenum">
              <a:rPr lang="pt-BR" smtClean="0"/>
              <a:t>‹nº›</a:t>
            </a:fld>
            <a:endParaRPr lang="pt-BR"/>
          </a:p>
        </p:txBody>
      </p:sp>
    </p:spTree>
    <p:extLst>
      <p:ext uri="{BB962C8B-B14F-4D97-AF65-F5344CB8AC3E}">
        <p14:creationId xmlns:p14="http://schemas.microsoft.com/office/powerpoint/2010/main" val="409542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4FE16D6-A2B1-48AB-8054-0F2BCB21DE2C}" type="datetimeFigureOut">
              <a:rPr lang="pt-BR" smtClean="0"/>
              <a:t>14/02/2020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121F83-7AFD-4BB5-A0F3-996A6C4F715C}" type="slidenum">
              <a:rPr lang="pt-BR" smtClean="0"/>
              <a:t>‹nº›</a:t>
            </a:fld>
            <a:endParaRPr lang="pt-BR"/>
          </a:p>
        </p:txBody>
      </p:sp>
    </p:spTree>
    <p:extLst>
      <p:ext uri="{BB962C8B-B14F-4D97-AF65-F5344CB8AC3E}">
        <p14:creationId xmlns:p14="http://schemas.microsoft.com/office/powerpoint/2010/main" val="2865487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4FE16D6-A2B1-48AB-8054-0F2BCB21DE2C}" type="datetimeFigureOut">
              <a:rPr lang="pt-BR" smtClean="0"/>
              <a:t>14/02/2020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121F83-7AFD-4BB5-A0F3-996A6C4F715C}" type="slidenum">
              <a:rPr lang="pt-BR" smtClean="0"/>
              <a:t>‹nº›</a:t>
            </a:fld>
            <a:endParaRPr lang="pt-BR"/>
          </a:p>
        </p:txBody>
      </p:sp>
    </p:spTree>
    <p:extLst>
      <p:ext uri="{BB962C8B-B14F-4D97-AF65-F5344CB8AC3E}">
        <p14:creationId xmlns:p14="http://schemas.microsoft.com/office/powerpoint/2010/main" val="75754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B4FE16D6-A2B1-48AB-8054-0F2BCB21DE2C}" type="datetimeFigureOut">
              <a:rPr lang="pt-BR" smtClean="0"/>
              <a:t>14/02/2020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121F83-7AFD-4BB5-A0F3-996A6C4F715C}" type="slidenum">
              <a:rPr lang="pt-BR" smtClean="0"/>
              <a:t>‹nº›</a:t>
            </a:fld>
            <a:endParaRPr lang="pt-BR"/>
          </a:p>
        </p:txBody>
      </p:sp>
    </p:spTree>
    <p:extLst>
      <p:ext uri="{BB962C8B-B14F-4D97-AF65-F5344CB8AC3E}">
        <p14:creationId xmlns:p14="http://schemas.microsoft.com/office/powerpoint/2010/main" val="2729185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4FE16D6-A2B1-48AB-8054-0F2BCB21DE2C}" type="datetimeFigureOut">
              <a:rPr lang="pt-BR" smtClean="0"/>
              <a:t>14/02/2020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121F83-7AFD-4BB5-A0F3-996A6C4F715C}" type="slidenum">
              <a:rPr lang="pt-BR" smtClean="0"/>
              <a:t>‹nº›</a:t>
            </a:fld>
            <a:endParaRPr lang="pt-BR"/>
          </a:p>
        </p:txBody>
      </p:sp>
    </p:spTree>
    <p:extLst>
      <p:ext uri="{BB962C8B-B14F-4D97-AF65-F5344CB8AC3E}">
        <p14:creationId xmlns:p14="http://schemas.microsoft.com/office/powerpoint/2010/main" val="3205255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4FE16D6-A2B1-48AB-8054-0F2BCB21DE2C}" type="datetimeFigureOut">
              <a:rPr lang="pt-BR" smtClean="0"/>
              <a:t>14/02/2020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F121F83-7AFD-4BB5-A0F3-996A6C4F715C}" type="slidenum">
              <a:rPr lang="pt-BR" smtClean="0"/>
              <a:t>‹nº›</a:t>
            </a:fld>
            <a:endParaRPr lang="pt-BR"/>
          </a:p>
        </p:txBody>
      </p:sp>
    </p:spTree>
    <p:extLst>
      <p:ext uri="{BB962C8B-B14F-4D97-AF65-F5344CB8AC3E}">
        <p14:creationId xmlns:p14="http://schemas.microsoft.com/office/powerpoint/2010/main" val="3983383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4FE16D6-A2B1-48AB-8054-0F2BCB21DE2C}" type="datetimeFigureOut">
              <a:rPr lang="pt-BR" smtClean="0"/>
              <a:t>14/02/2020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F121F83-7AFD-4BB5-A0F3-996A6C4F715C}" type="slidenum">
              <a:rPr lang="pt-BR" smtClean="0"/>
              <a:t>‹nº›</a:t>
            </a:fld>
            <a:endParaRPr lang="pt-BR"/>
          </a:p>
        </p:txBody>
      </p:sp>
    </p:spTree>
    <p:extLst>
      <p:ext uri="{BB962C8B-B14F-4D97-AF65-F5344CB8AC3E}">
        <p14:creationId xmlns:p14="http://schemas.microsoft.com/office/powerpoint/2010/main" val="147270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4FE16D6-A2B1-48AB-8054-0F2BCB21DE2C}" type="datetimeFigureOut">
              <a:rPr lang="pt-BR" smtClean="0"/>
              <a:t>14/02/2020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F121F83-7AFD-4BB5-A0F3-996A6C4F715C}" type="slidenum">
              <a:rPr lang="pt-BR" smtClean="0"/>
              <a:t>‹nº›</a:t>
            </a:fld>
            <a:endParaRPr lang="pt-BR"/>
          </a:p>
        </p:txBody>
      </p:sp>
    </p:spTree>
    <p:extLst>
      <p:ext uri="{BB962C8B-B14F-4D97-AF65-F5344CB8AC3E}">
        <p14:creationId xmlns:p14="http://schemas.microsoft.com/office/powerpoint/2010/main" val="136479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B4FE16D6-A2B1-48AB-8054-0F2BCB21DE2C}" type="datetimeFigureOut">
              <a:rPr lang="pt-BR" smtClean="0"/>
              <a:t>14/02/2020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121F83-7AFD-4BB5-A0F3-996A6C4F715C}" type="slidenum">
              <a:rPr lang="pt-BR" smtClean="0"/>
              <a:t>‹nº›</a:t>
            </a:fld>
            <a:endParaRPr lang="pt-BR"/>
          </a:p>
        </p:txBody>
      </p:sp>
    </p:spTree>
    <p:extLst>
      <p:ext uri="{BB962C8B-B14F-4D97-AF65-F5344CB8AC3E}">
        <p14:creationId xmlns:p14="http://schemas.microsoft.com/office/powerpoint/2010/main" val="115116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B4FE16D6-A2B1-48AB-8054-0F2BCB21DE2C}" type="datetimeFigureOut">
              <a:rPr lang="pt-BR" smtClean="0"/>
              <a:t>14/02/2020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121F83-7AFD-4BB5-A0F3-996A6C4F715C}" type="slidenum">
              <a:rPr lang="pt-BR" smtClean="0"/>
              <a:t>‹nº›</a:t>
            </a:fld>
            <a:endParaRPr lang="pt-BR"/>
          </a:p>
        </p:txBody>
      </p:sp>
    </p:spTree>
    <p:extLst>
      <p:ext uri="{BB962C8B-B14F-4D97-AF65-F5344CB8AC3E}">
        <p14:creationId xmlns:p14="http://schemas.microsoft.com/office/powerpoint/2010/main" val="3423671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E16D6-A2B1-48AB-8054-0F2BCB21DE2C}" type="datetimeFigureOut">
              <a:rPr lang="pt-BR" smtClean="0"/>
              <a:t>14/02/2020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21F83-7AFD-4BB5-A0F3-996A6C4F715C}" type="slidenum">
              <a:rPr lang="pt-BR" smtClean="0"/>
              <a:t>‹nº›</a:t>
            </a:fld>
            <a:endParaRPr lang="pt-BR"/>
          </a:p>
        </p:txBody>
      </p:sp>
    </p:spTree>
    <p:extLst>
      <p:ext uri="{BB962C8B-B14F-4D97-AF65-F5344CB8AC3E}">
        <p14:creationId xmlns:p14="http://schemas.microsoft.com/office/powerpoint/2010/main" val="568364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logdoibre.fgv.br/posts/o-impacto-do-elevado-gasto-previdenciario-no-brasil-na-poupanca-domestica"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jpg"/></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pt-BR" dirty="0"/>
              <a:t>Velha Previdência e Nova Previdência</a:t>
            </a:r>
          </a:p>
        </p:txBody>
      </p:sp>
      <p:sp>
        <p:nvSpPr>
          <p:cNvPr id="3" name="Subtítulo 2"/>
          <p:cNvSpPr>
            <a:spLocks noGrp="1"/>
          </p:cNvSpPr>
          <p:nvPr>
            <p:ph type="subTitle" idx="1"/>
          </p:nvPr>
        </p:nvSpPr>
        <p:spPr/>
        <p:txBody>
          <a:bodyPr/>
          <a:lstStyle/>
          <a:p>
            <a:r>
              <a:rPr lang="pt-BR" dirty="0"/>
              <a:t>Alexandre Manir Figueiredo Sarquis</a:t>
            </a:r>
          </a:p>
        </p:txBody>
      </p:sp>
    </p:spTree>
    <p:extLst>
      <p:ext uri="{BB962C8B-B14F-4D97-AF65-F5344CB8AC3E}">
        <p14:creationId xmlns:p14="http://schemas.microsoft.com/office/powerpoint/2010/main" val="317063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2724" y="184336"/>
            <a:ext cx="6962835" cy="1405965"/>
          </a:xfrm>
        </p:spPr>
        <p:txBody>
          <a:bodyPr vert="horz" lIns="91440" tIns="45720" rIns="91440" bIns="45720" rtlCol="0" anchor="b">
            <a:normAutofit/>
          </a:bodyPr>
          <a:lstStyle/>
          <a:p>
            <a:pPr>
              <a:lnSpc>
                <a:spcPct val="90000"/>
              </a:lnSpc>
            </a:pPr>
            <a:r>
              <a:rPr lang="en-US"/>
              <a:t>Pirâmides Populacionais</a:t>
            </a:r>
            <a:endParaRPr lang="en-US" dirty="0"/>
          </a:p>
        </p:txBody>
      </p:sp>
      <p:pic>
        <p:nvPicPr>
          <p:cNvPr id="4" name="Espaço Reservado para Conteúdo 3">
            <a:extLst>
              <a:ext uri="{FF2B5EF4-FFF2-40B4-BE49-F238E27FC236}">
                <a16:creationId xmlns:a16="http://schemas.microsoft.com/office/drawing/2014/main" id="{D8832957-8C74-4FFD-80DE-6E432B248699}"/>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r="-1" b="9039"/>
          <a:stretch/>
        </p:blipFill>
        <p:spPr bwMode="auto">
          <a:xfrm>
            <a:off x="-808" y="3076855"/>
            <a:ext cx="9141713" cy="3118224"/>
          </a:xfrm>
          <a:prstGeom prst="rect">
            <a:avLst/>
          </a:prstGeom>
          <a:noFill/>
        </p:spPr>
      </p:pic>
    </p:spTree>
    <p:extLst>
      <p:ext uri="{BB962C8B-B14F-4D97-AF65-F5344CB8AC3E}">
        <p14:creationId xmlns:p14="http://schemas.microsoft.com/office/powerpoint/2010/main" val="3776543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6696" y="4675886"/>
            <a:ext cx="2763774" cy="1608328"/>
          </a:xfrm>
        </p:spPr>
        <p:txBody>
          <a:bodyPr>
            <a:normAutofit/>
          </a:bodyPr>
          <a:lstStyle/>
          <a:p>
            <a:r>
              <a:rPr lang="pt-BR" sz="3100" dirty="0"/>
              <a:t>Exemplo</a:t>
            </a:r>
          </a:p>
        </p:txBody>
      </p:sp>
      <p:pic>
        <p:nvPicPr>
          <p:cNvPr id="4" name="Imagem 3">
            <a:extLst>
              <a:ext uri="{FF2B5EF4-FFF2-40B4-BE49-F238E27FC236}">
                <a16:creationId xmlns:a16="http://schemas.microsoft.com/office/drawing/2014/main" id="{BB19CF6A-4B15-4052-AC2C-F244B0B2DD98}"/>
              </a:ext>
            </a:extLst>
          </p:cNvPr>
          <p:cNvPicPr/>
          <p:nvPr/>
        </p:nvPicPr>
        <p:blipFill rotWithShape="1">
          <a:blip r:embed="rId2"/>
          <a:srcRect l="5376" r="10381" b="2"/>
          <a:stretch/>
        </p:blipFill>
        <p:spPr>
          <a:xfrm>
            <a:off x="1638300" y="749300"/>
            <a:ext cx="5867400" cy="3343043"/>
          </a:xfrm>
          <a:prstGeom prst="rect">
            <a:avLst/>
          </a:prstGeom>
        </p:spPr>
      </p:pic>
      <p:sp>
        <p:nvSpPr>
          <p:cNvPr id="3" name="Espaço Reservado para Conteúdo 2"/>
          <p:cNvSpPr>
            <a:spLocks noGrp="1"/>
          </p:cNvSpPr>
          <p:nvPr>
            <p:ph idx="1"/>
          </p:nvPr>
        </p:nvSpPr>
        <p:spPr>
          <a:xfrm>
            <a:off x="3648075" y="4675886"/>
            <a:ext cx="5006720" cy="1605083"/>
          </a:xfrm>
        </p:spPr>
        <p:txBody>
          <a:bodyPr anchor="ctr">
            <a:normAutofit/>
          </a:bodyPr>
          <a:lstStyle/>
          <a:p>
            <a:r>
              <a:rPr lang="pt-BR" sz="1700" dirty="0"/>
              <a:t>África Subsaariana</a:t>
            </a:r>
          </a:p>
        </p:txBody>
      </p:sp>
    </p:spTree>
    <p:extLst>
      <p:ext uri="{BB962C8B-B14F-4D97-AF65-F5344CB8AC3E}">
        <p14:creationId xmlns:p14="http://schemas.microsoft.com/office/powerpoint/2010/main" val="3441030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esultado de imagem para piramide populacional japão">
            <a:extLst>
              <a:ext uri="{FF2B5EF4-FFF2-40B4-BE49-F238E27FC236}">
                <a16:creationId xmlns:a16="http://schemas.microsoft.com/office/drawing/2014/main" id="{F4300B49-AF3A-4F8E-9E9A-1360296E96A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7666"/>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845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a:extLst>
              <a:ext uri="{FF2B5EF4-FFF2-40B4-BE49-F238E27FC236}">
                <a16:creationId xmlns:a16="http://schemas.microsoft.com/office/drawing/2014/main" id="{861397D6-C7F3-43B2-9830-478257075732}"/>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107504" y="1772817"/>
            <a:ext cx="8928992" cy="4176464"/>
          </a:xfrm>
          <a:prstGeom prst="rect">
            <a:avLst/>
          </a:prstGeom>
          <a:noFill/>
        </p:spPr>
      </p:pic>
    </p:spTree>
    <p:extLst>
      <p:ext uri="{BB962C8B-B14F-4D97-AF65-F5344CB8AC3E}">
        <p14:creationId xmlns:p14="http://schemas.microsoft.com/office/powerpoint/2010/main" val="43387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4981" y="4462044"/>
            <a:ext cx="8579094"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ECFCCF0-7CF6-45CF-B54B-6DD70E8C29BB}"/>
              </a:ext>
            </a:extLst>
          </p:cNvPr>
          <p:cNvSpPr>
            <a:spLocks noGrp="1"/>
          </p:cNvSpPr>
          <p:nvPr>
            <p:ph type="title"/>
          </p:nvPr>
        </p:nvSpPr>
        <p:spPr>
          <a:xfrm>
            <a:off x="486952" y="4615840"/>
            <a:ext cx="2913856" cy="1526741"/>
          </a:xfrm>
        </p:spPr>
        <p:txBody>
          <a:bodyPr>
            <a:normAutofit/>
          </a:bodyPr>
          <a:lstStyle/>
          <a:p>
            <a:pPr algn="r"/>
            <a:r>
              <a:rPr lang="pt-BR" sz="2600" dirty="0">
                <a:solidFill>
                  <a:schemeClr val="bg1"/>
                </a:solidFill>
              </a:rPr>
              <a:t>Gasto em previdência exercício 2015</a:t>
            </a:r>
          </a:p>
        </p:txBody>
      </p:sp>
      <p:pic>
        <p:nvPicPr>
          <p:cNvPr id="7" name="Imagem 6">
            <a:extLst>
              <a:ext uri="{FF2B5EF4-FFF2-40B4-BE49-F238E27FC236}">
                <a16:creationId xmlns:a16="http://schemas.microsoft.com/office/drawing/2014/main" id="{7D349692-6C59-4221-9ADC-0D9A2D04420B}"/>
              </a:ext>
            </a:extLst>
          </p:cNvPr>
          <p:cNvPicPr>
            <a:picLocks noChangeAspect="1"/>
          </p:cNvPicPr>
          <p:nvPr/>
        </p:nvPicPr>
        <p:blipFill>
          <a:blip r:embed="rId2"/>
          <a:stretch>
            <a:fillRect/>
          </a:stretch>
        </p:blipFill>
        <p:spPr>
          <a:xfrm>
            <a:off x="0" y="0"/>
            <a:ext cx="9144000" cy="4371215"/>
          </a:xfrm>
          <a:prstGeom prst="rect">
            <a:avLst/>
          </a:prstGeom>
        </p:spPr>
      </p:pic>
      <p:cxnSp>
        <p:nvCxnSpPr>
          <p:cNvPr id="14" name="Straight Connector 13">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554904"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a:extLst>
              <a:ext uri="{FF2B5EF4-FFF2-40B4-BE49-F238E27FC236}">
                <a16:creationId xmlns:a16="http://schemas.microsoft.com/office/drawing/2014/main" id="{70F9C612-7F34-4F49-AC89-D3856F5CE191}"/>
              </a:ext>
            </a:extLst>
          </p:cNvPr>
          <p:cNvSpPr>
            <a:spLocks noGrp="1"/>
          </p:cNvSpPr>
          <p:nvPr>
            <p:ph idx="1"/>
          </p:nvPr>
        </p:nvSpPr>
        <p:spPr>
          <a:xfrm>
            <a:off x="3709002" y="4615840"/>
            <a:ext cx="4957440" cy="1526741"/>
          </a:xfrm>
        </p:spPr>
        <p:txBody>
          <a:bodyPr anchor="ctr">
            <a:normAutofit/>
          </a:bodyPr>
          <a:lstStyle/>
          <a:p>
            <a:endParaRPr lang="pt-BR" sz="1900">
              <a:solidFill>
                <a:schemeClr val="bg1"/>
              </a:solidFill>
            </a:endParaRPr>
          </a:p>
        </p:txBody>
      </p:sp>
    </p:spTree>
    <p:extLst>
      <p:ext uri="{BB962C8B-B14F-4D97-AF65-F5344CB8AC3E}">
        <p14:creationId xmlns:p14="http://schemas.microsoft.com/office/powerpoint/2010/main" val="111654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DC3166-3CC6-4D3B-AE78-E314F5D4B4A4}"/>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98FFBB80-4B1B-46CD-94FB-443C7DD18195}"/>
              </a:ext>
            </a:extLst>
          </p:cNvPr>
          <p:cNvSpPr>
            <a:spLocks noGrp="1"/>
          </p:cNvSpPr>
          <p:nvPr>
            <p:ph idx="1"/>
          </p:nvPr>
        </p:nvSpPr>
        <p:spPr/>
        <p:txBody>
          <a:bodyPr/>
          <a:lstStyle/>
          <a:p>
            <a:endParaRPr lang="pt-BR" dirty="0"/>
          </a:p>
        </p:txBody>
      </p:sp>
      <p:pic>
        <p:nvPicPr>
          <p:cNvPr id="3074" name="Picture 2" descr="Resultado de imagem para gasto percentual do pib com previdencia">
            <a:extLst>
              <a:ext uri="{FF2B5EF4-FFF2-40B4-BE49-F238E27FC236}">
                <a16:creationId xmlns:a16="http://schemas.microsoft.com/office/drawing/2014/main" id="{968FAA88-B938-4CF7-AF0C-6C0F7A562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838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8055"/>
            <a:ext cx="5401456" cy="150876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0D8C8A44-35E2-4526-8E72-843844384EC6}"/>
              </a:ext>
            </a:extLst>
          </p:cNvPr>
          <p:cNvSpPr>
            <a:spLocks noGrp="1"/>
          </p:cNvSpPr>
          <p:nvPr>
            <p:ph type="title"/>
          </p:nvPr>
        </p:nvSpPr>
        <p:spPr>
          <a:xfrm>
            <a:off x="582930" y="694944"/>
            <a:ext cx="4957791" cy="1042416"/>
          </a:xfrm>
        </p:spPr>
        <p:txBody>
          <a:bodyPr>
            <a:normAutofit fontScale="90000"/>
          </a:bodyPr>
          <a:lstStyle/>
          <a:p>
            <a:r>
              <a:rPr lang="pt-BR" sz="3700" dirty="0">
                <a:solidFill>
                  <a:srgbClr val="FFFFFF"/>
                </a:solidFill>
              </a:rPr>
              <a:t>Ao lado de quem queremos estar?</a:t>
            </a:r>
          </a:p>
        </p:txBody>
      </p:sp>
      <p:sp>
        <p:nvSpPr>
          <p:cNvPr id="73" name="Rectangle 7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4316" y="450222"/>
            <a:ext cx="1396288" cy="1506594"/>
          </a:xfrm>
          <a:prstGeom prst="rect">
            <a:avLst/>
          </a:prstGeom>
          <a:solidFill>
            <a:srgbClr val="168D16">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Rectangle 7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2735" y="453269"/>
            <a:ext cx="1397074"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76">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2130552"/>
            <a:ext cx="5404104" cy="4270248"/>
          </a:xfrm>
          <a:prstGeom prst="rect">
            <a:avLst/>
          </a:prstGeom>
          <a:solidFill>
            <a:srgbClr val="168D16">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098" name="Picture 2" descr="Resultado de imagem para gasto percentual do pib com previdencia">
            <a:extLst>
              <a:ext uri="{FF2B5EF4-FFF2-40B4-BE49-F238E27FC236}">
                <a16:creationId xmlns:a16="http://schemas.microsoft.com/office/drawing/2014/main" id="{B77E388E-E33C-4A8B-9E62-5C78D2E1A8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46971" y="2276872"/>
            <a:ext cx="5401456" cy="3970070"/>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4316" y="2127680"/>
            <a:ext cx="2915493"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1F0D36F1-A998-470A-940F-BD5336A697D9}"/>
              </a:ext>
            </a:extLst>
          </p:cNvPr>
          <p:cNvSpPr>
            <a:spLocks noGrp="1"/>
          </p:cNvSpPr>
          <p:nvPr>
            <p:ph idx="1"/>
          </p:nvPr>
        </p:nvSpPr>
        <p:spPr>
          <a:xfrm>
            <a:off x="5906710" y="2393792"/>
            <a:ext cx="2887531" cy="3740893"/>
          </a:xfrm>
        </p:spPr>
        <p:txBody>
          <a:bodyPr anchor="ctr">
            <a:normAutofit/>
          </a:bodyPr>
          <a:lstStyle/>
          <a:p>
            <a:pPr marL="0" indent="0">
              <a:buNone/>
            </a:pPr>
            <a:r>
              <a:rPr lang="pt-BR" sz="1200" dirty="0">
                <a:hlinkClick r:id="rId3"/>
              </a:rPr>
              <a:t>https://blogdoibre.fgv.br/posts/o-impacto-do-elevado-gasto-previdenciario-no-brasil-na-poupanca-domestica</a:t>
            </a:r>
            <a:endParaRPr lang="pt-BR" sz="1200" dirty="0"/>
          </a:p>
        </p:txBody>
      </p:sp>
    </p:spTree>
    <p:extLst>
      <p:ext uri="{BB962C8B-B14F-4D97-AF65-F5344CB8AC3E}">
        <p14:creationId xmlns:p14="http://schemas.microsoft.com/office/powerpoint/2010/main" val="2072590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5DF345-01B1-487E-87E4-71F9DDB46063}"/>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id="{7F92BF03-76DC-4D94-A9D7-CCC499F561FF}"/>
              </a:ext>
            </a:extLst>
          </p:cNvPr>
          <p:cNvSpPr>
            <a:spLocks noGrp="1"/>
          </p:cNvSpPr>
          <p:nvPr>
            <p:ph idx="1"/>
          </p:nvPr>
        </p:nvSpPr>
        <p:spPr/>
        <p:txBody>
          <a:bodyPr/>
          <a:lstStyle/>
          <a:p>
            <a:endParaRPr lang="pt-BR"/>
          </a:p>
        </p:txBody>
      </p:sp>
      <p:graphicFrame>
        <p:nvGraphicFramePr>
          <p:cNvPr id="4" name="Gráfico 3">
            <a:extLst>
              <a:ext uri="{FF2B5EF4-FFF2-40B4-BE49-F238E27FC236}">
                <a16:creationId xmlns:a16="http://schemas.microsoft.com/office/drawing/2014/main" id="{46B80D98-4F71-40FA-BA96-F3B4CCCC5716}"/>
              </a:ext>
            </a:extLst>
          </p:cNvPr>
          <p:cNvGraphicFramePr>
            <a:graphicFrameLocks/>
          </p:cNvGraphicFramePr>
          <p:nvPr/>
        </p:nvGraphicFramePr>
        <p:xfrm>
          <a:off x="143508" y="620688"/>
          <a:ext cx="8856984" cy="5616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4097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C8BB4-9746-472F-9DDA-1855BA96C237}"/>
              </a:ext>
            </a:extLst>
          </p:cNvPr>
          <p:cNvSpPr>
            <a:spLocks noGrp="1"/>
          </p:cNvSpPr>
          <p:nvPr>
            <p:ph type="title"/>
          </p:nvPr>
        </p:nvSpPr>
        <p:spPr>
          <a:xfrm>
            <a:off x="628650" y="365125"/>
            <a:ext cx="7886700" cy="1325563"/>
          </a:xfrm>
        </p:spPr>
        <p:txBody>
          <a:bodyPr>
            <a:normAutofit/>
          </a:bodyPr>
          <a:lstStyle/>
          <a:p>
            <a:endParaRPr lang="pt-BR" dirty="0"/>
          </a:p>
        </p:txBody>
      </p:sp>
      <p:graphicFrame>
        <p:nvGraphicFramePr>
          <p:cNvPr id="7" name="Gráfico 3">
            <a:extLst>
              <a:ext uri="{FF2B5EF4-FFF2-40B4-BE49-F238E27FC236}">
                <a16:creationId xmlns:a16="http://schemas.microsoft.com/office/drawing/2014/main" id="{AF98A52F-A8B4-4E1D-ABBF-566ACE338F69}"/>
              </a:ext>
            </a:extLst>
          </p:cNvPr>
          <p:cNvGraphicFramePr>
            <a:graphicFrameLocks noGrp="1"/>
          </p:cNvGraphicFramePr>
          <p:nvPr>
            <p:ph idx="1"/>
            <p:extLst>
              <p:ext uri="{D42A27DB-BD31-4B8C-83A1-F6EECF244321}">
                <p14:modId xmlns:p14="http://schemas.microsoft.com/office/powerpoint/2010/main" val="3260320483"/>
              </p:ext>
            </p:extLst>
          </p:nvPr>
        </p:nvGraphicFramePr>
        <p:xfrm>
          <a:off x="179512" y="365125"/>
          <a:ext cx="8640960" cy="6127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1712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D2B4E076-CE9B-4760-9E72-A65A79A1A817}"/>
              </a:ext>
            </a:extLst>
          </p:cNvPr>
          <p:cNvSpPr>
            <a:spLocks noGrp="1"/>
          </p:cNvSpPr>
          <p:nvPr>
            <p:ph type="title"/>
          </p:nvPr>
        </p:nvSpPr>
        <p:spPr>
          <a:xfrm>
            <a:off x="647271" y="1012004"/>
            <a:ext cx="2562119" cy="4795408"/>
          </a:xfrm>
        </p:spPr>
        <p:txBody>
          <a:bodyPr>
            <a:normAutofit/>
          </a:bodyPr>
          <a:lstStyle/>
          <a:p>
            <a:r>
              <a:rPr lang="pt-BR">
                <a:solidFill>
                  <a:srgbClr val="FFFFFF"/>
                </a:solidFill>
              </a:rPr>
              <a:t>O que a Reforma Trouxe</a:t>
            </a:r>
          </a:p>
        </p:txBody>
      </p:sp>
      <p:graphicFrame>
        <p:nvGraphicFramePr>
          <p:cNvPr id="5" name="Espaço Reservado para Conteúdo 2">
            <a:extLst>
              <a:ext uri="{FF2B5EF4-FFF2-40B4-BE49-F238E27FC236}">
                <a16:creationId xmlns:a16="http://schemas.microsoft.com/office/drawing/2014/main" id="{12E0C834-10C3-4719-B5AD-961CAA49DFEA}"/>
              </a:ext>
            </a:extLst>
          </p:cNvPr>
          <p:cNvGraphicFramePr>
            <a:graphicFrameLocks noGrp="1"/>
          </p:cNvGraphicFramePr>
          <p:nvPr>
            <p:ph idx="1"/>
            <p:extLst>
              <p:ext uri="{D42A27DB-BD31-4B8C-83A1-F6EECF244321}">
                <p14:modId xmlns:p14="http://schemas.microsoft.com/office/powerpoint/2010/main" val="2149971206"/>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8097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ço Reservado para Conteúdo 4" descr="Uma imagem contendo texto&#10;&#10;Descrição gerada automaticamente">
            <a:extLst>
              <a:ext uri="{FF2B5EF4-FFF2-40B4-BE49-F238E27FC236}">
                <a16:creationId xmlns:a16="http://schemas.microsoft.com/office/drawing/2014/main" id="{B9F75247-0F78-4046-BDB8-C0AB96E4485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598"/>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EF126D3-DC16-4173-BF71-A430BA9CAC72}"/>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nSpc>
                <a:spcPct val="90000"/>
              </a:lnSpc>
            </a:pPr>
            <a:r>
              <a:rPr lang="en-US" sz="3100">
                <a:solidFill>
                  <a:schemeClr val="tx1">
                    <a:lumMod val="85000"/>
                    <a:lumOff val="15000"/>
                  </a:schemeClr>
                </a:solidFill>
              </a:rPr>
              <a:t>Evolução da Previdência</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 name="Espaço Reservado para Número de Slide 5">
            <a:extLst>
              <a:ext uri="{FF2B5EF4-FFF2-40B4-BE49-F238E27FC236}">
                <a16:creationId xmlns:a16="http://schemas.microsoft.com/office/drawing/2014/main" id="{DA21978A-DAFE-47DF-968A-D4DC35283FC7}"/>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450"/>
              </a:spcAft>
            </a:pPr>
            <a:fld id="{E78A3978-DD47-48EE-B0CC-4F32FF94AE19}" type="slidenum">
              <a:rPr lang="en-US">
                <a:solidFill>
                  <a:srgbClr val="FFFFFF"/>
                </a:solidFill>
              </a:rPr>
              <a:pPr defTabSz="457200">
                <a:spcAft>
                  <a:spcPts val="450"/>
                </a:spcAft>
              </a:pPr>
              <a:t>2</a:t>
            </a:fld>
            <a:r>
              <a:rPr lang="en-US">
                <a:solidFill>
                  <a:srgbClr val="FFFFFF"/>
                </a:solidFill>
              </a:rPr>
              <a:t>/</a:t>
            </a:r>
          </a:p>
        </p:txBody>
      </p:sp>
    </p:spTree>
    <p:extLst>
      <p:ext uri="{BB962C8B-B14F-4D97-AF65-F5344CB8AC3E}">
        <p14:creationId xmlns:p14="http://schemas.microsoft.com/office/powerpoint/2010/main" val="795395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25E07-F8C6-4DAC-88F2-0FC0037CB0C9}"/>
              </a:ext>
            </a:extLst>
          </p:cNvPr>
          <p:cNvSpPr>
            <a:spLocks noGrp="1"/>
          </p:cNvSpPr>
          <p:nvPr>
            <p:ph type="title"/>
          </p:nvPr>
        </p:nvSpPr>
        <p:spPr>
          <a:xfrm>
            <a:off x="628650" y="365125"/>
            <a:ext cx="7886700" cy="1325563"/>
          </a:xfrm>
        </p:spPr>
        <p:txBody>
          <a:bodyPr>
            <a:normAutofit/>
          </a:bodyPr>
          <a:lstStyle/>
          <a:p>
            <a:r>
              <a:rPr lang="pt-BR" dirty="0"/>
              <a:t>O que cabe a municípios regular</a:t>
            </a:r>
          </a:p>
        </p:txBody>
      </p:sp>
      <p:graphicFrame>
        <p:nvGraphicFramePr>
          <p:cNvPr id="5" name="Espaço Reservado para Conteúdo 2">
            <a:extLst>
              <a:ext uri="{FF2B5EF4-FFF2-40B4-BE49-F238E27FC236}">
                <a16:creationId xmlns:a16="http://schemas.microsoft.com/office/drawing/2014/main" id="{3FACFDA5-9358-43A9-AD36-6285C334AA34}"/>
              </a:ext>
            </a:extLst>
          </p:cNvPr>
          <p:cNvGraphicFramePr>
            <a:graphicFrameLocks noGrp="1"/>
          </p:cNvGraphicFramePr>
          <p:nvPr>
            <p:ph idx="1"/>
            <p:extLst>
              <p:ext uri="{D42A27DB-BD31-4B8C-83A1-F6EECF244321}">
                <p14:modId xmlns:p14="http://schemas.microsoft.com/office/powerpoint/2010/main" val="133484033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0079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02320E-157D-4C1E-8AA9-A015B577123F}"/>
              </a:ext>
            </a:extLst>
          </p:cNvPr>
          <p:cNvSpPr>
            <a:spLocks noGrp="1"/>
          </p:cNvSpPr>
          <p:nvPr>
            <p:ph type="title"/>
          </p:nvPr>
        </p:nvSpPr>
        <p:spPr>
          <a:xfrm>
            <a:off x="628650" y="365125"/>
            <a:ext cx="7886700" cy="1325563"/>
          </a:xfrm>
        </p:spPr>
        <p:txBody>
          <a:bodyPr>
            <a:normAutofit/>
          </a:bodyPr>
          <a:lstStyle/>
          <a:p>
            <a:r>
              <a:rPr lang="pt-BR" dirty="0"/>
              <a:t>O que já entra em vigor?</a:t>
            </a:r>
          </a:p>
        </p:txBody>
      </p:sp>
      <p:graphicFrame>
        <p:nvGraphicFramePr>
          <p:cNvPr id="5" name="Espaço Reservado para Conteúdo 2">
            <a:extLst>
              <a:ext uri="{FF2B5EF4-FFF2-40B4-BE49-F238E27FC236}">
                <a16:creationId xmlns:a16="http://schemas.microsoft.com/office/drawing/2014/main" id="{D4E0B5F5-2C1C-4A11-9C36-03B6A5E52607}"/>
              </a:ext>
            </a:extLst>
          </p:cNvPr>
          <p:cNvGraphicFramePr>
            <a:graphicFrameLocks noGrp="1"/>
          </p:cNvGraphicFramePr>
          <p:nvPr>
            <p:ph idx="1"/>
            <p:extLst>
              <p:ext uri="{D42A27DB-BD31-4B8C-83A1-F6EECF244321}">
                <p14:modId xmlns:p14="http://schemas.microsoft.com/office/powerpoint/2010/main" val="404214367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7034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81DBA6-45E8-46BE-B9CB-F782ED31B0C5}"/>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53D22642-63A5-4B72-8EF7-98BCBDEAC5F3}"/>
              </a:ext>
            </a:extLst>
          </p:cNvPr>
          <p:cNvSpPr>
            <a:spLocks noGrp="1"/>
          </p:cNvSpPr>
          <p:nvPr>
            <p:ph idx="1"/>
          </p:nvPr>
        </p:nvSpPr>
        <p:spPr/>
        <p:txBody>
          <a:bodyPr/>
          <a:lstStyle/>
          <a:p>
            <a:endParaRPr lang="pt-BR"/>
          </a:p>
        </p:txBody>
      </p:sp>
      <p:graphicFrame>
        <p:nvGraphicFramePr>
          <p:cNvPr id="4" name="object 75">
            <a:extLst>
              <a:ext uri="{FF2B5EF4-FFF2-40B4-BE49-F238E27FC236}">
                <a16:creationId xmlns:a16="http://schemas.microsoft.com/office/drawing/2014/main" id="{A2FB9C02-7256-4CCC-A5CB-361E99CDB968}"/>
              </a:ext>
            </a:extLst>
          </p:cNvPr>
          <p:cNvGraphicFramePr>
            <a:graphicFrameLocks noGrp="1"/>
          </p:cNvGraphicFramePr>
          <p:nvPr>
            <p:extLst>
              <p:ext uri="{D42A27DB-BD31-4B8C-83A1-F6EECF244321}">
                <p14:modId xmlns:p14="http://schemas.microsoft.com/office/powerpoint/2010/main" val="3152065564"/>
              </p:ext>
            </p:extLst>
          </p:nvPr>
        </p:nvGraphicFramePr>
        <p:xfrm>
          <a:off x="547094" y="1617429"/>
          <a:ext cx="2328788" cy="2299968"/>
        </p:xfrm>
        <a:graphic>
          <a:graphicData uri="http://schemas.openxmlformats.org/drawingml/2006/table">
            <a:tbl>
              <a:tblPr firstRow="1" bandRow="1">
                <a:tableStyleId>{2D5ABB26-0587-4C30-8999-92F81FD0307C}</a:tableStyleId>
              </a:tblPr>
              <a:tblGrid>
                <a:gridCol w="1121851">
                  <a:extLst>
                    <a:ext uri="{9D8B030D-6E8A-4147-A177-3AD203B41FA5}">
                      <a16:colId xmlns:a16="http://schemas.microsoft.com/office/drawing/2014/main" val="20000"/>
                    </a:ext>
                  </a:extLst>
                </a:gridCol>
                <a:gridCol w="1206937">
                  <a:extLst>
                    <a:ext uri="{9D8B030D-6E8A-4147-A177-3AD203B41FA5}">
                      <a16:colId xmlns:a16="http://schemas.microsoft.com/office/drawing/2014/main" val="20001"/>
                    </a:ext>
                  </a:extLst>
                </a:gridCol>
              </a:tblGrid>
              <a:tr h="436880">
                <a:tc>
                  <a:txBody>
                    <a:bodyPr/>
                    <a:lstStyle/>
                    <a:p>
                      <a:pPr marL="264160" marR="240665" indent="65405">
                        <a:lnSpc>
                          <a:spcPts val="1370"/>
                        </a:lnSpc>
                        <a:spcBef>
                          <a:spcPts val="385"/>
                        </a:spcBef>
                      </a:pPr>
                      <a:r>
                        <a:rPr sz="1150" b="1" spc="-35" dirty="0">
                          <a:solidFill>
                            <a:srgbClr val="FFFFFF"/>
                          </a:solidFill>
                          <a:latin typeface="Trebuchet MS"/>
                          <a:cs typeface="Trebuchet MS"/>
                        </a:rPr>
                        <a:t>Idade  </a:t>
                      </a:r>
                      <a:r>
                        <a:rPr sz="1150" b="1" spc="-5" dirty="0">
                          <a:solidFill>
                            <a:srgbClr val="FFFFFF"/>
                          </a:solidFill>
                          <a:latin typeface="Trebuchet MS"/>
                          <a:cs typeface="Trebuchet MS"/>
                        </a:rPr>
                        <a:t>Mínima</a:t>
                      </a:r>
                      <a:endParaRPr sz="1150" dirty="0">
                        <a:latin typeface="Trebuchet MS"/>
                        <a:cs typeface="Trebuchet MS"/>
                      </a:endParaRPr>
                    </a:p>
                  </a:txBody>
                  <a:tcPr marL="0" marR="0" marT="48895"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solidFill>
                      <a:srgbClr val="81B859"/>
                    </a:solidFill>
                  </a:tcPr>
                </a:tc>
                <a:tc>
                  <a:txBody>
                    <a:bodyPr/>
                    <a:lstStyle/>
                    <a:p>
                      <a:pPr marL="142875" marR="120650" indent="87630">
                        <a:lnSpc>
                          <a:spcPts val="1370"/>
                        </a:lnSpc>
                        <a:spcBef>
                          <a:spcPts val="385"/>
                        </a:spcBef>
                      </a:pPr>
                      <a:r>
                        <a:rPr sz="1150" b="1" spc="-55" dirty="0">
                          <a:solidFill>
                            <a:srgbClr val="FFFFFF"/>
                          </a:solidFill>
                          <a:latin typeface="Trebuchet MS"/>
                          <a:cs typeface="Trebuchet MS"/>
                        </a:rPr>
                        <a:t>Tempo de  </a:t>
                      </a:r>
                      <a:r>
                        <a:rPr sz="1150" b="1" spc="-5" dirty="0">
                          <a:solidFill>
                            <a:srgbClr val="FFFFFF"/>
                          </a:solidFill>
                          <a:latin typeface="Trebuchet MS"/>
                          <a:cs typeface="Trebuchet MS"/>
                        </a:rPr>
                        <a:t>Contribuiçã</a:t>
                      </a:r>
                      <a:r>
                        <a:rPr sz="1150" b="1" dirty="0">
                          <a:solidFill>
                            <a:srgbClr val="FFFFFF"/>
                          </a:solidFill>
                          <a:latin typeface="Trebuchet MS"/>
                          <a:cs typeface="Trebuchet MS"/>
                        </a:rPr>
                        <a:t>o</a:t>
                      </a:r>
                      <a:endParaRPr sz="1150" dirty="0">
                        <a:latin typeface="Trebuchet MS"/>
                        <a:cs typeface="Trebuchet MS"/>
                      </a:endParaRPr>
                    </a:p>
                  </a:txBody>
                  <a:tcPr marL="0" marR="0" marT="48895"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solidFill>
                      <a:srgbClr val="81B859"/>
                    </a:solidFill>
                  </a:tcPr>
                </a:tc>
                <a:extLst>
                  <a:ext uri="{0D108BD9-81ED-4DB2-BD59-A6C34878D82A}">
                    <a16:rowId xmlns:a16="http://schemas.microsoft.com/office/drawing/2014/main" val="10000"/>
                  </a:ext>
                </a:extLst>
              </a:tr>
              <a:tr h="931544">
                <a:tc>
                  <a:txBody>
                    <a:bodyPr/>
                    <a:lstStyle/>
                    <a:p>
                      <a:pPr marL="191135">
                        <a:lnSpc>
                          <a:spcPct val="100000"/>
                        </a:lnSpc>
                        <a:spcBef>
                          <a:spcPts val="1150"/>
                        </a:spcBef>
                        <a:tabLst>
                          <a:tab pos="614045" algn="l"/>
                        </a:tabLst>
                      </a:pPr>
                      <a:r>
                        <a:rPr lang="pt-BR" sz="1875" b="1" spc="-135" baseline="-24444" dirty="0">
                          <a:solidFill>
                            <a:srgbClr val="F5A740"/>
                          </a:solidFill>
                          <a:latin typeface="Trebuchet MS"/>
                          <a:cs typeface="Trebuchet MS"/>
                        </a:rPr>
                        <a:t>61</a:t>
                      </a:r>
                      <a:r>
                        <a:rPr lang="pt-BR" sz="1875" b="1" spc="-135" baseline="-24444" dirty="0">
                          <a:solidFill>
                            <a:srgbClr val="0B64FF"/>
                          </a:solidFill>
                          <a:latin typeface="Trebuchet MS"/>
                          <a:cs typeface="Trebuchet MS"/>
                        </a:rPr>
                        <a:t>	</a:t>
                      </a:r>
                      <a:r>
                        <a:rPr lang="pt-BR" sz="1250" b="1" spc="-90" dirty="0">
                          <a:solidFill>
                            <a:srgbClr val="F5A740"/>
                          </a:solidFill>
                          <a:latin typeface="Trebuchet MS"/>
                          <a:cs typeface="Trebuchet MS"/>
                        </a:rPr>
                        <a:t>62</a:t>
                      </a:r>
                      <a:endParaRPr sz="1250" dirty="0">
                        <a:solidFill>
                          <a:srgbClr val="F5A740"/>
                        </a:solidFill>
                        <a:latin typeface="Trebuchet MS"/>
                        <a:cs typeface="Trebuchet MS"/>
                      </a:endParaRPr>
                    </a:p>
                  </a:txBody>
                  <a:tcPr marL="0" marR="0" marT="146050"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tcPr>
                </a:tc>
                <a:tc>
                  <a:txBody>
                    <a:bodyPr/>
                    <a:lstStyle/>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spcBef>
                          <a:spcPts val="35"/>
                        </a:spcBef>
                      </a:pPr>
                      <a:endParaRPr sz="1500" dirty="0">
                        <a:latin typeface="Times New Roman"/>
                        <a:cs typeface="Times New Roman"/>
                      </a:endParaRPr>
                    </a:p>
                    <a:p>
                      <a:pPr marL="197485">
                        <a:lnSpc>
                          <a:spcPct val="100000"/>
                        </a:lnSpc>
                      </a:pPr>
                      <a:r>
                        <a:rPr sz="1350" b="1" spc="-100" dirty="0">
                          <a:solidFill>
                            <a:srgbClr val="595959"/>
                          </a:solidFill>
                          <a:latin typeface="Trebuchet MS"/>
                          <a:cs typeface="Trebuchet MS"/>
                        </a:rPr>
                        <a:t>35</a:t>
                      </a:r>
                      <a:r>
                        <a:rPr sz="1350" b="1" spc="-110" dirty="0">
                          <a:solidFill>
                            <a:srgbClr val="595959"/>
                          </a:solidFill>
                          <a:latin typeface="Trebuchet MS"/>
                          <a:cs typeface="Trebuchet MS"/>
                        </a:rPr>
                        <a:t> </a:t>
                      </a:r>
                      <a:r>
                        <a:rPr sz="1350" b="1" spc="-45" dirty="0">
                          <a:solidFill>
                            <a:srgbClr val="595959"/>
                          </a:solidFill>
                          <a:latin typeface="Trebuchet MS"/>
                          <a:cs typeface="Trebuchet MS"/>
                        </a:rPr>
                        <a:t>anos</a:t>
                      </a:r>
                      <a:endParaRPr sz="1350" dirty="0">
                        <a:latin typeface="Trebuchet MS"/>
                        <a:cs typeface="Trebuchet MS"/>
                      </a:endParaRPr>
                    </a:p>
                  </a:txBody>
                  <a:tcPr marL="0" marR="0" marT="0"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tcPr>
                </a:tc>
                <a:extLst>
                  <a:ext uri="{0D108BD9-81ED-4DB2-BD59-A6C34878D82A}">
                    <a16:rowId xmlns:a16="http://schemas.microsoft.com/office/drawing/2014/main" val="10001"/>
                  </a:ext>
                </a:extLst>
              </a:tr>
              <a:tr h="931544">
                <a:tc>
                  <a:txBody>
                    <a:bodyPr/>
                    <a:lstStyle/>
                    <a:p>
                      <a:pPr marL="233679">
                        <a:lnSpc>
                          <a:spcPts val="1265"/>
                        </a:lnSpc>
                        <a:tabLst>
                          <a:tab pos="573405" algn="l"/>
                        </a:tabLst>
                      </a:pPr>
                      <a:endParaRPr lang="pt-BR" sz="600" b="1" spc="-135" baseline="-31111" dirty="0">
                        <a:solidFill>
                          <a:srgbClr val="FB016C"/>
                        </a:solidFill>
                        <a:latin typeface="Trebuchet MS"/>
                        <a:cs typeface="Trebuchet MS"/>
                      </a:endParaRPr>
                    </a:p>
                    <a:p>
                      <a:pPr marL="233679">
                        <a:lnSpc>
                          <a:spcPts val="1265"/>
                        </a:lnSpc>
                        <a:tabLst>
                          <a:tab pos="573405" algn="l"/>
                        </a:tabLst>
                      </a:pPr>
                      <a:r>
                        <a:rPr sz="1875" b="1" spc="-135" baseline="-31111" dirty="0">
                          <a:solidFill>
                            <a:srgbClr val="F5A740"/>
                          </a:solidFill>
                          <a:latin typeface="Trebuchet MS"/>
                          <a:cs typeface="Trebuchet MS"/>
                        </a:rPr>
                        <a:t>56	</a:t>
                      </a:r>
                      <a:r>
                        <a:rPr sz="1250" b="1" spc="-90" dirty="0">
                          <a:solidFill>
                            <a:srgbClr val="F5A740"/>
                          </a:solidFill>
                          <a:latin typeface="Trebuchet MS"/>
                          <a:cs typeface="Trebuchet MS"/>
                        </a:rPr>
                        <a:t>57</a:t>
                      </a:r>
                      <a:endParaRPr sz="1250" dirty="0">
                        <a:solidFill>
                          <a:srgbClr val="F5A740"/>
                        </a:solidFill>
                        <a:latin typeface="Trebuchet MS"/>
                        <a:cs typeface="Trebuchet MS"/>
                      </a:endParaRPr>
                    </a:p>
                    <a:p>
                      <a:pPr>
                        <a:lnSpc>
                          <a:spcPct val="100000"/>
                        </a:lnSpc>
                        <a:spcBef>
                          <a:spcPts val="50"/>
                        </a:spcBef>
                      </a:pPr>
                      <a:endParaRPr lang="pt-BR" sz="3050" dirty="0">
                        <a:latin typeface="Times New Roman"/>
                        <a:cs typeface="Times New Roman"/>
                      </a:endParaRPr>
                    </a:p>
                  </a:txBody>
                  <a:tcPr marL="0" marR="0" marT="0"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tcPr>
                </a:tc>
                <a:tc>
                  <a:txBody>
                    <a:bodyPr/>
                    <a:lstStyle/>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spcBef>
                          <a:spcPts val="5"/>
                        </a:spcBef>
                      </a:pPr>
                      <a:endParaRPr sz="1300" dirty="0">
                        <a:latin typeface="Times New Roman"/>
                        <a:cs typeface="Times New Roman"/>
                      </a:endParaRPr>
                    </a:p>
                    <a:p>
                      <a:pPr marL="197485">
                        <a:lnSpc>
                          <a:spcPct val="100000"/>
                        </a:lnSpc>
                      </a:pPr>
                      <a:r>
                        <a:rPr sz="1350" b="1" spc="-100" dirty="0">
                          <a:solidFill>
                            <a:srgbClr val="595959"/>
                          </a:solidFill>
                          <a:latin typeface="Trebuchet MS"/>
                          <a:cs typeface="Trebuchet MS"/>
                        </a:rPr>
                        <a:t>30</a:t>
                      </a:r>
                      <a:r>
                        <a:rPr sz="1350" b="1" spc="-110" dirty="0">
                          <a:solidFill>
                            <a:srgbClr val="595959"/>
                          </a:solidFill>
                          <a:latin typeface="Trebuchet MS"/>
                          <a:cs typeface="Trebuchet MS"/>
                        </a:rPr>
                        <a:t> </a:t>
                      </a:r>
                      <a:r>
                        <a:rPr sz="1350" b="1" spc="-45" dirty="0">
                          <a:solidFill>
                            <a:srgbClr val="595959"/>
                          </a:solidFill>
                          <a:latin typeface="Trebuchet MS"/>
                          <a:cs typeface="Trebuchet MS"/>
                        </a:rPr>
                        <a:t>anos</a:t>
                      </a:r>
                      <a:endParaRPr sz="1350" dirty="0">
                        <a:latin typeface="Trebuchet MS"/>
                        <a:cs typeface="Trebuchet MS"/>
                      </a:endParaRPr>
                    </a:p>
                  </a:txBody>
                  <a:tcPr marL="0" marR="0" marT="0"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tcPr>
                </a:tc>
                <a:extLst>
                  <a:ext uri="{0D108BD9-81ED-4DB2-BD59-A6C34878D82A}">
                    <a16:rowId xmlns:a16="http://schemas.microsoft.com/office/drawing/2014/main" val="10002"/>
                  </a:ext>
                </a:extLst>
              </a:tr>
            </a:tbl>
          </a:graphicData>
        </a:graphic>
      </p:graphicFrame>
      <p:sp>
        <p:nvSpPr>
          <p:cNvPr id="5" name="object 34">
            <a:extLst>
              <a:ext uri="{FF2B5EF4-FFF2-40B4-BE49-F238E27FC236}">
                <a16:creationId xmlns:a16="http://schemas.microsoft.com/office/drawing/2014/main" id="{9DC8CF5A-1880-4C76-8862-0CD5DD391CF9}"/>
              </a:ext>
            </a:extLst>
          </p:cNvPr>
          <p:cNvSpPr/>
          <p:nvPr/>
        </p:nvSpPr>
        <p:spPr>
          <a:xfrm>
            <a:off x="3384072" y="1912793"/>
            <a:ext cx="660400" cy="806450"/>
          </a:xfrm>
          <a:custGeom>
            <a:avLst/>
            <a:gdLst/>
            <a:ahLst/>
            <a:cxnLst/>
            <a:rect l="l" t="t" r="r" b="b"/>
            <a:pathLst>
              <a:path w="660400" h="806450">
                <a:moveTo>
                  <a:pt x="0" y="806196"/>
                </a:moveTo>
                <a:lnTo>
                  <a:pt x="660120" y="806196"/>
                </a:lnTo>
                <a:lnTo>
                  <a:pt x="660120" y="0"/>
                </a:lnTo>
                <a:lnTo>
                  <a:pt x="0" y="0"/>
                </a:lnTo>
                <a:lnTo>
                  <a:pt x="0" y="806196"/>
                </a:lnTo>
                <a:close/>
              </a:path>
            </a:pathLst>
          </a:custGeom>
          <a:solidFill>
            <a:srgbClr val="81B859"/>
          </a:solidFill>
        </p:spPr>
        <p:txBody>
          <a:bodyPr wrap="square" lIns="0" tIns="0" rIns="0" bIns="0" rtlCol="0"/>
          <a:lstStyle/>
          <a:p>
            <a:endParaRPr/>
          </a:p>
        </p:txBody>
      </p:sp>
      <p:sp>
        <p:nvSpPr>
          <p:cNvPr id="6" name="object 35">
            <a:extLst>
              <a:ext uri="{FF2B5EF4-FFF2-40B4-BE49-F238E27FC236}">
                <a16:creationId xmlns:a16="http://schemas.microsoft.com/office/drawing/2014/main" id="{B2F3E6EB-C680-416C-AACE-BAAD39533F8A}"/>
              </a:ext>
            </a:extLst>
          </p:cNvPr>
          <p:cNvSpPr/>
          <p:nvPr/>
        </p:nvSpPr>
        <p:spPr>
          <a:xfrm>
            <a:off x="4044180" y="1912793"/>
            <a:ext cx="593725" cy="806450"/>
          </a:xfrm>
          <a:custGeom>
            <a:avLst/>
            <a:gdLst/>
            <a:ahLst/>
            <a:cxnLst/>
            <a:rect l="l" t="t" r="r" b="b"/>
            <a:pathLst>
              <a:path w="593725" h="806450">
                <a:moveTo>
                  <a:pt x="0" y="806196"/>
                </a:moveTo>
                <a:lnTo>
                  <a:pt x="593369" y="806196"/>
                </a:lnTo>
                <a:lnTo>
                  <a:pt x="593369" y="0"/>
                </a:lnTo>
                <a:lnTo>
                  <a:pt x="0" y="0"/>
                </a:lnTo>
                <a:lnTo>
                  <a:pt x="0" y="806196"/>
                </a:lnTo>
                <a:close/>
              </a:path>
            </a:pathLst>
          </a:custGeom>
          <a:solidFill>
            <a:srgbClr val="81B859"/>
          </a:solidFill>
        </p:spPr>
        <p:txBody>
          <a:bodyPr wrap="square" lIns="0" tIns="0" rIns="0" bIns="0" rtlCol="0"/>
          <a:lstStyle/>
          <a:p>
            <a:endParaRPr/>
          </a:p>
        </p:txBody>
      </p:sp>
      <p:sp>
        <p:nvSpPr>
          <p:cNvPr id="7" name="object 36">
            <a:extLst>
              <a:ext uri="{FF2B5EF4-FFF2-40B4-BE49-F238E27FC236}">
                <a16:creationId xmlns:a16="http://schemas.microsoft.com/office/drawing/2014/main" id="{75406B54-B036-4FF6-97CD-1B5C7F5727CA}"/>
              </a:ext>
            </a:extLst>
          </p:cNvPr>
          <p:cNvSpPr/>
          <p:nvPr/>
        </p:nvSpPr>
        <p:spPr>
          <a:xfrm>
            <a:off x="4044180" y="1907014"/>
            <a:ext cx="0" cy="812165"/>
          </a:xfrm>
          <a:custGeom>
            <a:avLst/>
            <a:gdLst/>
            <a:ahLst/>
            <a:cxnLst/>
            <a:rect l="l" t="t" r="r" b="b"/>
            <a:pathLst>
              <a:path h="812164">
                <a:moveTo>
                  <a:pt x="0" y="0"/>
                </a:moveTo>
                <a:lnTo>
                  <a:pt x="0" y="811987"/>
                </a:lnTo>
              </a:path>
            </a:pathLst>
          </a:custGeom>
          <a:ln w="11582">
            <a:solidFill>
              <a:srgbClr val="FFFFFF"/>
            </a:solidFill>
            <a:prstDash val="sysDot"/>
          </a:ln>
        </p:spPr>
        <p:txBody>
          <a:bodyPr wrap="square" lIns="0" tIns="0" rIns="0" bIns="0" rtlCol="0"/>
          <a:lstStyle/>
          <a:p>
            <a:endParaRPr/>
          </a:p>
        </p:txBody>
      </p:sp>
      <p:sp>
        <p:nvSpPr>
          <p:cNvPr id="8" name="object 37">
            <a:extLst>
              <a:ext uri="{FF2B5EF4-FFF2-40B4-BE49-F238E27FC236}">
                <a16:creationId xmlns:a16="http://schemas.microsoft.com/office/drawing/2014/main" id="{C979BDA3-BA08-4D3A-B09D-1FCEE5A64E20}"/>
              </a:ext>
            </a:extLst>
          </p:cNvPr>
          <p:cNvSpPr/>
          <p:nvPr/>
        </p:nvSpPr>
        <p:spPr>
          <a:xfrm>
            <a:off x="4044180" y="2718989"/>
            <a:ext cx="0" cy="937894"/>
          </a:xfrm>
          <a:custGeom>
            <a:avLst/>
            <a:gdLst/>
            <a:ahLst/>
            <a:cxnLst/>
            <a:rect l="l" t="t" r="r" b="b"/>
            <a:pathLst>
              <a:path h="937895">
                <a:moveTo>
                  <a:pt x="0" y="0"/>
                </a:moveTo>
                <a:lnTo>
                  <a:pt x="0" y="937641"/>
                </a:lnTo>
              </a:path>
            </a:pathLst>
          </a:custGeom>
          <a:ln w="11582">
            <a:solidFill>
              <a:srgbClr val="AFABAB"/>
            </a:solidFill>
            <a:prstDash val="sysDot"/>
          </a:ln>
        </p:spPr>
        <p:txBody>
          <a:bodyPr wrap="square" lIns="0" tIns="0" rIns="0" bIns="0" rtlCol="0"/>
          <a:lstStyle/>
          <a:p>
            <a:endParaRPr/>
          </a:p>
        </p:txBody>
      </p:sp>
      <p:sp>
        <p:nvSpPr>
          <p:cNvPr id="9" name="object 38">
            <a:extLst>
              <a:ext uri="{FF2B5EF4-FFF2-40B4-BE49-F238E27FC236}">
                <a16:creationId xmlns:a16="http://schemas.microsoft.com/office/drawing/2014/main" id="{47A3FB54-2C1E-4A91-8890-28B0EE1189BE}"/>
              </a:ext>
            </a:extLst>
          </p:cNvPr>
          <p:cNvSpPr/>
          <p:nvPr/>
        </p:nvSpPr>
        <p:spPr>
          <a:xfrm>
            <a:off x="3378281" y="2718989"/>
            <a:ext cx="1261745" cy="0"/>
          </a:xfrm>
          <a:custGeom>
            <a:avLst/>
            <a:gdLst/>
            <a:ahLst/>
            <a:cxnLst/>
            <a:rect l="l" t="t" r="r" b="b"/>
            <a:pathLst>
              <a:path w="1261745">
                <a:moveTo>
                  <a:pt x="0" y="0"/>
                </a:moveTo>
                <a:lnTo>
                  <a:pt x="1261148" y="0"/>
                </a:lnTo>
              </a:path>
            </a:pathLst>
          </a:custGeom>
          <a:ln w="11582">
            <a:solidFill>
              <a:srgbClr val="AFABAB"/>
            </a:solidFill>
          </a:ln>
        </p:spPr>
        <p:txBody>
          <a:bodyPr wrap="square" lIns="0" tIns="0" rIns="0" bIns="0" rtlCol="0"/>
          <a:lstStyle/>
          <a:p>
            <a:endParaRPr/>
          </a:p>
        </p:txBody>
      </p:sp>
      <p:sp>
        <p:nvSpPr>
          <p:cNvPr id="10" name="object 39">
            <a:extLst>
              <a:ext uri="{FF2B5EF4-FFF2-40B4-BE49-F238E27FC236}">
                <a16:creationId xmlns:a16="http://schemas.microsoft.com/office/drawing/2014/main" id="{42D1CC97-1220-40D7-8986-AC87632DE393}"/>
              </a:ext>
            </a:extLst>
          </p:cNvPr>
          <p:cNvSpPr/>
          <p:nvPr/>
        </p:nvSpPr>
        <p:spPr>
          <a:xfrm>
            <a:off x="3384072" y="1907014"/>
            <a:ext cx="0" cy="1750060"/>
          </a:xfrm>
          <a:custGeom>
            <a:avLst/>
            <a:gdLst/>
            <a:ahLst/>
            <a:cxnLst/>
            <a:rect l="l" t="t" r="r" b="b"/>
            <a:pathLst>
              <a:path h="1750060">
                <a:moveTo>
                  <a:pt x="0" y="0"/>
                </a:moveTo>
                <a:lnTo>
                  <a:pt x="0" y="1749615"/>
                </a:lnTo>
              </a:path>
            </a:pathLst>
          </a:custGeom>
          <a:ln w="11582">
            <a:solidFill>
              <a:srgbClr val="AFABAB"/>
            </a:solidFill>
            <a:prstDash val="sysDot"/>
          </a:ln>
        </p:spPr>
        <p:txBody>
          <a:bodyPr wrap="square" lIns="0" tIns="0" rIns="0" bIns="0" rtlCol="0"/>
          <a:lstStyle/>
          <a:p>
            <a:endParaRPr/>
          </a:p>
        </p:txBody>
      </p:sp>
      <p:sp>
        <p:nvSpPr>
          <p:cNvPr id="11" name="object 40">
            <a:extLst>
              <a:ext uri="{FF2B5EF4-FFF2-40B4-BE49-F238E27FC236}">
                <a16:creationId xmlns:a16="http://schemas.microsoft.com/office/drawing/2014/main" id="{15CE0CDD-D2F5-4553-875F-293491C4D303}"/>
              </a:ext>
            </a:extLst>
          </p:cNvPr>
          <p:cNvSpPr/>
          <p:nvPr/>
        </p:nvSpPr>
        <p:spPr>
          <a:xfrm>
            <a:off x="4637549" y="1907014"/>
            <a:ext cx="0" cy="1750060"/>
          </a:xfrm>
          <a:custGeom>
            <a:avLst/>
            <a:gdLst/>
            <a:ahLst/>
            <a:cxnLst/>
            <a:rect l="l" t="t" r="r" b="b"/>
            <a:pathLst>
              <a:path h="1750060">
                <a:moveTo>
                  <a:pt x="0" y="0"/>
                </a:moveTo>
                <a:lnTo>
                  <a:pt x="0" y="1749615"/>
                </a:lnTo>
              </a:path>
            </a:pathLst>
          </a:custGeom>
          <a:ln w="11582">
            <a:solidFill>
              <a:srgbClr val="AFABAB"/>
            </a:solidFill>
            <a:prstDash val="sysDot"/>
          </a:ln>
        </p:spPr>
        <p:txBody>
          <a:bodyPr wrap="square" lIns="0" tIns="0" rIns="0" bIns="0" rtlCol="0"/>
          <a:lstStyle/>
          <a:p>
            <a:endParaRPr/>
          </a:p>
        </p:txBody>
      </p:sp>
      <p:sp>
        <p:nvSpPr>
          <p:cNvPr id="12" name="object 41">
            <a:extLst>
              <a:ext uri="{FF2B5EF4-FFF2-40B4-BE49-F238E27FC236}">
                <a16:creationId xmlns:a16="http://schemas.microsoft.com/office/drawing/2014/main" id="{B92EA351-6EB3-4A85-9D33-7597E479FE3A}"/>
              </a:ext>
            </a:extLst>
          </p:cNvPr>
          <p:cNvSpPr/>
          <p:nvPr/>
        </p:nvSpPr>
        <p:spPr>
          <a:xfrm>
            <a:off x="3378281" y="1913999"/>
            <a:ext cx="1261745" cy="0"/>
          </a:xfrm>
          <a:custGeom>
            <a:avLst/>
            <a:gdLst/>
            <a:ahLst/>
            <a:cxnLst/>
            <a:rect l="l" t="t" r="r" b="b"/>
            <a:pathLst>
              <a:path w="1261745">
                <a:moveTo>
                  <a:pt x="0" y="0"/>
                </a:moveTo>
                <a:lnTo>
                  <a:pt x="1261148" y="0"/>
                </a:lnTo>
              </a:path>
            </a:pathLst>
          </a:custGeom>
          <a:ln w="9194">
            <a:solidFill>
              <a:srgbClr val="AFABAB"/>
            </a:solidFill>
          </a:ln>
        </p:spPr>
        <p:txBody>
          <a:bodyPr wrap="square" lIns="0" tIns="0" rIns="0" bIns="0" rtlCol="0"/>
          <a:lstStyle/>
          <a:p>
            <a:endParaRPr/>
          </a:p>
        </p:txBody>
      </p:sp>
      <p:sp>
        <p:nvSpPr>
          <p:cNvPr id="13" name="object 42">
            <a:extLst>
              <a:ext uri="{FF2B5EF4-FFF2-40B4-BE49-F238E27FC236}">
                <a16:creationId xmlns:a16="http://schemas.microsoft.com/office/drawing/2014/main" id="{735353AF-DFD1-472A-9B11-EDB5B00CFA0F}"/>
              </a:ext>
            </a:extLst>
          </p:cNvPr>
          <p:cNvSpPr/>
          <p:nvPr/>
        </p:nvSpPr>
        <p:spPr>
          <a:xfrm>
            <a:off x="3378281" y="3650838"/>
            <a:ext cx="1261745" cy="0"/>
          </a:xfrm>
          <a:custGeom>
            <a:avLst/>
            <a:gdLst/>
            <a:ahLst/>
            <a:cxnLst/>
            <a:rect l="l" t="t" r="r" b="b"/>
            <a:pathLst>
              <a:path w="1261745">
                <a:moveTo>
                  <a:pt x="0" y="0"/>
                </a:moveTo>
                <a:lnTo>
                  <a:pt x="1261148" y="0"/>
                </a:lnTo>
              </a:path>
            </a:pathLst>
          </a:custGeom>
          <a:ln w="11582">
            <a:solidFill>
              <a:srgbClr val="AFABAB"/>
            </a:solidFill>
          </a:ln>
        </p:spPr>
        <p:txBody>
          <a:bodyPr wrap="square" lIns="0" tIns="0" rIns="0" bIns="0" rtlCol="0"/>
          <a:lstStyle/>
          <a:p>
            <a:endParaRPr/>
          </a:p>
        </p:txBody>
      </p:sp>
      <p:sp>
        <p:nvSpPr>
          <p:cNvPr id="14" name="object 43">
            <a:extLst>
              <a:ext uri="{FF2B5EF4-FFF2-40B4-BE49-F238E27FC236}">
                <a16:creationId xmlns:a16="http://schemas.microsoft.com/office/drawing/2014/main" id="{CF841D9D-7206-442E-9C2E-D2BCB47852F1}"/>
              </a:ext>
            </a:extLst>
          </p:cNvPr>
          <p:cNvSpPr txBox="1"/>
          <p:nvPr/>
        </p:nvSpPr>
        <p:spPr>
          <a:xfrm>
            <a:off x="3427262" y="1941801"/>
            <a:ext cx="591620" cy="739140"/>
          </a:xfrm>
          <a:prstGeom prst="rect">
            <a:avLst/>
          </a:prstGeom>
        </p:spPr>
        <p:txBody>
          <a:bodyPr vert="horz" wrap="square" lIns="0" tIns="14604" rIns="0" bIns="0" rtlCol="0">
            <a:spAutoFit/>
          </a:bodyPr>
          <a:lstStyle/>
          <a:p>
            <a:pPr marR="5080" algn="ctr">
              <a:lnSpc>
                <a:spcPct val="101400"/>
              </a:lnSpc>
              <a:spcBef>
                <a:spcPts val="114"/>
              </a:spcBef>
            </a:pPr>
            <a:r>
              <a:rPr sz="1150" b="1" spc="-65" dirty="0">
                <a:solidFill>
                  <a:srgbClr val="FFFFFF"/>
                </a:solidFill>
                <a:latin typeface="Trebuchet MS"/>
                <a:cs typeface="Trebuchet MS"/>
              </a:rPr>
              <a:t>Temp</a:t>
            </a:r>
            <a:r>
              <a:rPr sz="1150" b="1" spc="-10" dirty="0">
                <a:solidFill>
                  <a:srgbClr val="FFFFFF"/>
                </a:solidFill>
                <a:latin typeface="Trebuchet MS"/>
                <a:cs typeface="Trebuchet MS"/>
              </a:rPr>
              <a:t>o  </a:t>
            </a:r>
            <a:r>
              <a:rPr sz="1150" b="1" spc="-50" dirty="0">
                <a:solidFill>
                  <a:srgbClr val="FFFFFF"/>
                </a:solidFill>
                <a:latin typeface="Trebuchet MS"/>
                <a:cs typeface="Trebuchet MS"/>
              </a:rPr>
              <a:t>de  Se</a:t>
            </a:r>
            <a:r>
              <a:rPr sz="1150" b="1" spc="-70" dirty="0">
                <a:solidFill>
                  <a:srgbClr val="FFFFFF"/>
                </a:solidFill>
                <a:latin typeface="Trebuchet MS"/>
                <a:cs typeface="Trebuchet MS"/>
              </a:rPr>
              <a:t>r</a:t>
            </a:r>
            <a:r>
              <a:rPr sz="1150" b="1" spc="-65" dirty="0">
                <a:solidFill>
                  <a:srgbClr val="FFFFFF"/>
                </a:solidFill>
                <a:latin typeface="Trebuchet MS"/>
                <a:cs typeface="Trebuchet MS"/>
              </a:rPr>
              <a:t>vi</a:t>
            </a:r>
            <a:r>
              <a:rPr sz="1150" b="1" spc="-75" dirty="0">
                <a:solidFill>
                  <a:srgbClr val="FFFFFF"/>
                </a:solidFill>
                <a:latin typeface="Trebuchet MS"/>
                <a:cs typeface="Trebuchet MS"/>
              </a:rPr>
              <a:t>ç</a:t>
            </a:r>
            <a:r>
              <a:rPr sz="1150" b="1" spc="-10" dirty="0">
                <a:solidFill>
                  <a:srgbClr val="FFFFFF"/>
                </a:solidFill>
                <a:latin typeface="Trebuchet MS"/>
                <a:cs typeface="Trebuchet MS"/>
              </a:rPr>
              <a:t>o  </a:t>
            </a:r>
            <a:r>
              <a:rPr sz="1150" b="1" spc="-50" dirty="0">
                <a:solidFill>
                  <a:srgbClr val="FFFFFF"/>
                </a:solidFill>
                <a:latin typeface="Trebuchet MS"/>
                <a:cs typeface="Trebuchet MS"/>
              </a:rPr>
              <a:t>Pú</a:t>
            </a:r>
            <a:r>
              <a:rPr sz="1150" b="1" spc="-40" dirty="0">
                <a:solidFill>
                  <a:srgbClr val="FFFFFF"/>
                </a:solidFill>
                <a:latin typeface="Trebuchet MS"/>
                <a:cs typeface="Trebuchet MS"/>
              </a:rPr>
              <a:t>b</a:t>
            </a:r>
            <a:r>
              <a:rPr sz="1150" b="1" spc="-55" dirty="0">
                <a:solidFill>
                  <a:srgbClr val="FFFFFF"/>
                </a:solidFill>
                <a:latin typeface="Trebuchet MS"/>
                <a:cs typeface="Trebuchet MS"/>
              </a:rPr>
              <a:t>l</a:t>
            </a:r>
            <a:r>
              <a:rPr sz="1150" b="1" spc="-60" dirty="0">
                <a:solidFill>
                  <a:srgbClr val="FFFFFF"/>
                </a:solidFill>
                <a:latin typeface="Trebuchet MS"/>
                <a:cs typeface="Trebuchet MS"/>
              </a:rPr>
              <a:t>ico</a:t>
            </a:r>
            <a:endParaRPr sz="1150" dirty="0">
              <a:latin typeface="Trebuchet MS"/>
              <a:cs typeface="Trebuchet MS"/>
            </a:endParaRPr>
          </a:p>
        </p:txBody>
      </p:sp>
      <p:sp>
        <p:nvSpPr>
          <p:cNvPr id="15" name="object 44">
            <a:extLst>
              <a:ext uri="{FF2B5EF4-FFF2-40B4-BE49-F238E27FC236}">
                <a16:creationId xmlns:a16="http://schemas.microsoft.com/office/drawing/2014/main" id="{EDCBCA28-445F-4CD7-A050-14C6ED5E3777}"/>
              </a:ext>
            </a:extLst>
          </p:cNvPr>
          <p:cNvSpPr txBox="1"/>
          <p:nvPr/>
        </p:nvSpPr>
        <p:spPr>
          <a:xfrm>
            <a:off x="4071509" y="2032148"/>
            <a:ext cx="556974" cy="565785"/>
          </a:xfrm>
          <a:prstGeom prst="rect">
            <a:avLst/>
          </a:prstGeom>
        </p:spPr>
        <p:txBody>
          <a:bodyPr vert="horz" wrap="square" lIns="0" tIns="12700" rIns="0" bIns="0" rtlCol="0">
            <a:spAutoFit/>
          </a:bodyPr>
          <a:lstStyle/>
          <a:p>
            <a:pPr marR="5080" algn="ctr">
              <a:lnSpc>
                <a:spcPct val="102499"/>
              </a:lnSpc>
              <a:spcBef>
                <a:spcPts val="100"/>
              </a:spcBef>
            </a:pPr>
            <a:r>
              <a:rPr sz="1150" b="1" spc="-65" dirty="0">
                <a:solidFill>
                  <a:srgbClr val="FFFFFF"/>
                </a:solidFill>
                <a:latin typeface="Trebuchet MS"/>
                <a:cs typeface="Trebuchet MS"/>
              </a:rPr>
              <a:t>Temp</a:t>
            </a:r>
            <a:r>
              <a:rPr sz="1150" b="1" spc="-10" dirty="0">
                <a:solidFill>
                  <a:srgbClr val="FFFFFF"/>
                </a:solidFill>
                <a:latin typeface="Trebuchet MS"/>
                <a:cs typeface="Trebuchet MS"/>
              </a:rPr>
              <a:t>o  </a:t>
            </a:r>
            <a:r>
              <a:rPr sz="1150" b="1" spc="-50" dirty="0">
                <a:solidFill>
                  <a:srgbClr val="FFFFFF"/>
                </a:solidFill>
                <a:latin typeface="Trebuchet MS"/>
                <a:cs typeface="Trebuchet MS"/>
              </a:rPr>
              <a:t>de  Cargo</a:t>
            </a:r>
            <a:endParaRPr sz="1150" dirty="0">
              <a:latin typeface="Trebuchet MS"/>
              <a:cs typeface="Trebuchet MS"/>
            </a:endParaRPr>
          </a:p>
        </p:txBody>
      </p:sp>
      <p:sp>
        <p:nvSpPr>
          <p:cNvPr id="16" name="object 45">
            <a:extLst>
              <a:ext uri="{FF2B5EF4-FFF2-40B4-BE49-F238E27FC236}">
                <a16:creationId xmlns:a16="http://schemas.microsoft.com/office/drawing/2014/main" id="{AB724796-8582-4241-8818-5FB75C937EDC}"/>
              </a:ext>
            </a:extLst>
          </p:cNvPr>
          <p:cNvSpPr txBox="1"/>
          <p:nvPr/>
        </p:nvSpPr>
        <p:spPr>
          <a:xfrm>
            <a:off x="3389863" y="2724780"/>
            <a:ext cx="648970" cy="920750"/>
          </a:xfrm>
          <a:prstGeom prst="rect">
            <a:avLst/>
          </a:prstGeom>
          <a:solidFill>
            <a:schemeClr val="bg1"/>
          </a:solidFill>
          <a:ln>
            <a:solidFill>
              <a:schemeClr val="bg1">
                <a:lumMod val="65000"/>
              </a:schemeClr>
            </a:solidFill>
          </a:ln>
        </p:spPr>
        <p:txBody>
          <a:bodyPr vert="horz" wrap="square" lIns="0" tIns="0" rIns="0" bIns="0" rtlCol="0">
            <a:spAutoFit/>
          </a:bodyPr>
          <a:lstStyle/>
          <a:p>
            <a:pPr>
              <a:lnSpc>
                <a:spcPct val="100000"/>
              </a:lnSpc>
            </a:pPr>
            <a:endParaRPr sz="1400" dirty="0">
              <a:latin typeface="Times New Roman"/>
              <a:cs typeface="Times New Roman"/>
            </a:endParaRPr>
          </a:p>
          <a:p>
            <a:pPr>
              <a:lnSpc>
                <a:spcPct val="100000"/>
              </a:lnSpc>
              <a:spcBef>
                <a:spcPts val="15"/>
              </a:spcBef>
            </a:pPr>
            <a:endParaRPr sz="1150" dirty="0">
              <a:latin typeface="Times New Roman"/>
              <a:cs typeface="Times New Roman"/>
            </a:endParaRPr>
          </a:p>
          <a:p>
            <a:pPr marL="85090">
              <a:lnSpc>
                <a:spcPct val="100000"/>
              </a:lnSpc>
            </a:pPr>
            <a:r>
              <a:rPr sz="1150" b="1" spc="-75" dirty="0">
                <a:solidFill>
                  <a:srgbClr val="595959"/>
                </a:solidFill>
                <a:latin typeface="Trebuchet MS"/>
                <a:cs typeface="Trebuchet MS"/>
              </a:rPr>
              <a:t>20</a:t>
            </a:r>
            <a:r>
              <a:rPr sz="1150" b="1" spc="-105" dirty="0">
                <a:solidFill>
                  <a:srgbClr val="595959"/>
                </a:solidFill>
                <a:latin typeface="Trebuchet MS"/>
                <a:cs typeface="Trebuchet MS"/>
              </a:rPr>
              <a:t> </a:t>
            </a:r>
            <a:r>
              <a:rPr sz="1150" b="1" spc="-30" dirty="0">
                <a:solidFill>
                  <a:srgbClr val="595959"/>
                </a:solidFill>
                <a:latin typeface="Trebuchet MS"/>
                <a:cs typeface="Trebuchet MS"/>
              </a:rPr>
              <a:t>anos</a:t>
            </a:r>
            <a:endParaRPr sz="1150" dirty="0">
              <a:latin typeface="Trebuchet MS"/>
              <a:cs typeface="Trebuchet MS"/>
            </a:endParaRPr>
          </a:p>
        </p:txBody>
      </p:sp>
      <p:sp>
        <p:nvSpPr>
          <p:cNvPr id="17" name="object 46">
            <a:extLst>
              <a:ext uri="{FF2B5EF4-FFF2-40B4-BE49-F238E27FC236}">
                <a16:creationId xmlns:a16="http://schemas.microsoft.com/office/drawing/2014/main" id="{DF692BF9-892A-4352-9339-83B58EF7823D}"/>
              </a:ext>
            </a:extLst>
          </p:cNvPr>
          <p:cNvSpPr txBox="1"/>
          <p:nvPr/>
        </p:nvSpPr>
        <p:spPr>
          <a:xfrm>
            <a:off x="4049971" y="2724780"/>
            <a:ext cx="582295" cy="920750"/>
          </a:xfrm>
          <a:prstGeom prst="rect">
            <a:avLst/>
          </a:prstGeom>
          <a:solidFill>
            <a:schemeClr val="bg1"/>
          </a:solidFill>
          <a:ln>
            <a:solidFill>
              <a:schemeClr val="bg1">
                <a:lumMod val="65000"/>
              </a:schemeClr>
            </a:solidFill>
          </a:ln>
        </p:spPr>
        <p:txBody>
          <a:bodyPr vert="horz" wrap="square" lIns="0" tIns="0" rIns="0" bIns="0" rtlCol="0">
            <a:spAutoFit/>
          </a:bodyPr>
          <a:lstStyle/>
          <a:p>
            <a:pPr>
              <a:lnSpc>
                <a:spcPct val="100000"/>
              </a:lnSpc>
            </a:pPr>
            <a:endParaRPr sz="1400" dirty="0">
              <a:latin typeface="Times New Roman"/>
              <a:cs typeface="Times New Roman"/>
            </a:endParaRPr>
          </a:p>
          <a:p>
            <a:pPr>
              <a:lnSpc>
                <a:spcPct val="100000"/>
              </a:lnSpc>
              <a:spcBef>
                <a:spcPts val="15"/>
              </a:spcBef>
            </a:pPr>
            <a:endParaRPr sz="1150" dirty="0">
              <a:latin typeface="Times New Roman"/>
              <a:cs typeface="Times New Roman"/>
            </a:endParaRPr>
          </a:p>
          <a:p>
            <a:pPr marL="90170">
              <a:lnSpc>
                <a:spcPct val="100000"/>
              </a:lnSpc>
            </a:pPr>
            <a:r>
              <a:rPr sz="1150" b="1" spc="-75" dirty="0">
                <a:solidFill>
                  <a:srgbClr val="595959"/>
                </a:solidFill>
                <a:latin typeface="Trebuchet MS"/>
                <a:cs typeface="Trebuchet MS"/>
              </a:rPr>
              <a:t>5</a:t>
            </a:r>
            <a:r>
              <a:rPr sz="1150" b="1" spc="-105" dirty="0">
                <a:solidFill>
                  <a:srgbClr val="595959"/>
                </a:solidFill>
                <a:latin typeface="Trebuchet MS"/>
                <a:cs typeface="Trebuchet MS"/>
              </a:rPr>
              <a:t> </a:t>
            </a:r>
            <a:r>
              <a:rPr sz="1150" b="1" spc="-30" dirty="0">
                <a:solidFill>
                  <a:srgbClr val="595959"/>
                </a:solidFill>
                <a:latin typeface="Trebuchet MS"/>
                <a:cs typeface="Trebuchet MS"/>
              </a:rPr>
              <a:t>anos</a:t>
            </a:r>
            <a:endParaRPr sz="1150" dirty="0">
              <a:latin typeface="Trebuchet MS"/>
              <a:cs typeface="Trebuchet MS"/>
            </a:endParaRPr>
          </a:p>
        </p:txBody>
      </p:sp>
      <p:sp>
        <p:nvSpPr>
          <p:cNvPr id="18" name="object 49">
            <a:extLst>
              <a:ext uri="{FF2B5EF4-FFF2-40B4-BE49-F238E27FC236}">
                <a16:creationId xmlns:a16="http://schemas.microsoft.com/office/drawing/2014/main" id="{347056DF-9209-4D87-9188-4E5D3D70D8AB}"/>
              </a:ext>
            </a:extLst>
          </p:cNvPr>
          <p:cNvSpPr/>
          <p:nvPr/>
        </p:nvSpPr>
        <p:spPr>
          <a:xfrm>
            <a:off x="5320073" y="1619778"/>
            <a:ext cx="0" cy="2098675"/>
          </a:xfrm>
          <a:custGeom>
            <a:avLst/>
            <a:gdLst/>
            <a:ahLst/>
            <a:cxnLst/>
            <a:rect l="l" t="t" r="r" b="b"/>
            <a:pathLst>
              <a:path h="2098675">
                <a:moveTo>
                  <a:pt x="0" y="0"/>
                </a:moveTo>
                <a:lnTo>
                  <a:pt x="0" y="2098294"/>
                </a:lnTo>
              </a:path>
            </a:pathLst>
          </a:custGeom>
          <a:ln w="11582">
            <a:solidFill>
              <a:srgbClr val="AFABAB"/>
            </a:solidFill>
            <a:prstDash val="sysDot"/>
          </a:ln>
        </p:spPr>
        <p:txBody>
          <a:bodyPr wrap="square" lIns="0" tIns="0" rIns="0" bIns="0" rtlCol="0"/>
          <a:lstStyle/>
          <a:p>
            <a:endParaRPr/>
          </a:p>
        </p:txBody>
      </p:sp>
      <p:sp>
        <p:nvSpPr>
          <p:cNvPr id="19" name="object 53">
            <a:extLst>
              <a:ext uri="{FF2B5EF4-FFF2-40B4-BE49-F238E27FC236}">
                <a16:creationId xmlns:a16="http://schemas.microsoft.com/office/drawing/2014/main" id="{EEA15157-44C0-4672-A0DA-87366F7475E2}"/>
              </a:ext>
            </a:extLst>
          </p:cNvPr>
          <p:cNvSpPr/>
          <p:nvPr/>
        </p:nvSpPr>
        <p:spPr>
          <a:xfrm>
            <a:off x="5587954" y="2675758"/>
            <a:ext cx="208915" cy="34925"/>
          </a:xfrm>
          <a:custGeom>
            <a:avLst/>
            <a:gdLst/>
            <a:ahLst/>
            <a:cxnLst/>
            <a:rect l="l" t="t" r="r" b="b"/>
            <a:pathLst>
              <a:path w="208914" h="34925">
                <a:moveTo>
                  <a:pt x="0" y="34747"/>
                </a:moveTo>
                <a:lnTo>
                  <a:pt x="208495" y="0"/>
                </a:lnTo>
              </a:path>
            </a:pathLst>
          </a:custGeom>
          <a:ln w="17373">
            <a:solidFill>
              <a:srgbClr val="007EFF"/>
            </a:solidFill>
          </a:ln>
        </p:spPr>
        <p:txBody>
          <a:bodyPr wrap="square" lIns="0" tIns="0" rIns="0" bIns="0" rtlCol="0"/>
          <a:lstStyle/>
          <a:p>
            <a:endParaRPr/>
          </a:p>
        </p:txBody>
      </p:sp>
      <p:sp>
        <p:nvSpPr>
          <p:cNvPr id="20" name="object 54">
            <a:extLst>
              <a:ext uri="{FF2B5EF4-FFF2-40B4-BE49-F238E27FC236}">
                <a16:creationId xmlns:a16="http://schemas.microsoft.com/office/drawing/2014/main" id="{92A3D8CC-BA58-42B2-9D1D-9375AD3B862E}"/>
              </a:ext>
            </a:extLst>
          </p:cNvPr>
          <p:cNvSpPr/>
          <p:nvPr/>
        </p:nvSpPr>
        <p:spPr>
          <a:xfrm>
            <a:off x="5796450" y="2629428"/>
            <a:ext cx="208915" cy="46355"/>
          </a:xfrm>
          <a:custGeom>
            <a:avLst/>
            <a:gdLst/>
            <a:ahLst/>
            <a:cxnLst/>
            <a:rect l="l" t="t" r="r" b="b"/>
            <a:pathLst>
              <a:path w="208914" h="46355">
                <a:moveTo>
                  <a:pt x="0" y="46329"/>
                </a:moveTo>
                <a:lnTo>
                  <a:pt x="208495" y="0"/>
                </a:lnTo>
              </a:path>
            </a:pathLst>
          </a:custGeom>
          <a:ln w="17373">
            <a:solidFill>
              <a:srgbClr val="007EFF"/>
            </a:solidFill>
          </a:ln>
        </p:spPr>
        <p:txBody>
          <a:bodyPr wrap="square" lIns="0" tIns="0" rIns="0" bIns="0" rtlCol="0"/>
          <a:lstStyle/>
          <a:p>
            <a:endParaRPr/>
          </a:p>
        </p:txBody>
      </p:sp>
      <p:sp>
        <p:nvSpPr>
          <p:cNvPr id="21" name="object 55">
            <a:extLst>
              <a:ext uri="{FF2B5EF4-FFF2-40B4-BE49-F238E27FC236}">
                <a16:creationId xmlns:a16="http://schemas.microsoft.com/office/drawing/2014/main" id="{5C84F709-A272-4915-8306-8C6FCE22F8B3}"/>
              </a:ext>
            </a:extLst>
          </p:cNvPr>
          <p:cNvSpPr/>
          <p:nvPr/>
        </p:nvSpPr>
        <p:spPr>
          <a:xfrm>
            <a:off x="6004946" y="2594668"/>
            <a:ext cx="208915" cy="34925"/>
          </a:xfrm>
          <a:custGeom>
            <a:avLst/>
            <a:gdLst/>
            <a:ahLst/>
            <a:cxnLst/>
            <a:rect l="l" t="t" r="r" b="b"/>
            <a:pathLst>
              <a:path w="208914" h="34925">
                <a:moveTo>
                  <a:pt x="0" y="34759"/>
                </a:moveTo>
                <a:lnTo>
                  <a:pt x="208508" y="0"/>
                </a:lnTo>
              </a:path>
            </a:pathLst>
          </a:custGeom>
          <a:ln w="17373">
            <a:solidFill>
              <a:srgbClr val="007EFF"/>
            </a:solidFill>
          </a:ln>
        </p:spPr>
        <p:txBody>
          <a:bodyPr wrap="square" lIns="0" tIns="0" rIns="0" bIns="0" rtlCol="0"/>
          <a:lstStyle/>
          <a:p>
            <a:endParaRPr/>
          </a:p>
        </p:txBody>
      </p:sp>
      <p:sp>
        <p:nvSpPr>
          <p:cNvPr id="22" name="object 56">
            <a:extLst>
              <a:ext uri="{FF2B5EF4-FFF2-40B4-BE49-F238E27FC236}">
                <a16:creationId xmlns:a16="http://schemas.microsoft.com/office/drawing/2014/main" id="{B790DDE2-F035-4CC8-8005-CD270AC6961E}"/>
              </a:ext>
            </a:extLst>
          </p:cNvPr>
          <p:cNvSpPr/>
          <p:nvPr/>
        </p:nvSpPr>
        <p:spPr>
          <a:xfrm>
            <a:off x="6213455" y="2548339"/>
            <a:ext cx="208915" cy="46355"/>
          </a:xfrm>
          <a:custGeom>
            <a:avLst/>
            <a:gdLst/>
            <a:ahLst/>
            <a:cxnLst/>
            <a:rect l="l" t="t" r="r" b="b"/>
            <a:pathLst>
              <a:path w="208914" h="46355">
                <a:moveTo>
                  <a:pt x="0" y="46329"/>
                </a:moveTo>
                <a:lnTo>
                  <a:pt x="208495" y="0"/>
                </a:lnTo>
              </a:path>
            </a:pathLst>
          </a:custGeom>
          <a:ln w="17373">
            <a:solidFill>
              <a:srgbClr val="007EFF"/>
            </a:solidFill>
          </a:ln>
        </p:spPr>
        <p:txBody>
          <a:bodyPr wrap="square" lIns="0" tIns="0" rIns="0" bIns="0" rtlCol="0"/>
          <a:lstStyle/>
          <a:p>
            <a:endParaRPr/>
          </a:p>
        </p:txBody>
      </p:sp>
      <p:sp>
        <p:nvSpPr>
          <p:cNvPr id="23" name="object 57">
            <a:extLst>
              <a:ext uri="{FF2B5EF4-FFF2-40B4-BE49-F238E27FC236}">
                <a16:creationId xmlns:a16="http://schemas.microsoft.com/office/drawing/2014/main" id="{446E8AE2-9150-4727-8B76-90D76CD8A739}"/>
              </a:ext>
            </a:extLst>
          </p:cNvPr>
          <p:cNvSpPr/>
          <p:nvPr/>
        </p:nvSpPr>
        <p:spPr>
          <a:xfrm>
            <a:off x="6421950" y="2513591"/>
            <a:ext cx="208915" cy="34925"/>
          </a:xfrm>
          <a:custGeom>
            <a:avLst/>
            <a:gdLst/>
            <a:ahLst/>
            <a:cxnLst/>
            <a:rect l="l" t="t" r="r" b="b"/>
            <a:pathLst>
              <a:path w="208914" h="34925">
                <a:moveTo>
                  <a:pt x="0" y="34747"/>
                </a:moveTo>
                <a:lnTo>
                  <a:pt x="208495" y="0"/>
                </a:lnTo>
              </a:path>
            </a:pathLst>
          </a:custGeom>
          <a:ln w="17373">
            <a:solidFill>
              <a:srgbClr val="007EFF"/>
            </a:solidFill>
          </a:ln>
        </p:spPr>
        <p:txBody>
          <a:bodyPr wrap="square" lIns="0" tIns="0" rIns="0" bIns="0" rtlCol="0"/>
          <a:lstStyle/>
          <a:p>
            <a:endParaRPr/>
          </a:p>
        </p:txBody>
      </p:sp>
      <p:sp>
        <p:nvSpPr>
          <p:cNvPr id="24" name="object 58">
            <a:extLst>
              <a:ext uri="{FF2B5EF4-FFF2-40B4-BE49-F238E27FC236}">
                <a16:creationId xmlns:a16="http://schemas.microsoft.com/office/drawing/2014/main" id="{32E96380-1BD6-4BD2-8B93-9575251BE7DA}"/>
              </a:ext>
            </a:extLst>
          </p:cNvPr>
          <p:cNvSpPr/>
          <p:nvPr/>
        </p:nvSpPr>
        <p:spPr>
          <a:xfrm>
            <a:off x="6630446" y="2467262"/>
            <a:ext cx="208915" cy="46355"/>
          </a:xfrm>
          <a:custGeom>
            <a:avLst/>
            <a:gdLst/>
            <a:ahLst/>
            <a:cxnLst/>
            <a:rect l="l" t="t" r="r" b="b"/>
            <a:pathLst>
              <a:path w="208914" h="46355">
                <a:moveTo>
                  <a:pt x="0" y="46329"/>
                </a:moveTo>
                <a:lnTo>
                  <a:pt x="208495" y="0"/>
                </a:lnTo>
              </a:path>
            </a:pathLst>
          </a:custGeom>
          <a:ln w="17373">
            <a:solidFill>
              <a:srgbClr val="007EFF"/>
            </a:solidFill>
          </a:ln>
        </p:spPr>
        <p:txBody>
          <a:bodyPr wrap="square" lIns="0" tIns="0" rIns="0" bIns="0" rtlCol="0"/>
          <a:lstStyle/>
          <a:p>
            <a:endParaRPr/>
          </a:p>
        </p:txBody>
      </p:sp>
      <p:sp>
        <p:nvSpPr>
          <p:cNvPr id="25" name="object 59">
            <a:extLst>
              <a:ext uri="{FF2B5EF4-FFF2-40B4-BE49-F238E27FC236}">
                <a16:creationId xmlns:a16="http://schemas.microsoft.com/office/drawing/2014/main" id="{4D0FF7AE-C4AC-421D-A674-11638573B2C4}"/>
              </a:ext>
            </a:extLst>
          </p:cNvPr>
          <p:cNvSpPr/>
          <p:nvPr/>
        </p:nvSpPr>
        <p:spPr>
          <a:xfrm>
            <a:off x="6838942" y="2432502"/>
            <a:ext cx="220345" cy="34925"/>
          </a:xfrm>
          <a:custGeom>
            <a:avLst/>
            <a:gdLst/>
            <a:ahLst/>
            <a:cxnLst/>
            <a:rect l="l" t="t" r="r" b="b"/>
            <a:pathLst>
              <a:path w="220345" h="34925">
                <a:moveTo>
                  <a:pt x="0" y="34759"/>
                </a:moveTo>
                <a:lnTo>
                  <a:pt x="220078" y="0"/>
                </a:lnTo>
              </a:path>
            </a:pathLst>
          </a:custGeom>
          <a:ln w="17373">
            <a:solidFill>
              <a:srgbClr val="007EFF"/>
            </a:solidFill>
          </a:ln>
        </p:spPr>
        <p:txBody>
          <a:bodyPr wrap="square" lIns="0" tIns="0" rIns="0" bIns="0" rtlCol="0"/>
          <a:lstStyle/>
          <a:p>
            <a:endParaRPr/>
          </a:p>
        </p:txBody>
      </p:sp>
      <p:sp>
        <p:nvSpPr>
          <p:cNvPr id="26" name="object 60">
            <a:extLst>
              <a:ext uri="{FF2B5EF4-FFF2-40B4-BE49-F238E27FC236}">
                <a16:creationId xmlns:a16="http://schemas.microsoft.com/office/drawing/2014/main" id="{67AE61F3-676F-4694-9194-E4C7EE8083D9}"/>
              </a:ext>
            </a:extLst>
          </p:cNvPr>
          <p:cNvSpPr/>
          <p:nvPr/>
        </p:nvSpPr>
        <p:spPr>
          <a:xfrm>
            <a:off x="7059020" y="2397755"/>
            <a:ext cx="208915" cy="34925"/>
          </a:xfrm>
          <a:custGeom>
            <a:avLst/>
            <a:gdLst/>
            <a:ahLst/>
            <a:cxnLst/>
            <a:rect l="l" t="t" r="r" b="b"/>
            <a:pathLst>
              <a:path w="208915" h="34925">
                <a:moveTo>
                  <a:pt x="0" y="34747"/>
                </a:moveTo>
                <a:lnTo>
                  <a:pt x="208508" y="0"/>
                </a:lnTo>
              </a:path>
            </a:pathLst>
          </a:custGeom>
          <a:ln w="17373">
            <a:solidFill>
              <a:srgbClr val="007EFF"/>
            </a:solidFill>
          </a:ln>
        </p:spPr>
        <p:txBody>
          <a:bodyPr wrap="square" lIns="0" tIns="0" rIns="0" bIns="0" rtlCol="0"/>
          <a:lstStyle/>
          <a:p>
            <a:endParaRPr/>
          </a:p>
        </p:txBody>
      </p:sp>
      <p:sp>
        <p:nvSpPr>
          <p:cNvPr id="27" name="object 61">
            <a:extLst>
              <a:ext uri="{FF2B5EF4-FFF2-40B4-BE49-F238E27FC236}">
                <a16:creationId xmlns:a16="http://schemas.microsoft.com/office/drawing/2014/main" id="{3B1B817D-7A83-4067-8944-826C49AE69AB}"/>
              </a:ext>
            </a:extLst>
          </p:cNvPr>
          <p:cNvSpPr/>
          <p:nvPr/>
        </p:nvSpPr>
        <p:spPr>
          <a:xfrm>
            <a:off x="7267529" y="2351425"/>
            <a:ext cx="208915" cy="46355"/>
          </a:xfrm>
          <a:custGeom>
            <a:avLst/>
            <a:gdLst/>
            <a:ahLst/>
            <a:cxnLst/>
            <a:rect l="l" t="t" r="r" b="b"/>
            <a:pathLst>
              <a:path w="208915" h="46355">
                <a:moveTo>
                  <a:pt x="0" y="46329"/>
                </a:moveTo>
                <a:lnTo>
                  <a:pt x="208495" y="0"/>
                </a:lnTo>
              </a:path>
            </a:pathLst>
          </a:custGeom>
          <a:ln w="17373">
            <a:solidFill>
              <a:srgbClr val="007EFF"/>
            </a:solidFill>
          </a:ln>
        </p:spPr>
        <p:txBody>
          <a:bodyPr wrap="square" lIns="0" tIns="0" rIns="0" bIns="0" rtlCol="0"/>
          <a:lstStyle/>
          <a:p>
            <a:endParaRPr/>
          </a:p>
        </p:txBody>
      </p:sp>
      <p:sp>
        <p:nvSpPr>
          <p:cNvPr id="28" name="object 62">
            <a:extLst>
              <a:ext uri="{FF2B5EF4-FFF2-40B4-BE49-F238E27FC236}">
                <a16:creationId xmlns:a16="http://schemas.microsoft.com/office/drawing/2014/main" id="{6868824B-2E94-400C-A2D9-0AECF8598D14}"/>
              </a:ext>
            </a:extLst>
          </p:cNvPr>
          <p:cNvSpPr/>
          <p:nvPr/>
        </p:nvSpPr>
        <p:spPr>
          <a:xfrm>
            <a:off x="7476025" y="2351425"/>
            <a:ext cx="208915" cy="0"/>
          </a:xfrm>
          <a:custGeom>
            <a:avLst/>
            <a:gdLst/>
            <a:ahLst/>
            <a:cxnLst/>
            <a:rect l="l" t="t" r="r" b="b"/>
            <a:pathLst>
              <a:path w="208915">
                <a:moveTo>
                  <a:pt x="0" y="0"/>
                </a:moveTo>
                <a:lnTo>
                  <a:pt x="208495" y="0"/>
                </a:lnTo>
              </a:path>
            </a:pathLst>
          </a:custGeom>
          <a:ln w="17373">
            <a:solidFill>
              <a:srgbClr val="007EFF"/>
            </a:solidFill>
          </a:ln>
        </p:spPr>
        <p:txBody>
          <a:bodyPr wrap="square" lIns="0" tIns="0" rIns="0" bIns="0" rtlCol="0"/>
          <a:lstStyle/>
          <a:p>
            <a:endParaRPr/>
          </a:p>
        </p:txBody>
      </p:sp>
      <p:sp>
        <p:nvSpPr>
          <p:cNvPr id="29" name="object 63">
            <a:extLst>
              <a:ext uri="{FF2B5EF4-FFF2-40B4-BE49-F238E27FC236}">
                <a16:creationId xmlns:a16="http://schemas.microsoft.com/office/drawing/2014/main" id="{45052DEA-29E3-49C8-B5BE-FBE7C186029E}"/>
              </a:ext>
            </a:extLst>
          </p:cNvPr>
          <p:cNvSpPr/>
          <p:nvPr/>
        </p:nvSpPr>
        <p:spPr>
          <a:xfrm>
            <a:off x="7684521" y="2351425"/>
            <a:ext cx="208915" cy="0"/>
          </a:xfrm>
          <a:custGeom>
            <a:avLst/>
            <a:gdLst/>
            <a:ahLst/>
            <a:cxnLst/>
            <a:rect l="l" t="t" r="r" b="b"/>
            <a:pathLst>
              <a:path w="208915">
                <a:moveTo>
                  <a:pt x="0" y="0"/>
                </a:moveTo>
                <a:lnTo>
                  <a:pt x="208495" y="0"/>
                </a:lnTo>
              </a:path>
            </a:pathLst>
          </a:custGeom>
          <a:ln w="17373">
            <a:solidFill>
              <a:srgbClr val="007EFF"/>
            </a:solidFill>
          </a:ln>
        </p:spPr>
        <p:txBody>
          <a:bodyPr wrap="square" lIns="0" tIns="0" rIns="0" bIns="0" rtlCol="0"/>
          <a:lstStyle/>
          <a:p>
            <a:endParaRPr/>
          </a:p>
        </p:txBody>
      </p:sp>
      <p:sp>
        <p:nvSpPr>
          <p:cNvPr id="30" name="object 64">
            <a:extLst>
              <a:ext uri="{FF2B5EF4-FFF2-40B4-BE49-F238E27FC236}">
                <a16:creationId xmlns:a16="http://schemas.microsoft.com/office/drawing/2014/main" id="{356F146D-6552-451F-BB51-B2A34D8EAB11}"/>
              </a:ext>
            </a:extLst>
          </p:cNvPr>
          <p:cNvSpPr/>
          <p:nvPr/>
        </p:nvSpPr>
        <p:spPr>
          <a:xfrm>
            <a:off x="7893017" y="2351425"/>
            <a:ext cx="208915" cy="0"/>
          </a:xfrm>
          <a:custGeom>
            <a:avLst/>
            <a:gdLst/>
            <a:ahLst/>
            <a:cxnLst/>
            <a:rect l="l" t="t" r="r" b="b"/>
            <a:pathLst>
              <a:path w="208915">
                <a:moveTo>
                  <a:pt x="0" y="0"/>
                </a:moveTo>
                <a:lnTo>
                  <a:pt x="208495" y="0"/>
                </a:lnTo>
              </a:path>
            </a:pathLst>
          </a:custGeom>
          <a:ln w="17373">
            <a:solidFill>
              <a:srgbClr val="007EFF"/>
            </a:solidFill>
          </a:ln>
        </p:spPr>
        <p:txBody>
          <a:bodyPr wrap="square" lIns="0" tIns="0" rIns="0" bIns="0" rtlCol="0"/>
          <a:lstStyle/>
          <a:p>
            <a:endParaRPr/>
          </a:p>
        </p:txBody>
      </p:sp>
      <p:sp>
        <p:nvSpPr>
          <p:cNvPr id="31" name="object 65">
            <a:extLst>
              <a:ext uri="{FF2B5EF4-FFF2-40B4-BE49-F238E27FC236}">
                <a16:creationId xmlns:a16="http://schemas.microsoft.com/office/drawing/2014/main" id="{18292867-CB10-4D77-8B0B-6041824B1D92}"/>
              </a:ext>
            </a:extLst>
          </p:cNvPr>
          <p:cNvSpPr/>
          <p:nvPr/>
        </p:nvSpPr>
        <p:spPr>
          <a:xfrm>
            <a:off x="8101513" y="2351425"/>
            <a:ext cx="208915" cy="0"/>
          </a:xfrm>
          <a:custGeom>
            <a:avLst/>
            <a:gdLst/>
            <a:ahLst/>
            <a:cxnLst/>
            <a:rect l="l" t="t" r="r" b="b"/>
            <a:pathLst>
              <a:path w="208915">
                <a:moveTo>
                  <a:pt x="0" y="0"/>
                </a:moveTo>
                <a:lnTo>
                  <a:pt x="208495" y="0"/>
                </a:lnTo>
              </a:path>
            </a:pathLst>
          </a:custGeom>
          <a:ln w="17373">
            <a:solidFill>
              <a:srgbClr val="007EFF"/>
            </a:solidFill>
          </a:ln>
        </p:spPr>
        <p:txBody>
          <a:bodyPr wrap="square" lIns="0" tIns="0" rIns="0" bIns="0" rtlCol="0"/>
          <a:lstStyle/>
          <a:p>
            <a:endParaRPr/>
          </a:p>
        </p:txBody>
      </p:sp>
      <p:sp>
        <p:nvSpPr>
          <p:cNvPr id="32" name="object 66">
            <a:extLst>
              <a:ext uri="{FF2B5EF4-FFF2-40B4-BE49-F238E27FC236}">
                <a16:creationId xmlns:a16="http://schemas.microsoft.com/office/drawing/2014/main" id="{C5BDF8E0-CF48-463E-A12D-46BE667550C3}"/>
              </a:ext>
            </a:extLst>
          </p:cNvPr>
          <p:cNvSpPr/>
          <p:nvPr/>
        </p:nvSpPr>
        <p:spPr>
          <a:xfrm>
            <a:off x="8310009" y="2351425"/>
            <a:ext cx="215265" cy="0"/>
          </a:xfrm>
          <a:custGeom>
            <a:avLst/>
            <a:gdLst/>
            <a:ahLst/>
            <a:cxnLst/>
            <a:rect l="l" t="t" r="r" b="b"/>
            <a:pathLst>
              <a:path w="215265">
                <a:moveTo>
                  <a:pt x="0" y="0"/>
                </a:moveTo>
                <a:lnTo>
                  <a:pt x="214871" y="0"/>
                </a:lnTo>
              </a:path>
            </a:pathLst>
          </a:custGeom>
          <a:ln w="17373">
            <a:solidFill>
              <a:srgbClr val="007EFF"/>
            </a:solidFill>
          </a:ln>
        </p:spPr>
        <p:txBody>
          <a:bodyPr wrap="square" lIns="0" tIns="0" rIns="0" bIns="0" rtlCol="0"/>
          <a:lstStyle/>
          <a:p>
            <a:endParaRPr/>
          </a:p>
        </p:txBody>
      </p:sp>
      <p:sp>
        <p:nvSpPr>
          <p:cNvPr id="33" name="object 67">
            <a:extLst>
              <a:ext uri="{FF2B5EF4-FFF2-40B4-BE49-F238E27FC236}">
                <a16:creationId xmlns:a16="http://schemas.microsoft.com/office/drawing/2014/main" id="{662DC9F3-2329-4BE5-943E-FE3D704C40F6}"/>
              </a:ext>
            </a:extLst>
          </p:cNvPr>
          <p:cNvSpPr txBox="1"/>
          <p:nvPr/>
        </p:nvSpPr>
        <p:spPr>
          <a:xfrm>
            <a:off x="5513214" y="2399253"/>
            <a:ext cx="363855" cy="181460"/>
          </a:xfrm>
          <a:prstGeom prst="rect">
            <a:avLst/>
          </a:prstGeom>
        </p:spPr>
        <p:txBody>
          <a:bodyPr vert="horz" wrap="square" lIns="0" tIns="12065" rIns="0" bIns="0" rtlCol="0">
            <a:spAutoFit/>
          </a:bodyPr>
          <a:lstStyle/>
          <a:p>
            <a:pPr>
              <a:lnSpc>
                <a:spcPct val="100000"/>
              </a:lnSpc>
              <a:spcBef>
                <a:spcPts val="95"/>
              </a:spcBef>
            </a:pPr>
            <a:r>
              <a:rPr sz="1650" spc="-37" baseline="-15151" dirty="0">
                <a:solidFill>
                  <a:srgbClr val="404040"/>
                </a:solidFill>
                <a:latin typeface="Trebuchet MS"/>
                <a:cs typeface="Trebuchet MS"/>
              </a:rPr>
              <a:t>96</a:t>
            </a:r>
            <a:r>
              <a:rPr sz="1650" spc="202" baseline="-15151" dirty="0">
                <a:solidFill>
                  <a:srgbClr val="404040"/>
                </a:solidFill>
                <a:latin typeface="Trebuchet MS"/>
                <a:cs typeface="Trebuchet MS"/>
              </a:rPr>
              <a:t> </a:t>
            </a:r>
            <a:r>
              <a:rPr sz="1100" spc="-25" dirty="0">
                <a:solidFill>
                  <a:srgbClr val="404040"/>
                </a:solidFill>
                <a:latin typeface="Trebuchet MS"/>
                <a:cs typeface="Trebuchet MS"/>
              </a:rPr>
              <a:t>97</a:t>
            </a:r>
            <a:endParaRPr sz="1100">
              <a:latin typeface="Trebuchet MS"/>
              <a:cs typeface="Trebuchet MS"/>
            </a:endParaRPr>
          </a:p>
        </p:txBody>
      </p:sp>
      <p:sp>
        <p:nvSpPr>
          <p:cNvPr id="34" name="object 68">
            <a:extLst>
              <a:ext uri="{FF2B5EF4-FFF2-40B4-BE49-F238E27FC236}">
                <a16:creationId xmlns:a16="http://schemas.microsoft.com/office/drawing/2014/main" id="{576F0F8C-23AF-4212-8B30-20B0514619A9}"/>
              </a:ext>
            </a:extLst>
          </p:cNvPr>
          <p:cNvSpPr txBox="1"/>
          <p:nvPr/>
        </p:nvSpPr>
        <p:spPr>
          <a:xfrm>
            <a:off x="5933547" y="2240794"/>
            <a:ext cx="819150" cy="181460"/>
          </a:xfrm>
          <a:prstGeom prst="rect">
            <a:avLst/>
          </a:prstGeom>
        </p:spPr>
        <p:txBody>
          <a:bodyPr vert="horz" wrap="square" lIns="0" tIns="12065" rIns="0" bIns="0" rtlCol="0">
            <a:spAutoFit/>
          </a:bodyPr>
          <a:lstStyle/>
          <a:p>
            <a:pPr>
              <a:lnSpc>
                <a:spcPct val="100000"/>
              </a:lnSpc>
              <a:spcBef>
                <a:spcPts val="95"/>
              </a:spcBef>
            </a:pPr>
            <a:r>
              <a:rPr sz="1650" spc="-37" baseline="-47979" dirty="0">
                <a:solidFill>
                  <a:srgbClr val="404040"/>
                </a:solidFill>
                <a:latin typeface="Trebuchet MS"/>
                <a:cs typeface="Trebuchet MS"/>
              </a:rPr>
              <a:t>98 </a:t>
            </a:r>
            <a:r>
              <a:rPr sz="1650" spc="-37" baseline="-30303" dirty="0">
                <a:solidFill>
                  <a:srgbClr val="404040"/>
                </a:solidFill>
                <a:latin typeface="Trebuchet MS"/>
                <a:cs typeface="Trebuchet MS"/>
              </a:rPr>
              <a:t>99</a:t>
            </a:r>
            <a:r>
              <a:rPr sz="1650" spc="-330" baseline="-30303" dirty="0">
                <a:solidFill>
                  <a:srgbClr val="404040"/>
                </a:solidFill>
                <a:latin typeface="Trebuchet MS"/>
                <a:cs typeface="Trebuchet MS"/>
              </a:rPr>
              <a:t> </a:t>
            </a:r>
            <a:r>
              <a:rPr sz="1650" spc="-37" baseline="-15151" dirty="0">
                <a:solidFill>
                  <a:srgbClr val="404040"/>
                </a:solidFill>
                <a:latin typeface="Trebuchet MS"/>
                <a:cs typeface="Trebuchet MS"/>
              </a:rPr>
              <a:t>100</a:t>
            </a:r>
            <a:r>
              <a:rPr sz="1100" spc="-25" dirty="0">
                <a:solidFill>
                  <a:srgbClr val="404040"/>
                </a:solidFill>
                <a:latin typeface="Trebuchet MS"/>
                <a:cs typeface="Trebuchet MS"/>
              </a:rPr>
              <a:t>101</a:t>
            </a:r>
            <a:endParaRPr sz="1100">
              <a:latin typeface="Trebuchet MS"/>
              <a:cs typeface="Trebuchet MS"/>
            </a:endParaRPr>
          </a:p>
        </p:txBody>
      </p:sp>
      <p:sp>
        <p:nvSpPr>
          <p:cNvPr id="35" name="object 69">
            <a:extLst>
              <a:ext uri="{FF2B5EF4-FFF2-40B4-BE49-F238E27FC236}">
                <a16:creationId xmlns:a16="http://schemas.microsoft.com/office/drawing/2014/main" id="{573D266A-5940-4AC6-949B-7BA1EFAEA1E4}"/>
              </a:ext>
            </a:extLst>
          </p:cNvPr>
          <p:cNvSpPr txBox="1"/>
          <p:nvPr/>
        </p:nvSpPr>
        <p:spPr>
          <a:xfrm>
            <a:off x="6738073" y="2082335"/>
            <a:ext cx="1905635" cy="181460"/>
          </a:xfrm>
          <a:prstGeom prst="rect">
            <a:avLst/>
          </a:prstGeom>
        </p:spPr>
        <p:txBody>
          <a:bodyPr vert="horz" wrap="square" lIns="0" tIns="12065" rIns="0" bIns="0" rtlCol="0">
            <a:spAutoFit/>
          </a:bodyPr>
          <a:lstStyle/>
          <a:p>
            <a:pPr>
              <a:lnSpc>
                <a:spcPct val="100000"/>
              </a:lnSpc>
              <a:spcBef>
                <a:spcPts val="95"/>
              </a:spcBef>
            </a:pPr>
            <a:r>
              <a:rPr sz="1650" spc="-44" baseline="-47979" dirty="0">
                <a:solidFill>
                  <a:srgbClr val="404040"/>
                </a:solidFill>
                <a:latin typeface="Trebuchet MS"/>
                <a:cs typeface="Trebuchet MS"/>
              </a:rPr>
              <a:t>102</a:t>
            </a:r>
            <a:r>
              <a:rPr sz="1650" spc="-44" baseline="-30303" dirty="0">
                <a:solidFill>
                  <a:srgbClr val="404040"/>
                </a:solidFill>
                <a:latin typeface="Trebuchet MS"/>
                <a:cs typeface="Trebuchet MS"/>
              </a:rPr>
              <a:t>103</a:t>
            </a:r>
            <a:r>
              <a:rPr sz="1650" spc="-44" baseline="-15151" dirty="0">
                <a:solidFill>
                  <a:srgbClr val="404040"/>
                </a:solidFill>
                <a:latin typeface="Trebuchet MS"/>
                <a:cs typeface="Trebuchet MS"/>
              </a:rPr>
              <a:t>104</a:t>
            </a:r>
            <a:r>
              <a:rPr sz="1100" spc="-30" dirty="0">
                <a:solidFill>
                  <a:srgbClr val="404040"/>
                </a:solidFill>
                <a:latin typeface="Trebuchet MS"/>
                <a:cs typeface="Trebuchet MS"/>
              </a:rPr>
              <a:t>105105105105105105</a:t>
            </a:r>
            <a:endParaRPr sz="1100">
              <a:latin typeface="Trebuchet MS"/>
              <a:cs typeface="Trebuchet MS"/>
            </a:endParaRPr>
          </a:p>
        </p:txBody>
      </p:sp>
      <p:sp>
        <p:nvSpPr>
          <p:cNvPr id="36" name="object 70">
            <a:extLst>
              <a:ext uri="{FF2B5EF4-FFF2-40B4-BE49-F238E27FC236}">
                <a16:creationId xmlns:a16="http://schemas.microsoft.com/office/drawing/2014/main" id="{3FCF8827-93EC-434F-8721-98EEDA91611E}"/>
              </a:ext>
            </a:extLst>
          </p:cNvPr>
          <p:cNvSpPr txBox="1"/>
          <p:nvPr/>
        </p:nvSpPr>
        <p:spPr>
          <a:xfrm>
            <a:off x="5513354" y="3148457"/>
            <a:ext cx="363855" cy="181460"/>
          </a:xfrm>
          <a:prstGeom prst="rect">
            <a:avLst/>
          </a:prstGeom>
        </p:spPr>
        <p:txBody>
          <a:bodyPr vert="horz" wrap="square" lIns="0" tIns="12065" rIns="0" bIns="0" rtlCol="0">
            <a:spAutoFit/>
          </a:bodyPr>
          <a:lstStyle/>
          <a:p>
            <a:pPr>
              <a:lnSpc>
                <a:spcPct val="100000"/>
              </a:lnSpc>
              <a:spcBef>
                <a:spcPts val="95"/>
              </a:spcBef>
            </a:pPr>
            <a:r>
              <a:rPr sz="1650" spc="-37" baseline="-15151" dirty="0">
                <a:solidFill>
                  <a:srgbClr val="404040"/>
                </a:solidFill>
                <a:latin typeface="Trebuchet MS"/>
                <a:cs typeface="Trebuchet MS"/>
              </a:rPr>
              <a:t>86</a:t>
            </a:r>
            <a:r>
              <a:rPr sz="1650" spc="202" baseline="-15151" dirty="0">
                <a:solidFill>
                  <a:srgbClr val="404040"/>
                </a:solidFill>
                <a:latin typeface="Trebuchet MS"/>
                <a:cs typeface="Trebuchet MS"/>
              </a:rPr>
              <a:t> </a:t>
            </a:r>
            <a:r>
              <a:rPr sz="1100" spc="-25" dirty="0">
                <a:solidFill>
                  <a:srgbClr val="404040"/>
                </a:solidFill>
                <a:latin typeface="Trebuchet MS"/>
                <a:cs typeface="Trebuchet MS"/>
              </a:rPr>
              <a:t>87</a:t>
            </a:r>
            <a:endParaRPr sz="1100">
              <a:latin typeface="Trebuchet MS"/>
              <a:cs typeface="Trebuchet MS"/>
            </a:endParaRPr>
          </a:p>
        </p:txBody>
      </p:sp>
      <p:sp>
        <p:nvSpPr>
          <p:cNvPr id="37" name="object 71">
            <a:extLst>
              <a:ext uri="{FF2B5EF4-FFF2-40B4-BE49-F238E27FC236}">
                <a16:creationId xmlns:a16="http://schemas.microsoft.com/office/drawing/2014/main" id="{81C61570-6FC8-426C-8D4A-1397F9BF8A30}"/>
              </a:ext>
            </a:extLst>
          </p:cNvPr>
          <p:cNvSpPr txBox="1"/>
          <p:nvPr/>
        </p:nvSpPr>
        <p:spPr>
          <a:xfrm>
            <a:off x="5933686" y="2950383"/>
            <a:ext cx="994410" cy="181460"/>
          </a:xfrm>
          <a:prstGeom prst="rect">
            <a:avLst/>
          </a:prstGeom>
        </p:spPr>
        <p:txBody>
          <a:bodyPr vert="horz" wrap="square" lIns="0" tIns="12065" rIns="0" bIns="0" rtlCol="0">
            <a:spAutoFit/>
          </a:bodyPr>
          <a:lstStyle/>
          <a:p>
            <a:pPr>
              <a:lnSpc>
                <a:spcPct val="100000"/>
              </a:lnSpc>
              <a:spcBef>
                <a:spcPts val="95"/>
              </a:spcBef>
            </a:pPr>
            <a:r>
              <a:rPr sz="1650" spc="-37" baseline="-63131" dirty="0">
                <a:solidFill>
                  <a:srgbClr val="404040"/>
                </a:solidFill>
                <a:latin typeface="Trebuchet MS"/>
                <a:cs typeface="Trebuchet MS"/>
              </a:rPr>
              <a:t>88 </a:t>
            </a:r>
            <a:r>
              <a:rPr sz="1650" spc="-37" baseline="-47979" dirty="0">
                <a:solidFill>
                  <a:srgbClr val="404040"/>
                </a:solidFill>
                <a:latin typeface="Trebuchet MS"/>
                <a:cs typeface="Trebuchet MS"/>
              </a:rPr>
              <a:t>89 </a:t>
            </a:r>
            <a:r>
              <a:rPr sz="1650" spc="-37" baseline="-30303" dirty="0">
                <a:solidFill>
                  <a:srgbClr val="404040"/>
                </a:solidFill>
                <a:latin typeface="Trebuchet MS"/>
                <a:cs typeface="Trebuchet MS"/>
              </a:rPr>
              <a:t>90 </a:t>
            </a:r>
            <a:r>
              <a:rPr sz="1650" spc="-37" baseline="-15151" dirty="0">
                <a:solidFill>
                  <a:srgbClr val="404040"/>
                </a:solidFill>
                <a:latin typeface="Trebuchet MS"/>
                <a:cs typeface="Trebuchet MS"/>
              </a:rPr>
              <a:t>91</a:t>
            </a:r>
            <a:r>
              <a:rPr sz="1650" spc="-104" baseline="-15151" dirty="0">
                <a:solidFill>
                  <a:srgbClr val="404040"/>
                </a:solidFill>
                <a:latin typeface="Trebuchet MS"/>
                <a:cs typeface="Trebuchet MS"/>
              </a:rPr>
              <a:t> </a:t>
            </a:r>
            <a:r>
              <a:rPr sz="1100" spc="-25" dirty="0">
                <a:solidFill>
                  <a:srgbClr val="404040"/>
                </a:solidFill>
                <a:latin typeface="Trebuchet MS"/>
                <a:cs typeface="Trebuchet MS"/>
              </a:rPr>
              <a:t>92</a:t>
            </a:r>
            <a:endParaRPr sz="1100">
              <a:latin typeface="Trebuchet MS"/>
              <a:cs typeface="Trebuchet MS"/>
            </a:endParaRPr>
          </a:p>
        </p:txBody>
      </p:sp>
      <p:sp>
        <p:nvSpPr>
          <p:cNvPr id="38" name="object 72">
            <a:extLst>
              <a:ext uri="{FF2B5EF4-FFF2-40B4-BE49-F238E27FC236}">
                <a16:creationId xmlns:a16="http://schemas.microsoft.com/office/drawing/2014/main" id="{AC5EEA8B-BDDE-4C45-A69E-B731CD41D4EA}"/>
              </a:ext>
            </a:extLst>
          </p:cNvPr>
          <p:cNvSpPr txBox="1"/>
          <p:nvPr/>
        </p:nvSpPr>
        <p:spPr>
          <a:xfrm>
            <a:off x="6984518" y="2831540"/>
            <a:ext cx="574040" cy="181460"/>
          </a:xfrm>
          <a:prstGeom prst="rect">
            <a:avLst/>
          </a:prstGeom>
        </p:spPr>
        <p:txBody>
          <a:bodyPr vert="horz" wrap="square" lIns="0" tIns="12065" rIns="0" bIns="0" rtlCol="0">
            <a:spAutoFit/>
          </a:bodyPr>
          <a:lstStyle/>
          <a:p>
            <a:pPr>
              <a:lnSpc>
                <a:spcPct val="100000"/>
              </a:lnSpc>
              <a:spcBef>
                <a:spcPts val="95"/>
              </a:spcBef>
            </a:pPr>
            <a:r>
              <a:rPr sz="1650" spc="-37" baseline="-30303" dirty="0">
                <a:solidFill>
                  <a:srgbClr val="404040"/>
                </a:solidFill>
                <a:latin typeface="Trebuchet MS"/>
                <a:cs typeface="Trebuchet MS"/>
              </a:rPr>
              <a:t>93 </a:t>
            </a:r>
            <a:r>
              <a:rPr sz="1650" spc="-37" baseline="-15151" dirty="0">
                <a:solidFill>
                  <a:srgbClr val="404040"/>
                </a:solidFill>
                <a:latin typeface="Trebuchet MS"/>
                <a:cs typeface="Trebuchet MS"/>
              </a:rPr>
              <a:t>94</a:t>
            </a:r>
            <a:r>
              <a:rPr sz="1650" spc="97" baseline="-15151" dirty="0">
                <a:solidFill>
                  <a:srgbClr val="404040"/>
                </a:solidFill>
                <a:latin typeface="Trebuchet MS"/>
                <a:cs typeface="Trebuchet MS"/>
              </a:rPr>
              <a:t> </a:t>
            </a:r>
            <a:r>
              <a:rPr sz="1100" spc="-25" dirty="0">
                <a:solidFill>
                  <a:srgbClr val="404040"/>
                </a:solidFill>
                <a:latin typeface="Trebuchet MS"/>
                <a:cs typeface="Trebuchet MS"/>
              </a:rPr>
              <a:t>95</a:t>
            </a:r>
            <a:endParaRPr sz="1100">
              <a:latin typeface="Trebuchet MS"/>
              <a:cs typeface="Trebuchet MS"/>
            </a:endParaRPr>
          </a:p>
        </p:txBody>
      </p:sp>
      <p:sp>
        <p:nvSpPr>
          <p:cNvPr id="39" name="object 73">
            <a:extLst>
              <a:ext uri="{FF2B5EF4-FFF2-40B4-BE49-F238E27FC236}">
                <a16:creationId xmlns:a16="http://schemas.microsoft.com/office/drawing/2014/main" id="{76499097-DB50-4473-8562-B7386E32AA50}"/>
              </a:ext>
            </a:extLst>
          </p:cNvPr>
          <p:cNvSpPr txBox="1"/>
          <p:nvPr/>
        </p:nvSpPr>
        <p:spPr>
          <a:xfrm>
            <a:off x="7615018" y="2633466"/>
            <a:ext cx="1029335" cy="181460"/>
          </a:xfrm>
          <a:prstGeom prst="rect">
            <a:avLst/>
          </a:prstGeom>
        </p:spPr>
        <p:txBody>
          <a:bodyPr vert="horz" wrap="square" lIns="0" tIns="12065" rIns="0" bIns="0" rtlCol="0">
            <a:spAutoFit/>
          </a:bodyPr>
          <a:lstStyle/>
          <a:p>
            <a:pPr>
              <a:lnSpc>
                <a:spcPct val="100000"/>
              </a:lnSpc>
              <a:spcBef>
                <a:spcPts val="95"/>
              </a:spcBef>
            </a:pPr>
            <a:r>
              <a:rPr sz="1650" spc="-37" baseline="-63131" dirty="0">
                <a:solidFill>
                  <a:srgbClr val="404040"/>
                </a:solidFill>
                <a:latin typeface="Trebuchet MS"/>
                <a:cs typeface="Trebuchet MS"/>
              </a:rPr>
              <a:t>96 </a:t>
            </a:r>
            <a:r>
              <a:rPr sz="1650" spc="-37" baseline="-47979" dirty="0">
                <a:solidFill>
                  <a:srgbClr val="404040"/>
                </a:solidFill>
                <a:latin typeface="Trebuchet MS"/>
                <a:cs typeface="Trebuchet MS"/>
              </a:rPr>
              <a:t>97 </a:t>
            </a:r>
            <a:r>
              <a:rPr sz="1650" spc="-37" baseline="-30303" dirty="0">
                <a:solidFill>
                  <a:srgbClr val="404040"/>
                </a:solidFill>
                <a:latin typeface="Trebuchet MS"/>
                <a:cs typeface="Trebuchet MS"/>
              </a:rPr>
              <a:t>98</a:t>
            </a:r>
            <a:r>
              <a:rPr sz="1650" spc="-67" baseline="-30303" dirty="0">
                <a:solidFill>
                  <a:srgbClr val="404040"/>
                </a:solidFill>
                <a:latin typeface="Trebuchet MS"/>
                <a:cs typeface="Trebuchet MS"/>
              </a:rPr>
              <a:t> </a:t>
            </a:r>
            <a:r>
              <a:rPr sz="1650" spc="-37" baseline="-15151" dirty="0">
                <a:solidFill>
                  <a:srgbClr val="404040"/>
                </a:solidFill>
                <a:latin typeface="Trebuchet MS"/>
                <a:cs typeface="Trebuchet MS"/>
              </a:rPr>
              <a:t>99 </a:t>
            </a:r>
            <a:r>
              <a:rPr sz="1100" spc="-25" dirty="0">
                <a:solidFill>
                  <a:srgbClr val="404040"/>
                </a:solidFill>
                <a:latin typeface="Trebuchet MS"/>
                <a:cs typeface="Trebuchet MS"/>
              </a:rPr>
              <a:t>100</a:t>
            </a:r>
            <a:endParaRPr sz="1100">
              <a:latin typeface="Trebuchet MS"/>
              <a:cs typeface="Trebuchet MS"/>
            </a:endParaRPr>
          </a:p>
        </p:txBody>
      </p:sp>
      <p:sp>
        <p:nvSpPr>
          <p:cNvPr id="40" name="object 74">
            <a:extLst>
              <a:ext uri="{FF2B5EF4-FFF2-40B4-BE49-F238E27FC236}">
                <a16:creationId xmlns:a16="http://schemas.microsoft.com/office/drawing/2014/main" id="{5B0B1511-5254-4314-9118-C89889E66BD5}"/>
              </a:ext>
            </a:extLst>
          </p:cNvPr>
          <p:cNvSpPr txBox="1"/>
          <p:nvPr/>
        </p:nvSpPr>
        <p:spPr>
          <a:xfrm>
            <a:off x="5418384" y="3435918"/>
            <a:ext cx="3282315" cy="208390"/>
          </a:xfrm>
          <a:prstGeom prst="rect">
            <a:avLst/>
          </a:prstGeom>
        </p:spPr>
        <p:txBody>
          <a:bodyPr vert="horz" wrap="square" lIns="0" tIns="15875" rIns="0" bIns="0" rtlCol="0">
            <a:spAutoFit/>
          </a:bodyPr>
          <a:lstStyle/>
          <a:p>
            <a:pPr>
              <a:lnSpc>
                <a:spcPct val="100000"/>
              </a:lnSpc>
              <a:spcBef>
                <a:spcPts val="125"/>
              </a:spcBef>
            </a:pPr>
            <a:r>
              <a:rPr sz="1250" b="1" spc="-90" dirty="0">
                <a:solidFill>
                  <a:srgbClr val="595959"/>
                </a:solidFill>
                <a:latin typeface="Trebuchet MS"/>
                <a:cs typeface="Trebuchet MS"/>
              </a:rPr>
              <a:t>2019 2021 2023 2025 2027 2029 2031</a:t>
            </a:r>
            <a:r>
              <a:rPr sz="1250" b="1" spc="100" dirty="0">
                <a:solidFill>
                  <a:srgbClr val="595959"/>
                </a:solidFill>
                <a:latin typeface="Trebuchet MS"/>
                <a:cs typeface="Trebuchet MS"/>
              </a:rPr>
              <a:t> </a:t>
            </a:r>
            <a:r>
              <a:rPr sz="1250" b="1" spc="-90" dirty="0">
                <a:solidFill>
                  <a:srgbClr val="595959"/>
                </a:solidFill>
                <a:latin typeface="Trebuchet MS"/>
                <a:cs typeface="Trebuchet MS"/>
              </a:rPr>
              <a:t>2033</a:t>
            </a:r>
            <a:endParaRPr sz="1250">
              <a:latin typeface="Trebuchet MS"/>
              <a:cs typeface="Trebuchet MS"/>
            </a:endParaRPr>
          </a:p>
        </p:txBody>
      </p:sp>
      <p:sp>
        <p:nvSpPr>
          <p:cNvPr id="41" name="object 76">
            <a:extLst>
              <a:ext uri="{FF2B5EF4-FFF2-40B4-BE49-F238E27FC236}">
                <a16:creationId xmlns:a16="http://schemas.microsoft.com/office/drawing/2014/main" id="{976BDAB9-1DBF-4174-B112-01D0C390513D}"/>
              </a:ext>
            </a:extLst>
          </p:cNvPr>
          <p:cNvSpPr/>
          <p:nvPr/>
        </p:nvSpPr>
        <p:spPr>
          <a:xfrm>
            <a:off x="5543403" y="2673898"/>
            <a:ext cx="81076" cy="81082"/>
          </a:xfrm>
          <a:prstGeom prst="rect">
            <a:avLst/>
          </a:prstGeom>
          <a:blipFill>
            <a:blip r:embed="rId2" cstate="print"/>
            <a:stretch>
              <a:fillRect/>
            </a:stretch>
          </a:blipFill>
        </p:spPr>
        <p:txBody>
          <a:bodyPr wrap="square" lIns="0" tIns="0" rIns="0" bIns="0" rtlCol="0"/>
          <a:lstStyle/>
          <a:p>
            <a:endParaRPr/>
          </a:p>
        </p:txBody>
      </p:sp>
      <p:sp>
        <p:nvSpPr>
          <p:cNvPr id="42" name="object 77">
            <a:extLst>
              <a:ext uri="{FF2B5EF4-FFF2-40B4-BE49-F238E27FC236}">
                <a16:creationId xmlns:a16="http://schemas.microsoft.com/office/drawing/2014/main" id="{E80E2B2E-AB7E-425C-B6A8-7A358E507401}"/>
              </a:ext>
            </a:extLst>
          </p:cNvPr>
          <p:cNvSpPr/>
          <p:nvPr/>
        </p:nvSpPr>
        <p:spPr>
          <a:xfrm>
            <a:off x="5751898" y="2639150"/>
            <a:ext cx="81076" cy="81082"/>
          </a:xfrm>
          <a:prstGeom prst="rect">
            <a:avLst/>
          </a:prstGeom>
          <a:blipFill>
            <a:blip r:embed="rId2" cstate="print"/>
            <a:stretch>
              <a:fillRect/>
            </a:stretch>
          </a:blipFill>
        </p:spPr>
        <p:txBody>
          <a:bodyPr wrap="square" lIns="0" tIns="0" rIns="0" bIns="0" rtlCol="0"/>
          <a:lstStyle/>
          <a:p>
            <a:endParaRPr/>
          </a:p>
        </p:txBody>
      </p:sp>
      <p:sp>
        <p:nvSpPr>
          <p:cNvPr id="43" name="object 78">
            <a:extLst>
              <a:ext uri="{FF2B5EF4-FFF2-40B4-BE49-F238E27FC236}">
                <a16:creationId xmlns:a16="http://schemas.microsoft.com/office/drawing/2014/main" id="{6DC8CCD4-7B1D-4759-B47D-AAF975E58E79}"/>
              </a:ext>
            </a:extLst>
          </p:cNvPr>
          <p:cNvSpPr/>
          <p:nvPr/>
        </p:nvSpPr>
        <p:spPr>
          <a:xfrm>
            <a:off x="5960394" y="2592808"/>
            <a:ext cx="81082" cy="81082"/>
          </a:xfrm>
          <a:prstGeom prst="rect">
            <a:avLst/>
          </a:prstGeom>
          <a:blipFill>
            <a:blip r:embed="rId2" cstate="print"/>
            <a:stretch>
              <a:fillRect/>
            </a:stretch>
          </a:blipFill>
        </p:spPr>
        <p:txBody>
          <a:bodyPr wrap="square" lIns="0" tIns="0" rIns="0" bIns="0" rtlCol="0"/>
          <a:lstStyle/>
          <a:p>
            <a:endParaRPr/>
          </a:p>
        </p:txBody>
      </p:sp>
      <p:sp>
        <p:nvSpPr>
          <p:cNvPr id="44" name="object 79">
            <a:extLst>
              <a:ext uri="{FF2B5EF4-FFF2-40B4-BE49-F238E27FC236}">
                <a16:creationId xmlns:a16="http://schemas.microsoft.com/office/drawing/2014/main" id="{6DFF4A0D-E763-46A0-964C-2E9CFFB96E7C}"/>
              </a:ext>
            </a:extLst>
          </p:cNvPr>
          <p:cNvSpPr/>
          <p:nvPr/>
        </p:nvSpPr>
        <p:spPr>
          <a:xfrm>
            <a:off x="6168890" y="2558061"/>
            <a:ext cx="81082" cy="81082"/>
          </a:xfrm>
          <a:prstGeom prst="rect">
            <a:avLst/>
          </a:prstGeom>
          <a:blipFill>
            <a:blip r:embed="rId2" cstate="print"/>
            <a:stretch>
              <a:fillRect/>
            </a:stretch>
          </a:blipFill>
        </p:spPr>
        <p:txBody>
          <a:bodyPr wrap="square" lIns="0" tIns="0" rIns="0" bIns="0" rtlCol="0"/>
          <a:lstStyle/>
          <a:p>
            <a:endParaRPr/>
          </a:p>
        </p:txBody>
      </p:sp>
      <p:sp>
        <p:nvSpPr>
          <p:cNvPr id="45" name="object 80">
            <a:extLst>
              <a:ext uri="{FF2B5EF4-FFF2-40B4-BE49-F238E27FC236}">
                <a16:creationId xmlns:a16="http://schemas.microsoft.com/office/drawing/2014/main" id="{20557834-D95A-4FFA-AC22-E2DE38A349C3}"/>
              </a:ext>
            </a:extLst>
          </p:cNvPr>
          <p:cNvSpPr/>
          <p:nvPr/>
        </p:nvSpPr>
        <p:spPr>
          <a:xfrm>
            <a:off x="6377386" y="2511732"/>
            <a:ext cx="81082" cy="81082"/>
          </a:xfrm>
          <a:prstGeom prst="rect">
            <a:avLst/>
          </a:prstGeom>
          <a:blipFill>
            <a:blip r:embed="rId2" cstate="print"/>
            <a:stretch>
              <a:fillRect/>
            </a:stretch>
          </a:blipFill>
        </p:spPr>
        <p:txBody>
          <a:bodyPr wrap="square" lIns="0" tIns="0" rIns="0" bIns="0" rtlCol="0"/>
          <a:lstStyle/>
          <a:p>
            <a:endParaRPr/>
          </a:p>
        </p:txBody>
      </p:sp>
      <p:sp>
        <p:nvSpPr>
          <p:cNvPr id="46" name="object 81">
            <a:extLst>
              <a:ext uri="{FF2B5EF4-FFF2-40B4-BE49-F238E27FC236}">
                <a16:creationId xmlns:a16="http://schemas.microsoft.com/office/drawing/2014/main" id="{51079584-2054-49F3-81F6-AAF17BAA69D4}"/>
              </a:ext>
            </a:extLst>
          </p:cNvPr>
          <p:cNvSpPr/>
          <p:nvPr/>
        </p:nvSpPr>
        <p:spPr>
          <a:xfrm>
            <a:off x="6585895" y="2476984"/>
            <a:ext cx="81082" cy="81082"/>
          </a:xfrm>
          <a:prstGeom prst="rect">
            <a:avLst/>
          </a:prstGeom>
          <a:blipFill>
            <a:blip r:embed="rId2" cstate="print"/>
            <a:stretch>
              <a:fillRect/>
            </a:stretch>
          </a:blipFill>
        </p:spPr>
        <p:txBody>
          <a:bodyPr wrap="square" lIns="0" tIns="0" rIns="0" bIns="0" rtlCol="0"/>
          <a:lstStyle/>
          <a:p>
            <a:endParaRPr/>
          </a:p>
        </p:txBody>
      </p:sp>
      <p:sp>
        <p:nvSpPr>
          <p:cNvPr id="47" name="object 82">
            <a:extLst>
              <a:ext uri="{FF2B5EF4-FFF2-40B4-BE49-F238E27FC236}">
                <a16:creationId xmlns:a16="http://schemas.microsoft.com/office/drawing/2014/main" id="{5CDDF07B-CEBD-4DE8-A1BD-8E2A3AE0D229}"/>
              </a:ext>
            </a:extLst>
          </p:cNvPr>
          <p:cNvSpPr/>
          <p:nvPr/>
        </p:nvSpPr>
        <p:spPr>
          <a:xfrm>
            <a:off x="6794391" y="2430648"/>
            <a:ext cx="81082" cy="81076"/>
          </a:xfrm>
          <a:prstGeom prst="rect">
            <a:avLst/>
          </a:prstGeom>
          <a:blipFill>
            <a:blip r:embed="rId2" cstate="print"/>
            <a:stretch>
              <a:fillRect/>
            </a:stretch>
          </a:blipFill>
        </p:spPr>
        <p:txBody>
          <a:bodyPr wrap="square" lIns="0" tIns="0" rIns="0" bIns="0" rtlCol="0"/>
          <a:lstStyle/>
          <a:p>
            <a:endParaRPr/>
          </a:p>
        </p:txBody>
      </p:sp>
      <p:sp>
        <p:nvSpPr>
          <p:cNvPr id="48" name="object 83">
            <a:extLst>
              <a:ext uri="{FF2B5EF4-FFF2-40B4-BE49-F238E27FC236}">
                <a16:creationId xmlns:a16="http://schemas.microsoft.com/office/drawing/2014/main" id="{5C3A47F9-8A38-4498-B70B-1ABEEDE15F12}"/>
              </a:ext>
            </a:extLst>
          </p:cNvPr>
          <p:cNvSpPr/>
          <p:nvPr/>
        </p:nvSpPr>
        <p:spPr>
          <a:xfrm>
            <a:off x="7014469" y="2395901"/>
            <a:ext cx="81082" cy="81076"/>
          </a:xfrm>
          <a:prstGeom prst="rect">
            <a:avLst/>
          </a:prstGeom>
          <a:blipFill>
            <a:blip r:embed="rId2" cstate="print"/>
            <a:stretch>
              <a:fillRect/>
            </a:stretch>
          </a:blipFill>
        </p:spPr>
        <p:txBody>
          <a:bodyPr wrap="square" lIns="0" tIns="0" rIns="0" bIns="0" rtlCol="0"/>
          <a:lstStyle/>
          <a:p>
            <a:endParaRPr/>
          </a:p>
        </p:txBody>
      </p:sp>
      <p:sp>
        <p:nvSpPr>
          <p:cNvPr id="49" name="object 84">
            <a:extLst>
              <a:ext uri="{FF2B5EF4-FFF2-40B4-BE49-F238E27FC236}">
                <a16:creationId xmlns:a16="http://schemas.microsoft.com/office/drawing/2014/main" id="{EE412E25-1D03-45B9-8DBE-EB0F405CE090}"/>
              </a:ext>
            </a:extLst>
          </p:cNvPr>
          <p:cNvSpPr/>
          <p:nvPr/>
        </p:nvSpPr>
        <p:spPr>
          <a:xfrm>
            <a:off x="7222965" y="2361147"/>
            <a:ext cx="81082" cy="81082"/>
          </a:xfrm>
          <a:prstGeom prst="rect">
            <a:avLst/>
          </a:prstGeom>
          <a:blipFill>
            <a:blip r:embed="rId2" cstate="print"/>
            <a:stretch>
              <a:fillRect/>
            </a:stretch>
          </a:blipFill>
        </p:spPr>
        <p:txBody>
          <a:bodyPr wrap="square" lIns="0" tIns="0" rIns="0" bIns="0" rtlCol="0"/>
          <a:lstStyle/>
          <a:p>
            <a:endParaRPr/>
          </a:p>
        </p:txBody>
      </p:sp>
      <p:sp>
        <p:nvSpPr>
          <p:cNvPr id="50" name="object 85">
            <a:extLst>
              <a:ext uri="{FF2B5EF4-FFF2-40B4-BE49-F238E27FC236}">
                <a16:creationId xmlns:a16="http://schemas.microsoft.com/office/drawing/2014/main" id="{DAADF994-C192-4348-8CFE-A25F95591F09}"/>
              </a:ext>
            </a:extLst>
          </p:cNvPr>
          <p:cNvSpPr/>
          <p:nvPr/>
        </p:nvSpPr>
        <p:spPr>
          <a:xfrm>
            <a:off x="7431461" y="2314818"/>
            <a:ext cx="81082" cy="81082"/>
          </a:xfrm>
          <a:prstGeom prst="rect">
            <a:avLst/>
          </a:prstGeom>
          <a:blipFill>
            <a:blip r:embed="rId2" cstate="print"/>
            <a:stretch>
              <a:fillRect/>
            </a:stretch>
          </a:blipFill>
        </p:spPr>
        <p:txBody>
          <a:bodyPr wrap="square" lIns="0" tIns="0" rIns="0" bIns="0" rtlCol="0"/>
          <a:lstStyle/>
          <a:p>
            <a:endParaRPr/>
          </a:p>
        </p:txBody>
      </p:sp>
      <p:sp>
        <p:nvSpPr>
          <p:cNvPr id="51" name="object 86">
            <a:extLst>
              <a:ext uri="{FF2B5EF4-FFF2-40B4-BE49-F238E27FC236}">
                <a16:creationId xmlns:a16="http://schemas.microsoft.com/office/drawing/2014/main" id="{5819069E-5141-4745-A41D-0F2BE6A05C02}"/>
              </a:ext>
            </a:extLst>
          </p:cNvPr>
          <p:cNvSpPr/>
          <p:nvPr/>
        </p:nvSpPr>
        <p:spPr>
          <a:xfrm>
            <a:off x="7639969" y="2314818"/>
            <a:ext cx="81082" cy="81082"/>
          </a:xfrm>
          <a:prstGeom prst="rect">
            <a:avLst/>
          </a:prstGeom>
          <a:blipFill>
            <a:blip r:embed="rId2" cstate="print"/>
            <a:stretch>
              <a:fillRect/>
            </a:stretch>
          </a:blipFill>
        </p:spPr>
        <p:txBody>
          <a:bodyPr wrap="square" lIns="0" tIns="0" rIns="0" bIns="0" rtlCol="0"/>
          <a:lstStyle/>
          <a:p>
            <a:endParaRPr/>
          </a:p>
        </p:txBody>
      </p:sp>
      <p:sp>
        <p:nvSpPr>
          <p:cNvPr id="52" name="object 87">
            <a:extLst>
              <a:ext uri="{FF2B5EF4-FFF2-40B4-BE49-F238E27FC236}">
                <a16:creationId xmlns:a16="http://schemas.microsoft.com/office/drawing/2014/main" id="{232A9951-412A-4724-AF45-3EB466909AB8}"/>
              </a:ext>
            </a:extLst>
          </p:cNvPr>
          <p:cNvSpPr/>
          <p:nvPr/>
        </p:nvSpPr>
        <p:spPr>
          <a:xfrm>
            <a:off x="7848465" y="2314818"/>
            <a:ext cx="81082" cy="81082"/>
          </a:xfrm>
          <a:prstGeom prst="rect">
            <a:avLst/>
          </a:prstGeom>
          <a:blipFill>
            <a:blip r:embed="rId2" cstate="print"/>
            <a:stretch>
              <a:fillRect/>
            </a:stretch>
          </a:blipFill>
        </p:spPr>
        <p:txBody>
          <a:bodyPr wrap="square" lIns="0" tIns="0" rIns="0" bIns="0" rtlCol="0"/>
          <a:lstStyle/>
          <a:p>
            <a:endParaRPr/>
          </a:p>
        </p:txBody>
      </p:sp>
      <p:sp>
        <p:nvSpPr>
          <p:cNvPr id="53" name="object 88">
            <a:extLst>
              <a:ext uri="{FF2B5EF4-FFF2-40B4-BE49-F238E27FC236}">
                <a16:creationId xmlns:a16="http://schemas.microsoft.com/office/drawing/2014/main" id="{BE5AFCDA-98AD-4318-9751-B1E1A62D3A4F}"/>
              </a:ext>
            </a:extLst>
          </p:cNvPr>
          <p:cNvSpPr/>
          <p:nvPr/>
        </p:nvSpPr>
        <p:spPr>
          <a:xfrm>
            <a:off x="8056961" y="2314818"/>
            <a:ext cx="81082" cy="81082"/>
          </a:xfrm>
          <a:prstGeom prst="rect">
            <a:avLst/>
          </a:prstGeom>
          <a:blipFill>
            <a:blip r:embed="rId2" cstate="print"/>
            <a:stretch>
              <a:fillRect/>
            </a:stretch>
          </a:blipFill>
        </p:spPr>
        <p:txBody>
          <a:bodyPr wrap="square" lIns="0" tIns="0" rIns="0" bIns="0" rtlCol="0"/>
          <a:lstStyle/>
          <a:p>
            <a:endParaRPr/>
          </a:p>
        </p:txBody>
      </p:sp>
      <p:sp>
        <p:nvSpPr>
          <p:cNvPr id="54" name="object 89">
            <a:extLst>
              <a:ext uri="{FF2B5EF4-FFF2-40B4-BE49-F238E27FC236}">
                <a16:creationId xmlns:a16="http://schemas.microsoft.com/office/drawing/2014/main" id="{8B675073-B2FF-470F-81FE-53DD137A1686}"/>
              </a:ext>
            </a:extLst>
          </p:cNvPr>
          <p:cNvSpPr/>
          <p:nvPr/>
        </p:nvSpPr>
        <p:spPr>
          <a:xfrm>
            <a:off x="8265457" y="2314818"/>
            <a:ext cx="81082" cy="81082"/>
          </a:xfrm>
          <a:prstGeom prst="rect">
            <a:avLst/>
          </a:prstGeom>
          <a:blipFill>
            <a:blip r:embed="rId2" cstate="print"/>
            <a:stretch>
              <a:fillRect/>
            </a:stretch>
          </a:blipFill>
        </p:spPr>
        <p:txBody>
          <a:bodyPr wrap="square" lIns="0" tIns="0" rIns="0" bIns="0" rtlCol="0"/>
          <a:lstStyle/>
          <a:p>
            <a:endParaRPr/>
          </a:p>
        </p:txBody>
      </p:sp>
      <p:sp>
        <p:nvSpPr>
          <p:cNvPr id="55" name="object 90">
            <a:extLst>
              <a:ext uri="{FF2B5EF4-FFF2-40B4-BE49-F238E27FC236}">
                <a16:creationId xmlns:a16="http://schemas.microsoft.com/office/drawing/2014/main" id="{DBB3377B-CAD0-4F24-986C-B64BAB98CB0F}"/>
              </a:ext>
            </a:extLst>
          </p:cNvPr>
          <p:cNvSpPr/>
          <p:nvPr/>
        </p:nvSpPr>
        <p:spPr>
          <a:xfrm>
            <a:off x="8485535" y="2314818"/>
            <a:ext cx="81082" cy="81082"/>
          </a:xfrm>
          <a:prstGeom prst="rect">
            <a:avLst/>
          </a:prstGeom>
          <a:blipFill>
            <a:blip r:embed="rId2" cstate="print"/>
            <a:stretch>
              <a:fillRect/>
            </a:stretch>
          </a:blipFill>
        </p:spPr>
        <p:txBody>
          <a:bodyPr wrap="square" lIns="0" tIns="0" rIns="0" bIns="0" rtlCol="0"/>
          <a:lstStyle/>
          <a:p>
            <a:endParaRPr/>
          </a:p>
        </p:txBody>
      </p:sp>
      <p:sp>
        <p:nvSpPr>
          <p:cNvPr id="56" name="object 91">
            <a:extLst>
              <a:ext uri="{FF2B5EF4-FFF2-40B4-BE49-F238E27FC236}">
                <a16:creationId xmlns:a16="http://schemas.microsoft.com/office/drawing/2014/main" id="{2ACB8FC2-2465-4276-A858-C04C6F01DB41}"/>
              </a:ext>
            </a:extLst>
          </p:cNvPr>
          <p:cNvSpPr/>
          <p:nvPr/>
        </p:nvSpPr>
        <p:spPr>
          <a:xfrm>
            <a:off x="5587954" y="3069585"/>
            <a:ext cx="208915" cy="34925"/>
          </a:xfrm>
          <a:custGeom>
            <a:avLst/>
            <a:gdLst/>
            <a:ahLst/>
            <a:cxnLst/>
            <a:rect l="l" t="t" r="r" b="b"/>
            <a:pathLst>
              <a:path w="208914" h="34925">
                <a:moveTo>
                  <a:pt x="0" y="34747"/>
                </a:moveTo>
                <a:lnTo>
                  <a:pt x="208495" y="0"/>
                </a:lnTo>
              </a:path>
            </a:pathLst>
          </a:custGeom>
          <a:ln w="17373">
            <a:solidFill>
              <a:srgbClr val="FF2D7F"/>
            </a:solidFill>
          </a:ln>
        </p:spPr>
        <p:txBody>
          <a:bodyPr wrap="square" lIns="0" tIns="0" rIns="0" bIns="0" rtlCol="0"/>
          <a:lstStyle/>
          <a:p>
            <a:endParaRPr/>
          </a:p>
        </p:txBody>
      </p:sp>
      <p:sp>
        <p:nvSpPr>
          <p:cNvPr id="57" name="object 92">
            <a:extLst>
              <a:ext uri="{FF2B5EF4-FFF2-40B4-BE49-F238E27FC236}">
                <a16:creationId xmlns:a16="http://schemas.microsoft.com/office/drawing/2014/main" id="{147D57F5-4669-473F-93DB-1A4472F3BF51}"/>
              </a:ext>
            </a:extLst>
          </p:cNvPr>
          <p:cNvSpPr/>
          <p:nvPr/>
        </p:nvSpPr>
        <p:spPr>
          <a:xfrm>
            <a:off x="5796450" y="3023255"/>
            <a:ext cx="208915" cy="46355"/>
          </a:xfrm>
          <a:custGeom>
            <a:avLst/>
            <a:gdLst/>
            <a:ahLst/>
            <a:cxnLst/>
            <a:rect l="l" t="t" r="r" b="b"/>
            <a:pathLst>
              <a:path w="208914" h="46355">
                <a:moveTo>
                  <a:pt x="0" y="46329"/>
                </a:moveTo>
                <a:lnTo>
                  <a:pt x="208495" y="0"/>
                </a:lnTo>
              </a:path>
            </a:pathLst>
          </a:custGeom>
          <a:ln w="17373">
            <a:solidFill>
              <a:srgbClr val="FF2D7F"/>
            </a:solidFill>
          </a:ln>
        </p:spPr>
        <p:txBody>
          <a:bodyPr wrap="square" lIns="0" tIns="0" rIns="0" bIns="0" rtlCol="0"/>
          <a:lstStyle/>
          <a:p>
            <a:endParaRPr/>
          </a:p>
        </p:txBody>
      </p:sp>
      <p:sp>
        <p:nvSpPr>
          <p:cNvPr id="58" name="object 93">
            <a:extLst>
              <a:ext uri="{FF2B5EF4-FFF2-40B4-BE49-F238E27FC236}">
                <a16:creationId xmlns:a16="http://schemas.microsoft.com/office/drawing/2014/main" id="{9CE07E08-FB65-4CC1-9EB1-D570DE259078}"/>
              </a:ext>
            </a:extLst>
          </p:cNvPr>
          <p:cNvSpPr/>
          <p:nvPr/>
        </p:nvSpPr>
        <p:spPr>
          <a:xfrm>
            <a:off x="6004946" y="2988495"/>
            <a:ext cx="208915" cy="34925"/>
          </a:xfrm>
          <a:custGeom>
            <a:avLst/>
            <a:gdLst/>
            <a:ahLst/>
            <a:cxnLst/>
            <a:rect l="l" t="t" r="r" b="b"/>
            <a:pathLst>
              <a:path w="208914" h="34925">
                <a:moveTo>
                  <a:pt x="0" y="34759"/>
                </a:moveTo>
                <a:lnTo>
                  <a:pt x="208508" y="0"/>
                </a:lnTo>
              </a:path>
            </a:pathLst>
          </a:custGeom>
          <a:ln w="17373">
            <a:solidFill>
              <a:srgbClr val="FF2D7F"/>
            </a:solidFill>
          </a:ln>
        </p:spPr>
        <p:txBody>
          <a:bodyPr wrap="square" lIns="0" tIns="0" rIns="0" bIns="0" rtlCol="0"/>
          <a:lstStyle/>
          <a:p>
            <a:endParaRPr/>
          </a:p>
        </p:txBody>
      </p:sp>
      <p:sp>
        <p:nvSpPr>
          <p:cNvPr id="59" name="object 94">
            <a:extLst>
              <a:ext uri="{FF2B5EF4-FFF2-40B4-BE49-F238E27FC236}">
                <a16:creationId xmlns:a16="http://schemas.microsoft.com/office/drawing/2014/main" id="{579F7BEE-729F-4213-B1B9-4BACB8D86482}"/>
              </a:ext>
            </a:extLst>
          </p:cNvPr>
          <p:cNvSpPr/>
          <p:nvPr/>
        </p:nvSpPr>
        <p:spPr>
          <a:xfrm>
            <a:off x="6213455" y="2953748"/>
            <a:ext cx="208915" cy="34925"/>
          </a:xfrm>
          <a:custGeom>
            <a:avLst/>
            <a:gdLst/>
            <a:ahLst/>
            <a:cxnLst/>
            <a:rect l="l" t="t" r="r" b="b"/>
            <a:pathLst>
              <a:path w="208914" h="34925">
                <a:moveTo>
                  <a:pt x="0" y="34747"/>
                </a:moveTo>
                <a:lnTo>
                  <a:pt x="208495" y="0"/>
                </a:lnTo>
              </a:path>
            </a:pathLst>
          </a:custGeom>
          <a:ln w="17373">
            <a:solidFill>
              <a:srgbClr val="FF2D7F"/>
            </a:solidFill>
          </a:ln>
        </p:spPr>
        <p:txBody>
          <a:bodyPr wrap="square" lIns="0" tIns="0" rIns="0" bIns="0" rtlCol="0"/>
          <a:lstStyle/>
          <a:p>
            <a:endParaRPr/>
          </a:p>
        </p:txBody>
      </p:sp>
      <p:sp>
        <p:nvSpPr>
          <p:cNvPr id="60" name="object 95">
            <a:extLst>
              <a:ext uri="{FF2B5EF4-FFF2-40B4-BE49-F238E27FC236}">
                <a16:creationId xmlns:a16="http://schemas.microsoft.com/office/drawing/2014/main" id="{577E6292-8E89-452F-8541-7631634D01FE}"/>
              </a:ext>
            </a:extLst>
          </p:cNvPr>
          <p:cNvSpPr/>
          <p:nvPr/>
        </p:nvSpPr>
        <p:spPr>
          <a:xfrm>
            <a:off x="6421950" y="2907418"/>
            <a:ext cx="208915" cy="46355"/>
          </a:xfrm>
          <a:custGeom>
            <a:avLst/>
            <a:gdLst/>
            <a:ahLst/>
            <a:cxnLst/>
            <a:rect l="l" t="t" r="r" b="b"/>
            <a:pathLst>
              <a:path w="208914" h="46355">
                <a:moveTo>
                  <a:pt x="0" y="46329"/>
                </a:moveTo>
                <a:lnTo>
                  <a:pt x="208495" y="0"/>
                </a:lnTo>
              </a:path>
            </a:pathLst>
          </a:custGeom>
          <a:ln w="17373">
            <a:solidFill>
              <a:srgbClr val="FF2D7F"/>
            </a:solidFill>
          </a:ln>
        </p:spPr>
        <p:txBody>
          <a:bodyPr wrap="square" lIns="0" tIns="0" rIns="0" bIns="0" rtlCol="0"/>
          <a:lstStyle/>
          <a:p>
            <a:endParaRPr/>
          </a:p>
        </p:txBody>
      </p:sp>
      <p:sp>
        <p:nvSpPr>
          <p:cNvPr id="61" name="object 96">
            <a:extLst>
              <a:ext uri="{FF2B5EF4-FFF2-40B4-BE49-F238E27FC236}">
                <a16:creationId xmlns:a16="http://schemas.microsoft.com/office/drawing/2014/main" id="{7FFEC0E8-CA05-4E99-9B17-31F01441E113}"/>
              </a:ext>
            </a:extLst>
          </p:cNvPr>
          <p:cNvSpPr/>
          <p:nvPr/>
        </p:nvSpPr>
        <p:spPr>
          <a:xfrm>
            <a:off x="6630446" y="2872671"/>
            <a:ext cx="208915" cy="34925"/>
          </a:xfrm>
          <a:custGeom>
            <a:avLst/>
            <a:gdLst/>
            <a:ahLst/>
            <a:cxnLst/>
            <a:rect l="l" t="t" r="r" b="b"/>
            <a:pathLst>
              <a:path w="208914" h="34925">
                <a:moveTo>
                  <a:pt x="0" y="34747"/>
                </a:moveTo>
                <a:lnTo>
                  <a:pt x="208495" y="0"/>
                </a:lnTo>
              </a:path>
            </a:pathLst>
          </a:custGeom>
          <a:ln w="17373">
            <a:solidFill>
              <a:srgbClr val="FF2D7F"/>
            </a:solidFill>
          </a:ln>
        </p:spPr>
        <p:txBody>
          <a:bodyPr wrap="square" lIns="0" tIns="0" rIns="0" bIns="0" rtlCol="0"/>
          <a:lstStyle/>
          <a:p>
            <a:endParaRPr/>
          </a:p>
        </p:txBody>
      </p:sp>
      <p:sp>
        <p:nvSpPr>
          <p:cNvPr id="62" name="object 97">
            <a:extLst>
              <a:ext uri="{FF2B5EF4-FFF2-40B4-BE49-F238E27FC236}">
                <a16:creationId xmlns:a16="http://schemas.microsoft.com/office/drawing/2014/main" id="{613E3B12-61EA-48A3-AA4A-3DF14953E4E4}"/>
              </a:ext>
            </a:extLst>
          </p:cNvPr>
          <p:cNvSpPr/>
          <p:nvPr/>
        </p:nvSpPr>
        <p:spPr>
          <a:xfrm>
            <a:off x="6838942" y="2826329"/>
            <a:ext cx="220345" cy="46355"/>
          </a:xfrm>
          <a:custGeom>
            <a:avLst/>
            <a:gdLst/>
            <a:ahLst/>
            <a:cxnLst/>
            <a:rect l="l" t="t" r="r" b="b"/>
            <a:pathLst>
              <a:path w="220345" h="46355">
                <a:moveTo>
                  <a:pt x="0" y="46342"/>
                </a:moveTo>
                <a:lnTo>
                  <a:pt x="220078" y="0"/>
                </a:lnTo>
              </a:path>
            </a:pathLst>
          </a:custGeom>
          <a:ln w="17373">
            <a:solidFill>
              <a:srgbClr val="FF2D7F"/>
            </a:solidFill>
          </a:ln>
        </p:spPr>
        <p:txBody>
          <a:bodyPr wrap="square" lIns="0" tIns="0" rIns="0" bIns="0" rtlCol="0"/>
          <a:lstStyle/>
          <a:p>
            <a:endParaRPr/>
          </a:p>
        </p:txBody>
      </p:sp>
      <p:sp>
        <p:nvSpPr>
          <p:cNvPr id="63" name="object 98">
            <a:extLst>
              <a:ext uri="{FF2B5EF4-FFF2-40B4-BE49-F238E27FC236}">
                <a16:creationId xmlns:a16="http://schemas.microsoft.com/office/drawing/2014/main" id="{A218AFAE-EE96-4D29-BC84-2CEF0261DB9E}"/>
              </a:ext>
            </a:extLst>
          </p:cNvPr>
          <p:cNvSpPr/>
          <p:nvPr/>
        </p:nvSpPr>
        <p:spPr>
          <a:xfrm>
            <a:off x="7059020" y="2791582"/>
            <a:ext cx="208915" cy="34925"/>
          </a:xfrm>
          <a:custGeom>
            <a:avLst/>
            <a:gdLst/>
            <a:ahLst/>
            <a:cxnLst/>
            <a:rect l="l" t="t" r="r" b="b"/>
            <a:pathLst>
              <a:path w="208915" h="34925">
                <a:moveTo>
                  <a:pt x="0" y="34747"/>
                </a:moveTo>
                <a:lnTo>
                  <a:pt x="208508" y="0"/>
                </a:lnTo>
              </a:path>
            </a:pathLst>
          </a:custGeom>
          <a:ln w="17373">
            <a:solidFill>
              <a:srgbClr val="FF2D7F"/>
            </a:solidFill>
          </a:ln>
        </p:spPr>
        <p:txBody>
          <a:bodyPr wrap="square" lIns="0" tIns="0" rIns="0" bIns="0" rtlCol="0"/>
          <a:lstStyle/>
          <a:p>
            <a:endParaRPr/>
          </a:p>
        </p:txBody>
      </p:sp>
      <p:sp>
        <p:nvSpPr>
          <p:cNvPr id="64" name="object 99">
            <a:extLst>
              <a:ext uri="{FF2B5EF4-FFF2-40B4-BE49-F238E27FC236}">
                <a16:creationId xmlns:a16="http://schemas.microsoft.com/office/drawing/2014/main" id="{7A0FDAA7-B714-4D94-89AA-1A8EDC0A4174}"/>
              </a:ext>
            </a:extLst>
          </p:cNvPr>
          <p:cNvSpPr/>
          <p:nvPr/>
        </p:nvSpPr>
        <p:spPr>
          <a:xfrm>
            <a:off x="7267529" y="2745252"/>
            <a:ext cx="208915" cy="46355"/>
          </a:xfrm>
          <a:custGeom>
            <a:avLst/>
            <a:gdLst/>
            <a:ahLst/>
            <a:cxnLst/>
            <a:rect l="l" t="t" r="r" b="b"/>
            <a:pathLst>
              <a:path w="208915" h="46355">
                <a:moveTo>
                  <a:pt x="0" y="46329"/>
                </a:moveTo>
                <a:lnTo>
                  <a:pt x="208495" y="0"/>
                </a:lnTo>
              </a:path>
            </a:pathLst>
          </a:custGeom>
          <a:ln w="17373">
            <a:solidFill>
              <a:srgbClr val="FF2D7F"/>
            </a:solidFill>
          </a:ln>
        </p:spPr>
        <p:txBody>
          <a:bodyPr wrap="square" lIns="0" tIns="0" rIns="0" bIns="0" rtlCol="0"/>
          <a:lstStyle/>
          <a:p>
            <a:endParaRPr/>
          </a:p>
        </p:txBody>
      </p:sp>
      <p:sp>
        <p:nvSpPr>
          <p:cNvPr id="65" name="object 100">
            <a:extLst>
              <a:ext uri="{FF2B5EF4-FFF2-40B4-BE49-F238E27FC236}">
                <a16:creationId xmlns:a16="http://schemas.microsoft.com/office/drawing/2014/main" id="{9900C1B8-B0E5-4147-AC48-3763FCFD1311}"/>
              </a:ext>
            </a:extLst>
          </p:cNvPr>
          <p:cNvSpPr/>
          <p:nvPr/>
        </p:nvSpPr>
        <p:spPr>
          <a:xfrm>
            <a:off x="7476025" y="2710505"/>
            <a:ext cx="208915" cy="34925"/>
          </a:xfrm>
          <a:custGeom>
            <a:avLst/>
            <a:gdLst/>
            <a:ahLst/>
            <a:cxnLst/>
            <a:rect l="l" t="t" r="r" b="b"/>
            <a:pathLst>
              <a:path w="208915" h="34925">
                <a:moveTo>
                  <a:pt x="0" y="34747"/>
                </a:moveTo>
                <a:lnTo>
                  <a:pt x="208495" y="0"/>
                </a:lnTo>
              </a:path>
            </a:pathLst>
          </a:custGeom>
          <a:ln w="17373">
            <a:solidFill>
              <a:srgbClr val="FF2D7F"/>
            </a:solidFill>
          </a:ln>
        </p:spPr>
        <p:txBody>
          <a:bodyPr wrap="square" lIns="0" tIns="0" rIns="0" bIns="0" rtlCol="0"/>
          <a:lstStyle/>
          <a:p>
            <a:endParaRPr/>
          </a:p>
        </p:txBody>
      </p:sp>
      <p:sp>
        <p:nvSpPr>
          <p:cNvPr id="66" name="object 101">
            <a:extLst>
              <a:ext uri="{FF2B5EF4-FFF2-40B4-BE49-F238E27FC236}">
                <a16:creationId xmlns:a16="http://schemas.microsoft.com/office/drawing/2014/main" id="{A6ABC24D-FDE0-41D0-8681-7331BBCA04C3}"/>
              </a:ext>
            </a:extLst>
          </p:cNvPr>
          <p:cNvSpPr/>
          <p:nvPr/>
        </p:nvSpPr>
        <p:spPr>
          <a:xfrm>
            <a:off x="7684521" y="2675758"/>
            <a:ext cx="208915" cy="34925"/>
          </a:xfrm>
          <a:custGeom>
            <a:avLst/>
            <a:gdLst/>
            <a:ahLst/>
            <a:cxnLst/>
            <a:rect l="l" t="t" r="r" b="b"/>
            <a:pathLst>
              <a:path w="208915" h="34925">
                <a:moveTo>
                  <a:pt x="0" y="34747"/>
                </a:moveTo>
                <a:lnTo>
                  <a:pt x="208495" y="0"/>
                </a:lnTo>
              </a:path>
            </a:pathLst>
          </a:custGeom>
          <a:ln w="17373">
            <a:solidFill>
              <a:srgbClr val="FF2D7F"/>
            </a:solidFill>
          </a:ln>
        </p:spPr>
        <p:txBody>
          <a:bodyPr wrap="square" lIns="0" tIns="0" rIns="0" bIns="0" rtlCol="0"/>
          <a:lstStyle/>
          <a:p>
            <a:endParaRPr/>
          </a:p>
        </p:txBody>
      </p:sp>
      <p:sp>
        <p:nvSpPr>
          <p:cNvPr id="67" name="object 102">
            <a:extLst>
              <a:ext uri="{FF2B5EF4-FFF2-40B4-BE49-F238E27FC236}">
                <a16:creationId xmlns:a16="http://schemas.microsoft.com/office/drawing/2014/main" id="{D608475D-E688-4C40-9DCD-DAB4A497D4F4}"/>
              </a:ext>
            </a:extLst>
          </p:cNvPr>
          <p:cNvSpPr/>
          <p:nvPr/>
        </p:nvSpPr>
        <p:spPr>
          <a:xfrm>
            <a:off x="7893017" y="2629415"/>
            <a:ext cx="208915" cy="46355"/>
          </a:xfrm>
          <a:custGeom>
            <a:avLst/>
            <a:gdLst/>
            <a:ahLst/>
            <a:cxnLst/>
            <a:rect l="l" t="t" r="r" b="b"/>
            <a:pathLst>
              <a:path w="208915" h="46355">
                <a:moveTo>
                  <a:pt x="0" y="46342"/>
                </a:moveTo>
                <a:lnTo>
                  <a:pt x="208495" y="0"/>
                </a:lnTo>
              </a:path>
            </a:pathLst>
          </a:custGeom>
          <a:ln w="17373">
            <a:solidFill>
              <a:srgbClr val="FF2D7F"/>
            </a:solidFill>
          </a:ln>
        </p:spPr>
        <p:txBody>
          <a:bodyPr wrap="square" lIns="0" tIns="0" rIns="0" bIns="0" rtlCol="0"/>
          <a:lstStyle/>
          <a:p>
            <a:endParaRPr/>
          </a:p>
        </p:txBody>
      </p:sp>
      <p:sp>
        <p:nvSpPr>
          <p:cNvPr id="68" name="object 103">
            <a:extLst>
              <a:ext uri="{FF2B5EF4-FFF2-40B4-BE49-F238E27FC236}">
                <a16:creationId xmlns:a16="http://schemas.microsoft.com/office/drawing/2014/main" id="{1D0DDE02-B7A5-4F5A-AF0C-1E5F72B8C112}"/>
              </a:ext>
            </a:extLst>
          </p:cNvPr>
          <p:cNvSpPr/>
          <p:nvPr/>
        </p:nvSpPr>
        <p:spPr>
          <a:xfrm>
            <a:off x="8101513" y="2594668"/>
            <a:ext cx="208915" cy="34925"/>
          </a:xfrm>
          <a:custGeom>
            <a:avLst/>
            <a:gdLst/>
            <a:ahLst/>
            <a:cxnLst/>
            <a:rect l="l" t="t" r="r" b="b"/>
            <a:pathLst>
              <a:path w="208915" h="34925">
                <a:moveTo>
                  <a:pt x="0" y="34747"/>
                </a:moveTo>
                <a:lnTo>
                  <a:pt x="208495" y="0"/>
                </a:lnTo>
              </a:path>
            </a:pathLst>
          </a:custGeom>
          <a:ln w="17373">
            <a:solidFill>
              <a:srgbClr val="FF2D7F"/>
            </a:solidFill>
          </a:ln>
        </p:spPr>
        <p:txBody>
          <a:bodyPr wrap="square" lIns="0" tIns="0" rIns="0" bIns="0" rtlCol="0"/>
          <a:lstStyle/>
          <a:p>
            <a:endParaRPr/>
          </a:p>
        </p:txBody>
      </p:sp>
      <p:sp>
        <p:nvSpPr>
          <p:cNvPr id="69" name="object 104">
            <a:extLst>
              <a:ext uri="{FF2B5EF4-FFF2-40B4-BE49-F238E27FC236}">
                <a16:creationId xmlns:a16="http://schemas.microsoft.com/office/drawing/2014/main" id="{492D668E-E7BD-4575-8708-C5C79C2E967F}"/>
              </a:ext>
            </a:extLst>
          </p:cNvPr>
          <p:cNvSpPr/>
          <p:nvPr/>
        </p:nvSpPr>
        <p:spPr>
          <a:xfrm>
            <a:off x="8310009" y="2548339"/>
            <a:ext cx="215265" cy="46355"/>
          </a:xfrm>
          <a:custGeom>
            <a:avLst/>
            <a:gdLst/>
            <a:ahLst/>
            <a:cxnLst/>
            <a:rect l="l" t="t" r="r" b="b"/>
            <a:pathLst>
              <a:path w="215265" h="46355">
                <a:moveTo>
                  <a:pt x="0" y="46329"/>
                </a:moveTo>
                <a:lnTo>
                  <a:pt x="214871" y="0"/>
                </a:lnTo>
              </a:path>
            </a:pathLst>
          </a:custGeom>
          <a:ln w="17373">
            <a:solidFill>
              <a:srgbClr val="FF2D7F"/>
            </a:solidFill>
          </a:ln>
        </p:spPr>
        <p:txBody>
          <a:bodyPr wrap="square" lIns="0" tIns="0" rIns="0" bIns="0" rtlCol="0"/>
          <a:lstStyle/>
          <a:p>
            <a:endParaRPr/>
          </a:p>
        </p:txBody>
      </p:sp>
      <p:sp>
        <p:nvSpPr>
          <p:cNvPr id="70" name="object 105">
            <a:extLst>
              <a:ext uri="{FF2B5EF4-FFF2-40B4-BE49-F238E27FC236}">
                <a16:creationId xmlns:a16="http://schemas.microsoft.com/office/drawing/2014/main" id="{5DCCAF70-DE3D-4624-A3AC-31640D0E124D}"/>
              </a:ext>
            </a:extLst>
          </p:cNvPr>
          <p:cNvSpPr/>
          <p:nvPr/>
        </p:nvSpPr>
        <p:spPr>
          <a:xfrm>
            <a:off x="5543403" y="3067725"/>
            <a:ext cx="81076" cy="81082"/>
          </a:xfrm>
          <a:prstGeom prst="rect">
            <a:avLst/>
          </a:prstGeom>
          <a:blipFill>
            <a:blip r:embed="rId3" cstate="print"/>
            <a:stretch>
              <a:fillRect/>
            </a:stretch>
          </a:blipFill>
          <a:ln>
            <a:noFill/>
          </a:ln>
        </p:spPr>
        <p:txBody>
          <a:bodyPr wrap="square" lIns="0" tIns="0" rIns="0" bIns="0" rtlCol="0"/>
          <a:lstStyle/>
          <a:p>
            <a:endParaRPr dirty="0"/>
          </a:p>
        </p:txBody>
      </p:sp>
      <p:sp>
        <p:nvSpPr>
          <p:cNvPr id="71" name="object 106">
            <a:extLst>
              <a:ext uri="{FF2B5EF4-FFF2-40B4-BE49-F238E27FC236}">
                <a16:creationId xmlns:a16="http://schemas.microsoft.com/office/drawing/2014/main" id="{BADA0030-B673-4475-84E5-8B9617C2F522}"/>
              </a:ext>
            </a:extLst>
          </p:cNvPr>
          <p:cNvSpPr/>
          <p:nvPr/>
        </p:nvSpPr>
        <p:spPr>
          <a:xfrm>
            <a:off x="5751898" y="3032978"/>
            <a:ext cx="81076" cy="81082"/>
          </a:xfrm>
          <a:prstGeom prst="rect">
            <a:avLst/>
          </a:prstGeom>
          <a:blipFill>
            <a:blip r:embed="rId3" cstate="print"/>
            <a:stretch>
              <a:fillRect/>
            </a:stretch>
          </a:blipFill>
        </p:spPr>
        <p:txBody>
          <a:bodyPr wrap="square" lIns="0" tIns="0" rIns="0" bIns="0" rtlCol="0"/>
          <a:lstStyle/>
          <a:p>
            <a:endParaRPr/>
          </a:p>
        </p:txBody>
      </p:sp>
      <p:sp>
        <p:nvSpPr>
          <p:cNvPr id="72" name="object 107">
            <a:extLst>
              <a:ext uri="{FF2B5EF4-FFF2-40B4-BE49-F238E27FC236}">
                <a16:creationId xmlns:a16="http://schemas.microsoft.com/office/drawing/2014/main" id="{AAEA9BDB-6EBA-4352-BBA4-996742A1BD8F}"/>
              </a:ext>
            </a:extLst>
          </p:cNvPr>
          <p:cNvSpPr/>
          <p:nvPr/>
        </p:nvSpPr>
        <p:spPr>
          <a:xfrm>
            <a:off x="5960394" y="2986648"/>
            <a:ext cx="81082" cy="81082"/>
          </a:xfrm>
          <a:prstGeom prst="rect">
            <a:avLst/>
          </a:prstGeom>
          <a:blipFill>
            <a:blip r:embed="rId3" cstate="print"/>
            <a:stretch>
              <a:fillRect/>
            </a:stretch>
          </a:blipFill>
        </p:spPr>
        <p:txBody>
          <a:bodyPr wrap="square" lIns="0" tIns="0" rIns="0" bIns="0" rtlCol="0"/>
          <a:lstStyle/>
          <a:p>
            <a:endParaRPr/>
          </a:p>
        </p:txBody>
      </p:sp>
      <p:sp>
        <p:nvSpPr>
          <p:cNvPr id="73" name="object 108">
            <a:extLst>
              <a:ext uri="{FF2B5EF4-FFF2-40B4-BE49-F238E27FC236}">
                <a16:creationId xmlns:a16="http://schemas.microsoft.com/office/drawing/2014/main" id="{4B57D935-83F1-4D14-99F2-1D27E5A84987}"/>
              </a:ext>
            </a:extLst>
          </p:cNvPr>
          <p:cNvSpPr/>
          <p:nvPr/>
        </p:nvSpPr>
        <p:spPr>
          <a:xfrm>
            <a:off x="6168890" y="2951888"/>
            <a:ext cx="81082" cy="81082"/>
          </a:xfrm>
          <a:prstGeom prst="rect">
            <a:avLst/>
          </a:prstGeom>
          <a:blipFill>
            <a:blip r:embed="rId3" cstate="print"/>
            <a:stretch>
              <a:fillRect/>
            </a:stretch>
          </a:blipFill>
        </p:spPr>
        <p:txBody>
          <a:bodyPr wrap="square" lIns="0" tIns="0" rIns="0" bIns="0" rtlCol="0"/>
          <a:lstStyle/>
          <a:p>
            <a:endParaRPr/>
          </a:p>
        </p:txBody>
      </p:sp>
      <p:sp>
        <p:nvSpPr>
          <p:cNvPr id="74" name="object 109">
            <a:extLst>
              <a:ext uri="{FF2B5EF4-FFF2-40B4-BE49-F238E27FC236}">
                <a16:creationId xmlns:a16="http://schemas.microsoft.com/office/drawing/2014/main" id="{9ED1126B-C8A7-4EFE-A860-C4F3F41A43C0}"/>
              </a:ext>
            </a:extLst>
          </p:cNvPr>
          <p:cNvSpPr/>
          <p:nvPr/>
        </p:nvSpPr>
        <p:spPr>
          <a:xfrm>
            <a:off x="6377386" y="2917141"/>
            <a:ext cx="81082" cy="81082"/>
          </a:xfrm>
          <a:prstGeom prst="rect">
            <a:avLst/>
          </a:prstGeom>
          <a:blipFill>
            <a:blip r:embed="rId3" cstate="print"/>
            <a:stretch>
              <a:fillRect/>
            </a:stretch>
          </a:blipFill>
        </p:spPr>
        <p:txBody>
          <a:bodyPr wrap="square" lIns="0" tIns="0" rIns="0" bIns="0" rtlCol="0"/>
          <a:lstStyle/>
          <a:p>
            <a:endParaRPr/>
          </a:p>
        </p:txBody>
      </p:sp>
      <p:sp>
        <p:nvSpPr>
          <p:cNvPr id="75" name="object 110">
            <a:extLst>
              <a:ext uri="{FF2B5EF4-FFF2-40B4-BE49-F238E27FC236}">
                <a16:creationId xmlns:a16="http://schemas.microsoft.com/office/drawing/2014/main" id="{A21F0CE9-4FAD-4D44-BBC7-29DEC71AD63B}"/>
              </a:ext>
            </a:extLst>
          </p:cNvPr>
          <p:cNvSpPr/>
          <p:nvPr/>
        </p:nvSpPr>
        <p:spPr>
          <a:xfrm>
            <a:off x="6585895" y="2870811"/>
            <a:ext cx="81082" cy="81082"/>
          </a:xfrm>
          <a:prstGeom prst="rect">
            <a:avLst/>
          </a:prstGeom>
          <a:blipFill>
            <a:blip r:embed="rId3" cstate="print"/>
            <a:stretch>
              <a:fillRect/>
            </a:stretch>
          </a:blipFill>
        </p:spPr>
        <p:txBody>
          <a:bodyPr wrap="square" lIns="0" tIns="0" rIns="0" bIns="0" rtlCol="0"/>
          <a:lstStyle/>
          <a:p>
            <a:endParaRPr/>
          </a:p>
        </p:txBody>
      </p:sp>
      <p:sp>
        <p:nvSpPr>
          <p:cNvPr id="76" name="object 111">
            <a:extLst>
              <a:ext uri="{FF2B5EF4-FFF2-40B4-BE49-F238E27FC236}">
                <a16:creationId xmlns:a16="http://schemas.microsoft.com/office/drawing/2014/main" id="{337B26BA-EC26-4771-AE77-17D30EBA8425}"/>
              </a:ext>
            </a:extLst>
          </p:cNvPr>
          <p:cNvSpPr/>
          <p:nvPr/>
        </p:nvSpPr>
        <p:spPr>
          <a:xfrm>
            <a:off x="6794391" y="2836064"/>
            <a:ext cx="81082" cy="81082"/>
          </a:xfrm>
          <a:prstGeom prst="rect">
            <a:avLst/>
          </a:prstGeom>
          <a:blipFill>
            <a:blip r:embed="rId3" cstate="print"/>
            <a:stretch>
              <a:fillRect/>
            </a:stretch>
          </a:blipFill>
        </p:spPr>
        <p:txBody>
          <a:bodyPr wrap="square" lIns="0" tIns="0" rIns="0" bIns="0" rtlCol="0"/>
          <a:lstStyle/>
          <a:p>
            <a:endParaRPr/>
          </a:p>
        </p:txBody>
      </p:sp>
      <p:sp>
        <p:nvSpPr>
          <p:cNvPr id="77" name="object 112">
            <a:extLst>
              <a:ext uri="{FF2B5EF4-FFF2-40B4-BE49-F238E27FC236}">
                <a16:creationId xmlns:a16="http://schemas.microsoft.com/office/drawing/2014/main" id="{9E9E27E2-B5AB-41A5-8288-02966FDD63CB}"/>
              </a:ext>
            </a:extLst>
          </p:cNvPr>
          <p:cNvSpPr/>
          <p:nvPr/>
        </p:nvSpPr>
        <p:spPr>
          <a:xfrm>
            <a:off x="7014469" y="2789722"/>
            <a:ext cx="81082" cy="81082"/>
          </a:xfrm>
          <a:prstGeom prst="rect">
            <a:avLst/>
          </a:prstGeom>
          <a:blipFill>
            <a:blip r:embed="rId3" cstate="print"/>
            <a:stretch>
              <a:fillRect/>
            </a:stretch>
          </a:blipFill>
        </p:spPr>
        <p:txBody>
          <a:bodyPr wrap="square" lIns="0" tIns="0" rIns="0" bIns="0" rtlCol="0"/>
          <a:lstStyle/>
          <a:p>
            <a:endParaRPr/>
          </a:p>
        </p:txBody>
      </p:sp>
      <p:sp>
        <p:nvSpPr>
          <p:cNvPr id="78" name="object 113">
            <a:extLst>
              <a:ext uri="{FF2B5EF4-FFF2-40B4-BE49-F238E27FC236}">
                <a16:creationId xmlns:a16="http://schemas.microsoft.com/office/drawing/2014/main" id="{41387DE5-8FD4-482B-B1BB-62B082D262E1}"/>
              </a:ext>
            </a:extLst>
          </p:cNvPr>
          <p:cNvSpPr/>
          <p:nvPr/>
        </p:nvSpPr>
        <p:spPr>
          <a:xfrm>
            <a:off x="7222965" y="2754975"/>
            <a:ext cx="81082" cy="81082"/>
          </a:xfrm>
          <a:prstGeom prst="rect">
            <a:avLst/>
          </a:prstGeom>
          <a:blipFill>
            <a:blip r:embed="rId3" cstate="print"/>
            <a:stretch>
              <a:fillRect/>
            </a:stretch>
          </a:blipFill>
        </p:spPr>
        <p:txBody>
          <a:bodyPr wrap="square" lIns="0" tIns="0" rIns="0" bIns="0" rtlCol="0"/>
          <a:lstStyle/>
          <a:p>
            <a:endParaRPr/>
          </a:p>
        </p:txBody>
      </p:sp>
      <p:sp>
        <p:nvSpPr>
          <p:cNvPr id="79" name="object 114">
            <a:extLst>
              <a:ext uri="{FF2B5EF4-FFF2-40B4-BE49-F238E27FC236}">
                <a16:creationId xmlns:a16="http://schemas.microsoft.com/office/drawing/2014/main" id="{34A5593A-E593-493C-8966-653DF1678180}"/>
              </a:ext>
            </a:extLst>
          </p:cNvPr>
          <p:cNvSpPr/>
          <p:nvPr/>
        </p:nvSpPr>
        <p:spPr>
          <a:xfrm>
            <a:off x="7431461" y="2708645"/>
            <a:ext cx="81082" cy="81082"/>
          </a:xfrm>
          <a:prstGeom prst="rect">
            <a:avLst/>
          </a:prstGeom>
          <a:blipFill>
            <a:blip r:embed="rId3" cstate="print"/>
            <a:stretch>
              <a:fillRect/>
            </a:stretch>
          </a:blipFill>
        </p:spPr>
        <p:txBody>
          <a:bodyPr wrap="square" lIns="0" tIns="0" rIns="0" bIns="0" rtlCol="0"/>
          <a:lstStyle/>
          <a:p>
            <a:endParaRPr/>
          </a:p>
        </p:txBody>
      </p:sp>
      <p:sp>
        <p:nvSpPr>
          <p:cNvPr id="80" name="object 115">
            <a:extLst>
              <a:ext uri="{FF2B5EF4-FFF2-40B4-BE49-F238E27FC236}">
                <a16:creationId xmlns:a16="http://schemas.microsoft.com/office/drawing/2014/main" id="{0E520B1B-5A07-4E56-BB0F-C6859DDF3313}"/>
              </a:ext>
            </a:extLst>
          </p:cNvPr>
          <p:cNvSpPr/>
          <p:nvPr/>
        </p:nvSpPr>
        <p:spPr>
          <a:xfrm>
            <a:off x="7639969" y="2673898"/>
            <a:ext cx="81082" cy="81082"/>
          </a:xfrm>
          <a:prstGeom prst="rect">
            <a:avLst/>
          </a:prstGeom>
          <a:blipFill>
            <a:blip r:embed="rId3" cstate="print"/>
            <a:stretch>
              <a:fillRect/>
            </a:stretch>
          </a:blipFill>
        </p:spPr>
        <p:txBody>
          <a:bodyPr wrap="square" lIns="0" tIns="0" rIns="0" bIns="0" rtlCol="0"/>
          <a:lstStyle/>
          <a:p>
            <a:endParaRPr/>
          </a:p>
        </p:txBody>
      </p:sp>
      <p:sp>
        <p:nvSpPr>
          <p:cNvPr id="81" name="object 116">
            <a:extLst>
              <a:ext uri="{FF2B5EF4-FFF2-40B4-BE49-F238E27FC236}">
                <a16:creationId xmlns:a16="http://schemas.microsoft.com/office/drawing/2014/main" id="{459E48D3-BB85-43FA-8164-750874EB3F8E}"/>
              </a:ext>
            </a:extLst>
          </p:cNvPr>
          <p:cNvSpPr/>
          <p:nvPr/>
        </p:nvSpPr>
        <p:spPr>
          <a:xfrm>
            <a:off x="7848465" y="2639150"/>
            <a:ext cx="81082" cy="81082"/>
          </a:xfrm>
          <a:prstGeom prst="rect">
            <a:avLst/>
          </a:prstGeom>
          <a:blipFill>
            <a:blip r:embed="rId3" cstate="print"/>
            <a:stretch>
              <a:fillRect/>
            </a:stretch>
          </a:blipFill>
        </p:spPr>
        <p:txBody>
          <a:bodyPr wrap="square" lIns="0" tIns="0" rIns="0" bIns="0" rtlCol="0"/>
          <a:lstStyle/>
          <a:p>
            <a:endParaRPr/>
          </a:p>
        </p:txBody>
      </p:sp>
      <p:sp>
        <p:nvSpPr>
          <p:cNvPr id="82" name="object 117">
            <a:extLst>
              <a:ext uri="{FF2B5EF4-FFF2-40B4-BE49-F238E27FC236}">
                <a16:creationId xmlns:a16="http://schemas.microsoft.com/office/drawing/2014/main" id="{6F9E2DA7-9F20-43E0-A08D-E771397FCB16}"/>
              </a:ext>
            </a:extLst>
          </p:cNvPr>
          <p:cNvSpPr/>
          <p:nvPr/>
        </p:nvSpPr>
        <p:spPr>
          <a:xfrm>
            <a:off x="8056961" y="2592808"/>
            <a:ext cx="81082" cy="81082"/>
          </a:xfrm>
          <a:prstGeom prst="rect">
            <a:avLst/>
          </a:prstGeom>
          <a:blipFill>
            <a:blip r:embed="rId3" cstate="print"/>
            <a:stretch>
              <a:fillRect/>
            </a:stretch>
          </a:blipFill>
        </p:spPr>
        <p:txBody>
          <a:bodyPr wrap="square" lIns="0" tIns="0" rIns="0" bIns="0" rtlCol="0"/>
          <a:lstStyle/>
          <a:p>
            <a:endParaRPr/>
          </a:p>
        </p:txBody>
      </p:sp>
      <p:sp>
        <p:nvSpPr>
          <p:cNvPr id="83" name="object 118">
            <a:extLst>
              <a:ext uri="{FF2B5EF4-FFF2-40B4-BE49-F238E27FC236}">
                <a16:creationId xmlns:a16="http://schemas.microsoft.com/office/drawing/2014/main" id="{72990F40-228A-4895-A907-64353DB767DA}"/>
              </a:ext>
            </a:extLst>
          </p:cNvPr>
          <p:cNvSpPr/>
          <p:nvPr/>
        </p:nvSpPr>
        <p:spPr>
          <a:xfrm>
            <a:off x="8265457" y="2558061"/>
            <a:ext cx="81082" cy="81082"/>
          </a:xfrm>
          <a:prstGeom prst="rect">
            <a:avLst/>
          </a:prstGeom>
          <a:blipFill>
            <a:blip r:embed="rId3" cstate="print"/>
            <a:stretch>
              <a:fillRect/>
            </a:stretch>
          </a:blipFill>
        </p:spPr>
        <p:txBody>
          <a:bodyPr wrap="square" lIns="0" tIns="0" rIns="0" bIns="0" rtlCol="0"/>
          <a:lstStyle/>
          <a:p>
            <a:endParaRPr/>
          </a:p>
        </p:txBody>
      </p:sp>
      <p:sp>
        <p:nvSpPr>
          <p:cNvPr id="84" name="object 119">
            <a:extLst>
              <a:ext uri="{FF2B5EF4-FFF2-40B4-BE49-F238E27FC236}">
                <a16:creationId xmlns:a16="http://schemas.microsoft.com/office/drawing/2014/main" id="{02906B01-2184-4CA0-A3AD-5A21632E2AE7}"/>
              </a:ext>
            </a:extLst>
          </p:cNvPr>
          <p:cNvSpPr/>
          <p:nvPr/>
        </p:nvSpPr>
        <p:spPr>
          <a:xfrm>
            <a:off x="8485535" y="2511732"/>
            <a:ext cx="81082" cy="81082"/>
          </a:xfrm>
          <a:prstGeom prst="rect">
            <a:avLst/>
          </a:prstGeom>
          <a:blipFill>
            <a:blip r:embed="rId3" cstate="print"/>
            <a:stretch>
              <a:fillRect/>
            </a:stretch>
          </a:blipFill>
        </p:spPr>
        <p:txBody>
          <a:bodyPr wrap="square" lIns="0" tIns="0" rIns="0" bIns="0" rtlCol="0"/>
          <a:lstStyle/>
          <a:p>
            <a:endParaRPr/>
          </a:p>
        </p:txBody>
      </p:sp>
      <p:sp>
        <p:nvSpPr>
          <p:cNvPr id="85" name="object 120">
            <a:extLst>
              <a:ext uri="{FF2B5EF4-FFF2-40B4-BE49-F238E27FC236}">
                <a16:creationId xmlns:a16="http://schemas.microsoft.com/office/drawing/2014/main" id="{617E7AE8-9C3D-4696-973C-D478C85CF2D4}"/>
              </a:ext>
            </a:extLst>
          </p:cNvPr>
          <p:cNvSpPr/>
          <p:nvPr/>
        </p:nvSpPr>
        <p:spPr>
          <a:xfrm>
            <a:off x="8186920" y="2862461"/>
            <a:ext cx="656374" cy="564807"/>
          </a:xfrm>
          <a:prstGeom prst="rect">
            <a:avLst/>
          </a:prstGeom>
          <a:blipFill>
            <a:blip r:embed="rId4" cstate="print"/>
            <a:stretch>
              <a:fillRect/>
            </a:stretch>
          </a:blipFill>
        </p:spPr>
        <p:txBody>
          <a:bodyPr wrap="square" lIns="0" tIns="0" rIns="0" bIns="0" rtlCol="0"/>
          <a:lstStyle/>
          <a:p>
            <a:endParaRPr/>
          </a:p>
        </p:txBody>
      </p:sp>
      <p:sp>
        <p:nvSpPr>
          <p:cNvPr id="86" name="object 121">
            <a:extLst>
              <a:ext uri="{FF2B5EF4-FFF2-40B4-BE49-F238E27FC236}">
                <a16:creationId xmlns:a16="http://schemas.microsoft.com/office/drawing/2014/main" id="{C8BF3589-CF76-45B5-82F7-E62A4ADF8D80}"/>
              </a:ext>
            </a:extLst>
          </p:cNvPr>
          <p:cNvSpPr/>
          <p:nvPr/>
        </p:nvSpPr>
        <p:spPr>
          <a:xfrm>
            <a:off x="3136739" y="2853812"/>
            <a:ext cx="0" cy="90805"/>
          </a:xfrm>
          <a:custGeom>
            <a:avLst/>
            <a:gdLst/>
            <a:ahLst/>
            <a:cxnLst/>
            <a:rect l="l" t="t" r="r" b="b"/>
            <a:pathLst>
              <a:path h="90805">
                <a:moveTo>
                  <a:pt x="0" y="0"/>
                </a:moveTo>
                <a:lnTo>
                  <a:pt x="0" y="90563"/>
                </a:lnTo>
              </a:path>
            </a:pathLst>
          </a:custGeom>
          <a:ln w="85267">
            <a:solidFill>
              <a:srgbClr val="919191"/>
            </a:solidFill>
          </a:ln>
        </p:spPr>
        <p:txBody>
          <a:bodyPr wrap="square" lIns="0" tIns="0" rIns="0" bIns="0" rtlCol="0"/>
          <a:lstStyle/>
          <a:p>
            <a:endParaRPr/>
          </a:p>
        </p:txBody>
      </p:sp>
      <p:sp>
        <p:nvSpPr>
          <p:cNvPr id="87" name="object 122">
            <a:extLst>
              <a:ext uri="{FF2B5EF4-FFF2-40B4-BE49-F238E27FC236}">
                <a16:creationId xmlns:a16="http://schemas.microsoft.com/office/drawing/2014/main" id="{A7C60000-079E-4308-AF0E-D5D54CEB7DB8}"/>
              </a:ext>
            </a:extLst>
          </p:cNvPr>
          <p:cNvSpPr/>
          <p:nvPr/>
        </p:nvSpPr>
        <p:spPr>
          <a:xfrm>
            <a:off x="3003542" y="2811184"/>
            <a:ext cx="266700" cy="0"/>
          </a:xfrm>
          <a:custGeom>
            <a:avLst/>
            <a:gdLst/>
            <a:ahLst/>
            <a:cxnLst/>
            <a:rect l="l" t="t" r="r" b="b"/>
            <a:pathLst>
              <a:path w="266700">
                <a:moveTo>
                  <a:pt x="0" y="0"/>
                </a:moveTo>
                <a:lnTo>
                  <a:pt x="266407" y="0"/>
                </a:lnTo>
              </a:path>
            </a:pathLst>
          </a:custGeom>
          <a:ln w="85255">
            <a:solidFill>
              <a:srgbClr val="919191"/>
            </a:solidFill>
          </a:ln>
        </p:spPr>
        <p:txBody>
          <a:bodyPr wrap="square" lIns="0" tIns="0" rIns="0" bIns="0" rtlCol="0"/>
          <a:lstStyle/>
          <a:p>
            <a:endParaRPr/>
          </a:p>
        </p:txBody>
      </p:sp>
      <p:sp>
        <p:nvSpPr>
          <p:cNvPr id="88" name="object 123">
            <a:extLst>
              <a:ext uri="{FF2B5EF4-FFF2-40B4-BE49-F238E27FC236}">
                <a16:creationId xmlns:a16="http://schemas.microsoft.com/office/drawing/2014/main" id="{0981C486-44B4-48F8-A094-0EFC197BE092}"/>
              </a:ext>
            </a:extLst>
          </p:cNvPr>
          <p:cNvSpPr/>
          <p:nvPr/>
        </p:nvSpPr>
        <p:spPr>
          <a:xfrm>
            <a:off x="3136739" y="2677980"/>
            <a:ext cx="0" cy="90805"/>
          </a:xfrm>
          <a:custGeom>
            <a:avLst/>
            <a:gdLst/>
            <a:ahLst/>
            <a:cxnLst/>
            <a:rect l="l" t="t" r="r" b="b"/>
            <a:pathLst>
              <a:path h="90805">
                <a:moveTo>
                  <a:pt x="0" y="0"/>
                </a:moveTo>
                <a:lnTo>
                  <a:pt x="0" y="90576"/>
                </a:lnTo>
              </a:path>
            </a:pathLst>
          </a:custGeom>
          <a:ln w="85267">
            <a:solidFill>
              <a:srgbClr val="919191"/>
            </a:solidFill>
          </a:ln>
        </p:spPr>
        <p:txBody>
          <a:bodyPr wrap="square" lIns="0" tIns="0" rIns="0" bIns="0" rtlCol="0"/>
          <a:lstStyle/>
          <a:p>
            <a:endParaRPr/>
          </a:p>
        </p:txBody>
      </p:sp>
      <p:sp>
        <p:nvSpPr>
          <p:cNvPr id="89" name="object 124">
            <a:extLst>
              <a:ext uri="{FF2B5EF4-FFF2-40B4-BE49-F238E27FC236}">
                <a16:creationId xmlns:a16="http://schemas.microsoft.com/office/drawing/2014/main" id="{E4C27E57-B968-40E7-B9DA-F05753BE1CA5}"/>
              </a:ext>
            </a:extLst>
          </p:cNvPr>
          <p:cNvSpPr/>
          <p:nvPr/>
        </p:nvSpPr>
        <p:spPr>
          <a:xfrm>
            <a:off x="5028392" y="2879263"/>
            <a:ext cx="0" cy="90805"/>
          </a:xfrm>
          <a:custGeom>
            <a:avLst/>
            <a:gdLst/>
            <a:ahLst/>
            <a:cxnLst/>
            <a:rect l="l" t="t" r="r" b="b"/>
            <a:pathLst>
              <a:path h="90805">
                <a:moveTo>
                  <a:pt x="0" y="0"/>
                </a:moveTo>
                <a:lnTo>
                  <a:pt x="0" y="90563"/>
                </a:lnTo>
              </a:path>
            </a:pathLst>
          </a:custGeom>
          <a:ln w="85267">
            <a:solidFill>
              <a:srgbClr val="919191"/>
            </a:solidFill>
          </a:ln>
        </p:spPr>
        <p:txBody>
          <a:bodyPr wrap="square" lIns="0" tIns="0" rIns="0" bIns="0" rtlCol="0"/>
          <a:lstStyle/>
          <a:p>
            <a:endParaRPr/>
          </a:p>
        </p:txBody>
      </p:sp>
      <p:sp>
        <p:nvSpPr>
          <p:cNvPr id="90" name="object 125">
            <a:extLst>
              <a:ext uri="{FF2B5EF4-FFF2-40B4-BE49-F238E27FC236}">
                <a16:creationId xmlns:a16="http://schemas.microsoft.com/office/drawing/2014/main" id="{75A93EAD-FA6E-4882-921A-1D72BD211EF7}"/>
              </a:ext>
            </a:extLst>
          </p:cNvPr>
          <p:cNvSpPr/>
          <p:nvPr/>
        </p:nvSpPr>
        <p:spPr>
          <a:xfrm>
            <a:off x="4895182" y="2836635"/>
            <a:ext cx="266700" cy="0"/>
          </a:xfrm>
          <a:custGeom>
            <a:avLst/>
            <a:gdLst/>
            <a:ahLst/>
            <a:cxnLst/>
            <a:rect l="l" t="t" r="r" b="b"/>
            <a:pathLst>
              <a:path w="266700">
                <a:moveTo>
                  <a:pt x="0" y="0"/>
                </a:moveTo>
                <a:lnTo>
                  <a:pt x="266407" y="0"/>
                </a:lnTo>
              </a:path>
            </a:pathLst>
          </a:custGeom>
          <a:ln w="85255">
            <a:solidFill>
              <a:srgbClr val="919191"/>
            </a:solidFill>
          </a:ln>
        </p:spPr>
        <p:txBody>
          <a:bodyPr wrap="square" lIns="0" tIns="0" rIns="0" bIns="0" rtlCol="0"/>
          <a:lstStyle/>
          <a:p>
            <a:endParaRPr/>
          </a:p>
        </p:txBody>
      </p:sp>
      <p:sp>
        <p:nvSpPr>
          <p:cNvPr id="91" name="object 126">
            <a:extLst>
              <a:ext uri="{FF2B5EF4-FFF2-40B4-BE49-F238E27FC236}">
                <a16:creationId xmlns:a16="http://schemas.microsoft.com/office/drawing/2014/main" id="{42B27910-55D2-488B-B20E-651D367F483A}"/>
              </a:ext>
            </a:extLst>
          </p:cNvPr>
          <p:cNvSpPr/>
          <p:nvPr/>
        </p:nvSpPr>
        <p:spPr>
          <a:xfrm>
            <a:off x="5028392" y="2703431"/>
            <a:ext cx="0" cy="90805"/>
          </a:xfrm>
          <a:custGeom>
            <a:avLst/>
            <a:gdLst/>
            <a:ahLst/>
            <a:cxnLst/>
            <a:rect l="l" t="t" r="r" b="b"/>
            <a:pathLst>
              <a:path h="90805">
                <a:moveTo>
                  <a:pt x="0" y="0"/>
                </a:moveTo>
                <a:lnTo>
                  <a:pt x="0" y="90576"/>
                </a:lnTo>
              </a:path>
            </a:pathLst>
          </a:custGeom>
          <a:ln w="85267">
            <a:solidFill>
              <a:srgbClr val="919191"/>
            </a:solidFill>
          </a:ln>
        </p:spPr>
        <p:txBody>
          <a:bodyPr wrap="square" lIns="0" tIns="0" rIns="0" bIns="0" rtlCol="0"/>
          <a:lstStyle/>
          <a:p>
            <a:endParaRPr/>
          </a:p>
        </p:txBody>
      </p:sp>
      <p:graphicFrame>
        <p:nvGraphicFramePr>
          <p:cNvPr id="92" name="object 128">
            <a:extLst>
              <a:ext uri="{FF2B5EF4-FFF2-40B4-BE49-F238E27FC236}">
                <a16:creationId xmlns:a16="http://schemas.microsoft.com/office/drawing/2014/main" id="{3DC9290D-AEF7-43BA-B2B6-1FA35C630A95}"/>
              </a:ext>
            </a:extLst>
          </p:cNvPr>
          <p:cNvGraphicFramePr>
            <a:graphicFrameLocks noGrp="1"/>
          </p:cNvGraphicFramePr>
          <p:nvPr>
            <p:extLst>
              <p:ext uri="{D42A27DB-BD31-4B8C-83A1-F6EECF244321}">
                <p14:modId xmlns:p14="http://schemas.microsoft.com/office/powerpoint/2010/main" val="1448077272"/>
              </p:ext>
            </p:extLst>
          </p:nvPr>
        </p:nvGraphicFramePr>
        <p:xfrm>
          <a:off x="547095" y="4045472"/>
          <a:ext cx="8196186" cy="1927896"/>
        </p:xfrm>
        <a:graphic>
          <a:graphicData uri="http://schemas.openxmlformats.org/drawingml/2006/table">
            <a:tbl>
              <a:tblPr firstRow="1" bandRow="1">
                <a:tableStyleId>{2D5ABB26-0587-4C30-8999-92F81FD0307C}</a:tableStyleId>
              </a:tblPr>
              <a:tblGrid>
                <a:gridCol w="2636628">
                  <a:extLst>
                    <a:ext uri="{9D8B030D-6E8A-4147-A177-3AD203B41FA5}">
                      <a16:colId xmlns:a16="http://schemas.microsoft.com/office/drawing/2014/main" val="20000"/>
                    </a:ext>
                  </a:extLst>
                </a:gridCol>
                <a:gridCol w="5559558">
                  <a:extLst>
                    <a:ext uri="{9D8B030D-6E8A-4147-A177-3AD203B41FA5}">
                      <a16:colId xmlns:a16="http://schemas.microsoft.com/office/drawing/2014/main" val="20001"/>
                    </a:ext>
                  </a:extLst>
                </a:gridCol>
              </a:tblGrid>
              <a:tr h="229692">
                <a:tc gridSpan="2">
                  <a:txBody>
                    <a:bodyPr/>
                    <a:lstStyle/>
                    <a:p>
                      <a:pPr marL="63500">
                        <a:lnSpc>
                          <a:spcPct val="100000"/>
                        </a:lnSpc>
                        <a:spcBef>
                          <a:spcPts val="309"/>
                        </a:spcBef>
                      </a:pPr>
                      <a:r>
                        <a:rPr sz="1100" b="1" spc="-5" dirty="0">
                          <a:solidFill>
                            <a:srgbClr val="FFFFFF"/>
                          </a:solidFill>
                          <a:latin typeface="Arial"/>
                          <a:cs typeface="Arial"/>
                        </a:rPr>
                        <a:t>Regra </a:t>
                      </a:r>
                      <a:r>
                        <a:rPr sz="1100" b="1" dirty="0">
                          <a:solidFill>
                            <a:srgbClr val="FFFFFF"/>
                          </a:solidFill>
                          <a:latin typeface="Arial"/>
                          <a:cs typeface="Arial"/>
                        </a:rPr>
                        <a:t>de </a:t>
                      </a:r>
                      <a:r>
                        <a:rPr sz="1100" b="1" spc="-5" dirty="0">
                          <a:solidFill>
                            <a:srgbClr val="FFFFFF"/>
                          </a:solidFill>
                          <a:latin typeface="Arial"/>
                          <a:cs typeface="Arial"/>
                        </a:rPr>
                        <a:t>Cálculo </a:t>
                      </a:r>
                      <a:r>
                        <a:rPr sz="1100" b="1" dirty="0">
                          <a:solidFill>
                            <a:srgbClr val="FFFFFF"/>
                          </a:solidFill>
                          <a:latin typeface="Arial"/>
                          <a:cs typeface="Arial"/>
                        </a:rPr>
                        <a:t>de</a:t>
                      </a:r>
                      <a:r>
                        <a:rPr sz="1100" b="1" spc="5" dirty="0">
                          <a:solidFill>
                            <a:srgbClr val="FFFFFF"/>
                          </a:solidFill>
                          <a:latin typeface="Arial"/>
                          <a:cs typeface="Arial"/>
                        </a:rPr>
                        <a:t> </a:t>
                      </a:r>
                      <a:r>
                        <a:rPr sz="1100" b="1" spc="-5" dirty="0">
                          <a:solidFill>
                            <a:srgbClr val="FFFFFF"/>
                          </a:solidFill>
                          <a:latin typeface="Arial"/>
                          <a:cs typeface="Arial"/>
                        </a:rPr>
                        <a:t>Benefício</a:t>
                      </a:r>
                      <a:endParaRPr sz="1100">
                        <a:latin typeface="Arial"/>
                        <a:cs typeface="Arial"/>
                      </a:endParaRPr>
                    </a:p>
                  </a:txBody>
                  <a:tcPr marL="0" marR="0" marT="39369"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solidFill>
                      <a:srgbClr val="81B859"/>
                    </a:solidFill>
                  </a:tcPr>
                </a:tc>
                <a:tc hMerge="1">
                  <a:txBody>
                    <a:bodyPr/>
                    <a:lstStyle/>
                    <a:p>
                      <a:endParaRPr/>
                    </a:p>
                  </a:txBody>
                  <a:tcPr marL="0" marR="0" marT="0" marB="0"/>
                </a:tc>
                <a:extLst>
                  <a:ext uri="{0D108BD9-81ED-4DB2-BD59-A6C34878D82A}">
                    <a16:rowId xmlns:a16="http://schemas.microsoft.com/office/drawing/2014/main" val="10000"/>
                  </a:ext>
                </a:extLst>
              </a:tr>
              <a:tr h="386975">
                <a:tc>
                  <a:txBody>
                    <a:bodyPr/>
                    <a:lstStyle/>
                    <a:p>
                      <a:pPr marL="63500">
                        <a:lnSpc>
                          <a:spcPct val="100000"/>
                        </a:lnSpc>
                        <a:spcBef>
                          <a:spcPts val="969"/>
                        </a:spcBef>
                      </a:pPr>
                      <a:r>
                        <a:rPr sz="1100" b="1" spc="-45" dirty="0">
                          <a:latin typeface="Trebuchet MS"/>
                          <a:cs typeface="Trebuchet MS"/>
                        </a:rPr>
                        <a:t>Ingresso </a:t>
                      </a:r>
                      <a:r>
                        <a:rPr sz="1100" b="1" spc="-60" dirty="0">
                          <a:latin typeface="Trebuchet MS"/>
                          <a:cs typeface="Trebuchet MS"/>
                        </a:rPr>
                        <a:t>até</a:t>
                      </a:r>
                      <a:r>
                        <a:rPr sz="1100" b="1" spc="-135" dirty="0">
                          <a:latin typeface="Trebuchet MS"/>
                          <a:cs typeface="Trebuchet MS"/>
                        </a:rPr>
                        <a:t> </a:t>
                      </a:r>
                      <a:r>
                        <a:rPr sz="1100" b="1" spc="-60" dirty="0">
                          <a:latin typeface="Trebuchet MS"/>
                          <a:cs typeface="Trebuchet MS"/>
                        </a:rPr>
                        <a:t>31/12/2003</a:t>
                      </a:r>
                      <a:endParaRPr sz="1100" dirty="0">
                        <a:latin typeface="Trebuchet MS"/>
                        <a:cs typeface="Trebuchet MS"/>
                      </a:endParaRPr>
                    </a:p>
                  </a:txBody>
                  <a:tcPr marL="0" marR="0" marT="123189"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solidFill>
                      <a:schemeClr val="bg1"/>
                    </a:solidFill>
                  </a:tcPr>
                </a:tc>
                <a:tc>
                  <a:txBody>
                    <a:bodyPr/>
                    <a:lstStyle/>
                    <a:p>
                      <a:pPr marL="63500" marR="478155">
                        <a:lnSpc>
                          <a:spcPts val="1270"/>
                        </a:lnSpc>
                        <a:spcBef>
                          <a:spcPts val="390"/>
                        </a:spcBef>
                      </a:pPr>
                      <a:r>
                        <a:rPr sz="1100" spc="-20" dirty="0">
                          <a:latin typeface="Trebuchet MS"/>
                          <a:cs typeface="Trebuchet MS"/>
                        </a:rPr>
                        <a:t>Mantida</a:t>
                      </a:r>
                      <a:r>
                        <a:rPr sz="1100" spc="-85" dirty="0">
                          <a:latin typeface="Trebuchet MS"/>
                          <a:cs typeface="Trebuchet MS"/>
                        </a:rPr>
                        <a:t> </a:t>
                      </a:r>
                      <a:r>
                        <a:rPr sz="1100" spc="-55" dirty="0">
                          <a:latin typeface="Trebuchet MS"/>
                          <a:cs typeface="Trebuchet MS"/>
                        </a:rPr>
                        <a:t>integralidade</a:t>
                      </a:r>
                      <a:r>
                        <a:rPr sz="1100" spc="-80" dirty="0">
                          <a:latin typeface="Trebuchet MS"/>
                          <a:cs typeface="Trebuchet MS"/>
                        </a:rPr>
                        <a:t> </a:t>
                      </a:r>
                      <a:r>
                        <a:rPr sz="1100" spc="-55" dirty="0">
                          <a:latin typeface="Trebuchet MS"/>
                          <a:cs typeface="Trebuchet MS"/>
                        </a:rPr>
                        <a:t>e</a:t>
                      </a:r>
                      <a:r>
                        <a:rPr sz="1100" spc="-80" dirty="0">
                          <a:latin typeface="Trebuchet MS"/>
                          <a:cs typeface="Trebuchet MS"/>
                        </a:rPr>
                        <a:t> </a:t>
                      </a:r>
                      <a:r>
                        <a:rPr sz="1100" spc="-50" dirty="0">
                          <a:latin typeface="Trebuchet MS"/>
                          <a:cs typeface="Trebuchet MS"/>
                        </a:rPr>
                        <a:t>paridade</a:t>
                      </a:r>
                      <a:r>
                        <a:rPr sz="1100" spc="-80" dirty="0">
                          <a:latin typeface="Trebuchet MS"/>
                          <a:cs typeface="Trebuchet MS"/>
                        </a:rPr>
                        <a:t> </a:t>
                      </a:r>
                      <a:r>
                        <a:rPr sz="1100" spc="-25" dirty="0">
                          <a:latin typeface="Trebuchet MS"/>
                          <a:cs typeface="Trebuchet MS"/>
                        </a:rPr>
                        <a:t>aos</a:t>
                      </a:r>
                      <a:r>
                        <a:rPr sz="1100" spc="-80" dirty="0">
                          <a:latin typeface="Trebuchet MS"/>
                          <a:cs typeface="Trebuchet MS"/>
                        </a:rPr>
                        <a:t> </a:t>
                      </a:r>
                      <a:r>
                        <a:rPr sz="1100" spc="-20" dirty="0">
                          <a:latin typeface="Trebuchet MS"/>
                          <a:cs typeface="Trebuchet MS"/>
                        </a:rPr>
                        <a:t>65</a:t>
                      </a:r>
                      <a:r>
                        <a:rPr sz="1100" spc="-80" dirty="0">
                          <a:latin typeface="Trebuchet MS"/>
                          <a:cs typeface="Trebuchet MS"/>
                        </a:rPr>
                        <a:t> </a:t>
                      </a:r>
                      <a:r>
                        <a:rPr sz="1100" spc="-25" dirty="0">
                          <a:latin typeface="Trebuchet MS"/>
                          <a:cs typeface="Trebuchet MS"/>
                        </a:rPr>
                        <a:t>anos</a:t>
                      </a:r>
                      <a:r>
                        <a:rPr sz="1100" spc="-85" dirty="0">
                          <a:latin typeface="Trebuchet MS"/>
                          <a:cs typeface="Trebuchet MS"/>
                        </a:rPr>
                        <a:t> </a:t>
                      </a:r>
                      <a:r>
                        <a:rPr sz="1100" spc="-45" dirty="0">
                          <a:latin typeface="Trebuchet MS"/>
                          <a:cs typeface="Trebuchet MS"/>
                        </a:rPr>
                        <a:t>(homem)</a:t>
                      </a:r>
                      <a:r>
                        <a:rPr sz="1100" spc="-80" dirty="0">
                          <a:latin typeface="Trebuchet MS"/>
                          <a:cs typeface="Trebuchet MS"/>
                        </a:rPr>
                        <a:t> </a:t>
                      </a:r>
                      <a:r>
                        <a:rPr sz="1100" spc="-55" dirty="0">
                          <a:latin typeface="Trebuchet MS"/>
                          <a:cs typeface="Trebuchet MS"/>
                        </a:rPr>
                        <a:t>e</a:t>
                      </a:r>
                      <a:r>
                        <a:rPr sz="1100" spc="-80" dirty="0">
                          <a:latin typeface="Trebuchet MS"/>
                          <a:cs typeface="Trebuchet MS"/>
                        </a:rPr>
                        <a:t> </a:t>
                      </a:r>
                      <a:r>
                        <a:rPr sz="1100" spc="-20" dirty="0">
                          <a:latin typeface="Trebuchet MS"/>
                          <a:cs typeface="Trebuchet MS"/>
                        </a:rPr>
                        <a:t>62</a:t>
                      </a:r>
                      <a:r>
                        <a:rPr sz="1100" spc="-80" dirty="0">
                          <a:latin typeface="Trebuchet MS"/>
                          <a:cs typeface="Trebuchet MS"/>
                        </a:rPr>
                        <a:t> </a:t>
                      </a:r>
                      <a:r>
                        <a:rPr sz="1100" spc="-55" dirty="0">
                          <a:latin typeface="Trebuchet MS"/>
                          <a:cs typeface="Trebuchet MS"/>
                        </a:rPr>
                        <a:t>(mulher)</a:t>
                      </a:r>
                      <a:r>
                        <a:rPr sz="1100" spc="-80" dirty="0">
                          <a:latin typeface="Trebuchet MS"/>
                          <a:cs typeface="Trebuchet MS"/>
                        </a:rPr>
                        <a:t> </a:t>
                      </a:r>
                      <a:r>
                        <a:rPr sz="1100" spc="-55" dirty="0">
                          <a:latin typeface="Trebuchet MS"/>
                          <a:cs typeface="Trebuchet MS"/>
                        </a:rPr>
                        <a:t>e</a:t>
                      </a:r>
                      <a:r>
                        <a:rPr sz="1100" spc="-80" dirty="0">
                          <a:latin typeface="Trebuchet MS"/>
                          <a:cs typeface="Trebuchet MS"/>
                        </a:rPr>
                        <a:t> </a:t>
                      </a:r>
                      <a:r>
                        <a:rPr sz="1100" spc="-40" dirty="0">
                          <a:latin typeface="Trebuchet MS"/>
                          <a:cs typeface="Trebuchet MS"/>
                        </a:rPr>
                        <a:t>se  professor</a:t>
                      </a:r>
                      <a:r>
                        <a:rPr sz="1100" spc="-90" dirty="0">
                          <a:latin typeface="Trebuchet MS"/>
                          <a:cs typeface="Trebuchet MS"/>
                        </a:rPr>
                        <a:t> </a:t>
                      </a:r>
                      <a:r>
                        <a:rPr sz="1100" spc="-20" dirty="0">
                          <a:latin typeface="Trebuchet MS"/>
                          <a:cs typeface="Trebuchet MS"/>
                        </a:rPr>
                        <a:t>60</a:t>
                      </a:r>
                      <a:r>
                        <a:rPr sz="1100" spc="-85" dirty="0">
                          <a:latin typeface="Trebuchet MS"/>
                          <a:cs typeface="Trebuchet MS"/>
                        </a:rPr>
                        <a:t> </a:t>
                      </a:r>
                      <a:r>
                        <a:rPr sz="1100" spc="-45" dirty="0">
                          <a:latin typeface="Trebuchet MS"/>
                          <a:cs typeface="Trebuchet MS"/>
                        </a:rPr>
                        <a:t>(homem)</a:t>
                      </a:r>
                      <a:r>
                        <a:rPr sz="1100" spc="-85" dirty="0">
                          <a:latin typeface="Trebuchet MS"/>
                          <a:cs typeface="Trebuchet MS"/>
                        </a:rPr>
                        <a:t> </a:t>
                      </a:r>
                      <a:r>
                        <a:rPr sz="1100" spc="-55" dirty="0">
                          <a:latin typeface="Trebuchet MS"/>
                          <a:cs typeface="Trebuchet MS"/>
                        </a:rPr>
                        <a:t>e</a:t>
                      </a:r>
                      <a:r>
                        <a:rPr sz="1100" spc="-85" dirty="0">
                          <a:latin typeface="Trebuchet MS"/>
                          <a:cs typeface="Trebuchet MS"/>
                        </a:rPr>
                        <a:t> </a:t>
                      </a:r>
                      <a:r>
                        <a:rPr sz="1100" spc="-20" dirty="0">
                          <a:latin typeface="Trebuchet MS"/>
                          <a:cs typeface="Trebuchet MS"/>
                        </a:rPr>
                        <a:t>57</a:t>
                      </a:r>
                      <a:r>
                        <a:rPr sz="1100" spc="-85" dirty="0">
                          <a:latin typeface="Trebuchet MS"/>
                          <a:cs typeface="Trebuchet MS"/>
                        </a:rPr>
                        <a:t> </a:t>
                      </a:r>
                      <a:r>
                        <a:rPr sz="1100" spc="-55" dirty="0">
                          <a:latin typeface="Trebuchet MS"/>
                          <a:cs typeface="Trebuchet MS"/>
                        </a:rPr>
                        <a:t>(mulher)</a:t>
                      </a:r>
                      <a:endParaRPr sz="1100" dirty="0">
                        <a:latin typeface="Trebuchet MS"/>
                        <a:cs typeface="Trebuchet MS"/>
                      </a:endParaRPr>
                    </a:p>
                  </a:txBody>
                  <a:tcPr marL="0" marR="0" marT="49530"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solidFill>
                      <a:schemeClr val="bg1"/>
                    </a:solidFill>
                  </a:tcPr>
                </a:tc>
                <a:extLst>
                  <a:ext uri="{0D108BD9-81ED-4DB2-BD59-A6C34878D82A}">
                    <a16:rowId xmlns:a16="http://schemas.microsoft.com/office/drawing/2014/main" val="10001"/>
                  </a:ext>
                </a:extLst>
              </a:tr>
              <a:tr h="543664">
                <a:tc>
                  <a:txBody>
                    <a:bodyPr/>
                    <a:lstStyle/>
                    <a:p>
                      <a:pPr>
                        <a:lnSpc>
                          <a:spcPct val="100000"/>
                        </a:lnSpc>
                        <a:spcBef>
                          <a:spcPts val="20"/>
                        </a:spcBef>
                      </a:pPr>
                      <a:endParaRPr sz="1400" dirty="0">
                        <a:latin typeface="Times New Roman"/>
                        <a:cs typeface="Times New Roman"/>
                      </a:endParaRPr>
                    </a:p>
                    <a:p>
                      <a:pPr marL="63500">
                        <a:lnSpc>
                          <a:spcPct val="100000"/>
                        </a:lnSpc>
                        <a:spcBef>
                          <a:spcPts val="5"/>
                        </a:spcBef>
                      </a:pPr>
                      <a:r>
                        <a:rPr sz="1100" b="1" spc="-45" dirty="0">
                          <a:latin typeface="Trebuchet MS"/>
                          <a:cs typeface="Trebuchet MS"/>
                        </a:rPr>
                        <a:t>Ingresso </a:t>
                      </a:r>
                      <a:r>
                        <a:rPr sz="1100" b="1" spc="-40" dirty="0">
                          <a:latin typeface="Trebuchet MS"/>
                          <a:cs typeface="Trebuchet MS"/>
                        </a:rPr>
                        <a:t>após</a:t>
                      </a:r>
                      <a:r>
                        <a:rPr sz="1100" b="1" spc="-135" dirty="0">
                          <a:latin typeface="Trebuchet MS"/>
                          <a:cs typeface="Trebuchet MS"/>
                        </a:rPr>
                        <a:t> </a:t>
                      </a:r>
                      <a:r>
                        <a:rPr sz="1100" b="1" spc="-60" dirty="0">
                          <a:latin typeface="Trebuchet MS"/>
                          <a:cs typeface="Trebuchet MS"/>
                        </a:rPr>
                        <a:t>31/12/2003</a:t>
                      </a:r>
                      <a:endParaRPr sz="1100" dirty="0">
                        <a:latin typeface="Trebuchet MS"/>
                        <a:cs typeface="Trebuchet MS"/>
                      </a:endParaRPr>
                    </a:p>
                  </a:txBody>
                  <a:tcPr marL="0" marR="0" marT="2540"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solidFill>
                      <a:schemeClr val="bg1"/>
                    </a:solidFill>
                  </a:tcPr>
                </a:tc>
                <a:tc>
                  <a:txBody>
                    <a:bodyPr/>
                    <a:lstStyle/>
                    <a:p>
                      <a:pPr marL="63500" marR="218440">
                        <a:lnSpc>
                          <a:spcPts val="1270"/>
                        </a:lnSpc>
                        <a:spcBef>
                          <a:spcPts val="390"/>
                        </a:spcBef>
                      </a:pPr>
                      <a:r>
                        <a:rPr sz="1100" spc="30" dirty="0">
                          <a:latin typeface="Trebuchet MS"/>
                          <a:cs typeface="Trebuchet MS"/>
                        </a:rPr>
                        <a:t>60%</a:t>
                      </a:r>
                      <a:r>
                        <a:rPr sz="1100" spc="-90" dirty="0">
                          <a:latin typeface="Trebuchet MS"/>
                          <a:cs typeface="Trebuchet MS"/>
                        </a:rPr>
                        <a:t> </a:t>
                      </a:r>
                      <a:r>
                        <a:rPr sz="1100" spc="-30" dirty="0">
                          <a:latin typeface="Trebuchet MS"/>
                          <a:cs typeface="Trebuchet MS"/>
                        </a:rPr>
                        <a:t>+</a:t>
                      </a:r>
                      <a:r>
                        <a:rPr sz="1100" spc="-85" dirty="0">
                          <a:latin typeface="Trebuchet MS"/>
                          <a:cs typeface="Trebuchet MS"/>
                        </a:rPr>
                        <a:t> </a:t>
                      </a:r>
                      <a:r>
                        <a:rPr sz="1100" spc="55" dirty="0">
                          <a:latin typeface="Trebuchet MS"/>
                          <a:cs typeface="Trebuchet MS"/>
                        </a:rPr>
                        <a:t>2%</a:t>
                      </a:r>
                      <a:r>
                        <a:rPr sz="1100" spc="-85" dirty="0">
                          <a:latin typeface="Trebuchet MS"/>
                          <a:cs typeface="Trebuchet MS"/>
                        </a:rPr>
                        <a:t> </a:t>
                      </a:r>
                      <a:r>
                        <a:rPr sz="1100" spc="-35" dirty="0">
                          <a:latin typeface="Trebuchet MS"/>
                          <a:cs typeface="Trebuchet MS"/>
                        </a:rPr>
                        <a:t>por</a:t>
                      </a:r>
                      <a:r>
                        <a:rPr sz="1100" spc="-85" dirty="0">
                          <a:latin typeface="Trebuchet MS"/>
                          <a:cs typeface="Trebuchet MS"/>
                        </a:rPr>
                        <a:t> </a:t>
                      </a:r>
                      <a:r>
                        <a:rPr sz="1100" spc="-30" dirty="0">
                          <a:latin typeface="Trebuchet MS"/>
                          <a:cs typeface="Trebuchet MS"/>
                        </a:rPr>
                        <a:t>ano</a:t>
                      </a:r>
                      <a:r>
                        <a:rPr sz="1100" spc="-85" dirty="0">
                          <a:latin typeface="Trebuchet MS"/>
                          <a:cs typeface="Trebuchet MS"/>
                        </a:rPr>
                        <a:t> </a:t>
                      </a:r>
                      <a:r>
                        <a:rPr sz="1100" spc="-45" dirty="0">
                          <a:latin typeface="Trebuchet MS"/>
                          <a:cs typeface="Trebuchet MS"/>
                        </a:rPr>
                        <a:t>de</a:t>
                      </a:r>
                      <a:r>
                        <a:rPr sz="1100" spc="-85" dirty="0">
                          <a:latin typeface="Trebuchet MS"/>
                          <a:cs typeface="Trebuchet MS"/>
                        </a:rPr>
                        <a:t> </a:t>
                      </a:r>
                      <a:r>
                        <a:rPr sz="1100" spc="-45" dirty="0">
                          <a:latin typeface="Trebuchet MS"/>
                          <a:cs typeface="Trebuchet MS"/>
                        </a:rPr>
                        <a:t>contribuição</a:t>
                      </a:r>
                      <a:r>
                        <a:rPr sz="1100" spc="-85" dirty="0">
                          <a:latin typeface="Trebuchet MS"/>
                          <a:cs typeface="Trebuchet MS"/>
                        </a:rPr>
                        <a:t> </a:t>
                      </a:r>
                      <a:r>
                        <a:rPr sz="1100" spc="-40" dirty="0">
                          <a:latin typeface="Trebuchet MS"/>
                          <a:cs typeface="Trebuchet MS"/>
                        </a:rPr>
                        <a:t>que</a:t>
                      </a:r>
                      <a:r>
                        <a:rPr sz="1100" spc="-85" dirty="0">
                          <a:latin typeface="Trebuchet MS"/>
                          <a:cs typeface="Trebuchet MS"/>
                        </a:rPr>
                        <a:t> </a:t>
                      </a:r>
                      <a:r>
                        <a:rPr sz="1100" spc="-55" dirty="0">
                          <a:latin typeface="Trebuchet MS"/>
                          <a:cs typeface="Trebuchet MS"/>
                        </a:rPr>
                        <a:t>exceder</a:t>
                      </a:r>
                      <a:r>
                        <a:rPr sz="1100" spc="-85" dirty="0">
                          <a:latin typeface="Trebuchet MS"/>
                          <a:cs typeface="Trebuchet MS"/>
                        </a:rPr>
                        <a:t> </a:t>
                      </a:r>
                      <a:r>
                        <a:rPr sz="1100" spc="-50" dirty="0">
                          <a:latin typeface="Trebuchet MS"/>
                          <a:cs typeface="Trebuchet MS"/>
                        </a:rPr>
                        <a:t>a</a:t>
                      </a:r>
                      <a:r>
                        <a:rPr sz="1100" spc="-85" dirty="0">
                          <a:latin typeface="Trebuchet MS"/>
                          <a:cs typeface="Trebuchet MS"/>
                        </a:rPr>
                        <a:t> </a:t>
                      </a:r>
                      <a:r>
                        <a:rPr sz="1100" spc="-20" dirty="0">
                          <a:latin typeface="Trebuchet MS"/>
                          <a:cs typeface="Trebuchet MS"/>
                        </a:rPr>
                        <a:t>20</a:t>
                      </a:r>
                      <a:r>
                        <a:rPr sz="1100" spc="-85" dirty="0">
                          <a:latin typeface="Trebuchet MS"/>
                          <a:cs typeface="Trebuchet MS"/>
                        </a:rPr>
                        <a:t> </a:t>
                      </a:r>
                      <a:r>
                        <a:rPr sz="1100" spc="-25" dirty="0">
                          <a:latin typeface="Trebuchet MS"/>
                          <a:cs typeface="Trebuchet MS"/>
                        </a:rPr>
                        <a:t>anos</a:t>
                      </a:r>
                      <a:r>
                        <a:rPr sz="1100" spc="-85" dirty="0">
                          <a:latin typeface="Trebuchet MS"/>
                          <a:cs typeface="Trebuchet MS"/>
                        </a:rPr>
                        <a:t> </a:t>
                      </a:r>
                      <a:r>
                        <a:rPr sz="1100" spc="-75" dirty="0">
                          <a:latin typeface="Trebuchet MS"/>
                          <a:cs typeface="Trebuchet MS"/>
                        </a:rPr>
                        <a:t>x</a:t>
                      </a:r>
                      <a:r>
                        <a:rPr sz="1100" spc="-85" dirty="0">
                          <a:latin typeface="Trebuchet MS"/>
                          <a:cs typeface="Trebuchet MS"/>
                        </a:rPr>
                        <a:t> </a:t>
                      </a:r>
                      <a:r>
                        <a:rPr sz="1100" spc="-45" dirty="0">
                          <a:latin typeface="Trebuchet MS"/>
                          <a:cs typeface="Trebuchet MS"/>
                        </a:rPr>
                        <a:t>média</a:t>
                      </a:r>
                      <a:r>
                        <a:rPr sz="1100" spc="-85" dirty="0">
                          <a:latin typeface="Trebuchet MS"/>
                          <a:cs typeface="Trebuchet MS"/>
                        </a:rPr>
                        <a:t> </a:t>
                      </a:r>
                      <a:r>
                        <a:rPr sz="1100" spc="-45" dirty="0">
                          <a:latin typeface="Trebuchet MS"/>
                          <a:cs typeface="Trebuchet MS"/>
                        </a:rPr>
                        <a:t>de</a:t>
                      </a:r>
                      <a:r>
                        <a:rPr sz="1100" spc="-85" dirty="0">
                          <a:latin typeface="Trebuchet MS"/>
                          <a:cs typeface="Trebuchet MS"/>
                        </a:rPr>
                        <a:t> </a:t>
                      </a:r>
                      <a:r>
                        <a:rPr sz="1100" spc="15" dirty="0">
                          <a:latin typeface="Trebuchet MS"/>
                          <a:cs typeface="Trebuchet MS"/>
                        </a:rPr>
                        <a:t>100%</a:t>
                      </a:r>
                      <a:r>
                        <a:rPr sz="1100" spc="-85" dirty="0">
                          <a:latin typeface="Trebuchet MS"/>
                          <a:cs typeface="Trebuchet MS"/>
                        </a:rPr>
                        <a:t> </a:t>
                      </a:r>
                      <a:r>
                        <a:rPr sz="1100" spc="-25" dirty="0">
                          <a:latin typeface="Trebuchet MS"/>
                          <a:cs typeface="Trebuchet MS"/>
                        </a:rPr>
                        <a:t>dos  </a:t>
                      </a:r>
                      <a:r>
                        <a:rPr sz="1100" spc="-45" dirty="0">
                          <a:latin typeface="Trebuchet MS"/>
                          <a:cs typeface="Trebuchet MS"/>
                        </a:rPr>
                        <a:t>salários</a:t>
                      </a:r>
                      <a:r>
                        <a:rPr sz="1100" spc="-90" dirty="0">
                          <a:latin typeface="Trebuchet MS"/>
                          <a:cs typeface="Trebuchet MS"/>
                        </a:rPr>
                        <a:t> </a:t>
                      </a:r>
                      <a:r>
                        <a:rPr sz="1100" spc="-45" dirty="0">
                          <a:latin typeface="Trebuchet MS"/>
                          <a:cs typeface="Trebuchet MS"/>
                        </a:rPr>
                        <a:t>de</a:t>
                      </a:r>
                      <a:r>
                        <a:rPr sz="1100" spc="-85" dirty="0">
                          <a:latin typeface="Trebuchet MS"/>
                          <a:cs typeface="Trebuchet MS"/>
                        </a:rPr>
                        <a:t> </a:t>
                      </a:r>
                      <a:r>
                        <a:rPr sz="1100" spc="-45" dirty="0">
                          <a:latin typeface="Trebuchet MS"/>
                          <a:cs typeface="Trebuchet MS"/>
                        </a:rPr>
                        <a:t>contribuição</a:t>
                      </a:r>
                      <a:r>
                        <a:rPr sz="1100" spc="-85" dirty="0">
                          <a:latin typeface="Trebuchet MS"/>
                          <a:cs typeface="Trebuchet MS"/>
                        </a:rPr>
                        <a:t> </a:t>
                      </a:r>
                      <a:r>
                        <a:rPr sz="1100" spc="-45" dirty="0">
                          <a:latin typeface="Trebuchet MS"/>
                          <a:cs typeface="Trebuchet MS"/>
                        </a:rPr>
                        <a:t>desde</a:t>
                      </a:r>
                      <a:r>
                        <a:rPr sz="1100" spc="-85" dirty="0">
                          <a:latin typeface="Trebuchet MS"/>
                          <a:cs typeface="Trebuchet MS"/>
                        </a:rPr>
                        <a:t> </a:t>
                      </a:r>
                      <a:r>
                        <a:rPr sz="1100" spc="-60" dirty="0">
                          <a:latin typeface="Trebuchet MS"/>
                          <a:cs typeface="Trebuchet MS"/>
                        </a:rPr>
                        <a:t>julho</a:t>
                      </a:r>
                      <a:r>
                        <a:rPr sz="1100" spc="-85" dirty="0">
                          <a:latin typeface="Trebuchet MS"/>
                          <a:cs typeface="Trebuchet MS"/>
                        </a:rPr>
                        <a:t> </a:t>
                      </a:r>
                      <a:r>
                        <a:rPr sz="1100" spc="-45" dirty="0">
                          <a:latin typeface="Trebuchet MS"/>
                          <a:cs typeface="Trebuchet MS"/>
                        </a:rPr>
                        <a:t>de</a:t>
                      </a:r>
                      <a:r>
                        <a:rPr sz="1100" spc="-85" dirty="0">
                          <a:latin typeface="Trebuchet MS"/>
                          <a:cs typeface="Trebuchet MS"/>
                        </a:rPr>
                        <a:t> </a:t>
                      </a:r>
                      <a:r>
                        <a:rPr sz="1100" spc="-40" dirty="0">
                          <a:latin typeface="Trebuchet MS"/>
                          <a:cs typeface="Trebuchet MS"/>
                        </a:rPr>
                        <a:t>1994.</a:t>
                      </a:r>
                      <a:endParaRPr sz="1100" dirty="0">
                        <a:latin typeface="Trebuchet MS"/>
                        <a:cs typeface="Trebuchet MS"/>
                      </a:endParaRPr>
                    </a:p>
                    <a:p>
                      <a:pPr marL="63500">
                        <a:lnSpc>
                          <a:spcPct val="100000"/>
                        </a:lnSpc>
                        <a:spcBef>
                          <a:spcPts val="10"/>
                        </a:spcBef>
                      </a:pPr>
                      <a:r>
                        <a:rPr sz="1100" spc="-55" dirty="0">
                          <a:latin typeface="Trebuchet MS"/>
                          <a:cs typeface="Trebuchet MS"/>
                        </a:rPr>
                        <a:t>Reajuste</a:t>
                      </a:r>
                      <a:r>
                        <a:rPr sz="1100" spc="-90" dirty="0">
                          <a:latin typeface="Trebuchet MS"/>
                          <a:cs typeface="Trebuchet MS"/>
                        </a:rPr>
                        <a:t> </a:t>
                      </a:r>
                      <a:r>
                        <a:rPr sz="1100" spc="-45" dirty="0">
                          <a:latin typeface="Trebuchet MS"/>
                          <a:cs typeface="Trebuchet MS"/>
                        </a:rPr>
                        <a:t>pelo</a:t>
                      </a:r>
                      <a:r>
                        <a:rPr sz="1100" spc="-85" dirty="0">
                          <a:latin typeface="Trebuchet MS"/>
                          <a:cs typeface="Trebuchet MS"/>
                        </a:rPr>
                        <a:t> </a:t>
                      </a:r>
                      <a:r>
                        <a:rPr sz="1100" spc="-35" dirty="0">
                          <a:latin typeface="Trebuchet MS"/>
                          <a:cs typeface="Trebuchet MS"/>
                        </a:rPr>
                        <a:t>INPC</a:t>
                      </a:r>
                      <a:r>
                        <a:rPr sz="1100" spc="-85" dirty="0">
                          <a:latin typeface="Trebuchet MS"/>
                          <a:cs typeface="Trebuchet MS"/>
                        </a:rPr>
                        <a:t> </a:t>
                      </a:r>
                      <a:r>
                        <a:rPr sz="1100" spc="-40" dirty="0">
                          <a:latin typeface="Trebuchet MS"/>
                          <a:cs typeface="Trebuchet MS"/>
                        </a:rPr>
                        <a:t>(mesmo</a:t>
                      </a:r>
                      <a:r>
                        <a:rPr sz="1100" spc="-85" dirty="0">
                          <a:latin typeface="Trebuchet MS"/>
                          <a:cs typeface="Trebuchet MS"/>
                        </a:rPr>
                        <a:t> </a:t>
                      </a:r>
                      <a:r>
                        <a:rPr sz="1100" spc="-55" dirty="0">
                          <a:latin typeface="Trebuchet MS"/>
                          <a:cs typeface="Trebuchet MS"/>
                        </a:rPr>
                        <a:t>critério</a:t>
                      </a:r>
                      <a:r>
                        <a:rPr sz="1100" spc="-85" dirty="0">
                          <a:latin typeface="Trebuchet MS"/>
                          <a:cs typeface="Trebuchet MS"/>
                        </a:rPr>
                        <a:t> </a:t>
                      </a:r>
                      <a:r>
                        <a:rPr sz="1100" spc="-25" dirty="0">
                          <a:latin typeface="Trebuchet MS"/>
                          <a:cs typeface="Trebuchet MS"/>
                        </a:rPr>
                        <a:t>do</a:t>
                      </a:r>
                      <a:r>
                        <a:rPr sz="1100" spc="-85" dirty="0">
                          <a:latin typeface="Trebuchet MS"/>
                          <a:cs typeface="Trebuchet MS"/>
                        </a:rPr>
                        <a:t> </a:t>
                      </a:r>
                      <a:r>
                        <a:rPr sz="1100" spc="-60" dirty="0">
                          <a:latin typeface="Trebuchet MS"/>
                          <a:cs typeface="Trebuchet MS"/>
                        </a:rPr>
                        <a:t>RGPS).</a:t>
                      </a:r>
                      <a:endParaRPr sz="1100" dirty="0">
                        <a:latin typeface="Trebuchet MS"/>
                        <a:cs typeface="Trebuchet MS"/>
                      </a:endParaRPr>
                    </a:p>
                  </a:txBody>
                  <a:tcPr marL="0" marR="0" marT="49530"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solidFill>
                      <a:schemeClr val="bg1"/>
                    </a:solidFill>
                  </a:tcPr>
                </a:tc>
                <a:extLst>
                  <a:ext uri="{0D108BD9-81ED-4DB2-BD59-A6C34878D82A}">
                    <a16:rowId xmlns:a16="http://schemas.microsoft.com/office/drawing/2014/main" val="10002"/>
                  </a:ext>
                </a:extLst>
              </a:tr>
              <a:tr h="763859">
                <a:tc gridSpan="2">
                  <a:txBody>
                    <a:bodyPr/>
                    <a:lstStyle/>
                    <a:p>
                      <a:pPr marL="63500" marR="39370" algn="just">
                        <a:lnSpc>
                          <a:spcPct val="109400"/>
                        </a:lnSpc>
                        <a:spcBef>
                          <a:spcPts val="305"/>
                        </a:spcBef>
                      </a:pPr>
                      <a:r>
                        <a:rPr sz="1100" spc="-35" dirty="0">
                          <a:latin typeface="Trebuchet MS"/>
                          <a:cs typeface="Trebuchet MS"/>
                        </a:rPr>
                        <a:t>Professores</a:t>
                      </a:r>
                      <a:r>
                        <a:rPr sz="1100" spc="-65" dirty="0">
                          <a:latin typeface="Trebuchet MS"/>
                          <a:cs typeface="Trebuchet MS"/>
                        </a:rPr>
                        <a:t> </a:t>
                      </a:r>
                      <a:r>
                        <a:rPr sz="1100" spc="-45" dirty="0">
                          <a:latin typeface="Trebuchet MS"/>
                          <a:cs typeface="Trebuchet MS"/>
                        </a:rPr>
                        <a:t>terão</a:t>
                      </a:r>
                      <a:r>
                        <a:rPr sz="1100" spc="-60" dirty="0">
                          <a:latin typeface="Trebuchet MS"/>
                          <a:cs typeface="Trebuchet MS"/>
                        </a:rPr>
                        <a:t> </a:t>
                      </a:r>
                      <a:r>
                        <a:rPr sz="1100" spc="-45" dirty="0">
                          <a:latin typeface="Trebuchet MS"/>
                          <a:cs typeface="Trebuchet MS"/>
                        </a:rPr>
                        <a:t>redução</a:t>
                      </a:r>
                      <a:r>
                        <a:rPr sz="1100" spc="-60" dirty="0">
                          <a:latin typeface="Trebuchet MS"/>
                          <a:cs typeface="Trebuchet MS"/>
                        </a:rPr>
                        <a:t> </a:t>
                      </a:r>
                      <a:r>
                        <a:rPr sz="1100" spc="-45" dirty="0">
                          <a:latin typeface="Trebuchet MS"/>
                          <a:cs typeface="Trebuchet MS"/>
                        </a:rPr>
                        <a:t>de</a:t>
                      </a:r>
                      <a:r>
                        <a:rPr sz="1100" spc="-60" dirty="0">
                          <a:latin typeface="Trebuchet MS"/>
                          <a:cs typeface="Trebuchet MS"/>
                        </a:rPr>
                        <a:t> </a:t>
                      </a:r>
                      <a:r>
                        <a:rPr sz="1100" spc="-20" dirty="0">
                          <a:latin typeface="Trebuchet MS"/>
                          <a:cs typeface="Trebuchet MS"/>
                        </a:rPr>
                        <a:t>5</a:t>
                      </a:r>
                      <a:r>
                        <a:rPr sz="1100" spc="-60" dirty="0">
                          <a:latin typeface="Trebuchet MS"/>
                          <a:cs typeface="Trebuchet MS"/>
                        </a:rPr>
                        <a:t> </a:t>
                      </a:r>
                      <a:r>
                        <a:rPr sz="1100" spc="-25" dirty="0">
                          <a:latin typeface="Trebuchet MS"/>
                          <a:cs typeface="Trebuchet MS"/>
                        </a:rPr>
                        <a:t>anos</a:t>
                      </a:r>
                      <a:r>
                        <a:rPr sz="1100" spc="-60" dirty="0">
                          <a:latin typeface="Trebuchet MS"/>
                          <a:cs typeface="Trebuchet MS"/>
                        </a:rPr>
                        <a:t> </a:t>
                      </a:r>
                      <a:r>
                        <a:rPr sz="1100" spc="-40" dirty="0">
                          <a:latin typeface="Trebuchet MS"/>
                          <a:cs typeface="Trebuchet MS"/>
                        </a:rPr>
                        <a:t>na</a:t>
                      </a:r>
                      <a:r>
                        <a:rPr sz="1100" spc="-60" dirty="0">
                          <a:latin typeface="Trebuchet MS"/>
                          <a:cs typeface="Trebuchet MS"/>
                        </a:rPr>
                        <a:t> </a:t>
                      </a:r>
                      <a:r>
                        <a:rPr sz="1100" spc="-50" dirty="0">
                          <a:latin typeface="Trebuchet MS"/>
                          <a:cs typeface="Trebuchet MS"/>
                        </a:rPr>
                        <a:t>idade</a:t>
                      </a:r>
                      <a:r>
                        <a:rPr sz="1100" spc="-60" dirty="0">
                          <a:latin typeface="Trebuchet MS"/>
                          <a:cs typeface="Trebuchet MS"/>
                        </a:rPr>
                        <a:t> </a:t>
                      </a:r>
                      <a:r>
                        <a:rPr sz="1100" spc="-55" dirty="0">
                          <a:latin typeface="Trebuchet MS"/>
                          <a:cs typeface="Trebuchet MS"/>
                        </a:rPr>
                        <a:t>e</a:t>
                      </a:r>
                      <a:r>
                        <a:rPr sz="1100" spc="-60" dirty="0">
                          <a:latin typeface="Trebuchet MS"/>
                          <a:cs typeface="Trebuchet MS"/>
                        </a:rPr>
                        <a:t> </a:t>
                      </a:r>
                      <a:r>
                        <a:rPr sz="1100" spc="-20" dirty="0">
                          <a:latin typeface="Trebuchet MS"/>
                          <a:cs typeface="Trebuchet MS"/>
                        </a:rPr>
                        <a:t>no</a:t>
                      </a:r>
                      <a:r>
                        <a:rPr sz="1100" spc="-60" dirty="0">
                          <a:latin typeface="Trebuchet MS"/>
                          <a:cs typeface="Trebuchet MS"/>
                        </a:rPr>
                        <a:t> </a:t>
                      </a:r>
                      <a:r>
                        <a:rPr sz="1100" spc="-40" dirty="0">
                          <a:latin typeface="Trebuchet MS"/>
                          <a:cs typeface="Trebuchet MS"/>
                        </a:rPr>
                        <a:t>tempo</a:t>
                      </a:r>
                      <a:r>
                        <a:rPr sz="1100" spc="-60" dirty="0">
                          <a:latin typeface="Trebuchet MS"/>
                          <a:cs typeface="Trebuchet MS"/>
                        </a:rPr>
                        <a:t> </a:t>
                      </a:r>
                      <a:r>
                        <a:rPr sz="1100" spc="-45" dirty="0">
                          <a:latin typeface="Trebuchet MS"/>
                          <a:cs typeface="Trebuchet MS"/>
                        </a:rPr>
                        <a:t>de</a:t>
                      </a:r>
                      <a:r>
                        <a:rPr sz="1100" spc="-60" dirty="0">
                          <a:latin typeface="Trebuchet MS"/>
                          <a:cs typeface="Trebuchet MS"/>
                        </a:rPr>
                        <a:t> </a:t>
                      </a:r>
                      <a:r>
                        <a:rPr sz="1100" spc="-45" dirty="0">
                          <a:latin typeface="Trebuchet MS"/>
                          <a:cs typeface="Trebuchet MS"/>
                        </a:rPr>
                        <a:t>contribuição</a:t>
                      </a:r>
                      <a:r>
                        <a:rPr sz="1100" spc="-60" dirty="0">
                          <a:latin typeface="Trebuchet MS"/>
                          <a:cs typeface="Trebuchet MS"/>
                        </a:rPr>
                        <a:t> </a:t>
                      </a:r>
                      <a:r>
                        <a:rPr sz="1100" spc="-55" dirty="0">
                          <a:latin typeface="Trebuchet MS"/>
                          <a:cs typeface="Trebuchet MS"/>
                        </a:rPr>
                        <a:t>e</a:t>
                      </a:r>
                      <a:r>
                        <a:rPr sz="1100" spc="-60" dirty="0">
                          <a:latin typeface="Trebuchet MS"/>
                          <a:cs typeface="Trebuchet MS"/>
                        </a:rPr>
                        <a:t> </a:t>
                      </a:r>
                      <a:r>
                        <a:rPr sz="1100" spc="-50" dirty="0">
                          <a:latin typeface="Trebuchet MS"/>
                          <a:cs typeface="Trebuchet MS"/>
                        </a:rPr>
                        <a:t>a</a:t>
                      </a:r>
                      <a:r>
                        <a:rPr sz="1100" spc="-60" dirty="0">
                          <a:latin typeface="Trebuchet MS"/>
                          <a:cs typeface="Trebuchet MS"/>
                        </a:rPr>
                        <a:t> </a:t>
                      </a:r>
                      <a:r>
                        <a:rPr sz="1100" spc="-45" dirty="0">
                          <a:latin typeface="Trebuchet MS"/>
                          <a:cs typeface="Trebuchet MS"/>
                        </a:rPr>
                        <a:t>pontuação</a:t>
                      </a:r>
                      <a:r>
                        <a:rPr sz="1100" spc="-60" dirty="0">
                          <a:latin typeface="Trebuchet MS"/>
                          <a:cs typeface="Trebuchet MS"/>
                        </a:rPr>
                        <a:t> </a:t>
                      </a:r>
                      <a:r>
                        <a:rPr sz="1100" spc="-55" dirty="0">
                          <a:latin typeface="Trebuchet MS"/>
                          <a:cs typeface="Trebuchet MS"/>
                        </a:rPr>
                        <a:t>parte</a:t>
                      </a:r>
                      <a:r>
                        <a:rPr sz="1100" spc="-60" dirty="0">
                          <a:latin typeface="Trebuchet MS"/>
                          <a:cs typeface="Trebuchet MS"/>
                        </a:rPr>
                        <a:t> </a:t>
                      </a:r>
                      <a:r>
                        <a:rPr sz="1100" spc="-45" dirty="0">
                          <a:latin typeface="Trebuchet MS"/>
                          <a:cs typeface="Trebuchet MS"/>
                        </a:rPr>
                        <a:t>de</a:t>
                      </a:r>
                      <a:r>
                        <a:rPr sz="1100" spc="-60" dirty="0">
                          <a:latin typeface="Trebuchet MS"/>
                          <a:cs typeface="Trebuchet MS"/>
                        </a:rPr>
                        <a:t> </a:t>
                      </a:r>
                      <a:r>
                        <a:rPr sz="1100" spc="-20" dirty="0">
                          <a:latin typeface="Trebuchet MS"/>
                          <a:cs typeface="Trebuchet MS"/>
                        </a:rPr>
                        <a:t>81</a:t>
                      </a:r>
                      <a:r>
                        <a:rPr sz="1100" spc="-60" dirty="0">
                          <a:latin typeface="Trebuchet MS"/>
                          <a:cs typeface="Trebuchet MS"/>
                        </a:rPr>
                        <a:t> </a:t>
                      </a:r>
                      <a:r>
                        <a:rPr sz="1100" spc="-50" dirty="0">
                          <a:latin typeface="Trebuchet MS"/>
                          <a:cs typeface="Trebuchet MS"/>
                        </a:rPr>
                        <a:t>para</a:t>
                      </a:r>
                      <a:r>
                        <a:rPr sz="1100" spc="-60" dirty="0">
                          <a:latin typeface="Trebuchet MS"/>
                          <a:cs typeface="Trebuchet MS"/>
                        </a:rPr>
                        <a:t> </a:t>
                      </a:r>
                      <a:r>
                        <a:rPr sz="1100" spc="-50" dirty="0">
                          <a:latin typeface="Trebuchet MS"/>
                          <a:cs typeface="Trebuchet MS"/>
                        </a:rPr>
                        <a:t>a</a:t>
                      </a:r>
                      <a:r>
                        <a:rPr sz="1100" spc="-60" dirty="0">
                          <a:latin typeface="Trebuchet MS"/>
                          <a:cs typeface="Trebuchet MS"/>
                        </a:rPr>
                        <a:t> </a:t>
                      </a:r>
                      <a:r>
                        <a:rPr sz="1100" spc="-40" dirty="0">
                          <a:latin typeface="Trebuchet MS"/>
                          <a:cs typeface="Trebuchet MS"/>
                        </a:rPr>
                        <a:t>professora</a:t>
                      </a:r>
                      <a:r>
                        <a:rPr sz="1100" spc="-60" dirty="0">
                          <a:latin typeface="Trebuchet MS"/>
                          <a:cs typeface="Trebuchet MS"/>
                        </a:rPr>
                        <a:t> </a:t>
                      </a:r>
                      <a:r>
                        <a:rPr sz="1100" spc="-55" dirty="0">
                          <a:latin typeface="Trebuchet MS"/>
                          <a:cs typeface="Trebuchet MS"/>
                        </a:rPr>
                        <a:t>e  </a:t>
                      </a:r>
                      <a:r>
                        <a:rPr sz="1100" spc="-20" dirty="0">
                          <a:latin typeface="Trebuchet MS"/>
                          <a:cs typeface="Trebuchet MS"/>
                        </a:rPr>
                        <a:t>91 </a:t>
                      </a:r>
                      <a:r>
                        <a:rPr sz="1100" spc="-50" dirty="0">
                          <a:latin typeface="Trebuchet MS"/>
                          <a:cs typeface="Trebuchet MS"/>
                        </a:rPr>
                        <a:t>para </a:t>
                      </a:r>
                      <a:r>
                        <a:rPr sz="1100" spc="-10" dirty="0">
                          <a:latin typeface="Trebuchet MS"/>
                          <a:cs typeface="Trebuchet MS"/>
                        </a:rPr>
                        <a:t>o </a:t>
                      </a:r>
                      <a:r>
                        <a:rPr sz="1100" spc="-40" dirty="0">
                          <a:latin typeface="Trebuchet MS"/>
                          <a:cs typeface="Trebuchet MS"/>
                        </a:rPr>
                        <a:t>professor aumentando </a:t>
                      </a:r>
                      <a:r>
                        <a:rPr sz="1100" spc="-30" dirty="0">
                          <a:latin typeface="Trebuchet MS"/>
                          <a:cs typeface="Trebuchet MS"/>
                        </a:rPr>
                        <a:t>um </a:t>
                      </a:r>
                      <a:r>
                        <a:rPr sz="1100" spc="-35" dirty="0">
                          <a:latin typeface="Trebuchet MS"/>
                          <a:cs typeface="Trebuchet MS"/>
                        </a:rPr>
                        <a:t>ponto </a:t>
                      </a:r>
                      <a:r>
                        <a:rPr sz="1100" spc="-60" dirty="0">
                          <a:latin typeface="Trebuchet MS"/>
                          <a:cs typeface="Trebuchet MS"/>
                        </a:rPr>
                        <a:t>até </a:t>
                      </a:r>
                      <a:r>
                        <a:rPr sz="1100" spc="-50" dirty="0">
                          <a:latin typeface="Trebuchet MS"/>
                          <a:cs typeface="Trebuchet MS"/>
                        </a:rPr>
                        <a:t>atingir </a:t>
                      </a:r>
                      <a:r>
                        <a:rPr sz="1100" spc="-20" dirty="0">
                          <a:latin typeface="Trebuchet MS"/>
                          <a:cs typeface="Trebuchet MS"/>
                        </a:rPr>
                        <a:t>92 </a:t>
                      </a:r>
                      <a:r>
                        <a:rPr sz="1100" spc="-50" dirty="0">
                          <a:latin typeface="Trebuchet MS"/>
                          <a:cs typeface="Trebuchet MS"/>
                        </a:rPr>
                        <a:t>para </a:t>
                      </a:r>
                      <a:r>
                        <a:rPr sz="1100" spc="-40" dirty="0">
                          <a:latin typeface="Trebuchet MS"/>
                          <a:cs typeface="Trebuchet MS"/>
                        </a:rPr>
                        <a:t>mulher </a:t>
                      </a:r>
                      <a:r>
                        <a:rPr sz="1100" spc="-55" dirty="0">
                          <a:latin typeface="Trebuchet MS"/>
                          <a:cs typeface="Trebuchet MS"/>
                        </a:rPr>
                        <a:t>e </a:t>
                      </a:r>
                      <a:r>
                        <a:rPr sz="1100" spc="-20" dirty="0">
                          <a:latin typeface="Trebuchet MS"/>
                          <a:cs typeface="Trebuchet MS"/>
                        </a:rPr>
                        <a:t>100 </a:t>
                      </a:r>
                      <a:r>
                        <a:rPr sz="1100" spc="-50" dirty="0">
                          <a:latin typeface="Trebuchet MS"/>
                          <a:cs typeface="Trebuchet MS"/>
                        </a:rPr>
                        <a:t>para homem, </a:t>
                      </a:r>
                      <a:r>
                        <a:rPr sz="1100" spc="-45" dirty="0">
                          <a:latin typeface="Trebuchet MS"/>
                          <a:cs typeface="Trebuchet MS"/>
                        </a:rPr>
                        <a:t>desde </a:t>
                      </a:r>
                      <a:r>
                        <a:rPr sz="1100" spc="-40" dirty="0">
                          <a:latin typeface="Trebuchet MS"/>
                          <a:cs typeface="Trebuchet MS"/>
                        </a:rPr>
                        <a:t>que </a:t>
                      </a:r>
                      <a:r>
                        <a:rPr sz="1100" spc="-50" dirty="0">
                          <a:latin typeface="Trebuchet MS"/>
                          <a:cs typeface="Trebuchet MS"/>
                        </a:rPr>
                        <a:t>comprovem,  </a:t>
                      </a:r>
                      <a:r>
                        <a:rPr sz="1100" spc="-55" dirty="0">
                          <a:latin typeface="Trebuchet MS"/>
                          <a:cs typeface="Trebuchet MS"/>
                        </a:rPr>
                        <a:t>exclusivamente, </a:t>
                      </a:r>
                      <a:r>
                        <a:rPr sz="1100" spc="-40" dirty="0">
                          <a:latin typeface="Trebuchet MS"/>
                          <a:cs typeface="Trebuchet MS"/>
                        </a:rPr>
                        <a:t>tempo </a:t>
                      </a:r>
                      <a:r>
                        <a:rPr sz="1100" spc="-45" dirty="0">
                          <a:latin typeface="Trebuchet MS"/>
                          <a:cs typeface="Trebuchet MS"/>
                        </a:rPr>
                        <a:t>de </a:t>
                      </a:r>
                      <a:r>
                        <a:rPr sz="1100" spc="-50" dirty="0">
                          <a:latin typeface="Trebuchet MS"/>
                          <a:cs typeface="Trebuchet MS"/>
                        </a:rPr>
                        <a:t>efetivo </a:t>
                      </a:r>
                      <a:r>
                        <a:rPr sz="1100" spc="-60" dirty="0">
                          <a:latin typeface="Trebuchet MS"/>
                          <a:cs typeface="Trebuchet MS"/>
                        </a:rPr>
                        <a:t>exercício </a:t>
                      </a:r>
                      <a:r>
                        <a:rPr sz="1100" spc="-40" dirty="0">
                          <a:latin typeface="Trebuchet MS"/>
                          <a:cs typeface="Trebuchet MS"/>
                        </a:rPr>
                        <a:t>das </a:t>
                      </a:r>
                      <a:r>
                        <a:rPr sz="1100" spc="-45" dirty="0">
                          <a:latin typeface="Trebuchet MS"/>
                          <a:cs typeface="Trebuchet MS"/>
                        </a:rPr>
                        <a:t>funções de magistério </a:t>
                      </a:r>
                      <a:r>
                        <a:rPr sz="1100" spc="-40" dirty="0">
                          <a:latin typeface="Trebuchet MS"/>
                          <a:cs typeface="Trebuchet MS"/>
                        </a:rPr>
                        <a:t>na </a:t>
                      </a:r>
                      <a:r>
                        <a:rPr sz="1100" spc="-50" dirty="0">
                          <a:latin typeface="Trebuchet MS"/>
                          <a:cs typeface="Trebuchet MS"/>
                        </a:rPr>
                        <a:t>educação </a:t>
                      </a:r>
                      <a:r>
                        <a:rPr sz="1100" spc="-60" dirty="0">
                          <a:latin typeface="Trebuchet MS"/>
                          <a:cs typeface="Trebuchet MS"/>
                        </a:rPr>
                        <a:t>infantil </a:t>
                      </a:r>
                      <a:r>
                        <a:rPr sz="1100" spc="-55" dirty="0">
                          <a:latin typeface="Trebuchet MS"/>
                          <a:cs typeface="Trebuchet MS"/>
                        </a:rPr>
                        <a:t>e </a:t>
                      </a:r>
                      <a:r>
                        <a:rPr sz="1100" spc="-20" dirty="0">
                          <a:latin typeface="Trebuchet MS"/>
                          <a:cs typeface="Trebuchet MS"/>
                        </a:rPr>
                        <a:t>no </a:t>
                      </a:r>
                      <a:r>
                        <a:rPr sz="1100" spc="-35" dirty="0">
                          <a:latin typeface="Trebuchet MS"/>
                          <a:cs typeface="Trebuchet MS"/>
                        </a:rPr>
                        <a:t>ensino </a:t>
                      </a:r>
                      <a:r>
                        <a:rPr sz="1100" spc="-50" dirty="0">
                          <a:latin typeface="Trebuchet MS"/>
                          <a:cs typeface="Trebuchet MS"/>
                        </a:rPr>
                        <a:t>fundamental </a:t>
                      </a:r>
                      <a:r>
                        <a:rPr sz="1100" spc="-55" dirty="0">
                          <a:latin typeface="Trebuchet MS"/>
                          <a:cs typeface="Trebuchet MS"/>
                        </a:rPr>
                        <a:t>e  médio.</a:t>
                      </a:r>
                      <a:endParaRPr sz="1100" dirty="0">
                        <a:latin typeface="Trebuchet MS"/>
                        <a:cs typeface="Trebuchet MS"/>
                      </a:endParaRPr>
                    </a:p>
                  </a:txBody>
                  <a:tcPr marL="0" marR="0" marT="38735"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solidFill>
                      <a:schemeClr val="bg1"/>
                    </a:solidFill>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
        <p:nvSpPr>
          <p:cNvPr id="93" name="Retângulo 92">
            <a:extLst>
              <a:ext uri="{FF2B5EF4-FFF2-40B4-BE49-F238E27FC236}">
                <a16:creationId xmlns:a16="http://schemas.microsoft.com/office/drawing/2014/main" id="{1BB2BA71-62D0-4DE5-B59A-8B7A46B7602E}"/>
              </a:ext>
            </a:extLst>
          </p:cNvPr>
          <p:cNvSpPr/>
          <p:nvPr/>
        </p:nvSpPr>
        <p:spPr>
          <a:xfrm>
            <a:off x="471979" y="2814378"/>
            <a:ext cx="1239509" cy="220573"/>
          </a:xfrm>
          <a:prstGeom prst="rect">
            <a:avLst/>
          </a:prstGeom>
        </p:spPr>
        <p:txBody>
          <a:bodyPr wrap="square">
            <a:spAutoFit/>
          </a:bodyPr>
          <a:lstStyle/>
          <a:p>
            <a:pPr marR="171450" algn="ctr">
              <a:lnSpc>
                <a:spcPts val="990"/>
              </a:lnSpc>
              <a:tabLst>
                <a:tab pos="483234" algn="l"/>
              </a:tabLst>
            </a:pPr>
            <a:r>
              <a:rPr lang="pt-BR" sz="900" b="1" dirty="0">
                <a:solidFill>
                  <a:srgbClr val="595959"/>
                </a:solidFill>
                <a:latin typeface="Trebuchet MS"/>
                <a:cs typeface="Trebuchet MS"/>
              </a:rPr>
              <a:t>2019	2022</a:t>
            </a:r>
            <a:endParaRPr lang="pt-BR" sz="900" dirty="0">
              <a:latin typeface="Trebuchet MS"/>
              <a:cs typeface="Trebuchet MS"/>
            </a:endParaRPr>
          </a:p>
        </p:txBody>
      </p:sp>
      <p:sp>
        <p:nvSpPr>
          <p:cNvPr id="94" name="Retângulo 93">
            <a:extLst>
              <a:ext uri="{FF2B5EF4-FFF2-40B4-BE49-F238E27FC236}">
                <a16:creationId xmlns:a16="http://schemas.microsoft.com/office/drawing/2014/main" id="{B516E6F4-9EB7-425E-BEE0-3EB5878DB0F2}"/>
              </a:ext>
            </a:extLst>
          </p:cNvPr>
          <p:cNvSpPr/>
          <p:nvPr/>
        </p:nvSpPr>
        <p:spPr>
          <a:xfrm>
            <a:off x="520984" y="3715036"/>
            <a:ext cx="1141915" cy="220573"/>
          </a:xfrm>
          <a:prstGeom prst="rect">
            <a:avLst/>
          </a:prstGeom>
        </p:spPr>
        <p:txBody>
          <a:bodyPr wrap="square">
            <a:spAutoFit/>
          </a:bodyPr>
          <a:lstStyle/>
          <a:p>
            <a:pPr marR="171450" algn="ctr">
              <a:lnSpc>
                <a:spcPts val="990"/>
              </a:lnSpc>
              <a:tabLst>
                <a:tab pos="483234" algn="l"/>
              </a:tabLst>
            </a:pPr>
            <a:r>
              <a:rPr lang="pt-BR" sz="900" b="1" dirty="0">
                <a:solidFill>
                  <a:srgbClr val="595959"/>
                </a:solidFill>
                <a:latin typeface="Trebuchet MS"/>
                <a:cs typeface="Trebuchet MS"/>
              </a:rPr>
              <a:t>2019     2022</a:t>
            </a:r>
            <a:endParaRPr lang="pt-BR" sz="900" dirty="0">
              <a:latin typeface="Trebuchet MS"/>
              <a:cs typeface="Trebuchet MS"/>
            </a:endParaRPr>
          </a:p>
        </p:txBody>
      </p:sp>
      <p:grpSp>
        <p:nvGrpSpPr>
          <p:cNvPr id="95" name="Agrupar 94">
            <a:extLst>
              <a:ext uri="{FF2B5EF4-FFF2-40B4-BE49-F238E27FC236}">
                <a16:creationId xmlns:a16="http://schemas.microsoft.com/office/drawing/2014/main" id="{38252038-4A63-47F6-A57F-9B68D0115747}"/>
              </a:ext>
            </a:extLst>
          </p:cNvPr>
          <p:cNvGrpSpPr/>
          <p:nvPr/>
        </p:nvGrpSpPr>
        <p:grpSpPr>
          <a:xfrm>
            <a:off x="2080696" y="2208068"/>
            <a:ext cx="185586" cy="556311"/>
            <a:chOff x="1394997" y="1656003"/>
            <a:chExt cx="239395" cy="717612"/>
          </a:xfrm>
        </p:grpSpPr>
        <p:sp>
          <p:nvSpPr>
            <p:cNvPr id="96" name="object 57">
              <a:extLst>
                <a:ext uri="{FF2B5EF4-FFF2-40B4-BE49-F238E27FC236}">
                  <a16:creationId xmlns:a16="http://schemas.microsoft.com/office/drawing/2014/main" id="{7F3C6E9E-1770-41C7-B57E-B3274257DC88}"/>
                </a:ext>
              </a:extLst>
            </p:cNvPr>
            <p:cNvSpPr/>
            <p:nvPr/>
          </p:nvSpPr>
          <p:spPr>
            <a:xfrm>
              <a:off x="1461554" y="1656003"/>
              <a:ext cx="106070" cy="111760"/>
            </a:xfrm>
            <a:prstGeom prst="rect">
              <a:avLst/>
            </a:prstGeom>
            <a:blipFill>
              <a:blip r:embed="rId5" cstate="print"/>
              <a:stretch>
                <a:fillRect/>
              </a:stretch>
            </a:blipFill>
          </p:spPr>
          <p:txBody>
            <a:bodyPr wrap="square" lIns="0" tIns="0" rIns="0" bIns="0" rtlCol="0"/>
            <a:lstStyle/>
            <a:p>
              <a:endParaRPr/>
            </a:p>
          </p:txBody>
        </p:sp>
        <p:sp>
          <p:nvSpPr>
            <p:cNvPr id="97" name="object 58">
              <a:extLst>
                <a:ext uri="{FF2B5EF4-FFF2-40B4-BE49-F238E27FC236}">
                  <a16:creationId xmlns:a16="http://schemas.microsoft.com/office/drawing/2014/main" id="{7CFAFF74-B947-47A4-BE62-B24B87957CC2}"/>
                </a:ext>
              </a:extLst>
            </p:cNvPr>
            <p:cNvSpPr/>
            <p:nvPr/>
          </p:nvSpPr>
          <p:spPr>
            <a:xfrm>
              <a:off x="1394997" y="1790685"/>
              <a:ext cx="239395" cy="582930"/>
            </a:xfrm>
            <a:custGeom>
              <a:avLst/>
              <a:gdLst/>
              <a:ahLst/>
              <a:cxnLst/>
              <a:rect l="l" t="t" r="r" b="b"/>
              <a:pathLst>
                <a:path w="239394" h="582930">
                  <a:moveTo>
                    <a:pt x="187947" y="65036"/>
                  </a:moveTo>
                  <a:lnTo>
                    <a:pt x="51219" y="65036"/>
                  </a:lnTo>
                  <a:lnTo>
                    <a:pt x="51221" y="550303"/>
                  </a:lnTo>
                  <a:lnTo>
                    <a:pt x="53628" y="562833"/>
                  </a:lnTo>
                  <a:lnTo>
                    <a:pt x="60181" y="573062"/>
                  </a:lnTo>
                  <a:lnTo>
                    <a:pt x="69895" y="579957"/>
                  </a:lnTo>
                  <a:lnTo>
                    <a:pt x="81775" y="582485"/>
                  </a:lnTo>
                  <a:lnTo>
                    <a:pt x="93662" y="579953"/>
                  </a:lnTo>
                  <a:lnTo>
                    <a:pt x="103371" y="573050"/>
                  </a:lnTo>
                  <a:lnTo>
                    <a:pt x="109918" y="562816"/>
                  </a:lnTo>
                  <a:lnTo>
                    <a:pt x="112316" y="550303"/>
                  </a:lnTo>
                  <a:lnTo>
                    <a:pt x="112318" y="274726"/>
                  </a:lnTo>
                  <a:lnTo>
                    <a:pt x="187947" y="274726"/>
                  </a:lnTo>
                  <a:lnTo>
                    <a:pt x="187947" y="65036"/>
                  </a:lnTo>
                  <a:close/>
                </a:path>
                <a:path w="239394" h="582930">
                  <a:moveTo>
                    <a:pt x="187947" y="274726"/>
                  </a:moveTo>
                  <a:lnTo>
                    <a:pt x="126847" y="274726"/>
                  </a:lnTo>
                  <a:lnTo>
                    <a:pt x="126847" y="550303"/>
                  </a:lnTo>
                  <a:lnTo>
                    <a:pt x="129248" y="562833"/>
                  </a:lnTo>
                  <a:lnTo>
                    <a:pt x="135794" y="573062"/>
                  </a:lnTo>
                  <a:lnTo>
                    <a:pt x="145503" y="579957"/>
                  </a:lnTo>
                  <a:lnTo>
                    <a:pt x="157391" y="582485"/>
                  </a:lnTo>
                  <a:lnTo>
                    <a:pt x="169288" y="579953"/>
                  </a:lnTo>
                  <a:lnTo>
                    <a:pt x="179002" y="573050"/>
                  </a:lnTo>
                  <a:lnTo>
                    <a:pt x="185548" y="562816"/>
                  </a:lnTo>
                  <a:lnTo>
                    <a:pt x="187947" y="550303"/>
                  </a:lnTo>
                  <a:lnTo>
                    <a:pt x="187947" y="274726"/>
                  </a:lnTo>
                  <a:close/>
                </a:path>
                <a:path w="239394" h="582930">
                  <a:moveTo>
                    <a:pt x="239166" y="59410"/>
                  </a:moveTo>
                  <a:lnTo>
                    <a:pt x="0" y="59410"/>
                  </a:lnTo>
                  <a:lnTo>
                    <a:pt x="0" y="259219"/>
                  </a:lnTo>
                  <a:lnTo>
                    <a:pt x="1575" y="267445"/>
                  </a:lnTo>
                  <a:lnTo>
                    <a:pt x="5873" y="274162"/>
                  </a:lnTo>
                  <a:lnTo>
                    <a:pt x="12247" y="278691"/>
                  </a:lnTo>
                  <a:lnTo>
                    <a:pt x="20053" y="280352"/>
                  </a:lnTo>
                  <a:lnTo>
                    <a:pt x="27860" y="278691"/>
                  </a:lnTo>
                  <a:lnTo>
                    <a:pt x="34239" y="274162"/>
                  </a:lnTo>
                  <a:lnTo>
                    <a:pt x="38541" y="267445"/>
                  </a:lnTo>
                  <a:lnTo>
                    <a:pt x="40119" y="259219"/>
                  </a:lnTo>
                  <a:lnTo>
                    <a:pt x="40119" y="65036"/>
                  </a:lnTo>
                  <a:lnTo>
                    <a:pt x="239166" y="65036"/>
                  </a:lnTo>
                  <a:lnTo>
                    <a:pt x="239166" y="59410"/>
                  </a:lnTo>
                  <a:close/>
                </a:path>
                <a:path w="239394" h="582930">
                  <a:moveTo>
                    <a:pt x="239166" y="65036"/>
                  </a:moveTo>
                  <a:lnTo>
                    <a:pt x="199059" y="65036"/>
                  </a:lnTo>
                  <a:lnTo>
                    <a:pt x="199059" y="259219"/>
                  </a:lnTo>
                  <a:lnTo>
                    <a:pt x="200635" y="267445"/>
                  </a:lnTo>
                  <a:lnTo>
                    <a:pt x="204933" y="274162"/>
                  </a:lnTo>
                  <a:lnTo>
                    <a:pt x="211307" y="278691"/>
                  </a:lnTo>
                  <a:lnTo>
                    <a:pt x="219113" y="280352"/>
                  </a:lnTo>
                  <a:lnTo>
                    <a:pt x="226918" y="278691"/>
                  </a:lnTo>
                  <a:lnTo>
                    <a:pt x="233292" y="274162"/>
                  </a:lnTo>
                  <a:lnTo>
                    <a:pt x="237590" y="267445"/>
                  </a:lnTo>
                  <a:lnTo>
                    <a:pt x="239166" y="259219"/>
                  </a:lnTo>
                  <a:lnTo>
                    <a:pt x="239166" y="65036"/>
                  </a:lnTo>
                  <a:close/>
                </a:path>
                <a:path w="239394" h="582930">
                  <a:moveTo>
                    <a:pt x="177457" y="0"/>
                  </a:moveTo>
                  <a:lnTo>
                    <a:pt x="61709" y="0"/>
                  </a:lnTo>
                  <a:lnTo>
                    <a:pt x="38871" y="4603"/>
                  </a:lnTo>
                  <a:lnTo>
                    <a:pt x="19900" y="17227"/>
                  </a:lnTo>
                  <a:lnTo>
                    <a:pt x="6473" y="36090"/>
                  </a:lnTo>
                  <a:lnTo>
                    <a:pt x="266" y="59410"/>
                  </a:lnTo>
                  <a:lnTo>
                    <a:pt x="238912" y="59410"/>
                  </a:lnTo>
                  <a:lnTo>
                    <a:pt x="232705" y="36090"/>
                  </a:lnTo>
                  <a:lnTo>
                    <a:pt x="219276" y="17227"/>
                  </a:lnTo>
                  <a:lnTo>
                    <a:pt x="200302" y="4603"/>
                  </a:lnTo>
                  <a:lnTo>
                    <a:pt x="177457" y="0"/>
                  </a:lnTo>
                  <a:close/>
                </a:path>
              </a:pathLst>
            </a:custGeom>
            <a:solidFill>
              <a:srgbClr val="F7A600"/>
            </a:solidFill>
          </p:spPr>
          <p:txBody>
            <a:bodyPr wrap="square" lIns="0" tIns="0" rIns="0" bIns="0" rtlCol="0"/>
            <a:lstStyle/>
            <a:p>
              <a:endParaRPr/>
            </a:p>
          </p:txBody>
        </p:sp>
      </p:grpSp>
      <p:grpSp>
        <p:nvGrpSpPr>
          <p:cNvPr id="98" name="Agrupar 97">
            <a:extLst>
              <a:ext uri="{FF2B5EF4-FFF2-40B4-BE49-F238E27FC236}">
                <a16:creationId xmlns:a16="http://schemas.microsoft.com/office/drawing/2014/main" id="{90E68576-CA8E-4F31-90E9-B269ECCAE555}"/>
              </a:ext>
            </a:extLst>
          </p:cNvPr>
          <p:cNvGrpSpPr/>
          <p:nvPr/>
        </p:nvGrpSpPr>
        <p:grpSpPr>
          <a:xfrm>
            <a:off x="2079159" y="3046268"/>
            <a:ext cx="263323" cy="589280"/>
            <a:chOff x="3258311" y="1656003"/>
            <a:chExt cx="320675" cy="717627"/>
          </a:xfrm>
        </p:grpSpPr>
        <p:sp>
          <p:nvSpPr>
            <p:cNvPr id="99" name="object 59">
              <a:extLst>
                <a:ext uri="{FF2B5EF4-FFF2-40B4-BE49-F238E27FC236}">
                  <a16:creationId xmlns:a16="http://schemas.microsoft.com/office/drawing/2014/main" id="{21745EC6-9480-4CCF-9807-4E6D69ACB128}"/>
                </a:ext>
              </a:extLst>
            </p:cNvPr>
            <p:cNvSpPr/>
            <p:nvPr/>
          </p:nvSpPr>
          <p:spPr>
            <a:xfrm>
              <a:off x="3365398" y="1656003"/>
              <a:ext cx="106070" cy="111760"/>
            </a:xfrm>
            <a:prstGeom prst="rect">
              <a:avLst/>
            </a:prstGeom>
            <a:blipFill>
              <a:blip r:embed="rId5" cstate="print"/>
              <a:stretch>
                <a:fillRect/>
              </a:stretch>
            </a:blipFill>
          </p:spPr>
          <p:txBody>
            <a:bodyPr wrap="square" lIns="0" tIns="0" rIns="0" bIns="0" rtlCol="0"/>
            <a:lstStyle/>
            <a:p>
              <a:endParaRPr/>
            </a:p>
          </p:txBody>
        </p:sp>
        <p:sp>
          <p:nvSpPr>
            <p:cNvPr id="100" name="object 60">
              <a:extLst>
                <a:ext uri="{FF2B5EF4-FFF2-40B4-BE49-F238E27FC236}">
                  <a16:creationId xmlns:a16="http://schemas.microsoft.com/office/drawing/2014/main" id="{EEE402C5-EEBB-415D-A118-C231BBB515A7}"/>
                </a:ext>
              </a:extLst>
            </p:cNvPr>
            <p:cNvSpPr/>
            <p:nvPr/>
          </p:nvSpPr>
          <p:spPr>
            <a:xfrm>
              <a:off x="3258311" y="1790699"/>
              <a:ext cx="320675" cy="582931"/>
            </a:xfrm>
            <a:custGeom>
              <a:avLst/>
              <a:gdLst/>
              <a:ahLst/>
              <a:cxnLst/>
              <a:rect l="l" t="t" r="r" b="b"/>
              <a:pathLst>
                <a:path w="320675" h="582930">
                  <a:moveTo>
                    <a:pt x="153390" y="331330"/>
                  </a:moveTo>
                  <a:lnTo>
                    <a:pt x="105841" y="331330"/>
                  </a:lnTo>
                  <a:lnTo>
                    <a:pt x="105841" y="559104"/>
                  </a:lnTo>
                  <a:lnTo>
                    <a:pt x="107585" y="568206"/>
                  </a:lnTo>
                  <a:lnTo>
                    <a:pt x="112339" y="575638"/>
                  </a:lnTo>
                  <a:lnTo>
                    <a:pt x="119391" y="580648"/>
                  </a:lnTo>
                  <a:lnTo>
                    <a:pt x="128028" y="582485"/>
                  </a:lnTo>
                  <a:lnTo>
                    <a:pt x="131203" y="582485"/>
                  </a:lnTo>
                  <a:lnTo>
                    <a:pt x="139835" y="580648"/>
                  </a:lnTo>
                  <a:lnTo>
                    <a:pt x="146888" y="575638"/>
                  </a:lnTo>
                  <a:lnTo>
                    <a:pt x="151645" y="568206"/>
                  </a:lnTo>
                  <a:lnTo>
                    <a:pt x="153390" y="559104"/>
                  </a:lnTo>
                  <a:lnTo>
                    <a:pt x="153390" y="331330"/>
                  </a:lnTo>
                  <a:close/>
                </a:path>
                <a:path w="320675" h="582930">
                  <a:moveTo>
                    <a:pt x="212242" y="331330"/>
                  </a:moveTo>
                  <a:lnTo>
                    <a:pt x="164693" y="331330"/>
                  </a:lnTo>
                  <a:lnTo>
                    <a:pt x="164693" y="559104"/>
                  </a:lnTo>
                  <a:lnTo>
                    <a:pt x="166436" y="568206"/>
                  </a:lnTo>
                  <a:lnTo>
                    <a:pt x="171191" y="575638"/>
                  </a:lnTo>
                  <a:lnTo>
                    <a:pt x="178243" y="580648"/>
                  </a:lnTo>
                  <a:lnTo>
                    <a:pt x="186880" y="582485"/>
                  </a:lnTo>
                  <a:lnTo>
                    <a:pt x="190055" y="582485"/>
                  </a:lnTo>
                  <a:lnTo>
                    <a:pt x="198687" y="580648"/>
                  </a:lnTo>
                  <a:lnTo>
                    <a:pt x="205740" y="575638"/>
                  </a:lnTo>
                  <a:lnTo>
                    <a:pt x="210497" y="568206"/>
                  </a:lnTo>
                  <a:lnTo>
                    <a:pt x="212242" y="559104"/>
                  </a:lnTo>
                  <a:lnTo>
                    <a:pt x="212242" y="331330"/>
                  </a:lnTo>
                  <a:close/>
                </a:path>
                <a:path w="320675" h="582930">
                  <a:moveTo>
                    <a:pt x="212534" y="65036"/>
                  </a:moveTo>
                  <a:lnTo>
                    <a:pt x="107708" y="65036"/>
                  </a:lnTo>
                  <a:lnTo>
                    <a:pt x="51752" y="331330"/>
                  </a:lnTo>
                  <a:lnTo>
                    <a:pt x="266331" y="331330"/>
                  </a:lnTo>
                  <a:lnTo>
                    <a:pt x="212534" y="65036"/>
                  </a:lnTo>
                  <a:close/>
                </a:path>
                <a:path w="320675" h="582930">
                  <a:moveTo>
                    <a:pt x="217995" y="0"/>
                  </a:moveTo>
                  <a:lnTo>
                    <a:pt x="102247" y="0"/>
                  </a:lnTo>
                  <a:lnTo>
                    <a:pt x="80180" y="4289"/>
                  </a:lnTo>
                  <a:lnTo>
                    <a:pt x="48162" y="33818"/>
                  </a:lnTo>
                  <a:lnTo>
                    <a:pt x="190" y="245922"/>
                  </a:lnTo>
                  <a:lnTo>
                    <a:pt x="0" y="254311"/>
                  </a:lnTo>
                  <a:lnTo>
                    <a:pt x="2781" y="261867"/>
                  </a:lnTo>
                  <a:lnTo>
                    <a:pt x="8048" y="267775"/>
                  </a:lnTo>
                  <a:lnTo>
                    <a:pt x="15316" y="271221"/>
                  </a:lnTo>
                  <a:lnTo>
                    <a:pt x="23276" y="271425"/>
                  </a:lnTo>
                  <a:lnTo>
                    <a:pt x="30446" y="268497"/>
                  </a:lnTo>
                  <a:lnTo>
                    <a:pt x="36052" y="262948"/>
                  </a:lnTo>
                  <a:lnTo>
                    <a:pt x="39319" y="255295"/>
                  </a:lnTo>
                  <a:lnTo>
                    <a:pt x="80378" y="65036"/>
                  </a:lnTo>
                  <a:lnTo>
                    <a:pt x="281012" y="65036"/>
                  </a:lnTo>
                  <a:lnTo>
                    <a:pt x="279031" y="55854"/>
                  </a:lnTo>
                  <a:lnTo>
                    <a:pt x="272080" y="33813"/>
                  </a:lnTo>
                  <a:lnTo>
                    <a:pt x="258591" y="16092"/>
                  </a:lnTo>
                  <a:lnTo>
                    <a:pt x="240062" y="4289"/>
                  </a:lnTo>
                  <a:lnTo>
                    <a:pt x="217995" y="0"/>
                  </a:lnTo>
                  <a:close/>
                </a:path>
                <a:path w="320675" h="582930">
                  <a:moveTo>
                    <a:pt x="281012" y="65036"/>
                  </a:moveTo>
                  <a:lnTo>
                    <a:pt x="239852" y="65036"/>
                  </a:lnTo>
                  <a:lnTo>
                    <a:pt x="280911" y="255295"/>
                  </a:lnTo>
                  <a:lnTo>
                    <a:pt x="284183" y="262948"/>
                  </a:lnTo>
                  <a:lnTo>
                    <a:pt x="289790" y="268497"/>
                  </a:lnTo>
                  <a:lnTo>
                    <a:pt x="296961" y="271425"/>
                  </a:lnTo>
                  <a:lnTo>
                    <a:pt x="304927" y="271221"/>
                  </a:lnTo>
                  <a:lnTo>
                    <a:pt x="312192" y="267775"/>
                  </a:lnTo>
                  <a:lnTo>
                    <a:pt x="317455" y="261867"/>
                  </a:lnTo>
                  <a:lnTo>
                    <a:pt x="320232" y="254311"/>
                  </a:lnTo>
                  <a:lnTo>
                    <a:pt x="320040" y="245922"/>
                  </a:lnTo>
                  <a:lnTo>
                    <a:pt x="281012" y="65036"/>
                  </a:lnTo>
                  <a:close/>
                </a:path>
              </a:pathLst>
            </a:custGeom>
            <a:solidFill>
              <a:srgbClr val="F7A600"/>
            </a:solidFill>
          </p:spPr>
          <p:txBody>
            <a:bodyPr wrap="square" lIns="0" tIns="0" rIns="0" bIns="0" rtlCol="0"/>
            <a:lstStyle/>
            <a:p>
              <a:endParaRPr/>
            </a:p>
          </p:txBody>
        </p:sp>
      </p:grpSp>
    </p:spTree>
    <p:extLst>
      <p:ext uri="{BB962C8B-B14F-4D97-AF65-F5344CB8AC3E}">
        <p14:creationId xmlns:p14="http://schemas.microsoft.com/office/powerpoint/2010/main" val="410293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6A3E29-B264-495F-981A-A0ECD146373B}"/>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2BFD9948-3EF2-4CD5-A145-3525E506C811}"/>
              </a:ext>
            </a:extLst>
          </p:cNvPr>
          <p:cNvSpPr>
            <a:spLocks noGrp="1"/>
          </p:cNvSpPr>
          <p:nvPr>
            <p:ph idx="1"/>
          </p:nvPr>
        </p:nvSpPr>
        <p:spPr/>
        <p:txBody>
          <a:bodyPr/>
          <a:lstStyle/>
          <a:p>
            <a:endParaRPr lang="pt-BR"/>
          </a:p>
        </p:txBody>
      </p:sp>
      <p:sp>
        <p:nvSpPr>
          <p:cNvPr id="4" name="object 57">
            <a:extLst>
              <a:ext uri="{FF2B5EF4-FFF2-40B4-BE49-F238E27FC236}">
                <a16:creationId xmlns:a16="http://schemas.microsoft.com/office/drawing/2014/main" id="{42297D3E-ED13-4EE0-B19F-22BB12B43B5F}"/>
              </a:ext>
            </a:extLst>
          </p:cNvPr>
          <p:cNvSpPr txBox="1"/>
          <p:nvPr/>
        </p:nvSpPr>
        <p:spPr>
          <a:xfrm>
            <a:off x="5924288" y="2368689"/>
            <a:ext cx="1212215" cy="807913"/>
          </a:xfrm>
          <a:prstGeom prst="rect">
            <a:avLst/>
          </a:prstGeom>
          <a:solidFill>
            <a:schemeClr val="bg1"/>
          </a:solidFill>
          <a:ln>
            <a:solidFill>
              <a:srgbClr val="AFABAB"/>
            </a:solidFill>
          </a:ln>
        </p:spPr>
        <p:txBody>
          <a:bodyPr vert="horz" wrap="square" lIns="0" tIns="0" rIns="0" bIns="0" rtlCol="0">
            <a:spAutoFit/>
          </a:bodyPr>
          <a:lstStyle/>
          <a:p>
            <a:pPr>
              <a:lnSpc>
                <a:spcPct val="100000"/>
              </a:lnSpc>
            </a:pPr>
            <a:endParaRPr sz="2200" dirty="0">
              <a:latin typeface="Times New Roman"/>
              <a:cs typeface="Times New Roman"/>
            </a:endParaRPr>
          </a:p>
          <a:p>
            <a:pPr marL="299085">
              <a:lnSpc>
                <a:spcPct val="100000"/>
              </a:lnSpc>
              <a:spcBef>
                <a:spcPts val="1475"/>
              </a:spcBef>
            </a:pPr>
            <a:r>
              <a:rPr sz="1800" b="1" spc="-135" dirty="0">
                <a:solidFill>
                  <a:srgbClr val="767171"/>
                </a:solidFill>
                <a:latin typeface="Trebuchet MS"/>
                <a:cs typeface="Trebuchet MS"/>
              </a:rPr>
              <a:t>5</a:t>
            </a:r>
            <a:r>
              <a:rPr sz="1800" b="1" spc="-145" dirty="0">
                <a:solidFill>
                  <a:srgbClr val="767171"/>
                </a:solidFill>
                <a:latin typeface="Trebuchet MS"/>
                <a:cs typeface="Trebuchet MS"/>
              </a:rPr>
              <a:t> </a:t>
            </a:r>
            <a:r>
              <a:rPr sz="1800" b="1" spc="-60" dirty="0">
                <a:solidFill>
                  <a:srgbClr val="767171"/>
                </a:solidFill>
                <a:latin typeface="Trebuchet MS"/>
                <a:cs typeface="Trebuchet MS"/>
              </a:rPr>
              <a:t>anos</a:t>
            </a:r>
            <a:endParaRPr sz="1800" dirty="0">
              <a:latin typeface="Trebuchet MS"/>
              <a:cs typeface="Trebuchet MS"/>
            </a:endParaRPr>
          </a:p>
        </p:txBody>
      </p:sp>
      <p:sp>
        <p:nvSpPr>
          <p:cNvPr id="5" name="object 34">
            <a:extLst>
              <a:ext uri="{FF2B5EF4-FFF2-40B4-BE49-F238E27FC236}">
                <a16:creationId xmlns:a16="http://schemas.microsoft.com/office/drawing/2014/main" id="{F4CC903F-5BBF-4378-BF96-C115B94CED94}"/>
              </a:ext>
            </a:extLst>
          </p:cNvPr>
          <p:cNvSpPr txBox="1"/>
          <p:nvPr/>
        </p:nvSpPr>
        <p:spPr>
          <a:xfrm>
            <a:off x="5924288" y="1911762"/>
            <a:ext cx="1212215" cy="445635"/>
          </a:xfrm>
          <a:prstGeom prst="rect">
            <a:avLst/>
          </a:prstGeom>
          <a:solidFill>
            <a:srgbClr val="81B859"/>
          </a:solidFill>
        </p:spPr>
        <p:txBody>
          <a:bodyPr vert="horz" wrap="square" lIns="0" tIns="31115" rIns="0" bIns="0" rtlCol="0">
            <a:spAutoFit/>
          </a:bodyPr>
          <a:lstStyle/>
          <a:p>
            <a:pPr marL="398145" marR="230504" indent="-154940">
              <a:lnSpc>
                <a:spcPct val="102600"/>
              </a:lnSpc>
              <a:spcBef>
                <a:spcPts val="245"/>
              </a:spcBef>
            </a:pPr>
            <a:r>
              <a:rPr sz="1350" b="1" spc="-70" dirty="0">
                <a:solidFill>
                  <a:srgbClr val="FFFFFF"/>
                </a:solidFill>
                <a:latin typeface="Trebuchet MS"/>
                <a:cs typeface="Trebuchet MS"/>
              </a:rPr>
              <a:t>Tempo</a:t>
            </a:r>
            <a:r>
              <a:rPr sz="1350" b="1" spc="-170" dirty="0">
                <a:solidFill>
                  <a:srgbClr val="FFFFFF"/>
                </a:solidFill>
                <a:latin typeface="Trebuchet MS"/>
                <a:cs typeface="Trebuchet MS"/>
              </a:rPr>
              <a:t> </a:t>
            </a:r>
            <a:r>
              <a:rPr sz="1350" b="1" spc="-65" dirty="0">
                <a:solidFill>
                  <a:srgbClr val="FFFFFF"/>
                </a:solidFill>
                <a:latin typeface="Trebuchet MS"/>
                <a:cs typeface="Trebuchet MS"/>
              </a:rPr>
              <a:t>de  </a:t>
            </a:r>
            <a:r>
              <a:rPr sz="1350" b="1" spc="-60" dirty="0">
                <a:solidFill>
                  <a:srgbClr val="FFFFFF"/>
                </a:solidFill>
                <a:latin typeface="Trebuchet MS"/>
                <a:cs typeface="Trebuchet MS"/>
              </a:rPr>
              <a:t>Cargo</a:t>
            </a:r>
            <a:endParaRPr sz="1350" dirty="0">
              <a:latin typeface="Trebuchet MS"/>
              <a:cs typeface="Trebuchet MS"/>
            </a:endParaRPr>
          </a:p>
        </p:txBody>
      </p:sp>
      <p:sp>
        <p:nvSpPr>
          <p:cNvPr id="6" name="object 35">
            <a:extLst>
              <a:ext uri="{FF2B5EF4-FFF2-40B4-BE49-F238E27FC236}">
                <a16:creationId xmlns:a16="http://schemas.microsoft.com/office/drawing/2014/main" id="{F40F91CB-B1A3-497A-BC86-E1B2877CBCD8}"/>
              </a:ext>
            </a:extLst>
          </p:cNvPr>
          <p:cNvSpPr txBox="1"/>
          <p:nvPr/>
        </p:nvSpPr>
        <p:spPr>
          <a:xfrm>
            <a:off x="560793" y="1889708"/>
            <a:ext cx="1459865" cy="261610"/>
          </a:xfrm>
          <a:prstGeom prst="rect">
            <a:avLst/>
          </a:prstGeom>
          <a:solidFill>
            <a:srgbClr val="81B859"/>
          </a:solidFill>
          <a:ln w="11722">
            <a:solidFill>
              <a:srgbClr val="AFABAB"/>
            </a:solidFill>
          </a:ln>
        </p:spPr>
        <p:txBody>
          <a:bodyPr vert="horz" wrap="square" lIns="0" tIns="53340" rIns="0" bIns="0" rtlCol="0">
            <a:spAutoFit/>
          </a:bodyPr>
          <a:lstStyle/>
          <a:p>
            <a:pPr marL="5080" algn="ctr">
              <a:lnSpc>
                <a:spcPct val="100000"/>
              </a:lnSpc>
              <a:spcBef>
                <a:spcPts val="420"/>
              </a:spcBef>
            </a:pPr>
            <a:r>
              <a:rPr sz="1350" b="1" spc="-45" dirty="0">
                <a:solidFill>
                  <a:srgbClr val="FFFFFF"/>
                </a:solidFill>
                <a:latin typeface="Trebuchet MS"/>
                <a:cs typeface="Trebuchet MS"/>
              </a:rPr>
              <a:t>Idade</a:t>
            </a:r>
            <a:endParaRPr sz="1350">
              <a:latin typeface="Trebuchet MS"/>
              <a:cs typeface="Trebuchet MS"/>
            </a:endParaRPr>
          </a:p>
        </p:txBody>
      </p:sp>
      <p:sp>
        <p:nvSpPr>
          <p:cNvPr id="7" name="object 36">
            <a:extLst>
              <a:ext uri="{FF2B5EF4-FFF2-40B4-BE49-F238E27FC236}">
                <a16:creationId xmlns:a16="http://schemas.microsoft.com/office/drawing/2014/main" id="{0AC6FC55-18E4-46CD-8CB4-CD65041AE6D1}"/>
              </a:ext>
            </a:extLst>
          </p:cNvPr>
          <p:cNvSpPr/>
          <p:nvPr/>
        </p:nvSpPr>
        <p:spPr>
          <a:xfrm>
            <a:off x="7459121" y="2193727"/>
            <a:ext cx="1231265" cy="12065"/>
          </a:xfrm>
          <a:custGeom>
            <a:avLst/>
            <a:gdLst/>
            <a:ahLst/>
            <a:cxnLst/>
            <a:rect l="l" t="t" r="r" b="b"/>
            <a:pathLst>
              <a:path w="1231265" h="12064">
                <a:moveTo>
                  <a:pt x="0" y="11722"/>
                </a:moveTo>
                <a:lnTo>
                  <a:pt x="1230782" y="11722"/>
                </a:lnTo>
                <a:lnTo>
                  <a:pt x="1230782" y="0"/>
                </a:lnTo>
                <a:lnTo>
                  <a:pt x="0" y="0"/>
                </a:lnTo>
                <a:lnTo>
                  <a:pt x="0" y="11722"/>
                </a:lnTo>
                <a:close/>
              </a:path>
            </a:pathLst>
          </a:custGeom>
          <a:solidFill>
            <a:srgbClr val="AFABAB"/>
          </a:solidFill>
        </p:spPr>
        <p:txBody>
          <a:bodyPr wrap="square" lIns="0" tIns="0" rIns="0" bIns="0" rtlCol="0"/>
          <a:lstStyle/>
          <a:p>
            <a:endParaRPr/>
          </a:p>
        </p:txBody>
      </p:sp>
      <p:sp>
        <p:nvSpPr>
          <p:cNvPr id="8" name="object 37">
            <a:extLst>
              <a:ext uri="{FF2B5EF4-FFF2-40B4-BE49-F238E27FC236}">
                <a16:creationId xmlns:a16="http://schemas.microsoft.com/office/drawing/2014/main" id="{5B0342CA-938F-4752-8C75-DB54F17A2958}"/>
              </a:ext>
            </a:extLst>
          </p:cNvPr>
          <p:cNvSpPr/>
          <p:nvPr/>
        </p:nvSpPr>
        <p:spPr>
          <a:xfrm>
            <a:off x="7459121" y="1890829"/>
            <a:ext cx="1231265" cy="0"/>
          </a:xfrm>
          <a:custGeom>
            <a:avLst/>
            <a:gdLst/>
            <a:ahLst/>
            <a:cxnLst/>
            <a:rect l="l" t="t" r="r" b="b"/>
            <a:pathLst>
              <a:path w="1231265">
                <a:moveTo>
                  <a:pt x="0" y="0"/>
                </a:moveTo>
                <a:lnTo>
                  <a:pt x="1230782" y="0"/>
                </a:lnTo>
              </a:path>
            </a:pathLst>
          </a:custGeom>
          <a:ln w="9480">
            <a:solidFill>
              <a:srgbClr val="AFABAB"/>
            </a:solidFill>
          </a:ln>
        </p:spPr>
        <p:txBody>
          <a:bodyPr wrap="square" lIns="0" tIns="0" rIns="0" bIns="0" rtlCol="0"/>
          <a:lstStyle/>
          <a:p>
            <a:endParaRPr/>
          </a:p>
        </p:txBody>
      </p:sp>
      <p:sp>
        <p:nvSpPr>
          <p:cNvPr id="9" name="object 38">
            <a:extLst>
              <a:ext uri="{FF2B5EF4-FFF2-40B4-BE49-F238E27FC236}">
                <a16:creationId xmlns:a16="http://schemas.microsoft.com/office/drawing/2014/main" id="{BB0030F1-7FD1-4ED0-9E89-0DD8EB521A64}"/>
              </a:ext>
            </a:extLst>
          </p:cNvPr>
          <p:cNvSpPr/>
          <p:nvPr/>
        </p:nvSpPr>
        <p:spPr>
          <a:xfrm>
            <a:off x="7459121" y="4024337"/>
            <a:ext cx="1231265" cy="0"/>
          </a:xfrm>
          <a:custGeom>
            <a:avLst/>
            <a:gdLst/>
            <a:ahLst/>
            <a:cxnLst/>
            <a:rect l="l" t="t" r="r" b="b"/>
            <a:pathLst>
              <a:path w="1231265">
                <a:moveTo>
                  <a:pt x="0" y="0"/>
                </a:moveTo>
                <a:lnTo>
                  <a:pt x="1230782" y="0"/>
                </a:lnTo>
              </a:path>
            </a:pathLst>
          </a:custGeom>
          <a:ln w="11722">
            <a:solidFill>
              <a:srgbClr val="AFABAB"/>
            </a:solidFill>
          </a:ln>
        </p:spPr>
        <p:txBody>
          <a:bodyPr wrap="square" lIns="0" tIns="0" rIns="0" bIns="0" rtlCol="0"/>
          <a:lstStyle/>
          <a:p>
            <a:endParaRPr/>
          </a:p>
        </p:txBody>
      </p:sp>
      <p:sp>
        <p:nvSpPr>
          <p:cNvPr id="10" name="object 39">
            <a:extLst>
              <a:ext uri="{FF2B5EF4-FFF2-40B4-BE49-F238E27FC236}">
                <a16:creationId xmlns:a16="http://schemas.microsoft.com/office/drawing/2014/main" id="{7115E085-07BB-431C-AC2F-4BC66E9B5082}"/>
              </a:ext>
            </a:extLst>
          </p:cNvPr>
          <p:cNvSpPr txBox="1"/>
          <p:nvPr/>
        </p:nvSpPr>
        <p:spPr>
          <a:xfrm>
            <a:off x="7470849" y="1895569"/>
            <a:ext cx="1212215" cy="255839"/>
          </a:xfrm>
          <a:prstGeom prst="rect">
            <a:avLst/>
          </a:prstGeom>
          <a:solidFill>
            <a:srgbClr val="81B859"/>
          </a:solidFill>
        </p:spPr>
        <p:txBody>
          <a:bodyPr vert="horz" wrap="square" lIns="0" tIns="47625" rIns="0" bIns="0" rtlCol="0">
            <a:spAutoFit/>
          </a:bodyPr>
          <a:lstStyle/>
          <a:p>
            <a:pPr marL="316230">
              <a:lnSpc>
                <a:spcPct val="100000"/>
              </a:lnSpc>
              <a:spcBef>
                <a:spcPts val="375"/>
              </a:spcBef>
            </a:pPr>
            <a:r>
              <a:rPr sz="1350" b="1" spc="-50" dirty="0">
                <a:solidFill>
                  <a:srgbClr val="FFFFFF"/>
                </a:solidFill>
                <a:latin typeface="Trebuchet MS"/>
                <a:cs typeface="Trebuchet MS"/>
              </a:rPr>
              <a:t>Pedágio</a:t>
            </a:r>
            <a:endParaRPr sz="1350">
              <a:latin typeface="Trebuchet MS"/>
              <a:cs typeface="Trebuchet MS"/>
            </a:endParaRPr>
          </a:p>
        </p:txBody>
      </p:sp>
      <p:sp>
        <p:nvSpPr>
          <p:cNvPr id="11" name="object 43">
            <a:extLst>
              <a:ext uri="{FF2B5EF4-FFF2-40B4-BE49-F238E27FC236}">
                <a16:creationId xmlns:a16="http://schemas.microsoft.com/office/drawing/2014/main" id="{4FDEB2F0-B371-4150-AD1D-8D0ACAA071EF}"/>
              </a:ext>
            </a:extLst>
          </p:cNvPr>
          <p:cNvSpPr txBox="1"/>
          <p:nvPr/>
        </p:nvSpPr>
        <p:spPr>
          <a:xfrm>
            <a:off x="4265071" y="1889708"/>
            <a:ext cx="1223645" cy="666016"/>
          </a:xfrm>
          <a:prstGeom prst="rect">
            <a:avLst/>
          </a:prstGeom>
          <a:solidFill>
            <a:srgbClr val="81B859"/>
          </a:solidFill>
          <a:ln w="11722">
            <a:solidFill>
              <a:srgbClr val="AFABAB"/>
            </a:solidFill>
          </a:ln>
        </p:spPr>
        <p:txBody>
          <a:bodyPr vert="horz" wrap="square" lIns="0" tIns="37465" rIns="0" bIns="0" rtlCol="0">
            <a:spAutoFit/>
          </a:bodyPr>
          <a:lstStyle/>
          <a:p>
            <a:pPr marL="345440" marR="236854" indent="-97155">
              <a:lnSpc>
                <a:spcPct val="102600"/>
              </a:lnSpc>
              <a:spcBef>
                <a:spcPts val="295"/>
              </a:spcBef>
            </a:pPr>
            <a:r>
              <a:rPr sz="1350" b="1" spc="-70" dirty="0">
                <a:solidFill>
                  <a:srgbClr val="FFFFFF"/>
                </a:solidFill>
                <a:latin typeface="Trebuchet MS"/>
                <a:cs typeface="Trebuchet MS"/>
              </a:rPr>
              <a:t>Tempo</a:t>
            </a:r>
            <a:r>
              <a:rPr sz="1350" b="1" spc="-170" dirty="0">
                <a:solidFill>
                  <a:srgbClr val="FFFFFF"/>
                </a:solidFill>
                <a:latin typeface="Trebuchet MS"/>
                <a:cs typeface="Trebuchet MS"/>
              </a:rPr>
              <a:t> </a:t>
            </a:r>
            <a:r>
              <a:rPr sz="1350" b="1" spc="-65" dirty="0">
                <a:solidFill>
                  <a:srgbClr val="FFFFFF"/>
                </a:solidFill>
                <a:latin typeface="Trebuchet MS"/>
                <a:cs typeface="Trebuchet MS"/>
              </a:rPr>
              <a:t>de  </a:t>
            </a:r>
            <a:r>
              <a:rPr sz="1350" b="1" spc="-70" dirty="0" err="1">
                <a:solidFill>
                  <a:srgbClr val="FFFFFF"/>
                </a:solidFill>
                <a:latin typeface="Trebuchet MS"/>
                <a:cs typeface="Trebuchet MS"/>
              </a:rPr>
              <a:t>Serviço</a:t>
            </a:r>
            <a:r>
              <a:rPr sz="1350" b="1" spc="-70" dirty="0">
                <a:solidFill>
                  <a:srgbClr val="FFFFFF"/>
                </a:solidFill>
                <a:latin typeface="Trebuchet MS"/>
                <a:cs typeface="Trebuchet MS"/>
              </a:rPr>
              <a:t>  </a:t>
            </a:r>
            <a:r>
              <a:rPr lang="pt-BR" sz="1350" b="1" spc="-65" dirty="0">
                <a:solidFill>
                  <a:srgbClr val="FFFFFF"/>
                </a:solidFill>
                <a:latin typeface="Trebuchet MS"/>
                <a:cs typeface="Trebuchet MS"/>
              </a:rPr>
              <a:t>Público</a:t>
            </a:r>
            <a:endParaRPr sz="1350" dirty="0">
              <a:latin typeface="Trebuchet MS"/>
              <a:cs typeface="Trebuchet MS"/>
            </a:endParaRPr>
          </a:p>
        </p:txBody>
      </p:sp>
      <p:sp>
        <p:nvSpPr>
          <p:cNvPr id="12" name="object 44">
            <a:extLst>
              <a:ext uri="{FF2B5EF4-FFF2-40B4-BE49-F238E27FC236}">
                <a16:creationId xmlns:a16="http://schemas.microsoft.com/office/drawing/2014/main" id="{B7B26E04-7446-4668-9EC2-D471497A2090}"/>
              </a:ext>
            </a:extLst>
          </p:cNvPr>
          <p:cNvSpPr txBox="1"/>
          <p:nvPr/>
        </p:nvSpPr>
        <p:spPr>
          <a:xfrm>
            <a:off x="2425806" y="1889708"/>
            <a:ext cx="1459865" cy="452047"/>
          </a:xfrm>
          <a:prstGeom prst="rect">
            <a:avLst/>
          </a:prstGeom>
          <a:solidFill>
            <a:srgbClr val="81B859"/>
          </a:solidFill>
          <a:ln w="11722">
            <a:solidFill>
              <a:srgbClr val="AFABAB"/>
            </a:solidFill>
          </a:ln>
        </p:spPr>
        <p:txBody>
          <a:bodyPr vert="horz" wrap="square" lIns="0" tIns="37465" rIns="0" bIns="0" rtlCol="0">
            <a:spAutoFit/>
          </a:bodyPr>
          <a:lstStyle/>
          <a:p>
            <a:pPr marL="264160" marR="252729" indent="102235">
              <a:lnSpc>
                <a:spcPct val="102600"/>
              </a:lnSpc>
              <a:spcBef>
                <a:spcPts val="295"/>
              </a:spcBef>
            </a:pPr>
            <a:r>
              <a:rPr sz="1350" b="1" spc="-70" dirty="0">
                <a:solidFill>
                  <a:srgbClr val="FFFFFF"/>
                </a:solidFill>
                <a:latin typeface="Trebuchet MS"/>
                <a:cs typeface="Trebuchet MS"/>
              </a:rPr>
              <a:t>Tempo </a:t>
            </a:r>
            <a:r>
              <a:rPr sz="1350" b="1" spc="-65" dirty="0">
                <a:solidFill>
                  <a:srgbClr val="FFFFFF"/>
                </a:solidFill>
                <a:latin typeface="Trebuchet MS"/>
                <a:cs typeface="Trebuchet MS"/>
              </a:rPr>
              <a:t>de  Co</a:t>
            </a:r>
            <a:r>
              <a:rPr sz="1350" b="1" spc="-60" dirty="0">
                <a:solidFill>
                  <a:srgbClr val="FFFFFF"/>
                </a:solidFill>
                <a:latin typeface="Trebuchet MS"/>
                <a:cs typeface="Trebuchet MS"/>
              </a:rPr>
              <a:t>n</a:t>
            </a:r>
            <a:r>
              <a:rPr sz="1350" b="1" spc="-65" dirty="0">
                <a:solidFill>
                  <a:srgbClr val="FFFFFF"/>
                </a:solidFill>
                <a:latin typeface="Trebuchet MS"/>
                <a:cs typeface="Trebuchet MS"/>
              </a:rPr>
              <a:t>t</a:t>
            </a:r>
            <a:r>
              <a:rPr sz="1350" b="1" spc="-80" dirty="0">
                <a:solidFill>
                  <a:srgbClr val="FFFFFF"/>
                </a:solidFill>
                <a:latin typeface="Trebuchet MS"/>
                <a:cs typeface="Trebuchet MS"/>
              </a:rPr>
              <a:t>ri</a:t>
            </a:r>
            <a:r>
              <a:rPr sz="1350" b="1" spc="-50" dirty="0">
                <a:solidFill>
                  <a:srgbClr val="FFFFFF"/>
                </a:solidFill>
                <a:latin typeface="Trebuchet MS"/>
                <a:cs typeface="Trebuchet MS"/>
              </a:rPr>
              <a:t>b</a:t>
            </a:r>
            <a:r>
              <a:rPr sz="1350" b="1" spc="-60" dirty="0">
                <a:solidFill>
                  <a:srgbClr val="FFFFFF"/>
                </a:solidFill>
                <a:latin typeface="Trebuchet MS"/>
                <a:cs typeface="Trebuchet MS"/>
              </a:rPr>
              <a:t>u</a:t>
            </a:r>
            <a:r>
              <a:rPr sz="1350" b="1" spc="-70" dirty="0">
                <a:solidFill>
                  <a:srgbClr val="FFFFFF"/>
                </a:solidFill>
                <a:latin typeface="Trebuchet MS"/>
                <a:cs typeface="Trebuchet MS"/>
              </a:rPr>
              <a:t>i</a:t>
            </a:r>
            <a:r>
              <a:rPr sz="1350" b="1" spc="-80" dirty="0">
                <a:solidFill>
                  <a:srgbClr val="FFFFFF"/>
                </a:solidFill>
                <a:latin typeface="Trebuchet MS"/>
                <a:cs typeface="Trebuchet MS"/>
              </a:rPr>
              <a:t>çã</a:t>
            </a:r>
            <a:r>
              <a:rPr sz="1350" b="1" spc="-20" dirty="0">
                <a:solidFill>
                  <a:srgbClr val="FFFFFF"/>
                </a:solidFill>
                <a:latin typeface="Trebuchet MS"/>
                <a:cs typeface="Trebuchet MS"/>
              </a:rPr>
              <a:t>o</a:t>
            </a:r>
            <a:endParaRPr sz="1350" dirty="0">
              <a:latin typeface="Trebuchet MS"/>
              <a:cs typeface="Trebuchet MS"/>
            </a:endParaRPr>
          </a:p>
        </p:txBody>
      </p:sp>
      <p:sp>
        <p:nvSpPr>
          <p:cNvPr id="13" name="object 54">
            <a:extLst>
              <a:ext uri="{FF2B5EF4-FFF2-40B4-BE49-F238E27FC236}">
                <a16:creationId xmlns:a16="http://schemas.microsoft.com/office/drawing/2014/main" id="{5A1DB244-B7D5-434B-848F-9F7F11456902}"/>
              </a:ext>
            </a:extLst>
          </p:cNvPr>
          <p:cNvSpPr txBox="1"/>
          <p:nvPr/>
        </p:nvSpPr>
        <p:spPr>
          <a:xfrm>
            <a:off x="560793" y="2199588"/>
            <a:ext cx="1459865" cy="1277273"/>
          </a:xfrm>
          <a:prstGeom prst="rect">
            <a:avLst/>
          </a:prstGeom>
          <a:ln w="11722">
            <a:solidFill>
              <a:srgbClr val="AFABAB"/>
            </a:solidFill>
          </a:ln>
        </p:spPr>
        <p:txBody>
          <a:bodyPr vert="horz" wrap="square" lIns="0" tIns="0" rIns="0" bIns="0" rtlCol="0">
            <a:spAutoFit/>
          </a:bodyPr>
          <a:lstStyle/>
          <a:p>
            <a:pPr>
              <a:lnSpc>
                <a:spcPct val="100000"/>
              </a:lnSpc>
            </a:pPr>
            <a:endParaRPr sz="1700" dirty="0">
              <a:latin typeface="Times New Roman"/>
              <a:cs typeface="Times New Roman"/>
            </a:endParaRPr>
          </a:p>
          <a:p>
            <a:pPr>
              <a:lnSpc>
                <a:spcPct val="100000"/>
              </a:lnSpc>
            </a:pPr>
            <a:endParaRPr sz="1700" dirty="0">
              <a:latin typeface="Times New Roman"/>
              <a:cs typeface="Times New Roman"/>
            </a:endParaRPr>
          </a:p>
          <a:p>
            <a:pPr>
              <a:lnSpc>
                <a:spcPct val="100000"/>
              </a:lnSpc>
            </a:pPr>
            <a:endParaRPr sz="1700" dirty="0">
              <a:latin typeface="Times New Roman"/>
              <a:cs typeface="Times New Roman"/>
            </a:endParaRPr>
          </a:p>
          <a:p>
            <a:pPr>
              <a:lnSpc>
                <a:spcPct val="100000"/>
              </a:lnSpc>
              <a:spcBef>
                <a:spcPts val="15"/>
              </a:spcBef>
            </a:pPr>
            <a:endParaRPr sz="1850" dirty="0">
              <a:latin typeface="Times New Roman"/>
              <a:cs typeface="Times New Roman"/>
            </a:endParaRPr>
          </a:p>
          <a:p>
            <a:pPr marL="170180">
              <a:lnSpc>
                <a:spcPct val="100000"/>
              </a:lnSpc>
            </a:pPr>
            <a:r>
              <a:rPr sz="2025" b="1" spc="-150" baseline="2057" dirty="0">
                <a:solidFill>
                  <a:srgbClr val="595959"/>
                </a:solidFill>
                <a:latin typeface="Trebuchet MS"/>
                <a:cs typeface="Trebuchet MS"/>
              </a:rPr>
              <a:t>60 </a:t>
            </a:r>
            <a:r>
              <a:rPr sz="2025" b="1" spc="-67" baseline="2057" dirty="0">
                <a:solidFill>
                  <a:srgbClr val="595959"/>
                </a:solidFill>
                <a:latin typeface="Trebuchet MS"/>
                <a:cs typeface="Trebuchet MS"/>
              </a:rPr>
              <a:t>anos </a:t>
            </a:r>
            <a:r>
              <a:rPr sz="1350" b="1" spc="-100" dirty="0">
                <a:solidFill>
                  <a:srgbClr val="595959"/>
                </a:solidFill>
                <a:latin typeface="Trebuchet MS"/>
                <a:cs typeface="Trebuchet MS"/>
              </a:rPr>
              <a:t>57</a:t>
            </a:r>
            <a:r>
              <a:rPr sz="1350" b="1" spc="5" dirty="0">
                <a:solidFill>
                  <a:srgbClr val="595959"/>
                </a:solidFill>
                <a:latin typeface="Trebuchet MS"/>
                <a:cs typeface="Trebuchet MS"/>
              </a:rPr>
              <a:t> </a:t>
            </a:r>
            <a:r>
              <a:rPr sz="1350" b="1" spc="-45" dirty="0">
                <a:solidFill>
                  <a:srgbClr val="595959"/>
                </a:solidFill>
                <a:latin typeface="Trebuchet MS"/>
                <a:cs typeface="Trebuchet MS"/>
              </a:rPr>
              <a:t>anos</a:t>
            </a:r>
            <a:endParaRPr sz="1350" dirty="0">
              <a:latin typeface="Trebuchet MS"/>
              <a:cs typeface="Trebuchet MS"/>
            </a:endParaRPr>
          </a:p>
        </p:txBody>
      </p:sp>
      <p:sp>
        <p:nvSpPr>
          <p:cNvPr id="14" name="object 55">
            <a:extLst>
              <a:ext uri="{FF2B5EF4-FFF2-40B4-BE49-F238E27FC236}">
                <a16:creationId xmlns:a16="http://schemas.microsoft.com/office/drawing/2014/main" id="{11FD641C-7AA3-47C3-AC8B-008127941374}"/>
              </a:ext>
            </a:extLst>
          </p:cNvPr>
          <p:cNvSpPr txBox="1"/>
          <p:nvPr/>
        </p:nvSpPr>
        <p:spPr>
          <a:xfrm>
            <a:off x="7470849" y="2205449"/>
            <a:ext cx="1212215" cy="1605183"/>
          </a:xfrm>
          <a:prstGeom prst="rect">
            <a:avLst/>
          </a:prstGeom>
          <a:solidFill>
            <a:schemeClr val="bg1"/>
          </a:solidFill>
          <a:ln>
            <a:solidFill>
              <a:srgbClr val="AFABAB"/>
            </a:solidFill>
          </a:ln>
        </p:spPr>
        <p:txBody>
          <a:bodyPr vert="horz" wrap="square" lIns="0" tIns="38100" rIns="0" bIns="0" rtlCol="0">
            <a:spAutoFit/>
          </a:bodyPr>
          <a:lstStyle/>
          <a:p>
            <a:pPr marL="292735">
              <a:lnSpc>
                <a:spcPct val="100000"/>
              </a:lnSpc>
              <a:spcBef>
                <a:spcPts val="300"/>
              </a:spcBef>
            </a:pPr>
            <a:r>
              <a:rPr sz="2000" b="1" spc="-95" dirty="0">
                <a:solidFill>
                  <a:srgbClr val="767171"/>
                </a:solidFill>
                <a:latin typeface="Trebuchet MS"/>
                <a:cs typeface="Trebuchet MS"/>
              </a:rPr>
              <a:t>100%</a:t>
            </a:r>
            <a:endParaRPr sz="2000" dirty="0">
              <a:latin typeface="Trebuchet MS"/>
              <a:cs typeface="Trebuchet MS"/>
            </a:endParaRPr>
          </a:p>
          <a:p>
            <a:pPr marL="161290" marR="139700" indent="1270" algn="ctr">
              <a:lnSpc>
                <a:spcPct val="101200"/>
              </a:lnSpc>
              <a:spcBef>
                <a:spcPts val="145"/>
              </a:spcBef>
            </a:pPr>
            <a:r>
              <a:rPr sz="1350" b="1" spc="-45" dirty="0">
                <a:solidFill>
                  <a:srgbClr val="767171"/>
                </a:solidFill>
                <a:latin typeface="Trebuchet MS"/>
                <a:cs typeface="Trebuchet MS"/>
              </a:rPr>
              <a:t>do </a:t>
            </a:r>
            <a:r>
              <a:rPr sz="1350" b="1" spc="-60" dirty="0">
                <a:solidFill>
                  <a:srgbClr val="767171"/>
                </a:solidFill>
                <a:latin typeface="Trebuchet MS"/>
                <a:cs typeface="Trebuchet MS"/>
              </a:rPr>
              <a:t>tempo  </a:t>
            </a:r>
            <a:r>
              <a:rPr sz="1350" b="1" spc="-70" dirty="0">
                <a:solidFill>
                  <a:srgbClr val="767171"/>
                </a:solidFill>
                <a:latin typeface="Trebuchet MS"/>
                <a:cs typeface="Trebuchet MS"/>
              </a:rPr>
              <a:t>que </a:t>
            </a:r>
            <a:r>
              <a:rPr sz="1350" b="1" spc="-60" dirty="0">
                <a:solidFill>
                  <a:srgbClr val="767171"/>
                </a:solidFill>
                <a:latin typeface="Trebuchet MS"/>
                <a:cs typeface="Trebuchet MS"/>
              </a:rPr>
              <a:t>falta  para </a:t>
            </a:r>
            <a:r>
              <a:rPr sz="1350" b="1" spc="-65" dirty="0">
                <a:solidFill>
                  <a:srgbClr val="767171"/>
                </a:solidFill>
                <a:latin typeface="Trebuchet MS"/>
                <a:cs typeface="Trebuchet MS"/>
              </a:rPr>
              <a:t>atingir  </a:t>
            </a:r>
            <a:r>
              <a:rPr sz="1350" b="1" spc="-30" dirty="0">
                <a:solidFill>
                  <a:srgbClr val="767171"/>
                </a:solidFill>
                <a:latin typeface="Trebuchet MS"/>
                <a:cs typeface="Trebuchet MS"/>
              </a:rPr>
              <a:t>o </a:t>
            </a:r>
            <a:r>
              <a:rPr sz="1350" b="1" spc="-60" dirty="0">
                <a:solidFill>
                  <a:srgbClr val="767171"/>
                </a:solidFill>
                <a:latin typeface="Trebuchet MS"/>
                <a:cs typeface="Trebuchet MS"/>
              </a:rPr>
              <a:t>tempo  mínimo </a:t>
            </a:r>
            <a:r>
              <a:rPr sz="1350" b="1" spc="-75" dirty="0">
                <a:solidFill>
                  <a:srgbClr val="767171"/>
                </a:solidFill>
                <a:latin typeface="Trebuchet MS"/>
                <a:cs typeface="Trebuchet MS"/>
              </a:rPr>
              <a:t>de  </a:t>
            </a:r>
            <a:r>
              <a:rPr sz="1350" b="1" spc="-80" dirty="0">
                <a:solidFill>
                  <a:srgbClr val="767171"/>
                </a:solidFill>
                <a:latin typeface="Trebuchet MS"/>
                <a:cs typeface="Trebuchet MS"/>
              </a:rPr>
              <a:t>co</a:t>
            </a:r>
            <a:r>
              <a:rPr sz="1350" b="1" spc="-70" dirty="0">
                <a:solidFill>
                  <a:srgbClr val="767171"/>
                </a:solidFill>
                <a:latin typeface="Trebuchet MS"/>
                <a:cs typeface="Trebuchet MS"/>
              </a:rPr>
              <a:t>nt</a:t>
            </a:r>
            <a:r>
              <a:rPr sz="1350" b="1" spc="-85" dirty="0">
                <a:solidFill>
                  <a:srgbClr val="767171"/>
                </a:solidFill>
                <a:latin typeface="Trebuchet MS"/>
                <a:cs typeface="Trebuchet MS"/>
              </a:rPr>
              <a:t>ri</a:t>
            </a:r>
            <a:r>
              <a:rPr sz="1350" b="1" spc="-60" dirty="0">
                <a:solidFill>
                  <a:srgbClr val="767171"/>
                </a:solidFill>
                <a:latin typeface="Trebuchet MS"/>
                <a:cs typeface="Trebuchet MS"/>
              </a:rPr>
              <a:t>b</a:t>
            </a:r>
            <a:r>
              <a:rPr sz="1350" b="1" spc="-70" dirty="0">
                <a:solidFill>
                  <a:srgbClr val="767171"/>
                </a:solidFill>
                <a:latin typeface="Trebuchet MS"/>
                <a:cs typeface="Trebuchet MS"/>
              </a:rPr>
              <a:t>u</a:t>
            </a:r>
            <a:r>
              <a:rPr sz="1350" b="1" spc="-75" dirty="0">
                <a:solidFill>
                  <a:srgbClr val="767171"/>
                </a:solidFill>
                <a:latin typeface="Trebuchet MS"/>
                <a:cs typeface="Trebuchet MS"/>
              </a:rPr>
              <a:t>i</a:t>
            </a:r>
            <a:r>
              <a:rPr sz="1350" b="1" spc="-90" dirty="0">
                <a:solidFill>
                  <a:srgbClr val="767171"/>
                </a:solidFill>
                <a:latin typeface="Trebuchet MS"/>
                <a:cs typeface="Trebuchet MS"/>
              </a:rPr>
              <a:t>çã</a:t>
            </a:r>
            <a:r>
              <a:rPr sz="1350" b="1" spc="-30" dirty="0">
                <a:solidFill>
                  <a:srgbClr val="767171"/>
                </a:solidFill>
                <a:latin typeface="Trebuchet MS"/>
                <a:cs typeface="Trebuchet MS"/>
              </a:rPr>
              <a:t>o</a:t>
            </a:r>
            <a:endParaRPr sz="1350" dirty="0">
              <a:latin typeface="Trebuchet MS"/>
              <a:cs typeface="Trebuchet MS"/>
            </a:endParaRPr>
          </a:p>
        </p:txBody>
      </p:sp>
      <p:sp>
        <p:nvSpPr>
          <p:cNvPr id="15" name="object 56">
            <a:extLst>
              <a:ext uri="{FF2B5EF4-FFF2-40B4-BE49-F238E27FC236}">
                <a16:creationId xmlns:a16="http://schemas.microsoft.com/office/drawing/2014/main" id="{7880409A-0CB0-44FF-B28F-CBCBA18646D2}"/>
              </a:ext>
            </a:extLst>
          </p:cNvPr>
          <p:cNvSpPr txBox="1"/>
          <p:nvPr/>
        </p:nvSpPr>
        <p:spPr>
          <a:xfrm>
            <a:off x="4265071" y="2564904"/>
            <a:ext cx="1223645" cy="623248"/>
          </a:xfrm>
          <a:prstGeom prst="rect">
            <a:avLst/>
          </a:prstGeom>
          <a:solidFill>
            <a:schemeClr val="bg1"/>
          </a:solidFill>
          <a:ln w="11722">
            <a:solidFill>
              <a:srgbClr val="AFABAB"/>
            </a:solidFill>
          </a:ln>
        </p:spPr>
        <p:txBody>
          <a:bodyPr vert="horz" wrap="square" lIns="0" tIns="0" rIns="0" bIns="0" rtlCol="0">
            <a:spAutoFit/>
          </a:bodyPr>
          <a:lstStyle/>
          <a:p>
            <a:pPr>
              <a:lnSpc>
                <a:spcPct val="100000"/>
              </a:lnSpc>
            </a:pPr>
            <a:endParaRPr sz="2250" dirty="0">
              <a:latin typeface="Times New Roman"/>
              <a:cs typeface="Times New Roman"/>
            </a:endParaRPr>
          </a:p>
          <a:p>
            <a:pPr marL="217170">
              <a:lnSpc>
                <a:spcPct val="100000"/>
              </a:lnSpc>
            </a:pPr>
            <a:r>
              <a:rPr sz="1800" b="1" spc="-135" dirty="0">
                <a:solidFill>
                  <a:srgbClr val="767171"/>
                </a:solidFill>
                <a:latin typeface="Trebuchet MS"/>
                <a:cs typeface="Trebuchet MS"/>
              </a:rPr>
              <a:t>20</a:t>
            </a:r>
            <a:r>
              <a:rPr sz="1800" b="1" spc="-145" dirty="0">
                <a:solidFill>
                  <a:srgbClr val="767171"/>
                </a:solidFill>
                <a:latin typeface="Trebuchet MS"/>
                <a:cs typeface="Trebuchet MS"/>
              </a:rPr>
              <a:t> </a:t>
            </a:r>
            <a:r>
              <a:rPr sz="1800" b="1" spc="-60" dirty="0" err="1">
                <a:solidFill>
                  <a:srgbClr val="767171"/>
                </a:solidFill>
                <a:latin typeface="Trebuchet MS"/>
                <a:cs typeface="Trebuchet MS"/>
              </a:rPr>
              <a:t>anos</a:t>
            </a:r>
            <a:endParaRPr sz="1800" dirty="0">
              <a:latin typeface="Trebuchet MS"/>
              <a:cs typeface="Trebuchet MS"/>
            </a:endParaRPr>
          </a:p>
        </p:txBody>
      </p:sp>
      <p:sp>
        <p:nvSpPr>
          <p:cNvPr id="16" name="object 58">
            <a:extLst>
              <a:ext uri="{FF2B5EF4-FFF2-40B4-BE49-F238E27FC236}">
                <a16:creationId xmlns:a16="http://schemas.microsoft.com/office/drawing/2014/main" id="{7C75B818-ACE7-40DB-840C-945024DC4092}"/>
              </a:ext>
            </a:extLst>
          </p:cNvPr>
          <p:cNvSpPr txBox="1"/>
          <p:nvPr/>
        </p:nvSpPr>
        <p:spPr>
          <a:xfrm>
            <a:off x="2425806" y="2388488"/>
            <a:ext cx="1459865" cy="1113125"/>
          </a:xfrm>
          <a:prstGeom prst="rect">
            <a:avLst/>
          </a:prstGeom>
          <a:ln w="11722">
            <a:solidFill>
              <a:srgbClr val="AFABAB"/>
            </a:solidFill>
          </a:ln>
        </p:spPr>
        <p:txBody>
          <a:bodyPr vert="horz" wrap="square" lIns="0" tIns="0" rIns="0" bIns="0" rtlCol="0">
            <a:spAutoFit/>
          </a:bodyPr>
          <a:lstStyle/>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marL="116205">
              <a:lnSpc>
                <a:spcPct val="100000"/>
              </a:lnSpc>
              <a:spcBef>
                <a:spcPts val="1280"/>
              </a:spcBef>
              <a:tabLst>
                <a:tab pos="838200" algn="l"/>
              </a:tabLst>
            </a:pPr>
            <a:r>
              <a:rPr sz="1350" b="1" spc="-100" dirty="0">
                <a:solidFill>
                  <a:srgbClr val="595959"/>
                </a:solidFill>
                <a:latin typeface="Trebuchet MS"/>
                <a:cs typeface="Trebuchet MS"/>
              </a:rPr>
              <a:t>35 </a:t>
            </a:r>
            <a:r>
              <a:rPr sz="1350" b="1" spc="-45" dirty="0">
                <a:solidFill>
                  <a:srgbClr val="595959"/>
                </a:solidFill>
                <a:latin typeface="Trebuchet MS"/>
                <a:cs typeface="Trebuchet MS"/>
              </a:rPr>
              <a:t>anos	</a:t>
            </a:r>
            <a:r>
              <a:rPr sz="1350" b="1" spc="-100" dirty="0">
                <a:solidFill>
                  <a:srgbClr val="595959"/>
                </a:solidFill>
                <a:latin typeface="Trebuchet MS"/>
                <a:cs typeface="Trebuchet MS"/>
              </a:rPr>
              <a:t>30</a:t>
            </a:r>
            <a:r>
              <a:rPr sz="1350" b="1" spc="-135" dirty="0">
                <a:solidFill>
                  <a:srgbClr val="595959"/>
                </a:solidFill>
                <a:latin typeface="Trebuchet MS"/>
                <a:cs typeface="Trebuchet MS"/>
              </a:rPr>
              <a:t> </a:t>
            </a:r>
            <a:r>
              <a:rPr sz="1350" b="1" spc="-45" dirty="0">
                <a:solidFill>
                  <a:srgbClr val="595959"/>
                </a:solidFill>
                <a:latin typeface="Trebuchet MS"/>
                <a:cs typeface="Trebuchet MS"/>
              </a:rPr>
              <a:t>anos</a:t>
            </a:r>
            <a:endParaRPr sz="1350" dirty="0">
              <a:latin typeface="Trebuchet MS"/>
              <a:cs typeface="Trebuchet MS"/>
            </a:endParaRPr>
          </a:p>
        </p:txBody>
      </p:sp>
      <p:sp>
        <p:nvSpPr>
          <p:cNvPr id="17" name="object 59">
            <a:extLst>
              <a:ext uri="{FF2B5EF4-FFF2-40B4-BE49-F238E27FC236}">
                <a16:creationId xmlns:a16="http://schemas.microsoft.com/office/drawing/2014/main" id="{9F950DB6-1E17-463F-8639-4FB1FEF168F5}"/>
              </a:ext>
            </a:extLst>
          </p:cNvPr>
          <p:cNvSpPr txBox="1"/>
          <p:nvPr/>
        </p:nvSpPr>
        <p:spPr>
          <a:xfrm>
            <a:off x="811904" y="4401476"/>
            <a:ext cx="7315200" cy="1090235"/>
          </a:xfrm>
          <a:prstGeom prst="rect">
            <a:avLst/>
          </a:prstGeom>
        </p:spPr>
        <p:txBody>
          <a:bodyPr vert="horz" wrap="square" lIns="0" tIns="12700" rIns="0" bIns="0" rtlCol="0">
            <a:spAutoFit/>
          </a:bodyPr>
          <a:lstStyle/>
          <a:p>
            <a:pPr marL="184150" marR="5080" indent="-171450">
              <a:lnSpc>
                <a:spcPct val="129700"/>
              </a:lnSpc>
              <a:spcBef>
                <a:spcPts val="100"/>
              </a:spcBef>
              <a:buFont typeface="Wingdings" pitchFamily="2" charset="2"/>
              <a:buChar char="Ø"/>
              <a:tabLst>
                <a:tab pos="89535" algn="l"/>
              </a:tabLst>
            </a:pPr>
            <a:r>
              <a:rPr sz="1100" spc="40" dirty="0">
                <a:solidFill>
                  <a:srgbClr val="3C3C3B"/>
                </a:solidFill>
                <a:latin typeface="Arial"/>
                <a:cs typeface="Arial"/>
              </a:rPr>
              <a:t>O </a:t>
            </a:r>
            <a:r>
              <a:rPr sz="1100" spc="10" dirty="0">
                <a:solidFill>
                  <a:srgbClr val="3C3C3B"/>
                </a:solidFill>
                <a:latin typeface="Arial"/>
                <a:cs typeface="Arial"/>
              </a:rPr>
              <a:t>valor </a:t>
            </a:r>
            <a:r>
              <a:rPr sz="1100" spc="-5" dirty="0">
                <a:solidFill>
                  <a:srgbClr val="3C3C3B"/>
                </a:solidFill>
                <a:latin typeface="Arial"/>
                <a:cs typeface="Arial"/>
              </a:rPr>
              <a:t>da </a:t>
            </a:r>
            <a:r>
              <a:rPr sz="1100" spc="10" dirty="0">
                <a:solidFill>
                  <a:srgbClr val="3C3C3B"/>
                </a:solidFill>
                <a:latin typeface="Arial"/>
                <a:cs typeface="Arial"/>
              </a:rPr>
              <a:t>aposentadoria </a:t>
            </a:r>
            <a:r>
              <a:rPr sz="1100" spc="-20" dirty="0">
                <a:solidFill>
                  <a:srgbClr val="3C3C3B"/>
                </a:solidFill>
                <a:latin typeface="Arial"/>
                <a:cs typeface="Arial"/>
              </a:rPr>
              <a:t>será </a:t>
            </a:r>
            <a:r>
              <a:rPr sz="1100" spc="-35" dirty="0">
                <a:solidFill>
                  <a:srgbClr val="3C3C3B"/>
                </a:solidFill>
                <a:latin typeface="Arial"/>
                <a:cs typeface="Arial"/>
              </a:rPr>
              <a:t>a </a:t>
            </a:r>
            <a:r>
              <a:rPr sz="1100" spc="25" dirty="0">
                <a:solidFill>
                  <a:srgbClr val="3C3C3B"/>
                </a:solidFill>
                <a:latin typeface="Arial"/>
                <a:cs typeface="Arial"/>
              </a:rPr>
              <a:t>última </a:t>
            </a:r>
            <a:r>
              <a:rPr sz="1100" spc="15" dirty="0">
                <a:solidFill>
                  <a:srgbClr val="3C3C3B"/>
                </a:solidFill>
                <a:latin typeface="Arial"/>
                <a:cs typeface="Arial"/>
              </a:rPr>
              <a:t>remuneração </a:t>
            </a:r>
            <a:r>
              <a:rPr sz="1100" spc="-5" dirty="0">
                <a:solidFill>
                  <a:srgbClr val="3C3C3B"/>
                </a:solidFill>
                <a:latin typeface="Arial"/>
                <a:cs typeface="Arial"/>
              </a:rPr>
              <a:t>para </a:t>
            </a:r>
            <a:r>
              <a:rPr sz="1100" spc="30" dirty="0">
                <a:solidFill>
                  <a:srgbClr val="3C3C3B"/>
                </a:solidFill>
                <a:latin typeface="Arial"/>
                <a:cs typeface="Arial"/>
              </a:rPr>
              <a:t>quem </a:t>
            </a:r>
            <a:r>
              <a:rPr sz="1100" spc="5" dirty="0">
                <a:solidFill>
                  <a:srgbClr val="3C3C3B"/>
                </a:solidFill>
                <a:latin typeface="Arial"/>
                <a:cs typeface="Arial"/>
              </a:rPr>
              <a:t>ingressou </a:t>
            </a:r>
            <a:r>
              <a:rPr sz="1100" dirty="0" err="1">
                <a:solidFill>
                  <a:srgbClr val="3C3C3B"/>
                </a:solidFill>
                <a:latin typeface="Arial"/>
                <a:cs typeface="Arial"/>
              </a:rPr>
              <a:t>até</a:t>
            </a:r>
            <a:r>
              <a:rPr sz="1100" dirty="0">
                <a:solidFill>
                  <a:srgbClr val="3C3C3B"/>
                </a:solidFill>
                <a:latin typeface="Arial"/>
                <a:cs typeface="Arial"/>
              </a:rPr>
              <a:t> </a:t>
            </a:r>
            <a:r>
              <a:rPr sz="1100" spc="15" dirty="0">
                <a:solidFill>
                  <a:srgbClr val="3C3C3B"/>
                </a:solidFill>
                <a:latin typeface="Arial"/>
                <a:cs typeface="Arial"/>
              </a:rPr>
              <a:t>31/12/2</a:t>
            </a:r>
            <a:r>
              <a:rPr lang="pt-BR" sz="1100" spc="15" dirty="0">
                <a:solidFill>
                  <a:srgbClr val="3C3C3B"/>
                </a:solidFill>
                <a:latin typeface="Arial"/>
                <a:cs typeface="Arial"/>
              </a:rPr>
              <a:t>0</a:t>
            </a:r>
            <a:r>
              <a:rPr sz="1100" spc="15" dirty="0">
                <a:solidFill>
                  <a:srgbClr val="3C3C3B"/>
                </a:solidFill>
                <a:latin typeface="Arial"/>
                <a:cs typeface="Arial"/>
              </a:rPr>
              <a:t>03 </a:t>
            </a:r>
            <a:r>
              <a:rPr sz="1100" spc="40" dirty="0">
                <a:solidFill>
                  <a:srgbClr val="3C3C3B"/>
                </a:solidFill>
                <a:latin typeface="Arial"/>
                <a:cs typeface="Arial"/>
              </a:rPr>
              <a:t>ou </a:t>
            </a:r>
            <a:r>
              <a:rPr sz="1100" spc="-30" dirty="0">
                <a:solidFill>
                  <a:srgbClr val="3C3C3B"/>
                </a:solidFill>
                <a:latin typeface="Arial"/>
                <a:cs typeface="Arial"/>
              </a:rPr>
              <a:t>100%</a:t>
            </a:r>
            <a:r>
              <a:rPr sz="1100" spc="-165" dirty="0">
                <a:solidFill>
                  <a:srgbClr val="3C3C3B"/>
                </a:solidFill>
                <a:latin typeface="Arial"/>
                <a:cs typeface="Arial"/>
              </a:rPr>
              <a:t> </a:t>
            </a:r>
            <a:r>
              <a:rPr sz="1100" spc="-5" dirty="0">
                <a:solidFill>
                  <a:srgbClr val="3C3C3B"/>
                </a:solidFill>
                <a:latin typeface="Arial"/>
                <a:cs typeface="Arial"/>
              </a:rPr>
              <a:t>da</a:t>
            </a:r>
            <a:r>
              <a:rPr lang="pt-BR" sz="1100" spc="-5" dirty="0">
                <a:solidFill>
                  <a:srgbClr val="3C3C3B"/>
                </a:solidFill>
                <a:latin typeface="Arial"/>
                <a:cs typeface="Arial"/>
              </a:rPr>
              <a:t> </a:t>
            </a:r>
            <a:r>
              <a:rPr sz="1100" spc="15" dirty="0" err="1">
                <a:solidFill>
                  <a:srgbClr val="3C3C3B"/>
                </a:solidFill>
                <a:latin typeface="Arial"/>
                <a:cs typeface="Arial"/>
              </a:rPr>
              <a:t>média</a:t>
            </a:r>
            <a:r>
              <a:rPr sz="1100" spc="15" dirty="0">
                <a:solidFill>
                  <a:srgbClr val="3C3C3B"/>
                </a:solidFill>
                <a:latin typeface="Arial"/>
                <a:cs typeface="Arial"/>
              </a:rPr>
              <a:t> </a:t>
            </a:r>
            <a:r>
              <a:rPr sz="1100" dirty="0">
                <a:solidFill>
                  <a:srgbClr val="3C3C3B"/>
                </a:solidFill>
                <a:latin typeface="Arial"/>
                <a:cs typeface="Arial"/>
              </a:rPr>
              <a:t>desde </a:t>
            </a:r>
            <a:r>
              <a:rPr sz="1100" spc="30" dirty="0">
                <a:solidFill>
                  <a:srgbClr val="3C3C3B"/>
                </a:solidFill>
                <a:latin typeface="Arial"/>
                <a:cs typeface="Arial"/>
              </a:rPr>
              <a:t>julho </a:t>
            </a:r>
            <a:r>
              <a:rPr sz="1100" spc="10" dirty="0">
                <a:solidFill>
                  <a:srgbClr val="3C3C3B"/>
                </a:solidFill>
                <a:latin typeface="Arial"/>
                <a:cs typeface="Arial"/>
              </a:rPr>
              <a:t>de</a:t>
            </a:r>
            <a:r>
              <a:rPr sz="1100" spc="-90" dirty="0">
                <a:solidFill>
                  <a:srgbClr val="3C3C3B"/>
                </a:solidFill>
                <a:latin typeface="Arial"/>
                <a:cs typeface="Arial"/>
              </a:rPr>
              <a:t> </a:t>
            </a:r>
            <a:r>
              <a:rPr sz="1100" spc="-10" dirty="0">
                <a:solidFill>
                  <a:srgbClr val="3C3C3B"/>
                </a:solidFill>
                <a:latin typeface="Arial"/>
                <a:cs typeface="Arial"/>
              </a:rPr>
              <a:t>1994.</a:t>
            </a:r>
            <a:endParaRPr sz="1100" dirty="0">
              <a:latin typeface="Arial"/>
              <a:cs typeface="Arial"/>
            </a:endParaRPr>
          </a:p>
          <a:p>
            <a:pPr marL="184150" marR="44450" indent="-171450">
              <a:lnSpc>
                <a:spcPct val="129700"/>
              </a:lnSpc>
              <a:buFont typeface="Wingdings" pitchFamily="2" charset="2"/>
              <a:buChar char="Ø"/>
              <a:tabLst>
                <a:tab pos="89535" algn="l"/>
              </a:tabLst>
            </a:pPr>
            <a:r>
              <a:rPr sz="1100" spc="-5" dirty="0">
                <a:solidFill>
                  <a:srgbClr val="3C3C3B"/>
                </a:solidFill>
                <a:latin typeface="Arial"/>
                <a:cs typeface="Arial"/>
              </a:rPr>
              <a:t>Professores </a:t>
            </a:r>
            <a:r>
              <a:rPr sz="1100" spc="15" dirty="0">
                <a:solidFill>
                  <a:srgbClr val="3C3C3B"/>
                </a:solidFill>
                <a:latin typeface="Arial"/>
                <a:cs typeface="Arial"/>
              </a:rPr>
              <a:t>terão redução </a:t>
            </a:r>
            <a:r>
              <a:rPr sz="1100" spc="10" dirty="0">
                <a:solidFill>
                  <a:srgbClr val="3C3C3B"/>
                </a:solidFill>
                <a:latin typeface="Arial"/>
                <a:cs typeface="Arial"/>
              </a:rPr>
              <a:t>de </a:t>
            </a:r>
            <a:r>
              <a:rPr sz="1100" dirty="0">
                <a:solidFill>
                  <a:srgbClr val="3C3C3B"/>
                </a:solidFill>
                <a:latin typeface="Arial"/>
                <a:cs typeface="Arial"/>
              </a:rPr>
              <a:t>5 anos na </a:t>
            </a:r>
            <a:r>
              <a:rPr sz="1100" spc="5" dirty="0">
                <a:solidFill>
                  <a:srgbClr val="3C3C3B"/>
                </a:solidFill>
                <a:latin typeface="Arial"/>
                <a:cs typeface="Arial"/>
              </a:rPr>
              <a:t>idade </a:t>
            </a:r>
            <a:r>
              <a:rPr sz="1100" spc="-5" dirty="0">
                <a:solidFill>
                  <a:srgbClr val="3C3C3B"/>
                </a:solidFill>
                <a:latin typeface="Arial"/>
                <a:cs typeface="Arial"/>
              </a:rPr>
              <a:t>e </a:t>
            </a:r>
            <a:r>
              <a:rPr sz="1100" spc="45" dirty="0">
                <a:solidFill>
                  <a:srgbClr val="3C3C3B"/>
                </a:solidFill>
                <a:latin typeface="Arial"/>
                <a:cs typeface="Arial"/>
              </a:rPr>
              <a:t>no </a:t>
            </a:r>
            <a:r>
              <a:rPr sz="1100" spc="40" dirty="0">
                <a:solidFill>
                  <a:srgbClr val="3C3C3B"/>
                </a:solidFill>
                <a:latin typeface="Arial"/>
                <a:cs typeface="Arial"/>
              </a:rPr>
              <a:t>tempo </a:t>
            </a:r>
            <a:r>
              <a:rPr sz="1100" spc="10" dirty="0">
                <a:solidFill>
                  <a:srgbClr val="3C3C3B"/>
                </a:solidFill>
                <a:latin typeface="Arial"/>
                <a:cs typeface="Arial"/>
              </a:rPr>
              <a:t>de </a:t>
            </a:r>
            <a:r>
              <a:rPr sz="1100" spc="25" dirty="0">
                <a:solidFill>
                  <a:srgbClr val="3C3C3B"/>
                </a:solidFill>
                <a:latin typeface="Arial"/>
                <a:cs typeface="Arial"/>
              </a:rPr>
              <a:t>contribuição, </a:t>
            </a:r>
            <a:r>
              <a:rPr sz="1100" dirty="0">
                <a:solidFill>
                  <a:srgbClr val="3C3C3B"/>
                </a:solidFill>
                <a:latin typeface="Arial"/>
                <a:cs typeface="Arial"/>
              </a:rPr>
              <a:t>desde </a:t>
            </a:r>
            <a:r>
              <a:rPr sz="1100" spc="15" dirty="0">
                <a:solidFill>
                  <a:srgbClr val="3C3C3B"/>
                </a:solidFill>
                <a:latin typeface="Arial"/>
                <a:cs typeface="Arial"/>
              </a:rPr>
              <a:t>que </a:t>
            </a:r>
            <a:r>
              <a:rPr sz="1100" spc="30" dirty="0">
                <a:solidFill>
                  <a:srgbClr val="3C3C3B"/>
                </a:solidFill>
                <a:latin typeface="Arial"/>
                <a:cs typeface="Arial"/>
              </a:rPr>
              <a:t>comprovem,  </a:t>
            </a:r>
            <a:r>
              <a:rPr sz="1100" spc="5" dirty="0">
                <a:solidFill>
                  <a:srgbClr val="3C3C3B"/>
                </a:solidFill>
                <a:latin typeface="Arial"/>
                <a:cs typeface="Arial"/>
              </a:rPr>
              <a:t>exclusivamente, </a:t>
            </a:r>
            <a:r>
              <a:rPr sz="1100" spc="40" dirty="0">
                <a:solidFill>
                  <a:srgbClr val="3C3C3B"/>
                </a:solidFill>
                <a:latin typeface="Arial"/>
                <a:cs typeface="Arial"/>
              </a:rPr>
              <a:t>tempo </a:t>
            </a:r>
            <a:r>
              <a:rPr sz="1100" spc="10" dirty="0">
                <a:solidFill>
                  <a:srgbClr val="3C3C3B"/>
                </a:solidFill>
                <a:latin typeface="Arial"/>
                <a:cs typeface="Arial"/>
              </a:rPr>
              <a:t>de </a:t>
            </a:r>
            <a:r>
              <a:rPr sz="1100" spc="15" dirty="0">
                <a:solidFill>
                  <a:srgbClr val="3C3C3B"/>
                </a:solidFill>
                <a:latin typeface="Arial"/>
                <a:cs typeface="Arial"/>
              </a:rPr>
              <a:t>efetivo </a:t>
            </a:r>
            <a:r>
              <a:rPr sz="1100" spc="10" dirty="0">
                <a:solidFill>
                  <a:srgbClr val="3C3C3B"/>
                </a:solidFill>
                <a:latin typeface="Arial"/>
                <a:cs typeface="Arial"/>
              </a:rPr>
              <a:t>exercício </a:t>
            </a:r>
            <a:r>
              <a:rPr sz="1100" spc="-20" dirty="0">
                <a:solidFill>
                  <a:srgbClr val="3C3C3B"/>
                </a:solidFill>
                <a:latin typeface="Arial"/>
                <a:cs typeface="Arial"/>
              </a:rPr>
              <a:t>das </a:t>
            </a:r>
            <a:r>
              <a:rPr sz="1100" spc="20" dirty="0">
                <a:solidFill>
                  <a:srgbClr val="3C3C3B"/>
                </a:solidFill>
                <a:latin typeface="Arial"/>
                <a:cs typeface="Arial"/>
              </a:rPr>
              <a:t>funções </a:t>
            </a:r>
            <a:r>
              <a:rPr sz="1100" spc="10" dirty="0">
                <a:solidFill>
                  <a:srgbClr val="3C3C3B"/>
                </a:solidFill>
                <a:latin typeface="Arial"/>
                <a:cs typeface="Arial"/>
              </a:rPr>
              <a:t>de </a:t>
            </a:r>
            <a:r>
              <a:rPr sz="1100" spc="15" dirty="0">
                <a:solidFill>
                  <a:srgbClr val="3C3C3B"/>
                </a:solidFill>
                <a:latin typeface="Arial"/>
                <a:cs typeface="Arial"/>
              </a:rPr>
              <a:t>magistério </a:t>
            </a:r>
            <a:r>
              <a:rPr sz="1100" dirty="0">
                <a:solidFill>
                  <a:srgbClr val="3C3C3B"/>
                </a:solidFill>
                <a:latin typeface="Arial"/>
                <a:cs typeface="Arial"/>
              </a:rPr>
              <a:t>na </a:t>
            </a:r>
            <a:r>
              <a:rPr sz="1100" spc="15" dirty="0">
                <a:solidFill>
                  <a:srgbClr val="3C3C3B"/>
                </a:solidFill>
                <a:latin typeface="Arial"/>
                <a:cs typeface="Arial"/>
              </a:rPr>
              <a:t>educação infantil </a:t>
            </a:r>
            <a:r>
              <a:rPr sz="1100" spc="-5" dirty="0">
                <a:solidFill>
                  <a:srgbClr val="3C3C3B"/>
                </a:solidFill>
                <a:latin typeface="Arial"/>
                <a:cs typeface="Arial"/>
              </a:rPr>
              <a:t>e </a:t>
            </a:r>
            <a:r>
              <a:rPr sz="1100" spc="45" dirty="0">
                <a:solidFill>
                  <a:srgbClr val="3C3C3B"/>
                </a:solidFill>
                <a:latin typeface="Arial"/>
                <a:cs typeface="Arial"/>
              </a:rPr>
              <a:t>no</a:t>
            </a:r>
            <a:r>
              <a:rPr sz="1100" spc="-165" dirty="0">
                <a:solidFill>
                  <a:srgbClr val="3C3C3B"/>
                </a:solidFill>
                <a:latin typeface="Arial"/>
                <a:cs typeface="Arial"/>
              </a:rPr>
              <a:t> </a:t>
            </a:r>
            <a:r>
              <a:rPr sz="1100" spc="10" dirty="0">
                <a:solidFill>
                  <a:srgbClr val="3C3C3B"/>
                </a:solidFill>
                <a:latin typeface="Arial"/>
                <a:cs typeface="Arial"/>
              </a:rPr>
              <a:t>ensino  </a:t>
            </a:r>
            <a:r>
              <a:rPr sz="1100" spc="20" dirty="0">
                <a:solidFill>
                  <a:srgbClr val="3C3C3B"/>
                </a:solidFill>
                <a:latin typeface="Arial"/>
                <a:cs typeface="Arial"/>
              </a:rPr>
              <a:t>fundamental </a:t>
            </a:r>
            <a:r>
              <a:rPr sz="1100" spc="-5" dirty="0">
                <a:solidFill>
                  <a:srgbClr val="3C3C3B"/>
                </a:solidFill>
                <a:latin typeface="Arial"/>
                <a:cs typeface="Arial"/>
              </a:rPr>
              <a:t>e</a:t>
            </a:r>
            <a:r>
              <a:rPr sz="1100" spc="-45" dirty="0">
                <a:solidFill>
                  <a:srgbClr val="3C3C3B"/>
                </a:solidFill>
                <a:latin typeface="Arial"/>
                <a:cs typeface="Arial"/>
              </a:rPr>
              <a:t> </a:t>
            </a:r>
            <a:r>
              <a:rPr sz="1100" spc="20" dirty="0">
                <a:solidFill>
                  <a:srgbClr val="3C3C3B"/>
                </a:solidFill>
                <a:latin typeface="Arial"/>
                <a:cs typeface="Arial"/>
              </a:rPr>
              <a:t>médio.</a:t>
            </a:r>
            <a:endParaRPr sz="1100" dirty="0">
              <a:latin typeface="Arial"/>
              <a:cs typeface="Arial"/>
            </a:endParaRPr>
          </a:p>
        </p:txBody>
      </p:sp>
      <p:grpSp>
        <p:nvGrpSpPr>
          <p:cNvPr id="18" name="Agrupar 17">
            <a:extLst>
              <a:ext uri="{FF2B5EF4-FFF2-40B4-BE49-F238E27FC236}">
                <a16:creationId xmlns:a16="http://schemas.microsoft.com/office/drawing/2014/main" id="{3094411B-E6DC-4D7E-8520-252E3658FEFB}"/>
              </a:ext>
            </a:extLst>
          </p:cNvPr>
          <p:cNvGrpSpPr/>
          <p:nvPr/>
        </p:nvGrpSpPr>
        <p:grpSpPr>
          <a:xfrm>
            <a:off x="977190" y="2473707"/>
            <a:ext cx="239395" cy="717614"/>
            <a:chOff x="1395006" y="1656003"/>
            <a:chExt cx="239395" cy="717614"/>
          </a:xfrm>
        </p:grpSpPr>
        <p:sp>
          <p:nvSpPr>
            <p:cNvPr id="19" name="object 57">
              <a:extLst>
                <a:ext uri="{FF2B5EF4-FFF2-40B4-BE49-F238E27FC236}">
                  <a16:creationId xmlns:a16="http://schemas.microsoft.com/office/drawing/2014/main" id="{D17BA3E5-25C5-47D7-9ABE-7B4F360DE6A6}"/>
                </a:ext>
              </a:extLst>
            </p:cNvPr>
            <p:cNvSpPr/>
            <p:nvPr/>
          </p:nvSpPr>
          <p:spPr>
            <a:xfrm>
              <a:off x="1461554" y="1656003"/>
              <a:ext cx="106070" cy="111760"/>
            </a:xfrm>
            <a:prstGeom prst="rect">
              <a:avLst/>
            </a:prstGeom>
            <a:blipFill>
              <a:blip r:embed="rId2" cstate="print"/>
              <a:stretch>
                <a:fillRect/>
              </a:stretch>
            </a:blipFill>
          </p:spPr>
          <p:txBody>
            <a:bodyPr wrap="square" lIns="0" tIns="0" rIns="0" bIns="0" rtlCol="0"/>
            <a:lstStyle/>
            <a:p>
              <a:endParaRPr/>
            </a:p>
          </p:txBody>
        </p:sp>
        <p:sp>
          <p:nvSpPr>
            <p:cNvPr id="20" name="object 58">
              <a:extLst>
                <a:ext uri="{FF2B5EF4-FFF2-40B4-BE49-F238E27FC236}">
                  <a16:creationId xmlns:a16="http://schemas.microsoft.com/office/drawing/2014/main" id="{A24A6B31-30C3-4778-A219-8D9C8B5683A5}"/>
                </a:ext>
              </a:extLst>
            </p:cNvPr>
            <p:cNvSpPr/>
            <p:nvPr/>
          </p:nvSpPr>
          <p:spPr>
            <a:xfrm>
              <a:off x="1395006" y="1790687"/>
              <a:ext cx="239395" cy="582930"/>
            </a:xfrm>
            <a:custGeom>
              <a:avLst/>
              <a:gdLst/>
              <a:ahLst/>
              <a:cxnLst/>
              <a:rect l="l" t="t" r="r" b="b"/>
              <a:pathLst>
                <a:path w="239394" h="582930">
                  <a:moveTo>
                    <a:pt x="187947" y="65036"/>
                  </a:moveTo>
                  <a:lnTo>
                    <a:pt x="51219" y="65036"/>
                  </a:lnTo>
                  <a:lnTo>
                    <a:pt x="51221" y="550303"/>
                  </a:lnTo>
                  <a:lnTo>
                    <a:pt x="53628" y="562833"/>
                  </a:lnTo>
                  <a:lnTo>
                    <a:pt x="60181" y="573062"/>
                  </a:lnTo>
                  <a:lnTo>
                    <a:pt x="69895" y="579957"/>
                  </a:lnTo>
                  <a:lnTo>
                    <a:pt x="81775" y="582485"/>
                  </a:lnTo>
                  <a:lnTo>
                    <a:pt x="93662" y="579953"/>
                  </a:lnTo>
                  <a:lnTo>
                    <a:pt x="103371" y="573050"/>
                  </a:lnTo>
                  <a:lnTo>
                    <a:pt x="109918" y="562816"/>
                  </a:lnTo>
                  <a:lnTo>
                    <a:pt x="112316" y="550303"/>
                  </a:lnTo>
                  <a:lnTo>
                    <a:pt x="112318" y="274726"/>
                  </a:lnTo>
                  <a:lnTo>
                    <a:pt x="187947" y="274726"/>
                  </a:lnTo>
                  <a:lnTo>
                    <a:pt x="187947" y="65036"/>
                  </a:lnTo>
                  <a:close/>
                </a:path>
                <a:path w="239394" h="582930">
                  <a:moveTo>
                    <a:pt x="187947" y="274726"/>
                  </a:moveTo>
                  <a:lnTo>
                    <a:pt x="126847" y="274726"/>
                  </a:lnTo>
                  <a:lnTo>
                    <a:pt x="126847" y="550303"/>
                  </a:lnTo>
                  <a:lnTo>
                    <a:pt x="129248" y="562833"/>
                  </a:lnTo>
                  <a:lnTo>
                    <a:pt x="135794" y="573062"/>
                  </a:lnTo>
                  <a:lnTo>
                    <a:pt x="145503" y="579957"/>
                  </a:lnTo>
                  <a:lnTo>
                    <a:pt x="157391" y="582485"/>
                  </a:lnTo>
                  <a:lnTo>
                    <a:pt x="169288" y="579953"/>
                  </a:lnTo>
                  <a:lnTo>
                    <a:pt x="179002" y="573050"/>
                  </a:lnTo>
                  <a:lnTo>
                    <a:pt x="185548" y="562816"/>
                  </a:lnTo>
                  <a:lnTo>
                    <a:pt x="187947" y="550303"/>
                  </a:lnTo>
                  <a:lnTo>
                    <a:pt x="187947" y="274726"/>
                  </a:lnTo>
                  <a:close/>
                </a:path>
                <a:path w="239394" h="582930">
                  <a:moveTo>
                    <a:pt x="239166" y="59410"/>
                  </a:moveTo>
                  <a:lnTo>
                    <a:pt x="0" y="59410"/>
                  </a:lnTo>
                  <a:lnTo>
                    <a:pt x="0" y="259219"/>
                  </a:lnTo>
                  <a:lnTo>
                    <a:pt x="1575" y="267445"/>
                  </a:lnTo>
                  <a:lnTo>
                    <a:pt x="5873" y="274162"/>
                  </a:lnTo>
                  <a:lnTo>
                    <a:pt x="12247" y="278691"/>
                  </a:lnTo>
                  <a:lnTo>
                    <a:pt x="20053" y="280352"/>
                  </a:lnTo>
                  <a:lnTo>
                    <a:pt x="27860" y="278691"/>
                  </a:lnTo>
                  <a:lnTo>
                    <a:pt x="34239" y="274162"/>
                  </a:lnTo>
                  <a:lnTo>
                    <a:pt x="38541" y="267445"/>
                  </a:lnTo>
                  <a:lnTo>
                    <a:pt x="40119" y="259219"/>
                  </a:lnTo>
                  <a:lnTo>
                    <a:pt x="40119" y="65036"/>
                  </a:lnTo>
                  <a:lnTo>
                    <a:pt x="239166" y="65036"/>
                  </a:lnTo>
                  <a:lnTo>
                    <a:pt x="239166" y="59410"/>
                  </a:lnTo>
                  <a:close/>
                </a:path>
                <a:path w="239394" h="582930">
                  <a:moveTo>
                    <a:pt x="239166" y="65036"/>
                  </a:moveTo>
                  <a:lnTo>
                    <a:pt x="199059" y="65036"/>
                  </a:lnTo>
                  <a:lnTo>
                    <a:pt x="199059" y="259219"/>
                  </a:lnTo>
                  <a:lnTo>
                    <a:pt x="200635" y="267445"/>
                  </a:lnTo>
                  <a:lnTo>
                    <a:pt x="204933" y="274162"/>
                  </a:lnTo>
                  <a:lnTo>
                    <a:pt x="211307" y="278691"/>
                  </a:lnTo>
                  <a:lnTo>
                    <a:pt x="219113" y="280352"/>
                  </a:lnTo>
                  <a:lnTo>
                    <a:pt x="226918" y="278691"/>
                  </a:lnTo>
                  <a:lnTo>
                    <a:pt x="233292" y="274162"/>
                  </a:lnTo>
                  <a:lnTo>
                    <a:pt x="237590" y="267445"/>
                  </a:lnTo>
                  <a:lnTo>
                    <a:pt x="239166" y="259219"/>
                  </a:lnTo>
                  <a:lnTo>
                    <a:pt x="239166" y="65036"/>
                  </a:lnTo>
                  <a:close/>
                </a:path>
                <a:path w="239394" h="582930">
                  <a:moveTo>
                    <a:pt x="177457" y="0"/>
                  </a:moveTo>
                  <a:lnTo>
                    <a:pt x="61709" y="0"/>
                  </a:lnTo>
                  <a:lnTo>
                    <a:pt x="38871" y="4603"/>
                  </a:lnTo>
                  <a:lnTo>
                    <a:pt x="19900" y="17227"/>
                  </a:lnTo>
                  <a:lnTo>
                    <a:pt x="6473" y="36090"/>
                  </a:lnTo>
                  <a:lnTo>
                    <a:pt x="266" y="59410"/>
                  </a:lnTo>
                  <a:lnTo>
                    <a:pt x="238912" y="59410"/>
                  </a:lnTo>
                  <a:lnTo>
                    <a:pt x="232705" y="36090"/>
                  </a:lnTo>
                  <a:lnTo>
                    <a:pt x="219276" y="17227"/>
                  </a:lnTo>
                  <a:lnTo>
                    <a:pt x="200302" y="4603"/>
                  </a:lnTo>
                  <a:lnTo>
                    <a:pt x="177457" y="0"/>
                  </a:lnTo>
                  <a:close/>
                </a:path>
              </a:pathLst>
            </a:custGeom>
            <a:solidFill>
              <a:srgbClr val="F7A600"/>
            </a:solidFill>
          </p:spPr>
          <p:txBody>
            <a:bodyPr wrap="square" lIns="0" tIns="0" rIns="0" bIns="0" rtlCol="0"/>
            <a:lstStyle/>
            <a:p>
              <a:endParaRPr/>
            </a:p>
          </p:txBody>
        </p:sp>
      </p:grpSp>
      <p:grpSp>
        <p:nvGrpSpPr>
          <p:cNvPr id="21" name="Agrupar 20">
            <a:extLst>
              <a:ext uri="{FF2B5EF4-FFF2-40B4-BE49-F238E27FC236}">
                <a16:creationId xmlns:a16="http://schemas.microsoft.com/office/drawing/2014/main" id="{A1580DC0-0B39-47DA-B5F8-9CC31AA2889A}"/>
              </a:ext>
            </a:extLst>
          </p:cNvPr>
          <p:cNvGrpSpPr/>
          <p:nvPr/>
        </p:nvGrpSpPr>
        <p:grpSpPr>
          <a:xfrm>
            <a:off x="1434391" y="2446103"/>
            <a:ext cx="333010" cy="745231"/>
            <a:chOff x="3258311" y="1656003"/>
            <a:chExt cx="320675" cy="717627"/>
          </a:xfrm>
        </p:grpSpPr>
        <p:sp>
          <p:nvSpPr>
            <p:cNvPr id="22" name="object 59">
              <a:extLst>
                <a:ext uri="{FF2B5EF4-FFF2-40B4-BE49-F238E27FC236}">
                  <a16:creationId xmlns:a16="http://schemas.microsoft.com/office/drawing/2014/main" id="{A4674DA2-24D8-47CB-9E21-CAC96F82542A}"/>
                </a:ext>
              </a:extLst>
            </p:cNvPr>
            <p:cNvSpPr/>
            <p:nvPr/>
          </p:nvSpPr>
          <p:spPr>
            <a:xfrm>
              <a:off x="3365398" y="1656003"/>
              <a:ext cx="106070" cy="111760"/>
            </a:xfrm>
            <a:prstGeom prst="rect">
              <a:avLst/>
            </a:prstGeom>
            <a:blipFill>
              <a:blip r:embed="rId2" cstate="print"/>
              <a:stretch>
                <a:fillRect/>
              </a:stretch>
            </a:blipFill>
          </p:spPr>
          <p:txBody>
            <a:bodyPr wrap="square" lIns="0" tIns="0" rIns="0" bIns="0" rtlCol="0"/>
            <a:lstStyle/>
            <a:p>
              <a:endParaRPr/>
            </a:p>
          </p:txBody>
        </p:sp>
        <p:sp>
          <p:nvSpPr>
            <p:cNvPr id="23" name="object 60">
              <a:extLst>
                <a:ext uri="{FF2B5EF4-FFF2-40B4-BE49-F238E27FC236}">
                  <a16:creationId xmlns:a16="http://schemas.microsoft.com/office/drawing/2014/main" id="{20298C2C-F89B-4E4A-AE5B-7347AA350A8E}"/>
                </a:ext>
              </a:extLst>
            </p:cNvPr>
            <p:cNvSpPr/>
            <p:nvPr/>
          </p:nvSpPr>
          <p:spPr>
            <a:xfrm>
              <a:off x="3258311" y="1790700"/>
              <a:ext cx="320675" cy="582930"/>
            </a:xfrm>
            <a:custGeom>
              <a:avLst/>
              <a:gdLst/>
              <a:ahLst/>
              <a:cxnLst/>
              <a:rect l="l" t="t" r="r" b="b"/>
              <a:pathLst>
                <a:path w="320675" h="582930">
                  <a:moveTo>
                    <a:pt x="153390" y="331330"/>
                  </a:moveTo>
                  <a:lnTo>
                    <a:pt x="105841" y="331330"/>
                  </a:lnTo>
                  <a:lnTo>
                    <a:pt x="105841" y="559104"/>
                  </a:lnTo>
                  <a:lnTo>
                    <a:pt x="107585" y="568206"/>
                  </a:lnTo>
                  <a:lnTo>
                    <a:pt x="112339" y="575638"/>
                  </a:lnTo>
                  <a:lnTo>
                    <a:pt x="119391" y="580648"/>
                  </a:lnTo>
                  <a:lnTo>
                    <a:pt x="128028" y="582485"/>
                  </a:lnTo>
                  <a:lnTo>
                    <a:pt x="131203" y="582485"/>
                  </a:lnTo>
                  <a:lnTo>
                    <a:pt x="139835" y="580648"/>
                  </a:lnTo>
                  <a:lnTo>
                    <a:pt x="146888" y="575638"/>
                  </a:lnTo>
                  <a:lnTo>
                    <a:pt x="151645" y="568206"/>
                  </a:lnTo>
                  <a:lnTo>
                    <a:pt x="153390" y="559104"/>
                  </a:lnTo>
                  <a:lnTo>
                    <a:pt x="153390" y="331330"/>
                  </a:lnTo>
                  <a:close/>
                </a:path>
                <a:path w="320675" h="582930">
                  <a:moveTo>
                    <a:pt x="212242" y="331330"/>
                  </a:moveTo>
                  <a:lnTo>
                    <a:pt x="164693" y="331330"/>
                  </a:lnTo>
                  <a:lnTo>
                    <a:pt x="164693" y="559104"/>
                  </a:lnTo>
                  <a:lnTo>
                    <a:pt x="166436" y="568206"/>
                  </a:lnTo>
                  <a:lnTo>
                    <a:pt x="171191" y="575638"/>
                  </a:lnTo>
                  <a:lnTo>
                    <a:pt x="178243" y="580648"/>
                  </a:lnTo>
                  <a:lnTo>
                    <a:pt x="186880" y="582485"/>
                  </a:lnTo>
                  <a:lnTo>
                    <a:pt x="190055" y="582485"/>
                  </a:lnTo>
                  <a:lnTo>
                    <a:pt x="198687" y="580648"/>
                  </a:lnTo>
                  <a:lnTo>
                    <a:pt x="205740" y="575638"/>
                  </a:lnTo>
                  <a:lnTo>
                    <a:pt x="210497" y="568206"/>
                  </a:lnTo>
                  <a:lnTo>
                    <a:pt x="212242" y="559104"/>
                  </a:lnTo>
                  <a:lnTo>
                    <a:pt x="212242" y="331330"/>
                  </a:lnTo>
                  <a:close/>
                </a:path>
                <a:path w="320675" h="582930">
                  <a:moveTo>
                    <a:pt x="212534" y="65036"/>
                  </a:moveTo>
                  <a:lnTo>
                    <a:pt x="107708" y="65036"/>
                  </a:lnTo>
                  <a:lnTo>
                    <a:pt x="51752" y="331330"/>
                  </a:lnTo>
                  <a:lnTo>
                    <a:pt x="266331" y="331330"/>
                  </a:lnTo>
                  <a:lnTo>
                    <a:pt x="212534" y="65036"/>
                  </a:lnTo>
                  <a:close/>
                </a:path>
                <a:path w="320675" h="582930">
                  <a:moveTo>
                    <a:pt x="217995" y="0"/>
                  </a:moveTo>
                  <a:lnTo>
                    <a:pt x="102247" y="0"/>
                  </a:lnTo>
                  <a:lnTo>
                    <a:pt x="80180" y="4289"/>
                  </a:lnTo>
                  <a:lnTo>
                    <a:pt x="48162" y="33818"/>
                  </a:lnTo>
                  <a:lnTo>
                    <a:pt x="190" y="245922"/>
                  </a:lnTo>
                  <a:lnTo>
                    <a:pt x="0" y="254311"/>
                  </a:lnTo>
                  <a:lnTo>
                    <a:pt x="2781" y="261867"/>
                  </a:lnTo>
                  <a:lnTo>
                    <a:pt x="8048" y="267775"/>
                  </a:lnTo>
                  <a:lnTo>
                    <a:pt x="15316" y="271221"/>
                  </a:lnTo>
                  <a:lnTo>
                    <a:pt x="23276" y="271425"/>
                  </a:lnTo>
                  <a:lnTo>
                    <a:pt x="30446" y="268497"/>
                  </a:lnTo>
                  <a:lnTo>
                    <a:pt x="36052" y="262948"/>
                  </a:lnTo>
                  <a:lnTo>
                    <a:pt x="39319" y="255295"/>
                  </a:lnTo>
                  <a:lnTo>
                    <a:pt x="80378" y="65036"/>
                  </a:lnTo>
                  <a:lnTo>
                    <a:pt x="281012" y="65036"/>
                  </a:lnTo>
                  <a:lnTo>
                    <a:pt x="279031" y="55854"/>
                  </a:lnTo>
                  <a:lnTo>
                    <a:pt x="272080" y="33813"/>
                  </a:lnTo>
                  <a:lnTo>
                    <a:pt x="258591" y="16092"/>
                  </a:lnTo>
                  <a:lnTo>
                    <a:pt x="240062" y="4289"/>
                  </a:lnTo>
                  <a:lnTo>
                    <a:pt x="217995" y="0"/>
                  </a:lnTo>
                  <a:close/>
                </a:path>
                <a:path w="320675" h="582930">
                  <a:moveTo>
                    <a:pt x="281012" y="65036"/>
                  </a:moveTo>
                  <a:lnTo>
                    <a:pt x="239852" y="65036"/>
                  </a:lnTo>
                  <a:lnTo>
                    <a:pt x="280911" y="255295"/>
                  </a:lnTo>
                  <a:lnTo>
                    <a:pt x="284183" y="262948"/>
                  </a:lnTo>
                  <a:lnTo>
                    <a:pt x="289790" y="268497"/>
                  </a:lnTo>
                  <a:lnTo>
                    <a:pt x="296961" y="271425"/>
                  </a:lnTo>
                  <a:lnTo>
                    <a:pt x="304927" y="271221"/>
                  </a:lnTo>
                  <a:lnTo>
                    <a:pt x="312192" y="267775"/>
                  </a:lnTo>
                  <a:lnTo>
                    <a:pt x="317455" y="261867"/>
                  </a:lnTo>
                  <a:lnTo>
                    <a:pt x="320232" y="254311"/>
                  </a:lnTo>
                  <a:lnTo>
                    <a:pt x="320040" y="245922"/>
                  </a:lnTo>
                  <a:lnTo>
                    <a:pt x="281012" y="65036"/>
                  </a:lnTo>
                  <a:close/>
                </a:path>
              </a:pathLst>
            </a:custGeom>
            <a:solidFill>
              <a:srgbClr val="F7A600"/>
            </a:solidFill>
          </p:spPr>
          <p:txBody>
            <a:bodyPr wrap="square" lIns="0" tIns="0" rIns="0" bIns="0" rtlCol="0"/>
            <a:lstStyle/>
            <a:p>
              <a:endParaRPr/>
            </a:p>
          </p:txBody>
        </p:sp>
      </p:grpSp>
      <p:grpSp>
        <p:nvGrpSpPr>
          <p:cNvPr id="24" name="Agrupar 23">
            <a:extLst>
              <a:ext uri="{FF2B5EF4-FFF2-40B4-BE49-F238E27FC236}">
                <a16:creationId xmlns:a16="http://schemas.microsoft.com/office/drawing/2014/main" id="{86046AAB-D307-485F-8F6C-7E0629DDE4D2}"/>
              </a:ext>
            </a:extLst>
          </p:cNvPr>
          <p:cNvGrpSpPr/>
          <p:nvPr/>
        </p:nvGrpSpPr>
        <p:grpSpPr>
          <a:xfrm>
            <a:off x="2764892" y="2521089"/>
            <a:ext cx="239395" cy="717614"/>
            <a:chOff x="1395006" y="1656003"/>
            <a:chExt cx="239395" cy="717614"/>
          </a:xfrm>
        </p:grpSpPr>
        <p:sp>
          <p:nvSpPr>
            <p:cNvPr id="25" name="object 57">
              <a:extLst>
                <a:ext uri="{FF2B5EF4-FFF2-40B4-BE49-F238E27FC236}">
                  <a16:creationId xmlns:a16="http://schemas.microsoft.com/office/drawing/2014/main" id="{433895E3-9A54-4183-8E9E-73FE5743F26F}"/>
                </a:ext>
              </a:extLst>
            </p:cNvPr>
            <p:cNvSpPr/>
            <p:nvPr/>
          </p:nvSpPr>
          <p:spPr>
            <a:xfrm>
              <a:off x="1461554" y="1656003"/>
              <a:ext cx="106070" cy="111760"/>
            </a:xfrm>
            <a:prstGeom prst="rect">
              <a:avLst/>
            </a:prstGeom>
            <a:blipFill>
              <a:blip r:embed="rId2" cstate="print"/>
              <a:stretch>
                <a:fillRect/>
              </a:stretch>
            </a:blipFill>
          </p:spPr>
          <p:txBody>
            <a:bodyPr wrap="square" lIns="0" tIns="0" rIns="0" bIns="0" rtlCol="0"/>
            <a:lstStyle/>
            <a:p>
              <a:endParaRPr/>
            </a:p>
          </p:txBody>
        </p:sp>
        <p:sp>
          <p:nvSpPr>
            <p:cNvPr id="26" name="object 58">
              <a:extLst>
                <a:ext uri="{FF2B5EF4-FFF2-40B4-BE49-F238E27FC236}">
                  <a16:creationId xmlns:a16="http://schemas.microsoft.com/office/drawing/2014/main" id="{2FF1F724-65B2-4C26-863D-D0E4078F0A13}"/>
                </a:ext>
              </a:extLst>
            </p:cNvPr>
            <p:cNvSpPr/>
            <p:nvPr/>
          </p:nvSpPr>
          <p:spPr>
            <a:xfrm>
              <a:off x="1395006" y="1790687"/>
              <a:ext cx="239395" cy="582930"/>
            </a:xfrm>
            <a:custGeom>
              <a:avLst/>
              <a:gdLst/>
              <a:ahLst/>
              <a:cxnLst/>
              <a:rect l="l" t="t" r="r" b="b"/>
              <a:pathLst>
                <a:path w="239394" h="582930">
                  <a:moveTo>
                    <a:pt x="187947" y="65036"/>
                  </a:moveTo>
                  <a:lnTo>
                    <a:pt x="51219" y="65036"/>
                  </a:lnTo>
                  <a:lnTo>
                    <a:pt x="51221" y="550303"/>
                  </a:lnTo>
                  <a:lnTo>
                    <a:pt x="53628" y="562833"/>
                  </a:lnTo>
                  <a:lnTo>
                    <a:pt x="60181" y="573062"/>
                  </a:lnTo>
                  <a:lnTo>
                    <a:pt x="69895" y="579957"/>
                  </a:lnTo>
                  <a:lnTo>
                    <a:pt x="81775" y="582485"/>
                  </a:lnTo>
                  <a:lnTo>
                    <a:pt x="93662" y="579953"/>
                  </a:lnTo>
                  <a:lnTo>
                    <a:pt x="103371" y="573050"/>
                  </a:lnTo>
                  <a:lnTo>
                    <a:pt x="109918" y="562816"/>
                  </a:lnTo>
                  <a:lnTo>
                    <a:pt x="112316" y="550303"/>
                  </a:lnTo>
                  <a:lnTo>
                    <a:pt x="112318" y="274726"/>
                  </a:lnTo>
                  <a:lnTo>
                    <a:pt x="187947" y="274726"/>
                  </a:lnTo>
                  <a:lnTo>
                    <a:pt x="187947" y="65036"/>
                  </a:lnTo>
                  <a:close/>
                </a:path>
                <a:path w="239394" h="582930">
                  <a:moveTo>
                    <a:pt x="187947" y="274726"/>
                  </a:moveTo>
                  <a:lnTo>
                    <a:pt x="126847" y="274726"/>
                  </a:lnTo>
                  <a:lnTo>
                    <a:pt x="126847" y="550303"/>
                  </a:lnTo>
                  <a:lnTo>
                    <a:pt x="129248" y="562833"/>
                  </a:lnTo>
                  <a:lnTo>
                    <a:pt x="135794" y="573062"/>
                  </a:lnTo>
                  <a:lnTo>
                    <a:pt x="145503" y="579957"/>
                  </a:lnTo>
                  <a:lnTo>
                    <a:pt x="157391" y="582485"/>
                  </a:lnTo>
                  <a:lnTo>
                    <a:pt x="169288" y="579953"/>
                  </a:lnTo>
                  <a:lnTo>
                    <a:pt x="179002" y="573050"/>
                  </a:lnTo>
                  <a:lnTo>
                    <a:pt x="185548" y="562816"/>
                  </a:lnTo>
                  <a:lnTo>
                    <a:pt x="187947" y="550303"/>
                  </a:lnTo>
                  <a:lnTo>
                    <a:pt x="187947" y="274726"/>
                  </a:lnTo>
                  <a:close/>
                </a:path>
                <a:path w="239394" h="582930">
                  <a:moveTo>
                    <a:pt x="239166" y="59410"/>
                  </a:moveTo>
                  <a:lnTo>
                    <a:pt x="0" y="59410"/>
                  </a:lnTo>
                  <a:lnTo>
                    <a:pt x="0" y="259219"/>
                  </a:lnTo>
                  <a:lnTo>
                    <a:pt x="1575" y="267445"/>
                  </a:lnTo>
                  <a:lnTo>
                    <a:pt x="5873" y="274162"/>
                  </a:lnTo>
                  <a:lnTo>
                    <a:pt x="12247" y="278691"/>
                  </a:lnTo>
                  <a:lnTo>
                    <a:pt x="20053" y="280352"/>
                  </a:lnTo>
                  <a:lnTo>
                    <a:pt x="27860" y="278691"/>
                  </a:lnTo>
                  <a:lnTo>
                    <a:pt x="34239" y="274162"/>
                  </a:lnTo>
                  <a:lnTo>
                    <a:pt x="38541" y="267445"/>
                  </a:lnTo>
                  <a:lnTo>
                    <a:pt x="40119" y="259219"/>
                  </a:lnTo>
                  <a:lnTo>
                    <a:pt x="40119" y="65036"/>
                  </a:lnTo>
                  <a:lnTo>
                    <a:pt x="239166" y="65036"/>
                  </a:lnTo>
                  <a:lnTo>
                    <a:pt x="239166" y="59410"/>
                  </a:lnTo>
                  <a:close/>
                </a:path>
                <a:path w="239394" h="582930">
                  <a:moveTo>
                    <a:pt x="239166" y="65036"/>
                  </a:moveTo>
                  <a:lnTo>
                    <a:pt x="199059" y="65036"/>
                  </a:lnTo>
                  <a:lnTo>
                    <a:pt x="199059" y="259219"/>
                  </a:lnTo>
                  <a:lnTo>
                    <a:pt x="200635" y="267445"/>
                  </a:lnTo>
                  <a:lnTo>
                    <a:pt x="204933" y="274162"/>
                  </a:lnTo>
                  <a:lnTo>
                    <a:pt x="211307" y="278691"/>
                  </a:lnTo>
                  <a:lnTo>
                    <a:pt x="219113" y="280352"/>
                  </a:lnTo>
                  <a:lnTo>
                    <a:pt x="226918" y="278691"/>
                  </a:lnTo>
                  <a:lnTo>
                    <a:pt x="233292" y="274162"/>
                  </a:lnTo>
                  <a:lnTo>
                    <a:pt x="237590" y="267445"/>
                  </a:lnTo>
                  <a:lnTo>
                    <a:pt x="239166" y="259219"/>
                  </a:lnTo>
                  <a:lnTo>
                    <a:pt x="239166" y="65036"/>
                  </a:lnTo>
                  <a:close/>
                </a:path>
                <a:path w="239394" h="582930">
                  <a:moveTo>
                    <a:pt x="177457" y="0"/>
                  </a:moveTo>
                  <a:lnTo>
                    <a:pt x="61709" y="0"/>
                  </a:lnTo>
                  <a:lnTo>
                    <a:pt x="38871" y="4603"/>
                  </a:lnTo>
                  <a:lnTo>
                    <a:pt x="19900" y="17227"/>
                  </a:lnTo>
                  <a:lnTo>
                    <a:pt x="6473" y="36090"/>
                  </a:lnTo>
                  <a:lnTo>
                    <a:pt x="266" y="59410"/>
                  </a:lnTo>
                  <a:lnTo>
                    <a:pt x="238912" y="59410"/>
                  </a:lnTo>
                  <a:lnTo>
                    <a:pt x="232705" y="36090"/>
                  </a:lnTo>
                  <a:lnTo>
                    <a:pt x="219276" y="17227"/>
                  </a:lnTo>
                  <a:lnTo>
                    <a:pt x="200302" y="4603"/>
                  </a:lnTo>
                  <a:lnTo>
                    <a:pt x="177457" y="0"/>
                  </a:lnTo>
                  <a:close/>
                </a:path>
              </a:pathLst>
            </a:custGeom>
            <a:solidFill>
              <a:srgbClr val="F7A600"/>
            </a:solidFill>
          </p:spPr>
          <p:txBody>
            <a:bodyPr wrap="square" lIns="0" tIns="0" rIns="0" bIns="0" rtlCol="0"/>
            <a:lstStyle/>
            <a:p>
              <a:endParaRPr/>
            </a:p>
          </p:txBody>
        </p:sp>
      </p:grpSp>
      <p:grpSp>
        <p:nvGrpSpPr>
          <p:cNvPr id="27" name="Agrupar 26">
            <a:extLst>
              <a:ext uri="{FF2B5EF4-FFF2-40B4-BE49-F238E27FC236}">
                <a16:creationId xmlns:a16="http://schemas.microsoft.com/office/drawing/2014/main" id="{37C5626C-CAA9-45D5-9E17-78FE85E55B9D}"/>
              </a:ext>
            </a:extLst>
          </p:cNvPr>
          <p:cNvGrpSpPr/>
          <p:nvPr/>
        </p:nvGrpSpPr>
        <p:grpSpPr>
          <a:xfrm>
            <a:off x="3298293" y="2537858"/>
            <a:ext cx="333010" cy="745231"/>
            <a:chOff x="3258311" y="1656003"/>
            <a:chExt cx="320675" cy="717627"/>
          </a:xfrm>
        </p:grpSpPr>
        <p:sp>
          <p:nvSpPr>
            <p:cNvPr id="28" name="object 59">
              <a:extLst>
                <a:ext uri="{FF2B5EF4-FFF2-40B4-BE49-F238E27FC236}">
                  <a16:creationId xmlns:a16="http://schemas.microsoft.com/office/drawing/2014/main" id="{1884F0C0-8523-41AC-AA3F-D0C4BA656A68}"/>
                </a:ext>
              </a:extLst>
            </p:cNvPr>
            <p:cNvSpPr/>
            <p:nvPr/>
          </p:nvSpPr>
          <p:spPr>
            <a:xfrm>
              <a:off x="3365398" y="1656003"/>
              <a:ext cx="106070" cy="111760"/>
            </a:xfrm>
            <a:prstGeom prst="rect">
              <a:avLst/>
            </a:prstGeom>
            <a:blipFill>
              <a:blip r:embed="rId2" cstate="print"/>
              <a:stretch>
                <a:fillRect/>
              </a:stretch>
            </a:blipFill>
          </p:spPr>
          <p:txBody>
            <a:bodyPr wrap="square" lIns="0" tIns="0" rIns="0" bIns="0" rtlCol="0"/>
            <a:lstStyle/>
            <a:p>
              <a:endParaRPr/>
            </a:p>
          </p:txBody>
        </p:sp>
        <p:sp>
          <p:nvSpPr>
            <p:cNvPr id="29" name="object 60">
              <a:extLst>
                <a:ext uri="{FF2B5EF4-FFF2-40B4-BE49-F238E27FC236}">
                  <a16:creationId xmlns:a16="http://schemas.microsoft.com/office/drawing/2014/main" id="{C19D1484-D013-471B-A790-FA796E02E24B}"/>
                </a:ext>
              </a:extLst>
            </p:cNvPr>
            <p:cNvSpPr/>
            <p:nvPr/>
          </p:nvSpPr>
          <p:spPr>
            <a:xfrm>
              <a:off x="3258311" y="1790700"/>
              <a:ext cx="320675" cy="582930"/>
            </a:xfrm>
            <a:custGeom>
              <a:avLst/>
              <a:gdLst/>
              <a:ahLst/>
              <a:cxnLst/>
              <a:rect l="l" t="t" r="r" b="b"/>
              <a:pathLst>
                <a:path w="320675" h="582930">
                  <a:moveTo>
                    <a:pt x="153390" y="331330"/>
                  </a:moveTo>
                  <a:lnTo>
                    <a:pt x="105841" y="331330"/>
                  </a:lnTo>
                  <a:lnTo>
                    <a:pt x="105841" y="559104"/>
                  </a:lnTo>
                  <a:lnTo>
                    <a:pt x="107585" y="568206"/>
                  </a:lnTo>
                  <a:lnTo>
                    <a:pt x="112339" y="575638"/>
                  </a:lnTo>
                  <a:lnTo>
                    <a:pt x="119391" y="580648"/>
                  </a:lnTo>
                  <a:lnTo>
                    <a:pt x="128028" y="582485"/>
                  </a:lnTo>
                  <a:lnTo>
                    <a:pt x="131203" y="582485"/>
                  </a:lnTo>
                  <a:lnTo>
                    <a:pt x="139835" y="580648"/>
                  </a:lnTo>
                  <a:lnTo>
                    <a:pt x="146888" y="575638"/>
                  </a:lnTo>
                  <a:lnTo>
                    <a:pt x="151645" y="568206"/>
                  </a:lnTo>
                  <a:lnTo>
                    <a:pt x="153390" y="559104"/>
                  </a:lnTo>
                  <a:lnTo>
                    <a:pt x="153390" y="331330"/>
                  </a:lnTo>
                  <a:close/>
                </a:path>
                <a:path w="320675" h="582930">
                  <a:moveTo>
                    <a:pt x="212242" y="331330"/>
                  </a:moveTo>
                  <a:lnTo>
                    <a:pt x="164693" y="331330"/>
                  </a:lnTo>
                  <a:lnTo>
                    <a:pt x="164693" y="559104"/>
                  </a:lnTo>
                  <a:lnTo>
                    <a:pt x="166436" y="568206"/>
                  </a:lnTo>
                  <a:lnTo>
                    <a:pt x="171191" y="575638"/>
                  </a:lnTo>
                  <a:lnTo>
                    <a:pt x="178243" y="580648"/>
                  </a:lnTo>
                  <a:lnTo>
                    <a:pt x="186880" y="582485"/>
                  </a:lnTo>
                  <a:lnTo>
                    <a:pt x="190055" y="582485"/>
                  </a:lnTo>
                  <a:lnTo>
                    <a:pt x="198687" y="580648"/>
                  </a:lnTo>
                  <a:lnTo>
                    <a:pt x="205740" y="575638"/>
                  </a:lnTo>
                  <a:lnTo>
                    <a:pt x="210497" y="568206"/>
                  </a:lnTo>
                  <a:lnTo>
                    <a:pt x="212242" y="559104"/>
                  </a:lnTo>
                  <a:lnTo>
                    <a:pt x="212242" y="331330"/>
                  </a:lnTo>
                  <a:close/>
                </a:path>
                <a:path w="320675" h="582930">
                  <a:moveTo>
                    <a:pt x="212534" y="65036"/>
                  </a:moveTo>
                  <a:lnTo>
                    <a:pt x="107708" y="65036"/>
                  </a:lnTo>
                  <a:lnTo>
                    <a:pt x="51752" y="331330"/>
                  </a:lnTo>
                  <a:lnTo>
                    <a:pt x="266331" y="331330"/>
                  </a:lnTo>
                  <a:lnTo>
                    <a:pt x="212534" y="65036"/>
                  </a:lnTo>
                  <a:close/>
                </a:path>
                <a:path w="320675" h="582930">
                  <a:moveTo>
                    <a:pt x="217995" y="0"/>
                  </a:moveTo>
                  <a:lnTo>
                    <a:pt x="102247" y="0"/>
                  </a:lnTo>
                  <a:lnTo>
                    <a:pt x="80180" y="4289"/>
                  </a:lnTo>
                  <a:lnTo>
                    <a:pt x="48162" y="33818"/>
                  </a:lnTo>
                  <a:lnTo>
                    <a:pt x="190" y="245922"/>
                  </a:lnTo>
                  <a:lnTo>
                    <a:pt x="0" y="254311"/>
                  </a:lnTo>
                  <a:lnTo>
                    <a:pt x="2781" y="261867"/>
                  </a:lnTo>
                  <a:lnTo>
                    <a:pt x="8048" y="267775"/>
                  </a:lnTo>
                  <a:lnTo>
                    <a:pt x="15316" y="271221"/>
                  </a:lnTo>
                  <a:lnTo>
                    <a:pt x="23276" y="271425"/>
                  </a:lnTo>
                  <a:lnTo>
                    <a:pt x="30446" y="268497"/>
                  </a:lnTo>
                  <a:lnTo>
                    <a:pt x="36052" y="262948"/>
                  </a:lnTo>
                  <a:lnTo>
                    <a:pt x="39319" y="255295"/>
                  </a:lnTo>
                  <a:lnTo>
                    <a:pt x="80378" y="65036"/>
                  </a:lnTo>
                  <a:lnTo>
                    <a:pt x="281012" y="65036"/>
                  </a:lnTo>
                  <a:lnTo>
                    <a:pt x="279031" y="55854"/>
                  </a:lnTo>
                  <a:lnTo>
                    <a:pt x="272080" y="33813"/>
                  </a:lnTo>
                  <a:lnTo>
                    <a:pt x="258591" y="16092"/>
                  </a:lnTo>
                  <a:lnTo>
                    <a:pt x="240062" y="4289"/>
                  </a:lnTo>
                  <a:lnTo>
                    <a:pt x="217995" y="0"/>
                  </a:lnTo>
                  <a:close/>
                </a:path>
                <a:path w="320675" h="582930">
                  <a:moveTo>
                    <a:pt x="281012" y="65036"/>
                  </a:moveTo>
                  <a:lnTo>
                    <a:pt x="239852" y="65036"/>
                  </a:lnTo>
                  <a:lnTo>
                    <a:pt x="280911" y="255295"/>
                  </a:lnTo>
                  <a:lnTo>
                    <a:pt x="284183" y="262948"/>
                  </a:lnTo>
                  <a:lnTo>
                    <a:pt x="289790" y="268497"/>
                  </a:lnTo>
                  <a:lnTo>
                    <a:pt x="296961" y="271425"/>
                  </a:lnTo>
                  <a:lnTo>
                    <a:pt x="304927" y="271221"/>
                  </a:lnTo>
                  <a:lnTo>
                    <a:pt x="312192" y="267775"/>
                  </a:lnTo>
                  <a:lnTo>
                    <a:pt x="317455" y="261867"/>
                  </a:lnTo>
                  <a:lnTo>
                    <a:pt x="320232" y="254311"/>
                  </a:lnTo>
                  <a:lnTo>
                    <a:pt x="320040" y="245922"/>
                  </a:lnTo>
                  <a:lnTo>
                    <a:pt x="281012" y="65036"/>
                  </a:lnTo>
                  <a:close/>
                </a:path>
              </a:pathLst>
            </a:custGeom>
            <a:solidFill>
              <a:srgbClr val="F7A600"/>
            </a:solidFill>
          </p:spPr>
          <p:txBody>
            <a:bodyPr wrap="square" lIns="0" tIns="0" rIns="0" bIns="0" rtlCol="0"/>
            <a:lstStyle/>
            <a:p>
              <a:endParaRPr/>
            </a:p>
          </p:txBody>
        </p:sp>
      </p:grpSp>
      <p:sp>
        <p:nvSpPr>
          <p:cNvPr id="30" name="Plus 3">
            <a:extLst>
              <a:ext uri="{FF2B5EF4-FFF2-40B4-BE49-F238E27FC236}">
                <a16:creationId xmlns:a16="http://schemas.microsoft.com/office/drawing/2014/main" id="{ADBC982C-157F-4AAA-B57D-FBFC12F75EA4}"/>
              </a:ext>
            </a:extLst>
          </p:cNvPr>
          <p:cNvSpPr/>
          <p:nvPr/>
        </p:nvSpPr>
        <p:spPr>
          <a:xfrm>
            <a:off x="3936103" y="2981574"/>
            <a:ext cx="270516" cy="301515"/>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lus 3">
            <a:extLst>
              <a:ext uri="{FF2B5EF4-FFF2-40B4-BE49-F238E27FC236}">
                <a16:creationId xmlns:a16="http://schemas.microsoft.com/office/drawing/2014/main" id="{80377B44-43A2-44E9-8154-509AE98B1BF1}"/>
              </a:ext>
            </a:extLst>
          </p:cNvPr>
          <p:cNvSpPr/>
          <p:nvPr/>
        </p:nvSpPr>
        <p:spPr>
          <a:xfrm>
            <a:off x="5570587" y="2981574"/>
            <a:ext cx="270516" cy="301515"/>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Plus 3">
            <a:extLst>
              <a:ext uri="{FF2B5EF4-FFF2-40B4-BE49-F238E27FC236}">
                <a16:creationId xmlns:a16="http://schemas.microsoft.com/office/drawing/2014/main" id="{7125F808-16C4-4387-AD89-3B4FE1888B3B}"/>
              </a:ext>
            </a:extLst>
          </p:cNvPr>
          <p:cNvSpPr/>
          <p:nvPr/>
        </p:nvSpPr>
        <p:spPr>
          <a:xfrm>
            <a:off x="7170787" y="2981574"/>
            <a:ext cx="270516" cy="301515"/>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Plus 3">
            <a:extLst>
              <a:ext uri="{FF2B5EF4-FFF2-40B4-BE49-F238E27FC236}">
                <a16:creationId xmlns:a16="http://schemas.microsoft.com/office/drawing/2014/main" id="{8AFBC57E-3E0D-4604-A862-F22735077BF1}"/>
              </a:ext>
            </a:extLst>
          </p:cNvPr>
          <p:cNvSpPr/>
          <p:nvPr/>
        </p:nvSpPr>
        <p:spPr>
          <a:xfrm>
            <a:off x="2065387" y="2981574"/>
            <a:ext cx="270516" cy="301515"/>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7130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5D9E6E-9208-45AB-ADAA-9281BFA6DD37}"/>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1A9E6416-87A0-4B03-82BE-04433482E860}"/>
              </a:ext>
            </a:extLst>
          </p:cNvPr>
          <p:cNvSpPr>
            <a:spLocks noGrp="1"/>
          </p:cNvSpPr>
          <p:nvPr>
            <p:ph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FB6BAB25-81F2-4683-9B00-476F5A3859E1}"/>
              </a:ext>
            </a:extLst>
          </p:cNvPr>
          <p:cNvSpPr>
            <a:spLocks noGrp="1"/>
          </p:cNvSpPr>
          <p:nvPr>
            <p:ph type="sldNum" sz="quarter" idx="12"/>
          </p:nvPr>
        </p:nvSpPr>
        <p:spPr/>
        <p:txBody>
          <a:bodyPr/>
          <a:lstStyle/>
          <a:p>
            <a:fld id="{E78A3978-DD47-48EE-B0CC-4F32FF94AE19}" type="slidenum">
              <a:rPr lang="pt-BR" smtClean="0"/>
              <a:pPr/>
              <a:t>24</a:t>
            </a:fld>
            <a:endParaRPr lang="pt-BR" dirty="0"/>
          </a:p>
        </p:txBody>
      </p:sp>
      <p:pic>
        <p:nvPicPr>
          <p:cNvPr id="5" name="Imagem 4">
            <a:extLst>
              <a:ext uri="{FF2B5EF4-FFF2-40B4-BE49-F238E27FC236}">
                <a16:creationId xmlns:a16="http://schemas.microsoft.com/office/drawing/2014/main" id="{8EA53C28-2FB7-42CA-A817-CA4D3379418D}"/>
              </a:ext>
            </a:extLst>
          </p:cNvPr>
          <p:cNvPicPr>
            <a:picLocks noChangeAspect="1"/>
          </p:cNvPicPr>
          <p:nvPr/>
        </p:nvPicPr>
        <p:blipFill>
          <a:blip r:embed="rId2"/>
          <a:stretch>
            <a:fillRect/>
          </a:stretch>
        </p:blipFill>
        <p:spPr>
          <a:xfrm>
            <a:off x="153402" y="2091928"/>
            <a:ext cx="8845439" cy="3263504"/>
          </a:xfrm>
          <a:prstGeom prst="rect">
            <a:avLst/>
          </a:prstGeom>
        </p:spPr>
      </p:pic>
    </p:spTree>
    <p:extLst>
      <p:ext uri="{BB962C8B-B14F-4D97-AF65-F5344CB8AC3E}">
        <p14:creationId xmlns:p14="http://schemas.microsoft.com/office/powerpoint/2010/main" val="287325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8EA003-6A75-4DA8-B9AA-84607CC96D80}"/>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B459986D-C522-4930-BAB5-B4F2C40F2059}"/>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68C7B8E0-8D90-4AD0-8B79-2926FB49117B}"/>
              </a:ext>
            </a:extLst>
          </p:cNvPr>
          <p:cNvSpPr>
            <a:spLocks noGrp="1"/>
          </p:cNvSpPr>
          <p:nvPr>
            <p:ph type="sldNum" sz="quarter" idx="12"/>
          </p:nvPr>
        </p:nvSpPr>
        <p:spPr/>
        <p:txBody>
          <a:bodyPr/>
          <a:lstStyle/>
          <a:p>
            <a:fld id="{E78A3978-DD47-48EE-B0CC-4F32FF94AE19}" type="slidenum">
              <a:rPr lang="pt-BR" smtClean="0"/>
              <a:pPr/>
              <a:t>25</a:t>
            </a:fld>
            <a:endParaRPr lang="pt-BR" dirty="0"/>
          </a:p>
        </p:txBody>
      </p:sp>
      <p:pic>
        <p:nvPicPr>
          <p:cNvPr id="5" name="Imagem 4">
            <a:extLst>
              <a:ext uri="{FF2B5EF4-FFF2-40B4-BE49-F238E27FC236}">
                <a16:creationId xmlns:a16="http://schemas.microsoft.com/office/drawing/2014/main" id="{D9A49260-1266-4D15-B0FA-F7EA2ECA080E}"/>
              </a:ext>
            </a:extLst>
          </p:cNvPr>
          <p:cNvPicPr>
            <a:picLocks noChangeAspect="1"/>
          </p:cNvPicPr>
          <p:nvPr/>
        </p:nvPicPr>
        <p:blipFill>
          <a:blip r:embed="rId2"/>
          <a:stretch>
            <a:fillRect/>
          </a:stretch>
        </p:blipFill>
        <p:spPr>
          <a:xfrm>
            <a:off x="132081" y="2127788"/>
            <a:ext cx="8879838" cy="3362184"/>
          </a:xfrm>
          <a:prstGeom prst="rect">
            <a:avLst/>
          </a:prstGeom>
        </p:spPr>
      </p:pic>
    </p:spTree>
    <p:extLst>
      <p:ext uri="{BB962C8B-B14F-4D97-AF65-F5344CB8AC3E}">
        <p14:creationId xmlns:p14="http://schemas.microsoft.com/office/powerpoint/2010/main" val="1964857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1C6148-AFEB-4D43-988D-7EE357AFAA16}"/>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493B4C0-33C1-4E8B-9102-29B68EC45AA1}"/>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E3E60BD1-D1CB-4D7F-9DAC-2A92986D59ED}"/>
              </a:ext>
            </a:extLst>
          </p:cNvPr>
          <p:cNvSpPr>
            <a:spLocks noGrp="1"/>
          </p:cNvSpPr>
          <p:nvPr>
            <p:ph type="sldNum" sz="quarter" idx="12"/>
          </p:nvPr>
        </p:nvSpPr>
        <p:spPr/>
        <p:txBody>
          <a:bodyPr/>
          <a:lstStyle/>
          <a:p>
            <a:fld id="{E78A3978-DD47-48EE-B0CC-4F32FF94AE19}" type="slidenum">
              <a:rPr lang="pt-BR" smtClean="0"/>
              <a:pPr/>
              <a:t>26</a:t>
            </a:fld>
            <a:endParaRPr lang="pt-BR" dirty="0"/>
          </a:p>
        </p:txBody>
      </p:sp>
      <p:pic>
        <p:nvPicPr>
          <p:cNvPr id="5" name="Imagem 4">
            <a:extLst>
              <a:ext uri="{FF2B5EF4-FFF2-40B4-BE49-F238E27FC236}">
                <a16:creationId xmlns:a16="http://schemas.microsoft.com/office/drawing/2014/main" id="{0057FC6A-B3B9-471B-87CE-2766ADD33A10}"/>
              </a:ext>
            </a:extLst>
          </p:cNvPr>
          <p:cNvPicPr>
            <a:picLocks noChangeAspect="1"/>
          </p:cNvPicPr>
          <p:nvPr/>
        </p:nvPicPr>
        <p:blipFill>
          <a:blip r:embed="rId2"/>
          <a:stretch>
            <a:fillRect/>
          </a:stretch>
        </p:blipFill>
        <p:spPr>
          <a:xfrm>
            <a:off x="142290" y="2153944"/>
            <a:ext cx="8664826" cy="3360980"/>
          </a:xfrm>
          <a:prstGeom prst="rect">
            <a:avLst/>
          </a:prstGeom>
        </p:spPr>
      </p:pic>
    </p:spTree>
    <p:extLst>
      <p:ext uri="{BB962C8B-B14F-4D97-AF65-F5344CB8AC3E}">
        <p14:creationId xmlns:p14="http://schemas.microsoft.com/office/powerpoint/2010/main" val="3172870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7DBDE3-F22D-44D4-AEC4-3D59CC389B08}"/>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9480BF3B-301A-43F1-8278-2466F4E91592}"/>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3529AE03-9338-4E4C-83F2-0BB8333A158E}"/>
              </a:ext>
            </a:extLst>
          </p:cNvPr>
          <p:cNvSpPr>
            <a:spLocks noGrp="1"/>
          </p:cNvSpPr>
          <p:nvPr>
            <p:ph type="sldNum" sz="quarter" idx="12"/>
          </p:nvPr>
        </p:nvSpPr>
        <p:spPr/>
        <p:txBody>
          <a:bodyPr/>
          <a:lstStyle/>
          <a:p>
            <a:fld id="{E78A3978-DD47-48EE-B0CC-4F32FF94AE19}" type="slidenum">
              <a:rPr lang="pt-BR" smtClean="0"/>
              <a:pPr/>
              <a:t>27</a:t>
            </a:fld>
            <a:endParaRPr lang="pt-BR" dirty="0"/>
          </a:p>
        </p:txBody>
      </p:sp>
      <p:pic>
        <p:nvPicPr>
          <p:cNvPr id="5" name="Imagem 4">
            <a:extLst>
              <a:ext uri="{FF2B5EF4-FFF2-40B4-BE49-F238E27FC236}">
                <a16:creationId xmlns:a16="http://schemas.microsoft.com/office/drawing/2014/main" id="{81D506AA-ADDD-4637-80A3-10F3F9E87E90}"/>
              </a:ext>
            </a:extLst>
          </p:cNvPr>
          <p:cNvPicPr>
            <a:picLocks noChangeAspect="1"/>
          </p:cNvPicPr>
          <p:nvPr/>
        </p:nvPicPr>
        <p:blipFill>
          <a:blip r:embed="rId2"/>
          <a:stretch>
            <a:fillRect/>
          </a:stretch>
        </p:blipFill>
        <p:spPr>
          <a:xfrm>
            <a:off x="125933" y="2105874"/>
            <a:ext cx="8753373" cy="3464047"/>
          </a:xfrm>
          <a:prstGeom prst="rect">
            <a:avLst/>
          </a:prstGeom>
        </p:spPr>
      </p:pic>
    </p:spTree>
    <p:extLst>
      <p:ext uri="{BB962C8B-B14F-4D97-AF65-F5344CB8AC3E}">
        <p14:creationId xmlns:p14="http://schemas.microsoft.com/office/powerpoint/2010/main" val="3004224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A1743A-B0A0-4C6A-8987-0D4DC416EF24}"/>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37201EFE-1DD6-4CE4-A605-A2F38BC52CD8}"/>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D8BDD421-E3B8-4C6A-96A2-4665FD7AE36C}"/>
              </a:ext>
            </a:extLst>
          </p:cNvPr>
          <p:cNvSpPr>
            <a:spLocks noGrp="1"/>
          </p:cNvSpPr>
          <p:nvPr>
            <p:ph type="sldNum" sz="quarter" idx="12"/>
          </p:nvPr>
        </p:nvSpPr>
        <p:spPr/>
        <p:txBody>
          <a:bodyPr/>
          <a:lstStyle/>
          <a:p>
            <a:fld id="{E78A3978-DD47-48EE-B0CC-4F32FF94AE19}" type="slidenum">
              <a:rPr lang="pt-BR" smtClean="0"/>
              <a:pPr/>
              <a:t>28</a:t>
            </a:fld>
            <a:endParaRPr lang="pt-BR" dirty="0"/>
          </a:p>
        </p:txBody>
      </p:sp>
      <p:pic>
        <p:nvPicPr>
          <p:cNvPr id="5" name="Imagem 4">
            <a:extLst>
              <a:ext uri="{FF2B5EF4-FFF2-40B4-BE49-F238E27FC236}">
                <a16:creationId xmlns:a16="http://schemas.microsoft.com/office/drawing/2014/main" id="{41D45C9C-83AA-47EC-BD22-D21B9DB990FE}"/>
              </a:ext>
            </a:extLst>
          </p:cNvPr>
          <p:cNvPicPr>
            <a:picLocks noChangeAspect="1"/>
          </p:cNvPicPr>
          <p:nvPr/>
        </p:nvPicPr>
        <p:blipFill>
          <a:blip r:embed="rId2"/>
          <a:stretch>
            <a:fillRect/>
          </a:stretch>
        </p:blipFill>
        <p:spPr>
          <a:xfrm>
            <a:off x="159462" y="2090566"/>
            <a:ext cx="8719844" cy="3545426"/>
          </a:xfrm>
          <a:prstGeom prst="rect">
            <a:avLst/>
          </a:prstGeom>
        </p:spPr>
      </p:pic>
    </p:spTree>
    <p:extLst>
      <p:ext uri="{BB962C8B-B14F-4D97-AF65-F5344CB8AC3E}">
        <p14:creationId xmlns:p14="http://schemas.microsoft.com/office/powerpoint/2010/main" val="2936616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28B9F9-00ED-4DC6-AF67-8712EEE52026}"/>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11D7CAF1-2A4A-49A7-974B-648CB18CF85A}"/>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4FD79D56-81D1-4327-B1EA-2766300B4C25}"/>
              </a:ext>
            </a:extLst>
          </p:cNvPr>
          <p:cNvSpPr>
            <a:spLocks noGrp="1"/>
          </p:cNvSpPr>
          <p:nvPr>
            <p:ph type="sldNum" sz="quarter" idx="12"/>
          </p:nvPr>
        </p:nvSpPr>
        <p:spPr/>
        <p:txBody>
          <a:bodyPr/>
          <a:lstStyle/>
          <a:p>
            <a:fld id="{E78A3978-DD47-48EE-B0CC-4F32FF94AE19}" type="slidenum">
              <a:rPr lang="pt-BR" smtClean="0"/>
              <a:pPr/>
              <a:t>29</a:t>
            </a:fld>
            <a:endParaRPr lang="pt-BR" dirty="0"/>
          </a:p>
        </p:txBody>
      </p:sp>
      <p:pic>
        <p:nvPicPr>
          <p:cNvPr id="5" name="Imagem 4">
            <a:extLst>
              <a:ext uri="{FF2B5EF4-FFF2-40B4-BE49-F238E27FC236}">
                <a16:creationId xmlns:a16="http://schemas.microsoft.com/office/drawing/2014/main" id="{E949E9B0-A494-4DFF-A860-03F1C8567578}"/>
              </a:ext>
            </a:extLst>
          </p:cNvPr>
          <p:cNvPicPr>
            <a:picLocks noChangeAspect="1"/>
          </p:cNvPicPr>
          <p:nvPr/>
        </p:nvPicPr>
        <p:blipFill>
          <a:blip r:embed="rId2"/>
          <a:stretch>
            <a:fillRect/>
          </a:stretch>
        </p:blipFill>
        <p:spPr>
          <a:xfrm>
            <a:off x="334038" y="2166938"/>
            <a:ext cx="8388857" cy="3397572"/>
          </a:xfrm>
          <a:prstGeom prst="rect">
            <a:avLst/>
          </a:prstGeom>
        </p:spPr>
      </p:pic>
    </p:spTree>
    <p:extLst>
      <p:ext uri="{BB962C8B-B14F-4D97-AF65-F5344CB8AC3E}">
        <p14:creationId xmlns:p14="http://schemas.microsoft.com/office/powerpoint/2010/main" val="376802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4783D80-B64C-4A9A-B970-00F0015EBD8C}"/>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nSpc>
                <a:spcPct val="90000"/>
              </a:lnSpc>
            </a:pPr>
            <a:r>
              <a:rPr lang="en-US" sz="4700">
                <a:solidFill>
                  <a:srgbClr val="FFFFFF"/>
                </a:solidFill>
              </a:rPr>
              <a:t>Evolução da Previdência</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Espaço Reservado para Conteúdo 5" descr="Uma imagem contendo pessoa, edifício, homem, hominídeo&#10;&#10;Descrição gerada automaticamente">
            <a:extLst>
              <a:ext uri="{FF2B5EF4-FFF2-40B4-BE49-F238E27FC236}">
                <a16:creationId xmlns:a16="http://schemas.microsoft.com/office/drawing/2014/main" id="{82F35FF1-C7E8-46F5-B4C3-6ED13A34D47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5442" y="2426818"/>
            <a:ext cx="2698404" cy="3997637"/>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Imagem 6" descr="Texto preto sobre fundo branco&#10;&#10;Descrição gerada automaticamente">
            <a:extLst>
              <a:ext uri="{FF2B5EF4-FFF2-40B4-BE49-F238E27FC236}">
                <a16:creationId xmlns:a16="http://schemas.microsoft.com/office/drawing/2014/main" id="{365B68CD-45D5-4139-9235-406D84300969}"/>
              </a:ext>
            </a:extLst>
          </p:cNvPr>
          <p:cNvPicPr>
            <a:picLocks noChangeAspect="1"/>
          </p:cNvPicPr>
          <p:nvPr/>
        </p:nvPicPr>
        <p:blipFill>
          <a:blip r:embed="rId3"/>
          <a:stretch>
            <a:fillRect/>
          </a:stretch>
        </p:blipFill>
        <p:spPr>
          <a:xfrm>
            <a:off x="4833804" y="3105987"/>
            <a:ext cx="4091938" cy="2639299"/>
          </a:xfrm>
          <a:prstGeom prst="rect">
            <a:avLst/>
          </a:prstGeom>
        </p:spPr>
      </p:pic>
      <p:sp>
        <p:nvSpPr>
          <p:cNvPr id="4" name="Espaço Reservado para Número de Slide 3">
            <a:extLst>
              <a:ext uri="{FF2B5EF4-FFF2-40B4-BE49-F238E27FC236}">
                <a16:creationId xmlns:a16="http://schemas.microsoft.com/office/drawing/2014/main" id="{12079CAD-E7E8-497E-A049-2D309844D1F9}"/>
              </a:ext>
            </a:extLst>
          </p:cNvPr>
          <p:cNvSpPr>
            <a:spLocks noGrp="1"/>
          </p:cNvSpPr>
          <p:nvPr>
            <p:ph type="sldNum" sz="quarter" idx="12"/>
          </p:nvPr>
        </p:nvSpPr>
        <p:spPr>
          <a:xfrm>
            <a:off x="6452507" y="6522430"/>
            <a:ext cx="2057400" cy="347472"/>
          </a:xfrm>
        </p:spPr>
        <p:txBody>
          <a:bodyPr vert="horz" lIns="91440" tIns="45720" rIns="91440" bIns="45720" rtlCol="0" anchor="ctr">
            <a:normAutofit/>
          </a:bodyPr>
          <a:lstStyle/>
          <a:p>
            <a:pPr>
              <a:spcAft>
                <a:spcPts val="600"/>
              </a:spcAft>
            </a:pPr>
            <a:fld id="{E78A3978-DD47-48EE-B0CC-4F32FF94AE19}" type="slidenum">
              <a:rPr lang="en-US">
                <a:solidFill>
                  <a:srgbClr val="898989"/>
                </a:solidFill>
              </a:rPr>
              <a:pPr>
                <a:spcAft>
                  <a:spcPts val="600"/>
                </a:spcAft>
              </a:pPr>
              <a:t>3</a:t>
            </a:fld>
            <a:endParaRPr lang="en-US">
              <a:solidFill>
                <a:srgbClr val="898989"/>
              </a:solidFill>
            </a:endParaRPr>
          </a:p>
        </p:txBody>
      </p:sp>
    </p:spTree>
    <p:extLst>
      <p:ext uri="{BB962C8B-B14F-4D97-AF65-F5344CB8AC3E}">
        <p14:creationId xmlns:p14="http://schemas.microsoft.com/office/powerpoint/2010/main" val="848469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AGENDA</a:t>
            </a:r>
          </a:p>
        </p:txBody>
      </p:sp>
      <p:sp>
        <p:nvSpPr>
          <p:cNvPr id="3" name="Espaço Reservado para Conteúdo 2"/>
          <p:cNvSpPr>
            <a:spLocks noGrp="1"/>
          </p:cNvSpPr>
          <p:nvPr>
            <p:ph idx="1"/>
          </p:nvPr>
        </p:nvSpPr>
        <p:spPr/>
        <p:txBody>
          <a:bodyPr/>
          <a:lstStyle/>
          <a:p>
            <a:pPr marL="0" indent="0">
              <a:buNone/>
            </a:pPr>
            <a:endParaRPr lang="pt-BR" dirty="0"/>
          </a:p>
          <a:p>
            <a:pPr marL="0" indent="0">
              <a:buNone/>
            </a:pPr>
            <a:endParaRPr lang="pt-BR" dirty="0"/>
          </a:p>
          <a:p>
            <a:pPr marL="0" indent="0">
              <a:buNone/>
            </a:pPr>
            <a:endParaRPr lang="pt-BR" dirty="0"/>
          </a:p>
          <a:p>
            <a:pPr marL="0" indent="0" algn="ctr">
              <a:buNone/>
            </a:pPr>
            <a:r>
              <a:rPr lang="pt-BR" dirty="0"/>
              <a:t>O que permaneceu?</a:t>
            </a:r>
          </a:p>
          <a:p>
            <a:endParaRPr lang="pt-BR" dirty="0"/>
          </a:p>
        </p:txBody>
      </p:sp>
    </p:spTree>
    <p:extLst>
      <p:ext uri="{BB962C8B-B14F-4D97-AF65-F5344CB8AC3E}">
        <p14:creationId xmlns:p14="http://schemas.microsoft.com/office/powerpoint/2010/main" val="3402700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182801-0A81-42AD-980E-7CEDD056DB97}"/>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id="{0E056354-04E7-41A5-AAFE-29CA373E41F8}"/>
              </a:ext>
            </a:extLst>
          </p:cNvPr>
          <p:cNvSpPr>
            <a:spLocks noGrp="1"/>
          </p:cNvSpPr>
          <p:nvPr>
            <p:ph idx="1"/>
          </p:nvPr>
        </p:nvSpPr>
        <p:spPr>
          <a:xfrm>
            <a:off x="457200" y="274638"/>
            <a:ext cx="8229600" cy="5851525"/>
          </a:xfrm>
        </p:spPr>
        <p:txBody>
          <a:bodyPr>
            <a:normAutofit fontScale="92500" lnSpcReduction="20000"/>
          </a:bodyPr>
          <a:lstStyle/>
          <a:p>
            <a:pPr marL="0" indent="0" algn="just">
              <a:buNone/>
            </a:pPr>
            <a:r>
              <a:rPr lang="pt-BR" sz="3400" dirty="0"/>
              <a:t>Art. 40. </a:t>
            </a:r>
            <a:r>
              <a:rPr lang="pt-BR" sz="3400" dirty="0" err="1"/>
              <a:t>O</a:t>
            </a:r>
            <a:r>
              <a:rPr lang="pt-BR" sz="3400" strike="sngStrike" dirty="0" err="1"/>
              <a:t>Aos</a:t>
            </a:r>
            <a:r>
              <a:rPr lang="pt-BR" sz="3400" dirty="0"/>
              <a:t> regime próprio de previdência social dos servidores titulares de cargos efetivos </a:t>
            </a:r>
            <a:r>
              <a:rPr lang="pt-BR" sz="3400" dirty="0" err="1"/>
              <a:t>terá</a:t>
            </a:r>
            <a:r>
              <a:rPr lang="pt-BR" sz="3400" strike="sngStrike" dirty="0" err="1"/>
              <a:t>da</a:t>
            </a:r>
            <a:r>
              <a:rPr lang="pt-BR" sz="3400" dirty="0"/>
              <a:t> caráter contributivo e </a:t>
            </a:r>
            <a:r>
              <a:rPr lang="pt-BR" sz="3400" dirty="0" err="1"/>
              <a:t>solidário</a:t>
            </a:r>
            <a:r>
              <a:rPr lang="pt-BR" sz="3400" strike="sngStrike" dirty="0" err="1"/>
              <a:t>União</a:t>
            </a:r>
            <a:r>
              <a:rPr lang="pt-BR" sz="3400" dirty="0"/>
              <a:t>, </a:t>
            </a:r>
            <a:r>
              <a:rPr lang="pt-BR" sz="3400" dirty="0" err="1"/>
              <a:t>mediante</a:t>
            </a:r>
            <a:r>
              <a:rPr lang="pt-BR" sz="3400" strike="sngStrike" dirty="0" err="1"/>
              <a:t>dos</a:t>
            </a:r>
            <a:r>
              <a:rPr lang="pt-BR" sz="3400" dirty="0"/>
              <a:t> contribuição do respectivo ente </a:t>
            </a:r>
            <a:r>
              <a:rPr lang="pt-BR" sz="3400" dirty="0" err="1"/>
              <a:t>federativo</a:t>
            </a:r>
            <a:r>
              <a:rPr lang="pt-BR" sz="3400" strike="sngStrike" dirty="0" err="1"/>
              <a:t>Estados</a:t>
            </a:r>
            <a:r>
              <a:rPr lang="pt-BR" sz="3400" dirty="0"/>
              <a:t>, de</a:t>
            </a:r>
            <a:r>
              <a:rPr lang="pt-BR" sz="3400" strike="sngStrike" dirty="0"/>
              <a:t>do</a:t>
            </a:r>
            <a:r>
              <a:rPr lang="pt-BR" sz="3400" dirty="0"/>
              <a:t> </a:t>
            </a:r>
            <a:r>
              <a:rPr lang="pt-BR" sz="3400" dirty="0" err="1"/>
              <a:t>servidores</a:t>
            </a:r>
            <a:r>
              <a:rPr lang="pt-BR" sz="3400" strike="sngStrike" dirty="0" err="1"/>
              <a:t>Distrito</a:t>
            </a:r>
            <a:r>
              <a:rPr lang="pt-BR" sz="3400" dirty="0"/>
              <a:t> </a:t>
            </a:r>
            <a:r>
              <a:rPr lang="pt-BR" sz="3400" dirty="0" err="1"/>
              <a:t>ativos,</a:t>
            </a:r>
            <a:r>
              <a:rPr lang="pt-BR" sz="3400" strike="sngStrike" dirty="0" err="1"/>
              <a:t>Federal</a:t>
            </a:r>
            <a:r>
              <a:rPr lang="pt-BR" sz="3400" dirty="0"/>
              <a:t> de aposentados e de</a:t>
            </a:r>
            <a:r>
              <a:rPr lang="pt-BR" sz="3400" strike="sngStrike" dirty="0"/>
              <a:t>dos</a:t>
            </a:r>
            <a:r>
              <a:rPr lang="pt-BR" sz="3400" dirty="0"/>
              <a:t> </a:t>
            </a:r>
            <a:r>
              <a:rPr lang="pt-BR" sz="3400" dirty="0" err="1"/>
              <a:t>pensionistas</a:t>
            </a:r>
            <a:r>
              <a:rPr lang="pt-BR" sz="3400" strike="sngStrike" dirty="0" err="1"/>
              <a:t>Municípios</a:t>
            </a:r>
            <a:r>
              <a:rPr lang="pt-BR" sz="3400" dirty="0"/>
              <a:t>, </a:t>
            </a:r>
            <a:r>
              <a:rPr lang="pt-BR" sz="3400" dirty="0" err="1"/>
              <a:t>observados</a:t>
            </a:r>
            <a:r>
              <a:rPr lang="pt-BR" sz="3400" strike="sngStrike" dirty="0" err="1"/>
              <a:t>incluídas</a:t>
            </a:r>
            <a:r>
              <a:rPr lang="pt-BR" sz="3400" dirty="0"/>
              <a:t> </a:t>
            </a:r>
            <a:r>
              <a:rPr lang="pt-BR" sz="3400" dirty="0" err="1"/>
              <a:t>critérios</a:t>
            </a:r>
            <a:r>
              <a:rPr lang="pt-BR" sz="3400" strike="sngStrike" dirty="0" err="1"/>
              <a:t>suas</a:t>
            </a:r>
            <a:r>
              <a:rPr lang="pt-BR" sz="3400" dirty="0"/>
              <a:t> </a:t>
            </a:r>
            <a:r>
              <a:rPr lang="pt-BR" sz="3400" dirty="0" err="1"/>
              <a:t>que</a:t>
            </a:r>
            <a:r>
              <a:rPr lang="pt-BR" sz="3400" strike="sngStrike" dirty="0" err="1"/>
              <a:t>autarquias</a:t>
            </a:r>
            <a:r>
              <a:rPr lang="pt-BR" sz="3400" dirty="0"/>
              <a:t> preservem o equilíbrio financeiro e </a:t>
            </a:r>
            <a:r>
              <a:rPr lang="pt-BR" sz="3400" strike="sngStrike" dirty="0"/>
              <a:t>fundações, é assegurado regime de previdência de caráter contributivo e solidário, mediante contribuição do respectivo ente público, dos servidores ativos e inativos e dos pensionistas, observados critérios que preservem o equilíbrio financeiro e </a:t>
            </a:r>
            <a:r>
              <a:rPr lang="pt-BR" sz="3400" dirty="0"/>
              <a:t>atuarial</a:t>
            </a:r>
            <a:r>
              <a:rPr lang="pt-BR" sz="3400" strike="sngStrike" dirty="0"/>
              <a:t> e o disposto neste artigo</a:t>
            </a:r>
            <a:r>
              <a:rPr lang="pt-BR" sz="3400" dirty="0"/>
              <a:t>. </a:t>
            </a:r>
          </a:p>
          <a:p>
            <a:endParaRPr lang="pt-BR" dirty="0"/>
          </a:p>
          <a:p>
            <a:endParaRPr lang="pt-BR" dirty="0"/>
          </a:p>
        </p:txBody>
      </p:sp>
    </p:spTree>
    <p:extLst>
      <p:ext uri="{BB962C8B-B14F-4D97-AF65-F5344CB8AC3E}">
        <p14:creationId xmlns:p14="http://schemas.microsoft.com/office/powerpoint/2010/main" val="156622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182801-0A81-42AD-980E-7CEDD056DB97}"/>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id="{0E056354-04E7-41A5-AAFE-29CA373E41F8}"/>
              </a:ext>
            </a:extLst>
          </p:cNvPr>
          <p:cNvSpPr>
            <a:spLocks noGrp="1"/>
          </p:cNvSpPr>
          <p:nvPr>
            <p:ph idx="1"/>
          </p:nvPr>
        </p:nvSpPr>
        <p:spPr>
          <a:xfrm>
            <a:off x="457200" y="274638"/>
            <a:ext cx="8229600" cy="5851525"/>
          </a:xfrm>
        </p:spPr>
        <p:txBody>
          <a:bodyPr>
            <a:normAutofit fontScale="85000" lnSpcReduction="20000"/>
          </a:bodyPr>
          <a:lstStyle/>
          <a:p>
            <a:pPr marL="0" indent="0" algn="just">
              <a:buNone/>
            </a:pPr>
            <a:r>
              <a:rPr lang="pt-BR" sz="3500" dirty="0"/>
              <a:t>Art. 40. </a:t>
            </a:r>
            <a:r>
              <a:rPr lang="pt-BR" sz="3500" dirty="0" err="1"/>
              <a:t>O</a:t>
            </a:r>
            <a:r>
              <a:rPr lang="pt-BR" sz="3500" strike="sngStrike" dirty="0" err="1"/>
              <a:t>Aos</a:t>
            </a:r>
            <a:r>
              <a:rPr lang="pt-BR" sz="3500" dirty="0"/>
              <a:t> regime próprio de previdência social dos servidores titulares de cargos efetivos </a:t>
            </a:r>
            <a:r>
              <a:rPr lang="pt-BR" sz="3500" dirty="0" err="1"/>
              <a:t>terá</a:t>
            </a:r>
            <a:r>
              <a:rPr lang="pt-BR" sz="3500" strike="sngStrike" dirty="0" err="1"/>
              <a:t>da</a:t>
            </a:r>
            <a:r>
              <a:rPr lang="pt-BR" sz="3500" dirty="0"/>
              <a:t> caráter contributivo e </a:t>
            </a:r>
            <a:r>
              <a:rPr lang="pt-BR" sz="3500" dirty="0" err="1"/>
              <a:t>solidário</a:t>
            </a:r>
            <a:r>
              <a:rPr lang="pt-BR" sz="3500" strike="sngStrike" dirty="0" err="1"/>
              <a:t>União</a:t>
            </a:r>
            <a:r>
              <a:rPr lang="pt-BR" sz="3500" dirty="0"/>
              <a:t>, </a:t>
            </a:r>
            <a:r>
              <a:rPr lang="pt-BR" sz="3500" dirty="0" err="1"/>
              <a:t>mediante</a:t>
            </a:r>
            <a:r>
              <a:rPr lang="pt-BR" sz="3500" strike="sngStrike" dirty="0" err="1"/>
              <a:t>dos</a:t>
            </a:r>
            <a:r>
              <a:rPr lang="pt-BR" sz="3500" dirty="0"/>
              <a:t> contribuição do respectivo ente </a:t>
            </a:r>
            <a:r>
              <a:rPr lang="pt-BR" sz="3500" dirty="0" err="1"/>
              <a:t>federativo</a:t>
            </a:r>
            <a:r>
              <a:rPr lang="pt-BR" sz="3500" strike="sngStrike" dirty="0" err="1"/>
              <a:t>Estados</a:t>
            </a:r>
            <a:r>
              <a:rPr lang="pt-BR" sz="3500" dirty="0"/>
              <a:t>, de</a:t>
            </a:r>
            <a:r>
              <a:rPr lang="pt-BR" sz="3500" strike="sngStrike" dirty="0"/>
              <a:t>do</a:t>
            </a:r>
            <a:r>
              <a:rPr lang="pt-BR" sz="3500" dirty="0"/>
              <a:t> </a:t>
            </a:r>
            <a:r>
              <a:rPr lang="pt-BR" sz="3500" dirty="0" err="1"/>
              <a:t>servidores</a:t>
            </a:r>
            <a:r>
              <a:rPr lang="pt-BR" sz="3500" strike="sngStrike" dirty="0" err="1"/>
              <a:t>Distrito</a:t>
            </a:r>
            <a:r>
              <a:rPr lang="pt-BR" sz="3500" dirty="0"/>
              <a:t> </a:t>
            </a:r>
            <a:r>
              <a:rPr lang="pt-BR" sz="3500" dirty="0" err="1"/>
              <a:t>ativos,</a:t>
            </a:r>
            <a:r>
              <a:rPr lang="pt-BR" sz="3500" strike="sngStrike" dirty="0" err="1"/>
              <a:t>Federal</a:t>
            </a:r>
            <a:r>
              <a:rPr lang="pt-BR" sz="3500" dirty="0"/>
              <a:t> de aposentados e de</a:t>
            </a:r>
            <a:r>
              <a:rPr lang="pt-BR" sz="3500" strike="sngStrike" dirty="0"/>
              <a:t>dos</a:t>
            </a:r>
            <a:r>
              <a:rPr lang="pt-BR" sz="3500" dirty="0"/>
              <a:t> </a:t>
            </a:r>
            <a:r>
              <a:rPr lang="pt-BR" sz="3500" dirty="0" err="1"/>
              <a:t>pensionistas</a:t>
            </a:r>
            <a:r>
              <a:rPr lang="pt-BR" sz="3500" strike="sngStrike" dirty="0" err="1"/>
              <a:t>Municípios</a:t>
            </a:r>
            <a:r>
              <a:rPr lang="pt-BR" sz="3500" dirty="0"/>
              <a:t>, </a:t>
            </a:r>
            <a:r>
              <a:rPr lang="pt-BR" sz="3500" dirty="0" err="1"/>
              <a:t>observados</a:t>
            </a:r>
            <a:r>
              <a:rPr lang="pt-BR" sz="3500" strike="sngStrike" dirty="0" err="1"/>
              <a:t>incluídas</a:t>
            </a:r>
            <a:r>
              <a:rPr lang="pt-BR" sz="3500" dirty="0"/>
              <a:t> </a:t>
            </a:r>
            <a:r>
              <a:rPr lang="pt-BR" sz="3500" dirty="0" err="1"/>
              <a:t>critérios</a:t>
            </a:r>
            <a:r>
              <a:rPr lang="pt-BR" sz="3500" strike="sngStrike" dirty="0" err="1"/>
              <a:t>suas</a:t>
            </a:r>
            <a:r>
              <a:rPr lang="pt-BR" sz="3500" dirty="0"/>
              <a:t> </a:t>
            </a:r>
            <a:r>
              <a:rPr lang="pt-BR" sz="3500" dirty="0" err="1"/>
              <a:t>que</a:t>
            </a:r>
            <a:r>
              <a:rPr lang="pt-BR" sz="3500" strike="sngStrike" dirty="0" err="1"/>
              <a:t>autarquias</a:t>
            </a:r>
            <a:r>
              <a:rPr lang="pt-BR" sz="3400" dirty="0"/>
              <a:t> </a:t>
            </a:r>
            <a:r>
              <a:rPr lang="pt-BR" sz="4200" b="1" dirty="0">
                <a:highlight>
                  <a:srgbClr val="FFFF00"/>
                </a:highlight>
              </a:rPr>
              <a:t>preservem o equilíbrio financeiro</a:t>
            </a:r>
            <a:r>
              <a:rPr lang="pt-BR" sz="3400" dirty="0">
                <a:highlight>
                  <a:srgbClr val="FFFF00"/>
                </a:highlight>
              </a:rPr>
              <a:t> </a:t>
            </a:r>
            <a:r>
              <a:rPr lang="pt-BR" sz="4200" b="1" dirty="0">
                <a:highlight>
                  <a:srgbClr val="FFFF00"/>
                </a:highlight>
              </a:rPr>
              <a:t>e</a:t>
            </a:r>
            <a:r>
              <a:rPr lang="pt-BR" sz="3400" dirty="0">
                <a:highlight>
                  <a:srgbClr val="FFFF00"/>
                </a:highlight>
              </a:rPr>
              <a:t> </a:t>
            </a:r>
            <a:r>
              <a:rPr lang="pt-BR" sz="3500" strike="sngStrike" dirty="0"/>
              <a:t>fundações, é assegurado regime de previdência de caráter contributivo e solidário, mediante contribuição do respectivo ente público, dos servidores ativos e inativos e dos pensionistas, observados critérios que preservem o equilíbrio financeiro e </a:t>
            </a:r>
            <a:r>
              <a:rPr lang="pt-BR" sz="4200" b="1" dirty="0">
                <a:highlight>
                  <a:srgbClr val="FFFF00"/>
                </a:highlight>
              </a:rPr>
              <a:t>atuarial</a:t>
            </a:r>
            <a:r>
              <a:rPr lang="pt-BR" sz="3500" strike="sngStrike" dirty="0"/>
              <a:t> e o disposto neste artigo</a:t>
            </a:r>
            <a:r>
              <a:rPr lang="pt-BR" sz="3400" dirty="0"/>
              <a:t>. </a:t>
            </a:r>
          </a:p>
          <a:p>
            <a:endParaRPr lang="pt-BR" dirty="0"/>
          </a:p>
          <a:p>
            <a:endParaRPr lang="pt-BR" dirty="0"/>
          </a:p>
        </p:txBody>
      </p:sp>
    </p:spTree>
    <p:extLst>
      <p:ext uri="{BB962C8B-B14F-4D97-AF65-F5344CB8AC3E}">
        <p14:creationId xmlns:p14="http://schemas.microsoft.com/office/powerpoint/2010/main" val="3234165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AGENDA</a:t>
            </a:r>
          </a:p>
        </p:txBody>
      </p:sp>
      <p:sp>
        <p:nvSpPr>
          <p:cNvPr id="3" name="Espaço Reservado para Conteúdo 2"/>
          <p:cNvSpPr>
            <a:spLocks noGrp="1"/>
          </p:cNvSpPr>
          <p:nvPr>
            <p:ph idx="1"/>
          </p:nvPr>
        </p:nvSpPr>
        <p:spPr/>
        <p:txBody>
          <a:bodyPr/>
          <a:lstStyle/>
          <a:p>
            <a:pPr marL="0" indent="0">
              <a:buNone/>
            </a:pPr>
            <a:endParaRPr lang="pt-BR" dirty="0"/>
          </a:p>
          <a:p>
            <a:pPr marL="0" indent="0">
              <a:buNone/>
            </a:pPr>
            <a:endParaRPr lang="pt-BR" dirty="0"/>
          </a:p>
          <a:p>
            <a:pPr marL="0" indent="0">
              <a:buNone/>
            </a:pPr>
            <a:endParaRPr lang="pt-BR" dirty="0"/>
          </a:p>
          <a:p>
            <a:pPr marL="0" indent="0" algn="ctr">
              <a:buNone/>
            </a:pPr>
            <a:r>
              <a:rPr lang="pt-BR" dirty="0"/>
              <a:t>Contribuição social é tributo ou não?</a:t>
            </a:r>
          </a:p>
          <a:p>
            <a:endParaRPr lang="pt-BR" dirty="0"/>
          </a:p>
        </p:txBody>
      </p:sp>
    </p:spTree>
    <p:extLst>
      <p:ext uri="{BB962C8B-B14F-4D97-AF65-F5344CB8AC3E}">
        <p14:creationId xmlns:p14="http://schemas.microsoft.com/office/powerpoint/2010/main" val="1101901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1EA38D-655D-4D71-AD0C-D9C1E9CBBCF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2BB8413E-AFC3-4F0F-A905-C7A4F560C680}"/>
              </a:ext>
            </a:extLst>
          </p:cNvPr>
          <p:cNvSpPr>
            <a:spLocks noGrp="1"/>
          </p:cNvSpPr>
          <p:nvPr>
            <p:ph idx="1"/>
          </p:nvPr>
        </p:nvSpPr>
        <p:spPr>
          <a:xfrm>
            <a:off x="179512" y="274638"/>
            <a:ext cx="8784976" cy="5851525"/>
          </a:xfrm>
        </p:spPr>
        <p:txBody>
          <a:bodyPr>
            <a:noAutofit/>
          </a:bodyPr>
          <a:lstStyle/>
          <a:p>
            <a:pPr marL="0" indent="0" algn="just">
              <a:buNone/>
            </a:pPr>
            <a:r>
              <a:rPr lang="pt-BR" sz="2700" dirty="0"/>
              <a:t>Art. 149. (artigo das contribuições)...</a:t>
            </a:r>
          </a:p>
          <a:p>
            <a:pPr marL="0" indent="0" algn="just">
              <a:buNone/>
            </a:pPr>
            <a:r>
              <a:rPr lang="pt-BR" sz="2700" dirty="0"/>
              <a:t>§ 1º </a:t>
            </a:r>
            <a:r>
              <a:rPr lang="pt-BR" sz="2700" b="1" u="sng" dirty="0"/>
              <a:t>Os Estados, o Distrito Federal e os Municípios instituirão contribuição, cobrada de seus servidores</a:t>
            </a:r>
            <a:r>
              <a:rPr lang="pt-BR" sz="2700" dirty="0"/>
              <a:t>, para o custeio, em benefício destes, do regime previdenciário de que trata o art. 40, cuja alíquota não será inferior à da contribuição dos servidores titulares de cargos efetivos da União.</a:t>
            </a:r>
          </a:p>
          <a:p>
            <a:pPr marL="0" indent="0" algn="just">
              <a:buNone/>
            </a:pPr>
            <a:endParaRPr lang="pt-BR" sz="2700" dirty="0"/>
          </a:p>
          <a:p>
            <a:pPr marL="0" indent="0" algn="just">
              <a:buNone/>
            </a:pPr>
            <a:r>
              <a:rPr lang="pt-BR" sz="2700" dirty="0"/>
              <a:t>§ 1º A União, os Estados, o Distrito Federal e os Municípios instituirão, por meio de lei, </a:t>
            </a:r>
            <a:r>
              <a:rPr lang="pt-BR" sz="2700" b="1" u="sng" dirty="0"/>
              <a:t>contribuições</a:t>
            </a:r>
            <a:r>
              <a:rPr lang="pt-BR" sz="2700" dirty="0"/>
              <a:t> para custeio de regime próprio de previdência social, </a:t>
            </a:r>
            <a:r>
              <a:rPr lang="pt-BR" sz="2700" b="1" u="sng" dirty="0"/>
              <a:t>cobradas dos servidores ativos, dos aposentados e dos pensionistas</a:t>
            </a:r>
            <a:r>
              <a:rPr lang="pt-BR" sz="2700" dirty="0"/>
              <a:t>, que poderão ter alíquotas progressivas de acordo com o valor da base de contribuição ou dos proventos de aposentadoria e de pensões. </a:t>
            </a:r>
          </a:p>
        </p:txBody>
      </p:sp>
    </p:spTree>
    <p:extLst>
      <p:ext uri="{BB962C8B-B14F-4D97-AF65-F5344CB8AC3E}">
        <p14:creationId xmlns:p14="http://schemas.microsoft.com/office/powerpoint/2010/main" val="3087554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1EA38D-655D-4D71-AD0C-D9C1E9CBBCF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2BB8413E-AFC3-4F0F-A905-C7A4F560C680}"/>
              </a:ext>
            </a:extLst>
          </p:cNvPr>
          <p:cNvSpPr>
            <a:spLocks noGrp="1"/>
          </p:cNvSpPr>
          <p:nvPr>
            <p:ph idx="1"/>
          </p:nvPr>
        </p:nvSpPr>
        <p:spPr>
          <a:xfrm>
            <a:off x="179512" y="274638"/>
            <a:ext cx="8784976" cy="6308724"/>
          </a:xfrm>
        </p:spPr>
        <p:txBody>
          <a:bodyPr>
            <a:noAutofit/>
          </a:bodyPr>
          <a:lstStyle/>
          <a:p>
            <a:pPr marL="0" indent="0" algn="ctr">
              <a:buNone/>
            </a:pPr>
            <a:r>
              <a:rPr lang="pt-BR" dirty="0"/>
              <a:t>Seção II - DAS LIMITAÇÕES DO PODER DE TRIBUTAR</a:t>
            </a:r>
          </a:p>
          <a:p>
            <a:pPr marL="0" indent="0" algn="just">
              <a:buNone/>
            </a:pPr>
            <a:endParaRPr lang="pt-BR" dirty="0"/>
          </a:p>
          <a:p>
            <a:pPr marL="0" indent="0" algn="just">
              <a:buNone/>
            </a:pPr>
            <a:r>
              <a:rPr lang="pt-BR" dirty="0"/>
              <a:t>Art. 150. Sem prejuízo de outras garantias asseguradas ao contribuinte, é vedado à União, aos Estados, ao Distrito Federal e aos Municípios:</a:t>
            </a:r>
          </a:p>
          <a:p>
            <a:pPr marL="0" indent="0" algn="just">
              <a:buNone/>
            </a:pPr>
            <a:r>
              <a:rPr lang="pt-BR" dirty="0"/>
              <a:t>III - cobrar tributos:</a:t>
            </a:r>
          </a:p>
          <a:p>
            <a:pPr marL="0" indent="0" algn="just">
              <a:buNone/>
            </a:pPr>
            <a:r>
              <a:rPr lang="pt-BR" dirty="0"/>
              <a:t>b) no mesmo exercício financeiro em que haja sido publicada a lei que os instituiu ou aumentou; </a:t>
            </a:r>
          </a:p>
          <a:p>
            <a:pPr marL="0" indent="0" algn="just">
              <a:buNone/>
            </a:pPr>
            <a:r>
              <a:rPr lang="pt-BR" dirty="0"/>
              <a:t>c) antes de decorridos noventa dias da data em que haja sido publicada a lei que os instituiu ou aumentou, observado o disposto na alínea b;</a:t>
            </a:r>
          </a:p>
        </p:txBody>
      </p:sp>
    </p:spTree>
    <p:extLst>
      <p:ext uri="{BB962C8B-B14F-4D97-AF65-F5344CB8AC3E}">
        <p14:creationId xmlns:p14="http://schemas.microsoft.com/office/powerpoint/2010/main" val="2459793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1EA38D-655D-4D71-AD0C-D9C1E9CBBCF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2BB8413E-AFC3-4F0F-A905-C7A4F560C680}"/>
              </a:ext>
            </a:extLst>
          </p:cNvPr>
          <p:cNvSpPr>
            <a:spLocks noGrp="1"/>
          </p:cNvSpPr>
          <p:nvPr>
            <p:ph idx="1"/>
          </p:nvPr>
        </p:nvSpPr>
        <p:spPr>
          <a:xfrm>
            <a:off x="179512" y="274638"/>
            <a:ext cx="8784976" cy="5851525"/>
          </a:xfrm>
        </p:spPr>
        <p:txBody>
          <a:bodyPr>
            <a:noAutofit/>
          </a:bodyPr>
          <a:lstStyle/>
          <a:p>
            <a:pPr marL="0" indent="0" algn="just">
              <a:buNone/>
            </a:pPr>
            <a:r>
              <a:rPr lang="pt-BR" sz="3100" dirty="0"/>
              <a:t>Art. 195. A seguridade social será financiada por toda a sociedade, de forma direta e indireta, nos termos da lei, mediante recursos provenientes dos orçamentos da União, dos Estados, do Distrito Federal e dos Municípios, e das seguintes contribuições sociais:</a:t>
            </a:r>
          </a:p>
          <a:p>
            <a:pPr marL="0" indent="0" algn="just">
              <a:buNone/>
            </a:pPr>
            <a:endParaRPr lang="pt-BR" sz="3100" dirty="0"/>
          </a:p>
          <a:p>
            <a:pPr marL="0" indent="0" algn="just">
              <a:buNone/>
            </a:pPr>
            <a:r>
              <a:rPr lang="pt-BR" sz="3100" dirty="0"/>
              <a:t>§ 6º </a:t>
            </a:r>
            <a:r>
              <a:rPr lang="pt-BR" sz="3100" b="1" u="sng" dirty="0"/>
              <a:t>As contribuições sociais de que trata este artigo só poderão ser exigidas após decorridos noventa dias da data da publicação da lei que as houver instituído ou modificado</a:t>
            </a:r>
            <a:r>
              <a:rPr lang="pt-BR" sz="3100" dirty="0"/>
              <a:t>, não se lhes aplicando o disposto no art. 150, III, "b". </a:t>
            </a:r>
          </a:p>
        </p:txBody>
      </p:sp>
    </p:spTree>
    <p:extLst>
      <p:ext uri="{BB962C8B-B14F-4D97-AF65-F5344CB8AC3E}">
        <p14:creationId xmlns:p14="http://schemas.microsoft.com/office/powerpoint/2010/main" val="3158227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1EA38D-655D-4D71-AD0C-D9C1E9CBBCF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2BB8413E-AFC3-4F0F-A905-C7A4F560C680}"/>
              </a:ext>
            </a:extLst>
          </p:cNvPr>
          <p:cNvSpPr>
            <a:spLocks noGrp="1"/>
          </p:cNvSpPr>
          <p:nvPr>
            <p:ph idx="1"/>
          </p:nvPr>
        </p:nvSpPr>
        <p:spPr>
          <a:xfrm>
            <a:off x="179512" y="274638"/>
            <a:ext cx="8784976" cy="5851525"/>
          </a:xfrm>
        </p:spPr>
        <p:txBody>
          <a:bodyPr>
            <a:noAutofit/>
          </a:bodyPr>
          <a:lstStyle/>
          <a:p>
            <a:pPr marL="0" indent="0" algn="just">
              <a:buNone/>
            </a:pPr>
            <a:r>
              <a:rPr lang="pt-BR" sz="3100" dirty="0"/>
              <a:t>14. Pelo exposto, julgo procedente o pedido para “impedir que a União, (pelo) Ministério da Previdência Social, deixe de emitir, em favor do Autor, o Certificado de Regularidade Previdenciária – CRP” quando a recusa fundar-se, unicamente, em </a:t>
            </a:r>
            <a:r>
              <a:rPr lang="pt-BR" sz="3100" b="1" u="sng" dirty="0"/>
              <a:t>interpretação equivocada</a:t>
            </a:r>
            <a:r>
              <a:rPr lang="pt-BR" sz="3100" dirty="0"/>
              <a:t> da Lei estadual n. 14.258, em 19.12.2007, a dizer, </a:t>
            </a:r>
            <a:r>
              <a:rPr lang="pt-BR" sz="3100" b="1" u="sng" dirty="0"/>
              <a:t>quanto à inaplicabilidade do princípio da anterioridade nonagesimal (art. 195, § 6º, da CF/88) às contribuições sociais devidas pelo ente federado, para custeio do respectivo regime de previdência social</a:t>
            </a:r>
            <a:r>
              <a:rPr lang="pt-BR" sz="3100" dirty="0"/>
              <a:t>. (ACO 1196 / SC STF Min. Rel. Carmen Lucia)</a:t>
            </a:r>
          </a:p>
        </p:txBody>
      </p:sp>
    </p:spTree>
    <p:extLst>
      <p:ext uri="{BB962C8B-B14F-4D97-AF65-F5344CB8AC3E}">
        <p14:creationId xmlns:p14="http://schemas.microsoft.com/office/powerpoint/2010/main" val="763170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1EA38D-655D-4D71-AD0C-D9C1E9CBBCF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2BB8413E-AFC3-4F0F-A905-C7A4F560C680}"/>
              </a:ext>
            </a:extLst>
          </p:cNvPr>
          <p:cNvSpPr>
            <a:spLocks noGrp="1"/>
          </p:cNvSpPr>
          <p:nvPr>
            <p:ph idx="1"/>
          </p:nvPr>
        </p:nvSpPr>
        <p:spPr>
          <a:xfrm>
            <a:off x="179512" y="274638"/>
            <a:ext cx="8784976" cy="5851525"/>
          </a:xfrm>
        </p:spPr>
        <p:txBody>
          <a:bodyPr>
            <a:noAutofit/>
          </a:bodyPr>
          <a:lstStyle/>
          <a:p>
            <a:pPr marL="0" indent="0" algn="just">
              <a:buNone/>
            </a:pPr>
            <a:r>
              <a:rPr lang="pt-BR" sz="3800" dirty="0"/>
              <a:t>AÇÃO CÍVEL ORIGINÁRIA. EMISSÃO DE CERTIFICADO DE REGULARIDADE PREVIDENCIÁRIA – CRP. MAJORAÇÃO DE ALÍQUOTA DE CONTRIBUIÇÃO SOCIAL PATRONAL. SUBSUNÇÃO AO PRINCÍPIO DA ANTERIORIDADE NONAGESIMAL. CONSTITUIÇÃO DA REPÚBLICA, ART. 195, § 6º. PRECEDENTES DO SUPREMO TRIBUNAL FEDERAL. AÇÃO JULGADA PROCEDENTE.(ACO 1196 / SC STF Min. Rel. Carmen Lucia)</a:t>
            </a:r>
          </a:p>
        </p:txBody>
      </p:sp>
    </p:spTree>
    <p:extLst>
      <p:ext uri="{BB962C8B-B14F-4D97-AF65-F5344CB8AC3E}">
        <p14:creationId xmlns:p14="http://schemas.microsoft.com/office/powerpoint/2010/main" val="841672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1EA38D-655D-4D71-AD0C-D9C1E9CBBCF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2BB8413E-AFC3-4F0F-A905-C7A4F560C680}"/>
              </a:ext>
            </a:extLst>
          </p:cNvPr>
          <p:cNvSpPr>
            <a:spLocks noGrp="1"/>
          </p:cNvSpPr>
          <p:nvPr>
            <p:ph idx="1"/>
          </p:nvPr>
        </p:nvSpPr>
        <p:spPr>
          <a:xfrm>
            <a:off x="179512" y="274638"/>
            <a:ext cx="8784976" cy="5851525"/>
          </a:xfrm>
        </p:spPr>
        <p:txBody>
          <a:bodyPr>
            <a:noAutofit/>
          </a:bodyPr>
          <a:lstStyle/>
          <a:p>
            <a:pPr marL="0" indent="0" algn="just">
              <a:buNone/>
            </a:pPr>
            <a:r>
              <a:rPr lang="pt-BR" sz="3800" dirty="0"/>
              <a:t>Seção II - DOS ORÇAMENTOS</a:t>
            </a:r>
          </a:p>
          <a:p>
            <a:pPr marL="0" indent="0" algn="just">
              <a:buNone/>
            </a:pPr>
            <a:r>
              <a:rPr lang="pt-BR" sz="3800" dirty="0"/>
              <a:t>Art. 165. (...) § 2º </a:t>
            </a:r>
            <a:r>
              <a:rPr lang="pt-BR" sz="3800" b="1" u="sng" dirty="0"/>
              <a:t>A lei de diretrizes orçamentárias</a:t>
            </a:r>
            <a:r>
              <a:rPr lang="pt-BR" sz="3800" dirty="0"/>
              <a:t> compreenderá as metas e prioridades da administração pública federal, incluindo as despesas de capital para o exercício financeiro </a:t>
            </a:r>
            <a:r>
              <a:rPr lang="pt-BR" sz="3800" dirty="0" err="1"/>
              <a:t>subseqüente</a:t>
            </a:r>
            <a:r>
              <a:rPr lang="pt-BR" sz="3800" dirty="0"/>
              <a:t>, orientará a elaboração da lei orçamentária anual, </a:t>
            </a:r>
            <a:r>
              <a:rPr lang="pt-BR" sz="3800" b="1" u="sng" dirty="0"/>
              <a:t>disporá sobre as alterações na legislação tributária</a:t>
            </a:r>
            <a:r>
              <a:rPr lang="pt-BR" sz="3800" dirty="0"/>
              <a:t> e estabelecerá a política de aplicação das agências financeiras oficiais de fomento. </a:t>
            </a:r>
          </a:p>
        </p:txBody>
      </p:sp>
    </p:spTree>
    <p:extLst>
      <p:ext uri="{BB962C8B-B14F-4D97-AF65-F5344CB8AC3E}">
        <p14:creationId xmlns:p14="http://schemas.microsoft.com/office/powerpoint/2010/main" val="2610607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2148B94-829B-4D06-81FB-D8797E1EC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ítulo 4">
            <a:extLst>
              <a:ext uri="{FF2B5EF4-FFF2-40B4-BE49-F238E27FC236}">
                <a16:creationId xmlns:a16="http://schemas.microsoft.com/office/drawing/2014/main" id="{49C63FE7-CA65-4309-ACCB-9828048DBE19}"/>
              </a:ext>
            </a:extLst>
          </p:cNvPr>
          <p:cNvSpPr>
            <a:spLocks noGrp="1"/>
          </p:cNvSpPr>
          <p:nvPr>
            <p:ph type="title"/>
          </p:nvPr>
        </p:nvSpPr>
        <p:spPr>
          <a:xfrm>
            <a:off x="837740" y="552160"/>
            <a:ext cx="4385836" cy="1046671"/>
          </a:xfrm>
        </p:spPr>
        <p:txBody>
          <a:bodyPr>
            <a:normAutofit/>
          </a:bodyPr>
          <a:lstStyle/>
          <a:p>
            <a:r>
              <a:rPr lang="pt-BR" sz="2400"/>
              <a:t>Constituição “Polaca” - 1937</a:t>
            </a:r>
          </a:p>
        </p:txBody>
      </p:sp>
      <p:sp>
        <p:nvSpPr>
          <p:cNvPr id="73" name="Rectangle 72">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82603"/>
            <a:ext cx="595503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Espaço Reservado para Conteúdo 2"/>
          <p:cNvSpPr>
            <a:spLocks noGrp="1"/>
          </p:cNvSpPr>
          <p:nvPr>
            <p:ph idx="1"/>
          </p:nvPr>
        </p:nvSpPr>
        <p:spPr>
          <a:xfrm>
            <a:off x="227519" y="2150992"/>
            <a:ext cx="5448603" cy="4446360"/>
          </a:xfrm>
        </p:spPr>
        <p:txBody>
          <a:bodyPr anchor="ctr">
            <a:normAutofit lnSpcReduction="10000"/>
          </a:bodyPr>
          <a:lstStyle/>
          <a:p>
            <a:pPr marL="0" indent="0" algn="just">
              <a:lnSpc>
                <a:spcPct val="90000"/>
              </a:lnSpc>
              <a:buNone/>
            </a:pPr>
            <a:r>
              <a:rPr lang="pt-BR" sz="1600" dirty="0" err="1"/>
              <a:t>Art</a:t>
            </a:r>
            <a:r>
              <a:rPr lang="pt-BR" sz="1600" dirty="0"/>
              <a:t> 156 - O Poder Legislativo organizará o Estatuto dos Funcionários Públicos, obedecendo aos seguintes preceitos desde já em vigor:</a:t>
            </a:r>
          </a:p>
          <a:p>
            <a:pPr marL="0" indent="0" algn="just">
              <a:lnSpc>
                <a:spcPct val="90000"/>
              </a:lnSpc>
              <a:buNone/>
            </a:pPr>
            <a:r>
              <a:rPr lang="pt-BR" sz="1600" dirty="0"/>
              <a:t>d) </a:t>
            </a:r>
            <a:r>
              <a:rPr lang="pt-BR" sz="1600" b="1" u="sng" dirty="0"/>
              <a:t>serão aposentados compulsoriamente com a idade de sessenta e oito anos</a:t>
            </a:r>
            <a:r>
              <a:rPr lang="pt-BR" sz="1600" dirty="0"/>
              <a:t>; a lei poderá reduzir o limite de idade para categorias especiais de funcionários, de acordo com a natureza do serviço;</a:t>
            </a:r>
          </a:p>
          <a:p>
            <a:pPr marL="0" indent="0" algn="just">
              <a:lnSpc>
                <a:spcPct val="90000"/>
              </a:lnSpc>
              <a:buNone/>
            </a:pPr>
            <a:r>
              <a:rPr lang="pt-BR" sz="1600" dirty="0"/>
              <a:t>e) </a:t>
            </a:r>
            <a:r>
              <a:rPr lang="pt-BR" sz="1600" b="1" u="sng" dirty="0"/>
              <a:t>a invalidez para o exercício do cargo ou posto determinará aposentadoria</a:t>
            </a:r>
            <a:r>
              <a:rPr lang="pt-BR" sz="1600" dirty="0"/>
              <a:t> ou reforma, que será concedida com vencimentos integrais, </a:t>
            </a:r>
            <a:r>
              <a:rPr lang="pt-BR" sz="1600" b="1" u="sng" dirty="0"/>
              <a:t>se contar o funcionário mais de trinta anos de serviço efetivo</a:t>
            </a:r>
            <a:r>
              <a:rPr lang="pt-BR" sz="1600" dirty="0"/>
              <a:t>; o prazo para a concessão da aposentadoria ou reforma com vencimentos integrais, por invalidez, poderá ser excepcionalmente reduzido nos casos que a lei determinar;</a:t>
            </a:r>
          </a:p>
          <a:p>
            <a:pPr marL="0" indent="0" algn="just">
              <a:lnSpc>
                <a:spcPct val="90000"/>
              </a:lnSpc>
              <a:buNone/>
            </a:pPr>
            <a:r>
              <a:rPr lang="pt-BR" sz="1600" dirty="0"/>
              <a:t>f) o funcionário invalidado em </a:t>
            </a:r>
            <a:r>
              <a:rPr lang="pt-BR" sz="1600" dirty="0" err="1"/>
              <a:t>conseqüência</a:t>
            </a:r>
            <a:r>
              <a:rPr lang="pt-BR" sz="1600" dirty="0"/>
              <a:t> de acidente ocorrido no serviço será aposentado com vencimentos integrais, seja qual for o seu tempo de exercício;</a:t>
            </a:r>
          </a:p>
          <a:p>
            <a:pPr marL="0" indent="0" algn="just">
              <a:lnSpc>
                <a:spcPct val="90000"/>
              </a:lnSpc>
              <a:buNone/>
            </a:pPr>
            <a:r>
              <a:rPr lang="pt-BR" sz="1600" dirty="0"/>
              <a:t>g) </a:t>
            </a:r>
            <a:r>
              <a:rPr lang="pt-BR" sz="1600" b="1" u="sng" dirty="0"/>
              <a:t>as vantagens da inatividade não poderão, em caso algum, exceder às da atividade</a:t>
            </a:r>
            <a:r>
              <a:rPr lang="pt-BR" sz="1600" dirty="0"/>
              <a:t>;</a:t>
            </a:r>
          </a:p>
        </p:txBody>
      </p:sp>
      <p:pic>
        <p:nvPicPr>
          <p:cNvPr id="1026" name="Picture 2" descr="Resultado de imagem para getulio vargas">
            <a:extLst>
              <a:ext uri="{FF2B5EF4-FFF2-40B4-BE49-F238E27FC236}">
                <a16:creationId xmlns:a16="http://schemas.microsoft.com/office/drawing/2014/main" id="{D1B263A2-B663-411E-BD58-E79811207B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23" r="20946" b="1"/>
          <a:stretch/>
        </p:blipFill>
        <p:spPr bwMode="auto">
          <a:xfrm>
            <a:off x="5955030" y="10"/>
            <a:ext cx="3188970" cy="685799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08352"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2625268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AGENDA</a:t>
            </a:r>
          </a:p>
        </p:txBody>
      </p:sp>
      <p:sp>
        <p:nvSpPr>
          <p:cNvPr id="3" name="Espaço Reservado para Conteúdo 2"/>
          <p:cNvSpPr>
            <a:spLocks noGrp="1"/>
          </p:cNvSpPr>
          <p:nvPr>
            <p:ph idx="1"/>
          </p:nvPr>
        </p:nvSpPr>
        <p:spPr/>
        <p:txBody>
          <a:bodyPr>
            <a:normAutofit/>
          </a:bodyPr>
          <a:lstStyle/>
          <a:p>
            <a:pPr marL="0" indent="0">
              <a:buNone/>
            </a:pPr>
            <a:endParaRPr lang="pt-BR" dirty="0"/>
          </a:p>
          <a:p>
            <a:pPr marL="0" indent="0">
              <a:buNone/>
            </a:pPr>
            <a:endParaRPr lang="pt-BR" dirty="0"/>
          </a:p>
          <a:p>
            <a:pPr marL="0" indent="0" algn="ctr">
              <a:buNone/>
            </a:pPr>
            <a:r>
              <a:rPr lang="pt-BR" dirty="0"/>
              <a:t>Quem paga o afastamento por incapacidade temporária para o trabalho, salário-maternidade salário-família e o auxílio-reclusão amanhã?</a:t>
            </a:r>
          </a:p>
          <a:p>
            <a:endParaRPr lang="pt-BR" dirty="0"/>
          </a:p>
        </p:txBody>
      </p:sp>
    </p:spTree>
    <p:extLst>
      <p:ext uri="{BB962C8B-B14F-4D97-AF65-F5344CB8AC3E}">
        <p14:creationId xmlns:p14="http://schemas.microsoft.com/office/powerpoint/2010/main" val="3004651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A5476-790B-4497-A469-FBBFBD0765E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4A76177-0A48-4A3B-BE19-CCDA4D4775F2}"/>
              </a:ext>
            </a:extLst>
          </p:cNvPr>
          <p:cNvSpPr>
            <a:spLocks noGrp="1"/>
          </p:cNvSpPr>
          <p:nvPr>
            <p:ph idx="1"/>
          </p:nvPr>
        </p:nvSpPr>
        <p:spPr>
          <a:xfrm>
            <a:off x="179512" y="-13394"/>
            <a:ext cx="8712968" cy="6466730"/>
          </a:xfrm>
        </p:spPr>
        <p:txBody>
          <a:bodyPr>
            <a:noAutofit/>
          </a:bodyPr>
          <a:lstStyle/>
          <a:p>
            <a:pPr marL="0" indent="0" algn="just">
              <a:buNone/>
            </a:pPr>
            <a:r>
              <a:rPr lang="pt-BR" sz="2550" dirty="0"/>
              <a:t>Art. 9º Até que entre em vigor lei complementar que discipline o § 22 do art. 40 da Constituição Federal, aplicam-se aos regimes próprios de previdência social o disposto na Lei nº 9.717, de 27 de novembro de 1998, e o disposto neste artigo.</a:t>
            </a:r>
          </a:p>
          <a:p>
            <a:pPr marL="0" indent="0" algn="just">
              <a:buNone/>
            </a:pPr>
            <a:r>
              <a:rPr lang="pt-BR" sz="2550" dirty="0"/>
              <a:t>§ 1º O equilíbrio financeiro e atuarial do regime próprio de previdência social deverá ser comprovado por meio de garantia de equivalência, a valor presente, entre o fluxo das receitas estimadas e das despesas projetadas, apuradas atuarialmente, que, juntamente com os bens, direitos e ativos vinculados, comparados às obrigações assumidas, evidenciem a solvência e a liquidez do plano de benefícios.</a:t>
            </a:r>
          </a:p>
          <a:p>
            <a:pPr marL="0" indent="0" algn="just">
              <a:buNone/>
            </a:pPr>
            <a:r>
              <a:rPr lang="pt-BR" sz="2550" dirty="0"/>
              <a:t>§ 2º </a:t>
            </a:r>
            <a:r>
              <a:rPr lang="pt-BR" sz="2550" b="1" u="sng" dirty="0"/>
              <a:t>O rol de benefícios dos regimes próprios de previdência social fica limitado às aposentadorias e à pensão por morte</a:t>
            </a:r>
            <a:r>
              <a:rPr lang="pt-BR" sz="2550" dirty="0"/>
              <a:t>.</a:t>
            </a:r>
          </a:p>
          <a:p>
            <a:pPr marL="0" indent="0" algn="just">
              <a:buNone/>
            </a:pPr>
            <a:r>
              <a:rPr lang="pt-BR" sz="2550" dirty="0"/>
              <a:t>§ 3º </a:t>
            </a:r>
            <a:r>
              <a:rPr lang="pt-BR" sz="2550" b="1" u="sng" dirty="0"/>
              <a:t>Os afastamentos por incapacidade temporária para o trabalho e o salário-maternidade serão pagos diretamente pelo ente federativo e não correrão à conta do regime próprio de previdência social ao qual o servidor se vincula</a:t>
            </a:r>
            <a:r>
              <a:rPr lang="pt-BR" sz="2550" dirty="0"/>
              <a:t>.</a:t>
            </a:r>
          </a:p>
        </p:txBody>
      </p:sp>
    </p:spTree>
    <p:extLst>
      <p:ext uri="{BB962C8B-B14F-4D97-AF65-F5344CB8AC3E}">
        <p14:creationId xmlns:p14="http://schemas.microsoft.com/office/powerpoint/2010/main" val="135564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A5476-790B-4497-A469-FBBFBD0765E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4A76177-0A48-4A3B-BE19-CCDA4D4775F2}"/>
              </a:ext>
            </a:extLst>
          </p:cNvPr>
          <p:cNvSpPr>
            <a:spLocks noGrp="1"/>
          </p:cNvSpPr>
          <p:nvPr>
            <p:ph idx="1"/>
          </p:nvPr>
        </p:nvSpPr>
        <p:spPr>
          <a:xfrm>
            <a:off x="179512" y="274638"/>
            <a:ext cx="8712968" cy="6178698"/>
          </a:xfrm>
        </p:spPr>
        <p:txBody>
          <a:bodyPr>
            <a:noAutofit/>
          </a:bodyPr>
          <a:lstStyle/>
          <a:p>
            <a:pPr marL="0" indent="0" algn="just">
              <a:buNone/>
            </a:pPr>
            <a:r>
              <a:rPr lang="pt-BR" sz="2400" dirty="0"/>
              <a:t>Art. 195. A seguridade social será financiada por toda a sociedade, de forma direta e indireta, nos termos da lei, mediante recursos provenientes dos orçamentos da União, dos Estados, do Distrito Federal e dos Municípios, e das seguintes contribuições sociais:  (...)</a:t>
            </a:r>
          </a:p>
          <a:p>
            <a:pPr marL="0" indent="0" algn="just">
              <a:buNone/>
            </a:pPr>
            <a:r>
              <a:rPr lang="pt-BR" sz="2400" dirty="0"/>
              <a:t>§ 5º </a:t>
            </a:r>
            <a:r>
              <a:rPr lang="pt-BR" sz="2400" b="1" u="sng" dirty="0"/>
              <a:t>Nenhum benefício ou serviço da seguridade social poderá ser criado, majorado ou estendido sem a correspondente fonte de custeio total</a:t>
            </a:r>
            <a:r>
              <a:rPr lang="pt-BR" sz="2400" dirty="0"/>
              <a:t>. </a:t>
            </a:r>
          </a:p>
          <a:p>
            <a:pPr marL="0" indent="0" algn="just">
              <a:buNone/>
            </a:pPr>
            <a:endParaRPr lang="pt-BR" sz="2400" dirty="0"/>
          </a:p>
          <a:p>
            <a:pPr marL="0" indent="0" algn="ctr">
              <a:buNone/>
            </a:pPr>
            <a:r>
              <a:rPr lang="pt-BR" sz="2400" dirty="0"/>
              <a:t>Seção III - Das Despesas com a Seguridade Social</a:t>
            </a:r>
          </a:p>
          <a:p>
            <a:pPr marL="0" indent="0" algn="just">
              <a:buNone/>
            </a:pPr>
            <a:r>
              <a:rPr lang="pt-BR" sz="2400" dirty="0"/>
              <a:t>Art. 24. </a:t>
            </a:r>
            <a:r>
              <a:rPr lang="pt-BR" sz="2400" b="1" u="sng" dirty="0"/>
              <a:t>Nenhum benefício ou serviço relativo à seguridade social poderá ser criado, majorado ou estendido sem a indicação da fonte de custeio total</a:t>
            </a:r>
            <a:r>
              <a:rPr lang="pt-BR" sz="2400" dirty="0"/>
              <a:t>, nos termos do § 5º do art. 195 da Constituição, atendidas ainda as exigências do art. 17.</a:t>
            </a:r>
          </a:p>
          <a:p>
            <a:pPr marL="0" indent="0" algn="just">
              <a:buNone/>
            </a:pPr>
            <a:r>
              <a:rPr lang="pt-BR" sz="2400" dirty="0"/>
              <a:t>(...) § 2º O disposto neste artigo aplica-se a benefício ou serviço de saúde, previdência e assistência social, inclusive os destinados aos servidores públicos e militares, ativos e inativos, e aos pensionistas.</a:t>
            </a:r>
          </a:p>
        </p:txBody>
      </p:sp>
    </p:spTree>
    <p:extLst>
      <p:ext uri="{BB962C8B-B14F-4D97-AF65-F5344CB8AC3E}">
        <p14:creationId xmlns:p14="http://schemas.microsoft.com/office/powerpoint/2010/main" val="917229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274638"/>
            <a:ext cx="8606730" cy="6308724"/>
          </a:xfrm>
        </p:spPr>
        <p:txBody>
          <a:bodyPr>
            <a:noAutofit/>
          </a:bodyPr>
          <a:lstStyle/>
          <a:p>
            <a:pPr marL="0" indent="0" algn="just">
              <a:buNone/>
            </a:pPr>
            <a:r>
              <a:rPr lang="pt-BR" sz="2200" dirty="0"/>
              <a:t>Art. 21. (...) Parágrafo único. Também é nulo de pleno direito o </a:t>
            </a:r>
            <a:r>
              <a:rPr lang="pt-BR" sz="2200" b="1" u="sng" dirty="0"/>
              <a:t>ato de que resulte aumento da despesa com pessoal</a:t>
            </a:r>
            <a:r>
              <a:rPr lang="pt-BR" sz="2200" dirty="0"/>
              <a:t> expedido nos cento e oitenta dias anteriores ao final do mandato do titular do respectivo Poder ou órgão referido no art. 20.</a:t>
            </a:r>
          </a:p>
          <a:p>
            <a:pPr marL="0" indent="0" algn="just">
              <a:buNone/>
            </a:pPr>
            <a:endParaRPr lang="pt-BR" sz="2200" dirty="0"/>
          </a:p>
          <a:p>
            <a:pPr marL="0" indent="0" algn="just">
              <a:buNone/>
            </a:pPr>
            <a:r>
              <a:rPr lang="pt-BR" sz="2200" dirty="0"/>
              <a:t>Art. 23. Se a despesa total com pessoal, do Poder ou órgão referido no art. 20, ultrapassar os limites definidos no mesmo artigo, sem prejuízo das medidas previstas no art. 22, o percentual excedente terá de ser eliminado nos dois quadrimestres seguintes, sendo pelo menos um terço no primeiro, adotando-se, entre outras, as providências previstas nos §§ 3º e 4o do art. 169 da Constituição.</a:t>
            </a:r>
          </a:p>
          <a:p>
            <a:pPr marL="0" indent="0" algn="just">
              <a:buNone/>
            </a:pPr>
            <a:r>
              <a:rPr lang="pt-BR" sz="2200" dirty="0"/>
              <a:t>§ 4º As restrições do § 3º aplicam-se imediatamente se a despesa total com pessoal exceder o limite no primeiro quadrimestre do último ano do mandato dos titulares de Poder ou órgão referidos no art. 20.</a:t>
            </a:r>
          </a:p>
          <a:p>
            <a:pPr marL="0" indent="0" algn="just">
              <a:buNone/>
            </a:pPr>
            <a:endParaRPr lang="pt-BR" sz="2200" dirty="0"/>
          </a:p>
          <a:p>
            <a:pPr marL="0" indent="0" algn="just">
              <a:buNone/>
            </a:pPr>
            <a:r>
              <a:rPr lang="pt-BR" sz="2200" dirty="0"/>
              <a:t>Art. 359-G. </a:t>
            </a:r>
            <a:r>
              <a:rPr lang="pt-BR" sz="2200" b="1" u="sng" dirty="0"/>
              <a:t>Ordenar, autorizar ou executar ato que acarrete aumento de despesa total com pessoal, nos cento e oitenta dias anteriores ao final do mandato ou da legislatura</a:t>
            </a:r>
            <a:r>
              <a:rPr lang="pt-BR" sz="2200" dirty="0"/>
              <a:t>:</a:t>
            </a:r>
          </a:p>
          <a:p>
            <a:pPr marL="0" indent="0" algn="just">
              <a:buNone/>
            </a:pPr>
            <a:r>
              <a:rPr lang="pt-BR" sz="2200" dirty="0"/>
              <a:t>Pena - reclusão, de 1 (um) a 4 (quatro) anos.</a:t>
            </a:r>
          </a:p>
        </p:txBody>
      </p:sp>
      <p:sp>
        <p:nvSpPr>
          <p:cNvPr id="5" name="Título 4">
            <a:extLst>
              <a:ext uri="{FF2B5EF4-FFF2-40B4-BE49-F238E27FC236}">
                <a16:creationId xmlns:a16="http://schemas.microsoft.com/office/drawing/2014/main" id="{58552A78-52CA-4290-AAB2-822CAFFBB6B0}"/>
              </a:ext>
            </a:extLst>
          </p:cNvPr>
          <p:cNvSpPr>
            <a:spLocks noGrp="1"/>
          </p:cNvSpPr>
          <p:nvPr>
            <p:ph type="title"/>
          </p:nvPr>
        </p:nvSpPr>
        <p:spPr/>
        <p:txBody>
          <a:bodyPr/>
          <a:lstStyle/>
          <a:p>
            <a:endParaRPr lang="pt-BR"/>
          </a:p>
        </p:txBody>
      </p:sp>
    </p:spTree>
    <p:extLst>
      <p:ext uri="{BB962C8B-B14F-4D97-AF65-F5344CB8AC3E}">
        <p14:creationId xmlns:p14="http://schemas.microsoft.com/office/powerpoint/2010/main" val="1567573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AGENDA</a:t>
            </a:r>
          </a:p>
        </p:txBody>
      </p:sp>
      <p:sp>
        <p:nvSpPr>
          <p:cNvPr id="3" name="Espaço Reservado para Conteúdo 2"/>
          <p:cNvSpPr>
            <a:spLocks noGrp="1"/>
          </p:cNvSpPr>
          <p:nvPr>
            <p:ph idx="1"/>
          </p:nvPr>
        </p:nvSpPr>
        <p:spPr/>
        <p:txBody>
          <a:bodyPr>
            <a:normAutofit fontScale="92500" lnSpcReduction="10000"/>
          </a:bodyPr>
          <a:lstStyle/>
          <a:p>
            <a:pPr marL="0" indent="0" algn="ctr">
              <a:buNone/>
            </a:pPr>
            <a:r>
              <a:rPr lang="pt-BR" dirty="0"/>
              <a:t> A Lei Orçamentária já foi aprovada!</a:t>
            </a:r>
          </a:p>
          <a:p>
            <a:pPr marL="0" indent="0" algn="ctr">
              <a:buNone/>
            </a:pPr>
            <a:endParaRPr lang="pt-BR" dirty="0"/>
          </a:p>
          <a:p>
            <a:pPr marL="0" indent="0" algn="ctr">
              <a:buNone/>
            </a:pPr>
            <a:r>
              <a:rPr lang="pt-BR" dirty="0"/>
              <a:t>E se não houver receita disponível no orçamento fiscal?</a:t>
            </a:r>
          </a:p>
          <a:p>
            <a:pPr marL="0" indent="0" algn="ctr">
              <a:buNone/>
            </a:pPr>
            <a:endParaRPr lang="pt-BR" dirty="0"/>
          </a:p>
          <a:p>
            <a:pPr marL="0" indent="0" algn="ctr">
              <a:buNone/>
            </a:pPr>
            <a:r>
              <a:rPr lang="pt-BR" dirty="0"/>
              <a:t>E se não houver crédito orçamentário?</a:t>
            </a:r>
          </a:p>
          <a:p>
            <a:pPr marL="0" indent="0" algn="ctr">
              <a:buNone/>
            </a:pPr>
            <a:endParaRPr lang="pt-BR" dirty="0"/>
          </a:p>
          <a:p>
            <a:pPr marL="0" indent="0" algn="ctr">
              <a:buNone/>
            </a:pPr>
            <a:r>
              <a:rPr lang="pt-BR" dirty="0"/>
              <a:t>E se o crédito existente não consignar dotação suficiente?</a:t>
            </a:r>
          </a:p>
          <a:p>
            <a:endParaRPr lang="pt-BR" dirty="0"/>
          </a:p>
        </p:txBody>
      </p:sp>
    </p:spTree>
    <p:extLst>
      <p:ext uri="{BB962C8B-B14F-4D97-AF65-F5344CB8AC3E}">
        <p14:creationId xmlns:p14="http://schemas.microsoft.com/office/powerpoint/2010/main" val="3612138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A5476-790B-4497-A469-FBBFBD0765E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4A76177-0A48-4A3B-BE19-CCDA4D4775F2}"/>
              </a:ext>
            </a:extLst>
          </p:cNvPr>
          <p:cNvSpPr>
            <a:spLocks noGrp="1"/>
          </p:cNvSpPr>
          <p:nvPr>
            <p:ph idx="1"/>
          </p:nvPr>
        </p:nvSpPr>
        <p:spPr>
          <a:xfrm>
            <a:off x="179512" y="116632"/>
            <a:ext cx="8712968" cy="6336704"/>
          </a:xfrm>
        </p:spPr>
        <p:txBody>
          <a:bodyPr>
            <a:noAutofit/>
          </a:bodyPr>
          <a:lstStyle/>
          <a:p>
            <a:pPr marL="0" indent="0" algn="ctr">
              <a:buNone/>
            </a:pPr>
            <a:r>
              <a:rPr lang="pt-BR" sz="2400" dirty="0"/>
              <a:t>TÍTULO V - Dos Créditos Adicionais</a:t>
            </a:r>
          </a:p>
          <a:p>
            <a:pPr marL="0" indent="0" algn="just">
              <a:buNone/>
            </a:pPr>
            <a:r>
              <a:rPr lang="pt-BR" sz="2400" dirty="0"/>
              <a:t>Art. 40. São créditos adicionais, as autorizações de despesa não computadas ou insuficientemente dotadas na Lei de Orçamento.</a:t>
            </a:r>
          </a:p>
          <a:p>
            <a:pPr marL="0" indent="0" algn="just">
              <a:buNone/>
            </a:pPr>
            <a:r>
              <a:rPr lang="pt-BR" sz="2400" dirty="0"/>
              <a:t>Art. 41. Os créditos adicionais classificam-se em:</a:t>
            </a:r>
          </a:p>
          <a:p>
            <a:pPr marL="0" indent="0" algn="just">
              <a:buNone/>
            </a:pPr>
            <a:r>
              <a:rPr lang="pt-BR" sz="2400" dirty="0"/>
              <a:t>I - suplementares, os destinados a </a:t>
            </a:r>
            <a:r>
              <a:rPr lang="pt-BR" sz="2400" dirty="0" err="1"/>
              <a:t>refôrço</a:t>
            </a:r>
            <a:r>
              <a:rPr lang="pt-BR" sz="2400" dirty="0"/>
              <a:t> de dotação orçamentária;</a:t>
            </a:r>
          </a:p>
          <a:p>
            <a:pPr marL="0" indent="0" algn="just">
              <a:buNone/>
            </a:pPr>
            <a:r>
              <a:rPr lang="pt-BR" sz="2400" dirty="0"/>
              <a:t>II - especiais, os destinados a despesas para as quais não haja dotação orçamentária específica; (...)</a:t>
            </a:r>
          </a:p>
          <a:p>
            <a:pPr marL="0" indent="0" algn="just">
              <a:buNone/>
            </a:pPr>
            <a:r>
              <a:rPr lang="pt-BR" sz="2400" dirty="0"/>
              <a:t>Art. 42. Os créditos suplementares e especiais serão autorizados por lei e abertos por decreto executivo.</a:t>
            </a:r>
          </a:p>
          <a:p>
            <a:pPr marL="0" indent="0" algn="just">
              <a:buNone/>
            </a:pPr>
            <a:r>
              <a:rPr lang="pt-BR" sz="2400" dirty="0"/>
              <a:t>Art. 43. A abertura dos créditos suplementares e especiais depende da existência de recursos disponíveis para ocorrer a despesa e será precedida de exposição justificativa.</a:t>
            </a:r>
          </a:p>
          <a:p>
            <a:pPr marL="0" indent="0" algn="just">
              <a:buNone/>
            </a:pPr>
            <a:r>
              <a:rPr lang="pt-BR" sz="2400" dirty="0"/>
              <a:t>§ 1º Consideram-se recursos para o fim deste artigo, desde que não comprometidos: (...)</a:t>
            </a:r>
          </a:p>
          <a:p>
            <a:pPr marL="0" indent="0" algn="just">
              <a:buNone/>
            </a:pPr>
            <a:r>
              <a:rPr lang="pt-BR" sz="2400" dirty="0"/>
              <a:t>III - os resultantes de anulação parcial ou total de dotações orçamentárias ou de créditos adicionais, autorizados em Lei; (...)</a:t>
            </a:r>
          </a:p>
        </p:txBody>
      </p:sp>
    </p:spTree>
    <p:extLst>
      <p:ext uri="{BB962C8B-B14F-4D97-AF65-F5344CB8AC3E}">
        <p14:creationId xmlns:p14="http://schemas.microsoft.com/office/powerpoint/2010/main" val="999867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AGENDA</a:t>
            </a:r>
          </a:p>
        </p:txBody>
      </p:sp>
      <p:sp>
        <p:nvSpPr>
          <p:cNvPr id="3" name="Espaço Reservado para Conteúdo 2"/>
          <p:cNvSpPr>
            <a:spLocks noGrp="1"/>
          </p:cNvSpPr>
          <p:nvPr>
            <p:ph idx="1"/>
          </p:nvPr>
        </p:nvSpPr>
        <p:spPr/>
        <p:txBody>
          <a:bodyPr>
            <a:normAutofit/>
          </a:bodyPr>
          <a:lstStyle/>
          <a:p>
            <a:pPr marL="0" indent="0" algn="ctr">
              <a:buNone/>
            </a:pPr>
            <a:endParaRPr lang="pt-BR" dirty="0"/>
          </a:p>
          <a:p>
            <a:pPr marL="0" indent="0" algn="ctr">
              <a:buNone/>
            </a:pPr>
            <a:endParaRPr lang="pt-BR" dirty="0"/>
          </a:p>
          <a:p>
            <a:pPr marL="0" indent="0" algn="ctr">
              <a:buNone/>
            </a:pPr>
            <a:endParaRPr lang="pt-BR" dirty="0"/>
          </a:p>
          <a:p>
            <a:pPr marL="0" indent="0" algn="ctr">
              <a:buNone/>
            </a:pPr>
            <a:r>
              <a:rPr lang="pt-BR" dirty="0"/>
              <a:t> Especialistas em educação não tem direito a aposentadoria especial?</a:t>
            </a:r>
          </a:p>
          <a:p>
            <a:endParaRPr lang="pt-BR" dirty="0"/>
          </a:p>
        </p:txBody>
      </p:sp>
    </p:spTree>
    <p:extLst>
      <p:ext uri="{BB962C8B-B14F-4D97-AF65-F5344CB8AC3E}">
        <p14:creationId xmlns:p14="http://schemas.microsoft.com/office/powerpoint/2010/main" val="1161575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A5476-790B-4497-A469-FBBFBD0765E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4A76177-0A48-4A3B-BE19-CCDA4D4775F2}"/>
              </a:ext>
            </a:extLst>
          </p:cNvPr>
          <p:cNvSpPr>
            <a:spLocks noGrp="1"/>
          </p:cNvSpPr>
          <p:nvPr>
            <p:ph idx="1"/>
          </p:nvPr>
        </p:nvSpPr>
        <p:spPr>
          <a:xfrm>
            <a:off x="179512" y="116632"/>
            <a:ext cx="8712968" cy="6336704"/>
          </a:xfrm>
        </p:spPr>
        <p:txBody>
          <a:bodyPr>
            <a:noAutofit/>
          </a:bodyPr>
          <a:lstStyle/>
          <a:p>
            <a:pPr marL="0" indent="0" algn="just">
              <a:buNone/>
            </a:pPr>
            <a:r>
              <a:rPr lang="pt-BR" sz="3000" dirty="0"/>
              <a:t>Consulta formulada pelo Instituto de Previdência do Município de São Bernardo do Campo –SBCPREV, nos autos do TC-017805/026/12: “</a:t>
            </a:r>
            <a:r>
              <a:rPr lang="pt-BR" sz="3000" b="1" u="sng" dirty="0"/>
              <a:t>somente  servidores  que  sejam  titulares  de cargo  efetivo  de Professor</a:t>
            </a:r>
            <a:r>
              <a:rPr lang="pt-BR" sz="3000" dirty="0"/>
              <a:t> podem  ser  os  beneficiários  da  redução  do  tempo  de contribuição e da idade (...) na hipótese de um servidor, titular de cargo efetivo   de Professor,   vir   a   desempenhar funções de   direção,   coordenação   e assessoramento    pedagógico,    disso    não    resultará    caracterizada    solução    de continuidade,  isto  é,  interrupção  para  fruição  do  benefício  constitucional  de  redução por cinco  anos  na  idade  e  no  tempo  de  contribuição”</a:t>
            </a:r>
          </a:p>
        </p:txBody>
      </p:sp>
    </p:spTree>
    <p:extLst>
      <p:ext uri="{BB962C8B-B14F-4D97-AF65-F5344CB8AC3E}">
        <p14:creationId xmlns:p14="http://schemas.microsoft.com/office/powerpoint/2010/main" val="4147839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A5476-790B-4497-A469-FBBFBD0765E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4A76177-0A48-4A3B-BE19-CCDA4D4775F2}"/>
              </a:ext>
            </a:extLst>
          </p:cNvPr>
          <p:cNvSpPr>
            <a:spLocks noGrp="1"/>
          </p:cNvSpPr>
          <p:nvPr>
            <p:ph idx="1"/>
          </p:nvPr>
        </p:nvSpPr>
        <p:spPr>
          <a:xfrm>
            <a:off x="179512" y="116632"/>
            <a:ext cx="8712968" cy="6336704"/>
          </a:xfrm>
        </p:spPr>
        <p:txBody>
          <a:bodyPr>
            <a:noAutofit/>
          </a:bodyPr>
          <a:lstStyle/>
          <a:p>
            <a:pPr marL="0" indent="0" algn="just">
              <a:buNone/>
            </a:pPr>
            <a:r>
              <a:rPr lang="pt-BR" sz="2800" dirty="0"/>
              <a:t>§ 5º Os requisitos de idade e de tempo de contribuição serão reduzidos em cinco anos, em relação ao disposto no  § 1º, III, "a", para o professor que comprove exclusivamente tempo de efetivo exercício das </a:t>
            </a:r>
            <a:r>
              <a:rPr lang="pt-BR" sz="2800" b="1" u="sng" dirty="0"/>
              <a:t>funções de magistério na educação infantil e no ensino fundamental e médio</a:t>
            </a:r>
            <a:r>
              <a:rPr lang="pt-BR" sz="2800" dirty="0"/>
              <a:t>.</a:t>
            </a:r>
          </a:p>
          <a:p>
            <a:pPr marL="0" indent="0" algn="just">
              <a:buNone/>
            </a:pPr>
            <a:endParaRPr lang="pt-BR" sz="2800" dirty="0"/>
          </a:p>
          <a:p>
            <a:pPr marL="0" indent="0" algn="just">
              <a:buNone/>
            </a:pPr>
            <a:r>
              <a:rPr lang="pt-BR" sz="2800" dirty="0"/>
              <a:t>§ 5º Os </a:t>
            </a:r>
            <a:r>
              <a:rPr lang="pt-BR" sz="2800" b="1" u="sng" dirty="0"/>
              <a:t>ocupantes do cargo de professor</a:t>
            </a:r>
            <a:r>
              <a:rPr lang="pt-BR" sz="2800" dirty="0"/>
              <a:t> terão idade mínima reduzida em 5 (cinco) anos em relação às idades decorrentes da aplicação do disposto no inciso III do § 1º, desde que comprovem tempo de </a:t>
            </a:r>
            <a:r>
              <a:rPr lang="pt-BR" sz="2800" b="1" u="sng" dirty="0"/>
              <a:t>efetivo exercício das funções de magistério na educação infantil e no ensino fundamental e médio fixado</a:t>
            </a:r>
            <a:r>
              <a:rPr lang="pt-BR" sz="2800" dirty="0"/>
              <a:t> em lei complementar do respectivo ente federativo. </a:t>
            </a:r>
          </a:p>
        </p:txBody>
      </p:sp>
    </p:spTree>
    <p:extLst>
      <p:ext uri="{BB962C8B-B14F-4D97-AF65-F5344CB8AC3E}">
        <p14:creationId xmlns:p14="http://schemas.microsoft.com/office/powerpoint/2010/main" val="1000719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AGENDA</a:t>
            </a:r>
          </a:p>
        </p:txBody>
      </p:sp>
      <p:sp>
        <p:nvSpPr>
          <p:cNvPr id="3" name="Espaço Reservado para Conteúdo 2"/>
          <p:cNvSpPr>
            <a:spLocks noGrp="1"/>
          </p:cNvSpPr>
          <p:nvPr>
            <p:ph idx="1"/>
          </p:nvPr>
        </p:nvSpPr>
        <p:spPr/>
        <p:txBody>
          <a:bodyPr>
            <a:normAutofit/>
          </a:bodyPr>
          <a:lstStyle/>
          <a:p>
            <a:pPr marL="0" indent="0" algn="ctr">
              <a:buNone/>
            </a:pPr>
            <a:endParaRPr lang="pt-BR" dirty="0"/>
          </a:p>
          <a:p>
            <a:pPr marL="0" indent="0" algn="ctr">
              <a:buNone/>
            </a:pPr>
            <a:endParaRPr lang="pt-BR" dirty="0"/>
          </a:p>
          <a:p>
            <a:pPr marL="0" indent="0" algn="ctr">
              <a:buNone/>
            </a:pPr>
            <a:endParaRPr lang="pt-BR" dirty="0"/>
          </a:p>
          <a:p>
            <a:pPr marL="0" indent="0" algn="ctr">
              <a:buNone/>
            </a:pPr>
            <a:r>
              <a:rPr lang="pt-BR" dirty="0"/>
              <a:t> </a:t>
            </a:r>
            <a:r>
              <a:rPr lang="pt-BR" dirty="0" err="1"/>
              <a:t>GCMs</a:t>
            </a:r>
            <a:r>
              <a:rPr lang="pt-BR" dirty="0"/>
              <a:t> podem se aposentar com regras mais favoráveis?</a:t>
            </a:r>
          </a:p>
          <a:p>
            <a:endParaRPr lang="pt-BR" dirty="0"/>
          </a:p>
        </p:txBody>
      </p:sp>
    </p:spTree>
    <p:extLst>
      <p:ext uri="{BB962C8B-B14F-4D97-AF65-F5344CB8AC3E}">
        <p14:creationId xmlns:p14="http://schemas.microsoft.com/office/powerpoint/2010/main" val="415297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480059" y="2053641"/>
            <a:ext cx="2751871" cy="2760098"/>
          </a:xfrm>
        </p:spPr>
        <p:txBody>
          <a:bodyPr>
            <a:normAutofit/>
          </a:bodyPr>
          <a:lstStyle/>
          <a:p>
            <a:pPr>
              <a:lnSpc>
                <a:spcPct val="90000"/>
              </a:lnSpc>
            </a:pPr>
            <a:r>
              <a:rPr lang="pt-BR" sz="4100">
                <a:solidFill>
                  <a:srgbClr val="FFFFFF"/>
                </a:solidFill>
              </a:rPr>
              <a:t>Evolução da Previdência</a:t>
            </a:r>
          </a:p>
        </p:txBody>
      </p:sp>
      <p:sp>
        <p:nvSpPr>
          <p:cNvPr id="3" name="Espaço Reservado para Conteúdo 2"/>
          <p:cNvSpPr>
            <a:spLocks noGrp="1"/>
          </p:cNvSpPr>
          <p:nvPr>
            <p:ph idx="1"/>
          </p:nvPr>
        </p:nvSpPr>
        <p:spPr>
          <a:xfrm>
            <a:off x="3851920" y="116632"/>
            <a:ext cx="5292079" cy="6741368"/>
          </a:xfrm>
        </p:spPr>
        <p:txBody>
          <a:bodyPr anchor="ctr">
            <a:normAutofit/>
          </a:bodyPr>
          <a:lstStyle/>
          <a:p>
            <a:pPr marL="0" indent="0" algn="just">
              <a:lnSpc>
                <a:spcPct val="90000"/>
              </a:lnSpc>
              <a:buNone/>
            </a:pPr>
            <a:r>
              <a:rPr lang="pt-BR" sz="2000" dirty="0">
                <a:solidFill>
                  <a:srgbClr val="000000"/>
                </a:solidFill>
              </a:rPr>
              <a:t>Redemocratização – Constituição de 1946</a:t>
            </a:r>
          </a:p>
          <a:p>
            <a:pPr marL="0" indent="0" algn="just">
              <a:lnSpc>
                <a:spcPct val="90000"/>
              </a:lnSpc>
              <a:buNone/>
            </a:pPr>
            <a:r>
              <a:rPr lang="pt-BR" sz="2000" dirty="0">
                <a:solidFill>
                  <a:srgbClr val="000000"/>
                </a:solidFill>
              </a:rPr>
              <a:t>Art. 191 - O funcionário será aposentado:</a:t>
            </a:r>
          </a:p>
          <a:p>
            <a:pPr marL="0" indent="0" algn="just">
              <a:lnSpc>
                <a:spcPct val="90000"/>
              </a:lnSpc>
              <a:buNone/>
            </a:pPr>
            <a:r>
              <a:rPr lang="pt-BR" sz="2000" dirty="0">
                <a:solidFill>
                  <a:srgbClr val="000000"/>
                </a:solidFill>
              </a:rPr>
              <a:t>I - por invalidez;</a:t>
            </a:r>
          </a:p>
          <a:p>
            <a:pPr marL="0" indent="0" algn="just">
              <a:lnSpc>
                <a:spcPct val="90000"/>
              </a:lnSpc>
              <a:buNone/>
            </a:pPr>
            <a:r>
              <a:rPr lang="pt-BR" sz="2000" dirty="0">
                <a:solidFill>
                  <a:srgbClr val="000000"/>
                </a:solidFill>
              </a:rPr>
              <a:t>II - </a:t>
            </a:r>
            <a:r>
              <a:rPr lang="pt-BR" sz="2000" b="1" u="sng" dirty="0">
                <a:solidFill>
                  <a:srgbClr val="000000"/>
                </a:solidFill>
              </a:rPr>
              <a:t>compulsoriamente, aos 70 anos de idade</a:t>
            </a:r>
            <a:r>
              <a:rPr lang="pt-BR" sz="2000" dirty="0">
                <a:solidFill>
                  <a:srgbClr val="000000"/>
                </a:solidFill>
              </a:rPr>
              <a:t>.</a:t>
            </a:r>
          </a:p>
          <a:p>
            <a:pPr marL="0" indent="0" algn="just">
              <a:lnSpc>
                <a:spcPct val="90000"/>
              </a:lnSpc>
              <a:buNone/>
            </a:pPr>
            <a:r>
              <a:rPr lang="pt-BR" sz="2000" dirty="0">
                <a:solidFill>
                  <a:srgbClr val="000000"/>
                </a:solidFill>
              </a:rPr>
              <a:t>§ 1 º - </a:t>
            </a:r>
            <a:r>
              <a:rPr lang="pt-BR" sz="2000" b="1" u="sng" dirty="0">
                <a:solidFill>
                  <a:srgbClr val="000000"/>
                </a:solidFill>
              </a:rPr>
              <a:t>Será aposentado, se o requerer, o funcionário que contar 35 anos de serviço</a:t>
            </a:r>
            <a:r>
              <a:rPr lang="pt-BR" sz="2000" dirty="0">
                <a:solidFill>
                  <a:srgbClr val="000000"/>
                </a:solidFill>
              </a:rPr>
              <a:t>.</a:t>
            </a:r>
          </a:p>
          <a:p>
            <a:pPr marL="0" indent="0" algn="just">
              <a:lnSpc>
                <a:spcPct val="90000"/>
              </a:lnSpc>
              <a:buNone/>
            </a:pPr>
            <a:r>
              <a:rPr lang="pt-BR" sz="2000" dirty="0">
                <a:solidFill>
                  <a:srgbClr val="000000"/>
                </a:solidFill>
              </a:rPr>
              <a:t>§ 2 º - Os vencimentos da aposentadoria serão integrais, se o funcionário contar 30 anos de serviço; e proporcionais, se contar tempo menor.</a:t>
            </a:r>
          </a:p>
          <a:p>
            <a:pPr marL="0" indent="0" algn="just">
              <a:lnSpc>
                <a:spcPct val="90000"/>
              </a:lnSpc>
              <a:buNone/>
            </a:pPr>
            <a:r>
              <a:rPr lang="pt-BR" sz="2000" dirty="0">
                <a:solidFill>
                  <a:srgbClr val="000000"/>
                </a:solidFill>
              </a:rPr>
              <a:t>§ 3 º - Serão integrais os vencimentos da aposentadoria, quando o funcionário, se invalidar por acidente ocorrido no serviço, por moléstia profissional ou por doença grave contagiosa ou incurável especificada em lei.</a:t>
            </a:r>
          </a:p>
          <a:p>
            <a:pPr marL="0" indent="0" algn="just">
              <a:lnSpc>
                <a:spcPct val="90000"/>
              </a:lnSpc>
              <a:buNone/>
            </a:pPr>
            <a:r>
              <a:rPr lang="pt-BR" sz="2000" dirty="0">
                <a:solidFill>
                  <a:srgbClr val="000000"/>
                </a:solidFill>
              </a:rPr>
              <a:t>§ 4 º - Atendendo à natureza especial do serviço, poderá a lei reduzir os limites referidos em o nº II e no § 2º deste artigo. </a:t>
            </a:r>
          </a:p>
        </p:txBody>
      </p:sp>
    </p:spTree>
    <p:extLst>
      <p:ext uri="{BB962C8B-B14F-4D97-AF65-F5344CB8AC3E}">
        <p14:creationId xmlns:p14="http://schemas.microsoft.com/office/powerpoint/2010/main" val="35345148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A5476-790B-4497-A469-FBBFBD0765E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4A76177-0A48-4A3B-BE19-CCDA4D4775F2}"/>
              </a:ext>
            </a:extLst>
          </p:cNvPr>
          <p:cNvSpPr>
            <a:spLocks noGrp="1"/>
          </p:cNvSpPr>
          <p:nvPr>
            <p:ph idx="1"/>
          </p:nvPr>
        </p:nvSpPr>
        <p:spPr>
          <a:xfrm>
            <a:off x="179512" y="116632"/>
            <a:ext cx="8712968" cy="6336704"/>
          </a:xfrm>
        </p:spPr>
        <p:txBody>
          <a:bodyPr>
            <a:noAutofit/>
          </a:bodyPr>
          <a:lstStyle/>
          <a:p>
            <a:pPr marL="0" indent="0" algn="just">
              <a:buNone/>
            </a:pPr>
            <a:r>
              <a:rPr lang="pt-BR" sz="2150" dirty="0"/>
              <a:t>§ 4º </a:t>
            </a:r>
            <a:r>
              <a:rPr lang="pt-BR" sz="2150" b="1" u="sng" dirty="0"/>
              <a:t>É vedada a adoção de requisitos ou critérios diferenciados para concessão de benefícios</a:t>
            </a:r>
            <a:r>
              <a:rPr lang="pt-BR" sz="2150" dirty="0"/>
              <a:t> em regime próprio de previdência social, ressalvado o disposto nos §§ 4º-A, 4º-B, 4º-C e 5º.</a:t>
            </a:r>
          </a:p>
          <a:p>
            <a:pPr marL="0" indent="0" algn="just">
              <a:buNone/>
            </a:pPr>
            <a:r>
              <a:rPr lang="pt-BR" sz="2150" dirty="0"/>
              <a:t>§ 4º-A. Poderão ser estabelecidos por lei complementar do respectivo ente federativo idade e tempo de contribuição diferenciados para aposentadoria de servidores com </a:t>
            </a:r>
            <a:r>
              <a:rPr lang="pt-BR" sz="2150" b="1" u="sng" dirty="0"/>
              <a:t>deficiência</a:t>
            </a:r>
            <a:r>
              <a:rPr lang="pt-BR" sz="2150" dirty="0"/>
              <a:t>, previamente submetidos a avaliação biopsicossocial realizada por equipe multiprofissional e interdisciplinar.</a:t>
            </a:r>
          </a:p>
          <a:p>
            <a:pPr marL="0" indent="0" algn="just">
              <a:buNone/>
            </a:pPr>
            <a:r>
              <a:rPr lang="pt-BR" sz="2150" dirty="0"/>
              <a:t>§ 4º-B. Poderão ser estabelecidos por lei complementar do respectivo ente federativo idade e tempo de contribuição diferenciados para aposentadoria de ocupantes do cargo de </a:t>
            </a:r>
            <a:r>
              <a:rPr lang="pt-BR" sz="2150" b="1" u="sng" dirty="0"/>
              <a:t>agente penitenciário, de agente socioeducativo ou de policial</a:t>
            </a:r>
            <a:r>
              <a:rPr lang="pt-BR" sz="2150" dirty="0"/>
              <a:t> dos órgãos de que tratam o inciso IV do caput do art. 51, o inciso XIII do caput do art. 52 e os incisos I a IV do caput do art. 144.</a:t>
            </a:r>
          </a:p>
          <a:p>
            <a:pPr marL="0" indent="0" algn="just">
              <a:buNone/>
            </a:pPr>
            <a:r>
              <a:rPr lang="pt-BR" sz="2150" dirty="0"/>
              <a:t>§ 4º-C. Poderão ser estabelecidos por lei complementar do respectivo ente federativo idade e tempo de contribuição diferenciados para aposentadoria de servidores cujas atividades sejam exercidas com </a:t>
            </a:r>
            <a:r>
              <a:rPr lang="pt-BR" sz="2150" b="1" u="sng" dirty="0"/>
              <a:t>efetiva exposição a agentes químicos, físicos e biológicos prejudiciais à saúde, ou associação desses agentes, vedada a caracterização por categoria profissional ou ocupação</a:t>
            </a:r>
            <a:r>
              <a:rPr lang="pt-BR" sz="2150" dirty="0"/>
              <a:t>.  </a:t>
            </a:r>
          </a:p>
        </p:txBody>
      </p:sp>
    </p:spTree>
    <p:extLst>
      <p:ext uri="{BB962C8B-B14F-4D97-AF65-F5344CB8AC3E}">
        <p14:creationId xmlns:p14="http://schemas.microsoft.com/office/powerpoint/2010/main" val="2580310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AGENDA</a:t>
            </a:r>
          </a:p>
        </p:txBody>
      </p:sp>
      <p:sp>
        <p:nvSpPr>
          <p:cNvPr id="3" name="Espaço Reservado para Conteúdo 2"/>
          <p:cNvSpPr>
            <a:spLocks noGrp="1"/>
          </p:cNvSpPr>
          <p:nvPr>
            <p:ph idx="1"/>
          </p:nvPr>
        </p:nvSpPr>
        <p:spPr/>
        <p:txBody>
          <a:bodyPr>
            <a:normAutofit/>
          </a:bodyPr>
          <a:lstStyle/>
          <a:p>
            <a:pPr marL="0" indent="0" algn="ctr">
              <a:buNone/>
            </a:pPr>
            <a:endParaRPr lang="pt-BR" dirty="0"/>
          </a:p>
          <a:p>
            <a:pPr marL="0" indent="0" algn="ctr">
              <a:buNone/>
            </a:pPr>
            <a:endParaRPr lang="pt-BR" dirty="0"/>
          </a:p>
          <a:p>
            <a:pPr marL="0" indent="0" algn="ctr">
              <a:buNone/>
            </a:pPr>
            <a:endParaRPr lang="pt-BR" dirty="0"/>
          </a:p>
          <a:p>
            <a:pPr marL="0" indent="0" algn="ctr">
              <a:buNone/>
            </a:pPr>
            <a:r>
              <a:rPr lang="pt-BR" dirty="0"/>
              <a:t> O que significa “manutenção de regime ruim” e “extinção de regime bom”?</a:t>
            </a:r>
          </a:p>
          <a:p>
            <a:endParaRPr lang="pt-BR" dirty="0"/>
          </a:p>
        </p:txBody>
      </p:sp>
    </p:spTree>
    <p:extLst>
      <p:ext uri="{BB962C8B-B14F-4D97-AF65-F5344CB8AC3E}">
        <p14:creationId xmlns:p14="http://schemas.microsoft.com/office/powerpoint/2010/main" val="37794620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AGENDA</a:t>
            </a:r>
          </a:p>
        </p:txBody>
      </p:sp>
      <p:sp>
        <p:nvSpPr>
          <p:cNvPr id="3" name="Espaço Reservado para Conteúdo 2"/>
          <p:cNvSpPr>
            <a:spLocks noGrp="1"/>
          </p:cNvSpPr>
          <p:nvPr>
            <p:ph idx="1"/>
          </p:nvPr>
        </p:nvSpPr>
        <p:spPr/>
        <p:txBody>
          <a:bodyPr>
            <a:normAutofit/>
          </a:bodyPr>
          <a:lstStyle/>
          <a:p>
            <a:pPr marL="0" indent="0" algn="ctr">
              <a:buNone/>
            </a:pPr>
            <a:endParaRPr lang="pt-BR" dirty="0"/>
          </a:p>
          <a:p>
            <a:pPr marL="0" indent="0" algn="ctr">
              <a:buNone/>
            </a:pPr>
            <a:endParaRPr lang="pt-BR" dirty="0"/>
          </a:p>
          <a:p>
            <a:pPr marL="0" indent="0" algn="ctr">
              <a:buNone/>
            </a:pPr>
            <a:endParaRPr lang="pt-BR" dirty="0"/>
          </a:p>
          <a:p>
            <a:pPr marL="0" indent="0" algn="ctr">
              <a:buNone/>
            </a:pPr>
            <a:r>
              <a:rPr lang="pt-BR" dirty="0"/>
              <a:t> A reforma reduz o custo do plano de benefícios para o ente?</a:t>
            </a:r>
          </a:p>
          <a:p>
            <a:endParaRPr lang="pt-BR" dirty="0"/>
          </a:p>
        </p:txBody>
      </p:sp>
    </p:spTree>
    <p:extLst>
      <p:ext uri="{BB962C8B-B14F-4D97-AF65-F5344CB8AC3E}">
        <p14:creationId xmlns:p14="http://schemas.microsoft.com/office/powerpoint/2010/main" val="22325118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AGENDA</a:t>
            </a:r>
          </a:p>
        </p:txBody>
      </p:sp>
      <p:sp>
        <p:nvSpPr>
          <p:cNvPr id="3" name="Espaço Reservado para Conteúdo 2"/>
          <p:cNvSpPr>
            <a:spLocks noGrp="1"/>
          </p:cNvSpPr>
          <p:nvPr>
            <p:ph idx="1"/>
          </p:nvPr>
        </p:nvSpPr>
        <p:spPr/>
        <p:txBody>
          <a:bodyPr>
            <a:normAutofit/>
          </a:bodyPr>
          <a:lstStyle/>
          <a:p>
            <a:pPr marL="0" indent="0" algn="ctr">
              <a:buNone/>
            </a:pPr>
            <a:endParaRPr lang="pt-BR" dirty="0"/>
          </a:p>
          <a:p>
            <a:pPr marL="0" indent="0" algn="ctr">
              <a:buNone/>
            </a:pPr>
            <a:endParaRPr lang="pt-BR" dirty="0"/>
          </a:p>
          <a:p>
            <a:pPr marL="0" indent="0" algn="ctr">
              <a:buNone/>
            </a:pPr>
            <a:endParaRPr lang="pt-BR" dirty="0"/>
          </a:p>
          <a:p>
            <a:pPr marL="0" indent="0" algn="ctr">
              <a:buNone/>
            </a:pPr>
            <a:r>
              <a:rPr lang="pt-BR" dirty="0"/>
              <a:t> Qual alíquota passa a valer amanhã?</a:t>
            </a:r>
          </a:p>
          <a:p>
            <a:endParaRPr lang="pt-BR" dirty="0"/>
          </a:p>
        </p:txBody>
      </p:sp>
    </p:spTree>
    <p:extLst>
      <p:ext uri="{BB962C8B-B14F-4D97-AF65-F5344CB8AC3E}">
        <p14:creationId xmlns:p14="http://schemas.microsoft.com/office/powerpoint/2010/main" val="17412722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A5476-790B-4497-A469-FBBFBD0765E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4A76177-0A48-4A3B-BE19-CCDA4D4775F2}"/>
              </a:ext>
            </a:extLst>
          </p:cNvPr>
          <p:cNvSpPr>
            <a:spLocks noGrp="1"/>
          </p:cNvSpPr>
          <p:nvPr>
            <p:ph idx="1"/>
          </p:nvPr>
        </p:nvSpPr>
        <p:spPr>
          <a:xfrm>
            <a:off x="179512" y="116632"/>
            <a:ext cx="8712968" cy="6336704"/>
          </a:xfrm>
        </p:spPr>
        <p:txBody>
          <a:bodyPr>
            <a:noAutofit/>
          </a:bodyPr>
          <a:lstStyle/>
          <a:p>
            <a:pPr marL="0" indent="0" algn="just">
              <a:buNone/>
            </a:pPr>
            <a:r>
              <a:rPr lang="pt-BR" sz="2400" dirty="0"/>
              <a:t>Art. 35. Revogam-se:</a:t>
            </a:r>
          </a:p>
          <a:p>
            <a:pPr marL="0" indent="0" algn="just">
              <a:buNone/>
            </a:pPr>
            <a:r>
              <a:rPr lang="pt-BR" sz="2400" dirty="0"/>
              <a:t>I - os seguintes dispositivos da Constituição Federal:</a:t>
            </a:r>
          </a:p>
          <a:p>
            <a:pPr marL="0" indent="0" algn="just">
              <a:buNone/>
            </a:pPr>
            <a:r>
              <a:rPr lang="pt-BR" sz="2400" dirty="0"/>
              <a:t>a) o § 21 do art. 40;</a:t>
            </a:r>
          </a:p>
          <a:p>
            <a:pPr marL="0" indent="0" algn="just">
              <a:buNone/>
            </a:pPr>
            <a:r>
              <a:rPr lang="pt-BR" sz="2400" dirty="0"/>
              <a:t>III - os </a:t>
            </a:r>
            <a:r>
              <a:rPr lang="pt-BR" sz="2400" dirty="0" err="1"/>
              <a:t>arts</a:t>
            </a:r>
            <a:r>
              <a:rPr lang="pt-BR" sz="2400" dirty="0"/>
              <a:t>. 2º, 6º e 6º-A da Emenda Constitucional nº 41, de 19 de dezembro de 2003;</a:t>
            </a:r>
          </a:p>
          <a:p>
            <a:pPr marL="0" indent="0" algn="just">
              <a:buNone/>
            </a:pPr>
            <a:r>
              <a:rPr lang="pt-BR" sz="2400" dirty="0"/>
              <a:t>IV - o art. 3º da Emenda Constitucional nº 47, de 5 de julho de 2005.            </a:t>
            </a:r>
          </a:p>
          <a:p>
            <a:pPr marL="0" indent="0" algn="just">
              <a:buNone/>
            </a:pPr>
            <a:endParaRPr lang="pt-BR" sz="2400" dirty="0"/>
          </a:p>
          <a:p>
            <a:pPr marL="0" indent="0" algn="just">
              <a:buNone/>
            </a:pPr>
            <a:r>
              <a:rPr lang="pt-BR" sz="2400" dirty="0"/>
              <a:t>Art. 36. Esta Emenda Constitucional entra em vigor:</a:t>
            </a:r>
          </a:p>
          <a:p>
            <a:pPr marL="0" indent="0" algn="just">
              <a:buNone/>
            </a:pPr>
            <a:r>
              <a:rPr lang="pt-BR" sz="2400" dirty="0"/>
              <a:t>II - para os regimes próprios de previdência social dos Estados, do Distrito Federal e dos Municípios, </a:t>
            </a:r>
            <a:r>
              <a:rPr lang="pt-BR" sz="2400" b="1" u="sng" dirty="0"/>
              <a:t>quanto à alteração promovida pelo art. 1º desta Emenda Constitucional no art. 149 da Constituição Federal</a:t>
            </a:r>
            <a:r>
              <a:rPr lang="pt-BR" sz="2400" dirty="0"/>
              <a:t> e às revogações previstas na alínea "a" do inciso I e nos incisos III e IV do art. 35, na data de publicação de lei de iniciativa privativa do respectivo Poder Executivo que as </a:t>
            </a:r>
            <a:r>
              <a:rPr lang="pt-BR" sz="2400" b="1" u="sng" dirty="0"/>
              <a:t>referende integralmente</a:t>
            </a:r>
            <a:r>
              <a:rPr lang="pt-BR" sz="2400" dirty="0"/>
              <a:t>;</a:t>
            </a:r>
          </a:p>
        </p:txBody>
      </p:sp>
    </p:spTree>
    <p:extLst>
      <p:ext uri="{BB962C8B-B14F-4D97-AF65-F5344CB8AC3E}">
        <p14:creationId xmlns:p14="http://schemas.microsoft.com/office/powerpoint/2010/main" val="3054526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A5476-790B-4497-A469-FBBFBD0765E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4A76177-0A48-4A3B-BE19-CCDA4D4775F2}"/>
              </a:ext>
            </a:extLst>
          </p:cNvPr>
          <p:cNvSpPr>
            <a:spLocks noGrp="1"/>
          </p:cNvSpPr>
          <p:nvPr>
            <p:ph idx="1"/>
          </p:nvPr>
        </p:nvSpPr>
        <p:spPr>
          <a:xfrm>
            <a:off x="179512" y="116632"/>
            <a:ext cx="8712968" cy="6336704"/>
          </a:xfrm>
        </p:spPr>
        <p:txBody>
          <a:bodyPr>
            <a:noAutofit/>
          </a:bodyPr>
          <a:lstStyle/>
          <a:p>
            <a:pPr marL="0" indent="0" algn="ctr">
              <a:buNone/>
            </a:pPr>
            <a:r>
              <a:rPr lang="pt-BR" sz="2600" dirty="0"/>
              <a:t>SEM “REFERENDO”</a:t>
            </a:r>
          </a:p>
          <a:p>
            <a:pPr marL="0" indent="0" algn="just">
              <a:buNone/>
            </a:pPr>
            <a:r>
              <a:rPr lang="pt-BR" sz="2600" dirty="0"/>
              <a:t>Art. 149. (...) § 1º Os Estados, o Distrito Federal e os Municípios instituirão contribuição, cobrada de seus servidores, para o custeio, em benefício destes, do regime previdenciário de que trata o art. 40, </a:t>
            </a:r>
            <a:r>
              <a:rPr lang="pt-BR" sz="2600" b="1" u="sng" dirty="0"/>
              <a:t>cuja alíquota não será inferior à da contribuição dos servidores titulares de cargos efetivos da União</a:t>
            </a:r>
            <a:r>
              <a:rPr lang="pt-BR" sz="2600" dirty="0"/>
              <a:t>. </a:t>
            </a:r>
          </a:p>
          <a:p>
            <a:pPr marL="0" indent="0" algn="just">
              <a:buNone/>
            </a:pPr>
            <a:endParaRPr lang="pt-BR" sz="2600" dirty="0"/>
          </a:p>
          <a:p>
            <a:pPr marL="0" indent="0" algn="ctr">
              <a:buNone/>
            </a:pPr>
            <a:r>
              <a:rPr lang="pt-BR" sz="2600" dirty="0"/>
              <a:t>COM “REFERENDO”</a:t>
            </a:r>
          </a:p>
          <a:p>
            <a:pPr marL="0" indent="0" algn="just">
              <a:buNone/>
            </a:pPr>
            <a:r>
              <a:rPr lang="pt-BR" sz="2600" dirty="0"/>
              <a:t>Art. 149. § 1º A União, os Estados, o Distrito Federal e os Municípios instituirão, por meio de lei, contribuições para custeio de regime próprio de previdência social, cobradas dos servidores ativos, dos aposentados e dos pensionistas, que </a:t>
            </a:r>
            <a:r>
              <a:rPr lang="pt-BR" sz="2600" b="1" u="sng" dirty="0"/>
              <a:t>poderão ter alíquotas progressivas de acordo com o valor da base de contribuição ou dos proventos de aposentadoria e de pensões. </a:t>
            </a:r>
          </a:p>
        </p:txBody>
      </p:sp>
    </p:spTree>
    <p:extLst>
      <p:ext uri="{BB962C8B-B14F-4D97-AF65-F5344CB8AC3E}">
        <p14:creationId xmlns:p14="http://schemas.microsoft.com/office/powerpoint/2010/main" val="38289006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A5476-790B-4497-A469-FBBFBD0765E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4A76177-0A48-4A3B-BE19-CCDA4D4775F2}"/>
              </a:ext>
            </a:extLst>
          </p:cNvPr>
          <p:cNvSpPr>
            <a:spLocks noGrp="1"/>
          </p:cNvSpPr>
          <p:nvPr>
            <p:ph idx="1"/>
          </p:nvPr>
        </p:nvSpPr>
        <p:spPr>
          <a:xfrm>
            <a:off x="179512" y="116632"/>
            <a:ext cx="8712968" cy="6336704"/>
          </a:xfrm>
        </p:spPr>
        <p:txBody>
          <a:bodyPr>
            <a:noAutofit/>
          </a:bodyPr>
          <a:lstStyle/>
          <a:p>
            <a:pPr marL="0" indent="0" algn="just">
              <a:buNone/>
            </a:pPr>
            <a:r>
              <a:rPr lang="pt-BR" sz="1700" dirty="0"/>
              <a:t>Art. 11. Até que entre em vigor lei que altere a alíquota da contribuição previdenciária de que tratam os </a:t>
            </a:r>
            <a:r>
              <a:rPr lang="pt-BR" sz="1700" dirty="0" err="1"/>
              <a:t>arts</a:t>
            </a:r>
            <a:r>
              <a:rPr lang="pt-BR" sz="1700" dirty="0"/>
              <a:t>. 4º, 5º e 6º da Lei nº 10.887, de 18 de junho de 2004, esta será de 14 (quatorze por cento). </a:t>
            </a:r>
          </a:p>
          <a:p>
            <a:pPr marL="0" indent="0" algn="just">
              <a:buNone/>
            </a:pPr>
            <a:endParaRPr lang="pt-BR" sz="1700" dirty="0"/>
          </a:p>
          <a:p>
            <a:pPr marL="0" indent="0" algn="just">
              <a:buNone/>
            </a:pPr>
            <a:r>
              <a:rPr lang="pt-BR" sz="1700" dirty="0"/>
              <a:t>Art. 36. Esta Emenda Constitucional entra em vigor:</a:t>
            </a:r>
          </a:p>
          <a:p>
            <a:pPr marL="0" indent="0" algn="just">
              <a:buNone/>
            </a:pPr>
            <a:r>
              <a:rPr lang="pt-BR" sz="1700" dirty="0"/>
              <a:t>I - no primeiro dia do quarto mês subsequente ao da data de publicação desta Emenda Constitucional, quanto ao disposto nos </a:t>
            </a:r>
            <a:r>
              <a:rPr lang="pt-BR" sz="1700" dirty="0" err="1"/>
              <a:t>arts</a:t>
            </a:r>
            <a:r>
              <a:rPr lang="pt-BR" sz="1700" dirty="0"/>
              <a:t>. 11, 28 e 32;</a:t>
            </a:r>
          </a:p>
          <a:p>
            <a:pPr marL="0" indent="0" algn="just">
              <a:buNone/>
            </a:pPr>
            <a:endParaRPr lang="pt-BR" sz="1700" b="1" u="sng" dirty="0"/>
          </a:p>
          <a:p>
            <a:pPr marL="0" indent="0" algn="just">
              <a:buNone/>
            </a:pPr>
            <a:r>
              <a:rPr lang="pt-BR" sz="1700" dirty="0"/>
              <a:t>Art. 9º Até que entre em vigor lei complementar que discipline o § 22 do art. 40 da Constituição Federal, aplicam-se aos regimes próprios de previdência social o disposto na Lei nº 9.717, de 27 de novembro de 1998, e o disposto neste artigo.</a:t>
            </a:r>
          </a:p>
          <a:p>
            <a:pPr marL="0" indent="0" algn="just">
              <a:buNone/>
            </a:pPr>
            <a:r>
              <a:rPr lang="pt-BR" sz="1700" dirty="0"/>
              <a:t>§ 4º </a:t>
            </a:r>
            <a:r>
              <a:rPr lang="pt-BR" sz="1700" b="1" u="sng" dirty="0"/>
              <a:t>Os Estados, o Distrito Federal e os Municípios não poderão estabelecer alíquota inferior à da contribuição dos servidores da União, exceto se demonstrado que o respectivo regime próprio de previdência social não possui </a:t>
            </a:r>
            <a:r>
              <a:rPr lang="pt-BR" sz="1700" b="1" u="sng" dirty="0" err="1"/>
              <a:t>deficit</a:t>
            </a:r>
            <a:r>
              <a:rPr lang="pt-BR" sz="1700" b="1" u="sng" dirty="0"/>
              <a:t> atuarial a ser equacionado, hipótese em que a alíquota não poderá ser inferior às alíquotas aplicáveis ao Regime Geral de Previdência Social</a:t>
            </a:r>
            <a:r>
              <a:rPr lang="pt-BR" sz="1700" dirty="0"/>
              <a:t>.</a:t>
            </a:r>
          </a:p>
          <a:p>
            <a:pPr marL="0" indent="0" algn="just">
              <a:buNone/>
            </a:pPr>
            <a:endParaRPr lang="pt-BR" sz="1700" dirty="0"/>
          </a:p>
          <a:p>
            <a:pPr marL="0" indent="0" algn="just">
              <a:buNone/>
            </a:pPr>
            <a:r>
              <a:rPr lang="pt-BR" sz="1700" dirty="0"/>
              <a:t>Art. 3º As alíquotas de contribuição dos servidores ativos dos Estados, do Distrito Federal e dos Municípios para os respectivos regimes próprios de previdência social não serão inferiores às dos servidores titulares de cargos efetivos da União, devendo ainda ser observadas, no caso das contribuições sobre os proventos dos inativos e sobre as pensões, as mesmas alíquotas aplicadas às remunerações dos servidores em atividade do respectivo ente estatal.</a:t>
            </a:r>
          </a:p>
        </p:txBody>
      </p:sp>
    </p:spTree>
    <p:extLst>
      <p:ext uri="{BB962C8B-B14F-4D97-AF65-F5344CB8AC3E}">
        <p14:creationId xmlns:p14="http://schemas.microsoft.com/office/powerpoint/2010/main" val="21347479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A5476-790B-4497-A469-FBBFBD0765E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4A76177-0A48-4A3B-BE19-CCDA4D4775F2}"/>
              </a:ext>
            </a:extLst>
          </p:cNvPr>
          <p:cNvSpPr>
            <a:spLocks noGrp="1"/>
          </p:cNvSpPr>
          <p:nvPr>
            <p:ph idx="1"/>
          </p:nvPr>
        </p:nvSpPr>
        <p:spPr>
          <a:xfrm>
            <a:off x="179512" y="116632"/>
            <a:ext cx="8712968" cy="6336704"/>
          </a:xfrm>
        </p:spPr>
        <p:txBody>
          <a:bodyPr>
            <a:noAutofit/>
          </a:bodyPr>
          <a:lstStyle/>
          <a:p>
            <a:pPr marL="0" indent="0" algn="ctr">
              <a:buNone/>
            </a:pPr>
            <a:r>
              <a:rPr lang="pt-BR" sz="2000" dirty="0"/>
              <a:t>Seção II - Da Renúncia de Receita</a:t>
            </a:r>
          </a:p>
          <a:p>
            <a:pPr marL="0" indent="0" algn="just">
              <a:buNone/>
            </a:pPr>
            <a:r>
              <a:rPr lang="pt-BR" sz="2000" dirty="0"/>
              <a:t>Art. 14. A concessão ou ampliação de incentivo ou benefício de natureza tributária da qual decorra renúncia de receita deverá estar acompanhada de estimativa do impacto orçamentário-financeiro no exercício em que deva iniciar sua vigência e nos dois seguintes, atender ao disposto na lei de diretrizes orçamentárias e a pelo menos uma das seguintes condições:</a:t>
            </a:r>
          </a:p>
          <a:p>
            <a:pPr marL="0" indent="0" algn="just">
              <a:buNone/>
            </a:pPr>
            <a:r>
              <a:rPr lang="pt-BR" sz="2000" dirty="0"/>
              <a:t>I - demonstração pelo proponente de que a renúncia foi considerada na estimativa de receita da lei orçamentária, na forma do art. 12, e de que não afetará as metas de resultados fiscais previstas no anexo próprio da lei de diretrizes orçamentárias;</a:t>
            </a:r>
          </a:p>
          <a:p>
            <a:pPr marL="0" indent="0" algn="just">
              <a:buNone/>
            </a:pPr>
            <a:r>
              <a:rPr lang="pt-BR" sz="2000" dirty="0"/>
              <a:t>II - estar acompanhada de medidas de compensação, no período mencionado no caput, por meio do aumento de receita, proveniente da elevação de alíquotas, ampliação da base de cálculo, majoração ou criação de tributo ou contribuição.</a:t>
            </a:r>
          </a:p>
          <a:p>
            <a:pPr marL="0" indent="0" algn="just">
              <a:buNone/>
            </a:pPr>
            <a:r>
              <a:rPr lang="pt-BR" sz="2000" dirty="0"/>
              <a:t>§ 1º A renúncia compreende anistia, remissão, subsídio, crédito presumido, concessão de isenção em caráter não geral, alteração de alíquota ou modificação de base de cálculo que implique redução discriminada de tributos ou contribuições, e outros benefícios que correspondam a tratamento diferenciado.</a:t>
            </a:r>
          </a:p>
          <a:p>
            <a:pPr marL="0" indent="0" algn="just">
              <a:buNone/>
            </a:pPr>
            <a:r>
              <a:rPr lang="pt-BR" sz="2000" dirty="0"/>
              <a:t>§ 2º Se o ato de concessão ou ampliação do incentivo ou benefício de que trata o caput deste artigo decorrer da condição contida no inciso II, o benefício só entrará em vigor quando implementadas as medidas referidas no mencionado inciso.</a:t>
            </a:r>
          </a:p>
        </p:txBody>
      </p:sp>
    </p:spTree>
    <p:extLst>
      <p:ext uri="{BB962C8B-B14F-4D97-AF65-F5344CB8AC3E}">
        <p14:creationId xmlns:p14="http://schemas.microsoft.com/office/powerpoint/2010/main" val="17694228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AGENDA</a:t>
            </a:r>
          </a:p>
        </p:txBody>
      </p:sp>
      <p:sp>
        <p:nvSpPr>
          <p:cNvPr id="3" name="Espaço Reservado para Conteúdo 2"/>
          <p:cNvSpPr>
            <a:spLocks noGrp="1"/>
          </p:cNvSpPr>
          <p:nvPr>
            <p:ph idx="1"/>
          </p:nvPr>
        </p:nvSpPr>
        <p:spPr/>
        <p:txBody>
          <a:bodyPr>
            <a:normAutofit/>
          </a:bodyPr>
          <a:lstStyle/>
          <a:p>
            <a:pPr marL="0" indent="0" algn="ctr">
              <a:buNone/>
            </a:pPr>
            <a:endParaRPr lang="pt-BR" dirty="0"/>
          </a:p>
          <a:p>
            <a:pPr marL="0" indent="0" algn="ctr">
              <a:buNone/>
            </a:pPr>
            <a:endParaRPr lang="pt-BR" dirty="0"/>
          </a:p>
          <a:p>
            <a:pPr marL="0" indent="0" algn="ctr">
              <a:buNone/>
            </a:pPr>
            <a:endParaRPr lang="pt-BR" dirty="0"/>
          </a:p>
          <a:p>
            <a:pPr marL="0" indent="0" algn="ctr">
              <a:buNone/>
            </a:pPr>
            <a:r>
              <a:rPr lang="pt-BR" dirty="0"/>
              <a:t> Como fica a incorporação de décimos?</a:t>
            </a:r>
          </a:p>
          <a:p>
            <a:endParaRPr lang="pt-BR" dirty="0"/>
          </a:p>
        </p:txBody>
      </p:sp>
    </p:spTree>
    <p:extLst>
      <p:ext uri="{BB962C8B-B14F-4D97-AF65-F5344CB8AC3E}">
        <p14:creationId xmlns:p14="http://schemas.microsoft.com/office/powerpoint/2010/main" val="14824648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A5476-790B-4497-A469-FBBFBD0765E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4A76177-0A48-4A3B-BE19-CCDA4D4775F2}"/>
              </a:ext>
            </a:extLst>
          </p:cNvPr>
          <p:cNvSpPr>
            <a:spLocks noGrp="1"/>
          </p:cNvSpPr>
          <p:nvPr>
            <p:ph idx="1"/>
          </p:nvPr>
        </p:nvSpPr>
        <p:spPr>
          <a:xfrm>
            <a:off x="179512" y="116632"/>
            <a:ext cx="8712968" cy="6336704"/>
          </a:xfrm>
        </p:spPr>
        <p:txBody>
          <a:bodyPr>
            <a:noAutofit/>
          </a:bodyPr>
          <a:lstStyle/>
          <a:p>
            <a:pPr marL="0" indent="0" algn="just">
              <a:buNone/>
            </a:pPr>
            <a:r>
              <a:rPr lang="pt-BR" dirty="0"/>
              <a:t>Art. 39. (...) § 9º É vedada a incorporação de vantagens de caráter temporário ou vinculadas ao exercício de função de confiança ou de cargo em comissão à remuneração do cargo efetivo.</a:t>
            </a:r>
          </a:p>
          <a:p>
            <a:pPr marL="0" indent="0" algn="just">
              <a:buNone/>
            </a:pPr>
            <a:endParaRPr lang="pt-BR" dirty="0"/>
          </a:p>
          <a:p>
            <a:pPr marL="0" indent="0" algn="just">
              <a:buNone/>
            </a:pPr>
            <a:r>
              <a:rPr lang="pt-BR" dirty="0"/>
              <a:t>Art. 13. Não se aplica o disposto no § 9º do art. 39 da Constituição Federal a parcelas remuneratórias decorrentes de incorporação de vantagens de caráter temporário ou vinculadas ao exercício de função de confiança ou de cargo em comissão efetivada até a data de entrada em vigor desta Emenda Constitucional.</a:t>
            </a:r>
          </a:p>
        </p:txBody>
      </p:sp>
    </p:spTree>
    <p:extLst>
      <p:ext uri="{BB962C8B-B14F-4D97-AF65-F5344CB8AC3E}">
        <p14:creationId xmlns:p14="http://schemas.microsoft.com/office/powerpoint/2010/main" val="4239252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480059" y="2053641"/>
            <a:ext cx="2751871" cy="2760098"/>
          </a:xfrm>
        </p:spPr>
        <p:txBody>
          <a:bodyPr>
            <a:normAutofit/>
          </a:bodyPr>
          <a:lstStyle/>
          <a:p>
            <a:pPr>
              <a:lnSpc>
                <a:spcPct val="90000"/>
              </a:lnSpc>
            </a:pPr>
            <a:r>
              <a:rPr lang="pt-BR" sz="4100">
                <a:solidFill>
                  <a:srgbClr val="FFFFFF"/>
                </a:solidFill>
              </a:rPr>
              <a:t>Evolução da Previdência</a:t>
            </a:r>
          </a:p>
        </p:txBody>
      </p:sp>
      <p:sp>
        <p:nvSpPr>
          <p:cNvPr id="3" name="Espaço Reservado para Conteúdo 2"/>
          <p:cNvSpPr>
            <a:spLocks noGrp="1"/>
          </p:cNvSpPr>
          <p:nvPr>
            <p:ph idx="1"/>
          </p:nvPr>
        </p:nvSpPr>
        <p:spPr>
          <a:xfrm>
            <a:off x="3711989" y="0"/>
            <a:ext cx="5432009" cy="6858000"/>
          </a:xfrm>
        </p:spPr>
        <p:txBody>
          <a:bodyPr anchor="ctr">
            <a:normAutofit/>
          </a:bodyPr>
          <a:lstStyle/>
          <a:p>
            <a:pPr marL="0" indent="0" algn="just">
              <a:lnSpc>
                <a:spcPct val="90000"/>
              </a:lnSpc>
              <a:buNone/>
            </a:pPr>
            <a:r>
              <a:rPr lang="pt-BR" sz="1600" dirty="0">
                <a:solidFill>
                  <a:srgbClr val="000000"/>
                </a:solidFill>
              </a:rPr>
              <a:t>Constituição de 1969 (Emenda Constitucional 1)</a:t>
            </a:r>
          </a:p>
          <a:p>
            <a:pPr marL="0" indent="0" algn="just">
              <a:lnSpc>
                <a:spcPct val="90000"/>
              </a:lnSpc>
              <a:buNone/>
            </a:pPr>
            <a:r>
              <a:rPr lang="pt-BR" sz="1600" dirty="0">
                <a:solidFill>
                  <a:srgbClr val="000000"/>
                </a:solidFill>
              </a:rPr>
              <a:t>Art. 101. </a:t>
            </a:r>
            <a:r>
              <a:rPr lang="pt-BR" sz="1600" b="1" u="sng" dirty="0">
                <a:solidFill>
                  <a:srgbClr val="000000"/>
                </a:solidFill>
              </a:rPr>
              <a:t>O funcionário será aposentado</a:t>
            </a:r>
            <a:r>
              <a:rPr lang="pt-BR" sz="1600" dirty="0">
                <a:solidFill>
                  <a:srgbClr val="000000"/>
                </a:solidFill>
              </a:rPr>
              <a:t>: </a:t>
            </a:r>
          </a:p>
          <a:p>
            <a:pPr marL="0" indent="0" algn="just">
              <a:lnSpc>
                <a:spcPct val="90000"/>
              </a:lnSpc>
              <a:buNone/>
            </a:pPr>
            <a:r>
              <a:rPr lang="pt-BR" sz="1600" dirty="0">
                <a:solidFill>
                  <a:srgbClr val="000000"/>
                </a:solidFill>
              </a:rPr>
              <a:t>I - por invalidez; </a:t>
            </a:r>
          </a:p>
          <a:p>
            <a:pPr marL="0" indent="0" algn="just">
              <a:lnSpc>
                <a:spcPct val="90000"/>
              </a:lnSpc>
              <a:buNone/>
            </a:pPr>
            <a:r>
              <a:rPr lang="pt-BR" sz="1600" dirty="0">
                <a:solidFill>
                  <a:srgbClr val="000000"/>
                </a:solidFill>
              </a:rPr>
              <a:t>II - </a:t>
            </a:r>
            <a:r>
              <a:rPr lang="pt-BR" sz="1600" b="1" u="sng" dirty="0">
                <a:solidFill>
                  <a:srgbClr val="000000"/>
                </a:solidFill>
              </a:rPr>
              <a:t>compulsoriamente, aos setenta anos de idade</a:t>
            </a:r>
            <a:r>
              <a:rPr lang="pt-BR" sz="1600" dirty="0">
                <a:solidFill>
                  <a:srgbClr val="000000"/>
                </a:solidFill>
              </a:rPr>
              <a:t>; ou </a:t>
            </a:r>
          </a:p>
          <a:p>
            <a:pPr marL="0" indent="0" algn="just">
              <a:lnSpc>
                <a:spcPct val="90000"/>
              </a:lnSpc>
              <a:buNone/>
            </a:pPr>
            <a:r>
              <a:rPr lang="pt-BR" sz="1600" dirty="0">
                <a:solidFill>
                  <a:srgbClr val="000000"/>
                </a:solidFill>
              </a:rPr>
              <a:t>III - </a:t>
            </a:r>
            <a:r>
              <a:rPr lang="pt-BR" sz="1600" b="1" u="sng" dirty="0">
                <a:solidFill>
                  <a:srgbClr val="000000"/>
                </a:solidFill>
              </a:rPr>
              <a:t>voluntariamente, após trinta e cinco anos de serviço</a:t>
            </a:r>
            <a:r>
              <a:rPr lang="pt-BR" sz="1600" dirty="0">
                <a:solidFill>
                  <a:srgbClr val="000000"/>
                </a:solidFill>
              </a:rPr>
              <a:t>. </a:t>
            </a:r>
          </a:p>
          <a:p>
            <a:pPr marL="0" indent="0" algn="just">
              <a:lnSpc>
                <a:spcPct val="90000"/>
              </a:lnSpc>
              <a:buNone/>
            </a:pPr>
            <a:r>
              <a:rPr lang="pt-BR" sz="1600" i="1" dirty="0">
                <a:solidFill>
                  <a:srgbClr val="000000"/>
                </a:solidFill>
              </a:rPr>
              <a:t>Parágrafo único. </a:t>
            </a:r>
            <a:r>
              <a:rPr lang="pt-BR" sz="1600" b="1" u="sng" dirty="0">
                <a:solidFill>
                  <a:srgbClr val="000000"/>
                </a:solidFill>
              </a:rPr>
              <a:t>No caso do item III, o prazo é de trinta anos para as mulheres</a:t>
            </a:r>
            <a:r>
              <a:rPr lang="pt-BR" sz="1600" dirty="0">
                <a:solidFill>
                  <a:srgbClr val="000000"/>
                </a:solidFill>
              </a:rPr>
              <a:t>. </a:t>
            </a:r>
          </a:p>
          <a:p>
            <a:pPr marL="0" indent="0" algn="just">
              <a:lnSpc>
                <a:spcPct val="90000"/>
              </a:lnSpc>
              <a:buNone/>
            </a:pPr>
            <a:r>
              <a:rPr lang="pt-BR" sz="1600" dirty="0">
                <a:solidFill>
                  <a:srgbClr val="000000"/>
                </a:solidFill>
              </a:rPr>
              <a:t> </a:t>
            </a:r>
          </a:p>
          <a:p>
            <a:pPr marL="0" indent="0" algn="just">
              <a:lnSpc>
                <a:spcPct val="90000"/>
              </a:lnSpc>
              <a:buNone/>
            </a:pPr>
            <a:r>
              <a:rPr lang="pt-BR" sz="1600" dirty="0">
                <a:solidFill>
                  <a:srgbClr val="000000"/>
                </a:solidFill>
              </a:rPr>
              <a:t>Art. 102. </a:t>
            </a:r>
            <a:r>
              <a:rPr lang="pt-BR" sz="1600" b="1" u="sng" dirty="0">
                <a:solidFill>
                  <a:srgbClr val="000000"/>
                </a:solidFill>
              </a:rPr>
              <a:t>Os proventos da aposentadoria serão:</a:t>
            </a:r>
          </a:p>
          <a:p>
            <a:pPr marL="0" indent="0" algn="just">
              <a:lnSpc>
                <a:spcPct val="90000"/>
              </a:lnSpc>
              <a:buNone/>
            </a:pPr>
            <a:r>
              <a:rPr lang="pt-BR" sz="1600" b="1" u="sng" dirty="0">
                <a:solidFill>
                  <a:srgbClr val="000000"/>
                </a:solidFill>
              </a:rPr>
              <a:t>I - integrais, quando o funcionário:</a:t>
            </a:r>
          </a:p>
          <a:p>
            <a:pPr marL="0" indent="0" algn="just">
              <a:lnSpc>
                <a:spcPct val="90000"/>
              </a:lnSpc>
              <a:buNone/>
            </a:pPr>
            <a:r>
              <a:rPr lang="pt-BR" sz="1600" b="1" u="sng" dirty="0">
                <a:solidFill>
                  <a:srgbClr val="000000"/>
                </a:solidFill>
              </a:rPr>
              <a:t>a) contar trinta e cinco anos de serviço, se do sexo masculino, ou trinta anos de serviço, se do feminino</a:t>
            </a:r>
            <a:r>
              <a:rPr lang="pt-BR" sz="1600" dirty="0">
                <a:solidFill>
                  <a:srgbClr val="000000"/>
                </a:solidFill>
              </a:rPr>
              <a:t>; ou</a:t>
            </a:r>
          </a:p>
          <a:p>
            <a:pPr marL="0" indent="0" algn="just">
              <a:lnSpc>
                <a:spcPct val="90000"/>
              </a:lnSpc>
              <a:buNone/>
            </a:pPr>
            <a:r>
              <a:rPr lang="pt-BR" sz="1600" dirty="0">
                <a:solidFill>
                  <a:srgbClr val="000000"/>
                </a:solidFill>
              </a:rPr>
              <a:t>b) se invalidar por acidente em serviço, por moléstia profissional ou doença grave, contagiosa ou incurável, especificada em lei.</a:t>
            </a:r>
          </a:p>
          <a:p>
            <a:pPr marL="0" indent="0" algn="just">
              <a:lnSpc>
                <a:spcPct val="90000"/>
              </a:lnSpc>
              <a:buNone/>
            </a:pPr>
            <a:r>
              <a:rPr lang="pt-BR" sz="1600" dirty="0">
                <a:solidFill>
                  <a:srgbClr val="000000"/>
                </a:solidFill>
              </a:rPr>
              <a:t>II - proporcionais ao tempo de serviço, quando o funcionário contar menos de trinta e cinco anos de serviço, salvo o disposto no parágrafo único do artigo 101.</a:t>
            </a:r>
          </a:p>
          <a:p>
            <a:pPr marL="0" indent="0" algn="just">
              <a:lnSpc>
                <a:spcPct val="90000"/>
              </a:lnSpc>
              <a:buNone/>
            </a:pPr>
            <a:r>
              <a:rPr lang="pt-BR" sz="1600" dirty="0">
                <a:solidFill>
                  <a:srgbClr val="000000"/>
                </a:solidFill>
              </a:rPr>
              <a:t>§ 1º Os proventos da inatividade serão revistos sempre que, por motivo de alteração do poder aquisitivo da moeda, se modificarem os vencimentos dos funcionários em atividade.</a:t>
            </a:r>
          </a:p>
          <a:p>
            <a:pPr marL="0" indent="0" algn="just">
              <a:lnSpc>
                <a:spcPct val="90000"/>
              </a:lnSpc>
              <a:buNone/>
            </a:pPr>
            <a:r>
              <a:rPr lang="pt-BR" sz="1600" dirty="0">
                <a:solidFill>
                  <a:srgbClr val="000000"/>
                </a:solidFill>
              </a:rPr>
              <a:t>§ 2º Ressalvado o disposto no parágrafo anterior, em caso nenhum os proventos da inatividade poderão exceder a remuneração percebida na atividade.</a:t>
            </a:r>
          </a:p>
        </p:txBody>
      </p:sp>
    </p:spTree>
    <p:extLst>
      <p:ext uri="{BB962C8B-B14F-4D97-AF65-F5344CB8AC3E}">
        <p14:creationId xmlns:p14="http://schemas.microsoft.com/office/powerpoint/2010/main" val="40063248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AGENDA</a:t>
            </a:r>
          </a:p>
        </p:txBody>
      </p:sp>
      <p:sp>
        <p:nvSpPr>
          <p:cNvPr id="3" name="Espaço Reservado para Conteúdo 2"/>
          <p:cNvSpPr>
            <a:spLocks noGrp="1"/>
          </p:cNvSpPr>
          <p:nvPr>
            <p:ph idx="1"/>
          </p:nvPr>
        </p:nvSpPr>
        <p:spPr/>
        <p:txBody>
          <a:bodyPr>
            <a:normAutofit/>
          </a:bodyPr>
          <a:lstStyle/>
          <a:p>
            <a:pPr marL="0" indent="0" algn="ctr">
              <a:buNone/>
            </a:pPr>
            <a:endParaRPr lang="pt-BR" dirty="0"/>
          </a:p>
          <a:p>
            <a:pPr marL="0" indent="0" algn="ctr">
              <a:buNone/>
            </a:pPr>
            <a:endParaRPr lang="pt-BR" dirty="0"/>
          </a:p>
          <a:p>
            <a:pPr marL="0" indent="0" algn="ctr">
              <a:buNone/>
            </a:pPr>
            <a:endParaRPr lang="pt-BR" dirty="0"/>
          </a:p>
          <a:p>
            <a:pPr marL="0" indent="0" algn="ctr">
              <a:buNone/>
            </a:pPr>
            <a:r>
              <a:rPr lang="pt-BR" dirty="0"/>
              <a:t> Como elaborar leis complementares locais?</a:t>
            </a:r>
          </a:p>
          <a:p>
            <a:endParaRPr lang="pt-BR" dirty="0"/>
          </a:p>
        </p:txBody>
      </p:sp>
    </p:spTree>
    <p:extLst>
      <p:ext uri="{BB962C8B-B14F-4D97-AF65-F5344CB8AC3E}">
        <p14:creationId xmlns:p14="http://schemas.microsoft.com/office/powerpoint/2010/main" val="27756739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A5476-790B-4497-A469-FBBFBD0765E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4A76177-0A48-4A3B-BE19-CCDA4D4775F2}"/>
              </a:ext>
            </a:extLst>
          </p:cNvPr>
          <p:cNvSpPr>
            <a:spLocks noGrp="1"/>
          </p:cNvSpPr>
          <p:nvPr>
            <p:ph idx="1"/>
          </p:nvPr>
        </p:nvSpPr>
        <p:spPr>
          <a:xfrm>
            <a:off x="179512" y="-27384"/>
            <a:ext cx="8712968" cy="6610746"/>
          </a:xfrm>
        </p:spPr>
        <p:txBody>
          <a:bodyPr>
            <a:noAutofit/>
          </a:bodyPr>
          <a:lstStyle/>
          <a:p>
            <a:pPr marL="0" indent="0" algn="just">
              <a:buNone/>
            </a:pPr>
            <a:r>
              <a:rPr lang="pt-BR" sz="1900" dirty="0"/>
              <a:t>Art. 40. (...) III - no âmbito da União, aos 62 (sessenta e dois) anos de idade, se mulher, e aos 65 (sessenta e cinco) anos de idade, se homem, e, no âmbito dos Estados, do Distrito Federal e dos Municípios, na idade mínima estabelecida mediante emenda às respectivas Constituições e Leis Orgânicas, </a:t>
            </a:r>
            <a:r>
              <a:rPr lang="pt-BR" sz="1900" b="1" u="sng" dirty="0"/>
              <a:t>observados o tempo de contribuição e os demais requisitos estabelecidos em lei complementar do respectivo ente federativo</a:t>
            </a:r>
            <a:r>
              <a:rPr lang="pt-BR" sz="1900" dirty="0"/>
              <a:t>.</a:t>
            </a:r>
          </a:p>
          <a:p>
            <a:pPr marL="0" indent="0" algn="just">
              <a:buNone/>
            </a:pPr>
            <a:endParaRPr lang="pt-BR" sz="1900" dirty="0"/>
          </a:p>
          <a:p>
            <a:pPr marL="0" indent="0" algn="just">
              <a:buNone/>
            </a:pPr>
            <a:r>
              <a:rPr lang="pt-BR" sz="1900" dirty="0"/>
              <a:t>§ 4º-A. Poderão ser estabelecidos por </a:t>
            </a:r>
            <a:r>
              <a:rPr lang="pt-BR" sz="1900" b="1" u="sng" dirty="0"/>
              <a:t>lei complementar</a:t>
            </a:r>
            <a:r>
              <a:rPr lang="pt-BR" sz="1900" dirty="0"/>
              <a:t> do respectivo ente federativo idade e tempo de contribuição diferenciados para aposentadoria de servidores com </a:t>
            </a:r>
            <a:r>
              <a:rPr lang="pt-BR" sz="1900" b="1" u="sng" dirty="0"/>
              <a:t>deficiência</a:t>
            </a:r>
            <a:r>
              <a:rPr lang="pt-BR" sz="1900" dirty="0"/>
              <a:t>, previamente submetidos a avaliação biopsicossocial realizada por equipe multiprofissional e interdisciplinar.</a:t>
            </a:r>
          </a:p>
          <a:p>
            <a:pPr marL="0" indent="0" algn="just">
              <a:buNone/>
            </a:pPr>
            <a:endParaRPr lang="pt-BR" sz="1900" dirty="0"/>
          </a:p>
          <a:p>
            <a:pPr marL="0" indent="0" algn="just">
              <a:buNone/>
            </a:pPr>
            <a:r>
              <a:rPr lang="pt-BR" sz="1900" dirty="0"/>
              <a:t>§ 4º-C. Poderão ser estabelecidos por </a:t>
            </a:r>
            <a:r>
              <a:rPr lang="pt-BR" sz="1900" b="1" u="sng" dirty="0"/>
              <a:t>lei complementar</a:t>
            </a:r>
            <a:r>
              <a:rPr lang="pt-BR" sz="1900" dirty="0"/>
              <a:t> do respectivo ente federativo idade e tempo de contribuição diferenciados para aposentadoria de servidores cujas atividades sejam exercidas com </a:t>
            </a:r>
            <a:r>
              <a:rPr lang="pt-BR" sz="1900" b="1" u="sng" dirty="0"/>
              <a:t>efetiva exposição a agentes químicos, físicos e biológicos prejudiciais à saúde, ou associação desses agentes</a:t>
            </a:r>
            <a:r>
              <a:rPr lang="pt-BR" sz="1900" dirty="0"/>
              <a:t>, vedada a caracterização por categoria profissional ou ocupação.</a:t>
            </a:r>
          </a:p>
          <a:p>
            <a:pPr marL="0" indent="0" algn="just">
              <a:buNone/>
            </a:pPr>
            <a:endParaRPr lang="pt-BR" sz="1900" dirty="0"/>
          </a:p>
          <a:p>
            <a:pPr marL="0" indent="0" algn="just">
              <a:buNone/>
            </a:pPr>
            <a:r>
              <a:rPr lang="pt-BR" sz="1900" dirty="0"/>
              <a:t>§ 5º Os ocupantes do cargo de </a:t>
            </a:r>
            <a:r>
              <a:rPr lang="pt-BR" sz="1900" b="1" u="sng" dirty="0"/>
              <a:t>professor</a:t>
            </a:r>
            <a:r>
              <a:rPr lang="pt-BR" sz="1900" dirty="0"/>
              <a:t> terão idade mínima reduzida em 5 (cinco) anos em relação às idades decorrentes da aplicação do disposto no inciso III do § 1º, desde que comprovem tempo de efetivo exercício das funções de magistério na educação infantil e no ensino fundamental e médio fixado em </a:t>
            </a:r>
            <a:r>
              <a:rPr lang="pt-BR" sz="1900" b="1" u="sng" dirty="0"/>
              <a:t>lei complementar</a:t>
            </a:r>
            <a:r>
              <a:rPr lang="pt-BR" sz="1900" dirty="0"/>
              <a:t> do respectivo ente federativo.</a:t>
            </a:r>
          </a:p>
        </p:txBody>
      </p:sp>
    </p:spTree>
    <p:extLst>
      <p:ext uri="{BB962C8B-B14F-4D97-AF65-F5344CB8AC3E}">
        <p14:creationId xmlns:p14="http://schemas.microsoft.com/office/powerpoint/2010/main" val="1777490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A5476-790B-4497-A469-FBBFBD0765E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4A76177-0A48-4A3B-BE19-CCDA4D4775F2}"/>
              </a:ext>
            </a:extLst>
          </p:cNvPr>
          <p:cNvSpPr>
            <a:spLocks noGrp="1"/>
          </p:cNvSpPr>
          <p:nvPr>
            <p:ph idx="1"/>
          </p:nvPr>
        </p:nvSpPr>
        <p:spPr>
          <a:xfrm>
            <a:off x="179512" y="-27384"/>
            <a:ext cx="8712968" cy="6610746"/>
          </a:xfrm>
        </p:spPr>
        <p:txBody>
          <a:bodyPr>
            <a:noAutofit/>
          </a:bodyPr>
          <a:lstStyle/>
          <a:p>
            <a:pPr marL="0" indent="0" algn="just">
              <a:buNone/>
            </a:pPr>
            <a:r>
              <a:rPr lang="pt-BR" sz="2800" dirty="0"/>
              <a:t>Art. 36. Esta Emenda Constitucional entra em vigor:</a:t>
            </a:r>
          </a:p>
          <a:p>
            <a:pPr marL="0" indent="0" algn="just">
              <a:buNone/>
            </a:pPr>
            <a:r>
              <a:rPr lang="pt-BR" sz="2800" dirty="0"/>
              <a:t>II - para os regimes próprios de previdência social dos Estados, do Distrito Federal e dos Municípios, quanto à alteração promovida pelo art. 1º desta Emenda Constitucional no art. 149 da Constituição Federal</a:t>
            </a:r>
          </a:p>
          <a:p>
            <a:pPr marL="0" indent="0" algn="just">
              <a:buNone/>
            </a:pPr>
            <a:r>
              <a:rPr lang="pt-BR" sz="2800" b="1" u="sng" dirty="0"/>
              <a:t>ALÍQUOTAS PROGRESSIVAS</a:t>
            </a:r>
          </a:p>
          <a:p>
            <a:pPr marL="0" indent="0" algn="just">
              <a:buNone/>
            </a:pPr>
            <a:r>
              <a:rPr lang="pt-BR" sz="2800" dirty="0"/>
              <a:t>e às revogações previstas na alínea "a" do inciso I</a:t>
            </a:r>
          </a:p>
          <a:p>
            <a:pPr marL="0" indent="0" algn="just">
              <a:buNone/>
            </a:pPr>
            <a:r>
              <a:rPr lang="pt-BR" sz="2800" b="1" u="sng" dirty="0"/>
              <a:t>LIMITAÇÃO DO INATIVO COM DOENÇA INCAPACITANTE</a:t>
            </a:r>
          </a:p>
          <a:p>
            <a:pPr marL="0" indent="0" algn="just">
              <a:buNone/>
            </a:pPr>
            <a:r>
              <a:rPr lang="pt-BR" sz="2800" dirty="0"/>
              <a:t> e nos incisos III e IV do art. 35, </a:t>
            </a:r>
          </a:p>
          <a:p>
            <a:pPr marL="0" indent="0" algn="just">
              <a:buNone/>
            </a:pPr>
            <a:r>
              <a:rPr lang="pt-BR" sz="2800" b="1" u="sng" dirty="0"/>
              <a:t>REGRAS DE TRANSIÇÃO DAS EMENDAS 41/03 E 47/05</a:t>
            </a:r>
          </a:p>
          <a:p>
            <a:pPr marL="0" indent="0" algn="just">
              <a:buNone/>
            </a:pPr>
            <a:r>
              <a:rPr lang="pt-BR" sz="2800" dirty="0"/>
              <a:t>na data de publicação de lei de iniciativa privativa do respectivo Poder Executivo que as referende integralmente;</a:t>
            </a:r>
          </a:p>
        </p:txBody>
      </p:sp>
    </p:spTree>
    <p:extLst>
      <p:ext uri="{BB962C8B-B14F-4D97-AF65-F5344CB8AC3E}">
        <p14:creationId xmlns:p14="http://schemas.microsoft.com/office/powerpoint/2010/main" val="42122961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A5476-790B-4497-A469-FBBFBD0765E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4A76177-0A48-4A3B-BE19-CCDA4D4775F2}"/>
              </a:ext>
            </a:extLst>
          </p:cNvPr>
          <p:cNvSpPr>
            <a:spLocks noGrp="1"/>
          </p:cNvSpPr>
          <p:nvPr>
            <p:ph idx="1"/>
          </p:nvPr>
        </p:nvSpPr>
        <p:spPr>
          <a:xfrm>
            <a:off x="179512" y="-27384"/>
            <a:ext cx="8712968" cy="6610746"/>
          </a:xfrm>
        </p:spPr>
        <p:txBody>
          <a:bodyPr>
            <a:noAutofit/>
          </a:bodyPr>
          <a:lstStyle/>
          <a:p>
            <a:pPr marL="0" indent="0" algn="ctr">
              <a:buNone/>
            </a:pPr>
            <a:r>
              <a:rPr lang="pt-BR" dirty="0"/>
              <a:t>Seção III - Das Despesas com a Seguridade Social</a:t>
            </a:r>
          </a:p>
          <a:p>
            <a:pPr marL="0" indent="0" algn="just">
              <a:buNone/>
            </a:pPr>
            <a:r>
              <a:rPr lang="pt-BR" dirty="0"/>
              <a:t>Art. 24. Nenhum benefício ou serviço relativo à seguridade social poderá ser criado, majorado ou estendido </a:t>
            </a:r>
            <a:r>
              <a:rPr lang="pt-BR" b="1" u="sng" dirty="0"/>
              <a:t>sem a indicação da fonte de custeio total</a:t>
            </a:r>
            <a:r>
              <a:rPr lang="pt-BR" dirty="0"/>
              <a:t>, nos termos do § 5o do art. 195 da Constituição, atendidas ainda as exigências do art. 17.</a:t>
            </a:r>
          </a:p>
          <a:p>
            <a:pPr marL="0" indent="0" algn="just">
              <a:buNone/>
            </a:pPr>
            <a:r>
              <a:rPr lang="pt-BR" dirty="0"/>
              <a:t>§ 2º O disposto neste artigo aplica-se a benefício ou serviço de saúde, previdência e assistência social, inclusive os destinados aos servidores públicos e militares, ativos e inativos, e aos pensionistas.</a:t>
            </a:r>
            <a:endParaRPr lang="pt-BR" sz="2800" dirty="0"/>
          </a:p>
        </p:txBody>
      </p:sp>
    </p:spTree>
    <p:extLst>
      <p:ext uri="{BB962C8B-B14F-4D97-AF65-F5344CB8AC3E}">
        <p14:creationId xmlns:p14="http://schemas.microsoft.com/office/powerpoint/2010/main" val="13427916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A5476-790B-4497-A469-FBBFBD0765E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4A76177-0A48-4A3B-BE19-CCDA4D4775F2}"/>
              </a:ext>
            </a:extLst>
          </p:cNvPr>
          <p:cNvSpPr>
            <a:spLocks noGrp="1"/>
          </p:cNvSpPr>
          <p:nvPr>
            <p:ph idx="1"/>
          </p:nvPr>
        </p:nvSpPr>
        <p:spPr>
          <a:xfrm>
            <a:off x="179512" y="-27384"/>
            <a:ext cx="8712968" cy="6610746"/>
          </a:xfrm>
        </p:spPr>
        <p:txBody>
          <a:bodyPr>
            <a:noAutofit/>
          </a:bodyPr>
          <a:lstStyle/>
          <a:p>
            <a:pPr marL="0" indent="0" algn="ctr">
              <a:buNone/>
            </a:pPr>
            <a:r>
              <a:rPr lang="pt-BR" sz="1900" dirty="0"/>
              <a:t>Subseção I - Da Despesa Obrigatória de Caráter Continuado</a:t>
            </a:r>
          </a:p>
          <a:p>
            <a:pPr marL="0" indent="0" algn="just">
              <a:buNone/>
            </a:pPr>
            <a:r>
              <a:rPr lang="pt-BR" sz="1900" dirty="0"/>
              <a:t>Art. 17. Considera-se obrigatória de caráter continuado a despesa corrente derivada de lei, medida provisória ou ato administrativo normativo que fixem para o ente a obrigação legal de sua execução por um período superior a dois exercícios.</a:t>
            </a:r>
          </a:p>
          <a:p>
            <a:pPr marL="0" indent="0" algn="just">
              <a:buNone/>
            </a:pPr>
            <a:r>
              <a:rPr lang="pt-BR" sz="1900" dirty="0"/>
              <a:t>§ 1º </a:t>
            </a:r>
            <a:r>
              <a:rPr lang="pt-BR" sz="1900" b="1" u="sng" dirty="0"/>
              <a:t>Os atos que criarem ou aumentarem despesa de que trata o caput deverão ser instruídos com a estimativa prevista no inciso I do art. 16 e demonstrar a origem dos recursos para seu custeio.</a:t>
            </a:r>
          </a:p>
          <a:p>
            <a:pPr marL="0" indent="0" algn="just">
              <a:buNone/>
            </a:pPr>
            <a:r>
              <a:rPr lang="pt-BR" sz="1900" dirty="0"/>
              <a:t>§ 2º Para efeito do atendimento do § 1º, o ato será acompanhado de </a:t>
            </a:r>
            <a:r>
              <a:rPr lang="pt-BR" sz="1900" b="1" u="sng" dirty="0"/>
              <a:t>comprovação de que a despesa criada ou aumentada não afetará as metas de resultados fiscais previstas no anexo referido no § 1º do art. 4º</a:t>
            </a:r>
            <a:r>
              <a:rPr lang="pt-BR" sz="1900" dirty="0"/>
              <a:t>, devendo seus efeitos financeiros, nos períodos seguintes, ser compensados pelo aumento permanente de receita ou pela redução permanente de despesa.</a:t>
            </a:r>
          </a:p>
          <a:p>
            <a:pPr marL="0" indent="0" algn="just">
              <a:buNone/>
            </a:pPr>
            <a:r>
              <a:rPr lang="pt-BR" sz="1900" dirty="0"/>
              <a:t>§ 3o Para efeito do § 2º, considera-se </a:t>
            </a:r>
            <a:r>
              <a:rPr lang="pt-BR" sz="1900" b="1" u="sng" dirty="0"/>
              <a:t>aumento permanente de receita o proveniente da elevação de alíquotas, ampliação da base de cálculo, majoração ou criação de tributo ou contribuição</a:t>
            </a:r>
            <a:r>
              <a:rPr lang="pt-BR" sz="1900" dirty="0"/>
              <a:t>.</a:t>
            </a:r>
          </a:p>
          <a:p>
            <a:pPr marL="0" indent="0" algn="just">
              <a:buNone/>
            </a:pPr>
            <a:r>
              <a:rPr lang="pt-BR" sz="1900" dirty="0"/>
              <a:t>§ 4º A comprovação referida no § 2º, apresentada pelo proponente, conterá as </a:t>
            </a:r>
            <a:r>
              <a:rPr lang="pt-BR" sz="1900" b="1" u="sng" dirty="0"/>
              <a:t>premissas e metodologia de cálculo utilizadas</a:t>
            </a:r>
            <a:r>
              <a:rPr lang="pt-BR" sz="1900" dirty="0"/>
              <a:t>, sem prejuízo do exame de compatibilidade da despesa com as demais normas do plano plurianual e da lei de diretrizes orçamentárias.</a:t>
            </a:r>
          </a:p>
          <a:p>
            <a:pPr marL="0" indent="0" algn="just">
              <a:buNone/>
            </a:pPr>
            <a:r>
              <a:rPr lang="pt-BR" sz="1900" dirty="0"/>
              <a:t>§ 5º </a:t>
            </a:r>
            <a:r>
              <a:rPr lang="pt-BR" sz="1900" b="1" u="sng" dirty="0"/>
              <a:t>A despesa de que trata este artigo não será executada antes da implementação das medidas referidas no § 2º, as quais integrarão o instrumento que a criar ou aumentar</a:t>
            </a:r>
            <a:r>
              <a:rPr lang="pt-BR" sz="1900" dirty="0"/>
              <a:t>.</a:t>
            </a:r>
          </a:p>
        </p:txBody>
      </p:sp>
    </p:spTree>
    <p:extLst>
      <p:ext uri="{BB962C8B-B14F-4D97-AF65-F5344CB8AC3E}">
        <p14:creationId xmlns:p14="http://schemas.microsoft.com/office/powerpoint/2010/main" val="4373286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AGENDA</a:t>
            </a:r>
          </a:p>
        </p:txBody>
      </p:sp>
      <p:sp>
        <p:nvSpPr>
          <p:cNvPr id="3" name="Espaço Reservado para Conteúdo 2"/>
          <p:cNvSpPr>
            <a:spLocks noGrp="1"/>
          </p:cNvSpPr>
          <p:nvPr>
            <p:ph idx="1"/>
          </p:nvPr>
        </p:nvSpPr>
        <p:spPr/>
        <p:txBody>
          <a:bodyPr>
            <a:normAutofit/>
          </a:bodyPr>
          <a:lstStyle/>
          <a:p>
            <a:pPr marL="0" indent="0" algn="ctr">
              <a:buNone/>
            </a:pPr>
            <a:endParaRPr lang="pt-BR" dirty="0"/>
          </a:p>
          <a:p>
            <a:pPr marL="0" indent="0" algn="ctr">
              <a:buNone/>
            </a:pPr>
            <a:endParaRPr lang="pt-BR" dirty="0"/>
          </a:p>
          <a:p>
            <a:pPr marL="0" indent="0" algn="ctr">
              <a:buNone/>
            </a:pPr>
            <a:endParaRPr lang="pt-BR" dirty="0"/>
          </a:p>
          <a:p>
            <a:pPr marL="0" indent="0" algn="ctr">
              <a:buNone/>
            </a:pPr>
            <a:r>
              <a:rPr lang="pt-BR" dirty="0"/>
              <a:t> Quando devo instituir regime de previdência complementar?</a:t>
            </a:r>
          </a:p>
          <a:p>
            <a:endParaRPr lang="pt-BR" dirty="0"/>
          </a:p>
        </p:txBody>
      </p:sp>
    </p:spTree>
    <p:extLst>
      <p:ext uri="{BB962C8B-B14F-4D97-AF65-F5344CB8AC3E}">
        <p14:creationId xmlns:p14="http://schemas.microsoft.com/office/powerpoint/2010/main" val="39227710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A5476-790B-4497-A469-FBBFBD0765E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4A76177-0A48-4A3B-BE19-CCDA4D4775F2}"/>
              </a:ext>
            </a:extLst>
          </p:cNvPr>
          <p:cNvSpPr>
            <a:spLocks noGrp="1"/>
          </p:cNvSpPr>
          <p:nvPr>
            <p:ph idx="1"/>
          </p:nvPr>
        </p:nvSpPr>
        <p:spPr>
          <a:xfrm>
            <a:off x="179512" y="-27384"/>
            <a:ext cx="8712968" cy="6610746"/>
          </a:xfrm>
        </p:spPr>
        <p:txBody>
          <a:bodyPr>
            <a:noAutofit/>
          </a:bodyPr>
          <a:lstStyle/>
          <a:p>
            <a:pPr marL="0" indent="0" algn="just">
              <a:buNone/>
            </a:pPr>
            <a:r>
              <a:rPr lang="pt-BR" sz="2400" dirty="0"/>
              <a:t>§ 14. A União, os Estados, o Distrito Federal e </a:t>
            </a:r>
            <a:r>
              <a:rPr lang="pt-BR" sz="2400" b="1" u="sng" dirty="0"/>
              <a:t>os Municípios instituirão, por lei de iniciativa do respectivo Poder Executivo, regime de previdência complementar para servidores públicos ocupantes de cargo efetivo</a:t>
            </a:r>
            <a:r>
              <a:rPr lang="pt-BR" sz="2400" dirty="0"/>
              <a:t>, observado o limite máximo dos benefícios do Regime Geral de Previdência Social para o valor das aposentadorias e das pensões em regime próprio de previdência social, ressalvado o disposto no § 16.</a:t>
            </a:r>
          </a:p>
          <a:p>
            <a:pPr marL="0" indent="0" algn="just">
              <a:buNone/>
            </a:pPr>
            <a:endParaRPr lang="pt-BR" sz="2400" dirty="0"/>
          </a:p>
          <a:p>
            <a:pPr marL="0" indent="0" algn="just">
              <a:buNone/>
            </a:pPr>
            <a:r>
              <a:rPr lang="pt-BR" sz="2400" dirty="0"/>
              <a:t>§ 15. O regime de previdência complementar de que trata o § 14 oferecerá plano de benefícios somente na modalidade contribuição definida, observará o disposto no art. 202 e será </a:t>
            </a:r>
            <a:r>
              <a:rPr lang="pt-BR" sz="2400" b="1" u="sng" dirty="0"/>
              <a:t>efetivado por intermédio de entidade fechada de previdência complementar ou de entidade aberta de previdência complementar</a:t>
            </a:r>
            <a:r>
              <a:rPr lang="pt-BR" sz="2400" dirty="0"/>
              <a:t>.</a:t>
            </a:r>
          </a:p>
          <a:p>
            <a:pPr marL="0" indent="0" algn="just">
              <a:buNone/>
            </a:pPr>
            <a:endParaRPr lang="pt-BR" sz="2400" dirty="0"/>
          </a:p>
          <a:p>
            <a:pPr marL="0" indent="0" algn="just">
              <a:buNone/>
            </a:pPr>
            <a:r>
              <a:rPr lang="pt-BR" sz="2400" dirty="0"/>
              <a:t>§ 16 - Somente mediante sua prévia e expressa opção, o disposto nos  § § 14 e 15 poderá ser aplicado ao servidor que tiver ingressado no serviço público até a data da publicação do ato de instituição do correspondente regime de previdência complementar. </a:t>
            </a:r>
            <a:endParaRPr lang="pt-BR" sz="2800" dirty="0"/>
          </a:p>
        </p:txBody>
      </p:sp>
    </p:spTree>
    <p:extLst>
      <p:ext uri="{BB962C8B-B14F-4D97-AF65-F5344CB8AC3E}">
        <p14:creationId xmlns:p14="http://schemas.microsoft.com/office/powerpoint/2010/main" val="2771105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Evolução da Previdência</a:t>
            </a:r>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3088877105"/>
              </p:ext>
            </p:extLst>
          </p:nvPr>
        </p:nvGraphicFramePr>
        <p:xfrm>
          <a:off x="137161" y="2038937"/>
          <a:ext cx="8757138" cy="3412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513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3E243F-0366-4FDB-83B0-E0B6A6B13D92}"/>
              </a:ext>
            </a:extLst>
          </p:cNvPr>
          <p:cNvSpPr>
            <a:spLocks noGrp="1"/>
          </p:cNvSpPr>
          <p:nvPr>
            <p:ph type="title"/>
          </p:nvPr>
        </p:nvSpPr>
        <p:spPr>
          <a:xfrm>
            <a:off x="520882" y="2296276"/>
            <a:ext cx="2243419" cy="2057400"/>
          </a:xfrm>
          <a:prstGeom prst="ellipse">
            <a:avLst/>
          </a:prstGeom>
          <a:solidFill>
            <a:srgbClr val="7B7B7B"/>
          </a:solidFill>
          <a:ln w="174625" cmpd="thinThick">
            <a:solidFill>
              <a:srgbClr val="7B7B7B"/>
            </a:solidFill>
          </a:ln>
        </p:spPr>
        <p:txBody>
          <a:bodyPr>
            <a:normAutofit/>
          </a:bodyPr>
          <a:lstStyle/>
          <a:p>
            <a:pPr algn="ctr"/>
            <a:r>
              <a:rPr lang="pt-BR" sz="1950" dirty="0">
                <a:solidFill>
                  <a:srgbClr val="FFFFFF"/>
                </a:solidFill>
              </a:rPr>
              <a:t>EVOLUÇÃO DA PREVIDÊNCIA</a:t>
            </a:r>
          </a:p>
        </p:txBody>
      </p:sp>
      <p:graphicFrame>
        <p:nvGraphicFramePr>
          <p:cNvPr id="5" name="Espaço Reservado para Conteúdo 4">
            <a:extLst>
              <a:ext uri="{FF2B5EF4-FFF2-40B4-BE49-F238E27FC236}">
                <a16:creationId xmlns:a16="http://schemas.microsoft.com/office/drawing/2014/main" id="{4F97DF43-8C79-4808-8E52-2AB0AAB83BFE}"/>
              </a:ext>
            </a:extLst>
          </p:cNvPr>
          <p:cNvGraphicFramePr>
            <a:graphicFrameLocks noGrp="1"/>
          </p:cNvGraphicFramePr>
          <p:nvPr>
            <p:ph idx="1"/>
            <p:extLst>
              <p:ext uri="{D42A27DB-BD31-4B8C-83A1-F6EECF244321}">
                <p14:modId xmlns:p14="http://schemas.microsoft.com/office/powerpoint/2010/main" val="3862777826"/>
              </p:ext>
            </p:extLst>
          </p:nvPr>
        </p:nvGraphicFramePr>
        <p:xfrm>
          <a:off x="3347864" y="260648"/>
          <a:ext cx="5760639" cy="5945448"/>
        </p:xfrm>
        <a:graphic>
          <a:graphicData uri="http://schemas.openxmlformats.org/drawingml/2006/table">
            <a:tbl>
              <a:tblPr firstRow="1" bandRow="1">
                <a:noFill/>
                <a:tableStyleId>{5C22544A-7EE6-4342-B048-85BDC9FD1C3A}</a:tableStyleId>
              </a:tblPr>
              <a:tblGrid>
                <a:gridCol w="1813366">
                  <a:extLst>
                    <a:ext uri="{9D8B030D-6E8A-4147-A177-3AD203B41FA5}">
                      <a16:colId xmlns:a16="http://schemas.microsoft.com/office/drawing/2014/main" val="4199734194"/>
                    </a:ext>
                  </a:extLst>
                </a:gridCol>
                <a:gridCol w="2082282">
                  <a:extLst>
                    <a:ext uri="{9D8B030D-6E8A-4147-A177-3AD203B41FA5}">
                      <a16:colId xmlns:a16="http://schemas.microsoft.com/office/drawing/2014/main" val="1146779988"/>
                    </a:ext>
                  </a:extLst>
                </a:gridCol>
                <a:gridCol w="1864991">
                  <a:extLst>
                    <a:ext uri="{9D8B030D-6E8A-4147-A177-3AD203B41FA5}">
                      <a16:colId xmlns:a16="http://schemas.microsoft.com/office/drawing/2014/main" val="3512189986"/>
                    </a:ext>
                  </a:extLst>
                </a:gridCol>
              </a:tblGrid>
              <a:tr h="1190234">
                <a:tc>
                  <a:txBody>
                    <a:bodyPr/>
                    <a:lstStyle/>
                    <a:p>
                      <a:pPr algn="ctr" fontAlgn="b"/>
                      <a:r>
                        <a:rPr lang="pt-BR" sz="2000" b="0" u="none" strike="noStrike" cap="all" spc="150" dirty="0">
                          <a:solidFill>
                            <a:schemeClr val="lt1"/>
                          </a:solidFill>
                          <a:effectLst/>
                        </a:rPr>
                        <a:t>Reforma</a:t>
                      </a:r>
                      <a:endParaRPr lang="pt-BR" sz="2000" b="0" i="0" u="none" strike="noStrike" cap="all" spc="150" dirty="0">
                        <a:solidFill>
                          <a:schemeClr val="lt1"/>
                        </a:solidFill>
                        <a:effectLst/>
                        <a:latin typeface="Calibri" panose="020F0502020204030204" pitchFamily="34" charset="0"/>
                      </a:endParaRPr>
                    </a:p>
                  </a:txBody>
                  <a:tcPr marL="71302" marR="71302" marT="71302" marB="71302" anchor="b">
                    <a:lnL w="12700" cmpd="sng">
                      <a:noFill/>
                    </a:lnL>
                    <a:lnR w="12700" cmpd="sng">
                      <a:noFill/>
                    </a:lnR>
                    <a:lnT w="12700" cmpd="sng">
                      <a:noFill/>
                    </a:lnT>
                    <a:lnB w="38100" cmpd="sng">
                      <a:noFill/>
                    </a:lnB>
                    <a:solidFill>
                      <a:srgbClr val="505356"/>
                    </a:solidFill>
                  </a:tcPr>
                </a:tc>
                <a:tc>
                  <a:txBody>
                    <a:bodyPr/>
                    <a:lstStyle/>
                    <a:p>
                      <a:pPr algn="ctr" fontAlgn="b"/>
                      <a:r>
                        <a:rPr lang="pt-BR" sz="2000" b="0" u="none" strike="noStrike" cap="all" spc="150" dirty="0" err="1">
                          <a:solidFill>
                            <a:schemeClr val="lt1"/>
                          </a:solidFill>
                          <a:effectLst/>
                        </a:rPr>
                        <a:t>Obs</a:t>
                      </a:r>
                      <a:endParaRPr lang="pt-BR" sz="2000" b="0" i="0" u="none" strike="noStrike" cap="all" spc="150" dirty="0">
                        <a:solidFill>
                          <a:schemeClr val="lt1"/>
                        </a:solidFill>
                        <a:effectLst/>
                        <a:latin typeface="Calibri" panose="020F0502020204030204" pitchFamily="34" charset="0"/>
                      </a:endParaRPr>
                    </a:p>
                  </a:txBody>
                  <a:tcPr marL="71302" marR="71302" marT="71302" marB="71302" anchor="b">
                    <a:lnL w="12700" cmpd="sng">
                      <a:noFill/>
                    </a:lnL>
                    <a:lnR w="12700" cmpd="sng">
                      <a:noFill/>
                    </a:lnR>
                    <a:lnT w="12700" cmpd="sng">
                      <a:noFill/>
                    </a:lnT>
                    <a:lnB w="38100" cmpd="sng">
                      <a:noFill/>
                    </a:lnB>
                    <a:solidFill>
                      <a:srgbClr val="505356"/>
                    </a:solidFill>
                  </a:tcPr>
                </a:tc>
                <a:tc>
                  <a:txBody>
                    <a:bodyPr/>
                    <a:lstStyle/>
                    <a:p>
                      <a:pPr algn="ctr" fontAlgn="b"/>
                      <a:r>
                        <a:rPr lang="pt-BR" sz="2000" b="0" u="none" strike="noStrike" cap="all" spc="150" dirty="0">
                          <a:solidFill>
                            <a:schemeClr val="lt1"/>
                          </a:solidFill>
                          <a:effectLst/>
                        </a:rPr>
                        <a:t>Anos passados</a:t>
                      </a:r>
                      <a:endParaRPr lang="pt-BR" sz="2000" b="0" i="0" u="none" strike="noStrike" cap="all" spc="150" dirty="0">
                        <a:solidFill>
                          <a:schemeClr val="lt1"/>
                        </a:solidFill>
                        <a:effectLst/>
                        <a:latin typeface="Calibri" panose="020F0502020204030204" pitchFamily="34" charset="0"/>
                      </a:endParaRPr>
                    </a:p>
                  </a:txBody>
                  <a:tcPr marL="71302" marR="71302" marT="71302" marB="71302" anchor="b">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1167558827"/>
                  </a:ext>
                </a:extLst>
              </a:tr>
              <a:tr h="400832">
                <a:tc>
                  <a:txBody>
                    <a:bodyPr/>
                    <a:lstStyle/>
                    <a:p>
                      <a:pPr algn="ctr" fontAlgn="b"/>
                      <a:r>
                        <a:rPr lang="pt-BR" sz="1400" u="none" strike="noStrike" cap="none" spc="0" dirty="0">
                          <a:solidFill>
                            <a:schemeClr val="tx1"/>
                          </a:solidFill>
                          <a:effectLst/>
                        </a:rPr>
                        <a:t>1932</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38100" cmpd="sng">
                      <a:noFill/>
                    </a:lnT>
                    <a:lnB w="12700" cmpd="sng">
                      <a:noFill/>
                      <a:prstDash val="solid"/>
                    </a:lnB>
                    <a:noFill/>
                  </a:tcPr>
                </a:tc>
                <a:tc>
                  <a:txBody>
                    <a:bodyPr/>
                    <a:lstStyle/>
                    <a:p>
                      <a:pPr algn="l" fontAlgn="b"/>
                      <a:r>
                        <a:rPr lang="pt-BR" sz="1400" u="none" strike="noStrike" cap="none" spc="0" dirty="0">
                          <a:solidFill>
                            <a:schemeClr val="tx1"/>
                          </a:solidFill>
                          <a:effectLst/>
                        </a:rPr>
                        <a:t>Eloy Chaves</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38100" cmpd="sng">
                      <a:noFill/>
                    </a:lnT>
                    <a:lnB w="12700" cmpd="sng">
                      <a:noFill/>
                      <a:prstDash val="solid"/>
                    </a:lnB>
                    <a:noFill/>
                  </a:tcPr>
                </a:tc>
                <a:tc>
                  <a:txBody>
                    <a:bodyPr/>
                    <a:lstStyle/>
                    <a:p>
                      <a:pPr algn="ctr" fontAlgn="b"/>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553681605"/>
                  </a:ext>
                </a:extLst>
              </a:tr>
              <a:tr h="400832">
                <a:tc>
                  <a:txBody>
                    <a:bodyPr/>
                    <a:lstStyle/>
                    <a:p>
                      <a:pPr algn="ctr" fontAlgn="b"/>
                      <a:r>
                        <a:rPr lang="pt-BR" sz="1400" u="none" strike="noStrike" cap="none" spc="0" dirty="0">
                          <a:solidFill>
                            <a:schemeClr val="tx1"/>
                          </a:solidFill>
                          <a:effectLst/>
                        </a:rPr>
                        <a:t>1937</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l" fontAlgn="b"/>
                      <a:r>
                        <a:rPr lang="pt-BR" sz="1400" u="none" strike="noStrike" cap="none" spc="0" dirty="0">
                          <a:solidFill>
                            <a:schemeClr val="tx1"/>
                          </a:solidFill>
                          <a:effectLst/>
                        </a:rPr>
                        <a:t>Polaca</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fontAlgn="b"/>
                      <a:r>
                        <a:rPr lang="pt-BR" sz="1400" u="none" strike="noStrike" cap="none" spc="0" dirty="0">
                          <a:solidFill>
                            <a:schemeClr val="tx1"/>
                          </a:solidFill>
                          <a:effectLst/>
                        </a:rPr>
                        <a:t>5</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2159199426"/>
                  </a:ext>
                </a:extLst>
              </a:tr>
              <a:tr h="400832">
                <a:tc>
                  <a:txBody>
                    <a:bodyPr/>
                    <a:lstStyle/>
                    <a:p>
                      <a:pPr algn="ctr" fontAlgn="b"/>
                      <a:r>
                        <a:rPr lang="pt-BR" sz="1400" u="none" strike="noStrike" cap="none" spc="0" dirty="0">
                          <a:solidFill>
                            <a:schemeClr val="tx1"/>
                          </a:solidFill>
                          <a:effectLst/>
                        </a:rPr>
                        <a:t>1946</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pt-BR" sz="1400" u="none" strike="noStrike" cap="none" spc="0" dirty="0">
                          <a:solidFill>
                            <a:schemeClr val="tx1"/>
                          </a:solidFill>
                          <a:effectLst/>
                        </a:rPr>
                        <a:t>Redemocratização</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pt-BR" sz="1400" u="none" strike="noStrike" cap="none" spc="0" dirty="0">
                          <a:solidFill>
                            <a:schemeClr val="tx1"/>
                          </a:solidFill>
                          <a:effectLst/>
                        </a:rPr>
                        <a:t>9</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120679861"/>
                  </a:ext>
                </a:extLst>
              </a:tr>
              <a:tr h="400832">
                <a:tc>
                  <a:txBody>
                    <a:bodyPr/>
                    <a:lstStyle/>
                    <a:p>
                      <a:pPr algn="ctr" fontAlgn="b"/>
                      <a:r>
                        <a:rPr lang="pt-BR" sz="1400" u="none" strike="noStrike" cap="none" spc="0" dirty="0">
                          <a:solidFill>
                            <a:schemeClr val="tx1"/>
                          </a:solidFill>
                          <a:effectLst/>
                        </a:rPr>
                        <a:t>1969</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l" fontAlgn="b"/>
                      <a:r>
                        <a:rPr lang="pt-BR" sz="1400" u="none" strike="noStrike" cap="none" spc="0" dirty="0">
                          <a:solidFill>
                            <a:schemeClr val="tx1"/>
                          </a:solidFill>
                          <a:effectLst/>
                        </a:rPr>
                        <a:t>Reforma</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fontAlgn="b"/>
                      <a:r>
                        <a:rPr lang="pt-BR" sz="1400" u="none" strike="noStrike" cap="none" spc="0" dirty="0">
                          <a:solidFill>
                            <a:schemeClr val="tx1"/>
                          </a:solidFill>
                          <a:effectLst/>
                        </a:rPr>
                        <a:t>23</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3256088425"/>
                  </a:ext>
                </a:extLst>
              </a:tr>
              <a:tr h="374790">
                <a:tc>
                  <a:txBody>
                    <a:bodyPr/>
                    <a:lstStyle/>
                    <a:p>
                      <a:pPr algn="ctr" fontAlgn="b"/>
                      <a:r>
                        <a:rPr lang="pt-BR" sz="1400" u="none" strike="noStrike" cap="none" spc="0" dirty="0">
                          <a:solidFill>
                            <a:schemeClr val="tx1"/>
                          </a:solidFill>
                          <a:effectLst/>
                        </a:rPr>
                        <a:t>1988</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pt-BR" sz="1400" u="none" strike="noStrike" cap="none" spc="0" dirty="0">
                          <a:solidFill>
                            <a:schemeClr val="tx1"/>
                          </a:solidFill>
                          <a:effectLst/>
                        </a:rPr>
                        <a:t>Constituição Cidadã</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pt-BR" sz="1400" u="none" strike="noStrike" cap="none" spc="0" dirty="0">
                          <a:solidFill>
                            <a:schemeClr val="tx1"/>
                          </a:solidFill>
                          <a:effectLst/>
                        </a:rPr>
                        <a:t>19</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034774170"/>
                  </a:ext>
                </a:extLst>
              </a:tr>
              <a:tr h="400832">
                <a:tc>
                  <a:txBody>
                    <a:bodyPr/>
                    <a:lstStyle/>
                    <a:p>
                      <a:pPr algn="ctr" fontAlgn="b"/>
                      <a:r>
                        <a:rPr lang="pt-BR" sz="1400" u="none" strike="noStrike" cap="none" spc="0">
                          <a:solidFill>
                            <a:schemeClr val="tx1"/>
                          </a:solidFill>
                          <a:effectLst/>
                        </a:rPr>
                        <a:t>1993</a:t>
                      </a:r>
                      <a:endParaRPr lang="pt-BR" sz="1400" b="0" i="0" u="none" strike="noStrike" cap="none" spc="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l" fontAlgn="b"/>
                      <a:r>
                        <a:rPr lang="pt-BR" sz="1400" u="none" strike="noStrike" cap="none" spc="0" dirty="0" err="1">
                          <a:solidFill>
                            <a:schemeClr val="tx1"/>
                          </a:solidFill>
                          <a:effectLst/>
                        </a:rPr>
                        <a:t>Contributividade</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fontAlgn="b"/>
                      <a:r>
                        <a:rPr lang="pt-BR" sz="1400" u="none" strike="noStrike" cap="none" spc="0" dirty="0">
                          <a:solidFill>
                            <a:schemeClr val="tx1"/>
                          </a:solidFill>
                          <a:effectLst/>
                        </a:rPr>
                        <a:t>5</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664930932"/>
                  </a:ext>
                </a:extLst>
              </a:tr>
              <a:tr h="400832">
                <a:tc>
                  <a:txBody>
                    <a:bodyPr/>
                    <a:lstStyle/>
                    <a:p>
                      <a:pPr algn="ctr" fontAlgn="b"/>
                      <a:r>
                        <a:rPr lang="pt-BR" sz="1400" u="none" strike="noStrike" cap="none" spc="0">
                          <a:solidFill>
                            <a:schemeClr val="tx1"/>
                          </a:solidFill>
                          <a:effectLst/>
                        </a:rPr>
                        <a:t>1998</a:t>
                      </a:r>
                      <a:endParaRPr lang="pt-BR" sz="1400" b="0" i="0" u="none" strike="noStrike" cap="none" spc="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pt-BR" sz="1400" u="none" strike="noStrike" cap="none" spc="0" dirty="0">
                          <a:solidFill>
                            <a:schemeClr val="tx1"/>
                          </a:solidFill>
                          <a:effectLst/>
                        </a:rPr>
                        <a:t>Idade, EFA</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pt-BR" sz="1400" u="none" strike="noStrike" cap="none" spc="0" dirty="0">
                          <a:solidFill>
                            <a:schemeClr val="tx1"/>
                          </a:solidFill>
                          <a:effectLst/>
                        </a:rPr>
                        <a:t>5</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046815834"/>
                  </a:ext>
                </a:extLst>
              </a:tr>
              <a:tr h="400832">
                <a:tc>
                  <a:txBody>
                    <a:bodyPr/>
                    <a:lstStyle/>
                    <a:p>
                      <a:pPr algn="ctr" fontAlgn="b"/>
                      <a:r>
                        <a:rPr lang="pt-BR" sz="1400" u="none" strike="noStrike" cap="none" spc="0">
                          <a:solidFill>
                            <a:schemeClr val="tx1"/>
                          </a:solidFill>
                          <a:effectLst/>
                        </a:rPr>
                        <a:t>2003</a:t>
                      </a:r>
                      <a:endParaRPr lang="pt-BR" sz="1400" b="0" i="0" u="none" strike="noStrike" cap="none" spc="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l" fontAlgn="b"/>
                      <a:r>
                        <a:rPr lang="pt-BR" sz="1400" u="none" strike="noStrike" cap="none" spc="0" dirty="0">
                          <a:solidFill>
                            <a:schemeClr val="tx1"/>
                          </a:solidFill>
                          <a:effectLst/>
                        </a:rPr>
                        <a:t>Média</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fontAlgn="b"/>
                      <a:r>
                        <a:rPr lang="pt-BR" sz="1400" u="none" strike="noStrike" cap="none" spc="0" dirty="0">
                          <a:solidFill>
                            <a:schemeClr val="tx1"/>
                          </a:solidFill>
                          <a:effectLst/>
                        </a:rPr>
                        <a:t>5</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905720821"/>
                  </a:ext>
                </a:extLst>
              </a:tr>
              <a:tr h="400832">
                <a:tc>
                  <a:txBody>
                    <a:bodyPr/>
                    <a:lstStyle/>
                    <a:p>
                      <a:pPr algn="ctr" fontAlgn="b"/>
                      <a:r>
                        <a:rPr lang="pt-BR" sz="1400" u="none" strike="noStrike" cap="none" spc="0">
                          <a:solidFill>
                            <a:schemeClr val="tx1"/>
                          </a:solidFill>
                          <a:effectLst/>
                        </a:rPr>
                        <a:t>2005</a:t>
                      </a:r>
                      <a:endParaRPr lang="pt-BR" sz="1400" b="0" i="0" u="none" strike="noStrike" cap="none" spc="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pt-BR" sz="1400" u="none" strike="noStrike" cap="none" spc="0" dirty="0">
                          <a:solidFill>
                            <a:schemeClr val="tx1"/>
                          </a:solidFill>
                          <a:effectLst/>
                        </a:rPr>
                        <a:t>PEC paralela</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pt-BR" sz="1400" u="none" strike="noStrike" cap="none" spc="0" dirty="0">
                          <a:solidFill>
                            <a:schemeClr val="tx1"/>
                          </a:solidFill>
                          <a:effectLst/>
                        </a:rPr>
                        <a:t>2</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13545106"/>
                  </a:ext>
                </a:extLst>
              </a:tr>
              <a:tr h="400832">
                <a:tc>
                  <a:txBody>
                    <a:bodyPr/>
                    <a:lstStyle/>
                    <a:p>
                      <a:pPr algn="ctr" fontAlgn="b"/>
                      <a:r>
                        <a:rPr lang="pt-BR" sz="1400" u="none" strike="noStrike" cap="none" spc="0" dirty="0">
                          <a:solidFill>
                            <a:schemeClr val="tx1"/>
                          </a:solidFill>
                          <a:effectLst/>
                        </a:rPr>
                        <a:t>2012</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l" fontAlgn="b"/>
                      <a:r>
                        <a:rPr lang="pt-BR" sz="1400" u="none" strike="noStrike" cap="none" spc="0" dirty="0">
                          <a:solidFill>
                            <a:schemeClr val="tx1"/>
                          </a:solidFill>
                          <a:effectLst/>
                        </a:rPr>
                        <a:t>Invalidez</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fontAlgn="b"/>
                      <a:r>
                        <a:rPr lang="pt-BR" sz="1400" u="none" strike="noStrike" cap="none" spc="0" dirty="0">
                          <a:solidFill>
                            <a:schemeClr val="tx1"/>
                          </a:solidFill>
                          <a:effectLst/>
                        </a:rPr>
                        <a:t>7</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4029455975"/>
                  </a:ext>
                </a:extLst>
              </a:tr>
              <a:tr h="372104">
                <a:tc>
                  <a:txBody>
                    <a:bodyPr/>
                    <a:lstStyle/>
                    <a:p>
                      <a:pPr algn="ctr" fontAlgn="b"/>
                      <a:r>
                        <a:rPr lang="pt-BR" sz="1400" u="none" strike="noStrike" cap="none" spc="0" dirty="0">
                          <a:solidFill>
                            <a:schemeClr val="tx1"/>
                          </a:solidFill>
                          <a:effectLst/>
                        </a:rPr>
                        <a:t>2015</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pt-BR" sz="1400" u="none" strike="noStrike" cap="none" spc="0" dirty="0">
                          <a:solidFill>
                            <a:schemeClr val="tx1"/>
                          </a:solidFill>
                          <a:effectLst/>
                        </a:rPr>
                        <a:t>Compulsória aos 75</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pt-BR" sz="1400" u="none" strike="noStrike" cap="none" spc="0" dirty="0">
                          <a:solidFill>
                            <a:schemeClr val="tx1"/>
                          </a:solidFill>
                          <a:effectLst/>
                        </a:rPr>
                        <a:t>3</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15373181"/>
                  </a:ext>
                </a:extLst>
              </a:tr>
              <a:tr h="400832">
                <a:tc>
                  <a:txBody>
                    <a:bodyPr/>
                    <a:lstStyle/>
                    <a:p>
                      <a:pPr algn="ctr" fontAlgn="b"/>
                      <a:r>
                        <a:rPr lang="pt-BR" sz="1400" u="none" strike="noStrike" cap="none" spc="0" dirty="0">
                          <a:solidFill>
                            <a:schemeClr val="tx1"/>
                          </a:solidFill>
                          <a:effectLst/>
                        </a:rPr>
                        <a:t>2019</a:t>
                      </a:r>
                      <a:endParaRPr lang="pt-BR" sz="1400" b="0" i="0" u="none" strike="noStrike" cap="none" spc="0" dirty="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l" fontAlgn="b"/>
                      <a:r>
                        <a:rPr lang="pt-BR" sz="1400" u="none" strike="noStrike" cap="none" spc="0">
                          <a:solidFill>
                            <a:schemeClr val="tx1"/>
                          </a:solidFill>
                          <a:effectLst/>
                        </a:rPr>
                        <a:t>Reforma do tempo</a:t>
                      </a:r>
                      <a:endParaRPr lang="pt-BR" sz="1400" b="0" i="0" u="none" strike="noStrike" cap="none" spc="0">
                        <a:solidFill>
                          <a:schemeClr val="tx1"/>
                        </a:solidFill>
                        <a:effectLst/>
                        <a:latin typeface="Calibri" panose="020F0502020204030204" pitchFamily="34" charset="0"/>
                      </a:endParaRPr>
                    </a:p>
                  </a:txBody>
                  <a:tcPr marL="71302" marR="71302" marT="71302" marB="71302"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fontAlgn="b"/>
                      <a:r>
                        <a:rPr lang="pt-BR" sz="1400" u="none" strike="noStrike" cap="none" spc="0" dirty="0">
                          <a:solidFill>
                            <a:schemeClr val="tx1"/>
                          </a:solidFill>
                          <a:effectLst/>
                        </a:rPr>
                        <a:t>4</a:t>
                      </a:r>
                    </a:p>
                  </a:txBody>
                  <a:tcPr marL="71302" marR="71302" marT="71302" marB="71302"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504153314"/>
                  </a:ext>
                </a:extLst>
              </a:tr>
            </a:tbl>
          </a:graphicData>
        </a:graphic>
      </p:graphicFrame>
    </p:spTree>
    <p:extLst>
      <p:ext uri="{BB962C8B-B14F-4D97-AF65-F5344CB8AC3E}">
        <p14:creationId xmlns:p14="http://schemas.microsoft.com/office/powerpoint/2010/main" val="102034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Background Fill">
            <a:extLst>
              <a:ext uri="{FF2B5EF4-FFF2-40B4-BE49-F238E27FC236}">
                <a16:creationId xmlns:a16="http://schemas.microsoft.com/office/drawing/2014/main" id="{3C915414-2809-4735-A560-0D5FE6670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2"/>
            <a:ext cx="9141713" cy="6858000"/>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id">
            <a:extLst>
              <a:ext uri="{FF2B5EF4-FFF2-40B4-BE49-F238E27FC236}">
                <a16:creationId xmlns:a16="http://schemas.microsoft.com/office/drawing/2014/main" id="{24413201-85BF-4680-A7D4-10CDBD0356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038471" cy="6858000"/>
            <a:chOff x="0" y="-12406"/>
            <a:chExt cx="12038471" cy="6858000"/>
          </a:xfrm>
        </p:grpSpPr>
        <p:cxnSp>
          <p:nvCxnSpPr>
            <p:cNvPr id="14" name="Straight Connector 13">
              <a:extLst>
                <a:ext uri="{FF2B5EF4-FFF2-40B4-BE49-F238E27FC236}">
                  <a16:creationId xmlns:a16="http://schemas.microsoft.com/office/drawing/2014/main" id="{1F819D8C-C8E5-4336-9882-79FBF65551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7D732480-09E4-401A-B2D9-E6C662FBCA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719781"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87D8355C-E417-4D36-91FF-2CC1E1FE9F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672683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6ADF7267-EAAE-43CE-ACEF-608328FB17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25"/>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54C901E2-0CDB-4316-B262-3B9E68F335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7294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D8F6D31A-084C-4F10-9A8F-A9645DFB71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6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E38E09F0-F130-45B5-B0AF-7EF3F0172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684395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569330E2-17DA-4F0D-B377-6E4499C79A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51312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A3192707-5744-4C77-8CD6-D682F90800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2089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E367A44A-5DD0-43B5-B6DB-1CA3BC5AF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3422784"/>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280809D1-164B-4A0C-84BB-2AC46F3BDE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8321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E379EC94-3698-4695-8CE7-61DBDF5EE6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3538773"/>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8755B95C-6A71-4D4F-8F48-B21F893E6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524004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6099C53A-E394-462E-BF63-1639A8E283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828837"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9AC427FF-C3BE-45A0-9FB1-A6A4C8C4CD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439563"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2B15D91A-BF52-4704-8F6B-A7C4746181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59344"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1D9241FD-0E0D-409B-A2AF-8F06ACB757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79125"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F8B3D884-11F6-4FF3-82C2-1C2311451C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59890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A15AB342-981A-44B4-846D-B0B2394ACF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038471"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872C80E7-0A00-4063-BEE2-6B6B446A4A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318688"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CDDFAF9B-F940-4E8C-905E-31851E6E71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54926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DE75405B-4987-4ED0-838B-B550E11C50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72269" y="1609"/>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2D23C412-06C7-4364-B5C1-6492A9D36B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990113"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3E558B2C-BA31-4EF6-AA51-34C38C4FAC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1578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49BF6B7B-33CA-48B1-A1DC-E4917FB89D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435730"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B91E8E40-9C42-4E16-980F-D9B38872F3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429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6B7E3690-D803-4CC7-BA93-B51ACF040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417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grpSp>
      <p:pic>
        <p:nvPicPr>
          <p:cNvPr id="6" name="Espaço Reservado para Conteúdo 5" descr="Uma imagem contendo texto, mapa&#10;&#10;Descrição gerada automaticamente">
            <a:extLst>
              <a:ext uri="{FF2B5EF4-FFF2-40B4-BE49-F238E27FC236}">
                <a16:creationId xmlns:a16="http://schemas.microsoft.com/office/drawing/2014/main" id="{5D8E82D2-AD8D-417D-8FE7-8174370CADD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4018" b="-1"/>
          <a:stretch/>
        </p:blipFill>
        <p:spPr>
          <a:xfrm>
            <a:off x="101155" y="1855062"/>
            <a:ext cx="8414195" cy="4893030"/>
          </a:xfrm>
          <a:prstGeom prst="rect">
            <a:avLst/>
          </a:prstGeom>
        </p:spPr>
      </p:pic>
      <p:sp>
        <p:nvSpPr>
          <p:cNvPr id="42" name="Color">
            <a:extLst>
              <a:ext uri="{FF2B5EF4-FFF2-40B4-BE49-F238E27FC236}">
                <a16:creationId xmlns:a16="http://schemas.microsoft.com/office/drawing/2014/main" id="{D665D759-2DF8-4D47-8386-4BA28901A7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0778" y="147451"/>
            <a:ext cx="514350" cy="6586489"/>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Tree>
    <p:extLst>
      <p:ext uri="{BB962C8B-B14F-4D97-AF65-F5344CB8AC3E}">
        <p14:creationId xmlns:p14="http://schemas.microsoft.com/office/powerpoint/2010/main" val="1308427796"/>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4986</Words>
  <Application>Microsoft Office PowerPoint</Application>
  <PresentationFormat>Apresentação na tela (4:3)</PresentationFormat>
  <Paragraphs>362</Paragraphs>
  <Slides>66</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66</vt:i4>
      </vt:variant>
    </vt:vector>
  </HeadingPairs>
  <TitlesOfParts>
    <vt:vector size="72" baseType="lpstr">
      <vt:lpstr>Arial</vt:lpstr>
      <vt:lpstr>Calibri</vt:lpstr>
      <vt:lpstr>Times New Roman</vt:lpstr>
      <vt:lpstr>Trebuchet MS</vt:lpstr>
      <vt:lpstr>Wingdings</vt:lpstr>
      <vt:lpstr>Tema do Office</vt:lpstr>
      <vt:lpstr>Velha Previdência e Nova Previdência</vt:lpstr>
      <vt:lpstr>Evolução da Previdência</vt:lpstr>
      <vt:lpstr>Evolução da Previdência</vt:lpstr>
      <vt:lpstr>Constituição “Polaca” - 1937</vt:lpstr>
      <vt:lpstr>Evolução da Previdência</vt:lpstr>
      <vt:lpstr>Evolução da Previdência</vt:lpstr>
      <vt:lpstr>Evolução da Previdência</vt:lpstr>
      <vt:lpstr>EVOLUÇÃO DA PREVIDÊNCIA</vt:lpstr>
      <vt:lpstr>Apresentação do PowerPoint</vt:lpstr>
      <vt:lpstr>Pirâmides Populacionais</vt:lpstr>
      <vt:lpstr>Exemplo</vt:lpstr>
      <vt:lpstr>Apresentação do PowerPoint</vt:lpstr>
      <vt:lpstr>Apresentação do PowerPoint</vt:lpstr>
      <vt:lpstr>Gasto em previdência exercício 2015</vt:lpstr>
      <vt:lpstr>Apresentação do PowerPoint</vt:lpstr>
      <vt:lpstr>Ao lado de quem queremos estar?</vt:lpstr>
      <vt:lpstr>Apresentação do PowerPoint</vt:lpstr>
      <vt:lpstr>Apresentação do PowerPoint</vt:lpstr>
      <vt:lpstr>O que a Reforma Trouxe</vt:lpstr>
      <vt:lpstr>O que cabe a municípios regular</vt:lpstr>
      <vt:lpstr>O que já entra em vigor?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AGENDA</vt:lpstr>
      <vt:lpstr>Apresentação do PowerPoint</vt:lpstr>
      <vt:lpstr>Apresentação do PowerPoint</vt:lpstr>
      <vt:lpstr>AGENDA</vt:lpstr>
      <vt:lpstr>Apresentação do PowerPoint</vt:lpstr>
      <vt:lpstr>Apresentação do PowerPoint</vt:lpstr>
      <vt:lpstr>Apresentação do PowerPoint</vt:lpstr>
      <vt:lpstr>Apresentação do PowerPoint</vt:lpstr>
      <vt:lpstr>Apresentação do PowerPoint</vt:lpstr>
      <vt:lpstr>Apresentação do PowerPoint</vt:lpstr>
      <vt:lpstr>AGENDA</vt:lpstr>
      <vt:lpstr>Apresentação do PowerPoint</vt:lpstr>
      <vt:lpstr>Apresentação do PowerPoint</vt:lpstr>
      <vt:lpstr>Apresentação do PowerPoint</vt:lpstr>
      <vt:lpstr>AGENDA</vt:lpstr>
      <vt:lpstr>Apresentação do PowerPoint</vt:lpstr>
      <vt:lpstr>AGENDA</vt:lpstr>
      <vt:lpstr>Apresentação do PowerPoint</vt:lpstr>
      <vt:lpstr>Apresentação do PowerPoint</vt:lpstr>
      <vt:lpstr>AGENDA</vt:lpstr>
      <vt:lpstr>Apresentação do PowerPoint</vt:lpstr>
      <vt:lpstr>AGENDA</vt:lpstr>
      <vt:lpstr>AGENDA</vt:lpstr>
      <vt:lpstr>AGENDA</vt:lpstr>
      <vt:lpstr>Apresentação do PowerPoint</vt:lpstr>
      <vt:lpstr>Apresentação do PowerPoint</vt:lpstr>
      <vt:lpstr>Apresentação do PowerPoint</vt:lpstr>
      <vt:lpstr>Apresentação do PowerPoint</vt:lpstr>
      <vt:lpstr>AGENDA</vt:lpstr>
      <vt:lpstr>Apresentação do PowerPoint</vt:lpstr>
      <vt:lpstr>AGENDA</vt:lpstr>
      <vt:lpstr>Apresentação do PowerPoint</vt:lpstr>
      <vt:lpstr>Apresentação do PowerPoint</vt:lpstr>
      <vt:lpstr>Apresentação do PowerPoint</vt:lpstr>
      <vt:lpstr>Apresentação do PowerPoint</vt:lpstr>
      <vt:lpstr>AGENDA</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Velha Previdência e Nova Previdência</dc:title>
  <dc:creator>Office</dc:creator>
  <cp:lastModifiedBy>Office</cp:lastModifiedBy>
  <cp:revision>2</cp:revision>
  <dcterms:created xsi:type="dcterms:W3CDTF">2020-02-14T14:44:10Z</dcterms:created>
  <dcterms:modified xsi:type="dcterms:W3CDTF">2020-02-14T14:54:01Z</dcterms:modified>
</cp:coreProperties>
</file>