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7" r:id="rId2"/>
    <p:sldId id="389" r:id="rId3"/>
    <p:sldId id="439" r:id="rId4"/>
    <p:sldId id="390" r:id="rId5"/>
    <p:sldId id="393" r:id="rId6"/>
    <p:sldId id="398" r:id="rId7"/>
    <p:sldId id="401" r:id="rId8"/>
    <p:sldId id="403" r:id="rId9"/>
    <p:sldId id="417" r:id="rId10"/>
    <p:sldId id="440" r:id="rId11"/>
    <p:sldId id="441" r:id="rId12"/>
    <p:sldId id="442" r:id="rId13"/>
    <p:sldId id="443" r:id="rId14"/>
    <p:sldId id="445" r:id="rId15"/>
    <p:sldId id="446" r:id="rId16"/>
    <p:sldId id="448" r:id="rId17"/>
    <p:sldId id="447" r:id="rId18"/>
    <p:sldId id="449" r:id="rId19"/>
    <p:sldId id="421" r:id="rId20"/>
    <p:sldId id="461" r:id="rId21"/>
    <p:sldId id="450" r:id="rId22"/>
    <p:sldId id="454" r:id="rId23"/>
    <p:sldId id="462" r:id="rId24"/>
    <p:sldId id="463" r:id="rId25"/>
    <p:sldId id="455" r:id="rId26"/>
    <p:sldId id="466" r:id="rId27"/>
    <p:sldId id="465" r:id="rId28"/>
    <p:sldId id="414" r:id="rId29"/>
    <p:sldId id="415" r:id="rId30"/>
    <p:sldId id="457" r:id="rId31"/>
    <p:sldId id="458" r:id="rId32"/>
    <p:sldId id="456" r:id="rId33"/>
    <p:sldId id="459" r:id="rId34"/>
    <p:sldId id="460" r:id="rId35"/>
    <p:sldId id="420" r:id="rId36"/>
    <p:sldId id="467" r:id="rId37"/>
    <p:sldId id="386" r:id="rId38"/>
  </p:sldIdLst>
  <p:sldSz cx="12192000" cy="6858000"/>
  <p:notesSz cx="6788150" cy="992346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39AC"/>
    <a:srgbClr val="33CC33"/>
    <a:srgbClr val="FF6600"/>
    <a:srgbClr val="FFCC00"/>
    <a:srgbClr val="FFFDAD"/>
    <a:srgbClr val="A7FBC1"/>
    <a:srgbClr val="99FF99"/>
    <a:srgbClr val="C4D7FC"/>
    <a:srgbClr val="833AC6"/>
    <a:srgbClr val="126A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60" autoAdjust="0"/>
    <p:restoredTop sz="92518" autoAdjust="0"/>
  </p:normalViewPr>
  <p:slideViewPr>
    <p:cSldViewPr>
      <p:cViewPr varScale="1">
        <p:scale>
          <a:sx n="65" d="100"/>
          <a:sy n="65" d="100"/>
        </p:scale>
        <p:origin x="336" y="3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68"/>
    </p:cViewPr>
  </p:sorterViewPr>
  <p:notesViewPr>
    <p:cSldViewPr>
      <p:cViewPr varScale="1">
        <p:scale>
          <a:sx n="50" d="100"/>
          <a:sy n="50" d="100"/>
        </p:scale>
        <p:origin x="288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2271" cy="496729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4294" y="1"/>
            <a:ext cx="2942271" cy="496729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9147EF-9B4B-4DAB-8232-5C3B1A1FBE19}" type="datetimeFigureOut">
              <a:rPr lang="pt-BR"/>
              <a:pPr>
                <a:defRPr/>
              </a:pPr>
              <a:t>13/10/2020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5148"/>
            <a:ext cx="2942271" cy="49672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4294" y="9425148"/>
            <a:ext cx="2942271" cy="49672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A08AE60-5498-40C1-9B4A-47D99611B46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235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2271" cy="496729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4294" y="1"/>
            <a:ext cx="2942271" cy="496729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CC53B7-631C-42E0-A78B-1ADAB8687602}" type="datetimeFigureOut">
              <a:rPr lang="pt-BR"/>
              <a:pPr>
                <a:defRPr/>
              </a:pPr>
              <a:t>13/10/2020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8499" y="4713368"/>
            <a:ext cx="5431154" cy="4465796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5148"/>
            <a:ext cx="2942271" cy="49672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4294" y="9425148"/>
            <a:ext cx="2942271" cy="49672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EFDCEBD-067D-4BC9-B2DC-569E0D54A9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0286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1363"/>
            <a:ext cx="6616700" cy="3722687"/>
          </a:xfrm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607" y="4713367"/>
            <a:ext cx="4980936" cy="4467384"/>
          </a:xfrm>
          <a:noFill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4858692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6799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14297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34851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2059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60457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21116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27842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84219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49477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1249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62050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20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70434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21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4455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22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84068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23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60713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24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3754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25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04083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26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14522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27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07661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28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53023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29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252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792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30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296979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31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343065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32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0213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33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54306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34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981737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35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068792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36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976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1131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4125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5061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3333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0918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6808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EB28D-7145-4AE2-84AE-6492B37C8AAB}" type="datetime1">
              <a:rPr lang="pt-BR" smtClean="0"/>
              <a:t>13/10/2020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8EADF9-55F0-43ED-ADDB-3CD5CBA8D09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634764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32D4E-EE89-44E6-A8EE-EA7C8F101882}" type="datetime1">
              <a:rPr lang="pt-BR" smtClean="0"/>
              <a:t>13/10/2020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6A0C1-2709-4426-9CE8-99A3FD03533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466271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BAF32-DA63-4F25-B8A2-BF4F8B2604EF}" type="datetime1">
              <a:rPr lang="pt-BR" smtClean="0"/>
              <a:t>13/10/2020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707A7-8162-4779-9E67-1EAB74E9D1B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351149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BA505103-445D-4C3C-891E-47608494EA36}" type="slidenum">
              <a:rPr lang="en-US" altLang="pt-BR"/>
              <a:pPr/>
              <a:t>‹nº›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3274257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908720"/>
            <a:ext cx="109728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2113558"/>
            <a:ext cx="10972800" cy="4425355"/>
          </a:xfr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DC210-61B9-4B0F-A3DD-E4B7DCE9E371}" type="datetime1">
              <a:rPr lang="pt-BR" smtClean="0"/>
              <a:t>13/10/2020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A2F3EFF-9904-46D8-B353-A03427DBF4F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15665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BE213-20A0-42F6-9288-0ABAC2D4AE98}" type="datetime1">
              <a:rPr lang="pt-BR" smtClean="0"/>
              <a:t>13/10/2020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4240DF9-2625-480A-9595-0E2DB555426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768371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 userDrawn="1"/>
        </p:nvSpPr>
        <p:spPr>
          <a:xfrm>
            <a:off x="11106150" y="6356350"/>
            <a:ext cx="384175" cy="501650"/>
          </a:xfrm>
          <a:prstGeom prst="rect">
            <a:avLst/>
          </a:prstGeom>
          <a:solidFill>
            <a:srgbClr val="92D05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9497C-F75E-46B6-8CEB-11ACE443D884}" type="datetime1">
              <a:rPr lang="pt-BR" smtClean="0"/>
              <a:t>13/10/2020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76AB2D7-B403-46D6-80F9-1984EF4B06E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145245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FCBF3-97E4-4CE1-8A09-410C5177C807}" type="datetime1">
              <a:rPr lang="pt-BR" smtClean="0"/>
              <a:t>13/10/2020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F9351D5-6E18-473B-A7C7-C74881B7A96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375384"/>
      </p:ext>
    </p:extLst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ED051-06C2-4157-A945-D2F6D3B048D7}" type="datetime1">
              <a:rPr lang="pt-BR" smtClean="0"/>
              <a:t>13/10/2020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A5FF7-F4F9-4A83-8474-3FB09CA0A2D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2419281"/>
      </p:ext>
    </p:extLst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872AD-6597-4D0A-9C2D-F7BD8514EAC4}" type="datetime1">
              <a:rPr lang="pt-BR" smtClean="0"/>
              <a:t>13/10/2020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78CB0-C7B4-4243-9295-7A049A9819D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88641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15CF8-5330-4D47-B85D-E07FFD6DF842}" type="datetime1">
              <a:rPr lang="pt-BR" smtClean="0"/>
              <a:t>13/10/2020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ECDA-94A9-431C-95D6-AEF2D10A71F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147035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121F5-005C-4F9C-B4EE-9091DEBF41D4}" type="datetime1">
              <a:rPr lang="pt-BR" smtClean="0"/>
              <a:t>13/10/2020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3FE5E-4C99-4898-851F-BBD0E2E6301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561043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8" y="0"/>
            <a:ext cx="12165724" cy="6858000"/>
          </a:xfrm>
          <a:prstGeom prst="rect">
            <a:avLst/>
          </a:prstGeom>
        </p:spPr>
      </p:pic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609600" y="557213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s-ES" dirty="0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609600" y="1700213"/>
            <a:ext cx="10972800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s-ES" dirty="0" smtClean="0"/>
              <a:t>Clique para editar os estilos do texto mestre</a:t>
            </a:r>
          </a:p>
          <a:p>
            <a:pPr lvl="1"/>
            <a:r>
              <a:rPr lang="pt-BR" altLang="es-ES" dirty="0" smtClean="0"/>
              <a:t>Segundo nível</a:t>
            </a:r>
          </a:p>
          <a:p>
            <a:pPr lvl="2"/>
            <a:r>
              <a:rPr lang="pt-BR" altLang="es-ES" dirty="0" smtClean="0"/>
              <a:t>Terceiro nível</a:t>
            </a:r>
          </a:p>
          <a:p>
            <a:pPr lvl="3"/>
            <a:r>
              <a:rPr lang="pt-BR" altLang="es-ES" dirty="0" smtClean="0"/>
              <a:t>Quarto nível</a:t>
            </a:r>
          </a:p>
          <a:p>
            <a:pPr lvl="4"/>
            <a:r>
              <a:rPr lang="pt-BR" altLang="es-ES" dirty="0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85B8BE-B08A-447B-B707-AAA9ADC87B8E}" type="datetime1">
              <a:rPr lang="pt-BR" smtClean="0"/>
              <a:t>13/10/2020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8BE0F2-8142-4B56-8E1D-9C5515662535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6" r:id="rId12"/>
  </p:sldLayoutIdLst>
  <p:transition spd="slow">
    <p:circl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1703512" y="836712"/>
            <a:ext cx="8532812" cy="37006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defRPr/>
            </a:pPr>
            <a:r>
              <a:rPr lang="pt-B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SRPPS </a:t>
            </a:r>
            <a:r>
              <a:rPr lang="pt-BR" b="1" dirty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pt-B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SUBSECRETARIA DOS REGIMES PRÓPRIOS DE PREVIDÊNCIA SOCIAL</a:t>
            </a:r>
            <a:endParaRPr lang="pt-BR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9095" name="Text Box 7"/>
          <p:cNvSpPr txBox="1">
            <a:spLocks noChangeArrowheads="1"/>
          </p:cNvSpPr>
          <p:nvPr/>
        </p:nvSpPr>
        <p:spPr bwMode="auto">
          <a:xfrm>
            <a:off x="0" y="5380637"/>
            <a:ext cx="12191794" cy="6924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endParaRPr lang="pt-BR" b="1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  <a:p>
            <a:pPr algn="ctr">
              <a:spcBef>
                <a:spcPts val="0"/>
              </a:spcBef>
              <a:defRPr/>
            </a:pPr>
            <a:endParaRPr lang="pt-BR" sz="2100" b="1" i="1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0392" name="Rectangle 152"/>
          <p:cNvSpPr>
            <a:spLocks noChangeArrowheads="1"/>
          </p:cNvSpPr>
          <p:nvPr/>
        </p:nvSpPr>
        <p:spPr bwMode="auto">
          <a:xfrm>
            <a:off x="479376" y="2774538"/>
            <a:ext cx="11017224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4400" b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PRÓ-GESTÃO RPPS – Incentivos para a Certificação Institucional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778CB0-C7B4-4243-9295-7A049A9819DF}" type="slidenum">
              <a:rPr lang="pt-BR" smtClean="0"/>
              <a:pPr>
                <a:defRPr/>
              </a:pPr>
              <a:t>1</a:t>
            </a:fld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0939" y="5229200"/>
            <a:ext cx="1589117" cy="1523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4919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63352" y="442827"/>
            <a:ext cx="11809312" cy="598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GANHOS PROPORCIONADOS PELA CERTIFICAÇÃO NO PRÓ-GESTÃO RPPS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t-BR" sz="2400" b="1" dirty="0" smtClean="0">
                <a:latin typeface="Arial Narrow" panose="020B0606020202030204" pitchFamily="34" charset="0"/>
              </a:rPr>
              <a:t>Processo de trabalho realizado segundo uma padrão de qualidade previamente definido, atendendo os padrões de conformidade previamente definidos e os requisitos legais.</a:t>
            </a:r>
            <a:r>
              <a:rPr lang="pt-BR" sz="2400" dirty="0" smtClean="0">
                <a:latin typeface="Arial Narrow" panose="020B0606020202030204" pitchFamily="34" charset="0"/>
              </a:rPr>
              <a:t> 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200" dirty="0" smtClean="0"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200" i="1" dirty="0" smtClean="0">
                <a:latin typeface="Arial Narrow" panose="020B0606020202030204" pitchFamily="34" charset="0"/>
              </a:rPr>
              <a:t>Colaboradores passam a reproduzir o processo na forma previamente definida (passo a passo do começo ao fim), beneficiando a reprodução e a homogeneidade do processo, </a:t>
            </a:r>
            <a:r>
              <a:rPr lang="pt-BR" sz="2200" b="1" i="1" dirty="0" smtClean="0">
                <a:latin typeface="Arial Narrow" panose="020B0606020202030204" pitchFamily="34" charset="0"/>
              </a:rPr>
              <a:t>beneficiando a perpetuação de boas práticas implementadas</a:t>
            </a:r>
            <a:r>
              <a:rPr lang="pt-BR" sz="2200" i="1" dirty="0" smtClean="0">
                <a:latin typeface="Arial Narrow" panose="020B0606020202030204" pitchFamily="34" charset="0"/>
              </a:rPr>
              <a:t> (um processo de concessão de benefício de aposentadoria, pensão, de elaboração da política de investimentos, etc.).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i="1" dirty="0" smtClean="0"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i="1" dirty="0" smtClean="0">
                <a:latin typeface="Arial Narrow" panose="020B0606020202030204" pitchFamily="34" charset="0"/>
              </a:rPr>
              <a:t>Aumento </a:t>
            </a:r>
            <a:r>
              <a:rPr lang="pt-BR" i="1" dirty="0">
                <a:latin typeface="Arial Narrow" panose="020B0606020202030204" pitchFamily="34" charset="0"/>
              </a:rPr>
              <a:t>da motivação por parte dos colaboradores;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pt-BR" i="1" dirty="0" smtClean="0">
                <a:latin typeface="Arial Narrow" panose="020B0606020202030204" pitchFamily="34" charset="0"/>
              </a:rPr>
              <a:t>Melhoria </a:t>
            </a:r>
            <a:r>
              <a:rPr lang="pt-BR" i="1" dirty="0">
                <a:latin typeface="Arial Narrow" panose="020B0606020202030204" pitchFamily="34" charset="0"/>
              </a:rPr>
              <a:t>na organização das atividades e processos;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pt-BR" i="1" dirty="0" smtClean="0">
                <a:latin typeface="Arial Narrow" panose="020B0606020202030204" pitchFamily="34" charset="0"/>
              </a:rPr>
              <a:t>Incremento </a:t>
            </a:r>
            <a:r>
              <a:rPr lang="pt-BR" i="1" dirty="0">
                <a:latin typeface="Arial Narrow" panose="020B0606020202030204" pitchFamily="34" charset="0"/>
              </a:rPr>
              <a:t>da produtividade;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pt-BR" i="1" dirty="0" smtClean="0">
                <a:latin typeface="Arial Narrow" panose="020B0606020202030204" pitchFamily="34" charset="0"/>
              </a:rPr>
              <a:t>Redução </a:t>
            </a:r>
            <a:r>
              <a:rPr lang="pt-BR" i="1" dirty="0">
                <a:latin typeface="Arial Narrow" panose="020B0606020202030204" pitchFamily="34" charset="0"/>
              </a:rPr>
              <a:t>de custos e do retrabalho</a:t>
            </a:r>
            <a:r>
              <a:rPr lang="pt-BR" i="1" dirty="0" smtClean="0">
                <a:latin typeface="Arial Narrow" panose="020B0606020202030204" pitchFamily="34" charset="0"/>
              </a:rPr>
              <a:t>;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pt-BR" b="1" i="1" dirty="0" smtClean="0">
                <a:latin typeface="Arial Narrow" panose="020B0606020202030204" pitchFamily="34" charset="0"/>
              </a:rPr>
              <a:t>Maior </a:t>
            </a:r>
            <a:r>
              <a:rPr lang="pt-BR" b="1" i="1" dirty="0">
                <a:latin typeface="Arial Narrow" panose="020B0606020202030204" pitchFamily="34" charset="0"/>
              </a:rPr>
              <a:t>estabilidade da gestão e consolidação de avanços, evitando que as mudanças no comando político do ente federativo resultem em descontinuidade ou retrocessos na gestão previdenciária</a:t>
            </a:r>
            <a:r>
              <a:rPr lang="pt-BR" i="1" dirty="0">
                <a:latin typeface="Arial Narrow" panose="020B0606020202030204" pitchFamily="34" charset="0"/>
              </a:rPr>
              <a:t>.</a:t>
            </a: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10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270179393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5575" y="442827"/>
            <a:ext cx="11845081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GANHOS PROPORCIONADOS PELA CERTIFICAÇÃO NO PRÓ-GESTÃO RPPS</a:t>
            </a:r>
          </a:p>
          <a:p>
            <a:pPr lvl="0"/>
            <a:endParaRPr lang="pt-BR" sz="2400" i="1" dirty="0" smtClean="0"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t-BR" sz="2400" b="1" dirty="0" smtClean="0">
                <a:latin typeface="Arial Narrow" panose="020B0606020202030204" pitchFamily="34" charset="0"/>
              </a:rPr>
              <a:t>Contribuirá </a:t>
            </a:r>
            <a:r>
              <a:rPr lang="pt-BR" sz="2400" b="1" dirty="0">
                <a:latin typeface="Arial Narrow" panose="020B0606020202030204" pitchFamily="34" charset="0"/>
              </a:rPr>
              <a:t>para a profissionalização da gestão do </a:t>
            </a:r>
            <a:r>
              <a:rPr lang="pt-BR" sz="2400" b="1" dirty="0" smtClean="0">
                <a:latin typeface="Arial Narrow" panose="020B0606020202030204" pitchFamily="34" charset="0"/>
              </a:rPr>
              <a:t>RPPS: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200" i="1" dirty="0" smtClean="0"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200" i="1" dirty="0" smtClean="0">
                <a:latin typeface="Arial Narrow" panose="020B0606020202030204" pitchFamily="34" charset="0"/>
              </a:rPr>
              <a:t>Qualificação dos gestores (processos de trabalho realizados com atendimento dos requisitos legais);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200" i="1" dirty="0" smtClean="0"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200" i="1" dirty="0" smtClean="0">
                <a:latin typeface="Arial Narrow" panose="020B0606020202030204" pitchFamily="34" charset="0"/>
              </a:rPr>
              <a:t>Cumprimento das normas gerais previstas na Lei nº 9.717, de 1998 e nos atos normativos, contribuindo </a:t>
            </a:r>
            <a:r>
              <a:rPr lang="pt-BR" sz="2200" i="1" dirty="0">
                <a:latin typeface="Arial Narrow" panose="020B0606020202030204" pitchFamily="34" charset="0"/>
              </a:rPr>
              <a:t>para a obtenção e manutenção do </a:t>
            </a:r>
            <a:r>
              <a:rPr lang="pt-BR" sz="2200" i="1" dirty="0" smtClean="0">
                <a:latin typeface="Arial Narrow" panose="020B0606020202030204" pitchFamily="34" charset="0"/>
              </a:rPr>
              <a:t>CRP;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200" i="1" dirty="0" smtClean="0"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200" i="1" dirty="0" smtClean="0">
                <a:latin typeface="Arial Narrow" panose="020B0606020202030204" pitchFamily="34" charset="0"/>
              </a:rPr>
              <a:t>Consolidação </a:t>
            </a:r>
            <a:r>
              <a:rPr lang="pt-BR" sz="2200" i="1" dirty="0">
                <a:latin typeface="Arial Narrow" panose="020B0606020202030204" pitchFamily="34" charset="0"/>
              </a:rPr>
              <a:t>de </a:t>
            </a:r>
            <a:r>
              <a:rPr lang="pt-BR" sz="2200" i="1" dirty="0" smtClean="0">
                <a:latin typeface="Arial Narrow" panose="020B0606020202030204" pitchFamily="34" charset="0"/>
              </a:rPr>
              <a:t>avanços além das exigências de regulação e fiscalização, evitando </a:t>
            </a:r>
            <a:r>
              <a:rPr lang="pt-BR" sz="2200" i="1" dirty="0">
                <a:latin typeface="Arial Narrow" panose="020B0606020202030204" pitchFamily="34" charset="0"/>
              </a:rPr>
              <a:t>retrocessos na gestão </a:t>
            </a:r>
            <a:r>
              <a:rPr lang="pt-BR" sz="2200" i="1" dirty="0" smtClean="0">
                <a:latin typeface="Arial Narrow" panose="020B0606020202030204" pitchFamily="34" charset="0"/>
              </a:rPr>
              <a:t>previdenciária;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endParaRPr lang="pt-BR" sz="2200" i="1" dirty="0" smtClean="0">
              <a:latin typeface="Arial Narrow" panose="020B0606020202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pt-BR" sz="2200" i="1" dirty="0" smtClean="0">
                <a:latin typeface="Arial Narrow" panose="020B0606020202030204" pitchFamily="34" charset="0"/>
              </a:rPr>
              <a:t>Reconhecimento </a:t>
            </a:r>
            <a:r>
              <a:rPr lang="pt-BR" sz="2200" i="1" dirty="0">
                <a:latin typeface="Arial Narrow" panose="020B0606020202030204" pitchFamily="34" charset="0"/>
              </a:rPr>
              <a:t>entre outros RPPS, órgãos de regulação e fiscalização e demais parceiros externos</a:t>
            </a:r>
            <a:r>
              <a:rPr lang="pt-BR" sz="2200" i="1" dirty="0" smtClean="0">
                <a:latin typeface="Arial Narrow" panose="020B0606020202030204" pitchFamily="34" charset="0"/>
              </a:rPr>
              <a:t>.</a:t>
            </a:r>
          </a:p>
          <a:p>
            <a:pPr algn="just"/>
            <a:endParaRPr lang="pt-BR" sz="2200" dirty="0" smtClean="0"/>
          </a:p>
          <a:p>
            <a:endParaRPr lang="pt-BR" sz="2400" b="1" dirty="0"/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600" dirty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11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369784622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63352" y="1196752"/>
            <a:ext cx="11809312" cy="4393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INCENTIVOS PARA A CERTIFICAÇÃO NO PRÓ-GESTÃO RPPS:</a:t>
            </a: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pt-BR" sz="2400" i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400" i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Manual do </a:t>
            </a:r>
            <a:r>
              <a:rPr lang="pt-BR" sz="2400" i="1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Pró-Gestão</a:t>
            </a:r>
            <a:r>
              <a:rPr lang="pt-BR" sz="2400" i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RPPS;</a:t>
            </a: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400" i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Portaria MPS nº 519, de 24 de agosto de 2011;</a:t>
            </a: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400" i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Resolução CMN nº 3.922, de 25 de novembro de 2010;</a:t>
            </a: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400" i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Portaria SEPRT nº 19.451, de 18 de agosto de 2020;</a:t>
            </a: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400" i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Portaria SEPRT nº 14.762, de 19 de junho de 2020.</a:t>
            </a: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12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78605675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63352" y="442827"/>
            <a:ext cx="11809312" cy="9487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INCENTIVOS </a:t>
            </a: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PARA </a:t>
            </a:r>
            <a:r>
              <a:rPr lang="pt-BR" sz="2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A CERTIFICAÇÃO NO PRÓ-GESTÃO RPPS</a:t>
            </a: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Manual do </a:t>
            </a:r>
            <a:r>
              <a:rPr lang="pt-BR" sz="2400" b="1" u="sng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Pró-Gestão</a:t>
            </a: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RPPS:</a:t>
            </a: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Item 2.2.2 (pag. 13): cumprimento parcial das 24 ações do Programa, nos anos de 2018, 2019, 2020 </a:t>
            </a:r>
            <a:r>
              <a:rPr lang="pt-BR" sz="2400" b="1" u="sng" dirty="0" smtClean="0">
                <a:solidFill>
                  <a:srgbClr val="2639AC"/>
                </a:solidFill>
                <a:latin typeface="Arial Narrow" panose="020B0606020202030204" pitchFamily="34" charset="0"/>
              </a:rPr>
              <a:t>e 2021:</a:t>
            </a:r>
            <a:endParaRPr lang="pt-BR" sz="2400" b="1" u="sng" dirty="0">
              <a:solidFill>
                <a:srgbClr val="2639AC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t-BR" sz="2400" i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Certificadoras habilitadas pela SRPPS somente em 02/05/2018;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pt-BR" sz="2400" i="1" dirty="0" smtClean="0">
                <a:latin typeface="Arial Narrow" panose="020B0606020202030204" pitchFamily="34" charset="0"/>
              </a:rPr>
              <a:t>Nível </a:t>
            </a:r>
            <a:r>
              <a:rPr lang="pt-BR" sz="2400" i="1" dirty="0">
                <a:latin typeface="Arial Narrow" panose="020B0606020202030204" pitchFamily="34" charset="0"/>
              </a:rPr>
              <a:t>I: 70% das ações (17);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pt-BR" sz="2400" i="1" dirty="0">
                <a:latin typeface="Arial Narrow" panose="020B0606020202030204" pitchFamily="34" charset="0"/>
              </a:rPr>
              <a:t>Nível II: 79% das ações (19);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pt-BR" sz="2400" i="1" dirty="0">
                <a:latin typeface="Arial Narrow" panose="020B0606020202030204" pitchFamily="34" charset="0"/>
              </a:rPr>
              <a:t>Nível III: 87% das ações (21);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pt-BR" sz="2400" i="1" dirty="0">
                <a:latin typeface="Arial Narrow" panose="020B0606020202030204" pitchFamily="34" charset="0"/>
              </a:rPr>
              <a:t>Nível IV: 100% das ações (24).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pt-BR" sz="2400" i="1" dirty="0" smtClean="0">
              <a:latin typeface="Arial Narrow" panose="020B060602020203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400" i="1" dirty="0" smtClean="0">
                <a:latin typeface="Arial Narrow" panose="020B0606020202030204" pitchFamily="34" charset="0"/>
              </a:rPr>
              <a:t>Para </a:t>
            </a:r>
            <a:r>
              <a:rPr lang="pt-BR" sz="2400" i="1" dirty="0">
                <a:latin typeface="Arial Narrow" panose="020B0606020202030204" pitchFamily="34" charset="0"/>
              </a:rPr>
              <a:t>os níveis I, II e III: deverão ser cumpridas pelo 50% das ações: controle interno (3), governança corporativa (8) e educação previdenciária (1</a:t>
            </a:r>
            <a:r>
              <a:rPr lang="pt-BR" sz="2400" i="1" dirty="0" smtClean="0">
                <a:latin typeface="Arial Narrow" panose="020B0606020202030204" pitchFamily="34" charset="0"/>
              </a:rPr>
              <a:t>).</a:t>
            </a:r>
          </a:p>
          <a:p>
            <a:pPr algn="ctr"/>
            <a:endParaRPr lang="pt-BR" sz="2400" i="1" dirty="0">
              <a:solidFill>
                <a:srgbClr val="33CC33"/>
              </a:solidFill>
              <a:latin typeface="Arial Narrow" panose="020B0606020202030204" pitchFamily="34" charset="0"/>
            </a:endParaRPr>
          </a:p>
          <a:p>
            <a:pPr algn="ctr"/>
            <a:r>
              <a:rPr lang="pt-BR" b="1" i="1" dirty="0" smtClean="0">
                <a:solidFill>
                  <a:srgbClr val="2639AC"/>
                </a:solidFill>
                <a:latin typeface="Arial Narrow" panose="020B0606020202030204" pitchFamily="34" charset="0"/>
              </a:rPr>
              <a:t>(Reunião da Comissão do </a:t>
            </a:r>
            <a:r>
              <a:rPr lang="pt-BR" b="1" i="1" dirty="0" err="1" smtClean="0">
                <a:solidFill>
                  <a:srgbClr val="2639AC"/>
                </a:solidFill>
                <a:latin typeface="Arial Narrow" panose="020B0606020202030204" pitchFamily="34" charset="0"/>
              </a:rPr>
              <a:t>Pró-Gestão</a:t>
            </a:r>
            <a:r>
              <a:rPr lang="pt-BR" b="1" i="1" dirty="0" smtClean="0">
                <a:solidFill>
                  <a:srgbClr val="2639AC"/>
                </a:solidFill>
                <a:latin typeface="Arial Narrow" panose="020B0606020202030204" pitchFamily="34" charset="0"/>
              </a:rPr>
              <a:t> RPPS, do dia 03/07/2020)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pt-BR" sz="2400" i="1" dirty="0"/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400" b="1" u="sng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pt-BR" sz="2400" b="1" u="sng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pt-BR" sz="2400" b="1" u="sng" dirty="0" smtClean="0">
              <a:solidFill>
                <a:prstClr val="black"/>
              </a:solidFill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13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152342578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15300" y="476672"/>
            <a:ext cx="11613348" cy="9541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INCENTIVOS PARA A CERTIFICAÇÃO NO PRÓ-GESTÃO RPPS</a:t>
            </a: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Manual do </a:t>
            </a:r>
            <a:r>
              <a:rPr lang="pt-BR" sz="2400" b="1" u="sng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Pró-Gestão</a:t>
            </a: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RPPS:</a:t>
            </a: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Item 2.2.2 (pag. 13): cumprimento parcial das 5 ações essenciais de cada dimensão</a:t>
            </a:r>
            <a:r>
              <a:rPr lang="pt-BR" sz="2400" b="1" dirty="0" smtClean="0">
                <a:solidFill>
                  <a:srgbClr val="2639AC"/>
                </a:solidFill>
                <a:latin typeface="Arial Narrow" panose="020B0606020202030204" pitchFamily="34" charset="0"/>
              </a:rPr>
              <a:t>, </a:t>
            </a:r>
            <a:r>
              <a:rPr lang="pt-BR" sz="2400" b="1" u="sng" dirty="0" smtClean="0">
                <a:solidFill>
                  <a:srgbClr val="2639AC"/>
                </a:solidFill>
                <a:latin typeface="Arial Narrow" panose="020B0606020202030204" pitchFamily="34" charset="0"/>
              </a:rPr>
              <a:t>no exercício de 2020</a:t>
            </a:r>
            <a:r>
              <a:rPr lang="pt-BR" sz="2400" b="1" dirty="0" smtClean="0">
                <a:solidFill>
                  <a:srgbClr val="2639AC"/>
                </a:solidFill>
                <a:latin typeface="Arial Narrow" panose="020B0606020202030204" pitchFamily="34" charset="0"/>
              </a:rPr>
              <a:t>: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2400" i="1" dirty="0" smtClean="0"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i="1" dirty="0" smtClean="0">
                <a:latin typeface="Arial Narrow" panose="020B0606020202030204" pitchFamily="34" charset="0"/>
              </a:rPr>
              <a:t>Controle </a:t>
            </a:r>
            <a:r>
              <a:rPr lang="pt-BR" sz="2400" i="1" dirty="0">
                <a:latin typeface="Arial Narrow" panose="020B0606020202030204" pitchFamily="34" charset="0"/>
              </a:rPr>
              <a:t>Interno (2): estrutura de controle interno e </a:t>
            </a:r>
            <a:r>
              <a:rPr lang="pt-BR" sz="2400" b="1" i="1" dirty="0" smtClean="0">
                <a:solidFill>
                  <a:srgbClr val="2639AC"/>
                </a:solidFill>
                <a:latin typeface="Arial Narrow" panose="020B0606020202030204" pitchFamily="34" charset="0"/>
              </a:rPr>
              <a:t>gestão </a:t>
            </a:r>
            <a:r>
              <a:rPr lang="pt-BR" sz="2400" b="1" i="1" dirty="0">
                <a:solidFill>
                  <a:srgbClr val="2639AC"/>
                </a:solidFill>
                <a:latin typeface="Arial Narrow" panose="020B0606020202030204" pitchFamily="34" charset="0"/>
              </a:rPr>
              <a:t>e controle da base de </a:t>
            </a:r>
            <a:r>
              <a:rPr lang="pt-BR" sz="2400" b="1" i="1" dirty="0" smtClean="0">
                <a:solidFill>
                  <a:srgbClr val="2639AC"/>
                </a:solidFill>
                <a:latin typeface="Arial Narrow" panose="020B0606020202030204" pitchFamily="34" charset="0"/>
              </a:rPr>
              <a:t>dados; </a:t>
            </a:r>
            <a:endParaRPr lang="pt-BR" sz="2400" b="1" i="1" dirty="0">
              <a:solidFill>
                <a:srgbClr val="2639AC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i="1" dirty="0">
                <a:latin typeface="Arial Narrow" panose="020B0606020202030204" pitchFamily="34" charset="0"/>
              </a:rPr>
              <a:t>Governança Corporativa (2): planejamento e transparência;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i="1" dirty="0">
                <a:latin typeface="Arial Narrow" panose="020B0606020202030204" pitchFamily="34" charset="0"/>
              </a:rPr>
              <a:t>Educação Previdenciária (1): ações e diálogo com a sociedade.</a:t>
            </a: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i="1" dirty="0" smtClean="0">
              <a:solidFill>
                <a:srgbClr val="33CC33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r>
              <a:rPr lang="pt-BR" b="1" i="1" dirty="0" smtClean="0">
                <a:solidFill>
                  <a:srgbClr val="2639AC"/>
                </a:solidFill>
                <a:latin typeface="Arial Narrow" panose="020B0606020202030204" pitchFamily="34" charset="0"/>
              </a:rPr>
              <a:t>(</a:t>
            </a:r>
            <a:r>
              <a:rPr lang="pt-BR" b="1" i="1" dirty="0">
                <a:solidFill>
                  <a:srgbClr val="2639AC"/>
                </a:solidFill>
                <a:latin typeface="Arial Narrow" panose="020B0606020202030204" pitchFamily="34" charset="0"/>
              </a:rPr>
              <a:t>Reunião da Comissão do </a:t>
            </a:r>
            <a:r>
              <a:rPr lang="pt-BR" b="1" i="1" dirty="0" err="1">
                <a:solidFill>
                  <a:srgbClr val="2639AC"/>
                </a:solidFill>
                <a:latin typeface="Arial Narrow" panose="020B0606020202030204" pitchFamily="34" charset="0"/>
              </a:rPr>
              <a:t>Pró-Gestão</a:t>
            </a:r>
            <a:r>
              <a:rPr lang="pt-BR" b="1" i="1" dirty="0">
                <a:solidFill>
                  <a:srgbClr val="2639AC"/>
                </a:solidFill>
                <a:latin typeface="Arial Narrow" panose="020B0606020202030204" pitchFamily="34" charset="0"/>
              </a:rPr>
              <a:t> RPPS, do dia </a:t>
            </a:r>
            <a:r>
              <a:rPr lang="pt-BR" b="1" i="1" dirty="0" smtClean="0">
                <a:solidFill>
                  <a:srgbClr val="2639AC"/>
                </a:solidFill>
                <a:latin typeface="Arial Narrow" panose="020B0606020202030204" pitchFamily="34" charset="0"/>
              </a:rPr>
              <a:t>03/07/2020: dispensada a exigência do censo previdenciário no exercício de 2020, entretanto, a certificação com validade de 3 anos ficará condicionada à comprovação da certificação no exercício de 2021, com o encaminhamento da base atualizada à SRPPS/SPREV pelo SIG-RPPS ).</a:t>
            </a:r>
            <a:endParaRPr lang="pt-BR" b="1" i="1" dirty="0">
              <a:solidFill>
                <a:srgbClr val="2639AC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32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pt-BR" sz="2400" b="1" u="sng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400" b="1" u="sng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pt-BR" sz="2400" b="1" u="sng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pt-BR" sz="2400" b="1" u="sng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14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1690294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63352" y="442827"/>
            <a:ext cx="11809312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INCENTIVOS PARA A CERTIFICAÇÃO NO PRÓ-GESTÃO RPPS</a:t>
            </a: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Manual do </a:t>
            </a:r>
            <a:r>
              <a:rPr lang="pt-BR" sz="2400" b="1" u="sng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Pró-Gestão</a:t>
            </a: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RPPS:</a:t>
            </a: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t-BR" sz="2400" i="1" dirty="0">
                <a:solidFill>
                  <a:prstClr val="black"/>
                </a:solidFill>
                <a:latin typeface="Arial Narrow" panose="020B0606020202030204" pitchFamily="34" charset="0"/>
              </a:rPr>
              <a:t>Exigência de tempo mínimo presencial por ocasião da auditoria de certificação (níveis I e II – 2 dias; níveis III e IV – 3 dias</a:t>
            </a:r>
            <a:r>
              <a:rPr lang="pt-BR" sz="2400" i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).</a:t>
            </a:r>
            <a:endParaRPr lang="pt-BR" sz="2400" i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sz="2400" b="1" u="sng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Item 2.4.1 (pag. 18): </a:t>
            </a:r>
            <a:r>
              <a:rPr lang="pt-BR" sz="2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Não exigência de tempo mínimo presencial, nos anos</a:t>
            </a:r>
            <a:r>
              <a:rPr lang="pt-BR" sz="2400" b="1" dirty="0" smtClean="0">
                <a:latin typeface="Arial Narrow" panose="020B0606020202030204" pitchFamily="34" charset="0"/>
              </a:rPr>
              <a:t> </a:t>
            </a:r>
            <a:r>
              <a:rPr lang="pt-BR" sz="2400" b="1" dirty="0">
                <a:latin typeface="Arial Narrow" panose="020B0606020202030204" pitchFamily="34" charset="0"/>
              </a:rPr>
              <a:t>de 2018, </a:t>
            </a:r>
            <a:r>
              <a:rPr lang="pt-BR" sz="2400" b="1" dirty="0" smtClean="0">
                <a:latin typeface="Arial Narrow" panose="020B0606020202030204" pitchFamily="34" charset="0"/>
              </a:rPr>
              <a:t>2019, 2020 e </a:t>
            </a:r>
            <a:r>
              <a:rPr lang="pt-BR" sz="2400" b="1" dirty="0" smtClean="0">
                <a:solidFill>
                  <a:srgbClr val="2639AC"/>
                </a:solidFill>
                <a:latin typeface="Arial Narrow" panose="020B0606020202030204" pitchFamily="34" charset="0"/>
              </a:rPr>
              <a:t>2021,</a:t>
            </a:r>
            <a:r>
              <a:rPr lang="pt-BR" sz="2400" b="1" dirty="0" smtClean="0">
                <a:latin typeface="Arial Narrow" panose="020B0606020202030204" pitchFamily="34" charset="0"/>
              </a:rPr>
              <a:t> </a:t>
            </a:r>
            <a:r>
              <a:rPr lang="pt-BR" sz="2400" b="1" dirty="0">
                <a:latin typeface="Arial Narrow" panose="020B0606020202030204" pitchFamily="34" charset="0"/>
              </a:rPr>
              <a:t>exclusivo para os municípios de pequeno </a:t>
            </a:r>
            <a:r>
              <a:rPr lang="pt-BR" sz="2400" b="1" dirty="0" smtClean="0">
                <a:latin typeface="Arial Narrow" panose="020B0606020202030204" pitchFamily="34" charset="0"/>
              </a:rPr>
              <a:t>porte e com </a:t>
            </a:r>
            <a:r>
              <a:rPr lang="pt-BR" sz="2400" b="1" dirty="0">
                <a:latin typeface="Arial Narrow" panose="020B0606020202030204" pitchFamily="34" charset="0"/>
              </a:rPr>
              <a:t>menos de 50 mil </a:t>
            </a:r>
            <a:r>
              <a:rPr lang="pt-BR" sz="2400" b="1" dirty="0" smtClean="0">
                <a:latin typeface="Arial Narrow" panose="020B0606020202030204" pitchFamily="34" charset="0"/>
              </a:rPr>
              <a:t>habitantes, </a:t>
            </a:r>
            <a:r>
              <a:rPr lang="pt-BR" sz="2400" b="1" dirty="0">
                <a:latin typeface="Arial Narrow" panose="020B0606020202030204" pitchFamily="34" charset="0"/>
              </a:rPr>
              <a:t>para a certificação no nível I.</a:t>
            </a:r>
            <a:endParaRPr lang="pt-BR" sz="24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i="1" dirty="0" smtClean="0">
                <a:latin typeface="Arial Narrow" panose="020B0606020202030204" pitchFamily="34" charset="0"/>
              </a:rPr>
              <a:t>Redução dos custos da auditoria de certificação para os RPPS de pequeno porte, com maiores dificuldades de custeio administrativo.</a:t>
            </a:r>
          </a:p>
          <a:p>
            <a:endParaRPr lang="pt-BR" sz="2400" b="1" i="1" dirty="0" smtClean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 algn="ctr"/>
            <a:r>
              <a:rPr lang="pt-BR" b="1" i="1" dirty="0">
                <a:solidFill>
                  <a:srgbClr val="2639AC"/>
                </a:solidFill>
                <a:latin typeface="Arial Narrow" panose="020B0606020202030204" pitchFamily="34" charset="0"/>
              </a:rPr>
              <a:t>(Reunião da Comissão do </a:t>
            </a:r>
            <a:r>
              <a:rPr lang="pt-BR" b="1" i="1" dirty="0" err="1">
                <a:solidFill>
                  <a:srgbClr val="2639AC"/>
                </a:solidFill>
                <a:latin typeface="Arial Narrow" panose="020B0606020202030204" pitchFamily="34" charset="0"/>
              </a:rPr>
              <a:t>Pró-Gestão</a:t>
            </a:r>
            <a:r>
              <a:rPr lang="pt-BR" b="1" i="1" dirty="0">
                <a:solidFill>
                  <a:srgbClr val="2639AC"/>
                </a:solidFill>
                <a:latin typeface="Arial Narrow" panose="020B0606020202030204" pitchFamily="34" charset="0"/>
              </a:rPr>
              <a:t> RPPS, do dia 03/07/2020)</a:t>
            </a:r>
          </a:p>
          <a:p>
            <a:endParaRPr lang="pt-BR" sz="2400" b="1" i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32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pt-BR" sz="2400" b="1" u="sng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400" b="1" u="sng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pt-BR" sz="2400" b="1" u="sng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pt-BR" sz="2400" b="1" u="sng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15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285690407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63352" y="442827"/>
            <a:ext cx="11809312" cy="951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INCENTIVOS PARA A CERTIFICAÇÃO NO PRÓ-GESTÃO RPPS</a:t>
            </a: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Portaria MPS nº 519, de 24 de agosto de 2011:</a:t>
            </a:r>
          </a:p>
          <a:p>
            <a:pPr algn="just"/>
            <a:r>
              <a:rPr lang="pt-BR" sz="2000" b="1" dirty="0" smtClean="0">
                <a:latin typeface="Arial Narrow" panose="020B0606020202030204" pitchFamily="34" charset="0"/>
              </a:rPr>
              <a:t>Art. 6º-A: </a:t>
            </a:r>
            <a:r>
              <a:rPr lang="pt-BR" sz="2000" b="1" u="sng" dirty="0" smtClean="0">
                <a:latin typeface="Arial Narrow" panose="020B0606020202030204" pitchFamily="34" charset="0"/>
              </a:rPr>
              <a:t>RPPS Investidor Qualificado </a:t>
            </a:r>
            <a:r>
              <a:rPr lang="pt-BR" sz="2000" b="1" dirty="0" smtClean="0">
                <a:latin typeface="Arial Narrow" panose="020B0606020202030204" pitchFamily="34" charset="0"/>
              </a:rPr>
              <a:t>(aplicações específicas a esses investidores)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000" dirty="0" smtClean="0">
                <a:latin typeface="Arial Narrow" panose="020B0606020202030204" pitchFamily="34" charset="0"/>
              </a:rPr>
              <a:t>CRP vigente na data de cada aplicação exclusiva para tal categoria de investidor;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000" dirty="0" smtClean="0">
                <a:latin typeface="Arial Narrow" panose="020B0606020202030204" pitchFamily="34" charset="0"/>
              </a:rPr>
              <a:t>Recursos aplicados em montante igual ou superior a 40 milhões de reais;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000" dirty="0" smtClean="0">
                <a:latin typeface="Arial Narrow" panose="020B0606020202030204" pitchFamily="34" charset="0"/>
              </a:rPr>
              <a:t>Efetivo funcionamento do Comitê de Investimentos;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000" dirty="0" smtClean="0">
                <a:latin typeface="Arial Narrow" panose="020B0606020202030204" pitchFamily="34" charset="0"/>
              </a:rPr>
              <a:t>Adesão ao </a:t>
            </a:r>
            <a:r>
              <a:rPr lang="pt-BR" sz="2000" dirty="0" err="1" smtClean="0">
                <a:latin typeface="Arial Narrow" panose="020B0606020202030204" pitchFamily="34" charset="0"/>
              </a:rPr>
              <a:t>Pró-Gestão</a:t>
            </a:r>
            <a:r>
              <a:rPr lang="pt-BR" sz="2000" dirty="0" smtClean="0">
                <a:latin typeface="Arial Narrow" panose="020B0606020202030204" pitchFamily="34" charset="0"/>
              </a:rPr>
              <a:t> e obtido certificação </a:t>
            </a:r>
            <a:r>
              <a:rPr lang="pt-BR" sz="2000" u="sng" dirty="0" smtClean="0">
                <a:latin typeface="Arial Narrow" panose="020B0606020202030204" pitchFamily="34" charset="0"/>
              </a:rPr>
              <a:t>em um dos níveis de aderência</a:t>
            </a:r>
            <a:r>
              <a:rPr lang="pt-BR" sz="2000" dirty="0" smtClean="0">
                <a:latin typeface="Arial Narrow" panose="020B060602020203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400" b="1" i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pt-BR" sz="2400" b="1" i="1" dirty="0" smtClean="0">
                <a:latin typeface="Arial Narrow" panose="020B0606020202030204" pitchFamily="34" charset="0"/>
              </a:rPr>
              <a:t>§ 1º A partir do credenciamento da primeira entidade habilitada a atuar com certificadora (02 MAI 2018), cumprimento parcial dos requisitos supra: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i="1" dirty="0" smtClean="0">
                <a:latin typeface="Arial Narrow" panose="020B0606020202030204" pitchFamily="34" charset="0"/>
              </a:rPr>
              <a:t>Montante dos recursos reduzidos para 10 milhões de reais;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i="1" dirty="0" smtClean="0">
                <a:latin typeface="Arial Narrow" panose="020B0606020202030204" pitchFamily="34" charset="0"/>
              </a:rPr>
              <a:t>A partir da formalização da adesão ao </a:t>
            </a:r>
            <a:r>
              <a:rPr lang="pt-BR" sz="2000" i="1" dirty="0" err="1" smtClean="0">
                <a:latin typeface="Arial Narrow" panose="020B0606020202030204" pitchFamily="34" charset="0"/>
              </a:rPr>
              <a:t>Pró-Gestão</a:t>
            </a:r>
            <a:r>
              <a:rPr lang="pt-BR" sz="2000" i="1" dirty="0" smtClean="0">
                <a:latin typeface="Arial Narrow" panose="020B0606020202030204" pitchFamily="34" charset="0"/>
              </a:rPr>
              <a:t>, até o prazo de 3 anos para obtenção da certificação, a contar da primeira entidade habilitada. </a:t>
            </a:r>
            <a:r>
              <a:rPr lang="pt-BR" sz="2000" b="1" i="1" dirty="0" smtClean="0">
                <a:latin typeface="Arial Narrow" panose="020B0606020202030204" pitchFamily="34" charset="0"/>
              </a:rPr>
              <a:t>(ATÉ 02 MAI 2021) 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000" i="1" dirty="0" smtClean="0">
                <a:latin typeface="Arial Narrow" panose="020B0606020202030204" pitchFamily="34" charset="0"/>
              </a:rPr>
              <a:t>Maiores possiblidades </a:t>
            </a:r>
            <a:r>
              <a:rPr lang="pt-BR" sz="2000" i="1" dirty="0">
                <a:latin typeface="Arial Narrow" panose="020B0606020202030204" pitchFamily="34" charset="0"/>
              </a:rPr>
              <a:t>de aplicações </a:t>
            </a:r>
            <a:r>
              <a:rPr lang="pt-BR" sz="2000" i="1" dirty="0" smtClean="0">
                <a:latin typeface="Arial Narrow" panose="020B0606020202030204" pitchFamily="34" charset="0"/>
              </a:rPr>
              <a:t>(maiores riscos e rentabilidades).</a:t>
            </a:r>
            <a:endParaRPr lang="pt-BR" sz="2000" b="1" i="1" dirty="0" smtClean="0">
              <a:latin typeface="Arial Narrow" panose="020B0606020202030204" pitchFamily="34" charset="0"/>
            </a:endParaRPr>
          </a:p>
          <a:p>
            <a:pPr algn="just"/>
            <a:endParaRPr lang="pt-BR" b="1" i="1" dirty="0" smtClean="0">
              <a:solidFill>
                <a:srgbClr val="33CC33"/>
              </a:solidFill>
              <a:latin typeface="Arial Narrow" panose="020B0606020202030204" pitchFamily="34" charset="0"/>
            </a:endParaRPr>
          </a:p>
          <a:p>
            <a:pPr algn="ctr"/>
            <a:r>
              <a:rPr lang="pt-BR" b="1" i="1" dirty="0" smtClean="0">
                <a:solidFill>
                  <a:srgbClr val="2639AC"/>
                </a:solidFill>
                <a:latin typeface="Arial Narrow" panose="020B0606020202030204" pitchFamily="34" charset="0"/>
              </a:rPr>
              <a:t>(prazo inicial era de 1 ano, aumentado para 3 anos, pela Portaria SEPRT nº 555, de 03/06/2019)</a:t>
            </a:r>
            <a:endParaRPr lang="pt-BR" b="1" i="1" dirty="0">
              <a:solidFill>
                <a:srgbClr val="2639AC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3200" b="1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pt-BR" sz="2400" b="1" u="sng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400" b="1" u="sng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pt-BR" sz="2400" b="1" u="sng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pt-BR" sz="2400" b="1" u="sng" dirty="0" smtClean="0">
              <a:solidFill>
                <a:prstClr val="black"/>
              </a:solidFill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16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420188305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63352" y="442827"/>
            <a:ext cx="11809312" cy="8979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INCENTIVOS PARA A CERTIFICAÇÃO NO PRÓ-GESTÃO RPPS</a:t>
            </a: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pt-BR" sz="2400" b="1" u="sng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Portaria MPS nº 519, de 24 de agosto de 2011:</a:t>
            </a:r>
          </a:p>
          <a:p>
            <a:pPr algn="just"/>
            <a:endParaRPr lang="pt-BR" sz="2000" b="1" dirty="0" smtClean="0">
              <a:latin typeface="Arial Narrow" panose="020B0606020202030204" pitchFamily="34" charset="0"/>
            </a:endParaRPr>
          </a:p>
          <a:p>
            <a:pPr algn="just"/>
            <a:r>
              <a:rPr lang="pt-BR" sz="2000" b="1" dirty="0" smtClean="0">
                <a:latin typeface="Arial Narrow" panose="020B0606020202030204" pitchFamily="34" charset="0"/>
              </a:rPr>
              <a:t>Art. 6º-B: </a:t>
            </a:r>
            <a:r>
              <a:rPr lang="pt-BR" sz="2000" b="1" u="sng" dirty="0" smtClean="0">
                <a:latin typeface="Arial Narrow" panose="020B0606020202030204" pitchFamily="34" charset="0"/>
              </a:rPr>
              <a:t>RPPS Investidor Profissional</a:t>
            </a:r>
            <a:r>
              <a:rPr lang="pt-BR" sz="2000" b="1" dirty="0" smtClean="0">
                <a:latin typeface="Arial Narrow" panose="020B0606020202030204" pitchFamily="34" charset="0"/>
              </a:rPr>
              <a:t> (aplicações específicas a esses investidores)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000" dirty="0" smtClean="0">
                <a:latin typeface="Arial Narrow" panose="020B0606020202030204" pitchFamily="34" charset="0"/>
              </a:rPr>
              <a:t>CRP vigente na data de cada aplicação exclusiva para tal categoria de investidor;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000" dirty="0" smtClean="0">
                <a:latin typeface="Arial Narrow" panose="020B0606020202030204" pitchFamily="34" charset="0"/>
              </a:rPr>
              <a:t>Recursos aplicados em montante igual ou superior a 1 bilhão de reais;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000" dirty="0" smtClean="0">
                <a:latin typeface="Arial Narrow" panose="020B0606020202030204" pitchFamily="34" charset="0"/>
              </a:rPr>
              <a:t>Efetivo funcionamento do Comitê de Investimentos;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000" dirty="0" smtClean="0">
                <a:latin typeface="Arial Narrow" panose="020B0606020202030204" pitchFamily="34" charset="0"/>
              </a:rPr>
              <a:t>Adesão ao </a:t>
            </a:r>
            <a:r>
              <a:rPr lang="pt-BR" sz="2000" dirty="0" err="1" smtClean="0">
                <a:latin typeface="Arial Narrow" panose="020B0606020202030204" pitchFamily="34" charset="0"/>
              </a:rPr>
              <a:t>Pró-Gestão</a:t>
            </a:r>
            <a:r>
              <a:rPr lang="pt-BR" sz="2000" dirty="0" smtClean="0">
                <a:latin typeface="Arial Narrow" panose="020B0606020202030204" pitchFamily="34" charset="0"/>
              </a:rPr>
              <a:t> e obtido certificação no </a:t>
            </a:r>
            <a:r>
              <a:rPr lang="pt-BR" sz="2000" u="sng" dirty="0" smtClean="0">
                <a:latin typeface="Arial Narrow" panose="020B0606020202030204" pitchFamily="34" charset="0"/>
              </a:rPr>
              <a:t>quarto nível de aderência</a:t>
            </a:r>
            <a:r>
              <a:rPr lang="pt-BR" sz="2000" dirty="0" smtClean="0">
                <a:latin typeface="Arial Narrow" panose="020B060602020203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200" i="1" dirty="0" smtClean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200" i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t-BR" sz="2000" i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Obrigatório atendimento de todos os requisitos: Jundiaí/SP </a:t>
            </a:r>
            <a:r>
              <a:rPr lang="pt-BR" sz="2000" b="1" i="1" dirty="0" smtClean="0">
                <a:solidFill>
                  <a:srgbClr val="2639AC"/>
                </a:solidFill>
                <a:latin typeface="Arial Narrow" panose="020B0606020202030204" pitchFamily="34" charset="0"/>
              </a:rPr>
              <a:t>e Manaus/AM;</a:t>
            </a: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t-BR" sz="2000" b="1" i="1" dirty="0">
                <a:latin typeface="Arial Narrow" panose="020B0606020202030204" pitchFamily="34" charset="0"/>
              </a:rPr>
              <a:t>Maiores possiblidades de </a:t>
            </a:r>
            <a:r>
              <a:rPr lang="pt-BR" sz="2000" b="1" i="1" dirty="0" smtClean="0">
                <a:latin typeface="Arial Narrow" panose="020B0606020202030204" pitchFamily="34" charset="0"/>
              </a:rPr>
              <a:t>aplicações (maiores riscos e rentabilidades).</a:t>
            </a:r>
            <a:endParaRPr lang="pt-BR" sz="2000" b="1" i="1" dirty="0">
              <a:latin typeface="Arial Narrow" panose="020B0606020202030204" pitchFamily="34" charset="0"/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i="1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i="1" u="sng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400" b="1" u="sng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pt-BR" sz="2400" b="1" u="sng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pt-BR" sz="2400" b="1" u="sng" dirty="0" smtClean="0">
              <a:solidFill>
                <a:prstClr val="black"/>
              </a:solidFill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17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170207773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63352" y="442827"/>
            <a:ext cx="11809312" cy="787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INCENTIVOS PARA A CERTIFICAÇÃO NO PRÓ-GESTÃO RPPS</a:t>
            </a: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Resolução CMN nº 3.922, de 25 de novembro de 2010: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400" i="1" dirty="0" smtClean="0"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i="1" dirty="0" smtClean="0">
                <a:latin typeface="Arial Narrow" panose="020B0606020202030204" pitchFamily="34" charset="0"/>
              </a:rPr>
              <a:t>Os </a:t>
            </a:r>
            <a:r>
              <a:rPr lang="pt-BR" sz="2400" i="1" dirty="0">
                <a:latin typeface="Arial Narrow" panose="020B0606020202030204" pitchFamily="34" charset="0"/>
              </a:rPr>
              <a:t>RPPS que não alcançaram os níveis de governança estão sujeitos aos limites </a:t>
            </a:r>
            <a:r>
              <a:rPr lang="pt-BR" sz="2400" i="1" dirty="0" smtClean="0">
                <a:latin typeface="Arial Narrow" panose="020B0606020202030204" pitchFamily="34" charset="0"/>
              </a:rPr>
              <a:t>definidos nos </a:t>
            </a:r>
            <a:r>
              <a:rPr lang="pt-BR" sz="2400" i="1" dirty="0">
                <a:latin typeface="Arial Narrow" panose="020B0606020202030204" pitchFamily="34" charset="0"/>
              </a:rPr>
              <a:t>art. </a:t>
            </a:r>
            <a:r>
              <a:rPr lang="pt-BR" sz="2400" i="1" dirty="0" smtClean="0">
                <a:latin typeface="Arial Narrow" panose="020B0606020202030204" pitchFamily="34" charset="0"/>
              </a:rPr>
              <a:t>7º (Renda Fixa) e 8º (Renda Variável e Investimentos Estruturados);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400" i="1" dirty="0"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i="1" dirty="0">
                <a:latin typeface="Arial Narrow" panose="020B0606020202030204" pitchFamily="34" charset="0"/>
              </a:rPr>
              <a:t>Para aqueles que conseguiram a </a:t>
            </a:r>
            <a:r>
              <a:rPr lang="pt-BR" sz="2400" i="1" dirty="0" smtClean="0">
                <a:latin typeface="Arial Narrow" panose="020B0606020202030204" pitchFamily="34" charset="0"/>
              </a:rPr>
              <a:t>certificação, conforme os quatro níveis de aderência (I, II, III e IV) terão os limites elevados em pontos percentuais,  </a:t>
            </a:r>
            <a:r>
              <a:rPr lang="pt-BR" sz="2400" b="1" i="1" dirty="0">
                <a:latin typeface="Arial Narrow" panose="020B0606020202030204" pitchFamily="34" charset="0"/>
              </a:rPr>
              <a:t>aumentando as possiblidades de aplicações e a maximização dos rendimentos financeiros</a:t>
            </a:r>
            <a:r>
              <a:rPr lang="pt-BR" sz="2400" i="1" dirty="0">
                <a:latin typeface="Arial Narrow" panose="020B0606020202030204" pitchFamily="34" charset="0"/>
              </a:rPr>
              <a:t>.</a:t>
            </a:r>
          </a:p>
          <a:p>
            <a:pPr algn="just"/>
            <a:r>
              <a:rPr lang="pt-BR" sz="2400" dirty="0">
                <a:latin typeface="Arial Narrow" panose="020B0606020202030204" pitchFamily="34" charset="0"/>
              </a:rPr>
              <a:t> </a:t>
            </a: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i="1" u="sng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400" b="1" u="sng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pt-BR" sz="2400" b="1" u="sng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pt-BR" sz="2400" b="1" u="sng" dirty="0" smtClean="0">
              <a:solidFill>
                <a:prstClr val="black"/>
              </a:solidFill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18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212694118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35360" y="442827"/>
            <a:ext cx="11665296" cy="6932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INCENTIVOS PARA A CERTIFICAÇÃO NO PRÓ-GESTÃO RPPS</a:t>
            </a: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400" b="1" u="sng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8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Resolução CMN nº 3.922, de 25 de novembro de 2010:</a:t>
            </a:r>
          </a:p>
          <a:p>
            <a:endParaRPr lang="pt-BR" sz="2800" b="1" u="sng" dirty="0" smtClean="0">
              <a:latin typeface="Arial Narrow" panose="020B0606020202030204" pitchFamily="34" charset="0"/>
            </a:endParaRPr>
          </a:p>
          <a:p>
            <a:endParaRPr lang="pt-BR" sz="2000" b="1" u="sng" dirty="0">
              <a:latin typeface="Arial Narrow" panose="020B0606020202030204" pitchFamily="34" charset="0"/>
            </a:endParaRPr>
          </a:p>
          <a:p>
            <a:r>
              <a:rPr lang="pt-BR" sz="2000" b="1" u="sng" dirty="0" smtClean="0">
                <a:latin typeface="Arial Narrow" panose="020B0606020202030204" pitchFamily="34" charset="0"/>
              </a:rPr>
              <a:t>Art</a:t>
            </a:r>
            <a:r>
              <a:rPr lang="pt-BR" sz="2000" b="1" u="sng" dirty="0">
                <a:latin typeface="Arial Narrow" panose="020B0606020202030204" pitchFamily="34" charset="0"/>
              </a:rPr>
              <a:t>. 7º - segmento de renda fixa – fixa limites para aplicação em renda fixa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i="1" dirty="0">
                <a:latin typeface="Arial Narrow" panose="020B0606020202030204" pitchFamily="34" charset="0"/>
              </a:rPr>
              <a:t>III – renda fixa referenciado – até 60% (+ 20%), acréscimo de 5% para cada nível de governança comprovado;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i="1" dirty="0">
                <a:latin typeface="Arial Narrow" panose="020B0606020202030204" pitchFamily="34" charset="0"/>
              </a:rPr>
              <a:t>IV – renda fixa não referenciado – até 40% (+ 20%), acréscimo de 5% para cada nível de governança comprovado;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i="1" dirty="0">
                <a:latin typeface="Arial Narrow" panose="020B0606020202030204" pitchFamily="34" charset="0"/>
              </a:rPr>
              <a:t>Alínea “b” do inciso VI – depósito de poupança – até 15% (+20%), acréscimo de 5% para cada nível de governança comprovado;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i="1" dirty="0">
                <a:latin typeface="Arial Narrow" panose="020B0606020202030204" pitchFamily="34" charset="0"/>
              </a:rPr>
              <a:t>Alíneas “a” e “c” do inciso VII – FIDC e fundo de debêntures – até 5% (+ 15%), sujeitos a limite global de 20% para o nível I, 25% para o nível II, 30% para o nível III e 35% para o nível IV.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b="1" i="1" dirty="0">
                <a:latin typeface="Arial Narrow" panose="020B0606020202030204" pitchFamily="34" charset="0"/>
              </a:rPr>
              <a:t>§ 10</a:t>
            </a:r>
            <a:r>
              <a:rPr lang="pt-BR" sz="2000" b="1" i="1" dirty="0" smtClean="0">
                <a:latin typeface="Arial Narrow" panose="020B0606020202030204" pitchFamily="34" charset="0"/>
              </a:rPr>
              <a:t>. Elevação </a:t>
            </a:r>
            <a:r>
              <a:rPr lang="pt-BR" sz="2000" b="1" i="1" dirty="0">
                <a:latin typeface="Arial Narrow" panose="020B0606020202030204" pitchFamily="34" charset="0"/>
              </a:rPr>
              <a:t>dos limites de aplicação</a:t>
            </a:r>
            <a:r>
              <a:rPr lang="pt-BR" sz="2000" b="1" i="1" dirty="0" smtClean="0">
                <a:latin typeface="Arial Narrow" panose="020B060602020203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i="1" dirty="0"/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19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155430864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0374" y="692696"/>
            <a:ext cx="11324257" cy="5609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PRÓ-GESTÃO – Incentivos para a Certificação Institucional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sz="2400" b="1" i="1" dirty="0" smtClean="0">
              <a:latin typeface="Arial Narrow" panose="020B0606020202030204" pitchFamily="34" charset="0"/>
            </a:endParaRP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b="1" dirty="0" smtClean="0">
                <a:latin typeface="Arial Narrow" panose="020B0606020202030204" pitchFamily="34" charset="0"/>
              </a:rPr>
              <a:t>Breves considerações sobre o </a:t>
            </a:r>
            <a:r>
              <a:rPr lang="pt-BR" sz="2400" b="1" dirty="0" err="1" smtClean="0">
                <a:latin typeface="Arial Narrow" panose="020B0606020202030204" pitchFamily="34" charset="0"/>
              </a:rPr>
              <a:t>Pró-Gestão</a:t>
            </a:r>
            <a:r>
              <a:rPr lang="pt-BR" sz="2400" b="1" dirty="0" smtClean="0">
                <a:latin typeface="Arial Narrow" panose="020B0606020202030204" pitchFamily="34" charset="0"/>
              </a:rPr>
              <a:t> RPPS;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b="1" dirty="0" smtClean="0">
                <a:latin typeface="Arial Narrow" panose="020B0606020202030204" pitchFamily="34" charset="0"/>
              </a:rPr>
              <a:t>Ganhos proporcionados pela Certificação no </a:t>
            </a:r>
            <a:r>
              <a:rPr lang="pt-BR" sz="2400" b="1" dirty="0" err="1" smtClean="0">
                <a:latin typeface="Arial Narrow" panose="020B0606020202030204" pitchFamily="34" charset="0"/>
              </a:rPr>
              <a:t>Pró-Gestão</a:t>
            </a:r>
            <a:r>
              <a:rPr lang="pt-BR" sz="2400" b="1" dirty="0" smtClean="0">
                <a:latin typeface="Arial Narrow" panose="020B0606020202030204" pitchFamily="34" charset="0"/>
              </a:rPr>
              <a:t> RPPS;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b="1" dirty="0" smtClean="0">
                <a:latin typeface="Arial Narrow" panose="020B0606020202030204" pitchFamily="34" charset="0"/>
              </a:rPr>
              <a:t>Os incentivos para a Certificação no </a:t>
            </a:r>
            <a:r>
              <a:rPr lang="pt-BR" sz="2400" b="1" dirty="0" err="1" smtClean="0">
                <a:latin typeface="Arial Narrow" panose="020B0606020202030204" pitchFamily="34" charset="0"/>
              </a:rPr>
              <a:t>Pró-Gestão</a:t>
            </a:r>
            <a:r>
              <a:rPr lang="pt-BR" sz="2400" b="1" dirty="0" smtClean="0">
                <a:latin typeface="Arial Narrow" panose="020B0606020202030204" pitchFamily="34" charset="0"/>
              </a:rPr>
              <a:t> RPPS;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b="1" dirty="0" smtClean="0">
                <a:latin typeface="Arial Narrow" panose="020B0606020202030204" pitchFamily="34" charset="0"/>
              </a:rPr>
              <a:t>As 6 etapas para a obtenção da Certificação Institucional;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b="1" dirty="0" smtClean="0">
                <a:latin typeface="Arial Narrow" panose="020B0606020202030204" pitchFamily="34" charset="0"/>
              </a:rPr>
              <a:t>Situação atual e as perspectivas do Programa;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b="1" dirty="0" smtClean="0">
                <a:latin typeface="Arial Narrow" panose="020B0606020202030204" pitchFamily="34" charset="0"/>
              </a:rPr>
              <a:t>Reflexão</a:t>
            </a:r>
            <a:r>
              <a:rPr lang="pt-BR" sz="2400" b="1" dirty="0" smtClean="0">
                <a:latin typeface="Arial Narrow" panose="020B0606020202030204" pitchFamily="34" charset="0"/>
              </a:rPr>
              <a:t>.</a:t>
            </a:r>
            <a:endParaRPr lang="pt-BR" sz="2400" b="1" dirty="0" smtClean="0">
              <a:latin typeface="Arial Narrow" panose="020B0606020202030204" pitchFamily="34" charset="0"/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6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2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154644704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63352" y="442827"/>
            <a:ext cx="11665296" cy="7455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INCENTIVOS PARA A CERTIFICAÇÃO NO PRÓ-GESTÃO RPPS</a:t>
            </a: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400" b="1" u="sng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8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Resolução CMN nº 3.922, de 25 de novembro de 2010:</a:t>
            </a:r>
          </a:p>
          <a:p>
            <a:endParaRPr lang="pt-BR" sz="2400" b="1" u="sng" dirty="0" smtClean="0">
              <a:latin typeface="Arial Narrow" panose="020B0606020202030204" pitchFamily="34" charset="0"/>
            </a:endParaRPr>
          </a:p>
          <a:p>
            <a:r>
              <a:rPr lang="pt-BR" sz="2000" b="1" u="sng" dirty="0">
                <a:latin typeface="Arial Narrow" panose="020B0606020202030204" pitchFamily="34" charset="0"/>
              </a:rPr>
              <a:t>Art. 8º - renda variável e investimentos estruturados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latin typeface="Arial Narrow" panose="020B0606020202030204" pitchFamily="34" charset="0"/>
              </a:rPr>
              <a:t>I – fundos de ações referenciado – até 30% (+20%), acréscimo de 5% para cada nível de governança comprovado;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latin typeface="Arial Narrow" panose="020B0606020202030204" pitchFamily="34" charset="0"/>
              </a:rPr>
              <a:t>II – fundo de ações – até 20% (+20%), acréscimo de 5% para cada nível de governança comprovado;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latin typeface="Arial Narrow" panose="020B0606020202030204" pitchFamily="34" charset="0"/>
              </a:rPr>
              <a:t>III – fundos multimercado – até 10% (+5%), acréscimo de 5%, iniciando no 4º nível; sujeito aos limites globais de 20% para o 3º e 4º nível de governança.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latin typeface="Arial Narrow" panose="020B0606020202030204" pitchFamily="34" charset="0"/>
              </a:rPr>
              <a:t>“a” e “c” do inciso IV – FIP e fundo “ações – mercado de acesso” – até 5% (+10%), acréscimo de 5% para cada nível, iniciando do 3º nível de governança; sujeito aos limites globais de 20% para o 3º e 4º nível de governança.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latin typeface="Arial Narrow" panose="020B0606020202030204" pitchFamily="34" charset="0"/>
              </a:rPr>
              <a:t>“b” do inciso IV – FII – até 5% (+15%), acréscimo de 5%, iniciando do 2º nível de governança;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b="1" dirty="0">
                <a:latin typeface="Arial Narrow" panose="020B0606020202030204" pitchFamily="34" charset="0"/>
              </a:rPr>
              <a:t>§ 9º. Elevação dos limites de aplicação.</a:t>
            </a:r>
          </a:p>
          <a:p>
            <a:endParaRPr lang="pt-BR" sz="2000" b="1" u="sng" dirty="0" smtClean="0">
              <a:latin typeface="Arial Narrow" panose="020B0606020202030204" pitchFamily="34" charset="0"/>
            </a:endParaRPr>
          </a:p>
          <a:p>
            <a:endParaRPr lang="pt-BR" sz="2000" b="1" u="sng" dirty="0"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i="1" dirty="0"/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20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3591812711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4680" y="442827"/>
            <a:ext cx="12192000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INCENTIVOS PARA A CERTIFICAÇÃO NO PRÓ-GESTÃO RPPS</a:t>
            </a: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Portaria SEPRT nº 19.451, </a:t>
            </a:r>
            <a:r>
              <a:rPr lang="pt-BR" sz="2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de </a:t>
            </a: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18 de agosto de 2020</a:t>
            </a:r>
            <a:r>
              <a:rPr lang="pt-BR" sz="2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(Taxa de Administração)</a:t>
            </a:r>
            <a:endParaRPr lang="pt-BR" sz="2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000" i="1" dirty="0" smtClean="0">
                <a:latin typeface="Arial Narrow" panose="020B0606020202030204" pitchFamily="34" charset="0"/>
              </a:rPr>
              <a:t>Incluiu o § 5º no Art. 15, da Portaria MPS nº 402.</a:t>
            </a:r>
          </a:p>
          <a:p>
            <a:pPr algn="just"/>
            <a:r>
              <a:rPr lang="pt-BR" sz="2000" i="1" dirty="0">
                <a:latin typeface="Arial Narrow" panose="020B0606020202030204" pitchFamily="34" charset="0"/>
              </a:rPr>
              <a:t> </a:t>
            </a:r>
          </a:p>
          <a:p>
            <a:pPr algn="just"/>
            <a:r>
              <a:rPr lang="pt-BR" sz="2400" b="1" u="sng" dirty="0" smtClean="0">
                <a:latin typeface="Arial Narrow" panose="020B0606020202030204" pitchFamily="34" charset="0"/>
              </a:rPr>
              <a:t>§ </a:t>
            </a:r>
            <a:r>
              <a:rPr lang="pt-BR" sz="2400" b="1" u="sng" dirty="0">
                <a:latin typeface="Arial Narrow" panose="020B0606020202030204" pitchFamily="34" charset="0"/>
              </a:rPr>
              <a:t>5º</a:t>
            </a:r>
            <a:r>
              <a:rPr lang="pt-BR" sz="2400" dirty="0">
                <a:latin typeface="Arial Narrow" panose="020B0606020202030204" pitchFamily="34" charset="0"/>
              </a:rPr>
              <a:t> </a:t>
            </a:r>
            <a:r>
              <a:rPr lang="pt-BR" sz="2400" u="sng" dirty="0">
                <a:latin typeface="Arial Narrow" panose="020B0606020202030204" pitchFamily="34" charset="0"/>
              </a:rPr>
              <a:t>A lei do ente federativo</a:t>
            </a:r>
            <a:r>
              <a:rPr lang="pt-BR" sz="2400" dirty="0">
                <a:latin typeface="Arial Narrow" panose="020B0606020202030204" pitchFamily="34" charset="0"/>
              </a:rPr>
              <a:t> </a:t>
            </a:r>
            <a:r>
              <a:rPr lang="pt-BR" sz="2400" b="1" u="sng" dirty="0">
                <a:latin typeface="Arial Narrow" panose="020B0606020202030204" pitchFamily="34" charset="0"/>
              </a:rPr>
              <a:t>poderá</a:t>
            </a:r>
            <a:r>
              <a:rPr lang="pt-BR" sz="2400" dirty="0">
                <a:latin typeface="Arial Narrow" panose="020B0606020202030204" pitchFamily="34" charset="0"/>
              </a:rPr>
              <a:t> autorizar que a Taxa de Administração prevista no inciso II do </a:t>
            </a:r>
            <a:r>
              <a:rPr lang="pt-BR" sz="2400" b="1" dirty="0">
                <a:latin typeface="Arial Narrow" panose="020B0606020202030204" pitchFamily="34" charset="0"/>
              </a:rPr>
              <a:t>caput</a:t>
            </a:r>
            <a:r>
              <a:rPr lang="pt-BR" sz="2400" dirty="0">
                <a:latin typeface="Arial Narrow" panose="020B0606020202030204" pitchFamily="34" charset="0"/>
              </a:rPr>
              <a:t>, </a:t>
            </a:r>
            <a:r>
              <a:rPr lang="pt-BR" sz="2400" u="sng" dirty="0">
                <a:latin typeface="Arial Narrow" panose="020B0606020202030204" pitchFamily="34" charset="0"/>
              </a:rPr>
              <a:t>desde que financiada na forma do inciso I</a:t>
            </a:r>
            <a:r>
              <a:rPr lang="pt-BR" sz="2400" dirty="0">
                <a:latin typeface="Arial Narrow" panose="020B0606020202030204" pitchFamily="34" charset="0"/>
              </a:rPr>
              <a:t> do </a:t>
            </a:r>
            <a:r>
              <a:rPr lang="pt-BR" sz="2400" b="1" dirty="0">
                <a:latin typeface="Arial Narrow" panose="020B0606020202030204" pitchFamily="34" charset="0"/>
              </a:rPr>
              <a:t>caput</a:t>
            </a:r>
            <a:r>
              <a:rPr lang="pt-BR" sz="2400" dirty="0">
                <a:latin typeface="Arial Narrow" panose="020B0606020202030204" pitchFamily="34" charset="0"/>
              </a:rPr>
              <a:t>, destinada ao atendimento das despesas de que trata o § 6º </a:t>
            </a:r>
            <a:r>
              <a:rPr lang="pt-BR" sz="2400" u="sng" dirty="0">
                <a:latin typeface="Arial Narrow" panose="020B0606020202030204" pitchFamily="34" charset="0"/>
              </a:rPr>
              <a:t>e embasada na avaliação atuarial do RPPS</a:t>
            </a:r>
            <a:r>
              <a:rPr lang="pt-BR" sz="2400" dirty="0">
                <a:latin typeface="Arial Narrow" panose="020B0606020202030204" pitchFamily="34" charset="0"/>
              </a:rPr>
              <a:t>, na forma do disposto no art. 51 da Portaria MF nº 464, de 2018, </a:t>
            </a:r>
            <a:r>
              <a:rPr lang="pt-BR" sz="2400" b="1" u="sng" dirty="0">
                <a:latin typeface="Arial Narrow" panose="020B0606020202030204" pitchFamily="34" charset="0"/>
              </a:rPr>
              <a:t>seja elevada em 20% (vinte por cento)</a:t>
            </a:r>
            <a:r>
              <a:rPr lang="pt-BR" sz="2400" dirty="0">
                <a:latin typeface="Arial Narrow" panose="020B0606020202030204" pitchFamily="34" charset="0"/>
              </a:rPr>
              <a:t>, ficando </a:t>
            </a:r>
            <a:r>
              <a:rPr lang="pt-BR" sz="2400" u="sng" dirty="0">
                <a:latin typeface="Arial Narrow" panose="020B0606020202030204" pitchFamily="34" charset="0"/>
              </a:rPr>
              <a:t>os limites alterados para</a:t>
            </a:r>
            <a:r>
              <a:rPr lang="pt-BR" sz="2400" dirty="0">
                <a:latin typeface="Arial Narrow" panose="020B0606020202030204" pitchFamily="34" charset="0"/>
              </a:rPr>
              <a:t>:</a:t>
            </a:r>
          </a:p>
          <a:p>
            <a:pPr algn="just"/>
            <a:endParaRPr lang="pt-BR" sz="2400" dirty="0">
              <a:latin typeface="Arial Narrow" panose="020B0606020202030204" pitchFamily="34" charset="0"/>
            </a:endParaRPr>
          </a:p>
          <a:p>
            <a:pPr algn="ctr"/>
            <a:r>
              <a:rPr lang="pt-BR" sz="2200" b="1" dirty="0">
                <a:solidFill>
                  <a:srgbClr val="0070C0"/>
                </a:solidFill>
                <a:latin typeface="Arial Narrow" panose="020B0606020202030204" pitchFamily="34" charset="0"/>
              </a:rPr>
              <a:t>Faculdade de criação de bônus de 20% visando incentivar a profissionalização do RPPS</a:t>
            </a:r>
          </a:p>
          <a:p>
            <a:pPr algn="just"/>
            <a:endParaRPr lang="pt-BR" dirty="0">
              <a:latin typeface="Arial Narrow" panose="020B0606020202030204" pitchFamily="34" charset="0"/>
            </a:endParaRPr>
          </a:p>
          <a:p>
            <a:pPr algn="just"/>
            <a:r>
              <a:rPr lang="pt-BR" dirty="0">
                <a:latin typeface="Arial Narrow" panose="020B0606020202030204" pitchFamily="34" charset="0"/>
              </a:rPr>
              <a:t>I - 2,4% (dois inteiros e quatro décimos por cento), 2,88% (dois inteiros e oitenta e oito centésimos por cento), 3,6% (três inteiros e seis décimos por cento) ou 4,32% (quatro inteiros e trinta e dois centésimos por cento), respectivamente, se adotados pela lei do ente federativo os percentuais anuais máximos previstos nas alíneas “a”, “b”, “c” e “d” do inciso II do </a:t>
            </a:r>
            <a:r>
              <a:rPr lang="pt-BR" b="1" dirty="0">
                <a:latin typeface="Arial Narrow" panose="020B0606020202030204" pitchFamily="34" charset="0"/>
              </a:rPr>
              <a:t>caput</a:t>
            </a:r>
            <a:r>
              <a:rPr lang="pt-BR" dirty="0">
                <a:latin typeface="Arial Narrow" panose="020B0606020202030204" pitchFamily="34" charset="0"/>
              </a:rPr>
              <a:t>; ou</a:t>
            </a:r>
          </a:p>
          <a:p>
            <a:pPr algn="just"/>
            <a:r>
              <a:rPr lang="pt-BR" dirty="0" smtClean="0">
                <a:latin typeface="Arial Narrow" panose="020B0606020202030204" pitchFamily="34" charset="0"/>
              </a:rPr>
              <a:t>II </a:t>
            </a:r>
            <a:r>
              <a:rPr lang="pt-BR" dirty="0">
                <a:latin typeface="Arial Narrow" panose="020B0606020202030204" pitchFamily="34" charset="0"/>
              </a:rPr>
              <a:t>- o percentual correspondente à aplicação da elevação de que trata o </a:t>
            </a:r>
            <a:r>
              <a:rPr lang="pt-BR" b="1" dirty="0">
                <a:latin typeface="Arial Narrow" panose="020B0606020202030204" pitchFamily="34" charset="0"/>
              </a:rPr>
              <a:t>caput</a:t>
            </a:r>
            <a:r>
              <a:rPr lang="pt-BR" dirty="0">
                <a:latin typeface="Arial Narrow" panose="020B0606020202030204" pitchFamily="34" charset="0"/>
              </a:rPr>
              <a:t> </a:t>
            </a:r>
            <a:r>
              <a:rPr lang="pt-BR" u="sng" dirty="0">
                <a:latin typeface="Arial Narrow" panose="020B0606020202030204" pitchFamily="34" charset="0"/>
              </a:rPr>
              <a:t>sobre o percentual adotado na lei do ente federativo</a:t>
            </a:r>
            <a:r>
              <a:rPr lang="pt-BR" dirty="0">
                <a:latin typeface="Arial Narrow" panose="020B0606020202030204" pitchFamily="34" charset="0"/>
              </a:rPr>
              <a:t>, </a:t>
            </a:r>
            <a:r>
              <a:rPr lang="pt-BR" u="sng" dirty="0">
                <a:latin typeface="Arial Narrow" panose="020B0606020202030204" pitchFamily="34" charset="0"/>
              </a:rPr>
              <a:t>se inferior aos percentuais máximos</a:t>
            </a:r>
            <a:r>
              <a:rPr lang="pt-BR" dirty="0">
                <a:latin typeface="Arial Narrow" panose="020B0606020202030204" pitchFamily="34" charset="0"/>
              </a:rPr>
              <a:t> previstos nas alíneas “a”, “b”, “c” e “d” do inciso II do </a:t>
            </a:r>
            <a:r>
              <a:rPr lang="pt-BR" b="1" dirty="0">
                <a:latin typeface="Arial Narrow" panose="020B0606020202030204" pitchFamily="34" charset="0"/>
              </a:rPr>
              <a:t>caput</a:t>
            </a:r>
            <a:r>
              <a:rPr lang="pt-BR" dirty="0">
                <a:latin typeface="Arial Narrow" panose="020B0606020202030204" pitchFamily="34" charset="0"/>
              </a:rPr>
              <a:t>.</a:t>
            </a: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b="1" u="sng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21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268388347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5575" y="442827"/>
            <a:ext cx="11917090" cy="8502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INCENTIVOS PARA A CERTIFICAÇÃO NO PRÓ-GESTÃO RPPS</a:t>
            </a: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Portaria SEPRT nº 19.451, </a:t>
            </a:r>
            <a:r>
              <a:rPr lang="pt-BR" sz="2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de </a:t>
            </a: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18 de agosto de 2020</a:t>
            </a:r>
            <a:r>
              <a:rPr lang="pt-BR" sz="2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: </a:t>
            </a:r>
            <a:r>
              <a:rPr lang="pt-BR" sz="2400" dirty="0">
                <a:solidFill>
                  <a:prstClr val="black"/>
                </a:solidFill>
                <a:latin typeface="Arial Narrow" panose="020B0606020202030204" pitchFamily="34" charset="0"/>
              </a:rPr>
              <a:t>(Taxa de Administração)</a:t>
            </a:r>
          </a:p>
          <a:p>
            <a:pPr algn="just"/>
            <a:endParaRPr lang="pt-BR" sz="2000" b="1" u="sng" dirty="0" smtClean="0">
              <a:latin typeface="Arial Narrow" panose="020B0606020202030204" pitchFamily="34" charset="0"/>
            </a:endParaRPr>
          </a:p>
          <a:p>
            <a:pPr algn="just"/>
            <a:r>
              <a:rPr lang="pt-BR" sz="2000" b="1" u="sng" dirty="0" smtClean="0">
                <a:latin typeface="Arial Narrow" panose="020B0606020202030204" pitchFamily="34" charset="0"/>
              </a:rPr>
              <a:t>§ </a:t>
            </a:r>
            <a:r>
              <a:rPr lang="pt-BR" sz="2400" b="1" u="sng" dirty="0">
                <a:latin typeface="Arial Narrow" panose="020B0606020202030204" pitchFamily="34" charset="0"/>
              </a:rPr>
              <a:t>6º</a:t>
            </a:r>
            <a:r>
              <a:rPr lang="pt-BR" sz="2400" dirty="0">
                <a:latin typeface="Arial Narrow" panose="020B0606020202030204" pitchFamily="34" charset="0"/>
              </a:rPr>
              <a:t> Os recursos adicionais decorrentes da elevação de que trata o § 5º deverão ser </a:t>
            </a:r>
            <a:r>
              <a:rPr lang="pt-BR" sz="2400" u="sng" dirty="0">
                <a:latin typeface="Arial Narrow" panose="020B0606020202030204" pitchFamily="34" charset="0"/>
              </a:rPr>
              <a:t>destinados exclusivamente</a:t>
            </a:r>
            <a:r>
              <a:rPr lang="pt-BR" sz="2400" dirty="0">
                <a:latin typeface="Arial Narrow" panose="020B0606020202030204" pitchFamily="34" charset="0"/>
              </a:rPr>
              <a:t> para o custeio de despesas administrativas relacionadas a:</a:t>
            </a:r>
          </a:p>
          <a:p>
            <a:pPr algn="just"/>
            <a:endParaRPr lang="pt-BR" sz="2000" dirty="0">
              <a:latin typeface="Arial Narrow" panose="020B0606020202030204" pitchFamily="34" charset="0"/>
            </a:endParaRPr>
          </a:p>
          <a:p>
            <a:pPr algn="ctr"/>
            <a:r>
              <a:rPr lang="pt-BR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Vinculação dos recursos do bônus de 20% da Taxa de Administração</a:t>
            </a:r>
          </a:p>
          <a:p>
            <a:pPr algn="just"/>
            <a:endParaRPr lang="pt-BR" sz="2000" dirty="0">
              <a:latin typeface="Arial Narrow" panose="020B0606020202030204" pitchFamily="34" charset="0"/>
            </a:endParaRPr>
          </a:p>
          <a:p>
            <a:pPr algn="just"/>
            <a:r>
              <a:rPr lang="pt-BR" sz="2000" i="1" dirty="0">
                <a:latin typeface="Arial Narrow" panose="020B0606020202030204" pitchFamily="34" charset="0"/>
              </a:rPr>
              <a:t>I - obtenção e manutenção de </a:t>
            </a:r>
            <a:r>
              <a:rPr lang="pt-BR" sz="2000" b="1" i="1" u="sng" dirty="0">
                <a:latin typeface="Arial Narrow" panose="020B0606020202030204" pitchFamily="34" charset="0"/>
              </a:rPr>
              <a:t>certificação institucional</a:t>
            </a:r>
            <a:r>
              <a:rPr lang="pt-BR" sz="2000" i="1" dirty="0">
                <a:latin typeface="Arial Narrow" panose="020B0606020202030204" pitchFamily="34" charset="0"/>
              </a:rPr>
              <a:t> no âmbito do Programa de Certificação Institucional e Modernização da Gestão dos Regimes Próprios de Previdência Social da União, dos Estados, do Distrito Federal e dos Municípios - </a:t>
            </a:r>
            <a:r>
              <a:rPr lang="pt-BR" sz="2000" b="1" i="1" u="sng" dirty="0" err="1">
                <a:latin typeface="Arial Narrow" panose="020B0606020202030204" pitchFamily="34" charset="0"/>
              </a:rPr>
              <a:t>Pró-Gestão</a:t>
            </a:r>
            <a:r>
              <a:rPr lang="pt-BR" sz="2000" b="1" i="1" u="sng" dirty="0">
                <a:latin typeface="Arial Narrow" panose="020B0606020202030204" pitchFamily="34" charset="0"/>
              </a:rPr>
              <a:t> RPPS</a:t>
            </a:r>
            <a:r>
              <a:rPr lang="pt-BR" sz="2000" i="1" dirty="0">
                <a:latin typeface="Arial Narrow" panose="020B0606020202030204" pitchFamily="34" charset="0"/>
              </a:rPr>
              <a:t>, instituído pela Portaria MPS nº 185, de 14 de maio de 2015, podendo os recursos ser utilizados, entre outros, com gastos relacionados a:</a:t>
            </a:r>
          </a:p>
          <a:p>
            <a:pPr algn="just"/>
            <a:r>
              <a:rPr lang="pt-BR" i="1" dirty="0" smtClean="0">
                <a:latin typeface="Arial Narrow" panose="020B0606020202030204" pitchFamily="34" charset="0"/>
              </a:rPr>
              <a:t>a</a:t>
            </a:r>
            <a:r>
              <a:rPr lang="pt-BR" i="1" dirty="0">
                <a:latin typeface="Arial Narrow" panose="020B0606020202030204" pitchFamily="34" charset="0"/>
              </a:rPr>
              <a:t>) preparação para a auditoria de certificação;</a:t>
            </a:r>
          </a:p>
          <a:p>
            <a:pPr algn="just"/>
            <a:r>
              <a:rPr lang="pt-BR" i="1" dirty="0">
                <a:latin typeface="Arial Narrow" panose="020B0606020202030204" pitchFamily="34" charset="0"/>
              </a:rPr>
              <a:t>b) elaboração e execução do plano de trabalho para implantação do </a:t>
            </a:r>
            <a:r>
              <a:rPr lang="pt-BR" i="1" dirty="0" err="1">
                <a:latin typeface="Arial Narrow" panose="020B0606020202030204" pitchFamily="34" charset="0"/>
              </a:rPr>
              <a:t>Pró-Gestão</a:t>
            </a:r>
            <a:r>
              <a:rPr lang="pt-BR" i="1" dirty="0">
                <a:latin typeface="Arial Narrow" panose="020B0606020202030204" pitchFamily="34" charset="0"/>
              </a:rPr>
              <a:t> RPPS;</a:t>
            </a:r>
          </a:p>
          <a:p>
            <a:pPr algn="just"/>
            <a:r>
              <a:rPr lang="pt-BR" i="1" dirty="0">
                <a:latin typeface="Arial Narrow" panose="020B0606020202030204" pitchFamily="34" charset="0"/>
              </a:rPr>
              <a:t>c) cumprimento das ações previstas no programa, inclusive aquisição de insumos materiais e tecnológicos necessários;</a:t>
            </a:r>
          </a:p>
          <a:p>
            <a:pPr algn="just"/>
            <a:r>
              <a:rPr lang="pt-BR" i="1" dirty="0">
                <a:latin typeface="Arial Narrow" panose="020B0606020202030204" pitchFamily="34" charset="0"/>
              </a:rPr>
              <a:t>d) auditoria de certificação, procedimentos periódicos de </a:t>
            </a:r>
            <a:r>
              <a:rPr lang="pt-BR" i="1" dirty="0" err="1">
                <a:latin typeface="Arial Narrow" panose="020B0606020202030204" pitchFamily="34" charset="0"/>
              </a:rPr>
              <a:t>autoavaliação</a:t>
            </a:r>
            <a:r>
              <a:rPr lang="pt-BR" i="1" dirty="0">
                <a:latin typeface="Arial Narrow" panose="020B0606020202030204" pitchFamily="34" charset="0"/>
              </a:rPr>
              <a:t> e auditoria de supervisão; e</a:t>
            </a:r>
          </a:p>
          <a:p>
            <a:pPr algn="just"/>
            <a:r>
              <a:rPr lang="pt-BR" i="1" dirty="0">
                <a:latin typeface="Arial Narrow" panose="020B0606020202030204" pitchFamily="34" charset="0"/>
              </a:rPr>
              <a:t>e) processo de renovação ou de alteração do nível </a:t>
            </a:r>
            <a:r>
              <a:rPr lang="pt-BR" sz="2000" i="1" dirty="0">
                <a:latin typeface="Arial Narrow" panose="020B0606020202030204" pitchFamily="34" charset="0"/>
              </a:rPr>
              <a:t>de certificação.</a:t>
            </a:r>
          </a:p>
          <a:p>
            <a:pPr algn="just"/>
            <a:endParaRPr lang="pt-BR" sz="2000" i="1" dirty="0" smtClean="0"/>
          </a:p>
          <a:p>
            <a:pPr algn="just"/>
            <a:r>
              <a:rPr lang="pt-BR" sz="2000" i="1" dirty="0"/>
              <a:t> </a:t>
            </a: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1600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22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25463666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4680" y="442827"/>
            <a:ext cx="12192000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INCENTIVOS PARA A CERTIFICAÇÃO NO PRÓ-GESTÃO RPPS</a:t>
            </a: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Portaria SEPRT nº 19.451, </a:t>
            </a:r>
            <a:r>
              <a:rPr lang="pt-BR" sz="2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de </a:t>
            </a: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18 de agosto de 2020</a:t>
            </a:r>
            <a:r>
              <a:rPr lang="pt-BR" sz="2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: </a:t>
            </a:r>
            <a:r>
              <a:rPr lang="pt-BR" sz="2400" dirty="0">
                <a:solidFill>
                  <a:prstClr val="black"/>
                </a:solidFill>
                <a:latin typeface="Arial Narrow" panose="020B0606020202030204" pitchFamily="34" charset="0"/>
              </a:rPr>
              <a:t>(Taxa de Administração)</a:t>
            </a:r>
          </a:p>
          <a:p>
            <a:pPr algn="just"/>
            <a:endParaRPr lang="pt-BR" sz="2000" b="1" u="sng" dirty="0" smtClean="0">
              <a:latin typeface="Arial Narrow" panose="020B0606020202030204" pitchFamily="34" charset="0"/>
            </a:endParaRPr>
          </a:p>
          <a:p>
            <a:pPr algn="just"/>
            <a:r>
              <a:rPr lang="pt-BR" sz="2000" b="1" u="sng" dirty="0" smtClean="0">
                <a:latin typeface="Arial Narrow" panose="020B0606020202030204" pitchFamily="34" charset="0"/>
              </a:rPr>
              <a:t>§ </a:t>
            </a:r>
            <a:r>
              <a:rPr lang="pt-BR" sz="2400" b="1" u="sng" dirty="0">
                <a:latin typeface="Arial Narrow" panose="020B0606020202030204" pitchFamily="34" charset="0"/>
              </a:rPr>
              <a:t>6º</a:t>
            </a:r>
            <a:r>
              <a:rPr lang="pt-BR" sz="2400" dirty="0">
                <a:latin typeface="Arial Narrow" panose="020B0606020202030204" pitchFamily="34" charset="0"/>
              </a:rPr>
              <a:t> Os recursos adicionais decorrentes da elevação de que trata o § 5º deverão ser </a:t>
            </a:r>
            <a:r>
              <a:rPr lang="pt-BR" sz="2400" u="sng" dirty="0">
                <a:latin typeface="Arial Narrow" panose="020B0606020202030204" pitchFamily="34" charset="0"/>
              </a:rPr>
              <a:t>destinados exclusivamente</a:t>
            </a:r>
            <a:r>
              <a:rPr lang="pt-BR" sz="2400" dirty="0">
                <a:latin typeface="Arial Narrow" panose="020B0606020202030204" pitchFamily="34" charset="0"/>
              </a:rPr>
              <a:t> para o custeio de despesas administrativas relacionadas a:</a:t>
            </a:r>
          </a:p>
          <a:p>
            <a:pPr algn="just"/>
            <a:endParaRPr lang="pt-BR" sz="2000" dirty="0">
              <a:latin typeface="Arial Narrow" panose="020B0606020202030204" pitchFamily="34" charset="0"/>
            </a:endParaRPr>
          </a:p>
          <a:p>
            <a:pPr algn="ctr"/>
            <a:r>
              <a:rPr lang="pt-BR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Vinculação dos recursos do bônus de 20% da Taxa de Administração</a:t>
            </a:r>
          </a:p>
          <a:p>
            <a:pPr algn="just"/>
            <a:endParaRPr lang="pt-BR" sz="2000" dirty="0" smtClean="0">
              <a:latin typeface="Arial Narrow" panose="020B0606020202030204" pitchFamily="34" charset="0"/>
            </a:endParaRPr>
          </a:p>
          <a:p>
            <a:pPr algn="just"/>
            <a:r>
              <a:rPr lang="pt-BR" sz="2000" dirty="0">
                <a:latin typeface="Arial Narrow" panose="020B0606020202030204" pitchFamily="34" charset="0"/>
              </a:rPr>
              <a:t>II - atendimento dos requisitos mínimos relativos à </a:t>
            </a:r>
            <a:r>
              <a:rPr lang="pt-BR" sz="2000" b="1" u="sng" dirty="0">
                <a:latin typeface="Arial Narrow" panose="020B0606020202030204" pitchFamily="34" charset="0"/>
              </a:rPr>
              <a:t>certificação</a:t>
            </a:r>
            <a:r>
              <a:rPr lang="pt-BR" sz="2000" u="sng" dirty="0">
                <a:latin typeface="Arial Narrow" panose="020B0606020202030204" pitchFamily="34" charset="0"/>
              </a:rPr>
              <a:t> para nomeação e permanência de dirigentes do órgão ou entidade gestora do RPPS, do responsável pela gestão dos recursos e dos membros dos conselhos deliberativo e fiscal e do comitê de investimentos</a:t>
            </a:r>
            <a:r>
              <a:rPr lang="pt-BR" sz="2000" dirty="0">
                <a:latin typeface="Arial Narrow" panose="020B0606020202030204" pitchFamily="34" charset="0"/>
              </a:rPr>
              <a:t>, conforme previsto no inciso II do art. 8º-B da Lei nº 9.717, de 1998, e regulação específica, contemplando, entre outros, gastos relacionados a:</a:t>
            </a:r>
          </a:p>
          <a:p>
            <a:pPr algn="just"/>
            <a:endParaRPr lang="pt-BR" sz="2000" i="1" dirty="0">
              <a:latin typeface="Arial Narrow" panose="020B0606020202030204" pitchFamily="34" charset="0"/>
            </a:endParaRPr>
          </a:p>
          <a:p>
            <a:pPr algn="just"/>
            <a:r>
              <a:rPr lang="pt-BR" sz="2000" i="1" dirty="0">
                <a:latin typeface="Arial Narrow" panose="020B0606020202030204" pitchFamily="34" charset="0"/>
              </a:rPr>
              <a:t>a) preparação, obtenção e renovação da certificação; e</a:t>
            </a:r>
          </a:p>
          <a:p>
            <a:pPr algn="just"/>
            <a:endParaRPr lang="pt-BR" sz="2000" i="1" dirty="0">
              <a:latin typeface="Arial Narrow" panose="020B0606020202030204" pitchFamily="34" charset="0"/>
            </a:endParaRPr>
          </a:p>
          <a:p>
            <a:pPr algn="just"/>
            <a:r>
              <a:rPr lang="pt-BR" sz="2000" i="1" dirty="0">
                <a:latin typeface="Arial Narrow" panose="020B0606020202030204" pitchFamily="34" charset="0"/>
              </a:rPr>
              <a:t>b) capacitação e atualização dos gestores e membros dos conselhos e comitê</a:t>
            </a:r>
            <a:r>
              <a:rPr lang="pt-BR" sz="2000" i="1" dirty="0" smtClean="0">
                <a:latin typeface="Arial Narrow" panose="020B0606020202030204" pitchFamily="34" charset="0"/>
              </a:rPr>
              <a:t>.</a:t>
            </a:r>
            <a:endParaRPr lang="pt-BR" sz="2000" i="1" dirty="0">
              <a:latin typeface="Arial Narrow" panose="020B0606020202030204" pitchFamily="34" charset="0"/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23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287070237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63352" y="442827"/>
            <a:ext cx="11737304" cy="6517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INCENTIVOS PARA A CERTIFICAÇÃO NO PRÓ-GESTÃO RPPS</a:t>
            </a: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Portaria SEPRT nº 19.451, </a:t>
            </a:r>
            <a:r>
              <a:rPr lang="pt-BR" sz="2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de </a:t>
            </a: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18 de agosto de 2020</a:t>
            </a:r>
            <a:r>
              <a:rPr lang="pt-BR" sz="2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: </a:t>
            </a:r>
            <a:r>
              <a:rPr lang="pt-BR" sz="2400" dirty="0">
                <a:solidFill>
                  <a:prstClr val="black"/>
                </a:solidFill>
                <a:latin typeface="Arial Narrow" panose="020B0606020202030204" pitchFamily="34" charset="0"/>
              </a:rPr>
              <a:t>(Taxa de Administração</a:t>
            </a:r>
            <a:r>
              <a:rPr lang="pt-BR" sz="2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)</a:t>
            </a:r>
          </a:p>
          <a:p>
            <a:pPr algn="just"/>
            <a:endParaRPr lang="pt-BR" sz="2800" b="1" u="sng" dirty="0" smtClean="0"/>
          </a:p>
          <a:p>
            <a:pPr algn="just"/>
            <a:r>
              <a:rPr lang="pt-BR" sz="2800" b="1" u="sng" dirty="0" smtClean="0">
                <a:latin typeface="Arial Narrow" panose="020B0606020202030204" pitchFamily="34" charset="0"/>
              </a:rPr>
              <a:t>§ </a:t>
            </a:r>
            <a:r>
              <a:rPr lang="pt-BR" sz="2800" b="1" u="sng" dirty="0">
                <a:latin typeface="Arial Narrow" panose="020B0606020202030204" pitchFamily="34" charset="0"/>
              </a:rPr>
              <a:t>7</a:t>
            </a:r>
            <a:r>
              <a:rPr lang="pt-BR" sz="2800" dirty="0">
                <a:latin typeface="Arial Narrow" panose="020B0606020202030204" pitchFamily="34" charset="0"/>
              </a:rPr>
              <a:t>º A elevação da Taxa de Administração de que trata o § 5º observará os seguintes </a:t>
            </a:r>
            <a:r>
              <a:rPr lang="pt-BR" sz="2800" u="sng" dirty="0">
                <a:latin typeface="Arial Narrow" panose="020B0606020202030204" pitchFamily="34" charset="0"/>
              </a:rPr>
              <a:t>parâmetros</a:t>
            </a:r>
            <a:r>
              <a:rPr lang="pt-BR" sz="2800" dirty="0">
                <a:latin typeface="Arial Narrow" panose="020B0606020202030204" pitchFamily="34" charset="0"/>
              </a:rPr>
              <a:t>:</a:t>
            </a:r>
          </a:p>
          <a:p>
            <a:pPr algn="just"/>
            <a:endParaRPr lang="pt-BR" sz="2800" dirty="0">
              <a:latin typeface="Arial Narrow" panose="020B0606020202030204" pitchFamily="34" charset="0"/>
            </a:endParaRPr>
          </a:p>
          <a:p>
            <a:pPr algn="ctr"/>
            <a:r>
              <a:rPr lang="pt-BR" sz="2800" b="1" dirty="0">
                <a:solidFill>
                  <a:srgbClr val="0070C0"/>
                </a:solidFill>
                <a:latin typeface="Arial Narrow" panose="020B0606020202030204" pitchFamily="34" charset="0"/>
              </a:rPr>
              <a:t>Condições para a implementação do bônus de 20% da Taxa de Administração</a:t>
            </a:r>
          </a:p>
          <a:p>
            <a:pPr algn="just"/>
            <a:endParaRPr lang="pt-BR" sz="2800" dirty="0">
              <a:latin typeface="Arial Narrow" panose="020B0606020202030204" pitchFamily="34" charset="0"/>
            </a:endParaRPr>
          </a:p>
          <a:p>
            <a:pPr algn="just"/>
            <a:r>
              <a:rPr lang="pt-BR" sz="2000" i="1" dirty="0" smtClean="0">
                <a:latin typeface="Arial Narrow" panose="020B0606020202030204" pitchFamily="34" charset="0"/>
              </a:rPr>
              <a:t>I </a:t>
            </a:r>
            <a:r>
              <a:rPr lang="pt-BR" sz="2000" i="1" dirty="0">
                <a:latin typeface="Arial Narrow" panose="020B0606020202030204" pitchFamily="34" charset="0"/>
              </a:rPr>
              <a:t>- deverá ser aplicada a </a:t>
            </a:r>
            <a:r>
              <a:rPr lang="pt-BR" sz="2000" i="1" u="sng" dirty="0">
                <a:latin typeface="Arial Narrow" panose="020B0606020202030204" pitchFamily="34" charset="0"/>
              </a:rPr>
              <a:t>partir do início do exercício subsequente</a:t>
            </a:r>
            <a:r>
              <a:rPr lang="pt-BR" sz="2000" i="1" dirty="0">
                <a:latin typeface="Arial Narrow" panose="020B0606020202030204" pitchFamily="34" charset="0"/>
              </a:rPr>
              <a:t> ao da </a:t>
            </a:r>
            <a:r>
              <a:rPr lang="pt-BR" sz="2000" i="1" u="sng" dirty="0">
                <a:latin typeface="Arial Narrow" panose="020B0606020202030204" pitchFamily="34" charset="0"/>
              </a:rPr>
              <a:t>publicação da lei </a:t>
            </a:r>
            <a:r>
              <a:rPr lang="pt-BR" sz="2000" i="1" dirty="0">
                <a:latin typeface="Arial Narrow" panose="020B0606020202030204" pitchFamily="34" charset="0"/>
              </a:rPr>
              <a:t>de que trata o </a:t>
            </a:r>
            <a:r>
              <a:rPr lang="pt-BR" sz="2000" b="1" i="1" dirty="0">
                <a:latin typeface="Arial Narrow" panose="020B0606020202030204" pitchFamily="34" charset="0"/>
              </a:rPr>
              <a:t>caput </a:t>
            </a:r>
            <a:r>
              <a:rPr lang="pt-BR" sz="2000" i="1" dirty="0">
                <a:latin typeface="Arial Narrow" panose="020B0606020202030204" pitchFamily="34" charset="0"/>
              </a:rPr>
              <a:t>do § 5º, condicionada à </a:t>
            </a:r>
            <a:r>
              <a:rPr lang="pt-BR" sz="2000" b="1" i="1" u="sng" dirty="0">
                <a:latin typeface="Arial Narrow" panose="020B0606020202030204" pitchFamily="34" charset="0"/>
              </a:rPr>
              <a:t>prévia formalização da adesão ao </a:t>
            </a:r>
            <a:r>
              <a:rPr lang="pt-BR" sz="2000" b="1" i="1" u="sng" dirty="0" err="1">
                <a:latin typeface="Arial Narrow" panose="020B0606020202030204" pitchFamily="34" charset="0"/>
              </a:rPr>
              <a:t>Pró-Gestão</a:t>
            </a:r>
            <a:r>
              <a:rPr lang="pt-BR" sz="2000" b="1" i="1" u="sng" dirty="0">
                <a:latin typeface="Arial Narrow" panose="020B0606020202030204" pitchFamily="34" charset="0"/>
              </a:rPr>
              <a:t> - RPPS</a:t>
            </a:r>
            <a:r>
              <a:rPr lang="pt-BR" sz="2000" i="1" dirty="0">
                <a:latin typeface="Arial Narrow" panose="020B0606020202030204" pitchFamily="34" charset="0"/>
              </a:rPr>
              <a:t>;</a:t>
            </a:r>
          </a:p>
          <a:p>
            <a:pPr algn="just"/>
            <a:r>
              <a:rPr lang="pt-BR" sz="2000" i="1" dirty="0" smtClean="0">
                <a:latin typeface="Arial Narrow" panose="020B0606020202030204" pitchFamily="34" charset="0"/>
              </a:rPr>
              <a:t>II </a:t>
            </a:r>
            <a:r>
              <a:rPr lang="pt-BR" sz="2000" i="1" dirty="0">
                <a:latin typeface="Arial Narrow" panose="020B0606020202030204" pitchFamily="34" charset="0"/>
              </a:rPr>
              <a:t>- </a:t>
            </a:r>
            <a:r>
              <a:rPr lang="pt-BR" sz="2000" b="1" i="1" u="sng" dirty="0">
                <a:latin typeface="Arial Narrow" panose="020B0606020202030204" pitchFamily="34" charset="0"/>
              </a:rPr>
              <a:t>deixará de ser aplicada</a:t>
            </a:r>
            <a:r>
              <a:rPr lang="pt-BR" sz="2000" i="1" dirty="0">
                <a:latin typeface="Arial Narrow" panose="020B0606020202030204" pitchFamily="34" charset="0"/>
              </a:rPr>
              <a:t> se, no </a:t>
            </a:r>
            <a:r>
              <a:rPr lang="pt-BR" sz="2000" b="1" i="1" u="sng" dirty="0">
                <a:latin typeface="Arial Narrow" panose="020B0606020202030204" pitchFamily="34" charset="0"/>
              </a:rPr>
              <a:t>prazo de dois anos</a:t>
            </a:r>
            <a:r>
              <a:rPr lang="pt-BR" sz="2000" b="1" i="1" dirty="0">
                <a:latin typeface="Arial Narrow" panose="020B0606020202030204" pitchFamily="34" charset="0"/>
              </a:rPr>
              <a:t>,</a:t>
            </a:r>
            <a:r>
              <a:rPr lang="pt-BR" sz="2000" i="1" dirty="0">
                <a:latin typeface="Arial Narrow" panose="020B0606020202030204" pitchFamily="34" charset="0"/>
              </a:rPr>
              <a:t> </a:t>
            </a:r>
            <a:r>
              <a:rPr lang="pt-BR" sz="2000" i="1" u="sng" dirty="0">
                <a:latin typeface="Arial Narrow" panose="020B0606020202030204" pitchFamily="34" charset="0"/>
              </a:rPr>
              <a:t>contado a partir da data</a:t>
            </a:r>
            <a:r>
              <a:rPr lang="pt-BR" sz="2000" i="1" dirty="0">
                <a:latin typeface="Arial Narrow" panose="020B0606020202030204" pitchFamily="34" charset="0"/>
              </a:rPr>
              <a:t> prevista no inciso I, o RPPS </a:t>
            </a:r>
            <a:r>
              <a:rPr lang="pt-BR" sz="2000" b="1" i="1" u="sng" dirty="0">
                <a:latin typeface="Arial Narrow" panose="020B0606020202030204" pitchFamily="34" charset="0"/>
              </a:rPr>
              <a:t>não</a:t>
            </a:r>
            <a:r>
              <a:rPr lang="pt-BR" sz="2000" i="1" dirty="0">
                <a:latin typeface="Arial Narrow" panose="020B0606020202030204" pitchFamily="34" charset="0"/>
              </a:rPr>
              <a:t> obtiver a </a:t>
            </a:r>
            <a:r>
              <a:rPr lang="pt-BR" sz="2000" b="1" i="1" u="sng" dirty="0">
                <a:latin typeface="Arial Narrow" panose="020B0606020202030204" pitchFamily="34" charset="0"/>
              </a:rPr>
              <a:t>certificação institucional</a:t>
            </a:r>
            <a:r>
              <a:rPr lang="pt-BR" sz="2000" i="1" dirty="0">
                <a:latin typeface="Arial Narrow" panose="020B0606020202030204" pitchFamily="34" charset="0"/>
              </a:rPr>
              <a:t> em um dos níveis de aderência estabelecidos no </a:t>
            </a:r>
            <a:r>
              <a:rPr lang="pt-BR" sz="2000" i="1" dirty="0" err="1">
                <a:latin typeface="Arial Narrow" panose="020B0606020202030204" pitchFamily="34" charset="0"/>
              </a:rPr>
              <a:t>Pró-Gestão</a:t>
            </a:r>
            <a:r>
              <a:rPr lang="pt-BR" sz="2000" i="1" dirty="0">
                <a:latin typeface="Arial Narrow" panose="020B0606020202030204" pitchFamily="34" charset="0"/>
              </a:rPr>
              <a:t> RPPS;</a:t>
            </a:r>
          </a:p>
          <a:p>
            <a:pPr algn="just"/>
            <a:r>
              <a:rPr lang="pt-BR" sz="2000" i="1" dirty="0" smtClean="0">
                <a:latin typeface="Arial Narrow" panose="020B0606020202030204" pitchFamily="34" charset="0"/>
              </a:rPr>
              <a:t>III </a:t>
            </a:r>
            <a:r>
              <a:rPr lang="pt-BR" sz="2000" i="1" dirty="0">
                <a:latin typeface="Arial Narrow" panose="020B0606020202030204" pitchFamily="34" charset="0"/>
              </a:rPr>
              <a:t>- </a:t>
            </a:r>
            <a:r>
              <a:rPr lang="pt-BR" sz="2000" i="1" u="sng" dirty="0">
                <a:latin typeface="Arial Narrow" panose="020B0606020202030204" pitchFamily="34" charset="0"/>
              </a:rPr>
              <a:t>voltará a ser aplicada</a:t>
            </a:r>
            <a:r>
              <a:rPr lang="pt-BR" sz="2000" i="1" dirty="0">
                <a:latin typeface="Arial Narrow" panose="020B0606020202030204" pitchFamily="34" charset="0"/>
              </a:rPr>
              <a:t>, no </a:t>
            </a:r>
            <a:r>
              <a:rPr lang="pt-BR" sz="2000" i="1" u="sng" dirty="0">
                <a:latin typeface="Arial Narrow" panose="020B0606020202030204" pitchFamily="34" charset="0"/>
              </a:rPr>
              <a:t>exercício subsequente àquele em que o RPPS vier a obter a certificação institucional</a:t>
            </a:r>
            <a:r>
              <a:rPr lang="pt-BR" sz="2000" i="1" dirty="0">
                <a:latin typeface="Arial Narrow" panose="020B0606020202030204" pitchFamily="34" charset="0"/>
              </a:rPr>
              <a:t>, se esta se der após o prazo de que trata o inciso II.</a:t>
            </a: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pt-BR" sz="2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24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426483077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5575" y="442827"/>
            <a:ext cx="11845082" cy="8825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INCENTIVOS PARA A CERTIFICAÇÃO NO PRÓ-GESTÃO RPPS</a:t>
            </a: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Portaria SEPRT nº 14.762, de 19 de junho de 2020</a:t>
            </a:r>
            <a:r>
              <a:rPr lang="pt-BR" sz="2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pt-BR" sz="2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(composição e a metodologia de aferição do ISP):</a:t>
            </a: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b="1" dirty="0">
                <a:latin typeface="Arial Narrow" panose="020B0606020202030204" pitchFamily="34" charset="0"/>
              </a:rPr>
              <a:t>Servirá de base para definição do perfil do risco atuarial do </a:t>
            </a:r>
            <a:r>
              <a:rPr lang="pt-BR" sz="2400" b="1" dirty="0" smtClean="0">
                <a:latin typeface="Arial Narrow" panose="020B0606020202030204" pitchFamily="34" charset="0"/>
              </a:rPr>
              <a:t>RPPS.</a:t>
            </a:r>
          </a:p>
          <a:p>
            <a:pPr algn="just"/>
            <a:r>
              <a:rPr lang="pt-BR" sz="2400" b="1" u="sng" dirty="0" smtClean="0">
                <a:latin typeface="Arial Narrow" panose="020B0606020202030204" pitchFamily="34" charset="0"/>
              </a:rPr>
              <a:t>Art</a:t>
            </a:r>
            <a:r>
              <a:rPr lang="pt-BR" sz="2400" b="1" u="sng" dirty="0">
                <a:latin typeface="Arial Narrow" panose="020B0606020202030204" pitchFamily="34" charset="0"/>
              </a:rPr>
              <a:t>. 4º</a:t>
            </a:r>
            <a:r>
              <a:rPr lang="pt-BR" sz="2400" dirty="0">
                <a:latin typeface="Arial Narrow" panose="020B0606020202030204" pitchFamily="34" charset="0"/>
              </a:rPr>
              <a:t> A classificação do ISP-RPPS será determinada com base na análise dos indicadores abaixo, relacionados aos seguintes </a:t>
            </a:r>
            <a:r>
              <a:rPr lang="pt-BR" sz="2400" b="1" u="sng" dirty="0">
                <a:latin typeface="Arial Narrow" panose="020B0606020202030204" pitchFamily="34" charset="0"/>
              </a:rPr>
              <a:t>aspectos</a:t>
            </a:r>
            <a:r>
              <a:rPr lang="pt-BR" sz="2400" dirty="0">
                <a:latin typeface="Arial Narrow" panose="020B0606020202030204" pitchFamily="34" charset="0"/>
              </a:rPr>
              <a:t>:</a:t>
            </a:r>
          </a:p>
          <a:p>
            <a:pPr algn="just"/>
            <a:endParaRPr lang="pt-BR" b="1" u="sng" dirty="0" smtClean="0">
              <a:latin typeface="Arial Narrow" panose="020B0606020202030204" pitchFamily="34" charset="0"/>
            </a:endParaRPr>
          </a:p>
          <a:p>
            <a:pPr algn="just"/>
            <a:r>
              <a:rPr lang="pt-BR" b="1" u="sng" dirty="0" smtClean="0">
                <a:solidFill>
                  <a:srgbClr val="2639AC"/>
                </a:solidFill>
                <a:latin typeface="Arial Narrow" panose="020B0606020202030204" pitchFamily="34" charset="0"/>
              </a:rPr>
              <a:t>I </a:t>
            </a:r>
            <a:r>
              <a:rPr lang="pt-BR" b="1" u="sng" dirty="0">
                <a:solidFill>
                  <a:srgbClr val="2639AC"/>
                </a:solidFill>
                <a:latin typeface="Arial Narrow" panose="020B0606020202030204" pitchFamily="34" charset="0"/>
              </a:rPr>
              <a:t>– gestão e transparência</a:t>
            </a:r>
            <a:r>
              <a:rPr lang="pt-BR" dirty="0">
                <a:solidFill>
                  <a:srgbClr val="2639AC"/>
                </a:solidFill>
                <a:latin typeface="Arial Narrow" panose="020B0606020202030204" pitchFamily="34" charset="0"/>
              </a:rPr>
              <a:t>:</a:t>
            </a:r>
            <a:r>
              <a:rPr lang="pt-BR" dirty="0">
                <a:latin typeface="Arial Narrow" panose="020B0606020202030204" pitchFamily="34" charset="0"/>
              </a:rPr>
              <a:t> </a:t>
            </a:r>
          </a:p>
          <a:p>
            <a:pPr marL="514350" indent="-514350" algn="just">
              <a:buAutoNum type="alphaLcParenR"/>
            </a:pPr>
            <a:r>
              <a:rPr lang="pt-BR" dirty="0">
                <a:latin typeface="Arial Narrow" panose="020B0606020202030204" pitchFamily="34" charset="0"/>
              </a:rPr>
              <a:t>Indicador de regularidade;</a:t>
            </a:r>
          </a:p>
          <a:p>
            <a:pPr marL="514350" indent="-514350" algn="just">
              <a:buAutoNum type="alphaLcParenR"/>
            </a:pPr>
            <a:r>
              <a:rPr lang="pt-BR" dirty="0">
                <a:latin typeface="Arial Narrow" panose="020B0606020202030204" pitchFamily="34" charset="0"/>
              </a:rPr>
              <a:t>Indicador de envio de informações;</a:t>
            </a:r>
          </a:p>
          <a:p>
            <a:pPr marL="514350" indent="-514350" algn="just">
              <a:buAutoNum type="alphaLcParenR"/>
            </a:pPr>
            <a:r>
              <a:rPr lang="pt-BR" b="1" dirty="0">
                <a:solidFill>
                  <a:srgbClr val="2639AC"/>
                </a:solidFill>
                <a:latin typeface="Arial Narrow" panose="020B0606020202030204" pitchFamily="34" charset="0"/>
              </a:rPr>
              <a:t>Indicador de modernização de gestão.</a:t>
            </a:r>
          </a:p>
          <a:p>
            <a:pPr algn="just"/>
            <a:r>
              <a:rPr lang="pt-BR" b="1" u="sng" dirty="0" smtClean="0">
                <a:latin typeface="Arial Narrow" panose="020B0606020202030204" pitchFamily="34" charset="0"/>
              </a:rPr>
              <a:t>II </a:t>
            </a:r>
            <a:r>
              <a:rPr lang="pt-BR" b="1" u="sng" dirty="0">
                <a:latin typeface="Arial Narrow" panose="020B0606020202030204" pitchFamily="34" charset="0"/>
              </a:rPr>
              <a:t>– situação financeira</a:t>
            </a:r>
            <a:r>
              <a:rPr lang="pt-BR" dirty="0">
                <a:latin typeface="Arial Narrow" panose="020B0606020202030204" pitchFamily="34" charset="0"/>
              </a:rPr>
              <a:t>:</a:t>
            </a:r>
          </a:p>
          <a:p>
            <a:pPr marL="514350" indent="-514350" algn="just">
              <a:buAutoNum type="alphaLcParenR"/>
            </a:pPr>
            <a:r>
              <a:rPr lang="pt-BR" dirty="0">
                <a:latin typeface="Arial Narrow" panose="020B0606020202030204" pitchFamily="34" charset="0"/>
              </a:rPr>
              <a:t>Indicador de suficiência financeira; </a:t>
            </a:r>
          </a:p>
          <a:p>
            <a:pPr marL="514350" indent="-514350" algn="just">
              <a:buAutoNum type="alphaLcParenR"/>
            </a:pPr>
            <a:r>
              <a:rPr lang="pt-BR" dirty="0">
                <a:latin typeface="Arial Narrow" panose="020B0606020202030204" pitchFamily="34" charset="0"/>
              </a:rPr>
              <a:t>Indicador de acumulação de recursos. </a:t>
            </a:r>
          </a:p>
          <a:p>
            <a:pPr algn="just"/>
            <a:r>
              <a:rPr lang="pt-BR" b="1" u="sng" dirty="0" smtClean="0">
                <a:latin typeface="Arial Narrow" panose="020B0606020202030204" pitchFamily="34" charset="0"/>
              </a:rPr>
              <a:t>III </a:t>
            </a:r>
            <a:r>
              <a:rPr lang="pt-BR" b="1" u="sng" dirty="0">
                <a:latin typeface="Arial Narrow" panose="020B0606020202030204" pitchFamily="34" charset="0"/>
              </a:rPr>
              <a:t>– situação atuarial</a:t>
            </a:r>
            <a:r>
              <a:rPr lang="pt-BR" dirty="0">
                <a:latin typeface="Arial Narrow" panose="020B0606020202030204" pitchFamily="34" charset="0"/>
              </a:rPr>
              <a:t>:</a:t>
            </a:r>
          </a:p>
          <a:p>
            <a:pPr marL="514350" indent="-514350" algn="just">
              <a:buAutoNum type="alphaLcParenR"/>
            </a:pPr>
            <a:r>
              <a:rPr lang="pt-BR" dirty="0">
                <a:latin typeface="Arial Narrow" panose="020B0606020202030204" pitchFamily="34" charset="0"/>
              </a:rPr>
              <a:t>Indicador de cobertura dos compromissos previdenciários. </a:t>
            </a: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400" b="1" u="sng" dirty="0">
              <a:solidFill>
                <a:prstClr val="black"/>
              </a:solidFill>
            </a:endParaRPr>
          </a:p>
          <a:p>
            <a:pPr algn="just"/>
            <a:endParaRPr lang="pt-BR" sz="2000" i="1" dirty="0" smtClean="0"/>
          </a:p>
          <a:p>
            <a:pPr algn="just"/>
            <a:r>
              <a:rPr lang="pt-BR" sz="2000" i="1" dirty="0"/>
              <a:t> </a:t>
            </a: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1600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25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121587367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5575" y="442827"/>
            <a:ext cx="11773074" cy="8140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INCENTIVOS PARA A CERTIFICAÇÃO NO PRÓ-GESTÃO RPPS</a:t>
            </a: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Portaria SEPRT nº 14.762, de 19 de junho de 2020</a:t>
            </a:r>
            <a:r>
              <a:rPr lang="pt-BR" sz="2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pt-BR" sz="2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(composição e a metodologia de aferição do ISP):</a:t>
            </a:r>
          </a:p>
          <a:p>
            <a:pPr algn="just"/>
            <a:endParaRPr lang="pt-BR" sz="2000" b="1" u="sng" dirty="0" smtClean="0">
              <a:latin typeface="Arial Narrow" panose="020B0606020202030204" pitchFamily="34" charset="0"/>
            </a:endParaRPr>
          </a:p>
          <a:p>
            <a:pPr algn="just"/>
            <a:endParaRPr lang="pt-BR" sz="2000" b="1" u="sng" dirty="0" smtClean="0">
              <a:latin typeface="Arial Narrow" panose="020B0606020202030204" pitchFamily="34" charset="0"/>
            </a:endParaRPr>
          </a:p>
          <a:p>
            <a:pPr algn="just"/>
            <a:r>
              <a:rPr lang="pt-BR" sz="2000" b="1" u="sng" dirty="0" smtClean="0">
                <a:latin typeface="Arial Narrow" panose="020B0606020202030204" pitchFamily="34" charset="0"/>
              </a:rPr>
              <a:t>Art</a:t>
            </a:r>
            <a:r>
              <a:rPr lang="pt-BR" sz="2000" b="1" u="sng" dirty="0">
                <a:latin typeface="Arial Narrow" panose="020B0606020202030204" pitchFamily="34" charset="0"/>
              </a:rPr>
              <a:t>. 7º</a:t>
            </a:r>
            <a:r>
              <a:rPr lang="pt-BR" sz="2000" dirty="0">
                <a:latin typeface="Arial Narrow" panose="020B0606020202030204" pitchFamily="34" charset="0"/>
              </a:rPr>
              <a:t> O </a:t>
            </a:r>
            <a:r>
              <a:rPr lang="pt-BR" sz="2000" b="1" dirty="0">
                <a:latin typeface="Arial Narrow" panose="020B0606020202030204" pitchFamily="34" charset="0"/>
              </a:rPr>
              <a:t>Indicador de Modernização da Gestão</a:t>
            </a:r>
            <a:r>
              <a:rPr lang="pt-BR" sz="2000" dirty="0">
                <a:latin typeface="Arial Narrow" panose="020B0606020202030204" pitchFamily="34" charset="0"/>
              </a:rPr>
              <a:t> visa identificar os RPPS que adotaram melhores práticas de gestão previdenciária com base nas informações relativas à obtenção de certificação institucional no âmbito do </a:t>
            </a:r>
            <a:r>
              <a:rPr lang="pt-BR" sz="2000" dirty="0" err="1">
                <a:latin typeface="Arial Narrow" panose="020B0606020202030204" pitchFamily="34" charset="0"/>
              </a:rPr>
              <a:t>Pró-Gestão</a:t>
            </a:r>
            <a:r>
              <a:rPr lang="pt-BR" sz="2000" dirty="0">
                <a:latin typeface="Arial Narrow" panose="020B0606020202030204" pitchFamily="34" charset="0"/>
              </a:rPr>
              <a:t> RPPS, considerando as informações divulgadas pela Comissão do </a:t>
            </a:r>
            <a:r>
              <a:rPr lang="pt-BR" sz="2000" dirty="0" err="1">
                <a:latin typeface="Arial Narrow" panose="020B0606020202030204" pitchFamily="34" charset="0"/>
              </a:rPr>
              <a:t>Pró-Gestão</a:t>
            </a:r>
            <a:r>
              <a:rPr lang="pt-BR" sz="2000" dirty="0">
                <a:latin typeface="Arial Narrow" panose="020B0606020202030204" pitchFamily="34" charset="0"/>
              </a:rPr>
              <a:t> RPPS até o dia 31 de julho do ano da publicação do ISP.</a:t>
            </a:r>
          </a:p>
          <a:p>
            <a:pPr algn="just"/>
            <a:endParaRPr lang="pt-BR" sz="2000" dirty="0">
              <a:latin typeface="Arial Narrow" panose="020B060602020203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pt-BR" sz="2000" b="1" u="sng" dirty="0">
                <a:solidFill>
                  <a:srgbClr val="2639AC"/>
                </a:solidFill>
                <a:latin typeface="Arial Narrow" panose="020B0606020202030204" pitchFamily="34" charset="0"/>
              </a:rPr>
              <a:t>Apuração do indicador</a:t>
            </a:r>
            <a:r>
              <a:rPr lang="pt-BR" sz="2000" dirty="0">
                <a:solidFill>
                  <a:srgbClr val="2639AC"/>
                </a:solidFill>
                <a:latin typeface="Arial Narrow" panose="020B0606020202030204" pitchFamily="34" charset="0"/>
              </a:rPr>
              <a:t>: </a:t>
            </a:r>
          </a:p>
          <a:p>
            <a:pPr algn="just"/>
            <a:r>
              <a:rPr lang="pt-BR" sz="2000" i="1" dirty="0">
                <a:solidFill>
                  <a:srgbClr val="2639AC"/>
                </a:solidFill>
                <a:latin typeface="Arial Narrow" panose="020B0606020202030204" pitchFamily="34" charset="0"/>
              </a:rPr>
              <a:t>I -  A, em caso de certificação nos níveis III e IV;</a:t>
            </a:r>
          </a:p>
          <a:p>
            <a:pPr algn="just"/>
            <a:r>
              <a:rPr lang="pt-BR" sz="2000" i="1" dirty="0">
                <a:solidFill>
                  <a:srgbClr val="2639AC"/>
                </a:solidFill>
                <a:latin typeface="Arial Narrow" panose="020B0606020202030204" pitchFamily="34" charset="0"/>
              </a:rPr>
              <a:t>II – B, em caso de certificação nos níveis I e II;</a:t>
            </a:r>
          </a:p>
          <a:p>
            <a:pPr algn="just"/>
            <a:r>
              <a:rPr lang="pt-BR" sz="2000" i="1" dirty="0">
                <a:solidFill>
                  <a:srgbClr val="2639AC"/>
                </a:solidFill>
                <a:latin typeface="Arial Narrow" panose="020B0606020202030204" pitchFamily="34" charset="0"/>
              </a:rPr>
              <a:t>III – C, não certificados.</a:t>
            </a: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400" b="1" u="sng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/>
            <a:endParaRPr lang="pt-BR" sz="2000" i="1" dirty="0" smtClean="0"/>
          </a:p>
          <a:p>
            <a:pPr algn="just"/>
            <a:r>
              <a:rPr lang="pt-BR" sz="2000" i="1" dirty="0"/>
              <a:t> </a:t>
            </a: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1600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26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244228116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5575" y="442827"/>
            <a:ext cx="11773074" cy="9594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4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4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INCENTIVOS PARA A CERTIFICAÇÃO NO PRÓ-GESTÃO RPPS</a:t>
            </a: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Portaria SEPRT nº 14.762, de 19 de junho de 2020</a:t>
            </a:r>
            <a:r>
              <a:rPr lang="pt-BR" sz="2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pt-BR" sz="2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(composição e a metodologia de aferição do ISP):</a:t>
            </a:r>
          </a:p>
          <a:p>
            <a:pPr algn="just"/>
            <a:endParaRPr lang="pt-BR" sz="2000" b="1" u="sng" dirty="0" smtClean="0">
              <a:latin typeface="Arial Narrow" panose="020B0606020202030204" pitchFamily="34" charset="0"/>
            </a:endParaRPr>
          </a:p>
          <a:p>
            <a:pPr algn="just"/>
            <a:r>
              <a:rPr lang="pt-BR" sz="2000" b="1" u="sng" dirty="0" smtClean="0">
                <a:latin typeface="Arial Narrow" panose="020B0606020202030204" pitchFamily="34" charset="0"/>
              </a:rPr>
              <a:t>Art</a:t>
            </a:r>
            <a:r>
              <a:rPr lang="pt-BR" sz="2000" b="1" u="sng" dirty="0">
                <a:latin typeface="Arial Narrow" panose="020B0606020202030204" pitchFamily="34" charset="0"/>
              </a:rPr>
              <a:t>. 14</a:t>
            </a:r>
            <a:r>
              <a:rPr lang="pt-BR" sz="2000" b="1" dirty="0">
                <a:latin typeface="Arial Narrow" panose="020B0606020202030204" pitchFamily="34" charset="0"/>
              </a:rPr>
              <a:t> </a:t>
            </a:r>
            <a:r>
              <a:rPr lang="pt-BR" sz="2000" dirty="0">
                <a:latin typeface="Arial Narrow" panose="020B0606020202030204" pitchFamily="34" charset="0"/>
              </a:rPr>
              <a:t>Para fins do disposto na IN SPREV nº 1, de 2019, serão atribuídos os seguintes perfis atuariais, relacionados às classificações obtidas no ISP-RPPS:</a:t>
            </a:r>
          </a:p>
          <a:p>
            <a:pPr algn="just"/>
            <a:r>
              <a:rPr lang="pt-BR" sz="2000" dirty="0">
                <a:latin typeface="Arial Narrow" panose="020B0606020202030204" pitchFamily="34" charset="0"/>
              </a:rPr>
              <a:t>I – Perfil Atuarial I: os RPPS com classificação D no ISP RPPS;</a:t>
            </a:r>
          </a:p>
          <a:p>
            <a:pPr algn="just"/>
            <a:r>
              <a:rPr lang="pt-BR" sz="2000" dirty="0">
                <a:latin typeface="Arial Narrow" panose="020B0606020202030204" pitchFamily="34" charset="0"/>
              </a:rPr>
              <a:t>II – Perfil Atuarial II: os RPPS com classificação C no ISP RPPS;</a:t>
            </a:r>
          </a:p>
          <a:p>
            <a:pPr algn="just"/>
            <a:r>
              <a:rPr lang="pt-BR" sz="2000" dirty="0">
                <a:latin typeface="Arial Narrow" panose="020B0606020202030204" pitchFamily="34" charset="0"/>
              </a:rPr>
              <a:t>III – Perfil Atuarial III: os RPPS com classificação B no ISP RPPS;</a:t>
            </a:r>
          </a:p>
          <a:p>
            <a:pPr algn="just"/>
            <a:r>
              <a:rPr lang="pt-BR" sz="2000" dirty="0">
                <a:latin typeface="Arial Narrow" panose="020B0606020202030204" pitchFamily="34" charset="0"/>
              </a:rPr>
              <a:t>IV – Perfil Atuarial IV: os RPPS com classificação A no ISP RPPS</a:t>
            </a:r>
            <a:r>
              <a:rPr lang="pt-BR" sz="2000" dirty="0" smtClean="0">
                <a:latin typeface="Arial Narrow" panose="020B0606020202030204" pitchFamily="34" charset="0"/>
              </a:rPr>
              <a:t>.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endParaRPr lang="pt-BR" sz="2400" i="1" dirty="0" smtClean="0">
              <a:latin typeface="Arial Narrow" panose="020B060602020203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pt-BR" b="1" i="1" dirty="0" smtClean="0">
                <a:solidFill>
                  <a:srgbClr val="2639AC"/>
                </a:solidFill>
                <a:latin typeface="Arial Narrow" panose="020B0606020202030204" pitchFamily="34" charset="0"/>
              </a:rPr>
              <a:t>A </a:t>
            </a:r>
            <a:r>
              <a:rPr lang="pt-BR" b="1" i="1" dirty="0">
                <a:solidFill>
                  <a:srgbClr val="2639AC"/>
                </a:solidFill>
                <a:latin typeface="Arial Narrow" panose="020B0606020202030204" pitchFamily="34" charset="0"/>
              </a:rPr>
              <a:t>partir do perfil de risco atuarial do RPPS poderão ser aplicados modelos de </a:t>
            </a:r>
            <a:r>
              <a:rPr lang="pt-BR" b="1" i="1" dirty="0" err="1">
                <a:solidFill>
                  <a:srgbClr val="2639AC"/>
                </a:solidFill>
                <a:latin typeface="Arial Narrow" panose="020B0606020202030204" pitchFamily="34" charset="0"/>
              </a:rPr>
              <a:t>estruturacão</a:t>
            </a:r>
            <a:r>
              <a:rPr lang="pt-BR" b="1" i="1" dirty="0">
                <a:solidFill>
                  <a:srgbClr val="2639AC"/>
                </a:solidFill>
                <a:latin typeface="Arial Narrow" panose="020B0606020202030204" pitchFamily="34" charset="0"/>
              </a:rPr>
              <a:t> atuarial e de financiamento distintos dos estabelecidos na Portaria 464, desde que, comprovada a viabilidade orçamentária, financeira e atuarial para o ente federativo, proporcionem o EFA do RPPS e sejam submetidos à prévia análise da SPREV;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pt-BR" b="1" i="1" dirty="0" smtClean="0">
                <a:solidFill>
                  <a:srgbClr val="2639AC"/>
                </a:solidFill>
                <a:latin typeface="Arial Narrow" panose="020B0606020202030204" pitchFamily="34" charset="0"/>
              </a:rPr>
              <a:t>Poderão </a:t>
            </a:r>
            <a:r>
              <a:rPr lang="pt-BR" b="1" i="1" dirty="0">
                <a:solidFill>
                  <a:srgbClr val="2639AC"/>
                </a:solidFill>
                <a:latin typeface="Arial Narrow" panose="020B0606020202030204" pitchFamily="34" charset="0"/>
              </a:rPr>
              <a:t>ser aplicados regimes diferenciados de aplicação dos parâmetros e de envio de informações à SPREV previstas na Portaria 464.</a:t>
            </a:r>
          </a:p>
          <a:p>
            <a:pPr algn="just"/>
            <a:endParaRPr lang="pt-BR" sz="2400" dirty="0">
              <a:solidFill>
                <a:srgbClr val="2639AC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400" dirty="0"/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400" b="1" u="sng" dirty="0">
              <a:solidFill>
                <a:prstClr val="black"/>
              </a:solidFill>
            </a:endParaRPr>
          </a:p>
          <a:p>
            <a:pPr algn="just"/>
            <a:endParaRPr lang="pt-BR" sz="2000" i="1" dirty="0" smtClean="0"/>
          </a:p>
          <a:p>
            <a:pPr algn="just"/>
            <a:r>
              <a:rPr lang="pt-BR" sz="2000" i="1" dirty="0"/>
              <a:t> </a:t>
            </a: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1600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27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1177799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5575" y="1026596"/>
            <a:ext cx="1184508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600" b="1" u="sng" dirty="0" smtClean="0">
                <a:solidFill>
                  <a:prstClr val="black"/>
                </a:solidFill>
              </a:rPr>
              <a:t>AS 6 ETAPAS PARA OBTENÇÃO DA CERTIFICAÇÃO INSTITUCIONAL</a:t>
            </a:r>
            <a:r>
              <a:rPr lang="pt-BR" sz="2600" b="1" dirty="0" smtClean="0">
                <a:solidFill>
                  <a:prstClr val="black"/>
                </a:solidFill>
              </a:rPr>
              <a:t>:</a:t>
            </a:r>
          </a:p>
          <a:p>
            <a:pPr marL="514350" lvl="0" indent="-514350" algn="just">
              <a:buFont typeface="+mj-lt"/>
              <a:buAutoNum type="arabicPeriod"/>
            </a:pPr>
            <a:endParaRPr lang="pt-BR" sz="2200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pt-BR" sz="2200" b="1" dirty="0" smtClean="0">
                <a:latin typeface="Arial Narrow" panose="020B0606020202030204" pitchFamily="34" charset="0"/>
              </a:rPr>
              <a:t>Leitura </a:t>
            </a:r>
            <a:r>
              <a:rPr lang="pt-BR" sz="2200" b="1" dirty="0">
                <a:latin typeface="Arial Narrow" panose="020B0606020202030204" pitchFamily="34" charset="0"/>
              </a:rPr>
              <a:t>do Manual do Pró-Gestão RPPS: especialmente o detalhamento das ações das 3 dimensões do </a:t>
            </a:r>
            <a:r>
              <a:rPr lang="pt-BR" sz="2200" b="1" dirty="0" smtClean="0">
                <a:latin typeface="Arial Narrow" panose="020B0606020202030204" pitchFamily="34" charset="0"/>
              </a:rPr>
              <a:t>programa, para conhecimento das exigências;</a:t>
            </a:r>
            <a:endParaRPr lang="pt-BR" sz="2200" dirty="0">
              <a:latin typeface="Arial Narrow" panose="020B0606020202030204" pitchFamily="34" charset="0"/>
            </a:endParaRPr>
          </a:p>
          <a:p>
            <a:pPr marL="514350" lvl="0" indent="-514350" algn="just">
              <a:buFont typeface="+mj-lt"/>
              <a:buAutoNum type="arabicPeriod"/>
            </a:pPr>
            <a:endParaRPr lang="pt-BR" sz="2200" dirty="0" smtClean="0">
              <a:latin typeface="Arial Narrow" panose="020B0606020202030204" pitchFamily="34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pt-BR" sz="2200" b="1" dirty="0" smtClean="0">
                <a:latin typeface="Arial Narrow" panose="020B0606020202030204" pitchFamily="34" charset="0"/>
              </a:rPr>
              <a:t>Avaliação </a:t>
            </a:r>
            <a:r>
              <a:rPr lang="pt-BR" sz="2200" b="1" dirty="0">
                <a:latin typeface="Arial Narrow" panose="020B0606020202030204" pitchFamily="34" charset="0"/>
              </a:rPr>
              <a:t>da gestão existente, </a:t>
            </a:r>
            <a:r>
              <a:rPr lang="pt-BR" sz="2200" b="1" dirty="0" smtClean="0">
                <a:latin typeface="Arial Narrow" panose="020B0606020202030204" pitchFamily="34" charset="0"/>
              </a:rPr>
              <a:t>para definir em que estágio se encontra;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pt-BR" i="1" dirty="0" smtClean="0">
                <a:latin typeface="Arial Narrow" panose="020B0606020202030204" pitchFamily="34" charset="0"/>
              </a:rPr>
              <a:t>diagnóstico </a:t>
            </a:r>
            <a:r>
              <a:rPr lang="pt-BR" i="1" dirty="0">
                <a:latin typeface="Arial Narrow" panose="020B0606020202030204" pitchFamily="34" charset="0"/>
              </a:rPr>
              <a:t>detalhado dos processos, por meio do mapeamento (identificar os processos executados ou processos a serem desenvolvidos no futuro</a:t>
            </a:r>
            <a:r>
              <a:rPr lang="pt-BR" i="1" dirty="0" smtClean="0">
                <a:latin typeface="Arial Narrow" panose="020B0606020202030204" pitchFamily="34" charset="0"/>
              </a:rPr>
              <a:t>);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pt-BR" i="1" dirty="0" smtClean="0">
                <a:latin typeface="Arial Narrow" panose="020B0606020202030204" pitchFamily="34" charset="0"/>
              </a:rPr>
              <a:t>a </a:t>
            </a:r>
            <a:r>
              <a:rPr lang="pt-BR" i="1" dirty="0">
                <a:latin typeface="Arial Narrow" panose="020B0606020202030204" pitchFamily="34" charset="0"/>
              </a:rPr>
              <a:t>avaliação dos processos (identificar as informações do processo, passos, responsáveis, fraquezas e potencialidades), recursos humanos e materiais </a:t>
            </a:r>
            <a:r>
              <a:rPr lang="pt-BR" i="1" dirty="0" smtClean="0">
                <a:latin typeface="Arial Narrow" panose="020B0606020202030204" pitchFamily="34" charset="0"/>
              </a:rPr>
              <a:t>disponíveis.</a:t>
            </a:r>
          </a:p>
          <a:p>
            <a:pPr lvl="0" algn="just"/>
            <a:endParaRPr lang="pt-BR" b="1" dirty="0" smtClean="0">
              <a:latin typeface="Arial Narrow" panose="020B0606020202030204" pitchFamily="34" charset="0"/>
            </a:endParaRPr>
          </a:p>
          <a:p>
            <a:pPr lvl="0" algn="just"/>
            <a:r>
              <a:rPr lang="pt-BR" sz="2200" b="1" dirty="0" smtClean="0">
                <a:latin typeface="Arial Narrow" panose="020B0606020202030204" pitchFamily="34" charset="0"/>
              </a:rPr>
              <a:t>3. Definir </a:t>
            </a:r>
            <a:r>
              <a:rPr lang="pt-BR" sz="2200" b="1" dirty="0">
                <a:latin typeface="Arial Narrow" panose="020B0606020202030204" pitchFamily="34" charset="0"/>
              </a:rPr>
              <a:t>o nível de aderência mais adequado do RPPS, considerando seu porte, estrutura organizacional, os recursos necessários para adequação de seus processos, conforme a complexidade das </a:t>
            </a:r>
            <a:r>
              <a:rPr lang="pt-BR" sz="2200" b="1" dirty="0" smtClean="0">
                <a:latin typeface="Arial Narrow" panose="020B0606020202030204" pitchFamily="34" charset="0"/>
              </a:rPr>
              <a:t>ações, para estabelecer onde quer chegar.</a:t>
            </a:r>
            <a:endParaRPr lang="pt-BR" sz="2200" b="1" dirty="0">
              <a:latin typeface="Arial Narrow" panose="020B060602020203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pt-BR" i="1" dirty="0">
                <a:latin typeface="Arial Narrow" panose="020B0606020202030204" pitchFamily="34" charset="0"/>
              </a:rPr>
              <a:t>Envio do Termo de Adesão ao </a:t>
            </a:r>
            <a:r>
              <a:rPr lang="pt-BR" i="1" dirty="0" err="1">
                <a:latin typeface="Arial Narrow" panose="020B0606020202030204" pitchFamily="34" charset="0"/>
              </a:rPr>
              <a:t>Pró-Gestão</a:t>
            </a:r>
            <a:r>
              <a:rPr lang="pt-BR" i="1" dirty="0">
                <a:latin typeface="Arial Narrow" panose="020B0606020202030204" pitchFamily="34" charset="0"/>
              </a:rPr>
              <a:t> RPPS à SPREV, compromisso de implementação de implementação das ações, visando a obtenção da certificação institucional;</a:t>
            </a:r>
          </a:p>
          <a:p>
            <a:pPr marL="514350" lvl="0" indent="-514350" algn="just">
              <a:buFont typeface="+mj-lt"/>
              <a:buAutoNum type="arabicPeriod"/>
            </a:pPr>
            <a:endParaRPr lang="pt-BR" dirty="0" smtClean="0"/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28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4061567731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63352" y="1103684"/>
            <a:ext cx="11737304" cy="6501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600" b="1" u="sng" dirty="0">
                <a:solidFill>
                  <a:prstClr val="black"/>
                </a:solidFill>
              </a:rPr>
              <a:t>AS 6 ETAPAS PARA OBTENÇÃO DA CERTIFICAÇÃO INSTITUCIONAL</a:t>
            </a:r>
            <a:r>
              <a:rPr lang="pt-BR" sz="2600" b="1" dirty="0">
                <a:solidFill>
                  <a:prstClr val="black"/>
                </a:solidFill>
              </a:rPr>
              <a:t>:</a:t>
            </a: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dirty="0" smtClean="0">
              <a:solidFill>
                <a:prstClr val="black"/>
              </a:solidFill>
            </a:endParaRPr>
          </a:p>
          <a:p>
            <a:pPr marL="457200" lvl="0" indent="-457200" algn="just">
              <a:buAutoNum type="arabicPeriod" startAt="4"/>
            </a:pPr>
            <a:r>
              <a:rPr lang="pt-BR" sz="2200" b="1" dirty="0" smtClean="0">
                <a:latin typeface="Arial Narrow" panose="020B0606020202030204" pitchFamily="34" charset="0"/>
              </a:rPr>
              <a:t>Planejamento </a:t>
            </a:r>
            <a:r>
              <a:rPr lang="pt-BR" sz="2200" b="1" dirty="0">
                <a:latin typeface="Arial Narrow" panose="020B0606020202030204" pitchFamily="34" charset="0"/>
              </a:rPr>
              <a:t>do processo de certificação: elaboração do plano de trabalho para implantação do </a:t>
            </a:r>
            <a:r>
              <a:rPr lang="pt-BR" sz="2200" b="1" dirty="0" err="1">
                <a:latin typeface="Arial Narrow" panose="020B0606020202030204" pitchFamily="34" charset="0"/>
              </a:rPr>
              <a:t>Pró-Gestão</a:t>
            </a:r>
            <a:r>
              <a:rPr lang="pt-BR" sz="2200" b="1" dirty="0">
                <a:latin typeface="Arial Narrow" panose="020B0606020202030204" pitchFamily="34" charset="0"/>
              </a:rPr>
              <a:t>, conforme nível de aderência </a:t>
            </a:r>
            <a:r>
              <a:rPr lang="pt-BR" sz="2200" b="1" dirty="0" smtClean="0">
                <a:latin typeface="Arial Narrow" panose="020B0606020202030204" pitchFamily="34" charset="0"/>
              </a:rPr>
              <a:t>escolhido:</a:t>
            </a:r>
            <a:endParaRPr lang="pt-BR" sz="2200" b="1" dirty="0"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i="1" dirty="0" smtClean="0">
                <a:latin typeface="Arial Narrow" panose="020B0606020202030204" pitchFamily="34" charset="0"/>
              </a:rPr>
              <a:t>Descrição </a:t>
            </a:r>
            <a:r>
              <a:rPr lang="pt-BR" i="1" dirty="0">
                <a:latin typeface="Arial Narrow" panose="020B0606020202030204" pitchFamily="34" charset="0"/>
              </a:rPr>
              <a:t>de como se fará a adequação dos processos, conforme requisitos de cada ação, no nível pretendido;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pt-BR" i="1" dirty="0" smtClean="0">
                <a:latin typeface="Arial Narrow" panose="020B0606020202030204" pitchFamily="34" charset="0"/>
              </a:rPr>
              <a:t>Definição </a:t>
            </a:r>
            <a:r>
              <a:rPr lang="pt-BR" i="1" dirty="0">
                <a:latin typeface="Arial Narrow" panose="020B0606020202030204" pitchFamily="34" charset="0"/>
              </a:rPr>
              <a:t>das etapas do processo de certificação e dos respectivos prazos, as obrigações do ente federativo e da unidade gestora, e os respectivos responsáveis; </a:t>
            </a:r>
            <a:r>
              <a:rPr lang="pt-BR" i="1" dirty="0" smtClean="0">
                <a:latin typeface="Arial Narrow" panose="020B0606020202030204" pitchFamily="34" charset="0"/>
              </a:rPr>
              <a:t>Cronograma </a:t>
            </a:r>
            <a:r>
              <a:rPr lang="pt-BR" i="1" dirty="0">
                <a:latin typeface="Arial Narrow" panose="020B0606020202030204" pitchFamily="34" charset="0"/>
              </a:rPr>
              <a:t>de implantação da Certificação</a:t>
            </a:r>
            <a:r>
              <a:rPr lang="pt-BR" i="1" dirty="0" smtClean="0">
                <a:latin typeface="Arial Narrow" panose="020B0606020202030204" pitchFamily="34" charset="0"/>
              </a:rPr>
              <a:t>.</a:t>
            </a:r>
          </a:p>
          <a:p>
            <a:pPr lvl="0" algn="just"/>
            <a:endParaRPr lang="pt-BR" sz="1600" b="1" dirty="0" smtClean="0">
              <a:latin typeface="Arial Narrow" panose="020B0606020202030204" pitchFamily="34" charset="0"/>
            </a:endParaRPr>
          </a:p>
          <a:p>
            <a:pPr lvl="0" algn="just"/>
            <a:r>
              <a:rPr lang="pt-BR" sz="2200" b="1" dirty="0" smtClean="0">
                <a:latin typeface="Arial Narrow" panose="020B0606020202030204" pitchFamily="34" charset="0"/>
              </a:rPr>
              <a:t>5</a:t>
            </a:r>
            <a:r>
              <a:rPr lang="pt-BR" sz="2200" b="1" dirty="0">
                <a:latin typeface="Arial Narrow" panose="020B0606020202030204" pitchFamily="34" charset="0"/>
              </a:rPr>
              <a:t>.	Seleção e contratação da entidade certificadora, dentre aquelas habilitadas pela SPREV;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pt-BR" i="1" dirty="0" smtClean="0">
                <a:latin typeface="Arial Narrow" panose="020B0606020202030204" pitchFamily="34" charset="0"/>
              </a:rPr>
              <a:t>Definição </a:t>
            </a:r>
            <a:r>
              <a:rPr lang="pt-BR" i="1" dirty="0">
                <a:latin typeface="Arial Narrow" panose="020B0606020202030204" pitchFamily="34" charset="0"/>
              </a:rPr>
              <a:t>com entidade certificadora o momento em que será realizada a auditoria de certificação;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pt-BR" i="1" dirty="0">
                <a:latin typeface="Arial Narrow" panose="020B0606020202030204" pitchFamily="34" charset="0"/>
              </a:rPr>
              <a:t>Auditoria de Certificação: Avaliar o sistema de gestão existente do RPPS, com a FINALIDADE de identificar sua conformidade às exigências contidas em cada uma das ações das 3 dimensões, nos respectivos níveis de aderência.</a:t>
            </a:r>
          </a:p>
          <a:p>
            <a:pPr lvl="0" algn="just"/>
            <a:endParaRPr lang="pt-BR" sz="2200" b="1" dirty="0">
              <a:latin typeface="Arial Narrow" panose="020B0606020202030204" pitchFamily="34" charset="0"/>
            </a:endParaRPr>
          </a:p>
          <a:p>
            <a:pPr lvl="0" algn="just"/>
            <a:r>
              <a:rPr lang="pt-BR" sz="2200" b="1" dirty="0">
                <a:latin typeface="Arial Narrow" panose="020B0606020202030204" pitchFamily="34" charset="0"/>
              </a:rPr>
              <a:t>6.	Obtenção da Certificação e comunicação da certificação pela entidade certificadora à SPREV.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pt-BR" i="1" dirty="0" smtClean="0">
                <a:latin typeface="Arial Narrow" panose="020B0606020202030204" pitchFamily="34" charset="0"/>
              </a:rPr>
              <a:t>Monitoramento</a:t>
            </a:r>
            <a:r>
              <a:rPr lang="pt-BR" i="1" dirty="0">
                <a:latin typeface="Arial Narrow" panose="020B0606020202030204" pitchFamily="34" charset="0"/>
              </a:rPr>
              <a:t>: uma vez certificado, o RPPS deverá realizar os procedimentos periódicos de </a:t>
            </a:r>
            <a:r>
              <a:rPr lang="pt-BR" i="1" dirty="0" err="1">
                <a:latin typeface="Arial Narrow" panose="020B0606020202030204" pitchFamily="34" charset="0"/>
              </a:rPr>
              <a:t>autoavaliação</a:t>
            </a:r>
            <a:r>
              <a:rPr lang="pt-BR" i="1" dirty="0">
                <a:latin typeface="Arial Narrow" panose="020B0606020202030204" pitchFamily="34" charset="0"/>
              </a:rPr>
              <a:t>, com o objetivo de assegurar a manutenção do cumprimento das ações no nível em que foi certificado, evitando retrocessos em sua gestão ou dificuldades de sua posterior renovação da certificação.</a:t>
            </a:r>
          </a:p>
          <a:p>
            <a:pPr marL="514350" indent="-514350" algn="just">
              <a:buFont typeface="Wingdings" panose="05000000000000000000" pitchFamily="2" charset="2"/>
              <a:buChar char="ü"/>
            </a:pPr>
            <a:endParaRPr lang="pt-BR" sz="2000" i="1" dirty="0">
              <a:latin typeface="Arial Narrow" panose="020B0606020202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endParaRPr lang="pt-BR" sz="1700" i="1" dirty="0">
              <a:latin typeface="Arial Narrow" panose="020B0606020202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endParaRPr lang="pt-BR" sz="1700" i="1" dirty="0"/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29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96007153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35360" y="692696"/>
            <a:ext cx="11593288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6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BREVES CONSIDERAÇÕES SOBE O PRÓ-GESTÃO RPPS</a:t>
            </a:r>
            <a:r>
              <a:rPr lang="pt-BR" sz="2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: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u="sng" dirty="0" smtClean="0">
                <a:latin typeface="Arial Narrow" panose="020B0606020202030204" pitchFamily="34" charset="0"/>
              </a:rPr>
              <a:t>Marco Normativo</a:t>
            </a:r>
            <a:r>
              <a:rPr lang="pt-BR" sz="2400" dirty="0" smtClean="0">
                <a:latin typeface="Arial Narrow" panose="020B0606020202030204" pitchFamily="34" charset="0"/>
              </a:rPr>
              <a:t>: Portaria </a:t>
            </a:r>
            <a:r>
              <a:rPr lang="pt-BR" sz="2400" dirty="0">
                <a:latin typeface="Arial Narrow" panose="020B0606020202030204" pitchFamily="34" charset="0"/>
              </a:rPr>
              <a:t>MPS nº 185, de 14 de maio de </a:t>
            </a:r>
            <a:r>
              <a:rPr lang="pt-BR" sz="2400" dirty="0" smtClean="0">
                <a:latin typeface="Arial Narrow" panose="020B0606020202030204" pitchFamily="34" charset="0"/>
              </a:rPr>
              <a:t>2015.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sz="2400" u="sng" dirty="0" smtClean="0">
              <a:latin typeface="Arial Narrow" panose="020B0606020202030204" pitchFamily="34" charset="0"/>
            </a:endParaRP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u="sng" dirty="0" smtClean="0">
                <a:latin typeface="Arial Narrow" panose="020B0606020202030204" pitchFamily="34" charset="0"/>
              </a:rPr>
              <a:t>Objetivo</a:t>
            </a:r>
            <a:r>
              <a:rPr lang="pt-BR" sz="2400" dirty="0" smtClean="0">
                <a:latin typeface="Arial Narrow" panose="020B0606020202030204" pitchFamily="34" charset="0"/>
              </a:rPr>
              <a:t>: incentivar os RPPS a adotarem melhores práticas de gestão previdenciária, </a:t>
            </a:r>
            <a:r>
              <a:rPr lang="pt-BR" sz="2400" dirty="0">
                <a:latin typeface="Arial Narrow" panose="020B0606020202030204" pitchFamily="34" charset="0"/>
              </a:rPr>
              <a:t>que proporcionem maior controle de seus ativos e passivos previdenciários e mais transparência no relacionamento com os segurados e a sociedade</a:t>
            </a:r>
            <a:r>
              <a:rPr lang="pt-BR" sz="2400" dirty="0" smtClean="0">
                <a:latin typeface="Arial Narrow" panose="020B0606020202030204" pitchFamily="34" charset="0"/>
              </a:rPr>
              <a:t>.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sz="2400" u="sng" dirty="0" smtClean="0">
              <a:latin typeface="Arial Narrow" panose="020B0606020202030204" pitchFamily="34" charset="0"/>
            </a:endParaRP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400" u="sng" dirty="0" smtClean="0">
                <a:latin typeface="Arial Narrow" panose="020B0606020202030204" pitchFamily="34" charset="0"/>
              </a:rPr>
              <a:t>Comissão do </a:t>
            </a:r>
            <a:r>
              <a:rPr lang="pt-BR" sz="2400" u="sng" dirty="0" err="1" smtClean="0">
                <a:latin typeface="Arial Narrow" panose="020B0606020202030204" pitchFamily="34" charset="0"/>
              </a:rPr>
              <a:t>Pró-Gestão</a:t>
            </a:r>
            <a:r>
              <a:rPr lang="pt-BR" sz="2400" dirty="0" smtClean="0">
                <a:latin typeface="Arial Narrow" panose="020B0606020202030204" pitchFamily="34" charset="0"/>
              </a:rPr>
              <a:t>: responsável pela gestão compartilhada do programa</a:t>
            </a:r>
            <a:r>
              <a:rPr lang="pt-BR" sz="2400" dirty="0">
                <a:latin typeface="Arial Narrow" panose="020B0606020202030204" pitchFamily="34" charset="0"/>
              </a:rPr>
              <a:t> composta por 11 membros titulares (4 representantes da SPREV, 4 do Conselho Nacional dos Dirigentes dos RPPS – CONAPREV, 1 Representante de Associação Regional dos RPPS e 2 representantes da Associação dos Membros dos Tribunais de Contas – ATRICON, e respectivos suplentes, sendo 2 da SPREV, 2 do CONAPREV, 2 da ATRICON e 1 de Associação Regional dos RPPS.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sz="2400" dirty="0" smtClean="0">
              <a:latin typeface="Arial Narrow" panose="020B0606020202030204" pitchFamily="34" charset="0"/>
            </a:endParaRP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sz="2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sz="26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3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250381680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94888" y="260648"/>
            <a:ext cx="11341025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600" b="1" u="sng" dirty="0" smtClean="0">
                <a:solidFill>
                  <a:prstClr val="black"/>
                </a:solidFill>
              </a:rPr>
              <a:t>SITUAÇÃO ATUAL E AS PERSPECTIVAS DO PROGRAMA</a:t>
            </a:r>
            <a:r>
              <a:rPr lang="pt-BR" sz="2600" b="1" dirty="0" smtClean="0">
                <a:solidFill>
                  <a:prstClr val="black"/>
                </a:solidFill>
              </a:rPr>
              <a:t>:</a:t>
            </a: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dirty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dirty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dirty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dirty="0">
              <a:solidFill>
                <a:prstClr val="black"/>
              </a:solidFill>
            </a:endParaRP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000" dirty="0" smtClean="0">
                <a:solidFill>
                  <a:prstClr val="black"/>
                </a:solidFill>
              </a:rPr>
              <a:t>Programa recente, com possibilidade de certificação a partir de 02/05/2018, as duas primeiras certificadoras habilitadas;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000" dirty="0" smtClean="0">
                <a:solidFill>
                  <a:prstClr val="black"/>
                </a:solidFill>
              </a:rPr>
              <a:t>Programa ainda pouco conhecido, especialmente nas Regiões N, NE e CO.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sz="2000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dirty="0" smtClean="0">
              <a:solidFill>
                <a:prstClr val="black"/>
              </a:solidFill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30</a:t>
            </a:fld>
            <a:endParaRPr lang="en-US" alt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352" y="1916832"/>
            <a:ext cx="11233248" cy="370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727071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83432" y="442827"/>
            <a:ext cx="9865096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600" b="1" u="sng" dirty="0" smtClean="0">
                <a:solidFill>
                  <a:prstClr val="black"/>
                </a:solidFill>
              </a:rPr>
              <a:t>SITUAÇÃO ATUAL E AS PERSPECTIVAS DO PROGRAMA</a:t>
            </a:r>
            <a:r>
              <a:rPr lang="pt-BR" sz="2600" b="1" dirty="0" smtClean="0">
                <a:solidFill>
                  <a:prstClr val="black"/>
                </a:solidFill>
              </a:rPr>
              <a:t>:</a:t>
            </a: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dirty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dirty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dirty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dirty="0">
              <a:solidFill>
                <a:prstClr val="black"/>
              </a:solidFill>
            </a:endParaRP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prstClr val="black"/>
                </a:solidFill>
              </a:rPr>
              <a:t>Perspectivas de significativo incremento em 2021, considerando os incentivos criados e a amenização do atual quadro de pandemia;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prstClr val="black"/>
                </a:solidFill>
              </a:rPr>
              <a:t>Concentrado nas Regiões Sul (SC) e Sudeste (SP).     </a:t>
            </a: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31</a:t>
            </a:fld>
            <a:endParaRPr lang="en-US" alt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32" y="1916832"/>
            <a:ext cx="9865096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34859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69064" y="1196752"/>
            <a:ext cx="11515568" cy="18220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1200"/>
              </a:spcAft>
            </a:pPr>
            <a:r>
              <a:rPr lang="pt-BR" sz="2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Considerando os benefícios e os incentivos criados, bem como a atual situação financeira e atuarial dos RPPS, o que justifica o Gestor a não perseguir a sua certificação institucional no </a:t>
            </a:r>
            <a:r>
              <a:rPr lang="pt-BR" sz="2400" b="1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Pró-Gestão</a:t>
            </a:r>
            <a:r>
              <a:rPr lang="pt-BR" sz="2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?</a:t>
            </a: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r>
              <a:rPr lang="pt-BR" sz="22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CONTEXTUALIZANDO</a:t>
            </a:r>
            <a:r>
              <a:rPr lang="pt-BR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200" i="1" dirty="0">
                <a:latin typeface="Arial Narrow" panose="020B0606020202030204" pitchFamily="34" charset="0"/>
              </a:rPr>
              <a:t>RPPS: 2.150, </a:t>
            </a:r>
            <a:r>
              <a:rPr lang="pt-BR" sz="2200" i="1" dirty="0" smtClean="0">
                <a:latin typeface="Arial Narrow" panose="020B0606020202030204" pitchFamily="34" charset="0"/>
              </a:rPr>
              <a:t>inclui </a:t>
            </a:r>
            <a:r>
              <a:rPr lang="pt-BR" sz="2200" i="1" dirty="0">
                <a:latin typeface="Arial Narrow" panose="020B0606020202030204" pitchFamily="34" charset="0"/>
              </a:rPr>
              <a:t>a União, os Estados/DF, as capitais e cerca de 2.095 Municípios;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200" i="1" dirty="0">
                <a:latin typeface="Arial Narrow" panose="020B0606020202030204" pitchFamily="34" charset="0"/>
              </a:rPr>
              <a:t>10 milhões de segurados (ativos, aposentados e pensionistas);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200" i="1" dirty="0">
                <a:latin typeface="Arial Narrow" panose="020B0606020202030204" pitchFamily="34" charset="0"/>
              </a:rPr>
              <a:t>Recursos na ordem de 270 bilhões, sendo 191 bilhões aplicados no mercado financeiro;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200" i="1" dirty="0">
                <a:latin typeface="Arial Narrow" panose="020B0606020202030204" pitchFamily="34" charset="0"/>
              </a:rPr>
              <a:t>Significativos desequilíbrios financeiros e atuariais: avaliação atuarial/2018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2200" i="1" dirty="0">
                <a:latin typeface="Arial Narrow" panose="020B0606020202030204" pitchFamily="34" charset="0"/>
              </a:rPr>
              <a:t>Financeiro: União (46,5 bilhões), Estados (89 bilhões), Capitais (11 bilhões);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2200" i="1" dirty="0">
                <a:latin typeface="Arial Narrow" panose="020B0606020202030204" pitchFamily="34" charset="0"/>
              </a:rPr>
              <a:t>Atuarial: União (1,2 trilhão); Estados (5,2 trilhões) e Municípios (1 trilhão);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200" i="1" dirty="0">
                <a:latin typeface="Arial Narrow" panose="020B0606020202030204" pitchFamily="34" charset="0"/>
              </a:rPr>
              <a:t>A soma déficit atuarial supera o PIB brasileiro; situação mais grave nos Estados;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200" i="1" dirty="0">
                <a:latin typeface="Arial Narrow" panose="020B0606020202030204" pitchFamily="34" charset="0"/>
              </a:rPr>
              <a:t>Tais números demonstram a magnitude do subsistema RPPS e seu impacto nos desequilíbrio das finanças públicas dos Estados e Municípios.</a:t>
            </a: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u="sng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u="sng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u="sng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r>
              <a:rPr lang="pt-BR" sz="2200" b="1" u="sng" dirty="0" smtClean="0">
                <a:solidFill>
                  <a:prstClr val="black"/>
                </a:solidFill>
              </a:rPr>
              <a:t>A certificação tem um custo para o RPPS</a:t>
            </a:r>
            <a:r>
              <a:rPr lang="pt-BR" sz="2200" b="1" dirty="0" smtClean="0">
                <a:solidFill>
                  <a:prstClr val="black"/>
                </a:solidFill>
              </a:rPr>
              <a:t>: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000" i="1" dirty="0" smtClean="0">
                <a:solidFill>
                  <a:prstClr val="black"/>
                </a:solidFill>
              </a:rPr>
              <a:t>Além da resistência às mudanças, o custo da certificação não deixa de ser um problema, especialmente para os RPPS de pequeno porte;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000" i="1" dirty="0" smtClean="0">
                <a:solidFill>
                  <a:prstClr val="black"/>
                </a:solidFill>
              </a:rPr>
              <a:t>Entretanto, </a:t>
            </a:r>
            <a:r>
              <a:rPr lang="pt-BR" sz="2000" i="1" dirty="0"/>
              <a:t>esse custo termina sendo compensado pela profissionalização da gestão dos RPPS, mediante a qualificação dos gestores e introdução de padrões de qualidade </a:t>
            </a:r>
            <a:r>
              <a:rPr lang="pt-BR" sz="2000" i="1" dirty="0" smtClean="0"/>
              <a:t>para a realização dos  </a:t>
            </a:r>
            <a:r>
              <a:rPr lang="pt-BR" sz="2000" i="1" dirty="0"/>
              <a:t>processos de </a:t>
            </a:r>
            <a:r>
              <a:rPr lang="pt-BR" sz="2000" i="1" dirty="0" smtClean="0"/>
              <a:t>trabalho;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000" i="1" dirty="0"/>
              <a:t>Um dos objetivos do programa é a transparência das informações e a efetiva participação dos </a:t>
            </a:r>
            <a:r>
              <a:rPr lang="pt-BR" sz="2000" i="1" dirty="0" smtClean="0"/>
              <a:t>beneficiários, proporcionando maior </a:t>
            </a:r>
            <a:r>
              <a:rPr lang="pt-BR" sz="2000" i="1" dirty="0"/>
              <a:t>proteção aos fundos </a:t>
            </a:r>
            <a:r>
              <a:rPr lang="pt-BR" sz="2000" i="1" dirty="0" smtClean="0"/>
              <a:t>previdenciários e a </a:t>
            </a:r>
            <a:r>
              <a:rPr lang="pt-BR" sz="2000" i="1" dirty="0"/>
              <a:t>garantia futura do pagamento dos benefícios com </a:t>
            </a:r>
            <a:r>
              <a:rPr lang="pt-BR" sz="2000" i="1" dirty="0" smtClean="0"/>
              <a:t>sustentabilidade. </a:t>
            </a:r>
            <a:endParaRPr lang="pt-BR" sz="2000" i="1" dirty="0"/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sz="2000" i="1" dirty="0"/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sz="2600" dirty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32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181453937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69064" y="1196752"/>
            <a:ext cx="11515568" cy="17812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1200"/>
              </a:spcAft>
            </a:pPr>
            <a:r>
              <a:rPr lang="pt-BR" sz="2400" b="1" dirty="0">
                <a:solidFill>
                  <a:prstClr val="black"/>
                </a:solidFill>
                <a:latin typeface="Arial Narrow" panose="020B0606020202030204" pitchFamily="34" charset="0"/>
              </a:rPr>
              <a:t>Considerando os benefícios e os incentivos criados, bem como a atual situação financeira e atuarial dos RPPS, o que justifica o Gestor a não perseguir a sua certificação institucional no </a:t>
            </a:r>
            <a:r>
              <a:rPr lang="pt-BR" sz="2400" b="1" dirty="0" err="1">
                <a:solidFill>
                  <a:prstClr val="black"/>
                </a:solidFill>
                <a:latin typeface="Arial Narrow" panose="020B0606020202030204" pitchFamily="34" charset="0"/>
              </a:rPr>
              <a:t>Pró-Gestão</a:t>
            </a:r>
            <a:r>
              <a:rPr lang="pt-BR" sz="2400" b="1" dirty="0">
                <a:solidFill>
                  <a:prstClr val="black"/>
                </a:solidFill>
                <a:latin typeface="Arial Narrow" panose="020B0606020202030204" pitchFamily="34" charset="0"/>
              </a:rPr>
              <a:t>?</a:t>
            </a: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u="sng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r>
              <a:rPr lang="pt-BR" sz="22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CONTEXTUALIZANDO</a:t>
            </a:r>
            <a:r>
              <a:rPr lang="pt-BR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pt-BR" sz="2400" b="1" u="sng" dirty="0">
                <a:latin typeface="Arial Narrow" panose="020B0606020202030204" pitchFamily="34" charset="0"/>
              </a:rPr>
              <a:t>Gestão pelo ente federativo</a:t>
            </a:r>
            <a:r>
              <a:rPr lang="pt-BR" sz="2400" dirty="0">
                <a:latin typeface="Arial Narrow" panose="020B0606020202030204" pitchFamily="34" charset="0"/>
              </a:rPr>
              <a:t>: sujeitas ingerências prejudiciais à boa governança das unidades gestoras dos RPPS: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t-BR" sz="2400" i="1" dirty="0">
              <a:latin typeface="Arial Narrow" panose="020B0606020202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200" i="1" dirty="0">
                <a:latin typeface="Arial Narrow" panose="020B0606020202030204" pitchFamily="34" charset="0"/>
              </a:rPr>
              <a:t>Descontinuidade administrativa (mudanças dos mandatários políticos);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200" i="1" dirty="0">
                <a:latin typeface="Arial Narrow" panose="020B0606020202030204" pitchFamily="34" charset="0"/>
              </a:rPr>
              <a:t>inadimplência nos repasses das contribuições;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200" i="1" dirty="0">
                <a:latin typeface="Arial Narrow" panose="020B0606020202030204" pitchFamily="34" charset="0"/>
              </a:rPr>
              <a:t>utilização indevida dos recursos previdenciários;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200" i="1" dirty="0">
                <a:latin typeface="Arial Narrow" panose="020B0606020202030204" pitchFamily="34" charset="0"/>
              </a:rPr>
              <a:t>Aplicações dos recursos mercado financeiro, em desacordo com as normas do CMN;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200" i="1" dirty="0">
                <a:latin typeface="Arial Narrow" panose="020B0606020202030204" pitchFamily="34" charset="0"/>
              </a:rPr>
              <a:t>Não cumprimento das normas atuariais.</a:t>
            </a: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u="sng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u="sng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u="sng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r>
              <a:rPr lang="pt-BR" sz="2200" b="1" u="sng" dirty="0" smtClean="0">
                <a:solidFill>
                  <a:prstClr val="black"/>
                </a:solidFill>
              </a:rPr>
              <a:t>A certificação tem um custo para o RPPS</a:t>
            </a:r>
            <a:r>
              <a:rPr lang="pt-BR" sz="2200" b="1" dirty="0" smtClean="0">
                <a:solidFill>
                  <a:prstClr val="black"/>
                </a:solidFill>
              </a:rPr>
              <a:t>: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000" i="1" dirty="0" smtClean="0">
                <a:solidFill>
                  <a:prstClr val="black"/>
                </a:solidFill>
              </a:rPr>
              <a:t>Além da resistência às mudanças, o custo da certificação não deixa de ser um problema, especialmente para os RPPS de pequeno porte;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000" i="1" dirty="0" smtClean="0">
                <a:solidFill>
                  <a:prstClr val="black"/>
                </a:solidFill>
              </a:rPr>
              <a:t>Entretanto, </a:t>
            </a:r>
            <a:r>
              <a:rPr lang="pt-BR" sz="2000" i="1" dirty="0"/>
              <a:t>esse custo termina sendo compensado pela profissionalização da gestão dos RPPS, mediante a qualificação dos gestores e introdução de padrões de qualidade </a:t>
            </a:r>
            <a:r>
              <a:rPr lang="pt-BR" sz="2000" i="1" dirty="0" smtClean="0"/>
              <a:t>para a realização dos  </a:t>
            </a:r>
            <a:r>
              <a:rPr lang="pt-BR" sz="2000" i="1" dirty="0"/>
              <a:t>processos de </a:t>
            </a:r>
            <a:r>
              <a:rPr lang="pt-BR" sz="2000" i="1" dirty="0" smtClean="0"/>
              <a:t>trabalho;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000" i="1" dirty="0"/>
              <a:t>Um dos objetivos do programa é a transparência das informações e a efetiva participação dos </a:t>
            </a:r>
            <a:r>
              <a:rPr lang="pt-BR" sz="2000" i="1" dirty="0" smtClean="0"/>
              <a:t>beneficiários, proporcionando maior </a:t>
            </a:r>
            <a:r>
              <a:rPr lang="pt-BR" sz="2000" i="1" dirty="0"/>
              <a:t>proteção aos fundos </a:t>
            </a:r>
            <a:r>
              <a:rPr lang="pt-BR" sz="2000" i="1" dirty="0" smtClean="0"/>
              <a:t>previdenciários e a </a:t>
            </a:r>
            <a:r>
              <a:rPr lang="pt-BR" sz="2000" i="1" dirty="0"/>
              <a:t>garantia futura do pagamento dos benefícios com </a:t>
            </a:r>
            <a:r>
              <a:rPr lang="pt-BR" sz="2000" i="1" dirty="0" smtClean="0"/>
              <a:t>sustentabilidade. </a:t>
            </a:r>
            <a:endParaRPr lang="pt-BR" sz="2000" i="1" dirty="0"/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sz="2000" i="1" dirty="0"/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sz="2600" dirty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33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138610213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69064" y="1052736"/>
            <a:ext cx="11515568" cy="18489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1200"/>
              </a:spcAft>
            </a:pPr>
            <a:r>
              <a:rPr lang="pt-BR" sz="2400" b="1" dirty="0">
                <a:solidFill>
                  <a:prstClr val="black"/>
                </a:solidFill>
                <a:latin typeface="Arial Narrow" panose="020B0606020202030204" pitchFamily="34" charset="0"/>
              </a:rPr>
              <a:t>Considerando os benefícios e os incentivos criados, bem como a atual situação financeira e atuarial dos RPPS, o que justifica o Gestor a não perseguir a sua certificação institucional no </a:t>
            </a:r>
            <a:r>
              <a:rPr lang="pt-BR" sz="2400" b="1" dirty="0" err="1">
                <a:solidFill>
                  <a:prstClr val="black"/>
                </a:solidFill>
                <a:latin typeface="Arial Narrow" panose="020B0606020202030204" pitchFamily="34" charset="0"/>
              </a:rPr>
              <a:t>Pró-Gestão</a:t>
            </a:r>
            <a:r>
              <a:rPr lang="pt-BR" sz="2400" b="1" dirty="0">
                <a:solidFill>
                  <a:prstClr val="black"/>
                </a:solidFill>
                <a:latin typeface="Arial Narrow" panose="020B0606020202030204" pitchFamily="34" charset="0"/>
              </a:rPr>
              <a:t>?</a:t>
            </a: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u="sng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r>
              <a:rPr lang="pt-BR" sz="22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CONTEXTUALIZANDO</a:t>
            </a:r>
            <a:r>
              <a:rPr lang="pt-BR" sz="22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pt-BR" sz="2400" b="1" u="sng" dirty="0">
                <a:latin typeface="Arial Narrow" panose="020B0606020202030204" pitchFamily="34" charset="0"/>
              </a:rPr>
              <a:t>Marco Normativo: Leis nº 9.717/1998 e 10.887/2004 e Emendas Constitucionais nº 20/1998, 41/2013 e 103/2019.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t-BR" sz="2400" dirty="0"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200" i="1" dirty="0">
                <a:latin typeface="Arial Narrow" panose="020B0606020202030204" pitchFamily="34" charset="0"/>
              </a:rPr>
              <a:t>O arcabouço </a:t>
            </a:r>
            <a:r>
              <a:rPr lang="pt-BR" sz="2200" i="1" dirty="0" smtClean="0">
                <a:latin typeface="Arial Narrow" panose="020B0606020202030204" pitchFamily="34" charset="0"/>
              </a:rPr>
              <a:t>legal redefiniram o marco institucional dos RPPS, com significativos avanços na sua gestão e na preservação dos recursos a ele vinculados, entretanto, os RPPS ainda apresentam, tanto do ponto de vista financeiro e atuarial, grandes desafios a serem superados.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200" i="1" dirty="0" smtClean="0">
                <a:latin typeface="Arial Narrow" panose="020B0606020202030204" pitchFamily="34" charset="0"/>
              </a:rPr>
              <a:t>O desiquilíbrio financeiro e atuarial do RPPS tem reflexo direto na higidez fiscal dos entes federativos;</a:t>
            </a:r>
            <a:endParaRPr lang="pt-BR" sz="2200" i="1" dirty="0"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200" i="1" dirty="0">
                <a:latin typeface="Arial Narrow" panose="020B0606020202030204" pitchFamily="34" charset="0"/>
              </a:rPr>
              <a:t>Limitada capacidade financeira, orçamentária e fiscal dos entes impactam na solvência e liquidez dos planos.</a:t>
            </a:r>
          </a:p>
          <a:p>
            <a:pPr algn="just"/>
            <a:endParaRPr lang="pt-BR" sz="2200" i="1" dirty="0"/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u="sng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u="sng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b="1" u="sng" dirty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r>
              <a:rPr lang="pt-BR" sz="2200" b="1" u="sng" dirty="0" smtClean="0">
                <a:solidFill>
                  <a:prstClr val="black"/>
                </a:solidFill>
              </a:rPr>
              <a:t>A certificação tem um custo para o RPPS</a:t>
            </a:r>
            <a:r>
              <a:rPr lang="pt-BR" sz="2200" b="1" dirty="0" smtClean="0">
                <a:solidFill>
                  <a:prstClr val="black"/>
                </a:solidFill>
              </a:rPr>
              <a:t>: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000" i="1" dirty="0" smtClean="0">
                <a:solidFill>
                  <a:prstClr val="black"/>
                </a:solidFill>
              </a:rPr>
              <a:t>Além da resistência às mudanças, o custo da certificação não deixa de ser um problema, especialmente para os RPPS de pequeno porte;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000" i="1" dirty="0" smtClean="0">
                <a:solidFill>
                  <a:prstClr val="black"/>
                </a:solidFill>
              </a:rPr>
              <a:t>Entretanto, </a:t>
            </a:r>
            <a:r>
              <a:rPr lang="pt-BR" sz="2000" i="1" dirty="0"/>
              <a:t>esse custo termina sendo compensado pela profissionalização da gestão dos RPPS, mediante a qualificação dos gestores e introdução de padrões de qualidade </a:t>
            </a:r>
            <a:r>
              <a:rPr lang="pt-BR" sz="2000" i="1" dirty="0" smtClean="0"/>
              <a:t>para a realização dos  </a:t>
            </a:r>
            <a:r>
              <a:rPr lang="pt-BR" sz="2000" i="1" dirty="0"/>
              <a:t>processos de </a:t>
            </a:r>
            <a:r>
              <a:rPr lang="pt-BR" sz="2000" i="1" dirty="0" smtClean="0"/>
              <a:t>trabalho;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000" i="1" dirty="0"/>
              <a:t>Um dos objetivos do programa é a transparência das informações e a efetiva participação dos </a:t>
            </a:r>
            <a:r>
              <a:rPr lang="pt-BR" sz="2000" i="1" dirty="0" smtClean="0"/>
              <a:t>beneficiários, proporcionando maior </a:t>
            </a:r>
            <a:r>
              <a:rPr lang="pt-BR" sz="2000" i="1" dirty="0"/>
              <a:t>proteção aos fundos </a:t>
            </a:r>
            <a:r>
              <a:rPr lang="pt-BR" sz="2000" i="1" dirty="0" smtClean="0"/>
              <a:t>previdenciários e a </a:t>
            </a:r>
            <a:r>
              <a:rPr lang="pt-BR" sz="2000" i="1" dirty="0"/>
              <a:t>garantia futura do pagamento dos benefícios com </a:t>
            </a:r>
            <a:r>
              <a:rPr lang="pt-BR" sz="2000" i="1" dirty="0" smtClean="0"/>
              <a:t>sustentabilidade. </a:t>
            </a:r>
            <a:endParaRPr lang="pt-BR" sz="2000" i="1" dirty="0"/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sz="2000" i="1" dirty="0"/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sz="2600" dirty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34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290785049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5575" y="442827"/>
            <a:ext cx="11773074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4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r>
              <a:rPr lang="pt-BR" sz="2400" b="1" dirty="0">
                <a:solidFill>
                  <a:prstClr val="black"/>
                </a:solidFill>
                <a:latin typeface="Arial Narrow" panose="020B0606020202030204" pitchFamily="34" charset="0"/>
              </a:rPr>
              <a:t>Considerando os benefícios e os incentivos criados e a atual situação dos RPPS, o que justifica o Gestor a não perseguir a sua certificação institucional no </a:t>
            </a:r>
            <a:r>
              <a:rPr lang="pt-BR" sz="2400" b="1" dirty="0" err="1">
                <a:solidFill>
                  <a:prstClr val="black"/>
                </a:solidFill>
                <a:latin typeface="Arial Narrow" panose="020B0606020202030204" pitchFamily="34" charset="0"/>
              </a:rPr>
              <a:t>Pró-Gestão</a:t>
            </a:r>
            <a:r>
              <a:rPr lang="pt-BR" sz="2400" b="1" dirty="0">
                <a:solidFill>
                  <a:prstClr val="black"/>
                </a:solidFill>
                <a:latin typeface="Arial Narrow" panose="020B0606020202030204" pitchFamily="34" charset="0"/>
              </a:rPr>
              <a:t>?</a:t>
            </a: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400" b="1" u="sng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r>
              <a:rPr lang="pt-BR" sz="2200" i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Seriam os custos para a obtenção da certificação?</a:t>
            </a: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2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r>
              <a:rPr lang="pt-BR" sz="22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Sim, há custo para a certificação institucional, entretanto, esses custos terminam sendo compensados pelos diversos benefícios e incentivos criados.</a:t>
            </a: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400" b="1" i="1" dirty="0" smtClean="0">
              <a:latin typeface="Arial Narrow" panose="020B0606020202030204" pitchFamily="34" charset="0"/>
            </a:endParaRP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sz="2600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35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402517230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43472" y="-243408"/>
            <a:ext cx="8136905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800" b="1" i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800" b="1" i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REFLEXÃO:</a:t>
            </a: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800" b="1" i="1" dirty="0" smtClean="0">
              <a:solidFill>
                <a:prstClr val="black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r>
              <a:rPr lang="pt-BR" sz="2800" b="1" i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Ainda que a adesão ao </a:t>
            </a:r>
            <a:r>
              <a:rPr lang="pt-BR" sz="2800" b="1" i="1" dirty="0" err="1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Pró-Gestão</a:t>
            </a:r>
            <a:r>
              <a:rPr lang="pt-BR" sz="2800" b="1" i="1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RPPS tenha natureza facultativa, </a:t>
            </a:r>
            <a:r>
              <a:rPr lang="pt-BR" sz="2800" b="1" i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pelo seu conjunto de benefícios e incentivos, que conduzirão à profissionalização da gestão do RPPS, não perseguir a certificação institucional, salvo raras exceções, não termina por prejudicar a sustentabilidade do RPPS e, por sua vez, o próprio equilíbrio das contas públicas do ente federativo?</a:t>
            </a:r>
            <a:endParaRPr lang="pt-BR" sz="2800" b="1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400" b="1" i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sz="2600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36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346415120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696" y="696583"/>
            <a:ext cx="3791744" cy="1296144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696400" y="44624"/>
            <a:ext cx="23762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5680" y="241203"/>
            <a:ext cx="9039225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2" descr="https://t3.ftcdn.net/jpg/00/69/50/68/240_F_69506859_xHAiyEnyIXM4MHDeocIKwqzA2KrpJM8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664" y="1709330"/>
            <a:ext cx="5904656" cy="256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ângulo 8"/>
          <p:cNvSpPr/>
          <p:nvPr/>
        </p:nvSpPr>
        <p:spPr>
          <a:xfrm>
            <a:off x="695400" y="2420888"/>
            <a:ext cx="10921552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3030" indent="-90805" algn="ctr">
              <a:spcAft>
                <a:spcPts val="0"/>
              </a:spcAft>
            </a:pPr>
            <a:r>
              <a:rPr lang="pt-BR" sz="4000" b="1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 </a:t>
            </a:r>
            <a:endParaRPr lang="pt-BR" sz="4000" b="1" dirty="0" smtClean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113030" indent="-90805" algn="ctr">
              <a:spcAft>
                <a:spcPts val="0"/>
              </a:spcAft>
            </a:pPr>
            <a:endParaRPr lang="pt-BR" sz="4000" b="1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113030" indent="-90805" algn="ctr">
              <a:spcAft>
                <a:spcPts val="0"/>
              </a:spcAft>
            </a:pPr>
            <a:endParaRPr lang="pt-BR" sz="4000" b="1" dirty="0" smtClean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113030" indent="-90805" algn="ctr">
              <a:spcAft>
                <a:spcPts val="0"/>
              </a:spcAft>
            </a:pPr>
            <a:r>
              <a:rPr lang="pt-BR" sz="4000" b="1" dirty="0" smtClean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SRPPS/SPREV-ME</a:t>
            </a:r>
            <a:endParaRPr lang="pt-BR" sz="3200" b="1" dirty="0">
              <a:solidFill>
                <a:srgbClr val="1F497D"/>
              </a:solidFill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113030" indent="-90805" algn="ctr">
              <a:spcAft>
                <a:spcPts val="0"/>
              </a:spcAft>
            </a:pPr>
            <a:endParaRPr lang="pt-BR" sz="2800" b="1" dirty="0">
              <a:effectLst/>
              <a:highlight>
                <a:srgbClr val="FFFF00"/>
              </a:highlight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</p:txBody>
      </p:sp>
      <p:pic>
        <p:nvPicPr>
          <p:cNvPr id="13" name="Imagem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208" y="694640"/>
            <a:ext cx="3791744" cy="1296144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911424" y="1626856"/>
            <a:ext cx="2304256" cy="433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1" name="Picture 25" descr="previdancia copy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3872" y="6023613"/>
            <a:ext cx="4968551" cy="708276"/>
          </a:xfrm>
          <a:prstGeom prst="rect">
            <a:avLst/>
          </a:prstGeom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F3EFF-9904-46D8-B353-A03427DBF4F0}" type="slidenum">
              <a:rPr lang="pt-BR" smtClean="0"/>
              <a:pPr>
                <a:defRPr/>
              </a:pPr>
              <a:t>37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683424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95400" y="692696"/>
            <a:ext cx="1108923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6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BREVES CONSIDERAÇÕES SOBE O PRÓ-GESTÃO RPPS</a:t>
            </a:r>
            <a:r>
              <a:rPr lang="pt-BR" sz="2600" b="1" dirty="0">
                <a:solidFill>
                  <a:prstClr val="black"/>
                </a:solidFill>
                <a:latin typeface="Arial Narrow" panose="020B0606020202030204" pitchFamily="34" charset="0"/>
              </a:rPr>
              <a:t>:</a:t>
            </a: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6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PREMISSAS:</a:t>
            </a:r>
            <a:endParaRPr lang="pt-BR" sz="26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/>
            <a:endParaRPr lang="pt-BR" sz="2400" dirty="0" smtClean="0">
              <a:latin typeface="Arial Narrow" panose="020B0606020202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pt-BR" sz="2400" dirty="0" smtClean="0">
                <a:latin typeface="Arial Narrow" panose="020B0606020202030204" pitchFamily="34" charset="0"/>
              </a:rPr>
              <a:t>Adesão voluntária;</a:t>
            </a:r>
            <a:endParaRPr lang="pt-BR" sz="2400" dirty="0">
              <a:latin typeface="Arial Narrow" panose="020B0606020202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pt-BR" sz="2400" dirty="0" smtClean="0">
              <a:latin typeface="Arial Narrow" panose="020B0606020202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pt-BR" sz="2400" dirty="0" smtClean="0">
                <a:latin typeface="Arial Narrow" panose="020B0606020202030204" pitchFamily="34" charset="0"/>
              </a:rPr>
              <a:t>Dimensões </a:t>
            </a:r>
            <a:r>
              <a:rPr lang="pt-BR" sz="2400" dirty="0">
                <a:latin typeface="Arial Narrow" panose="020B0606020202030204" pitchFamily="34" charset="0"/>
              </a:rPr>
              <a:t>do </a:t>
            </a:r>
            <a:r>
              <a:rPr lang="pt-BR" sz="2400" dirty="0" smtClean="0">
                <a:latin typeface="Arial Narrow" panose="020B0606020202030204" pitchFamily="34" charset="0"/>
              </a:rPr>
              <a:t>Programa;</a:t>
            </a:r>
            <a:endParaRPr lang="pt-BR" sz="2400" dirty="0">
              <a:latin typeface="Arial Narrow" panose="020B0606020202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pt-BR" sz="2400" dirty="0" smtClean="0">
              <a:latin typeface="Arial Narrow" panose="020B0606020202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pt-BR" sz="2400" dirty="0" smtClean="0">
                <a:latin typeface="Arial Narrow" panose="020B0606020202030204" pitchFamily="34" charset="0"/>
              </a:rPr>
              <a:t>Níveis </a:t>
            </a:r>
            <a:r>
              <a:rPr lang="pt-BR" sz="2400" dirty="0">
                <a:latin typeface="Arial Narrow" panose="020B0606020202030204" pitchFamily="34" charset="0"/>
              </a:rPr>
              <a:t>de </a:t>
            </a:r>
            <a:r>
              <a:rPr lang="pt-BR" sz="2400" dirty="0" smtClean="0">
                <a:latin typeface="Arial Narrow" panose="020B0606020202030204" pitchFamily="34" charset="0"/>
              </a:rPr>
              <a:t>Aderência;</a:t>
            </a:r>
            <a:endParaRPr lang="pt-BR" sz="2400" dirty="0">
              <a:latin typeface="Arial Narrow" panose="020B0606020202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pt-BR" sz="2400" dirty="0" smtClean="0">
              <a:latin typeface="Arial Narrow" panose="020B0606020202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pt-BR" sz="2400" dirty="0" smtClean="0">
                <a:latin typeface="Arial Narrow" panose="020B0606020202030204" pitchFamily="34" charset="0"/>
              </a:rPr>
              <a:t>Temporalidade;</a:t>
            </a:r>
            <a:endParaRPr lang="pt-BR" sz="2400" dirty="0">
              <a:latin typeface="Arial Narrow" panose="020B0606020202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pt-BR" sz="2400" dirty="0" smtClean="0">
              <a:latin typeface="Arial Narrow" panose="020B0606020202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pt-BR" sz="2400" dirty="0" smtClean="0">
                <a:latin typeface="Arial Narrow" panose="020B0606020202030204" pitchFamily="34" charset="0"/>
              </a:rPr>
              <a:t>Regularidade Previdenciária.</a:t>
            </a:r>
            <a:endParaRPr lang="pt-BR" sz="2400" dirty="0">
              <a:latin typeface="Arial Narrow" panose="020B0606020202030204" pitchFamily="34" charset="0"/>
            </a:endParaRP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sz="2400" dirty="0" smtClean="0"/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sz="2600" b="1" dirty="0">
              <a:solidFill>
                <a:prstClr val="black"/>
              </a:solidFill>
            </a:endParaRP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sz="2600" b="1" dirty="0" smtClean="0">
              <a:solidFill>
                <a:prstClr val="black"/>
              </a:solidFill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4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234622124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0375" y="1318404"/>
            <a:ext cx="11036226" cy="5655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6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BREVES CONSIDERAÇÕES SOBE O PRÓ-GESTÃO RPPS</a:t>
            </a:r>
            <a:r>
              <a:rPr lang="pt-BR" sz="2600" b="1" dirty="0">
                <a:solidFill>
                  <a:prstClr val="black"/>
                </a:solidFill>
                <a:latin typeface="Arial Narrow" panose="020B0606020202030204" pitchFamily="34" charset="0"/>
              </a:rPr>
              <a:t>:</a:t>
            </a: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6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PREMISSAS:</a:t>
            </a:r>
            <a:endParaRPr lang="pt-BR" sz="2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v"/>
            </a:pPr>
            <a:endParaRPr lang="pt-BR" sz="2600" b="1" u="sng" dirty="0" smtClean="0">
              <a:latin typeface="Arial Narrow" panose="020B0606020202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pt-BR" sz="2600" b="1" u="sng" dirty="0" smtClean="0">
                <a:latin typeface="Arial Narrow" panose="020B0606020202030204" pitchFamily="34" charset="0"/>
              </a:rPr>
              <a:t>3 Dimensões do Programa</a:t>
            </a:r>
            <a:r>
              <a:rPr lang="pt-BR" sz="2600" b="1" dirty="0" smtClean="0">
                <a:latin typeface="Arial Narrow" panose="020B0606020202030204" pitchFamily="34" charset="0"/>
              </a:rPr>
              <a:t>:</a:t>
            </a:r>
            <a:r>
              <a:rPr lang="pt-BR" sz="2400" i="1" dirty="0" smtClean="0">
                <a:latin typeface="Arial Narrow" panose="020B0606020202030204" pitchFamily="34" charset="0"/>
              </a:rPr>
              <a:t> representam os pilares para a melhoria da gestão previdenciária, composta por um conjunto de 24 ações a serem cumpridas pelo RPPS.</a:t>
            </a:r>
          </a:p>
          <a:p>
            <a:pPr marL="457200" lvl="0" indent="-457200" algn="just">
              <a:buFont typeface="Wingdings" panose="05000000000000000000" pitchFamily="2" charset="2"/>
              <a:buChar char="ü"/>
            </a:pPr>
            <a:endParaRPr lang="pt-BR" sz="2400" b="1" i="1" dirty="0" smtClean="0">
              <a:latin typeface="Arial Narrow" panose="020B0606020202030204" pitchFamily="34" charset="0"/>
            </a:endParaRPr>
          </a:p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pt-BR" sz="2400" b="1" i="1" dirty="0" smtClean="0">
                <a:latin typeface="Arial Narrow" panose="020B0606020202030204" pitchFamily="34" charset="0"/>
              </a:rPr>
              <a:t>Controles Internos: 6 ações;</a:t>
            </a:r>
          </a:p>
          <a:p>
            <a:pPr marL="457200" lvl="0" indent="-457200" algn="just">
              <a:buFont typeface="Wingdings" panose="05000000000000000000" pitchFamily="2" charset="2"/>
              <a:buChar char="ü"/>
            </a:pPr>
            <a:endParaRPr lang="pt-BR" sz="2400" b="1" i="1" dirty="0" smtClean="0">
              <a:latin typeface="Arial Narrow" panose="020B0606020202030204" pitchFamily="34" charset="0"/>
            </a:endParaRPr>
          </a:p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pt-BR" sz="2400" b="1" i="1" dirty="0" smtClean="0">
                <a:latin typeface="Arial Narrow" panose="020B0606020202030204" pitchFamily="34" charset="0"/>
              </a:rPr>
              <a:t>Governança Corporativa: 16 ações.</a:t>
            </a:r>
          </a:p>
          <a:p>
            <a:pPr marL="457200" lvl="0" indent="-457200" algn="just">
              <a:buFont typeface="Wingdings" panose="05000000000000000000" pitchFamily="2" charset="2"/>
              <a:buChar char="ü"/>
            </a:pPr>
            <a:endParaRPr lang="pt-BR" sz="2400" b="1" i="1" dirty="0" smtClean="0">
              <a:latin typeface="Arial Narrow" panose="020B0606020202030204" pitchFamily="34" charset="0"/>
            </a:endParaRPr>
          </a:p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pt-BR" sz="2400" b="1" i="1" dirty="0" smtClean="0">
                <a:latin typeface="Arial Narrow" panose="020B0606020202030204" pitchFamily="34" charset="0"/>
              </a:rPr>
              <a:t>Educação Previdenciária: 2 ações.</a:t>
            </a:r>
            <a:endParaRPr lang="pt-BR" sz="2400" b="1" i="1" dirty="0">
              <a:latin typeface="Arial Narrow" panose="020B0606020202030204" pitchFamily="34" charset="0"/>
            </a:endParaRP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sz="2600" b="1" dirty="0">
              <a:solidFill>
                <a:prstClr val="black"/>
              </a:solidFill>
            </a:endParaRP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sz="2600" b="1" dirty="0" smtClean="0">
              <a:solidFill>
                <a:prstClr val="black"/>
              </a:solidFill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5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197770612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6</a:t>
            </a:fld>
            <a:endParaRPr lang="en-US" alt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9457" y="1124744"/>
            <a:ext cx="9937104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40220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7</a:t>
            </a:fld>
            <a:endParaRPr lang="en-US" alt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424" y="1001965"/>
            <a:ext cx="9073008" cy="568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08579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692696"/>
            <a:ext cx="12192000" cy="1238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400" i="1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400" i="1" dirty="0"/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sz="2400" b="1" dirty="0" smtClean="0">
              <a:solidFill>
                <a:prstClr val="black"/>
              </a:solidFill>
            </a:endParaRP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8</a:t>
            </a:fld>
            <a:endParaRPr lang="en-US" alt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5560" y="1628800"/>
            <a:ext cx="7848872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7504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5575" y="442827"/>
            <a:ext cx="11845081" cy="6971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4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GANHOS PROPORCIONADOS PELA CERTIFICAÇÃO NO PRÓ-GESTÃO RPPS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400" b="1" dirty="0" smtClean="0">
                <a:latin typeface="Arial Narrow" panose="020B0606020202030204" pitchFamily="34" charset="0"/>
              </a:rPr>
              <a:t>Maior </a:t>
            </a:r>
            <a:r>
              <a:rPr lang="pt-BR" sz="2400" b="1" dirty="0">
                <a:latin typeface="Arial Narrow" panose="020B0606020202030204" pitchFamily="34" charset="0"/>
              </a:rPr>
              <a:t>controle de seus ativos e passivos previdenciários e mais transparência no relacionamento com os segurados e a sociedade</a:t>
            </a:r>
            <a:r>
              <a:rPr lang="pt-BR" sz="2400" b="1" dirty="0" smtClean="0">
                <a:latin typeface="Arial Narrow" panose="020B0606020202030204" pitchFamily="34" charset="0"/>
              </a:rPr>
              <a:t>.</a:t>
            </a:r>
          </a:p>
          <a:p>
            <a:pPr marL="457200" indent="-4572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200" i="1" dirty="0" smtClean="0">
                <a:latin typeface="Arial Narrow" panose="020B0606020202030204" pitchFamily="34" charset="0"/>
              </a:rPr>
              <a:t>Proporcionar melhores condições para a </a:t>
            </a:r>
            <a:r>
              <a:rPr lang="pt-BR" sz="2200" b="1" i="1" u="sng" dirty="0" smtClean="0">
                <a:latin typeface="Arial Narrow" panose="020B0606020202030204" pitchFamily="34" charset="0"/>
              </a:rPr>
              <a:t>sustentabilidade do RPPS e o cumprimento de sua missão institucional do RPPS de garantir o pagamento dos benefícios aos segurados</a:t>
            </a:r>
            <a:r>
              <a:rPr lang="pt-BR" sz="2200" b="1" i="1" dirty="0" smtClean="0">
                <a:latin typeface="Arial Narrow" panose="020B0606020202030204" pitchFamily="34" charset="0"/>
              </a:rPr>
              <a:t>. Como?</a:t>
            </a:r>
            <a:r>
              <a:rPr lang="pt-BR" sz="2200" b="1" u="sng" dirty="0" smtClean="0">
                <a:latin typeface="Arial Narrow" panose="020B0606020202030204" pitchFamily="34" charset="0"/>
              </a:rPr>
              <a:t> </a:t>
            </a:r>
            <a:endParaRPr lang="pt-BR" sz="2200" b="1" u="sng" dirty="0">
              <a:latin typeface="Arial Narrow" panose="020B0606020202030204" pitchFamily="34" charset="0"/>
            </a:endParaRPr>
          </a:p>
          <a:p>
            <a:pPr marL="342900" indent="-342900" algn="just">
              <a:spcBef>
                <a:spcPts val="3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2200" b="1" i="1" dirty="0" smtClean="0">
                <a:latin typeface="Arial Narrow" panose="020B0606020202030204" pitchFamily="34" charset="0"/>
              </a:rPr>
              <a:t>O cumprimento das ações (normas editadas pela SPREV) para proporcionar melhores condições para a boa governança dos ativos e passivos do RPPS</a:t>
            </a:r>
            <a:r>
              <a:rPr lang="pt-BR" sz="2200" i="1" dirty="0" smtClean="0">
                <a:latin typeface="Arial Narrow" panose="020B0606020202030204" pitchFamily="34" charset="0"/>
              </a:rPr>
              <a:t>; </a:t>
            </a:r>
            <a:endParaRPr lang="pt-BR" sz="2200" i="1" dirty="0"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i="1" dirty="0">
                <a:latin typeface="Arial Narrow" panose="020B0606020202030204" pitchFamily="34" charset="0"/>
              </a:rPr>
              <a:t>A</a:t>
            </a:r>
            <a:r>
              <a:rPr lang="pt-BR" i="1" dirty="0" smtClean="0">
                <a:latin typeface="Arial Narrow" panose="020B0606020202030204" pitchFamily="34" charset="0"/>
              </a:rPr>
              <a:t>tivos</a:t>
            </a:r>
            <a:r>
              <a:rPr lang="pt-BR" i="1" dirty="0">
                <a:latin typeface="Arial Narrow" panose="020B0606020202030204" pitchFamily="34" charset="0"/>
              </a:rPr>
              <a:t>: definição do plano de custeio; arrecadação das contribuições; aplicação dos recursos segundo parâmetros estabelecidos pelo Conselho Monetário Nacional.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i="1" dirty="0" smtClean="0">
                <a:latin typeface="Arial Narrow" panose="020B0606020202030204" pitchFamily="34" charset="0"/>
              </a:rPr>
              <a:t>Passivos</a:t>
            </a:r>
            <a:r>
              <a:rPr lang="pt-BR" i="1" dirty="0">
                <a:latin typeface="Arial Narrow" panose="020B0606020202030204" pitchFamily="34" charset="0"/>
              </a:rPr>
              <a:t>: gestão dos segurados e de suas bases de dados; concessão de benefícios nos termos da legislação; manutenção e pagamento dos benefícios</a:t>
            </a:r>
            <a:r>
              <a:rPr lang="pt-BR" i="1" dirty="0" smtClean="0">
                <a:latin typeface="Arial Narrow" panose="020B060602020203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200" b="1" i="1" dirty="0" smtClean="0"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200" b="1" i="1" dirty="0" smtClean="0">
                <a:latin typeface="Arial Narrow" panose="020B0606020202030204" pitchFamily="34" charset="0"/>
              </a:rPr>
              <a:t>Fomento da transparência e o fortalecimento do controle social.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i="1" dirty="0" smtClean="0">
                <a:latin typeface="Arial Narrow" panose="020B0606020202030204" pitchFamily="34" charset="0"/>
              </a:rPr>
              <a:t>publicidade, prestação de contas da gestão, fiscalização pelos interessados.</a:t>
            </a:r>
            <a:endParaRPr lang="pt-BR" i="1" dirty="0">
              <a:latin typeface="Arial Narrow" panose="020B0606020202030204" pitchFamily="34" charset="0"/>
            </a:endParaRPr>
          </a:p>
          <a:p>
            <a:pPr algn="just">
              <a:spcBef>
                <a:spcPts val="300"/>
              </a:spcBef>
              <a:spcAft>
                <a:spcPts val="1200"/>
              </a:spcAft>
            </a:pPr>
            <a:endParaRPr lang="pt-BR" sz="2600" b="1" u="sng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ctr">
              <a:spcBef>
                <a:spcPts val="300"/>
              </a:spcBef>
              <a:spcAft>
                <a:spcPts val="1200"/>
              </a:spcAft>
            </a:pPr>
            <a:r>
              <a:rPr lang="pt-BR" sz="2600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3" name="AutoShape 2" descr="Resultado de imagem para resiliencia esquizofren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103-445D-4C3C-891E-47608494EA36}" type="slidenum">
              <a:rPr lang="en-US" altLang="pt-BR" smtClean="0"/>
              <a:pPr/>
              <a:t>9</a:t>
            </a:fld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230630344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Azul Quent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11744</TotalTime>
  <Words>3984</Words>
  <Application>Microsoft Office PowerPoint</Application>
  <PresentationFormat>Widescreen</PresentationFormat>
  <Paragraphs>539</Paragraphs>
  <Slides>37</Slides>
  <Notes>36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45" baseType="lpstr">
      <vt:lpstr>Arial Unicode MS</vt:lpstr>
      <vt:lpstr>Arial</vt:lpstr>
      <vt:lpstr>Arial Narrow</vt:lpstr>
      <vt:lpstr>Calibri</vt:lpstr>
      <vt:lpstr>Gisha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Demografia</dc:title>
  <dc:creator>46163212134</dc:creator>
  <cp:lastModifiedBy>DTI</cp:lastModifiedBy>
  <cp:revision>939</cp:revision>
  <cp:lastPrinted>2017-08-23T21:50:06Z</cp:lastPrinted>
  <dcterms:created xsi:type="dcterms:W3CDTF">2016-02-12T16:57:42Z</dcterms:created>
  <dcterms:modified xsi:type="dcterms:W3CDTF">2020-10-13T23:54:00Z</dcterms:modified>
</cp:coreProperties>
</file>