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3" r:id="rId2"/>
    <p:sldId id="703" r:id="rId3"/>
    <p:sldId id="725" r:id="rId4"/>
    <p:sldId id="860" r:id="rId5"/>
    <p:sldId id="690" r:id="rId6"/>
    <p:sldId id="763" r:id="rId7"/>
    <p:sldId id="870" r:id="rId8"/>
    <p:sldId id="758" r:id="rId9"/>
    <p:sldId id="764" r:id="rId10"/>
    <p:sldId id="795" r:id="rId11"/>
    <p:sldId id="872" r:id="rId12"/>
    <p:sldId id="861" r:id="rId13"/>
    <p:sldId id="864" r:id="rId14"/>
    <p:sldId id="791" r:id="rId15"/>
    <p:sldId id="845" r:id="rId16"/>
    <p:sldId id="704" r:id="rId17"/>
    <p:sldId id="873" r:id="rId18"/>
    <p:sldId id="867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6E4"/>
    <a:srgbClr val="F3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>
        <p:guide pos="6539"/>
        <p:guide orient="horz" pos="31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525389-02B9-4B15-ABA6-3A47751977D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7208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2E77D-B647-488F-802F-507CABC889F3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043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2E77D-B647-488F-802F-507CABC889F3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437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2E77D-B647-488F-802F-507CABC889F3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817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715020-14AA-4A60-B516-CDC61A59BA8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pt-BR"/>
              <a:t>05/02/2020</a:t>
            </a:r>
          </a:p>
        </p:txBody>
      </p:sp>
      <p:sp>
        <p:nvSpPr>
          <p:cNvPr id="4" name="Espaço Reservado para Cabeçalho 3">
            <a:extLst>
              <a:ext uri="{FF2B5EF4-FFF2-40B4-BE49-F238E27FC236}">
                <a16:creationId xmlns:a16="http://schemas.microsoft.com/office/drawing/2014/main" id="{912733C4-C5EB-46B9-B464-9822EE2A701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0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09243" y="273657"/>
            <a:ext cx="10977103" cy="585258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99558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ítulo 2">
            <a:extLst>
              <a:ext uri="{FF2B5EF4-FFF2-40B4-BE49-F238E27FC236}">
                <a16:creationId xmlns:a16="http://schemas.microsoft.com/office/drawing/2014/main" id="{F417C2FC-59FF-4B09-937A-1EDF526B9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841" y="933301"/>
            <a:ext cx="11240317" cy="4991397"/>
          </a:xfrm>
        </p:spPr>
        <p:txBody>
          <a:bodyPr>
            <a:normAutofit/>
          </a:bodyPr>
          <a:lstStyle/>
          <a:p>
            <a:pPr algn="l"/>
            <a:r>
              <a:rPr lang="pt-BR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Obrigações de Estados e Municípios em face da </a:t>
            </a:r>
            <a:br>
              <a:rPr lang="pt-BR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 nº 103/19</a:t>
            </a: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Douglas Figueiredo</a:t>
            </a:r>
            <a:b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1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APEPREM | 15/10/2020</a:t>
            </a:r>
            <a:endParaRPr lang="pt-BR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66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21187" y="-12172"/>
            <a:ext cx="11949626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149, CF</a:t>
            </a:r>
          </a:p>
          <a:p>
            <a:pPr algn="just">
              <a:defRPr/>
            </a:pPr>
            <a:b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1º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União, os Estados, o Distrito Federal e os Municípios instituirão, por meio de lei, contribuições para custeio de regime próprio de previdência social, cobradas dos servidores ativos, dos aposentados e dos pensionistas, que </a:t>
            </a:r>
            <a:r>
              <a:rPr lang="pt-BR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poderão ter alíquotas progressivas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acordo com o valor da base de contribuição ou dos proventos de aposentadoria e de pensões.     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BC8157C-3746-4AEC-9CA7-9F8FA27E35EF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da alíquota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AFA3A07-9ECF-4F54-BE44-1506938FB301}"/>
              </a:ext>
            </a:extLst>
          </p:cNvPr>
          <p:cNvSpPr txBox="1"/>
          <p:nvPr/>
        </p:nvSpPr>
        <p:spPr>
          <a:xfrm>
            <a:off x="121187" y="5578492"/>
            <a:ext cx="85490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Alíquota de 14% ou alíquota progressiva ?</a:t>
            </a:r>
          </a:p>
        </p:txBody>
      </p:sp>
    </p:spTree>
    <p:extLst>
      <p:ext uri="{BB962C8B-B14F-4D97-AF65-F5344CB8AC3E}">
        <p14:creationId xmlns:p14="http://schemas.microsoft.com/office/powerpoint/2010/main" val="3411795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D48AC-3C9C-40BE-8D6F-354DF013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" y="109024"/>
            <a:ext cx="11003204" cy="1694149"/>
          </a:xfrm>
        </p:spPr>
        <p:txBody>
          <a:bodyPr>
            <a:noAutofit/>
          </a:bodyPr>
          <a:lstStyle/>
          <a:p>
            <a:r>
              <a:rPr lang="pt-BR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nº</a:t>
            </a:r>
            <a:br>
              <a:rPr lang="pt-BR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1.348, 03/12/19</a:t>
            </a:r>
            <a:endParaRPr lang="pt-BR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587D6D-2A8D-456F-8B0C-A5F4CCD1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60" y="2100632"/>
            <a:ext cx="11967328" cy="30128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>
                <a:latin typeface="Book Antiqua" panose="02040602050305030304" pitchFamily="18" charset="0"/>
                <a:cs typeface="Times New Roman" panose="02020603050405020304" pitchFamily="18" charset="0"/>
              </a:rPr>
              <a:t>a) da </a:t>
            </a:r>
            <a:r>
              <a:rPr lang="pt-BR" sz="4000" dirty="0">
                <a:solidFill>
                  <a:srgbClr val="00B05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vigência</a:t>
            </a:r>
            <a:r>
              <a:rPr lang="pt-BR" sz="4000" dirty="0">
                <a:latin typeface="Book Antiqua" panose="02040602050305030304" pitchFamily="18" charset="0"/>
                <a:cs typeface="Times New Roman" panose="02020603050405020304" pitchFamily="18" charset="0"/>
              </a:rPr>
              <a:t> de lei que evidencie a adequação das alíquotas de contribuição ordinária devida ao RPPS, para atendimento ao disposto no § 4º do art. 9º da Emenda Constitucional nº 103, de 2019, aos </a:t>
            </a:r>
            <a:r>
              <a:rPr lang="pt-BR" sz="40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arts</a:t>
            </a:r>
            <a:r>
              <a:rPr lang="pt-BR" sz="4000" dirty="0">
                <a:latin typeface="Book Antiqua" panose="02040602050305030304" pitchFamily="18" charset="0"/>
                <a:cs typeface="Times New Roman" panose="02020603050405020304" pitchFamily="18" charset="0"/>
              </a:rPr>
              <a:t>. 2º e 3º da Lei nº 9.717, de 1998, e ao inciso XIV do art. 5º da Portaria MPS nº 204, de 2008;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11221F8-5B68-4C38-8069-48FA72D3B1CF}"/>
              </a:ext>
            </a:extLst>
          </p:cNvPr>
          <p:cNvSpPr txBox="1"/>
          <p:nvPr/>
        </p:nvSpPr>
        <p:spPr>
          <a:xfrm>
            <a:off x="8117237" y="545211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31/12/2020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0B78536-5150-419E-B46A-E3CA1B729EF2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da alíquota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75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3"/>
          <p:cNvSpPr txBox="1">
            <a:spLocks noChangeArrowheads="1"/>
          </p:cNvSpPr>
          <p:nvPr/>
        </p:nvSpPr>
        <p:spPr bwMode="auto">
          <a:xfrm>
            <a:off x="271300" y="199304"/>
            <a:ext cx="8243970" cy="1457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323" tIns="35662" rIns="71323" bIns="35662">
            <a:spAutoFit/>
          </a:bodyPr>
          <a:lstStyle/>
          <a:p>
            <a:pPr>
              <a:defRPr/>
            </a:pPr>
            <a:r>
              <a:rPr lang="pt-BR" sz="5400" dirty="0">
                <a:solidFill>
                  <a:srgbClr val="0070C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Cálculo</a:t>
            </a:r>
          </a:p>
          <a:p>
            <a:pPr>
              <a:defRPr/>
            </a:pPr>
            <a:r>
              <a:rPr lang="pt-B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alíquota progressiva</a:t>
            </a:r>
            <a:endParaRPr lang="pt-BR" sz="4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B58D2B65-815A-4705-B78A-671F9CD9CD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92980"/>
              </p:ext>
            </p:extLst>
          </p:nvPr>
        </p:nvGraphicFramePr>
        <p:xfrm>
          <a:off x="271300" y="2044937"/>
          <a:ext cx="9963776" cy="4305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4" imgW="5836849" imgH="2522181" progId="Excel.Sheet.12">
                  <p:embed/>
                </p:oleObj>
              </mc:Choice>
              <mc:Fallback>
                <p:oleObj name="Worksheet" r:id="rId4" imgW="5836849" imgH="2522181" progId="Excel.Sheet.12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B58D2B65-815A-4705-B78A-671F9CD9CD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300" y="2044937"/>
                        <a:ext cx="9963776" cy="4305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E68E852-B581-453D-BAEB-BDB8B6A0EEBE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da alíquota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6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587D6D-2A8D-456F-8B0C-A5F4CCD1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51" y="181359"/>
            <a:ext cx="11322891" cy="49181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fazer?</a:t>
            </a:r>
          </a:p>
          <a:p>
            <a:pPr marL="0" indent="0" algn="just">
              <a:buNone/>
            </a:pPr>
            <a:endParaRPr lang="pt-B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Observar o prazo – art. 195, §6º, CF</a:t>
            </a:r>
          </a:p>
          <a:p>
            <a:pPr marL="514350" indent="-514350" algn="just">
              <a:buAutoNum type="arabicParenR"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Adotar os 14% </a:t>
            </a:r>
            <a:r>
              <a:rPr lang="pt-BR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apenas lei</a:t>
            </a:r>
          </a:p>
          <a:p>
            <a:pPr marL="514350" indent="-514350" algn="just">
              <a:buAutoNum type="arabicParenR"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Adotar alíquotas progressivas</a:t>
            </a:r>
          </a:p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referendar a alteração do art. 149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36, II da EC 103)</a:t>
            </a:r>
          </a:p>
          <a:p>
            <a:pPr marL="0" indent="0" algn="just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mínima da União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11, §1º da EC 103)</a:t>
            </a:r>
          </a:p>
          <a:p>
            <a:pPr marL="0" indent="0" algn="just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cálculo atuarial/equilíbrio</a:t>
            </a:r>
          </a:p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interpretações ?!?!</a:t>
            </a:r>
          </a:p>
          <a:p>
            <a:pPr marL="0" indent="0" algn="just">
              <a:buNone/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STF -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ADINs</a:t>
            </a:r>
            <a:r>
              <a:rPr lang="pt-BR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6254, 6255, 6256, 6258, 6271, 6336, 6361, 6367, 6384, 6385</a:t>
            </a:r>
          </a:p>
          <a:p>
            <a:pPr marL="0" indent="0" algn="just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9805AA3-CD57-45D6-A771-1AC946F97567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da alíquota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939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3880" y="0"/>
            <a:ext cx="11904239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40, CF</a:t>
            </a:r>
          </a:p>
          <a:p>
            <a:pPr algn="just">
              <a:defRPr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14.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União, os Estados, o Distrito Federal e os Municípios </a:t>
            </a:r>
            <a:r>
              <a:rPr lang="pt-BR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instituirão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por lei de iniciativa do respectivo Poder Executivo, </a:t>
            </a:r>
            <a:r>
              <a:rPr lang="pt-BR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regime de previdência complementar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servidores públicos ocupantes de cargo efetivo, observado o limite máximo dos benefícios do   Regime  Geral    de    Previdência    Social    para    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10DEE0A-D11B-4FDC-826C-7AC735937C76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Previdência Complementar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72C8F09C-F680-49FD-ADAA-BA0E37BBB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79" y="4875550"/>
            <a:ext cx="10091197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das aposentadorias e das pensões em regime próprio de previdência social, ressalvado o disposto no §16.</a:t>
            </a:r>
          </a:p>
          <a:p>
            <a:pPr algn="just">
              <a:defRPr/>
            </a:pP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597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76273" y="-11717"/>
            <a:ext cx="1158974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9º</a:t>
            </a:r>
          </a:p>
          <a:p>
            <a:pPr algn="just">
              <a:defRPr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6º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instituição do regime de previdência complementar na forma dos §§ 14 a 16 do art. 40 da Constituição Federal e a adequação do órgão ou entidade gestora do regime próprio de previdência social ao § 20 do art. 40 da Constituição Federal deverão  ocorrer  no  prazo  máximo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2 (dois) anos da</a:t>
            </a:r>
          </a:p>
          <a:p>
            <a:pPr algn="just">
              <a:defRPr/>
            </a:pPr>
            <a:endParaRPr lang="pt-BR" sz="3200" i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782E816-62EE-41F3-8794-DDED74A70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22" y="4884030"/>
            <a:ext cx="1005880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de entrada em vigor desta Emenda Constitucional.</a:t>
            </a:r>
          </a:p>
          <a:p>
            <a:pPr algn="just">
              <a:defRPr/>
            </a:pPr>
            <a:endParaRPr lang="pt-BR" sz="3200" i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B12AD37-F48E-4E38-B7EF-5DB1FEEF7597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Previdência Complementar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7B708A8-1601-4998-ABA8-EF5685BF14E5}"/>
              </a:ext>
            </a:extLst>
          </p:cNvPr>
          <p:cNvSpPr txBox="1"/>
          <p:nvPr/>
        </p:nvSpPr>
        <p:spPr>
          <a:xfrm>
            <a:off x="8117237" y="545211"/>
            <a:ext cx="2967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12/11/2020</a:t>
            </a:r>
          </a:p>
        </p:txBody>
      </p:sp>
    </p:spTree>
    <p:extLst>
      <p:ext uri="{BB962C8B-B14F-4D97-AF65-F5344CB8AC3E}">
        <p14:creationId xmlns:p14="http://schemas.microsoft.com/office/powerpoint/2010/main" val="413639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id="{E7833C77-6AAF-424A-9522-A8F91FA31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68" y="111523"/>
            <a:ext cx="1179546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Considerações:</a:t>
            </a:r>
          </a:p>
          <a:p>
            <a:pPr algn="just" eaLnBrk="1" hangingPunct="1">
              <a:defRPr/>
            </a:pP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RPPS - Obrigatório até o teto – R$ 6.101,06  </a:t>
            </a:r>
            <a:r>
              <a:rPr lang="pt-BR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alíquota normal</a:t>
            </a:r>
          </a:p>
          <a:p>
            <a:pPr algn="just" eaLnBrk="1" hangingPunct="1">
              <a:defRPr/>
            </a:pP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Acima do teto – facultativo o RPC</a:t>
            </a:r>
          </a:p>
          <a:p>
            <a:pPr algn="just" eaLnBrk="1" hangingPunct="1">
              <a:defRPr/>
            </a:pPr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ente continua contribuindo com uma taxa específica</a:t>
            </a:r>
          </a:p>
          <a:p>
            <a:pPr algn="just" eaLnBrk="1" hangingPunct="1">
              <a:defRPr/>
            </a:pPr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o servidor assume o restante</a:t>
            </a:r>
          </a:p>
          <a:p>
            <a:pPr algn="just">
              <a:defRPr/>
            </a:pP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aplica aos servidores que ingressarem após a criação do RPC ou aos que optarem.</a:t>
            </a:r>
          </a:p>
          <a:p>
            <a:pPr algn="just" eaLnBrk="1" hangingPunct="1">
              <a:defRPr/>
            </a:pP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B1B18F9-3D20-4DD4-A792-E6F3E353499E}"/>
              </a:ext>
            </a:extLst>
          </p:cNvPr>
          <p:cNvSpPr txBox="1"/>
          <p:nvPr/>
        </p:nvSpPr>
        <p:spPr>
          <a:xfrm>
            <a:off x="-1" y="-11017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Previdência Complementar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5E6B9F2-8DD1-45B5-88C4-C91580CD3859}"/>
              </a:ext>
            </a:extLst>
          </p:cNvPr>
          <p:cNvSpPr txBox="1"/>
          <p:nvPr/>
        </p:nvSpPr>
        <p:spPr>
          <a:xfrm>
            <a:off x="8117237" y="545211"/>
            <a:ext cx="2967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12/11/2020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FE6007C-6E1C-4FFA-883E-6F6407EEC59D}"/>
              </a:ext>
            </a:extLst>
          </p:cNvPr>
          <p:cNvSpPr txBox="1"/>
          <p:nvPr/>
        </p:nvSpPr>
        <p:spPr>
          <a:xfrm>
            <a:off x="198267" y="5437079"/>
            <a:ext cx="98385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Instituir no prazo de 2 anos da promulgação da emenda. </a:t>
            </a:r>
          </a:p>
        </p:txBody>
      </p:sp>
    </p:spTree>
    <p:extLst>
      <p:ext uri="{BB962C8B-B14F-4D97-AF65-F5344CB8AC3E}">
        <p14:creationId xmlns:p14="http://schemas.microsoft.com/office/powerpoint/2010/main" val="159774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id="{E7833C77-6AAF-424A-9522-A8F91FA31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65" y="16339"/>
            <a:ext cx="1190926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fazer?</a:t>
            </a:r>
          </a:p>
          <a:p>
            <a:pPr algn="just">
              <a:defRPr/>
            </a:pP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Orientar os gestores e servidores envolvidos;</a:t>
            </a:r>
          </a:p>
          <a:p>
            <a:pPr algn="just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Analisar e avaliar as características de contratação, remuneração, carreiras e salários dos servidores;</a:t>
            </a:r>
          </a:p>
          <a:p>
            <a:pPr algn="just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Elaborar Estudo Técnico de Viabilidade Econômica, Financeira e Atuarial (é vantajoso? Qual modelo?);</a:t>
            </a:r>
          </a:p>
          <a:p>
            <a:pPr algn="just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Elaborar Projetos de Lei (criando o RPC e adequando outras)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B1B18F9-3D20-4DD4-A792-E6F3E353499E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Previdência Complementar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5E6B9F2-8DD1-45B5-88C4-C91580CD3859}"/>
              </a:ext>
            </a:extLst>
          </p:cNvPr>
          <p:cNvSpPr txBox="1"/>
          <p:nvPr/>
        </p:nvSpPr>
        <p:spPr>
          <a:xfrm>
            <a:off x="8117237" y="545211"/>
            <a:ext cx="2967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12/11/2020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F67106D-01B8-4B0C-9F9B-2A1E1ECAE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65" y="4938142"/>
            <a:ext cx="1032465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Avaliar e estabelecer processo de seleção, contratação ou instituição de  Entidades administradoras</a:t>
            </a:r>
          </a:p>
          <a:p>
            <a:pPr algn="just">
              <a:defRPr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Educar/capacitar</a:t>
            </a:r>
          </a:p>
        </p:txBody>
      </p:sp>
    </p:spTree>
    <p:extLst>
      <p:ext uri="{BB962C8B-B14F-4D97-AF65-F5344CB8AC3E}">
        <p14:creationId xmlns:p14="http://schemas.microsoft.com/office/powerpoint/2010/main" val="412905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F1D9E57C-7C6D-4E68-8922-95FD9C11383D}"/>
              </a:ext>
            </a:extLst>
          </p:cNvPr>
          <p:cNvSpPr/>
          <p:nvPr/>
        </p:nvSpPr>
        <p:spPr>
          <a:xfrm>
            <a:off x="0" y="0"/>
            <a:ext cx="31191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50EB4471-68DD-485B-B6EE-8355B6E63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94329"/>
            <a:ext cx="1219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7200" b="1" dirty="0">
                <a:solidFill>
                  <a:srgbClr val="0070C0"/>
                </a:solidFill>
                <a:latin typeface="Book Antiqua" panose="02040602050305030304" pitchFamily="18" charset="0"/>
              </a:rPr>
              <a:t>Obrigado!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131F990-2896-429E-80A1-3B052B4D493D}"/>
              </a:ext>
            </a:extLst>
          </p:cNvPr>
          <p:cNvSpPr txBox="1"/>
          <p:nvPr/>
        </p:nvSpPr>
        <p:spPr>
          <a:xfrm>
            <a:off x="3473070" y="3563342"/>
            <a:ext cx="524586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contato@abcprev.com.br</a:t>
            </a:r>
          </a:p>
          <a:p>
            <a:pPr algn="ctr"/>
            <a:r>
              <a:rPr lang="pt-BR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www.youtube.com/</a:t>
            </a:r>
            <a:r>
              <a:rPr lang="pt-BR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abcprev</a:t>
            </a:r>
          </a:p>
        </p:txBody>
      </p:sp>
    </p:spTree>
    <p:extLst>
      <p:ext uri="{BB962C8B-B14F-4D97-AF65-F5344CB8AC3E}">
        <p14:creationId xmlns:p14="http://schemas.microsoft.com/office/powerpoint/2010/main" val="312141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D3CC1C-AC75-42DE-B314-3EFCBC96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59" y="507999"/>
            <a:ext cx="10043689" cy="55230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Assuntos</a:t>
            </a:r>
          </a:p>
          <a:p>
            <a:pPr marL="0" indent="0" algn="just">
              <a:buNone/>
            </a:pPr>
            <a:endParaRPr lang="pt-BR"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vedação de </a:t>
            </a:r>
            <a:r>
              <a:rPr lang="pt-BR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incorporação</a:t>
            </a:r>
          </a:p>
          <a:p>
            <a:pPr algn="just"/>
            <a:r>
              <a:rPr lang="pt-BR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alteração no </a:t>
            </a:r>
            <a:r>
              <a:rPr lang="pt-BR" sz="6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 de benefícios</a:t>
            </a:r>
            <a:endParaRPr lang="pt-BR" sz="6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alteração da </a:t>
            </a:r>
            <a:r>
              <a:rPr lang="pt-BR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alíquota</a:t>
            </a:r>
            <a:endParaRPr lang="pt-BR" sz="6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6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Previdência Complementar</a:t>
            </a:r>
          </a:p>
          <a:p>
            <a:pPr marL="0" indent="0" algn="just">
              <a:buNone/>
            </a:pPr>
            <a:endParaRPr lang="pt-BR"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4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20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D3CC1C-AC75-42DE-B314-3EFCBC96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19" y="142507"/>
            <a:ext cx="11619080" cy="449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39, CF</a:t>
            </a:r>
            <a:endParaRPr lang="pt-BR" sz="5400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9º É </a:t>
            </a:r>
            <a:r>
              <a:rPr lang="pt-BR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vedada a incorporação</a:t>
            </a:r>
            <a:r>
              <a:rPr lang="pt-BR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vantagens de caráter temporário ou vinculadas ao exercício de função de confiança ou de cargo em comissão à remuneração do cargo efetivo.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Direito Adquirido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Art. 13. EC 103/19.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EB3689C-DDF3-4FDB-AACD-32427A39E569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vedação de incorporação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7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D3CC1C-AC75-42DE-B314-3EFCBC96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57" y="180753"/>
            <a:ext cx="11110366" cy="63476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5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Considerações:</a:t>
            </a:r>
            <a:endParaRPr lang="pt-BR" sz="54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regra vinculada ao regime de trabalho;</a:t>
            </a:r>
          </a:p>
          <a:p>
            <a:pPr algn="just">
              <a:spcBef>
                <a:spcPts val="1800"/>
              </a:spcBef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leis locais revogadas;</a:t>
            </a:r>
          </a:p>
          <a:p>
            <a:pPr algn="just">
              <a:spcBef>
                <a:spcPts val="1800"/>
              </a:spcBef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atinge vantagens pessoais, promoções e progressões;</a:t>
            </a:r>
          </a:p>
          <a:p>
            <a:pPr algn="just">
              <a:spcBef>
                <a:spcPts val="1800"/>
              </a:spcBef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altera a base de contribuição </a:t>
            </a:r>
            <a:r>
              <a:rPr lang="pt-BR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(lei local)</a:t>
            </a:r>
            <a:endParaRPr lang="pt-BR" sz="4400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</a:pPr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 593.068, RE 682.537, STF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t-B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2C43F5C-5806-42B1-A308-9F56A36042FE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vedação de incorporação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1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4AA554-BDF8-45C6-A6C8-FBB4AE837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27" y="143948"/>
            <a:ext cx="11684039" cy="67140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9º</a:t>
            </a:r>
            <a:r>
              <a:rPr kumimoji="0" lang="pt-BR" alt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EC 103/19</a:t>
            </a:r>
            <a:endParaRPr lang="pt-BR" altLang="pt-BR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pt-BR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2º O rol de benefícios dos regimes próprios de previdência social fica limitado às </a:t>
            </a:r>
            <a:r>
              <a:rPr lang="pt-BR" altLang="pt-BR" sz="3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aposentadorias e à pensão por morte.</a:t>
            </a:r>
          </a:p>
          <a:p>
            <a:pPr marL="0" indent="0" algn="just">
              <a:buNone/>
            </a:pPr>
            <a:r>
              <a:rPr lang="pt-BR" alt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(...)</a:t>
            </a:r>
          </a:p>
          <a:p>
            <a:pPr marL="0" indent="0" algn="just">
              <a:buNone/>
              <a:tabLst>
                <a:tab pos="9871075" algn="l"/>
              </a:tabLst>
            </a:pPr>
            <a:r>
              <a:rPr lang="pt-BR" altLang="pt-BR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3º Os afastamentos por incapacidade temporária para  o trabalho e o salário-maternidade  serão</a:t>
            </a:r>
            <a:r>
              <a:rPr lang="pt-BR" alt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pagos diretamente</a:t>
            </a:r>
            <a:endParaRPr lang="pt-BR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E50446E2-216F-448C-AE7D-77E6F0451D99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do rol de benefícios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Espaço Reservado para Conteúdo 2">
            <a:extLst>
              <a:ext uri="{FF2B5EF4-FFF2-40B4-BE49-F238E27FC236}">
                <a16:creationId xmlns:a16="http://schemas.microsoft.com/office/drawing/2014/main" id="{4DE91461-C4FE-46F8-97AB-3C86B143298A}"/>
              </a:ext>
            </a:extLst>
          </p:cNvPr>
          <p:cNvSpPr txBox="1">
            <a:spLocks/>
          </p:cNvSpPr>
          <p:nvPr/>
        </p:nvSpPr>
        <p:spPr>
          <a:xfrm>
            <a:off x="169232" y="4889405"/>
            <a:ext cx="9980608" cy="2199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altLang="pt-BR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</a:t>
            </a:r>
            <a:r>
              <a:rPr lang="pt-BR" altLang="pt-BR" sz="39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 federativo</a:t>
            </a:r>
            <a:r>
              <a:rPr lang="pt-BR" altLang="pt-BR" sz="39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não correrão à conta do regime próprio de previdência social ao qual o servidor se vincula.</a:t>
            </a:r>
            <a:endParaRPr lang="pt-BR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8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D48AC-3C9C-40BE-8D6F-354DF013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" y="109024"/>
            <a:ext cx="11003204" cy="1694149"/>
          </a:xfrm>
        </p:spPr>
        <p:txBody>
          <a:bodyPr>
            <a:noAutofit/>
          </a:bodyPr>
          <a:lstStyle/>
          <a:p>
            <a:r>
              <a:rPr lang="pt-BR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nº</a:t>
            </a:r>
            <a:br>
              <a:rPr lang="pt-BR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1.348, 03/12/19</a:t>
            </a:r>
            <a:endParaRPr lang="pt-BR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587D6D-2A8D-456F-8B0C-A5F4CCD1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9" y="2353063"/>
            <a:ext cx="11967328" cy="30128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1º Os Estados, o Distrito Federal e os Municípios terão o prazo até </a:t>
            </a:r>
            <a:r>
              <a:rPr lang="pt-BR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de julho de 2020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adoção das seguintes medidas, em cumprimento das normas constantes da Lei nº 9.717, de 1998, e da Emenda Constitucional nº 103, de 2019:</a:t>
            </a:r>
          </a:p>
          <a:p>
            <a:pPr marL="0" indent="0" algn="just">
              <a:buNone/>
            </a:pP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9333139-7E51-4912-84E2-7137E6D63F8F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alteração do rol de benefícios</a:t>
            </a:r>
            <a:endParaRPr lang="pt-BR" sz="11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778E469-0679-48CD-9D4E-2C53C0E22481}"/>
              </a:ext>
            </a:extLst>
          </p:cNvPr>
          <p:cNvSpPr txBox="1"/>
          <p:nvPr/>
        </p:nvSpPr>
        <p:spPr>
          <a:xfrm>
            <a:off x="107158" y="5355197"/>
            <a:ext cx="85300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n.º 18.084, 29/07/2020    </a:t>
            </a:r>
            <a:r>
              <a:rPr lang="pt-BR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pt-BR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n.º 21.233, 23/09/2020    -</a:t>
            </a:r>
            <a:endParaRPr lang="pt-BR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9A14E12-5283-4E65-A269-266F92397B87}"/>
              </a:ext>
            </a:extLst>
          </p:cNvPr>
          <p:cNvSpPr txBox="1"/>
          <p:nvPr/>
        </p:nvSpPr>
        <p:spPr>
          <a:xfrm>
            <a:off x="7148344" y="5309030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30/09/2020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11221F8-5B68-4C38-8069-48FA72D3B1CF}"/>
              </a:ext>
            </a:extLst>
          </p:cNvPr>
          <p:cNvSpPr txBox="1"/>
          <p:nvPr/>
        </p:nvSpPr>
        <p:spPr>
          <a:xfrm>
            <a:off x="7148343" y="5909195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31/12/2020</a:t>
            </a: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649F0571-BB59-4CE1-AA67-DDB24481E88E}"/>
              </a:ext>
            </a:extLst>
          </p:cNvPr>
          <p:cNvSpPr txBox="1">
            <a:spLocks/>
          </p:cNvSpPr>
          <p:nvPr/>
        </p:nvSpPr>
        <p:spPr>
          <a:xfrm>
            <a:off x="117512" y="1075341"/>
            <a:ext cx="11967328" cy="16941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Secretaria da Previdência - norma exclusiva para o CRP</a:t>
            </a:r>
          </a:p>
        </p:txBody>
      </p:sp>
    </p:spTree>
    <p:extLst>
      <p:ext uri="{BB962C8B-B14F-4D97-AF65-F5344CB8AC3E}">
        <p14:creationId xmlns:p14="http://schemas.microsoft.com/office/powerpoint/2010/main" val="202210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D48AC-3C9C-40BE-8D6F-354DF0132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" y="109024"/>
            <a:ext cx="11003204" cy="1694149"/>
          </a:xfrm>
        </p:spPr>
        <p:txBody>
          <a:bodyPr>
            <a:noAutofit/>
          </a:bodyPr>
          <a:lstStyle/>
          <a:p>
            <a:r>
              <a:rPr lang="pt-BR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nº</a:t>
            </a:r>
            <a:br>
              <a:rPr lang="pt-BR" sz="5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1.348, 03/12/19</a:t>
            </a:r>
            <a:endParaRPr lang="pt-BR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587D6D-2A8D-456F-8B0C-A5F4CCD1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60" y="2012496"/>
            <a:ext cx="11967328" cy="30128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da vigência de norma dispondo sobre a transferência do RPPS para o ente federativo da responsabilidade pelo pagamento dos benefícios de incapacidade temporária para o trabalho, salário-maternidade, salário-família e auxílio-reclusão, para atendimento ao disposto no § 3º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9333139-7E51-4912-84E2-7137E6D63F8F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alteração do rol de benefícios</a:t>
            </a:r>
            <a:endParaRPr lang="pt-BR" sz="11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11221F8-5B68-4C38-8069-48FA72D3B1CF}"/>
              </a:ext>
            </a:extLst>
          </p:cNvPr>
          <p:cNvSpPr txBox="1"/>
          <p:nvPr/>
        </p:nvSpPr>
        <p:spPr>
          <a:xfrm>
            <a:off x="8117237" y="545211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31/12/2020</a:t>
            </a:r>
          </a:p>
        </p:txBody>
      </p:sp>
      <p:sp>
        <p:nvSpPr>
          <p:cNvPr id="10" name="Espaço Reservado para Conteúdo 4">
            <a:extLst>
              <a:ext uri="{FF2B5EF4-FFF2-40B4-BE49-F238E27FC236}">
                <a16:creationId xmlns:a16="http://schemas.microsoft.com/office/drawing/2014/main" id="{496D04F0-23AD-4741-B257-FC8781C1E94E}"/>
              </a:ext>
            </a:extLst>
          </p:cNvPr>
          <p:cNvSpPr txBox="1">
            <a:spLocks/>
          </p:cNvSpPr>
          <p:nvPr/>
        </p:nvSpPr>
        <p:spPr>
          <a:xfrm>
            <a:off x="117512" y="4738751"/>
            <a:ext cx="10117564" cy="23258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9º da EC nº 103, de 2019, no inciso III do art. 1º da Lei nº 9.717, de 1998, e no inciso VI do art. 5º da Portaria MPS nº 204, de 2008.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546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587D6D-2A8D-456F-8B0C-A5F4CCD1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377" y="152836"/>
            <a:ext cx="11835042" cy="4918171"/>
          </a:xfr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9º</a:t>
            </a:r>
            <a:r>
              <a:rPr kumimoji="0" lang="pt-BR" alt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EC 103/19</a:t>
            </a:r>
            <a:endParaRPr kumimoji="0" lang="pt-BR" altLang="pt-BR" sz="5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4º Os Estados, o Distrito Federal e </a:t>
            </a:r>
            <a:r>
              <a:rPr lang="pt-BR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Municípios não poderão estabelecer alíquota inferior à da contribuição dos servidores da União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exceto se demonstrado que o respectivo regime próprio de previdência social não possui déficit atuarial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ser equacionado,  hipótese em que a alíquota não poderá  ser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F9AD6E1-BDB6-45D1-82AB-0C583544FC71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da alíquota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Espaço Reservado para Conteúdo 4">
            <a:extLst>
              <a:ext uri="{FF2B5EF4-FFF2-40B4-BE49-F238E27FC236}">
                <a16:creationId xmlns:a16="http://schemas.microsoft.com/office/drawing/2014/main" id="{1E653FE1-62AF-49F7-879B-8DB0A948275F}"/>
              </a:ext>
            </a:extLst>
          </p:cNvPr>
          <p:cNvSpPr txBox="1">
            <a:spLocks/>
          </p:cNvSpPr>
          <p:nvPr/>
        </p:nvSpPr>
        <p:spPr>
          <a:xfrm>
            <a:off x="195377" y="4879214"/>
            <a:ext cx="10056597" cy="1345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inferior às alíquotas aplicáveis ao Regime Geral de Previdência Social.</a:t>
            </a:r>
          </a:p>
        </p:txBody>
      </p:sp>
    </p:spTree>
    <p:extLst>
      <p:ext uri="{BB962C8B-B14F-4D97-AF65-F5344CB8AC3E}">
        <p14:creationId xmlns:p14="http://schemas.microsoft.com/office/powerpoint/2010/main" val="249633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3587D6D-2A8D-456F-8B0C-A5F4CCD18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360" y="225427"/>
            <a:ext cx="11800441" cy="49181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9º</a:t>
            </a:r>
            <a:r>
              <a:rPr kumimoji="0" lang="pt-BR" altLang="pt-B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EC 103/19</a:t>
            </a:r>
            <a:endParaRPr lang="pt-BR" sz="5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2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deficit</a:t>
            </a:r>
            <a:r>
              <a:rPr lang="pt-BR" sz="32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 superávit</a:t>
            </a:r>
          </a:p>
          <a:p>
            <a:pPr marL="0" indent="0" algn="just">
              <a:buNone/>
            </a:pP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5º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fins do disposto no § 4º, não será considerada como ausência de </a:t>
            </a:r>
            <a:r>
              <a:rPr lang="pt-B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deficit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implementação de segregação da massa de segurados ou a previsão em lei de plano de equacionamento de </a:t>
            </a:r>
            <a:r>
              <a:rPr lang="pt-B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deficit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10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2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obrigatoriedade de lei local</a:t>
            </a:r>
          </a:p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150...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vedado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....aos Estados e Municípios: </a:t>
            </a:r>
          </a:p>
          <a:p>
            <a:pPr marL="0" indent="0" algn="just">
              <a:buNone/>
            </a:pP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exigir ou </a:t>
            </a:r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aumentar tributo sem lei...</a:t>
            </a:r>
          </a:p>
          <a:p>
            <a:pPr marL="0" indent="0" algn="just">
              <a:buNone/>
            </a:pPr>
            <a:r>
              <a:rPr lang="pt-BR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CTN (art. 9º, I)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D2192AA-6C29-4DA3-9983-5B7E54E17846}"/>
              </a:ext>
            </a:extLst>
          </p:cNvPr>
          <p:cNvSpPr/>
          <p:nvPr/>
        </p:nvSpPr>
        <p:spPr>
          <a:xfrm>
            <a:off x="5948048" y="3429000"/>
            <a:ext cx="61558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pt-BR" sz="2400" b="0" cap="none" spc="0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não tiver </a:t>
            </a:r>
            <a:r>
              <a:rPr lang="pt-BR" sz="2400" b="0" cap="none" spc="0" dirty="0" err="1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deficit</a:t>
            </a:r>
            <a:r>
              <a:rPr lang="pt-BR" sz="2400" b="0" cap="none" spc="0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pode manter a alíquota atual?</a:t>
            </a:r>
            <a:endParaRPr lang="pt-BR" sz="4000" b="0" cap="none" spc="0" dirty="0">
              <a:ln w="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51B265D-73C3-4403-84DC-44472279DC34}"/>
              </a:ext>
            </a:extLst>
          </p:cNvPr>
          <p:cNvSpPr txBox="1"/>
          <p:nvPr/>
        </p:nvSpPr>
        <p:spPr>
          <a:xfrm>
            <a:off x="-1" y="0"/>
            <a:ext cx="111103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alteração da alíquota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93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1146</Words>
  <Application>Microsoft Office PowerPoint</Application>
  <PresentationFormat>Widescreen</PresentationFormat>
  <Paragraphs>121</Paragraphs>
  <Slides>18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Arial</vt:lpstr>
      <vt:lpstr>Book Antiqua</vt:lpstr>
      <vt:lpstr>Calibri</vt:lpstr>
      <vt:lpstr>Calibri Light</vt:lpstr>
      <vt:lpstr>Times New Roman</vt:lpstr>
      <vt:lpstr>Tema do Office</vt:lpstr>
      <vt:lpstr>Worksheet</vt:lpstr>
      <vt:lpstr>Obrigações de Estados e Municípios em face da  EC nº 103/19  Douglas Figueiredo APEPREM | 15/10/2020</vt:lpstr>
      <vt:lpstr>Apresentação do PowerPoint</vt:lpstr>
      <vt:lpstr>Apresentação do PowerPoint</vt:lpstr>
      <vt:lpstr>Apresentação do PowerPoint</vt:lpstr>
      <vt:lpstr>Apresentação do PowerPoint</vt:lpstr>
      <vt:lpstr>Portaria nº 1.348, 03/12/19</vt:lpstr>
      <vt:lpstr>Portaria nº 1.348, 03/12/19</vt:lpstr>
      <vt:lpstr>Apresentação do PowerPoint</vt:lpstr>
      <vt:lpstr>Apresentação do PowerPoint</vt:lpstr>
      <vt:lpstr>Apresentação do PowerPoint</vt:lpstr>
      <vt:lpstr>Portaria nº 1.348, 03/12/19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Douglas Figueiredo - SEPREV</cp:lastModifiedBy>
  <cp:revision>21</cp:revision>
  <dcterms:created xsi:type="dcterms:W3CDTF">2020-09-25T15:05:21Z</dcterms:created>
  <dcterms:modified xsi:type="dcterms:W3CDTF">2020-10-07T14:18:04Z</dcterms:modified>
</cp:coreProperties>
</file>