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6539" userDrawn="1">
          <p15:clr>
            <a:srgbClr val="A4A3A4"/>
          </p15:clr>
        </p15:guide>
        <p15:guide id="4" orient="horz" pos="31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>
        <p:scale>
          <a:sx n="82" d="100"/>
          <a:sy n="82" d="100"/>
        </p:scale>
        <p:origin x="643" y="115"/>
      </p:cViewPr>
      <p:guideLst>
        <p:guide pos="6539"/>
        <p:guide orient="horz" pos="31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486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EBFD2-2FFF-4895-8E2C-72CE3B3C83DE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4C800-1361-4828-8516-9545F64C0E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6191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4C800-1361-4828-8516-9545F64C0E9C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7745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4C800-1361-4828-8516-9545F64C0E9C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8700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4C800-1361-4828-8516-9545F64C0E9C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4529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4C800-1361-4828-8516-9545F64C0E9C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677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4C800-1361-4828-8516-9545F64C0E9C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1627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4C800-1361-4828-8516-9545F64C0E9C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7976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4C800-1361-4828-8516-9545F64C0E9C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4400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4C800-1361-4828-8516-9545F64C0E9C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7438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4C800-1361-4828-8516-9545F64C0E9C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4974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4C800-1361-4828-8516-9545F64C0E9C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0900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5C8E-18C9-4D17-BEB0-AA5A56F113D7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1578-3EA4-489F-962B-75511A7F86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9454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5C8E-18C9-4D17-BEB0-AA5A56F113D7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1578-3EA4-489F-962B-75511A7F86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8338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5C8E-18C9-4D17-BEB0-AA5A56F113D7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1578-3EA4-489F-962B-75511A7F86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2640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5C8E-18C9-4D17-BEB0-AA5A56F113D7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1578-3EA4-489F-962B-75511A7F86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3893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5C8E-18C9-4D17-BEB0-AA5A56F113D7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1578-3EA4-489F-962B-75511A7F86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9315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5C8E-18C9-4D17-BEB0-AA5A56F113D7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1578-3EA4-489F-962B-75511A7F86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6981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5C8E-18C9-4D17-BEB0-AA5A56F113D7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1578-3EA4-489F-962B-75511A7F86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1538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5C8E-18C9-4D17-BEB0-AA5A56F113D7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1578-3EA4-489F-962B-75511A7F86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352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5C8E-18C9-4D17-BEB0-AA5A56F113D7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1578-3EA4-489F-962B-75511A7F86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1615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5C8E-18C9-4D17-BEB0-AA5A56F113D7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1578-3EA4-489F-962B-75511A7F86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3137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5C8E-18C9-4D17-BEB0-AA5A56F113D7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D1578-3EA4-489F-962B-75511A7F86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9470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35C8E-18C9-4D17-BEB0-AA5A56F113D7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D1578-3EA4-489F-962B-75511A7F86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141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10365" y="0"/>
            <a:ext cx="1162556" cy="1015999"/>
          </a:xfrm>
        </p:spPr>
        <p:txBody>
          <a:bodyPr>
            <a:normAutofit fontScale="90000"/>
          </a:bodyPr>
          <a:lstStyle/>
          <a:p>
            <a:r>
              <a:rPr lang="pt-BR" sz="2700" dirty="0"/>
              <a:t>respiro</a:t>
            </a:r>
            <a:br>
              <a:rPr lang="pt-BR" sz="2700" dirty="0"/>
            </a:br>
            <a:r>
              <a:rPr lang="pt-BR" sz="2700" dirty="0" err="1"/>
              <a:t>respiro</a:t>
            </a:r>
            <a:br>
              <a:rPr lang="pt-BR" sz="2700" dirty="0"/>
            </a:br>
            <a:r>
              <a:rPr lang="pt-BR" sz="2700" dirty="0" err="1"/>
              <a:t>respiro</a:t>
            </a:r>
            <a:endParaRPr lang="pt-BR" sz="27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18893" y="5461581"/>
            <a:ext cx="2060772" cy="848581"/>
          </a:xfrm>
        </p:spPr>
        <p:txBody>
          <a:bodyPr>
            <a:normAutofit/>
          </a:bodyPr>
          <a:lstStyle/>
          <a:p>
            <a:r>
              <a:rPr lang="pt-BR" dirty="0" err="1"/>
              <a:t>ImagemLIBRAS</a:t>
            </a:r>
            <a:endParaRPr lang="pt-BR" dirty="0"/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0212149" y="4945316"/>
            <a:ext cx="2060772" cy="848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err="1"/>
              <a:t>ImagemLIBRAS</a:t>
            </a:r>
            <a:endParaRPr lang="pt-BR" dirty="0"/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10235077" y="6009419"/>
            <a:ext cx="2060772" cy="848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err="1"/>
              <a:t>ImagemLIBRAS</a:t>
            </a:r>
            <a:endParaRPr lang="pt-BR" dirty="0"/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10235077" y="6525684"/>
            <a:ext cx="2060772" cy="848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err="1"/>
              <a:t>ImagemLIBRAS</a:t>
            </a: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BA8B087-751A-4F4B-BD1A-A79070187A45}"/>
              </a:ext>
            </a:extLst>
          </p:cNvPr>
          <p:cNvSpPr txBox="1"/>
          <p:nvPr/>
        </p:nvSpPr>
        <p:spPr>
          <a:xfrm>
            <a:off x="594448" y="1962925"/>
            <a:ext cx="826963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Política de informações junto ao RPPS</a:t>
            </a:r>
          </a:p>
          <a:p>
            <a:r>
              <a:rPr lang="pt-BR" sz="2400" dirty="0">
                <a:solidFill>
                  <a:srgbClr val="FF0000"/>
                </a:solidFill>
              </a:rPr>
              <a:t>Principais pontos e desafios da Lei Geral de Proteção de Dados Pessoais (“LGPD”) </a:t>
            </a:r>
          </a:p>
          <a:p>
            <a:endParaRPr lang="pt-BR" sz="2400" dirty="0"/>
          </a:p>
          <a:p>
            <a:endParaRPr lang="pt-BR" sz="2400" b="1" dirty="0"/>
          </a:p>
          <a:p>
            <a:endParaRPr lang="pt-BR" sz="2400" b="1" dirty="0"/>
          </a:p>
          <a:p>
            <a:r>
              <a:rPr lang="pt-BR" sz="2400" b="1" dirty="0"/>
              <a:t>Caio César de Oliveira </a:t>
            </a:r>
            <a:r>
              <a:rPr lang="pt-BR" sz="2400" dirty="0"/>
              <a:t>|@</a:t>
            </a:r>
            <a:r>
              <a:rPr lang="pt-BR" sz="2400" dirty="0" err="1"/>
              <a:t>oliveiracaiocesar</a:t>
            </a:r>
            <a:endParaRPr lang="pt-BR" sz="2400" dirty="0"/>
          </a:p>
          <a:p>
            <a:r>
              <a:rPr lang="pt-BR" sz="2400" dirty="0"/>
              <a:t>Advogado com atuação especializada em Direito Digital</a:t>
            </a:r>
          </a:p>
          <a:p>
            <a:r>
              <a:rPr lang="pt-BR" sz="2400" dirty="0"/>
              <a:t>Mestre em Direito pela USP</a:t>
            </a:r>
          </a:p>
        </p:txBody>
      </p:sp>
    </p:spTree>
    <p:extLst>
      <p:ext uri="{BB962C8B-B14F-4D97-AF65-F5344CB8AC3E}">
        <p14:creationId xmlns:p14="http://schemas.microsoft.com/office/powerpoint/2010/main" val="1822685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10365" y="0"/>
            <a:ext cx="1162556" cy="1015999"/>
          </a:xfrm>
        </p:spPr>
        <p:txBody>
          <a:bodyPr>
            <a:normAutofit fontScale="90000"/>
          </a:bodyPr>
          <a:lstStyle/>
          <a:p>
            <a:r>
              <a:rPr lang="pt-BR" sz="2700" dirty="0"/>
              <a:t>respiro</a:t>
            </a:r>
            <a:br>
              <a:rPr lang="pt-BR" sz="2700" dirty="0"/>
            </a:br>
            <a:r>
              <a:rPr lang="pt-BR" sz="2700" dirty="0" err="1"/>
              <a:t>respiro</a:t>
            </a:r>
            <a:br>
              <a:rPr lang="pt-BR" sz="2700" dirty="0"/>
            </a:br>
            <a:r>
              <a:rPr lang="pt-BR" sz="2700" dirty="0" err="1"/>
              <a:t>respiro</a:t>
            </a:r>
            <a:endParaRPr lang="pt-BR" sz="27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18893" y="5461581"/>
            <a:ext cx="2060772" cy="848581"/>
          </a:xfrm>
        </p:spPr>
        <p:txBody>
          <a:bodyPr>
            <a:normAutofit/>
          </a:bodyPr>
          <a:lstStyle/>
          <a:p>
            <a:r>
              <a:rPr lang="pt-BR" dirty="0" err="1"/>
              <a:t>ImagemLIBRAS</a:t>
            </a:r>
            <a:endParaRPr lang="pt-BR" dirty="0"/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0212149" y="4945316"/>
            <a:ext cx="2060772" cy="848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err="1"/>
              <a:t>ImagemLIBRAS</a:t>
            </a:r>
            <a:endParaRPr lang="pt-BR" dirty="0"/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10235077" y="6009419"/>
            <a:ext cx="2060772" cy="848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err="1"/>
              <a:t>ImagemLIBRAS</a:t>
            </a:r>
            <a:endParaRPr lang="pt-BR" dirty="0"/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10235077" y="6525684"/>
            <a:ext cx="2060772" cy="848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err="1"/>
              <a:t>ImagemLIBRAS</a:t>
            </a: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4B6AFE5-C1FB-457B-BB10-37A825F8202D}"/>
              </a:ext>
            </a:extLst>
          </p:cNvPr>
          <p:cNvSpPr txBox="1"/>
          <p:nvPr/>
        </p:nvSpPr>
        <p:spPr>
          <a:xfrm>
            <a:off x="1026368" y="2080726"/>
            <a:ext cx="52344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/>
              <a:t>Obrigado!</a:t>
            </a:r>
          </a:p>
          <a:p>
            <a:r>
              <a:rPr lang="pt-BR" sz="4400" dirty="0"/>
              <a:t>Caio César de Oliveira</a:t>
            </a:r>
          </a:p>
          <a:p>
            <a:r>
              <a:rPr lang="pt-BR" sz="4400" dirty="0"/>
              <a:t>@oliveiracaiocesar </a:t>
            </a:r>
          </a:p>
        </p:txBody>
      </p:sp>
    </p:spTree>
    <p:extLst>
      <p:ext uri="{BB962C8B-B14F-4D97-AF65-F5344CB8AC3E}">
        <p14:creationId xmlns:p14="http://schemas.microsoft.com/office/powerpoint/2010/main" val="1267114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10365" y="0"/>
            <a:ext cx="1162556" cy="1015999"/>
          </a:xfrm>
        </p:spPr>
        <p:txBody>
          <a:bodyPr>
            <a:normAutofit fontScale="90000"/>
          </a:bodyPr>
          <a:lstStyle/>
          <a:p>
            <a:r>
              <a:rPr lang="pt-BR" sz="2700" dirty="0"/>
              <a:t>respiro</a:t>
            </a:r>
            <a:br>
              <a:rPr lang="pt-BR" sz="2700" dirty="0"/>
            </a:br>
            <a:r>
              <a:rPr lang="pt-BR" sz="2700" dirty="0" err="1"/>
              <a:t>respiro</a:t>
            </a:r>
            <a:br>
              <a:rPr lang="pt-BR" sz="2700" dirty="0"/>
            </a:br>
            <a:r>
              <a:rPr lang="pt-BR" sz="2700" dirty="0" err="1"/>
              <a:t>respiro</a:t>
            </a:r>
            <a:endParaRPr lang="pt-BR" sz="27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18893" y="5461581"/>
            <a:ext cx="2060772" cy="848581"/>
          </a:xfrm>
        </p:spPr>
        <p:txBody>
          <a:bodyPr>
            <a:normAutofit/>
          </a:bodyPr>
          <a:lstStyle/>
          <a:p>
            <a:r>
              <a:rPr lang="pt-BR" dirty="0" err="1"/>
              <a:t>ImagemLIBRAS</a:t>
            </a:r>
            <a:endParaRPr lang="pt-BR" dirty="0"/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0212149" y="4945316"/>
            <a:ext cx="2060772" cy="848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err="1"/>
              <a:t>ImagemLIBRAS</a:t>
            </a:r>
            <a:endParaRPr lang="pt-BR" dirty="0"/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10235077" y="6009419"/>
            <a:ext cx="2060772" cy="848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err="1"/>
              <a:t>ImagemLIBRAS</a:t>
            </a:r>
            <a:endParaRPr lang="pt-BR" dirty="0"/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10235077" y="6525684"/>
            <a:ext cx="2060772" cy="848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err="1"/>
              <a:t>ImagemLIBRAS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5143D2E-095C-4713-846A-E4C246B2FB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51" y="507999"/>
            <a:ext cx="7146075" cy="5099699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06492062-1D03-4F50-A91C-455B7A972F99}"/>
              </a:ext>
            </a:extLst>
          </p:cNvPr>
          <p:cNvSpPr txBox="1"/>
          <p:nvPr/>
        </p:nvSpPr>
        <p:spPr>
          <a:xfrm>
            <a:off x="578751" y="5885871"/>
            <a:ext cx="61908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ea typeface="Cambria" panose="02040503050406030204" pitchFamily="18" charset="0"/>
              </a:rPr>
              <a:t>Vivemos em um </a:t>
            </a:r>
            <a:r>
              <a:rPr lang="pt-BR" b="1" dirty="0">
                <a:latin typeface="Times New Roman" panose="02020603050405020304" pitchFamily="18" charset="0"/>
                <a:ea typeface="Cambria" panose="02040503050406030204" pitchFamily="18" charset="0"/>
              </a:rPr>
              <a:t>mundo </a:t>
            </a:r>
            <a:r>
              <a:rPr lang="pt-BR" b="1" dirty="0" err="1">
                <a:latin typeface="Times New Roman" panose="02020603050405020304" pitchFamily="18" charset="0"/>
                <a:ea typeface="Cambria" panose="02040503050406030204" pitchFamily="18" charset="0"/>
              </a:rPr>
              <a:t>hiperconectado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6232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10365" y="0"/>
            <a:ext cx="1162556" cy="1015999"/>
          </a:xfrm>
        </p:spPr>
        <p:txBody>
          <a:bodyPr>
            <a:normAutofit fontScale="90000"/>
          </a:bodyPr>
          <a:lstStyle/>
          <a:p>
            <a:r>
              <a:rPr lang="pt-BR" sz="2700" dirty="0"/>
              <a:t>respiro</a:t>
            </a:r>
            <a:br>
              <a:rPr lang="pt-BR" sz="2700" dirty="0"/>
            </a:br>
            <a:r>
              <a:rPr lang="pt-BR" sz="2700" dirty="0" err="1"/>
              <a:t>respiro</a:t>
            </a:r>
            <a:br>
              <a:rPr lang="pt-BR" sz="2700" dirty="0"/>
            </a:br>
            <a:r>
              <a:rPr lang="pt-BR" sz="2700" dirty="0" err="1"/>
              <a:t>respiro</a:t>
            </a:r>
            <a:endParaRPr lang="pt-BR" sz="27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18893" y="5461581"/>
            <a:ext cx="2060772" cy="848581"/>
          </a:xfrm>
        </p:spPr>
        <p:txBody>
          <a:bodyPr>
            <a:normAutofit/>
          </a:bodyPr>
          <a:lstStyle/>
          <a:p>
            <a:r>
              <a:rPr lang="pt-BR" dirty="0" err="1"/>
              <a:t>ImagemLIBRAS</a:t>
            </a:r>
            <a:endParaRPr lang="pt-BR" dirty="0"/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0212149" y="4945316"/>
            <a:ext cx="2060772" cy="848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err="1"/>
              <a:t>ImagemLIBRAS</a:t>
            </a:r>
            <a:endParaRPr lang="pt-BR" dirty="0"/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10235077" y="6009419"/>
            <a:ext cx="2060772" cy="848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err="1"/>
              <a:t>ImagemLIBRAS</a:t>
            </a:r>
            <a:endParaRPr lang="pt-BR" dirty="0"/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10235077" y="6525684"/>
            <a:ext cx="2060772" cy="848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err="1"/>
              <a:t>ImagemLIBRAS</a:t>
            </a:r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B6825C3-7DAA-405A-8B92-27D33EC2AC0F}"/>
              </a:ext>
            </a:extLst>
          </p:cNvPr>
          <p:cNvSpPr txBox="1"/>
          <p:nvPr/>
        </p:nvSpPr>
        <p:spPr>
          <a:xfrm>
            <a:off x="1117341" y="1179064"/>
            <a:ext cx="69722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Lei </a:t>
            </a:r>
            <a:r>
              <a:rPr lang="en-US" sz="2800" dirty="0" err="1">
                <a:highlight>
                  <a:srgbClr val="FFFF00"/>
                </a:highlight>
              </a:rPr>
              <a:t>Geral</a:t>
            </a:r>
            <a:r>
              <a:rPr lang="en-US" sz="2800" dirty="0"/>
              <a:t> de </a:t>
            </a:r>
            <a:r>
              <a:rPr lang="en-US" sz="2800" dirty="0" err="1"/>
              <a:t>Proteção</a:t>
            </a:r>
            <a:r>
              <a:rPr lang="en-US" sz="2800" dirty="0"/>
              <a:t> de Dados</a:t>
            </a:r>
            <a:br>
              <a:rPr lang="en-US" sz="2800" dirty="0"/>
            </a:br>
            <a:r>
              <a:rPr lang="en-US" sz="2800" dirty="0"/>
              <a:t>(Lei 13.709/18)</a:t>
            </a:r>
            <a:endParaRPr lang="pt-BR" sz="28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CC997FF-CAA5-49E2-90E8-6E0A54CF113A}"/>
              </a:ext>
            </a:extLst>
          </p:cNvPr>
          <p:cNvSpPr txBox="1"/>
          <p:nvPr/>
        </p:nvSpPr>
        <p:spPr>
          <a:xfrm>
            <a:off x="1117342" y="2318721"/>
            <a:ext cx="716824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cs typeface="Times New Roman" panose="02020603050405020304" pitchFamily="18" charset="0"/>
              </a:rPr>
              <a:t>Objetivos: </a:t>
            </a:r>
          </a:p>
          <a:p>
            <a:pPr marL="285658" indent="-285658">
              <a:buFontTx/>
              <a:buChar char="-"/>
            </a:pPr>
            <a:endParaRPr lang="pt-BR" u="sng" dirty="0">
              <a:cs typeface="Times New Roman" panose="02020603050405020304" pitchFamily="18" charset="0"/>
            </a:endParaRPr>
          </a:p>
          <a:p>
            <a:pPr marL="285658" indent="-285658">
              <a:buFontTx/>
              <a:buChar char="-"/>
            </a:pPr>
            <a:r>
              <a:rPr lang="pt-BR" dirty="0">
                <a:cs typeface="Times New Roman" panose="02020603050405020304" pitchFamily="18" charset="0"/>
              </a:rPr>
              <a:t>Direito à privacidade </a:t>
            </a:r>
            <a:br>
              <a:rPr lang="pt-BR" dirty="0">
                <a:cs typeface="Times New Roman" panose="02020603050405020304" pitchFamily="18" charset="0"/>
              </a:rPr>
            </a:br>
            <a:endParaRPr lang="pt-BR" dirty="0">
              <a:cs typeface="Times New Roman" panose="02020603050405020304" pitchFamily="18" charset="0"/>
            </a:endParaRPr>
          </a:p>
          <a:p>
            <a:pPr marL="285658" indent="-285658">
              <a:buFontTx/>
              <a:buChar char="-"/>
            </a:pPr>
            <a:r>
              <a:rPr lang="pt-BR" dirty="0">
                <a:cs typeface="Times New Roman" panose="02020603050405020304" pitchFamily="18" charset="0"/>
              </a:rPr>
              <a:t>Regras claras para empresas</a:t>
            </a:r>
            <a:br>
              <a:rPr lang="pt-BR" dirty="0">
                <a:cs typeface="Times New Roman" panose="02020603050405020304" pitchFamily="18" charset="0"/>
              </a:rPr>
            </a:br>
            <a:endParaRPr lang="pt-BR" dirty="0">
              <a:cs typeface="Times New Roman" panose="02020603050405020304" pitchFamily="18" charset="0"/>
            </a:endParaRPr>
          </a:p>
          <a:p>
            <a:pPr marL="285658" indent="-285658">
              <a:buFontTx/>
              <a:buChar char="-"/>
            </a:pPr>
            <a:r>
              <a:rPr lang="pt-BR" dirty="0">
                <a:cs typeface="Times New Roman" panose="02020603050405020304" pitchFamily="18" charset="0"/>
              </a:rPr>
              <a:t>Promover desenvolvimento</a:t>
            </a:r>
            <a:br>
              <a:rPr lang="pt-BR" dirty="0">
                <a:cs typeface="Times New Roman" panose="02020603050405020304" pitchFamily="18" charset="0"/>
              </a:rPr>
            </a:br>
            <a:r>
              <a:rPr lang="pt-BR" dirty="0">
                <a:cs typeface="Times New Roman" panose="02020603050405020304" pitchFamily="18" charset="0"/>
              </a:rPr>
              <a:t> </a:t>
            </a:r>
          </a:p>
          <a:p>
            <a:pPr marL="285658" indent="-285658">
              <a:buFontTx/>
              <a:buChar char="-"/>
            </a:pPr>
            <a:r>
              <a:rPr lang="pt-BR" dirty="0">
                <a:cs typeface="Times New Roman" panose="02020603050405020304" pitchFamily="18" charset="0"/>
              </a:rPr>
              <a:t>Fortalecer a confiança</a:t>
            </a:r>
            <a:br>
              <a:rPr lang="pt-BR" dirty="0">
                <a:cs typeface="Times New Roman" panose="02020603050405020304" pitchFamily="18" charset="0"/>
              </a:rPr>
            </a:br>
            <a:endParaRPr lang="pt-BR" dirty="0">
              <a:cs typeface="Times New Roman" panose="02020603050405020304" pitchFamily="18" charset="0"/>
            </a:endParaRPr>
          </a:p>
          <a:p>
            <a:pPr marL="285658" indent="-285658">
              <a:buFontTx/>
              <a:buChar char="-"/>
            </a:pPr>
            <a:r>
              <a:rPr lang="pt-BR" dirty="0">
                <a:cs typeface="Times New Roman" panose="02020603050405020304" pitchFamily="18" charset="0"/>
              </a:rPr>
              <a:t>Segurança Jurídica</a:t>
            </a:r>
          </a:p>
        </p:txBody>
      </p:sp>
    </p:spTree>
    <p:extLst>
      <p:ext uri="{BB962C8B-B14F-4D97-AF65-F5344CB8AC3E}">
        <p14:creationId xmlns:p14="http://schemas.microsoft.com/office/powerpoint/2010/main" val="760720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10365" y="0"/>
            <a:ext cx="1162556" cy="1015999"/>
          </a:xfrm>
        </p:spPr>
        <p:txBody>
          <a:bodyPr>
            <a:normAutofit fontScale="90000"/>
          </a:bodyPr>
          <a:lstStyle/>
          <a:p>
            <a:r>
              <a:rPr lang="pt-BR" sz="2700" dirty="0"/>
              <a:t>respiro</a:t>
            </a:r>
            <a:br>
              <a:rPr lang="pt-BR" sz="2700" dirty="0"/>
            </a:br>
            <a:r>
              <a:rPr lang="pt-BR" sz="2700" dirty="0" err="1"/>
              <a:t>respiro</a:t>
            </a:r>
            <a:br>
              <a:rPr lang="pt-BR" sz="2700" dirty="0"/>
            </a:br>
            <a:r>
              <a:rPr lang="pt-BR" sz="2700" dirty="0" err="1"/>
              <a:t>respiro</a:t>
            </a:r>
            <a:endParaRPr lang="pt-BR" sz="27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18893" y="5461581"/>
            <a:ext cx="2060772" cy="848581"/>
          </a:xfrm>
        </p:spPr>
        <p:txBody>
          <a:bodyPr>
            <a:normAutofit/>
          </a:bodyPr>
          <a:lstStyle/>
          <a:p>
            <a:r>
              <a:rPr lang="pt-BR" dirty="0" err="1"/>
              <a:t>ImagemLIBRAS</a:t>
            </a:r>
            <a:endParaRPr lang="pt-BR" dirty="0"/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0212149" y="4945316"/>
            <a:ext cx="2060772" cy="848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err="1"/>
              <a:t>ImagemLIBRAS</a:t>
            </a:r>
            <a:endParaRPr lang="pt-BR" dirty="0"/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10235077" y="6009419"/>
            <a:ext cx="2060772" cy="848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err="1"/>
              <a:t>ImagemLIBRAS</a:t>
            </a:r>
            <a:endParaRPr lang="pt-BR" dirty="0"/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10235077" y="6525684"/>
            <a:ext cx="2060772" cy="848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err="1"/>
              <a:t>ImagemLIBRAS</a:t>
            </a:r>
            <a:endParaRPr lang="pt-BR" dirty="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10408764-7768-4CFA-9FF8-CD3F962F3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654" y="1371802"/>
            <a:ext cx="7456595" cy="3318185"/>
          </a:xfrm>
          <a:custGeom>
            <a:avLst/>
            <a:gdLst/>
            <a:ahLst/>
            <a:cxnLst/>
            <a:rect l="l" t="t" r="r" b="b"/>
            <a:pathLst>
              <a:path w="7345363" h="5761037">
                <a:moveTo>
                  <a:pt x="0" y="0"/>
                </a:moveTo>
                <a:lnTo>
                  <a:pt x="7345363" y="0"/>
                </a:lnTo>
                <a:lnTo>
                  <a:pt x="7345363" y="5761037"/>
                </a:lnTo>
                <a:lnTo>
                  <a:pt x="0" y="576103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91037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10365" y="0"/>
            <a:ext cx="1162556" cy="1015999"/>
          </a:xfrm>
        </p:spPr>
        <p:txBody>
          <a:bodyPr>
            <a:normAutofit fontScale="90000"/>
          </a:bodyPr>
          <a:lstStyle/>
          <a:p>
            <a:r>
              <a:rPr lang="pt-BR" sz="2700" dirty="0"/>
              <a:t>respiro</a:t>
            </a:r>
            <a:br>
              <a:rPr lang="pt-BR" sz="2700" dirty="0"/>
            </a:br>
            <a:r>
              <a:rPr lang="pt-BR" sz="2700" dirty="0" err="1"/>
              <a:t>respiro</a:t>
            </a:r>
            <a:br>
              <a:rPr lang="pt-BR" sz="2700" dirty="0"/>
            </a:br>
            <a:r>
              <a:rPr lang="pt-BR" sz="2700" dirty="0" err="1"/>
              <a:t>respiro</a:t>
            </a:r>
            <a:endParaRPr lang="pt-BR" sz="27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18893" y="5461581"/>
            <a:ext cx="2060772" cy="848581"/>
          </a:xfrm>
        </p:spPr>
        <p:txBody>
          <a:bodyPr>
            <a:normAutofit/>
          </a:bodyPr>
          <a:lstStyle/>
          <a:p>
            <a:r>
              <a:rPr lang="pt-BR" dirty="0" err="1"/>
              <a:t>ImagemLIBRAS</a:t>
            </a:r>
            <a:endParaRPr lang="pt-BR" dirty="0"/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0212149" y="4945316"/>
            <a:ext cx="2060772" cy="848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err="1"/>
              <a:t>ImagemLIBRAS</a:t>
            </a:r>
            <a:endParaRPr lang="pt-BR" dirty="0"/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10235077" y="6009419"/>
            <a:ext cx="2060772" cy="848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err="1"/>
              <a:t>ImagemLIBRAS</a:t>
            </a:r>
            <a:endParaRPr lang="pt-BR" dirty="0"/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10235077" y="6525684"/>
            <a:ext cx="2060772" cy="848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err="1"/>
              <a:t>ImagemLIBRAS</a:t>
            </a:r>
            <a:endParaRPr lang="pt-BR" dirty="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33BCE0AE-8B77-4D5F-8078-86166983D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986" y="1478134"/>
            <a:ext cx="6972072" cy="3294303"/>
          </a:xfrm>
          <a:custGeom>
            <a:avLst/>
            <a:gdLst/>
            <a:ahLst/>
            <a:cxnLst/>
            <a:rect l="l" t="t" r="r" b="b"/>
            <a:pathLst>
              <a:path w="6973888" h="5761037">
                <a:moveTo>
                  <a:pt x="0" y="0"/>
                </a:moveTo>
                <a:lnTo>
                  <a:pt x="6973888" y="0"/>
                </a:lnTo>
                <a:lnTo>
                  <a:pt x="6973888" y="5761037"/>
                </a:lnTo>
                <a:lnTo>
                  <a:pt x="0" y="576103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12475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10365" y="0"/>
            <a:ext cx="1162556" cy="1015999"/>
          </a:xfrm>
        </p:spPr>
        <p:txBody>
          <a:bodyPr>
            <a:normAutofit fontScale="90000"/>
          </a:bodyPr>
          <a:lstStyle/>
          <a:p>
            <a:r>
              <a:rPr lang="pt-BR" sz="2700" dirty="0"/>
              <a:t>respiro</a:t>
            </a:r>
            <a:br>
              <a:rPr lang="pt-BR" sz="2700" dirty="0"/>
            </a:br>
            <a:r>
              <a:rPr lang="pt-BR" sz="2700" dirty="0" err="1"/>
              <a:t>respiro</a:t>
            </a:r>
            <a:br>
              <a:rPr lang="pt-BR" sz="2700" dirty="0"/>
            </a:br>
            <a:r>
              <a:rPr lang="pt-BR" sz="2700" dirty="0" err="1"/>
              <a:t>respiro</a:t>
            </a:r>
            <a:endParaRPr lang="pt-BR" sz="27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18893" y="5461581"/>
            <a:ext cx="2060772" cy="848581"/>
          </a:xfrm>
        </p:spPr>
        <p:txBody>
          <a:bodyPr>
            <a:normAutofit/>
          </a:bodyPr>
          <a:lstStyle/>
          <a:p>
            <a:r>
              <a:rPr lang="pt-BR" dirty="0" err="1"/>
              <a:t>ImagemLIBRAS</a:t>
            </a:r>
            <a:endParaRPr lang="pt-BR" dirty="0"/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0212149" y="4945316"/>
            <a:ext cx="2060772" cy="848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err="1"/>
              <a:t>ImagemLIBRAS</a:t>
            </a:r>
            <a:endParaRPr lang="pt-BR" dirty="0"/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10235077" y="6009419"/>
            <a:ext cx="2060772" cy="848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err="1"/>
              <a:t>ImagemLIBRAS</a:t>
            </a:r>
            <a:endParaRPr lang="pt-BR" dirty="0"/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10235077" y="6525684"/>
            <a:ext cx="2060772" cy="848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err="1"/>
              <a:t>ImagemLIBRAS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C478B76-F47D-4579-8FAB-7D14282B26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45"/>
          <a:stretch/>
        </p:blipFill>
        <p:spPr>
          <a:xfrm>
            <a:off x="73084" y="769135"/>
            <a:ext cx="9554724" cy="4945316"/>
          </a:xfrm>
          <a:custGeom>
            <a:avLst/>
            <a:gdLst/>
            <a:ahLst/>
            <a:cxnLst/>
            <a:rect l="l" t="t" r="r" b="b"/>
            <a:pathLst>
              <a:path w="12192000" h="6310312">
                <a:moveTo>
                  <a:pt x="0" y="0"/>
                </a:moveTo>
                <a:lnTo>
                  <a:pt x="12192000" y="0"/>
                </a:lnTo>
                <a:lnTo>
                  <a:pt x="12192000" y="6310312"/>
                </a:lnTo>
                <a:lnTo>
                  <a:pt x="0" y="631031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72621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10365" y="0"/>
            <a:ext cx="1162556" cy="1015999"/>
          </a:xfrm>
        </p:spPr>
        <p:txBody>
          <a:bodyPr>
            <a:normAutofit fontScale="90000"/>
          </a:bodyPr>
          <a:lstStyle/>
          <a:p>
            <a:r>
              <a:rPr lang="pt-BR" sz="2700" dirty="0"/>
              <a:t>respiro</a:t>
            </a:r>
            <a:br>
              <a:rPr lang="pt-BR" sz="2700" dirty="0"/>
            </a:br>
            <a:r>
              <a:rPr lang="pt-BR" sz="2700" dirty="0" err="1"/>
              <a:t>respiro</a:t>
            </a:r>
            <a:br>
              <a:rPr lang="pt-BR" sz="2700" dirty="0"/>
            </a:br>
            <a:r>
              <a:rPr lang="pt-BR" sz="2700" dirty="0" err="1"/>
              <a:t>respiro</a:t>
            </a:r>
            <a:endParaRPr lang="pt-BR" sz="27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18893" y="5461581"/>
            <a:ext cx="2060772" cy="848581"/>
          </a:xfrm>
        </p:spPr>
        <p:txBody>
          <a:bodyPr>
            <a:normAutofit/>
          </a:bodyPr>
          <a:lstStyle/>
          <a:p>
            <a:r>
              <a:rPr lang="pt-BR" dirty="0" err="1"/>
              <a:t>ImagemLIBRAS</a:t>
            </a:r>
            <a:endParaRPr lang="pt-BR" dirty="0"/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0212149" y="4945316"/>
            <a:ext cx="2060772" cy="848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err="1"/>
              <a:t>ImagemLIBRAS</a:t>
            </a:r>
            <a:endParaRPr lang="pt-BR" dirty="0"/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10235077" y="6009419"/>
            <a:ext cx="2060772" cy="848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err="1"/>
              <a:t>ImagemLIBRAS</a:t>
            </a:r>
            <a:endParaRPr lang="pt-BR" dirty="0"/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10235077" y="6525684"/>
            <a:ext cx="2060772" cy="848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err="1"/>
              <a:t>ImagemLIBRAS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7A97F1D-705F-4EEA-BBAC-A93E597A8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954" y="1659356"/>
            <a:ext cx="9574881" cy="353928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3AE7D17-0994-4ACF-9552-9DCD5E503C4F}"/>
              </a:ext>
            </a:extLst>
          </p:cNvPr>
          <p:cNvSpPr txBox="1"/>
          <p:nvPr/>
        </p:nvSpPr>
        <p:spPr>
          <a:xfrm>
            <a:off x="589936" y="714345"/>
            <a:ext cx="550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Bases legais</a:t>
            </a:r>
          </a:p>
        </p:txBody>
      </p:sp>
    </p:spTree>
    <p:extLst>
      <p:ext uri="{BB962C8B-B14F-4D97-AF65-F5344CB8AC3E}">
        <p14:creationId xmlns:p14="http://schemas.microsoft.com/office/powerpoint/2010/main" val="4192698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10365" y="0"/>
            <a:ext cx="1162556" cy="1015999"/>
          </a:xfrm>
        </p:spPr>
        <p:txBody>
          <a:bodyPr>
            <a:normAutofit fontScale="90000"/>
          </a:bodyPr>
          <a:lstStyle/>
          <a:p>
            <a:r>
              <a:rPr lang="pt-BR" sz="2700" dirty="0"/>
              <a:t>respiro</a:t>
            </a:r>
            <a:br>
              <a:rPr lang="pt-BR" sz="2700" dirty="0"/>
            </a:br>
            <a:r>
              <a:rPr lang="pt-BR" sz="2700" dirty="0" err="1"/>
              <a:t>respiro</a:t>
            </a:r>
            <a:br>
              <a:rPr lang="pt-BR" sz="2700" dirty="0"/>
            </a:br>
            <a:r>
              <a:rPr lang="pt-BR" sz="2700" dirty="0" err="1"/>
              <a:t>respiro</a:t>
            </a:r>
            <a:endParaRPr lang="pt-BR" sz="27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18893" y="5461581"/>
            <a:ext cx="2060772" cy="848581"/>
          </a:xfrm>
        </p:spPr>
        <p:txBody>
          <a:bodyPr>
            <a:normAutofit/>
          </a:bodyPr>
          <a:lstStyle/>
          <a:p>
            <a:r>
              <a:rPr lang="pt-BR" dirty="0" err="1"/>
              <a:t>ImagemLIBRAS</a:t>
            </a:r>
            <a:endParaRPr lang="pt-BR" dirty="0"/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0212149" y="4945316"/>
            <a:ext cx="2060772" cy="848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err="1"/>
              <a:t>ImagemLIBRAS</a:t>
            </a:r>
            <a:endParaRPr lang="pt-BR" dirty="0"/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10235077" y="6009419"/>
            <a:ext cx="2060772" cy="848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err="1"/>
              <a:t>ImagemLIBRAS</a:t>
            </a:r>
            <a:endParaRPr lang="pt-BR" dirty="0"/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10235077" y="6525684"/>
            <a:ext cx="2060772" cy="848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err="1"/>
              <a:t>ImagemLIBRAS</a:t>
            </a: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9FA3899-A170-4100-90BA-7F404F5D3352}"/>
              </a:ext>
            </a:extLst>
          </p:cNvPr>
          <p:cNvSpPr txBox="1"/>
          <p:nvPr/>
        </p:nvSpPr>
        <p:spPr>
          <a:xfrm>
            <a:off x="989045" y="1015999"/>
            <a:ext cx="40494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Conceitos importantes:</a:t>
            </a:r>
          </a:p>
          <a:p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/>
              <a:t>Titular </a:t>
            </a:r>
          </a:p>
          <a:p>
            <a:pPr marL="285750" indent="-285750">
              <a:buFontTx/>
              <a:buChar char="-"/>
            </a:pPr>
            <a:r>
              <a:rPr lang="pt-BR" dirty="0"/>
              <a:t>Controlador </a:t>
            </a:r>
          </a:p>
          <a:p>
            <a:pPr marL="285750" indent="-285750">
              <a:buFontTx/>
              <a:buChar char="-"/>
            </a:pPr>
            <a:r>
              <a:rPr lang="pt-BR" dirty="0"/>
              <a:t>Operador </a:t>
            </a:r>
          </a:p>
          <a:p>
            <a:pPr marL="285750" indent="-285750">
              <a:buFontTx/>
              <a:buChar char="-"/>
            </a:pPr>
            <a:r>
              <a:rPr lang="pt-BR" dirty="0"/>
              <a:t>Encarregado  (DPO)</a:t>
            </a:r>
          </a:p>
          <a:p>
            <a:pPr marL="285750" indent="-285750">
              <a:buFontTx/>
              <a:buChar char="-"/>
            </a:pPr>
            <a:r>
              <a:rPr lang="pt-BR" dirty="0"/>
              <a:t>ANPD</a:t>
            </a:r>
          </a:p>
          <a:p>
            <a:endParaRPr lang="pt-BR" dirty="0"/>
          </a:p>
          <a:p>
            <a:r>
              <a:rPr lang="pt-BR" b="1" dirty="0"/>
              <a:t>Direitos dos Titulares:</a:t>
            </a:r>
          </a:p>
          <a:p>
            <a:r>
              <a:rPr lang="pt-BR" dirty="0"/>
              <a:t>Acesso</a:t>
            </a:r>
          </a:p>
          <a:p>
            <a:r>
              <a:rPr lang="pt-BR" dirty="0"/>
              <a:t>Correção </a:t>
            </a:r>
          </a:p>
          <a:p>
            <a:r>
              <a:rPr lang="pt-BR" dirty="0"/>
              <a:t>Eliminação</a:t>
            </a:r>
          </a:p>
          <a:p>
            <a:r>
              <a:rPr lang="pt-BR" dirty="0"/>
              <a:t>Informação sobre o uso compartilhado</a:t>
            </a:r>
          </a:p>
          <a:p>
            <a:r>
              <a:rPr lang="pt-BR" dirty="0"/>
              <a:t>Oposição ao tratamento</a:t>
            </a:r>
          </a:p>
          <a:p>
            <a:r>
              <a:rPr lang="pt-BR" dirty="0"/>
              <a:t>Portabilidade</a:t>
            </a:r>
          </a:p>
          <a:p>
            <a:r>
              <a:rPr lang="pt-BR" dirty="0"/>
              <a:t>(e outros)</a:t>
            </a:r>
          </a:p>
        </p:txBody>
      </p:sp>
    </p:spTree>
    <p:extLst>
      <p:ext uri="{BB962C8B-B14F-4D97-AF65-F5344CB8AC3E}">
        <p14:creationId xmlns:p14="http://schemas.microsoft.com/office/powerpoint/2010/main" val="3528418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10365" y="0"/>
            <a:ext cx="1162556" cy="1015999"/>
          </a:xfrm>
        </p:spPr>
        <p:txBody>
          <a:bodyPr>
            <a:normAutofit fontScale="90000"/>
          </a:bodyPr>
          <a:lstStyle/>
          <a:p>
            <a:r>
              <a:rPr lang="pt-BR" sz="2700" dirty="0"/>
              <a:t>respiro</a:t>
            </a:r>
            <a:br>
              <a:rPr lang="pt-BR" sz="2700" dirty="0"/>
            </a:br>
            <a:r>
              <a:rPr lang="pt-BR" sz="2700" dirty="0" err="1"/>
              <a:t>respiro</a:t>
            </a:r>
            <a:br>
              <a:rPr lang="pt-BR" sz="2700" dirty="0"/>
            </a:br>
            <a:r>
              <a:rPr lang="pt-BR" sz="2700" dirty="0" err="1"/>
              <a:t>respiro</a:t>
            </a:r>
            <a:endParaRPr lang="pt-BR" sz="27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18893" y="5461581"/>
            <a:ext cx="2060772" cy="848581"/>
          </a:xfrm>
        </p:spPr>
        <p:txBody>
          <a:bodyPr>
            <a:normAutofit/>
          </a:bodyPr>
          <a:lstStyle/>
          <a:p>
            <a:r>
              <a:rPr lang="pt-BR" dirty="0" err="1"/>
              <a:t>ImagemLIBRAS</a:t>
            </a:r>
            <a:endParaRPr lang="pt-BR" dirty="0"/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0212149" y="4945316"/>
            <a:ext cx="2060772" cy="848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err="1"/>
              <a:t>ImagemLIBRAS</a:t>
            </a:r>
            <a:endParaRPr lang="pt-BR" dirty="0"/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10235077" y="6009419"/>
            <a:ext cx="2060772" cy="848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err="1"/>
              <a:t>ImagemLIBRAS</a:t>
            </a:r>
            <a:endParaRPr lang="pt-BR" dirty="0"/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10235077" y="6525684"/>
            <a:ext cx="2060772" cy="848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err="1"/>
              <a:t>ImagemLIBRAS</a:t>
            </a:r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20A7D04-6D44-4EF7-BCEF-C1D526769DD8}"/>
              </a:ext>
            </a:extLst>
          </p:cNvPr>
          <p:cNvSpPr txBox="1"/>
          <p:nvPr/>
        </p:nvSpPr>
        <p:spPr>
          <a:xfrm>
            <a:off x="1427583" y="494916"/>
            <a:ext cx="6104554" cy="537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que fazer?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38" indent="-514338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Quais dados eu coleto? (ex. armário) </a:t>
            </a:r>
          </a:p>
          <a:p>
            <a:pPr marL="514338" indent="-514338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 é a minha base legal? </a:t>
            </a:r>
          </a:p>
          <a:p>
            <a:pPr marL="514338" indent="-514338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 é a finalidade da coleta? </a:t>
            </a:r>
          </a:p>
          <a:p>
            <a:pPr marL="514338" indent="-514338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Já atingi a finalidade? Posso descartar o dado?</a:t>
            </a:r>
          </a:p>
          <a:p>
            <a:pPr marL="514338" indent="-514338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 deve ser o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ciclo de vida dos dados pessoais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38" indent="-514338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Minhas politicas estão atualizadas?</a:t>
            </a:r>
          </a:p>
          <a:p>
            <a:pPr marL="514338" indent="-514338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Meus contratos com parceiros estão atualizados?</a:t>
            </a:r>
          </a:p>
        </p:txBody>
      </p:sp>
    </p:spTree>
    <p:extLst>
      <p:ext uri="{BB962C8B-B14F-4D97-AF65-F5344CB8AC3E}">
        <p14:creationId xmlns:p14="http://schemas.microsoft.com/office/powerpoint/2010/main" val="6458099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278</Words>
  <Application>Microsoft Office PowerPoint</Application>
  <PresentationFormat>Widescreen</PresentationFormat>
  <Paragraphs>106</Paragraphs>
  <Slides>10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Tema do Office</vt:lpstr>
      <vt:lpstr>respiro respiro respiro</vt:lpstr>
      <vt:lpstr>respiro respiro respiro</vt:lpstr>
      <vt:lpstr>respiro respiro respiro</vt:lpstr>
      <vt:lpstr>respiro respiro respiro</vt:lpstr>
      <vt:lpstr>respiro respiro respiro</vt:lpstr>
      <vt:lpstr>respiro respiro respiro</vt:lpstr>
      <vt:lpstr>respiro respiro respiro</vt:lpstr>
      <vt:lpstr>respiro respiro respiro</vt:lpstr>
      <vt:lpstr>respiro respiro respiro</vt:lpstr>
      <vt:lpstr>respiro respiro respiro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respiro</dc:title>
  <dc:creator>Nova</dc:creator>
  <cp:lastModifiedBy>Caio Oliveira</cp:lastModifiedBy>
  <cp:revision>8</cp:revision>
  <dcterms:created xsi:type="dcterms:W3CDTF">2020-09-25T15:05:21Z</dcterms:created>
  <dcterms:modified xsi:type="dcterms:W3CDTF">2020-10-15T01:46:27Z</dcterms:modified>
</cp:coreProperties>
</file>