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6539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2" autoAdjust="0"/>
  </p:normalViewPr>
  <p:slideViewPr>
    <p:cSldViewPr snapToGrid="0">
      <p:cViewPr varScale="1">
        <p:scale>
          <a:sx n="78" d="100"/>
          <a:sy n="78" d="100"/>
        </p:scale>
        <p:origin x="806" y="125"/>
      </p:cViewPr>
      <p:guideLst>
        <p:guide pos="6539"/>
        <p:guide orient="horz" pos="31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745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746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526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067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934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03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14/10/2020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10365" y="0"/>
            <a:ext cx="1162556" cy="1015999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18893" y="5461581"/>
            <a:ext cx="2060772" cy="848581"/>
          </a:xfrm>
        </p:spPr>
        <p:txBody>
          <a:bodyPr>
            <a:normAutofit/>
          </a:bodyPr>
          <a:lstStyle/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212149" y="4945316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0235077" y="6009419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0235077" y="6525684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822F2F7-5AC7-45E0-A612-6765D6D9A266}"/>
              </a:ext>
            </a:extLst>
          </p:cNvPr>
          <p:cNvSpPr txBox="1"/>
          <p:nvPr/>
        </p:nvSpPr>
        <p:spPr>
          <a:xfrm>
            <a:off x="914400" y="2259449"/>
            <a:ext cx="8658396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/>
              <a:t>Política de informações junto ao RPPS</a:t>
            </a:r>
          </a:p>
          <a:p>
            <a:endParaRPr lang="pt-BR" dirty="0"/>
          </a:p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O impacto da LGPD no gerenciamento de riscos nos RPPS</a:t>
            </a:r>
          </a:p>
          <a:p>
            <a:endParaRPr lang="pt-BR" dirty="0"/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Francisco Carlos Fernandes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Prof. Dr. da Universidade Federal de São Paulo</a:t>
            </a:r>
          </a:p>
          <a:p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Sócio da PFM Consultoria e Sistemas</a:t>
            </a:r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13F2F327-355D-4F83-8BE7-74ADC595F7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91" y="147292"/>
            <a:ext cx="2728881" cy="9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68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10365" y="0"/>
            <a:ext cx="1162556" cy="1015999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18893" y="5461581"/>
            <a:ext cx="2060772" cy="848581"/>
          </a:xfrm>
        </p:spPr>
        <p:txBody>
          <a:bodyPr>
            <a:normAutofit/>
          </a:bodyPr>
          <a:lstStyle/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212149" y="4945316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0235077" y="6009419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0235077" y="6525684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822F2F7-5AC7-45E0-A612-6765D6D9A266}"/>
              </a:ext>
            </a:extLst>
          </p:cNvPr>
          <p:cNvSpPr txBox="1"/>
          <p:nvPr/>
        </p:nvSpPr>
        <p:spPr>
          <a:xfrm>
            <a:off x="914401" y="2259449"/>
            <a:ext cx="897685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Lei 13.709, de 14/8/18 – Lei Geral de Proteção de Dados Pessoais – LGPD</a:t>
            </a:r>
          </a:p>
          <a:p>
            <a:endParaRPr lang="pt-BR" dirty="0"/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A Lei dispõe sobre o tratamento de dados pessoais, inclusive nos meios digitais, por pessoa natural ou por pessoa jurídica de direito público ou privado, com o objetivo de proteger os direitos fundamentais de liberdade e de privacidade e o livre desenvolvimento da personalidade da pessoa natural.</a:t>
            </a:r>
            <a:endParaRPr lang="pt-BR" sz="16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5777D07-153B-4203-861A-42E23815857A}"/>
              </a:ext>
            </a:extLst>
          </p:cNvPr>
          <p:cNvSpPr txBox="1"/>
          <p:nvPr/>
        </p:nvSpPr>
        <p:spPr>
          <a:xfrm>
            <a:off x="766917" y="62490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2</a:t>
            </a:r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225E7200-AB1D-4CD3-900F-C6574B25A2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91" y="147292"/>
            <a:ext cx="2728881" cy="9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5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10365" y="0"/>
            <a:ext cx="1162556" cy="1015999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18893" y="5461581"/>
            <a:ext cx="2060772" cy="848581"/>
          </a:xfrm>
        </p:spPr>
        <p:txBody>
          <a:bodyPr>
            <a:normAutofit/>
          </a:bodyPr>
          <a:lstStyle/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212149" y="4945316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0235077" y="6009419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0235077" y="6525684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822F2F7-5AC7-45E0-A612-6765D6D9A266}"/>
              </a:ext>
            </a:extLst>
          </p:cNvPr>
          <p:cNvSpPr txBox="1"/>
          <p:nvPr/>
        </p:nvSpPr>
        <p:spPr>
          <a:xfrm>
            <a:off x="914401" y="2259449"/>
            <a:ext cx="89768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Do ponto de vista da gestão de riscos nas organizações</a:t>
            </a:r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83D700C-41AB-4FD9-95BB-B78C1D659519}"/>
              </a:ext>
            </a:extLst>
          </p:cNvPr>
          <p:cNvSpPr txBox="1"/>
          <p:nvPr/>
        </p:nvSpPr>
        <p:spPr>
          <a:xfrm>
            <a:off x="1208163" y="3906883"/>
            <a:ext cx="1072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3200" dirty="0"/>
              <a:t>LGPD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B6E0360-8383-48D7-B42D-BA923B8361A2}"/>
              </a:ext>
            </a:extLst>
          </p:cNvPr>
          <p:cNvSpPr txBox="1"/>
          <p:nvPr/>
        </p:nvSpPr>
        <p:spPr>
          <a:xfrm>
            <a:off x="2625211" y="3377491"/>
            <a:ext cx="6138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Risco de segurança da informação (operacional)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754AA00-1D00-4151-8F3F-9B456401832C}"/>
              </a:ext>
            </a:extLst>
          </p:cNvPr>
          <p:cNvSpPr txBox="1"/>
          <p:nvPr/>
        </p:nvSpPr>
        <p:spPr>
          <a:xfrm>
            <a:off x="2625211" y="4547042"/>
            <a:ext cx="3868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Risco de conformidade (legal)</a:t>
            </a:r>
          </a:p>
        </p:txBody>
      </p:sp>
      <p:sp>
        <p:nvSpPr>
          <p:cNvPr id="10" name="Chave Esquerda 9">
            <a:extLst>
              <a:ext uri="{FF2B5EF4-FFF2-40B4-BE49-F238E27FC236}">
                <a16:creationId xmlns:a16="http://schemas.microsoft.com/office/drawing/2014/main" id="{B5D54143-0CEA-4603-A8C1-39970F14A09E}"/>
              </a:ext>
            </a:extLst>
          </p:cNvPr>
          <p:cNvSpPr/>
          <p:nvPr/>
        </p:nvSpPr>
        <p:spPr>
          <a:xfrm>
            <a:off x="2379405" y="3577546"/>
            <a:ext cx="245806" cy="1243451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133695A-B873-4C33-B9BD-C5E17C535A86}"/>
              </a:ext>
            </a:extLst>
          </p:cNvPr>
          <p:cNvSpPr txBox="1"/>
          <p:nvPr/>
        </p:nvSpPr>
        <p:spPr>
          <a:xfrm>
            <a:off x="766917" y="62490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</a:t>
            </a:r>
          </a:p>
        </p:txBody>
      </p:sp>
      <p:pic>
        <p:nvPicPr>
          <p:cNvPr id="16" name="Imagem 15" descr="Logotipo&#10;&#10;Descrição gerada automaticamente">
            <a:extLst>
              <a:ext uri="{FF2B5EF4-FFF2-40B4-BE49-F238E27FC236}">
                <a16:creationId xmlns:a16="http://schemas.microsoft.com/office/drawing/2014/main" id="{7D2CC855-F031-4A8B-85CA-8585CFAE14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91" y="147292"/>
            <a:ext cx="2728881" cy="9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18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10365" y="0"/>
            <a:ext cx="1162556" cy="1015999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18893" y="5461581"/>
            <a:ext cx="2060772" cy="848581"/>
          </a:xfrm>
        </p:spPr>
        <p:txBody>
          <a:bodyPr>
            <a:normAutofit/>
          </a:bodyPr>
          <a:lstStyle/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212149" y="4945316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0235077" y="6009419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0235077" y="6525684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822F2F7-5AC7-45E0-A612-6765D6D9A266}"/>
              </a:ext>
            </a:extLst>
          </p:cNvPr>
          <p:cNvSpPr txBox="1"/>
          <p:nvPr/>
        </p:nvSpPr>
        <p:spPr>
          <a:xfrm>
            <a:off x="766917" y="1015999"/>
            <a:ext cx="60566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Percepção sobre esses riscos na prática</a:t>
            </a:r>
          </a:p>
          <a:p>
            <a:endParaRPr lang="pt-BR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4A73B8FF-FD07-4CA3-BF90-FFEE82039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440" y="1980463"/>
            <a:ext cx="3854679" cy="3481118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ABBE6817-98A3-4159-BB74-D1D3BDF716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432" y="1980463"/>
            <a:ext cx="4035393" cy="3481118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23C4C328-DFE2-4548-98B2-60AB57DD2C42}"/>
              </a:ext>
            </a:extLst>
          </p:cNvPr>
          <p:cNvSpPr txBox="1"/>
          <p:nvPr/>
        </p:nvSpPr>
        <p:spPr>
          <a:xfrm>
            <a:off x="766917" y="62490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4</a:t>
            </a:r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7D68DE51-0279-42DF-A431-B773F4485E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91" y="147292"/>
            <a:ext cx="2728881" cy="9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5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10365" y="0"/>
            <a:ext cx="1162556" cy="1015999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18893" y="5461581"/>
            <a:ext cx="2060772" cy="848581"/>
          </a:xfrm>
        </p:spPr>
        <p:txBody>
          <a:bodyPr>
            <a:normAutofit/>
          </a:bodyPr>
          <a:lstStyle/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212149" y="4945316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0235077" y="6009419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0235077" y="6525684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822F2F7-5AC7-45E0-A612-6765D6D9A266}"/>
              </a:ext>
            </a:extLst>
          </p:cNvPr>
          <p:cNvSpPr txBox="1"/>
          <p:nvPr/>
        </p:nvSpPr>
        <p:spPr>
          <a:xfrm>
            <a:off x="766917" y="1015999"/>
            <a:ext cx="60566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Avaliação dos controles internos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606CDC2-0C7F-403A-969C-C31CC6C4B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719" y="2007209"/>
            <a:ext cx="3861189" cy="357751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1AB7416-2FD4-4636-86BF-868C69E31B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6836" y="2007209"/>
            <a:ext cx="3989008" cy="357751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0E63947F-03D5-401F-8A73-7555E49D0021}"/>
              </a:ext>
            </a:extLst>
          </p:cNvPr>
          <p:cNvSpPr txBox="1"/>
          <p:nvPr/>
        </p:nvSpPr>
        <p:spPr>
          <a:xfrm>
            <a:off x="766917" y="62490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5</a:t>
            </a:r>
          </a:p>
        </p:txBody>
      </p:sp>
      <p:pic>
        <p:nvPicPr>
          <p:cNvPr id="14" name="Imagem 13" descr="Logotipo&#10;&#10;Descrição gerada automaticamente">
            <a:extLst>
              <a:ext uri="{FF2B5EF4-FFF2-40B4-BE49-F238E27FC236}">
                <a16:creationId xmlns:a16="http://schemas.microsoft.com/office/drawing/2014/main" id="{C33423D4-D7C4-4E49-920C-1E0539E0C5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91" y="147292"/>
            <a:ext cx="2728881" cy="9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5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10365" y="0"/>
            <a:ext cx="1162556" cy="1015999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br>
              <a:rPr lang="pt-BR" sz="2700" dirty="0"/>
            </a:br>
            <a:r>
              <a:rPr lang="pt-BR" sz="2700" dirty="0" err="1"/>
              <a:t>respiro</a:t>
            </a:r>
            <a:endParaRPr lang="pt-BR" sz="27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18893" y="5461581"/>
            <a:ext cx="2060772" cy="848581"/>
          </a:xfrm>
        </p:spPr>
        <p:txBody>
          <a:bodyPr>
            <a:normAutofit/>
          </a:bodyPr>
          <a:lstStyle/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212149" y="4945316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0235077" y="6009419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0235077" y="6525684"/>
            <a:ext cx="2060772" cy="848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ImagemLIBRAS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822F2F7-5AC7-45E0-A612-6765D6D9A266}"/>
              </a:ext>
            </a:extLst>
          </p:cNvPr>
          <p:cNvSpPr txBox="1"/>
          <p:nvPr/>
        </p:nvSpPr>
        <p:spPr>
          <a:xfrm>
            <a:off x="766917" y="1015999"/>
            <a:ext cx="605667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Principais gaps de controle interno</a:t>
            </a:r>
          </a:p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BF0031-832D-4EAB-91B1-4C3090BF841E}"/>
              </a:ext>
            </a:extLst>
          </p:cNvPr>
          <p:cNvSpPr txBox="1"/>
          <p:nvPr/>
        </p:nvSpPr>
        <p:spPr>
          <a:xfrm>
            <a:off x="766917" y="1748573"/>
            <a:ext cx="89866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Inexistência de órgão interno (ex. Comitê) para coordenar ações de implantação e acompanhamento do compliance relativo à privacidade e proteção de dados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Inexistência do encarregado de proteção de dados pessoais (DPO)</a:t>
            </a:r>
            <a:endParaRPr lang="pt-B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há processo definido sobre a gestão do legado de documentos e arquivos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há política de privacidade específica do site publicada e nem registro de quais dados são coletados pelo cookies</a:t>
            </a:r>
            <a:endParaRPr lang="pt-B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Compartilhamento externo de dados com prestadores de serviço sem a adequação contratual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 de dados por colaboradores sem definição de política</a:t>
            </a:r>
            <a:endParaRPr lang="pt-BR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tilização de Infraestrutura física e lógica da patrocinadora, inclusive para armazenar dados e e-mails sem que haja formalização desta relação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Recebimento de dados "não-obrigatórios" para a finalidade da entidade, no arquivo de movimento da patrocinadora</a:t>
            </a:r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254FF5F-C6D1-44B4-975D-A3A01EB00918}"/>
              </a:ext>
            </a:extLst>
          </p:cNvPr>
          <p:cNvSpPr txBox="1"/>
          <p:nvPr/>
        </p:nvSpPr>
        <p:spPr>
          <a:xfrm>
            <a:off x="766917" y="62490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6</a:t>
            </a:r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884E569F-5762-49D0-BB7A-50C6C0ED48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91" y="147292"/>
            <a:ext cx="2728881" cy="98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1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334</Words>
  <Application>Microsoft Office PowerPoint</Application>
  <PresentationFormat>Widescreen</PresentationFormat>
  <Paragraphs>66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respiro respiro respiro</vt:lpstr>
      <vt:lpstr>respiro respiro respiro</vt:lpstr>
      <vt:lpstr>respiro respiro respiro</vt:lpstr>
      <vt:lpstr>respiro respiro respiro</vt:lpstr>
      <vt:lpstr>respiro respiro respiro</vt:lpstr>
      <vt:lpstr>respiro respiro respiro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Francisco Fernandes</cp:lastModifiedBy>
  <cp:revision>16</cp:revision>
  <dcterms:created xsi:type="dcterms:W3CDTF">2020-09-25T15:05:21Z</dcterms:created>
  <dcterms:modified xsi:type="dcterms:W3CDTF">2020-10-14T19:54:59Z</dcterms:modified>
</cp:coreProperties>
</file>