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  <p:sldMasterId id="2147483851" r:id="rId2"/>
    <p:sldMasterId id="2147483941" r:id="rId3"/>
  </p:sldMasterIdLst>
  <p:sldIdLst>
    <p:sldId id="260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3" r:id="rId19"/>
    <p:sldId id="277" r:id="rId20"/>
    <p:sldId id="261" r:id="rId21"/>
    <p:sldId id="262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7" r:id="rId42"/>
    <p:sldId id="309" r:id="rId43"/>
    <p:sldId id="310" r:id="rId44"/>
    <p:sldId id="311" r:id="rId45"/>
    <p:sldId id="312" r:id="rId46"/>
    <p:sldId id="313" r:id="rId47"/>
    <p:sldId id="314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1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494" autoAdjust="0"/>
  </p:normalViewPr>
  <p:slideViewPr>
    <p:cSldViewPr snapToGrid="0">
      <p:cViewPr>
        <p:scale>
          <a:sx n="50" d="100"/>
          <a:sy n="50" d="100"/>
        </p:scale>
        <p:origin x="187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723A9-FF71-4CB4-8B8B-46E25E92F80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52EA2F9-059E-4353-9F2C-534A00AE87F9}">
      <dgm:prSet phldrT="[Texto]"/>
      <dgm:spPr/>
      <dgm:t>
        <a:bodyPr/>
        <a:lstStyle/>
        <a:p>
          <a:r>
            <a:rPr lang="pt-BR" dirty="0"/>
            <a:t>Irregularidade</a:t>
          </a:r>
        </a:p>
      </dgm:t>
    </dgm:pt>
    <dgm:pt modelId="{DBB6344B-A6CC-46ED-9615-B062576B72A2}" type="parTrans" cxnId="{FEEFD245-8119-49DF-9B85-5A02D89BDC7A}">
      <dgm:prSet/>
      <dgm:spPr/>
      <dgm:t>
        <a:bodyPr/>
        <a:lstStyle/>
        <a:p>
          <a:endParaRPr lang="pt-BR"/>
        </a:p>
      </dgm:t>
    </dgm:pt>
    <dgm:pt modelId="{2A1C08B7-2A3F-4C72-BFA5-2705667084B1}" type="sibTrans" cxnId="{FEEFD245-8119-49DF-9B85-5A02D89BDC7A}">
      <dgm:prSet/>
      <dgm:spPr/>
      <dgm:t>
        <a:bodyPr/>
        <a:lstStyle/>
        <a:p>
          <a:endParaRPr lang="pt-BR"/>
        </a:p>
      </dgm:t>
    </dgm:pt>
    <dgm:pt modelId="{769CF250-0F99-4581-BBC0-022A0CA981C2}">
      <dgm:prSet phldrT="[Texto]"/>
      <dgm:spPr/>
      <dgm:t>
        <a:bodyPr/>
        <a:lstStyle/>
        <a:p>
          <a:r>
            <a:rPr lang="pt-BR" dirty="0"/>
            <a:t>ITI</a:t>
          </a:r>
        </a:p>
      </dgm:t>
    </dgm:pt>
    <dgm:pt modelId="{F632D169-9DA7-43D9-824C-E111516A9019}" type="parTrans" cxnId="{B9E43B0E-8272-4241-B25F-08A166A88CBD}">
      <dgm:prSet/>
      <dgm:spPr/>
      <dgm:t>
        <a:bodyPr/>
        <a:lstStyle/>
        <a:p>
          <a:endParaRPr lang="pt-BR"/>
        </a:p>
      </dgm:t>
    </dgm:pt>
    <dgm:pt modelId="{9013175F-DF92-496D-AE0D-93F4212059B5}" type="sibTrans" cxnId="{B9E43B0E-8272-4241-B25F-08A166A88CBD}">
      <dgm:prSet/>
      <dgm:spPr/>
      <dgm:t>
        <a:bodyPr/>
        <a:lstStyle/>
        <a:p>
          <a:endParaRPr lang="pt-BR"/>
        </a:p>
      </dgm:t>
    </dgm:pt>
    <dgm:pt modelId="{18AF8562-ADAB-4C2A-B74C-AC4399348B69}">
      <dgm:prSet phldrT="[Texto]"/>
      <dgm:spPr/>
      <dgm:t>
        <a:bodyPr/>
        <a:lstStyle/>
        <a:p>
          <a:r>
            <a:rPr lang="pt-BR" dirty="0"/>
            <a:t>Justificativas</a:t>
          </a:r>
        </a:p>
      </dgm:t>
    </dgm:pt>
    <dgm:pt modelId="{9F7552A4-CCF4-47A4-A58E-2744346A2276}" type="parTrans" cxnId="{DEE0FF5F-862F-4C5F-B142-0F189FAB6746}">
      <dgm:prSet/>
      <dgm:spPr/>
      <dgm:t>
        <a:bodyPr/>
        <a:lstStyle/>
        <a:p>
          <a:endParaRPr lang="pt-BR"/>
        </a:p>
      </dgm:t>
    </dgm:pt>
    <dgm:pt modelId="{CBF6ED9A-3B5A-4F59-B97E-06B6B2AF5036}" type="sibTrans" cxnId="{DEE0FF5F-862F-4C5F-B142-0F189FAB6746}">
      <dgm:prSet/>
      <dgm:spPr/>
      <dgm:t>
        <a:bodyPr/>
        <a:lstStyle/>
        <a:p>
          <a:endParaRPr lang="pt-BR"/>
        </a:p>
      </dgm:t>
    </dgm:pt>
    <dgm:pt modelId="{92F6054E-D23A-4A08-ACE5-75939C2B0853}">
      <dgm:prSet phldrT="[Texto]"/>
      <dgm:spPr/>
      <dgm:t>
        <a:bodyPr/>
        <a:lstStyle/>
        <a:p>
          <a:r>
            <a:rPr lang="pt-BR" dirty="0"/>
            <a:t>ITC</a:t>
          </a:r>
        </a:p>
      </dgm:t>
    </dgm:pt>
    <dgm:pt modelId="{E4E387B8-A6AE-4846-B452-E55636CA09BF}" type="parTrans" cxnId="{9D966887-0883-4135-A566-8BA71B9645A2}">
      <dgm:prSet/>
      <dgm:spPr/>
      <dgm:t>
        <a:bodyPr/>
        <a:lstStyle/>
        <a:p>
          <a:endParaRPr lang="pt-BR"/>
        </a:p>
      </dgm:t>
    </dgm:pt>
    <dgm:pt modelId="{459444CB-5AEF-40E5-A354-26BE332F673F}" type="sibTrans" cxnId="{9D966887-0883-4135-A566-8BA71B9645A2}">
      <dgm:prSet/>
      <dgm:spPr/>
      <dgm:t>
        <a:bodyPr/>
        <a:lstStyle/>
        <a:p>
          <a:endParaRPr lang="pt-BR"/>
        </a:p>
      </dgm:t>
    </dgm:pt>
    <dgm:pt modelId="{BDAA9354-3508-4E1A-A737-BA997F9FD7A8}">
      <dgm:prSet phldrT="[Texto]"/>
      <dgm:spPr/>
      <dgm:t>
        <a:bodyPr/>
        <a:lstStyle/>
        <a:p>
          <a:r>
            <a:rPr lang="pt-BR" dirty="0"/>
            <a:t>Parecer MPEC</a:t>
          </a:r>
        </a:p>
      </dgm:t>
    </dgm:pt>
    <dgm:pt modelId="{BCE62EEE-BEF5-4B59-A8D4-A3F693138336}" type="parTrans" cxnId="{7833077E-681F-481B-9528-0FB532712366}">
      <dgm:prSet/>
      <dgm:spPr/>
      <dgm:t>
        <a:bodyPr/>
        <a:lstStyle/>
        <a:p>
          <a:endParaRPr lang="pt-BR"/>
        </a:p>
      </dgm:t>
    </dgm:pt>
    <dgm:pt modelId="{29D9F666-1618-4740-A343-FE7F25635036}" type="sibTrans" cxnId="{7833077E-681F-481B-9528-0FB532712366}">
      <dgm:prSet/>
      <dgm:spPr/>
      <dgm:t>
        <a:bodyPr/>
        <a:lstStyle/>
        <a:p>
          <a:endParaRPr lang="pt-BR"/>
        </a:p>
      </dgm:t>
    </dgm:pt>
    <dgm:pt modelId="{9965B8AE-0325-4791-8EA2-F901DDD4E5DA}">
      <dgm:prSet phldrT="[Texto]"/>
      <dgm:spPr/>
      <dgm:t>
        <a:bodyPr/>
        <a:lstStyle/>
        <a:p>
          <a:r>
            <a:rPr lang="pt-BR" dirty="0"/>
            <a:t>Defesa Oral</a:t>
          </a:r>
        </a:p>
      </dgm:t>
    </dgm:pt>
    <dgm:pt modelId="{18C5DB5B-ABB5-4515-9A37-5DC5BBB0CFA3}" type="parTrans" cxnId="{EBCE87F6-7DAC-4970-BD3D-9EF69B084959}">
      <dgm:prSet/>
      <dgm:spPr/>
      <dgm:t>
        <a:bodyPr/>
        <a:lstStyle/>
        <a:p>
          <a:endParaRPr lang="pt-BR"/>
        </a:p>
      </dgm:t>
    </dgm:pt>
    <dgm:pt modelId="{F065E56D-19E9-45AC-97EC-71806E0DE689}" type="sibTrans" cxnId="{EBCE87F6-7DAC-4970-BD3D-9EF69B084959}">
      <dgm:prSet/>
      <dgm:spPr/>
      <dgm:t>
        <a:bodyPr/>
        <a:lstStyle/>
        <a:p>
          <a:endParaRPr lang="pt-BR"/>
        </a:p>
      </dgm:t>
    </dgm:pt>
    <dgm:pt modelId="{BDEDB43A-0E2E-47BB-8432-63F044766902}">
      <dgm:prSet phldrT="[Texto]"/>
      <dgm:spPr/>
      <dgm:t>
        <a:bodyPr/>
        <a:lstStyle/>
        <a:p>
          <a:r>
            <a:rPr lang="pt-BR" dirty="0"/>
            <a:t>Julgamento</a:t>
          </a:r>
        </a:p>
      </dgm:t>
    </dgm:pt>
    <dgm:pt modelId="{D1D8382F-1900-4EC6-A9CB-1EAF83EAF2C3}" type="parTrans" cxnId="{F2119557-D4BF-46C3-A372-2E5AE8F0CF65}">
      <dgm:prSet/>
      <dgm:spPr/>
      <dgm:t>
        <a:bodyPr/>
        <a:lstStyle/>
        <a:p>
          <a:endParaRPr lang="pt-BR"/>
        </a:p>
      </dgm:t>
    </dgm:pt>
    <dgm:pt modelId="{7AF27626-4089-4F4F-85E0-4C00D8315BC1}" type="sibTrans" cxnId="{F2119557-D4BF-46C3-A372-2E5AE8F0CF65}">
      <dgm:prSet/>
      <dgm:spPr/>
      <dgm:t>
        <a:bodyPr/>
        <a:lstStyle/>
        <a:p>
          <a:endParaRPr lang="pt-BR"/>
        </a:p>
      </dgm:t>
    </dgm:pt>
    <dgm:pt modelId="{1D1C36BD-A7AD-4F19-912A-780998295121}">
      <dgm:prSet phldrT="[Texto]"/>
      <dgm:spPr/>
      <dgm:t>
        <a:bodyPr/>
        <a:lstStyle/>
        <a:p>
          <a:r>
            <a:rPr lang="pt-BR" dirty="0"/>
            <a:t>Recursos</a:t>
          </a:r>
        </a:p>
      </dgm:t>
    </dgm:pt>
    <dgm:pt modelId="{CEDD3C28-98B8-487F-BC87-5EECAD144BC9}" type="parTrans" cxnId="{CE3A6C98-7764-4782-B1C3-98F73191CCA0}">
      <dgm:prSet/>
      <dgm:spPr/>
      <dgm:t>
        <a:bodyPr/>
        <a:lstStyle/>
        <a:p>
          <a:endParaRPr lang="pt-BR"/>
        </a:p>
      </dgm:t>
    </dgm:pt>
    <dgm:pt modelId="{215AF5BE-F679-43B9-9AAF-ED18C16CB5BF}" type="sibTrans" cxnId="{CE3A6C98-7764-4782-B1C3-98F73191CCA0}">
      <dgm:prSet/>
      <dgm:spPr/>
      <dgm:t>
        <a:bodyPr/>
        <a:lstStyle/>
        <a:p>
          <a:endParaRPr lang="pt-BR"/>
        </a:p>
      </dgm:t>
    </dgm:pt>
    <dgm:pt modelId="{A5DA446E-5DED-472B-8506-296D47F4FBA5}">
      <dgm:prSet phldrT="[Texto]"/>
      <dgm:spPr/>
      <dgm:t>
        <a:bodyPr/>
        <a:lstStyle/>
        <a:p>
          <a:r>
            <a:rPr lang="pt-BR" dirty="0"/>
            <a:t>Execução</a:t>
          </a:r>
        </a:p>
      </dgm:t>
    </dgm:pt>
    <dgm:pt modelId="{7D70F249-BE02-4F79-AE9F-B4B1AD156A16}" type="parTrans" cxnId="{8B2D472A-C910-48FE-9A54-3B0FC91D39A7}">
      <dgm:prSet/>
      <dgm:spPr/>
      <dgm:t>
        <a:bodyPr/>
        <a:lstStyle/>
        <a:p>
          <a:endParaRPr lang="pt-BR"/>
        </a:p>
      </dgm:t>
    </dgm:pt>
    <dgm:pt modelId="{5415930D-1890-4E1F-B258-A413C5FB48F2}" type="sibTrans" cxnId="{8B2D472A-C910-48FE-9A54-3B0FC91D39A7}">
      <dgm:prSet/>
      <dgm:spPr/>
      <dgm:t>
        <a:bodyPr/>
        <a:lstStyle/>
        <a:p>
          <a:endParaRPr lang="pt-BR"/>
        </a:p>
      </dgm:t>
    </dgm:pt>
    <dgm:pt modelId="{435DFE75-F598-4DAB-905C-578AE363E475}" type="pres">
      <dgm:prSet presAssocID="{6FE723A9-FF71-4CB4-8B8B-46E25E92F80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A9C5A048-6CF2-4F6D-8FAE-C55DC39D0987}" type="pres">
      <dgm:prSet presAssocID="{C52EA2F9-059E-4353-9F2C-534A00AE87F9}" presName="compNode" presStyleCnt="0"/>
      <dgm:spPr/>
    </dgm:pt>
    <dgm:pt modelId="{A388FA1A-0ACC-4E91-B4E7-854E704F13D5}" type="pres">
      <dgm:prSet presAssocID="{C52EA2F9-059E-4353-9F2C-534A00AE87F9}" presName="dummyConnPt" presStyleCnt="0"/>
      <dgm:spPr/>
    </dgm:pt>
    <dgm:pt modelId="{2FDADE61-93F4-48F0-9D83-9DF7F43BB90B}" type="pres">
      <dgm:prSet presAssocID="{C52EA2F9-059E-4353-9F2C-534A00AE87F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84F59-4592-4E79-A8AC-ED013D86A4CD}" type="pres">
      <dgm:prSet presAssocID="{2A1C08B7-2A3F-4C72-BFA5-2705667084B1}" presName="sibTrans" presStyleLbl="bgSibTrans2D1" presStyleIdx="0" presStyleCnt="8"/>
      <dgm:spPr/>
      <dgm:t>
        <a:bodyPr/>
        <a:lstStyle/>
        <a:p>
          <a:endParaRPr lang="pt-BR"/>
        </a:p>
      </dgm:t>
    </dgm:pt>
    <dgm:pt modelId="{75DE7A53-FFBE-427B-9D9F-A1867D638AAE}" type="pres">
      <dgm:prSet presAssocID="{769CF250-0F99-4581-BBC0-022A0CA981C2}" presName="compNode" presStyleCnt="0"/>
      <dgm:spPr/>
    </dgm:pt>
    <dgm:pt modelId="{4A9AB26F-36F2-46CE-A68C-D088BDEB2ADC}" type="pres">
      <dgm:prSet presAssocID="{769CF250-0F99-4581-BBC0-022A0CA981C2}" presName="dummyConnPt" presStyleCnt="0"/>
      <dgm:spPr/>
    </dgm:pt>
    <dgm:pt modelId="{C1DC7802-FC35-48B2-95E6-210ACA1D9828}" type="pres">
      <dgm:prSet presAssocID="{769CF250-0F99-4581-BBC0-022A0CA981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9794-EA2A-4EBC-A5B7-5282FC20A409}" type="pres">
      <dgm:prSet presAssocID="{9013175F-DF92-496D-AE0D-93F4212059B5}" presName="sibTrans" presStyleLbl="bgSibTrans2D1" presStyleIdx="1" presStyleCnt="8"/>
      <dgm:spPr/>
      <dgm:t>
        <a:bodyPr/>
        <a:lstStyle/>
        <a:p>
          <a:endParaRPr lang="pt-BR"/>
        </a:p>
      </dgm:t>
    </dgm:pt>
    <dgm:pt modelId="{D9A31EDB-D728-4450-A2D3-D0B6D1186316}" type="pres">
      <dgm:prSet presAssocID="{18AF8562-ADAB-4C2A-B74C-AC4399348B69}" presName="compNode" presStyleCnt="0"/>
      <dgm:spPr/>
    </dgm:pt>
    <dgm:pt modelId="{448B62E1-609F-4BC3-A1D6-11B82724CE9F}" type="pres">
      <dgm:prSet presAssocID="{18AF8562-ADAB-4C2A-B74C-AC4399348B69}" presName="dummyConnPt" presStyleCnt="0"/>
      <dgm:spPr/>
    </dgm:pt>
    <dgm:pt modelId="{92E30920-049D-4734-831D-8308D899F2BA}" type="pres">
      <dgm:prSet presAssocID="{18AF8562-ADAB-4C2A-B74C-AC4399348B6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80CFC4-EF10-4EE8-BC2F-772EC8F4B355}" type="pres">
      <dgm:prSet presAssocID="{CBF6ED9A-3B5A-4F59-B97E-06B6B2AF5036}" presName="sibTrans" presStyleLbl="bgSibTrans2D1" presStyleIdx="2" presStyleCnt="8"/>
      <dgm:spPr/>
      <dgm:t>
        <a:bodyPr/>
        <a:lstStyle/>
        <a:p>
          <a:endParaRPr lang="pt-BR"/>
        </a:p>
      </dgm:t>
    </dgm:pt>
    <dgm:pt modelId="{2E798813-0AB6-466C-8ACB-A8733D1805A7}" type="pres">
      <dgm:prSet presAssocID="{92F6054E-D23A-4A08-ACE5-75939C2B0853}" presName="compNode" presStyleCnt="0"/>
      <dgm:spPr/>
    </dgm:pt>
    <dgm:pt modelId="{5F49A0DE-A40D-4817-AF4F-6831B30D276E}" type="pres">
      <dgm:prSet presAssocID="{92F6054E-D23A-4A08-ACE5-75939C2B0853}" presName="dummyConnPt" presStyleCnt="0"/>
      <dgm:spPr/>
    </dgm:pt>
    <dgm:pt modelId="{1B707E92-8429-4B33-90EE-88B0B6E79CA6}" type="pres">
      <dgm:prSet presAssocID="{92F6054E-D23A-4A08-ACE5-75939C2B085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F4790E-C113-417C-984A-A00FEDEA101D}" type="pres">
      <dgm:prSet presAssocID="{459444CB-5AEF-40E5-A354-26BE332F673F}" presName="sibTrans" presStyleLbl="bgSibTrans2D1" presStyleIdx="3" presStyleCnt="8"/>
      <dgm:spPr/>
      <dgm:t>
        <a:bodyPr/>
        <a:lstStyle/>
        <a:p>
          <a:endParaRPr lang="pt-BR"/>
        </a:p>
      </dgm:t>
    </dgm:pt>
    <dgm:pt modelId="{D8A57F33-9148-49D8-A764-9B62068AB60B}" type="pres">
      <dgm:prSet presAssocID="{BDAA9354-3508-4E1A-A737-BA997F9FD7A8}" presName="compNode" presStyleCnt="0"/>
      <dgm:spPr/>
    </dgm:pt>
    <dgm:pt modelId="{1C290F22-863C-414E-B506-8758187F9E61}" type="pres">
      <dgm:prSet presAssocID="{BDAA9354-3508-4E1A-A737-BA997F9FD7A8}" presName="dummyConnPt" presStyleCnt="0"/>
      <dgm:spPr/>
    </dgm:pt>
    <dgm:pt modelId="{461029E1-D1F4-44D0-ACAE-1B6BFC852317}" type="pres">
      <dgm:prSet presAssocID="{BDAA9354-3508-4E1A-A737-BA997F9FD7A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ABF16B-18BD-4C94-8180-F40651ABA36A}" type="pres">
      <dgm:prSet presAssocID="{29D9F666-1618-4740-A343-FE7F25635036}" presName="sibTrans" presStyleLbl="bgSibTrans2D1" presStyleIdx="4" presStyleCnt="8"/>
      <dgm:spPr/>
      <dgm:t>
        <a:bodyPr/>
        <a:lstStyle/>
        <a:p>
          <a:endParaRPr lang="pt-BR"/>
        </a:p>
      </dgm:t>
    </dgm:pt>
    <dgm:pt modelId="{6849BC8B-9CAC-452E-A7B6-9FA8415346A9}" type="pres">
      <dgm:prSet presAssocID="{9965B8AE-0325-4791-8EA2-F901DDD4E5DA}" presName="compNode" presStyleCnt="0"/>
      <dgm:spPr/>
    </dgm:pt>
    <dgm:pt modelId="{CC7C1824-CE5F-4EA0-BE42-8204F1EDC235}" type="pres">
      <dgm:prSet presAssocID="{9965B8AE-0325-4791-8EA2-F901DDD4E5DA}" presName="dummyConnPt" presStyleCnt="0"/>
      <dgm:spPr/>
    </dgm:pt>
    <dgm:pt modelId="{F6D8DB35-8E4C-4E80-B00A-D48DE14D0CC5}" type="pres">
      <dgm:prSet presAssocID="{9965B8AE-0325-4791-8EA2-F901DDD4E5D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D66664-86F0-4BF1-A431-A378DC69DDDA}" type="pres">
      <dgm:prSet presAssocID="{F065E56D-19E9-45AC-97EC-71806E0DE689}" presName="sibTrans" presStyleLbl="bgSibTrans2D1" presStyleIdx="5" presStyleCnt="8"/>
      <dgm:spPr/>
      <dgm:t>
        <a:bodyPr/>
        <a:lstStyle/>
        <a:p>
          <a:endParaRPr lang="pt-BR"/>
        </a:p>
      </dgm:t>
    </dgm:pt>
    <dgm:pt modelId="{03A23D45-E6F4-461A-9170-8817F03FA972}" type="pres">
      <dgm:prSet presAssocID="{BDEDB43A-0E2E-47BB-8432-63F044766902}" presName="compNode" presStyleCnt="0"/>
      <dgm:spPr/>
    </dgm:pt>
    <dgm:pt modelId="{B2AC4D50-D646-4184-963B-B015D25733DE}" type="pres">
      <dgm:prSet presAssocID="{BDEDB43A-0E2E-47BB-8432-63F044766902}" presName="dummyConnPt" presStyleCnt="0"/>
      <dgm:spPr/>
    </dgm:pt>
    <dgm:pt modelId="{D80C6F63-8869-4D02-9ADB-4EA9DE86C7DE}" type="pres">
      <dgm:prSet presAssocID="{BDEDB43A-0E2E-47BB-8432-63F04476690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8B3BB4-8560-4D7D-8D95-8DA831F2EDC3}" type="pres">
      <dgm:prSet presAssocID="{7AF27626-4089-4F4F-85E0-4C00D8315BC1}" presName="sibTrans" presStyleLbl="bgSibTrans2D1" presStyleIdx="6" presStyleCnt="8"/>
      <dgm:spPr/>
      <dgm:t>
        <a:bodyPr/>
        <a:lstStyle/>
        <a:p>
          <a:endParaRPr lang="pt-BR"/>
        </a:p>
      </dgm:t>
    </dgm:pt>
    <dgm:pt modelId="{6EBE9B38-68A5-4A6E-8BB0-7685AD78E935}" type="pres">
      <dgm:prSet presAssocID="{1D1C36BD-A7AD-4F19-912A-780998295121}" presName="compNode" presStyleCnt="0"/>
      <dgm:spPr/>
    </dgm:pt>
    <dgm:pt modelId="{F69F699F-DF56-4F6F-A229-9070A0B88BF5}" type="pres">
      <dgm:prSet presAssocID="{1D1C36BD-A7AD-4F19-912A-780998295121}" presName="dummyConnPt" presStyleCnt="0"/>
      <dgm:spPr/>
    </dgm:pt>
    <dgm:pt modelId="{791519A2-620B-4685-BDFD-D70D0E801F2F}" type="pres">
      <dgm:prSet presAssocID="{1D1C36BD-A7AD-4F19-912A-78099829512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7DD196-655E-44B9-B456-28CDD00C1A52}" type="pres">
      <dgm:prSet presAssocID="{215AF5BE-F679-43B9-9AAF-ED18C16CB5BF}" presName="sibTrans" presStyleLbl="bgSibTrans2D1" presStyleIdx="7" presStyleCnt="8"/>
      <dgm:spPr/>
      <dgm:t>
        <a:bodyPr/>
        <a:lstStyle/>
        <a:p>
          <a:endParaRPr lang="pt-BR"/>
        </a:p>
      </dgm:t>
    </dgm:pt>
    <dgm:pt modelId="{B8A03CFC-65C4-409E-9A2E-774CE1ED06EF}" type="pres">
      <dgm:prSet presAssocID="{A5DA446E-5DED-472B-8506-296D47F4FBA5}" presName="compNode" presStyleCnt="0"/>
      <dgm:spPr/>
    </dgm:pt>
    <dgm:pt modelId="{88478594-BD15-400D-A43D-7FDE9A6596BD}" type="pres">
      <dgm:prSet presAssocID="{A5DA446E-5DED-472B-8506-296D47F4FBA5}" presName="dummyConnPt" presStyleCnt="0"/>
      <dgm:spPr/>
    </dgm:pt>
    <dgm:pt modelId="{68BFB179-A272-441B-89AB-0E9CAEEA0871}" type="pres">
      <dgm:prSet presAssocID="{A5DA446E-5DED-472B-8506-296D47F4FBA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45A5C9-1A08-4750-AE95-2247A40FFF23}" type="presOf" srcId="{6FE723A9-FF71-4CB4-8B8B-46E25E92F80A}" destId="{435DFE75-F598-4DAB-905C-578AE363E475}" srcOrd="0" destOrd="0" presId="urn:microsoft.com/office/officeart/2005/8/layout/bProcess4"/>
    <dgm:cxn modelId="{7833077E-681F-481B-9528-0FB532712366}" srcId="{6FE723A9-FF71-4CB4-8B8B-46E25E92F80A}" destId="{BDAA9354-3508-4E1A-A737-BA997F9FD7A8}" srcOrd="4" destOrd="0" parTransId="{BCE62EEE-BEF5-4B59-A8D4-A3F693138336}" sibTransId="{29D9F666-1618-4740-A343-FE7F25635036}"/>
    <dgm:cxn modelId="{A13E6E92-1A7D-4476-A1F6-96E8D267E555}" type="presOf" srcId="{F065E56D-19E9-45AC-97EC-71806E0DE689}" destId="{9BD66664-86F0-4BF1-A431-A378DC69DDDA}" srcOrd="0" destOrd="0" presId="urn:microsoft.com/office/officeart/2005/8/layout/bProcess4"/>
    <dgm:cxn modelId="{EBCE87F6-7DAC-4970-BD3D-9EF69B084959}" srcId="{6FE723A9-FF71-4CB4-8B8B-46E25E92F80A}" destId="{9965B8AE-0325-4791-8EA2-F901DDD4E5DA}" srcOrd="5" destOrd="0" parTransId="{18C5DB5B-ABB5-4515-9A37-5DC5BBB0CFA3}" sibTransId="{F065E56D-19E9-45AC-97EC-71806E0DE689}"/>
    <dgm:cxn modelId="{530A891B-8567-4A69-98C0-FC703B639FED}" type="presOf" srcId="{1D1C36BD-A7AD-4F19-912A-780998295121}" destId="{791519A2-620B-4685-BDFD-D70D0E801F2F}" srcOrd="0" destOrd="0" presId="urn:microsoft.com/office/officeart/2005/8/layout/bProcess4"/>
    <dgm:cxn modelId="{7A72DECE-2084-4991-9B60-184E2A40F9D4}" type="presOf" srcId="{BDAA9354-3508-4E1A-A737-BA997F9FD7A8}" destId="{461029E1-D1F4-44D0-ACAE-1B6BFC852317}" srcOrd="0" destOrd="0" presId="urn:microsoft.com/office/officeart/2005/8/layout/bProcess4"/>
    <dgm:cxn modelId="{9D966887-0883-4135-A566-8BA71B9645A2}" srcId="{6FE723A9-FF71-4CB4-8B8B-46E25E92F80A}" destId="{92F6054E-D23A-4A08-ACE5-75939C2B0853}" srcOrd="3" destOrd="0" parTransId="{E4E387B8-A6AE-4846-B452-E55636CA09BF}" sibTransId="{459444CB-5AEF-40E5-A354-26BE332F673F}"/>
    <dgm:cxn modelId="{4E8B8C1C-2AEC-4437-9FE5-CE75420277B6}" type="presOf" srcId="{9965B8AE-0325-4791-8EA2-F901DDD4E5DA}" destId="{F6D8DB35-8E4C-4E80-B00A-D48DE14D0CC5}" srcOrd="0" destOrd="0" presId="urn:microsoft.com/office/officeart/2005/8/layout/bProcess4"/>
    <dgm:cxn modelId="{4CF1D7E3-79CC-46EB-8ECB-5A8347480350}" type="presOf" srcId="{9013175F-DF92-496D-AE0D-93F4212059B5}" destId="{3F879794-EA2A-4EBC-A5B7-5282FC20A409}" srcOrd="0" destOrd="0" presId="urn:microsoft.com/office/officeart/2005/8/layout/bProcess4"/>
    <dgm:cxn modelId="{CE3A6C98-7764-4782-B1C3-98F73191CCA0}" srcId="{6FE723A9-FF71-4CB4-8B8B-46E25E92F80A}" destId="{1D1C36BD-A7AD-4F19-912A-780998295121}" srcOrd="7" destOrd="0" parTransId="{CEDD3C28-98B8-487F-BC87-5EECAD144BC9}" sibTransId="{215AF5BE-F679-43B9-9AAF-ED18C16CB5BF}"/>
    <dgm:cxn modelId="{B9E43B0E-8272-4241-B25F-08A166A88CBD}" srcId="{6FE723A9-FF71-4CB4-8B8B-46E25E92F80A}" destId="{769CF250-0F99-4581-BBC0-022A0CA981C2}" srcOrd="1" destOrd="0" parTransId="{F632D169-9DA7-43D9-824C-E111516A9019}" sibTransId="{9013175F-DF92-496D-AE0D-93F4212059B5}"/>
    <dgm:cxn modelId="{A914BBF1-825B-4587-9AE7-BBD2686AA584}" type="presOf" srcId="{769CF250-0F99-4581-BBC0-022A0CA981C2}" destId="{C1DC7802-FC35-48B2-95E6-210ACA1D9828}" srcOrd="0" destOrd="0" presId="urn:microsoft.com/office/officeart/2005/8/layout/bProcess4"/>
    <dgm:cxn modelId="{FEEFD245-8119-49DF-9B85-5A02D89BDC7A}" srcId="{6FE723A9-FF71-4CB4-8B8B-46E25E92F80A}" destId="{C52EA2F9-059E-4353-9F2C-534A00AE87F9}" srcOrd="0" destOrd="0" parTransId="{DBB6344B-A6CC-46ED-9615-B062576B72A2}" sibTransId="{2A1C08B7-2A3F-4C72-BFA5-2705667084B1}"/>
    <dgm:cxn modelId="{38C7E0AF-B8A3-4B9D-950D-1A691F0A7505}" type="presOf" srcId="{215AF5BE-F679-43B9-9AAF-ED18C16CB5BF}" destId="{3D7DD196-655E-44B9-B456-28CDD00C1A52}" srcOrd="0" destOrd="0" presId="urn:microsoft.com/office/officeart/2005/8/layout/bProcess4"/>
    <dgm:cxn modelId="{DBF138CC-7DF7-4025-8542-6E835D3701AB}" type="presOf" srcId="{18AF8562-ADAB-4C2A-B74C-AC4399348B69}" destId="{92E30920-049D-4734-831D-8308D899F2BA}" srcOrd="0" destOrd="0" presId="urn:microsoft.com/office/officeart/2005/8/layout/bProcess4"/>
    <dgm:cxn modelId="{5BC4FBD4-CCBE-4955-A4E1-A67DCAF098F1}" type="presOf" srcId="{C52EA2F9-059E-4353-9F2C-534A00AE87F9}" destId="{2FDADE61-93F4-48F0-9D83-9DF7F43BB90B}" srcOrd="0" destOrd="0" presId="urn:microsoft.com/office/officeart/2005/8/layout/bProcess4"/>
    <dgm:cxn modelId="{8B2D472A-C910-48FE-9A54-3B0FC91D39A7}" srcId="{6FE723A9-FF71-4CB4-8B8B-46E25E92F80A}" destId="{A5DA446E-5DED-472B-8506-296D47F4FBA5}" srcOrd="8" destOrd="0" parTransId="{7D70F249-BE02-4F79-AE9F-B4B1AD156A16}" sibTransId="{5415930D-1890-4E1F-B258-A413C5FB48F2}"/>
    <dgm:cxn modelId="{2CA5DEA1-6A61-41F4-826C-FF01CF78EFDF}" type="presOf" srcId="{29D9F666-1618-4740-A343-FE7F25635036}" destId="{0FABF16B-18BD-4C94-8180-F40651ABA36A}" srcOrd="0" destOrd="0" presId="urn:microsoft.com/office/officeart/2005/8/layout/bProcess4"/>
    <dgm:cxn modelId="{F147306F-C07F-413B-9FE3-DD04A22543D2}" type="presOf" srcId="{92F6054E-D23A-4A08-ACE5-75939C2B0853}" destId="{1B707E92-8429-4B33-90EE-88B0B6E79CA6}" srcOrd="0" destOrd="0" presId="urn:microsoft.com/office/officeart/2005/8/layout/bProcess4"/>
    <dgm:cxn modelId="{A63262A5-B19B-4A2E-ABFF-AA49EFECE279}" type="presOf" srcId="{2A1C08B7-2A3F-4C72-BFA5-2705667084B1}" destId="{E0084F59-4592-4E79-A8AC-ED013D86A4CD}" srcOrd="0" destOrd="0" presId="urn:microsoft.com/office/officeart/2005/8/layout/bProcess4"/>
    <dgm:cxn modelId="{F2119557-D4BF-46C3-A372-2E5AE8F0CF65}" srcId="{6FE723A9-FF71-4CB4-8B8B-46E25E92F80A}" destId="{BDEDB43A-0E2E-47BB-8432-63F044766902}" srcOrd="6" destOrd="0" parTransId="{D1D8382F-1900-4EC6-A9CB-1EAF83EAF2C3}" sibTransId="{7AF27626-4089-4F4F-85E0-4C00D8315BC1}"/>
    <dgm:cxn modelId="{8E7708FE-1352-4B11-82CF-27A1EE8055B5}" type="presOf" srcId="{BDEDB43A-0E2E-47BB-8432-63F044766902}" destId="{D80C6F63-8869-4D02-9ADB-4EA9DE86C7DE}" srcOrd="0" destOrd="0" presId="urn:microsoft.com/office/officeart/2005/8/layout/bProcess4"/>
    <dgm:cxn modelId="{DEE0FF5F-862F-4C5F-B142-0F189FAB6746}" srcId="{6FE723A9-FF71-4CB4-8B8B-46E25E92F80A}" destId="{18AF8562-ADAB-4C2A-B74C-AC4399348B69}" srcOrd="2" destOrd="0" parTransId="{9F7552A4-CCF4-47A4-A58E-2744346A2276}" sibTransId="{CBF6ED9A-3B5A-4F59-B97E-06B6B2AF5036}"/>
    <dgm:cxn modelId="{9FCC323B-6E8F-4745-9E79-6FDE2E909127}" type="presOf" srcId="{A5DA446E-5DED-472B-8506-296D47F4FBA5}" destId="{68BFB179-A272-441B-89AB-0E9CAEEA0871}" srcOrd="0" destOrd="0" presId="urn:microsoft.com/office/officeart/2005/8/layout/bProcess4"/>
    <dgm:cxn modelId="{DA50FF7C-E2A4-4741-A390-5A697B890E25}" type="presOf" srcId="{459444CB-5AEF-40E5-A354-26BE332F673F}" destId="{66F4790E-C113-417C-984A-A00FEDEA101D}" srcOrd="0" destOrd="0" presId="urn:microsoft.com/office/officeart/2005/8/layout/bProcess4"/>
    <dgm:cxn modelId="{B06E632D-E236-4B6F-8F6A-3C18C9B63E42}" type="presOf" srcId="{CBF6ED9A-3B5A-4F59-B97E-06B6B2AF5036}" destId="{5380CFC4-EF10-4EE8-BC2F-772EC8F4B355}" srcOrd="0" destOrd="0" presId="urn:microsoft.com/office/officeart/2005/8/layout/bProcess4"/>
    <dgm:cxn modelId="{13D5EE3B-CB63-47B4-BBB1-4E68B355C3A7}" type="presOf" srcId="{7AF27626-4089-4F4F-85E0-4C00D8315BC1}" destId="{618B3BB4-8560-4D7D-8D95-8DA831F2EDC3}" srcOrd="0" destOrd="0" presId="urn:microsoft.com/office/officeart/2005/8/layout/bProcess4"/>
    <dgm:cxn modelId="{797569B3-D741-4FF4-A8AF-FC0559649A37}" type="presParOf" srcId="{435DFE75-F598-4DAB-905C-578AE363E475}" destId="{A9C5A048-6CF2-4F6D-8FAE-C55DC39D0987}" srcOrd="0" destOrd="0" presId="urn:microsoft.com/office/officeart/2005/8/layout/bProcess4"/>
    <dgm:cxn modelId="{C32A97C9-7353-4ABD-94FA-046194845665}" type="presParOf" srcId="{A9C5A048-6CF2-4F6D-8FAE-C55DC39D0987}" destId="{A388FA1A-0ACC-4E91-B4E7-854E704F13D5}" srcOrd="0" destOrd="0" presId="urn:microsoft.com/office/officeart/2005/8/layout/bProcess4"/>
    <dgm:cxn modelId="{8CFA678E-07E9-430B-8765-D7E2CE5846FA}" type="presParOf" srcId="{A9C5A048-6CF2-4F6D-8FAE-C55DC39D0987}" destId="{2FDADE61-93F4-48F0-9D83-9DF7F43BB90B}" srcOrd="1" destOrd="0" presId="urn:microsoft.com/office/officeart/2005/8/layout/bProcess4"/>
    <dgm:cxn modelId="{83DD37C2-5E91-455C-8404-8548EF4DC7C1}" type="presParOf" srcId="{435DFE75-F598-4DAB-905C-578AE363E475}" destId="{E0084F59-4592-4E79-A8AC-ED013D86A4CD}" srcOrd="1" destOrd="0" presId="urn:microsoft.com/office/officeart/2005/8/layout/bProcess4"/>
    <dgm:cxn modelId="{20DFDED8-E919-4B13-87A4-8462DA276F09}" type="presParOf" srcId="{435DFE75-F598-4DAB-905C-578AE363E475}" destId="{75DE7A53-FFBE-427B-9D9F-A1867D638AAE}" srcOrd="2" destOrd="0" presId="urn:microsoft.com/office/officeart/2005/8/layout/bProcess4"/>
    <dgm:cxn modelId="{0638AEDB-DD0E-42EF-A8BA-21C3A3E5841B}" type="presParOf" srcId="{75DE7A53-FFBE-427B-9D9F-A1867D638AAE}" destId="{4A9AB26F-36F2-46CE-A68C-D088BDEB2ADC}" srcOrd="0" destOrd="0" presId="urn:microsoft.com/office/officeart/2005/8/layout/bProcess4"/>
    <dgm:cxn modelId="{48814DC3-8EA5-4460-8F4D-F94585B9F424}" type="presParOf" srcId="{75DE7A53-FFBE-427B-9D9F-A1867D638AAE}" destId="{C1DC7802-FC35-48B2-95E6-210ACA1D9828}" srcOrd="1" destOrd="0" presId="urn:microsoft.com/office/officeart/2005/8/layout/bProcess4"/>
    <dgm:cxn modelId="{8B3E529E-2BE2-41B6-86B3-5D5B2DDB6E95}" type="presParOf" srcId="{435DFE75-F598-4DAB-905C-578AE363E475}" destId="{3F879794-EA2A-4EBC-A5B7-5282FC20A409}" srcOrd="3" destOrd="0" presId="urn:microsoft.com/office/officeart/2005/8/layout/bProcess4"/>
    <dgm:cxn modelId="{9C8E7BAD-3959-412B-80AE-9411FC7E59A3}" type="presParOf" srcId="{435DFE75-F598-4DAB-905C-578AE363E475}" destId="{D9A31EDB-D728-4450-A2D3-D0B6D1186316}" srcOrd="4" destOrd="0" presId="urn:microsoft.com/office/officeart/2005/8/layout/bProcess4"/>
    <dgm:cxn modelId="{CE8CBB12-07E4-4E99-834F-9991BAF722F4}" type="presParOf" srcId="{D9A31EDB-D728-4450-A2D3-D0B6D1186316}" destId="{448B62E1-609F-4BC3-A1D6-11B82724CE9F}" srcOrd="0" destOrd="0" presId="urn:microsoft.com/office/officeart/2005/8/layout/bProcess4"/>
    <dgm:cxn modelId="{192916F7-2516-4C5D-ADE2-D8B41457949C}" type="presParOf" srcId="{D9A31EDB-D728-4450-A2D3-D0B6D1186316}" destId="{92E30920-049D-4734-831D-8308D899F2BA}" srcOrd="1" destOrd="0" presId="urn:microsoft.com/office/officeart/2005/8/layout/bProcess4"/>
    <dgm:cxn modelId="{5E379B6D-B2CC-487C-9CE5-9EB729622F31}" type="presParOf" srcId="{435DFE75-F598-4DAB-905C-578AE363E475}" destId="{5380CFC4-EF10-4EE8-BC2F-772EC8F4B355}" srcOrd="5" destOrd="0" presId="urn:microsoft.com/office/officeart/2005/8/layout/bProcess4"/>
    <dgm:cxn modelId="{34914F7A-60D4-4A67-A9EF-C67489C7CA7D}" type="presParOf" srcId="{435DFE75-F598-4DAB-905C-578AE363E475}" destId="{2E798813-0AB6-466C-8ACB-A8733D1805A7}" srcOrd="6" destOrd="0" presId="urn:microsoft.com/office/officeart/2005/8/layout/bProcess4"/>
    <dgm:cxn modelId="{579FF6FE-3A33-494C-B9FB-6B91AA05264A}" type="presParOf" srcId="{2E798813-0AB6-466C-8ACB-A8733D1805A7}" destId="{5F49A0DE-A40D-4817-AF4F-6831B30D276E}" srcOrd="0" destOrd="0" presId="urn:microsoft.com/office/officeart/2005/8/layout/bProcess4"/>
    <dgm:cxn modelId="{E8E850A5-C59F-4156-8D61-52BE1580D4B3}" type="presParOf" srcId="{2E798813-0AB6-466C-8ACB-A8733D1805A7}" destId="{1B707E92-8429-4B33-90EE-88B0B6E79CA6}" srcOrd="1" destOrd="0" presId="urn:microsoft.com/office/officeart/2005/8/layout/bProcess4"/>
    <dgm:cxn modelId="{34F97972-9F14-4AD9-A62C-455786B8C52D}" type="presParOf" srcId="{435DFE75-F598-4DAB-905C-578AE363E475}" destId="{66F4790E-C113-417C-984A-A00FEDEA101D}" srcOrd="7" destOrd="0" presId="urn:microsoft.com/office/officeart/2005/8/layout/bProcess4"/>
    <dgm:cxn modelId="{5EE2DF49-8F36-40B6-8D5A-ACD16B3095BA}" type="presParOf" srcId="{435DFE75-F598-4DAB-905C-578AE363E475}" destId="{D8A57F33-9148-49D8-A764-9B62068AB60B}" srcOrd="8" destOrd="0" presId="urn:microsoft.com/office/officeart/2005/8/layout/bProcess4"/>
    <dgm:cxn modelId="{4A2EB50F-EC2C-4ED8-8375-C2BA4005F348}" type="presParOf" srcId="{D8A57F33-9148-49D8-A764-9B62068AB60B}" destId="{1C290F22-863C-414E-B506-8758187F9E61}" srcOrd="0" destOrd="0" presId="urn:microsoft.com/office/officeart/2005/8/layout/bProcess4"/>
    <dgm:cxn modelId="{365DA851-69F3-4EDD-BBDF-7B169D63B35C}" type="presParOf" srcId="{D8A57F33-9148-49D8-A764-9B62068AB60B}" destId="{461029E1-D1F4-44D0-ACAE-1B6BFC852317}" srcOrd="1" destOrd="0" presId="urn:microsoft.com/office/officeart/2005/8/layout/bProcess4"/>
    <dgm:cxn modelId="{8F0A3FB2-AB28-4529-9048-869999DCB0C0}" type="presParOf" srcId="{435DFE75-F598-4DAB-905C-578AE363E475}" destId="{0FABF16B-18BD-4C94-8180-F40651ABA36A}" srcOrd="9" destOrd="0" presId="urn:microsoft.com/office/officeart/2005/8/layout/bProcess4"/>
    <dgm:cxn modelId="{B24E4F23-F6D0-44DA-BD76-B8EFF9FC839C}" type="presParOf" srcId="{435DFE75-F598-4DAB-905C-578AE363E475}" destId="{6849BC8B-9CAC-452E-A7B6-9FA8415346A9}" srcOrd="10" destOrd="0" presId="urn:microsoft.com/office/officeart/2005/8/layout/bProcess4"/>
    <dgm:cxn modelId="{EFECE430-07C8-4F27-8F3F-23952C58B92A}" type="presParOf" srcId="{6849BC8B-9CAC-452E-A7B6-9FA8415346A9}" destId="{CC7C1824-CE5F-4EA0-BE42-8204F1EDC235}" srcOrd="0" destOrd="0" presId="urn:microsoft.com/office/officeart/2005/8/layout/bProcess4"/>
    <dgm:cxn modelId="{7F5E9259-D276-464B-BFCB-9DA02192CE31}" type="presParOf" srcId="{6849BC8B-9CAC-452E-A7B6-9FA8415346A9}" destId="{F6D8DB35-8E4C-4E80-B00A-D48DE14D0CC5}" srcOrd="1" destOrd="0" presId="urn:microsoft.com/office/officeart/2005/8/layout/bProcess4"/>
    <dgm:cxn modelId="{A2AC1524-255C-4DB1-9F40-217D17A1F2B1}" type="presParOf" srcId="{435DFE75-F598-4DAB-905C-578AE363E475}" destId="{9BD66664-86F0-4BF1-A431-A378DC69DDDA}" srcOrd="11" destOrd="0" presId="urn:microsoft.com/office/officeart/2005/8/layout/bProcess4"/>
    <dgm:cxn modelId="{846C6804-5D3D-4F90-9589-AF082F93AC1C}" type="presParOf" srcId="{435DFE75-F598-4DAB-905C-578AE363E475}" destId="{03A23D45-E6F4-461A-9170-8817F03FA972}" srcOrd="12" destOrd="0" presId="urn:microsoft.com/office/officeart/2005/8/layout/bProcess4"/>
    <dgm:cxn modelId="{732A38DB-76D7-438C-83F1-B2658BB6D7EC}" type="presParOf" srcId="{03A23D45-E6F4-461A-9170-8817F03FA972}" destId="{B2AC4D50-D646-4184-963B-B015D25733DE}" srcOrd="0" destOrd="0" presId="urn:microsoft.com/office/officeart/2005/8/layout/bProcess4"/>
    <dgm:cxn modelId="{8BF0034D-EF66-473F-A391-0AA48D505993}" type="presParOf" srcId="{03A23D45-E6F4-461A-9170-8817F03FA972}" destId="{D80C6F63-8869-4D02-9ADB-4EA9DE86C7DE}" srcOrd="1" destOrd="0" presId="urn:microsoft.com/office/officeart/2005/8/layout/bProcess4"/>
    <dgm:cxn modelId="{96339046-A94E-442D-A76A-5ABEB32B7F76}" type="presParOf" srcId="{435DFE75-F598-4DAB-905C-578AE363E475}" destId="{618B3BB4-8560-4D7D-8D95-8DA831F2EDC3}" srcOrd="13" destOrd="0" presId="urn:microsoft.com/office/officeart/2005/8/layout/bProcess4"/>
    <dgm:cxn modelId="{819189CE-1687-4C02-A0E8-A5973BBB56F0}" type="presParOf" srcId="{435DFE75-F598-4DAB-905C-578AE363E475}" destId="{6EBE9B38-68A5-4A6E-8BB0-7685AD78E935}" srcOrd="14" destOrd="0" presId="urn:microsoft.com/office/officeart/2005/8/layout/bProcess4"/>
    <dgm:cxn modelId="{13FBB053-ED35-4FFD-8A56-FBAE983A0659}" type="presParOf" srcId="{6EBE9B38-68A5-4A6E-8BB0-7685AD78E935}" destId="{F69F699F-DF56-4F6F-A229-9070A0B88BF5}" srcOrd="0" destOrd="0" presId="urn:microsoft.com/office/officeart/2005/8/layout/bProcess4"/>
    <dgm:cxn modelId="{70EB4B0D-15D9-4A29-8CD6-ED194A6DEF3B}" type="presParOf" srcId="{6EBE9B38-68A5-4A6E-8BB0-7685AD78E935}" destId="{791519A2-620B-4685-BDFD-D70D0E801F2F}" srcOrd="1" destOrd="0" presId="urn:microsoft.com/office/officeart/2005/8/layout/bProcess4"/>
    <dgm:cxn modelId="{9CDB9F79-0441-499D-82BC-87796075CAC6}" type="presParOf" srcId="{435DFE75-F598-4DAB-905C-578AE363E475}" destId="{3D7DD196-655E-44B9-B456-28CDD00C1A52}" srcOrd="15" destOrd="0" presId="urn:microsoft.com/office/officeart/2005/8/layout/bProcess4"/>
    <dgm:cxn modelId="{98F5BC34-4FCE-48DD-B618-40B25080DC88}" type="presParOf" srcId="{435DFE75-F598-4DAB-905C-578AE363E475}" destId="{B8A03CFC-65C4-409E-9A2E-774CE1ED06EF}" srcOrd="16" destOrd="0" presId="urn:microsoft.com/office/officeart/2005/8/layout/bProcess4"/>
    <dgm:cxn modelId="{3A0E1A97-8CC4-4F87-9F80-EEA1BFD957D0}" type="presParOf" srcId="{B8A03CFC-65C4-409E-9A2E-774CE1ED06EF}" destId="{88478594-BD15-400D-A43D-7FDE9A6596BD}" srcOrd="0" destOrd="0" presId="urn:microsoft.com/office/officeart/2005/8/layout/bProcess4"/>
    <dgm:cxn modelId="{7FAF49BD-E49D-48C4-91E4-CBC37F17517F}" type="presParOf" srcId="{B8A03CFC-65C4-409E-9A2E-774CE1ED06EF}" destId="{68BFB179-A272-441B-89AB-0E9CAEEA087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4F59-4592-4E79-A8AC-ED013D86A4CD}">
      <dsp:nvSpPr>
        <dsp:cNvPr id="0" name=""/>
        <dsp:cNvSpPr/>
      </dsp:nvSpPr>
      <dsp:spPr>
        <a:xfrm rot="5400000">
          <a:off x="-88168" y="991340"/>
          <a:ext cx="1542309" cy="186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ADE61-93F4-48F0-9D83-9DF7F43BB90B}">
      <dsp:nvSpPr>
        <dsp:cNvPr id="0" name=""/>
        <dsp:cNvSpPr/>
      </dsp:nvSpPr>
      <dsp:spPr>
        <a:xfrm>
          <a:off x="264655" y="4125"/>
          <a:ext cx="2068670" cy="1241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Irregularidade</a:t>
          </a:r>
        </a:p>
      </dsp:txBody>
      <dsp:txXfrm>
        <a:off x="301009" y="40479"/>
        <a:ext cx="1995962" cy="1168494"/>
      </dsp:txXfrm>
    </dsp:sp>
    <dsp:sp modelId="{3F879794-EA2A-4EBC-A5B7-5282FC20A409}">
      <dsp:nvSpPr>
        <dsp:cNvPr id="0" name=""/>
        <dsp:cNvSpPr/>
      </dsp:nvSpPr>
      <dsp:spPr>
        <a:xfrm rot="5400000">
          <a:off x="-88168" y="2542844"/>
          <a:ext cx="1542309" cy="186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C7802-FC35-48B2-95E6-210ACA1D9828}">
      <dsp:nvSpPr>
        <dsp:cNvPr id="0" name=""/>
        <dsp:cNvSpPr/>
      </dsp:nvSpPr>
      <dsp:spPr>
        <a:xfrm>
          <a:off x="264655" y="1555628"/>
          <a:ext cx="2068670" cy="1241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ITI</a:t>
          </a:r>
        </a:p>
      </dsp:txBody>
      <dsp:txXfrm>
        <a:off x="301009" y="1591982"/>
        <a:ext cx="1995962" cy="1168494"/>
      </dsp:txXfrm>
    </dsp:sp>
    <dsp:sp modelId="{5380CFC4-EF10-4EE8-BC2F-772EC8F4B355}">
      <dsp:nvSpPr>
        <dsp:cNvPr id="0" name=""/>
        <dsp:cNvSpPr/>
      </dsp:nvSpPr>
      <dsp:spPr>
        <a:xfrm>
          <a:off x="687582" y="3318595"/>
          <a:ext cx="2742138" cy="186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30920-049D-4734-831D-8308D899F2BA}">
      <dsp:nvSpPr>
        <dsp:cNvPr id="0" name=""/>
        <dsp:cNvSpPr/>
      </dsp:nvSpPr>
      <dsp:spPr>
        <a:xfrm>
          <a:off x="264655" y="3107131"/>
          <a:ext cx="2068670" cy="1241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Justificativas</a:t>
          </a:r>
        </a:p>
      </dsp:txBody>
      <dsp:txXfrm>
        <a:off x="301009" y="3143485"/>
        <a:ext cx="1995962" cy="1168494"/>
      </dsp:txXfrm>
    </dsp:sp>
    <dsp:sp modelId="{66F4790E-C113-417C-984A-A00FEDEA101D}">
      <dsp:nvSpPr>
        <dsp:cNvPr id="0" name=""/>
        <dsp:cNvSpPr/>
      </dsp:nvSpPr>
      <dsp:spPr>
        <a:xfrm rot="16200000">
          <a:off x="2663163" y="2542844"/>
          <a:ext cx="1542309" cy="186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07E92-8429-4B33-90EE-88B0B6E79CA6}">
      <dsp:nvSpPr>
        <dsp:cNvPr id="0" name=""/>
        <dsp:cNvSpPr/>
      </dsp:nvSpPr>
      <dsp:spPr>
        <a:xfrm>
          <a:off x="3015987" y="3107131"/>
          <a:ext cx="2068670" cy="1241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ITC</a:t>
          </a:r>
        </a:p>
      </dsp:txBody>
      <dsp:txXfrm>
        <a:off x="3052341" y="3143485"/>
        <a:ext cx="1995962" cy="1168494"/>
      </dsp:txXfrm>
    </dsp:sp>
    <dsp:sp modelId="{0FABF16B-18BD-4C94-8180-F40651ABA36A}">
      <dsp:nvSpPr>
        <dsp:cNvPr id="0" name=""/>
        <dsp:cNvSpPr/>
      </dsp:nvSpPr>
      <dsp:spPr>
        <a:xfrm rot="16200000">
          <a:off x="2663163" y="991340"/>
          <a:ext cx="1542309" cy="186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029E1-D1F4-44D0-ACAE-1B6BFC852317}">
      <dsp:nvSpPr>
        <dsp:cNvPr id="0" name=""/>
        <dsp:cNvSpPr/>
      </dsp:nvSpPr>
      <dsp:spPr>
        <a:xfrm>
          <a:off x="3015987" y="1555628"/>
          <a:ext cx="2068670" cy="1241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Parecer MPEC</a:t>
          </a:r>
        </a:p>
      </dsp:txBody>
      <dsp:txXfrm>
        <a:off x="3052341" y="1591982"/>
        <a:ext cx="1995962" cy="1168494"/>
      </dsp:txXfrm>
    </dsp:sp>
    <dsp:sp modelId="{9BD66664-86F0-4BF1-A431-A378DC69DDDA}">
      <dsp:nvSpPr>
        <dsp:cNvPr id="0" name=""/>
        <dsp:cNvSpPr/>
      </dsp:nvSpPr>
      <dsp:spPr>
        <a:xfrm>
          <a:off x="3438915" y="215589"/>
          <a:ext cx="2742138" cy="186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8DB35-8E4C-4E80-B00A-D48DE14D0CC5}">
      <dsp:nvSpPr>
        <dsp:cNvPr id="0" name=""/>
        <dsp:cNvSpPr/>
      </dsp:nvSpPr>
      <dsp:spPr>
        <a:xfrm>
          <a:off x="3015987" y="4125"/>
          <a:ext cx="2068670" cy="1241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Defesa Oral</a:t>
          </a:r>
        </a:p>
      </dsp:txBody>
      <dsp:txXfrm>
        <a:off x="3052341" y="40479"/>
        <a:ext cx="1995962" cy="1168494"/>
      </dsp:txXfrm>
    </dsp:sp>
    <dsp:sp modelId="{618B3BB4-8560-4D7D-8D95-8DA831F2EDC3}">
      <dsp:nvSpPr>
        <dsp:cNvPr id="0" name=""/>
        <dsp:cNvSpPr/>
      </dsp:nvSpPr>
      <dsp:spPr>
        <a:xfrm rot="5400000">
          <a:off x="5414495" y="991340"/>
          <a:ext cx="1542309" cy="186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C6F63-8869-4D02-9ADB-4EA9DE86C7DE}">
      <dsp:nvSpPr>
        <dsp:cNvPr id="0" name=""/>
        <dsp:cNvSpPr/>
      </dsp:nvSpPr>
      <dsp:spPr>
        <a:xfrm>
          <a:off x="5767319" y="4125"/>
          <a:ext cx="2068670" cy="1241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Julgamento</a:t>
          </a:r>
        </a:p>
      </dsp:txBody>
      <dsp:txXfrm>
        <a:off x="5803673" y="40479"/>
        <a:ext cx="1995962" cy="1168494"/>
      </dsp:txXfrm>
    </dsp:sp>
    <dsp:sp modelId="{3D7DD196-655E-44B9-B456-28CDD00C1A52}">
      <dsp:nvSpPr>
        <dsp:cNvPr id="0" name=""/>
        <dsp:cNvSpPr/>
      </dsp:nvSpPr>
      <dsp:spPr>
        <a:xfrm rot="5400000">
          <a:off x="5414495" y="2542844"/>
          <a:ext cx="1542309" cy="186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519A2-620B-4685-BDFD-D70D0E801F2F}">
      <dsp:nvSpPr>
        <dsp:cNvPr id="0" name=""/>
        <dsp:cNvSpPr/>
      </dsp:nvSpPr>
      <dsp:spPr>
        <a:xfrm>
          <a:off x="5767319" y="1555628"/>
          <a:ext cx="2068670" cy="1241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Recursos</a:t>
          </a:r>
        </a:p>
      </dsp:txBody>
      <dsp:txXfrm>
        <a:off x="5803673" y="1591982"/>
        <a:ext cx="1995962" cy="1168494"/>
      </dsp:txXfrm>
    </dsp:sp>
    <dsp:sp modelId="{68BFB179-A272-441B-89AB-0E9CAEEA0871}">
      <dsp:nvSpPr>
        <dsp:cNvPr id="0" name=""/>
        <dsp:cNvSpPr/>
      </dsp:nvSpPr>
      <dsp:spPr>
        <a:xfrm>
          <a:off x="5767319" y="3107131"/>
          <a:ext cx="2068670" cy="1241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Execução</a:t>
          </a:r>
        </a:p>
      </dsp:txBody>
      <dsp:txXfrm>
        <a:off x="5803673" y="3143485"/>
        <a:ext cx="1995962" cy="116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2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66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3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71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3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07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651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79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37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52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32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789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123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892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841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087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422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64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772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929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426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47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648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172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987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548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40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9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8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1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32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2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6AE276-4867-494C-B0C0-22B3116B9519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AF6727-6ABF-4709-9F05-2CDE6EA6899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97EE1-F27F-4905-BB20-FD751D9D7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C99F4-1109-472B-9783-C602AC00F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560977"/>
            <a:ext cx="10909073" cy="165462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800" dirty="0"/>
              <a:t>“A Fiscalização dos Tribunais de Contas no RPPS: passado, presente e futuro” (parte 1)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1B20A1-F229-45B7-AF5A-38A6F7AD1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496089"/>
            <a:ext cx="9622971" cy="77174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Domingos Augusto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Taufner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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Conselheiro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TCE-ES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Presidente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RPPS de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Vitória-ES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2005 a 2010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96E07D-C712-4B7B-8958-0550A3B7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95" y="932016"/>
            <a:ext cx="6150946" cy="25065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971FE3-2302-4172-9AB1-5A82826F81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AB10AF3-028D-41BB-9535-0F48BCD43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352C9-B52B-4CF1-8D8F-43426EFAB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59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 smtClean="0"/>
              <a:t>Organização dos TC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4507"/>
            <a:ext cx="10058400" cy="35892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>
                <a:latin typeface="Calibri" panose="020F0502020204030204" pitchFamily="34" charset="0"/>
              </a:rPr>
              <a:t> Área </a:t>
            </a:r>
            <a:r>
              <a:rPr lang="pt-BR" sz="2800" dirty="0">
                <a:latin typeface="Calibri" panose="020F0502020204030204" pitchFamily="34" charset="0"/>
              </a:rPr>
              <a:t>Técnica – auditores de Controle Externo (ou cargo similar)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>
                <a:latin typeface="Calibri" panose="020F0502020204030204" pitchFamily="34" charset="0"/>
              </a:rPr>
              <a:t> Área </a:t>
            </a:r>
            <a:r>
              <a:rPr lang="pt-BR" sz="2800" dirty="0">
                <a:latin typeface="Calibri" panose="020F0502020204030204" pitchFamily="34" charset="0"/>
              </a:rPr>
              <a:t>Administrativa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>
                <a:latin typeface="Calibri" panose="020F0502020204030204" pitchFamily="34" charset="0"/>
              </a:rPr>
              <a:t> Secretaria </a:t>
            </a:r>
            <a:r>
              <a:rPr lang="pt-BR" sz="2800" dirty="0">
                <a:latin typeface="Calibri" panose="020F0502020204030204" pitchFamily="34" charset="0"/>
              </a:rPr>
              <a:t>Geral das Sessões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>
                <a:latin typeface="Calibri" panose="020F0502020204030204" pitchFamily="34" charset="0"/>
              </a:rPr>
              <a:t> Escola </a:t>
            </a:r>
            <a:r>
              <a:rPr lang="pt-BR" sz="2800" dirty="0">
                <a:latin typeface="Calibri" panose="020F0502020204030204" pitchFamily="34" charset="0"/>
              </a:rPr>
              <a:t>de Contas Públicas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>
                <a:latin typeface="Calibri" panose="020F0502020204030204" pitchFamily="34" charset="0"/>
              </a:rPr>
              <a:t> Corregedoria</a:t>
            </a:r>
            <a:endParaRPr lang="pt-BR" sz="28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>
                <a:latin typeface="Calibri" panose="020F0502020204030204" pitchFamily="34" charset="0"/>
              </a:rPr>
              <a:t> Ouvidoria</a:t>
            </a:r>
            <a:endParaRPr lang="pt-BR" sz="28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>
                <a:latin typeface="Calibri" panose="020F0502020204030204" pitchFamily="34" charset="0"/>
              </a:rPr>
              <a:t> Gabinetes </a:t>
            </a:r>
            <a:r>
              <a:rPr lang="pt-BR" sz="2800" dirty="0">
                <a:latin typeface="Calibri" panose="020F0502020204030204" pitchFamily="34" charset="0"/>
              </a:rPr>
              <a:t>dos </a:t>
            </a:r>
            <a:r>
              <a:rPr lang="pt-BR" sz="2800" dirty="0" smtClean="0">
                <a:latin typeface="Calibri" panose="020F0502020204030204" pitchFamily="34" charset="0"/>
              </a:rPr>
              <a:t>Conselheiros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>
            <a:noAutofit/>
          </a:bodyPr>
          <a:lstStyle/>
          <a:p>
            <a:r>
              <a:rPr lang="pt-BR" b="1" dirty="0"/>
              <a:t>Competência do Tribunal de Contas (art. 71 da CF)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70405"/>
            <a:ext cx="10058400" cy="209954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pt-BR" sz="2800" dirty="0" smtClean="0">
                <a:latin typeface="Calibri" pitchFamily="34" charset="0"/>
              </a:rPr>
              <a:t> I </a:t>
            </a:r>
            <a:r>
              <a:rPr lang="pt-BR" sz="2800" dirty="0">
                <a:latin typeface="Calibri" pitchFamily="34" charset="0"/>
              </a:rPr>
              <a:t>– Emitir Parecer prévio das contas do Chefe do Poder </a:t>
            </a:r>
            <a:r>
              <a:rPr lang="pt-BR" sz="2800" dirty="0" smtClean="0">
                <a:latin typeface="Calibri" pitchFamily="34" charset="0"/>
              </a:rPr>
              <a:t>Executivo;</a:t>
            </a:r>
            <a:endParaRPr lang="pt-BR" sz="2800" dirty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pt-BR" sz="2800" dirty="0" smtClean="0">
                <a:latin typeface="Calibri" pitchFamily="34" charset="0"/>
              </a:rPr>
              <a:t> II </a:t>
            </a:r>
            <a:r>
              <a:rPr lang="pt-BR" sz="2800" dirty="0">
                <a:latin typeface="Calibri" pitchFamily="34" charset="0"/>
              </a:rPr>
              <a:t>– Julgar contas de administradores e demais responsáveis por dinheiros bens e valores públicos, inclusive da administração indireta, bem como qualquer pessoa que der causa a prejuízo ao erário.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Competência do Tribunal de Contas (art. 71 da CF)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7247"/>
            <a:ext cx="10058400" cy="314750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2800" dirty="0">
                <a:latin typeface="Calibri" pitchFamily="34" charset="0"/>
              </a:rPr>
              <a:t>III - apreciar, para fins de registro, a legalidade dos atos de admissão de pessoal, a qualquer título, na administração direta e indireta, incluídas as fundações instituídas e mantidas pelo Poder Público, excetuadas as nomeações para cargo de provimento em comissão, bem como a das concessões de aposentadorias, reformas e pensões, ressalvadas as melhorias posteriores que não alterem o fundamento legal do ato </a:t>
            </a:r>
            <a:r>
              <a:rPr lang="pt-BR" sz="2800" dirty="0" smtClean="0">
                <a:latin typeface="Calibri" pitchFamily="34" charset="0"/>
              </a:rPr>
              <a:t>concessório</a:t>
            </a:r>
            <a:r>
              <a:rPr lang="pt-BR" sz="2800" dirty="0">
                <a:latin typeface="Calibri" pitchFamily="34" charset="0"/>
              </a:rPr>
              <a:t>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Efeitos das decisões do TC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0121"/>
            <a:ext cx="10058400" cy="402336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/>
            </a:pPr>
            <a:r>
              <a:rPr lang="pt-BR" dirty="0" smtClean="0"/>
              <a:t> </a:t>
            </a:r>
            <a:r>
              <a:rPr lang="pt-BR" sz="2400" dirty="0" smtClean="0"/>
              <a:t>Débito </a:t>
            </a:r>
            <a:r>
              <a:rPr lang="pt-BR" sz="2400" dirty="0"/>
              <a:t>ou multa: eficácia de título executivo extrajudicial (art. 71 § 3º).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/>
            </a:pPr>
            <a:r>
              <a:rPr lang="pt-BR" sz="2400" u="sng" dirty="0" smtClean="0"/>
              <a:t> Multa</a:t>
            </a:r>
            <a:r>
              <a:rPr lang="pt-BR" sz="2400" dirty="0" smtClean="0"/>
              <a:t> </a:t>
            </a:r>
            <a:r>
              <a:rPr lang="pt-BR" sz="2400" dirty="0"/>
              <a:t>é executada pelo ente público  ao qual o TC esteja vinculado.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/>
            </a:pPr>
            <a:r>
              <a:rPr lang="pt-BR" sz="2400" u="sng" dirty="0" smtClean="0"/>
              <a:t> Ressarcimento</a:t>
            </a:r>
            <a:r>
              <a:rPr lang="pt-BR" sz="2400" dirty="0" smtClean="0"/>
              <a:t> </a:t>
            </a:r>
            <a:r>
              <a:rPr lang="pt-BR" sz="2400" dirty="0"/>
              <a:t>ao erário deve ser executado pelo ente que foi lesado.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/>
            </a:pPr>
            <a:r>
              <a:rPr lang="pt-BR" sz="2400" u="sng" dirty="0" smtClean="0"/>
              <a:t> Inelegibilidade</a:t>
            </a:r>
            <a:r>
              <a:rPr lang="pt-BR" sz="2400" dirty="0" smtClean="0"/>
              <a:t> </a:t>
            </a:r>
            <a:r>
              <a:rPr lang="pt-BR" sz="2400" dirty="0"/>
              <a:t>para atos dolosos de improbidade administrativa.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/>
            </a:pPr>
            <a:r>
              <a:rPr lang="pt-BR" sz="2400" u="sng" dirty="0" smtClean="0"/>
              <a:t> Inabilitação</a:t>
            </a:r>
            <a:r>
              <a:rPr lang="pt-BR" sz="2400" dirty="0" smtClean="0"/>
              <a:t> </a:t>
            </a:r>
            <a:r>
              <a:rPr lang="pt-BR" sz="2400" dirty="0"/>
              <a:t>para exercício de cargo em comissão ou função de confiança por até cinco anos.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/>
            </a:pPr>
            <a:r>
              <a:rPr lang="pt-BR" sz="2400" dirty="0" smtClean="0"/>
              <a:t> OBS</a:t>
            </a:r>
            <a:r>
              <a:rPr lang="pt-BR" sz="2400" dirty="0"/>
              <a:t>: Tribunais de Contas podem emitir medidas </a:t>
            </a:r>
            <a:r>
              <a:rPr lang="pt-BR" sz="2400" dirty="0" smtClean="0"/>
              <a:t>cautelares.</a:t>
            </a:r>
            <a:endParaRPr lang="pt-BR" sz="2400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7" y="435578"/>
            <a:ext cx="7622283" cy="1381792"/>
          </a:xfrm>
        </p:spPr>
        <p:txBody>
          <a:bodyPr anchor="b">
            <a:noAutofit/>
          </a:bodyPr>
          <a:lstStyle/>
          <a:p>
            <a:r>
              <a:rPr lang="pt-BR" sz="4000" b="1" dirty="0" smtClean="0"/>
              <a:t>Momentos de </a:t>
            </a:r>
            <a:r>
              <a:rPr lang="pt-BR" sz="4000" b="1" dirty="0"/>
              <a:t>a</a:t>
            </a:r>
            <a:r>
              <a:rPr lang="pt-BR" sz="4000" b="1" dirty="0" smtClean="0"/>
              <a:t>puração pelos Tribunais de Contas de Irregularidades nos RPPS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36844"/>
            <a:ext cx="10058400" cy="210981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/>
            </a:pPr>
            <a:r>
              <a:rPr lang="pt-BR" sz="3200" dirty="0" smtClean="0">
                <a:latin typeface="Calibri" pitchFamily="34" charset="0"/>
              </a:rPr>
              <a:t> NO </a:t>
            </a:r>
            <a:r>
              <a:rPr lang="pt-BR" sz="3200" dirty="0">
                <a:latin typeface="Calibri" pitchFamily="34" charset="0"/>
              </a:rPr>
              <a:t>REGISTRO DE ATOS DE PESSOAL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/>
            </a:pPr>
            <a:r>
              <a:rPr lang="pt-BR" sz="3200" dirty="0" smtClean="0">
                <a:latin typeface="Calibri" pitchFamily="34" charset="0"/>
              </a:rPr>
              <a:t> NAS </a:t>
            </a:r>
            <a:r>
              <a:rPr lang="pt-BR" sz="3200" dirty="0">
                <a:latin typeface="Calibri" pitchFamily="34" charset="0"/>
              </a:rPr>
              <a:t>AUDITORIAS EM GERAL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/>
            </a:pPr>
            <a:r>
              <a:rPr lang="pt-BR" sz="3200" dirty="0" smtClean="0">
                <a:latin typeface="Calibri" pitchFamily="34" charset="0"/>
              </a:rPr>
              <a:t> NAS </a:t>
            </a:r>
            <a:r>
              <a:rPr lang="pt-BR" sz="3200" dirty="0">
                <a:latin typeface="Calibri" pitchFamily="34" charset="0"/>
              </a:rPr>
              <a:t>AUDITORIAS PREVIDENCIÁRIAS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2310"/>
            <a:ext cx="10058400" cy="2623524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pt-BR" sz="7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 GESTÃO DO </a:t>
            </a:r>
            <a:r>
              <a:rPr lang="pt-BR" sz="7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RPPS</a:t>
            </a:r>
            <a:endParaRPr lang="pt-BR" sz="7200" b="1" dirty="0">
              <a:latin typeface="Calibri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A gestão do RPPS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1491"/>
            <a:ext cx="10058400" cy="402336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400" dirty="0" smtClean="0">
                <a:latin typeface="Calibri" panose="020F0502020204030204" pitchFamily="34" charset="0"/>
              </a:rPr>
              <a:t> </a:t>
            </a:r>
            <a:r>
              <a:rPr lang="pt-BR" sz="2800" dirty="0" smtClean="0">
                <a:latin typeface="Calibri" panose="020F0502020204030204" pitchFamily="34" charset="0"/>
              </a:rPr>
              <a:t>Tem </a:t>
            </a:r>
            <a:r>
              <a:rPr lang="pt-BR" sz="2800" dirty="0">
                <a:latin typeface="Calibri" panose="020F0502020204030204" pitchFamily="34" charset="0"/>
              </a:rPr>
              <a:t>regras gerais, mas existem normas específicas em cada Estado e em cada </a:t>
            </a:r>
            <a:r>
              <a:rPr lang="pt-BR" sz="2800" dirty="0" smtClean="0">
                <a:latin typeface="Calibri" panose="020F0502020204030204" pitchFamily="34" charset="0"/>
              </a:rPr>
              <a:t>Município;</a:t>
            </a:r>
            <a:endParaRPr lang="pt-BR" sz="2800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Pode </a:t>
            </a:r>
            <a:r>
              <a:rPr lang="pt-BR" sz="2800" dirty="0">
                <a:latin typeface="Calibri" panose="020F0502020204030204" pitchFamily="34" charset="0"/>
              </a:rPr>
              <a:t>ser feita por um órgão da administração direta ou por autarquia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Tem </a:t>
            </a:r>
            <a:r>
              <a:rPr lang="pt-BR" sz="2800" dirty="0">
                <a:latin typeface="Calibri" panose="020F0502020204030204" pitchFamily="34" charset="0"/>
              </a:rPr>
              <a:t>obrigações e responsabilidades amplas (redação legislativa, benefícios, investimentos, orçamento, arrecadação, contabilização etc</a:t>
            </a:r>
            <a:r>
              <a:rPr lang="pt-BR" sz="2800" dirty="0" smtClean="0">
                <a:latin typeface="Calibri" panose="020F0502020204030204" pitchFamily="34" charset="0"/>
              </a:rPr>
              <a:t>.);</a:t>
            </a:r>
            <a:endParaRPr lang="pt-BR" sz="2800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Em </a:t>
            </a:r>
            <a:r>
              <a:rPr lang="pt-BR" sz="2800" dirty="0">
                <a:latin typeface="Calibri" panose="020F0502020204030204" pitchFamily="34" charset="0"/>
              </a:rPr>
              <a:t>regra possuem pouca estrutura administrativa (há dificuldade de cumprir algumas exigências legais</a:t>
            </a:r>
            <a:r>
              <a:rPr lang="pt-BR" sz="2800" dirty="0" smtClean="0">
                <a:latin typeface="Calibri" panose="020F0502020204030204" pitchFamily="34" charset="0"/>
              </a:rPr>
              <a:t>);</a:t>
            </a:r>
            <a:endParaRPr lang="pt-BR" sz="2800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Está </a:t>
            </a:r>
            <a:r>
              <a:rPr lang="pt-BR" sz="2800" dirty="0">
                <a:latin typeface="Calibri" panose="020F0502020204030204" pitchFamily="34" charset="0"/>
              </a:rPr>
              <a:t>mais sujeita a pressões (legitimas e ilegítimas), devido a proximidade com as pessoas e o poder local.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800" b="1" dirty="0"/>
              <a:t>Conhecimentos Necessários para o Gestor (também para o Conselheiro)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4505"/>
            <a:ext cx="10058400" cy="374341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 smtClean="0"/>
              <a:t>Benefícios </a:t>
            </a:r>
            <a:r>
              <a:rPr lang="pt-BR" sz="2800" dirty="0"/>
              <a:t>previdenciários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pt-BR" sz="2800" dirty="0" smtClean="0"/>
              <a:t> Servidor </a:t>
            </a:r>
            <a:r>
              <a:rPr lang="pt-BR" sz="2800" dirty="0"/>
              <a:t>Público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pt-BR" sz="2800" dirty="0" smtClean="0"/>
              <a:t> Investimentos </a:t>
            </a:r>
            <a:r>
              <a:rPr lang="pt-BR" sz="2800" dirty="0"/>
              <a:t>Financeiros (CPA-10)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pt-BR" sz="2800" dirty="0" smtClean="0"/>
              <a:t> Gestão </a:t>
            </a:r>
            <a:r>
              <a:rPr lang="pt-BR" sz="2800" dirty="0"/>
              <a:t>Pública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pt-BR" sz="2800" dirty="0" smtClean="0"/>
              <a:t> Contabilidade </a:t>
            </a:r>
            <a:r>
              <a:rPr lang="pt-BR" sz="2800" dirty="0"/>
              <a:t>Previdenciária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pt-BR" sz="2800" dirty="0" smtClean="0"/>
              <a:t> Cálculo </a:t>
            </a:r>
            <a:r>
              <a:rPr lang="pt-BR" sz="2800" dirty="0"/>
              <a:t>Atuarial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pt-BR" sz="2800" dirty="0" smtClean="0"/>
              <a:t> OBS</a:t>
            </a:r>
            <a:r>
              <a:rPr lang="pt-BR" sz="2800" dirty="0"/>
              <a:t>: observar requisitos da lei </a:t>
            </a:r>
            <a:r>
              <a:rPr lang="pt-BR" sz="2800" dirty="0" smtClean="0"/>
              <a:t>local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GESTOR DE RPPS DEVE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1097280" y="2205324"/>
            <a:ext cx="10058400" cy="40233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000"/>
              </a:spcAft>
              <a:buSzPct val="90000"/>
              <a:buNone/>
            </a:pPr>
            <a:endParaRPr lang="pt-BR" sz="2400" dirty="0"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SzPct val="90000"/>
              <a:buNone/>
            </a:pPr>
            <a:r>
              <a:rPr lang="pt-BR" sz="3600" b="1" dirty="0">
                <a:latin typeface="Calibri" pitchFamily="34" charset="0"/>
              </a:rPr>
              <a:t>Conhecer e cumprir as diversas regras dos RPPS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SzPct val="90000"/>
              <a:buNone/>
            </a:pP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SzPct val="90000"/>
              <a:buNone/>
            </a:pPr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SzPct val="90000"/>
              <a:buNone/>
            </a:pPr>
            <a:r>
              <a:rPr lang="pt-BR" sz="3600" b="1" dirty="0" smtClean="0">
                <a:latin typeface="Calibri" pitchFamily="34" charset="0"/>
              </a:rPr>
              <a:t>Conhecer </a:t>
            </a:r>
            <a:r>
              <a:rPr lang="pt-BR" sz="3600" b="1" dirty="0">
                <a:latin typeface="Calibri" pitchFamily="34" charset="0"/>
              </a:rPr>
              <a:t>os diversos procedimentos dos Tribunais de Contas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97280" y="2208938"/>
            <a:ext cx="10060455" cy="1428108"/>
          </a:xfrm>
          <a:prstGeom prst="rect">
            <a:avLst/>
          </a:prstGeom>
          <a:noFill/>
          <a:ln w="381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101090" y="4363775"/>
            <a:ext cx="10060455" cy="1428108"/>
          </a:xfrm>
          <a:prstGeom prst="rect">
            <a:avLst/>
          </a:prstGeom>
          <a:noFill/>
          <a:ln w="381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50" y="192978"/>
            <a:ext cx="4191090" cy="60040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sx="99000" sy="99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5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6" y="355568"/>
            <a:ext cx="7796944" cy="1381792"/>
          </a:xfrm>
        </p:spPr>
        <p:txBody>
          <a:bodyPr>
            <a:normAutofit/>
          </a:bodyPr>
          <a:lstStyle/>
          <a:p>
            <a:r>
              <a:rPr lang="pt-BR" sz="4400" b="1" dirty="0"/>
              <a:t>Gestor de RPPS e suas obrigações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650" y="1846263"/>
            <a:ext cx="5505026" cy="40227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pPr algn="ctr"/>
            <a:r>
              <a:rPr lang="pt-BR" b="1" dirty="0"/>
              <a:t>“GESTÃO PREVIDENCIÁRIA” - 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 smtClean="0">
                <a:latin typeface="Calibri" panose="020F0502020204030204" pitchFamily="34" charset="0"/>
              </a:rPr>
              <a:t>1 - REGIMES </a:t>
            </a:r>
            <a:r>
              <a:rPr lang="pt-BR" dirty="0">
                <a:latin typeface="Calibri" panose="020F0502020204030204" pitchFamily="34" charset="0"/>
              </a:rPr>
              <a:t>PRÓPRIOS DE PREVIDÊNCIA SOCIAL (</a:t>
            </a:r>
            <a:r>
              <a:rPr lang="pt-BR" dirty="0" err="1">
                <a:latin typeface="Calibri" panose="020F0502020204030204" pitchFamily="34" charset="0"/>
              </a:rPr>
              <a:t>RPPSs</a:t>
            </a:r>
            <a:r>
              <a:rPr lang="pt-BR" dirty="0">
                <a:latin typeface="Calibri" panose="020F0502020204030204" pitchFamily="34" charset="0"/>
              </a:rPr>
              <a:t>): Conceito, Evolução e Estrutura Constitucional</a:t>
            </a:r>
          </a:p>
          <a:p>
            <a:pPr marL="109728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 smtClean="0">
                <a:latin typeface="Calibri" panose="020F0502020204030204" pitchFamily="34" charset="0"/>
              </a:rPr>
              <a:t>2 - BENEFÍCIOS </a:t>
            </a:r>
            <a:r>
              <a:rPr lang="pt-BR" dirty="0">
                <a:latin typeface="Calibri" panose="020F0502020204030204" pitchFamily="34" charset="0"/>
              </a:rPr>
              <a:t>PREVIDENCIÁRIOS</a:t>
            </a:r>
          </a:p>
          <a:p>
            <a:pPr marL="109728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 smtClean="0">
                <a:latin typeface="Calibri" panose="020F0502020204030204" pitchFamily="34" charset="0"/>
              </a:rPr>
              <a:t>3 - ATUÁRIA</a:t>
            </a:r>
            <a:r>
              <a:rPr lang="pt-BR" dirty="0">
                <a:latin typeface="Calibri" panose="020F0502020204030204" pitchFamily="34" charset="0"/>
              </a:rPr>
              <a:t>, SUAS ORIGENS E CAMINHOS</a:t>
            </a:r>
          </a:p>
          <a:p>
            <a:pPr marL="109728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 smtClean="0">
                <a:latin typeface="Calibri" panose="020F0502020204030204" pitchFamily="34" charset="0"/>
              </a:rPr>
              <a:t>4 - FINANCIAMENTO </a:t>
            </a:r>
            <a:r>
              <a:rPr lang="pt-BR" dirty="0">
                <a:latin typeface="Calibri" panose="020F0502020204030204" pitchFamily="34" charset="0"/>
              </a:rPr>
              <a:t>DOS REGIMES PRÓPRIOS</a:t>
            </a:r>
          </a:p>
          <a:p>
            <a:pPr marL="109728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 smtClean="0">
                <a:latin typeface="Calibri" panose="020F0502020204030204" pitchFamily="34" charset="0"/>
              </a:rPr>
              <a:t>5 - A </a:t>
            </a:r>
            <a:r>
              <a:rPr lang="pt-BR" dirty="0">
                <a:latin typeface="Calibri" panose="020F0502020204030204" pitchFamily="34" charset="0"/>
              </a:rPr>
              <a:t>CONTABILIDADE PÚBLICA E A GESTÃO ATIVA DO REGIME PRÓPRIO DE PREVIDÊNCIA SOCIAL</a:t>
            </a:r>
          </a:p>
          <a:p>
            <a:pPr marL="109728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 smtClean="0">
                <a:latin typeface="Calibri" panose="020F0502020204030204" pitchFamily="34" charset="0"/>
              </a:rPr>
              <a:t>6 - GESTÃO </a:t>
            </a:r>
            <a:r>
              <a:rPr lang="pt-BR" dirty="0">
                <a:latin typeface="Calibri" panose="020F0502020204030204" pitchFamily="34" charset="0"/>
              </a:rPr>
              <a:t>DE INVESTIMENTOS E SEUS REFLEXOS ATUARIAIS E CONTÁBEIS</a:t>
            </a:r>
          </a:p>
          <a:p>
            <a:pPr marL="109728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 smtClean="0">
                <a:latin typeface="Calibri" panose="020F0502020204030204" pitchFamily="34" charset="0"/>
              </a:rPr>
              <a:t>7 - GESTÃO </a:t>
            </a:r>
            <a:r>
              <a:rPr lang="pt-BR" dirty="0">
                <a:latin typeface="Calibri" panose="020F0502020204030204" pitchFamily="34" charset="0"/>
              </a:rPr>
              <a:t>DO REGIME PRÓPRIO DE PREVIDÊNCIA SOCIAL</a:t>
            </a:r>
          </a:p>
          <a:p>
            <a:pPr marL="109728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 smtClean="0">
                <a:latin typeface="Calibri" panose="020F0502020204030204" pitchFamily="34" charset="0"/>
              </a:rPr>
              <a:t>8 - COMPENSAÇÃO </a:t>
            </a:r>
            <a:r>
              <a:rPr lang="pt-BR" dirty="0">
                <a:latin typeface="Calibri" panose="020F0502020204030204" pitchFamily="34" charset="0"/>
              </a:rPr>
              <a:t>PREVIDENCIÁRIA</a:t>
            </a:r>
          </a:p>
          <a:p>
            <a:pPr marL="109728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 smtClean="0">
                <a:latin typeface="Calibri" panose="020F0502020204030204" pitchFamily="34" charset="0"/>
              </a:rPr>
              <a:t>9 - GOVERNANÇA PREVIDENCIÁRIA</a:t>
            </a:r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56480"/>
            <a:ext cx="4324838" cy="610565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4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Base jurídica do RPPS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32" y="1830534"/>
            <a:ext cx="5334462" cy="396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4"/>
          <p:cNvSpPr txBox="1">
            <a:spLocks/>
          </p:cNvSpPr>
          <p:nvPr/>
        </p:nvSpPr>
        <p:spPr>
          <a:xfrm>
            <a:off x="2072481" y="5838997"/>
            <a:ext cx="8569325" cy="8239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OBS: 1) Observar a Lei Orgânica do respectivo Tribunal de Contas, bem como suas Resoluções e outros atos normativos.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           2) Uso subsidiário das regras do RGPS (Art. 40 §12º da CF), bem como art. 201 da  CF e Leis 8213/91 e 8.212/91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Algumas obrigações dos RPPS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2964"/>
            <a:ext cx="10058400" cy="402336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Na </a:t>
            </a:r>
            <a:r>
              <a:rPr lang="pt-BR" sz="2800" dirty="0">
                <a:latin typeface="Calibri" panose="020F0502020204030204" pitchFamily="34" charset="0"/>
              </a:rPr>
              <a:t>concessão de benefícios deverão ser respeitados o art. 40 da CF e outros instrumentos </a:t>
            </a:r>
            <a:r>
              <a:rPr lang="pt-BR" sz="2800" dirty="0" smtClean="0">
                <a:latin typeface="Calibri" panose="020F0502020204030204" pitchFamily="34" charset="0"/>
              </a:rPr>
              <a:t>normativos; </a:t>
            </a:r>
            <a:endParaRPr lang="pt-BR" sz="2800" dirty="0">
              <a:latin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Os </a:t>
            </a:r>
            <a:r>
              <a:rPr lang="pt-BR" sz="2800" dirty="0">
                <a:latin typeface="Calibri" panose="020F0502020204030204" pitchFamily="34" charset="0"/>
              </a:rPr>
              <a:t>investimentos financeiros devem ser feitos de maneira independente da administração municipal, seguindo as normas da Resolução 3.922/2010 (com alterações posteriores) do </a:t>
            </a:r>
            <a:r>
              <a:rPr lang="pt-BR" sz="2800" dirty="0" smtClean="0">
                <a:latin typeface="Calibri" panose="020F0502020204030204" pitchFamily="34" charset="0"/>
              </a:rPr>
              <a:t>CMN;</a:t>
            </a:r>
            <a:endParaRPr lang="pt-BR" sz="2800" dirty="0">
              <a:latin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A </a:t>
            </a:r>
            <a:r>
              <a:rPr lang="pt-BR" sz="2800" dirty="0">
                <a:latin typeface="Calibri" panose="020F0502020204030204" pitchFamily="34" charset="0"/>
              </a:rPr>
              <a:t>despesas administrativas do RPPS deverão ser de no máximo 2% da folha de pagamentos dos servidores efetivos no ano anterior ou outro índice menor definido em lei </a:t>
            </a:r>
            <a:r>
              <a:rPr lang="pt-BR" sz="2800" dirty="0" smtClean="0">
                <a:latin typeface="Calibri" panose="020F0502020204030204" pitchFamily="34" charset="0"/>
              </a:rPr>
              <a:t>municipal.</a:t>
            </a:r>
            <a:endParaRPr lang="pt-BR" sz="2800" dirty="0">
              <a:latin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Algumas obrigações dos RPPS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4349"/>
            <a:ext cx="10058400" cy="40233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As </a:t>
            </a:r>
            <a:r>
              <a:rPr lang="pt-BR" sz="2800" dirty="0">
                <a:latin typeface="Calibri" panose="020F0502020204030204" pitchFamily="34" charset="0"/>
              </a:rPr>
              <a:t>admissões, aposentadorias, pensões e reformas devem ser enviadas ao Tribunal de Contas para registro, nos termos do art. 71, III da </a:t>
            </a:r>
            <a:r>
              <a:rPr lang="pt-BR" sz="2800" dirty="0" smtClean="0">
                <a:latin typeface="Calibri" panose="020F0502020204030204" pitchFamily="34" charset="0"/>
              </a:rPr>
              <a:t>CF;</a:t>
            </a:r>
            <a:endParaRPr lang="pt-BR" sz="2800" dirty="0">
              <a:latin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Várias </a:t>
            </a:r>
            <a:r>
              <a:rPr lang="pt-BR" sz="2800" dirty="0">
                <a:latin typeface="Calibri" panose="020F0502020204030204" pitchFamily="34" charset="0"/>
              </a:rPr>
              <a:t>informações (demonstrativos) devem ser prestadas periodicamente ao MTPS e TC, sem </a:t>
            </a:r>
            <a:r>
              <a:rPr lang="pt-BR" sz="2800" dirty="0" smtClean="0">
                <a:latin typeface="Calibri" panose="020F0502020204030204" pitchFamily="34" charset="0"/>
              </a:rPr>
              <a:t>prejuízo </a:t>
            </a:r>
            <a:r>
              <a:rPr lang="pt-BR" sz="2800" dirty="0">
                <a:latin typeface="Calibri" panose="020F0502020204030204" pitchFamily="34" charset="0"/>
              </a:rPr>
              <a:t>de outros órgãos de </a:t>
            </a:r>
            <a:r>
              <a:rPr lang="pt-BR" sz="2800" dirty="0" smtClean="0">
                <a:latin typeface="Calibri" panose="020F0502020204030204" pitchFamily="34" charset="0"/>
              </a:rPr>
              <a:t>controle;</a:t>
            </a:r>
            <a:endParaRPr lang="pt-BR" sz="2800" dirty="0">
              <a:latin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Vários </a:t>
            </a:r>
            <a:r>
              <a:rPr lang="pt-BR" sz="2800" dirty="0">
                <a:latin typeface="Calibri" panose="020F0502020204030204" pitchFamily="34" charset="0"/>
              </a:rPr>
              <a:t>pagamentos devem ser feitos (contribuição patronal para o RGPS, repasse à administração direta do IRRF, dentre outros</a:t>
            </a:r>
            <a:r>
              <a:rPr lang="pt-BR" sz="2800" dirty="0" smtClean="0">
                <a:latin typeface="Calibri" panose="020F0502020204030204" pitchFamily="34" charset="0"/>
              </a:rPr>
              <a:t>).</a:t>
            </a:r>
            <a:endParaRPr lang="pt-BR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Legislação Punitiva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27088"/>
            <a:ext cx="10058400" cy="37578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Lei </a:t>
            </a:r>
            <a:r>
              <a:rPr lang="pt-BR" sz="2800" dirty="0">
                <a:latin typeface="Calibri" panose="020F0502020204030204" pitchFamily="34" charset="0"/>
              </a:rPr>
              <a:t>de improbidade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Código </a:t>
            </a:r>
            <a:r>
              <a:rPr lang="pt-BR" sz="2800" dirty="0">
                <a:latin typeface="Calibri" panose="020F0502020204030204" pitchFamily="34" charset="0"/>
              </a:rPr>
              <a:t>Penal 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Lei </a:t>
            </a:r>
            <a:r>
              <a:rPr lang="pt-BR" sz="2800" dirty="0">
                <a:latin typeface="Calibri" panose="020F0502020204030204" pitchFamily="34" charset="0"/>
              </a:rPr>
              <a:t>de Responsabilidade Fiscal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Lei </a:t>
            </a:r>
            <a:r>
              <a:rPr lang="pt-BR" sz="2800" dirty="0">
                <a:latin typeface="Calibri" panose="020F0502020204030204" pitchFamily="34" charset="0"/>
              </a:rPr>
              <a:t>que regulamenta o PAD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Lei </a:t>
            </a:r>
            <a:r>
              <a:rPr lang="pt-BR" sz="2800" dirty="0">
                <a:latin typeface="Calibri" panose="020F0502020204030204" pitchFamily="34" charset="0"/>
              </a:rPr>
              <a:t>9.717/98 (arts. 7º a 9º)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LC </a:t>
            </a:r>
            <a:r>
              <a:rPr lang="pt-BR" sz="2800" dirty="0">
                <a:latin typeface="Calibri" panose="020F0502020204030204" pitchFamily="34" charset="0"/>
              </a:rPr>
              <a:t>109/2001 (arts. 63 a 67)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anose="020F0502020204030204" pitchFamily="34" charset="0"/>
              </a:rPr>
              <a:t> Regulamentos </a:t>
            </a:r>
            <a:r>
              <a:rPr lang="pt-BR" sz="2800" dirty="0">
                <a:latin typeface="Calibri" panose="020F0502020204030204" pitchFamily="34" charset="0"/>
              </a:rPr>
              <a:t>da Secretaria de Previdência do Governo Federal.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Punição ao gestor de RPPS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79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pt-BR" sz="2600" dirty="0" smtClean="0"/>
              <a:t> Tem </a:t>
            </a:r>
            <a:r>
              <a:rPr lang="pt-BR" sz="2600" dirty="0"/>
              <a:t>um caráter mais pessoal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pt-BR" sz="2600" dirty="0" smtClean="0"/>
              <a:t> Não </a:t>
            </a:r>
            <a:r>
              <a:rPr lang="pt-BR" sz="2600" dirty="0"/>
              <a:t>atinge somente o gestor maior, as também diretores, membros de CPL, Contadores, Assessores </a:t>
            </a:r>
            <a:r>
              <a:rPr lang="pt-BR" sz="2600" dirty="0" smtClean="0"/>
              <a:t>Jurídicos</a:t>
            </a:r>
            <a:r>
              <a:rPr lang="pt-BR" sz="2600" dirty="0"/>
              <a:t>, Conselheiros etc.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pt-BR" sz="2600" dirty="0" smtClean="0"/>
              <a:t> Há </a:t>
            </a:r>
            <a:r>
              <a:rPr lang="pt-BR" sz="2600" dirty="0"/>
              <a:t>diversas penalidades: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prisão</a:t>
            </a:r>
            <a:endParaRPr lang="pt-BR" sz="2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proibição </a:t>
            </a:r>
            <a:r>
              <a:rPr lang="pt-BR" sz="2600" dirty="0"/>
              <a:t>de exercício de cargo público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advertência</a:t>
            </a:r>
            <a:r>
              <a:rPr lang="pt-BR" sz="2600" dirty="0"/>
              <a:t>, suspensão ou demissão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multa</a:t>
            </a:r>
            <a:endParaRPr lang="pt-BR" sz="2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ressarcimento </a:t>
            </a:r>
            <a:r>
              <a:rPr lang="pt-BR" sz="2600" dirty="0"/>
              <a:t>ao erário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600" dirty="0" smtClean="0"/>
              <a:t>outras</a:t>
            </a:r>
            <a:endParaRPr lang="pt-BR" sz="26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 smtClean="0"/>
              <a:t>(</a:t>
            </a:r>
            <a:r>
              <a:rPr lang="pt-BR" sz="2600" dirty="0"/>
              <a:t>O tipo de penalidade e o procedimento de apuração dependerão do órgão responsável pelo julgamento</a:t>
            </a:r>
            <a:r>
              <a:rPr lang="pt-BR" sz="2600" dirty="0" smtClean="0"/>
              <a:t>)</a:t>
            </a:r>
            <a:endParaRPr lang="pt-BR" sz="2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6838"/>
            <a:ext cx="8120185" cy="1381792"/>
          </a:xfrm>
        </p:spPr>
        <p:txBody>
          <a:bodyPr>
            <a:no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Punição aos Estados, DF e Municípios com RPPS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49826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I - suspensão das transferências voluntárias de recursos pela União;</a:t>
            </a:r>
          </a:p>
          <a:p>
            <a:r>
              <a:rPr lang="pt-BR" sz="2800" dirty="0" smtClean="0"/>
              <a:t>II </a:t>
            </a:r>
            <a:r>
              <a:rPr lang="pt-BR" sz="2800" dirty="0"/>
              <a:t>- impedimento para celebrar acordos, contratos, convênios ou ajustes, bem como receber empréstimos, financiamentos, avais e subvenções em geral de órgãos ou entidades da Administração direta e indireta da União;</a:t>
            </a:r>
          </a:p>
          <a:p>
            <a:r>
              <a:rPr lang="pt-BR" sz="2800" dirty="0" smtClean="0"/>
              <a:t>III </a:t>
            </a:r>
            <a:r>
              <a:rPr lang="pt-BR" sz="2800" dirty="0"/>
              <a:t>- suspensão de empréstimos e financiamentos por instituições financeiras federais.</a:t>
            </a:r>
          </a:p>
          <a:p>
            <a:pPr marL="0" indent="0">
              <a:buNone/>
            </a:pPr>
            <a:r>
              <a:rPr lang="pt-BR" sz="2800" dirty="0"/>
              <a:t> </a:t>
            </a:r>
            <a:r>
              <a:rPr lang="pt-BR" sz="2800" dirty="0" smtClean="0"/>
              <a:t>IV </a:t>
            </a:r>
            <a:r>
              <a:rPr lang="pt-BR" sz="2800" dirty="0"/>
              <a:t>- suspensão do </a:t>
            </a:r>
            <a:r>
              <a:rPr lang="pt-BR" sz="2800" dirty="0" smtClean="0"/>
              <a:t>pagamento </a:t>
            </a:r>
            <a:r>
              <a:rPr lang="pt-BR" sz="2800" dirty="0"/>
              <a:t>dos valores devidos pelo RGPS em razão da Lei 9.796/99 (COMPREV)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97279" y="1792926"/>
            <a:ext cx="411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(art. 7º da Lei 9.717/98)</a:t>
            </a:r>
          </a:p>
        </p:txBody>
      </p:sp>
    </p:spTree>
    <p:extLst>
      <p:ext uri="{BB962C8B-B14F-4D97-AF65-F5344CB8AC3E}">
        <p14:creationId xmlns:p14="http://schemas.microsoft.com/office/powerpoint/2010/main" val="27580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Órgãos de fiscalização e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8811"/>
            <a:ext cx="10058400" cy="362894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Calibri" panose="020F0502020204030204" pitchFamily="34" charset="0"/>
              <a:buChar char="–"/>
            </a:pPr>
            <a:r>
              <a:rPr lang="pt-BR" sz="2800" dirty="0" smtClean="0">
                <a:solidFill>
                  <a:schemeClr val="tx1"/>
                </a:solidFill>
              </a:rPr>
              <a:t> Conselho </a:t>
            </a:r>
            <a:r>
              <a:rPr lang="pt-BR" sz="2800" dirty="0">
                <a:solidFill>
                  <a:schemeClr val="tx1"/>
                </a:solidFill>
              </a:rPr>
              <a:t>Fiscal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Calibri" panose="020F0502020204030204" pitchFamily="34" charset="0"/>
              <a:buChar char="–"/>
            </a:pPr>
            <a:r>
              <a:rPr lang="pt-BR" sz="2800" dirty="0" smtClean="0">
                <a:solidFill>
                  <a:schemeClr val="tx1"/>
                </a:solidFill>
              </a:rPr>
              <a:t> Poder </a:t>
            </a:r>
            <a:r>
              <a:rPr lang="pt-BR" sz="2800" dirty="0">
                <a:solidFill>
                  <a:schemeClr val="tx1"/>
                </a:solidFill>
              </a:rPr>
              <a:t>Legislativo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Calibri" panose="020F0502020204030204" pitchFamily="34" charset="0"/>
              <a:buChar char="–"/>
            </a:pPr>
            <a:r>
              <a:rPr lang="pt-BR" sz="2800" dirty="0" smtClean="0">
                <a:solidFill>
                  <a:schemeClr val="tx1"/>
                </a:solidFill>
              </a:rPr>
              <a:t> Ministério </a:t>
            </a:r>
            <a:r>
              <a:rPr lang="pt-BR" sz="2800" dirty="0">
                <a:solidFill>
                  <a:schemeClr val="tx1"/>
                </a:solidFill>
              </a:rPr>
              <a:t>da Previdência Social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Calibri" panose="020F0502020204030204" pitchFamily="34" charset="0"/>
              <a:buChar char="–"/>
            </a:pPr>
            <a:r>
              <a:rPr lang="pt-BR" sz="2800" dirty="0" smtClean="0">
                <a:solidFill>
                  <a:schemeClr val="tx1"/>
                </a:solidFill>
              </a:rPr>
              <a:t> Ministério </a:t>
            </a:r>
            <a:r>
              <a:rPr lang="pt-BR" sz="2800" dirty="0">
                <a:solidFill>
                  <a:schemeClr val="tx1"/>
                </a:solidFill>
              </a:rPr>
              <a:t>Público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Calibri" panose="020F0502020204030204" pitchFamily="34" charset="0"/>
              <a:buChar char="–"/>
            </a:pPr>
            <a:r>
              <a:rPr lang="pt-BR" sz="2800" dirty="0" smtClean="0">
                <a:solidFill>
                  <a:schemeClr val="tx1"/>
                </a:solidFill>
              </a:rPr>
              <a:t> Poder </a:t>
            </a:r>
            <a:r>
              <a:rPr lang="pt-BR" sz="2800" dirty="0">
                <a:solidFill>
                  <a:schemeClr val="tx1"/>
                </a:solidFill>
              </a:rPr>
              <a:t>Judiciário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Calibri" panose="020F0502020204030204" pitchFamily="34" charset="0"/>
              <a:buChar char="–"/>
            </a:pPr>
            <a:r>
              <a:rPr lang="pt-BR" sz="2800" dirty="0" smtClean="0">
                <a:solidFill>
                  <a:schemeClr val="tx1"/>
                </a:solidFill>
              </a:rPr>
              <a:t> Controle </a:t>
            </a:r>
            <a:r>
              <a:rPr lang="pt-BR" sz="2800" dirty="0">
                <a:solidFill>
                  <a:schemeClr val="tx1"/>
                </a:solidFill>
              </a:rPr>
              <a:t>Interno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Calibri" panose="020F0502020204030204" pitchFamily="34" charset="0"/>
              <a:buChar char="–"/>
            </a:pPr>
            <a:r>
              <a:rPr lang="pt-BR" sz="2800" dirty="0" smtClean="0">
                <a:solidFill>
                  <a:schemeClr val="tx1"/>
                </a:solidFill>
              </a:rPr>
              <a:t> Tribunal </a:t>
            </a:r>
            <a:r>
              <a:rPr lang="pt-BR" sz="2800" dirty="0">
                <a:solidFill>
                  <a:schemeClr val="tx1"/>
                </a:solidFill>
              </a:rPr>
              <a:t>de </a:t>
            </a:r>
            <a:r>
              <a:rPr lang="pt-BR" sz="2800" dirty="0" smtClean="0">
                <a:solidFill>
                  <a:schemeClr val="tx1"/>
                </a:solidFill>
              </a:rPr>
              <a:t>Contas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 smtClean="0"/>
              <a:t>Irregularidades </a:t>
            </a:r>
            <a:r>
              <a:rPr lang="pt-BR" b="1" dirty="0"/>
              <a:t>em RPPS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4319"/>
            <a:ext cx="10058400" cy="28903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dirty="0" smtClean="0"/>
          </a:p>
          <a:p>
            <a:pPr>
              <a:buFont typeface="Calibri" panose="020F0502020204030204" pitchFamily="34" charset="0"/>
              <a:buChar char="–"/>
            </a:pPr>
            <a:r>
              <a:rPr lang="pt-BR" sz="3200" dirty="0"/>
              <a:t> </a:t>
            </a:r>
            <a:r>
              <a:rPr lang="pt-BR" sz="3200" dirty="0" smtClean="0"/>
              <a:t>Atos </a:t>
            </a:r>
            <a:r>
              <a:rPr lang="pt-BR" sz="3200" dirty="0"/>
              <a:t>de Pessoal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pt-BR" sz="3200" dirty="0" smtClean="0"/>
              <a:t> Auditoria </a:t>
            </a:r>
            <a:r>
              <a:rPr lang="pt-BR" sz="3200" dirty="0"/>
              <a:t>Geral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pt-BR" sz="3200" dirty="0"/>
              <a:t> </a:t>
            </a:r>
            <a:r>
              <a:rPr lang="pt-BR" sz="3200" dirty="0" smtClean="0"/>
              <a:t>Auditoria Previdenciária</a:t>
            </a:r>
            <a:endParaRPr lang="pt-BR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pPr algn="ctr"/>
            <a:r>
              <a:rPr lang="pt-BR" b="1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9844"/>
            <a:ext cx="10058400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Calibri Light" panose="020F0302020204030204" pitchFamily="34" charset="0"/>
              <a:buChar char="–"/>
            </a:pP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 O </a:t>
            </a:r>
            <a:r>
              <a:rPr lang="pt-BR" sz="4000" dirty="0">
                <a:solidFill>
                  <a:schemeClr val="tx1"/>
                </a:solidFill>
                <a:latin typeface="+mj-lt"/>
              </a:rPr>
              <a:t>Tribunal de Contas</a:t>
            </a:r>
          </a:p>
          <a:p>
            <a:pPr>
              <a:buFont typeface="Calibri Light" panose="020F0302020204030204" pitchFamily="34" charset="0"/>
              <a:buChar char="–"/>
            </a:pP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pt-BR" sz="4000" dirty="0">
                <a:solidFill>
                  <a:schemeClr val="tx1"/>
                </a:solidFill>
                <a:latin typeface="+mj-lt"/>
              </a:rPr>
              <a:t>gestão dos RPPS</a:t>
            </a:r>
          </a:p>
          <a:p>
            <a:pPr>
              <a:buFont typeface="Calibri Light" panose="020F0302020204030204" pitchFamily="34" charset="0"/>
              <a:buChar char="–"/>
            </a:pP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 Histórico </a:t>
            </a:r>
            <a:r>
              <a:rPr lang="pt-BR" sz="4000" dirty="0">
                <a:solidFill>
                  <a:schemeClr val="tx1"/>
                </a:solidFill>
                <a:latin typeface="+mj-lt"/>
              </a:rPr>
              <a:t>da fiscalização dos RPPS</a:t>
            </a:r>
          </a:p>
          <a:p>
            <a:pPr>
              <a:buFont typeface="Calibri Light" panose="020F0302020204030204" pitchFamily="34" charset="0"/>
              <a:buChar char="–"/>
            </a:pP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 O </a:t>
            </a:r>
            <a:r>
              <a:rPr lang="pt-BR" sz="4000" dirty="0">
                <a:solidFill>
                  <a:schemeClr val="tx1"/>
                </a:solidFill>
                <a:latin typeface="+mj-lt"/>
              </a:rPr>
              <a:t>processo nos Tribunais de Contas.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485814"/>
            <a:ext cx="10058400" cy="2177626"/>
          </a:xfrm>
        </p:spPr>
        <p:txBody>
          <a:bodyPr/>
          <a:lstStyle/>
          <a:p>
            <a:pPr algn="ctr"/>
            <a:r>
              <a:rPr lang="pt-BR" sz="7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Histórico da Fiscalização dos RPPS</a:t>
            </a:r>
            <a:endParaRPr lang="pt-BR" sz="7200" b="1" dirty="0">
              <a:latin typeface="Calibri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Fiscalização por parte do TC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82944"/>
            <a:ext cx="10058400" cy="308001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Tx/>
              <a:buChar char="–"/>
            </a:pPr>
            <a:r>
              <a:rPr lang="pt-BR" sz="2800" dirty="0" smtClean="0">
                <a:latin typeface="Calibri" pitchFamily="34" charset="0"/>
              </a:rPr>
              <a:t> A </a:t>
            </a:r>
            <a:r>
              <a:rPr lang="pt-BR" sz="2800" dirty="0">
                <a:latin typeface="Calibri" pitchFamily="34" charset="0"/>
              </a:rPr>
              <a:t>fiscalização mais efetiva é algo mais </a:t>
            </a:r>
            <a:r>
              <a:rPr lang="pt-BR" sz="2800" dirty="0" smtClean="0">
                <a:latin typeface="Calibri" pitchFamily="34" charset="0"/>
              </a:rPr>
              <a:t>recente;</a:t>
            </a:r>
            <a:endParaRPr lang="pt-BR" sz="28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Tx/>
              <a:buChar char="–"/>
            </a:pPr>
            <a:r>
              <a:rPr lang="pt-BR" sz="2800" dirty="0" smtClean="0">
                <a:latin typeface="Calibri" pitchFamily="34" charset="0"/>
              </a:rPr>
              <a:t> E </a:t>
            </a:r>
            <a:r>
              <a:rPr lang="pt-BR" sz="2800" dirty="0">
                <a:latin typeface="Calibri" pitchFamily="34" charset="0"/>
              </a:rPr>
              <a:t>exigência de registro dos atos de pessoal existe desde a constituição de 1988. Isso, em regra, já era feito regularmente pelas Cortes de Contas. Estando legal o ato não se questionava a saúde financeira e atuarial do </a:t>
            </a:r>
            <a:r>
              <a:rPr lang="pt-BR" sz="2800" dirty="0" smtClean="0">
                <a:latin typeface="Calibri" pitchFamily="34" charset="0"/>
              </a:rPr>
              <a:t>RPPS;</a:t>
            </a:r>
            <a:endParaRPr lang="pt-BR" sz="28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Tx/>
              <a:buChar char="–"/>
            </a:pPr>
            <a:r>
              <a:rPr lang="pt-BR" sz="2800" dirty="0" smtClean="0">
                <a:latin typeface="Calibri" pitchFamily="34" charset="0"/>
              </a:rPr>
              <a:t> Era </a:t>
            </a:r>
            <a:r>
              <a:rPr lang="pt-BR" sz="2800" dirty="0">
                <a:latin typeface="Calibri" pitchFamily="34" charset="0"/>
              </a:rPr>
              <a:t>feita a fiscalização comum de uma autarquia: orçamento, licitações, execução orçamentária, patrimônio etc</a:t>
            </a:r>
            <a:r>
              <a:rPr lang="pt-BR" sz="2800" dirty="0" smtClean="0">
                <a:latin typeface="Calibri" pitchFamily="34" charset="0"/>
              </a:rPr>
              <a:t>.</a:t>
            </a:r>
            <a:endParaRPr lang="pt-BR" sz="2800" dirty="0">
              <a:latin typeface="Arial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Fiscalização por parte do TC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64541"/>
            <a:ext cx="10058400" cy="342349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TC </a:t>
            </a:r>
            <a:r>
              <a:rPr lang="pt-BR" sz="2800" dirty="0">
                <a:latin typeface="Calibri" pitchFamily="34" charset="0"/>
              </a:rPr>
              <a:t>com deficiência de técnicos especializados em </a:t>
            </a:r>
            <a:r>
              <a:rPr lang="pt-BR" sz="2800" dirty="0" smtClean="0">
                <a:latin typeface="Calibri" pitchFamily="34" charset="0"/>
              </a:rPr>
              <a:t>previdência;</a:t>
            </a:r>
            <a:endParaRPr lang="pt-BR" sz="28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</a:t>
            </a:r>
            <a:r>
              <a:rPr lang="pt-BR" sz="2800" dirty="0" err="1" smtClean="0">
                <a:latin typeface="Calibri" pitchFamily="34" charset="0"/>
              </a:rPr>
              <a:t>TCs</a:t>
            </a:r>
            <a:r>
              <a:rPr lang="pt-BR" sz="2800" dirty="0" smtClean="0">
                <a:latin typeface="Calibri" pitchFamily="34" charset="0"/>
              </a:rPr>
              <a:t> </a:t>
            </a:r>
            <a:r>
              <a:rPr lang="pt-BR" sz="2800" dirty="0">
                <a:latin typeface="Calibri" pitchFamily="34" charset="0"/>
              </a:rPr>
              <a:t>tinham resistência aos RPPS (devido a exigência do órgão gestor único). Ou ignoravam ou </a:t>
            </a:r>
            <a:r>
              <a:rPr lang="pt-BR" sz="2800" dirty="0" smtClean="0">
                <a:latin typeface="Calibri" pitchFamily="34" charset="0"/>
              </a:rPr>
              <a:t>retaliavam;</a:t>
            </a:r>
            <a:endParaRPr lang="pt-BR" sz="28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Nos </a:t>
            </a:r>
            <a:r>
              <a:rPr lang="pt-BR" sz="2800" dirty="0">
                <a:latin typeface="Calibri" pitchFamily="34" charset="0"/>
              </a:rPr>
              <a:t>últimos anos as questões previdenciárias passaram a ter destaque devido ao medo do </a:t>
            </a:r>
            <a:r>
              <a:rPr lang="pt-BR" sz="2800" dirty="0" smtClean="0">
                <a:latin typeface="Calibri" pitchFamily="34" charset="0"/>
              </a:rPr>
              <a:t>déficit;</a:t>
            </a:r>
            <a:endParaRPr lang="pt-BR" sz="28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TC </a:t>
            </a:r>
            <a:r>
              <a:rPr lang="pt-BR" sz="2800" dirty="0">
                <a:latin typeface="Calibri" pitchFamily="34" charset="0"/>
              </a:rPr>
              <a:t>passaram a reconhecer o MPS (atualmente Secretaria dentro do ME) também como órgão fiscalizador e </a:t>
            </a:r>
            <a:r>
              <a:rPr lang="pt-BR" sz="2800" dirty="0" err="1">
                <a:latin typeface="Calibri" pitchFamily="34" charset="0"/>
              </a:rPr>
              <a:t>normatizador</a:t>
            </a:r>
            <a:r>
              <a:rPr lang="pt-BR" sz="2800" dirty="0" smtClean="0">
                <a:latin typeface="Calibri" pitchFamily="34" charset="0"/>
              </a:rPr>
              <a:t>.</a:t>
            </a:r>
            <a:endParaRPr lang="pt-BR" sz="2800" dirty="0">
              <a:latin typeface="Calibri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Eventos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9488"/>
            <a:ext cx="10058400" cy="355860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600" dirty="0" smtClean="0">
                <a:latin typeface="Calibri" pitchFamily="34" charset="0"/>
              </a:rPr>
              <a:t> Palmas </a:t>
            </a:r>
            <a:r>
              <a:rPr lang="pt-BR" sz="2600" dirty="0">
                <a:latin typeface="Calibri" pitchFamily="34" charset="0"/>
              </a:rPr>
              <a:t>(TO): “I Congresso Nacional dos Tribunais de Contas e Institutos de Previdência” - Maio de 2012 no TCE-TO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600" dirty="0" smtClean="0">
                <a:latin typeface="Calibri" pitchFamily="34" charset="0"/>
              </a:rPr>
              <a:t> Brasília </a:t>
            </a:r>
            <a:r>
              <a:rPr lang="pt-BR" sz="2600" dirty="0">
                <a:latin typeface="Calibri" pitchFamily="34" charset="0"/>
              </a:rPr>
              <a:t>(DF): “Controle Externo e RPPS” – evento conjunto com Ministério da Previdência Social (MPS), Associação dos Membros dos Tribunais de Contas (</a:t>
            </a:r>
            <a:r>
              <a:rPr lang="pt-BR" sz="2600" dirty="0" err="1">
                <a:latin typeface="Calibri" pitchFamily="34" charset="0"/>
              </a:rPr>
              <a:t>Atricon</a:t>
            </a:r>
            <a:r>
              <a:rPr lang="pt-BR" sz="2600" dirty="0">
                <a:latin typeface="Calibri" pitchFamily="34" charset="0"/>
              </a:rPr>
              <a:t>) e Instituto Rui Barbosa (IRB) para treinar técnicos de TC. As entidades </a:t>
            </a:r>
            <a:r>
              <a:rPr lang="pt-BR" sz="2600" dirty="0" err="1">
                <a:latin typeface="Calibri" pitchFamily="34" charset="0"/>
              </a:rPr>
              <a:t>Abipem</a:t>
            </a:r>
            <a:r>
              <a:rPr lang="pt-BR" sz="2600" dirty="0">
                <a:latin typeface="Calibri" pitchFamily="34" charset="0"/>
              </a:rPr>
              <a:t> e </a:t>
            </a:r>
            <a:r>
              <a:rPr lang="pt-BR" sz="2600" dirty="0" err="1">
                <a:latin typeface="Calibri" pitchFamily="34" charset="0"/>
              </a:rPr>
              <a:t>Aneprem</a:t>
            </a:r>
            <a:r>
              <a:rPr lang="pt-BR" sz="2600" dirty="0">
                <a:latin typeface="Calibri" pitchFamily="34" charset="0"/>
              </a:rPr>
              <a:t> foram convidadas para a abertura.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600" dirty="0" smtClean="0">
                <a:latin typeface="Calibri" pitchFamily="34" charset="0"/>
              </a:rPr>
              <a:t> Aproximação </a:t>
            </a:r>
            <a:r>
              <a:rPr lang="pt-BR" sz="2600" dirty="0">
                <a:latin typeface="Calibri" pitchFamily="34" charset="0"/>
              </a:rPr>
              <a:t>institucional / entendimento mútuo do papel de cada um</a:t>
            </a:r>
            <a:r>
              <a:rPr lang="pt-BR" sz="2600" dirty="0" smtClean="0">
                <a:latin typeface="Calibri" pitchFamily="34" charset="0"/>
              </a:rPr>
              <a:t>.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TCs fiscalizando os RPPS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9008"/>
            <a:ext cx="10058400" cy="338920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>
                <a:latin typeface="Calibri" pitchFamily="34" charset="0"/>
              </a:rPr>
              <a:t> Em </a:t>
            </a:r>
            <a:r>
              <a:rPr lang="pt-BR" sz="2800" dirty="0">
                <a:latin typeface="Calibri" pitchFamily="34" charset="0"/>
              </a:rPr>
              <a:t>2013 MPS, IRB e </a:t>
            </a:r>
            <a:r>
              <a:rPr lang="pt-BR" sz="2800" dirty="0" err="1">
                <a:latin typeface="Calibri" pitchFamily="34" charset="0"/>
              </a:rPr>
              <a:t>Atricon</a:t>
            </a:r>
            <a:r>
              <a:rPr lang="pt-BR" sz="2800" dirty="0">
                <a:latin typeface="Calibri" pitchFamily="34" charset="0"/>
              </a:rPr>
              <a:t> firmaram acordo de cooperação técnica para sistematizar a troca de informações e capacitação sobre </a:t>
            </a:r>
            <a:r>
              <a:rPr lang="pt-BR" sz="2800" dirty="0" smtClean="0">
                <a:latin typeface="Calibri" pitchFamily="34" charset="0"/>
              </a:rPr>
              <a:t>RPPS</a:t>
            </a:r>
            <a:r>
              <a:rPr lang="pt-BR" sz="2800" dirty="0">
                <a:latin typeface="Calibri" pitchFamily="34" charset="0"/>
              </a:rPr>
              <a:t>;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>
                <a:latin typeface="Calibri" pitchFamily="34" charset="0"/>
              </a:rPr>
              <a:t> MPS </a:t>
            </a:r>
            <a:r>
              <a:rPr lang="pt-BR" sz="2800" dirty="0">
                <a:latin typeface="Calibri" pitchFamily="34" charset="0"/>
              </a:rPr>
              <a:t>também firmou acordos diretamente com cada </a:t>
            </a:r>
            <a:r>
              <a:rPr lang="pt-BR" sz="2800" dirty="0" smtClean="0">
                <a:latin typeface="Calibri" pitchFamily="34" charset="0"/>
              </a:rPr>
              <a:t>TC;</a:t>
            </a:r>
            <a:endParaRPr lang="pt-BR" sz="28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>
                <a:latin typeface="Calibri" pitchFamily="34" charset="0"/>
              </a:rPr>
              <a:t> TCU </a:t>
            </a:r>
            <a:r>
              <a:rPr lang="pt-BR" sz="2800" dirty="0">
                <a:latin typeface="Calibri" pitchFamily="34" charset="0"/>
              </a:rPr>
              <a:t>realizou auditorias coordenadas em conjunto com os </a:t>
            </a:r>
            <a:r>
              <a:rPr lang="pt-BR" sz="2800" dirty="0" err="1">
                <a:latin typeface="Calibri" pitchFamily="34" charset="0"/>
              </a:rPr>
              <a:t>TCEs</a:t>
            </a:r>
            <a:r>
              <a:rPr lang="pt-BR" sz="2800" dirty="0">
                <a:latin typeface="Calibri" pitchFamily="34" charset="0"/>
              </a:rPr>
              <a:t> e </a:t>
            </a:r>
            <a:r>
              <a:rPr lang="pt-BR" sz="2800" dirty="0" err="1">
                <a:latin typeface="Calibri" pitchFamily="34" charset="0"/>
              </a:rPr>
              <a:t>TCMs</a:t>
            </a:r>
            <a:r>
              <a:rPr lang="pt-BR" sz="2800" dirty="0">
                <a:latin typeface="Calibri" pitchFamily="34" charset="0"/>
              </a:rPr>
              <a:t> sobre vários assuntos, inclusive sobre </a:t>
            </a:r>
            <a:r>
              <a:rPr lang="pt-BR" sz="2800" dirty="0" smtClean="0">
                <a:latin typeface="Calibri" pitchFamily="34" charset="0"/>
              </a:rPr>
              <a:t>RPPS;</a:t>
            </a:r>
            <a:endParaRPr lang="pt-BR" sz="28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>
                <a:latin typeface="Calibri" pitchFamily="34" charset="0"/>
              </a:rPr>
              <a:t> Capacitações </a:t>
            </a:r>
            <a:r>
              <a:rPr lang="pt-BR" sz="2800" dirty="0">
                <a:latin typeface="Calibri" pitchFamily="34" charset="0"/>
              </a:rPr>
              <a:t>de técnicos foram e estão sendo </a:t>
            </a:r>
            <a:r>
              <a:rPr lang="pt-BR" sz="2800" dirty="0" smtClean="0">
                <a:latin typeface="Calibri" pitchFamily="34" charset="0"/>
              </a:rPr>
              <a:t>realizadas.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Diversas experiências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8811"/>
            <a:ext cx="10058400" cy="380478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>
                <a:latin typeface="Calibri" pitchFamily="34" charset="0"/>
              </a:rPr>
              <a:t> Vários </a:t>
            </a:r>
            <a:r>
              <a:rPr lang="pt-BR" sz="2800" dirty="0">
                <a:latin typeface="Calibri" pitchFamily="34" charset="0"/>
              </a:rPr>
              <a:t>TCs passaram a fiscalizar RPPS e também intensificaram fiscalização de pagamentos feitos a servidores </a:t>
            </a:r>
            <a:r>
              <a:rPr lang="pt-BR" sz="2800" dirty="0" smtClean="0">
                <a:latin typeface="Calibri" pitchFamily="34" charset="0"/>
              </a:rPr>
              <a:t>ativos;</a:t>
            </a:r>
            <a:endParaRPr lang="pt-BR" sz="28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>
                <a:latin typeface="Calibri" pitchFamily="34" charset="0"/>
              </a:rPr>
              <a:t> TCE-MG </a:t>
            </a:r>
            <a:r>
              <a:rPr lang="pt-BR" sz="2800" dirty="0">
                <a:latin typeface="Calibri" pitchFamily="34" charset="0"/>
              </a:rPr>
              <a:t>realizou fiscalização sobre acúmulo de cargos </a:t>
            </a:r>
            <a:r>
              <a:rPr lang="pt-BR" sz="2800" dirty="0" smtClean="0">
                <a:latin typeface="Calibri" pitchFamily="34" charset="0"/>
              </a:rPr>
              <a:t>públicos;</a:t>
            </a:r>
            <a:endParaRPr lang="pt-BR" sz="28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>
                <a:latin typeface="Calibri" pitchFamily="34" charset="0"/>
              </a:rPr>
              <a:t> TCM-PA </a:t>
            </a:r>
            <a:r>
              <a:rPr lang="pt-BR" sz="2800" dirty="0">
                <a:latin typeface="Calibri" pitchFamily="34" charset="0"/>
              </a:rPr>
              <a:t>passou a partir de 2017 analisar as contas sob o aspecto previdenciário, além do </a:t>
            </a:r>
            <a:r>
              <a:rPr lang="pt-BR" sz="2800" dirty="0" smtClean="0">
                <a:latin typeface="Calibri" pitchFamily="34" charset="0"/>
              </a:rPr>
              <a:t>administrativo;</a:t>
            </a:r>
            <a:endParaRPr lang="pt-BR" sz="28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>
                <a:latin typeface="Calibri" pitchFamily="34" charset="0"/>
              </a:rPr>
              <a:t> TCE-MT </a:t>
            </a:r>
            <a:r>
              <a:rPr lang="pt-BR" sz="2800" dirty="0">
                <a:latin typeface="Calibri" pitchFamily="34" charset="0"/>
              </a:rPr>
              <a:t>anunciou fiscalização contra fraudes em </a:t>
            </a:r>
            <a:r>
              <a:rPr lang="pt-BR" sz="2800" dirty="0" smtClean="0">
                <a:latin typeface="Calibri" pitchFamily="34" charset="0"/>
              </a:rPr>
              <a:t>2017;</a:t>
            </a:r>
            <a:endParaRPr lang="pt-BR" sz="2800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>
                <a:latin typeface="Calibri" pitchFamily="34" charset="0"/>
              </a:rPr>
              <a:t> TCE-PI </a:t>
            </a:r>
            <a:r>
              <a:rPr lang="pt-BR" sz="2800" dirty="0">
                <a:latin typeface="Calibri" pitchFamily="34" charset="0"/>
              </a:rPr>
              <a:t>anunciou o bloqueio das contas de 19 prefeituras por omitir informações referentes aos </a:t>
            </a:r>
            <a:r>
              <a:rPr lang="pt-BR" sz="2800" dirty="0" smtClean="0">
                <a:latin typeface="Calibri" pitchFamily="34" charset="0"/>
              </a:rPr>
              <a:t>RPPS.</a:t>
            </a:r>
            <a:endParaRPr lang="pt-BR" sz="2800" dirty="0">
              <a:latin typeface="Calibri" pitchFamily="34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Diversas experiências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8447"/>
            <a:ext cx="10058400" cy="351552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MPC </a:t>
            </a:r>
            <a:r>
              <a:rPr lang="pt-BR" sz="2800" dirty="0">
                <a:latin typeface="Calibri" pitchFamily="34" charset="0"/>
              </a:rPr>
              <a:t>de SP relata em artigo diagnóstico dos RPPS, presentes na União, em 27 estados e 2.065 Municípios (de um total de 5.569). </a:t>
            </a:r>
            <a:r>
              <a:rPr lang="pt-BR" sz="2800" dirty="0" smtClean="0">
                <a:latin typeface="Calibri" pitchFamily="34" charset="0"/>
              </a:rPr>
              <a:t>Déficit </a:t>
            </a:r>
            <a:r>
              <a:rPr lang="pt-BR" sz="2800" dirty="0">
                <a:latin typeface="Calibri" pitchFamily="34" charset="0"/>
              </a:rPr>
              <a:t>atuarial de R$ 1,2 trilhão na União e de R$ 2,8 trilhões em estados e municípios. 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TCE-ES </a:t>
            </a:r>
            <a:r>
              <a:rPr lang="pt-BR" sz="2800" dirty="0">
                <a:latin typeface="Calibri" pitchFamily="34" charset="0"/>
              </a:rPr>
              <a:t>criou Secretaria de Previdência em 2016 e está fiscalizando folha de pagamento, concessão indevida de gratificações, estabilidades financeiras dos servidores ativos, além da fiscalização específica dos RPPS.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76" y="355568"/>
            <a:ext cx="7123723" cy="1381792"/>
          </a:xfrm>
        </p:spPr>
        <p:txBody>
          <a:bodyPr>
            <a:noAutofit/>
          </a:bodyPr>
          <a:lstStyle/>
          <a:p>
            <a:r>
              <a:rPr lang="pt-BR" b="1" dirty="0"/>
              <a:t>Equilíbrio atuarial x criação de </a:t>
            </a:r>
            <a:r>
              <a:rPr lang="pt-BR" b="1" dirty="0" smtClean="0"/>
              <a:t>cargos</a:t>
            </a:r>
            <a:endParaRPr lang="pt-BR" sz="28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657542"/>
            <a:ext cx="10058400" cy="27980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Determinação </a:t>
            </a:r>
            <a:r>
              <a:rPr lang="pt-BR" sz="2800" dirty="0">
                <a:latin typeface="Calibri" pitchFamily="34" charset="0"/>
              </a:rPr>
              <a:t>de que somente encaminhe projetos de lei de iniciativa do Poder Executivo à Assembleia Legislativa concedendo qualquer tipo de aumento ou reajuste real nas remunerações das carreiras, bem como criação de cargos, </a:t>
            </a:r>
            <a:r>
              <a:rPr lang="pt-BR" sz="2800" b="1" u="sng" dirty="0">
                <a:latin typeface="Calibri" pitchFamily="34" charset="0"/>
              </a:rPr>
              <a:t>que contenham os estudos de impacto orçamentário, financeiro e atuarial.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97279" y="1907062"/>
            <a:ext cx="780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(decisão do TCE-ES nas Contas de Governo – 2016)</a:t>
            </a:r>
          </a:p>
        </p:txBody>
      </p:sp>
    </p:spTree>
    <p:extLst>
      <p:ext uri="{BB962C8B-B14F-4D97-AF65-F5344CB8AC3E}">
        <p14:creationId xmlns:p14="http://schemas.microsoft.com/office/powerpoint/2010/main" val="20203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55568"/>
            <a:ext cx="7188200" cy="1381792"/>
          </a:xfrm>
        </p:spPr>
        <p:txBody>
          <a:bodyPr>
            <a:noAutofit/>
          </a:bodyPr>
          <a:lstStyle/>
          <a:p>
            <a:r>
              <a:rPr lang="pt-BR" b="1" dirty="0"/>
              <a:t>ASPECTOS CONCEITUAIS </a:t>
            </a:r>
            <a:r>
              <a:rPr lang="pt-BR" b="1" dirty="0" smtClean="0"/>
              <a:t>-EQUILÍBRIO </a:t>
            </a:r>
            <a:r>
              <a:rPr lang="pt-BR" b="1" dirty="0"/>
              <a:t>DO RPPS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1143000" y="1791485"/>
            <a:ext cx="10046970" cy="452596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2730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>
                <a:latin typeface="Calibri" panose="020F0502020204030204" pitchFamily="34" charset="0"/>
              </a:rPr>
              <a:t>O equilíbrio financeiro é uma exigência da parte final do art. 40 da CRFB;</a:t>
            </a:r>
          </a:p>
          <a:p>
            <a:pPr marL="363538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>
                <a:latin typeface="Calibri" panose="020F0502020204030204" pitchFamily="34" charset="0"/>
              </a:rPr>
              <a:t>a Lei 9.717/98, principal norma geral em matéria de previdência do servidor público, estabelece a   exigência de avaliação atuarial;</a:t>
            </a:r>
          </a:p>
          <a:p>
            <a:pPr marL="109728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pt-BR" sz="2100" b="1" u="sng" dirty="0" smtClean="0">
                <a:latin typeface="Calibri" panose="020F0502020204030204" pitchFamily="34" charset="0"/>
              </a:rPr>
              <a:t>Equilíbrio Financeiro</a:t>
            </a:r>
            <a:r>
              <a:rPr lang="pt-BR" sz="2100" dirty="0" smtClean="0">
                <a:latin typeface="Calibri" panose="020F0502020204030204" pitchFamily="34" charset="0"/>
              </a:rPr>
              <a:t>: garantia de equivalência entre as receitas auferidas e as obrigações do RPPS em cada exercício financeiro</a:t>
            </a:r>
          </a:p>
          <a:p>
            <a:pPr marL="363538" indent="-904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>
                <a:latin typeface="Calibri" panose="020F0502020204030204" pitchFamily="34" charset="0"/>
              </a:rPr>
              <a:t>Portaria MPS 403/2008 - Garantia da equivalência entre as receitas auferidas e as obrigações do RPPS em cada exercício financeiro</a:t>
            </a:r>
            <a:r>
              <a:rPr lang="pt-BR" sz="2100" dirty="0" smtClean="0"/>
              <a:t>;</a:t>
            </a:r>
          </a:p>
          <a:p>
            <a:pPr marL="109728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pt-BR" sz="2100" b="1" u="sng" dirty="0" smtClean="0">
                <a:latin typeface="Calibri" panose="020F0502020204030204" pitchFamily="34" charset="0"/>
              </a:rPr>
              <a:t>Equilíbrio Atuarial</a:t>
            </a:r>
            <a:r>
              <a:rPr lang="pt-BR" sz="2100" dirty="0" smtClean="0">
                <a:latin typeface="Calibri" panose="020F0502020204030204" pitchFamily="34" charset="0"/>
              </a:rPr>
              <a:t>: garantia de equivalência, a valor presente, entre o fluxo das receitas estimadas e das obrigações projetadas, apuradas atuarialmente, a longo prazo</a:t>
            </a:r>
            <a:r>
              <a:rPr lang="pt-BR" sz="2100" dirty="0" smtClean="0"/>
              <a:t>.</a:t>
            </a:r>
            <a:endParaRPr lang="pt-BR" sz="2100" dirty="0" smtClean="0">
              <a:latin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7" name="Seta para Baixo 6"/>
          <p:cNvSpPr/>
          <p:nvPr/>
        </p:nvSpPr>
        <p:spPr>
          <a:xfrm>
            <a:off x="1211360" y="4361801"/>
            <a:ext cx="167462" cy="921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8" name="Seta para Baixo 7"/>
          <p:cNvSpPr/>
          <p:nvPr/>
        </p:nvSpPr>
        <p:spPr>
          <a:xfrm>
            <a:off x="1265622" y="1953849"/>
            <a:ext cx="167462" cy="921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719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113694" y="2579077"/>
            <a:ext cx="10128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pt-BR" sz="7200" b="1" cap="all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Processo no Tribunal de Contas</a:t>
            </a:r>
            <a:endParaRPr lang="pt-BR" sz="7200" b="1" cap="all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A FISCALIZAÇÃO DOS TRIBUNAIS DE CONTAS NOS REGIMES PRÓPRIOS DE PREVIDÊNCIA SOCIAL: Orientações para os gestores.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Artigo de Domingos Taufner - </a:t>
            </a:r>
            <a:r>
              <a:rPr lang="pt-BR" sz="2400" dirty="0" err="1">
                <a:solidFill>
                  <a:schemeClr val="tx1"/>
                </a:solidFill>
              </a:rPr>
              <a:t>Abipem</a:t>
            </a:r>
            <a:r>
              <a:rPr lang="pt-BR" sz="2400" dirty="0">
                <a:solidFill>
                  <a:schemeClr val="tx1"/>
                </a:solidFill>
              </a:rPr>
              <a:t> RPPS nº 13 - </a:t>
            </a:r>
            <a:r>
              <a:rPr lang="pt-BR" sz="2400" dirty="0" smtClean="0">
                <a:solidFill>
                  <a:schemeClr val="tx1"/>
                </a:solidFill>
              </a:rPr>
              <a:t>2019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0118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1 Introdução</a:t>
            </a:r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2 O Tribunal de Contas</a:t>
            </a:r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3 Os Regimes Próprios de Previdência Social – RPPS </a:t>
            </a:r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4 Breve histórico da fiscalização dos RPPS pelos Tribunais de Contas</a:t>
            </a:r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5 A fiscalização exercida pelos Tribunais de Contas</a:t>
            </a:r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6 Os cuidados que o gestor de RPPS deve ter. </a:t>
            </a:r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7 Processo nos Tribunais de Contas</a:t>
            </a:r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9 Considerações finais</a:t>
            </a:r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10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Referências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>
            <a:normAutofit fontScale="90000"/>
          </a:bodyPr>
          <a:lstStyle/>
          <a:p>
            <a:r>
              <a:rPr lang="pt-BR" sz="4400" b="1" cap="all" spc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Etapas do processo no TC</a:t>
            </a:r>
            <a:r>
              <a:rPr lang="pt-BR" sz="4400" b="1" spc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pt-BR" sz="4400" b="1" spc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pt-BR" sz="3200" b="1" spc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(</a:t>
            </a:r>
            <a:r>
              <a:rPr lang="pt-BR" sz="2800" b="1" spc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detalhes na Lei Orgânica e no Regimento Interno</a:t>
            </a:r>
            <a:r>
              <a:rPr lang="pt-BR" sz="3200" b="1" spc="0" dirty="0">
                <a:solidFill>
                  <a:srgbClr val="105766"/>
                </a:solidFill>
                <a:latin typeface="Calibri" panose="020F0502020204030204" pitchFamily="34" charset="0"/>
                <a:cs typeface="Calibri" pitchFamily="34" charset="0"/>
              </a:rPr>
              <a:t>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8503"/>
            <a:ext cx="10058400" cy="443783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200" dirty="0" smtClean="0"/>
              <a:t> Constatação </a:t>
            </a:r>
            <a:r>
              <a:rPr lang="pt-BR" sz="2200" dirty="0"/>
              <a:t>de Irregularidade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200" dirty="0" smtClean="0"/>
              <a:t> Instrução </a:t>
            </a:r>
            <a:r>
              <a:rPr lang="pt-BR" sz="2200" dirty="0"/>
              <a:t>Técnica Inicial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200" dirty="0" smtClean="0"/>
              <a:t> Citação</a:t>
            </a: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200" dirty="0" smtClean="0"/>
              <a:t> Justificativas </a:t>
            </a:r>
            <a:r>
              <a:rPr lang="pt-BR" sz="2200" dirty="0"/>
              <a:t>(alegações de defesa)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200" dirty="0" smtClean="0"/>
              <a:t> Instrução </a:t>
            </a:r>
            <a:r>
              <a:rPr lang="pt-BR" sz="2200" dirty="0"/>
              <a:t>Técnica Conclusiva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200" dirty="0" smtClean="0"/>
              <a:t> Parecer </a:t>
            </a:r>
            <a:r>
              <a:rPr lang="pt-BR" sz="2200" dirty="0"/>
              <a:t>do Ministério Público de Contas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200" dirty="0" smtClean="0"/>
              <a:t> Defesa </a:t>
            </a:r>
            <a:r>
              <a:rPr lang="pt-BR" sz="2200" dirty="0"/>
              <a:t>Oral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200" dirty="0" smtClean="0"/>
              <a:t> Julgamento</a:t>
            </a: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200" dirty="0" smtClean="0"/>
              <a:t> Recursos</a:t>
            </a: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200" dirty="0" smtClean="0"/>
              <a:t> Execução</a:t>
            </a: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399020" cy="1381792"/>
          </a:xfrm>
        </p:spPr>
        <p:txBody>
          <a:bodyPr/>
          <a:lstStyle/>
          <a:p>
            <a:r>
              <a:rPr lang="pt-BR" b="1" cap="all" dirty="0">
                <a:solidFill>
                  <a:schemeClr val="tx2"/>
                </a:solidFill>
                <a:latin typeface="Calibri" panose="020F0502020204030204" pitchFamily="34" charset="0"/>
              </a:rPr>
              <a:t>Etapas do Processo no TC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  <p:graphicFrame>
        <p:nvGraphicFramePr>
          <p:cNvPr id="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691520"/>
              </p:ext>
            </p:extLst>
          </p:nvPr>
        </p:nvGraphicFramePr>
        <p:xfrm>
          <a:off x="1781908" y="1817078"/>
          <a:ext cx="8100646" cy="435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11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Justificativas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8134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>
                <a:latin typeface="Calibri" pitchFamily="34" charset="0"/>
              </a:rPr>
              <a:t> </a:t>
            </a:r>
            <a:r>
              <a:rPr lang="pt-BR" sz="3000" dirty="0" smtClean="0">
                <a:latin typeface="Calibri" pitchFamily="34" charset="0"/>
              </a:rPr>
              <a:t>Apresentadas </a:t>
            </a:r>
            <a:r>
              <a:rPr lang="pt-BR" sz="3000" dirty="0">
                <a:latin typeface="Calibri" pitchFamily="34" charset="0"/>
              </a:rPr>
              <a:t>(prazo entre 15 a 30 dias) após a </a:t>
            </a:r>
            <a:r>
              <a:rPr lang="pt-BR" sz="3000" dirty="0" smtClean="0">
                <a:latin typeface="Calibri" pitchFamily="34" charset="0"/>
              </a:rPr>
              <a:t>citação;</a:t>
            </a:r>
            <a:endParaRPr lang="pt-BR" sz="3000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3000" dirty="0" smtClean="0">
                <a:latin typeface="Calibri" pitchFamily="34" charset="0"/>
              </a:rPr>
              <a:t> Gestor </a:t>
            </a:r>
            <a:r>
              <a:rPr lang="pt-BR" sz="3000" dirty="0">
                <a:latin typeface="Calibri" pitchFamily="34" charset="0"/>
              </a:rPr>
              <a:t>deve explicar tecnicamente os indicativos de </a:t>
            </a:r>
            <a:r>
              <a:rPr lang="pt-BR" sz="3000" dirty="0" smtClean="0">
                <a:latin typeface="Calibri" pitchFamily="34" charset="0"/>
              </a:rPr>
              <a:t>irregularidades;</a:t>
            </a:r>
            <a:endParaRPr lang="pt-BR" sz="3000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3000" dirty="0" smtClean="0">
                <a:latin typeface="Calibri" pitchFamily="34" charset="0"/>
              </a:rPr>
              <a:t> Anexar </a:t>
            </a:r>
            <a:r>
              <a:rPr lang="pt-BR" sz="3000" dirty="0">
                <a:latin typeface="Calibri" pitchFamily="34" charset="0"/>
              </a:rPr>
              <a:t>documentos em seu </a:t>
            </a:r>
            <a:r>
              <a:rPr lang="pt-BR" sz="3000" dirty="0" smtClean="0">
                <a:latin typeface="Calibri" pitchFamily="34" charset="0"/>
              </a:rPr>
              <a:t>favor;</a:t>
            </a:r>
            <a:endParaRPr lang="pt-BR" sz="3000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3000" dirty="0" smtClean="0">
                <a:latin typeface="Calibri" pitchFamily="34" charset="0"/>
              </a:rPr>
              <a:t> Fazer </a:t>
            </a:r>
            <a:r>
              <a:rPr lang="pt-BR" sz="3000" dirty="0">
                <a:latin typeface="Calibri" pitchFamily="34" charset="0"/>
              </a:rPr>
              <a:t>os pedidos de provas </a:t>
            </a:r>
            <a:r>
              <a:rPr lang="pt-BR" sz="3000" dirty="0" smtClean="0">
                <a:latin typeface="Calibri" pitchFamily="34" charset="0"/>
              </a:rPr>
              <a:t>previstos;</a:t>
            </a:r>
            <a:endParaRPr lang="pt-BR" sz="3000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3000" dirty="0" smtClean="0">
                <a:latin typeface="Calibri" pitchFamily="34" charset="0"/>
              </a:rPr>
              <a:t> Evitar </a:t>
            </a:r>
            <a:r>
              <a:rPr lang="pt-BR" sz="3000" dirty="0">
                <a:latin typeface="Calibri" pitchFamily="34" charset="0"/>
              </a:rPr>
              <a:t>contradições, usando argumentos factíveis e </a:t>
            </a:r>
            <a:r>
              <a:rPr lang="pt-BR" sz="3000" dirty="0" smtClean="0">
                <a:latin typeface="Calibri" pitchFamily="34" charset="0"/>
              </a:rPr>
              <a:t>sustentáveis;</a:t>
            </a:r>
            <a:endParaRPr lang="pt-BR" sz="3000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3000" dirty="0" smtClean="0">
                <a:latin typeface="Calibri" pitchFamily="34" charset="0"/>
              </a:rPr>
              <a:t> Recorrer </a:t>
            </a:r>
            <a:r>
              <a:rPr lang="pt-BR" sz="3000" dirty="0">
                <a:latin typeface="Calibri" pitchFamily="34" charset="0"/>
              </a:rPr>
              <a:t>à Jurisprudência (judicial e dos TC</a:t>
            </a:r>
            <a:r>
              <a:rPr lang="pt-BR" sz="3000" dirty="0" smtClean="0">
                <a:latin typeface="Calibri" pitchFamily="34" charset="0"/>
              </a:rPr>
              <a:t>);</a:t>
            </a:r>
            <a:endParaRPr lang="pt-BR" sz="3000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3000" dirty="0" smtClean="0">
                <a:latin typeface="Calibri" pitchFamily="34" charset="0"/>
              </a:rPr>
              <a:t> Não </a:t>
            </a:r>
            <a:r>
              <a:rPr lang="pt-BR" sz="3000" dirty="0">
                <a:latin typeface="Calibri" pitchFamily="34" charset="0"/>
              </a:rPr>
              <a:t>é obrigado ser representado por </a:t>
            </a:r>
            <a:r>
              <a:rPr lang="pt-BR" sz="3000" dirty="0" smtClean="0">
                <a:latin typeface="Calibri" pitchFamily="34" charset="0"/>
              </a:rPr>
              <a:t>advogado.</a:t>
            </a:r>
            <a:endParaRPr lang="pt-BR" sz="3000" dirty="0">
              <a:latin typeface="Calibri" pitchFamily="34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" pitchFamily="34" charset="0"/>
              </a:rPr>
              <a:t>Defesa Oral</a:t>
            </a:r>
            <a:endParaRPr lang="pt-BR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96718"/>
            <a:ext cx="10058400" cy="342965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/>
              <a:t> Momento </a:t>
            </a:r>
            <a:r>
              <a:rPr lang="pt-BR" sz="2800" dirty="0"/>
              <a:t>importante de ter um contato mais pessoal com </a:t>
            </a:r>
            <a:r>
              <a:rPr lang="pt-BR" sz="2800" dirty="0" smtClean="0"/>
              <a:t>o Tribunal </a:t>
            </a:r>
            <a:r>
              <a:rPr lang="pt-BR" sz="2800" dirty="0"/>
              <a:t>de </a:t>
            </a:r>
            <a:r>
              <a:rPr lang="pt-BR" sz="2800" dirty="0" smtClean="0"/>
              <a:t>Contas;</a:t>
            </a:r>
            <a:endParaRPr lang="pt-BR" sz="2800" dirty="0"/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/>
              <a:t> Apresentada </a:t>
            </a:r>
            <a:r>
              <a:rPr lang="pt-BR" sz="2800" dirty="0"/>
              <a:t>pelo próprio gestor ou por advogado </a:t>
            </a:r>
            <a:r>
              <a:rPr lang="pt-BR" sz="2800" dirty="0" smtClean="0"/>
              <a:t>particular;</a:t>
            </a:r>
            <a:endParaRPr lang="pt-BR" sz="2800" dirty="0"/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/>
              <a:t> O </a:t>
            </a:r>
            <a:r>
              <a:rPr lang="pt-BR" sz="2800" dirty="0"/>
              <a:t>Regimento Interno pode permitir a juntada de </a:t>
            </a:r>
            <a:r>
              <a:rPr lang="pt-BR" sz="2800" dirty="0" smtClean="0"/>
              <a:t>documentos;</a:t>
            </a:r>
            <a:endParaRPr lang="pt-BR" sz="2800" dirty="0"/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‒"/>
            </a:pPr>
            <a:r>
              <a:rPr lang="pt-BR" sz="2800" dirty="0" smtClean="0"/>
              <a:t> Deve </a:t>
            </a:r>
            <a:r>
              <a:rPr lang="pt-BR" sz="2800" dirty="0"/>
              <a:t>ser bem preparada para ficar sintética, clara, objetiva, além de ressaltar de maneira mais enfática os pontos mais importantes da </a:t>
            </a:r>
            <a:r>
              <a:rPr lang="pt-BR" sz="2800" dirty="0" smtClean="0"/>
              <a:t>defesa.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Recursos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4688"/>
            <a:ext cx="10058400" cy="40233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Possibilidade </a:t>
            </a:r>
            <a:r>
              <a:rPr lang="pt-BR" sz="2800" dirty="0">
                <a:latin typeface="Calibri" pitchFamily="34" charset="0"/>
              </a:rPr>
              <a:t>de questionar (e reformar) as decisões do TC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Observar </a:t>
            </a:r>
            <a:r>
              <a:rPr lang="pt-BR" sz="2800" dirty="0">
                <a:latin typeface="Calibri" pitchFamily="34" charset="0"/>
              </a:rPr>
              <a:t>os prazos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Não </a:t>
            </a:r>
            <a:r>
              <a:rPr lang="pt-BR" sz="2800" dirty="0">
                <a:latin typeface="Calibri" pitchFamily="34" charset="0"/>
              </a:rPr>
              <a:t>adianta simplesmente repetir as justificativas, mas pode reafirmá-las usando elementos novos.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Recurso </a:t>
            </a:r>
            <a:r>
              <a:rPr lang="pt-BR" sz="2800" dirty="0">
                <a:latin typeface="Calibri" pitchFamily="34" charset="0"/>
              </a:rPr>
              <a:t>de Reconsideração, Recurso de Revisão, Embargos, Agravo, Pedido de Reexame e outros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SzPct val="90000"/>
              <a:buFont typeface="Calibri" panose="020F0502020204030204" pitchFamily="34" charset="0"/>
              <a:buChar char="–"/>
            </a:pPr>
            <a:r>
              <a:rPr lang="pt-BR" sz="2800" dirty="0" smtClean="0">
                <a:latin typeface="Calibri" pitchFamily="34" charset="0"/>
              </a:rPr>
              <a:t> Possibilidade </a:t>
            </a:r>
            <a:r>
              <a:rPr lang="pt-BR" sz="2800" dirty="0">
                <a:latin typeface="Calibri" pitchFamily="34" charset="0"/>
              </a:rPr>
              <a:t>de recurso judicial: chance de sucesso é pequena, salvo quando o TC não respeita o devido processo legal ou quando comete erro jurídico grave</a:t>
            </a:r>
            <a:r>
              <a:rPr lang="pt-BR" sz="2800" dirty="0" smtClean="0">
                <a:latin typeface="Calibri" pitchFamily="34" charset="0"/>
              </a:rPr>
              <a:t>.</a:t>
            </a:r>
            <a:endParaRPr lang="pt-BR" sz="2800" dirty="0">
              <a:latin typeface="Calibri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Orientações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7426"/>
            <a:ext cx="10058400" cy="376962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pt-BR" sz="2800" dirty="0" smtClean="0"/>
              <a:t> Ler </a:t>
            </a:r>
            <a:r>
              <a:rPr lang="pt-BR" sz="2800" dirty="0"/>
              <a:t>bem a lei e regulamentos para cumprir os itens, inclusive os formais;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pt-BR" sz="2800" dirty="0" smtClean="0"/>
              <a:t> Cumprir </a:t>
            </a:r>
            <a:r>
              <a:rPr lang="pt-BR" sz="2800" dirty="0"/>
              <a:t>os prazos para envio de informações;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pt-BR" sz="2800" dirty="0" smtClean="0"/>
              <a:t> Acompanhar </a:t>
            </a:r>
            <a:r>
              <a:rPr lang="pt-BR" sz="2800" dirty="0"/>
              <a:t>os processos;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pt-BR" sz="2800" dirty="0" smtClean="0"/>
              <a:t> Procurar </a:t>
            </a:r>
            <a:r>
              <a:rPr lang="pt-BR" sz="2800" dirty="0"/>
              <a:t>saber do que se trata, para trazer a informação adequada;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pt-BR" sz="2800" dirty="0" smtClean="0"/>
              <a:t> Esclarecer </a:t>
            </a:r>
            <a:r>
              <a:rPr lang="pt-BR" sz="2800" dirty="0"/>
              <a:t>bem o que faz (boa comunicação);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pt-BR" sz="2800" dirty="0" smtClean="0"/>
              <a:t> Manter </a:t>
            </a:r>
            <a:r>
              <a:rPr lang="pt-BR" sz="2800" dirty="0"/>
              <a:t>a documentação em dia, inclusive no seu arquivamento;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‒"/>
            </a:pPr>
            <a:r>
              <a:rPr lang="pt-BR" sz="2800" dirty="0" smtClean="0"/>
              <a:t> Estabelecer </a:t>
            </a:r>
            <a:r>
              <a:rPr lang="pt-BR" sz="2800" dirty="0"/>
              <a:t>diálogo republicando com órgãos de controle.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09147"/>
            <a:ext cx="10058400" cy="3652389"/>
          </a:xfrm>
        </p:spPr>
        <p:txBody>
          <a:bodyPr/>
          <a:lstStyle/>
          <a:p>
            <a:pPr algn="ctr"/>
            <a:r>
              <a:rPr lang="pt-BR" sz="6600" b="1" dirty="0"/>
              <a:t>Exemplos de algumas obras (livros e artigos) feitos por membros de TC sobre RPPS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1" t="6827" r="12780" b="7335"/>
          <a:stretch/>
        </p:blipFill>
        <p:spPr>
          <a:xfrm>
            <a:off x="3821722" y="175846"/>
            <a:ext cx="4114801" cy="62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015" y="61659"/>
            <a:ext cx="4009293" cy="621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5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612" y="195320"/>
            <a:ext cx="6882788" cy="59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sz="7200" b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ctr"/>
            <a:r>
              <a:rPr lang="pt-BR" sz="72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TRIBUNAL </a:t>
            </a:r>
            <a:r>
              <a:rPr lang="pt-BR" sz="72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DE CONTAS</a:t>
            </a:r>
            <a:endParaRPr lang="pt-BR" sz="7200" b="1" dirty="0">
              <a:latin typeface="Calibri" pitchFamily="34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>
            <a:noAutofit/>
          </a:bodyPr>
          <a:lstStyle/>
          <a:p>
            <a:r>
              <a:rPr lang="pt-BR" sz="4400" b="1" dirty="0"/>
              <a:t>GRUPO I – REGIMES E BENEFÍCIOS PREVIDENCIÁRIOS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200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dirty="0">
                <a:latin typeface="Calibri" panose="020F0502020204030204" pitchFamily="34" charset="0"/>
              </a:rPr>
              <a:t>1. PREVIDÊNCIA COMPLEMENTAR DO SERVIDOR PÚBLICO: DIAGNÓSTICO, DESAFIOS E PERSPECTIVAS – Cícero Rafael Barros Dias e Daniel </a:t>
            </a:r>
            <a:r>
              <a:rPr lang="pt-BR" sz="2800" dirty="0" err="1">
                <a:latin typeface="Calibri" panose="020F0502020204030204" pitchFamily="34" charset="0"/>
              </a:rPr>
              <a:t>Pulino</a:t>
            </a:r>
            <a:endParaRPr lang="pt-BR" sz="2800" dirty="0">
              <a:latin typeface="Calibri" panose="020F0502020204030204" pitchFamily="34" charset="0"/>
            </a:endParaRPr>
          </a:p>
          <a:p>
            <a:pPr marL="7200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dirty="0">
                <a:latin typeface="Calibri" panose="020F0502020204030204" pitchFamily="34" charset="0"/>
              </a:rPr>
              <a:t>2. A APOSENTADORIA POR INVALIDEZ DOS SERVIDORES PÚBLICOS – READAPTAÇÃO, REVERSÃO E OUTROS DERIVATIVOS DO TEMA; AS ALTERAÇÕES TRAZIDAS PELA PEC Nº 6/2019 – </a:t>
            </a:r>
            <a:r>
              <a:rPr lang="pt-BR" sz="2800" dirty="0" err="1">
                <a:latin typeface="Calibri" panose="020F0502020204030204" pitchFamily="34" charset="0"/>
              </a:rPr>
              <a:t>Magadar</a:t>
            </a:r>
            <a:r>
              <a:rPr lang="pt-BR" sz="2800" dirty="0">
                <a:latin typeface="Calibri" panose="020F0502020204030204" pitchFamily="34" charset="0"/>
              </a:rPr>
              <a:t> Rosália Costa </a:t>
            </a:r>
            <a:r>
              <a:rPr lang="pt-BR" sz="2800" dirty="0" err="1">
                <a:latin typeface="Calibri" panose="020F0502020204030204" pitchFamily="34" charset="0"/>
              </a:rPr>
              <a:t>Briguet</a:t>
            </a:r>
            <a:endParaRPr lang="pt-BR" sz="2800" dirty="0">
              <a:latin typeface="Calibri" panose="020F0502020204030204" pitchFamily="34" charset="0"/>
            </a:endParaRPr>
          </a:p>
          <a:p>
            <a:pPr marL="7200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dirty="0">
                <a:latin typeface="Calibri" panose="020F0502020204030204" pitchFamily="34" charset="0"/>
              </a:rPr>
              <a:t>3. APOSENTADORIA ESPECIAL DOS SERVIDORES PÚBLICOS: ENTRE AS OMISSÕES LEGISLATIVAS E OS LIMITES HERMENÊUTICOS – Ana Cristina Moraes </a:t>
            </a:r>
            <a:r>
              <a:rPr lang="pt-BR" sz="2800" dirty="0" err="1">
                <a:latin typeface="Calibri" panose="020F0502020204030204" pitchFamily="34" charset="0"/>
              </a:rPr>
              <a:t>Warpechowski</a:t>
            </a:r>
            <a:r>
              <a:rPr lang="pt-BR" sz="2800" dirty="0">
                <a:latin typeface="Calibri" panose="020F0502020204030204" pitchFamily="34" charset="0"/>
              </a:rPr>
              <a:t> e Daniela </a:t>
            </a:r>
            <a:r>
              <a:rPr lang="pt-BR" sz="2800" dirty="0" err="1">
                <a:latin typeface="Calibri" panose="020F0502020204030204" pitchFamily="34" charset="0"/>
              </a:rPr>
              <a:t>Wendt</a:t>
            </a:r>
            <a:r>
              <a:rPr lang="pt-BR" sz="2800" dirty="0">
                <a:latin typeface="Calibri" panose="020F0502020204030204" pitchFamily="34" charset="0"/>
              </a:rPr>
              <a:t> </a:t>
            </a:r>
            <a:r>
              <a:rPr lang="pt-BR" sz="2800" dirty="0" err="1" smtClean="0">
                <a:latin typeface="Calibri" panose="020F0502020204030204" pitchFamily="34" charset="0"/>
              </a:rPr>
              <a:t>Toniazzo</a:t>
            </a:r>
            <a:endParaRPr lang="pt-BR" sz="2800" dirty="0">
              <a:latin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GRUPO II – INVESTIMENTOS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02224"/>
            <a:ext cx="10058400" cy="2796607"/>
          </a:xfrm>
        </p:spPr>
        <p:txBody>
          <a:bodyPr/>
          <a:lstStyle/>
          <a:p>
            <a:r>
              <a:rPr lang="pt-BR" sz="2800" dirty="0"/>
              <a:t>4. RESPONSABILIZAÇÃO DE GESTORES DE RPPS POR APLICAÇÕES FINANCEIRAS – Alexandre </a:t>
            </a:r>
            <a:r>
              <a:rPr lang="pt-BR" sz="2800" dirty="0" err="1"/>
              <a:t>Manir</a:t>
            </a:r>
            <a:r>
              <a:rPr lang="pt-BR" sz="2800" dirty="0"/>
              <a:t> Figueiredo </a:t>
            </a:r>
            <a:r>
              <a:rPr lang="pt-BR" sz="2800" dirty="0" err="1" smtClean="0"/>
              <a:t>Sarquis</a:t>
            </a:r>
            <a:endParaRPr lang="pt-BR" sz="2800" dirty="0" smtClean="0"/>
          </a:p>
          <a:p>
            <a:endParaRPr lang="pt-BR" sz="1800" dirty="0"/>
          </a:p>
          <a:p>
            <a:r>
              <a:rPr lang="pt-BR" sz="2800" dirty="0" smtClean="0"/>
              <a:t>5</a:t>
            </a:r>
            <a:r>
              <a:rPr lang="pt-BR" sz="2800" dirty="0"/>
              <a:t>. O DEVER FIDUCIÁRIO DOS ADMINISTRADORES DE REGIMES DE PREVIDÊNCIA NA APLICAÇÃO DE SEUS RECURSOS – Daniel Walter </a:t>
            </a:r>
            <a:r>
              <a:rPr lang="pt-BR" sz="2800" dirty="0" err="1"/>
              <a:t>Maeda</a:t>
            </a:r>
            <a:r>
              <a:rPr lang="pt-BR" sz="2800" dirty="0"/>
              <a:t> Bernardo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GRUPO III – EQUILÍBRIO FINANCEIRO E ATUARIAL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7795"/>
            <a:ext cx="10058400" cy="4023360"/>
          </a:xfrm>
        </p:spPr>
        <p:txBody>
          <a:bodyPr>
            <a:normAutofit/>
          </a:bodyPr>
          <a:lstStyle/>
          <a:p>
            <a:r>
              <a:rPr lang="pt-BR" sz="2400" dirty="0"/>
              <a:t>6. AS CAUSAS DO DEFICIT DA PREVIDÊNCIA SOCIAL – Domingos Augusto Taufner	</a:t>
            </a:r>
          </a:p>
          <a:p>
            <a:r>
              <a:rPr lang="pt-BR" sz="2400" dirty="0"/>
              <a:t>7. (IM)POSSIBILIDADES NA BUSCA DO EQUILÍBRIO ATUARIAL DOS REGIMES PRÓPRIOS DE PREVIDÊNCIA SOCIAL – Henrique Serra </a:t>
            </a:r>
            <a:r>
              <a:rPr lang="pt-BR" sz="2400" dirty="0" err="1"/>
              <a:t>Sitjá</a:t>
            </a:r>
            <a:r>
              <a:rPr lang="pt-BR" sz="2400" dirty="0"/>
              <a:t>	</a:t>
            </a:r>
          </a:p>
          <a:p>
            <a:r>
              <a:rPr lang="pt-BR" sz="2400" dirty="0"/>
              <a:t>8. A INADIMPLÊNCIA NO CUSTEIO PATRONAL DOS REGIMES PRÓPRIOS: COMO O PROBLEMA É ABORDADO NA AGENDA MUNICIPAL? – Lucas dos Santos </a:t>
            </a:r>
            <a:r>
              <a:rPr lang="pt-BR" sz="2400" dirty="0" err="1"/>
              <a:t>Giacomel</a:t>
            </a:r>
            <a:endParaRPr lang="pt-BR" sz="2400" dirty="0"/>
          </a:p>
          <a:p>
            <a:r>
              <a:rPr lang="pt-BR" sz="2400" dirty="0"/>
              <a:t>9. O EFEITO NEGATIVO DOS PLANOS DE EQUACIONAMENTO DO DEFICIT ATUARIAL INFERIORES AO MONTANTE DE JUROS ANUAIS – Aline Michele </a:t>
            </a:r>
            <a:r>
              <a:rPr lang="pt-BR" sz="2400" dirty="0" err="1"/>
              <a:t>Buss</a:t>
            </a:r>
            <a:r>
              <a:rPr lang="pt-BR" sz="2400" dirty="0"/>
              <a:t> Pereira</a:t>
            </a:r>
          </a:p>
          <a:p>
            <a:r>
              <a:rPr lang="pt-BR" sz="2400" dirty="0"/>
              <a:t>10. GESTÃO ATUARIAL DOS FUNDOS PREVIDENCIAIS – Gustavo Adolfo </a:t>
            </a:r>
            <a:r>
              <a:rPr lang="pt-BR" sz="2400" dirty="0" err="1" smtClean="0"/>
              <a:t>Carrozzino</a:t>
            </a: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GRUPO IV –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9519"/>
            <a:ext cx="10058400" cy="3640666"/>
          </a:xfrm>
        </p:spPr>
        <p:txBody>
          <a:bodyPr>
            <a:normAutofit/>
          </a:bodyPr>
          <a:lstStyle/>
          <a:p>
            <a:endParaRPr lang="pt-BR" sz="1200" dirty="0" smtClean="0"/>
          </a:p>
          <a:p>
            <a:r>
              <a:rPr lang="pt-BR" sz="2800" dirty="0" smtClean="0"/>
              <a:t>11</a:t>
            </a:r>
            <a:r>
              <a:rPr lang="pt-BR" sz="2800" dirty="0"/>
              <a:t>. ATRIBUIÇÕES E COMPETÊNCIAS DO SISTEMA DE CONTROLE INTERNO DO REGIME PRÓPRIO DE PREVIDÊNCIA – Ronaldo Ribeiro de </a:t>
            </a:r>
            <a:r>
              <a:rPr lang="pt-BR" sz="2800" dirty="0" smtClean="0"/>
              <a:t>Oliveira</a:t>
            </a:r>
          </a:p>
          <a:p>
            <a:endParaRPr lang="pt-BR" sz="1100" dirty="0"/>
          </a:p>
          <a:p>
            <a:r>
              <a:rPr lang="pt-BR" sz="2800" dirty="0" smtClean="0"/>
              <a:t>12</a:t>
            </a:r>
            <a:r>
              <a:rPr lang="pt-BR" sz="2800" dirty="0"/>
              <a:t>. O PROCESSO DOS TRIBUNAIS DE CONTAS E OS ACHADOS DE AUDITORIA EM RPPS: A TUTELA PROVISÓRIA COMO INSTRUMENTO EFETIVO DA ATUAÇÃO DO CONTROLE EXTERNO – Romano </a:t>
            </a:r>
            <a:r>
              <a:rPr lang="pt-BR" sz="2800" dirty="0" err="1"/>
              <a:t>Scapin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>
            <a:noAutofit/>
          </a:bodyPr>
          <a:lstStyle/>
          <a:p>
            <a:r>
              <a:rPr lang="pt-BR" sz="3200" b="1" dirty="0"/>
              <a:t>AS CAUSAS DO DEFICIT DA PREVIDÊNCIA SOCIAL -</a:t>
            </a:r>
            <a:r>
              <a:rPr lang="pt-BR" sz="3200" b="1" dirty="0" smtClean="0"/>
              <a:t> </a:t>
            </a:r>
            <a:r>
              <a:rPr lang="pt-BR" sz="3200" b="1" dirty="0"/>
              <a:t>Domingos Augusto </a:t>
            </a:r>
            <a:r>
              <a:rPr lang="pt-BR" sz="3200" b="1" dirty="0" smtClean="0"/>
              <a:t>Taufner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600" dirty="0">
                <a:latin typeface="Calibri" panose="020F0502020204030204" pitchFamily="34" charset="0"/>
              </a:rPr>
              <a:t>1. Introdução</a:t>
            </a:r>
          </a:p>
          <a:p>
            <a:pPr marL="109728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600" dirty="0">
                <a:latin typeface="Calibri" panose="020F0502020204030204" pitchFamily="34" charset="0"/>
              </a:rPr>
              <a:t>2. A seguridade social e o seu financiamento</a:t>
            </a:r>
          </a:p>
          <a:p>
            <a:pPr marL="109728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600" dirty="0">
                <a:latin typeface="Calibri" panose="020F0502020204030204" pitchFamily="34" charset="0"/>
              </a:rPr>
              <a:t>3. Os princípios da preexistência de custeio e do equilíbrio financeiro e atuarial</a:t>
            </a:r>
          </a:p>
          <a:p>
            <a:pPr marL="109728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600" dirty="0">
                <a:latin typeface="Calibri" panose="020F0502020204030204" pitchFamily="34" charset="0"/>
              </a:rPr>
              <a:t>4. A existência ou não de déficit da previdência social no Brasil</a:t>
            </a:r>
          </a:p>
          <a:p>
            <a:pPr marL="109728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600" dirty="0">
                <a:latin typeface="Calibri" panose="020F0502020204030204" pitchFamily="34" charset="0"/>
              </a:rPr>
              <a:t>5. O RGPS – histórico de contribuição sem capitalização</a:t>
            </a:r>
          </a:p>
          <a:p>
            <a:pPr marL="109728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600" dirty="0">
                <a:latin typeface="Calibri" panose="020F0502020204030204" pitchFamily="34" charset="0"/>
              </a:rPr>
              <a:t>6. O RPPS – antecedentes históricos sem contribuição e sem capitalização</a:t>
            </a:r>
          </a:p>
          <a:p>
            <a:pPr marL="109728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600" dirty="0">
                <a:latin typeface="Calibri" panose="020F0502020204030204" pitchFamily="34" charset="0"/>
              </a:rPr>
              <a:t>7. Conclusão</a:t>
            </a:r>
          </a:p>
          <a:p>
            <a:pPr marL="109728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600" dirty="0">
                <a:latin typeface="Calibri" panose="020F0502020204030204" pitchFamily="34" charset="0"/>
              </a:rPr>
              <a:t> 8. </a:t>
            </a:r>
            <a:r>
              <a:rPr lang="pt-BR" sz="2600" dirty="0" smtClean="0">
                <a:latin typeface="Calibri" panose="020F0502020204030204" pitchFamily="34" charset="0"/>
              </a:rPr>
              <a:t>Referências</a:t>
            </a:r>
            <a:endParaRPr lang="pt-BR" sz="2600" dirty="0">
              <a:latin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>
            <a:normAutofit fontScale="90000"/>
          </a:bodyPr>
          <a:lstStyle/>
          <a:p>
            <a:r>
              <a:rPr lang="pt-BR" sz="4400" b="1" dirty="0"/>
              <a:t>QUATRO GRUPOS DE SERVIDORES PÚBLICOS </a:t>
            </a: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2400" b="1" dirty="0"/>
              <a:t>(em termos de sustentabilidade financeira e atuarial)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800" dirty="0">
                <a:cs typeface="Arial" panose="020B0604020202020204" pitchFamily="34" charset="0"/>
              </a:rPr>
              <a:t>Aposentados ou com direito adquirido até a EC 20/1998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800" dirty="0" smtClean="0">
                <a:cs typeface="Arial" panose="020B0604020202020204" pitchFamily="34" charset="0"/>
              </a:rPr>
              <a:t>Ingressantes </a:t>
            </a:r>
            <a:r>
              <a:rPr lang="pt-BR" sz="2800" dirty="0">
                <a:cs typeface="Arial" panose="020B0604020202020204" pitchFamily="34" charset="0"/>
              </a:rPr>
              <a:t>até a EC 20/1998 (sem o direito de se aposentar na data da referida emenda)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800" dirty="0" smtClean="0">
                <a:cs typeface="Arial" panose="020B0604020202020204" pitchFamily="34" charset="0"/>
              </a:rPr>
              <a:t>Ingressantes </a:t>
            </a:r>
            <a:r>
              <a:rPr lang="pt-BR" sz="2800" dirty="0">
                <a:cs typeface="Arial" panose="020B0604020202020204" pitchFamily="34" charset="0"/>
              </a:rPr>
              <a:t>entre a EC 20/1998 e a EC 41/2003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800" dirty="0" smtClean="0">
                <a:cs typeface="Arial" panose="020B0604020202020204" pitchFamily="34" charset="0"/>
              </a:rPr>
              <a:t>Ingressantes </a:t>
            </a:r>
            <a:r>
              <a:rPr lang="pt-BR" sz="2800" dirty="0">
                <a:cs typeface="Arial" panose="020B0604020202020204" pitchFamily="34" charset="0"/>
              </a:rPr>
              <a:t>após a EC 41/2003.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42" y="1922585"/>
            <a:ext cx="4695358" cy="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872154" y="2500590"/>
            <a:ext cx="67524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endParaRPr lang="pt-BR" sz="3200" b="1" dirty="0">
              <a:latin typeface="+mj-lt"/>
            </a:endParaRPr>
          </a:p>
          <a:p>
            <a:pPr marL="109728" indent="0" algn="ctr">
              <a:buFont typeface="Wingdings 3"/>
              <a:buNone/>
            </a:pPr>
            <a:r>
              <a:rPr lang="pt-BR" sz="4000" b="1" dirty="0" smtClean="0">
                <a:cs typeface="Calibri" pitchFamily="34" charset="0"/>
              </a:rPr>
              <a:t>Contatos:</a:t>
            </a:r>
          </a:p>
          <a:p>
            <a:pPr marL="109728" indent="0" algn="ctr">
              <a:buFont typeface="Wingdings 3"/>
              <a:buNone/>
            </a:pPr>
            <a:endParaRPr lang="pt-BR" b="1" dirty="0" smtClean="0">
              <a:latin typeface="Calibri" pitchFamily="34" charset="0"/>
              <a:cs typeface="Calibri" pitchFamily="34" charset="0"/>
            </a:endParaRPr>
          </a:p>
          <a:p>
            <a:pPr marL="109728" indent="0" algn="ctr">
              <a:buFont typeface="Wingdings 3"/>
              <a:buNone/>
            </a:pPr>
            <a:r>
              <a:rPr lang="pt-BR" sz="2800" b="1" dirty="0" err="1" smtClean="0">
                <a:latin typeface="Calibri" pitchFamily="34" charset="0"/>
                <a:cs typeface="Calibri" pitchFamily="34" charset="0"/>
              </a:rPr>
              <a:t>Tel</a:t>
            </a:r>
            <a:r>
              <a:rPr lang="pt-BR" sz="2800" b="1" dirty="0">
                <a:latin typeface="Calibri" pitchFamily="34" charset="0"/>
                <a:cs typeface="Calibri" pitchFamily="34" charset="0"/>
              </a:rPr>
              <a:t>: (27) 3334-7701</a:t>
            </a:r>
          </a:p>
          <a:p>
            <a:pPr marL="109728" indent="0" algn="ctr">
              <a:buFont typeface="Wingdings 3"/>
              <a:buNone/>
            </a:pPr>
            <a:endParaRPr lang="pt-BR" sz="2800" b="1" dirty="0">
              <a:latin typeface="Calibri" pitchFamily="34" charset="0"/>
              <a:cs typeface="Calibri" pitchFamily="34" charset="0"/>
            </a:endParaRPr>
          </a:p>
          <a:p>
            <a:pPr marL="109728" indent="0" algn="ctr">
              <a:buFont typeface="Wingdings 3"/>
              <a:buNone/>
            </a:pPr>
            <a:r>
              <a:rPr lang="pt-BR" sz="2800" b="1" dirty="0">
                <a:latin typeface="Calibri" pitchFamily="34" charset="0"/>
                <a:cs typeface="Calibri" pitchFamily="34" charset="0"/>
              </a:rPr>
              <a:t>E-mail: domingos.taufner@tce.es.gov.br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7" y="679938"/>
            <a:ext cx="3309923" cy="73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8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 smtClean="0"/>
              <a:t>TRIBUNAL DE CONTAS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12178"/>
            <a:ext cx="10058400" cy="4023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Arts</a:t>
            </a:r>
            <a:r>
              <a:rPr lang="pt-BR" sz="2800" dirty="0"/>
              <a:t>. 31, 70 a 75, 96 da CF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Constituição </a:t>
            </a:r>
            <a:r>
              <a:rPr lang="pt-BR" sz="2800" dirty="0"/>
              <a:t>Estadual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Lei </a:t>
            </a:r>
            <a:r>
              <a:rPr lang="pt-BR" sz="2800" dirty="0"/>
              <a:t>Orgânica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Regimento </a:t>
            </a:r>
            <a:r>
              <a:rPr lang="pt-BR" sz="2800" dirty="0"/>
              <a:t>Interno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Outros </a:t>
            </a:r>
            <a:r>
              <a:rPr lang="pt-BR" sz="2800" dirty="0"/>
              <a:t>atos normativos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Precedentes</a:t>
            </a:r>
            <a:r>
              <a:rPr lang="pt-BR" sz="2800" dirty="0"/>
              <a:t>, inclusive do TCU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Jurisprudência </a:t>
            </a:r>
            <a:r>
              <a:rPr lang="pt-BR" sz="2800" dirty="0"/>
              <a:t>(judicial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Composição do TCE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1968"/>
            <a:ext cx="10058400" cy="402336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  <a:defRPr/>
            </a:pPr>
            <a:r>
              <a:rPr lang="pt-BR" sz="3200" dirty="0" smtClean="0"/>
              <a:t> Composto </a:t>
            </a:r>
            <a:r>
              <a:rPr lang="pt-BR" sz="3200" dirty="0"/>
              <a:t>por 7 conselheiros</a:t>
            </a:r>
          </a:p>
          <a:p>
            <a:pPr algn="just">
              <a:buFontTx/>
              <a:buChar char="-"/>
              <a:defRPr/>
            </a:pPr>
            <a:r>
              <a:rPr lang="pt-BR" sz="3200" dirty="0" smtClean="0"/>
              <a:t> 4 </a:t>
            </a:r>
            <a:r>
              <a:rPr lang="pt-BR" sz="3200" dirty="0"/>
              <a:t>escolhidos pela Assembleia Legislativa</a:t>
            </a:r>
          </a:p>
          <a:p>
            <a:pPr algn="just">
              <a:buFontTx/>
              <a:buChar char="-"/>
              <a:defRPr/>
            </a:pPr>
            <a:r>
              <a:rPr lang="pt-BR" sz="3200" dirty="0" smtClean="0"/>
              <a:t> 3 </a:t>
            </a:r>
            <a:r>
              <a:rPr lang="pt-BR" sz="3200" dirty="0"/>
              <a:t>escolhidos pelo Governador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1 de livre escolha	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1 dentre os Conselheiros Substitutos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1 dentre os Procuradores de </a:t>
            </a:r>
            <a:r>
              <a:rPr lang="pt-BR" sz="2800" dirty="0" smtClean="0"/>
              <a:t>Contas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Ministério Público Especial de Contas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28620"/>
            <a:ext cx="10058400" cy="326052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art</a:t>
            </a:r>
            <a:r>
              <a:rPr lang="pt-BR" sz="2800" dirty="0"/>
              <a:t>. 130 da CF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Ingresso </a:t>
            </a:r>
            <a:r>
              <a:rPr lang="pt-BR" sz="2800" dirty="0"/>
              <a:t>por Concurso Público.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Lei </a:t>
            </a:r>
            <a:r>
              <a:rPr lang="pt-BR" sz="2800" dirty="0"/>
              <a:t>orgânica do TC, Regimento Interno e outras legislações específicas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Defesa </a:t>
            </a:r>
            <a:r>
              <a:rPr lang="pt-BR" sz="2800" dirty="0"/>
              <a:t>da Ordem Jurídica, atuando como Fiscal da Lei (emite parecer em todos os processos) ou como parte (possibilidade de interpor recursos</a:t>
            </a:r>
            <a:r>
              <a:rPr lang="pt-BR" sz="2800" dirty="0" smtClean="0"/>
              <a:t>).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D188-5683-4364-AF15-01A09D50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568"/>
            <a:ext cx="7233920" cy="1381792"/>
          </a:xfrm>
        </p:spPr>
        <p:txBody>
          <a:bodyPr/>
          <a:lstStyle/>
          <a:p>
            <a:r>
              <a:rPr lang="pt-BR" b="1" dirty="0"/>
              <a:t>Ministério Público Especial de Contas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814D-14EC-441D-AB5D-70E3E2CF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93005"/>
            <a:ext cx="10058400" cy="274681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pt-BR" sz="2800" dirty="0" smtClean="0">
                <a:solidFill>
                  <a:schemeClr val="accent1"/>
                </a:solidFill>
              </a:rPr>
              <a:t>-</a:t>
            </a:r>
            <a:r>
              <a:rPr lang="pt-BR" sz="2800" dirty="0" smtClean="0"/>
              <a:t> Coordenado </a:t>
            </a:r>
            <a:r>
              <a:rPr lang="pt-BR" sz="2800" dirty="0"/>
              <a:t>por um Procurador Geral escolhido pelo Governador por um mandato de dois anos (em regra</a:t>
            </a:r>
            <a:r>
              <a:rPr lang="pt-BR" sz="2800" dirty="0" smtClean="0"/>
              <a:t>);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Procuradores </a:t>
            </a:r>
            <a:r>
              <a:rPr lang="pt-BR" sz="2800" dirty="0"/>
              <a:t>Especiais de Contas atuam com independência </a:t>
            </a:r>
            <a:r>
              <a:rPr lang="pt-BR" sz="2800" dirty="0" smtClean="0"/>
              <a:t>funcional;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pt-BR" sz="2800" dirty="0" smtClean="0"/>
              <a:t> Não </a:t>
            </a:r>
            <a:r>
              <a:rPr lang="pt-BR" sz="2800" dirty="0"/>
              <a:t>há autonomia administrativa e financeira, havendo uma dependência em relação ao TCE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B5D06C-4E5A-4148-A9EA-1D1CC0A5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298010"/>
            <a:ext cx="3390899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iva">
  <a:themeElements>
    <a:clrScheme name="Personalizada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6413E"/>
      </a:accent1>
      <a:accent2>
        <a:srgbClr val="0C0C0C"/>
      </a:accent2>
      <a:accent3>
        <a:srgbClr val="D8D8D8"/>
      </a:accent3>
      <a:accent4>
        <a:srgbClr val="BFBFBF"/>
      </a:accent4>
      <a:accent5>
        <a:srgbClr val="918485"/>
      </a:accent5>
      <a:accent6>
        <a:srgbClr val="7F7F7F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2693</Words>
  <Application>Microsoft Office PowerPoint</Application>
  <PresentationFormat>Widescreen</PresentationFormat>
  <Paragraphs>275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Calibri Light</vt:lpstr>
      <vt:lpstr>Symbol</vt:lpstr>
      <vt:lpstr>Wingdings 2</vt:lpstr>
      <vt:lpstr>Wingdings 3</vt:lpstr>
      <vt:lpstr>HDOfficeLightV0</vt:lpstr>
      <vt:lpstr>1_HDOfficeLightV0</vt:lpstr>
      <vt:lpstr>Retrospectiva</vt:lpstr>
      <vt:lpstr>“A Fiscalização dos Tribunais de Contas no RPPS: passado, presente e futuro” (parte 1)</vt:lpstr>
      <vt:lpstr>Gestor de RPPS e suas obrigações</vt:lpstr>
      <vt:lpstr>SUMÁRIO</vt:lpstr>
      <vt:lpstr>A FISCALIZAÇÃO DOS TRIBUNAIS DE CONTAS NOS REGIMES PRÓPRIOS DE PREVIDÊNCIA SOCIAL: Orientações para os gestores. Artigo de Domingos Taufner - Abipem RPPS nº 13 - 2019</vt:lpstr>
      <vt:lpstr>Apresentação do PowerPoint</vt:lpstr>
      <vt:lpstr>TRIBUNAL DE CONTAS</vt:lpstr>
      <vt:lpstr>Composição do TCE</vt:lpstr>
      <vt:lpstr>Ministério Público Especial de Contas</vt:lpstr>
      <vt:lpstr>Ministério Público Especial de Contas</vt:lpstr>
      <vt:lpstr>Organização dos TC</vt:lpstr>
      <vt:lpstr>Competência do Tribunal de Contas (art. 71 da CF)</vt:lpstr>
      <vt:lpstr>Competência do Tribunal de Contas (art. 71 da CF)</vt:lpstr>
      <vt:lpstr>Efeitos das decisões do TC</vt:lpstr>
      <vt:lpstr>Momentos de apuração pelos Tribunais de Contas de Irregularidades nos RPPS</vt:lpstr>
      <vt:lpstr>Apresentação do PowerPoint</vt:lpstr>
      <vt:lpstr>A gestão do RPPS</vt:lpstr>
      <vt:lpstr>Conhecimentos Necessários para o Gestor (também para o Conselheiro)</vt:lpstr>
      <vt:lpstr>O GESTOR DE RPPS DEVE </vt:lpstr>
      <vt:lpstr>Apresentação do PowerPoint</vt:lpstr>
      <vt:lpstr>“GESTÃO PREVIDENCIÁRIA” - Sumário</vt:lpstr>
      <vt:lpstr>Apresentação do PowerPoint</vt:lpstr>
      <vt:lpstr>Base jurídica do RPPS</vt:lpstr>
      <vt:lpstr>Algumas obrigações dos RPPS</vt:lpstr>
      <vt:lpstr>Algumas obrigações dos RPPS</vt:lpstr>
      <vt:lpstr>Legislação Punitiva</vt:lpstr>
      <vt:lpstr>Punição ao gestor de RPPS</vt:lpstr>
      <vt:lpstr>Punição aos Estados, DF e Municípios com RPPS</vt:lpstr>
      <vt:lpstr>Órgãos de fiscalização e controle</vt:lpstr>
      <vt:lpstr>Irregularidades em RPPS</vt:lpstr>
      <vt:lpstr>Apresentação do PowerPoint</vt:lpstr>
      <vt:lpstr>Fiscalização por parte do TC</vt:lpstr>
      <vt:lpstr>Fiscalização por parte do TC</vt:lpstr>
      <vt:lpstr>Eventos importantes</vt:lpstr>
      <vt:lpstr>TCs fiscalizando os RPPS</vt:lpstr>
      <vt:lpstr>Diversas experiências</vt:lpstr>
      <vt:lpstr>Diversas experiências</vt:lpstr>
      <vt:lpstr>Equilíbrio atuarial x criação de cargos</vt:lpstr>
      <vt:lpstr>ASPECTOS CONCEITUAIS -EQUILÍBRIO DO RPPS</vt:lpstr>
      <vt:lpstr>Apresentação do PowerPoint</vt:lpstr>
      <vt:lpstr>Etapas do processo no TC (detalhes na Lei Orgânica e no Regimento Interno)</vt:lpstr>
      <vt:lpstr>Etapas do Processo no TC</vt:lpstr>
      <vt:lpstr>Justificativas</vt:lpstr>
      <vt:lpstr>Defesa Oral</vt:lpstr>
      <vt:lpstr>Recursos</vt:lpstr>
      <vt:lpstr>Orientações Finais</vt:lpstr>
      <vt:lpstr>Apresentação do PowerPoint</vt:lpstr>
      <vt:lpstr>Apresentação do PowerPoint</vt:lpstr>
      <vt:lpstr>Apresentação do PowerPoint</vt:lpstr>
      <vt:lpstr>Apresentação do PowerPoint</vt:lpstr>
      <vt:lpstr>GRUPO I – REGIMES E BENEFÍCIOS PREVIDENCIÁRIOS</vt:lpstr>
      <vt:lpstr>GRUPO II – INVESTIMENTOS</vt:lpstr>
      <vt:lpstr>GRUPO III – EQUILÍBRIO FINANCEIRO E ATUARIAL</vt:lpstr>
      <vt:lpstr>GRUPO IV – CONTROLE</vt:lpstr>
      <vt:lpstr>AS CAUSAS DO DEFICIT DA PREVIDÊNCIA SOCIAL - Domingos Augusto Taufner</vt:lpstr>
      <vt:lpstr>QUATRO GRUPOS DE SERVIDORES PÚBLICOS  (em termos de sustentabilidade financeira e atuarial)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TÍTULO TÍTULO TÍTULO TÍTULO</dc:title>
  <dc:creator>Eduardo Reichert</dc:creator>
  <cp:lastModifiedBy>Domingos Augusto Taufner</cp:lastModifiedBy>
  <cp:revision>44</cp:revision>
  <dcterms:created xsi:type="dcterms:W3CDTF">2019-09-01T20:08:50Z</dcterms:created>
  <dcterms:modified xsi:type="dcterms:W3CDTF">2019-09-11T13:16:35Z</dcterms:modified>
</cp:coreProperties>
</file>