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39" r:id="rId1"/>
    <p:sldMasterId id="2147483851" r:id="rId2"/>
    <p:sldMasterId id="2147483941" r:id="rId3"/>
  </p:sldMasterIdLst>
  <p:sldIdLst>
    <p:sldId id="260" r:id="rId4"/>
    <p:sldId id="261" r:id="rId5"/>
    <p:sldId id="263" r:id="rId6"/>
    <p:sldId id="265" r:id="rId7"/>
    <p:sldId id="262" r:id="rId8"/>
    <p:sldId id="269" r:id="rId9"/>
    <p:sldId id="270" r:id="rId10"/>
    <p:sldId id="268" r:id="rId11"/>
    <p:sldId id="271" r:id="rId12"/>
    <p:sldId id="273" r:id="rId13"/>
    <p:sldId id="274" r:id="rId14"/>
    <p:sldId id="266" r:id="rId15"/>
    <p:sldId id="275" r:id="rId16"/>
    <p:sldId id="276" r:id="rId17"/>
    <p:sldId id="267" r:id="rId18"/>
    <p:sldId id="277" r:id="rId19"/>
    <p:sldId id="278" r:id="rId20"/>
    <p:sldId id="279" r:id="rId21"/>
    <p:sldId id="280" r:id="rId22"/>
    <p:sldId id="2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17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p:normalViewPr>
  <p:slideViewPr>
    <p:cSldViewPr snapToGrid="0">
      <p:cViewPr varScale="1">
        <p:scale>
          <a:sx n="82" d="100"/>
          <a:sy n="82"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4742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496664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047131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402715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43737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636075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643651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11/09/2019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3632379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11/09/2019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‹nº›</a:t>
            </a:fld>
            <a:endParaRPr lang="pt-BR"/>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25813375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11/09/2019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981525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629323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5197891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362123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714892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8678414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a:t>Clique para editar o título Mestre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0872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8034223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364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2157725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9728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217920" y="2582334"/>
            <a:ext cx="4937760" cy="33782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C6AE276-4867-494C-B0C0-22B3116B9519}" type="datetimeFigureOut">
              <a:rPr lang="pt-BR" smtClean="0"/>
              <a:t>11/09/2019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31819297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FC6AE276-4867-494C-B0C0-22B3116B9519}" type="datetimeFigureOut">
              <a:rPr lang="pt-BR" smtClean="0"/>
              <a:t>11/09/2019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7334267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6AE276-4867-494C-B0C0-22B3116B9519}" type="datetimeFigureOut">
              <a:rPr lang="pt-BR" smtClean="0"/>
              <a:t>11/09/2019</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28247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pt-BR"/>
              <a:t>Clique para editar o título Mestre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9376482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FAF6727-6ABF-4709-9F05-2CDE6EA68994}" type="slidenum">
              <a:rPr lang="pt-BR" smtClean="0"/>
              <a:t>‹nº›</a:t>
            </a:fld>
            <a:endParaRPr lang="pt-BR"/>
          </a:p>
        </p:txBody>
      </p:sp>
    </p:spTree>
    <p:extLst>
      <p:ext uri="{BB962C8B-B14F-4D97-AF65-F5344CB8AC3E}">
        <p14:creationId xmlns:p14="http://schemas.microsoft.com/office/powerpoint/2010/main" val="6391720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26279874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9935485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C6AE276-4867-494C-B0C0-22B3116B9519}" type="datetimeFigureOut">
              <a:rPr lang="pt-BR" smtClean="0"/>
              <a:t>11/09/2019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728404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34099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45127" y="2507550"/>
            <a:ext cx="5156200"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7550"/>
            <a:ext cx="5181601" cy="36805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FC6AE276-4867-494C-B0C0-22B3116B9519}" type="datetimeFigureOut">
              <a:rPr lang="pt-BR" smtClean="0"/>
              <a:t>11/09/2019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2FAF6727-6ABF-4709-9F05-2CDE6EA68994}" type="slidenum">
              <a:rPr lang="pt-BR" smtClean="0"/>
              <a:t>‹nº›</a:t>
            </a:fld>
            <a:endParaRPr lang="pt-BR"/>
          </a:p>
        </p:txBody>
      </p:sp>
      <p:sp>
        <p:nvSpPr>
          <p:cNvPr id="10" name="Title 9"/>
          <p:cNvSpPr>
            <a:spLocks noGrp="1"/>
          </p:cNvSpPr>
          <p:nvPr>
            <p:ph type="title"/>
          </p:nvPr>
        </p:nvSpPr>
        <p:spPr/>
        <p:txBody>
          <a:bodyPr/>
          <a:lstStyle/>
          <a:p>
            <a:r>
              <a:rPr lang="pt-BR"/>
              <a:t>Clique para editar o título Mestre</a:t>
            </a:r>
            <a:endParaRPr lang="en-US" dirty="0"/>
          </a:p>
        </p:txBody>
      </p:sp>
    </p:spTree>
    <p:extLst>
      <p:ext uri="{BB962C8B-B14F-4D97-AF65-F5344CB8AC3E}">
        <p14:creationId xmlns:p14="http://schemas.microsoft.com/office/powerpoint/2010/main" val="42185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mente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C6AE276-4867-494C-B0C0-22B3116B9519}" type="datetimeFigureOut">
              <a:rPr lang="pt-BR" smtClean="0"/>
              <a:t>11/09/2019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2FAF6727-6ABF-4709-9F05-2CDE6EA68994}" type="slidenum">
              <a:rPr lang="pt-BR" smtClean="0"/>
              <a:t>‹nº›</a:t>
            </a:fld>
            <a:endParaRPr lang="pt-BR"/>
          </a:p>
        </p:txBody>
      </p:sp>
      <p:sp>
        <p:nvSpPr>
          <p:cNvPr id="6" name="Title 5"/>
          <p:cNvSpPr>
            <a:spLocks noGrp="1"/>
          </p:cNvSpPr>
          <p:nvPr>
            <p:ph type="title"/>
          </p:nvPr>
        </p:nvSpPr>
        <p:spPr/>
        <p:txBody>
          <a:bodyPr/>
          <a:lstStyle/>
          <a:p>
            <a:r>
              <a:rPr lang="pt-BR"/>
              <a:t>Clique para editar o título Mestre</a:t>
            </a:r>
            <a:endParaRPr lang="en-US"/>
          </a:p>
        </p:txBody>
      </p:sp>
    </p:spTree>
    <p:extLst>
      <p:ext uri="{BB962C8B-B14F-4D97-AF65-F5344CB8AC3E}">
        <p14:creationId xmlns:p14="http://schemas.microsoft.com/office/powerpoint/2010/main" val="105911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E276-4867-494C-B0C0-22B3116B9519}" type="datetimeFigureOut">
              <a:rPr lang="pt-BR" smtClean="0"/>
              <a:t>11/09/2019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56228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pt-BR"/>
              <a:t>Clique para editar o título Mestre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66214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pt-BR"/>
              <a:t>Clique para editar o título Mestre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FC6AE276-4867-494C-B0C0-22B3116B9519}" type="datetimeFigureOut">
              <a:rPr lang="pt-BR" smtClean="0"/>
              <a:t>11/09/2019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2FAF6727-6ABF-4709-9F05-2CDE6EA68994}" type="slidenum">
              <a:rPr lang="pt-BR" smtClean="0"/>
              <a:t>‹nº›</a:t>
            </a:fld>
            <a:endParaRPr lang="pt-BR"/>
          </a:p>
        </p:txBody>
      </p:sp>
    </p:spTree>
    <p:extLst>
      <p:ext uri="{BB962C8B-B14F-4D97-AF65-F5344CB8AC3E}">
        <p14:creationId xmlns:p14="http://schemas.microsoft.com/office/powerpoint/2010/main" val="197616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11/09/2019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FAF6727-6ABF-4709-9F05-2CDE6EA68994}" type="slidenum">
              <a:rPr lang="pt-BR" smtClean="0"/>
              <a:t>‹nº›</a:t>
            </a:fld>
            <a:endParaRPr lang="pt-BR"/>
          </a:p>
        </p:txBody>
      </p:sp>
    </p:spTree>
    <p:extLst>
      <p:ext uri="{BB962C8B-B14F-4D97-AF65-F5344CB8AC3E}">
        <p14:creationId xmlns:p14="http://schemas.microsoft.com/office/powerpoint/2010/main" val="355332222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FC6AE276-4867-494C-B0C0-22B3116B9519}" type="datetimeFigureOut">
              <a:rPr lang="pt-BR" smtClean="0"/>
              <a:t>11/09/2019</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pt-B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2FAF6727-6ABF-4709-9F05-2CDE6EA68994}" type="slidenum">
              <a:rPr lang="pt-BR" smtClean="0"/>
              <a:t>‹nº›</a:t>
            </a:fld>
            <a:endParaRPr lang="pt-BR"/>
          </a:p>
        </p:txBody>
      </p:sp>
    </p:spTree>
    <p:extLst>
      <p:ext uri="{BB962C8B-B14F-4D97-AF65-F5344CB8AC3E}">
        <p14:creationId xmlns:p14="http://schemas.microsoft.com/office/powerpoint/2010/main" val="127820042"/>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6AE276-4867-494C-B0C0-22B3116B9519}" type="datetimeFigureOut">
              <a:rPr lang="pt-BR" smtClean="0"/>
              <a:t>11/09/2019</a:t>
            </a:fld>
            <a:endParaRPr lang="pt-B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FAF6727-6ABF-4709-9F05-2CDE6EA68994}" type="slidenum">
              <a:rPr lang="pt-BR" smtClean="0"/>
              <a:t>‹nº›</a:t>
            </a:fld>
            <a:endParaRPr lang="pt-B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640093"/>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297EE1-F27F-4905-BB20-FD751D9D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E6C99F4-1109-472B-9783-C602AC00F5FE}"/>
              </a:ext>
            </a:extLst>
          </p:cNvPr>
          <p:cNvSpPr>
            <a:spLocks noGrp="1"/>
          </p:cNvSpPr>
          <p:nvPr>
            <p:ph type="ctrTitle"/>
          </p:nvPr>
        </p:nvSpPr>
        <p:spPr>
          <a:xfrm>
            <a:off x="638423" y="3766457"/>
            <a:ext cx="10909073" cy="1654629"/>
          </a:xfrm>
        </p:spPr>
        <p:txBody>
          <a:bodyPr>
            <a:normAutofit/>
          </a:bodyPr>
          <a:lstStyle/>
          <a:p>
            <a:pPr algn="ctr"/>
            <a:r>
              <a:rPr lang="pt-BR" sz="6000" dirty="0"/>
              <a:t>Os reflexos da Nova Previdência na Jurisprudência Predominante</a:t>
            </a:r>
          </a:p>
        </p:txBody>
      </p:sp>
      <p:sp>
        <p:nvSpPr>
          <p:cNvPr id="3" name="Subtítulo 2">
            <a:extLst>
              <a:ext uri="{FF2B5EF4-FFF2-40B4-BE49-F238E27FC236}">
                <a16:creationId xmlns:a16="http://schemas.microsoft.com/office/drawing/2014/main" id="{751B20A1-F229-45B7-AF5A-38A6F7AD140C}"/>
              </a:ext>
            </a:extLst>
          </p:cNvPr>
          <p:cNvSpPr>
            <a:spLocks noGrp="1"/>
          </p:cNvSpPr>
          <p:nvPr>
            <p:ph type="subTitle" idx="1"/>
          </p:nvPr>
        </p:nvSpPr>
        <p:spPr>
          <a:xfrm>
            <a:off x="1281474" y="5496089"/>
            <a:ext cx="9622971" cy="771743"/>
          </a:xfrm>
        </p:spPr>
        <p:txBody>
          <a:bodyPr>
            <a:normAutofit/>
          </a:bodyPr>
          <a:lstStyle/>
          <a:p>
            <a:pPr algn="ctr"/>
            <a:r>
              <a:rPr lang="pt-BR" sz="2000" dirty="0">
                <a:solidFill>
                  <a:schemeClr val="tx1">
                    <a:lumMod val="85000"/>
                    <a:lumOff val="15000"/>
                  </a:schemeClr>
                </a:solidFill>
              </a:rPr>
              <a:t>Douglas figueiredo</a:t>
            </a:r>
          </a:p>
        </p:txBody>
      </p:sp>
      <p:pic>
        <p:nvPicPr>
          <p:cNvPr id="4" name="Imagem 3">
            <a:extLst>
              <a:ext uri="{FF2B5EF4-FFF2-40B4-BE49-F238E27FC236}">
                <a16:creationId xmlns:a16="http://schemas.microsoft.com/office/drawing/2014/main" id="{9396E07D-C712-4B7B-8958-0550A3B7D9F9}"/>
              </a:ext>
            </a:extLst>
          </p:cNvPr>
          <p:cNvPicPr>
            <a:picLocks noChangeAspect="1"/>
          </p:cNvPicPr>
          <p:nvPr/>
        </p:nvPicPr>
        <p:blipFill>
          <a:blip r:embed="rId2"/>
          <a:stretch>
            <a:fillRect/>
          </a:stretch>
        </p:blipFill>
        <p:spPr>
          <a:xfrm>
            <a:off x="3014195" y="932016"/>
            <a:ext cx="6150946" cy="2506511"/>
          </a:xfrm>
          <a:prstGeom prst="rect">
            <a:avLst/>
          </a:prstGeom>
        </p:spPr>
      </p:pic>
      <p:cxnSp>
        <p:nvCxnSpPr>
          <p:cNvPr id="11" name="Straight Connector 10">
            <a:extLst>
              <a:ext uri="{FF2B5EF4-FFF2-40B4-BE49-F238E27FC236}">
                <a16:creationId xmlns:a16="http://schemas.microsoft.com/office/drawing/2014/main" id="{12971FE3-2302-4172-9AB1-5A82826F81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AB10AF3-028D-41BB-9535-0F48BCD436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B50352C9-B52B-4CF1-8D8F-43426EFA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85944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656699"/>
          </a:xfrm>
        </p:spPr>
        <p:txBody>
          <a:bodyPr>
            <a:normAutofit/>
          </a:bodyPr>
          <a:lstStyle/>
          <a:p>
            <a:pPr marL="0" indent="0" algn="just">
              <a:buNone/>
            </a:pPr>
            <a:r>
              <a:rPr lang="pt-BR" sz="2400" dirty="0">
                <a:latin typeface="Times New Roman" panose="02020603050405020304" pitchFamily="18" charset="0"/>
                <a:cs typeface="Times New Roman" panose="02020603050405020304" pitchFamily="18" charset="0"/>
              </a:rPr>
              <a:t>TEMA 396 - </a:t>
            </a:r>
            <a:r>
              <a:rPr lang="pt-BR" sz="2400" dirty="0">
                <a:solidFill>
                  <a:srgbClr val="0070C0"/>
                </a:solidFill>
                <a:latin typeface="Times New Roman" panose="02020603050405020304" pitchFamily="18" charset="0"/>
                <a:cs typeface="Times New Roman" panose="02020603050405020304" pitchFamily="18" charset="0"/>
              </a:rPr>
              <a:t>RE 603580 </a:t>
            </a:r>
            <a:r>
              <a:rPr lang="pt-BR" sz="2400" dirty="0">
                <a:latin typeface="Times New Roman" panose="02020603050405020304" pitchFamily="18" charset="0"/>
                <a:cs typeface="Times New Roman" panose="02020603050405020304" pitchFamily="18" charset="0"/>
              </a:rPr>
              <a:t>- Os pensionistas de servidor falecido posteriormente à EC 41/2003 têm direito à paridade com servidores em atividade (EC 41/2003, art. 7º), caso se enquadrem na regra de transição prevista no art. 3º da EC 47/2005. Não tem, contudo, direito à integralidade (CF, art. 40, § 7º, inciso I).</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a:latin typeface="Times New Roman" panose="02020603050405020304" pitchFamily="18" charset="0"/>
                <a:cs typeface="Times New Roman" panose="02020603050405020304" pitchFamily="18" charset="0"/>
              </a:rPr>
              <a:t>PEC N.º 06/2019 – aplicabilidade para quem completou os requisitos do art. 3º da EC 47/05 antes da reforma (direito adquirido)</a:t>
            </a:r>
          </a:p>
          <a:p>
            <a:pPr marL="0" indent="0" algn="just">
              <a:buNone/>
            </a:pPr>
            <a:r>
              <a:rPr lang="pt-BR" sz="2400" dirty="0">
                <a:latin typeface="Times New Roman" panose="02020603050405020304" pitchFamily="18" charset="0"/>
                <a:cs typeface="Times New Roman" panose="02020603050405020304" pitchFamily="18" charset="0"/>
              </a:rPr>
              <a:t>Após a reforma – regra revogada.</a:t>
            </a:r>
          </a:p>
          <a:p>
            <a:pPr marL="0" indent="0" algn="just">
              <a:buNone/>
            </a:pPr>
            <a:r>
              <a:rPr lang="pt-BR" sz="2400" dirty="0">
                <a:solidFill>
                  <a:schemeClr val="tx1">
                    <a:lumMod val="50000"/>
                    <a:lumOff val="50000"/>
                  </a:schemeClr>
                </a:solidFill>
                <a:latin typeface="Times New Roman" panose="02020603050405020304" pitchFamily="18" charset="0"/>
                <a:cs typeface="Times New Roman" panose="02020603050405020304" pitchFamily="18" charset="0"/>
              </a:rPr>
              <a:t>(Após aplicabilidade aos Estados e Municípios)</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629851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656699"/>
          </a:xfrm>
        </p:spPr>
        <p:txBody>
          <a:bodyPr>
            <a:normAutofit/>
          </a:bodyPr>
          <a:lstStyle/>
          <a:p>
            <a:pPr marL="0" indent="0" algn="just">
              <a:buNone/>
            </a:pPr>
            <a:r>
              <a:rPr lang="pt-BR" sz="2400" dirty="0">
                <a:latin typeface="Times New Roman" panose="02020603050405020304" pitchFamily="18" charset="0"/>
                <a:cs typeface="Times New Roman" panose="02020603050405020304" pitchFamily="18" charset="0"/>
              </a:rPr>
              <a:t>TEMA 503 - </a:t>
            </a:r>
            <a:r>
              <a:rPr lang="pt-BR" sz="2400" dirty="0">
                <a:solidFill>
                  <a:srgbClr val="0070C0"/>
                </a:solidFill>
                <a:latin typeface="Times New Roman" panose="02020603050405020304" pitchFamily="18" charset="0"/>
                <a:cs typeface="Times New Roman" panose="02020603050405020304" pitchFamily="18" charset="0"/>
              </a:rPr>
              <a:t>RE 661256 </a:t>
            </a:r>
            <a:r>
              <a:rPr lang="pt-BR" sz="2400" dirty="0">
                <a:latin typeface="Times New Roman" panose="02020603050405020304" pitchFamily="18" charset="0"/>
                <a:cs typeface="Times New Roman" panose="02020603050405020304" pitchFamily="18" charset="0"/>
              </a:rPr>
              <a:t>- No âmbito do Regime Geral de Previdência Social - RGPS, somente lei pode criar benefícios e vantagens previdenciárias, não havendo, por ora, previsão legal do direito à 'desaposentação', sendo constitucional a regra do art. 18, § 2º, da Lei nº 8.213/91.</a:t>
            </a:r>
          </a:p>
          <a:p>
            <a:pPr marL="0" indent="0" algn="just">
              <a:buNone/>
            </a:pPr>
            <a:endParaRPr lang="pt-BR" sz="2400" dirty="0">
              <a:latin typeface="Times New Roman" panose="02020603050405020304" pitchFamily="18" charset="0"/>
              <a:cs typeface="Times New Roman" panose="02020603050405020304" pitchFamily="18" charset="0"/>
            </a:endParaRPr>
          </a:p>
          <a:p>
            <a:pPr marL="0" indent="0" algn="just">
              <a:buNone/>
            </a:pPr>
            <a:r>
              <a:rPr lang="pt-BR" sz="2400" dirty="0">
                <a:solidFill>
                  <a:srgbClr val="0070C0"/>
                </a:solidFill>
                <a:latin typeface="Times New Roman" panose="02020603050405020304" pitchFamily="18" charset="0"/>
                <a:cs typeface="Times New Roman" panose="02020603050405020304" pitchFamily="18" charset="0"/>
              </a:rPr>
              <a:t>Sem alteração.</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1922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388811"/>
          </a:xfrm>
        </p:spPr>
        <p:txBody>
          <a:bodyPr>
            <a:normAutofit/>
          </a:bodyPr>
          <a:lstStyle/>
          <a:p>
            <a:pPr marL="0" indent="0" algn="just">
              <a:buNone/>
            </a:pPr>
            <a:r>
              <a:rPr lang="pt-BR" dirty="0">
                <a:latin typeface="Times New Roman" panose="02020603050405020304" pitchFamily="18" charset="0"/>
                <a:cs typeface="Times New Roman" panose="02020603050405020304" pitchFamily="18" charset="0"/>
              </a:rPr>
              <a:t>TEMA 524 - </a:t>
            </a:r>
            <a:r>
              <a:rPr lang="pt-BR" dirty="0">
                <a:solidFill>
                  <a:srgbClr val="0070C0"/>
                </a:solidFill>
                <a:latin typeface="Times New Roman" panose="02020603050405020304" pitchFamily="18" charset="0"/>
                <a:cs typeface="Times New Roman" panose="02020603050405020304" pitchFamily="18" charset="0"/>
              </a:rPr>
              <a:t>RE 656860 </a:t>
            </a:r>
            <a:r>
              <a:rPr lang="pt-BR" dirty="0">
                <a:latin typeface="Times New Roman" panose="02020603050405020304" pitchFamily="18" charset="0"/>
                <a:cs typeface="Times New Roman" panose="02020603050405020304" pitchFamily="18" charset="0"/>
              </a:rPr>
              <a:t>- A concessão de aposentadoria de servidor público por invalidez com proventos integrais exige que a doença incapacitante esteja prevista em rol taxativo da legislação de regência.</a:t>
            </a:r>
          </a:p>
          <a:p>
            <a:pPr marL="0" indent="0" algn="just">
              <a:buNone/>
            </a:pPr>
            <a:endParaRPr lang="pt-BR" dirty="0">
              <a:solidFill>
                <a:srgbClr val="0070C0"/>
              </a:solidFill>
              <a:latin typeface="Times New Roman" panose="02020603050405020304" pitchFamily="18" charset="0"/>
              <a:cs typeface="Times New Roman" panose="02020603050405020304" pitchFamily="18" charset="0"/>
            </a:endParaRP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Art. 26 da PEC N.º 6/2019:</a:t>
            </a:r>
          </a:p>
          <a:p>
            <a:pPr marL="0" indent="0" algn="just">
              <a:buNone/>
            </a:pPr>
            <a:r>
              <a:rPr lang="pt-BR" dirty="0">
                <a:latin typeface="Times New Roman" panose="02020603050405020304" pitchFamily="18" charset="0"/>
                <a:cs typeface="Times New Roman" panose="02020603050405020304" pitchFamily="18" charset="0"/>
              </a:rPr>
              <a:t>§ 3º O valor do benefício de aposentadoria corresponderá a cem por cento da média aritmética definida na forma prevista no caput e no § 1º:</a:t>
            </a:r>
          </a:p>
          <a:p>
            <a:pPr marL="0" indent="0" algn="just">
              <a:buNone/>
            </a:pPr>
            <a:r>
              <a:rPr lang="pt-BR" dirty="0">
                <a:latin typeface="Times New Roman" panose="02020603050405020304" pitchFamily="18" charset="0"/>
                <a:cs typeface="Times New Roman" panose="02020603050405020304" pitchFamily="18" charset="0"/>
              </a:rPr>
              <a:t>II - no caso de aposentadoria por incapacidade permanente, quando decorrer de acidente de trabalho, de doença profissional e de doença do trabalho.</a:t>
            </a: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(fim das doenças graves previstas em lei)</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948282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388811"/>
          </a:xfrm>
        </p:spPr>
        <p:txBody>
          <a:bodyPr>
            <a:normAutofit/>
          </a:bodyPr>
          <a:lstStyle/>
          <a:p>
            <a:pPr marL="0" indent="0" algn="just">
              <a:spcAft>
                <a:spcPts val="0"/>
              </a:spcAft>
              <a:buNone/>
            </a:pPr>
            <a:r>
              <a:rPr lang="pt-BR" dirty="0">
                <a:latin typeface="Times New Roman" panose="02020603050405020304" pitchFamily="18" charset="0"/>
                <a:cs typeface="Times New Roman" panose="02020603050405020304" pitchFamily="18" charset="0"/>
              </a:rPr>
              <a:t>TEMA 555 - </a:t>
            </a:r>
            <a:r>
              <a:rPr lang="pt-BR" dirty="0">
                <a:solidFill>
                  <a:srgbClr val="0070C0"/>
                </a:solidFill>
                <a:latin typeface="Times New Roman" panose="02020603050405020304" pitchFamily="18" charset="0"/>
                <a:cs typeface="Times New Roman" panose="02020603050405020304" pitchFamily="18" charset="0"/>
              </a:rPr>
              <a:t>ARE 664335 </a:t>
            </a:r>
          </a:p>
          <a:p>
            <a:pPr marL="0" indent="0" algn="just">
              <a:spcBef>
                <a:spcPts val="0"/>
              </a:spcBef>
              <a:spcAft>
                <a:spcPts val="0"/>
              </a:spcAft>
              <a:buNone/>
            </a:pPr>
            <a:r>
              <a:rPr lang="pt-BR" dirty="0">
                <a:latin typeface="Times New Roman" panose="02020603050405020304" pitchFamily="18" charset="0"/>
                <a:cs typeface="Times New Roman" panose="02020603050405020304" pitchFamily="18" charset="0"/>
              </a:rPr>
              <a:t>I - O direito à aposentadoria especial pressupõe a efetiva exposição do trabalhador a agente nocivo à sua saúde, de modo que, se o EPI for realmente capaz de neutralizar a nocividade não haverá respaldo constitucional à aposentadoria especial;</a:t>
            </a:r>
          </a:p>
          <a:p>
            <a:pPr marL="0" indent="0" algn="just">
              <a:spcBef>
                <a:spcPts val="0"/>
              </a:spcBef>
              <a:spcAft>
                <a:spcPts val="0"/>
              </a:spcAft>
              <a:buNone/>
            </a:pPr>
            <a:r>
              <a:rPr lang="pt-BR" dirty="0">
                <a:latin typeface="Times New Roman" panose="02020603050405020304" pitchFamily="18" charset="0"/>
                <a:cs typeface="Times New Roman" panose="02020603050405020304" pitchFamily="18" charset="0"/>
              </a:rPr>
              <a:t>II - Na hipótese de exposição do trabalhador a ruído acima dos limites legais de tolerância, a declaração do empregador, no âmbito do Perfil Profissiográfico Previdenciário (PPP), no sentido da eficácia do Equipamento de Proteção Individual – EPI, não descaracteriza o tempo de serviço especial para aposentadoria.</a:t>
            </a:r>
          </a:p>
          <a:p>
            <a:pPr marL="0" indent="0" algn="just">
              <a:spcBef>
                <a:spcPts val="0"/>
              </a:spcBef>
              <a:spcAft>
                <a:spcPts val="0"/>
              </a:spcAft>
              <a:buNone/>
            </a:pPr>
            <a:endParaRPr lang="pt-BR"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endParaRPr lang="pt-BR"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pt-BR" dirty="0">
                <a:solidFill>
                  <a:srgbClr val="0070C0"/>
                </a:solidFill>
                <a:latin typeface="Times New Roman" panose="02020603050405020304" pitchFamily="18" charset="0"/>
                <a:cs typeface="Times New Roman" panose="02020603050405020304" pitchFamily="18" charset="0"/>
              </a:rPr>
              <a:t>Sem alteração. (Art. 10, §2º, II da PEC N.º 06/2019) – </a:t>
            </a:r>
            <a:r>
              <a:rPr lang="pt-BR" dirty="0">
                <a:solidFill>
                  <a:schemeClr val="tx1">
                    <a:lumMod val="50000"/>
                    <a:lumOff val="50000"/>
                  </a:schemeClr>
                </a:solidFill>
                <a:latin typeface="Times New Roman" panose="02020603050405020304" pitchFamily="18" charset="0"/>
                <a:cs typeface="Times New Roman" panose="02020603050405020304" pitchFamily="18" charset="0"/>
              </a:rPr>
              <a:t>servidores federais</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32675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388811"/>
          </a:xfrm>
        </p:spPr>
        <p:txBody>
          <a:bodyPr>
            <a:normAutofit/>
          </a:bodyPr>
          <a:lstStyle/>
          <a:p>
            <a:pPr marL="0" indent="0" algn="just">
              <a:buNone/>
            </a:pPr>
            <a:r>
              <a:rPr lang="pt-BR" dirty="0">
                <a:latin typeface="Times New Roman" panose="02020603050405020304" pitchFamily="18" charset="0"/>
                <a:cs typeface="Times New Roman" panose="02020603050405020304" pitchFamily="18" charset="0"/>
              </a:rPr>
              <a:t>TEMA 727 - RE 797905 - Compete ao Supremo Tribunal Federal julgar mandado de injunção referente à omissão quanto à edição da lei complementar prevista no art. 40, § 4º, da Constituição de 1988.</a:t>
            </a: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Omissão suprida na PEC.</a:t>
            </a:r>
          </a:p>
          <a:p>
            <a:pPr marL="0" indent="0" algn="just">
              <a:buNone/>
            </a:pPr>
            <a:endParaRPr lang="pt-BR" dirty="0">
              <a:solidFill>
                <a:srgbClr val="0070C0"/>
              </a:solidFill>
              <a:latin typeface="Times New Roman" panose="02020603050405020304" pitchFamily="18" charset="0"/>
              <a:cs typeface="Times New Roman" panose="02020603050405020304" pitchFamily="18" charset="0"/>
            </a:endParaRPr>
          </a:p>
          <a:p>
            <a:pPr marL="0" indent="0" algn="just">
              <a:buNone/>
            </a:pPr>
            <a:endParaRPr lang="pt-BR" dirty="0">
              <a:solidFill>
                <a:srgbClr val="0070C0"/>
              </a:solidFill>
              <a:latin typeface="Times New Roman" panose="02020603050405020304" pitchFamily="18" charset="0"/>
              <a:cs typeface="Times New Roman" panose="02020603050405020304" pitchFamily="18" charset="0"/>
            </a:endParaRP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Guardas Municipais – não contemplados. </a:t>
            </a:r>
            <a:r>
              <a:rPr lang="pt-BR" dirty="0">
                <a:solidFill>
                  <a:schemeClr val="tx1">
                    <a:lumMod val="50000"/>
                    <a:lumOff val="50000"/>
                  </a:schemeClr>
                </a:solidFill>
                <a:latin typeface="Times New Roman" panose="02020603050405020304" pitchFamily="18" charset="0"/>
                <a:cs typeface="Times New Roman" panose="02020603050405020304" pitchFamily="18" charset="0"/>
              </a:rPr>
              <a:t>(Hoje e na PEC) – </a:t>
            </a:r>
            <a:r>
              <a:rPr lang="pt-BR" dirty="0">
                <a:solidFill>
                  <a:srgbClr val="FF0000"/>
                </a:solidFill>
                <a:latin typeface="Times New Roman" panose="02020603050405020304" pitchFamily="18" charset="0"/>
                <a:cs typeface="Times New Roman" panose="02020603050405020304" pitchFamily="18" charset="0"/>
              </a:rPr>
              <a:t>PEC PARALELA 133/2019 ????</a:t>
            </a:r>
          </a:p>
          <a:p>
            <a:pPr marL="0" indent="0" algn="just">
              <a:buNone/>
            </a:pPr>
            <a:r>
              <a:rPr lang="pt-BR" dirty="0">
                <a:latin typeface="Times New Roman" panose="02020603050405020304" pitchFamily="18" charset="0"/>
                <a:cs typeface="Times New Roman" panose="02020603050405020304" pitchFamily="18" charset="0"/>
              </a:rPr>
              <a:t>TEMA 1057 - ARE 1215727 - Os guardas civis não possuem direito constitucional à aposentadoria especial por exercício de atividade de risco prevista no artigo 40, § 4º, inciso II, da Constituição Federal.</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050251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199" y="1845734"/>
            <a:ext cx="9975273" cy="4656698"/>
          </a:xfrm>
        </p:spPr>
        <p:txBody>
          <a:bodyPr>
            <a:normAutofit/>
          </a:bodyPr>
          <a:lstStyle/>
          <a:p>
            <a:pPr marL="0" indent="0" algn="just">
              <a:spcBef>
                <a:spcPts val="0"/>
              </a:spcBef>
              <a:spcAft>
                <a:spcPts val="0"/>
              </a:spcAft>
              <a:buNone/>
            </a:pPr>
            <a:r>
              <a:rPr lang="pt-BR" dirty="0">
                <a:latin typeface="Times New Roman" panose="02020603050405020304" pitchFamily="18" charset="0"/>
                <a:cs typeface="Times New Roman" panose="02020603050405020304" pitchFamily="18" charset="0"/>
              </a:rPr>
              <a:t>TEMA 763 - </a:t>
            </a:r>
            <a:r>
              <a:rPr lang="pt-BR" dirty="0">
                <a:solidFill>
                  <a:srgbClr val="0070C0"/>
                </a:solidFill>
                <a:latin typeface="Times New Roman" panose="02020603050405020304" pitchFamily="18" charset="0"/>
                <a:cs typeface="Times New Roman" panose="02020603050405020304" pitchFamily="18" charset="0"/>
              </a:rPr>
              <a:t>RE 786540 </a:t>
            </a:r>
          </a:p>
          <a:p>
            <a:pPr marL="0" indent="0" algn="just">
              <a:spcBef>
                <a:spcPts val="0"/>
              </a:spcBef>
              <a:spcAft>
                <a:spcPts val="0"/>
              </a:spcAft>
              <a:buNone/>
            </a:pPr>
            <a:r>
              <a:rPr lang="pt-BR" dirty="0">
                <a:latin typeface="Times New Roman" panose="02020603050405020304" pitchFamily="18" charset="0"/>
                <a:cs typeface="Times New Roman" panose="02020603050405020304" pitchFamily="18" charset="0"/>
              </a:rPr>
              <a:t>I - Os servidores ocupantes de cargo exclusivamente em comissão não se submetem à regra da aposentadoria compulsória prevista no art. 40, § 1º, II, da Constituição Federal, a qual atinge apenas os ocupantes de cargo de provimento efetivo, inexistindo, também, qualquer idade limite para fins de nomeação a cargo em comissão;</a:t>
            </a:r>
          </a:p>
          <a:p>
            <a:pPr marL="0" indent="0" algn="just">
              <a:spcBef>
                <a:spcPts val="0"/>
              </a:spcBef>
              <a:spcAft>
                <a:spcPts val="0"/>
              </a:spcAft>
              <a:buNone/>
            </a:pPr>
            <a:r>
              <a:rPr lang="pt-BR" dirty="0">
                <a:latin typeface="Times New Roman" panose="02020603050405020304" pitchFamily="18" charset="0"/>
                <a:cs typeface="Times New Roman" panose="02020603050405020304" pitchFamily="18" charset="0"/>
              </a:rPr>
              <a:t>II - Ressalvados impedimentos de ordem infraconstitucional, não há óbice constitucional a que o servidor efetivo aposentado compulsoriamente permaneça no cargo comissionado que já desempenhava ou a que seja nomeado para cargo de livre nomeação e exoneração, uma vez que não se trata de continuidade ou criação de vínculo efetivo com a Administração.</a:t>
            </a:r>
          </a:p>
          <a:p>
            <a:pPr marL="0" indent="0" algn="just">
              <a:spcBef>
                <a:spcPts val="0"/>
              </a:spcBef>
              <a:spcAft>
                <a:spcPts val="0"/>
              </a:spcAft>
              <a:buNone/>
            </a:pPr>
            <a:endParaRPr lang="pt-BR"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endParaRPr lang="pt-BR"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pt-BR" dirty="0">
                <a:solidFill>
                  <a:srgbClr val="0070C0"/>
                </a:solidFill>
                <a:latin typeface="Times New Roman" panose="02020603050405020304" pitchFamily="18" charset="0"/>
                <a:cs typeface="Times New Roman" panose="02020603050405020304" pitchFamily="18" charset="0"/>
              </a:rPr>
              <a:t>Sem alteração.</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1845686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199" y="1845734"/>
            <a:ext cx="9975273" cy="4656698"/>
          </a:xfrm>
        </p:spPr>
        <p:txBody>
          <a:bodyPr>
            <a:normAutofit/>
          </a:bodyPr>
          <a:lstStyle/>
          <a:p>
            <a:pPr marL="0" indent="0" algn="just">
              <a:buNone/>
            </a:pPr>
            <a:r>
              <a:rPr lang="pt-BR" dirty="0">
                <a:latin typeface="Times New Roman" panose="02020603050405020304" pitchFamily="18" charset="0"/>
                <a:cs typeface="Times New Roman" panose="02020603050405020304" pitchFamily="18" charset="0"/>
              </a:rPr>
              <a:t>TEMA 772 - </a:t>
            </a:r>
            <a:r>
              <a:rPr lang="pt-BR" dirty="0">
                <a:solidFill>
                  <a:srgbClr val="0070C0"/>
                </a:solidFill>
                <a:latin typeface="Times New Roman" panose="02020603050405020304" pitchFamily="18" charset="0"/>
                <a:cs typeface="Times New Roman" panose="02020603050405020304" pitchFamily="18" charset="0"/>
              </a:rPr>
              <a:t>ARE 703550 </a:t>
            </a:r>
            <a:r>
              <a:rPr lang="pt-BR" dirty="0">
                <a:latin typeface="Times New Roman" panose="02020603050405020304" pitchFamily="18" charset="0"/>
                <a:cs typeface="Times New Roman" panose="02020603050405020304" pitchFamily="18" charset="0"/>
              </a:rPr>
              <a:t>- É vedada a conversão de tempo de serviço especial em comum na função de magistério após a EC 18/1981.</a:t>
            </a:r>
          </a:p>
          <a:p>
            <a:pPr marL="0" indent="0" algn="just">
              <a:buNone/>
            </a:pPr>
            <a:endParaRPr lang="pt-BR" dirty="0">
              <a:latin typeface="Times New Roman" panose="02020603050405020304" pitchFamily="18" charset="0"/>
              <a:cs typeface="Times New Roman" panose="02020603050405020304" pitchFamily="18" charset="0"/>
            </a:endParaRPr>
          </a:p>
          <a:p>
            <a:pPr marL="0" indent="0" algn="just">
              <a:buNone/>
            </a:pPr>
            <a:endParaRPr lang="pt-BR" dirty="0">
              <a:latin typeface="Times New Roman" panose="02020603050405020304" pitchFamily="18" charset="0"/>
              <a:cs typeface="Times New Roman" panose="02020603050405020304" pitchFamily="18" charset="0"/>
            </a:endParaRP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Sem alteração.</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629641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199" y="1845734"/>
            <a:ext cx="9975273" cy="4656698"/>
          </a:xfrm>
        </p:spPr>
        <p:txBody>
          <a:bodyPr>
            <a:normAutofit fontScale="92500" lnSpcReduction="10000"/>
          </a:bodyPr>
          <a:lstStyle/>
          <a:p>
            <a:pPr marL="0" indent="0" algn="just">
              <a:buNone/>
            </a:pPr>
            <a:r>
              <a:rPr lang="pt-BR" dirty="0">
                <a:latin typeface="Times New Roman" panose="02020603050405020304" pitchFamily="18" charset="0"/>
                <a:cs typeface="Times New Roman" panose="02020603050405020304" pitchFamily="18" charset="0"/>
              </a:rPr>
              <a:t>TEMA 888 - </a:t>
            </a:r>
            <a:r>
              <a:rPr lang="pt-BR" dirty="0">
                <a:solidFill>
                  <a:srgbClr val="0070C0"/>
                </a:solidFill>
                <a:latin typeface="Times New Roman" panose="02020603050405020304" pitchFamily="18" charset="0"/>
                <a:cs typeface="Times New Roman" panose="02020603050405020304" pitchFamily="18" charset="0"/>
              </a:rPr>
              <a:t>ARE 954408 </a:t>
            </a:r>
            <a:r>
              <a:rPr lang="pt-BR" dirty="0">
                <a:latin typeface="Times New Roman" panose="02020603050405020304" pitchFamily="18" charset="0"/>
                <a:cs typeface="Times New Roman" panose="02020603050405020304" pitchFamily="18" charset="0"/>
              </a:rPr>
              <a:t>- É legítimo o pagamento do abono de permanência previsto no art. 40, § 19, da Constituição Federal ao servidor público que opte por permanecer em atividade após o preenchimento dos requisitos para a concessão da aposentadoria voluntária especial (art. 40, § 4º, da Carta Magna).</a:t>
            </a: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Abono de Permanência pelo cumprimento dos requisitos da aposentadoria especial.</a:t>
            </a:r>
          </a:p>
          <a:p>
            <a:pPr marL="0" indent="0" algn="just">
              <a:buNone/>
            </a:pPr>
            <a:r>
              <a:rPr lang="pt-BR" b="1" dirty="0">
                <a:solidFill>
                  <a:srgbClr val="0070C0"/>
                </a:solidFill>
                <a:latin typeface="Times New Roman" panose="02020603050405020304" pitchFamily="18" charset="0"/>
                <a:cs typeface="Times New Roman" panose="02020603050405020304" pitchFamily="18" charset="0"/>
              </a:rPr>
              <a:t>PEC N.º 06/2019</a:t>
            </a:r>
          </a:p>
          <a:p>
            <a:pPr marL="0" indent="0" algn="just">
              <a:buNone/>
            </a:pPr>
            <a:r>
              <a:rPr lang="pt-BR" dirty="0">
                <a:latin typeface="Times New Roman" panose="02020603050405020304" pitchFamily="18" charset="0"/>
                <a:cs typeface="Times New Roman" panose="02020603050405020304" pitchFamily="18" charset="0"/>
              </a:rPr>
              <a:t>§ 19. Observados critérios a serem estabelecidos em lei do respectivo ente federativo, o servidor titular de cargo efetivo que tenha completado as exigências para a aposentadoria voluntária e que opte por permanecer em atividade poderá fazer jus a um abono de permanência equivalente, no máximo, ao valor da sua contribuição previdenciária, até completar a idade para aposentadoria compulsória.</a:t>
            </a: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Art. 8º Até que entre em vigor lei federal de que trata o § 19 do art. 40 da Constituição Federal, o servidor público federal que cumprir as exigências para a concessão da aposentadoria voluntária, nos termos do disposto nos </a:t>
            </a:r>
            <a:r>
              <a:rPr lang="pt-BR" dirty="0" err="1">
                <a:solidFill>
                  <a:srgbClr val="0070C0"/>
                </a:solidFill>
                <a:latin typeface="Times New Roman" panose="02020603050405020304" pitchFamily="18" charset="0"/>
                <a:cs typeface="Times New Roman" panose="02020603050405020304" pitchFamily="18" charset="0"/>
              </a:rPr>
              <a:t>arts</a:t>
            </a:r>
            <a:r>
              <a:rPr lang="pt-BR" dirty="0">
                <a:solidFill>
                  <a:srgbClr val="0070C0"/>
                </a:solidFill>
                <a:latin typeface="Times New Roman" panose="02020603050405020304" pitchFamily="18" charset="0"/>
                <a:cs typeface="Times New Roman" panose="02020603050405020304" pitchFamily="18" charset="0"/>
              </a:rPr>
              <a:t>. </a:t>
            </a:r>
            <a:r>
              <a:rPr lang="pt-BR" dirty="0">
                <a:solidFill>
                  <a:srgbClr val="FF0000"/>
                </a:solidFill>
                <a:latin typeface="Times New Roman" panose="02020603050405020304" pitchFamily="18" charset="0"/>
                <a:cs typeface="Times New Roman" panose="02020603050405020304" pitchFamily="18" charset="0"/>
              </a:rPr>
              <a:t>4º, 5º</a:t>
            </a:r>
            <a:r>
              <a:rPr lang="pt-BR" dirty="0">
                <a:solidFill>
                  <a:srgbClr val="0070C0"/>
                </a:solidFill>
                <a:latin typeface="Times New Roman" panose="02020603050405020304" pitchFamily="18" charset="0"/>
                <a:cs typeface="Times New Roman" panose="02020603050405020304" pitchFamily="18" charset="0"/>
              </a:rPr>
              <a:t>, </a:t>
            </a:r>
            <a:r>
              <a:rPr lang="pt-BR" dirty="0">
                <a:solidFill>
                  <a:srgbClr val="00B050"/>
                </a:solidFill>
                <a:latin typeface="Times New Roman" panose="02020603050405020304" pitchFamily="18" charset="0"/>
                <a:cs typeface="Times New Roman" panose="02020603050405020304" pitchFamily="18" charset="0"/>
              </a:rPr>
              <a:t>20, 21 e 22 </a:t>
            </a:r>
            <a:r>
              <a:rPr lang="pt-BR" dirty="0">
                <a:solidFill>
                  <a:srgbClr val="0070C0"/>
                </a:solidFill>
                <a:latin typeface="Times New Roman" panose="02020603050405020304" pitchFamily="18" charset="0"/>
                <a:cs typeface="Times New Roman" panose="02020603050405020304" pitchFamily="18" charset="0"/>
              </a:rPr>
              <a:t>e que optar por permanecer em atividade, fará jus a um abono de permanência equivalente ao valor da sua contribuição previdenciária, até completar a idade para aposentadoria compulsória. </a:t>
            </a:r>
            <a:r>
              <a:rPr lang="pt-BR" dirty="0">
                <a:solidFill>
                  <a:schemeClr val="tx1">
                    <a:lumMod val="50000"/>
                    <a:lumOff val="50000"/>
                  </a:schemeClr>
                </a:solidFill>
                <a:latin typeface="Times New Roman" panose="02020603050405020304" pitchFamily="18" charset="0"/>
                <a:cs typeface="Times New Roman" panose="02020603050405020304" pitchFamily="18" charset="0"/>
              </a:rPr>
              <a:t>(não prevê artigo 10 – aposentadorias especiais)</a:t>
            </a:r>
          </a:p>
          <a:p>
            <a:pPr marL="0" indent="0" algn="just">
              <a:buNone/>
            </a:pPr>
            <a:endParaRPr lang="pt-BR" dirty="0">
              <a:solidFill>
                <a:srgbClr val="0070C0"/>
              </a:solidFill>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012487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199" y="1845734"/>
            <a:ext cx="9975273" cy="4656698"/>
          </a:xfrm>
        </p:spPr>
        <p:txBody>
          <a:bodyPr>
            <a:normAutofit/>
          </a:bodyPr>
          <a:lstStyle/>
          <a:p>
            <a:pPr marL="0" indent="0" algn="just">
              <a:buNone/>
            </a:pPr>
            <a:r>
              <a:rPr lang="pt-BR" dirty="0">
                <a:latin typeface="Times New Roman" panose="02020603050405020304" pitchFamily="18" charset="0"/>
                <a:cs typeface="Times New Roman" panose="02020603050405020304" pitchFamily="18" charset="0"/>
              </a:rPr>
              <a:t>TEMA 921 - </a:t>
            </a:r>
            <a:r>
              <a:rPr lang="pt-BR" dirty="0">
                <a:solidFill>
                  <a:srgbClr val="0070C0"/>
                </a:solidFill>
                <a:latin typeface="Times New Roman" panose="02020603050405020304" pitchFamily="18" charset="0"/>
                <a:cs typeface="Times New Roman" panose="02020603050405020304" pitchFamily="18" charset="0"/>
              </a:rPr>
              <a:t>ARE 848993 </a:t>
            </a:r>
            <a:r>
              <a:rPr lang="pt-BR" dirty="0">
                <a:latin typeface="Times New Roman" panose="02020603050405020304" pitchFamily="18" charset="0"/>
                <a:cs typeface="Times New Roman" panose="02020603050405020304" pitchFamily="18" charset="0"/>
              </a:rPr>
              <a:t>- É vedada a cumulação tríplice de vencimentos e/ou proventos, ainda que a investidura nos cargos públicos tenha ocorrido anteriormente à EC 20/1998.</a:t>
            </a: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Sem alteração.</a:t>
            </a:r>
          </a:p>
          <a:p>
            <a:pPr marL="0" indent="0" algn="just">
              <a:buNone/>
            </a:pPr>
            <a:endParaRPr lang="pt-BR" sz="1200" dirty="0">
              <a:latin typeface="Times New Roman" panose="02020603050405020304" pitchFamily="18" charset="0"/>
              <a:cs typeface="Times New Roman" panose="02020603050405020304" pitchFamily="18" charset="0"/>
            </a:endParaRPr>
          </a:p>
          <a:p>
            <a:pPr marL="0" indent="0" algn="just">
              <a:buNone/>
            </a:pPr>
            <a:r>
              <a:rPr lang="pt-BR" b="1" dirty="0">
                <a:solidFill>
                  <a:srgbClr val="0070C0"/>
                </a:solidFill>
                <a:latin typeface="Times New Roman" panose="02020603050405020304" pitchFamily="18" charset="0"/>
                <a:cs typeface="Times New Roman" panose="02020603050405020304" pitchFamily="18" charset="0"/>
              </a:rPr>
              <a:t>PEC N.º 06/2019</a:t>
            </a:r>
          </a:p>
          <a:p>
            <a:pPr marL="0" indent="0" algn="just">
              <a:buNone/>
            </a:pPr>
            <a:r>
              <a:rPr lang="pt-BR" dirty="0">
                <a:latin typeface="Times New Roman" panose="02020603050405020304" pitchFamily="18" charset="0"/>
                <a:cs typeface="Times New Roman" panose="02020603050405020304" pitchFamily="18" charset="0"/>
              </a:rPr>
              <a:t>Art. 40 (...) - § 6º Ressalvadas as aposentadorias decorrentes dos cargos acumuláveis na forma desta Constituição, é vedada a percepção de mais de uma aposentadoria à conta de regime próprio de previdência social, aplicando-se outras vedações, regras e condições para a acumulação de benefícios previdenciários estabelecidas no Regime Geral de Previdência Social.</a:t>
            </a:r>
          </a:p>
          <a:p>
            <a:pPr marL="0" indent="0" algn="just">
              <a:buNone/>
            </a:pPr>
            <a:r>
              <a:rPr lang="pt-BR" dirty="0">
                <a:latin typeface="Times New Roman" panose="02020603050405020304" pitchFamily="18" charset="0"/>
                <a:cs typeface="Times New Roman" panose="02020603050405020304" pitchFamily="18" charset="0"/>
              </a:rPr>
              <a:t>Art. 24. É vedada a acumulação de mais de uma pensão por morte deixada por cônjuge ou companheiro, no âmbito do mesmo regime de previdência social, ressalvadas as pensões do mesmo instituidor decorrentes do exercício de cargos acumuláveis na forma do art. 37 da Constituição Federal. </a:t>
            </a:r>
            <a:r>
              <a:rPr lang="pt-BR" dirty="0">
                <a:solidFill>
                  <a:srgbClr val="0070C0"/>
                </a:solidFill>
                <a:latin typeface="Times New Roman" panose="02020603050405020304" pitchFamily="18" charset="0"/>
                <a:cs typeface="Times New Roman" panose="02020603050405020304" pitchFamily="18" charset="0"/>
              </a:rPr>
              <a:t>(exceções, limitações e regras específicas).</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502100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199" y="1845734"/>
            <a:ext cx="9975273" cy="4656698"/>
          </a:xfrm>
        </p:spPr>
        <p:txBody>
          <a:bodyPr>
            <a:normAutofit/>
          </a:bodyPr>
          <a:lstStyle/>
          <a:p>
            <a:pPr marL="0" indent="0" algn="just">
              <a:buNone/>
            </a:pPr>
            <a:r>
              <a:rPr lang="pt-BR" dirty="0">
                <a:latin typeface="Times New Roman" panose="02020603050405020304" pitchFamily="18" charset="0"/>
                <a:cs typeface="Times New Roman" panose="02020603050405020304" pitchFamily="18" charset="0"/>
              </a:rPr>
              <a:t>TEMA 163 - </a:t>
            </a:r>
            <a:r>
              <a:rPr lang="pt-BR" dirty="0">
                <a:solidFill>
                  <a:srgbClr val="0070C0"/>
                </a:solidFill>
                <a:latin typeface="Times New Roman" panose="02020603050405020304" pitchFamily="18" charset="0"/>
                <a:cs typeface="Times New Roman" panose="02020603050405020304" pitchFamily="18" charset="0"/>
              </a:rPr>
              <a:t>RE 593068 </a:t>
            </a:r>
            <a:r>
              <a:rPr lang="pt-BR" dirty="0">
                <a:latin typeface="Times New Roman" panose="02020603050405020304" pitchFamily="18" charset="0"/>
                <a:cs typeface="Times New Roman" panose="02020603050405020304" pitchFamily="18" charset="0"/>
              </a:rPr>
              <a:t>- Não incide contribuição previdenciária sobre verba não incorporável aos proventos de aposentadoria do servidor público, tais como terço de férias, serviços extraordinários, adicional noturno e adicional de insalubridade.</a:t>
            </a:r>
          </a:p>
          <a:p>
            <a:pPr marL="0" indent="0" algn="just">
              <a:buNone/>
            </a:pPr>
            <a:r>
              <a:rPr lang="pt-BR" dirty="0">
                <a:solidFill>
                  <a:srgbClr val="0070C0"/>
                </a:solidFill>
                <a:latin typeface="Times New Roman" panose="02020603050405020304" pitchFamily="18" charset="0"/>
                <a:cs typeface="Times New Roman" panose="02020603050405020304" pitchFamily="18" charset="0"/>
              </a:rPr>
              <a:t>Sem alteração.</a:t>
            </a:r>
          </a:p>
          <a:p>
            <a:pPr marL="0" indent="0" algn="just">
              <a:buNone/>
            </a:pPr>
            <a:endParaRPr lang="pt-BR" b="1" dirty="0">
              <a:latin typeface="Times New Roman" panose="02020603050405020304" pitchFamily="18" charset="0"/>
              <a:cs typeface="Times New Roman" panose="02020603050405020304" pitchFamily="18" charset="0"/>
            </a:endParaRPr>
          </a:p>
          <a:p>
            <a:pPr marL="0" indent="0" algn="just">
              <a:buNone/>
            </a:pPr>
            <a:r>
              <a:rPr lang="pt-BR" b="1" dirty="0">
                <a:solidFill>
                  <a:srgbClr val="0070C0"/>
                </a:solidFill>
                <a:latin typeface="Times New Roman" panose="02020603050405020304" pitchFamily="18" charset="0"/>
                <a:cs typeface="Times New Roman" panose="02020603050405020304" pitchFamily="18" charset="0"/>
              </a:rPr>
              <a:t>PEC N.º 06/2019</a:t>
            </a:r>
          </a:p>
          <a:p>
            <a:pPr marL="0" indent="0" algn="just">
              <a:buNone/>
            </a:pPr>
            <a:r>
              <a:rPr lang="pt-BR" dirty="0">
                <a:latin typeface="Times New Roman" panose="02020603050405020304" pitchFamily="18" charset="0"/>
                <a:cs typeface="Times New Roman" panose="02020603050405020304" pitchFamily="18" charset="0"/>
              </a:rPr>
              <a:t>“Art. 39. (...) </a:t>
            </a:r>
          </a:p>
          <a:p>
            <a:pPr marL="0" indent="0" algn="just">
              <a:buNone/>
            </a:pPr>
            <a:r>
              <a:rPr lang="pt-BR" dirty="0">
                <a:latin typeface="Times New Roman" panose="02020603050405020304" pitchFamily="18" charset="0"/>
                <a:cs typeface="Times New Roman" panose="02020603050405020304" pitchFamily="18" charset="0"/>
              </a:rPr>
              <a:t>§ 9º É vedada a incorporação de vantagens de caráter temporário ou vinculadas ao exercício de função de confiança ou de cargo em comissão à remuneração do cargo efetivo.”(NR)</a:t>
            </a:r>
          </a:p>
          <a:p>
            <a:pPr marL="0" indent="0" algn="just">
              <a:buNone/>
            </a:pPr>
            <a:endParaRPr lang="pt-BR" dirty="0">
              <a:latin typeface="Times New Roman" panose="02020603050405020304" pitchFamily="18" charset="0"/>
              <a:cs typeface="Times New Roman" panose="02020603050405020304" pitchFamily="18" charset="0"/>
            </a:endParaRP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99673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lstStyle/>
          <a:p>
            <a:r>
              <a:rPr lang="pt-BR" dirty="0"/>
              <a:t>Efeitos das </a:t>
            </a:r>
            <a:br>
              <a:rPr lang="pt-BR" dirty="0"/>
            </a:br>
            <a:r>
              <a:rPr lang="pt-BR" dirty="0"/>
              <a:t>Decisões Judiciais</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199" y="1845733"/>
            <a:ext cx="10806545" cy="4481175"/>
          </a:xfrm>
        </p:spPr>
        <p:txBody>
          <a:bodyPr>
            <a:normAutofit/>
          </a:bodyPr>
          <a:lstStyle/>
          <a:p>
            <a:r>
              <a:rPr lang="pt-BR" sz="2400" b="1" dirty="0">
                <a:solidFill>
                  <a:srgbClr val="A21719"/>
                </a:solidFill>
              </a:rPr>
              <a:t>INTER PARTES </a:t>
            </a:r>
            <a:r>
              <a:rPr lang="pt-BR" sz="2400" b="1" dirty="0"/>
              <a:t>(entre as partes)</a:t>
            </a:r>
          </a:p>
          <a:p>
            <a:r>
              <a:rPr lang="pt-BR" sz="2400" b="1" dirty="0"/>
              <a:t>1ª e 2ª instância</a:t>
            </a:r>
            <a:r>
              <a:rPr lang="pt-BR" sz="2400" dirty="0"/>
              <a:t>: decisões/sentenças: condenatória e constitutiva</a:t>
            </a:r>
          </a:p>
          <a:p>
            <a:r>
              <a:rPr lang="pt-BR" sz="2400" b="1" dirty="0"/>
              <a:t>STJ e STF </a:t>
            </a:r>
            <a:r>
              <a:rPr lang="pt-BR" sz="2400" dirty="0"/>
              <a:t>(Ex. Mandado de Injunção)</a:t>
            </a:r>
          </a:p>
          <a:p>
            <a:r>
              <a:rPr lang="pt-BR" sz="2400" b="1" dirty="0"/>
              <a:t>*</a:t>
            </a:r>
            <a:r>
              <a:rPr lang="pt-BR" sz="2400" dirty="0"/>
              <a:t>Incidente de Resolução de Demandas Repetitivas – IRDR (vincula Tribunal)</a:t>
            </a:r>
          </a:p>
          <a:p>
            <a:endParaRPr lang="pt-BR" sz="1800" b="1" dirty="0"/>
          </a:p>
          <a:p>
            <a:r>
              <a:rPr lang="pt-BR" sz="2400" b="1" dirty="0">
                <a:solidFill>
                  <a:srgbClr val="A21719"/>
                </a:solidFill>
              </a:rPr>
              <a:t>ERGA OMNES </a:t>
            </a:r>
            <a:r>
              <a:rPr lang="pt-BR" sz="2400" b="1" dirty="0"/>
              <a:t>(contra todos)</a:t>
            </a:r>
          </a:p>
          <a:p>
            <a:r>
              <a:rPr lang="pt-BR" sz="2400" b="1" dirty="0"/>
              <a:t>1ª e 2ª instância</a:t>
            </a:r>
            <a:r>
              <a:rPr lang="pt-BR" sz="2400" dirty="0"/>
              <a:t>: decisões/sentenças declaratórias</a:t>
            </a:r>
            <a:endParaRPr lang="pt-BR" sz="2400" b="1" dirty="0"/>
          </a:p>
          <a:p>
            <a:r>
              <a:rPr lang="pt-BR" sz="2400" b="1" dirty="0"/>
              <a:t>STF:</a:t>
            </a:r>
            <a:r>
              <a:rPr lang="pt-BR" sz="2400" dirty="0"/>
              <a:t> </a:t>
            </a:r>
            <a:r>
              <a:rPr lang="pt-BR" sz="2400" dirty="0" err="1"/>
              <a:t>ADIn</a:t>
            </a:r>
            <a:r>
              <a:rPr lang="pt-BR" sz="2400" dirty="0"/>
              <a:t>; ADPF; ADC; </a:t>
            </a:r>
            <a:r>
              <a:rPr lang="pt-BR" sz="2400" dirty="0" err="1"/>
              <a:t>ADIn</a:t>
            </a:r>
            <a:r>
              <a:rPr lang="pt-BR" sz="2400" dirty="0"/>
              <a:t> por Omissão</a:t>
            </a:r>
          </a:p>
          <a:p>
            <a:r>
              <a:rPr lang="pt-BR" sz="2400" b="1" dirty="0">
                <a:solidFill>
                  <a:srgbClr val="FF0000"/>
                </a:solidFill>
              </a:rPr>
              <a:t>? </a:t>
            </a:r>
            <a:r>
              <a:rPr lang="pt-BR" sz="2400" b="1" dirty="0">
                <a:solidFill>
                  <a:srgbClr val="0070C0"/>
                </a:solidFill>
              </a:rPr>
              <a:t>SÚMULAS VINCULANTES</a:t>
            </a:r>
            <a:r>
              <a:rPr lang="pt-BR" sz="2400" dirty="0"/>
              <a:t> e </a:t>
            </a:r>
            <a:r>
              <a:rPr lang="pt-BR" sz="2400" b="1" dirty="0">
                <a:solidFill>
                  <a:srgbClr val="0070C0"/>
                </a:solidFill>
              </a:rPr>
              <a:t>REPERCUSÃO GERAL</a:t>
            </a:r>
            <a:endParaRPr lang="pt-BR" sz="2400"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1846873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Obrigado</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4"/>
            <a:ext cx="9936480" cy="4023360"/>
          </a:xfrm>
        </p:spPr>
        <p:txBody>
          <a:bodyPr/>
          <a:lstStyle/>
          <a:p>
            <a:pPr marL="0" indent="0" algn="just">
              <a:buNone/>
            </a:pPr>
            <a:endParaRPr lang="pt-BR" sz="1600" dirty="0">
              <a:latin typeface="Times New Roman" panose="02020603050405020304" pitchFamily="18" charset="0"/>
              <a:cs typeface="Times New Roman" panose="02020603050405020304" pitchFamily="18" charset="0"/>
            </a:endParaRPr>
          </a:p>
          <a:p>
            <a:pPr marL="0" indent="0" algn="just">
              <a:buNone/>
            </a:pPr>
            <a:endParaRPr lang="pt-BR" dirty="0">
              <a:latin typeface="Times New Roman" panose="02020603050405020304" pitchFamily="18" charset="0"/>
              <a:cs typeface="Times New Roman" panose="02020603050405020304" pitchFamily="18" charset="0"/>
            </a:endParaRPr>
          </a:p>
          <a:p>
            <a:pPr marL="0" indent="0" algn="just">
              <a:buNone/>
            </a:pPr>
            <a:endParaRPr lang="pt-BR" dirty="0">
              <a:latin typeface="Times New Roman" panose="02020603050405020304" pitchFamily="18" charset="0"/>
              <a:cs typeface="Times New Roman" panose="02020603050405020304" pitchFamily="18" charset="0"/>
            </a:endParaRPr>
          </a:p>
          <a:p>
            <a:pPr marL="0" indent="0" algn="just">
              <a:buNone/>
            </a:pPr>
            <a:endParaRPr lang="pt-BR" dirty="0">
              <a:latin typeface="Times New Roman" panose="02020603050405020304" pitchFamily="18" charset="0"/>
              <a:cs typeface="Times New Roman" panose="02020603050405020304" pitchFamily="18" charset="0"/>
            </a:endParaRPr>
          </a:p>
          <a:p>
            <a:pPr marL="0" indent="0" algn="just">
              <a:buNone/>
            </a:pPr>
            <a:r>
              <a:rPr lang="pt-BR" dirty="0">
                <a:latin typeface="Times New Roman" panose="02020603050405020304" pitchFamily="18" charset="0"/>
                <a:cs typeface="Times New Roman" panose="02020603050405020304" pitchFamily="18" charset="0"/>
              </a:rPr>
              <a:t>Douglas Figueiredo</a:t>
            </a:r>
          </a:p>
          <a:p>
            <a:pPr marL="0" indent="0" algn="just">
              <a:buNone/>
            </a:pPr>
            <a:r>
              <a:rPr lang="pt-BR" dirty="0">
                <a:solidFill>
                  <a:schemeClr val="tx1">
                    <a:lumMod val="50000"/>
                    <a:lumOff val="50000"/>
                  </a:schemeClr>
                </a:solidFill>
                <a:latin typeface="Times New Roman" panose="02020603050405020304" pitchFamily="18" charset="0"/>
                <a:cs typeface="Times New Roman" panose="02020603050405020304" pitchFamily="18" charset="0"/>
              </a:rPr>
              <a:t>douglas.figueiredo@abcprev.com.br</a:t>
            </a:r>
          </a:p>
          <a:p>
            <a:endParaRPr lang="pt-BR"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2174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Súmulas Vinculantes</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379575"/>
          </a:xfrm>
        </p:spPr>
        <p:txBody>
          <a:bodyPr>
            <a:normAutofit fontScale="92500"/>
          </a:bodyPr>
          <a:lstStyle/>
          <a:p>
            <a:pPr marL="0" indent="0" algn="just">
              <a:buNone/>
            </a:pPr>
            <a:r>
              <a:rPr lang="pt-BR" sz="2800" b="1" dirty="0">
                <a:latin typeface="Times New Roman" panose="02020603050405020304" pitchFamily="18" charset="0"/>
                <a:cs typeface="Times New Roman" panose="02020603050405020304" pitchFamily="18" charset="0"/>
              </a:rPr>
              <a:t>Incluído pela Emenda Constitucional nº 45, de 2004</a:t>
            </a:r>
          </a:p>
          <a:p>
            <a:pPr marL="0" indent="0" algn="just">
              <a:buNone/>
            </a:pPr>
            <a:endParaRPr lang="pt-BR" sz="2800" dirty="0">
              <a:latin typeface="Times New Roman" panose="02020603050405020304" pitchFamily="18" charset="0"/>
              <a:cs typeface="Times New Roman" panose="02020603050405020304" pitchFamily="18" charset="0"/>
            </a:endParaRPr>
          </a:p>
          <a:p>
            <a:pPr marL="0" indent="0" algn="just">
              <a:buNone/>
            </a:pPr>
            <a:r>
              <a:rPr lang="pt-BR" sz="2800" dirty="0">
                <a:latin typeface="Times New Roman" panose="02020603050405020304" pitchFamily="18" charset="0"/>
                <a:cs typeface="Times New Roman" panose="02020603050405020304" pitchFamily="18" charset="0"/>
              </a:rPr>
              <a:t>Art. 103-A. O Supremo Tribunal Federal poderá, de ofício ou por provocação, mediante decisão de dois terços dos seus membros, após </a:t>
            </a:r>
            <a:r>
              <a:rPr lang="pt-BR" sz="2800" dirty="0">
                <a:solidFill>
                  <a:srgbClr val="0070C0"/>
                </a:solidFill>
                <a:latin typeface="Times New Roman" panose="02020603050405020304" pitchFamily="18" charset="0"/>
                <a:cs typeface="Times New Roman" panose="02020603050405020304" pitchFamily="18" charset="0"/>
              </a:rPr>
              <a:t>reiteradas decisões sobre matéria constitucional</a:t>
            </a:r>
            <a:r>
              <a:rPr lang="pt-BR" sz="2800" dirty="0">
                <a:latin typeface="Times New Roman" panose="02020603050405020304" pitchFamily="18" charset="0"/>
                <a:cs typeface="Times New Roman" panose="02020603050405020304" pitchFamily="18" charset="0"/>
              </a:rPr>
              <a:t>, aprovar súmula que, a partir de sua publicação na imprensa oficial, terá efeito </a:t>
            </a:r>
            <a:r>
              <a:rPr lang="pt-BR" sz="2800" dirty="0">
                <a:solidFill>
                  <a:srgbClr val="0070C0"/>
                </a:solidFill>
                <a:latin typeface="Times New Roman" panose="02020603050405020304" pitchFamily="18" charset="0"/>
                <a:cs typeface="Times New Roman" panose="02020603050405020304" pitchFamily="18" charset="0"/>
              </a:rPr>
              <a:t>vinculante em relação aos demais órgãos do Poder Judiciário e à administração pública direta e indireta, nas esferas federal, estadual e municipal</a:t>
            </a:r>
            <a:r>
              <a:rPr lang="pt-BR" sz="2800" dirty="0">
                <a:latin typeface="Times New Roman" panose="02020603050405020304" pitchFamily="18" charset="0"/>
                <a:cs typeface="Times New Roman" panose="02020603050405020304" pitchFamily="18" charset="0"/>
              </a:rPr>
              <a:t>, bem como proceder à sua revisão ou cancelamento, na forma estabelecida em lei</a:t>
            </a:r>
          </a:p>
          <a:p>
            <a:pPr marL="0" indent="0" algn="just">
              <a:buNone/>
            </a:pPr>
            <a:r>
              <a:rPr lang="pt-BR" sz="2800" dirty="0">
                <a:solidFill>
                  <a:schemeClr val="tx1">
                    <a:lumMod val="50000"/>
                    <a:lumOff val="50000"/>
                  </a:schemeClr>
                </a:solidFill>
                <a:latin typeface="Times New Roman" panose="02020603050405020304" pitchFamily="18" charset="0"/>
                <a:cs typeface="Times New Roman" panose="02020603050405020304" pitchFamily="18" charset="0"/>
              </a:rPr>
              <a:t>Lei nº 11.417, de 19 de dezembro de 2006</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86127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Súmulas Vinculantes </a:t>
            </a:r>
            <a:br>
              <a:rPr lang="pt-BR" dirty="0"/>
            </a:br>
            <a:r>
              <a:rPr lang="pt-BR" dirty="0"/>
              <a:t>do STF</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425757"/>
          </a:xfrm>
        </p:spPr>
        <p:txBody>
          <a:bodyPr>
            <a:normAutofit/>
          </a:bodyPr>
          <a:lstStyle/>
          <a:p>
            <a:pPr marL="0" indent="0" algn="just">
              <a:buNone/>
            </a:pPr>
            <a:r>
              <a:rPr lang="pt-BR" sz="2400" dirty="0">
                <a:solidFill>
                  <a:srgbClr val="0070C0"/>
                </a:solidFill>
                <a:latin typeface="Times New Roman" panose="02020603050405020304" pitchFamily="18" charset="0"/>
                <a:cs typeface="Times New Roman" panose="02020603050405020304" pitchFamily="18" charset="0"/>
              </a:rPr>
              <a:t>SV13</a:t>
            </a:r>
            <a:r>
              <a:rPr lang="pt-BR" sz="2400" dirty="0">
                <a:latin typeface="Times New Roman" panose="02020603050405020304" pitchFamily="18" charset="0"/>
                <a:cs typeface="Times New Roman" panose="02020603050405020304" pitchFamily="18" charset="0"/>
              </a:rPr>
              <a:t> - A nomeação de cônjuge, companheiro ou parente em linha reta, colateral ou por afinidade, até o terceiro grau, inclusive, da autoridade nomeante ou de servidor da mesma pessoa jurídica investido em cargo de direção, chefia ou assessoramento, para o exercício de cargo em comissão ou de confiança ou, ainda, de função gratificada na administração pública direta e indireta em qualquer dos poderes da União, dos Estados, do Distrito Federal e dos Municípios, compreendido o ajuste mediante designações recíprocas, viola a Constituição Federal. </a:t>
            </a:r>
          </a:p>
          <a:p>
            <a:pPr marL="0" indent="0" algn="just">
              <a:buNone/>
            </a:pPr>
            <a:endParaRPr lang="pt-BR" sz="300" dirty="0">
              <a:latin typeface="Times New Roman" panose="02020603050405020304" pitchFamily="18" charset="0"/>
              <a:cs typeface="Times New Roman" panose="02020603050405020304" pitchFamily="18" charset="0"/>
            </a:endParaRPr>
          </a:p>
          <a:p>
            <a:pPr marL="0" indent="0" algn="just">
              <a:buNone/>
            </a:pPr>
            <a:r>
              <a:rPr lang="pt-BR" sz="2400" dirty="0">
                <a:solidFill>
                  <a:srgbClr val="0070C0"/>
                </a:solidFill>
                <a:latin typeface="Times New Roman" panose="02020603050405020304" pitchFamily="18" charset="0"/>
                <a:cs typeface="Times New Roman" panose="02020603050405020304" pitchFamily="18" charset="0"/>
              </a:rPr>
              <a:t>SV33</a:t>
            </a:r>
            <a:r>
              <a:rPr lang="pt-BR" sz="2400" dirty="0">
                <a:latin typeface="Times New Roman" panose="02020603050405020304" pitchFamily="18" charset="0"/>
                <a:cs typeface="Times New Roman" panose="02020603050405020304" pitchFamily="18" charset="0"/>
              </a:rPr>
              <a:t> - Aplicam-se ao servidor público, no que couber, as regras do regime geral da previdência social sobre aposentadoria especial de que trata o artigo 40, § 4º, inciso III da Constituição Federal, até a edição de lei complementar específica.</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092530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SV 33, STF X PEC 06/2019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582776"/>
          </a:xfrm>
        </p:spPr>
        <p:txBody>
          <a:bodyPr>
            <a:normAutofit lnSpcReduction="10000"/>
          </a:bodyPr>
          <a:lstStyle/>
          <a:p>
            <a:pPr algn="just"/>
            <a:r>
              <a:rPr lang="pt-BR" dirty="0"/>
              <a:t>§ 4º É vedada a adoção de requisitos ou critérios diferenciados para concessão de benefícios em regime próprio de previdência social, ressalvado o disposto nos §§ 4º-A, 4º-B, 4º-C).</a:t>
            </a:r>
          </a:p>
          <a:p>
            <a:pPr algn="just"/>
            <a:r>
              <a:rPr lang="pt-BR" dirty="0"/>
              <a:t>§ 4º-A Poderão ser estabelecidos por </a:t>
            </a:r>
            <a:r>
              <a:rPr lang="pt-BR" b="1" u="sng" dirty="0"/>
              <a:t>lei complementar</a:t>
            </a:r>
            <a:r>
              <a:rPr lang="pt-BR" dirty="0"/>
              <a:t> do respectivo ente federativo idade e tempo de contribuição diferenciados para aposentadoria de </a:t>
            </a:r>
            <a:r>
              <a:rPr lang="pt-BR" dirty="0">
                <a:solidFill>
                  <a:srgbClr val="0070C0"/>
                </a:solidFill>
              </a:rPr>
              <a:t>servidores com deficiência</a:t>
            </a:r>
            <a:r>
              <a:rPr lang="pt-BR" dirty="0"/>
              <a:t>, previamente submetidos à avaliação biopsicossocial realizada por equipe multiprofissional e interdisciplinar.</a:t>
            </a:r>
          </a:p>
          <a:p>
            <a:pPr algn="just"/>
            <a:r>
              <a:rPr lang="pt-BR" dirty="0"/>
              <a:t>§ 4º-B Poderão ser estabelecidos por </a:t>
            </a:r>
            <a:r>
              <a:rPr lang="pt-BR" b="1" u="sng" dirty="0"/>
              <a:t>lei complementar</a:t>
            </a:r>
            <a:r>
              <a:rPr lang="pt-BR" dirty="0"/>
              <a:t> do respectivo ente federativo idade e tempo de contribuição diferenciados para aposentadoria de ocupantes do </a:t>
            </a:r>
            <a:r>
              <a:rPr lang="pt-BR" dirty="0">
                <a:solidFill>
                  <a:srgbClr val="0070C0"/>
                </a:solidFill>
              </a:rPr>
              <a:t>cargo de agente penitenciário, de agente socioeducativo ou de policial </a:t>
            </a:r>
            <a:r>
              <a:rPr lang="pt-BR" dirty="0"/>
              <a:t>dos órgãos de que tratam o inciso IV do caput do art. 51, o inciso XIII do caput do art. 52 e os incisos I a IV do caput do art. 144.</a:t>
            </a:r>
          </a:p>
          <a:p>
            <a:pPr algn="just"/>
            <a:r>
              <a:rPr lang="pt-BR" dirty="0"/>
              <a:t>§ 4º-C Poderão ser estabelecidos por </a:t>
            </a:r>
            <a:r>
              <a:rPr lang="pt-BR" b="1" u="sng" dirty="0"/>
              <a:t>lei complementar </a:t>
            </a:r>
            <a:r>
              <a:rPr lang="pt-BR" dirty="0"/>
              <a:t>do respectivo ente federativo idade e tempo de contribuição diferenciados para aposentadoria de servidores cujas atividades sejam exercidas com </a:t>
            </a:r>
            <a:r>
              <a:rPr lang="pt-BR" dirty="0">
                <a:solidFill>
                  <a:srgbClr val="0070C0"/>
                </a:solidFill>
              </a:rPr>
              <a:t>efetiva exposição a agentes nocivos </a:t>
            </a:r>
            <a:r>
              <a:rPr lang="pt-BR" dirty="0"/>
              <a:t>químicos, físicos e biológicos prejudiciais à saúde, ou associação destes agentes, </a:t>
            </a:r>
            <a:r>
              <a:rPr lang="pt-BR" dirty="0">
                <a:solidFill>
                  <a:srgbClr val="0070C0"/>
                </a:solidFill>
              </a:rPr>
              <a:t>vedados a caracterização por categoria profissional ou ocupação e o enquadramento por periculosidade.</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
        <p:nvSpPr>
          <p:cNvPr id="4" name="Retângulo 3">
            <a:extLst>
              <a:ext uri="{FF2B5EF4-FFF2-40B4-BE49-F238E27FC236}">
                <a16:creationId xmlns:a16="http://schemas.microsoft.com/office/drawing/2014/main" id="{6A1B1EDC-5091-4823-8314-5496BFDF9643}"/>
              </a:ext>
            </a:extLst>
          </p:cNvPr>
          <p:cNvSpPr/>
          <p:nvPr/>
        </p:nvSpPr>
        <p:spPr>
          <a:xfrm>
            <a:off x="8448271" y="5978297"/>
            <a:ext cx="2779543" cy="369332"/>
          </a:xfrm>
          <a:prstGeom prst="rect">
            <a:avLst/>
          </a:prstGeom>
        </p:spPr>
        <p:txBody>
          <a:bodyPr wrap="none">
            <a:spAutoFit/>
          </a:bodyPr>
          <a:lstStyle/>
          <a:p>
            <a:pPr lvl="0"/>
            <a:r>
              <a:rPr lang="pt-BR" dirty="0">
                <a:solidFill>
                  <a:srgbClr val="0070C0"/>
                </a:solidFill>
              </a:rPr>
              <a:t>*norma de eficácia limitada</a:t>
            </a:r>
          </a:p>
        </p:txBody>
      </p:sp>
    </p:spTree>
    <p:extLst>
      <p:ext uri="{BB962C8B-B14F-4D97-AF65-F5344CB8AC3E}">
        <p14:creationId xmlns:p14="http://schemas.microsoft.com/office/powerpoint/2010/main" val="424117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SV 33, STF X PEC 06/2019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582776"/>
          </a:xfrm>
        </p:spPr>
        <p:txBody>
          <a:bodyPr>
            <a:noAutofit/>
          </a:bodyPr>
          <a:lstStyle/>
          <a:p>
            <a:pPr algn="just"/>
            <a:r>
              <a:rPr lang="pt-BR" sz="1800" dirty="0"/>
              <a:t>Art. 10. Até que entre em vigor lei federal que discipline os benefícios do regime próprio de previdência social dos servidores da União, aplica-se o disposto neste artigo.</a:t>
            </a:r>
          </a:p>
          <a:p>
            <a:pPr algn="just"/>
            <a:r>
              <a:rPr lang="pt-BR" sz="1800" dirty="0"/>
              <a:t>§ 2º Os servidores públicos federais com direito a idade mínima ou tempo de contribuição distintos da regra geral para concessão de aposentadoria, na forma dos §§ 4º-B, 4º-C e 5º do art. 40 da Constituição Federal, poderão se aposentar, observados os seguintes requisitos:</a:t>
            </a:r>
          </a:p>
          <a:p>
            <a:pPr algn="just"/>
            <a:r>
              <a:rPr lang="pt-BR" sz="1800" dirty="0"/>
              <a:t>I - </a:t>
            </a:r>
            <a:r>
              <a:rPr lang="pt-BR" sz="1800" dirty="0">
                <a:solidFill>
                  <a:srgbClr val="0070C0"/>
                </a:solidFill>
              </a:rPr>
              <a:t>o policial civil</a:t>
            </a:r>
            <a:r>
              <a:rPr lang="pt-BR" sz="1800" dirty="0"/>
              <a:t> do órgão a que se refere o inciso XIV do caput do art. 21 da Constituição Federal, o policial dos órgãos a que se referem o inciso IV do caput do art. 51, o inciso XIII do caput do art. 52 e os incisos I a III do caput do art. 144 da Constituição Federal e os ocupantes dos cargos de </a:t>
            </a:r>
            <a:r>
              <a:rPr lang="pt-BR" sz="1800" dirty="0">
                <a:solidFill>
                  <a:srgbClr val="0070C0"/>
                </a:solidFill>
              </a:rPr>
              <a:t>agente federal penitenciário ou socioeducativo</a:t>
            </a:r>
            <a:r>
              <a:rPr lang="pt-BR" sz="1800" dirty="0"/>
              <a:t>, aos cinquenta e cinco anos de idade, trinta anos de contribuição e vinte e cinco anos de efetivo exercício em cargo destas carreiras, para ambos os sexos;</a:t>
            </a:r>
          </a:p>
          <a:p>
            <a:pPr algn="just"/>
            <a:r>
              <a:rPr lang="pt-BR" sz="1800" dirty="0"/>
              <a:t>II - o servidor público federal cujas </a:t>
            </a:r>
            <a:r>
              <a:rPr lang="pt-BR" sz="1800" dirty="0">
                <a:solidFill>
                  <a:srgbClr val="0070C0"/>
                </a:solidFill>
              </a:rPr>
              <a:t>atividades sejam exercidas com efetiva exposição a agentes nocivos químicos, físicos e biológicos prejudiciais à saúde</a:t>
            </a:r>
            <a:r>
              <a:rPr lang="pt-BR" sz="1800" dirty="0"/>
              <a:t>, ou associação destes agentes, </a:t>
            </a:r>
            <a:r>
              <a:rPr lang="pt-BR" sz="1800" dirty="0">
                <a:solidFill>
                  <a:srgbClr val="0070C0"/>
                </a:solidFill>
              </a:rPr>
              <a:t>vedado</a:t>
            </a:r>
            <a:r>
              <a:rPr lang="pt-BR" sz="1800" dirty="0"/>
              <a:t>s a caracterização por categoria profissional ou ocupação e </a:t>
            </a:r>
            <a:r>
              <a:rPr lang="pt-BR" sz="1800" dirty="0">
                <a:solidFill>
                  <a:srgbClr val="0070C0"/>
                </a:solidFill>
              </a:rPr>
              <a:t>o enquadramento por periculosidade</a:t>
            </a:r>
            <a:r>
              <a:rPr lang="pt-BR" sz="1800" dirty="0"/>
              <a:t>, aos sessenta anos de idade, vinte e cinco anos de efetiva exposição e contribuição, dez anos de efetivo exercício de serviço público e cinco anos no cargo efetivo em que for concedida a aposentadoria; </a:t>
            </a:r>
          </a:p>
          <a:p>
            <a:pPr algn="just"/>
            <a:endParaRPr lang="pt-BR" sz="1800" dirty="0"/>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3279064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SV 33, STF X PEC 06/2019</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582776"/>
          </a:xfrm>
        </p:spPr>
        <p:txBody>
          <a:bodyPr>
            <a:noAutofit/>
          </a:bodyPr>
          <a:lstStyle/>
          <a:p>
            <a:r>
              <a:rPr lang="pt-BR" sz="1800" dirty="0"/>
              <a:t>Art. 10 (...)</a:t>
            </a:r>
          </a:p>
          <a:p>
            <a:pPr algn="just"/>
            <a:r>
              <a:rPr lang="pt-BR" sz="2400" dirty="0"/>
              <a:t>III - o titular do cargo federal de </a:t>
            </a:r>
            <a:r>
              <a:rPr lang="pt-BR" sz="2400" dirty="0">
                <a:solidFill>
                  <a:srgbClr val="0070C0"/>
                </a:solidFill>
              </a:rPr>
              <a:t>professor,</a:t>
            </a:r>
            <a:r>
              <a:rPr lang="pt-BR" sz="2400" dirty="0"/>
              <a:t> aos sessenta anos de idade, se homem, aos cinquenta e sete anos, se mulher, vinte e cinco anos de contribuição exclusivamente em efetivo exercício das funções de magistério na educação infantil e no ensino fundamental e médio, dez anos de efetivo exercício de serviço público e cinco anos no cargo efetivo em que for concedida a aposentadoria, para ambos os sexos. </a:t>
            </a:r>
          </a:p>
          <a:p>
            <a:pPr algn="just"/>
            <a:r>
              <a:rPr lang="pt-BR" sz="2400" dirty="0"/>
              <a:t>§ 3º A aposentadoria a que se refere o § 4º-C do art. 40 da Constituição Federal observará adicionalmente as condições e os requisitos estabelecidos para o Regime Geral de Previdência Social, naquilo em que não conflitarem com as regras específicas aplicáveis ao regime próprio de previdência social da União, vedada a conversão de tempo especial em comum. </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4042053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656699"/>
          </a:xfrm>
        </p:spPr>
        <p:txBody>
          <a:bodyPr>
            <a:normAutofit/>
          </a:bodyPr>
          <a:lstStyle/>
          <a:p>
            <a:pPr marL="0" indent="0" algn="just">
              <a:spcBef>
                <a:spcPts val="0"/>
              </a:spcBef>
              <a:spcAft>
                <a:spcPts val="0"/>
              </a:spcAft>
              <a:buNone/>
            </a:pPr>
            <a:r>
              <a:rPr lang="pt-BR" sz="2400" b="1" dirty="0">
                <a:latin typeface="Times New Roman" panose="02020603050405020304" pitchFamily="18" charset="0"/>
                <a:cs typeface="Times New Roman" panose="02020603050405020304" pitchFamily="18" charset="0"/>
              </a:rPr>
              <a:t>Incluído pela Emenda Constitucional nº 45, de 2004</a:t>
            </a:r>
          </a:p>
          <a:p>
            <a:pPr marL="0" indent="0" algn="just">
              <a:spcBef>
                <a:spcPts val="0"/>
              </a:spcBef>
              <a:spcAft>
                <a:spcPts val="0"/>
              </a:spcAft>
              <a:buNone/>
            </a:pPr>
            <a:endParaRPr lang="pt-BR" sz="2400"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pt-BR" sz="2400" dirty="0">
                <a:latin typeface="Times New Roman" panose="02020603050405020304" pitchFamily="18" charset="0"/>
                <a:cs typeface="Times New Roman" panose="02020603050405020304" pitchFamily="18" charset="0"/>
              </a:rPr>
              <a:t>Art. 102. Compete ao Supremo Tribunal Federal, precipuamente, a guarda da constituição, cabendo-lhe: </a:t>
            </a:r>
          </a:p>
          <a:p>
            <a:pPr marL="0" indent="0" algn="just">
              <a:spcBef>
                <a:spcPts val="0"/>
              </a:spcBef>
              <a:spcAft>
                <a:spcPts val="0"/>
              </a:spcAft>
              <a:buNone/>
            </a:pPr>
            <a:endParaRPr lang="pt-BR" sz="2400"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pt-BR" sz="2400" dirty="0">
                <a:latin typeface="Times New Roman" panose="02020603050405020304" pitchFamily="18" charset="0"/>
                <a:cs typeface="Times New Roman" panose="02020603050405020304" pitchFamily="18" charset="0"/>
              </a:rPr>
              <a:t>(...)</a:t>
            </a:r>
          </a:p>
          <a:p>
            <a:pPr marL="0" indent="0" algn="just">
              <a:spcBef>
                <a:spcPts val="0"/>
              </a:spcBef>
              <a:spcAft>
                <a:spcPts val="0"/>
              </a:spcAft>
              <a:buNone/>
            </a:pPr>
            <a:endParaRPr lang="pt-BR" sz="2400"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pt-BR" sz="2400" dirty="0">
                <a:latin typeface="Times New Roman" panose="02020603050405020304" pitchFamily="18" charset="0"/>
                <a:cs typeface="Times New Roman" panose="02020603050405020304" pitchFamily="18" charset="0"/>
              </a:rPr>
              <a:t>§ 3º No recurso extraordinário o recorrente deverá demonstrar a </a:t>
            </a:r>
            <a:r>
              <a:rPr lang="pt-BR" sz="2400" b="1" dirty="0">
                <a:solidFill>
                  <a:srgbClr val="0070C0"/>
                </a:solidFill>
                <a:latin typeface="Times New Roman" panose="02020603050405020304" pitchFamily="18" charset="0"/>
                <a:cs typeface="Times New Roman" panose="02020603050405020304" pitchFamily="18" charset="0"/>
              </a:rPr>
              <a:t>repercussão geral </a:t>
            </a:r>
            <a:r>
              <a:rPr lang="pt-BR" sz="2400" dirty="0">
                <a:latin typeface="Times New Roman" panose="02020603050405020304" pitchFamily="18" charset="0"/>
                <a:cs typeface="Times New Roman" panose="02020603050405020304" pitchFamily="18" charset="0"/>
              </a:rPr>
              <a:t>das questões constitucionais discutidas no caso, nos termos da lei, a fim de que o Tribunal examine a admissão do recurso, somente podendo recusá-lo pela manifestação de dois terços de seus membros. </a:t>
            </a:r>
          </a:p>
          <a:p>
            <a:pPr marL="0" indent="0" algn="just">
              <a:spcBef>
                <a:spcPts val="0"/>
              </a:spcBef>
              <a:spcAft>
                <a:spcPts val="0"/>
              </a:spcAft>
              <a:buNone/>
            </a:pPr>
            <a:endParaRPr lang="pt-BR" sz="2400"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pt-BR" sz="2400" dirty="0">
                <a:solidFill>
                  <a:schemeClr val="tx1">
                    <a:lumMod val="50000"/>
                    <a:lumOff val="50000"/>
                  </a:schemeClr>
                </a:solidFill>
                <a:latin typeface="Times New Roman" panose="02020603050405020304" pitchFamily="18" charset="0"/>
                <a:cs typeface="Times New Roman" panose="02020603050405020304" pitchFamily="18" charset="0"/>
              </a:rPr>
              <a:t>CPC – </a:t>
            </a:r>
            <a:r>
              <a:rPr lang="pt-BR" sz="2400" dirty="0" err="1">
                <a:solidFill>
                  <a:schemeClr val="tx1">
                    <a:lumMod val="50000"/>
                    <a:lumOff val="50000"/>
                  </a:schemeClr>
                </a:solidFill>
                <a:latin typeface="Times New Roman" panose="02020603050405020304" pitchFamily="18" charset="0"/>
                <a:cs typeface="Times New Roman" panose="02020603050405020304" pitchFamily="18" charset="0"/>
              </a:rPr>
              <a:t>Arts</a:t>
            </a:r>
            <a:r>
              <a:rPr lang="pt-BR" sz="2400" dirty="0">
                <a:solidFill>
                  <a:schemeClr val="tx1">
                    <a:lumMod val="50000"/>
                    <a:lumOff val="50000"/>
                  </a:schemeClr>
                </a:solidFill>
                <a:latin typeface="Times New Roman" panose="02020603050405020304" pitchFamily="18" charset="0"/>
                <a:cs typeface="Times New Roman" panose="02020603050405020304" pitchFamily="18" charset="0"/>
              </a:rPr>
              <a:t>. 1.030 a 1.042</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451193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0D188-5683-4364-AF15-01A09D50B17D}"/>
              </a:ext>
            </a:extLst>
          </p:cNvPr>
          <p:cNvSpPr>
            <a:spLocks noGrp="1"/>
          </p:cNvSpPr>
          <p:nvPr>
            <p:ph type="title"/>
          </p:nvPr>
        </p:nvSpPr>
        <p:spPr>
          <a:xfrm>
            <a:off x="1097280" y="355568"/>
            <a:ext cx="7233920" cy="1381792"/>
          </a:xfrm>
        </p:spPr>
        <p:txBody>
          <a:bodyPr>
            <a:normAutofit/>
          </a:bodyPr>
          <a:lstStyle/>
          <a:p>
            <a:r>
              <a:rPr lang="pt-BR" dirty="0"/>
              <a:t>Teses de </a:t>
            </a:r>
            <a:br>
              <a:rPr lang="pt-BR" dirty="0"/>
            </a:br>
            <a:r>
              <a:rPr lang="pt-BR" dirty="0"/>
              <a:t>Repercussão Geral</a:t>
            </a:r>
          </a:p>
        </p:txBody>
      </p:sp>
      <p:sp>
        <p:nvSpPr>
          <p:cNvPr id="3" name="Espaço Reservado para Conteúdo 2">
            <a:extLst>
              <a:ext uri="{FF2B5EF4-FFF2-40B4-BE49-F238E27FC236}">
                <a16:creationId xmlns:a16="http://schemas.microsoft.com/office/drawing/2014/main" id="{25C1814D-14EC-441D-AB5D-70E3E2CF26D6}"/>
              </a:ext>
            </a:extLst>
          </p:cNvPr>
          <p:cNvSpPr>
            <a:spLocks noGrp="1"/>
          </p:cNvSpPr>
          <p:nvPr>
            <p:ph idx="1"/>
          </p:nvPr>
        </p:nvSpPr>
        <p:spPr>
          <a:xfrm>
            <a:off x="1219200" y="1845733"/>
            <a:ext cx="9936480" cy="4656699"/>
          </a:xfrm>
        </p:spPr>
        <p:txBody>
          <a:bodyPr>
            <a:normAutofit fontScale="77500" lnSpcReduction="20000"/>
          </a:bodyPr>
          <a:lstStyle/>
          <a:p>
            <a:pPr marL="0" indent="0" algn="just">
              <a:spcBef>
                <a:spcPts val="0"/>
              </a:spcBef>
              <a:spcAft>
                <a:spcPts val="0"/>
              </a:spcAft>
              <a:buNone/>
            </a:pPr>
            <a:r>
              <a:rPr lang="pt-BR" sz="2400" dirty="0">
                <a:latin typeface="Times New Roman" panose="02020603050405020304" pitchFamily="18" charset="0"/>
                <a:cs typeface="Times New Roman" panose="02020603050405020304" pitchFamily="18" charset="0"/>
              </a:rPr>
              <a:t>TEMA 313 - </a:t>
            </a:r>
            <a:r>
              <a:rPr lang="pt-BR" sz="2400" dirty="0">
                <a:solidFill>
                  <a:srgbClr val="0070C0"/>
                </a:solidFill>
                <a:latin typeface="Times New Roman" panose="02020603050405020304" pitchFamily="18" charset="0"/>
                <a:cs typeface="Times New Roman" panose="02020603050405020304" pitchFamily="18" charset="0"/>
              </a:rPr>
              <a:t>RE 626489 </a:t>
            </a:r>
          </a:p>
          <a:p>
            <a:pPr marL="0" indent="0" algn="just">
              <a:lnSpc>
                <a:spcPct val="100000"/>
              </a:lnSpc>
              <a:spcBef>
                <a:spcPts val="0"/>
              </a:spcBef>
              <a:spcAft>
                <a:spcPts val="0"/>
              </a:spcAft>
              <a:buNone/>
            </a:pPr>
            <a:r>
              <a:rPr lang="pt-BR" sz="2400" dirty="0">
                <a:latin typeface="Times New Roman" panose="02020603050405020304" pitchFamily="18" charset="0"/>
                <a:cs typeface="Times New Roman" panose="02020603050405020304" pitchFamily="18" charset="0"/>
              </a:rPr>
              <a:t>I – Inexiste prazo decadencial para a concessão inicial do benefício previdenciário;</a:t>
            </a:r>
          </a:p>
          <a:p>
            <a:pPr marL="0" indent="0" algn="just">
              <a:lnSpc>
                <a:spcPct val="100000"/>
              </a:lnSpc>
              <a:spcBef>
                <a:spcPts val="0"/>
              </a:spcBef>
              <a:spcAft>
                <a:spcPts val="0"/>
              </a:spcAft>
              <a:buNone/>
            </a:pPr>
            <a:r>
              <a:rPr lang="pt-BR" sz="2400" dirty="0">
                <a:latin typeface="Times New Roman" panose="02020603050405020304" pitchFamily="18" charset="0"/>
                <a:cs typeface="Times New Roman" panose="02020603050405020304" pitchFamily="18" charset="0"/>
              </a:rPr>
              <a:t>II – Aplica-se o prazo decadencial de dez anos para a revisão de benefícios concedidos, inclusive os anteriores ao advento da Medida Provisória 1.523/1997, hipótese em que a contagem do prazo deve iniciar-se em 1º de agosto de 1997.</a:t>
            </a:r>
          </a:p>
          <a:p>
            <a:pPr marL="0" indent="0" algn="just">
              <a:lnSpc>
                <a:spcPct val="100000"/>
              </a:lnSpc>
              <a:spcBef>
                <a:spcPts val="0"/>
              </a:spcBef>
              <a:spcAft>
                <a:spcPts val="0"/>
              </a:spcAft>
              <a:buNone/>
            </a:pPr>
            <a:endParaRPr lang="pt-BR"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spcAft>
                <a:spcPts val="0"/>
              </a:spcAft>
              <a:buNone/>
            </a:pPr>
            <a:r>
              <a:rPr lang="pt-BR" sz="2400" dirty="0">
                <a:latin typeface="Times New Roman" panose="02020603050405020304" pitchFamily="18" charset="0"/>
                <a:cs typeface="Times New Roman" panose="02020603050405020304" pitchFamily="18" charset="0"/>
              </a:rPr>
              <a:t>Lei n.º 8.213/91 – </a:t>
            </a:r>
            <a:r>
              <a:rPr lang="pt-BR" sz="2400" dirty="0">
                <a:solidFill>
                  <a:srgbClr val="0070C0"/>
                </a:solidFill>
                <a:latin typeface="Times New Roman" panose="02020603050405020304" pitchFamily="18" charset="0"/>
                <a:cs typeface="Times New Roman" panose="02020603050405020304" pitchFamily="18" charset="0"/>
              </a:rPr>
              <a:t>(Redação/Inclusão dada pela Lei nº 13.846, de 2019)</a:t>
            </a:r>
            <a:endParaRPr lang="pt-BR"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spcAft>
                <a:spcPts val="0"/>
              </a:spcAft>
              <a:buNone/>
            </a:pPr>
            <a:r>
              <a:rPr lang="pt-BR" sz="2400" dirty="0">
                <a:latin typeface="Times New Roman" panose="02020603050405020304" pitchFamily="18" charset="0"/>
                <a:cs typeface="Times New Roman" panose="02020603050405020304" pitchFamily="18" charset="0"/>
              </a:rPr>
              <a:t>Art. 103.  O prazo de decadência do direito ou da ação do segurado ou beneficiário para a revisão do ato de concessão, indeferimento, cancelamento ou cessação de benefício e do ato de deferimento, indeferimento ou não concessão de revisão de benefício é de 10 (dez) anos, contado:</a:t>
            </a:r>
            <a:endParaRPr lang="pt-BR" sz="2400" dirty="0">
              <a:solidFill>
                <a:srgbClr val="0070C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spcAft>
                <a:spcPts val="0"/>
              </a:spcAft>
              <a:buNone/>
            </a:pPr>
            <a:r>
              <a:rPr lang="pt-BR" sz="2400" dirty="0">
                <a:latin typeface="Times New Roman" panose="02020603050405020304" pitchFamily="18" charset="0"/>
                <a:cs typeface="Times New Roman" panose="02020603050405020304" pitchFamily="18" charset="0"/>
              </a:rPr>
              <a:t>I - do dia primeiro do mês subsequente ao do recebimento da primeira prestação ou da data em que a prestação deveria ter sido paga com o valor revisto; ou</a:t>
            </a:r>
          </a:p>
          <a:p>
            <a:pPr marL="0" indent="0" algn="just">
              <a:lnSpc>
                <a:spcPct val="100000"/>
              </a:lnSpc>
              <a:spcBef>
                <a:spcPts val="0"/>
              </a:spcBef>
              <a:spcAft>
                <a:spcPts val="0"/>
              </a:spcAft>
              <a:buNone/>
            </a:pPr>
            <a:r>
              <a:rPr lang="pt-BR" sz="2400" dirty="0">
                <a:latin typeface="Times New Roman" panose="02020603050405020304" pitchFamily="18" charset="0"/>
                <a:cs typeface="Times New Roman" panose="02020603050405020304" pitchFamily="18" charset="0"/>
              </a:rPr>
              <a:t>II - do dia em que o segurado tomar conhecimento da decisão de indeferimento, cancelamento ou cessação do seu pedido de benefício ou da decisão de deferimento ou indeferimento de revisão de benefício, no âmbito administrativo. </a:t>
            </a:r>
          </a:p>
          <a:p>
            <a:pPr marL="0" indent="0" algn="just">
              <a:lnSpc>
                <a:spcPct val="100000"/>
              </a:lnSpc>
              <a:spcBef>
                <a:spcPts val="0"/>
              </a:spcBef>
              <a:spcAft>
                <a:spcPts val="0"/>
              </a:spcAft>
              <a:buNone/>
            </a:pPr>
            <a:r>
              <a:rPr lang="pt-BR" sz="2400" dirty="0">
                <a:solidFill>
                  <a:schemeClr val="tx1">
                    <a:lumMod val="50000"/>
                    <a:lumOff val="50000"/>
                  </a:schemeClr>
                </a:solidFill>
                <a:latin typeface="Times New Roman" panose="02020603050405020304" pitchFamily="18" charset="0"/>
                <a:cs typeface="Times New Roman" panose="02020603050405020304" pitchFamily="18" charset="0"/>
              </a:rPr>
              <a:t>Parágrafo único. Prescreve em cinco anos, a contar da data em que deveriam ter sido pagas, toda e qualquer ação para haver prestações vencidas ou quaisquer restituições ou diferenças devidas pela Previdência Social, salvo o direito dos menores, incapazes e ausentes, na forma do Código Civil. </a:t>
            </a:r>
            <a:r>
              <a:rPr lang="pt-BR" sz="2400" dirty="0">
                <a:solidFill>
                  <a:srgbClr val="0070C0"/>
                </a:solidFill>
                <a:latin typeface="Times New Roman" panose="02020603050405020304" pitchFamily="18" charset="0"/>
                <a:cs typeface="Times New Roman" panose="02020603050405020304" pitchFamily="18" charset="0"/>
              </a:rPr>
              <a:t>(Incluído pela Lei nº 9.528, de 1997)</a:t>
            </a:r>
          </a:p>
        </p:txBody>
      </p:sp>
      <p:pic>
        <p:nvPicPr>
          <p:cNvPr id="5" name="Imagem 4">
            <a:extLst>
              <a:ext uri="{FF2B5EF4-FFF2-40B4-BE49-F238E27FC236}">
                <a16:creationId xmlns:a16="http://schemas.microsoft.com/office/drawing/2014/main" id="{0CB5D06C-4E5A-4148-A9EA-1D1CC0A55B38}"/>
              </a:ext>
            </a:extLst>
          </p:cNvPr>
          <p:cNvPicPr>
            <a:picLocks noChangeAspect="1"/>
          </p:cNvPicPr>
          <p:nvPr/>
        </p:nvPicPr>
        <p:blipFill>
          <a:blip r:embed="rId2"/>
          <a:stretch>
            <a:fillRect/>
          </a:stretch>
        </p:blipFill>
        <p:spPr>
          <a:xfrm>
            <a:off x="8496300" y="298010"/>
            <a:ext cx="3390899" cy="1381792"/>
          </a:xfrm>
          <a:prstGeom prst="rect">
            <a:avLst/>
          </a:prstGeom>
        </p:spPr>
      </p:pic>
    </p:spTree>
    <p:extLst>
      <p:ext uri="{BB962C8B-B14F-4D97-AF65-F5344CB8AC3E}">
        <p14:creationId xmlns:p14="http://schemas.microsoft.com/office/powerpoint/2010/main" val="287825812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Retrospectiva">
  <a:themeElements>
    <a:clrScheme name="Personalizada 2">
      <a:dk1>
        <a:sysClr val="windowText" lastClr="000000"/>
      </a:dk1>
      <a:lt1>
        <a:sysClr val="window" lastClr="FFFFFF"/>
      </a:lt1>
      <a:dk2>
        <a:srgbClr val="696464"/>
      </a:dk2>
      <a:lt2>
        <a:srgbClr val="E9E5DC"/>
      </a:lt2>
      <a:accent1>
        <a:srgbClr val="C6413E"/>
      </a:accent1>
      <a:accent2>
        <a:srgbClr val="0C0C0C"/>
      </a:accent2>
      <a:accent3>
        <a:srgbClr val="D8D8D8"/>
      </a:accent3>
      <a:accent4>
        <a:srgbClr val="BFBFBF"/>
      </a:accent4>
      <a:accent5>
        <a:srgbClr val="918485"/>
      </a:accent5>
      <a:accent6>
        <a:srgbClr val="7F7F7F"/>
      </a:accent6>
      <a:hlink>
        <a:srgbClr val="CC9900"/>
      </a:hlink>
      <a:folHlink>
        <a:srgbClr val="96A9A9"/>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otalTime>305</TotalTime>
  <Words>1225</Words>
  <Application>Microsoft Office PowerPoint</Application>
  <PresentationFormat>Widescreen</PresentationFormat>
  <Paragraphs>126</Paragraphs>
  <Slides>20</Slides>
  <Notes>0</Notes>
  <HiddenSlides>0</HiddenSlides>
  <MMClips>0</MMClips>
  <ScaleCrop>false</ScaleCrop>
  <HeadingPairs>
    <vt:vector size="6" baseType="variant">
      <vt:variant>
        <vt:lpstr>Fontes usadas</vt:lpstr>
      </vt:variant>
      <vt:variant>
        <vt:i4>4</vt:i4>
      </vt:variant>
      <vt:variant>
        <vt:lpstr>Tema</vt:lpstr>
      </vt:variant>
      <vt:variant>
        <vt:i4>3</vt:i4>
      </vt:variant>
      <vt:variant>
        <vt:lpstr>Títulos de slides</vt:lpstr>
      </vt:variant>
      <vt:variant>
        <vt:i4>20</vt:i4>
      </vt:variant>
    </vt:vector>
  </HeadingPairs>
  <TitlesOfParts>
    <vt:vector size="27" baseType="lpstr">
      <vt:lpstr>Calibri</vt:lpstr>
      <vt:lpstr>Calibri Light</vt:lpstr>
      <vt:lpstr>Times New Roman</vt:lpstr>
      <vt:lpstr>Wingdings 2</vt:lpstr>
      <vt:lpstr>HDOfficeLightV0</vt:lpstr>
      <vt:lpstr>1_HDOfficeLightV0</vt:lpstr>
      <vt:lpstr>Retrospectiva</vt:lpstr>
      <vt:lpstr>Os reflexos da Nova Previdência na Jurisprudência Predominante</vt:lpstr>
      <vt:lpstr>Efeitos das  Decisões Judiciais</vt:lpstr>
      <vt:lpstr>Súmulas Vinculantes</vt:lpstr>
      <vt:lpstr>Súmulas Vinculantes  do STF</vt:lpstr>
      <vt:lpstr>SV 33, STF X PEC 06/2019</vt:lpstr>
      <vt:lpstr>SV 33, STF X PEC 06/2019</vt:lpstr>
      <vt:lpstr>SV 33, STF X PEC 06/2019</vt:lpstr>
      <vt:lpstr>Repercussão Geral</vt:lpstr>
      <vt:lpstr>Teses de  Repercussão Geral</vt:lpstr>
      <vt:lpstr>Teses de  Repercussão Geral</vt:lpstr>
      <vt:lpstr>Teses de  Repercussão Geral</vt:lpstr>
      <vt:lpstr>Teses de  Repercussão Geral</vt:lpstr>
      <vt:lpstr>Teses de  Repercussão Geral</vt:lpstr>
      <vt:lpstr>Teses de  Repercussão Geral</vt:lpstr>
      <vt:lpstr>Teses de  Repercussão Geral</vt:lpstr>
      <vt:lpstr>Teses de  Repercussão Geral</vt:lpstr>
      <vt:lpstr>Teses de  Repercussão Geral</vt:lpstr>
      <vt:lpstr>Teses de  Repercussão Geral</vt:lpstr>
      <vt:lpstr>Teses de  Repercussão Geral</vt:lpstr>
      <vt:lpstr>Obrigado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 reflexos da Nova Previdência na Jurisprudência Predominante</dc:title>
  <cp:lastModifiedBy>Douglas Figueiredo</cp:lastModifiedBy>
  <cp:revision>30</cp:revision>
  <dcterms:created xsi:type="dcterms:W3CDTF">2019-09-01T20:08:50Z</dcterms:created>
  <dcterms:modified xsi:type="dcterms:W3CDTF">2019-09-11T23:54:00Z</dcterms:modified>
</cp:coreProperties>
</file>