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9" r:id="rId1"/>
    <p:sldMasterId id="2147483851" r:id="rId2"/>
    <p:sldMasterId id="2147483941" r:id="rId3"/>
  </p:sldMasterIdLst>
  <p:sldIdLst>
    <p:sldId id="260" r:id="rId4"/>
    <p:sldId id="258" r:id="rId5"/>
    <p:sldId id="261" r:id="rId6"/>
    <p:sldId id="262" r:id="rId7"/>
    <p:sldId id="267" r:id="rId8"/>
    <p:sldId id="268" r:id="rId9"/>
    <p:sldId id="263" r:id="rId10"/>
    <p:sldId id="264" r:id="rId11"/>
    <p:sldId id="266" r:id="rId12"/>
    <p:sldId id="269" r:id="rId13"/>
    <p:sldId id="270" r:id="rId14"/>
    <p:sldId id="271" r:id="rId15"/>
    <p:sldId id="272" r:id="rId16"/>
    <p:sldId id="273" r:id="rId17"/>
    <p:sldId id="274" r:id="rId18"/>
    <p:sldId id="275" r:id="rId19"/>
    <p:sldId id="276" r:id="rId20"/>
    <p:sldId id="277" r:id="rId21"/>
    <p:sldId id="278" r:id="rId22"/>
    <p:sldId id="27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2" d="100"/>
          <a:sy n="62" d="100"/>
        </p:scale>
        <p:origin x="82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pt-BR"/>
              <a:t>Clique para editar o título Mestre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12/09/2019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14742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12/09/2019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496664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pt-BR"/>
              <a:t>Clique para editar o título Mestre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Date Placeholder 3"/>
          <p:cNvSpPr>
            <a:spLocks noGrp="1"/>
          </p:cNvSpPr>
          <p:nvPr>
            <p:ph type="dt" sz="half" idx="10"/>
          </p:nvPr>
        </p:nvSpPr>
        <p:spPr/>
        <p:txBody>
          <a:bodyPr/>
          <a:lstStyle/>
          <a:p>
            <a:fld id="{FC6AE276-4867-494C-B0C0-22B3116B9519}" type="datetimeFigureOut">
              <a:rPr lang="pt-BR" smtClean="0"/>
              <a:t>12/09/2019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30471310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pt-BR"/>
              <a:t>Clique para editar o título Mestre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12/09/2019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24027158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12/09/2019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3437372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pt-BR"/>
              <a:t>Clique para editar o título Mestre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FC6AE276-4867-494C-B0C0-22B3116B9519}" type="datetimeFigureOut">
              <a:rPr lang="pt-BR" smtClean="0"/>
              <a:t>12/09/2019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36360758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FC6AE276-4867-494C-B0C0-22B3116B9519}" type="datetimeFigureOut">
              <a:rPr lang="pt-BR" smtClean="0"/>
              <a:t>12/09/2019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26436517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mparaçã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845127" y="2507550"/>
            <a:ext cx="5156200" cy="3680525"/>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6172200" y="2507550"/>
            <a:ext cx="5181601" cy="3680525"/>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7" name="Date Placeholder 6"/>
          <p:cNvSpPr>
            <a:spLocks noGrp="1"/>
          </p:cNvSpPr>
          <p:nvPr>
            <p:ph type="dt" sz="half" idx="10"/>
          </p:nvPr>
        </p:nvSpPr>
        <p:spPr/>
        <p:txBody>
          <a:bodyPr/>
          <a:lstStyle/>
          <a:p>
            <a:fld id="{FC6AE276-4867-494C-B0C0-22B3116B9519}" type="datetimeFigureOut">
              <a:rPr lang="pt-BR" smtClean="0"/>
              <a:t>12/09/2019</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2FAF6727-6ABF-4709-9F05-2CDE6EA68994}" type="slidenum">
              <a:rPr lang="pt-BR" smtClean="0"/>
              <a:t>‹nº›</a:t>
            </a:fld>
            <a:endParaRPr lang="pt-BR"/>
          </a:p>
        </p:txBody>
      </p:sp>
      <p:sp>
        <p:nvSpPr>
          <p:cNvPr id="10" name="Title 9"/>
          <p:cNvSpPr>
            <a:spLocks noGrp="1"/>
          </p:cNvSpPr>
          <p:nvPr>
            <p:ph type="title"/>
          </p:nvPr>
        </p:nvSpPr>
        <p:spPr/>
        <p:txBody>
          <a:bodyPr/>
          <a:lstStyle/>
          <a:p>
            <a:r>
              <a:rPr lang="pt-BR"/>
              <a:t>Clique para editar o título Mestre</a:t>
            </a:r>
            <a:endParaRPr lang="en-US" dirty="0"/>
          </a:p>
        </p:txBody>
      </p:sp>
    </p:spTree>
    <p:extLst>
      <p:ext uri="{BB962C8B-B14F-4D97-AF65-F5344CB8AC3E}">
        <p14:creationId xmlns:p14="http://schemas.microsoft.com/office/powerpoint/2010/main" val="36323796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omente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C6AE276-4867-494C-B0C0-22B3116B9519}" type="datetimeFigureOut">
              <a:rPr lang="pt-BR" smtClean="0"/>
              <a:t>12/09/2019</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2FAF6727-6ABF-4709-9F05-2CDE6EA68994}" type="slidenum">
              <a:rPr lang="pt-BR" smtClean="0"/>
              <a:t>‹nº›</a:t>
            </a:fld>
            <a:endParaRPr lang="pt-BR"/>
          </a:p>
        </p:txBody>
      </p:sp>
      <p:sp>
        <p:nvSpPr>
          <p:cNvPr id="6" name="Title 5"/>
          <p:cNvSpPr>
            <a:spLocks noGrp="1"/>
          </p:cNvSpPr>
          <p:nvPr>
            <p:ph type="title"/>
          </p:nvPr>
        </p:nvSpPr>
        <p:spPr/>
        <p:txBody>
          <a:bodyPr/>
          <a:lstStyle/>
          <a:p>
            <a:r>
              <a:rPr lang="pt-BR"/>
              <a:t>Clique para editar o título Mestre</a:t>
            </a:r>
            <a:endParaRPr lang="en-US"/>
          </a:p>
        </p:txBody>
      </p:sp>
    </p:spTree>
    <p:extLst>
      <p:ext uri="{BB962C8B-B14F-4D97-AF65-F5344CB8AC3E}">
        <p14:creationId xmlns:p14="http://schemas.microsoft.com/office/powerpoint/2010/main" val="25813375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6AE276-4867-494C-B0C0-22B3116B9519}" type="datetimeFigureOut">
              <a:rPr lang="pt-BR" smtClean="0"/>
              <a:t>12/09/2019</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29815259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pt-BR"/>
              <a:t>Clique para editar o título Mestre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FC6AE276-4867-494C-B0C0-22B3116B9519}" type="datetimeFigureOut">
              <a:rPr lang="pt-BR" smtClean="0"/>
              <a:t>12/09/2019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1629323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12/09/2019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5197891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pt-BR"/>
              <a:t>Clique para editar o título Mestre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FC6AE276-4867-494C-B0C0-22B3116B9519}" type="datetimeFigureOut">
              <a:rPr lang="pt-BR" smtClean="0"/>
              <a:t>12/09/2019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33621238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12/09/2019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7148927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pt-BR"/>
              <a:t>Clique para editar o título Mestre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Date Placeholder 3"/>
          <p:cNvSpPr>
            <a:spLocks noGrp="1"/>
          </p:cNvSpPr>
          <p:nvPr>
            <p:ph type="dt" sz="half" idx="10"/>
          </p:nvPr>
        </p:nvSpPr>
        <p:spPr/>
        <p:txBody>
          <a:bodyPr/>
          <a:lstStyle/>
          <a:p>
            <a:fld id="{FC6AE276-4867-494C-B0C0-22B3116B9519}" type="datetimeFigureOut">
              <a:rPr lang="pt-BR" smtClean="0"/>
              <a:t>12/09/2019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8678414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pt-BR"/>
              <a:t>Clique para editar o título Mestre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12/09/2019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00872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12/09/2019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28034223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pt-BR"/>
              <a:t>Clique para editar o título Mestre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FC6AE276-4867-494C-B0C0-22B3116B9519}" type="datetimeFigureOut">
              <a:rPr lang="pt-BR" smtClean="0"/>
              <a:t>12/09/2019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23642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pt-BR"/>
              <a:t>Clique para editar o título Mestre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FC6AE276-4867-494C-B0C0-22B3116B9519}" type="datetimeFigureOut">
              <a:rPr lang="pt-BR" smtClean="0"/>
              <a:t>12/09/2019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22157725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1097280" y="2582334"/>
            <a:ext cx="4937760" cy="33782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6217920" y="2582334"/>
            <a:ext cx="4937760" cy="33782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FC6AE276-4867-494C-B0C0-22B3116B9519}" type="datetimeFigureOut">
              <a:rPr lang="pt-BR" smtClean="0"/>
              <a:t>12/09/2019</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318192977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FC6AE276-4867-494C-B0C0-22B3116B9519}" type="datetimeFigureOut">
              <a:rPr lang="pt-BR" smtClean="0"/>
              <a:t>12/09/2019</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273342673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C6AE276-4867-494C-B0C0-22B3116B9519}" type="datetimeFigureOut">
              <a:rPr lang="pt-BR" smtClean="0"/>
              <a:t>12/09/2019</a:t>
            </a:fld>
            <a:endParaRPr lang="pt-B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pt-BR"/>
          </a:p>
        </p:txBody>
      </p:sp>
      <p:sp>
        <p:nvSpPr>
          <p:cNvPr id="9" name="Slide Number Placeholder 8"/>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2282476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pt-BR"/>
              <a:t>Clique para editar o título Mestre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FC6AE276-4867-494C-B0C0-22B3116B9519}" type="datetimeFigureOut">
              <a:rPr lang="pt-BR" smtClean="0"/>
              <a:t>12/09/2019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293764829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pt-BR"/>
              <a:t>Clique para editar o título Mestre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C6AE276-4867-494C-B0C0-22B3116B9519}" type="datetimeFigureOut">
              <a:rPr lang="pt-BR" smtClean="0"/>
              <a:t>12/09/2019</a:t>
            </a:fld>
            <a:endParaRPr lang="pt-B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pt-B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FAF6727-6ABF-4709-9F05-2CDE6EA68994}" type="slidenum">
              <a:rPr lang="pt-BR" smtClean="0"/>
              <a:t>‹nº›</a:t>
            </a:fld>
            <a:endParaRPr lang="pt-BR"/>
          </a:p>
        </p:txBody>
      </p:sp>
    </p:spTree>
    <p:extLst>
      <p:ext uri="{BB962C8B-B14F-4D97-AF65-F5344CB8AC3E}">
        <p14:creationId xmlns:p14="http://schemas.microsoft.com/office/powerpoint/2010/main" val="6391720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FC6AE276-4867-494C-B0C0-22B3116B9519}" type="datetimeFigureOut">
              <a:rPr lang="pt-BR" smtClean="0"/>
              <a:t>12/09/2019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26279874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12/09/2019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199354852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Texto e Título Vertical">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12/09/2019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728404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FC6AE276-4867-494C-B0C0-22B3116B9519}" type="datetimeFigureOut">
              <a:rPr lang="pt-BR" smtClean="0"/>
              <a:t>12/09/2019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1340994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çã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845127" y="2507550"/>
            <a:ext cx="5156200" cy="3680525"/>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6172200" y="2507550"/>
            <a:ext cx="5181601" cy="3680525"/>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7" name="Date Placeholder 6"/>
          <p:cNvSpPr>
            <a:spLocks noGrp="1"/>
          </p:cNvSpPr>
          <p:nvPr>
            <p:ph type="dt" sz="half" idx="10"/>
          </p:nvPr>
        </p:nvSpPr>
        <p:spPr/>
        <p:txBody>
          <a:bodyPr/>
          <a:lstStyle/>
          <a:p>
            <a:fld id="{FC6AE276-4867-494C-B0C0-22B3116B9519}" type="datetimeFigureOut">
              <a:rPr lang="pt-BR" smtClean="0"/>
              <a:t>12/09/2019</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2FAF6727-6ABF-4709-9F05-2CDE6EA68994}" type="slidenum">
              <a:rPr lang="pt-BR" smtClean="0"/>
              <a:t>‹nº›</a:t>
            </a:fld>
            <a:endParaRPr lang="pt-BR"/>
          </a:p>
        </p:txBody>
      </p:sp>
      <p:sp>
        <p:nvSpPr>
          <p:cNvPr id="10" name="Title 9"/>
          <p:cNvSpPr>
            <a:spLocks noGrp="1"/>
          </p:cNvSpPr>
          <p:nvPr>
            <p:ph type="title"/>
          </p:nvPr>
        </p:nvSpPr>
        <p:spPr/>
        <p:txBody>
          <a:bodyPr/>
          <a:lstStyle/>
          <a:p>
            <a:r>
              <a:rPr lang="pt-BR"/>
              <a:t>Clique para editar o título Mestre</a:t>
            </a:r>
            <a:endParaRPr lang="en-US" dirty="0"/>
          </a:p>
        </p:txBody>
      </p:sp>
    </p:spTree>
    <p:extLst>
      <p:ext uri="{BB962C8B-B14F-4D97-AF65-F5344CB8AC3E}">
        <p14:creationId xmlns:p14="http://schemas.microsoft.com/office/powerpoint/2010/main" val="421858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omente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C6AE276-4867-494C-B0C0-22B3116B9519}" type="datetimeFigureOut">
              <a:rPr lang="pt-BR" smtClean="0"/>
              <a:t>12/09/2019</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2FAF6727-6ABF-4709-9F05-2CDE6EA68994}" type="slidenum">
              <a:rPr lang="pt-BR" smtClean="0"/>
              <a:t>‹nº›</a:t>
            </a:fld>
            <a:endParaRPr lang="pt-BR"/>
          </a:p>
        </p:txBody>
      </p:sp>
      <p:sp>
        <p:nvSpPr>
          <p:cNvPr id="6" name="Title 5"/>
          <p:cNvSpPr>
            <a:spLocks noGrp="1"/>
          </p:cNvSpPr>
          <p:nvPr>
            <p:ph type="title"/>
          </p:nvPr>
        </p:nvSpPr>
        <p:spPr/>
        <p:txBody>
          <a:bodyPr/>
          <a:lstStyle/>
          <a:p>
            <a:r>
              <a:rPr lang="pt-BR"/>
              <a:t>Clique para editar o título Mestre</a:t>
            </a:r>
            <a:endParaRPr lang="en-US"/>
          </a:p>
        </p:txBody>
      </p:sp>
    </p:spTree>
    <p:extLst>
      <p:ext uri="{BB962C8B-B14F-4D97-AF65-F5344CB8AC3E}">
        <p14:creationId xmlns:p14="http://schemas.microsoft.com/office/powerpoint/2010/main" val="1059117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6AE276-4867-494C-B0C0-22B3116B9519}" type="datetimeFigureOut">
              <a:rPr lang="pt-BR" smtClean="0"/>
              <a:t>12/09/2019</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562280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pt-BR"/>
              <a:t>Clique para editar o título Mestre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FC6AE276-4867-494C-B0C0-22B3116B9519}" type="datetimeFigureOut">
              <a:rPr lang="pt-BR" smtClean="0"/>
              <a:t>12/09/2019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662144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pt-BR"/>
              <a:t>Clique para editar o título Mestre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FC6AE276-4867-494C-B0C0-22B3116B9519}" type="datetimeFigureOut">
              <a:rPr lang="pt-BR" smtClean="0"/>
              <a:t>12/09/2019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1976162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FC6AE276-4867-494C-B0C0-22B3116B9519}" type="datetimeFigureOut">
              <a:rPr lang="pt-BR" smtClean="0"/>
              <a:t>12/09/2019</a:t>
            </a:fld>
            <a:endParaRPr lang="pt-B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pt-BR"/>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2FAF6727-6ABF-4709-9F05-2CDE6EA68994}" type="slidenum">
              <a:rPr lang="pt-BR" smtClean="0"/>
              <a:t>‹nº›</a:t>
            </a:fld>
            <a:endParaRPr lang="pt-BR"/>
          </a:p>
        </p:txBody>
      </p:sp>
    </p:spTree>
    <p:extLst>
      <p:ext uri="{BB962C8B-B14F-4D97-AF65-F5344CB8AC3E}">
        <p14:creationId xmlns:p14="http://schemas.microsoft.com/office/powerpoint/2010/main" val="3553322224"/>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FC6AE276-4867-494C-B0C0-22B3116B9519}" type="datetimeFigureOut">
              <a:rPr lang="pt-BR" smtClean="0"/>
              <a:t>12/09/2019</a:t>
            </a:fld>
            <a:endParaRPr lang="pt-B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pt-BR"/>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2FAF6727-6ABF-4709-9F05-2CDE6EA68994}" type="slidenum">
              <a:rPr lang="pt-BR" smtClean="0"/>
              <a:t>‹nº›</a:t>
            </a:fld>
            <a:endParaRPr lang="pt-BR"/>
          </a:p>
        </p:txBody>
      </p:sp>
    </p:spTree>
    <p:extLst>
      <p:ext uri="{BB962C8B-B14F-4D97-AF65-F5344CB8AC3E}">
        <p14:creationId xmlns:p14="http://schemas.microsoft.com/office/powerpoint/2010/main" val="127820042"/>
      </p:ext>
    </p:extLst>
  </p:cSld>
  <p:clrMap bg1="lt1" tx1="dk1" bg2="lt2" tx2="dk2" accent1="accent1" accent2="accent2" accent3="accent3" accent4="accent4" accent5="accent5" accent6="accent6" hlink="hlink" folHlink="folHlink"/>
  <p:sldLayoutIdLst>
    <p:sldLayoutId id="2147483852" r:id="rId1"/>
    <p:sldLayoutId id="2147483853" r:id="rId2"/>
    <p:sldLayoutId id="2147483854" r:id="rId3"/>
    <p:sldLayoutId id="2147483855" r:id="rId4"/>
    <p:sldLayoutId id="2147483856" r:id="rId5"/>
    <p:sldLayoutId id="2147483857" r:id="rId6"/>
    <p:sldLayoutId id="2147483858" r:id="rId7"/>
    <p:sldLayoutId id="2147483859" r:id="rId8"/>
    <p:sldLayoutId id="2147483860" r:id="rId9"/>
    <p:sldLayoutId id="2147483861" r:id="rId10"/>
    <p:sldLayoutId id="214748386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pt-BR"/>
              <a:t>Clique para editar o título Mestre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C6AE276-4867-494C-B0C0-22B3116B9519}" type="datetimeFigureOut">
              <a:rPr lang="pt-BR" smtClean="0"/>
              <a:t>12/09/2019</a:t>
            </a:fld>
            <a:endParaRPr lang="pt-B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pt-B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FAF6727-6ABF-4709-9F05-2CDE6EA68994}" type="slidenum">
              <a:rPr lang="pt-BR" smtClean="0"/>
              <a:t>‹nº›</a:t>
            </a:fld>
            <a:endParaRPr lang="pt-B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1640093"/>
      </p:ext>
    </p:extLst>
  </p:cSld>
  <p:clrMap bg1="lt1" tx1="dk1" bg2="lt2" tx2="dk2" accent1="accent1" accent2="accent2" accent3="accent3" accent4="accent4" accent5="accent5" accent6="accent6" hlink="hlink" folHlink="folHlink"/>
  <p:sldLayoutIdLst>
    <p:sldLayoutId id="2147483942" r:id="rId1"/>
    <p:sldLayoutId id="2147483943" r:id="rId2"/>
    <p:sldLayoutId id="2147483944" r:id="rId3"/>
    <p:sldLayoutId id="2147483945" r:id="rId4"/>
    <p:sldLayoutId id="2147483946" r:id="rId5"/>
    <p:sldLayoutId id="2147483947" r:id="rId6"/>
    <p:sldLayoutId id="2147483948" r:id="rId7"/>
    <p:sldLayoutId id="2147483949" r:id="rId8"/>
    <p:sldLayoutId id="2147483950" r:id="rId9"/>
    <p:sldLayoutId id="2147483951" r:id="rId10"/>
    <p:sldLayoutId id="2147483952"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297EE1-F27F-4905-BB20-FD751D9D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FE6C99F4-1109-472B-9783-C602AC00F5FE}"/>
              </a:ext>
            </a:extLst>
          </p:cNvPr>
          <p:cNvSpPr>
            <a:spLocks noGrp="1"/>
          </p:cNvSpPr>
          <p:nvPr>
            <p:ph type="ctrTitle"/>
          </p:nvPr>
        </p:nvSpPr>
        <p:spPr>
          <a:xfrm>
            <a:off x="638423" y="3766457"/>
            <a:ext cx="10909073" cy="1654629"/>
          </a:xfrm>
        </p:spPr>
        <p:txBody>
          <a:bodyPr>
            <a:normAutofit fontScale="90000"/>
          </a:bodyPr>
          <a:lstStyle/>
          <a:p>
            <a:pPr algn="ctr"/>
            <a:r>
              <a:rPr lang="pt-BR" sz="6000" dirty="0"/>
              <a:t>NOVAS REGRAS DE APOSENTADORIA</a:t>
            </a:r>
            <a:br>
              <a:rPr lang="pt-BR" sz="6000" dirty="0"/>
            </a:br>
            <a:r>
              <a:rPr lang="pt-BR" sz="6000" dirty="0"/>
              <a:t>Alex Sertão</a:t>
            </a:r>
          </a:p>
        </p:txBody>
      </p:sp>
      <p:sp>
        <p:nvSpPr>
          <p:cNvPr id="3" name="Subtítulo 2">
            <a:extLst>
              <a:ext uri="{FF2B5EF4-FFF2-40B4-BE49-F238E27FC236}">
                <a16:creationId xmlns:a16="http://schemas.microsoft.com/office/drawing/2014/main" id="{751B20A1-F229-45B7-AF5A-38A6F7AD140C}"/>
              </a:ext>
            </a:extLst>
          </p:cNvPr>
          <p:cNvSpPr>
            <a:spLocks noGrp="1"/>
          </p:cNvSpPr>
          <p:nvPr>
            <p:ph type="subTitle" idx="1"/>
          </p:nvPr>
        </p:nvSpPr>
        <p:spPr>
          <a:xfrm>
            <a:off x="1281474" y="5496089"/>
            <a:ext cx="9622971" cy="771743"/>
          </a:xfrm>
        </p:spPr>
        <p:txBody>
          <a:bodyPr>
            <a:normAutofit/>
          </a:bodyPr>
          <a:lstStyle/>
          <a:p>
            <a:pPr algn="ctr"/>
            <a:r>
              <a:rPr lang="pt-BR" sz="2000">
                <a:solidFill>
                  <a:schemeClr val="tx1">
                    <a:lumMod val="85000"/>
                    <a:lumOff val="15000"/>
                  </a:schemeClr>
                </a:solidFill>
              </a:rPr>
              <a:t>PALESTRANTE PALESTRANTE PALESTRANTE PALESTRANTE PALESTRANTE PALESTRANTE PALESTRANTE PALESTRANTE </a:t>
            </a:r>
          </a:p>
        </p:txBody>
      </p:sp>
      <p:pic>
        <p:nvPicPr>
          <p:cNvPr id="4" name="Imagem 3">
            <a:extLst>
              <a:ext uri="{FF2B5EF4-FFF2-40B4-BE49-F238E27FC236}">
                <a16:creationId xmlns:a16="http://schemas.microsoft.com/office/drawing/2014/main" id="{9396E07D-C712-4B7B-8958-0550A3B7D9F9}"/>
              </a:ext>
            </a:extLst>
          </p:cNvPr>
          <p:cNvPicPr>
            <a:picLocks noChangeAspect="1"/>
          </p:cNvPicPr>
          <p:nvPr/>
        </p:nvPicPr>
        <p:blipFill>
          <a:blip r:embed="rId2"/>
          <a:stretch>
            <a:fillRect/>
          </a:stretch>
        </p:blipFill>
        <p:spPr>
          <a:xfrm>
            <a:off x="3014195" y="932016"/>
            <a:ext cx="6150946" cy="2506511"/>
          </a:xfrm>
          <a:prstGeom prst="rect">
            <a:avLst/>
          </a:prstGeom>
        </p:spPr>
      </p:pic>
      <p:cxnSp>
        <p:nvCxnSpPr>
          <p:cNvPr id="11" name="Straight Connector 10">
            <a:extLst>
              <a:ext uri="{FF2B5EF4-FFF2-40B4-BE49-F238E27FC236}">
                <a16:creationId xmlns:a16="http://schemas.microsoft.com/office/drawing/2014/main" id="{12971FE3-2302-4172-9AB1-5A82826F812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35159" y="5433708"/>
            <a:ext cx="105156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AB10AF3-028D-41BB-9535-0F48BCD436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B50352C9-B52B-4CF1-8D8F-43426EFA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85944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304801" y="298010"/>
            <a:ext cx="8026399" cy="1439350"/>
          </a:xfrm>
        </p:spPr>
        <p:txBody>
          <a:bodyPr>
            <a:normAutofit/>
          </a:bodyPr>
          <a:lstStyle/>
          <a:p>
            <a:r>
              <a:rPr lang="pt-BR" sz="3600" dirty="0"/>
              <a:t>DEFINIÇÃO DE REMUNERAÇÃO DO CARGO EFETIVO (art. 15 da PEC Paralela)</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267128" y="1845734"/>
            <a:ext cx="11496782" cy="4023360"/>
          </a:xfrm>
        </p:spPr>
        <p:txBody>
          <a:bodyPr>
            <a:noAutofit/>
          </a:bodyPr>
          <a:lstStyle/>
          <a:p>
            <a:r>
              <a:rPr lang="pt-BR" sz="2500" dirty="0"/>
              <a:t>Art. 15. Considera-se remuneração do servidor público no cargo efetivo, para fins de cálculo dos proventos de aposentadoria </a:t>
            </a:r>
            <a:r>
              <a:rPr lang="pt-BR" sz="2500" dirty="0">
                <a:solidFill>
                  <a:srgbClr val="FF0000"/>
                </a:solidFill>
              </a:rPr>
              <a:t>o valor constituído pelo subsídio, pelo vencimento e pelas vantagens pecuniárias permanentes do cargo, estabelecidos em lei de cada ente federativo, acrescidos dos adicionais de caráter individual e das vantagens pessoais permanentes</a:t>
            </a:r>
            <a:r>
              <a:rPr lang="pt-BR" sz="2500" dirty="0"/>
              <a:t>, e observando que </a:t>
            </a:r>
            <a:r>
              <a:rPr lang="pt-BR" sz="2500" dirty="0">
                <a:solidFill>
                  <a:srgbClr val="FF0000"/>
                </a:solidFill>
              </a:rPr>
              <a:t>se as vantagens pecuniárias permanentes forem variáveis, por estarem vinculadas a indicadores de desempenho, produtividade ou situação similar, o valor dessas vantagens integrará o cálculo da remuneração do servidor público no cargo efetivo, estabelecido pela média aritmética simples do indicador nos dez anos anteriores à concessão do benefício de aposentadoria</a:t>
            </a:r>
            <a:r>
              <a:rPr lang="pt-BR" sz="2500" dirty="0"/>
              <a:t>, que será aplicada sobre o valor atual de referência das vantagens pecuniárias permanentes variáveis. </a:t>
            </a:r>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3315613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304801" y="298010"/>
            <a:ext cx="8026399" cy="1439350"/>
          </a:xfrm>
        </p:spPr>
        <p:txBody>
          <a:bodyPr>
            <a:normAutofit/>
          </a:bodyPr>
          <a:lstStyle/>
          <a:p>
            <a:r>
              <a:rPr lang="pt-BR" sz="3600" dirty="0"/>
              <a:t>DEFINIÇÃO DE REMUNERAÇÃO DO CARGO EFETIVO (art. 15 da PEC Paralela)</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267128" y="1845734"/>
            <a:ext cx="11496782" cy="4023360"/>
          </a:xfrm>
        </p:spPr>
        <p:txBody>
          <a:bodyPr>
            <a:noAutofit/>
          </a:bodyPr>
          <a:lstStyle/>
          <a:p>
            <a:endParaRPr lang="pt-BR" dirty="0"/>
          </a:p>
          <a:p>
            <a:r>
              <a:rPr lang="pt-BR" sz="2800" dirty="0"/>
              <a:t>Art. 40 - § 22. Vedada a instituição de novos regimes próprios de previdência social, lei complementar federal  estabelecerá, para os que já existam, normas gerais de organização, de funcionamento e de responsabilidade em sua gestão, dispondo, entre outros aspectos, sobre:</a:t>
            </a:r>
          </a:p>
          <a:p>
            <a:endParaRPr lang="pt-BR" sz="2800" dirty="0"/>
          </a:p>
          <a:p>
            <a:r>
              <a:rPr lang="pt-BR" sz="2800" dirty="0"/>
              <a:t>X - </a:t>
            </a:r>
            <a:r>
              <a:rPr lang="pt-BR" sz="2800" dirty="0">
                <a:solidFill>
                  <a:srgbClr val="FF0000"/>
                </a:solidFill>
              </a:rPr>
              <a:t>parâmetros para apuração da base de cálculo e definição de alíquota de contribuições ordinárias e extraordinárias</a:t>
            </a:r>
            <a:r>
              <a:rPr lang="pt-BR" sz="2800" dirty="0"/>
              <a:t>.”(NR)</a:t>
            </a:r>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277189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304801" y="298010"/>
            <a:ext cx="8026399" cy="1439350"/>
          </a:xfrm>
        </p:spPr>
        <p:txBody>
          <a:bodyPr>
            <a:normAutofit/>
          </a:bodyPr>
          <a:lstStyle/>
          <a:p>
            <a:r>
              <a:rPr lang="pt-BR" sz="3600" dirty="0"/>
              <a:t>REGRAS PERMANENTES TRANSITÓRIAS (art. 10 da PEC 6/19)</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267128" y="1845734"/>
            <a:ext cx="11496782" cy="4411228"/>
          </a:xfrm>
        </p:spPr>
        <p:txBody>
          <a:bodyPr>
            <a:noAutofit/>
          </a:bodyPr>
          <a:lstStyle/>
          <a:p>
            <a:pPr marL="0" indent="0" algn="ctr">
              <a:lnSpc>
                <a:spcPct val="100000"/>
              </a:lnSpc>
              <a:spcBef>
                <a:spcPts val="0"/>
              </a:spcBef>
              <a:buNone/>
            </a:pPr>
            <a:r>
              <a:rPr lang="pt-BR" dirty="0"/>
              <a:t>APOSENTAORIA VOLUNTÁRIA (ART. 10, §1º, I): </a:t>
            </a:r>
            <a:br>
              <a:rPr lang="pt-BR" dirty="0"/>
            </a:br>
            <a:br>
              <a:rPr lang="pt-BR" dirty="0"/>
            </a:br>
            <a:r>
              <a:rPr lang="pt-BR" dirty="0"/>
              <a:t>REQUITOS CUMULATIVOS:</a:t>
            </a:r>
            <a:br>
              <a:rPr lang="pt-BR" dirty="0"/>
            </a:br>
            <a:r>
              <a:rPr lang="pt-BR" dirty="0"/>
              <a:t>- </a:t>
            </a:r>
            <a:r>
              <a:rPr lang="pt-BR" dirty="0">
                <a:solidFill>
                  <a:srgbClr val="FF0000"/>
                </a:solidFill>
              </a:rPr>
              <a:t>25 anos de tempo de contribuição</a:t>
            </a:r>
            <a:r>
              <a:rPr lang="pt-BR" dirty="0"/>
              <a:t>;</a:t>
            </a:r>
          </a:p>
          <a:p>
            <a:pPr algn="ctr">
              <a:lnSpc>
                <a:spcPct val="100000"/>
              </a:lnSpc>
              <a:spcBef>
                <a:spcPts val="0"/>
              </a:spcBef>
              <a:buFontTx/>
              <a:buChar char="-"/>
            </a:pPr>
            <a:r>
              <a:rPr lang="pt-BR" dirty="0"/>
              <a:t>10 anos de efetivo exercício no Serviço Público;</a:t>
            </a:r>
            <a:br>
              <a:rPr lang="pt-BR" dirty="0"/>
            </a:br>
            <a:r>
              <a:rPr lang="pt-BR" dirty="0"/>
              <a:t> - 5 anos no cargo em que se dará a aposentadoria;</a:t>
            </a:r>
            <a:br>
              <a:rPr lang="pt-BR" dirty="0"/>
            </a:br>
            <a:r>
              <a:rPr lang="pt-BR" dirty="0">
                <a:solidFill>
                  <a:srgbClr val="FF0000"/>
                </a:solidFill>
              </a:rPr>
              <a:t>- 65 anos de idade, se homem;</a:t>
            </a:r>
            <a:br>
              <a:rPr lang="pt-BR" dirty="0">
                <a:solidFill>
                  <a:srgbClr val="FF0000"/>
                </a:solidFill>
              </a:rPr>
            </a:br>
            <a:r>
              <a:rPr lang="pt-BR" dirty="0">
                <a:solidFill>
                  <a:srgbClr val="FF0000"/>
                </a:solidFill>
              </a:rPr>
              <a:t>- 62 anos de idade, se mulher.</a:t>
            </a:r>
            <a:br>
              <a:rPr lang="pt-BR" dirty="0">
                <a:solidFill>
                  <a:srgbClr val="FF0000"/>
                </a:solidFill>
              </a:rPr>
            </a:br>
            <a:endParaRPr lang="pt-BR" dirty="0">
              <a:solidFill>
                <a:srgbClr val="FF0000"/>
              </a:solidFill>
            </a:endParaRPr>
          </a:p>
          <a:p>
            <a:pPr algn="ctr">
              <a:lnSpc>
                <a:spcPct val="100000"/>
              </a:lnSpc>
              <a:spcBef>
                <a:spcPts val="0"/>
              </a:spcBef>
              <a:buFontTx/>
              <a:buChar char="-"/>
            </a:pPr>
            <a:r>
              <a:rPr lang="pt-BR" dirty="0"/>
              <a:t>CÁLCULO (art. 26 da PEC 6/2019):</a:t>
            </a:r>
            <a:br>
              <a:rPr lang="pt-BR" dirty="0"/>
            </a:br>
            <a:r>
              <a:rPr lang="pt-BR" dirty="0"/>
              <a:t>Pela média que levará em conta 100% das contribuições vertidas desde julho de 1994, pagando 60% do seu resultado, nos primeiros 20 anos e 2% a cada ano até completar 100%.  (OBS: no caso do servidor, já começa pagando 70% do resultado da média, pois exige-se tempo mínio de contribuição de 25 anos). </a:t>
            </a:r>
            <a:br>
              <a:rPr lang="pt-BR" dirty="0"/>
            </a:br>
            <a:endParaRPr lang="pt-BR" dirty="0"/>
          </a:p>
          <a:p>
            <a:endParaRPr lang="pt-BR" dirty="0"/>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1675628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304801" y="298010"/>
            <a:ext cx="8026399" cy="1439350"/>
          </a:xfrm>
        </p:spPr>
        <p:txBody>
          <a:bodyPr>
            <a:normAutofit/>
          </a:bodyPr>
          <a:lstStyle/>
          <a:p>
            <a:r>
              <a:rPr lang="pt-BR" sz="3600" dirty="0"/>
              <a:t>REGRAS PERMANENTES TRANSITÓRIAS (art. 10 da PEC 6/19)</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267128" y="1845734"/>
            <a:ext cx="11496782" cy="4411228"/>
          </a:xfrm>
        </p:spPr>
        <p:txBody>
          <a:bodyPr>
            <a:noAutofit/>
          </a:bodyPr>
          <a:lstStyle/>
          <a:p>
            <a:pPr marL="0" indent="0" algn="ctr">
              <a:lnSpc>
                <a:spcPct val="100000"/>
              </a:lnSpc>
              <a:spcBef>
                <a:spcPts val="0"/>
              </a:spcBef>
              <a:buNone/>
            </a:pPr>
            <a:r>
              <a:rPr lang="pt-BR" sz="2500" dirty="0"/>
              <a:t>EXEMPLO:</a:t>
            </a:r>
          </a:p>
          <a:p>
            <a:pPr marL="0" indent="0" algn="ctr">
              <a:lnSpc>
                <a:spcPct val="100000"/>
              </a:lnSpc>
              <a:spcBef>
                <a:spcPts val="0"/>
              </a:spcBef>
              <a:buNone/>
            </a:pPr>
            <a:endParaRPr lang="pt-BR" sz="2500" dirty="0"/>
          </a:p>
          <a:p>
            <a:pPr marL="0" indent="0" algn="ctr">
              <a:lnSpc>
                <a:spcPct val="100000"/>
              </a:lnSpc>
              <a:spcBef>
                <a:spcPts val="0"/>
              </a:spcBef>
              <a:buNone/>
            </a:pPr>
            <a:r>
              <a:rPr lang="pt-BR" sz="2500" dirty="0"/>
              <a:t>A servidora que ingressar aos 30 anos de idade no Serviço Público, só poderá se aposentar por esta regra aos 62 anos de idade, momento no qual terá 32 anos de tempo de contribuição. Neste caso terá direito a apenas 84% do resultado da média, pois contribuiu apenas com mais 7 anos (7x2% = 14%) além do mínimo de 25 exigidos na norma.</a:t>
            </a:r>
          </a:p>
          <a:p>
            <a:pPr marL="0" indent="0" algn="ctr">
              <a:lnSpc>
                <a:spcPct val="100000"/>
              </a:lnSpc>
              <a:spcBef>
                <a:spcPts val="0"/>
              </a:spcBef>
              <a:buNone/>
            </a:pPr>
            <a:endParaRPr lang="pt-BR" sz="2500" dirty="0"/>
          </a:p>
          <a:p>
            <a:pPr marL="0" indent="0" algn="ctr">
              <a:lnSpc>
                <a:spcPct val="100000"/>
              </a:lnSpc>
              <a:spcBef>
                <a:spcPts val="0"/>
              </a:spcBef>
              <a:buNone/>
            </a:pPr>
            <a:r>
              <a:rPr lang="pt-BR" sz="2500" dirty="0"/>
              <a:t>Portanto, se percebia R$ 9.000,00 de remuneração e o resultado da média, hipoteticamente,  reduziu este valor para R$ 5.000,00, terá direito a 84% deste valor, isto é, R$ 4.200,00.   </a:t>
            </a:r>
          </a:p>
          <a:p>
            <a:endParaRPr lang="pt-BR" sz="2500" dirty="0"/>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842277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304801" y="298010"/>
            <a:ext cx="8026399" cy="1439350"/>
          </a:xfrm>
        </p:spPr>
        <p:txBody>
          <a:bodyPr>
            <a:normAutofit/>
          </a:bodyPr>
          <a:lstStyle/>
          <a:p>
            <a:r>
              <a:rPr lang="pt-BR" sz="3600" dirty="0"/>
              <a:t>REGRAS PERMANENTES TRANSITÓRIAS (art. 10 da PEC 6/19)</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267128" y="1845734"/>
            <a:ext cx="11496782" cy="4411228"/>
          </a:xfrm>
        </p:spPr>
        <p:txBody>
          <a:bodyPr>
            <a:noAutofit/>
          </a:bodyPr>
          <a:lstStyle/>
          <a:p>
            <a:pPr marL="0" indent="0" algn="ctr">
              <a:buNone/>
            </a:pPr>
            <a:r>
              <a:rPr lang="pt-BR" sz="2200" dirty="0"/>
              <a:t>Aposentadoria por Incapacidade permanente (art. 10, §1º, II):</a:t>
            </a:r>
          </a:p>
          <a:p>
            <a:pPr marL="0" indent="0" algn="ctr">
              <a:buNone/>
            </a:pPr>
            <a:r>
              <a:rPr lang="pt-BR" sz="2200" dirty="0"/>
              <a:t>REQUISITOS:</a:t>
            </a:r>
          </a:p>
          <a:p>
            <a:pPr marL="0" indent="0" algn="ctr">
              <a:buNone/>
            </a:pPr>
            <a:r>
              <a:rPr lang="pt-BR" sz="2200" dirty="0"/>
              <a:t>Incapacidade permanente para o trabalho, no cargo em que o servidor estiver investido, quando insuscetível de readaptação, hipótese em que será obrigatória a realização de avaliações periódicas para verificação da continuidade das condições que ensejaram a concessão da aposentadoria.</a:t>
            </a:r>
          </a:p>
          <a:p>
            <a:pPr marL="0" indent="0" algn="ctr">
              <a:buNone/>
            </a:pPr>
            <a:r>
              <a:rPr lang="pt-BR" sz="2200" dirty="0"/>
              <a:t>CÁLCULO (art. 26 da PEC 6/2019):</a:t>
            </a:r>
          </a:p>
          <a:p>
            <a:pPr marL="0" indent="0" algn="ctr">
              <a:buNone/>
            </a:pPr>
            <a:r>
              <a:rPr lang="pt-BR" sz="2200" dirty="0"/>
              <a:t>Pela média que levará em conta 100% das contribuições vertidas desde julho de 1994, pagando 60% do seu resultado, nos primeiros 20 anos e 2% a cada ano até completar 100%. </a:t>
            </a:r>
          </a:p>
          <a:p>
            <a:pPr marL="0" indent="0" algn="ctr">
              <a:buNone/>
            </a:pPr>
            <a:r>
              <a:rPr lang="pt-BR" sz="2200" dirty="0"/>
              <a:t>(OBS: se a incapacidade decorrer de acidente de trabalho, doença profissional e de doença do trabalho, o benefício corresponderá a 100% do resultado da média).</a:t>
            </a:r>
          </a:p>
          <a:p>
            <a:pPr marL="0" indent="0" algn="ctr">
              <a:buNone/>
            </a:pPr>
            <a:endParaRPr lang="pt-BR" sz="2200" dirty="0"/>
          </a:p>
          <a:p>
            <a:pPr marL="0" indent="0" algn="ctr">
              <a:buNone/>
            </a:pPr>
            <a:endParaRPr lang="pt-BR" sz="2200" dirty="0"/>
          </a:p>
          <a:p>
            <a:endParaRPr lang="pt-BR" dirty="0"/>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33185623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304801" y="298010"/>
            <a:ext cx="8026399" cy="1439350"/>
          </a:xfrm>
        </p:spPr>
        <p:txBody>
          <a:bodyPr>
            <a:normAutofit/>
          </a:bodyPr>
          <a:lstStyle/>
          <a:p>
            <a:r>
              <a:rPr lang="pt-BR" sz="3600" dirty="0"/>
              <a:t>REGRAS PERMANENTES TRANSITÓRIAS (art. 10 da PEC 6/19)</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267128" y="1845734"/>
            <a:ext cx="11496782" cy="4411228"/>
          </a:xfrm>
        </p:spPr>
        <p:txBody>
          <a:bodyPr>
            <a:noAutofit/>
          </a:bodyPr>
          <a:lstStyle/>
          <a:p>
            <a:pPr marL="0" indent="0" algn="ctr">
              <a:buNone/>
            </a:pPr>
            <a:r>
              <a:rPr lang="pt-BR" sz="3200" dirty="0"/>
              <a:t>EXEMPLO:</a:t>
            </a:r>
          </a:p>
          <a:p>
            <a:pPr marL="0" indent="0" algn="ctr">
              <a:lnSpc>
                <a:spcPct val="100000"/>
              </a:lnSpc>
              <a:spcBef>
                <a:spcPts val="0"/>
              </a:spcBef>
              <a:buNone/>
            </a:pPr>
            <a:r>
              <a:rPr lang="pt-BR" sz="3200" dirty="0"/>
              <a:t>O servidor foi aposentado por incapacidade permanente com 37 anos de tempo de contribuição. Neste caso terá direito a 94% do resultado da média, pois contribuiu com mais 12 anos (12x2% = 24%) além do mínimo de 25 exigidos na norma.</a:t>
            </a:r>
          </a:p>
          <a:p>
            <a:pPr marL="0" indent="0" algn="ctr">
              <a:lnSpc>
                <a:spcPct val="100000"/>
              </a:lnSpc>
              <a:spcBef>
                <a:spcPts val="0"/>
              </a:spcBef>
              <a:buNone/>
            </a:pPr>
            <a:r>
              <a:rPr lang="pt-BR" sz="3200" dirty="0"/>
              <a:t>Portanto, se percebia R$ 5.000,00 de remuneração e o resultado da média, hipoteticamente,  reduziu este valor para R$ 3.500,00, terá direito a 94% deste valor, isto é, R$ 3.290,00.   </a:t>
            </a:r>
          </a:p>
          <a:p>
            <a:endParaRPr lang="pt-BR" dirty="0"/>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4510592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304801" y="298010"/>
            <a:ext cx="8026399" cy="1439350"/>
          </a:xfrm>
        </p:spPr>
        <p:txBody>
          <a:bodyPr>
            <a:normAutofit/>
          </a:bodyPr>
          <a:lstStyle/>
          <a:p>
            <a:r>
              <a:rPr lang="pt-BR" sz="3600" dirty="0"/>
              <a:t>REGRAS PERMANENTES TRANSITÓRIAS (art. 10 da PEC 6/19)</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267128" y="1845734"/>
            <a:ext cx="11496782" cy="4411228"/>
          </a:xfrm>
        </p:spPr>
        <p:txBody>
          <a:bodyPr>
            <a:noAutofit/>
          </a:bodyPr>
          <a:lstStyle/>
          <a:p>
            <a:pPr marL="0" indent="0" algn="ctr">
              <a:buNone/>
            </a:pPr>
            <a:r>
              <a:rPr lang="pt-BR" sz="2500" dirty="0"/>
              <a:t>Aposentadoria Compulsória (art. 10, III da CF/88):</a:t>
            </a:r>
          </a:p>
          <a:p>
            <a:pPr marL="0" indent="0" algn="ctr">
              <a:buNone/>
            </a:pPr>
            <a:r>
              <a:rPr lang="pt-BR" sz="2500" dirty="0"/>
              <a:t>REQUISITOS (os mesmos da regra atual, o art. 40, §1º, II da CF/88):</a:t>
            </a:r>
            <a:br>
              <a:rPr lang="pt-BR" sz="2500" dirty="0"/>
            </a:br>
            <a:r>
              <a:rPr lang="pt-BR" sz="2500" dirty="0"/>
              <a:t>-  75 anos de idade, independente do sexo do servidor, com proventos proporcionais ao tempo de contribuição implementado até a idade limite. (EC 88/15 em c/c o LC 152/15) </a:t>
            </a:r>
            <a:br>
              <a:rPr lang="pt-BR" sz="2500" dirty="0"/>
            </a:br>
            <a:endParaRPr lang="pt-BR" sz="2500" dirty="0"/>
          </a:p>
          <a:p>
            <a:pPr marL="0" indent="0" algn="ctr">
              <a:buNone/>
            </a:pPr>
            <a:r>
              <a:rPr lang="pt-BR" sz="2500" dirty="0"/>
              <a:t>CÁLCULO (art. 26 da PEC 6/2019):</a:t>
            </a:r>
          </a:p>
          <a:p>
            <a:pPr marL="0" indent="0" algn="ctr">
              <a:buNone/>
            </a:pPr>
            <a:r>
              <a:rPr lang="pt-BR" sz="2500" dirty="0"/>
              <a:t>Pela média que levará em conta 100% das contribuições vertidas desde julho de 1994, pagando 60% do seu resultado, nos primeiros 20 anos e 2% a cada ano até completar 100%. (Obs: multiplicasse o resultado da média pelo tempo de contribuição alcançado/20 = resultado limitado a 1) </a:t>
            </a:r>
          </a:p>
          <a:p>
            <a:endParaRPr lang="pt-BR" dirty="0"/>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820634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304801" y="298010"/>
            <a:ext cx="8026399" cy="1439350"/>
          </a:xfrm>
        </p:spPr>
        <p:txBody>
          <a:bodyPr>
            <a:normAutofit/>
          </a:bodyPr>
          <a:lstStyle/>
          <a:p>
            <a:r>
              <a:rPr lang="pt-BR" sz="3600" dirty="0"/>
              <a:t>REGRAS PERMANENTES TRANSITÓRIAS (art. 10 da PEC 6/19)</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267128" y="1845734"/>
            <a:ext cx="11496782" cy="4411228"/>
          </a:xfrm>
        </p:spPr>
        <p:txBody>
          <a:bodyPr>
            <a:noAutofit/>
          </a:bodyPr>
          <a:lstStyle/>
          <a:p>
            <a:pPr marL="0" indent="0" algn="ctr">
              <a:buNone/>
            </a:pPr>
            <a:r>
              <a:rPr lang="pt-BR" sz="2500" dirty="0"/>
              <a:t>Aposentadoria Compulsória (art. 10, III da CF/88):</a:t>
            </a:r>
          </a:p>
          <a:p>
            <a:pPr marL="0" indent="0" algn="ctr">
              <a:buNone/>
            </a:pPr>
            <a:r>
              <a:rPr lang="pt-BR" sz="2500" dirty="0"/>
              <a:t>REQUISITOS (os mesmos da regra atual, o art. 40, §1º, II da CF/88):</a:t>
            </a:r>
            <a:br>
              <a:rPr lang="pt-BR" sz="2500" dirty="0"/>
            </a:br>
            <a:r>
              <a:rPr lang="pt-BR" sz="2500" dirty="0"/>
              <a:t>-  75 anos de idade, independente do sexo do servidor, com proventos proporcionais ao tempo de contribuição implementado até a idade limite. (EC 88/15 em c/c o LC 152/15) </a:t>
            </a:r>
            <a:br>
              <a:rPr lang="pt-BR" sz="2500" dirty="0"/>
            </a:br>
            <a:endParaRPr lang="pt-BR" sz="2500" dirty="0"/>
          </a:p>
          <a:p>
            <a:pPr marL="0" indent="0" algn="ctr">
              <a:buNone/>
            </a:pPr>
            <a:r>
              <a:rPr lang="pt-BR" sz="2500" dirty="0"/>
              <a:t>CÁLCULO (art. 26 da PEC 6/2019):</a:t>
            </a:r>
          </a:p>
          <a:p>
            <a:pPr marL="0" indent="0" algn="ctr">
              <a:buNone/>
            </a:pPr>
            <a:r>
              <a:rPr lang="pt-BR" sz="2500" dirty="0"/>
              <a:t>Pela média que levará em conta 100% das contribuições vertidas desde julho de 1994, pagando 60% do seu resultado, nos primeiros 20 anos e 2% a cada ano até completar 100%. (Obs: multiplicasse o resultado da média pelo tempo de contribuição alcançado/20 = resultado limitado a 1) </a:t>
            </a:r>
          </a:p>
          <a:p>
            <a:endParaRPr lang="pt-BR" dirty="0"/>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29302712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304801" y="298010"/>
            <a:ext cx="8026399" cy="1439350"/>
          </a:xfrm>
        </p:spPr>
        <p:txBody>
          <a:bodyPr>
            <a:normAutofit/>
          </a:bodyPr>
          <a:lstStyle/>
          <a:p>
            <a:r>
              <a:rPr lang="pt-BR" sz="3600" dirty="0"/>
              <a:t>REGRAS PERMANENTES TRANSITÓRIAS (art. 10 da PEC 6/19)</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267128" y="1845734"/>
            <a:ext cx="11496782" cy="4411228"/>
          </a:xfrm>
        </p:spPr>
        <p:txBody>
          <a:bodyPr>
            <a:noAutofit/>
          </a:bodyPr>
          <a:lstStyle/>
          <a:p>
            <a:pPr marL="0" indent="0" algn="ctr">
              <a:buNone/>
            </a:pPr>
            <a:r>
              <a:rPr lang="pt-BR" sz="2300" dirty="0"/>
              <a:t>EXEMPLO: </a:t>
            </a:r>
          </a:p>
          <a:p>
            <a:pPr marL="0" indent="0" algn="ctr">
              <a:lnSpc>
                <a:spcPct val="100000"/>
              </a:lnSpc>
              <a:spcBef>
                <a:spcPts val="0"/>
              </a:spcBef>
              <a:buNone/>
            </a:pPr>
            <a:r>
              <a:rPr lang="pt-BR" sz="2300" dirty="0"/>
              <a:t>A servidora foi aposentada compulsoriamente aos 75 anos de idade, com 42 anos de tempo de contribuição. Neste caso terá direito a 100% do resultado da média, pois contribuiu com pelo menos mais 15 anos (15x2% = 30%) além do mínimo de 25 exigidos na norma para o servidor.</a:t>
            </a:r>
          </a:p>
          <a:p>
            <a:pPr marL="0" indent="0" algn="ctr">
              <a:lnSpc>
                <a:spcPct val="100000"/>
              </a:lnSpc>
              <a:spcBef>
                <a:spcPts val="0"/>
              </a:spcBef>
              <a:buNone/>
            </a:pPr>
            <a:endParaRPr lang="pt-BR" sz="2300" dirty="0"/>
          </a:p>
          <a:p>
            <a:pPr marL="0" indent="0" algn="ctr">
              <a:lnSpc>
                <a:spcPct val="100000"/>
              </a:lnSpc>
              <a:spcBef>
                <a:spcPts val="0"/>
              </a:spcBef>
              <a:buNone/>
            </a:pPr>
            <a:r>
              <a:rPr lang="pt-BR" sz="2300" dirty="0"/>
              <a:t>Portanto, se percebia R$ 13.000,00 de remuneração e o resultado da média, hipoteticamente, reduziu este valor para R$ 9.500,00, terá direito a 100% deste valor, isto é, R$ 9.500,00.   </a:t>
            </a:r>
          </a:p>
          <a:p>
            <a:pPr marL="0" indent="0" algn="ctr">
              <a:lnSpc>
                <a:spcPct val="100000"/>
              </a:lnSpc>
              <a:spcBef>
                <a:spcPts val="0"/>
              </a:spcBef>
              <a:buNone/>
            </a:pPr>
            <a:endParaRPr lang="pt-BR" sz="2300" dirty="0"/>
          </a:p>
          <a:p>
            <a:pPr marL="0" indent="0" algn="ctr">
              <a:lnSpc>
                <a:spcPct val="100000"/>
              </a:lnSpc>
              <a:spcBef>
                <a:spcPts val="0"/>
              </a:spcBef>
              <a:buNone/>
            </a:pPr>
            <a:r>
              <a:rPr lang="pt-BR" sz="2300" dirty="0"/>
              <a:t>R$ 9.500,00 x (42 anos/20 anos) = 2,1 (limitado a 1)</a:t>
            </a:r>
          </a:p>
          <a:p>
            <a:pPr marL="0" indent="0" algn="ctr">
              <a:lnSpc>
                <a:spcPct val="100000"/>
              </a:lnSpc>
              <a:spcBef>
                <a:spcPts val="0"/>
              </a:spcBef>
              <a:buNone/>
            </a:pPr>
            <a:r>
              <a:rPr lang="pt-BR" sz="2300" dirty="0"/>
              <a:t>R$ 9.500,00 x 1 = R$ 9.500,00</a:t>
            </a:r>
          </a:p>
          <a:p>
            <a:endParaRPr lang="pt-BR" dirty="0"/>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4778127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304801" y="298010"/>
            <a:ext cx="8026399" cy="1439350"/>
          </a:xfrm>
        </p:spPr>
        <p:txBody>
          <a:bodyPr>
            <a:normAutofit/>
          </a:bodyPr>
          <a:lstStyle/>
          <a:p>
            <a:r>
              <a:rPr lang="pt-BR" sz="3600" dirty="0"/>
              <a:t>ACUMULAÇÃO DE BENEFÍCIOS (art. 24 da PEC 6/19)</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267128" y="1845734"/>
            <a:ext cx="11496782" cy="4411228"/>
          </a:xfrm>
        </p:spPr>
        <p:txBody>
          <a:bodyPr>
            <a:noAutofit/>
          </a:bodyPr>
          <a:lstStyle/>
          <a:p>
            <a:endParaRPr lang="pt-BR" sz="2400" dirty="0"/>
          </a:p>
          <a:p>
            <a:r>
              <a:rPr lang="pt-BR" sz="2400" dirty="0"/>
              <a:t>a) permitir a </a:t>
            </a:r>
            <a:r>
              <a:rPr lang="pt-BR" sz="2400" dirty="0">
                <a:solidFill>
                  <a:srgbClr val="FF0000"/>
                </a:solidFill>
              </a:rPr>
              <a:t>acumulação de aposentadorias decorrentes de cargos acumuláveis</a:t>
            </a:r>
            <a:r>
              <a:rPr lang="pt-BR" sz="2400" dirty="0"/>
              <a:t>;</a:t>
            </a:r>
            <a:br>
              <a:rPr lang="pt-BR" sz="2400" dirty="0"/>
            </a:br>
            <a:br>
              <a:rPr lang="pt-BR" sz="2400" dirty="0"/>
            </a:br>
            <a:r>
              <a:rPr lang="pt-BR" sz="2400" dirty="0"/>
              <a:t>b) permite a acumulação de </a:t>
            </a:r>
            <a:r>
              <a:rPr lang="pt-BR" sz="2400" dirty="0">
                <a:solidFill>
                  <a:srgbClr val="FF0000"/>
                </a:solidFill>
              </a:rPr>
              <a:t>duas pensões deixadas pelo mesmo instituidor, quando decorrentes de cargos acumuláveis na forma do art. 37 da CF/88</a:t>
            </a:r>
            <a:r>
              <a:rPr lang="pt-BR" sz="2400" dirty="0"/>
              <a:t>;  </a:t>
            </a:r>
            <a:br>
              <a:rPr lang="pt-BR" sz="2400" dirty="0"/>
            </a:br>
            <a:br>
              <a:rPr lang="pt-BR" sz="2400" dirty="0"/>
            </a:br>
            <a:r>
              <a:rPr lang="pt-BR" sz="2400" dirty="0"/>
              <a:t>c) permite acumulação de pensões </a:t>
            </a:r>
            <a:r>
              <a:rPr lang="pt-BR" sz="2400" dirty="0">
                <a:solidFill>
                  <a:srgbClr val="FF0000"/>
                </a:solidFill>
              </a:rPr>
              <a:t>entre regimes de previdência</a:t>
            </a:r>
            <a:r>
              <a:rPr lang="pt-BR" sz="2400" dirty="0"/>
              <a:t>;</a:t>
            </a:r>
            <a:br>
              <a:rPr lang="pt-BR" sz="2400" dirty="0"/>
            </a:br>
            <a:br>
              <a:rPr lang="pt-BR" sz="2400" dirty="0"/>
            </a:br>
            <a:r>
              <a:rPr lang="pt-BR" sz="2400" dirty="0"/>
              <a:t>d) permite a acumulação de </a:t>
            </a:r>
            <a:r>
              <a:rPr lang="pt-BR" sz="2400" dirty="0">
                <a:solidFill>
                  <a:srgbClr val="FF0000"/>
                </a:solidFill>
              </a:rPr>
              <a:t>pensão com aposentadoria</a:t>
            </a:r>
            <a:r>
              <a:rPr lang="pt-BR" sz="2400" dirty="0"/>
              <a:t>;</a:t>
            </a:r>
            <a:br>
              <a:rPr lang="pt-BR" sz="2400" dirty="0"/>
            </a:br>
            <a:br>
              <a:rPr lang="pt-BR" sz="2400" dirty="0"/>
            </a:br>
            <a:r>
              <a:rPr lang="pt-BR" sz="2400" dirty="0"/>
              <a:t>e) permite acumulação de </a:t>
            </a:r>
            <a:r>
              <a:rPr lang="pt-BR" sz="2400" dirty="0">
                <a:solidFill>
                  <a:srgbClr val="FF0000"/>
                </a:solidFill>
              </a:rPr>
              <a:t>aposentadorias concedidas entre o RGPS e o RPPS</a:t>
            </a:r>
            <a:r>
              <a:rPr lang="pt-BR" sz="2400" dirty="0"/>
              <a:t>;</a:t>
            </a:r>
          </a:p>
          <a:p>
            <a:endParaRPr lang="pt-BR" dirty="0"/>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487212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304801" y="298010"/>
            <a:ext cx="8026399" cy="1439350"/>
          </a:xfrm>
        </p:spPr>
        <p:txBody>
          <a:bodyPr>
            <a:normAutofit/>
          </a:bodyPr>
          <a:lstStyle/>
          <a:p>
            <a:r>
              <a:rPr lang="pt-BR" sz="3600" dirty="0"/>
              <a:t>O DIREITO ADQUIRIDO ÀS ATUAIS REGRAS (art. 3º da PEC 6/19)</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267128" y="1845734"/>
            <a:ext cx="11496782" cy="4023360"/>
          </a:xfrm>
        </p:spPr>
        <p:txBody>
          <a:bodyPr>
            <a:normAutofit/>
          </a:bodyPr>
          <a:lstStyle/>
          <a:p>
            <a:pPr algn="just"/>
            <a:endParaRPr lang="pt-BR" sz="3200" dirty="0"/>
          </a:p>
          <a:p>
            <a:pPr algn="just"/>
            <a:r>
              <a:rPr lang="pt-BR" sz="3200" dirty="0"/>
              <a:t>A concessão de aposentadoria e de pensão por morte </a:t>
            </a:r>
            <a:r>
              <a:rPr lang="pt-BR" sz="3200" dirty="0">
                <a:solidFill>
                  <a:srgbClr val="FF0000"/>
                </a:solidFill>
              </a:rPr>
              <a:t>será assegurada, a qualquer tempo, desde que tenham sido cumpridos os requisitos para obtenção destes benefícios até a data de entrada em vigor desta Emenda Constitucional, </a:t>
            </a:r>
            <a:r>
              <a:rPr lang="pt-BR" sz="3200" dirty="0"/>
              <a:t>observados os critérios da legislação vigente na data em que foram atendidos os requisitos para a concessão da aposentadoria ou da pensão por morte.</a:t>
            </a:r>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37444474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304801" y="298010"/>
            <a:ext cx="8026399" cy="1439350"/>
          </a:xfrm>
        </p:spPr>
        <p:txBody>
          <a:bodyPr>
            <a:normAutofit/>
          </a:bodyPr>
          <a:lstStyle/>
          <a:p>
            <a:r>
              <a:rPr lang="pt-BR" sz="3600" dirty="0"/>
              <a:t>ACUMULAÇÃO DE BENEFÍCIOS (art. 24 da PEC 6/19)</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267128" y="1845734"/>
            <a:ext cx="11496782" cy="4411228"/>
          </a:xfrm>
        </p:spPr>
        <p:txBody>
          <a:bodyPr>
            <a:noAutofit/>
          </a:bodyPr>
          <a:lstStyle/>
          <a:p>
            <a:r>
              <a:rPr lang="pt-BR" sz="2800" dirty="0"/>
              <a:t>Em caso de acumulação de benefícios, será garantido o </a:t>
            </a:r>
            <a:r>
              <a:rPr lang="pt-BR" sz="2800" dirty="0">
                <a:solidFill>
                  <a:srgbClr val="FF0000"/>
                </a:solidFill>
              </a:rPr>
              <a:t>recebimento integral do mais </a:t>
            </a:r>
            <a:r>
              <a:rPr lang="pt-BR" sz="2800" dirty="0" err="1">
                <a:solidFill>
                  <a:srgbClr val="FF0000"/>
                </a:solidFill>
              </a:rPr>
              <a:t>mais</a:t>
            </a:r>
            <a:r>
              <a:rPr lang="pt-BR" sz="2800" dirty="0">
                <a:solidFill>
                  <a:srgbClr val="FF0000"/>
                </a:solidFill>
              </a:rPr>
              <a:t> vantajoso e de uma parte do outro benefício</a:t>
            </a:r>
            <a:r>
              <a:rPr lang="pt-BR" sz="2800" dirty="0"/>
              <a:t>, de acordo com as seguintes faixas:</a:t>
            </a:r>
            <a:br>
              <a:rPr lang="pt-BR" sz="2800" dirty="0"/>
            </a:br>
            <a:br>
              <a:rPr lang="pt-BR" sz="2800" dirty="0"/>
            </a:br>
            <a:r>
              <a:rPr lang="pt-BR" sz="2800" dirty="0">
                <a:solidFill>
                  <a:srgbClr val="FF0000"/>
                </a:solidFill>
              </a:rPr>
              <a:t>- 80% do valor igual ou inferior a um salário-mínimo; </a:t>
            </a:r>
            <a:br>
              <a:rPr lang="pt-BR" sz="2800" dirty="0">
                <a:solidFill>
                  <a:srgbClr val="FF0000"/>
                </a:solidFill>
              </a:rPr>
            </a:br>
            <a:r>
              <a:rPr lang="pt-BR" sz="2800" dirty="0">
                <a:solidFill>
                  <a:srgbClr val="FF0000"/>
                </a:solidFill>
              </a:rPr>
              <a:t>- 60% do valor que exceder um salário-mínimo, até o limite de dois salários mínimos; </a:t>
            </a:r>
            <a:br>
              <a:rPr lang="pt-BR" sz="2800" dirty="0">
                <a:solidFill>
                  <a:srgbClr val="FF0000"/>
                </a:solidFill>
              </a:rPr>
            </a:br>
            <a:r>
              <a:rPr lang="pt-BR" sz="2800" dirty="0">
                <a:solidFill>
                  <a:srgbClr val="FF0000"/>
                </a:solidFill>
              </a:rPr>
              <a:t>- 40% do valor que exceder dois salários mínimos, até o limite de três salários mínimos; e </a:t>
            </a:r>
            <a:br>
              <a:rPr lang="pt-BR" sz="2800" dirty="0">
                <a:solidFill>
                  <a:srgbClr val="FF0000"/>
                </a:solidFill>
              </a:rPr>
            </a:br>
            <a:r>
              <a:rPr lang="pt-BR" sz="2800" dirty="0">
                <a:solidFill>
                  <a:srgbClr val="FF0000"/>
                </a:solidFill>
              </a:rPr>
              <a:t>- 20% do valor que exceder três salários mínimos, até o limite de quatro salários mínimos; </a:t>
            </a:r>
            <a:endParaRPr lang="pt-BR" sz="2800" dirty="0"/>
          </a:p>
          <a:p>
            <a:endParaRPr lang="pt-BR" sz="2800" dirty="0"/>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1050126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304801" y="298010"/>
            <a:ext cx="8026399" cy="1439350"/>
          </a:xfrm>
        </p:spPr>
        <p:txBody>
          <a:bodyPr>
            <a:normAutofit/>
          </a:bodyPr>
          <a:lstStyle/>
          <a:p>
            <a:r>
              <a:rPr lang="pt-BR" sz="3600" dirty="0"/>
              <a:t>O DIREITO ADQUIRIDO ÀS ATUAIS REGRAS (art. 3º da PEC 6/19)</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267128" y="1845734"/>
            <a:ext cx="11496782" cy="4023360"/>
          </a:xfrm>
        </p:spPr>
        <p:txBody>
          <a:bodyPr>
            <a:normAutofit lnSpcReduction="10000"/>
          </a:bodyPr>
          <a:lstStyle/>
          <a:p>
            <a:pPr algn="just"/>
            <a:endParaRPr lang="pt-BR" sz="4000" dirty="0"/>
          </a:p>
          <a:p>
            <a:pPr algn="just"/>
            <a:r>
              <a:rPr lang="pt-BR" sz="4000" dirty="0"/>
              <a:t>Os </a:t>
            </a:r>
            <a:r>
              <a:rPr lang="pt-BR" sz="4000" dirty="0">
                <a:solidFill>
                  <a:srgbClr val="FF0000"/>
                </a:solidFill>
              </a:rPr>
              <a:t>proventos de aposentadoria</a:t>
            </a:r>
            <a:r>
              <a:rPr lang="pt-BR" sz="4000" dirty="0"/>
              <a:t> a serem concedidos ao servidor público a que se refere o </a:t>
            </a:r>
            <a:r>
              <a:rPr lang="pt-BR" sz="4000" i="1" dirty="0"/>
              <a:t>caput </a:t>
            </a:r>
            <a:r>
              <a:rPr lang="pt-BR" sz="4000" dirty="0"/>
              <a:t>e as </a:t>
            </a:r>
            <a:r>
              <a:rPr lang="pt-BR" sz="4000" dirty="0">
                <a:solidFill>
                  <a:srgbClr val="FF0000"/>
                </a:solidFill>
              </a:rPr>
              <a:t>pensões por morte</a:t>
            </a:r>
            <a:r>
              <a:rPr lang="pt-BR" sz="4000" dirty="0"/>
              <a:t> devidas aos seus dependentes </a:t>
            </a:r>
            <a:r>
              <a:rPr lang="pt-BR" sz="4000" dirty="0">
                <a:solidFill>
                  <a:srgbClr val="FF0000"/>
                </a:solidFill>
              </a:rPr>
              <a:t>serão calculados e reajustados de acordo com a legislação em vigor à época em que foram atendidos os requisitos nela estabelecidos para a concessão destes benefícios</a:t>
            </a:r>
            <a:r>
              <a:rPr lang="pt-BR" sz="4000" dirty="0"/>
              <a:t>.</a:t>
            </a:r>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66356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304801" y="298010"/>
            <a:ext cx="8026399" cy="1439350"/>
          </a:xfrm>
        </p:spPr>
        <p:txBody>
          <a:bodyPr>
            <a:normAutofit/>
          </a:bodyPr>
          <a:lstStyle/>
          <a:p>
            <a:r>
              <a:rPr lang="pt-BR" sz="3600" dirty="0"/>
              <a:t>O DIREITO ADQUIRIDO ÀS ATUAIS REGRAS (art. 3º da PEC 6/19)</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267128" y="1845734"/>
            <a:ext cx="11496782" cy="4023360"/>
          </a:xfrm>
        </p:spPr>
        <p:txBody>
          <a:bodyPr>
            <a:noAutofit/>
          </a:bodyPr>
          <a:lstStyle/>
          <a:p>
            <a:pPr algn="just"/>
            <a:r>
              <a:rPr lang="pt-BR" sz="3200" dirty="0"/>
              <a:t>Art. 35. Ficam revogados:</a:t>
            </a:r>
          </a:p>
          <a:p>
            <a:pPr algn="just"/>
            <a:r>
              <a:rPr lang="pt-BR" sz="3200" dirty="0"/>
              <a:t>...................</a:t>
            </a:r>
          </a:p>
          <a:p>
            <a:r>
              <a:rPr lang="pt-BR" sz="3200" dirty="0"/>
              <a:t>III - os </a:t>
            </a:r>
            <a:r>
              <a:rPr lang="pt-BR" sz="3200" dirty="0" err="1"/>
              <a:t>arts</a:t>
            </a:r>
            <a:r>
              <a:rPr lang="pt-BR" sz="3200" dirty="0"/>
              <a:t>. 2°, </a:t>
            </a:r>
            <a:r>
              <a:rPr lang="pt-BR" sz="3200" dirty="0">
                <a:solidFill>
                  <a:srgbClr val="FF0000"/>
                </a:solidFill>
              </a:rPr>
              <a:t>6º e 6º-A </a:t>
            </a:r>
            <a:r>
              <a:rPr lang="pt-BR" sz="3200" dirty="0"/>
              <a:t>da Emenda Constitucional</a:t>
            </a:r>
          </a:p>
          <a:p>
            <a:r>
              <a:rPr lang="pt-BR" sz="3200" dirty="0"/>
              <a:t>nº 41, de 2003;</a:t>
            </a:r>
          </a:p>
          <a:p>
            <a:r>
              <a:rPr lang="pt-BR" sz="3200" dirty="0"/>
              <a:t>IV - o art. </a:t>
            </a:r>
            <a:r>
              <a:rPr lang="pt-BR" sz="3200" dirty="0">
                <a:solidFill>
                  <a:srgbClr val="FF0000"/>
                </a:solidFill>
              </a:rPr>
              <a:t>3º</a:t>
            </a:r>
            <a:r>
              <a:rPr lang="pt-BR" sz="3200" dirty="0"/>
              <a:t> da Emenda Constitucional nº 47, de</a:t>
            </a:r>
          </a:p>
          <a:p>
            <a:r>
              <a:rPr lang="pt-BR" sz="3200" dirty="0"/>
              <a:t>2005.</a:t>
            </a:r>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3329832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304801" y="298010"/>
            <a:ext cx="8026399" cy="1439350"/>
          </a:xfrm>
        </p:spPr>
        <p:txBody>
          <a:bodyPr>
            <a:normAutofit/>
          </a:bodyPr>
          <a:lstStyle/>
          <a:p>
            <a:r>
              <a:rPr lang="pt-BR" sz="3600" dirty="0"/>
              <a:t>O DIREITO ADQUIRIDO ÀS ATUAIS REGRAS (art. 3º da PEC 6/19)</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267128" y="1845733"/>
            <a:ext cx="11496782" cy="4370131"/>
          </a:xfrm>
        </p:spPr>
        <p:txBody>
          <a:bodyPr>
            <a:noAutofit/>
          </a:bodyPr>
          <a:lstStyle/>
          <a:p>
            <a:pPr marL="0" indent="0" algn="ctr">
              <a:buNone/>
            </a:pPr>
            <a:r>
              <a:rPr lang="pt-BR" sz="2500" dirty="0"/>
              <a:t>Aposentadoria pelo art. 6º da EC nº 41/03:</a:t>
            </a:r>
          </a:p>
          <a:p>
            <a:pPr marL="0" indent="0" algn="ctr">
              <a:buNone/>
            </a:pPr>
            <a:r>
              <a:rPr lang="pt-BR" sz="2500" dirty="0"/>
              <a:t>REQUITOS CUMULATIVOS:</a:t>
            </a:r>
            <a:br>
              <a:rPr lang="pt-BR" sz="2500" dirty="0"/>
            </a:br>
            <a:r>
              <a:rPr lang="pt-BR" sz="2500" dirty="0"/>
              <a:t>- Haver ingressado no Serviço Público até o dia 31/12/03, data de publicação da EC nº 41; </a:t>
            </a:r>
            <a:br>
              <a:rPr lang="pt-BR" sz="2500" dirty="0"/>
            </a:br>
            <a:r>
              <a:rPr lang="pt-BR" sz="2500" dirty="0"/>
              <a:t>- 20 anos de efetivo exercício no Serviço Público;</a:t>
            </a:r>
            <a:br>
              <a:rPr lang="pt-BR" sz="2500" dirty="0"/>
            </a:br>
            <a:r>
              <a:rPr lang="pt-BR" sz="2500" dirty="0"/>
              <a:t>- 10 anos de carreira;</a:t>
            </a:r>
            <a:br>
              <a:rPr lang="pt-BR" sz="2500" dirty="0"/>
            </a:br>
            <a:r>
              <a:rPr lang="pt-BR" sz="2500" dirty="0"/>
              <a:t>-  5 anos no cargo em que se dará a aposentadoria;</a:t>
            </a:r>
            <a:br>
              <a:rPr lang="pt-BR" sz="2500" dirty="0"/>
            </a:br>
            <a:r>
              <a:rPr lang="pt-BR" sz="2500" dirty="0"/>
              <a:t> - 60 anos de idade e 35 de contribuição, se homem;</a:t>
            </a:r>
            <a:br>
              <a:rPr lang="pt-BR" sz="2500" dirty="0"/>
            </a:br>
            <a:r>
              <a:rPr lang="pt-BR" sz="2500" dirty="0"/>
              <a:t> - 55 anos de idade e 30 de contribuição, se mulher.</a:t>
            </a:r>
            <a:br>
              <a:rPr lang="pt-BR" sz="2500" dirty="0"/>
            </a:br>
            <a:r>
              <a:rPr lang="pt-BR" sz="2500" dirty="0"/>
              <a:t> </a:t>
            </a:r>
            <a:br>
              <a:rPr lang="pt-BR" sz="2500" dirty="0"/>
            </a:br>
            <a:r>
              <a:rPr lang="pt-BR" sz="2500" dirty="0"/>
              <a:t>CÁLCULO:</a:t>
            </a:r>
            <a:br>
              <a:rPr lang="pt-BR" sz="2500" dirty="0"/>
            </a:br>
            <a:r>
              <a:rPr lang="pt-BR" sz="2500" dirty="0"/>
              <a:t> </a:t>
            </a:r>
            <a:r>
              <a:rPr lang="pt-BR" sz="2500" dirty="0">
                <a:solidFill>
                  <a:srgbClr val="FF0000"/>
                </a:solidFill>
              </a:rPr>
              <a:t>Integralidade e paridade</a:t>
            </a:r>
            <a:r>
              <a:rPr lang="pt-BR" sz="2500" dirty="0"/>
              <a:t>.</a:t>
            </a:r>
            <a:br>
              <a:rPr lang="pt-BR" sz="2500" dirty="0"/>
            </a:br>
            <a:endParaRPr lang="pt-BR" sz="2500" dirty="0"/>
          </a:p>
          <a:p>
            <a:pPr algn="just"/>
            <a:endParaRPr lang="pt-BR" sz="2500" dirty="0"/>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700053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304801" y="298010"/>
            <a:ext cx="8026399" cy="1439350"/>
          </a:xfrm>
        </p:spPr>
        <p:txBody>
          <a:bodyPr>
            <a:normAutofit/>
          </a:bodyPr>
          <a:lstStyle/>
          <a:p>
            <a:r>
              <a:rPr lang="pt-BR" sz="3600" dirty="0"/>
              <a:t>O DIREITO ADQUIRIDO ÀS ATUAIS REGRAS (art. 3º da PEC 6/19)</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267128" y="1845734"/>
            <a:ext cx="11496782" cy="4400954"/>
          </a:xfrm>
        </p:spPr>
        <p:txBody>
          <a:bodyPr>
            <a:noAutofit/>
          </a:bodyPr>
          <a:lstStyle/>
          <a:p>
            <a:pPr marL="0" indent="0" algn="ctr">
              <a:buNone/>
            </a:pPr>
            <a:r>
              <a:rPr lang="pt-BR" sz="2200" dirty="0"/>
              <a:t>Aposentadoria pelo art. 3º da EC nº 47/05:</a:t>
            </a:r>
          </a:p>
          <a:p>
            <a:pPr marL="0" indent="0" algn="ctr">
              <a:buNone/>
            </a:pPr>
            <a:r>
              <a:rPr lang="pt-BR" sz="2200" dirty="0"/>
              <a:t>REQUITOS CUMULATIVOS:</a:t>
            </a:r>
            <a:br>
              <a:rPr lang="pt-BR" sz="2200" dirty="0"/>
            </a:br>
            <a:r>
              <a:rPr lang="pt-BR" sz="2200" dirty="0"/>
              <a:t>- Haver ingressado no Serviço Público até o dia 16/12/98, data de publicação da EC nº 20; </a:t>
            </a:r>
            <a:br>
              <a:rPr lang="pt-BR" sz="2200" dirty="0"/>
            </a:br>
            <a:r>
              <a:rPr lang="pt-BR" sz="2200" dirty="0"/>
              <a:t>- 25 anos de efetivo exercício no Serviço Público;</a:t>
            </a:r>
            <a:br>
              <a:rPr lang="pt-BR" sz="2200" dirty="0"/>
            </a:br>
            <a:r>
              <a:rPr lang="pt-BR" sz="2200" dirty="0"/>
              <a:t>15 anos de carreira;</a:t>
            </a:r>
            <a:br>
              <a:rPr lang="pt-BR" sz="2200" dirty="0"/>
            </a:br>
            <a:r>
              <a:rPr lang="pt-BR" sz="2200" dirty="0"/>
              <a:t> - 5 anos no cargo em </a:t>
            </a:r>
            <a:r>
              <a:rPr lang="pt-BR" sz="2200" dirty="0">
                <a:solidFill>
                  <a:schemeClr val="tx1"/>
                </a:solidFill>
              </a:rPr>
              <a:t>que</a:t>
            </a:r>
            <a:r>
              <a:rPr lang="pt-BR" sz="2200" dirty="0"/>
              <a:t> se dará a aposentadoria;</a:t>
            </a:r>
            <a:br>
              <a:rPr lang="pt-BR" sz="2200" dirty="0"/>
            </a:br>
            <a:r>
              <a:rPr lang="pt-BR" sz="2200" dirty="0"/>
              <a:t>- 35 de contribuição, se homem e 30, se mulher;</a:t>
            </a:r>
            <a:br>
              <a:rPr lang="pt-BR" sz="2200" dirty="0"/>
            </a:br>
            <a:r>
              <a:rPr lang="pt-BR" sz="2200" dirty="0"/>
              <a:t>-  </a:t>
            </a:r>
            <a:r>
              <a:rPr lang="pt-BR" sz="2200" dirty="0">
                <a:solidFill>
                  <a:srgbClr val="FF0000"/>
                </a:solidFill>
              </a:rPr>
              <a:t>A cada ano a mais de contribuição que ultrapasse os 35 e 30, diminui-se um na idade limite de 60 e 55 anos, respectivamente para homens e mulheres</a:t>
            </a:r>
            <a:r>
              <a:rPr lang="pt-BR" sz="2200" dirty="0"/>
              <a:t>.</a:t>
            </a:r>
            <a:br>
              <a:rPr lang="pt-BR" sz="2200" dirty="0"/>
            </a:br>
            <a:r>
              <a:rPr lang="pt-BR" sz="2200" dirty="0"/>
              <a:t> </a:t>
            </a:r>
            <a:br>
              <a:rPr lang="pt-BR" sz="2200" dirty="0"/>
            </a:br>
            <a:r>
              <a:rPr lang="pt-BR" sz="2200" dirty="0"/>
              <a:t>CÁLCULO:</a:t>
            </a:r>
            <a:br>
              <a:rPr lang="pt-BR" sz="2200" dirty="0"/>
            </a:br>
            <a:r>
              <a:rPr lang="pt-BR" sz="2200" dirty="0"/>
              <a:t> </a:t>
            </a:r>
            <a:r>
              <a:rPr lang="pt-BR" sz="2200" dirty="0">
                <a:solidFill>
                  <a:srgbClr val="FF0000"/>
                </a:solidFill>
              </a:rPr>
              <a:t>Integralidade e paridade</a:t>
            </a:r>
            <a:r>
              <a:rPr lang="pt-BR" sz="2200" dirty="0"/>
              <a:t>. Obs: também garante paridade na pensão deixada por servidor que se aposentar por esta regra.</a:t>
            </a:r>
            <a:br>
              <a:rPr lang="pt-BR" sz="2200" dirty="0"/>
            </a:br>
            <a:endParaRPr lang="pt-BR" sz="2200" dirty="0"/>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3363093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304801" y="298010"/>
            <a:ext cx="8026399" cy="904066"/>
          </a:xfrm>
        </p:spPr>
        <p:txBody>
          <a:bodyPr>
            <a:normAutofit/>
          </a:bodyPr>
          <a:lstStyle/>
          <a:p>
            <a:r>
              <a:rPr lang="pt-BR" sz="2800" dirty="0"/>
              <a:t>A REGRA DE TRANSIÇÃO DO PEDÁGIO DE 100% (art. 20  da PEC 6/19)</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267128" y="1808252"/>
            <a:ext cx="11496782" cy="4469258"/>
          </a:xfrm>
        </p:spPr>
        <p:txBody>
          <a:bodyPr>
            <a:noAutofit/>
          </a:bodyPr>
          <a:lstStyle/>
          <a:p>
            <a:pPr marL="201168" lvl="1" indent="0" algn="ctr">
              <a:spcBef>
                <a:spcPts val="0"/>
              </a:spcBef>
              <a:buNone/>
            </a:pPr>
            <a:r>
              <a:rPr lang="pt-BR" sz="2100" dirty="0"/>
              <a:t>REQUISITOS:</a:t>
            </a:r>
          </a:p>
          <a:p>
            <a:pPr algn="ctr">
              <a:spcBef>
                <a:spcPts val="0"/>
              </a:spcBef>
            </a:pPr>
            <a:r>
              <a:rPr lang="pt-BR" sz="2100" dirty="0"/>
              <a:t>- ingresso em cargo efetivo até a data de entrada em vigor da emenda;</a:t>
            </a:r>
          </a:p>
          <a:p>
            <a:pPr algn="ctr">
              <a:spcBef>
                <a:spcPts val="0"/>
              </a:spcBef>
            </a:pPr>
            <a:r>
              <a:rPr lang="pt-BR" sz="2100" dirty="0"/>
              <a:t>- mulher: 57 anos de idade e 30 de contribuição;</a:t>
            </a:r>
            <a:br>
              <a:rPr lang="pt-BR" sz="2100" dirty="0"/>
            </a:br>
            <a:r>
              <a:rPr lang="pt-BR" sz="2100" dirty="0"/>
              <a:t>-  homem: 60 anos de idade e 35 de contribuição;</a:t>
            </a:r>
            <a:br>
              <a:rPr lang="pt-BR" sz="2100" dirty="0"/>
            </a:br>
            <a:r>
              <a:rPr lang="pt-BR" sz="2100" dirty="0"/>
              <a:t>- 20 anos de serviço público e 5 no cargo; </a:t>
            </a:r>
            <a:br>
              <a:rPr lang="pt-BR" sz="2100" dirty="0"/>
            </a:br>
            <a:r>
              <a:rPr lang="pt-BR" sz="2100" dirty="0"/>
              <a:t>- regra do </a:t>
            </a:r>
            <a:r>
              <a:rPr lang="pt-BR" sz="2100" dirty="0">
                <a:solidFill>
                  <a:srgbClr val="FF0000"/>
                </a:solidFill>
              </a:rPr>
              <a:t>pedágio de 100% </a:t>
            </a:r>
            <a:r>
              <a:rPr lang="pt-BR" sz="2100" dirty="0"/>
              <a:t>sobre o que falta para alcançar 30 anos de contribuição, mulher e 35, homem;</a:t>
            </a:r>
          </a:p>
          <a:p>
            <a:pPr algn="ctr">
              <a:spcBef>
                <a:spcPts val="0"/>
              </a:spcBef>
            </a:pPr>
            <a:endParaRPr lang="pt-BR" sz="2100" dirty="0"/>
          </a:p>
          <a:p>
            <a:pPr algn="ctr">
              <a:spcBef>
                <a:spcPts val="0"/>
              </a:spcBef>
            </a:pPr>
            <a:r>
              <a:rPr lang="pt-BR" sz="2100" dirty="0"/>
              <a:t>CÁLCULO:</a:t>
            </a:r>
            <a:br>
              <a:rPr lang="pt-BR" sz="2100" dirty="0"/>
            </a:br>
            <a:r>
              <a:rPr lang="pt-BR" sz="2100" dirty="0"/>
              <a:t>- garante integralidade e paridade para o servidor que </a:t>
            </a:r>
            <a:r>
              <a:rPr lang="pt-BR" sz="2100" dirty="0">
                <a:solidFill>
                  <a:srgbClr val="FF0000"/>
                </a:solidFill>
              </a:rPr>
              <a:t>tiver ingressado em cargo efetivo até 31/12/03;</a:t>
            </a:r>
            <a:br>
              <a:rPr lang="pt-BR" sz="2100" dirty="0"/>
            </a:br>
            <a:r>
              <a:rPr lang="pt-BR" sz="2100" dirty="0"/>
              <a:t>- prevê uma integralidade mitigada: </a:t>
            </a:r>
            <a:r>
              <a:rPr lang="pt-BR" sz="2100" dirty="0">
                <a:solidFill>
                  <a:srgbClr val="FF0000"/>
                </a:solidFill>
              </a:rPr>
              <a:t>a jornada variável e as vantagens por indicadores de desempenho </a:t>
            </a:r>
            <a:r>
              <a:rPr lang="pt-BR" sz="2100" dirty="0"/>
              <a:t>serão pagas de acordo com o resultado de uma média, proporcional aos anos de recebimento e contribuição em relação ao tempo total exigido para a aposentadoria (§8º do art. 4º).</a:t>
            </a:r>
            <a:br>
              <a:rPr lang="pt-BR" sz="2100" dirty="0"/>
            </a:br>
            <a:endParaRPr lang="pt-BR" sz="2100" dirty="0"/>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3947499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304801" y="298010"/>
            <a:ext cx="8026399" cy="1439350"/>
          </a:xfrm>
        </p:spPr>
        <p:txBody>
          <a:bodyPr>
            <a:normAutofit/>
          </a:bodyPr>
          <a:lstStyle/>
          <a:p>
            <a:r>
              <a:rPr lang="pt-BR" sz="3600" dirty="0"/>
              <a:t>A REGRA DE TRANSIÇÃO DO PEDÁGIO DE 100% (art. 20  da PEC 6/19)</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267128" y="1845734"/>
            <a:ext cx="11496782" cy="4023360"/>
          </a:xfrm>
        </p:spPr>
        <p:txBody>
          <a:bodyPr>
            <a:noAutofit/>
          </a:bodyPr>
          <a:lstStyle/>
          <a:p>
            <a:endParaRPr lang="pt-BR" sz="2200" dirty="0"/>
          </a:p>
          <a:p>
            <a:r>
              <a:rPr lang="pt-BR" sz="4400" dirty="0"/>
              <a:t>- um mês vira dois meses;</a:t>
            </a:r>
          </a:p>
          <a:p>
            <a:r>
              <a:rPr lang="pt-BR" sz="4400" dirty="0"/>
              <a:t>- seis meses viram um ano;</a:t>
            </a:r>
          </a:p>
          <a:p>
            <a:r>
              <a:rPr lang="pt-BR" sz="4400" dirty="0"/>
              <a:t>- um ano vira dois anos;</a:t>
            </a:r>
          </a:p>
          <a:p>
            <a:r>
              <a:rPr lang="pt-BR" sz="4400" dirty="0"/>
              <a:t>- cinco anos viram dez anos.</a:t>
            </a:r>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4266360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304801" y="298010"/>
            <a:ext cx="8026399" cy="1439350"/>
          </a:xfrm>
        </p:spPr>
        <p:txBody>
          <a:bodyPr>
            <a:normAutofit/>
          </a:bodyPr>
          <a:lstStyle/>
          <a:p>
            <a:r>
              <a:rPr lang="pt-BR" sz="3600" dirty="0"/>
              <a:t>A REGRA DE TRANSIÇÃO DO PEDÁGIO DE 100% (art. 20  da PEC 6/19)</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267128" y="1845734"/>
            <a:ext cx="11496782" cy="4023360"/>
          </a:xfrm>
        </p:spPr>
        <p:txBody>
          <a:bodyPr>
            <a:noAutofit/>
          </a:bodyPr>
          <a:lstStyle/>
          <a:p>
            <a:endParaRPr lang="pt-BR" sz="2400" dirty="0"/>
          </a:p>
          <a:p>
            <a:r>
              <a:rPr lang="pt-BR" sz="2400" dirty="0"/>
              <a:t>Exemplo:</a:t>
            </a:r>
          </a:p>
          <a:p>
            <a:r>
              <a:rPr lang="pt-BR" sz="2400" dirty="0"/>
              <a:t>Em 2019, data de entrada em vigor da emenda, Paulo possui 55 aos de idade e 30 anos de tempo de contribuição. </a:t>
            </a:r>
          </a:p>
          <a:p>
            <a:r>
              <a:rPr lang="pt-BR" sz="2400" dirty="0"/>
              <a:t>Faltam 5 anos para implementar 60 anos de idade e 35 de contribuição. Se aposentadoria, portanto, em 2024, pelo art. 6º da EC 41/03, com integralidade plena e paridade.</a:t>
            </a:r>
          </a:p>
          <a:p>
            <a:r>
              <a:rPr lang="pt-BR" sz="2400" dirty="0"/>
              <a:t>Entretanto, pela regra de transição do art. 20, só poderá se aposentar em 2029, pois terá que dobrar os 5 anos que falta para implementar 35 anos de contribuição. Na oportunidade, já terá 65 anos de idade e 40 de contribuição, tendo direito a uma integralidade mitigada e paridade. </a:t>
            </a:r>
          </a:p>
          <a:p>
            <a:endParaRPr lang="pt-BR" sz="2400" dirty="0"/>
          </a:p>
          <a:p>
            <a:r>
              <a:rPr lang="pt-BR" sz="2400" dirty="0"/>
              <a:t> </a:t>
            </a:r>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224729710"/>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Retrospectiva">
  <a:themeElements>
    <a:clrScheme name="Personalizada 2">
      <a:dk1>
        <a:sysClr val="windowText" lastClr="000000"/>
      </a:dk1>
      <a:lt1>
        <a:sysClr val="window" lastClr="FFFFFF"/>
      </a:lt1>
      <a:dk2>
        <a:srgbClr val="696464"/>
      </a:dk2>
      <a:lt2>
        <a:srgbClr val="E9E5DC"/>
      </a:lt2>
      <a:accent1>
        <a:srgbClr val="C6413E"/>
      </a:accent1>
      <a:accent2>
        <a:srgbClr val="0C0C0C"/>
      </a:accent2>
      <a:accent3>
        <a:srgbClr val="D8D8D8"/>
      </a:accent3>
      <a:accent4>
        <a:srgbClr val="BFBFBF"/>
      </a:accent4>
      <a:accent5>
        <a:srgbClr val="918485"/>
      </a:accent5>
      <a:accent6>
        <a:srgbClr val="7F7F7F"/>
      </a:accent6>
      <a:hlink>
        <a:srgbClr val="CC9900"/>
      </a:hlink>
      <a:folHlink>
        <a:srgbClr val="96A9A9"/>
      </a:folHlink>
    </a:clrScheme>
    <a:fontScheme name="Retrospec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otalTime>393</TotalTime>
  <Words>1414</Words>
  <Application>Microsoft Office PowerPoint</Application>
  <PresentationFormat>Widescreen</PresentationFormat>
  <Paragraphs>93</Paragraphs>
  <Slides>20</Slides>
  <Notes>0</Notes>
  <HiddenSlides>0</HiddenSlides>
  <MMClips>0</MMClips>
  <ScaleCrop>false</ScaleCrop>
  <HeadingPairs>
    <vt:vector size="6" baseType="variant">
      <vt:variant>
        <vt:lpstr>Fontes usadas</vt:lpstr>
      </vt:variant>
      <vt:variant>
        <vt:i4>3</vt:i4>
      </vt:variant>
      <vt:variant>
        <vt:lpstr>Tema</vt:lpstr>
      </vt:variant>
      <vt:variant>
        <vt:i4>3</vt:i4>
      </vt:variant>
      <vt:variant>
        <vt:lpstr>Títulos de slides</vt:lpstr>
      </vt:variant>
      <vt:variant>
        <vt:i4>20</vt:i4>
      </vt:variant>
    </vt:vector>
  </HeadingPairs>
  <TitlesOfParts>
    <vt:vector size="26" baseType="lpstr">
      <vt:lpstr>Calibri</vt:lpstr>
      <vt:lpstr>Calibri Light</vt:lpstr>
      <vt:lpstr>Wingdings 2</vt:lpstr>
      <vt:lpstr>HDOfficeLightV0</vt:lpstr>
      <vt:lpstr>1_HDOfficeLightV0</vt:lpstr>
      <vt:lpstr>Retrospectiva</vt:lpstr>
      <vt:lpstr>NOVAS REGRAS DE APOSENTADORIA Alex Sertão</vt:lpstr>
      <vt:lpstr>O DIREITO ADQUIRIDO ÀS ATUAIS REGRAS (art. 3º da PEC 6/19)</vt:lpstr>
      <vt:lpstr>O DIREITO ADQUIRIDO ÀS ATUAIS REGRAS (art. 3º da PEC 6/19)</vt:lpstr>
      <vt:lpstr>O DIREITO ADQUIRIDO ÀS ATUAIS REGRAS (art. 3º da PEC 6/19)</vt:lpstr>
      <vt:lpstr>O DIREITO ADQUIRIDO ÀS ATUAIS REGRAS (art. 3º da PEC 6/19)</vt:lpstr>
      <vt:lpstr>O DIREITO ADQUIRIDO ÀS ATUAIS REGRAS (art. 3º da PEC 6/19)</vt:lpstr>
      <vt:lpstr>A REGRA DE TRANSIÇÃO DO PEDÁGIO DE 100% (art. 20  da PEC 6/19)</vt:lpstr>
      <vt:lpstr>A REGRA DE TRANSIÇÃO DO PEDÁGIO DE 100% (art. 20  da PEC 6/19)</vt:lpstr>
      <vt:lpstr>A REGRA DE TRANSIÇÃO DO PEDÁGIO DE 100% (art. 20  da PEC 6/19)</vt:lpstr>
      <vt:lpstr>DEFINIÇÃO DE REMUNERAÇÃO DO CARGO EFETIVO (art. 15 da PEC Paralela)</vt:lpstr>
      <vt:lpstr>DEFINIÇÃO DE REMUNERAÇÃO DO CARGO EFETIVO (art. 15 da PEC Paralela)</vt:lpstr>
      <vt:lpstr>REGRAS PERMANENTES TRANSITÓRIAS (art. 10 da PEC 6/19)</vt:lpstr>
      <vt:lpstr>REGRAS PERMANENTES TRANSITÓRIAS (art. 10 da PEC 6/19)</vt:lpstr>
      <vt:lpstr>REGRAS PERMANENTES TRANSITÓRIAS (art. 10 da PEC 6/19)</vt:lpstr>
      <vt:lpstr>REGRAS PERMANENTES TRANSITÓRIAS (art. 10 da PEC 6/19)</vt:lpstr>
      <vt:lpstr>REGRAS PERMANENTES TRANSITÓRIAS (art. 10 da PEC 6/19)</vt:lpstr>
      <vt:lpstr>REGRAS PERMANENTES TRANSITÓRIAS (art. 10 da PEC 6/19)</vt:lpstr>
      <vt:lpstr>REGRAS PERMANENTES TRANSITÓRIAS (art. 10 da PEC 6/19)</vt:lpstr>
      <vt:lpstr>ACUMULAÇÃO DE BENEFÍCIOS (art. 24 da PEC 6/19)</vt:lpstr>
      <vt:lpstr>ACUMULAÇÃO DE BENEFÍCIOS (art. 24 da PEC 6/19)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TÍTULO TÍTULO TÍTULO TÍTULO TÍTULO</dc:title>
  <dc:creator>Eduardo Reichert</dc:creator>
  <cp:lastModifiedBy>Alex Sandro Lial Sertão</cp:lastModifiedBy>
  <cp:revision>49</cp:revision>
  <dcterms:created xsi:type="dcterms:W3CDTF">2019-09-01T20:08:50Z</dcterms:created>
  <dcterms:modified xsi:type="dcterms:W3CDTF">2019-09-12T17:00:13Z</dcterms:modified>
</cp:coreProperties>
</file>