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3851" r:id="rId2"/>
    <p:sldMasterId id="2147483941" r:id="rId3"/>
  </p:sldMasterIdLst>
  <p:sldIdLst>
    <p:sldId id="260" r:id="rId4"/>
    <p:sldId id="258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2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6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1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07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5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9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52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32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789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1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892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841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87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422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364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72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929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426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4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48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72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98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48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9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1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28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4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1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3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64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5/lei/l13105.htm#art489%C2%A71" TargetMode="External"/><Relationship Id="rId2" Type="http://schemas.openxmlformats.org/officeDocument/2006/relationships/hyperlink" Target="http://www.planalto.gov.br/ccivil_03/_ato2015-2018/2015/lei/l13105.htm#art10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297EE1-F27F-4905-BB20-FD751D9D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6C99F4-1109-472B-9783-C602AC00F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766457"/>
            <a:ext cx="10909073" cy="1654629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/>
              <a:t>A jurisprudência e a Nova Previdência.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1B20A1-F229-45B7-AF5A-38A6F7AD1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4" y="5496089"/>
            <a:ext cx="9622971" cy="771743"/>
          </a:xfrm>
        </p:spPr>
        <p:txBody>
          <a:bodyPr>
            <a:normAutofit/>
          </a:bodyPr>
          <a:lstStyle/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Omar chamon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ochamon@gmail.com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96E07D-C712-4B7B-8958-0550A3B7D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195" y="932016"/>
            <a:ext cx="6150946" cy="250651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971FE3-2302-4172-9AB1-5A82826F8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AB10AF3-028D-41BB-9535-0F48BCD43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352C9-B52B-4CF1-8D8F-43426EFA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594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42D67EE-3B6F-4975-9CE2-8A38792C0EA5}"/>
              </a:ext>
            </a:extLst>
          </p:cNvPr>
          <p:cNvSpPr/>
          <p:nvPr/>
        </p:nvSpPr>
        <p:spPr>
          <a:xfrm>
            <a:off x="556591" y="2067338"/>
            <a:ext cx="9859618" cy="401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o limite para majoração das alíquotas?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CF/88 Artigo 150. Sem prejuízo de outras garantias asseguradas ao contribuinte, é vedado à União, aos Estados, ao Distrito Federal e aos Municípios: (...) IV - utilizar tributo com efeito de confisco;</a:t>
            </a: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AAD1D29-1F13-4D75-BF36-1A11DCF41DD0}"/>
              </a:ext>
            </a:extLst>
          </p:cNvPr>
          <p:cNvSpPr/>
          <p:nvPr/>
        </p:nvSpPr>
        <p:spPr>
          <a:xfrm>
            <a:off x="755374" y="2067339"/>
            <a:ext cx="8388626" cy="384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instrumento legislativo utilizado (Emenda à Constituição) inviabiliza a apreciação da inconstitucionalidade?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Não (o princípio do não-confisco é cláusula pétrea).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0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B21BF79-53D9-4D66-A25D-6F579D4AA446}"/>
              </a:ext>
            </a:extLst>
          </p:cNvPr>
          <p:cNvSpPr/>
          <p:nvPr/>
        </p:nvSpPr>
        <p:spPr>
          <a:xfrm>
            <a:off x="1097279" y="2067338"/>
            <a:ext cx="8444285" cy="323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Direito de propriedade e livre iniciativa.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jurisprudência do Tribunal constitucional Argentino (1/3 da riqueza tributável). 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6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CAA8783-F539-462B-8284-6A04E28A8EE9}"/>
              </a:ext>
            </a:extLst>
          </p:cNvPr>
          <p:cNvSpPr/>
          <p:nvPr/>
        </p:nvSpPr>
        <p:spPr>
          <a:xfrm>
            <a:off x="1802295" y="2124897"/>
            <a:ext cx="8216347" cy="352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Apreciação sobre o total de tributos incidentes sobre determinada riqueza e não de forma individualizada.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Análise conjunta com o IRPF. 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81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8B3542B1-B631-437C-9284-B16DFD18BC3F}"/>
              </a:ext>
            </a:extLst>
          </p:cNvPr>
          <p:cNvSpPr/>
          <p:nvPr/>
        </p:nvSpPr>
        <p:spPr>
          <a:xfrm>
            <a:off x="1097280" y="1794919"/>
            <a:ext cx="9742998" cy="4369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Precedentes do STF (ADIN2010 – MC):  </a:t>
            </a:r>
            <a:endParaRPr lang="pt-BR" sz="2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Constitucionalidade do artigo 2º da Lei 9783/99 (alíquota máxima de 25%).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“Resulta configurado o caráter confiscatório de determinado tributo, sempre que o efeito cumulativo – resultante das múltiplas incidências tributárias estabelecidas pela mesma entidade estatal – afetar, substancialmente, de maneira irrazoável o patrimônio e/ou os rendimentos do contribuinte.”</a:t>
            </a:r>
            <a:endParaRPr lang="pt-BR" sz="2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0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2056DE3E-F5F5-4F0B-93E8-1DF9984A9CF5}"/>
              </a:ext>
            </a:extLst>
          </p:cNvPr>
          <p:cNvSpPr/>
          <p:nvPr/>
        </p:nvSpPr>
        <p:spPr>
          <a:xfrm>
            <a:off x="652007" y="1737362"/>
            <a:ext cx="10175019" cy="4677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admissível a utilização de alíquotas progressivas? </a:t>
            </a: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Controverso (entendo que sim).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princípio constitucional da irredutibilidade dos vencimentos, dos servidores, seria obstáculo para o referido aumento das contribuições?  </a:t>
            </a: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Entendo que não.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5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B96C986-17FF-4F62-83A2-CCD60226FEC1}"/>
              </a:ext>
            </a:extLst>
          </p:cNvPr>
          <p:cNvSpPr/>
          <p:nvPr/>
        </p:nvSpPr>
        <p:spPr>
          <a:xfrm>
            <a:off x="1683025" y="2226365"/>
            <a:ext cx="7964557" cy="2731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as contribuições extraordinárias? Seriam constitucionais? </a:t>
            </a: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Entendo que não, pelos mesmos fundamentos.   </a:t>
            </a: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5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B96C986-17FF-4F62-83A2-CCD60226FEC1}"/>
              </a:ext>
            </a:extLst>
          </p:cNvPr>
          <p:cNvSpPr/>
          <p:nvPr/>
        </p:nvSpPr>
        <p:spPr>
          <a:xfrm>
            <a:off x="1683025" y="2226365"/>
            <a:ext cx="7964557" cy="293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469BAA8-A45F-49EB-8015-4415EB51CA8A}"/>
              </a:ext>
            </a:extLst>
          </p:cNvPr>
          <p:cNvSpPr/>
          <p:nvPr/>
        </p:nvSpPr>
        <p:spPr>
          <a:xfrm>
            <a:off x="1550503" y="2226365"/>
            <a:ext cx="7964557" cy="4152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Argumentos favoráveis a constitucionalidade:</a:t>
            </a: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solidariedade (caso do Tribunal constitucional de Portugal).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Princípio da capacidade contributiva.  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5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B96C986-17FF-4F62-83A2-CCD60226FEC1}"/>
              </a:ext>
            </a:extLst>
          </p:cNvPr>
          <p:cNvSpPr/>
          <p:nvPr/>
        </p:nvSpPr>
        <p:spPr>
          <a:xfrm>
            <a:off x="1683025" y="2226365"/>
            <a:ext cx="7964557" cy="293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93C4F03-53F5-43B4-BDB6-99524127ACEF}"/>
              </a:ext>
            </a:extLst>
          </p:cNvPr>
          <p:cNvSpPr/>
          <p:nvPr/>
        </p:nvSpPr>
        <p:spPr>
          <a:xfrm>
            <a:off x="2067339" y="2124897"/>
            <a:ext cx="7354957" cy="3337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Regras de transição muito severas.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Isonomia com o RGPS.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Nova concepção de direito adquirido. 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 jurisprudência e o equilíbrio econômico-atuarial dos RPPS.</a:t>
            </a:r>
          </a:p>
          <a:p>
            <a:pPr marL="0" indent="0" algn="just">
              <a:buNone/>
            </a:pPr>
            <a:r>
              <a:rPr lang="pt-BR" sz="3200" dirty="0"/>
              <a:t> </a:t>
            </a:r>
          </a:p>
          <a:p>
            <a:pPr marL="0" indent="0" algn="just">
              <a:buNone/>
            </a:pPr>
            <a:r>
              <a:rPr lang="pt-BR" sz="3200" dirty="0"/>
              <a:t>Concessão de aproximadamente 15% dos benefícios (acrescido do custo da demanda – Procuradorias ou escritórios contratados, juros, correção, eventuais multas processuais e honorários advocatícios).    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4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25592EA-F265-4E8B-800C-259B76643B3C}"/>
              </a:ext>
            </a:extLst>
          </p:cNvPr>
          <p:cNvSpPr/>
          <p:nvPr/>
        </p:nvSpPr>
        <p:spPr>
          <a:xfrm>
            <a:off x="543339" y="2124897"/>
            <a:ext cx="10455965" cy="299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previsibilidade das decisões judiciais (Banco Mundial, alterações legislativas, Reforma do Poder Judiciário).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Jurisdição de precedentes e o </a:t>
            </a:r>
            <a:r>
              <a:rPr lang="pt-B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neoconstitucionalismo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0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355567"/>
            <a:ext cx="11235192" cy="5687423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CPC - Art. 927. Os juízes e os tribunais observarão: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as decisões do Supremo Tribunal Federal em controle concentrado de constitucionalidade;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os enunciados de súmula vinculante;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- os acórdãos em incidente de assunção de competência ou de resolução de demandas repetitivas e em julgamento de recursos extraordinário e especial repetitivos;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- os enunciados das súmulas do Supremo Tribunal Federal em matéria constitucional e do Superior Tribunal de Justiça em matéria infraconstitucional;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- a orientação do plenário ou do órgão especial aos quais estiverem vinculados.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1º Os juízes e os tribunais observarão o disposto no 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 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no 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489, § 1º 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quando decidirem com fundamento neste artigo.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25592EA-F265-4E8B-800C-259B76643B3C}"/>
              </a:ext>
            </a:extLst>
          </p:cNvPr>
          <p:cNvSpPr/>
          <p:nvPr/>
        </p:nvSpPr>
        <p:spPr>
          <a:xfrm>
            <a:off x="543339" y="2124897"/>
            <a:ext cx="10455965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5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E97667D-AADE-4CD6-8370-3EA4BD158CEA}"/>
              </a:ext>
            </a:extLst>
          </p:cNvPr>
          <p:cNvSpPr/>
          <p:nvPr/>
        </p:nvSpPr>
        <p:spPr>
          <a:xfrm>
            <a:off x="530087" y="1921566"/>
            <a:ext cx="111159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respeito à jurisprudência pacífica dos Tribunais e a análise casuística: distinção (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distinguishing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 e superação (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overruling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  do precedente.  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Exemplos: aposentadoria especial e uso de EPI (jurisprudência do STF e análise casuística): EPI eficaz (ônus da prova); EPI eficaz e agente nocivo ruído; EPI eficaz e periculosidade; EPI eficaz e agentes biológicos.   </a:t>
            </a:r>
          </a:p>
        </p:txBody>
      </p:sp>
    </p:spTree>
    <p:extLst>
      <p:ext uri="{BB962C8B-B14F-4D97-AF65-F5344CB8AC3E}">
        <p14:creationId xmlns:p14="http://schemas.microsoft.com/office/powerpoint/2010/main" val="271117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731E6F21-371B-4B03-A0E5-F31A1947A03C}"/>
              </a:ext>
            </a:extLst>
          </p:cNvPr>
          <p:cNvSpPr/>
          <p:nvPr/>
        </p:nvSpPr>
        <p:spPr>
          <a:xfrm>
            <a:off x="652007" y="2124896"/>
            <a:ext cx="10002741" cy="3420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reforma claramente busca reduzir as margens de discricionariedade do julgador.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Tentativa de alteração do artigo 195, parágrafo quinto da Constituição) ou a redação detalhista e pouco técnica da PEC.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18BFA76-36FE-4016-ABCE-CF7CB40170A1}"/>
              </a:ext>
            </a:extLst>
          </p:cNvPr>
          <p:cNvSpPr/>
          <p:nvPr/>
        </p:nvSpPr>
        <p:spPr>
          <a:xfrm>
            <a:off x="927652" y="2067338"/>
            <a:ext cx="8216348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pouco funcional: sobrecarga de competência do Supremo Tribunal Federal (a questão do FGTS e IPC). O problema dos tribunais temporários (Microssistema dos Juizados e a insegurança relativa à jurisprudência, especialmente dos Juizados Federais).    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4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DC36406-1493-4A8D-901E-36B9B1853E6C}"/>
              </a:ext>
            </a:extLst>
          </p:cNvPr>
          <p:cNvSpPr/>
          <p:nvPr/>
        </p:nvSpPr>
        <p:spPr>
          <a:xfrm>
            <a:off x="887896" y="2067338"/>
            <a:ext cx="9501808" cy="3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Judicialização da reforma e redução de despesas: </a:t>
            </a:r>
            <a:endParaRPr lang="pt-B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Aumento das alíquotas de contribuição.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Natureza jurídica das contribuições para o financiamento dos RPPS (tributo). 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3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568"/>
            <a:ext cx="7233920" cy="138179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C1814D-14EC-441D-AB5D-70E3E2CF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355568"/>
            <a:ext cx="11115922" cy="5513526"/>
          </a:xfrm>
        </p:spPr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98009"/>
            <a:ext cx="11463129" cy="176932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8DDA6DDB-6296-432E-AA21-C0B11D5FFD40}"/>
              </a:ext>
            </a:extLst>
          </p:cNvPr>
          <p:cNvSpPr/>
          <p:nvPr/>
        </p:nvSpPr>
        <p:spPr>
          <a:xfrm>
            <a:off x="304800" y="2096552"/>
            <a:ext cx="10813774" cy="384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 06/19 – alíquotas efetivas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(...)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3.000,01 a 5.839,45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- 9,5% a 11,68%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5.839,46 a 10.000,00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- 11,68% a 12,86%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10.000,01 a 20.000,00 -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12,86% a 14,68%.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20.000,01 a 39.000,00 -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14,68% a 16,79%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Acima de 39.000,00 -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de 16,79% (22% - alíquota nominal).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3795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iva">
  <a:themeElements>
    <a:clrScheme name="Personalizada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6413E"/>
      </a:accent1>
      <a:accent2>
        <a:srgbClr val="0C0C0C"/>
      </a:accent2>
      <a:accent3>
        <a:srgbClr val="D8D8D8"/>
      </a:accent3>
      <a:accent4>
        <a:srgbClr val="BFBFBF"/>
      </a:accent4>
      <a:accent5>
        <a:srgbClr val="918485"/>
      </a:accent5>
      <a:accent6>
        <a:srgbClr val="7F7F7F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612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Wingdings 2</vt:lpstr>
      <vt:lpstr>HDOfficeLightV0</vt:lpstr>
      <vt:lpstr>1_HDOfficeLightV0</vt:lpstr>
      <vt:lpstr>Retrospectiva</vt:lpstr>
      <vt:lpstr>A jurisprudência e a Nova Previdência.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TÍTULO TÍTULO TÍTULO TÍTULO</dc:title>
  <dc:creator>Eduardo Reichert</dc:creator>
  <cp:lastModifiedBy>omar chamon</cp:lastModifiedBy>
  <cp:revision>13</cp:revision>
  <dcterms:created xsi:type="dcterms:W3CDTF">2019-09-01T20:08:50Z</dcterms:created>
  <dcterms:modified xsi:type="dcterms:W3CDTF">2019-09-12T12:10:49Z</dcterms:modified>
</cp:coreProperties>
</file>