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8" r:id="rId2"/>
    <p:sldId id="427" r:id="rId3"/>
    <p:sldId id="430" r:id="rId4"/>
    <p:sldId id="433" r:id="rId5"/>
    <p:sldId id="434" r:id="rId6"/>
    <p:sldId id="415" r:id="rId7"/>
    <p:sldId id="417" r:id="rId8"/>
    <p:sldId id="420" r:id="rId9"/>
    <p:sldId id="421" r:id="rId10"/>
    <p:sldId id="422" r:id="rId11"/>
    <p:sldId id="426" r:id="rId12"/>
    <p:sldId id="431" r:id="rId13"/>
    <p:sldId id="423" r:id="rId14"/>
    <p:sldId id="424" r:id="rId15"/>
    <p:sldId id="432" r:id="rId16"/>
    <p:sldId id="435" r:id="rId17"/>
    <p:sldId id="314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CA5CC-93F1-4C2C-B507-601DC3A53013}" type="datetimeFigureOut">
              <a:rPr lang="pt-BR" smtClean="0"/>
              <a:pPr/>
              <a:t>12/09/2019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49B053-13B2-46B5-B699-5C6CE5862649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52591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70444-9537-4A71-9F69-489748C8B8B8}" type="datetimeFigureOut">
              <a:rPr lang="pt-BR" smtClean="0"/>
              <a:pPr/>
              <a:t>12/09/2019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9AE85-41E2-4240-84CF-055D8F81E05E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640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70444-9537-4A71-9F69-489748C8B8B8}" type="datetimeFigureOut">
              <a:rPr lang="pt-BR" smtClean="0"/>
              <a:pPr/>
              <a:t>12/09/2019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9AE85-41E2-4240-84CF-055D8F81E05E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91903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70444-9537-4A71-9F69-489748C8B8B8}" type="datetimeFigureOut">
              <a:rPr lang="pt-BR" smtClean="0"/>
              <a:pPr/>
              <a:t>12/09/2019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9AE85-41E2-4240-84CF-055D8F81E05E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94666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70444-9537-4A71-9F69-489748C8B8B8}" type="datetimeFigureOut">
              <a:rPr lang="pt-BR" smtClean="0"/>
              <a:pPr/>
              <a:t>12/09/2019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9AE85-41E2-4240-84CF-055D8F81E05E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9722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70444-9537-4A71-9F69-489748C8B8B8}" type="datetimeFigureOut">
              <a:rPr lang="pt-BR" smtClean="0"/>
              <a:pPr/>
              <a:t>12/09/2019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9AE85-41E2-4240-84CF-055D8F81E05E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1096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70444-9537-4A71-9F69-489748C8B8B8}" type="datetimeFigureOut">
              <a:rPr lang="pt-BR" smtClean="0"/>
              <a:pPr/>
              <a:t>12/09/2019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9AE85-41E2-4240-84CF-055D8F81E05E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907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70444-9537-4A71-9F69-489748C8B8B8}" type="datetimeFigureOut">
              <a:rPr lang="pt-BR" smtClean="0"/>
              <a:pPr/>
              <a:t>12/09/2019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9AE85-41E2-4240-84CF-055D8F81E05E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55432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70444-9537-4A71-9F69-489748C8B8B8}" type="datetimeFigureOut">
              <a:rPr lang="pt-BR" smtClean="0"/>
              <a:pPr/>
              <a:t>12/09/2019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9AE85-41E2-4240-84CF-055D8F81E05E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6492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70444-9537-4A71-9F69-489748C8B8B8}" type="datetimeFigureOut">
              <a:rPr lang="pt-BR" smtClean="0"/>
              <a:pPr/>
              <a:t>12/09/2019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9AE85-41E2-4240-84CF-055D8F81E05E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72631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70444-9537-4A71-9F69-489748C8B8B8}" type="datetimeFigureOut">
              <a:rPr lang="pt-BR" smtClean="0"/>
              <a:pPr/>
              <a:t>12/09/2019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9AE85-41E2-4240-84CF-055D8F81E05E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72453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70444-9537-4A71-9F69-489748C8B8B8}" type="datetimeFigureOut">
              <a:rPr lang="pt-BR" smtClean="0"/>
              <a:pPr/>
              <a:t>12/09/2019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9AE85-41E2-4240-84CF-055D8F81E05E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8852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70444-9537-4A71-9F69-489748C8B8B8}" type="datetimeFigureOut">
              <a:rPr lang="pt-BR" smtClean="0"/>
              <a:pPr/>
              <a:t>12/09/2019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9AE85-41E2-4240-84CF-055D8F81E05E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71799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bmprofprev@gmail.com" TargetMode="External"/><Relationship Id="rId2" Type="http://schemas.openxmlformats.org/officeDocument/2006/relationships/hyperlink" Target="mailto:brunosafreiremartins@hot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altLang="pt-BR" b="1" dirty="0" smtClean="0"/>
              <a:t>NOVAS REGRAS DE APOSENTADORIA</a:t>
            </a:r>
            <a:endParaRPr lang="pt-BR" altLang="pt-BR" b="1" dirty="0"/>
          </a:p>
        </p:txBody>
      </p:sp>
      <p:sp>
        <p:nvSpPr>
          <p:cNvPr id="9220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altLang="pt-BR" dirty="0"/>
              <a:t>Bruno Sá Freire Martins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Imagem 12" descr="redes_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56550" y="6669088"/>
            <a:ext cx="1008063" cy="8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Servidor Exposto a Agente Nocivo (art. 21)</a:t>
            </a:r>
            <a:endParaRPr lang="pt-BR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285720" y="2428868"/>
          <a:ext cx="1454274" cy="20448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4274"/>
              </a:tblGrid>
              <a:tr h="760607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Tempo de Contribuição</a:t>
                      </a:r>
                      <a:endParaRPr lang="pt-BR" dirty="0"/>
                    </a:p>
                  </a:txBody>
                  <a:tcPr/>
                </a:tc>
              </a:tr>
              <a:tr h="1284196">
                <a:tc>
                  <a:txBody>
                    <a:bodyPr/>
                    <a:lstStyle/>
                    <a:p>
                      <a:r>
                        <a:rPr lang="pt-BR" baseline="0" dirty="0" smtClean="0"/>
                        <a:t>15 anos de exposição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Mais 13"/>
          <p:cNvSpPr/>
          <p:nvPr/>
        </p:nvSpPr>
        <p:spPr>
          <a:xfrm>
            <a:off x="1928794" y="3071810"/>
            <a:ext cx="285752" cy="64294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15" name="Tabela 14"/>
          <p:cNvGraphicFramePr>
            <a:graphicFrameLocks noGrp="1"/>
          </p:cNvGraphicFramePr>
          <p:nvPr/>
        </p:nvGraphicFramePr>
        <p:xfrm>
          <a:off x="2500298" y="2071678"/>
          <a:ext cx="1785950" cy="26991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975"/>
                <a:gridCol w="892975"/>
              </a:tblGrid>
              <a:tr h="1643074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Tempo de Serviço Público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Tempo no Cargo Efetivo</a:t>
                      </a:r>
                      <a:endParaRPr lang="pt-BR" sz="1400" dirty="0"/>
                    </a:p>
                  </a:txBody>
                  <a:tcPr/>
                </a:tc>
              </a:tr>
              <a:tr h="1056109">
                <a:tc>
                  <a:txBody>
                    <a:bodyPr/>
                    <a:lstStyle/>
                    <a:p>
                      <a:pPr algn="just"/>
                      <a:r>
                        <a:rPr lang="pt-BR" sz="1600" dirty="0" smtClean="0"/>
                        <a:t>20 anos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600" dirty="0" smtClean="0"/>
                        <a:t>5 anos</a:t>
                      </a:r>
                      <a:endParaRPr lang="pt-BR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Mais 15"/>
          <p:cNvSpPr/>
          <p:nvPr/>
        </p:nvSpPr>
        <p:spPr>
          <a:xfrm>
            <a:off x="4714876" y="3214686"/>
            <a:ext cx="285752" cy="64294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17" name="Tabela 16"/>
          <p:cNvGraphicFramePr>
            <a:graphicFrameLocks noGrp="1"/>
          </p:cNvGraphicFramePr>
          <p:nvPr/>
        </p:nvGraphicFramePr>
        <p:xfrm>
          <a:off x="5286380" y="1643050"/>
          <a:ext cx="3000396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03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Pontuação (idade + tempo de contribuição)</a:t>
                      </a:r>
                      <a:endParaRPr lang="pt-BR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ela 18"/>
          <p:cNvGraphicFramePr>
            <a:graphicFrameLocks noGrp="1"/>
          </p:cNvGraphicFramePr>
          <p:nvPr/>
        </p:nvGraphicFramePr>
        <p:xfrm>
          <a:off x="5357818" y="2214554"/>
          <a:ext cx="2928958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4479"/>
                <a:gridCol w="1464479"/>
              </a:tblGrid>
              <a:tr h="574150">
                <a:tc>
                  <a:txBody>
                    <a:bodyPr/>
                    <a:lstStyle/>
                    <a:p>
                      <a:r>
                        <a:rPr lang="pt-BR" dirty="0" smtClean="0"/>
                        <a:t>Ano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Ambos os Sexos</a:t>
                      </a:r>
                      <a:endParaRPr lang="pt-BR" dirty="0"/>
                    </a:p>
                  </a:txBody>
                  <a:tcPr/>
                </a:tc>
              </a:tr>
              <a:tr h="328086">
                <a:tc>
                  <a:txBody>
                    <a:bodyPr/>
                    <a:lstStyle/>
                    <a:p>
                      <a:r>
                        <a:rPr lang="pt-BR" dirty="0" smtClean="0"/>
                        <a:t>2.019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66</a:t>
                      </a:r>
                      <a:endParaRPr lang="pt-BR" dirty="0"/>
                    </a:p>
                  </a:txBody>
                  <a:tcPr/>
                </a:tc>
              </a:tr>
              <a:tr h="328086">
                <a:tc>
                  <a:txBody>
                    <a:bodyPr/>
                    <a:lstStyle/>
                    <a:p>
                      <a:r>
                        <a:rPr lang="pt-BR" dirty="0" smtClean="0"/>
                        <a:t>2.020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67</a:t>
                      </a:r>
                      <a:endParaRPr lang="pt-BR" dirty="0"/>
                    </a:p>
                  </a:txBody>
                  <a:tcPr/>
                </a:tc>
              </a:tr>
              <a:tr h="328086">
                <a:tc>
                  <a:txBody>
                    <a:bodyPr/>
                    <a:lstStyle/>
                    <a:p>
                      <a:r>
                        <a:rPr lang="pt-BR" dirty="0" smtClean="0"/>
                        <a:t>2.021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68</a:t>
                      </a:r>
                      <a:endParaRPr lang="pt-BR" dirty="0"/>
                    </a:p>
                  </a:txBody>
                  <a:tcPr/>
                </a:tc>
              </a:tr>
              <a:tr h="328086">
                <a:tc>
                  <a:txBody>
                    <a:bodyPr/>
                    <a:lstStyle/>
                    <a:p>
                      <a:r>
                        <a:rPr lang="pt-BR" dirty="0" smtClean="0"/>
                        <a:t>2.022 ...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69 ...</a:t>
                      </a:r>
                      <a:endParaRPr lang="pt-BR" dirty="0"/>
                    </a:p>
                  </a:txBody>
                  <a:tcPr/>
                </a:tc>
              </a:tr>
              <a:tr h="328086">
                <a:tc>
                  <a:txBody>
                    <a:bodyPr/>
                    <a:lstStyle/>
                    <a:p>
                      <a:r>
                        <a:rPr lang="pt-BR" dirty="0" smtClean="0"/>
                        <a:t>2.034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81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Tabela 19"/>
          <p:cNvGraphicFramePr>
            <a:graphicFrameLocks noGrp="1"/>
          </p:cNvGraphicFramePr>
          <p:nvPr/>
        </p:nvGraphicFramePr>
        <p:xfrm>
          <a:off x="2786050" y="5143512"/>
          <a:ext cx="607223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7223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Cálculo dos Proventos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ela 20"/>
          <p:cNvGraphicFramePr>
            <a:graphicFrameLocks noGrp="1"/>
          </p:cNvGraphicFramePr>
          <p:nvPr/>
        </p:nvGraphicFramePr>
        <p:xfrm>
          <a:off x="2786050" y="5500702"/>
          <a:ext cx="6072230" cy="497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72230"/>
              </a:tblGrid>
              <a:tr h="497204">
                <a:tc>
                  <a:txBody>
                    <a:bodyPr/>
                    <a:lstStyle/>
                    <a:p>
                      <a:r>
                        <a:rPr lang="pt-BR" dirty="0" smtClean="0"/>
                        <a:t>(60% +2% - a partir de 15 anos) da média contributiva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Imagem 12" descr="redes_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56550" y="6669088"/>
            <a:ext cx="1008063" cy="8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rmAutofit/>
          </a:bodyPr>
          <a:lstStyle/>
          <a:p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17463" algn="ctr">
              <a:buNone/>
            </a:pPr>
            <a:endParaRPr lang="pt-BR" sz="5600" b="1" dirty="0" smtClean="0">
              <a:solidFill>
                <a:srgbClr val="FF0000"/>
              </a:solidFill>
            </a:endParaRPr>
          </a:p>
          <a:p>
            <a:pPr marL="0" indent="17463" algn="ctr">
              <a:buNone/>
            </a:pPr>
            <a:r>
              <a:rPr lang="pt-BR" sz="5600" b="1" dirty="0" smtClean="0">
                <a:solidFill>
                  <a:srgbClr val="FF0000"/>
                </a:solidFill>
              </a:rPr>
              <a:t>APOSENTADORIA DO SERVIDOR COM DEFICIÊNCIA</a:t>
            </a:r>
            <a:endParaRPr lang="pt-BR" sz="5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pPr>
              <a:defRPr/>
            </a:pP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35172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4525963"/>
          </a:xfrm>
        </p:spPr>
        <p:txBody>
          <a:bodyPr>
            <a:noAutofit/>
          </a:bodyPr>
          <a:lstStyle/>
          <a:p>
            <a:pPr marL="109537" indent="0" algn="just">
              <a:buFont typeface="Wingdings 3" pitchFamily="18" charset="2"/>
              <a:buNone/>
              <a:defRPr/>
            </a:pPr>
            <a:r>
              <a:rPr lang="pt-BR" sz="2800" dirty="0" smtClean="0">
                <a:latin typeface="Arial Narrow" pitchFamily="34" charset="0"/>
                <a:cs typeface="Arial" pitchFamily="34" charset="0"/>
              </a:rPr>
              <a:t>Art. 22. Até que lei discipline o § 4º-A do art. 40 e o inciso I do § 1° do art. 201 da Constituição Federal, a aposentadoria da pessoa com deficiência segurada do Regime Geral de Previdência Social ou do servidor público federal com deficiência vinculado a regime próprio de previdência social, desde que cumpridos, no caso do servidor, o tempo mínimo de dez anos de efetivo exercício no serviço público e de cinco anos no cargo efetivo em que for concedida a aposentadoria, será concedida na forma da Lei Complementar n° 142, de 8 de maio de 2013, </a:t>
            </a:r>
            <a:r>
              <a:rPr lang="pt-BR" sz="2800" b="1" dirty="0" smtClean="0">
                <a:latin typeface="Arial Narrow" pitchFamily="34" charset="0"/>
                <a:cs typeface="Arial" pitchFamily="34" charset="0"/>
              </a:rPr>
              <a:t>inclusive quanto aos critérios de cálculo dos benefícios.</a:t>
            </a:r>
            <a:endParaRPr lang="pt-BR" altLang="pt-BR" sz="2800" b="1" dirty="0" smtClean="0"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b="1" dirty="0" smtClean="0">
                <a:solidFill>
                  <a:srgbClr val="FF0000"/>
                </a:solidFill>
              </a:rPr>
              <a:t>Tempo de Contribuição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34148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Font typeface="Wingdings 3" pitchFamily="18" charset="2"/>
              <a:buNone/>
              <a:defRPr/>
            </a:pPr>
            <a:endParaRPr lang="pt-BR" dirty="0" smtClean="0"/>
          </a:p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 smtClean="0"/>
          </a:p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 smtClean="0"/>
          </a:p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 smtClean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684213" y="1557338"/>
          <a:ext cx="7343775" cy="4100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7925"/>
                <a:gridCol w="2447925"/>
                <a:gridCol w="2447925"/>
              </a:tblGrid>
              <a:tr h="1079886">
                <a:tc>
                  <a:txBody>
                    <a:bodyPr/>
                    <a:lstStyle/>
                    <a:p>
                      <a:pPr algn="ctr"/>
                      <a:r>
                        <a:rPr lang="pt-BR" sz="3200" dirty="0" smtClean="0"/>
                        <a:t>Gravidade</a:t>
                      </a:r>
                      <a:endParaRPr lang="pt-BR" sz="3200" dirty="0"/>
                    </a:p>
                  </a:txBody>
                  <a:tcPr marL="91427" marR="91427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 smtClean="0"/>
                        <a:t>Homem </a:t>
                      </a:r>
                      <a:endParaRPr lang="pt-BR" sz="3200" dirty="0"/>
                    </a:p>
                  </a:txBody>
                  <a:tcPr marL="91427" marR="91427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 smtClean="0"/>
                        <a:t>Mulher</a:t>
                      </a:r>
                      <a:endParaRPr lang="pt-BR" sz="3200" dirty="0"/>
                    </a:p>
                  </a:txBody>
                  <a:tcPr marL="91427" marR="91427" marT="45710" marB="45710"/>
                </a:tc>
              </a:tr>
              <a:tr h="791917">
                <a:tc>
                  <a:txBody>
                    <a:bodyPr/>
                    <a:lstStyle/>
                    <a:p>
                      <a:r>
                        <a:rPr lang="pt-BR" sz="3200" dirty="0" smtClean="0"/>
                        <a:t>Grave</a:t>
                      </a:r>
                      <a:endParaRPr lang="pt-BR" sz="3200" dirty="0"/>
                    </a:p>
                  </a:txBody>
                  <a:tcPr marL="91427" marR="91427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 smtClean="0"/>
                        <a:t>25</a:t>
                      </a:r>
                      <a:endParaRPr lang="pt-BR" sz="3200" dirty="0"/>
                    </a:p>
                  </a:txBody>
                  <a:tcPr marL="91427" marR="91427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 smtClean="0"/>
                        <a:t>20</a:t>
                      </a:r>
                      <a:endParaRPr lang="pt-BR" sz="3200" dirty="0"/>
                    </a:p>
                  </a:txBody>
                  <a:tcPr marL="91427" marR="91427" marT="45710" marB="45710"/>
                </a:tc>
              </a:tr>
              <a:tr h="1015636">
                <a:tc>
                  <a:txBody>
                    <a:bodyPr/>
                    <a:lstStyle/>
                    <a:p>
                      <a:r>
                        <a:rPr lang="pt-BR" sz="3200" dirty="0" smtClean="0"/>
                        <a:t>Moderada</a:t>
                      </a:r>
                      <a:endParaRPr lang="pt-BR" sz="3200" dirty="0"/>
                    </a:p>
                  </a:txBody>
                  <a:tcPr marL="91427" marR="91427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 smtClean="0"/>
                        <a:t>29</a:t>
                      </a:r>
                      <a:endParaRPr lang="pt-BR" sz="3200" dirty="0"/>
                    </a:p>
                  </a:txBody>
                  <a:tcPr marL="91427" marR="91427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 smtClean="0"/>
                        <a:t>24</a:t>
                      </a:r>
                      <a:endParaRPr lang="pt-BR" sz="3200" dirty="0"/>
                    </a:p>
                  </a:txBody>
                  <a:tcPr marL="91427" marR="91427" marT="45710" marB="45710"/>
                </a:tc>
              </a:tr>
              <a:tr h="1213073">
                <a:tc>
                  <a:txBody>
                    <a:bodyPr/>
                    <a:lstStyle/>
                    <a:p>
                      <a:r>
                        <a:rPr lang="pt-BR" sz="3200" dirty="0" smtClean="0"/>
                        <a:t>Leve</a:t>
                      </a:r>
                      <a:endParaRPr lang="pt-BR" sz="3200" dirty="0"/>
                    </a:p>
                  </a:txBody>
                  <a:tcPr marL="91427" marR="91427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 smtClean="0"/>
                        <a:t>33</a:t>
                      </a:r>
                      <a:endParaRPr lang="pt-BR" sz="3200" dirty="0"/>
                    </a:p>
                  </a:txBody>
                  <a:tcPr marL="91427" marR="91427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 smtClean="0"/>
                        <a:t>28</a:t>
                      </a:r>
                      <a:endParaRPr lang="pt-BR" sz="3200" dirty="0"/>
                    </a:p>
                  </a:txBody>
                  <a:tcPr marL="91427" marR="91427" marT="45710" marB="4571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b="1" dirty="0" smtClean="0">
                <a:solidFill>
                  <a:srgbClr val="FF0000"/>
                </a:solidFill>
              </a:rPr>
              <a:t>Idade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35172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537" indent="0" algn="just">
              <a:buFont typeface="Wingdings 3" pitchFamily="18" charset="2"/>
              <a:buNone/>
              <a:defRPr/>
            </a:pPr>
            <a:r>
              <a:rPr lang="pt-BR" sz="3200" dirty="0" smtClean="0"/>
              <a:t>HOMEM - 60 (sessenta) anos de idade</a:t>
            </a:r>
          </a:p>
          <a:p>
            <a:pPr marL="109537" indent="0" algn="just">
              <a:buFont typeface="Wingdings 3" pitchFamily="18" charset="2"/>
              <a:buNone/>
              <a:defRPr/>
            </a:pPr>
            <a:r>
              <a:rPr lang="pt-BR" sz="3200" dirty="0" smtClean="0"/>
              <a:t>MULHER - 55 (cinquenta e cinco) anos de idade</a:t>
            </a:r>
          </a:p>
          <a:p>
            <a:pPr marL="109537" indent="0" algn="just">
              <a:buFont typeface="Wingdings 3" pitchFamily="18" charset="2"/>
              <a:buNone/>
              <a:defRPr/>
            </a:pPr>
            <a:endParaRPr lang="pt-BR" sz="3200" dirty="0"/>
          </a:p>
          <a:p>
            <a:pPr algn="just">
              <a:buFontTx/>
              <a:buChar char="-"/>
              <a:defRPr/>
            </a:pPr>
            <a:r>
              <a:rPr lang="pt-BR" sz="3200" dirty="0" smtClean="0"/>
              <a:t>Em ambos os casos:</a:t>
            </a:r>
          </a:p>
          <a:p>
            <a:pPr marL="623887" indent="-514350" algn="just">
              <a:buFont typeface="Wingdings 3" pitchFamily="18" charset="2"/>
              <a:buAutoNum type="alphaLcParenR"/>
              <a:defRPr/>
            </a:pPr>
            <a:r>
              <a:rPr lang="pt-BR" dirty="0" smtClean="0"/>
              <a:t>10 anos de serviço público</a:t>
            </a:r>
          </a:p>
          <a:p>
            <a:pPr marL="623887" indent="-514350" algn="just">
              <a:buFont typeface="Wingdings 3" pitchFamily="18" charset="2"/>
              <a:buAutoNum type="alphaLcParenR"/>
              <a:defRPr/>
            </a:pPr>
            <a:r>
              <a:rPr lang="pt-BR" dirty="0" smtClean="0"/>
              <a:t>5 anos no cargo efetivo em que se dará a aposentadoria.</a:t>
            </a:r>
          </a:p>
          <a:p>
            <a:pPr algn="just">
              <a:buFontTx/>
              <a:buChar char="-"/>
              <a:defRPr/>
            </a:pPr>
            <a:endParaRPr lang="pt-BR" sz="3200" dirty="0"/>
          </a:p>
          <a:p>
            <a:pPr marL="109537" indent="0">
              <a:buFont typeface="Wingdings 3" pitchFamily="18" charset="2"/>
              <a:buNone/>
              <a:defRPr/>
            </a:pPr>
            <a:endParaRPr lang="pt-BR" alt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b="1" dirty="0" smtClean="0">
                <a:solidFill>
                  <a:srgbClr val="FF0000"/>
                </a:solidFill>
              </a:rPr>
              <a:t>PÓS PEC PARALELA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35172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537" indent="0" algn="ctr">
              <a:buFont typeface="Wingdings 3" pitchFamily="18" charset="2"/>
              <a:buNone/>
              <a:defRPr/>
            </a:pPr>
            <a:r>
              <a:rPr lang="pt-BR" b="1" dirty="0" smtClean="0"/>
              <a:t>Ingresso até 31/12/2003 = integralidade e paridade</a:t>
            </a:r>
          </a:p>
          <a:p>
            <a:pPr marL="109537" indent="0" algn="ctr">
              <a:buFont typeface="Wingdings 3" pitchFamily="18" charset="2"/>
              <a:buNone/>
              <a:defRPr/>
            </a:pPr>
            <a:endParaRPr lang="pt-BR" sz="3200" b="1" dirty="0" smtClean="0"/>
          </a:p>
          <a:p>
            <a:pPr marL="109537" indent="0" algn="ctr">
              <a:buFont typeface="Wingdings 3" pitchFamily="18" charset="2"/>
              <a:buNone/>
              <a:defRPr/>
            </a:pPr>
            <a:r>
              <a:rPr lang="pt-BR" b="1" dirty="0" smtClean="0">
                <a:solidFill>
                  <a:srgbClr val="0070C0"/>
                </a:solidFill>
              </a:rPr>
              <a:t>Com ou sem deficiência?</a:t>
            </a:r>
            <a:endParaRPr lang="pt-BR" sz="3200" b="1" dirty="0">
              <a:solidFill>
                <a:srgbClr val="0070C0"/>
              </a:solidFill>
            </a:endParaRPr>
          </a:p>
          <a:p>
            <a:pPr marL="109537" indent="0">
              <a:buFont typeface="Wingdings 3" pitchFamily="18" charset="2"/>
              <a:buNone/>
              <a:defRPr/>
            </a:pPr>
            <a:endParaRPr lang="pt-BR" altLang="pt-BR" dirty="0" smtClean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78" y="3500438"/>
            <a:ext cx="1523993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b="1" dirty="0" smtClean="0">
                <a:solidFill>
                  <a:srgbClr val="FF0000"/>
                </a:solidFill>
              </a:rPr>
              <a:t>GUARDA MUNICIPAL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35172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t-BR" dirty="0" smtClean="0"/>
              <a:t>Art. 144 ...</a:t>
            </a:r>
          </a:p>
          <a:p>
            <a:pPr marL="0" indent="0" algn="just">
              <a:buNone/>
            </a:pPr>
            <a:r>
              <a:rPr lang="pt-BR" dirty="0" smtClean="0"/>
              <a:t>§ 11. Lei complementar específica estabelecerá os requisitos e critérios próprios para a concessão de aposentadoria e pensão dos servidores públicos deste artigo e dos ocupantes do cargo de agente penitenciário, de agente </a:t>
            </a:r>
            <a:r>
              <a:rPr lang="pt-BR" dirty="0" err="1" smtClean="0"/>
              <a:t>socioeducativo</a:t>
            </a:r>
            <a:r>
              <a:rPr lang="pt-BR" dirty="0" smtClean="0"/>
              <a:t>, da perícia oficial de natureza criminal dos órgãos de que tratam o inciso IV do </a:t>
            </a:r>
            <a:r>
              <a:rPr lang="pt-BR" i="1" dirty="0" smtClean="0"/>
              <a:t>caput do art. 51, e do </a:t>
            </a:r>
            <a:r>
              <a:rPr lang="pt-BR" dirty="0" smtClean="0"/>
              <a:t>inciso XIII do </a:t>
            </a:r>
            <a:r>
              <a:rPr lang="pt-BR" i="1" dirty="0" smtClean="0"/>
              <a:t>caput do art. 52.”</a:t>
            </a:r>
            <a:endParaRPr lang="pt-BR" alt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pt-BR" i="1" dirty="0"/>
              <a:t>Obrigado!!</a:t>
            </a:r>
          </a:p>
        </p:txBody>
      </p:sp>
      <p:sp>
        <p:nvSpPr>
          <p:cNvPr id="211972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r>
              <a:rPr lang="pt-BR" altLang="pt-BR" sz="3000" i="1" dirty="0">
                <a:hlinkClick r:id="rId2"/>
              </a:rPr>
              <a:t>brunosafreiremartins@hotmail.com</a:t>
            </a:r>
            <a:endParaRPr lang="pt-BR" altLang="pt-BR" sz="3000" i="1" dirty="0"/>
          </a:p>
          <a:p>
            <a:r>
              <a:rPr lang="pt-BR" altLang="pt-BR" sz="3000" i="1" dirty="0">
                <a:hlinkClick r:id="rId3"/>
              </a:rPr>
              <a:t>bmprofprev@gmail.com</a:t>
            </a:r>
            <a:endParaRPr lang="pt-BR" altLang="pt-BR" sz="3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Imagem 12" descr="redes_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56550" y="6669088"/>
            <a:ext cx="1008063" cy="8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rmAutofit/>
          </a:bodyPr>
          <a:lstStyle/>
          <a:p>
            <a:endParaRPr lang="pt-BR" b="1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endParaRPr lang="pt-BR" sz="3000" dirty="0" smtClean="0">
              <a:latin typeface="Arial Narrow" pitchFamily="34" charset="0"/>
            </a:endParaRPr>
          </a:p>
          <a:p>
            <a:pPr algn="ctr">
              <a:buNone/>
            </a:pPr>
            <a:r>
              <a:rPr lang="pt-BR" sz="4000" b="1" dirty="0" smtClean="0">
                <a:solidFill>
                  <a:srgbClr val="FF0000"/>
                </a:solidFill>
                <a:latin typeface="Arial Narrow" pitchFamily="34" charset="0"/>
              </a:rPr>
              <a:t>Tudo como dantes no quartel de </a:t>
            </a:r>
            <a:r>
              <a:rPr lang="pt-BR" sz="4000" b="1" dirty="0" err="1" smtClean="0">
                <a:solidFill>
                  <a:srgbClr val="FF0000"/>
                </a:solidFill>
                <a:latin typeface="Arial Narrow" pitchFamily="34" charset="0"/>
              </a:rPr>
              <a:t>Abranches</a:t>
            </a:r>
            <a:endParaRPr lang="pt-BR" sz="4000" b="1" dirty="0" smtClean="0">
              <a:solidFill>
                <a:srgbClr val="FF0000"/>
              </a:solidFill>
              <a:latin typeface="Arial Narrow" pitchFamily="34" charset="0"/>
            </a:endParaRPr>
          </a:p>
          <a:p>
            <a:pPr algn="ctr">
              <a:buNone/>
            </a:pPr>
            <a:endParaRPr lang="pt-BR" sz="4000" b="1" dirty="0" smtClean="0">
              <a:solidFill>
                <a:srgbClr val="FF0000"/>
              </a:solidFill>
              <a:latin typeface="Arial Narrow" pitchFamily="34" charset="0"/>
            </a:endParaRPr>
          </a:p>
          <a:p>
            <a:pPr algn="ctr">
              <a:buNone/>
            </a:pPr>
            <a:endParaRPr lang="pt-BR" sz="7200" b="1" dirty="0" smtClean="0">
              <a:solidFill>
                <a:srgbClr val="FF0000"/>
              </a:solidFill>
              <a:latin typeface="Arial Narrow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2" y="2857496"/>
            <a:ext cx="2024059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Imagem 12" descr="redes_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56550" y="6669088"/>
            <a:ext cx="1008063" cy="8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Arial Narrow" pitchFamily="34" charset="0"/>
              </a:rPr>
              <a:t>EXTENSÃO AOS ENTES</a:t>
            </a:r>
            <a:endParaRPr lang="pt-BR" b="1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pt-BR" sz="3000" b="1" dirty="0" smtClean="0">
                <a:latin typeface="Arial Narrow" pitchFamily="34" charset="0"/>
              </a:rPr>
              <a:t>1 - PELA PEC 06:</a:t>
            </a:r>
          </a:p>
          <a:p>
            <a:pPr algn="just">
              <a:buNone/>
            </a:pPr>
            <a:r>
              <a:rPr lang="pt-BR" sz="3000" dirty="0" smtClean="0">
                <a:latin typeface="Arial Narrow" pitchFamily="34" charset="0"/>
              </a:rPr>
              <a:t>a) Alteração na Constituição Estadual/Lei Orgânica para definir idades</a:t>
            </a:r>
          </a:p>
          <a:p>
            <a:pPr algn="just">
              <a:buNone/>
            </a:pPr>
            <a:r>
              <a:rPr lang="pt-BR" sz="3000" dirty="0" smtClean="0">
                <a:latin typeface="Arial Narrow" pitchFamily="34" charset="0"/>
              </a:rPr>
              <a:t>b) Edição de Lei local que estabeleça os demais requisitos e regras não genéricas</a:t>
            </a:r>
          </a:p>
          <a:p>
            <a:pPr algn="just">
              <a:buNone/>
            </a:pPr>
            <a:endParaRPr lang="pt-BR" sz="3000" dirty="0" smtClean="0">
              <a:latin typeface="Arial Narrow" pitchFamily="34" charset="0"/>
            </a:endParaRPr>
          </a:p>
          <a:p>
            <a:pPr algn="just">
              <a:buNone/>
            </a:pPr>
            <a:r>
              <a:rPr lang="pt-BR" sz="3000" b="1" dirty="0" smtClean="0">
                <a:latin typeface="Arial Narrow" pitchFamily="34" charset="0"/>
              </a:rPr>
              <a:t>2 – PELA PEC PARALELA</a:t>
            </a:r>
          </a:p>
          <a:p>
            <a:pPr algn="just">
              <a:buNone/>
            </a:pPr>
            <a:r>
              <a:rPr lang="pt-BR" sz="3000" dirty="0" smtClean="0">
                <a:latin typeface="Arial Narrow" pitchFamily="34" charset="0"/>
              </a:rPr>
              <a:t>a) Lei ordinária do Estado que obriga automaticamente os Municípios (360 dias para fazer lei municipal de não adoção)</a:t>
            </a:r>
          </a:p>
          <a:p>
            <a:pPr algn="just">
              <a:buNone/>
            </a:pPr>
            <a:endParaRPr lang="pt-BR" sz="3000" dirty="0" smtClean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aixaDeTexto 5"/>
          <p:cNvSpPr txBox="1">
            <a:spLocks noChangeArrowheads="1"/>
          </p:cNvSpPr>
          <p:nvPr/>
        </p:nvSpPr>
        <p:spPr bwMode="auto">
          <a:xfrm>
            <a:off x="539750" y="1692275"/>
            <a:ext cx="8064500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457200" indent="-457200" algn="ctr" eaLnBrk="1" hangingPunct="1">
              <a:spcBef>
                <a:spcPct val="0"/>
              </a:spcBef>
              <a:buNone/>
              <a:defRPr/>
            </a:pPr>
            <a:r>
              <a:rPr lang="pt-BR" sz="3000" b="1" dirty="0" smtClean="0">
                <a:solidFill>
                  <a:srgbClr val="FF0000"/>
                </a:solidFill>
                <a:latin typeface="Arial Narrow" pitchFamily="34" charset="0"/>
              </a:rPr>
              <a:t>Regra dos Servidores Expostos a Agentes Nocivos (art. 10)</a:t>
            </a:r>
            <a:endParaRPr lang="pt-BR" altLang="pt-BR" sz="3000" dirty="0">
              <a:latin typeface="Arial Narrow" pitchFamily="34" charset="0"/>
            </a:endParaRPr>
          </a:p>
          <a:p>
            <a:pPr algn="just" eaLnBrk="1" hangingPunct="1">
              <a:spcBef>
                <a:spcPct val="0"/>
              </a:spcBef>
              <a:buFont typeface="Arial" charset="0"/>
              <a:buNone/>
              <a:defRPr/>
            </a:pPr>
            <a:endParaRPr lang="pt-BR" altLang="pt-BR" dirty="0">
              <a:latin typeface="Arial" charset="0"/>
            </a:endParaRPr>
          </a:p>
        </p:txBody>
      </p:sp>
      <p:pic>
        <p:nvPicPr>
          <p:cNvPr id="29700" name="Imagem 12" descr="redes_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56550" y="6669088"/>
            <a:ext cx="1008063" cy="8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1500166" y="2781300"/>
          <a:ext cx="6000792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37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370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Requisitos</a:t>
                      </a: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Exigência</a:t>
                      </a:r>
                      <a:endParaRPr lang="pt-BR" sz="2400" dirty="0"/>
                    </a:p>
                  </a:txBody>
                  <a:tcPr marL="91434" marR="91434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/>
                        <a:t>Idade</a:t>
                      </a: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60</a:t>
                      </a:r>
                    </a:p>
                  </a:txBody>
                  <a:tcPr marL="91434" marR="9143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/>
                        <a:t>Tempo de Contribuição</a:t>
                      </a: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25</a:t>
                      </a:r>
                      <a:endParaRPr lang="pt-BR" sz="2400" dirty="0"/>
                    </a:p>
                  </a:txBody>
                  <a:tcPr marL="91434" marR="9143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/>
                        <a:t>Serviço</a:t>
                      </a:r>
                      <a:r>
                        <a:rPr lang="pt-BR" sz="2400" baseline="0" dirty="0"/>
                        <a:t> Público</a:t>
                      </a:r>
                      <a:endParaRPr lang="pt-BR" sz="2400" dirty="0"/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10</a:t>
                      </a:r>
                    </a:p>
                  </a:txBody>
                  <a:tcPr marL="91434" marR="91434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/>
                        <a:t>Cargo Efetivo</a:t>
                      </a: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5</a:t>
                      </a:r>
                    </a:p>
                  </a:txBody>
                  <a:tcPr marL="91434" marR="91434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aixaDeTexto 5"/>
          <p:cNvSpPr txBox="1">
            <a:spLocks noChangeArrowheads="1"/>
          </p:cNvSpPr>
          <p:nvPr/>
        </p:nvSpPr>
        <p:spPr bwMode="auto">
          <a:xfrm>
            <a:off x="539750" y="1692275"/>
            <a:ext cx="80645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457200" indent="-457200" algn="ctr" eaLnBrk="1" hangingPunct="1">
              <a:spcBef>
                <a:spcPct val="0"/>
              </a:spcBef>
              <a:buNone/>
              <a:defRPr/>
            </a:pPr>
            <a:r>
              <a:rPr lang="pt-BR" b="1" dirty="0" smtClean="0">
                <a:solidFill>
                  <a:srgbClr val="FF0000"/>
                </a:solidFill>
                <a:latin typeface="Arial Narrow" pitchFamily="34" charset="0"/>
              </a:rPr>
              <a:t>Regra dos Professores (art. 10)</a:t>
            </a:r>
            <a:endParaRPr lang="pt-BR" altLang="pt-BR" dirty="0">
              <a:latin typeface="Arial" charset="0"/>
            </a:endParaRPr>
          </a:p>
          <a:p>
            <a:pPr algn="just" eaLnBrk="1" hangingPunct="1">
              <a:spcBef>
                <a:spcPct val="0"/>
              </a:spcBef>
              <a:buFont typeface="Arial" charset="0"/>
              <a:buNone/>
              <a:defRPr/>
            </a:pPr>
            <a:endParaRPr lang="pt-BR" altLang="pt-BR" dirty="0">
              <a:latin typeface="Arial" charset="0"/>
            </a:endParaRPr>
          </a:p>
        </p:txBody>
      </p:sp>
      <p:pic>
        <p:nvPicPr>
          <p:cNvPr id="29700" name="Imagem 12" descr="redes_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56550" y="6669088"/>
            <a:ext cx="1008063" cy="8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755650" y="2781300"/>
          <a:ext cx="7272338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1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840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000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Requisitos</a:t>
                      </a: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HOMEM</a:t>
                      </a: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MULHER</a:t>
                      </a:r>
                    </a:p>
                  </a:txBody>
                  <a:tcPr marL="91434" marR="91434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/>
                        <a:t>Idade</a:t>
                      </a: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60</a:t>
                      </a: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57</a:t>
                      </a:r>
                      <a:endParaRPr lang="pt-BR" sz="2400" dirty="0"/>
                    </a:p>
                  </a:txBody>
                  <a:tcPr marL="91434" marR="9143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/>
                        <a:t>Tempo de Contribuição</a:t>
                      </a: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25</a:t>
                      </a:r>
                      <a:endParaRPr lang="pt-BR" sz="2400" dirty="0"/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25</a:t>
                      </a:r>
                      <a:endParaRPr lang="pt-BR" sz="2400" dirty="0"/>
                    </a:p>
                  </a:txBody>
                  <a:tcPr marL="91434" marR="9143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/>
                        <a:t>Serviço</a:t>
                      </a:r>
                      <a:r>
                        <a:rPr lang="pt-BR" sz="2400" baseline="0" dirty="0"/>
                        <a:t> Público</a:t>
                      </a:r>
                      <a:endParaRPr lang="pt-BR" sz="2400" dirty="0"/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10</a:t>
                      </a: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10</a:t>
                      </a:r>
                    </a:p>
                  </a:txBody>
                  <a:tcPr marL="91434" marR="91434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/>
                        <a:t>Cargo Efetivo</a:t>
                      </a: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5</a:t>
                      </a: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5</a:t>
                      </a:r>
                    </a:p>
                  </a:txBody>
                  <a:tcPr marL="91434" marR="91434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Imagem 12" descr="redes_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56550" y="6669088"/>
            <a:ext cx="1008063" cy="8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Autofit/>
          </a:bodyPr>
          <a:lstStyle/>
          <a:p>
            <a:r>
              <a:rPr lang="pt-BR" sz="3600" b="1" dirty="0" smtClean="0">
                <a:solidFill>
                  <a:srgbClr val="FF0000"/>
                </a:solidFill>
              </a:rPr>
              <a:t>Regra Transitória dos Servidores (art. 4º)</a:t>
            </a:r>
            <a:endParaRPr lang="pt-BR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285720" y="1600200"/>
          <a:ext cx="2714644" cy="3328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370"/>
                <a:gridCol w="1454274"/>
              </a:tblGrid>
              <a:tr h="760607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Idade</a:t>
                      </a:r>
                      <a:r>
                        <a:rPr lang="pt-BR" baseline="0" dirty="0" smtClean="0"/>
                        <a:t> Mínima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Tempo de Contribuição</a:t>
                      </a:r>
                      <a:endParaRPr lang="pt-BR" dirty="0"/>
                    </a:p>
                  </a:txBody>
                  <a:tcPr/>
                </a:tc>
              </a:tr>
              <a:tr h="128419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pt-BR" sz="1500" dirty="0" smtClean="0"/>
                        <a:t>   61           62</a:t>
                      </a:r>
                    </a:p>
                    <a:p>
                      <a:pPr marL="342900" indent="-342900">
                        <a:buAutoNum type="arabicPlain" startAt="61"/>
                      </a:pPr>
                      <a:endParaRPr lang="pt-BR" sz="1500" dirty="0" smtClean="0"/>
                    </a:p>
                    <a:p>
                      <a:pPr marL="342900" indent="-342900">
                        <a:buNone/>
                      </a:pPr>
                      <a:endParaRPr lang="pt-BR" sz="1500" dirty="0" smtClean="0"/>
                    </a:p>
                    <a:p>
                      <a:pPr marL="342900" indent="-342900">
                        <a:buNone/>
                      </a:pPr>
                      <a:endParaRPr lang="pt-BR" sz="1500" dirty="0" smtClean="0"/>
                    </a:p>
                    <a:p>
                      <a:pPr marL="342900" indent="-342900">
                        <a:buNone/>
                      </a:pPr>
                      <a:r>
                        <a:rPr lang="pt-BR" sz="1500" dirty="0" smtClean="0"/>
                        <a:t>2.019   </a:t>
                      </a:r>
                      <a:r>
                        <a:rPr lang="pt-BR" sz="1500" baseline="0" dirty="0" smtClean="0"/>
                        <a:t>2.022</a:t>
                      </a:r>
                      <a:endParaRPr lang="pt-BR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endParaRPr lang="pt-BR" dirty="0" smtClean="0"/>
                    </a:p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  35 anos</a:t>
                      </a:r>
                      <a:endParaRPr lang="pt-BR" dirty="0"/>
                    </a:p>
                  </a:txBody>
                  <a:tcPr/>
                </a:tc>
              </a:tr>
              <a:tr h="1284196">
                <a:tc>
                  <a:txBody>
                    <a:bodyPr/>
                    <a:lstStyle/>
                    <a:p>
                      <a:r>
                        <a:rPr lang="pt-BR" sz="1500" dirty="0" smtClean="0"/>
                        <a:t> 56            57</a:t>
                      </a:r>
                    </a:p>
                    <a:p>
                      <a:endParaRPr lang="pt-BR" sz="1500" dirty="0" smtClean="0"/>
                    </a:p>
                    <a:p>
                      <a:endParaRPr lang="pt-BR" sz="1500" dirty="0" smtClean="0"/>
                    </a:p>
                    <a:p>
                      <a:endParaRPr lang="pt-BR" sz="1500" dirty="0" smtClean="0"/>
                    </a:p>
                    <a:p>
                      <a:r>
                        <a:rPr lang="pt-BR" sz="1500" dirty="0" smtClean="0"/>
                        <a:t>2.019</a:t>
                      </a:r>
                      <a:r>
                        <a:rPr lang="pt-BR" sz="1500" baseline="0" dirty="0" smtClean="0"/>
                        <a:t>    2.022</a:t>
                      </a:r>
                      <a:r>
                        <a:rPr lang="pt-BR" sz="1500" dirty="0" smtClean="0"/>
                        <a:t>    </a:t>
                      </a:r>
                      <a:endParaRPr lang="pt-BR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endParaRPr lang="pt-BR" dirty="0" smtClean="0"/>
                    </a:p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30 anos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Seta para cima 7"/>
          <p:cNvSpPr/>
          <p:nvPr/>
        </p:nvSpPr>
        <p:spPr>
          <a:xfrm>
            <a:off x="428596" y="2714620"/>
            <a:ext cx="285752" cy="5715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Seta para cima 8"/>
          <p:cNvSpPr/>
          <p:nvPr/>
        </p:nvSpPr>
        <p:spPr>
          <a:xfrm>
            <a:off x="1142976" y="2714620"/>
            <a:ext cx="285752" cy="5715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Seta para cima 9"/>
          <p:cNvSpPr/>
          <p:nvPr/>
        </p:nvSpPr>
        <p:spPr>
          <a:xfrm>
            <a:off x="428596" y="4000504"/>
            <a:ext cx="285752" cy="571504"/>
          </a:xfrm>
          <a:prstGeom prst="up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Seta para cima 10"/>
          <p:cNvSpPr/>
          <p:nvPr/>
        </p:nvSpPr>
        <p:spPr>
          <a:xfrm>
            <a:off x="1071538" y="4000504"/>
            <a:ext cx="285752" cy="571504"/>
          </a:xfrm>
          <a:prstGeom prst="up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2643182"/>
            <a:ext cx="504268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14480" y="3857628"/>
            <a:ext cx="642941" cy="589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Mais 13"/>
          <p:cNvSpPr/>
          <p:nvPr/>
        </p:nvSpPr>
        <p:spPr>
          <a:xfrm>
            <a:off x="3071802" y="2786058"/>
            <a:ext cx="285752" cy="64294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15" name="Tabela 14"/>
          <p:cNvGraphicFramePr>
            <a:graphicFrameLocks noGrp="1"/>
          </p:cNvGraphicFramePr>
          <p:nvPr/>
        </p:nvGraphicFramePr>
        <p:xfrm>
          <a:off x="3500430" y="1643050"/>
          <a:ext cx="1785950" cy="26991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975"/>
                <a:gridCol w="892975"/>
              </a:tblGrid>
              <a:tr h="1643074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Tempo de Serviço Público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Tempo no Cargo Efetivo</a:t>
                      </a:r>
                      <a:endParaRPr lang="pt-BR" sz="1400" dirty="0"/>
                    </a:p>
                  </a:txBody>
                  <a:tcPr/>
                </a:tc>
              </a:tr>
              <a:tr h="1056109">
                <a:tc>
                  <a:txBody>
                    <a:bodyPr/>
                    <a:lstStyle/>
                    <a:p>
                      <a:pPr algn="just"/>
                      <a:r>
                        <a:rPr lang="pt-BR" sz="1600" dirty="0" smtClean="0"/>
                        <a:t>20 anos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600" dirty="0" smtClean="0"/>
                        <a:t>5 anos</a:t>
                      </a:r>
                      <a:endParaRPr lang="pt-BR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Mais 15"/>
          <p:cNvSpPr/>
          <p:nvPr/>
        </p:nvSpPr>
        <p:spPr>
          <a:xfrm>
            <a:off x="5357818" y="2857496"/>
            <a:ext cx="285752" cy="64294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17" name="Tabela 16"/>
          <p:cNvGraphicFramePr>
            <a:graphicFrameLocks noGrp="1"/>
          </p:cNvGraphicFramePr>
          <p:nvPr/>
        </p:nvGraphicFramePr>
        <p:xfrm>
          <a:off x="5786446" y="1428736"/>
          <a:ext cx="3071834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183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Pontuação (idade + tempo de contribuição)</a:t>
                      </a:r>
                      <a:endParaRPr lang="pt-BR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ela 18"/>
          <p:cNvGraphicFramePr>
            <a:graphicFrameLocks noGrp="1"/>
          </p:cNvGraphicFramePr>
          <p:nvPr/>
        </p:nvGraphicFramePr>
        <p:xfrm>
          <a:off x="5857884" y="2000240"/>
          <a:ext cx="2976564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2188"/>
                <a:gridCol w="992188"/>
                <a:gridCol w="992188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Ano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Homem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Mulher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2.019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2.020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2.021...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98...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88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2.028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89...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2.033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100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Tabela 19"/>
          <p:cNvGraphicFramePr>
            <a:graphicFrameLocks noGrp="1"/>
          </p:cNvGraphicFramePr>
          <p:nvPr/>
        </p:nvGraphicFramePr>
        <p:xfrm>
          <a:off x="2357422" y="4857760"/>
          <a:ext cx="678657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8657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Cálculo dos Proventos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ela 20"/>
          <p:cNvGraphicFramePr>
            <a:graphicFrameLocks noGrp="1"/>
          </p:cNvGraphicFramePr>
          <p:nvPr/>
        </p:nvGraphicFramePr>
        <p:xfrm>
          <a:off x="2357422" y="5214950"/>
          <a:ext cx="6786578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3289"/>
                <a:gridCol w="3393289"/>
              </a:tblGrid>
              <a:tr h="497204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Ingresso em cargo efetivo até 31/12/2003 (desde que o homem tenha 65 anos de idade e a mulher 62)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Última remuneração</a:t>
                      </a:r>
                      <a:endParaRPr lang="pt-BR" sz="1600" dirty="0"/>
                    </a:p>
                  </a:txBody>
                  <a:tcPr/>
                </a:tc>
              </a:tr>
              <a:tr h="497204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Ingresso em cargo efetivo após 31/12/2003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(60% +2%) da média contributiva</a:t>
                      </a:r>
                      <a:endParaRPr lang="pt-BR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Imagem 12" descr="redes_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56550" y="6669088"/>
            <a:ext cx="1008063" cy="8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rmAutofit/>
          </a:bodyPr>
          <a:lstStyle/>
          <a:p>
            <a:r>
              <a:rPr lang="pt-BR" sz="3600" b="1" dirty="0" smtClean="0">
                <a:solidFill>
                  <a:srgbClr val="FF0000"/>
                </a:solidFill>
              </a:rPr>
              <a:t>Regra Transitória dos Professores (art. 4º)</a:t>
            </a:r>
            <a:endParaRPr lang="pt-BR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285720" y="1600200"/>
          <a:ext cx="2714644" cy="3328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370"/>
                <a:gridCol w="1454274"/>
              </a:tblGrid>
              <a:tr h="760607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Idade</a:t>
                      </a:r>
                      <a:r>
                        <a:rPr lang="pt-BR" baseline="0" dirty="0" smtClean="0"/>
                        <a:t> Mínima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Tempo de Contribuição</a:t>
                      </a:r>
                      <a:endParaRPr lang="pt-BR" dirty="0"/>
                    </a:p>
                  </a:txBody>
                  <a:tcPr/>
                </a:tc>
              </a:tr>
              <a:tr h="128419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pt-BR" sz="1500" dirty="0" smtClean="0"/>
                        <a:t>  56           57</a:t>
                      </a:r>
                    </a:p>
                    <a:p>
                      <a:pPr marL="342900" indent="-342900">
                        <a:buAutoNum type="arabicPlain" startAt="61"/>
                      </a:pPr>
                      <a:endParaRPr lang="pt-BR" sz="1500" dirty="0" smtClean="0"/>
                    </a:p>
                    <a:p>
                      <a:pPr marL="342900" indent="-342900">
                        <a:buNone/>
                      </a:pPr>
                      <a:endParaRPr lang="pt-BR" sz="1500" dirty="0" smtClean="0"/>
                    </a:p>
                    <a:p>
                      <a:pPr marL="342900" indent="-342900">
                        <a:buNone/>
                      </a:pPr>
                      <a:endParaRPr lang="pt-BR" sz="1500" dirty="0" smtClean="0"/>
                    </a:p>
                    <a:p>
                      <a:pPr marL="342900" indent="-342900">
                        <a:buNone/>
                      </a:pPr>
                      <a:r>
                        <a:rPr lang="pt-BR" sz="1500" dirty="0" smtClean="0"/>
                        <a:t>2.019   </a:t>
                      </a:r>
                      <a:r>
                        <a:rPr lang="pt-BR" sz="1500" baseline="0" dirty="0" smtClean="0"/>
                        <a:t>2.022</a:t>
                      </a:r>
                      <a:endParaRPr lang="pt-BR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endParaRPr lang="pt-BR" dirty="0" smtClean="0"/>
                    </a:p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  30 anos</a:t>
                      </a:r>
                      <a:endParaRPr lang="pt-BR" dirty="0"/>
                    </a:p>
                  </a:txBody>
                  <a:tcPr/>
                </a:tc>
              </a:tr>
              <a:tr h="1284196">
                <a:tc>
                  <a:txBody>
                    <a:bodyPr/>
                    <a:lstStyle/>
                    <a:p>
                      <a:r>
                        <a:rPr lang="pt-BR" sz="1500" dirty="0" smtClean="0"/>
                        <a:t> 51            52</a:t>
                      </a:r>
                    </a:p>
                    <a:p>
                      <a:endParaRPr lang="pt-BR" sz="1500" dirty="0" smtClean="0"/>
                    </a:p>
                    <a:p>
                      <a:endParaRPr lang="pt-BR" sz="1500" dirty="0" smtClean="0"/>
                    </a:p>
                    <a:p>
                      <a:endParaRPr lang="pt-BR" sz="1500" dirty="0" smtClean="0"/>
                    </a:p>
                    <a:p>
                      <a:r>
                        <a:rPr lang="pt-BR" sz="1500" dirty="0" smtClean="0"/>
                        <a:t>2.019</a:t>
                      </a:r>
                      <a:r>
                        <a:rPr lang="pt-BR" sz="1500" baseline="0" dirty="0" smtClean="0"/>
                        <a:t>    2.022</a:t>
                      </a:r>
                      <a:r>
                        <a:rPr lang="pt-BR" sz="1500" dirty="0" smtClean="0"/>
                        <a:t>    </a:t>
                      </a:r>
                      <a:endParaRPr lang="pt-BR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endParaRPr lang="pt-BR" dirty="0" smtClean="0"/>
                    </a:p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25 anos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Seta para cima 7"/>
          <p:cNvSpPr/>
          <p:nvPr/>
        </p:nvSpPr>
        <p:spPr>
          <a:xfrm>
            <a:off x="428596" y="2714620"/>
            <a:ext cx="285752" cy="5715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Seta para cima 8"/>
          <p:cNvSpPr/>
          <p:nvPr/>
        </p:nvSpPr>
        <p:spPr>
          <a:xfrm>
            <a:off x="1142976" y="2714620"/>
            <a:ext cx="285752" cy="5715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Seta para cima 9"/>
          <p:cNvSpPr/>
          <p:nvPr/>
        </p:nvSpPr>
        <p:spPr>
          <a:xfrm>
            <a:off x="428596" y="4000504"/>
            <a:ext cx="285752" cy="571504"/>
          </a:xfrm>
          <a:prstGeom prst="up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Seta para cima 10"/>
          <p:cNvSpPr/>
          <p:nvPr/>
        </p:nvSpPr>
        <p:spPr>
          <a:xfrm>
            <a:off x="1071538" y="4000504"/>
            <a:ext cx="285752" cy="571504"/>
          </a:xfrm>
          <a:prstGeom prst="up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2643182"/>
            <a:ext cx="504268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14480" y="3857628"/>
            <a:ext cx="642941" cy="589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Mais 13"/>
          <p:cNvSpPr/>
          <p:nvPr/>
        </p:nvSpPr>
        <p:spPr>
          <a:xfrm>
            <a:off x="3071802" y="2786058"/>
            <a:ext cx="285752" cy="64294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15" name="Tabela 14"/>
          <p:cNvGraphicFramePr>
            <a:graphicFrameLocks noGrp="1"/>
          </p:cNvGraphicFramePr>
          <p:nvPr/>
        </p:nvGraphicFramePr>
        <p:xfrm>
          <a:off x="3500430" y="1643050"/>
          <a:ext cx="1785950" cy="26991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975"/>
                <a:gridCol w="892975"/>
              </a:tblGrid>
              <a:tr h="1643074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Tempo de Serviço Público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Tempo no Cargo Efetivo</a:t>
                      </a:r>
                      <a:endParaRPr lang="pt-BR" sz="1400" dirty="0"/>
                    </a:p>
                  </a:txBody>
                  <a:tcPr/>
                </a:tc>
              </a:tr>
              <a:tr h="1056109">
                <a:tc>
                  <a:txBody>
                    <a:bodyPr/>
                    <a:lstStyle/>
                    <a:p>
                      <a:pPr algn="just"/>
                      <a:r>
                        <a:rPr lang="pt-BR" sz="1600" dirty="0" smtClean="0"/>
                        <a:t>20 anos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600" dirty="0" smtClean="0"/>
                        <a:t>5 anos</a:t>
                      </a:r>
                      <a:endParaRPr lang="pt-BR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Mais 15"/>
          <p:cNvSpPr/>
          <p:nvPr/>
        </p:nvSpPr>
        <p:spPr>
          <a:xfrm>
            <a:off x="5357818" y="2857496"/>
            <a:ext cx="285752" cy="64294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17" name="Tabela 16"/>
          <p:cNvGraphicFramePr>
            <a:graphicFrameLocks noGrp="1"/>
          </p:cNvGraphicFramePr>
          <p:nvPr/>
        </p:nvGraphicFramePr>
        <p:xfrm>
          <a:off x="5786446" y="1428736"/>
          <a:ext cx="3071834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183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Pontuação (idade + tempo de contribuição)</a:t>
                      </a:r>
                      <a:endParaRPr lang="pt-BR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ela 18"/>
          <p:cNvGraphicFramePr>
            <a:graphicFrameLocks noGrp="1"/>
          </p:cNvGraphicFramePr>
          <p:nvPr/>
        </p:nvGraphicFramePr>
        <p:xfrm>
          <a:off x="5857884" y="2000240"/>
          <a:ext cx="2976564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2188"/>
                <a:gridCol w="992188"/>
                <a:gridCol w="992188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Ano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Homem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Mulher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2.019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2.020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2.021...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93...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83...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2.028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...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2.030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91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Tabela 19"/>
          <p:cNvGraphicFramePr>
            <a:graphicFrameLocks noGrp="1"/>
          </p:cNvGraphicFramePr>
          <p:nvPr/>
        </p:nvGraphicFramePr>
        <p:xfrm>
          <a:off x="2786050" y="4857760"/>
          <a:ext cx="607223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7223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Cálculo dos Proventos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ela 20"/>
          <p:cNvGraphicFramePr>
            <a:graphicFrameLocks noGrp="1"/>
          </p:cNvGraphicFramePr>
          <p:nvPr/>
        </p:nvGraphicFramePr>
        <p:xfrm>
          <a:off x="2786050" y="5214950"/>
          <a:ext cx="6096000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497204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Ingresso em cargo efetivo até 31/12/2003 (desde que tenha 60 anos de idade)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Última remuneração</a:t>
                      </a:r>
                      <a:endParaRPr lang="pt-BR" sz="1600" dirty="0"/>
                    </a:p>
                  </a:txBody>
                  <a:tcPr/>
                </a:tc>
              </a:tr>
              <a:tr h="497204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Ingresso em cargo efetivo após 31/12/2003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(60% +2%) da média contributiva</a:t>
                      </a:r>
                      <a:endParaRPr lang="pt-BR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Imagem 12" descr="redes_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56550" y="6669088"/>
            <a:ext cx="1008063" cy="8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rmAutofit/>
          </a:bodyPr>
          <a:lstStyle/>
          <a:p>
            <a:r>
              <a:rPr lang="pt-BR" sz="3600" b="1" dirty="0" smtClean="0">
                <a:solidFill>
                  <a:srgbClr val="FF0000"/>
                </a:solidFill>
              </a:rPr>
              <a:t>Servidor Exposto a Agente Nocivo (art. 21)</a:t>
            </a:r>
            <a:endParaRPr lang="pt-BR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285720" y="2428868"/>
          <a:ext cx="1454274" cy="20448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4274"/>
              </a:tblGrid>
              <a:tr h="760607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Tempo de Contribuição</a:t>
                      </a:r>
                      <a:endParaRPr lang="pt-BR" dirty="0"/>
                    </a:p>
                  </a:txBody>
                  <a:tcPr/>
                </a:tc>
              </a:tr>
              <a:tr h="1284196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r>
                        <a:rPr lang="pt-BR" baseline="0" dirty="0" smtClean="0"/>
                        <a:t> anos de exposição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Mais 13"/>
          <p:cNvSpPr/>
          <p:nvPr/>
        </p:nvSpPr>
        <p:spPr>
          <a:xfrm>
            <a:off x="1928794" y="3071810"/>
            <a:ext cx="285752" cy="64294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15" name="Tabela 14"/>
          <p:cNvGraphicFramePr>
            <a:graphicFrameLocks noGrp="1"/>
          </p:cNvGraphicFramePr>
          <p:nvPr/>
        </p:nvGraphicFramePr>
        <p:xfrm>
          <a:off x="2500298" y="2071678"/>
          <a:ext cx="1785950" cy="26991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975"/>
                <a:gridCol w="892975"/>
              </a:tblGrid>
              <a:tr h="1643074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Tempo de Serviço Público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Tempo no Cargo Efetivo</a:t>
                      </a:r>
                      <a:endParaRPr lang="pt-BR" sz="1400" dirty="0"/>
                    </a:p>
                  </a:txBody>
                  <a:tcPr/>
                </a:tc>
              </a:tr>
              <a:tr h="1056109">
                <a:tc>
                  <a:txBody>
                    <a:bodyPr/>
                    <a:lstStyle/>
                    <a:p>
                      <a:pPr algn="just"/>
                      <a:r>
                        <a:rPr lang="pt-BR" sz="1600" dirty="0" smtClean="0"/>
                        <a:t>20 anos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600" dirty="0" smtClean="0"/>
                        <a:t>5 anos</a:t>
                      </a:r>
                      <a:endParaRPr lang="pt-BR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Mais 15"/>
          <p:cNvSpPr/>
          <p:nvPr/>
        </p:nvSpPr>
        <p:spPr>
          <a:xfrm>
            <a:off x="4714876" y="3214686"/>
            <a:ext cx="285752" cy="64294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17" name="Tabela 16"/>
          <p:cNvGraphicFramePr>
            <a:graphicFrameLocks noGrp="1"/>
          </p:cNvGraphicFramePr>
          <p:nvPr/>
        </p:nvGraphicFramePr>
        <p:xfrm>
          <a:off x="5286380" y="1643050"/>
          <a:ext cx="3000396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03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Pontuação (idade + tempo de contribuição)</a:t>
                      </a:r>
                      <a:endParaRPr lang="pt-BR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ela 18"/>
          <p:cNvGraphicFramePr>
            <a:graphicFrameLocks noGrp="1"/>
          </p:cNvGraphicFramePr>
          <p:nvPr/>
        </p:nvGraphicFramePr>
        <p:xfrm>
          <a:off x="5357818" y="2214554"/>
          <a:ext cx="2928958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4479"/>
                <a:gridCol w="1464479"/>
              </a:tblGrid>
              <a:tr h="574150">
                <a:tc>
                  <a:txBody>
                    <a:bodyPr/>
                    <a:lstStyle/>
                    <a:p>
                      <a:r>
                        <a:rPr lang="pt-BR" dirty="0" smtClean="0"/>
                        <a:t>Ano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Ambos os Sexos</a:t>
                      </a:r>
                      <a:endParaRPr lang="pt-BR" dirty="0"/>
                    </a:p>
                  </a:txBody>
                  <a:tcPr/>
                </a:tc>
              </a:tr>
              <a:tr h="328086">
                <a:tc>
                  <a:txBody>
                    <a:bodyPr/>
                    <a:lstStyle/>
                    <a:p>
                      <a:r>
                        <a:rPr lang="pt-BR" dirty="0" smtClean="0"/>
                        <a:t>2.019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86</a:t>
                      </a:r>
                      <a:endParaRPr lang="pt-BR" dirty="0"/>
                    </a:p>
                  </a:txBody>
                  <a:tcPr/>
                </a:tc>
              </a:tr>
              <a:tr h="328086">
                <a:tc>
                  <a:txBody>
                    <a:bodyPr/>
                    <a:lstStyle/>
                    <a:p>
                      <a:r>
                        <a:rPr lang="pt-BR" dirty="0" smtClean="0"/>
                        <a:t>2.020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87</a:t>
                      </a:r>
                      <a:endParaRPr lang="pt-BR" dirty="0"/>
                    </a:p>
                  </a:txBody>
                  <a:tcPr/>
                </a:tc>
              </a:tr>
              <a:tr h="328086">
                <a:tc>
                  <a:txBody>
                    <a:bodyPr/>
                    <a:lstStyle/>
                    <a:p>
                      <a:r>
                        <a:rPr lang="pt-BR" dirty="0" smtClean="0"/>
                        <a:t>2.021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88</a:t>
                      </a:r>
                      <a:endParaRPr lang="pt-BR" dirty="0"/>
                    </a:p>
                  </a:txBody>
                  <a:tcPr/>
                </a:tc>
              </a:tr>
              <a:tr h="328086">
                <a:tc>
                  <a:txBody>
                    <a:bodyPr/>
                    <a:lstStyle/>
                    <a:p>
                      <a:r>
                        <a:rPr lang="pt-BR" dirty="0" smtClean="0"/>
                        <a:t>2.022 ...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89 ...</a:t>
                      </a:r>
                      <a:endParaRPr lang="pt-BR" dirty="0"/>
                    </a:p>
                  </a:txBody>
                  <a:tcPr/>
                </a:tc>
              </a:tr>
              <a:tr h="328086">
                <a:tc>
                  <a:txBody>
                    <a:bodyPr/>
                    <a:lstStyle/>
                    <a:p>
                      <a:r>
                        <a:rPr lang="pt-BR" dirty="0" smtClean="0"/>
                        <a:t>2.029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96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Tabela 19"/>
          <p:cNvGraphicFramePr>
            <a:graphicFrameLocks noGrp="1"/>
          </p:cNvGraphicFramePr>
          <p:nvPr/>
        </p:nvGraphicFramePr>
        <p:xfrm>
          <a:off x="2786050" y="5143512"/>
          <a:ext cx="607223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7223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Cálculo dos Proventos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ela 20"/>
          <p:cNvGraphicFramePr>
            <a:graphicFrameLocks noGrp="1"/>
          </p:cNvGraphicFramePr>
          <p:nvPr/>
        </p:nvGraphicFramePr>
        <p:xfrm>
          <a:off x="2786050" y="5500702"/>
          <a:ext cx="6072230" cy="497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72230"/>
              </a:tblGrid>
              <a:tr h="497204">
                <a:tc>
                  <a:txBody>
                    <a:bodyPr/>
                    <a:lstStyle/>
                    <a:p>
                      <a:r>
                        <a:rPr lang="pt-BR" dirty="0" smtClean="0"/>
                        <a:t>(60% +2%) da média contributiva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Imagem 12" descr="redes_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56550" y="6669088"/>
            <a:ext cx="1008063" cy="8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Servidor Exposto a Agente Nocivo (art. 21)</a:t>
            </a:r>
            <a:endParaRPr lang="pt-BR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285720" y="2428868"/>
          <a:ext cx="1454274" cy="20448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4274"/>
              </a:tblGrid>
              <a:tr h="760607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Tempo de Contribuição</a:t>
                      </a:r>
                      <a:endParaRPr lang="pt-BR" dirty="0"/>
                    </a:p>
                  </a:txBody>
                  <a:tcPr/>
                </a:tc>
              </a:tr>
              <a:tr h="1284196"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r>
                        <a:rPr lang="pt-BR" baseline="0" dirty="0" smtClean="0"/>
                        <a:t> anos de exposição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Mais 13"/>
          <p:cNvSpPr/>
          <p:nvPr/>
        </p:nvSpPr>
        <p:spPr>
          <a:xfrm>
            <a:off x="1928794" y="3071810"/>
            <a:ext cx="285752" cy="64294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15" name="Tabela 14"/>
          <p:cNvGraphicFramePr>
            <a:graphicFrameLocks noGrp="1"/>
          </p:cNvGraphicFramePr>
          <p:nvPr/>
        </p:nvGraphicFramePr>
        <p:xfrm>
          <a:off x="2500298" y="2071678"/>
          <a:ext cx="1785950" cy="26991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975"/>
                <a:gridCol w="892975"/>
              </a:tblGrid>
              <a:tr h="1643074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Tempo de Serviço Público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Tempo no Cargo Efetivo</a:t>
                      </a:r>
                      <a:endParaRPr lang="pt-BR" sz="1400" dirty="0"/>
                    </a:p>
                  </a:txBody>
                  <a:tcPr/>
                </a:tc>
              </a:tr>
              <a:tr h="1056109">
                <a:tc>
                  <a:txBody>
                    <a:bodyPr/>
                    <a:lstStyle/>
                    <a:p>
                      <a:pPr algn="just"/>
                      <a:r>
                        <a:rPr lang="pt-BR" sz="1600" dirty="0" smtClean="0"/>
                        <a:t>20 anos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600" dirty="0" smtClean="0"/>
                        <a:t>5 anos</a:t>
                      </a:r>
                      <a:endParaRPr lang="pt-BR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Mais 15"/>
          <p:cNvSpPr/>
          <p:nvPr/>
        </p:nvSpPr>
        <p:spPr>
          <a:xfrm>
            <a:off x="4714876" y="3214686"/>
            <a:ext cx="285752" cy="64294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17" name="Tabela 16"/>
          <p:cNvGraphicFramePr>
            <a:graphicFrameLocks noGrp="1"/>
          </p:cNvGraphicFramePr>
          <p:nvPr/>
        </p:nvGraphicFramePr>
        <p:xfrm>
          <a:off x="5286380" y="1643050"/>
          <a:ext cx="3000396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03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Pontuação (idade + tempo de contribuição)</a:t>
                      </a:r>
                      <a:endParaRPr lang="pt-BR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ela 18"/>
          <p:cNvGraphicFramePr>
            <a:graphicFrameLocks noGrp="1"/>
          </p:cNvGraphicFramePr>
          <p:nvPr/>
        </p:nvGraphicFramePr>
        <p:xfrm>
          <a:off x="5357818" y="2214554"/>
          <a:ext cx="2928958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4479"/>
                <a:gridCol w="1464479"/>
              </a:tblGrid>
              <a:tr h="574150">
                <a:tc>
                  <a:txBody>
                    <a:bodyPr/>
                    <a:lstStyle/>
                    <a:p>
                      <a:r>
                        <a:rPr lang="pt-BR" dirty="0" smtClean="0"/>
                        <a:t>Ano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Ambos os Sexos</a:t>
                      </a:r>
                      <a:endParaRPr lang="pt-BR" dirty="0"/>
                    </a:p>
                  </a:txBody>
                  <a:tcPr/>
                </a:tc>
              </a:tr>
              <a:tr h="328086">
                <a:tc>
                  <a:txBody>
                    <a:bodyPr/>
                    <a:lstStyle/>
                    <a:p>
                      <a:r>
                        <a:rPr lang="pt-BR" dirty="0" smtClean="0"/>
                        <a:t>2.019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76</a:t>
                      </a:r>
                      <a:endParaRPr lang="pt-BR" dirty="0"/>
                    </a:p>
                  </a:txBody>
                  <a:tcPr/>
                </a:tc>
              </a:tr>
              <a:tr h="328086">
                <a:tc>
                  <a:txBody>
                    <a:bodyPr/>
                    <a:lstStyle/>
                    <a:p>
                      <a:r>
                        <a:rPr lang="pt-BR" dirty="0" smtClean="0"/>
                        <a:t>2.020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77</a:t>
                      </a:r>
                      <a:endParaRPr lang="pt-BR" dirty="0"/>
                    </a:p>
                  </a:txBody>
                  <a:tcPr/>
                </a:tc>
              </a:tr>
              <a:tr h="328086">
                <a:tc>
                  <a:txBody>
                    <a:bodyPr/>
                    <a:lstStyle/>
                    <a:p>
                      <a:r>
                        <a:rPr lang="pt-BR" dirty="0" smtClean="0"/>
                        <a:t>2.021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78</a:t>
                      </a:r>
                      <a:endParaRPr lang="pt-BR" dirty="0"/>
                    </a:p>
                  </a:txBody>
                  <a:tcPr/>
                </a:tc>
              </a:tr>
              <a:tr h="328086">
                <a:tc>
                  <a:txBody>
                    <a:bodyPr/>
                    <a:lstStyle/>
                    <a:p>
                      <a:r>
                        <a:rPr lang="pt-BR" dirty="0" smtClean="0"/>
                        <a:t>2.022 ...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79 ...</a:t>
                      </a:r>
                      <a:endParaRPr lang="pt-BR" dirty="0"/>
                    </a:p>
                  </a:txBody>
                  <a:tcPr/>
                </a:tc>
              </a:tr>
              <a:tr h="328086">
                <a:tc>
                  <a:txBody>
                    <a:bodyPr/>
                    <a:lstStyle/>
                    <a:p>
                      <a:r>
                        <a:rPr lang="pt-BR" dirty="0" smtClean="0"/>
                        <a:t>2.034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91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Tabela 19"/>
          <p:cNvGraphicFramePr>
            <a:graphicFrameLocks noGrp="1"/>
          </p:cNvGraphicFramePr>
          <p:nvPr/>
        </p:nvGraphicFramePr>
        <p:xfrm>
          <a:off x="2786050" y="5143512"/>
          <a:ext cx="607223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7223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Cálculo dos Proventos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ela 20"/>
          <p:cNvGraphicFramePr>
            <a:graphicFrameLocks noGrp="1"/>
          </p:cNvGraphicFramePr>
          <p:nvPr/>
        </p:nvGraphicFramePr>
        <p:xfrm>
          <a:off x="2786050" y="5500702"/>
          <a:ext cx="6072230" cy="497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72230"/>
              </a:tblGrid>
              <a:tr h="497204">
                <a:tc>
                  <a:txBody>
                    <a:bodyPr/>
                    <a:lstStyle/>
                    <a:p>
                      <a:r>
                        <a:rPr lang="pt-BR" dirty="0" smtClean="0"/>
                        <a:t>(60% +2%) da média contributiva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1480</TotalTime>
  <Words>825</Words>
  <Application>Microsoft Office PowerPoint</Application>
  <PresentationFormat>Apresentação na tela (4:3)</PresentationFormat>
  <Paragraphs>240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2" baseType="lpstr">
      <vt:lpstr>Arial</vt:lpstr>
      <vt:lpstr>Arial Narrow</vt:lpstr>
      <vt:lpstr>Calibri</vt:lpstr>
      <vt:lpstr>Wingdings 3</vt:lpstr>
      <vt:lpstr>Tema do Office</vt:lpstr>
      <vt:lpstr>NOVAS REGRAS DE APOSENTADORIA</vt:lpstr>
      <vt:lpstr>Apresentação do PowerPoint</vt:lpstr>
      <vt:lpstr>EXTENSÃO AOS ENTES</vt:lpstr>
      <vt:lpstr>Apresentação do PowerPoint</vt:lpstr>
      <vt:lpstr>Apresentação do PowerPoint</vt:lpstr>
      <vt:lpstr>Regra Transitória dos Servidores (art. 4º)</vt:lpstr>
      <vt:lpstr>Regra Transitória dos Professores (art. 4º)</vt:lpstr>
      <vt:lpstr>Servidor Exposto a Agente Nocivo (art. 21)</vt:lpstr>
      <vt:lpstr>Servidor Exposto a Agente Nocivo (art. 21)</vt:lpstr>
      <vt:lpstr>Servidor Exposto a Agente Nocivo (art. 21)</vt:lpstr>
      <vt:lpstr>Apresentação do PowerPoint</vt:lpstr>
      <vt:lpstr>Apresentação do PowerPoint</vt:lpstr>
      <vt:lpstr>Tempo de Contribuição</vt:lpstr>
      <vt:lpstr>Idade</vt:lpstr>
      <vt:lpstr>PÓS PEC PARALELA</vt:lpstr>
      <vt:lpstr>GUARDA MUNICIPAL</vt:lpstr>
      <vt:lpstr>Obrigado!!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Dener Angelo</dc:creator>
  <cp:lastModifiedBy>EAD</cp:lastModifiedBy>
  <cp:revision>151</cp:revision>
  <dcterms:created xsi:type="dcterms:W3CDTF">2018-09-26T02:16:38Z</dcterms:created>
  <dcterms:modified xsi:type="dcterms:W3CDTF">2019-09-12T18:55:47Z</dcterms:modified>
</cp:coreProperties>
</file>