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50" r:id="rId2"/>
  </p:sldMasterIdLst>
  <p:notesMasterIdLst>
    <p:notesMasterId r:id="rId39"/>
  </p:notesMasterIdLst>
  <p:handoutMasterIdLst>
    <p:handoutMasterId r:id="rId40"/>
  </p:handoutMasterIdLst>
  <p:sldIdLst>
    <p:sldId id="1075" r:id="rId3"/>
    <p:sldId id="1115" r:id="rId4"/>
    <p:sldId id="1062" r:id="rId5"/>
    <p:sldId id="1119" r:id="rId6"/>
    <p:sldId id="1093" r:id="rId7"/>
    <p:sldId id="1079" r:id="rId8"/>
    <p:sldId id="1118" r:id="rId9"/>
    <p:sldId id="1091" r:id="rId10"/>
    <p:sldId id="1123" r:id="rId11"/>
    <p:sldId id="1131" r:id="rId12"/>
    <p:sldId id="1120" r:id="rId13"/>
    <p:sldId id="1121" r:id="rId14"/>
    <p:sldId id="1049" r:id="rId15"/>
    <p:sldId id="1081" r:id="rId16"/>
    <p:sldId id="1082" r:id="rId17"/>
    <p:sldId id="1083" r:id="rId18"/>
    <p:sldId id="1125" r:id="rId19"/>
    <p:sldId id="1084" r:id="rId20"/>
    <p:sldId id="1085" r:id="rId21"/>
    <p:sldId id="1127" r:id="rId22"/>
    <p:sldId id="1086" r:id="rId23"/>
    <p:sldId id="1098" r:id="rId24"/>
    <p:sldId id="1064" r:id="rId25"/>
    <p:sldId id="1114" r:id="rId26"/>
    <p:sldId id="1113" r:id="rId27"/>
    <p:sldId id="1128" r:id="rId28"/>
    <p:sldId id="1129" r:id="rId29"/>
    <p:sldId id="1130" r:id="rId30"/>
    <p:sldId id="1103" r:id="rId31"/>
    <p:sldId id="1104" r:id="rId32"/>
    <p:sldId id="1105" r:id="rId33"/>
    <p:sldId id="1109" r:id="rId34"/>
    <p:sldId id="1106" r:id="rId35"/>
    <p:sldId id="1107" r:id="rId36"/>
    <p:sldId id="1108" r:id="rId37"/>
    <p:sldId id="1110" r:id="rId38"/>
  </p:sldIdLst>
  <p:sldSz cx="12192000" cy="6858000"/>
  <p:notesSz cx="7010400" cy="92964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BB19"/>
    <a:srgbClr val="CB8301"/>
    <a:srgbClr val="DCC23C"/>
    <a:srgbClr val="DFA003"/>
    <a:srgbClr val="0489EC"/>
    <a:srgbClr val="7E9F20"/>
    <a:srgbClr val="385539"/>
    <a:srgbClr val="D4BD36"/>
    <a:srgbClr val="689C35"/>
    <a:srgbClr val="2E4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94249" autoAdjust="0"/>
  </p:normalViewPr>
  <p:slideViewPr>
    <p:cSldViewPr>
      <p:cViewPr varScale="1">
        <p:scale>
          <a:sx n="60" d="100"/>
          <a:sy n="60" d="100"/>
        </p:scale>
        <p:origin x="102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laud\Desktop\texto_municipios\resultados_Gustavo_abr22_2019_C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434099707493642E-2"/>
          <c:y val="4.2413180280175822E-2"/>
          <c:w val="0.89406193324546868"/>
          <c:h val="0.838657143047958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'Pirâmide Etária'!$B$12</c:f>
              <c:strCache>
                <c:ptCount val="1"/>
                <c:pt idx="0">
                  <c:v>Homens</c:v>
                </c:pt>
              </c:strCache>
            </c:strRef>
          </c:tx>
          <c:invertIfNegative val="0"/>
          <c:cat>
            <c:numRef>
              <c:f>'Pirâmide Etária'!$D$1:$BI$1</c:f>
              <c:numCache>
                <c:formatCode>General</c:formatCode>
                <c:ptCount val="58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61</c:v>
                </c:pt>
                <c:pt idx="44">
                  <c:v>62</c:v>
                </c:pt>
                <c:pt idx="45">
                  <c:v>63</c:v>
                </c:pt>
                <c:pt idx="46">
                  <c:v>64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  <c:pt idx="50">
                  <c:v>68</c:v>
                </c:pt>
                <c:pt idx="51">
                  <c:v>69</c:v>
                </c:pt>
                <c:pt idx="52">
                  <c:v>70</c:v>
                </c:pt>
                <c:pt idx="53">
                  <c:v>71</c:v>
                </c:pt>
                <c:pt idx="54">
                  <c:v>72</c:v>
                </c:pt>
                <c:pt idx="55">
                  <c:v>73</c:v>
                </c:pt>
                <c:pt idx="56">
                  <c:v>74</c:v>
                </c:pt>
                <c:pt idx="57">
                  <c:v>75</c:v>
                </c:pt>
              </c:numCache>
            </c:numRef>
          </c:cat>
          <c:val>
            <c:numRef>
              <c:f>'Pirâmide Etária'!$D$12:$BI$12</c:f>
              <c:numCache>
                <c:formatCode>General</c:formatCode>
                <c:ptCount val="58"/>
                <c:pt idx="0">
                  <c:v>72</c:v>
                </c:pt>
                <c:pt idx="1">
                  <c:v>399</c:v>
                </c:pt>
                <c:pt idx="2">
                  <c:v>797</c:v>
                </c:pt>
                <c:pt idx="3">
                  <c:v>1327</c:v>
                </c:pt>
                <c:pt idx="4">
                  <c:v>1932</c:v>
                </c:pt>
                <c:pt idx="5">
                  <c:v>2899</c:v>
                </c:pt>
                <c:pt idx="6">
                  <c:v>3803</c:v>
                </c:pt>
                <c:pt idx="7">
                  <c:v>5166</c:v>
                </c:pt>
                <c:pt idx="8">
                  <c:v>6196</c:v>
                </c:pt>
                <c:pt idx="9">
                  <c:v>7954</c:v>
                </c:pt>
                <c:pt idx="10">
                  <c:v>9781</c:v>
                </c:pt>
                <c:pt idx="11">
                  <c:v>11054</c:v>
                </c:pt>
                <c:pt idx="12">
                  <c:v>12615</c:v>
                </c:pt>
                <c:pt idx="13">
                  <c:v>13856</c:v>
                </c:pt>
                <c:pt idx="14">
                  <c:v>14998</c:v>
                </c:pt>
                <c:pt idx="15">
                  <c:v>17169</c:v>
                </c:pt>
                <c:pt idx="16">
                  <c:v>18541</c:v>
                </c:pt>
                <c:pt idx="17">
                  <c:v>19074</c:v>
                </c:pt>
                <c:pt idx="18">
                  <c:v>18910</c:v>
                </c:pt>
                <c:pt idx="19">
                  <c:v>19096</c:v>
                </c:pt>
                <c:pt idx="20">
                  <c:v>19408</c:v>
                </c:pt>
                <c:pt idx="21">
                  <c:v>18856</c:v>
                </c:pt>
                <c:pt idx="22">
                  <c:v>18543</c:v>
                </c:pt>
                <c:pt idx="23">
                  <c:v>18447</c:v>
                </c:pt>
                <c:pt idx="24">
                  <c:v>18277</c:v>
                </c:pt>
                <c:pt idx="25">
                  <c:v>17690</c:v>
                </c:pt>
                <c:pt idx="26">
                  <c:v>18355</c:v>
                </c:pt>
                <c:pt idx="27">
                  <c:v>18504</c:v>
                </c:pt>
                <c:pt idx="28">
                  <c:v>18505</c:v>
                </c:pt>
                <c:pt idx="29">
                  <c:v>18830</c:v>
                </c:pt>
                <c:pt idx="30">
                  <c:v>19151</c:v>
                </c:pt>
                <c:pt idx="31">
                  <c:v>19099</c:v>
                </c:pt>
                <c:pt idx="32">
                  <c:v>19813</c:v>
                </c:pt>
                <c:pt idx="33">
                  <c:v>20134</c:v>
                </c:pt>
                <c:pt idx="34">
                  <c:v>19790</c:v>
                </c:pt>
                <c:pt idx="35">
                  <c:v>19445</c:v>
                </c:pt>
                <c:pt idx="36">
                  <c:v>18648</c:v>
                </c:pt>
                <c:pt idx="37">
                  <c:v>17896</c:v>
                </c:pt>
                <c:pt idx="38">
                  <c:v>17127</c:v>
                </c:pt>
                <c:pt idx="39">
                  <c:v>15736</c:v>
                </c:pt>
                <c:pt idx="40">
                  <c:v>14771</c:v>
                </c:pt>
                <c:pt idx="41">
                  <c:v>13976</c:v>
                </c:pt>
                <c:pt idx="42">
                  <c:v>11909</c:v>
                </c:pt>
                <c:pt idx="43">
                  <c:v>10528</c:v>
                </c:pt>
                <c:pt idx="44">
                  <c:v>9220</c:v>
                </c:pt>
                <c:pt idx="45">
                  <c:v>8209</c:v>
                </c:pt>
                <c:pt idx="46">
                  <c:v>7539</c:v>
                </c:pt>
                <c:pt idx="47">
                  <c:v>6352</c:v>
                </c:pt>
                <c:pt idx="48">
                  <c:v>5183</c:v>
                </c:pt>
                <c:pt idx="49">
                  <c:v>3875</c:v>
                </c:pt>
                <c:pt idx="50">
                  <c:v>3217</c:v>
                </c:pt>
                <c:pt idx="51">
                  <c:v>2442</c:v>
                </c:pt>
                <c:pt idx="52">
                  <c:v>1900</c:v>
                </c:pt>
                <c:pt idx="53">
                  <c:v>431</c:v>
                </c:pt>
                <c:pt idx="54">
                  <c:v>189</c:v>
                </c:pt>
                <c:pt idx="55">
                  <c:v>125</c:v>
                </c:pt>
                <c:pt idx="56">
                  <c:v>76</c:v>
                </c:pt>
                <c:pt idx="57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E5-445B-B95B-C91841731C68}"/>
            </c:ext>
          </c:extLst>
        </c:ser>
        <c:ser>
          <c:idx val="1"/>
          <c:order val="1"/>
          <c:tx>
            <c:strRef>
              <c:f>'Pirâmide Etária'!$B$13</c:f>
              <c:strCache>
                <c:ptCount val="1"/>
                <c:pt idx="0">
                  <c:v>Mulheres</c:v>
                </c:pt>
              </c:strCache>
            </c:strRef>
          </c:tx>
          <c:invertIfNegative val="0"/>
          <c:cat>
            <c:numRef>
              <c:f>'Pirâmide Etária'!$D$1:$BI$1</c:f>
              <c:numCache>
                <c:formatCode>General</c:formatCode>
                <c:ptCount val="58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61</c:v>
                </c:pt>
                <c:pt idx="44">
                  <c:v>62</c:v>
                </c:pt>
                <c:pt idx="45">
                  <c:v>63</c:v>
                </c:pt>
                <c:pt idx="46">
                  <c:v>64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  <c:pt idx="50">
                  <c:v>68</c:v>
                </c:pt>
                <c:pt idx="51">
                  <c:v>69</c:v>
                </c:pt>
                <c:pt idx="52">
                  <c:v>70</c:v>
                </c:pt>
                <c:pt idx="53">
                  <c:v>71</c:v>
                </c:pt>
                <c:pt idx="54">
                  <c:v>72</c:v>
                </c:pt>
                <c:pt idx="55">
                  <c:v>73</c:v>
                </c:pt>
                <c:pt idx="56">
                  <c:v>74</c:v>
                </c:pt>
                <c:pt idx="57">
                  <c:v>75</c:v>
                </c:pt>
              </c:numCache>
            </c:numRef>
          </c:cat>
          <c:val>
            <c:numRef>
              <c:f>'Pirâmide Etária'!$D$13:$BI$13</c:f>
              <c:numCache>
                <c:formatCode>General</c:formatCode>
                <c:ptCount val="58"/>
                <c:pt idx="0">
                  <c:v>-108</c:v>
                </c:pt>
                <c:pt idx="1">
                  <c:v>-586</c:v>
                </c:pt>
                <c:pt idx="2">
                  <c:v>-1352</c:v>
                </c:pt>
                <c:pt idx="3">
                  <c:v>-2234</c:v>
                </c:pt>
                <c:pt idx="4">
                  <c:v>-3650</c:v>
                </c:pt>
                <c:pt idx="5">
                  <c:v>-5709</c:v>
                </c:pt>
                <c:pt idx="6">
                  <c:v>-7958</c:v>
                </c:pt>
                <c:pt idx="7">
                  <c:v>-10765</c:v>
                </c:pt>
                <c:pt idx="8">
                  <c:v>-14075</c:v>
                </c:pt>
                <c:pt idx="9">
                  <c:v>-18179</c:v>
                </c:pt>
                <c:pt idx="10">
                  <c:v>-21821</c:v>
                </c:pt>
                <c:pt idx="11">
                  <c:v>-25835</c:v>
                </c:pt>
                <c:pt idx="12">
                  <c:v>-29109</c:v>
                </c:pt>
                <c:pt idx="13">
                  <c:v>-33332</c:v>
                </c:pt>
                <c:pt idx="14">
                  <c:v>-36482</c:v>
                </c:pt>
                <c:pt idx="15">
                  <c:v>-41674</c:v>
                </c:pt>
                <c:pt idx="16">
                  <c:v>-46262</c:v>
                </c:pt>
                <c:pt idx="17">
                  <c:v>-48483</c:v>
                </c:pt>
                <c:pt idx="18">
                  <c:v>-48880</c:v>
                </c:pt>
                <c:pt idx="19">
                  <c:v>-50695</c:v>
                </c:pt>
                <c:pt idx="20">
                  <c:v>-50376</c:v>
                </c:pt>
                <c:pt idx="21">
                  <c:v>-49640</c:v>
                </c:pt>
                <c:pt idx="22">
                  <c:v>-49244</c:v>
                </c:pt>
                <c:pt idx="23">
                  <c:v>-48714</c:v>
                </c:pt>
                <c:pt idx="24">
                  <c:v>-48968</c:v>
                </c:pt>
                <c:pt idx="25">
                  <c:v>-48666</c:v>
                </c:pt>
                <c:pt idx="26">
                  <c:v>-49914</c:v>
                </c:pt>
                <c:pt idx="27">
                  <c:v>-50226</c:v>
                </c:pt>
                <c:pt idx="28">
                  <c:v>-50486</c:v>
                </c:pt>
                <c:pt idx="29">
                  <c:v>-50688</c:v>
                </c:pt>
                <c:pt idx="30">
                  <c:v>-51807</c:v>
                </c:pt>
                <c:pt idx="31">
                  <c:v>-51989</c:v>
                </c:pt>
                <c:pt idx="32">
                  <c:v>-51929</c:v>
                </c:pt>
                <c:pt idx="33">
                  <c:v>-49718</c:v>
                </c:pt>
                <c:pt idx="34">
                  <c:v>-45184</c:v>
                </c:pt>
                <c:pt idx="35">
                  <c:v>-42065</c:v>
                </c:pt>
                <c:pt idx="36">
                  <c:v>-37798</c:v>
                </c:pt>
                <c:pt idx="37">
                  <c:v>-33820</c:v>
                </c:pt>
                <c:pt idx="38">
                  <c:v>-30979</c:v>
                </c:pt>
                <c:pt idx="39">
                  <c:v>-27201</c:v>
                </c:pt>
                <c:pt idx="40">
                  <c:v>-24087</c:v>
                </c:pt>
                <c:pt idx="41">
                  <c:v>-22052</c:v>
                </c:pt>
                <c:pt idx="42">
                  <c:v>-19072</c:v>
                </c:pt>
                <c:pt idx="43">
                  <c:v>-15699</c:v>
                </c:pt>
                <c:pt idx="44">
                  <c:v>-12701</c:v>
                </c:pt>
                <c:pt idx="45">
                  <c:v>-10435</c:v>
                </c:pt>
                <c:pt idx="46">
                  <c:v>-8445</c:v>
                </c:pt>
                <c:pt idx="47">
                  <c:v>-6835</c:v>
                </c:pt>
                <c:pt idx="48">
                  <c:v>-5622</c:v>
                </c:pt>
                <c:pt idx="49">
                  <c:v>-4309</c:v>
                </c:pt>
                <c:pt idx="50">
                  <c:v>-3479</c:v>
                </c:pt>
                <c:pt idx="51">
                  <c:v>-2583</c:v>
                </c:pt>
                <c:pt idx="52">
                  <c:v>-1867</c:v>
                </c:pt>
                <c:pt idx="53">
                  <c:v>-375</c:v>
                </c:pt>
                <c:pt idx="54">
                  <c:v>-149</c:v>
                </c:pt>
                <c:pt idx="55">
                  <c:v>-97</c:v>
                </c:pt>
                <c:pt idx="56">
                  <c:v>-79</c:v>
                </c:pt>
                <c:pt idx="57">
                  <c:v>-45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E5-445B-B95B-C91841731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348464"/>
        <c:axId val="117349024"/>
      </c:barChart>
      <c:catAx>
        <c:axId val="11734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crossAx val="11734902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17349024"/>
        <c:scaling>
          <c:orientation val="minMax"/>
          <c:max val="25000"/>
          <c:min val="-55000"/>
        </c:scaling>
        <c:delete val="0"/>
        <c:axPos val="b"/>
        <c:majorGridlines/>
        <c:numFmt formatCode="#,##0;[Black]#,##0" sourceLinked="0"/>
        <c:majorTickMark val="none"/>
        <c:minorTickMark val="none"/>
        <c:tickLblPos val="nextTo"/>
        <c:crossAx val="117348464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pt-BR"/>
                    <a:t>Milhares de pessoas</a:t>
                  </a:r>
                </a:p>
              </c:rich>
            </c:tx>
          </c:dispUnitsLbl>
        </c:dispUnits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4986223288612535"/>
          <c:y val="0.10455276223002241"/>
          <c:w val="0.10621788156308788"/>
          <c:h val="0.116195427378806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invertIfNegative val="0"/>
          <c:cat>
            <c:strRef>
              <c:f>'[1]Elegibilidade Total'!$D$1:$AT$1</c:f>
              <c:strCache>
                <c:ptCount val="4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  <c:pt idx="27">
                  <c:v>2043</c:v>
                </c:pt>
                <c:pt idx="28">
                  <c:v>2044</c:v>
                </c:pt>
                <c:pt idx="29">
                  <c:v>2045</c:v>
                </c:pt>
                <c:pt idx="30">
                  <c:v>2046</c:v>
                </c:pt>
                <c:pt idx="31">
                  <c:v>2047</c:v>
                </c:pt>
                <c:pt idx="32">
                  <c:v>2048</c:v>
                </c:pt>
                <c:pt idx="33">
                  <c:v>2049</c:v>
                </c:pt>
                <c:pt idx="34">
                  <c:v>2050</c:v>
                </c:pt>
                <c:pt idx="35">
                  <c:v>2051</c:v>
                </c:pt>
                <c:pt idx="36">
                  <c:v>2052</c:v>
                </c:pt>
                <c:pt idx="37">
                  <c:v>2053</c:v>
                </c:pt>
                <c:pt idx="38">
                  <c:v>2054</c:v>
                </c:pt>
                <c:pt idx="39">
                  <c:v>2055</c:v>
                </c:pt>
                <c:pt idx="40">
                  <c:v>2056</c:v>
                </c:pt>
                <c:pt idx="41">
                  <c:v>2057</c:v>
                </c:pt>
                <c:pt idx="42">
                  <c:v>2058</c:v>
                </c:pt>
              </c:strCache>
            </c:strRef>
          </c:cat>
          <c:val>
            <c:numRef>
              <c:f>figura7!$A$2:$AQ$2</c:f>
              <c:numCache>
                <c:formatCode>General</c:formatCode>
                <c:ptCount val="43"/>
                <c:pt idx="0">
                  <c:v>209.01599999999999</c:v>
                </c:pt>
                <c:pt idx="1">
                  <c:v>43.344999999999999</c:v>
                </c:pt>
                <c:pt idx="2">
                  <c:v>50.847999999999999</c:v>
                </c:pt>
                <c:pt idx="3">
                  <c:v>52.933</c:v>
                </c:pt>
                <c:pt idx="4">
                  <c:v>56.412999999999997</c:v>
                </c:pt>
                <c:pt idx="5">
                  <c:v>64.908999999999992</c:v>
                </c:pt>
                <c:pt idx="6">
                  <c:v>70.384999999999991</c:v>
                </c:pt>
                <c:pt idx="7">
                  <c:v>74.036000000000001</c:v>
                </c:pt>
                <c:pt idx="8">
                  <c:v>55.917000000000002</c:v>
                </c:pt>
                <c:pt idx="9">
                  <c:v>68.218000000000004</c:v>
                </c:pt>
                <c:pt idx="10">
                  <c:v>65.048999999999992</c:v>
                </c:pt>
                <c:pt idx="11">
                  <c:v>69.281000000000006</c:v>
                </c:pt>
                <c:pt idx="12">
                  <c:v>65.176000000000002</c:v>
                </c:pt>
                <c:pt idx="13">
                  <c:v>74.135999999999996</c:v>
                </c:pt>
                <c:pt idx="14">
                  <c:v>75.782000000000011</c:v>
                </c:pt>
                <c:pt idx="15">
                  <c:v>84.832999999999998</c:v>
                </c:pt>
                <c:pt idx="16">
                  <c:v>81.316000000000003</c:v>
                </c:pt>
                <c:pt idx="17">
                  <c:v>79.481999999999999</c:v>
                </c:pt>
                <c:pt idx="18">
                  <c:v>75.983000000000004</c:v>
                </c:pt>
                <c:pt idx="19">
                  <c:v>80.850999999999999</c:v>
                </c:pt>
                <c:pt idx="20">
                  <c:v>76.832000000000008</c:v>
                </c:pt>
                <c:pt idx="21">
                  <c:v>73.805999999999997</c:v>
                </c:pt>
                <c:pt idx="22">
                  <c:v>70.960999999999999</c:v>
                </c:pt>
                <c:pt idx="23">
                  <c:v>66.343000000000004</c:v>
                </c:pt>
                <c:pt idx="24">
                  <c:v>60.519999999999996</c:v>
                </c:pt>
                <c:pt idx="25">
                  <c:v>54.764000000000003</c:v>
                </c:pt>
                <c:pt idx="26">
                  <c:v>48.968000000000004</c:v>
                </c:pt>
                <c:pt idx="27">
                  <c:v>41.037000000000006</c:v>
                </c:pt>
                <c:pt idx="28">
                  <c:v>31.885000000000002</c:v>
                </c:pt>
                <c:pt idx="29">
                  <c:v>25.702000000000002</c:v>
                </c:pt>
                <c:pt idx="30">
                  <c:v>21.783999999999999</c:v>
                </c:pt>
                <c:pt idx="31">
                  <c:v>17.769000000000002</c:v>
                </c:pt>
                <c:pt idx="32">
                  <c:v>13.744</c:v>
                </c:pt>
                <c:pt idx="33">
                  <c:v>9.4550000000000001</c:v>
                </c:pt>
                <c:pt idx="34">
                  <c:v>6.6760000000000002</c:v>
                </c:pt>
                <c:pt idx="35">
                  <c:v>5.2640000000000002</c:v>
                </c:pt>
                <c:pt idx="36">
                  <c:v>3.5950000000000002</c:v>
                </c:pt>
                <c:pt idx="37">
                  <c:v>2.4929999999999999</c:v>
                </c:pt>
                <c:pt idx="38">
                  <c:v>1.607</c:v>
                </c:pt>
                <c:pt idx="39">
                  <c:v>1.08</c:v>
                </c:pt>
                <c:pt idx="40">
                  <c:v>0.64900000000000002</c:v>
                </c:pt>
                <c:pt idx="41">
                  <c:v>0.311</c:v>
                </c:pt>
                <c:pt idx="42">
                  <c:v>5.5E-2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90-4499-8C62-D29198734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795968"/>
        <c:axId val="219796528"/>
      </c:barChart>
      <c:catAx>
        <c:axId val="21979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600" baseline="0"/>
            </a:pPr>
            <a:endParaRPr lang="pt-BR"/>
          </a:p>
        </c:txPr>
        <c:crossAx val="21979652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19796528"/>
        <c:scaling>
          <c:orientation val="minMax"/>
          <c:max val="25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219795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383487-A893-456A-B703-B5203695189D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F5CCC4E-06DA-45EA-880A-17EFD4A046AD}">
      <dgm:prSet phldrT="[Texto]"/>
      <dgm:spPr/>
      <dgm:t>
        <a:bodyPr/>
        <a:lstStyle/>
        <a:p>
          <a:r>
            <a:rPr lang="pt-BR" dirty="0" smtClean="0"/>
            <a:t>RESPONSABILIDADE </a:t>
          </a:r>
          <a:endParaRPr lang="pt-BR" dirty="0"/>
        </a:p>
      </dgm:t>
    </dgm:pt>
    <dgm:pt modelId="{E1E249C5-E25C-4416-8450-0D2BC339CB5A}" type="parTrans" cxnId="{5957B48C-B1E2-4D9F-BB6E-00781C6C49BA}">
      <dgm:prSet/>
      <dgm:spPr/>
      <dgm:t>
        <a:bodyPr/>
        <a:lstStyle/>
        <a:p>
          <a:endParaRPr lang="pt-BR"/>
        </a:p>
      </dgm:t>
    </dgm:pt>
    <dgm:pt modelId="{34D9D093-1256-4E36-9642-3D2FCD88B37E}" type="sibTrans" cxnId="{5957B48C-B1E2-4D9F-BB6E-00781C6C49BA}">
      <dgm:prSet/>
      <dgm:spPr/>
      <dgm:t>
        <a:bodyPr/>
        <a:lstStyle/>
        <a:p>
          <a:endParaRPr lang="pt-BR"/>
        </a:p>
      </dgm:t>
    </dgm:pt>
    <dgm:pt modelId="{016482C2-AFD0-4259-9FF0-1A109B6ADBED}">
      <dgm:prSet phldrT="[Texto]"/>
      <dgm:spPr/>
      <dgm:t>
        <a:bodyPr/>
        <a:lstStyle/>
        <a:p>
          <a:r>
            <a:rPr lang="pt-BR" dirty="0" smtClean="0"/>
            <a:t>RESPONSABILIZAÇÃO</a:t>
          </a:r>
          <a:endParaRPr lang="pt-BR" dirty="0"/>
        </a:p>
      </dgm:t>
    </dgm:pt>
    <dgm:pt modelId="{F812677F-CC35-48F1-82D0-002A27619951}" type="parTrans" cxnId="{1648C8C9-30A9-4C18-83E6-C3A16602A634}">
      <dgm:prSet/>
      <dgm:spPr/>
      <dgm:t>
        <a:bodyPr/>
        <a:lstStyle/>
        <a:p>
          <a:endParaRPr lang="pt-BR"/>
        </a:p>
      </dgm:t>
    </dgm:pt>
    <dgm:pt modelId="{F1C9FB82-8BAE-4C12-9A90-F5F6304AEB00}" type="sibTrans" cxnId="{1648C8C9-30A9-4C18-83E6-C3A16602A634}">
      <dgm:prSet/>
      <dgm:spPr/>
      <dgm:t>
        <a:bodyPr/>
        <a:lstStyle/>
        <a:p>
          <a:endParaRPr lang="pt-BR"/>
        </a:p>
      </dgm:t>
    </dgm:pt>
    <dgm:pt modelId="{3EEC94B4-66BC-47B2-95F2-E6B6E46CA44B}" type="pres">
      <dgm:prSet presAssocID="{BD383487-A893-456A-B703-B5203695189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59B2DE8-0189-4CA9-B10E-8BD3FC78CFB5}" type="pres">
      <dgm:prSet presAssocID="{FF5CCC4E-06DA-45EA-880A-17EFD4A046AD}" presName="upArrow" presStyleLbl="node1" presStyleIdx="0" presStyleCnt="2"/>
      <dgm:spPr/>
    </dgm:pt>
    <dgm:pt modelId="{3FBCEF2E-02B3-4A94-B62E-0FE1727A5D71}" type="pres">
      <dgm:prSet presAssocID="{FF5CCC4E-06DA-45EA-880A-17EFD4A046AD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905C48-44B1-4A9F-AB73-2C6F873D6E2F}" type="pres">
      <dgm:prSet presAssocID="{016482C2-AFD0-4259-9FF0-1A109B6ADBED}" presName="downArrow" presStyleLbl="node1" presStyleIdx="1" presStyleCnt="2"/>
      <dgm:spPr/>
    </dgm:pt>
    <dgm:pt modelId="{83B86D6B-E66E-4587-B4EB-C7567C123743}" type="pres">
      <dgm:prSet presAssocID="{016482C2-AFD0-4259-9FF0-1A109B6ADBED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DE9CD58-F16E-4D1F-B7C0-A8DD74665988}" type="presOf" srcId="{016482C2-AFD0-4259-9FF0-1A109B6ADBED}" destId="{83B86D6B-E66E-4587-B4EB-C7567C123743}" srcOrd="0" destOrd="0" presId="urn:microsoft.com/office/officeart/2005/8/layout/arrow4"/>
    <dgm:cxn modelId="{044E7D28-E109-4159-9E74-C9CD89B16D06}" type="presOf" srcId="{BD383487-A893-456A-B703-B5203695189D}" destId="{3EEC94B4-66BC-47B2-95F2-E6B6E46CA44B}" srcOrd="0" destOrd="0" presId="urn:microsoft.com/office/officeart/2005/8/layout/arrow4"/>
    <dgm:cxn modelId="{81AE38EF-3455-424D-9246-312A2672D62A}" type="presOf" srcId="{FF5CCC4E-06DA-45EA-880A-17EFD4A046AD}" destId="{3FBCEF2E-02B3-4A94-B62E-0FE1727A5D71}" srcOrd="0" destOrd="0" presId="urn:microsoft.com/office/officeart/2005/8/layout/arrow4"/>
    <dgm:cxn modelId="{5957B48C-B1E2-4D9F-BB6E-00781C6C49BA}" srcId="{BD383487-A893-456A-B703-B5203695189D}" destId="{FF5CCC4E-06DA-45EA-880A-17EFD4A046AD}" srcOrd="0" destOrd="0" parTransId="{E1E249C5-E25C-4416-8450-0D2BC339CB5A}" sibTransId="{34D9D093-1256-4E36-9642-3D2FCD88B37E}"/>
    <dgm:cxn modelId="{1648C8C9-30A9-4C18-83E6-C3A16602A634}" srcId="{BD383487-A893-456A-B703-B5203695189D}" destId="{016482C2-AFD0-4259-9FF0-1A109B6ADBED}" srcOrd="1" destOrd="0" parTransId="{F812677F-CC35-48F1-82D0-002A27619951}" sibTransId="{F1C9FB82-8BAE-4C12-9A90-F5F6304AEB00}"/>
    <dgm:cxn modelId="{D1046C16-2B92-4A6E-8AC9-B42B78762AD2}" type="presParOf" srcId="{3EEC94B4-66BC-47B2-95F2-E6B6E46CA44B}" destId="{059B2DE8-0189-4CA9-B10E-8BD3FC78CFB5}" srcOrd="0" destOrd="0" presId="urn:microsoft.com/office/officeart/2005/8/layout/arrow4"/>
    <dgm:cxn modelId="{2A764F07-A326-4932-8102-52DE066595DC}" type="presParOf" srcId="{3EEC94B4-66BC-47B2-95F2-E6B6E46CA44B}" destId="{3FBCEF2E-02B3-4A94-B62E-0FE1727A5D71}" srcOrd="1" destOrd="0" presId="urn:microsoft.com/office/officeart/2005/8/layout/arrow4"/>
    <dgm:cxn modelId="{1824FF8F-57DB-4270-A7A8-10D66BE6C86D}" type="presParOf" srcId="{3EEC94B4-66BC-47B2-95F2-E6B6E46CA44B}" destId="{CE905C48-44B1-4A9F-AB73-2C6F873D6E2F}" srcOrd="2" destOrd="0" presId="urn:microsoft.com/office/officeart/2005/8/layout/arrow4"/>
    <dgm:cxn modelId="{FED4798A-DF0F-49CA-9697-FC781EC074B9}" type="presParOf" srcId="{3EEC94B4-66BC-47B2-95F2-E6B6E46CA44B}" destId="{83B86D6B-E66E-4587-B4EB-C7567C123743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B2DE8-0189-4CA9-B10E-8BD3FC78CFB5}">
      <dsp:nvSpPr>
        <dsp:cNvPr id="0" name=""/>
        <dsp:cNvSpPr/>
      </dsp:nvSpPr>
      <dsp:spPr>
        <a:xfrm>
          <a:off x="461502" y="0"/>
          <a:ext cx="2784856" cy="2088642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CEF2E-02B3-4A94-B62E-0FE1727A5D71}">
      <dsp:nvSpPr>
        <dsp:cNvPr id="0" name=""/>
        <dsp:cNvSpPr/>
      </dsp:nvSpPr>
      <dsp:spPr>
        <a:xfrm>
          <a:off x="3329904" y="0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264" tIns="0" rIns="334264" bIns="334264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700" kern="1200" dirty="0" smtClean="0"/>
            <a:t>RESPONSABILIDADE </a:t>
          </a:r>
          <a:endParaRPr lang="pt-BR" sz="4700" kern="1200" dirty="0"/>
        </a:p>
      </dsp:txBody>
      <dsp:txXfrm>
        <a:off x="3329904" y="0"/>
        <a:ext cx="5888736" cy="2088642"/>
      </dsp:txXfrm>
    </dsp:sp>
    <dsp:sp modelId="{CE905C48-44B1-4A9F-AB73-2C6F873D6E2F}">
      <dsp:nvSpPr>
        <dsp:cNvPr id="0" name=""/>
        <dsp:cNvSpPr/>
      </dsp:nvSpPr>
      <dsp:spPr>
        <a:xfrm>
          <a:off x="1296959" y="2262695"/>
          <a:ext cx="2784856" cy="2088642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86D6B-E66E-4587-B4EB-C7567C123743}">
      <dsp:nvSpPr>
        <dsp:cNvPr id="0" name=""/>
        <dsp:cNvSpPr/>
      </dsp:nvSpPr>
      <dsp:spPr>
        <a:xfrm>
          <a:off x="4165361" y="2262695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264" tIns="0" rIns="334264" bIns="334264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700" kern="1200" dirty="0" smtClean="0"/>
            <a:t>RESPONSABILIZAÇÃO</a:t>
          </a:r>
          <a:endParaRPr lang="pt-BR" sz="4700" kern="1200" dirty="0"/>
        </a:p>
      </dsp:txBody>
      <dsp:txXfrm>
        <a:off x="4165361" y="2262695"/>
        <a:ext cx="5888736" cy="2088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BCD98B-B0B3-4E21-8D1D-CA094C8F2CB1}" type="datetimeFigureOut">
              <a:rPr lang="pt-BR" smtClean="0"/>
              <a:t>11/09/2019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0DAE91-BCE4-4337-BF8A-6A2E86FB58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750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xmlns="" id="{B2121467-2193-4D41-9BE6-C3441687C4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C4C4D0C6-B292-4EA3-94C7-B5A24431024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pt-BR" altLang="pt-BR" noProof="0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pt-BR" altLang="pt-BR" noProof="0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pt-BR" altLang="pt-BR" noProof="0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pt-BR" altLang="pt-BR" noProof="0">
                <a:sym typeface="Calibri" panose="020F05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6237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indent="228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indent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indent="685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indent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280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5052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382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1983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9045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4760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6384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8881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51a823206b_0_3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51a823206b_0_3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3404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9673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08A860-E05C-41B4-850A-A4FCF0EFC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215E4CA-C937-4306-AFA0-CB42C6E89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0587CB1-F8C2-4D15-B8FB-2316DF49F3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932FC-6BE4-49CE-946C-4FED154719F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174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4810CF-F877-467B-B7EE-1A977F20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6F6DF05-4D9B-4517-BE7A-FE0BF8A9C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F5625BE-C6A1-4E11-A701-BB51CC6A54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BF6AD-803D-4AD2-B035-BC438C29F8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050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2D0CC52-EC26-4A43-9048-19B7850BC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90488"/>
            <a:ext cx="2743200" cy="67675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AB1C455-96AF-4114-9926-20054F19F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90488"/>
            <a:ext cx="8077200" cy="67675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004094B-E32C-4BD8-947B-84CAC6D3F6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723F4-9FD2-4ACF-B37C-53F2E5BA151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9473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2F2F93-9D5C-4AF3-896B-329CFC51E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AC6633C-A0B2-48F4-9570-00FFE97F4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EF8BFFD5-DF0F-49ED-B80D-64DDE4A738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73496-CE59-4A97-BA06-8AAE168B88B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364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8C3664-BA7E-40B4-8337-50756E7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0558ED5-106F-43B2-9309-0D750A295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13D0F315-59C7-40BB-87E0-EA21200562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4E43F-49E8-4532-B6BE-5E1CA797AD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1008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03CD42-22F4-4619-87BB-7796AC91A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9028A5F-96EA-41D6-8F74-64CA8537F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53D968D6-4857-4BF6-AE42-0ECFDA9F78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81461-464D-453E-B92A-11B91BE0B8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900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BD2A9C-2F57-4A0F-BF3A-9998C954B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7D0A1C4-40F7-43D8-99CA-A522F9DDE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37774E22-7345-4F29-A54E-BF30006FD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B552B1C8-D74D-4BD1-8592-6C650AF1A5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2B76-4861-40EA-AF31-BDF5CF2164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16338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0BEEA0-1144-434C-863E-BDCF15B7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B562717-1616-48C2-A8B8-D06DDF83A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914FD0D-6D8C-4E92-8B22-806C23891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1AFAE289-FD04-4A17-9DD3-70800EF58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1EE9C962-00A6-4404-9F02-48D87378D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B4739162-C1B8-4B72-B42F-297A4ED92D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FACC3-6CBA-40EF-94A8-89A2A2F9225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1888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B841471-F73A-4825-82F1-B1ABDAF60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E37577B9-6001-46F5-9DEF-425A2465AB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8CDF-8C8E-456C-AA99-1C96382AB9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8000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F6940D5-65DA-426E-A537-FD4C4E5CEF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0A7DB-B9EF-463D-A23A-153A47F7F8C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84152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6C2210-6947-4B56-A9DC-88870DCA2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BF28B72-7154-489B-8FB9-EE02C6796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BA6FC14-BBDA-4B24-A95A-EF2FA54C3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0AE6D1CF-D628-4FBC-9531-991A509CDA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2DF11-02B7-46E1-A324-B29D780C5EC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7856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85AE77-EEDA-42B4-9AC9-7DCCC16D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07ED846-2321-4282-B4DA-1B4D5BEE0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968F86A-1DD3-419E-9775-1A995FDDD6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7D39-770A-405B-AEE8-24249A5E01A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9456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2FFA7EA-372E-469E-85D4-12339C751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2EFCD78C-542E-45E6-867D-AFD8BC7FF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>
              <a:sym typeface="Calibri" panose="020F0502020204030204" pitchFamily="34" charset="0"/>
            </a:endParaRP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CEE80CA-42A4-46C6-AF60-D5BAC655F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C8EF9A55-C3F5-419B-8296-353962AB0C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0DE9-6F50-4512-AD2C-2FC79F6FEA6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3090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E68748-403A-4606-925E-C71A21A11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500BD0A-9767-4AC8-AB61-0F828209E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277335A0-76F6-4CB8-B4DC-6F1FC1CFDF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A194-5710-4009-BA0A-32BE1CAFF47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60908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CB26ED2-704A-4864-AE88-3903DD007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743DD57B-1F4F-4870-8011-A3A7E172C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B28911F2-10A9-4B52-B4DF-691E272F17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161DC-924A-40C7-ACEE-50D9B96BC9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7092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851500" y="1030300"/>
            <a:ext cx="8489200" cy="24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851500" y="3616400"/>
            <a:ext cx="8489200" cy="148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1485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1219170" lvl="1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828754" lvl="2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2438339" lvl="3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3047924" lvl="4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3657509" lvl="5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4267093" lvl="6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4876678" lvl="7" indent="-397923" algn="ctr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5486263" lvl="8" indent="-397923" algn="ctr"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11268061" y="63159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pt-BR" smtClean="0"/>
              <a:pPr algn="r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284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8845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4163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667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D5986A-BB10-4C6C-9ECB-2CB522BD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B1B1797-68E3-4630-BBFC-CFE016297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BCB59D3-A971-4D45-9173-863EE24C8A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145E2-925F-43B7-A15D-92E7C936CD6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965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603462-CF95-42A2-8BC0-435C6E9F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79B7F05-C32C-4392-9669-02B287E58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7196CD3-FB0E-45FB-B4D1-894BFFC49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C37F2D3F-4DF7-47C9-8163-65749D4A51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49E56-1970-4B94-BD04-A7CBD789362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569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457BD57-F49E-4059-9216-E39094626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779AF45-5CA8-48B6-B3FC-F2A88A306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87F60C97-5C3B-4CD3-866D-E21A1E6CC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F5AD4DFF-CD08-410B-8034-9BB6C8FF2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21C0868-DA73-425A-9944-74D519FC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17E37CA4-CAF0-4AE7-B6A7-AFD185E66C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7E640-887A-4650-BB1A-1F06520A872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9209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6AB289-4282-4BEA-B9E9-7F046519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DFA56FBE-C2F1-4DC1-8575-E406A3867E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61B09-7D91-44C1-A4CE-B3C62BCC83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5854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2DC3C018-2A6A-4487-8E81-49FEBF8162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0B472-8AFB-4CEE-AD60-73FA041912B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088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951E65E-9B1A-4573-B133-855923F1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6FC0FBF-67DC-44B7-B5EC-808EA4AA3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09F6C344-81C5-435C-935E-6280B843B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9BB78CF4-E123-41E0-B547-B8E45F177F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6FC18-DE53-4919-BA78-F0C0A4911C9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843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149114-E7FB-4DFF-9069-838B59610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3C78D02-D046-4EA3-88E0-16609AA57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>
              <a:sym typeface="Calibri" panose="020F0502020204030204" pitchFamily="34" charset="0"/>
            </a:endParaRP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DF82965-FB40-4115-99A0-3AA413D4F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80E67508-0E41-41A8-B9C9-2B408E4F9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EB9B4-4632-4EA3-9282-ACD2287A927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669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9DBEECC5-673F-4804-A906-E6F0D77F02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90488"/>
            <a:ext cx="10972800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>
                <a:sym typeface="Calibri Light" panose="020F0302020204030204" pitchFamily="34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0AD231FB-2812-4679-B7A8-079B66B0BB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pt-BR" altLang="pt-BR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pt-BR" altLang="pt-BR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pt-BR" altLang="pt-BR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pt-BR" altLang="pt-BR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xmlns="" id="{063B6F73-A82C-43C5-992C-443638BE968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593725" y="5991225"/>
            <a:ext cx="2730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anchor="t" anchorCtr="0" compatLnSpc="1">
            <a:prstTxWarp prst="textNoShape">
              <a:avLst/>
            </a:prstTxWarp>
          </a:bodyPr>
          <a:lstStyle>
            <a:lvl1pPr eaLnBrk="1">
              <a:defRPr sz="1200" b="1">
                <a:latin typeface="Titillium" charset="0"/>
                <a:sym typeface="Titillium" charset="0"/>
              </a:defRPr>
            </a:lvl1pPr>
          </a:lstStyle>
          <a:p>
            <a:pPr>
              <a:defRPr/>
            </a:pPr>
            <a:fld id="{FADA2107-A83C-4FD9-A834-87DCE6F075B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5pPr>
      <a:lvl6pPr marL="4572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6pPr>
      <a:lvl7pPr marL="9144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7pPr>
      <a:lvl8pPr marL="13716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8pPr>
      <a:lvl9pPr marL="18288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233488" indent="-31908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A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xmlns="" id="{7700EA58-B676-42BA-B6A9-89D856E71AD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11558588" y="280988"/>
            <a:ext cx="3571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45711" tIns="45711" rIns="45711" bIns="45711" numCol="1" anchor="t" anchorCtr="0" compatLnSpc="1">
            <a:prstTxWarp prst="textNoShape">
              <a:avLst/>
            </a:prstTxWarp>
          </a:bodyPr>
          <a:lstStyle>
            <a:lvl1pPr defTabSz="912813" eaLnBrk="1">
              <a:defRPr>
                <a:solidFill>
                  <a:srgbClr val="737572"/>
                </a:solidFill>
                <a:latin typeface="Helvetica" panose="020B0604020202020204" pitchFamily="34" charset="0"/>
                <a:sym typeface="Helvetica" panose="020B0604020202020204" pitchFamily="34" charset="0"/>
              </a:defRPr>
            </a:lvl1pPr>
          </a:lstStyle>
          <a:p>
            <a:pPr>
              <a:defRPr/>
            </a:pPr>
            <a:fld id="{E556F641-5E45-47CD-B4AC-FEB3BDC32DB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4" r:id="rId12"/>
    <p:sldLayoutId id="2147483725" r:id="rId13"/>
    <p:sldLayoutId id="2147483726" r:id="rId14"/>
    <p:sldLayoutId id="2147483727" r:id="rId1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5pPr>
      <a:lvl6pPr marL="4572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6pPr>
      <a:lvl7pPr marL="9144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7pPr>
      <a:lvl8pPr marL="13716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8pPr>
      <a:lvl9pPr marL="1828800" algn="l" rtl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  <a:cs typeface="Calibri Light" panose="020F0302020204030204" pitchFamily="34" charset="0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233488" indent="-31908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inuta%20de%20Emenda%20e%20PLC%20municipal%2009-09.doc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">
            <a:extLst>
              <a:ext uri="{FF2B5EF4-FFF2-40B4-BE49-F238E27FC236}">
                <a16:creationId xmlns:a16="http://schemas.microsoft.com/office/drawing/2014/main" xmlns="" id="{C8A25292-2E06-4A2D-B245-D7034547F4E7}"/>
              </a:ext>
            </a:extLst>
          </p:cNvPr>
          <p:cNvSpPr>
            <a:spLocks/>
          </p:cNvSpPr>
          <p:nvPr/>
        </p:nvSpPr>
        <p:spPr bwMode="auto">
          <a:xfrm>
            <a:off x="7722507" y="-28575"/>
            <a:ext cx="6693012" cy="7337425"/>
          </a:xfrm>
          <a:custGeom>
            <a:avLst/>
            <a:gdLst>
              <a:gd name="T0" fmla="*/ 2147483646 w 20746"/>
              <a:gd name="T1" fmla="*/ 2147483646 h 20976"/>
              <a:gd name="T2" fmla="*/ 2147483646 w 20746"/>
              <a:gd name="T3" fmla="*/ 2147483646 h 20976"/>
              <a:gd name="T4" fmla="*/ 2147483646 w 20746"/>
              <a:gd name="T5" fmla="*/ 2147483646 h 20976"/>
              <a:gd name="T6" fmla="*/ 2147483646 w 20746"/>
              <a:gd name="T7" fmla="*/ 2147483646 h 209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46" h="20976">
                <a:moveTo>
                  <a:pt x="8957" y="37"/>
                </a:moveTo>
                <a:cubicBezTo>
                  <a:pt x="5199" y="477"/>
                  <a:pt x="3378" y="4223"/>
                  <a:pt x="1890" y="7512"/>
                </a:cubicBezTo>
                <a:cubicBezTo>
                  <a:pt x="636" y="10282"/>
                  <a:pt x="-783" y="13433"/>
                  <a:pt x="513" y="16582"/>
                </a:cubicBezTo>
                <a:cubicBezTo>
                  <a:pt x="2241" y="20778"/>
                  <a:pt x="6990" y="21233"/>
                  <a:pt x="11120" y="20881"/>
                </a:cubicBezTo>
                <a:cubicBezTo>
                  <a:pt x="13882" y="20646"/>
                  <a:pt x="16770" y="20173"/>
                  <a:pt x="18804" y="18098"/>
                </a:cubicBezTo>
                <a:cubicBezTo>
                  <a:pt x="19766" y="17116"/>
                  <a:pt x="20439" y="15837"/>
                  <a:pt x="20714" y="14404"/>
                </a:cubicBezTo>
                <a:cubicBezTo>
                  <a:pt x="20817" y="13149"/>
                  <a:pt x="20669" y="11906"/>
                  <a:pt x="20297" y="10746"/>
                </a:cubicBezTo>
                <a:cubicBezTo>
                  <a:pt x="19631" y="8670"/>
                  <a:pt x="18306" y="6978"/>
                  <a:pt x="17020" y="5323"/>
                </a:cubicBezTo>
                <a:cubicBezTo>
                  <a:pt x="14914" y="2612"/>
                  <a:pt x="12409" y="-367"/>
                  <a:pt x="8957" y="37"/>
                </a:cubicBezTo>
                <a:close/>
              </a:path>
            </a:pathLst>
          </a:custGeom>
          <a:gradFill rotWithShape="0">
            <a:gsLst>
              <a:gs pos="0">
                <a:srgbClr val="E2BB19">
                  <a:alpha val="79999"/>
                </a:srgbClr>
              </a:gs>
              <a:gs pos="100000">
                <a:srgbClr val="127A0E"/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9597" rIns="39597"/>
          <a:lstStyle/>
          <a:p>
            <a:endParaRPr lang="pt-BR" dirty="0"/>
          </a:p>
        </p:txBody>
      </p:sp>
      <p:sp>
        <p:nvSpPr>
          <p:cNvPr id="7171" name="Rectangle 2" descr="Rectangle 3">
            <a:extLst>
              <a:ext uri="{FF2B5EF4-FFF2-40B4-BE49-F238E27FC236}">
                <a16:creationId xmlns:a16="http://schemas.microsoft.com/office/drawing/2014/main" xmlns="" id="{18D42D96-6D4E-4E0C-AA25-362305FF7F8C}"/>
              </a:ext>
            </a:extLst>
          </p:cNvPr>
          <p:cNvSpPr>
            <a:spLocks/>
          </p:cNvSpPr>
          <p:nvPr/>
        </p:nvSpPr>
        <p:spPr bwMode="auto">
          <a:xfrm>
            <a:off x="816386" y="0"/>
            <a:ext cx="10557856" cy="6858000"/>
          </a:xfrm>
          <a:prstGeom prst="rect">
            <a:avLst/>
          </a:prstGeom>
          <a:gradFill rotWithShape="0">
            <a:gsLst>
              <a:gs pos="0">
                <a:srgbClr val="127A0E"/>
              </a:gs>
              <a:gs pos="100000">
                <a:srgbClr val="E2BB19">
                  <a:alpha val="79999"/>
                </a:srgbClr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endParaRPr lang="pt-BR" altLang="pt-BR" dirty="0">
              <a:solidFill>
                <a:srgbClr val="FFFFFF"/>
              </a:solidFill>
            </a:endParaRPr>
          </a:p>
        </p:txBody>
      </p:sp>
      <p:sp>
        <p:nvSpPr>
          <p:cNvPr id="7172" name="Text Box 3" descr="TextBox 19">
            <a:extLst>
              <a:ext uri="{FF2B5EF4-FFF2-40B4-BE49-F238E27FC236}">
                <a16:creationId xmlns:a16="http://schemas.microsoft.com/office/drawing/2014/main" xmlns="" id="{CFFBC327-2A74-438F-8057-E20F5832F3F2}"/>
              </a:ext>
            </a:extLst>
          </p:cNvPr>
          <p:cNvSpPr txBox="1">
            <a:spLocks/>
          </p:cNvSpPr>
          <p:nvPr/>
        </p:nvSpPr>
        <p:spPr bwMode="auto">
          <a:xfrm>
            <a:off x="1252461" y="994038"/>
            <a:ext cx="6952224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pt-BR" altLang="pt-BR" sz="4000" b="1" dirty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Obrigações e </a:t>
            </a:r>
            <a:endParaRPr lang="pt-BR" altLang="pt-BR" sz="4000" b="1" dirty="0" smtClean="0">
              <a:solidFill>
                <a:srgbClr val="FFFFFF"/>
              </a:solidFill>
              <a:latin typeface="Helvetica" panose="020B0604020202020204" pitchFamily="34" charset="0"/>
              <a:sym typeface="Helvetica" panose="020B0604020202020204" pitchFamily="34" charset="0"/>
            </a:endParaRPr>
          </a:p>
          <a:p>
            <a:pPr eaLnBrk="1"/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Providências </a:t>
            </a:r>
            <a:r>
              <a:rPr lang="pt-BR" altLang="pt-BR" sz="4000" b="1" dirty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dos Estados e </a:t>
            </a:r>
            <a:endParaRPr lang="pt-BR" altLang="pt-BR" sz="4000" b="1" dirty="0" smtClean="0">
              <a:solidFill>
                <a:srgbClr val="FFFFFF"/>
              </a:solidFill>
              <a:latin typeface="Helvetica" panose="020B0604020202020204" pitchFamily="34" charset="0"/>
              <a:sym typeface="Helvetica" panose="020B0604020202020204" pitchFamily="34" charset="0"/>
            </a:endParaRPr>
          </a:p>
          <a:p>
            <a:pPr eaLnBrk="1"/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Municípios </a:t>
            </a:r>
            <a:r>
              <a:rPr lang="pt-BR" altLang="pt-BR" sz="4000" b="1" dirty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pós </a:t>
            </a:r>
            <a:r>
              <a:rPr lang="pt-BR" altLang="pt-BR" sz="4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PEC 06/2019</a:t>
            </a:r>
            <a:endParaRPr lang="pt-BR" altLang="pt-BR" sz="4000" b="1" dirty="0">
              <a:solidFill>
                <a:srgbClr val="FFFFFF"/>
              </a:solidFill>
              <a:latin typeface="Helvetica" panose="020B0604020202020204" pitchFamily="34" charset="0"/>
              <a:sym typeface="Helvetica" panose="020B0604020202020204" pitchFamily="34" charset="0"/>
            </a:endParaRPr>
          </a:p>
        </p:txBody>
      </p:sp>
      <p:sp>
        <p:nvSpPr>
          <p:cNvPr id="7173" name="Text Box 4" descr="TextBox 20">
            <a:extLst>
              <a:ext uri="{FF2B5EF4-FFF2-40B4-BE49-F238E27FC236}">
                <a16:creationId xmlns:a16="http://schemas.microsoft.com/office/drawing/2014/main" xmlns="" id="{CD54AA5B-BA2D-4018-B1EC-CCC28E099DDF}"/>
              </a:ext>
            </a:extLst>
          </p:cNvPr>
          <p:cNvSpPr txBox="1">
            <a:spLocks/>
          </p:cNvSpPr>
          <p:nvPr/>
        </p:nvSpPr>
        <p:spPr bwMode="auto">
          <a:xfrm>
            <a:off x="4330629" y="4206875"/>
            <a:ext cx="2861167" cy="239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lnSpc>
                <a:spcPct val="150000"/>
              </a:lnSpc>
            </a:pPr>
            <a:r>
              <a:rPr lang="pt-BR" altLang="pt-BR" sz="1039" dirty="0">
                <a:solidFill>
                  <a:srgbClr val="FFFFFF"/>
                </a:solidFill>
                <a:latin typeface="Titillium" charset="0"/>
                <a:sym typeface="Titillium" charset="0"/>
              </a:rPr>
              <a:t>.</a:t>
            </a:r>
          </a:p>
        </p:txBody>
      </p:sp>
      <p:sp>
        <p:nvSpPr>
          <p:cNvPr id="7174" name="Text Box 5" descr="TextBox 25">
            <a:extLst>
              <a:ext uri="{FF2B5EF4-FFF2-40B4-BE49-F238E27FC236}">
                <a16:creationId xmlns:a16="http://schemas.microsoft.com/office/drawing/2014/main" xmlns="" id="{32C62C14-E29A-4AA3-BC92-18AC533A14B6}"/>
              </a:ext>
            </a:extLst>
          </p:cNvPr>
          <p:cNvSpPr txBox="1">
            <a:spLocks/>
          </p:cNvSpPr>
          <p:nvPr/>
        </p:nvSpPr>
        <p:spPr bwMode="auto">
          <a:xfrm>
            <a:off x="7919118" y="4057650"/>
            <a:ext cx="1107098" cy="127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pt-BR" altLang="pt-BR" sz="8315" dirty="0" smtClean="0">
                <a:solidFill>
                  <a:srgbClr val="FFFFFF"/>
                </a:solidFill>
                <a:latin typeface="Titillium Thin" charset="0"/>
                <a:sym typeface="Titillium Thin" charset="0"/>
              </a:rPr>
              <a:t>11</a:t>
            </a:r>
            <a:endParaRPr lang="pt-BR" altLang="pt-BR" sz="8315" dirty="0">
              <a:solidFill>
                <a:srgbClr val="FFFFFF"/>
              </a:solidFill>
              <a:latin typeface="Titillium Thin" charset="0"/>
              <a:sym typeface="Titillium Thin" charset="0"/>
            </a:endParaRPr>
          </a:p>
        </p:txBody>
      </p:sp>
      <p:sp>
        <p:nvSpPr>
          <p:cNvPr id="7175" name="Text Box 6" descr="TextBox 26">
            <a:extLst>
              <a:ext uri="{FF2B5EF4-FFF2-40B4-BE49-F238E27FC236}">
                <a16:creationId xmlns:a16="http://schemas.microsoft.com/office/drawing/2014/main" xmlns="" id="{6434DD0E-D8CD-4544-85C7-5E722E7D1736}"/>
              </a:ext>
            </a:extLst>
          </p:cNvPr>
          <p:cNvSpPr txBox="1">
            <a:spLocks/>
          </p:cNvSpPr>
          <p:nvPr/>
        </p:nvSpPr>
        <p:spPr bwMode="auto">
          <a:xfrm>
            <a:off x="9251397" y="4352925"/>
            <a:ext cx="881310" cy="29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lnSpc>
                <a:spcPct val="80000"/>
              </a:lnSpc>
            </a:pPr>
            <a:r>
              <a:rPr lang="pt-BR" altLang="pt-BR" sz="1213" dirty="0" smtClean="0">
                <a:solidFill>
                  <a:srgbClr val="FFFFFF"/>
                </a:solidFill>
                <a:latin typeface="Titillium Light" charset="0"/>
                <a:sym typeface="Titillium Light" charset="0"/>
              </a:rPr>
              <a:t>SETEMBRO</a:t>
            </a:r>
            <a:endParaRPr lang="pt-BR" altLang="pt-BR" sz="1213" dirty="0">
              <a:solidFill>
                <a:srgbClr val="FFFFFF"/>
              </a:solidFill>
              <a:latin typeface="Titillium Light" charset="0"/>
              <a:sym typeface="Titillium Light" charset="0"/>
            </a:endParaRPr>
          </a:p>
          <a:p>
            <a:pPr eaLnBrk="1">
              <a:lnSpc>
                <a:spcPct val="80000"/>
              </a:lnSpc>
            </a:pPr>
            <a:r>
              <a:rPr lang="pt-BR" altLang="pt-BR" sz="1213" dirty="0">
                <a:solidFill>
                  <a:srgbClr val="FFFFFF"/>
                </a:solidFill>
                <a:latin typeface="Titillium Light" charset="0"/>
                <a:sym typeface="Titillium Light" charset="0"/>
              </a:rPr>
              <a:t>2019</a:t>
            </a:r>
          </a:p>
        </p:txBody>
      </p:sp>
      <p:sp>
        <p:nvSpPr>
          <p:cNvPr id="7176" name="Line 7" descr="Straight Connector 27">
            <a:extLst>
              <a:ext uri="{FF2B5EF4-FFF2-40B4-BE49-F238E27FC236}">
                <a16:creationId xmlns:a16="http://schemas.microsoft.com/office/drawing/2014/main" xmlns="" id="{5BCCE9CC-FC3E-4A99-9121-0F90B8EA9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5019" y="2884639"/>
            <a:ext cx="5494099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9597" rIns="39597"/>
          <a:lstStyle/>
          <a:p>
            <a:endParaRPr lang="pt-BR" dirty="0"/>
          </a:p>
        </p:txBody>
      </p:sp>
      <p:pic>
        <p:nvPicPr>
          <p:cNvPr id="4" name="Picture 3" descr="previdancia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489" y="5877272"/>
            <a:ext cx="4365521" cy="71854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A0BE9861-CC91-4A3F-9DC4-78EB8B469DAC}"/>
              </a:ext>
            </a:extLst>
          </p:cNvPr>
          <p:cNvSpPr txBox="1"/>
          <p:nvPr/>
        </p:nvSpPr>
        <p:spPr>
          <a:xfrm>
            <a:off x="999353" y="4825350"/>
            <a:ext cx="6796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Frutiger 45 Light" panose="020B0800000000000000" pitchFamily="34" charset="0"/>
              </a:rPr>
              <a:t>ALLEX ALBERT RODRIGUES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  <a:latin typeface="Frutiger 45 Light" panose="020B0800000000000000" pitchFamily="34" charset="0"/>
              </a:rPr>
              <a:t>Subsecretário dos Regimes Próprios</a:t>
            </a:r>
          </a:p>
        </p:txBody>
      </p:sp>
      <p:sp>
        <p:nvSpPr>
          <p:cNvPr id="11" name="Text Box 3" descr="TextBox 19">
            <a:extLst>
              <a:ext uri="{FF2B5EF4-FFF2-40B4-BE49-F238E27FC236}">
                <a16:creationId xmlns:a16="http://schemas.microsoft.com/office/drawing/2014/main" xmlns="" id="{CFFBC327-2A74-438F-8057-E20F5832F3F2}"/>
              </a:ext>
            </a:extLst>
          </p:cNvPr>
          <p:cNvSpPr txBox="1">
            <a:spLocks/>
          </p:cNvSpPr>
          <p:nvPr/>
        </p:nvSpPr>
        <p:spPr bwMode="auto">
          <a:xfrm>
            <a:off x="2990590" y="3046437"/>
            <a:ext cx="626080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defTabSz="1827213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pt-BR" altLang="pt-BR" sz="3000" b="1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XIII Seminário Jurídico e Financeiro - APEPREM</a:t>
            </a:r>
            <a:endParaRPr lang="pt-BR" altLang="pt-BR" sz="3000" b="1" dirty="0">
              <a:solidFill>
                <a:srgbClr val="FFFFFF"/>
              </a:solidFill>
              <a:latin typeface="Helvetica" panose="020B0604020202020204" pitchFamily="34" charset="0"/>
              <a:sym typeface="Helvetica" panose="020B0604020202020204" pitchFamily="34" charset="0"/>
            </a:endParaRPr>
          </a:p>
        </p:txBody>
      </p:sp>
      <p:sp>
        <p:nvSpPr>
          <p:cNvPr id="12" name="Line 7" descr="Straight Connector 27">
            <a:extLst>
              <a:ext uri="{FF2B5EF4-FFF2-40B4-BE49-F238E27FC236}">
                <a16:creationId xmlns:a16="http://schemas.microsoft.com/office/drawing/2014/main" xmlns="" id="{5BCCE9CC-FC3E-4A99-9121-0F90B8EA9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524" y="4606189"/>
            <a:ext cx="5494099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9597" rIns="39597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10468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332656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QUANTIDADE DE SEGURADOS DOS </a:t>
            </a:r>
            <a:r>
              <a:rPr lang="pt-BR" dirty="0" smtClean="0"/>
              <a:t>RPPS MUNICIPAIS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6210" y="5268496"/>
            <a:ext cx="108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+mn-lt"/>
              </a:rPr>
              <a:t>Fonte: Anuário Estatístico da Previdência Social - </a:t>
            </a:r>
            <a:r>
              <a:rPr lang="pt-BR" u="sng" dirty="0" smtClean="0">
                <a:latin typeface="+mn-lt"/>
              </a:rPr>
              <a:t>AEPS 2018 </a:t>
            </a:r>
            <a:r>
              <a:rPr lang="pt-BR" dirty="0" smtClean="0">
                <a:latin typeface="+mn-lt"/>
              </a:rPr>
              <a:t>- CADPREV/SPREV.</a:t>
            </a:r>
            <a:endParaRPr lang="pt-BR" dirty="0"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05" y="1628800"/>
            <a:ext cx="12038160" cy="3639696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 bwMode="auto">
          <a:xfrm>
            <a:off x="6168008" y="4725144"/>
            <a:ext cx="5993795" cy="216024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="" xmlns:a16="http://schemas.microsoft.com/office/drawing/2014/main" id="{7D34DA12-802A-4AD2-BFB5-E189F3758EA8}"/>
              </a:ext>
            </a:extLst>
          </p:cNvPr>
          <p:cNvSpPr/>
          <p:nvPr/>
        </p:nvSpPr>
        <p:spPr>
          <a:xfrm>
            <a:off x="119336" y="188640"/>
            <a:ext cx="9937104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0363" algn="ctr"/>
            <a:r>
              <a:rPr lang="pt-BR" sz="32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Municípios: forte predomínio de mulheres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00000000-0008-0000-0100-000002000000}"/>
              </a:ext>
            </a:extLst>
          </p:cNvPr>
          <p:cNvGraphicFramePr/>
          <p:nvPr>
            <p:extLst/>
          </p:nvPr>
        </p:nvGraphicFramePr>
        <p:xfrm>
          <a:off x="1991544" y="1732331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2927648" y="133904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Pirâmide etária servidores municipais ativos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2010" y="5877272"/>
            <a:ext cx="9271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+mn-lt"/>
              </a:rPr>
              <a:t>Fonte: IPEA</a:t>
            </a:r>
            <a:endParaRPr lang="pt-B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80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298CC5B4-55DE-4B06-A1F2-50594368575E}"/>
              </a:ext>
            </a:extLst>
          </p:cNvPr>
          <p:cNvSpPr/>
          <p:nvPr/>
        </p:nvSpPr>
        <p:spPr>
          <a:xfrm>
            <a:off x="191344" y="0"/>
            <a:ext cx="11881320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0363" algn="ctr"/>
            <a:r>
              <a:rPr lang="pt-BR" sz="32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Municípios: grande número de </a:t>
            </a:r>
            <a:r>
              <a:rPr lang="pt-BR" sz="32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servidores elegíveis para aposentadoria </a:t>
            </a:r>
            <a:r>
              <a:rPr lang="pt-BR" sz="32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na próxima década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5B92EDFB-CC91-4F38-AB70-1D4637AD8CCA}"/>
              </a:ext>
            </a:extLst>
          </p:cNvPr>
          <p:cNvGraphicFramePr/>
          <p:nvPr>
            <p:extLst/>
          </p:nvPr>
        </p:nvGraphicFramePr>
        <p:xfrm>
          <a:off x="407368" y="1340768"/>
          <a:ext cx="113772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9408368" y="4653136"/>
            <a:ext cx="9271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+mn-lt"/>
              </a:rPr>
              <a:t>Fonte: IPEA</a:t>
            </a:r>
            <a:endParaRPr lang="pt-B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467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>
            <a:extLst>
              <a:ext uri="{FF2B5EF4-FFF2-40B4-BE49-F238E27FC236}">
                <a16:creationId xmlns:a16="http://schemas.microsoft.com/office/drawing/2014/main" xmlns="" id="{05516C0C-67E5-421B-81E6-D39C94B925BA}"/>
              </a:ext>
            </a:extLst>
          </p:cNvPr>
          <p:cNvSpPr>
            <a:spLocks/>
          </p:cNvSpPr>
          <p:nvPr/>
        </p:nvSpPr>
        <p:spPr bwMode="auto">
          <a:xfrm>
            <a:off x="1847528" y="-60325"/>
            <a:ext cx="11233249" cy="6978650"/>
          </a:xfrm>
          <a:custGeom>
            <a:avLst/>
            <a:gdLst>
              <a:gd name="T0" fmla="*/ 2147483646 w 21489"/>
              <a:gd name="T1" fmla="*/ 2147483646 h 21600"/>
              <a:gd name="T2" fmla="*/ 2147483646 w 21489"/>
              <a:gd name="T3" fmla="*/ 2147483646 h 21600"/>
              <a:gd name="T4" fmla="*/ 2147483646 w 21489"/>
              <a:gd name="T5" fmla="*/ 2147483646 h 21600"/>
              <a:gd name="T6" fmla="*/ 2147483646 w 21489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89" h="21600">
                <a:moveTo>
                  <a:pt x="19581" y="0"/>
                </a:moveTo>
                <a:lnTo>
                  <a:pt x="7510" y="0"/>
                </a:lnTo>
                <a:cubicBezTo>
                  <a:pt x="6563" y="885"/>
                  <a:pt x="5671" y="1860"/>
                  <a:pt x="4844" y="2916"/>
                </a:cubicBezTo>
                <a:cubicBezTo>
                  <a:pt x="3538" y="4584"/>
                  <a:pt x="2400" y="6444"/>
                  <a:pt x="1454" y="8455"/>
                </a:cubicBezTo>
                <a:cubicBezTo>
                  <a:pt x="576" y="9800"/>
                  <a:pt x="58" y="11483"/>
                  <a:pt x="5" y="13274"/>
                </a:cubicBezTo>
                <a:cubicBezTo>
                  <a:pt x="-111" y="17178"/>
                  <a:pt x="1987" y="20661"/>
                  <a:pt x="5030" y="21600"/>
                </a:cubicBezTo>
                <a:lnTo>
                  <a:pt x="21489" y="21600"/>
                </a:lnTo>
                <a:lnTo>
                  <a:pt x="21489" y="5236"/>
                </a:lnTo>
                <a:lnTo>
                  <a:pt x="19581" y="0"/>
                </a:lnTo>
                <a:close/>
              </a:path>
            </a:pathLst>
          </a:custGeom>
          <a:gradFill rotWithShape="0">
            <a:gsLst>
              <a:gs pos="0">
                <a:srgbClr val="127A0E"/>
              </a:gs>
              <a:gs pos="100000">
                <a:srgbClr val="E2BB19">
                  <a:alpha val="79999"/>
                </a:srgbClr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678832" y="2852936"/>
            <a:ext cx="105131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 PEC Nº 06/2019 NÃO SE APLICA AOS ESTADOS E MUNICÍPIOS?</a:t>
            </a:r>
            <a:endParaRPr lang="pt-BR" sz="56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336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16550" y="1061447"/>
            <a:ext cx="110892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t-BR" sz="3200" dirty="0" smtClean="0">
                <a:latin typeface="+mn-lt"/>
              </a:rPr>
              <a:t>Por incapacidade permanente para o trabalho (desde que  insuscetível de readaptação; obrigatória a reavaliação); 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t-BR" sz="3200" dirty="0">
                <a:latin typeface="+mn-lt"/>
              </a:rPr>
              <a:t>C</a:t>
            </a:r>
            <a:r>
              <a:rPr lang="pt-BR" sz="3200" dirty="0" smtClean="0">
                <a:latin typeface="+mn-lt"/>
              </a:rPr>
              <a:t>ompulsoriamente aos </a:t>
            </a:r>
            <a:r>
              <a:rPr lang="pt-BR" sz="3200" dirty="0">
                <a:latin typeface="+mn-lt"/>
              </a:rPr>
              <a:t>75 </a:t>
            </a:r>
            <a:r>
              <a:rPr lang="pt-BR" sz="3200" dirty="0" smtClean="0">
                <a:latin typeface="+mn-lt"/>
              </a:rPr>
              <a:t>anos;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t-BR" sz="3200" dirty="0" smtClean="0">
                <a:latin typeface="+mn-lt"/>
              </a:rPr>
              <a:t>Voluntariamente: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>
                <a:latin typeface="+mn-lt"/>
              </a:rPr>
              <a:t>N</a:t>
            </a:r>
            <a:r>
              <a:rPr lang="pt-BR" sz="3200" dirty="0" smtClean="0">
                <a:latin typeface="+mn-lt"/>
              </a:rPr>
              <a:t>a União aos 62 anos mulher e 65 anos homem;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dirty="0">
                <a:latin typeface="+mn-lt"/>
              </a:rPr>
              <a:t>N</a:t>
            </a:r>
            <a:r>
              <a:rPr lang="pt-BR" sz="3200" dirty="0" smtClean="0">
                <a:latin typeface="+mn-lt"/>
              </a:rPr>
              <a:t>os Estados/DF e Municípios: </a:t>
            </a:r>
            <a:r>
              <a:rPr lang="pt-BR" sz="3200" b="1" dirty="0" smtClean="0">
                <a:latin typeface="+mn-lt"/>
              </a:rPr>
              <a:t>idade mínima na Constituição Estadual ou na Lei Orgânica;</a:t>
            </a:r>
          </a:p>
          <a:p>
            <a:pPr marL="1371600" lvl="2" indent="-457200" algn="just">
              <a:buFont typeface="Wingdings" panose="05000000000000000000" pitchFamily="2" charset="2"/>
              <a:buChar char="§"/>
            </a:pPr>
            <a:r>
              <a:rPr lang="pt-BR" sz="3200" b="1" dirty="0">
                <a:latin typeface="+mn-lt"/>
              </a:rPr>
              <a:t>T</a:t>
            </a:r>
            <a:r>
              <a:rPr lang="pt-BR" sz="3200" b="1" dirty="0" smtClean="0">
                <a:latin typeface="+mn-lt"/>
              </a:rPr>
              <a:t>empo de contribuição e demais requisitos p/ LC  </a:t>
            </a:r>
            <a:endParaRPr lang="pt-BR" sz="3200" b="1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" y="476672"/>
            <a:ext cx="9480376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Regras </a:t>
            </a:r>
            <a:r>
              <a:rPr lang="pt-BR" dirty="0"/>
              <a:t>gerais </a:t>
            </a:r>
            <a:r>
              <a:rPr lang="pt-BR" dirty="0" smtClean="0"/>
              <a:t>RPPS </a:t>
            </a:r>
            <a:r>
              <a:rPr lang="pt-BR" dirty="0"/>
              <a:t>– art. 40 - aposentadorias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1487488" y="5649743"/>
            <a:ext cx="756084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solidFill>
                  <a:schemeClr val="bg1"/>
                </a:solidFill>
                <a:latin typeface="+mn-lt"/>
              </a:rPr>
              <a:t> S</a:t>
            </a:r>
            <a:r>
              <a:rPr lang="pt-BR" sz="2800" dirty="0" smtClean="0">
                <a:solidFill>
                  <a:schemeClr val="bg1"/>
                </a:solidFill>
                <a:latin typeface="+mn-lt"/>
              </a:rPr>
              <a:t>alário-mínimo &lt; Aposentadoria &lt; teto do RGPS. </a:t>
            </a:r>
            <a:endParaRPr lang="pt-BR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Mais 6"/>
          <p:cNvSpPr/>
          <p:nvPr/>
        </p:nvSpPr>
        <p:spPr>
          <a:xfrm>
            <a:off x="464423" y="1026868"/>
            <a:ext cx="551384" cy="61935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Mais 7"/>
          <p:cNvSpPr/>
          <p:nvPr/>
        </p:nvSpPr>
        <p:spPr>
          <a:xfrm>
            <a:off x="464423" y="2023910"/>
            <a:ext cx="551384" cy="59739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Multiplicar 8"/>
          <p:cNvSpPr/>
          <p:nvPr/>
        </p:nvSpPr>
        <p:spPr>
          <a:xfrm>
            <a:off x="755068" y="3077383"/>
            <a:ext cx="873575" cy="46588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Mais 9"/>
          <p:cNvSpPr/>
          <p:nvPr/>
        </p:nvSpPr>
        <p:spPr>
          <a:xfrm>
            <a:off x="916163" y="3533447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Mais 10"/>
          <p:cNvSpPr/>
          <p:nvPr/>
        </p:nvSpPr>
        <p:spPr>
          <a:xfrm>
            <a:off x="916163" y="4505730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04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551384" y="1772816"/>
            <a:ext cx="1101722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900" b="1" dirty="0" smtClean="0">
                <a:solidFill>
                  <a:schemeClr val="tx1"/>
                </a:solidFill>
                <a:latin typeface="+mn-lt"/>
              </a:rPr>
              <a:t>Com deficiência, submetido a avaliação biopsicossocial ; 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900" b="1" dirty="0" smtClean="0">
                <a:solidFill>
                  <a:schemeClr val="tx1"/>
                </a:solidFill>
                <a:latin typeface="+mn-lt"/>
              </a:rPr>
              <a:t>Agente penitenciário/socioeducativo e forças de segurança (inc. I a IV do art. 144);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900" b="1" dirty="0" smtClean="0">
                <a:solidFill>
                  <a:schemeClr val="tx1"/>
                </a:solidFill>
                <a:latin typeface="+mn-lt"/>
              </a:rPr>
              <a:t>C/ atividades exercidas com efetiva exposição a agentes nocivos, prejudiciais </a:t>
            </a:r>
            <a:r>
              <a:rPr lang="pt-BR" sz="2900" b="1" dirty="0">
                <a:solidFill>
                  <a:schemeClr val="tx1"/>
                </a:solidFill>
                <a:latin typeface="+mn-lt"/>
              </a:rPr>
              <a:t>à saúde </a:t>
            </a:r>
            <a:r>
              <a:rPr lang="pt-BR" sz="2900" b="1" dirty="0" smtClean="0">
                <a:solidFill>
                  <a:schemeClr val="tx1"/>
                </a:solidFill>
                <a:latin typeface="+mn-lt"/>
              </a:rPr>
              <a:t>(químico, físico e biológico) </a:t>
            </a:r>
          </a:p>
          <a:p>
            <a:pPr lvl="1"/>
            <a:r>
              <a:rPr lang="pt-BR" sz="2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pt-BR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Vedada caracterização p/ categoria profissional ou   	ocupação/enquadramento por periculosidade</a:t>
            </a:r>
            <a:r>
              <a:rPr lang="pt-BR" sz="2800" i="1" dirty="0" smtClean="0">
                <a:solidFill>
                  <a:schemeClr val="tx1"/>
                </a:solidFill>
                <a:latin typeface="+mn-lt"/>
              </a:rPr>
              <a:t>.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0560" y="548680"/>
            <a:ext cx="11682064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0363"/>
            <a:r>
              <a:rPr lang="pt-BR" sz="32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Idade e tempo </a:t>
            </a:r>
            <a:r>
              <a:rPr lang="pt-BR" sz="32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contribuição </a:t>
            </a:r>
            <a:r>
              <a:rPr lang="pt-BR" sz="32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p/ LC de cada ente somente para servidor</a:t>
            </a:r>
            <a:r>
              <a:rPr lang="pt-BR" sz="32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:</a:t>
            </a:r>
            <a:endParaRPr lang="pt-BR" sz="32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911424" y="5517232"/>
            <a:ext cx="8424936" cy="55399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lvl="1"/>
            <a:r>
              <a:rPr lang="pt-BR" sz="3000" dirty="0">
                <a:solidFill>
                  <a:schemeClr val="bg1"/>
                </a:solidFill>
              </a:rPr>
              <a:t>Professor: idade mínima reduzida em 5 anos</a:t>
            </a:r>
          </a:p>
        </p:txBody>
      </p:sp>
      <p:sp>
        <p:nvSpPr>
          <p:cNvPr id="7" name="Mais 6"/>
          <p:cNvSpPr/>
          <p:nvPr/>
        </p:nvSpPr>
        <p:spPr>
          <a:xfrm>
            <a:off x="911424" y="1772816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Mais 7"/>
          <p:cNvSpPr/>
          <p:nvPr/>
        </p:nvSpPr>
        <p:spPr>
          <a:xfrm>
            <a:off x="911424" y="2339157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Mais 8"/>
          <p:cNvSpPr/>
          <p:nvPr/>
        </p:nvSpPr>
        <p:spPr>
          <a:xfrm>
            <a:off x="903768" y="3062139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Mais 9"/>
          <p:cNvSpPr/>
          <p:nvPr/>
        </p:nvSpPr>
        <p:spPr>
          <a:xfrm>
            <a:off x="352384" y="5493424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4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6205" y="547459"/>
            <a:ext cx="7949381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Lei ordinária de cada ente federativo: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263352" y="1268760"/>
            <a:ext cx="1173730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Regras </a:t>
            </a:r>
            <a:r>
              <a:rPr lang="pt-BR" sz="3200" b="1" dirty="0">
                <a:solidFill>
                  <a:schemeClr val="tx1"/>
                </a:solidFill>
                <a:latin typeface="+mj-lt"/>
              </a:rPr>
              <a:t>de cálculo p/ </a:t>
            </a: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aposentadoria</a:t>
            </a:r>
            <a:r>
              <a:rPr lang="pt-BR" sz="3200" b="1" dirty="0">
                <a:solidFill>
                  <a:schemeClr val="tx1"/>
                </a:solidFill>
                <a:latin typeface="+mj-lt"/>
              </a:rPr>
              <a:t>;</a:t>
            </a:r>
            <a:endParaRPr lang="pt-BR" sz="3200" b="1" dirty="0" smtClean="0">
              <a:solidFill>
                <a:schemeClr val="tx1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chemeClr val="tx1"/>
                </a:solidFill>
                <a:latin typeface="+mj-lt"/>
              </a:rPr>
              <a:t>Reajustamento dos </a:t>
            </a: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benefícios;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Pensão por morte;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Abono de permanência;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Contribuições: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 Ordinária </a:t>
            </a:r>
            <a:r>
              <a:rPr lang="pt-BR" sz="3200" b="1" dirty="0">
                <a:solidFill>
                  <a:schemeClr val="tx1"/>
                </a:solidFill>
                <a:latin typeface="+mj-lt"/>
              </a:rPr>
              <a:t>c/ alíquotas </a:t>
            </a: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progressivas*</a:t>
            </a:r>
            <a:endParaRPr lang="pt-BR" sz="3200" b="1" dirty="0">
              <a:solidFill>
                <a:schemeClr val="tx1"/>
              </a:solidFill>
              <a:latin typeface="+mj-lt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Se </a:t>
            </a:r>
            <a:r>
              <a:rPr lang="pt-BR" sz="3200" b="1" dirty="0">
                <a:solidFill>
                  <a:schemeClr val="tx1"/>
                </a:solidFill>
                <a:latin typeface="+mj-lt"/>
              </a:rPr>
              <a:t>tiver </a:t>
            </a:r>
            <a:r>
              <a:rPr lang="pt-BR" sz="3200" b="1" dirty="0" err="1">
                <a:solidFill>
                  <a:schemeClr val="tx1"/>
                </a:solidFill>
                <a:latin typeface="+mj-lt"/>
              </a:rPr>
              <a:t>deficit</a:t>
            </a:r>
            <a:r>
              <a:rPr lang="pt-BR" sz="3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atuarial: contribuição </a:t>
            </a:r>
            <a:r>
              <a:rPr lang="pt-BR" sz="3200" b="1" dirty="0">
                <a:solidFill>
                  <a:schemeClr val="tx1"/>
                </a:solidFill>
                <a:latin typeface="+mj-lt"/>
              </a:rPr>
              <a:t>ordinária dos aposentados e pensionistas s/ parcela acima do salário </a:t>
            </a: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mínimo*.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Se insuficiente: contribuição extraordinária*, por prazo determinado, simultaneamente c/ outras medidas p/ equacionamento do déficit</a:t>
            </a:r>
            <a:r>
              <a:rPr lang="pt-BR" sz="3200" b="1" dirty="0">
                <a:solidFill>
                  <a:schemeClr val="tx1"/>
                </a:solidFill>
                <a:latin typeface="+mj-lt"/>
              </a:rPr>
              <a:t>.</a:t>
            </a:r>
            <a:r>
              <a:rPr lang="pt-BR" sz="3200" b="1" dirty="0" smtClean="0">
                <a:solidFill>
                  <a:schemeClr val="tx1"/>
                </a:solidFill>
                <a:latin typeface="+mj-lt"/>
              </a:rPr>
              <a:t> </a:t>
            </a:r>
            <a:endParaRPr lang="pt-BR" sz="3200" b="1" dirty="0">
              <a:solidFill>
                <a:schemeClr val="tx1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pt-BR" sz="3000" dirty="0" smtClean="0"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pt-BR" sz="2800" dirty="0" smtClean="0">
              <a:latin typeface="+mj-lt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623392" y="5679121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+mn-lt"/>
              </a:rPr>
              <a:t>. </a:t>
            </a:r>
            <a:endParaRPr lang="pt-BR" sz="2800" i="1" dirty="0">
              <a:latin typeface="+mn-lt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816080" y="6220846"/>
            <a:ext cx="3910940" cy="4770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lvl="1"/>
            <a:r>
              <a:rPr lang="pt-BR" sz="2500" dirty="0" smtClean="0">
                <a:solidFill>
                  <a:schemeClr val="bg1"/>
                </a:solidFill>
              </a:rPr>
              <a:t>* Se referendar a PEC</a:t>
            </a:r>
            <a:endParaRPr lang="pt-BR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532254"/>
            <a:ext cx="11928648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Alíquota </a:t>
            </a:r>
            <a:r>
              <a:rPr lang="pt-BR" dirty="0" smtClean="0"/>
              <a:t>ordinária </a:t>
            </a:r>
            <a:r>
              <a:rPr lang="pt-BR" dirty="0"/>
              <a:t>do RPPS da União - art. 11 da </a:t>
            </a:r>
            <a:r>
              <a:rPr lang="pt-BR" dirty="0" smtClean="0"/>
              <a:t>PEC: 14%</a:t>
            </a:r>
            <a:endParaRPr lang="pt-BR" dirty="0"/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xmlns="" id="{5474355F-AF1B-4F52-B1BC-EBA3401B17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290987"/>
              </p:ext>
            </p:extLst>
          </p:nvPr>
        </p:nvGraphicFramePr>
        <p:xfrm>
          <a:off x="335360" y="1316400"/>
          <a:ext cx="6353686" cy="498308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  <a:gridCol w="1961198">
                  <a:extLst>
                    <a:ext uri="{9D8B030D-6E8A-4147-A177-3AD203B41FA5}">
                      <a16:colId xmlns:a16="http://schemas.microsoft.com/office/drawing/2014/main" xmlns="" val="2251244685"/>
                    </a:ext>
                  </a:extLst>
                </a:gridCol>
                <a:gridCol w="1944216"/>
              </a:tblGrid>
              <a:tr h="40667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40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RPPS da União: alíquotas progressivas:</a:t>
                      </a:r>
                      <a:endParaRPr lang="pt-BR" sz="2400" b="1" u="sng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391727351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Faixa Salarial (</a:t>
                      </a:r>
                      <a:r>
                        <a:rPr kumimoji="0" lang="pt-BR" sz="20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R</a:t>
                      </a:r>
                      <a:r>
                        <a:rPr kumimoji="0" lang="pt-BR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$)</a:t>
                      </a:r>
                      <a:endParaRPr kumimoji="0" lang="pt-BR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Alíquota </a:t>
                      </a:r>
                      <a:r>
                        <a:rPr kumimoji="0" lang="pt-B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Efetiva </a:t>
                      </a:r>
                      <a:endParaRPr kumimoji="0" lang="pt-BR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Alíquota Progressiva</a:t>
                      </a:r>
                      <a:endParaRPr kumimoji="0" lang="pt-BR" sz="20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474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Até 1 Salário </a:t>
                      </a: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Mínimo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7,5%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7,5%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2603498770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998,01 a 2.000,00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7,5% a 8,25%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9,0%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459952210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2.000,01 a 3.000,00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8,25% a 9,5%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12,0%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47534674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3.000,01 a 5.839,45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9,5% a 11,68%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14,0%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4127919378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5.839,46 a 10.000,00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11,68% a 12,86%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14,5%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1712583232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10.000,01 a 20.000,00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12,86% a 14,68%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16,5%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2736834599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20.000,01 a 39.000,00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14,68% a 16,79%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19,0%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3037365679"/>
                  </a:ext>
                </a:extLst>
              </a:tr>
              <a:tr h="478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Acima de 39.000,00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+ de </a:t>
                      </a:r>
                      <a:r>
                        <a:rPr kumimoji="0" lang="pt-B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16,79%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22,0%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68580" marR="68580" anchor="ctr" horzOverflow="overflow"/>
                </a:tc>
                <a:extLst>
                  <a:ext uri="{0D108BD9-81ED-4DB2-BD59-A6C34878D82A}">
                    <a16:rowId xmlns:a16="http://schemas.microsoft.com/office/drawing/2014/main" xmlns="" val="600082768"/>
                  </a:ext>
                </a:extLst>
              </a:tr>
            </a:tbl>
          </a:graphicData>
        </a:graphic>
      </p:graphicFrame>
      <p:graphicFrame>
        <p:nvGraphicFramePr>
          <p:cNvPr id="5" name="Espaço Reservado para Conteúdo 3">
            <a:extLst>
              <a:ext uri="{FF2B5EF4-FFF2-40B4-BE49-F238E27FC236}">
                <a16:creationId xmlns:a16="http://schemas.microsoft.com/office/drawing/2014/main" xmlns="" id="{5474355F-AF1B-4F52-B1BC-EBA3401B17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137233"/>
              </p:ext>
            </p:extLst>
          </p:nvPr>
        </p:nvGraphicFramePr>
        <p:xfrm>
          <a:off x="6384032" y="1988840"/>
          <a:ext cx="5400600" cy="470040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030969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  <a:gridCol w="1853461">
                  <a:extLst>
                    <a:ext uri="{9D8B030D-6E8A-4147-A177-3AD203B41FA5}">
                      <a16:colId xmlns:a16="http://schemas.microsoft.com/office/drawing/2014/main" xmlns="" val="2251244685"/>
                    </a:ext>
                  </a:extLst>
                </a:gridCol>
                <a:gridCol w="1516170">
                  <a:extLst>
                    <a:ext uri="{9D8B030D-6E8A-4147-A177-3AD203B41FA5}">
                      <a16:colId xmlns:a16="http://schemas.microsoft.com/office/drawing/2014/main" xmlns="" val="1648333137"/>
                    </a:ext>
                  </a:extLst>
                </a:gridCol>
              </a:tblGrid>
              <a:tr h="6091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Faixas 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Alíquota Progressiva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Contribuição</a:t>
                      </a:r>
                      <a:endParaRPr lang="pt-BR" sz="2000" b="1" kern="1200" baseline="30000" dirty="0">
                        <a:solidFill>
                          <a:srgbClr val="007033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1727351"/>
                  </a:ext>
                </a:extLst>
              </a:tr>
              <a:tr h="614977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bg1"/>
                          </a:solidFill>
                        </a:rPr>
                        <a:t>R$30 mil</a:t>
                      </a: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16,12%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solidFill>
                            <a:schemeClr val="bg1"/>
                          </a:solidFill>
                        </a:rPr>
                        <a:t>R$4.835,83</a:t>
                      </a:r>
                      <a:endParaRPr lang="pt-BR" sz="2000" b="1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3498770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R$10.000,00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19%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R$1.900,00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9952210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R$10.000,00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16,5%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R$1.650,00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534674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R$4.160,55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14,5%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R$603,28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7919378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R$2.839,45 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14%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R$397,52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2583232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R$1.000,00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12%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R$120,00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6834599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R$1.002,00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R$90,18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7365679"/>
                  </a:ext>
                </a:extLst>
              </a:tr>
              <a:tr h="483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/>
                        <a:t>R$998,00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7,5%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/>
                        <a:t>R$74,85</a:t>
                      </a:r>
                      <a:endParaRPr lang="pt-BR" sz="2000" b="0" kern="1200" baseline="30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0082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11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940442" y="1961703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+mn-lt"/>
              </a:rPr>
              <a:t>C</a:t>
            </a:r>
            <a:r>
              <a:rPr lang="pt-BR" sz="2800" b="1" dirty="0" smtClean="0">
                <a:latin typeface="+mn-lt"/>
              </a:rPr>
              <a:t>riação de RPPS</a:t>
            </a:r>
            <a:r>
              <a:rPr lang="pt-BR" sz="2800" dirty="0" smtClean="0">
                <a:latin typeface="+mn-lt"/>
              </a:rPr>
              <a:t>. 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-16405" y="514304"/>
            <a:ext cx="9217024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Normas que impactam </a:t>
            </a:r>
            <a:r>
              <a:rPr lang="pt-BR" dirty="0" smtClean="0"/>
              <a:t>todos RPPS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956353" y="2651270"/>
            <a:ext cx="10567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+mn-lt"/>
              </a:rPr>
              <a:t>Outros benefícios além de </a:t>
            </a:r>
            <a:r>
              <a:rPr lang="pt-BR" sz="2800" b="1" dirty="0" smtClean="0">
                <a:latin typeface="+mn-lt"/>
              </a:rPr>
              <a:t>aposentadoria e pensão.</a:t>
            </a:r>
            <a:endParaRPr lang="pt-BR" sz="2800" b="1" dirty="0">
              <a:latin typeface="+mn-lt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970574" y="3399660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Parcelamentos acima de 60 parcelas</a:t>
            </a:r>
            <a:r>
              <a:rPr lang="pt-BR" sz="2800" dirty="0" smtClean="0">
                <a:latin typeface="+mn-lt"/>
              </a:rPr>
              <a:t>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940442" y="4120120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Utilização dos recursos </a:t>
            </a:r>
            <a:r>
              <a:rPr lang="pt-BR" sz="2800" dirty="0" smtClean="0">
                <a:latin typeface="+mn-lt"/>
              </a:rPr>
              <a:t>com outra finalidade. </a:t>
            </a:r>
            <a:endParaRPr lang="pt-BR" sz="2800" i="1" dirty="0">
              <a:latin typeface="+mn-lt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926467" y="4876869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+mn-lt"/>
              </a:rPr>
              <a:t>Recebimento de </a:t>
            </a:r>
            <a:r>
              <a:rPr lang="pt-BR" sz="2800" b="1" dirty="0" smtClean="0">
                <a:latin typeface="+mn-lt"/>
              </a:rPr>
              <a:t>transferências volun</a:t>
            </a:r>
            <a:r>
              <a:rPr lang="pt-BR" sz="2800" dirty="0" smtClean="0">
                <a:latin typeface="+mn-lt"/>
              </a:rPr>
              <a:t>tárias se descumprir normas gerais. </a:t>
            </a:r>
          </a:p>
        </p:txBody>
      </p:sp>
      <p:sp>
        <p:nvSpPr>
          <p:cNvPr id="24" name="Multiplicar 23"/>
          <p:cNvSpPr/>
          <p:nvPr/>
        </p:nvSpPr>
        <p:spPr>
          <a:xfrm>
            <a:off x="-16405" y="1143496"/>
            <a:ext cx="1081324" cy="71307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Multiplicar 24"/>
          <p:cNvSpPr/>
          <p:nvPr/>
        </p:nvSpPr>
        <p:spPr>
          <a:xfrm>
            <a:off x="7249" y="1855718"/>
            <a:ext cx="1081324" cy="71307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Multiplicar 25"/>
          <p:cNvSpPr/>
          <p:nvPr/>
        </p:nvSpPr>
        <p:spPr>
          <a:xfrm>
            <a:off x="7249" y="2605287"/>
            <a:ext cx="1081324" cy="71307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Multiplicar 26"/>
          <p:cNvSpPr/>
          <p:nvPr/>
        </p:nvSpPr>
        <p:spPr>
          <a:xfrm>
            <a:off x="7249" y="3360247"/>
            <a:ext cx="1081324" cy="71307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Multiplicar 27"/>
          <p:cNvSpPr/>
          <p:nvPr/>
        </p:nvSpPr>
        <p:spPr>
          <a:xfrm>
            <a:off x="-16405" y="4036177"/>
            <a:ext cx="1081324" cy="71307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Multiplicar 28"/>
          <p:cNvSpPr/>
          <p:nvPr/>
        </p:nvSpPr>
        <p:spPr>
          <a:xfrm>
            <a:off x="-16405" y="4781942"/>
            <a:ext cx="1081324" cy="71307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924300" y="1287631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Acumulação </a:t>
            </a:r>
            <a:r>
              <a:rPr lang="pt-BR" sz="2800" dirty="0" smtClean="0">
                <a:latin typeface="+mn-lt"/>
              </a:rPr>
              <a:t>de pensão por morte + outros benefícios.  </a:t>
            </a:r>
          </a:p>
        </p:txBody>
      </p:sp>
    </p:spTree>
    <p:extLst>
      <p:ext uri="{BB962C8B-B14F-4D97-AF65-F5344CB8AC3E}">
        <p14:creationId xmlns:p14="http://schemas.microsoft.com/office/powerpoint/2010/main" val="40358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6405" y="514304"/>
            <a:ext cx="9217024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Normas que impactam </a:t>
            </a:r>
            <a:r>
              <a:rPr lang="pt-BR" dirty="0" smtClean="0"/>
              <a:t>todos RPPS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983432" y="4208919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+mn-lt"/>
              </a:rPr>
              <a:t>Continuar c/ vínculo após aposentadoria.  </a:t>
            </a:r>
          </a:p>
        </p:txBody>
      </p:sp>
      <p:sp>
        <p:nvSpPr>
          <p:cNvPr id="15" name="Multiplicar 14"/>
          <p:cNvSpPr/>
          <p:nvPr/>
        </p:nvSpPr>
        <p:spPr>
          <a:xfrm>
            <a:off x="1" y="1374219"/>
            <a:ext cx="1041280" cy="54261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Multiplicar 15"/>
          <p:cNvSpPr/>
          <p:nvPr/>
        </p:nvSpPr>
        <p:spPr>
          <a:xfrm>
            <a:off x="39925" y="4064642"/>
            <a:ext cx="943507" cy="7282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Multiplicar 16"/>
          <p:cNvSpPr/>
          <p:nvPr/>
        </p:nvSpPr>
        <p:spPr>
          <a:xfrm>
            <a:off x="39925" y="4887810"/>
            <a:ext cx="943507" cy="70048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983432" y="4982737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+mn-lt"/>
              </a:rPr>
              <a:t>Complementação de aposentadoria. 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1041280" y="2315202"/>
            <a:ext cx="11017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+mn-lt"/>
              </a:rPr>
              <a:t>Incorporar em caso de integralidade verbas rubricas de variação de carga horária ou vinculados a indicadores de desempenho e produtividade sem aplicação de proporcionalidade pelo período contribuído em relação ao tempo total exigido</a:t>
            </a:r>
          </a:p>
        </p:txBody>
      </p:sp>
      <p:sp>
        <p:nvSpPr>
          <p:cNvPr id="20" name="Multiplicar 19"/>
          <p:cNvSpPr/>
          <p:nvPr/>
        </p:nvSpPr>
        <p:spPr>
          <a:xfrm>
            <a:off x="19262" y="2767240"/>
            <a:ext cx="1052755" cy="64626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1072017" y="1243279"/>
            <a:ext cx="10928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+mn-lt"/>
              </a:rPr>
              <a:t>Após EC, </a:t>
            </a:r>
            <a:r>
              <a:rPr lang="pt-BR" sz="2800" b="1" dirty="0" smtClean="0">
                <a:latin typeface="+mn-lt"/>
              </a:rPr>
              <a:t>incorporação de vantagens </a:t>
            </a:r>
            <a:r>
              <a:rPr lang="pt-BR" sz="2800" dirty="0" smtClean="0">
                <a:latin typeface="+mn-lt"/>
              </a:rPr>
              <a:t>de caráter temporário ou função de confiança/cargo em comissão à remuneração do cargo efetivo. </a:t>
            </a:r>
          </a:p>
        </p:txBody>
      </p:sp>
    </p:spTree>
    <p:extLst>
      <p:ext uri="{BB962C8B-B14F-4D97-AF65-F5344CB8AC3E}">
        <p14:creationId xmlns:p14="http://schemas.microsoft.com/office/powerpoint/2010/main" val="265522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95400" y="476672"/>
            <a:ext cx="10729192" cy="478592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4000" b="1" i="1" dirty="0" smtClean="0">
                <a:solidFill>
                  <a:schemeClr val="bg1"/>
                </a:solidFill>
              </a:rPr>
              <a:t>“O </a:t>
            </a:r>
            <a:r>
              <a:rPr lang="pt-BR" sz="4000" b="1" i="1" dirty="0">
                <a:solidFill>
                  <a:schemeClr val="bg1"/>
                </a:solidFill>
              </a:rPr>
              <a:t>princípio do equilíbrio financeiro e atuarial é um escudo </a:t>
            </a:r>
            <a:r>
              <a:rPr lang="pt-BR" sz="4000" b="1" i="1" dirty="0" smtClean="0">
                <a:solidFill>
                  <a:schemeClr val="bg1"/>
                </a:solidFill>
              </a:rPr>
              <a:t>essencial aos </a:t>
            </a:r>
            <a:r>
              <a:rPr lang="pt-BR" sz="4000" b="1" i="1" dirty="0">
                <a:solidFill>
                  <a:schemeClr val="bg1"/>
                </a:solidFill>
              </a:rPr>
              <a:t>mais pobres e às gerações futuras. </a:t>
            </a:r>
            <a:endParaRPr lang="pt-BR" sz="4000" b="1" i="1" dirty="0" smtClean="0">
              <a:solidFill>
                <a:schemeClr val="bg1"/>
              </a:solidFill>
            </a:endParaRPr>
          </a:p>
          <a:p>
            <a:pPr algn="just"/>
            <a:r>
              <a:rPr lang="pt-BR" sz="4000" b="1" i="1" dirty="0" smtClean="0">
                <a:solidFill>
                  <a:schemeClr val="bg1"/>
                </a:solidFill>
              </a:rPr>
              <a:t>O </a:t>
            </a:r>
            <a:r>
              <a:rPr lang="pt-BR" sz="4000" b="1" i="1" dirty="0">
                <a:solidFill>
                  <a:schemeClr val="bg1"/>
                </a:solidFill>
              </a:rPr>
              <a:t>corolário do desequilíbrio financeiro </a:t>
            </a:r>
            <a:r>
              <a:rPr lang="pt-BR" sz="4000" b="1" i="1" dirty="0" smtClean="0">
                <a:solidFill>
                  <a:schemeClr val="bg1"/>
                </a:solidFill>
              </a:rPr>
              <a:t>é imposto</a:t>
            </a:r>
            <a:r>
              <a:rPr lang="pt-BR" sz="4000" b="1" i="1" dirty="0">
                <a:solidFill>
                  <a:schemeClr val="bg1"/>
                </a:solidFill>
              </a:rPr>
              <a:t>. </a:t>
            </a:r>
            <a:endParaRPr lang="pt-BR" sz="4000" b="1" i="1" dirty="0" smtClean="0">
              <a:solidFill>
                <a:schemeClr val="bg1"/>
              </a:solidFill>
            </a:endParaRPr>
          </a:p>
          <a:p>
            <a:pPr algn="just"/>
            <a:r>
              <a:rPr lang="pt-BR" sz="4000" b="1" i="1" dirty="0" smtClean="0">
                <a:solidFill>
                  <a:schemeClr val="bg1"/>
                </a:solidFill>
              </a:rPr>
              <a:t>O </a:t>
            </a:r>
            <a:r>
              <a:rPr lang="pt-BR" sz="4000" b="1" i="1" dirty="0">
                <a:solidFill>
                  <a:schemeClr val="bg1"/>
                </a:solidFill>
              </a:rPr>
              <a:t>corolário do desequilíbrio atuarial é dívida. </a:t>
            </a:r>
            <a:endParaRPr lang="pt-BR" sz="4000" b="1" i="1" dirty="0" smtClean="0">
              <a:solidFill>
                <a:schemeClr val="bg1"/>
              </a:solidFill>
            </a:endParaRPr>
          </a:p>
          <a:p>
            <a:pPr algn="just"/>
            <a:r>
              <a:rPr lang="pt-BR" sz="4000" b="1" i="1" dirty="0" smtClean="0">
                <a:solidFill>
                  <a:schemeClr val="bg1"/>
                </a:solidFill>
              </a:rPr>
              <a:t>Seja </a:t>
            </a:r>
            <a:r>
              <a:rPr lang="pt-BR" sz="4000" b="1" i="1" dirty="0">
                <a:solidFill>
                  <a:schemeClr val="bg1"/>
                </a:solidFill>
              </a:rPr>
              <a:t>para o cidadão </a:t>
            </a:r>
            <a:r>
              <a:rPr lang="pt-BR" sz="4000" b="1" i="1" dirty="0" smtClean="0">
                <a:solidFill>
                  <a:schemeClr val="bg1"/>
                </a:solidFill>
              </a:rPr>
              <a:t>de hoje</a:t>
            </a:r>
            <a:r>
              <a:rPr lang="pt-BR" sz="4000" b="1" i="1" dirty="0">
                <a:solidFill>
                  <a:schemeClr val="bg1"/>
                </a:solidFill>
              </a:rPr>
              <a:t>, seja para o cidadão de amanhã</a:t>
            </a:r>
            <a:r>
              <a:rPr lang="pt-BR" sz="4000" b="1" i="1" dirty="0" smtClean="0">
                <a:solidFill>
                  <a:schemeClr val="bg1"/>
                </a:solidFill>
              </a:rPr>
              <a:t>.”</a:t>
            </a:r>
          </a:p>
          <a:p>
            <a:r>
              <a:rPr lang="pt-BR" sz="2500" dirty="0" smtClean="0">
                <a:solidFill>
                  <a:schemeClr val="bg1"/>
                </a:solidFill>
              </a:rPr>
              <a:t>Parecer da Reforma da Previdência – CCJ Senado Federal </a:t>
            </a:r>
            <a:endParaRPr lang="pt-BR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273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660862" y="4490922"/>
            <a:ext cx="11017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Readaptação</a:t>
            </a:r>
            <a:r>
              <a:rPr lang="pt-BR" sz="2800" dirty="0" smtClean="0">
                <a:latin typeface="+mn-lt"/>
              </a:rPr>
              <a:t> p/ exercício cargo compatível c/ limitação na capacidade física ou mental. </a:t>
            </a:r>
            <a:endParaRPr lang="pt-BR" sz="2800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16405" y="514304"/>
            <a:ext cx="9217024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Normas que impactam </a:t>
            </a:r>
            <a:r>
              <a:rPr lang="pt-BR" dirty="0" smtClean="0"/>
              <a:t>todos RPPS</a:t>
            </a:r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654764" y="3490193"/>
            <a:ext cx="11017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Instituição obrigatória de regime de previdência complementar</a:t>
            </a:r>
            <a:r>
              <a:rPr lang="pt-BR" sz="2800" dirty="0" smtClean="0">
                <a:latin typeface="+mn-lt"/>
              </a:rPr>
              <a:t>, administrado por entidade fechada ou aberta. </a:t>
            </a:r>
            <a:endParaRPr lang="pt-BR" sz="2800" i="1" dirty="0">
              <a:latin typeface="+mn-lt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660862" y="6013264"/>
            <a:ext cx="11231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+mn-lt"/>
              </a:rPr>
              <a:t>Sistema integrado </a:t>
            </a:r>
            <a:r>
              <a:rPr lang="pt-BR" sz="2800" dirty="0">
                <a:latin typeface="+mn-lt"/>
              </a:rPr>
              <a:t>de dados de </a:t>
            </a:r>
            <a:r>
              <a:rPr lang="pt-BR" sz="2800" dirty="0" smtClean="0">
                <a:latin typeface="+mn-lt"/>
              </a:rPr>
              <a:t>todos </a:t>
            </a:r>
            <a:r>
              <a:rPr lang="pt-BR" sz="2800" dirty="0">
                <a:latin typeface="+mn-lt"/>
              </a:rPr>
              <a:t>regimes de previdência e assistência</a:t>
            </a:r>
            <a:r>
              <a:rPr lang="pt-BR" sz="2800" dirty="0" smtClean="0">
                <a:latin typeface="+mn-lt"/>
              </a:rPr>
              <a:t>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74306" y="5445936"/>
            <a:ext cx="10567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Empréstimo</a:t>
            </a:r>
            <a:r>
              <a:rPr lang="pt-BR" sz="2800" dirty="0" smtClean="0">
                <a:latin typeface="+mn-lt"/>
              </a:rPr>
              <a:t> consignado.</a:t>
            </a:r>
            <a:endParaRPr lang="pt-BR" sz="2800" dirty="0">
              <a:latin typeface="+mn-lt"/>
            </a:endParaRPr>
          </a:p>
        </p:txBody>
      </p:sp>
      <p:sp>
        <p:nvSpPr>
          <p:cNvPr id="3" name="Mais 2"/>
          <p:cNvSpPr/>
          <p:nvPr/>
        </p:nvSpPr>
        <p:spPr>
          <a:xfrm>
            <a:off x="81823" y="4669424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Mais 12"/>
          <p:cNvSpPr/>
          <p:nvPr/>
        </p:nvSpPr>
        <p:spPr>
          <a:xfrm>
            <a:off x="102756" y="5384679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Mais 13"/>
          <p:cNvSpPr/>
          <p:nvPr/>
        </p:nvSpPr>
        <p:spPr>
          <a:xfrm>
            <a:off x="122922" y="5986842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Mais 20"/>
          <p:cNvSpPr/>
          <p:nvPr/>
        </p:nvSpPr>
        <p:spPr>
          <a:xfrm>
            <a:off x="136812" y="2957675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688196" y="2944289"/>
            <a:ext cx="11017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Unidade gestora única e financiamento por todos os órgãos e Poderes</a:t>
            </a:r>
            <a:r>
              <a:rPr lang="pt-BR" sz="2800" dirty="0" smtClean="0">
                <a:latin typeface="+mn-lt"/>
              </a:rPr>
              <a:t>. </a:t>
            </a:r>
            <a:endParaRPr lang="pt-BR" sz="2800" i="1" dirty="0">
              <a:latin typeface="+mn-lt"/>
            </a:endParaRPr>
          </a:p>
        </p:txBody>
      </p:sp>
      <p:sp>
        <p:nvSpPr>
          <p:cNvPr id="23" name="Mais 22"/>
          <p:cNvSpPr/>
          <p:nvPr/>
        </p:nvSpPr>
        <p:spPr>
          <a:xfrm>
            <a:off x="136812" y="3691377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712937" y="1111403"/>
            <a:ext cx="1105666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+mn-lt"/>
              </a:rPr>
              <a:t>Lei </a:t>
            </a:r>
            <a:r>
              <a:rPr lang="pt-BR" sz="2800" b="1" dirty="0" smtClean="0">
                <a:latin typeface="+mn-lt"/>
              </a:rPr>
              <a:t>nº 9.717/98 c/ lei complementar geral até a edição da LRP</a:t>
            </a:r>
            <a:r>
              <a:rPr lang="pt-BR" sz="2800" dirty="0" smtClean="0">
                <a:latin typeface="+mn-lt"/>
              </a:rPr>
              <a:t>.</a:t>
            </a:r>
            <a:endParaRPr lang="pt-BR" sz="2800" dirty="0">
              <a:latin typeface="+mn-lt"/>
            </a:endParaRPr>
          </a:p>
        </p:txBody>
      </p:sp>
      <p:sp>
        <p:nvSpPr>
          <p:cNvPr id="25" name="Mais 24"/>
          <p:cNvSpPr/>
          <p:nvPr/>
        </p:nvSpPr>
        <p:spPr>
          <a:xfrm>
            <a:off x="155721" y="1121763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Mais 25"/>
          <p:cNvSpPr/>
          <p:nvPr/>
        </p:nvSpPr>
        <p:spPr>
          <a:xfrm>
            <a:off x="136812" y="1733652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712937" y="1733652"/>
            <a:ext cx="11056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Definição de Equilíbrio Financeiro e Atuarial.</a:t>
            </a:r>
            <a:endParaRPr lang="pt-BR" sz="2800" dirty="0">
              <a:latin typeface="+mn-lt"/>
            </a:endParaRPr>
          </a:p>
        </p:txBody>
      </p:sp>
      <p:sp>
        <p:nvSpPr>
          <p:cNvPr id="28" name="Mais 27"/>
          <p:cNvSpPr/>
          <p:nvPr/>
        </p:nvSpPr>
        <p:spPr>
          <a:xfrm>
            <a:off x="155721" y="2344042"/>
            <a:ext cx="551384" cy="576064"/>
          </a:xfrm>
          <a:prstGeom prst="mathPlus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744241" y="2329094"/>
            <a:ext cx="11056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latin typeface="+mn-lt"/>
              </a:rPr>
              <a:t>Limites de contribuições: </a:t>
            </a:r>
            <a:r>
              <a:rPr lang="pt-BR" sz="2800" dirty="0" smtClean="0">
                <a:latin typeface="+mn-lt"/>
              </a:rPr>
              <a:t>servidores ativos, aposentados e pensionistas.</a:t>
            </a:r>
            <a:endParaRPr lang="pt-B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395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692696"/>
            <a:ext cx="1005644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Competência legislativa dos Entes Federativos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F793ECA1-E25F-2745-A6C0-F8DF81E99EA1}"/>
              </a:ext>
            </a:extLst>
          </p:cNvPr>
          <p:cNvSpPr txBox="1"/>
          <p:nvPr/>
        </p:nvSpPr>
        <p:spPr>
          <a:xfrm>
            <a:off x="479376" y="1700808"/>
            <a:ext cx="110172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>
                <a:latin typeface="+mn-lt"/>
              </a:rPr>
              <a:t>“Aplicam-se às aposentadorias dos servidores e às pensões concedidas aos dependentes dos servidores dos Estados, do Distrito Federal e dos Municípios </a:t>
            </a:r>
            <a:r>
              <a:rPr lang="pt-BR" sz="2800" b="1" dirty="0" smtClean="0">
                <a:latin typeface="+mn-lt"/>
              </a:rPr>
              <a:t>as normas constitucionais e infraconstitucionais anteriores à data de entrada em vigor desta Emenda Constitucional</a:t>
            </a:r>
            <a:r>
              <a:rPr lang="pt-BR" sz="2800" dirty="0" smtClean="0">
                <a:latin typeface="+mn-lt"/>
              </a:rPr>
              <a:t>, enquanto não promovidas alterações na legislação interna relacionada ao respectivo regime próprio de previdência social”. </a:t>
            </a:r>
          </a:p>
          <a:p>
            <a:pPr algn="just"/>
            <a:endParaRPr lang="pt-BR" sz="2800" b="1" dirty="0">
              <a:latin typeface="+mn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75520" y="4828988"/>
            <a:ext cx="8064896" cy="132343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Como aplicar </a:t>
            </a:r>
            <a:r>
              <a:rPr lang="pt-BR" sz="4000" b="1" dirty="0">
                <a:solidFill>
                  <a:schemeClr val="bg1"/>
                </a:solidFill>
              </a:rPr>
              <a:t>as regras </a:t>
            </a:r>
            <a:r>
              <a:rPr lang="pt-BR" sz="4000" b="1" dirty="0" smtClean="0">
                <a:solidFill>
                  <a:schemeClr val="bg1"/>
                </a:solidFill>
              </a:rPr>
              <a:t>de benefícios (transitórias e de transição)</a:t>
            </a:r>
            <a:r>
              <a:rPr lang="pt-BR" sz="4000" b="1" dirty="0" smtClean="0">
                <a:solidFill>
                  <a:schemeClr val="bg1"/>
                </a:solidFill>
              </a:rPr>
              <a:t>?</a:t>
            </a:r>
            <a:endParaRPr lang="pt-B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96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>
            <a:extLst>
              <a:ext uri="{FF2B5EF4-FFF2-40B4-BE49-F238E27FC236}">
                <a16:creationId xmlns:a16="http://schemas.microsoft.com/office/drawing/2014/main" xmlns="" id="{05516C0C-67E5-421B-81E6-D39C94B925BA}"/>
              </a:ext>
            </a:extLst>
          </p:cNvPr>
          <p:cNvSpPr>
            <a:spLocks/>
          </p:cNvSpPr>
          <p:nvPr/>
        </p:nvSpPr>
        <p:spPr bwMode="auto">
          <a:xfrm>
            <a:off x="1847528" y="-60325"/>
            <a:ext cx="11233249" cy="6978650"/>
          </a:xfrm>
          <a:custGeom>
            <a:avLst/>
            <a:gdLst>
              <a:gd name="T0" fmla="*/ 2147483646 w 21489"/>
              <a:gd name="T1" fmla="*/ 2147483646 h 21600"/>
              <a:gd name="T2" fmla="*/ 2147483646 w 21489"/>
              <a:gd name="T3" fmla="*/ 2147483646 h 21600"/>
              <a:gd name="T4" fmla="*/ 2147483646 w 21489"/>
              <a:gd name="T5" fmla="*/ 2147483646 h 21600"/>
              <a:gd name="T6" fmla="*/ 2147483646 w 21489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89" h="21600">
                <a:moveTo>
                  <a:pt x="19581" y="0"/>
                </a:moveTo>
                <a:lnTo>
                  <a:pt x="7510" y="0"/>
                </a:lnTo>
                <a:cubicBezTo>
                  <a:pt x="6563" y="885"/>
                  <a:pt x="5671" y="1860"/>
                  <a:pt x="4844" y="2916"/>
                </a:cubicBezTo>
                <a:cubicBezTo>
                  <a:pt x="3538" y="4584"/>
                  <a:pt x="2400" y="6444"/>
                  <a:pt x="1454" y="8455"/>
                </a:cubicBezTo>
                <a:cubicBezTo>
                  <a:pt x="576" y="9800"/>
                  <a:pt x="58" y="11483"/>
                  <a:pt x="5" y="13274"/>
                </a:cubicBezTo>
                <a:cubicBezTo>
                  <a:pt x="-111" y="17178"/>
                  <a:pt x="1987" y="20661"/>
                  <a:pt x="5030" y="21600"/>
                </a:cubicBezTo>
                <a:lnTo>
                  <a:pt x="21489" y="21600"/>
                </a:lnTo>
                <a:lnTo>
                  <a:pt x="21489" y="5236"/>
                </a:lnTo>
                <a:lnTo>
                  <a:pt x="19581" y="0"/>
                </a:lnTo>
                <a:close/>
              </a:path>
            </a:pathLst>
          </a:custGeom>
          <a:gradFill rotWithShape="0">
            <a:gsLst>
              <a:gs pos="0">
                <a:srgbClr val="127A0E"/>
              </a:gs>
              <a:gs pos="100000">
                <a:srgbClr val="E2BB19">
                  <a:alpha val="79999"/>
                </a:srgbClr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678832" y="2852936"/>
            <a:ext cx="105131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 </a:t>
            </a:r>
            <a:r>
              <a:rPr lang="pt-BR" sz="56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 PEC</a:t>
            </a:r>
          </a:p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56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PARALELA?</a:t>
            </a:r>
          </a:p>
          <a:p>
            <a:pPr marL="360363" algn="r">
              <a:spcBef>
                <a:spcPts val="600"/>
              </a:spcBef>
              <a:spcAft>
                <a:spcPts val="600"/>
              </a:spcAft>
            </a:pPr>
            <a:endParaRPr lang="pt-BR" sz="56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060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472952" y="-1035496"/>
            <a:ext cx="9298938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91344" y="2636912"/>
            <a:ext cx="663464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QUAIS PROVIDÊNCIAS ADOTAR?...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109267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algn="ctr"/>
            <a:r>
              <a:rPr lang="pt-BR" sz="25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IMPACTOS DA APROVAÇÃO DA PEC 06/2019 Original - MUNICÍPIOS</a:t>
            </a:r>
            <a:endParaRPr lang="pt-BR" sz="2500" b="1" dirty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9375" y="548680"/>
            <a:ext cx="11233249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Simulação realizada pela SPREV, a </a:t>
            </a:r>
            <a:r>
              <a:rPr lang="pt-BR" sz="2400" dirty="0">
                <a:latin typeface="+mn-lt"/>
              </a:rPr>
              <a:t>partir de amostra de 106 RPPS municipais:</a:t>
            </a:r>
          </a:p>
          <a:p>
            <a:pPr marL="357188" indent="-357188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Ganho no resultado </a:t>
            </a:r>
            <a:r>
              <a:rPr lang="pt-BR" sz="2400" dirty="0">
                <a:latin typeface="+mn-lt"/>
              </a:rPr>
              <a:t>financeiro (despesas com benefícios a conceder </a:t>
            </a:r>
            <a:r>
              <a:rPr lang="pt-BR" sz="2400" dirty="0" smtClean="0">
                <a:latin typeface="+mn-lt"/>
              </a:rPr>
              <a:t>- </a:t>
            </a:r>
            <a:r>
              <a:rPr lang="pt-BR" sz="2400" dirty="0">
                <a:latin typeface="+mn-lt"/>
              </a:rPr>
              <a:t>receitas com contribuições) </a:t>
            </a:r>
            <a:r>
              <a:rPr lang="pt-BR" sz="2400" dirty="0" smtClean="0">
                <a:latin typeface="+mn-lt"/>
              </a:rPr>
              <a:t>de </a:t>
            </a:r>
            <a:r>
              <a:rPr lang="pt-BR" sz="2400" dirty="0">
                <a:latin typeface="+mn-lt"/>
              </a:rPr>
              <a:t>R$ 86,7 bilhões nos próximos 10 anos</a:t>
            </a:r>
            <a:r>
              <a:rPr lang="pt-BR" sz="2400" dirty="0" smtClean="0">
                <a:latin typeface="+mn-lt"/>
              </a:rPr>
              <a:t>.</a:t>
            </a:r>
          </a:p>
          <a:p>
            <a:pPr marL="357188" indent="-357188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Ganho no deficit atuarial de R$ 124,4 bilhões (em média 30%).</a:t>
            </a:r>
            <a:endParaRPr lang="pt-BR" sz="2400" dirty="0">
              <a:latin typeface="+mn-lt"/>
            </a:endParaRPr>
          </a:p>
          <a:p>
            <a:pPr marL="179388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Extrapolando esses resultados para todos os RPPS municipais:</a:t>
            </a:r>
          </a:p>
          <a:p>
            <a:pPr marL="357188" indent="-357188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Ganho de R$ 170,4 bilhões no resultado financeiro de 10 anos.</a:t>
            </a:r>
            <a:endParaRPr lang="pt-BR" sz="2400" dirty="0">
              <a:latin typeface="+mn-lt"/>
            </a:endParaRPr>
          </a:p>
          <a:p>
            <a:pPr marL="357188" indent="-357188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pt-BR" sz="2400" dirty="0" smtClean="0">
                <a:latin typeface="+mn-lt"/>
              </a:rPr>
              <a:t>Redução no deficit atuarial de R$ 356,4 bilhões, conforme detalhado abaixo:</a:t>
            </a:r>
            <a:endParaRPr lang="pt-BR" sz="2400" dirty="0">
              <a:latin typeface="+mn-lt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479375" y="3682683"/>
          <a:ext cx="11233248" cy="3025140"/>
        </p:xfrm>
        <a:graphic>
          <a:graphicData uri="http://schemas.openxmlformats.org/drawingml/2006/table">
            <a:tbl>
              <a:tblPr/>
              <a:tblGrid>
                <a:gridCol w="3496442"/>
                <a:gridCol w="897911"/>
                <a:gridCol w="2669854"/>
                <a:gridCol w="1617318"/>
                <a:gridCol w="583008"/>
                <a:gridCol w="1968715"/>
              </a:tblGrid>
              <a:tr h="10191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PORTE DO MUNICÍPIO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Nº RPPS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RESULTADO DEFICITÁRIO</a:t>
                      </a:r>
                      <a:b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CONSIDERANDO SITUAÇÃO ATUAL</a:t>
                      </a:r>
                      <a:r>
                        <a:rPr lang="pt-BR" sz="1800" b="1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REDUÇÃO RESULTADO ATUARIAL</a:t>
                      </a:r>
                      <a:r>
                        <a:rPr lang="pt-BR" sz="1800" b="1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NOVO RESULTADO ATUARIAL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Capitais</a:t>
                      </a:r>
                    </a:p>
                  </a:txBody>
                  <a:tcPr marL="72000" marR="36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-491.505.394.943,33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115.497.849.829,78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-376.007.545.113,55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 com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mais de 400 mil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habitantes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36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-178.289.342.163,83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84.815.794.072,89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-93.473.548.090,94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entre 100 e 400 mil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habitantes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36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-189.125.601.931,63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105.183.391.065,39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-83.942.210.866,24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entre 50 e 100 mil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habitantes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36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-58.506.281.561,11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22.614.062.489,23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-35.892.219.071,88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entre 10 e 50 mil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habitantes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36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-98.645.019.086,04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23.410.641.656,85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-75.234.377.429,19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Municípios com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até 10 mil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habitantes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36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-16.783.889.237,93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4.880.428.517,88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-11.903.460.720,05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36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2096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-1.032.855.528.923,86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356.402.167.632,01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-676.453.361.291,85 </a:t>
                      </a:r>
                    </a:p>
                  </a:txBody>
                  <a:tcPr marL="9525" marR="108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0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Conforme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 reportado no Demonstrativo de Resultados da Avaliação Atuarial (DRAA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), para avaliação de 2018 (AEPS 2017).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Simulação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considerando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metodologias e premissas utilizadas na avaliação atuarial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RPPS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 União.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27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472952" y="-1035496"/>
            <a:ext cx="9298938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91344" y="2636912"/>
            <a:ext cx="663464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  <a:hlinkClick r:id="rId4" action="ppaction://hlinkfile"/>
              </a:rPr>
              <a:t>POR ONDE COMEÇAR?...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36141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472952" y="-1035496"/>
            <a:ext cx="11521280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91344" y="2636912"/>
            <a:ext cx="885698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E A LEI DE RESPONSABILIDADE PREVIDENCIÁRIA NA PEC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363097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6406" y="514304"/>
            <a:ext cx="12017061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Normas que impactam </a:t>
            </a:r>
            <a:r>
              <a:rPr lang="pt-BR" dirty="0" smtClean="0"/>
              <a:t>todos RPPS: a Lei Responsabilidade Previdenciária no § 22 do art. 40</a:t>
            </a:r>
            <a:endParaRPr lang="pt-BR" dirty="0"/>
          </a:p>
        </p:txBody>
      </p:sp>
      <p:sp>
        <p:nvSpPr>
          <p:cNvPr id="29" name="Espaço Reservado para Conteúdo 3"/>
          <p:cNvSpPr txBox="1">
            <a:spLocks/>
          </p:cNvSpPr>
          <p:nvPr/>
        </p:nvSpPr>
        <p:spPr bwMode="auto">
          <a:xfrm>
            <a:off x="191344" y="1610435"/>
            <a:ext cx="1164163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23900" indent="-2667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233488" indent="-319088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727200" indent="-355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184400" indent="-355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Calibri" panose="020F0502020204030204" pitchFamily="34" charset="0"/>
              </a:rPr>
              <a:t>Seção I - DISPOSIÇÕES PRELIMINARES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Calibri" panose="020F0502020204030204" pitchFamily="34" charset="0"/>
              </a:rPr>
              <a:t>Seção II - DOS BENEFICIÁRIOS DOS RPPS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Calibri" panose="020F0502020204030204" pitchFamily="34" charset="0"/>
              </a:rPr>
              <a:t>Seção III - DA GESTÃO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Calibri" panose="020F0502020204030204" pitchFamily="34" charset="0"/>
              </a:rPr>
              <a:t>Seção IV -  DA ADESÃO A CONSÓRCIO PÚBLICO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Calibri" panose="020F0502020204030204" pitchFamily="34" charset="0"/>
              </a:rPr>
              <a:t>Seção V - DO EQUILÍBRIO FINANCEIRO E ATUARIAL E EQUACIONAMENTO DO DEFICIT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Calibri" panose="020F0502020204030204" pitchFamily="34" charset="0"/>
              </a:rPr>
              <a:t>Seção VI – DA INSTITUIÇÃO DE FUNDO PREVIDENCIÁRIO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</a:rPr>
              <a:t>Seção VII - DA UTILIZAÇÃO DOS RECURSOS PREVIDENCIÁRIOS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</a:rPr>
              <a:t>Seção VIII - DO MODELO DE ARRECADAÇÃO E PLANO DE CUSTEIO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</a:rPr>
              <a:t>Seção IX - DO MODELO DE APLICAÇÃO DOS RECURSOS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sym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sym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sym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6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-16406" y="514304"/>
            <a:ext cx="11849381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Normas que impactam </a:t>
            </a:r>
            <a:r>
              <a:rPr lang="pt-BR" dirty="0" smtClean="0"/>
              <a:t>todos RPPS: a Lei Responsabilidade Previdenciária</a:t>
            </a:r>
            <a:endParaRPr lang="pt-BR" dirty="0"/>
          </a:p>
        </p:txBody>
      </p:sp>
      <p:sp>
        <p:nvSpPr>
          <p:cNvPr id="29" name="Espaço Reservado para Conteúdo 3"/>
          <p:cNvSpPr txBox="1">
            <a:spLocks/>
          </p:cNvSpPr>
          <p:nvPr/>
        </p:nvSpPr>
        <p:spPr bwMode="auto">
          <a:xfrm>
            <a:off x="191344" y="1610435"/>
            <a:ext cx="1164163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23900" indent="-2667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233488" indent="-319088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727200" indent="-355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184400" indent="-355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 smtClean="0"/>
              <a:t>Seção </a:t>
            </a:r>
            <a:r>
              <a:rPr lang="pt-BR" b="1" dirty="0"/>
              <a:t>X - DA CONTABILIDADE</a:t>
            </a:r>
          </a:p>
          <a:p>
            <a:pPr marL="0" indent="0">
              <a:buNone/>
            </a:pPr>
            <a:r>
              <a:rPr lang="pt-BR" b="1" dirty="0"/>
              <a:t>Seção XI - DO PLANO DE BENEFÍCIOS</a:t>
            </a:r>
          </a:p>
          <a:p>
            <a:pPr marL="0" indent="0">
              <a:buNone/>
            </a:pPr>
            <a:r>
              <a:rPr lang="pt-BR" b="1" dirty="0"/>
              <a:t>Seção XII - DA CESSÃO, AFASTAMENTO E LICENCIAMENTO DE SEGURADOS</a:t>
            </a:r>
          </a:p>
          <a:p>
            <a:pPr marL="0" indent="0">
              <a:buNone/>
            </a:pPr>
            <a:r>
              <a:rPr lang="pt-BR" b="1" dirty="0"/>
              <a:t>Seção XIII - DAS RESPONSABILIDADES </a:t>
            </a:r>
          </a:p>
          <a:p>
            <a:pPr marL="0" indent="0">
              <a:buNone/>
            </a:pPr>
            <a:r>
              <a:rPr lang="pt-BR" b="1" dirty="0"/>
              <a:t>Seção XIV - DO CONTROLE, ACOMPANHAMENTO, FISCALIZAÇÃO E CONTROLE EXTERNO E SOCIAL</a:t>
            </a:r>
          </a:p>
          <a:p>
            <a:pPr marL="0" indent="0">
              <a:buNone/>
            </a:pPr>
            <a:r>
              <a:rPr lang="pt-BR" b="1" dirty="0"/>
              <a:t>Seção XV - DO SISTEMA INTEGRADO DE DADOS</a:t>
            </a:r>
          </a:p>
          <a:p>
            <a:pPr marL="0" indent="0">
              <a:buNone/>
            </a:pPr>
            <a:r>
              <a:rPr lang="pt-BR" b="1" dirty="0"/>
              <a:t>Seção XVI - DOS REQUISITOS PARA EXTINÇÃO DE RPPS</a:t>
            </a:r>
          </a:p>
          <a:p>
            <a:pPr marL="0" indent="0">
              <a:buNone/>
            </a:pPr>
            <a:r>
              <a:rPr lang="pt-BR" b="1" dirty="0"/>
              <a:t>Seção XVII - DISPOSIÇÕES GERAIS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sym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sym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sym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472952" y="-1035496"/>
            <a:ext cx="13105456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91344" y="2636912"/>
            <a:ext cx="972108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A RESPONSABILIDADE PREVIDENCIÁRIA NA LEI 9.717/98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38885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>
            <a:extLst>
              <a:ext uri="{FF2B5EF4-FFF2-40B4-BE49-F238E27FC236}">
                <a16:creationId xmlns:a16="http://schemas.microsoft.com/office/drawing/2014/main" xmlns="" id="{05516C0C-67E5-421B-81E6-D39C94B925BA}"/>
              </a:ext>
            </a:extLst>
          </p:cNvPr>
          <p:cNvSpPr>
            <a:spLocks/>
          </p:cNvSpPr>
          <p:nvPr/>
        </p:nvSpPr>
        <p:spPr bwMode="auto">
          <a:xfrm>
            <a:off x="3071664" y="-60325"/>
            <a:ext cx="10009113" cy="6978650"/>
          </a:xfrm>
          <a:custGeom>
            <a:avLst/>
            <a:gdLst>
              <a:gd name="T0" fmla="*/ 2147483646 w 21489"/>
              <a:gd name="T1" fmla="*/ 2147483646 h 21600"/>
              <a:gd name="T2" fmla="*/ 2147483646 w 21489"/>
              <a:gd name="T3" fmla="*/ 2147483646 h 21600"/>
              <a:gd name="T4" fmla="*/ 2147483646 w 21489"/>
              <a:gd name="T5" fmla="*/ 2147483646 h 21600"/>
              <a:gd name="T6" fmla="*/ 2147483646 w 21489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89" h="21600">
                <a:moveTo>
                  <a:pt x="19581" y="0"/>
                </a:moveTo>
                <a:lnTo>
                  <a:pt x="7510" y="0"/>
                </a:lnTo>
                <a:cubicBezTo>
                  <a:pt x="6563" y="885"/>
                  <a:pt x="5671" y="1860"/>
                  <a:pt x="4844" y="2916"/>
                </a:cubicBezTo>
                <a:cubicBezTo>
                  <a:pt x="3538" y="4584"/>
                  <a:pt x="2400" y="6444"/>
                  <a:pt x="1454" y="8455"/>
                </a:cubicBezTo>
                <a:cubicBezTo>
                  <a:pt x="576" y="9800"/>
                  <a:pt x="58" y="11483"/>
                  <a:pt x="5" y="13274"/>
                </a:cubicBezTo>
                <a:cubicBezTo>
                  <a:pt x="-111" y="17178"/>
                  <a:pt x="1987" y="20661"/>
                  <a:pt x="5030" y="21600"/>
                </a:cubicBezTo>
                <a:lnTo>
                  <a:pt x="21489" y="21600"/>
                </a:lnTo>
                <a:lnTo>
                  <a:pt x="21489" y="5236"/>
                </a:lnTo>
                <a:lnTo>
                  <a:pt x="19581" y="0"/>
                </a:lnTo>
                <a:close/>
              </a:path>
            </a:pathLst>
          </a:custGeom>
          <a:gradFill rotWithShape="0">
            <a:gsLst>
              <a:gs pos="0">
                <a:srgbClr val="127A0E"/>
              </a:gs>
              <a:gs pos="100000">
                <a:srgbClr val="E2BB19">
                  <a:alpha val="79999"/>
                </a:srgbClr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295800" y="2852936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algn="r">
              <a:spcBef>
                <a:spcPts val="600"/>
              </a:spcBef>
              <a:spcAft>
                <a:spcPts val="600"/>
              </a:spcAft>
            </a:pPr>
            <a:r>
              <a:rPr lang="pt-BR" sz="6000" b="1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VAMOS DEBATER ALGUNS NÚMEROS DOS RPPS</a:t>
            </a:r>
            <a:endParaRPr lang="pt-BR" sz="5600" b="1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1479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274512"/>
              </p:ext>
            </p:extLst>
          </p:nvPr>
        </p:nvGraphicFramePr>
        <p:xfrm>
          <a:off x="839416" y="112474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230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472952" y="-1035496"/>
            <a:ext cx="12868977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0" y="836712"/>
            <a:ext cx="986509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DOS REQUISITOS...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Conduta Ilibada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Certificação/habilitação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Experiência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Formação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122522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472952" y="-1035496"/>
            <a:ext cx="8352928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91344" y="2636912"/>
            <a:ext cx="885698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>
                <a:solidFill>
                  <a:schemeClr val="bg1"/>
                </a:solidFill>
                <a:latin typeface="Calibri (Body)"/>
                <a:cs typeface="Calibri (Body)"/>
              </a:rPr>
              <a:t>D</a:t>
            </a: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O CRPS...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236287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472952" y="-1035496"/>
            <a:ext cx="8280920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91344" y="2636912"/>
            <a:ext cx="885698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DO CNRPPS...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33427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" name="Google Shape;46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8243" y="1520237"/>
            <a:ext cx="1625600" cy="16256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464" name="Google Shape;464;p18"/>
          <p:cNvSpPr txBox="1">
            <a:spLocks noGrp="1"/>
          </p:cNvSpPr>
          <p:nvPr>
            <p:ph type="title"/>
          </p:nvPr>
        </p:nvSpPr>
        <p:spPr>
          <a:xfrm>
            <a:off x="-1074829" y="154575"/>
            <a:ext cx="5445888" cy="851683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4500" b="1" u="sng" dirty="0">
                <a:solidFill>
                  <a:schemeClr val="tx1"/>
                </a:solidFill>
              </a:rPr>
              <a:t>Da </a:t>
            </a:r>
            <a:r>
              <a:rPr lang="en" sz="4500" b="1" u="sng" dirty="0" smtClean="0">
                <a:solidFill>
                  <a:schemeClr val="tx1"/>
                </a:solidFill>
              </a:rPr>
              <a:t>proposta:</a:t>
            </a:r>
            <a:endParaRPr sz="4500" b="1" u="sng" dirty="0">
              <a:solidFill>
                <a:schemeClr val="tx1"/>
              </a:solidFill>
            </a:endParaRPr>
          </a:p>
        </p:txBody>
      </p:sp>
      <p:sp>
        <p:nvSpPr>
          <p:cNvPr id="466" name="Google Shape;466;p18"/>
          <p:cNvSpPr txBox="1">
            <a:spLocks noGrp="1"/>
          </p:cNvSpPr>
          <p:nvPr>
            <p:ph type="title" idx="4294967295"/>
          </p:nvPr>
        </p:nvSpPr>
        <p:spPr>
          <a:xfrm>
            <a:off x="0" y="4085658"/>
            <a:ext cx="2734318" cy="1048619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pt-BR" sz="2667" b="1" dirty="0">
                <a:solidFill>
                  <a:schemeClr val="tx1"/>
                </a:solidFill>
              </a:rPr>
              <a:t>Conselho Nacional dos Regimes Próprios de Previdência Social – CNRPPS</a:t>
            </a:r>
            <a:br>
              <a:rPr lang="pt-BR" sz="2667" b="1" dirty="0">
                <a:solidFill>
                  <a:schemeClr val="tx1"/>
                </a:solidFill>
              </a:rPr>
            </a:br>
            <a:r>
              <a:rPr lang="pt-BR" sz="2667" b="1" dirty="0">
                <a:solidFill>
                  <a:schemeClr val="tx1"/>
                </a:solidFill>
              </a:rPr>
              <a:t>15</a:t>
            </a:r>
            <a:br>
              <a:rPr lang="pt-BR" sz="2667" b="1" dirty="0">
                <a:solidFill>
                  <a:schemeClr val="tx1"/>
                </a:solidFill>
              </a:rPr>
            </a:br>
            <a:endParaRPr sz="1600" b="1" u="sng" dirty="0">
              <a:solidFill>
                <a:schemeClr val="tx1"/>
              </a:solidFill>
            </a:endParaRPr>
          </a:p>
        </p:txBody>
      </p:sp>
      <p:pic>
        <p:nvPicPr>
          <p:cNvPr id="471" name="Google Shape;471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59014" y="3313458"/>
            <a:ext cx="562953" cy="5587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472" name="Google Shape;47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34318" y="3272859"/>
            <a:ext cx="664553" cy="57319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3" name="Grupo 12"/>
          <p:cNvGrpSpPr/>
          <p:nvPr/>
        </p:nvGrpSpPr>
        <p:grpSpPr>
          <a:xfrm>
            <a:off x="3301510" y="-129511"/>
            <a:ext cx="2847492" cy="2114148"/>
            <a:chOff x="4891063" y="2166075"/>
            <a:chExt cx="1442100" cy="1795949"/>
          </a:xfrm>
          <a:noFill/>
        </p:grpSpPr>
        <p:sp>
          <p:nvSpPr>
            <p:cNvPr id="15" name="Google Shape;418;p15"/>
            <p:cNvSpPr/>
            <p:nvPr/>
          </p:nvSpPr>
          <p:spPr>
            <a:xfrm rot="10800000" flipH="1">
              <a:off x="5432413" y="3013354"/>
              <a:ext cx="359400" cy="463500"/>
            </a:xfrm>
            <a:prstGeom prst="upArrow">
              <a:avLst>
                <a:gd name="adj1" fmla="val 50000"/>
                <a:gd name="adj2" fmla="val 50000"/>
              </a:avLst>
            </a:prstGeom>
            <a:grp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  <p:sp>
          <p:nvSpPr>
            <p:cNvPr id="14" name="Google Shape;425;p15"/>
            <p:cNvSpPr/>
            <p:nvPr/>
          </p:nvSpPr>
          <p:spPr>
            <a:xfrm>
              <a:off x="4891063" y="2166075"/>
              <a:ext cx="1442100" cy="1795949"/>
            </a:xfrm>
            <a:prstGeom prst="can">
              <a:avLst>
                <a:gd name="adj" fmla="val 25000"/>
              </a:avLst>
            </a:prstGeom>
            <a:solidFill>
              <a:schemeClr val="tx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pt-BR" sz="2400" b="1" u="sng" dirty="0">
                  <a:solidFill>
                    <a:schemeClr val="bg1"/>
                  </a:solidFill>
                </a:rPr>
                <a:t>4 União</a:t>
              </a:r>
              <a:r>
                <a:rPr lang="en" sz="2400" b="1" u="sng" dirty="0">
                  <a:solidFill>
                    <a:schemeClr val="bg1"/>
                  </a:solidFill>
                </a:rPr>
                <a:t>: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2 SPREV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1 SGDP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1 INSS</a:t>
              </a:r>
              <a:endParaRPr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3321730" y="1734700"/>
            <a:ext cx="2827271" cy="2294352"/>
            <a:chOff x="4796778" y="1527822"/>
            <a:chExt cx="1784696" cy="1949032"/>
          </a:xfrm>
          <a:noFill/>
        </p:grpSpPr>
        <p:sp>
          <p:nvSpPr>
            <p:cNvPr id="19" name="Google Shape;425;p15"/>
            <p:cNvSpPr/>
            <p:nvPr/>
          </p:nvSpPr>
          <p:spPr>
            <a:xfrm>
              <a:off x="4796778" y="1527822"/>
              <a:ext cx="1784696" cy="1825161"/>
            </a:xfrm>
            <a:prstGeom prst="can">
              <a:avLst>
                <a:gd name="adj" fmla="val 25000"/>
              </a:avLst>
            </a:prstGeom>
            <a:solidFill>
              <a:schemeClr val="tx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pt-BR" sz="2400" b="1" u="sng" dirty="0">
                  <a:solidFill>
                    <a:schemeClr val="bg1"/>
                  </a:solidFill>
                </a:rPr>
                <a:t>4 Estados/DF</a:t>
              </a:r>
              <a:r>
                <a:rPr lang="en" sz="2400" b="1" dirty="0">
                  <a:solidFill>
                    <a:schemeClr val="bg1"/>
                  </a:solidFill>
                </a:rPr>
                <a:t>: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2 RPPS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1 Assoc. </a:t>
              </a:r>
              <a:r>
                <a:rPr lang="pt-BR" sz="2400" b="1" dirty="0">
                  <a:solidFill>
                    <a:schemeClr val="bg1"/>
                  </a:solidFill>
                </a:rPr>
                <a:t>P</a:t>
              </a:r>
              <a:r>
                <a:rPr lang="en" sz="2400" b="1" dirty="0">
                  <a:solidFill>
                    <a:schemeClr val="bg1"/>
                  </a:solidFill>
                </a:rPr>
                <a:t>atronal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1 </a:t>
              </a:r>
              <a:r>
                <a:rPr lang="en" sz="2400" b="1" dirty="0" smtClean="0">
                  <a:solidFill>
                    <a:schemeClr val="bg1"/>
                  </a:solidFill>
                </a:rPr>
                <a:t>Trib. Contas</a:t>
              </a:r>
              <a:endParaRPr lang="e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Google Shape;418;p15"/>
            <p:cNvSpPr/>
            <p:nvPr/>
          </p:nvSpPr>
          <p:spPr>
            <a:xfrm rot="10800000" flipH="1">
              <a:off x="5432413" y="3013354"/>
              <a:ext cx="359400" cy="463500"/>
            </a:xfrm>
            <a:prstGeom prst="upArrow">
              <a:avLst>
                <a:gd name="adj1" fmla="val 50000"/>
                <a:gd name="adj2" fmla="val 50000"/>
              </a:avLst>
            </a:prstGeom>
            <a:grp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b="1"/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3318025" y="3630544"/>
            <a:ext cx="2911819" cy="2425021"/>
            <a:chOff x="4853354" y="1416820"/>
            <a:chExt cx="1442100" cy="2060034"/>
          </a:xfrm>
          <a:noFill/>
        </p:grpSpPr>
        <p:sp>
          <p:nvSpPr>
            <p:cNvPr id="27" name="Google Shape;425;p15"/>
            <p:cNvSpPr/>
            <p:nvPr/>
          </p:nvSpPr>
          <p:spPr>
            <a:xfrm>
              <a:off x="4853354" y="1416820"/>
              <a:ext cx="1442100" cy="1825161"/>
            </a:xfrm>
            <a:prstGeom prst="can">
              <a:avLst>
                <a:gd name="adj" fmla="val 25000"/>
              </a:avLst>
            </a:prstGeom>
            <a:solidFill>
              <a:schemeClr val="tx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pt-BR" sz="2400" b="1" u="sng" dirty="0">
                  <a:solidFill>
                    <a:schemeClr val="bg1"/>
                  </a:solidFill>
                </a:rPr>
                <a:t>4 Municípios</a:t>
              </a:r>
              <a:r>
                <a:rPr lang="en" sz="2400" b="1" dirty="0">
                  <a:solidFill>
                    <a:schemeClr val="bg1"/>
                  </a:solidFill>
                </a:rPr>
                <a:t>: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2 RPPS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1 Ass. Patronal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" sz="2400" b="1" dirty="0">
                  <a:solidFill>
                    <a:schemeClr val="bg1"/>
                  </a:solidFill>
                </a:rPr>
                <a:t>1 Ass. Nac. RPPS</a:t>
              </a:r>
            </a:p>
          </p:txBody>
        </p:sp>
        <p:sp>
          <p:nvSpPr>
            <p:cNvPr id="28" name="Google Shape;418;p15"/>
            <p:cNvSpPr/>
            <p:nvPr/>
          </p:nvSpPr>
          <p:spPr>
            <a:xfrm rot="10800000" flipH="1">
              <a:off x="5432413" y="3013354"/>
              <a:ext cx="359400" cy="463500"/>
            </a:xfrm>
            <a:prstGeom prst="upArrow">
              <a:avLst>
                <a:gd name="adj1" fmla="val 50000"/>
                <a:gd name="adj2" fmla="val 50000"/>
              </a:avLst>
            </a:prstGeom>
            <a:grp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3301510" y="5554297"/>
            <a:ext cx="2972309" cy="2061601"/>
            <a:chOff x="4891062" y="1725542"/>
            <a:chExt cx="1442100" cy="1751312"/>
          </a:xfrm>
          <a:noFill/>
        </p:grpSpPr>
        <p:sp>
          <p:nvSpPr>
            <p:cNvPr id="30" name="Google Shape;425;p15"/>
            <p:cNvSpPr/>
            <p:nvPr/>
          </p:nvSpPr>
          <p:spPr>
            <a:xfrm>
              <a:off x="4891062" y="1725542"/>
              <a:ext cx="1442100" cy="1196393"/>
            </a:xfrm>
            <a:prstGeom prst="can">
              <a:avLst>
                <a:gd name="adj" fmla="val 25000"/>
              </a:avLst>
            </a:prstGeom>
            <a:solidFill>
              <a:schemeClr val="tx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pt-BR" sz="2400" b="1" u="sng" dirty="0">
                  <a:solidFill>
                    <a:schemeClr val="bg1"/>
                  </a:solidFill>
                </a:rPr>
                <a:t>3 </a:t>
              </a:r>
              <a:r>
                <a:rPr lang="pt-BR" sz="2400" b="1" u="sng" dirty="0" smtClean="0">
                  <a:solidFill>
                    <a:schemeClr val="bg1"/>
                  </a:solidFill>
                </a:rPr>
                <a:t>segurados (1 União, 1 Estados/DF e 1 Municípios)</a:t>
              </a:r>
              <a:endParaRPr lang="e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1" name="Google Shape;418;p15"/>
            <p:cNvSpPr/>
            <p:nvPr/>
          </p:nvSpPr>
          <p:spPr>
            <a:xfrm rot="10800000" flipH="1">
              <a:off x="5432413" y="3013354"/>
              <a:ext cx="359400" cy="463500"/>
            </a:xfrm>
            <a:prstGeom prst="upArrow">
              <a:avLst>
                <a:gd name="adj1" fmla="val 50000"/>
                <a:gd name="adj2" fmla="val 50000"/>
              </a:avLst>
            </a:prstGeom>
            <a:grpFill/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 b="1"/>
            </a:p>
          </p:txBody>
        </p:sp>
      </p:grpSp>
      <p:sp>
        <p:nvSpPr>
          <p:cNvPr id="34" name="Fluxograma: Armazenamento de acesso sequencial 33"/>
          <p:cNvSpPr/>
          <p:nvPr/>
        </p:nvSpPr>
        <p:spPr>
          <a:xfrm>
            <a:off x="7151474" y="2708522"/>
            <a:ext cx="4201109" cy="1747116"/>
          </a:xfrm>
          <a:prstGeom prst="flowChartMagneticTap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500" b="1" dirty="0" smtClean="0">
                <a:solidFill>
                  <a:schemeClr val="bg1"/>
                </a:solidFill>
              </a:rPr>
              <a:t>2 SPREV;</a:t>
            </a:r>
          </a:p>
          <a:p>
            <a:pPr algn="ctr"/>
            <a:r>
              <a:rPr lang="pt-BR" sz="2500" b="1" dirty="0" smtClean="0">
                <a:solidFill>
                  <a:schemeClr val="bg1"/>
                </a:solidFill>
              </a:rPr>
              <a:t>1 SGDP;</a:t>
            </a:r>
          </a:p>
          <a:p>
            <a:pPr algn="ctr"/>
            <a:r>
              <a:rPr lang="pt-BR" sz="2500" b="1" dirty="0" smtClean="0">
                <a:solidFill>
                  <a:schemeClr val="bg1"/>
                </a:solidFill>
              </a:rPr>
              <a:t>1 INSS;</a:t>
            </a:r>
          </a:p>
          <a:p>
            <a:pPr algn="ctr"/>
            <a:r>
              <a:rPr lang="pt-BR" sz="2500" b="1" dirty="0" smtClean="0">
                <a:solidFill>
                  <a:schemeClr val="bg1"/>
                </a:solidFill>
              </a:rPr>
              <a:t>1 Trib. Contas</a:t>
            </a:r>
            <a:endParaRPr lang="pt-BR" sz="2500" b="1" dirty="0">
              <a:solidFill>
                <a:schemeClr val="bg1"/>
              </a:solidFill>
            </a:endParaRPr>
          </a:p>
        </p:txBody>
      </p:sp>
      <p:sp>
        <p:nvSpPr>
          <p:cNvPr id="35" name="Fluxograma: Armazenamento de acesso sequencial 34"/>
          <p:cNvSpPr/>
          <p:nvPr/>
        </p:nvSpPr>
        <p:spPr>
          <a:xfrm>
            <a:off x="6559014" y="0"/>
            <a:ext cx="4796325" cy="2633253"/>
          </a:xfrm>
          <a:prstGeom prst="flowChartMagneticTap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500" b="1" dirty="0" smtClean="0">
                <a:solidFill>
                  <a:schemeClr val="bg1"/>
                </a:solidFill>
              </a:rPr>
              <a:t>7 CONAPREV: 2 RPPS Estados, 2 RPPS Municípios, 1 Assoc. Nacional RPPS, 1 Assoc. Estados, 1 Assoc. Municípios</a:t>
            </a:r>
            <a:endParaRPr lang="pt-BR" sz="2500" b="1" dirty="0">
              <a:solidFill>
                <a:schemeClr val="bg1"/>
              </a:solidFill>
            </a:endParaRPr>
          </a:p>
        </p:txBody>
      </p:sp>
      <p:sp>
        <p:nvSpPr>
          <p:cNvPr id="36" name="Fluxograma: Armazenamento de acesso sequencial 35"/>
          <p:cNvSpPr/>
          <p:nvPr/>
        </p:nvSpPr>
        <p:spPr>
          <a:xfrm>
            <a:off x="7151474" y="4455638"/>
            <a:ext cx="4180893" cy="2108612"/>
          </a:xfrm>
          <a:prstGeom prst="flowChartMagneticTap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500" b="1" dirty="0">
                <a:solidFill>
                  <a:schemeClr val="bg1"/>
                </a:solidFill>
              </a:rPr>
              <a:t>3</a:t>
            </a:r>
            <a:r>
              <a:rPr lang="pt-BR" sz="2500" b="1" dirty="0" smtClean="0">
                <a:solidFill>
                  <a:schemeClr val="bg1"/>
                </a:solidFill>
              </a:rPr>
              <a:t>  Representantes de segurados</a:t>
            </a:r>
            <a:endParaRPr lang="pt-BR" sz="2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34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472952" y="-1035496"/>
            <a:ext cx="10801200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0" y="2636912"/>
            <a:ext cx="885698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DA COMPENSAÇÃO PREVIDENCIÁRIA...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45755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">
            <a:extLst>
              <a:ext uri="{FF2B5EF4-FFF2-40B4-BE49-F238E27FC236}">
                <a16:creationId xmlns:a16="http://schemas.microsoft.com/office/drawing/2014/main" xmlns="" id="{715FC53A-6BE5-C148-9C5E-A4DE0955327A}"/>
              </a:ext>
            </a:extLst>
          </p:cNvPr>
          <p:cNvSpPr/>
          <p:nvPr/>
        </p:nvSpPr>
        <p:spPr>
          <a:xfrm>
            <a:off x="-2328936" y="-1107504"/>
            <a:ext cx="10801200" cy="89289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1" extrusionOk="0">
                <a:moveTo>
                  <a:pt x="0" y="7472"/>
                </a:moveTo>
                <a:cubicBezTo>
                  <a:pt x="0" y="6079"/>
                  <a:pt x="1085" y="4368"/>
                  <a:pt x="2412" y="3670"/>
                </a:cubicBezTo>
                <a:lnTo>
                  <a:pt x="8389" y="523"/>
                </a:lnTo>
                <a:cubicBezTo>
                  <a:pt x="9715" y="-175"/>
                  <a:pt x="11885" y="-175"/>
                  <a:pt x="13211" y="523"/>
                </a:cubicBezTo>
                <a:lnTo>
                  <a:pt x="19188" y="3670"/>
                </a:lnTo>
                <a:cubicBezTo>
                  <a:pt x="20515" y="4368"/>
                  <a:pt x="21600" y="6079"/>
                  <a:pt x="21600" y="7472"/>
                </a:cubicBezTo>
                <a:lnTo>
                  <a:pt x="21600" y="13778"/>
                </a:lnTo>
                <a:cubicBezTo>
                  <a:pt x="21600" y="15171"/>
                  <a:pt x="20515" y="16882"/>
                  <a:pt x="19188" y="17580"/>
                </a:cubicBezTo>
                <a:lnTo>
                  <a:pt x="13211" y="20727"/>
                </a:lnTo>
                <a:cubicBezTo>
                  <a:pt x="11885" y="21425"/>
                  <a:pt x="9715" y="21425"/>
                  <a:pt x="8389" y="20727"/>
                </a:cubicBezTo>
                <a:lnTo>
                  <a:pt x="2412" y="17580"/>
                </a:lnTo>
                <a:cubicBezTo>
                  <a:pt x="1085" y="16882"/>
                  <a:pt x="0" y="15171"/>
                  <a:pt x="0" y="13778"/>
                </a:cubicBezTo>
                <a:lnTo>
                  <a:pt x="0" y="7472"/>
                </a:lnTo>
                <a:close/>
              </a:path>
            </a:pathLst>
          </a:custGeom>
          <a:gradFill>
            <a:gsLst>
              <a:gs pos="0">
                <a:srgbClr val="183C17">
                  <a:alpha val="80000"/>
                </a:srgbClr>
              </a:gs>
              <a:gs pos="100000">
                <a:srgbClr val="E2BB19"/>
              </a:gs>
            </a:gsLst>
            <a:lin ang="2700000"/>
          </a:gra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35360" y="764704"/>
            <a:ext cx="885698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600" b="1" dirty="0" smtClean="0">
                <a:solidFill>
                  <a:schemeClr val="bg1"/>
                </a:solidFill>
                <a:latin typeface="Calibri (Body)"/>
                <a:cs typeface="Calibri (Body)"/>
              </a:rPr>
              <a:t>OBRIGADO...</a:t>
            </a:r>
            <a:endParaRPr lang="pt-BR" sz="6600" b="1" dirty="0">
              <a:solidFill>
                <a:schemeClr val="bg1"/>
              </a:solidFill>
              <a:latin typeface="Calibri (Body)"/>
              <a:cs typeface="Calibri (Body)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328" y="2060848"/>
            <a:ext cx="10153128" cy="432426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3500" b="1" i="1" dirty="0">
                <a:solidFill>
                  <a:schemeClr val="bg1"/>
                </a:solidFill>
              </a:rPr>
              <a:t>“É uma autoproteção da própria Carta: sem equilíbrio financeiro </a:t>
            </a:r>
            <a:r>
              <a:rPr lang="pt-BR" sz="3500" b="1" i="1" dirty="0" smtClean="0">
                <a:solidFill>
                  <a:schemeClr val="bg1"/>
                </a:solidFill>
              </a:rPr>
              <a:t>e atuarial</a:t>
            </a:r>
            <a:r>
              <a:rPr lang="pt-BR" sz="3500" b="1" i="1" dirty="0">
                <a:solidFill>
                  <a:schemeClr val="bg1"/>
                </a:solidFill>
              </a:rPr>
              <a:t>, o que teremos concretamente é a anulação de várias prescrições </a:t>
            </a:r>
            <a:r>
              <a:rPr lang="pt-BR" sz="3500" b="1" i="1" dirty="0" smtClean="0">
                <a:solidFill>
                  <a:schemeClr val="bg1"/>
                </a:solidFill>
              </a:rPr>
              <a:t>da Constituição</a:t>
            </a:r>
            <a:r>
              <a:rPr lang="pt-BR" sz="3500" b="1" i="1" dirty="0">
                <a:solidFill>
                  <a:schemeClr val="bg1"/>
                </a:solidFill>
              </a:rPr>
              <a:t>. </a:t>
            </a:r>
            <a:endParaRPr lang="pt-BR" sz="3500" b="1" i="1" dirty="0" smtClean="0">
              <a:solidFill>
                <a:schemeClr val="bg1"/>
              </a:solidFill>
            </a:endParaRPr>
          </a:p>
          <a:p>
            <a:pPr algn="just"/>
            <a:r>
              <a:rPr lang="pt-BR" sz="3500" b="1" i="1" dirty="0" smtClean="0">
                <a:solidFill>
                  <a:schemeClr val="bg1"/>
                </a:solidFill>
              </a:rPr>
              <a:t>A </a:t>
            </a:r>
            <a:r>
              <a:rPr lang="pt-BR" sz="3500" b="1" i="1" dirty="0">
                <a:solidFill>
                  <a:schemeClr val="bg1"/>
                </a:solidFill>
              </a:rPr>
              <a:t>Previdência é uma despesa alta em todas as esferas, e é </a:t>
            </a:r>
            <a:r>
              <a:rPr lang="pt-BR" sz="3500" b="1" i="1" dirty="0" smtClean="0">
                <a:solidFill>
                  <a:schemeClr val="bg1"/>
                </a:solidFill>
              </a:rPr>
              <a:t>ascendente pois </a:t>
            </a:r>
            <a:r>
              <a:rPr lang="pt-BR" sz="3500" b="1" i="1" dirty="0">
                <a:solidFill>
                  <a:schemeClr val="bg1"/>
                </a:solidFill>
              </a:rPr>
              <a:t>é obrigatória e está atrelada a um dos mais rápidos processos </a:t>
            </a:r>
            <a:r>
              <a:rPr lang="pt-BR" sz="3500" b="1" i="1" dirty="0" smtClean="0">
                <a:solidFill>
                  <a:schemeClr val="bg1"/>
                </a:solidFill>
              </a:rPr>
              <a:t>de envelhecimento </a:t>
            </a:r>
            <a:r>
              <a:rPr lang="pt-BR" sz="3500" b="1" i="1" dirty="0">
                <a:solidFill>
                  <a:schemeClr val="bg1"/>
                </a:solidFill>
              </a:rPr>
              <a:t>da população no mundo.</a:t>
            </a:r>
            <a:endParaRPr lang="pt-BR" sz="3500" b="1" i="1" dirty="0" smtClean="0">
              <a:solidFill>
                <a:schemeClr val="bg1"/>
              </a:solidFill>
            </a:endParaRPr>
          </a:p>
          <a:p>
            <a:r>
              <a:rPr lang="pt-BR" sz="3000" dirty="0" smtClean="0">
                <a:solidFill>
                  <a:schemeClr val="bg1"/>
                </a:solidFill>
              </a:rPr>
              <a:t>Parecer da Reforma da Previdência – CCJ Senado Federal </a:t>
            </a:r>
            <a:endParaRPr lang="pt-BR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332656"/>
            <a:ext cx="12192000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Segurados dos RPPS </a:t>
            </a:r>
            <a:r>
              <a:rPr lang="pt-BR" dirty="0" smtClean="0"/>
              <a:t>Municípios / </a:t>
            </a:r>
            <a:r>
              <a:rPr lang="pt-BR" dirty="0"/>
              <a:t>População </a:t>
            </a:r>
            <a:r>
              <a:rPr lang="pt-BR" dirty="0" smtClean="0"/>
              <a:t>Total do Município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39416" y="5381951"/>
            <a:ext cx="993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+mn-lt"/>
              </a:rPr>
              <a:t>Fonte: </a:t>
            </a:r>
            <a:r>
              <a:rPr lang="pt-BR" dirty="0">
                <a:latin typeface="+mn-lt"/>
              </a:rPr>
              <a:t>Anuário Estatístico da Previdência Social - AEPS </a:t>
            </a:r>
            <a:r>
              <a:rPr lang="pt-BR" dirty="0" smtClean="0">
                <a:latin typeface="+mn-lt"/>
              </a:rPr>
              <a:t>2018 - CADPREV/SPREV.</a:t>
            </a:r>
            <a:endParaRPr lang="pt-BR" dirty="0">
              <a:latin typeface="+mn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1" y="2030495"/>
            <a:ext cx="12085277" cy="3342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68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0" y="-27079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 smtClean="0"/>
              <a:t>GESTÃO DOS RPPS: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920" y="1196752"/>
            <a:ext cx="6559509" cy="5515832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77008" y="534288"/>
            <a:ext cx="12385376" cy="684076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 bwMode="auto">
          <a:xfrm>
            <a:off x="7032104" y="1196752"/>
            <a:ext cx="4478616" cy="5539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REPRESENTATIVIDADE SEGURADOS NOS CONSELHOS</a:t>
            </a:r>
            <a:endParaRPr kumimoji="0" lang="pt-BR" sz="1800" i="0" u="none" strike="noStrike" normalizeH="0" baseline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77648"/>
            <a:ext cx="12192000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Média de Remuneração </a:t>
            </a:r>
            <a:r>
              <a:rPr lang="pt-BR" dirty="0" smtClean="0"/>
              <a:t>(1)Servidores </a:t>
            </a:r>
            <a:r>
              <a:rPr lang="pt-BR" dirty="0"/>
              <a:t>Ativos </a:t>
            </a:r>
            <a:endParaRPr lang="pt-BR" dirty="0" smtClean="0"/>
          </a:p>
          <a:p>
            <a:r>
              <a:rPr lang="pt-BR" dirty="0" smtClean="0"/>
              <a:t>(</a:t>
            </a:r>
            <a:r>
              <a:rPr lang="pt-BR" dirty="0" smtClean="0"/>
              <a:t>2) Aposentados dos </a:t>
            </a:r>
            <a:r>
              <a:rPr lang="pt-BR" dirty="0"/>
              <a:t>RPPS dos Municípios </a:t>
            </a:r>
            <a:r>
              <a:rPr lang="pt-BR" dirty="0" smtClean="0"/>
              <a:t>(em R$)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9336" y="6480379"/>
            <a:ext cx="1008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+mn-lt"/>
              </a:rPr>
              <a:t>Fonte: Anuário Estatístico da Previdência Social - AEPS 2018 - CADPREV/SPREV.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1493218"/>
            <a:ext cx="11737411" cy="213637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4" y="3789040"/>
            <a:ext cx="12032980" cy="2016224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 bwMode="auto">
          <a:xfrm>
            <a:off x="119336" y="3140968"/>
            <a:ext cx="11737411" cy="216024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5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30048" y="6222916"/>
            <a:ext cx="433707" cy="285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34412" y="6494692"/>
            <a:ext cx="12787" cy="98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34386" y="6302464"/>
            <a:ext cx="333700" cy="2020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69617" y="6344388"/>
            <a:ext cx="254509" cy="1346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30061" y="6365712"/>
            <a:ext cx="433873" cy="164770"/>
          </a:xfrm>
          <a:custGeom>
            <a:avLst/>
            <a:gdLst/>
            <a:ahLst/>
            <a:cxnLst/>
            <a:rect l="l" t="t" r="r" b="b"/>
            <a:pathLst>
              <a:path w="433070" h="164465">
                <a:moveTo>
                  <a:pt x="396065" y="0"/>
                </a:moveTo>
                <a:lnTo>
                  <a:pt x="326320" y="5599"/>
                </a:lnTo>
                <a:lnTo>
                  <a:pt x="226410" y="26749"/>
                </a:lnTo>
                <a:lnTo>
                  <a:pt x="166897" y="47078"/>
                </a:lnTo>
                <a:lnTo>
                  <a:pt x="115533" y="69664"/>
                </a:lnTo>
                <a:lnTo>
                  <a:pt x="72879" y="92374"/>
                </a:lnTo>
                <a:lnTo>
                  <a:pt x="39496" y="113072"/>
                </a:lnTo>
                <a:lnTo>
                  <a:pt x="2556" y="140045"/>
                </a:lnTo>
                <a:lnTo>
                  <a:pt x="0" y="142193"/>
                </a:lnTo>
                <a:lnTo>
                  <a:pt x="0" y="163961"/>
                </a:lnTo>
                <a:lnTo>
                  <a:pt x="7714" y="157617"/>
                </a:lnTo>
                <a:lnTo>
                  <a:pt x="14185" y="152879"/>
                </a:lnTo>
                <a:lnTo>
                  <a:pt x="66688" y="122836"/>
                </a:lnTo>
                <a:lnTo>
                  <a:pt x="104129" y="105638"/>
                </a:lnTo>
                <a:lnTo>
                  <a:pt x="149640" y="88693"/>
                </a:lnTo>
                <a:lnTo>
                  <a:pt x="203104" y="73512"/>
                </a:lnTo>
                <a:lnTo>
                  <a:pt x="264402" y="61606"/>
                </a:lnTo>
                <a:lnTo>
                  <a:pt x="333413" y="54487"/>
                </a:lnTo>
                <a:lnTo>
                  <a:pt x="381615" y="53131"/>
                </a:lnTo>
                <a:lnTo>
                  <a:pt x="432904" y="53131"/>
                </a:lnTo>
                <a:lnTo>
                  <a:pt x="432904" y="17"/>
                </a:lnTo>
                <a:lnTo>
                  <a:pt x="396065" y="0"/>
                </a:lnTo>
                <a:close/>
              </a:path>
              <a:path w="433070" h="164465">
                <a:moveTo>
                  <a:pt x="432904" y="53131"/>
                </a:moveTo>
                <a:lnTo>
                  <a:pt x="381615" y="53131"/>
                </a:lnTo>
                <a:lnTo>
                  <a:pt x="406875" y="53551"/>
                </a:lnTo>
                <a:lnTo>
                  <a:pt x="432904" y="54766"/>
                </a:lnTo>
                <a:lnTo>
                  <a:pt x="432904" y="53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30073" y="6418973"/>
            <a:ext cx="433682" cy="111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605094" y="6198494"/>
            <a:ext cx="704210" cy="3317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34977" y="6371075"/>
            <a:ext cx="667516" cy="1570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51893" y="6371987"/>
            <a:ext cx="687365" cy="1566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42747" y="5996118"/>
            <a:ext cx="3633849" cy="231569"/>
          </a:xfrm>
          <a:custGeom>
            <a:avLst/>
            <a:gdLst/>
            <a:ahLst/>
            <a:cxnLst/>
            <a:rect l="l" t="t" r="r" b="b"/>
            <a:pathLst>
              <a:path w="3627120" h="231139">
                <a:moveTo>
                  <a:pt x="0" y="230987"/>
                </a:moveTo>
                <a:lnTo>
                  <a:pt x="3627005" y="230987"/>
                </a:lnTo>
                <a:lnTo>
                  <a:pt x="3627005" y="0"/>
                </a:lnTo>
                <a:lnTo>
                  <a:pt x="0" y="0"/>
                </a:lnTo>
                <a:lnTo>
                  <a:pt x="0" y="230987"/>
                </a:lnTo>
                <a:close/>
              </a:path>
            </a:pathLst>
          </a:custGeom>
          <a:solidFill>
            <a:srgbClr val="F7A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67979" y="6227535"/>
            <a:ext cx="5428508" cy="625363"/>
          </a:xfrm>
          <a:custGeom>
            <a:avLst/>
            <a:gdLst/>
            <a:ahLst/>
            <a:cxnLst/>
            <a:rect l="l" t="t" r="r" b="b"/>
            <a:pathLst>
              <a:path w="5418455" h="624204">
                <a:moveTo>
                  <a:pt x="0" y="624001"/>
                </a:moveTo>
                <a:lnTo>
                  <a:pt x="5418010" y="624001"/>
                </a:lnTo>
                <a:lnTo>
                  <a:pt x="5418010" y="0"/>
                </a:lnTo>
                <a:lnTo>
                  <a:pt x="0" y="0"/>
                </a:lnTo>
                <a:lnTo>
                  <a:pt x="0" y="624001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96041" y="6092627"/>
            <a:ext cx="3480530" cy="760233"/>
          </a:xfrm>
          <a:custGeom>
            <a:avLst/>
            <a:gdLst/>
            <a:ahLst/>
            <a:cxnLst/>
            <a:rect l="l" t="t" r="r" b="b"/>
            <a:pathLst>
              <a:path w="3474084" h="758825">
                <a:moveTo>
                  <a:pt x="0" y="758659"/>
                </a:moveTo>
                <a:lnTo>
                  <a:pt x="3473996" y="758659"/>
                </a:lnTo>
                <a:lnTo>
                  <a:pt x="3473996" y="0"/>
                </a:lnTo>
                <a:lnTo>
                  <a:pt x="0" y="0"/>
                </a:lnTo>
                <a:lnTo>
                  <a:pt x="0" y="758659"/>
                </a:lnTo>
                <a:close/>
              </a:path>
            </a:pathLst>
          </a:custGeom>
          <a:solidFill>
            <a:srgbClr val="FFFD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34870" y="6317643"/>
            <a:ext cx="433873" cy="307274"/>
          </a:xfrm>
          <a:custGeom>
            <a:avLst/>
            <a:gdLst/>
            <a:ahLst/>
            <a:cxnLst/>
            <a:rect l="l" t="t" r="r" b="b"/>
            <a:pathLst>
              <a:path w="433070" h="306704">
                <a:moveTo>
                  <a:pt x="0" y="306400"/>
                </a:moveTo>
                <a:lnTo>
                  <a:pt x="432892" y="306400"/>
                </a:lnTo>
                <a:lnTo>
                  <a:pt x="432892" y="0"/>
                </a:lnTo>
                <a:lnTo>
                  <a:pt x="0" y="0"/>
                </a:lnTo>
                <a:lnTo>
                  <a:pt x="0" y="306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34857" y="6317592"/>
            <a:ext cx="433707" cy="2852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39221" y="6593527"/>
            <a:ext cx="7163" cy="568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39196" y="6397140"/>
            <a:ext cx="333700" cy="2020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74428" y="6439064"/>
            <a:ext cx="254509" cy="1346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34870" y="6460388"/>
            <a:ext cx="433873" cy="164770"/>
          </a:xfrm>
          <a:custGeom>
            <a:avLst/>
            <a:gdLst/>
            <a:ahLst/>
            <a:cxnLst/>
            <a:rect l="l" t="t" r="r" b="b"/>
            <a:pathLst>
              <a:path w="433070" h="164465">
                <a:moveTo>
                  <a:pt x="396065" y="0"/>
                </a:moveTo>
                <a:lnTo>
                  <a:pt x="326320" y="5599"/>
                </a:lnTo>
                <a:lnTo>
                  <a:pt x="226410" y="26749"/>
                </a:lnTo>
                <a:lnTo>
                  <a:pt x="166897" y="47078"/>
                </a:lnTo>
                <a:lnTo>
                  <a:pt x="115533" y="69664"/>
                </a:lnTo>
                <a:lnTo>
                  <a:pt x="72879" y="92374"/>
                </a:lnTo>
                <a:lnTo>
                  <a:pt x="39496" y="113072"/>
                </a:lnTo>
                <a:lnTo>
                  <a:pt x="2556" y="140045"/>
                </a:lnTo>
                <a:lnTo>
                  <a:pt x="0" y="142193"/>
                </a:lnTo>
                <a:lnTo>
                  <a:pt x="0" y="163961"/>
                </a:lnTo>
                <a:lnTo>
                  <a:pt x="7714" y="157617"/>
                </a:lnTo>
                <a:lnTo>
                  <a:pt x="14185" y="152879"/>
                </a:lnTo>
                <a:lnTo>
                  <a:pt x="66688" y="122836"/>
                </a:lnTo>
                <a:lnTo>
                  <a:pt x="104129" y="105638"/>
                </a:lnTo>
                <a:lnTo>
                  <a:pt x="149640" y="88693"/>
                </a:lnTo>
                <a:lnTo>
                  <a:pt x="203104" y="73512"/>
                </a:lnTo>
                <a:lnTo>
                  <a:pt x="264402" y="61606"/>
                </a:lnTo>
                <a:lnTo>
                  <a:pt x="333413" y="54487"/>
                </a:lnTo>
                <a:lnTo>
                  <a:pt x="381615" y="53131"/>
                </a:lnTo>
                <a:lnTo>
                  <a:pt x="432904" y="53131"/>
                </a:lnTo>
                <a:lnTo>
                  <a:pt x="432904" y="17"/>
                </a:lnTo>
                <a:lnTo>
                  <a:pt x="396065" y="0"/>
                </a:lnTo>
                <a:close/>
              </a:path>
              <a:path w="433070" h="164465">
                <a:moveTo>
                  <a:pt x="432904" y="53131"/>
                </a:moveTo>
                <a:lnTo>
                  <a:pt x="381615" y="53131"/>
                </a:lnTo>
                <a:lnTo>
                  <a:pt x="406875" y="53551"/>
                </a:lnTo>
                <a:lnTo>
                  <a:pt x="432904" y="54766"/>
                </a:lnTo>
                <a:lnTo>
                  <a:pt x="432904" y="53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34883" y="6513637"/>
            <a:ext cx="433682" cy="11101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609903" y="6293171"/>
            <a:ext cx="704210" cy="33175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56703" y="6465749"/>
            <a:ext cx="1450600" cy="15758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15518" y="5842825"/>
            <a:ext cx="252563" cy="1010251"/>
          </a:xfrm>
          <a:custGeom>
            <a:avLst/>
            <a:gdLst/>
            <a:ahLst/>
            <a:cxnLst/>
            <a:rect l="l" t="t" r="r" b="b"/>
            <a:pathLst>
              <a:path w="252095" h="1008379">
                <a:moveTo>
                  <a:pt x="0" y="1007999"/>
                </a:moveTo>
                <a:lnTo>
                  <a:pt x="251993" y="1007999"/>
                </a:lnTo>
                <a:lnTo>
                  <a:pt x="251993" y="0"/>
                </a:lnTo>
                <a:lnTo>
                  <a:pt x="0" y="0"/>
                </a:lnTo>
                <a:lnTo>
                  <a:pt x="0" y="1007999"/>
                </a:lnTo>
                <a:close/>
              </a:path>
            </a:pathLst>
          </a:custGeom>
          <a:solidFill>
            <a:srgbClr val="F7A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15518" y="2431537"/>
            <a:ext cx="8793787" cy="3135022"/>
          </a:xfrm>
          <a:custGeom>
            <a:avLst/>
            <a:gdLst/>
            <a:ahLst/>
            <a:cxnLst/>
            <a:rect l="l" t="t" r="r" b="b"/>
            <a:pathLst>
              <a:path w="8220075" h="3432175">
                <a:moveTo>
                  <a:pt x="0" y="3431997"/>
                </a:moveTo>
                <a:lnTo>
                  <a:pt x="8219998" y="3431997"/>
                </a:lnTo>
                <a:lnTo>
                  <a:pt x="8219998" y="0"/>
                </a:lnTo>
                <a:lnTo>
                  <a:pt x="0" y="0"/>
                </a:lnTo>
                <a:lnTo>
                  <a:pt x="0" y="3431997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15518" y="12"/>
            <a:ext cx="9160965" cy="1202377"/>
          </a:xfrm>
          <a:custGeom>
            <a:avLst/>
            <a:gdLst/>
            <a:ahLst/>
            <a:cxnLst/>
            <a:rect l="l" t="t" r="r" b="b"/>
            <a:pathLst>
              <a:path w="9144000" h="1200150">
                <a:moveTo>
                  <a:pt x="0" y="1199997"/>
                </a:moveTo>
                <a:lnTo>
                  <a:pt x="9144000" y="1199997"/>
                </a:lnTo>
                <a:lnTo>
                  <a:pt x="9144000" y="0"/>
                </a:lnTo>
                <a:lnTo>
                  <a:pt x="0" y="0"/>
                </a:lnTo>
                <a:lnTo>
                  <a:pt x="0" y="1199997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515518" y="0"/>
            <a:ext cx="625363" cy="465682"/>
          </a:xfrm>
          <a:custGeom>
            <a:avLst/>
            <a:gdLst/>
            <a:ahLst/>
            <a:cxnLst/>
            <a:rect l="l" t="t" r="r" b="b"/>
            <a:pathLst>
              <a:path w="624205" h="464820">
                <a:moveTo>
                  <a:pt x="0" y="464756"/>
                </a:moveTo>
                <a:lnTo>
                  <a:pt x="624001" y="464756"/>
                </a:lnTo>
                <a:lnTo>
                  <a:pt x="624001" y="0"/>
                </a:lnTo>
                <a:lnTo>
                  <a:pt x="0" y="0"/>
                </a:lnTo>
                <a:lnTo>
                  <a:pt x="0" y="464756"/>
                </a:lnTo>
                <a:close/>
              </a:path>
            </a:pathLst>
          </a:custGeom>
          <a:solidFill>
            <a:srgbClr val="76A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73566" y="279523"/>
            <a:ext cx="7091935" cy="964280"/>
          </a:xfrm>
          <a:custGeom>
            <a:avLst/>
            <a:gdLst/>
            <a:ahLst/>
            <a:cxnLst/>
            <a:rect l="l" t="t" r="r" b="b"/>
            <a:pathLst>
              <a:path w="6923405" h="864235">
                <a:moveTo>
                  <a:pt x="0" y="863993"/>
                </a:moveTo>
                <a:lnTo>
                  <a:pt x="6922795" y="863993"/>
                </a:lnTo>
                <a:lnTo>
                  <a:pt x="6922795" y="0"/>
                </a:lnTo>
                <a:lnTo>
                  <a:pt x="0" y="0"/>
                </a:lnTo>
                <a:lnTo>
                  <a:pt x="0" y="863993"/>
                </a:lnTo>
                <a:close/>
              </a:path>
            </a:pathLst>
          </a:custGeom>
          <a:solidFill>
            <a:srgbClr val="006C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973566" y="375345"/>
            <a:ext cx="6952585" cy="1110304"/>
          </a:xfrm>
          <a:prstGeom prst="rect">
            <a:avLst/>
          </a:prstGeom>
          <a:solidFill>
            <a:srgbClr val="006C67"/>
          </a:solidFill>
        </p:spPr>
        <p:txBody>
          <a:bodyPr vert="horz" wrap="square" lIns="0" tIns="0" rIns="0" bIns="0" rtlCol="0">
            <a:spAutoFit/>
          </a:bodyPr>
          <a:lstStyle/>
          <a:p>
            <a:pPr marL="299017"/>
            <a:r>
              <a:rPr lang="pt-BR" sz="2405" b="1" dirty="0">
                <a:solidFill>
                  <a:schemeClr val="bg1"/>
                </a:solidFill>
                <a:latin typeface="Raleway"/>
                <a:ea typeface="+mj-ea"/>
                <a:cs typeface="Arial"/>
              </a:rPr>
              <a:t>Dívida da geração atual dos Regimes Próprios de Previdência dos servidores públicos corresponde a 64% do PIB.</a:t>
            </a:r>
          </a:p>
        </p:txBody>
      </p:sp>
      <p:sp>
        <p:nvSpPr>
          <p:cNvPr id="30" name="object 30"/>
          <p:cNvSpPr/>
          <p:nvPr/>
        </p:nvSpPr>
        <p:spPr>
          <a:xfrm>
            <a:off x="9065502" y="12"/>
            <a:ext cx="1611439" cy="396975"/>
          </a:xfrm>
          <a:custGeom>
            <a:avLst/>
            <a:gdLst/>
            <a:ahLst/>
            <a:cxnLst/>
            <a:rect l="l" t="t" r="r" b="b"/>
            <a:pathLst>
              <a:path w="1608454" h="396240">
                <a:moveTo>
                  <a:pt x="0" y="395986"/>
                </a:moveTo>
                <a:lnTo>
                  <a:pt x="1607997" y="395986"/>
                </a:lnTo>
                <a:lnTo>
                  <a:pt x="1607997" y="0"/>
                </a:lnTo>
                <a:lnTo>
                  <a:pt x="0" y="0"/>
                </a:lnTo>
                <a:lnTo>
                  <a:pt x="0" y="395986"/>
                </a:lnTo>
                <a:close/>
              </a:path>
            </a:pathLst>
          </a:custGeom>
          <a:solidFill>
            <a:srgbClr val="F7A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436046" y="3354210"/>
            <a:ext cx="240474" cy="1659153"/>
          </a:xfrm>
          <a:custGeom>
            <a:avLst/>
            <a:gdLst/>
            <a:ahLst/>
            <a:cxnLst/>
            <a:rect l="l" t="t" r="r" b="b"/>
            <a:pathLst>
              <a:path w="240029" h="1656079">
                <a:moveTo>
                  <a:pt x="0" y="1656003"/>
                </a:moveTo>
                <a:lnTo>
                  <a:pt x="239991" y="1656003"/>
                </a:lnTo>
                <a:lnTo>
                  <a:pt x="239991" y="0"/>
                </a:lnTo>
                <a:lnTo>
                  <a:pt x="0" y="0"/>
                </a:lnTo>
                <a:lnTo>
                  <a:pt x="0" y="1656003"/>
                </a:lnTo>
                <a:close/>
              </a:path>
            </a:pathLst>
          </a:custGeom>
          <a:solidFill>
            <a:srgbClr val="76AE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895417" y="5665929"/>
            <a:ext cx="5123142" cy="660378"/>
          </a:xfrm>
          <a:prstGeom prst="rect">
            <a:avLst/>
          </a:prstGeom>
        </p:spPr>
        <p:txBody>
          <a:bodyPr vert="horz" wrap="square" lIns="0" tIns="12724" rIns="0" bIns="0" rtlCol="0">
            <a:spAutoFit/>
          </a:bodyPr>
          <a:lstStyle/>
          <a:p>
            <a:r>
              <a:rPr lang="pt-BR" altLang="pt-BR" sz="701" b="1" spc="-10" dirty="0">
                <a:solidFill>
                  <a:srgbClr val="3C3C3B"/>
                </a:solidFill>
                <a:latin typeface="Arial"/>
                <a:cs typeface="Arial"/>
              </a:rPr>
              <a:t>Observações: </a:t>
            </a:r>
          </a:p>
          <a:p>
            <a:r>
              <a:rPr lang="pt-BR" altLang="pt-BR" sz="701" b="1" spc="-10" dirty="0">
                <a:solidFill>
                  <a:srgbClr val="3C3C3B"/>
                </a:solidFill>
                <a:latin typeface="Arial"/>
                <a:cs typeface="Arial"/>
              </a:rPr>
              <a:t>1 - União: </a:t>
            </a:r>
            <a:r>
              <a:rPr lang="pt-BR" altLang="pt-BR" sz="701" spc="-10" dirty="0">
                <a:solidFill>
                  <a:srgbClr val="3C3C3B"/>
                </a:solidFill>
                <a:latin typeface="Arial"/>
                <a:cs typeface="Arial"/>
              </a:rPr>
              <a:t>Considera apenas os servidores civis. Relatório da Avaliação Atuarial de 2019 (Anexo IV.6 PLDO 2020)</a:t>
            </a:r>
          </a:p>
          <a:p>
            <a:r>
              <a:rPr lang="pt-BR" altLang="pt-BR" sz="701" b="1" spc="-10" dirty="0">
                <a:solidFill>
                  <a:srgbClr val="3C3C3B"/>
                </a:solidFill>
                <a:latin typeface="Arial"/>
                <a:cs typeface="Arial"/>
              </a:rPr>
              <a:t>2 - Estados/DF: </a:t>
            </a:r>
            <a:r>
              <a:rPr lang="pt-BR" sz="701" spc="-10" dirty="0">
                <a:solidFill>
                  <a:srgbClr val="3C3C3B"/>
                </a:solidFill>
                <a:latin typeface="Arial"/>
                <a:cs typeface="Arial"/>
              </a:rPr>
              <a:t>Demonstrativo de Informações Previdenciárias e Repasses (DIPR) e Demonstrativo dos Resultados da Avaliação Atuarial (DRAA), com aplicação da mesma taxa de desconto da União. </a:t>
            </a:r>
            <a:r>
              <a:rPr lang="pt-BR" altLang="pt-BR" sz="701" spc="-10" dirty="0">
                <a:solidFill>
                  <a:srgbClr val="3C3C3B"/>
                </a:solidFill>
                <a:latin typeface="Arial"/>
                <a:cs typeface="Arial"/>
              </a:rPr>
              <a:t>Inclui os servidores civis e, quando declarados, os policiais e bombeiros militares dos Estados</a:t>
            </a:r>
            <a:r>
              <a:rPr lang="pt-BR" altLang="pt-BR" sz="60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701" spc="-5" dirty="0">
              <a:solidFill>
                <a:srgbClr val="3C3C3B"/>
              </a:solidFill>
              <a:latin typeface="Arial"/>
              <a:cs typeface="Arial"/>
            </a:endParaRPr>
          </a:p>
          <a:p>
            <a:pPr marL="79526" indent="-66802">
              <a:buAutoNum type="arabicPlain"/>
              <a:tabLst>
                <a:tab pos="80162" algn="l"/>
              </a:tabLst>
            </a:pPr>
            <a:endParaRPr sz="701" dirty="0">
              <a:latin typeface="Arial"/>
              <a:cs typeface="Arial"/>
            </a:endParaRPr>
          </a:p>
        </p:txBody>
      </p:sp>
      <p:graphicFrame>
        <p:nvGraphicFramePr>
          <p:cNvPr id="37" name="Tabela 36">
            <a:extLst>
              <a:ext uri="{FF2B5EF4-FFF2-40B4-BE49-F238E27FC236}">
                <a16:creationId xmlns:a16="http://schemas.microsoft.com/office/drawing/2014/main" xmlns="" id="{F59EC037-1368-134F-8ED0-CD52E8961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24374"/>
              </p:ext>
            </p:extLst>
          </p:nvPr>
        </p:nvGraphicFramePr>
        <p:xfrm>
          <a:off x="1775520" y="2645645"/>
          <a:ext cx="8366573" cy="279022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16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08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55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41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807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61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 Grupo</a:t>
                      </a:r>
                    </a:p>
                  </a:txBody>
                  <a:tcPr marL="6728" marR="6728" marT="672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Ativos</a:t>
                      </a:r>
                    </a:p>
                  </a:txBody>
                  <a:tcPr marL="6728" marR="6728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Aposentados</a:t>
                      </a:r>
                    </a:p>
                  </a:txBody>
                  <a:tcPr marL="6728" marR="6728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Pensionistas</a:t>
                      </a:r>
                    </a:p>
                  </a:txBody>
                  <a:tcPr marL="6728" marR="6728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728" marR="6728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Relação ativos / apos. + Pens.</a:t>
                      </a:r>
                    </a:p>
                  </a:txBody>
                  <a:tcPr marL="6728" marR="6728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 Déficit atuarial</a:t>
                      </a:r>
                    </a:p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(R$ tri) </a:t>
                      </a:r>
                    </a:p>
                  </a:txBody>
                  <a:tcPr marL="6728" marR="6728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 Relação </a:t>
                      </a:r>
                      <a:r>
                        <a:rPr lang="pt-BR" sz="1400" b="1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deficit</a:t>
                      </a:r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 / segurados</a:t>
                      </a:r>
                    </a:p>
                  </a:txBody>
                  <a:tcPr marL="6728" marR="6728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4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União (1)</a:t>
                      </a:r>
                    </a:p>
                  </a:txBody>
                  <a:tcPr marL="6728" marR="6728" marT="672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688.778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446.852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294.145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1.429.775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1,20</a:t>
                      </a:r>
                    </a:p>
                  </a:txBody>
                  <a:tcPr marL="6728" marR="36000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839 mil </a:t>
                      </a:r>
                    </a:p>
                  </a:txBody>
                  <a:tcPr marL="6728" marR="36000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4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Estados/DF (2)</a:t>
                      </a:r>
                    </a:p>
                  </a:txBody>
                  <a:tcPr marL="6728" marR="6728" marT="672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2.454.573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1.671.827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503.908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4.630.308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2,10</a:t>
                      </a:r>
                    </a:p>
                  </a:txBody>
                  <a:tcPr marL="6728" marR="36000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454 mil </a:t>
                      </a:r>
                    </a:p>
                  </a:txBody>
                  <a:tcPr marL="6728" marR="36000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415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Municípios</a:t>
                      </a:r>
                    </a:p>
                  </a:txBody>
                  <a:tcPr marL="6728" marR="6728" marT="672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2.593.884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710.490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176.841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3.481.215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6728" marR="36000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296 mil </a:t>
                      </a:r>
                    </a:p>
                  </a:txBody>
                  <a:tcPr marL="6728" marR="36000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6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TOTAL RPPS</a:t>
                      </a:r>
                    </a:p>
                  </a:txBody>
                  <a:tcPr marL="6728" marR="6728" marT="6728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5.737.235</a:t>
                      </a:r>
                    </a:p>
                  </a:txBody>
                  <a:tcPr marL="7144" marR="36000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2.829.169</a:t>
                      </a:r>
                    </a:p>
                  </a:txBody>
                  <a:tcPr marL="7144" marR="36000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974.894</a:t>
                      </a:r>
                    </a:p>
                  </a:txBody>
                  <a:tcPr marL="7144" marR="36000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9.541.298</a:t>
                      </a:r>
                    </a:p>
                  </a:txBody>
                  <a:tcPr marL="7144" marR="36000" marT="714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 marL="6748" marR="36000" marT="674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4,33</a:t>
                      </a:r>
                    </a:p>
                  </a:txBody>
                  <a:tcPr marL="6728" marR="36000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useo Sans 100"/>
                          <a:ea typeface="+mn-ea"/>
                          <a:cs typeface="+mn-cs"/>
                        </a:rPr>
                        <a:t>454 mil </a:t>
                      </a:r>
                    </a:p>
                  </a:txBody>
                  <a:tcPr marL="6728" marR="36000" marT="672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8" name="Título 1">
            <a:extLst>
              <a:ext uri="{FF2B5EF4-FFF2-40B4-BE49-F238E27FC236}">
                <a16:creationId xmlns:a16="http://schemas.microsoft.com/office/drawing/2014/main" xmlns="" id="{0D0D817A-126E-7244-A83E-E2ACBC717C20}"/>
              </a:ext>
            </a:extLst>
          </p:cNvPr>
          <p:cNvSpPr txBox="1">
            <a:spLocks/>
          </p:cNvSpPr>
          <p:nvPr/>
        </p:nvSpPr>
        <p:spPr>
          <a:xfrm>
            <a:off x="1897224" y="1404116"/>
            <a:ext cx="8422830" cy="65074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286293" indent="-286293" defTabSz="916137">
              <a:buFont typeface="Wingdings" pitchFamily="2" charset="2"/>
              <a:buChar char="Ø"/>
            </a:pPr>
            <a:endParaRPr lang="pt-BR" sz="1603" b="1" dirty="0">
              <a:solidFill>
                <a:srgbClr val="2B6C68"/>
              </a:solidFill>
              <a:latin typeface="Museo Sans 100"/>
              <a:ea typeface="+mn-ea"/>
              <a:cs typeface="+mn-cs"/>
            </a:endParaRPr>
          </a:p>
        </p:txBody>
      </p:sp>
      <p:sp>
        <p:nvSpPr>
          <p:cNvPr id="40" name="object 32">
            <a:extLst>
              <a:ext uri="{FF2B5EF4-FFF2-40B4-BE49-F238E27FC236}">
                <a16:creationId xmlns:a16="http://schemas.microsoft.com/office/drawing/2014/main" xmlns="" id="{EDDED742-3875-4441-AF44-8DAE08088DC1}"/>
              </a:ext>
            </a:extLst>
          </p:cNvPr>
          <p:cNvSpPr txBox="1"/>
          <p:nvPr/>
        </p:nvSpPr>
        <p:spPr>
          <a:xfrm>
            <a:off x="1668201" y="2208514"/>
            <a:ext cx="6996253" cy="218412"/>
          </a:xfrm>
          <a:prstGeom prst="rect">
            <a:avLst/>
          </a:prstGeom>
        </p:spPr>
        <p:txBody>
          <a:bodyPr vert="horz" wrap="square" lIns="0" tIns="12724" rIns="0" bIns="0" rtlCol="0">
            <a:spAutoFit/>
          </a:bodyPr>
          <a:lstStyle/>
          <a:p>
            <a:pPr marL="299017">
              <a:lnSpc>
                <a:spcPts val="1638"/>
              </a:lnSpc>
            </a:pPr>
            <a:r>
              <a:rPr lang="pt-BR" sz="1603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100"/>
              </a:rPr>
              <a:t>DEFICIT </a:t>
            </a:r>
            <a:r>
              <a:rPr lang="pt-BR" sz="1603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100"/>
              </a:rPr>
              <a:t>ATUARIAL DO </a:t>
            </a:r>
            <a:r>
              <a:rPr lang="pt-BR" sz="1603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100"/>
              </a:rPr>
              <a:t>RPPS</a:t>
            </a:r>
          </a:p>
        </p:txBody>
      </p:sp>
    </p:spTree>
    <p:extLst>
      <p:ext uri="{BB962C8B-B14F-4D97-AF65-F5344CB8AC3E}">
        <p14:creationId xmlns:p14="http://schemas.microsoft.com/office/powerpoint/2010/main" val="2618236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65139"/>
            <a:ext cx="10226002" cy="6369449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pPr algn="ctr"/>
            <a:endParaRPr lang="pt-BR" dirty="0" smtClean="0"/>
          </a:p>
          <a:p>
            <a:pPr algn="ctr"/>
            <a:r>
              <a:rPr lang="pt-BR" dirty="0" smtClean="0"/>
              <a:t>Índice de Cobertura Previdenciária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559496" y="6381328"/>
            <a:ext cx="9271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+mn-lt"/>
              </a:rPr>
              <a:t>Inclui Estados e Municípios - fonte: DRAA. </a:t>
            </a:r>
            <a:endParaRPr lang="pt-B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131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105949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>
            <a:defPPr>
              <a:defRPr lang="pt-BR"/>
            </a:defPPr>
            <a:lvl1pPr marL="360363">
              <a:defRPr sz="3200" b="1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defRPr>
            </a:lvl1pPr>
          </a:lstStyle>
          <a:p>
            <a:r>
              <a:rPr lang="pt-BR" dirty="0"/>
              <a:t>RECEITAS - DESPESAS DOS RPPS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321775" y="5759982"/>
            <a:ext cx="9217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+mn-lt"/>
              </a:rPr>
              <a:t>Fonte: Fonte: STN - Relatório Resumido de Execução Orçamentária - RREO de 2018, com dados de execução orçamentária referente a 2017 e 2018. SRPPS/SPREV/ME - CADPREV, Demonstrativo de </a:t>
            </a:r>
            <a:r>
              <a:rPr lang="pt-BR" sz="1600" dirty="0" smtClean="0">
                <a:latin typeface="+mn-lt"/>
              </a:rPr>
              <a:t>Informações </a:t>
            </a:r>
            <a:r>
              <a:rPr lang="pt-BR" sz="1600" dirty="0">
                <a:latin typeface="+mn-lt"/>
              </a:rPr>
              <a:t>Previdenciárias - DIPR, extração 07/2019.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970262"/>
            <a:ext cx="10470848" cy="144016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 bwMode="auto">
          <a:xfrm>
            <a:off x="4720959" y="4004700"/>
            <a:ext cx="4840406" cy="115416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sym typeface="Calibri" panose="020F0502020204030204" pitchFamily="34" charset="0"/>
              </a:rPr>
              <a:t>Em 2018: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500" dirty="0" smtClean="0"/>
              <a:t>Capitais: - R$ 10,8 Bilhões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sym typeface="Calibri" panose="020F0502020204030204" pitchFamily="34" charset="0"/>
              </a:rPr>
              <a:t>Municípios:</a:t>
            </a:r>
            <a:r>
              <a:rPr kumimoji="0" lang="pt-BR" sz="25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sym typeface="Calibri" panose="020F0502020204030204" pitchFamily="34" charset="0"/>
              </a:rPr>
              <a:t> + R$ 2,5 Bilhões</a:t>
            </a:r>
            <a:endParaRPr kumimoji="0" lang="pt-BR" sz="2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sym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 bwMode="auto">
          <a:xfrm>
            <a:off x="4727848" y="2651999"/>
            <a:ext cx="4833517" cy="115416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sym typeface="Calibri" panose="020F0502020204030204" pitchFamily="34" charset="0"/>
              </a:rPr>
              <a:t>Em 2017: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500" dirty="0" smtClean="0"/>
              <a:t>Capitais: - R$ 7,2 Bilhões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sym typeface="Calibri" panose="020F0502020204030204" pitchFamily="34" charset="0"/>
              </a:rPr>
              <a:t>Municípios:</a:t>
            </a:r>
            <a:r>
              <a:rPr kumimoji="0" lang="pt-BR" sz="25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sym typeface="Calibri" panose="020F0502020204030204" pitchFamily="34" charset="0"/>
              </a:rPr>
              <a:t> + R$ 8,7 Bilhões</a:t>
            </a:r>
            <a:endParaRPr kumimoji="0" lang="pt-BR" sz="2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48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circle/>
      </p:transition>
    </mc:Choice>
    <mc:Fallback xmlns="">
      <p:transition spd="med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3EB2"/>
      </a:accent1>
      <a:accent2>
        <a:srgbClr val="FF5988"/>
      </a:accent2>
      <a:accent3>
        <a:srgbClr val="FFFFFF"/>
      </a:accent3>
      <a:accent4>
        <a:srgbClr val="000000"/>
      </a:accent4>
      <a:accent5>
        <a:srgbClr val="C0AFD5"/>
      </a:accent5>
      <a:accent6>
        <a:srgbClr val="E7507B"/>
      </a:accent6>
      <a:hlink>
        <a:srgbClr val="0000FF"/>
      </a:hlink>
      <a:folHlink>
        <a:srgbClr val="FF00FF"/>
      </a:folHlink>
    </a:clrScheme>
    <a:fontScheme name="Office Theme">
      <a:majorFont>
        <a:latin typeface="Calibri Light"/>
        <a:ea typeface=""/>
        <a:cs typeface="Calibri Light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anose="020F0502020204030204" pitchFamily="34" charset="0"/>
            <a:cs typeface="Calibri" panose="020F0502020204030204" pitchFamily="34" charset="0"/>
            <a:sym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anose="020F0502020204030204" pitchFamily="34" charset="0"/>
            <a:cs typeface="Calibri" panose="020F0502020204030204" pitchFamily="34" charset="0"/>
            <a:sym typeface="Calibri" panose="020F050202020403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- Blank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3EB2"/>
      </a:accent1>
      <a:accent2>
        <a:srgbClr val="FF5988"/>
      </a:accent2>
      <a:accent3>
        <a:srgbClr val="FFFFFF"/>
      </a:accent3>
      <a:accent4>
        <a:srgbClr val="000000"/>
      </a:accent4>
      <a:accent5>
        <a:srgbClr val="C0AFD5"/>
      </a:accent5>
      <a:accent6>
        <a:srgbClr val="E7507B"/>
      </a:accent6>
      <a:hlink>
        <a:srgbClr val="0000FF"/>
      </a:hlink>
      <a:folHlink>
        <a:srgbClr val="FF00FF"/>
      </a:folHlink>
    </a:clrScheme>
    <a:fontScheme name="Office Theme - Blank">
      <a:majorFont>
        <a:latin typeface="Calibri Light"/>
        <a:ea typeface=""/>
        <a:cs typeface="Calibri Light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anose="020F0502020204030204" pitchFamily="34" charset="0"/>
            <a:cs typeface="Calibri" panose="020F0502020204030204" pitchFamily="34" charset="0"/>
            <a:sym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anose="020F0502020204030204" pitchFamily="34" charset="0"/>
            <a:cs typeface="Calibri" panose="020F0502020204030204" pitchFamily="34" charset="0"/>
            <a:sym typeface="Calibri" panose="020F050202020403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3EB2"/>
      </a:accent1>
      <a:accent2>
        <a:srgbClr val="FF5988"/>
      </a:accent2>
      <a:accent3>
        <a:srgbClr val="FFFFFF"/>
      </a:accent3>
      <a:accent4>
        <a:srgbClr val="000000"/>
      </a:accent4>
      <a:accent5>
        <a:srgbClr val="C0AFD5"/>
      </a:accent5>
      <a:accent6>
        <a:srgbClr val="E7507B"/>
      </a:accent6>
      <a:hlink>
        <a:srgbClr val="0000FF"/>
      </a:hlink>
      <a:folHlink>
        <a:srgbClr val="FF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2833</TotalTime>
  <Words>1751</Words>
  <Application>Microsoft Office PowerPoint</Application>
  <PresentationFormat>Widescreen</PresentationFormat>
  <Paragraphs>306</Paragraphs>
  <Slides>36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13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36</vt:i4>
      </vt:variant>
    </vt:vector>
  </HeadingPairs>
  <TitlesOfParts>
    <vt:vector size="51" baseType="lpstr">
      <vt:lpstr>Arial</vt:lpstr>
      <vt:lpstr>Calibri</vt:lpstr>
      <vt:lpstr>Calibri (Body)</vt:lpstr>
      <vt:lpstr>Calibri Light</vt:lpstr>
      <vt:lpstr>Frutiger 45 Light</vt:lpstr>
      <vt:lpstr>Gisha</vt:lpstr>
      <vt:lpstr>Helvetica</vt:lpstr>
      <vt:lpstr>Museo Sans 100</vt:lpstr>
      <vt:lpstr>Raleway</vt:lpstr>
      <vt:lpstr>Titillium</vt:lpstr>
      <vt:lpstr>Titillium Light</vt:lpstr>
      <vt:lpstr>Titillium Thin</vt:lpstr>
      <vt:lpstr>Wingdings</vt:lpstr>
      <vt:lpstr>Office Theme</vt:lpstr>
      <vt:lpstr>Office Theme - Blank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Da proposta: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NOTE</dc:creator>
  <cp:lastModifiedBy>MPS</cp:lastModifiedBy>
  <cp:revision>334</cp:revision>
  <cp:lastPrinted>2019-05-14T00:54:54Z</cp:lastPrinted>
  <dcterms:modified xsi:type="dcterms:W3CDTF">2019-09-11T15:18:26Z</dcterms:modified>
</cp:coreProperties>
</file>