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6" r:id="rId3"/>
    <p:sldId id="309" r:id="rId4"/>
    <p:sldId id="298" r:id="rId5"/>
    <p:sldId id="299" r:id="rId6"/>
    <p:sldId id="300" r:id="rId7"/>
    <p:sldId id="310" r:id="rId8"/>
    <p:sldId id="269" r:id="rId9"/>
    <p:sldId id="270" r:id="rId10"/>
    <p:sldId id="271" r:id="rId11"/>
    <p:sldId id="272" r:id="rId12"/>
    <p:sldId id="273" r:id="rId13"/>
    <p:sldId id="267" r:id="rId14"/>
    <p:sldId id="31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12" r:id="rId26"/>
    <p:sldId id="313" r:id="rId27"/>
    <p:sldId id="314" r:id="rId28"/>
    <p:sldId id="315" r:id="rId29"/>
    <p:sldId id="316" r:id="rId30"/>
    <p:sldId id="318" r:id="rId31"/>
    <p:sldId id="285" r:id="rId32"/>
    <p:sldId id="286" r:id="rId33"/>
    <p:sldId id="302" r:id="rId34"/>
    <p:sldId id="301" r:id="rId35"/>
    <p:sldId id="295" r:id="rId36"/>
    <p:sldId id="321" r:id="rId37"/>
    <p:sldId id="324" r:id="rId38"/>
    <p:sldId id="325" r:id="rId39"/>
    <p:sldId id="326" r:id="rId40"/>
    <p:sldId id="322" r:id="rId41"/>
    <p:sldId id="327" r:id="rId42"/>
    <p:sldId id="328" r:id="rId43"/>
    <p:sldId id="292" r:id="rId44"/>
  </p:sldIdLst>
  <p:sldSz cx="9144000" cy="6845300"/>
  <p:notesSz cx="9144000" cy="684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orient="horz" pos="1244" userDrawn="1">
          <p15:clr>
            <a:srgbClr val="A4A3A4"/>
          </p15:clr>
        </p15:guide>
        <p15:guide id="5" orient="horz" pos="620" userDrawn="1">
          <p15:clr>
            <a:srgbClr val="A4A3A4"/>
          </p15:clr>
        </p15:guide>
        <p15:guide id="6" orient="horz" pos="428" userDrawn="1">
          <p15:clr>
            <a:srgbClr val="A4A3A4"/>
          </p15:clr>
        </p15:guide>
        <p15:guide id="7" pos="5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C68"/>
    <a:srgbClr val="FACD48"/>
    <a:srgbClr val="76AE62"/>
    <a:srgbClr val="FFFFFF"/>
    <a:srgbClr val="B27831"/>
    <a:srgbClr val="C38436"/>
    <a:srgbClr val="F5A740"/>
    <a:srgbClr val="81B859"/>
    <a:srgbClr val="0B64FF"/>
    <a:srgbClr val="ED3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/>
    <p:restoredTop sz="94436"/>
  </p:normalViewPr>
  <p:slideViewPr>
    <p:cSldViewPr>
      <p:cViewPr varScale="1">
        <p:scale>
          <a:sx n="67" d="100"/>
          <a:sy n="67" d="100"/>
        </p:scale>
        <p:origin x="1338" y="48"/>
      </p:cViewPr>
      <p:guideLst>
        <p:guide orient="horz" pos="188"/>
        <p:guide pos="480"/>
        <p:guide pos="288"/>
        <p:guide orient="horz" pos="1244"/>
        <p:guide orient="horz" pos="620"/>
        <p:guide orient="horz" pos="428"/>
        <p:guide pos="50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Coluna4</c:v>
                </c:pt>
              </c:strCache>
            </c:strRef>
          </c:tx>
          <c:spPr>
            <a:solidFill>
              <a:srgbClr val="F5A740"/>
            </a:solidFill>
            <a:ln>
              <a:noFill/>
            </a:ln>
            <a:effectLst/>
            <a:sp3d/>
          </c:spPr>
          <c:invertIfNegative val="0"/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3A-4C4B-A85B-55104ADE236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Planilha1!$C$2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3A-4C4B-A85B-55104ADE236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Coluna3</c:v>
                </c:pt>
              </c:strCache>
            </c:strRef>
          </c:tx>
          <c:spPr>
            <a:solidFill>
              <a:srgbClr val="F5A74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5A74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03A-4C4B-A85B-55104ADE2364}"/>
              </c:ext>
            </c:extLst>
          </c:dPt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Planilha1!$D$2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3A-4C4B-A85B-55104ADE2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987424"/>
        <c:axId val="310989104"/>
        <c:axId val="0"/>
      </c:bar3DChart>
      <c:catAx>
        <c:axId val="3109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989104"/>
        <c:crosses val="autoZero"/>
        <c:auto val="1"/>
        <c:lblAlgn val="ctr"/>
        <c:lblOffset val="100"/>
        <c:noMultiLvlLbl val="0"/>
      </c:catAx>
      <c:valAx>
        <c:axId val="3109891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9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Coluna4</c:v>
                </c:pt>
              </c:strCache>
            </c:strRef>
          </c:tx>
          <c:spPr>
            <a:solidFill>
              <a:srgbClr val="F5A74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5A74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A1-5F47-89AC-E9C05A865A56}"/>
              </c:ext>
            </c:extLst>
          </c:dPt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A1-5F47-89AC-E9C05A865A5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Planilha1!$C$2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A1-5F47-89AC-E9C05A865A5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Coluna3</c:v>
                </c:pt>
              </c:strCache>
            </c:strRef>
          </c:tx>
          <c:spPr>
            <a:solidFill>
              <a:srgbClr val="F5A74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5A74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A1-5F47-89AC-E9C05A865A56}"/>
              </c:ext>
            </c:extLst>
          </c:dPt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Planilha1!$D$2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A1-5F47-89AC-E9C05A865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990784"/>
        <c:axId val="171427248"/>
        <c:axId val="0"/>
      </c:bar3DChart>
      <c:catAx>
        <c:axId val="3109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427248"/>
        <c:crosses val="autoZero"/>
        <c:auto val="1"/>
        <c:lblAlgn val="ctr"/>
        <c:lblOffset val="100"/>
        <c:noMultiLvlLbl val="0"/>
      </c:catAx>
      <c:valAx>
        <c:axId val="171427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9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69AE8-B3B6-514F-808C-A65EA193C212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5663"/>
            <a:ext cx="3086100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94063"/>
            <a:ext cx="7315200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0473-4A75-D341-8F74-8A2B89AF8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90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B0473-4A75-D341-8F74-8A2B89AF84F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9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6338" y="696913"/>
            <a:ext cx="4657725" cy="3486150"/>
          </a:xfrm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5522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FFFD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5757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200010"/>
            <a:ext cx="9144000" cy="5016500"/>
          </a:xfrm>
          <a:custGeom>
            <a:avLst/>
            <a:gdLst/>
            <a:ahLst/>
            <a:cxnLst/>
            <a:rect l="l" t="t" r="r" b="b"/>
            <a:pathLst>
              <a:path w="9144000" h="5016500">
                <a:moveTo>
                  <a:pt x="0" y="5015992"/>
                </a:moveTo>
                <a:lnTo>
                  <a:pt x="9144000" y="5015992"/>
                </a:lnTo>
                <a:lnTo>
                  <a:pt x="9144000" y="0"/>
                </a:lnTo>
                <a:lnTo>
                  <a:pt x="0" y="0"/>
                </a:lnTo>
                <a:lnTo>
                  <a:pt x="0" y="5015992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12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0" y="1199997"/>
                </a:moveTo>
                <a:lnTo>
                  <a:pt x="9144000" y="1199997"/>
                </a:lnTo>
                <a:lnTo>
                  <a:pt x="9144000" y="0"/>
                </a:lnTo>
                <a:lnTo>
                  <a:pt x="0" y="0"/>
                </a:lnTo>
                <a:lnTo>
                  <a:pt x="0" y="1199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FFFD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FFFD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66129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/>
              <a:pPr>
                <a:defRPr/>
              </a:pPr>
              <a:t>11/09/2019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08960" y="6366129"/>
            <a:ext cx="29260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83680" y="6366129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46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9006"/>
            <a:ext cx="8229600" cy="98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FFFD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1099" y="1928685"/>
            <a:ext cx="7601800" cy="227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5757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57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1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6.png"/><Relationship Id="rId12" Type="http://schemas.openxmlformats.org/officeDocument/2006/relationships/image" Target="../media/image63.png"/><Relationship Id="rId17" Type="http://schemas.openxmlformats.org/officeDocument/2006/relationships/image" Target="../media/image65.png"/><Relationship Id="rId2" Type="http://schemas.openxmlformats.org/officeDocument/2006/relationships/image" Target="../media/image49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19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5.png"/><Relationship Id="rId10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image" Target="../media/image76.png"/><Relationship Id="rId7" Type="http://schemas.openxmlformats.org/officeDocument/2006/relationships/image" Target="../media/image6.png"/><Relationship Id="rId12" Type="http://schemas.openxmlformats.org/officeDocument/2006/relationships/image" Target="../media/image78.png"/><Relationship Id="rId17" Type="http://schemas.openxmlformats.org/officeDocument/2006/relationships/image" Target="../media/image80.jpg"/><Relationship Id="rId2" Type="http://schemas.openxmlformats.org/officeDocument/2006/relationships/image" Target="../media/image20.png"/><Relationship Id="rId16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77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image" Target="../media/image81.png"/><Relationship Id="rId7" Type="http://schemas.openxmlformats.org/officeDocument/2006/relationships/image" Target="../media/image6.png"/><Relationship Id="rId12" Type="http://schemas.openxmlformats.org/officeDocument/2006/relationships/image" Target="../media/image8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8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5.png"/><Relationship Id="rId17" Type="http://schemas.openxmlformats.org/officeDocument/2006/relationships/image" Target="../media/image87.png"/><Relationship Id="rId2" Type="http://schemas.openxmlformats.org/officeDocument/2006/relationships/image" Target="../media/image15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8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3.png"/><Relationship Id="rId1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6.png"/><Relationship Id="rId12" Type="http://schemas.openxmlformats.org/officeDocument/2006/relationships/image" Target="../media/image92.png"/><Relationship Id="rId17" Type="http://schemas.openxmlformats.org/officeDocument/2006/relationships/image" Target="../media/image94.png"/><Relationship Id="rId2" Type="http://schemas.openxmlformats.org/officeDocument/2006/relationships/image" Target="../media/image89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97.png"/><Relationship Id="rId7" Type="http://schemas.openxmlformats.org/officeDocument/2006/relationships/image" Target="../media/image6.png"/><Relationship Id="rId12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6.png"/><Relationship Id="rId12" Type="http://schemas.openxmlformats.org/officeDocument/2006/relationships/image" Target="../media/image103.png"/><Relationship Id="rId2" Type="http://schemas.openxmlformats.org/officeDocument/2006/relationships/image" Target="../media/image2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10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6.png"/><Relationship Id="rId7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12.png"/><Relationship Id="rId3" Type="http://schemas.openxmlformats.org/officeDocument/2006/relationships/chart" Target="../charts/chart2.xml"/><Relationship Id="rId21" Type="http://schemas.openxmlformats.org/officeDocument/2006/relationships/image" Target="../media/image105.png"/><Relationship Id="rId7" Type="http://schemas.openxmlformats.org/officeDocument/2006/relationships/image" Target="../media/image4.png"/><Relationship Id="rId12" Type="http://schemas.openxmlformats.org/officeDocument/2006/relationships/image" Target="../media/image109.png"/><Relationship Id="rId17" Type="http://schemas.openxmlformats.org/officeDocument/2006/relationships/image" Target="../media/image14.png"/><Relationship Id="rId2" Type="http://schemas.openxmlformats.org/officeDocument/2006/relationships/chart" Target="../charts/chart1.xml"/><Relationship Id="rId16" Type="http://schemas.openxmlformats.org/officeDocument/2006/relationships/image" Target="../media/image13.png"/><Relationship Id="rId20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8.png"/><Relationship Id="rId5" Type="http://schemas.openxmlformats.org/officeDocument/2006/relationships/image" Target="../media/image97.png"/><Relationship Id="rId15" Type="http://schemas.openxmlformats.org/officeDocument/2006/relationships/image" Target="../media/image111.png"/><Relationship Id="rId10" Type="http://schemas.openxmlformats.org/officeDocument/2006/relationships/image" Target="../media/image7.png"/><Relationship Id="rId19" Type="http://schemas.openxmlformats.org/officeDocument/2006/relationships/image" Target="../media/image113.png"/><Relationship Id="rId4" Type="http://schemas.openxmlformats.org/officeDocument/2006/relationships/image" Target="../media/image49.png"/><Relationship Id="rId9" Type="http://schemas.openxmlformats.org/officeDocument/2006/relationships/image" Target="../media/image6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1.png"/><Relationship Id="rId3" Type="http://schemas.openxmlformats.org/officeDocument/2006/relationships/image" Target="../media/image97.png"/><Relationship Id="rId7" Type="http://schemas.openxmlformats.org/officeDocument/2006/relationships/image" Target="../media/image6.png"/><Relationship Id="rId12" Type="http://schemas.openxmlformats.org/officeDocument/2006/relationships/image" Target="../media/image117.png"/><Relationship Id="rId2" Type="http://schemas.openxmlformats.org/officeDocument/2006/relationships/image" Target="../media/image2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11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3.png"/><Relationship Id="rId3" Type="http://schemas.openxmlformats.org/officeDocument/2006/relationships/image" Target="../media/image119.png"/><Relationship Id="rId7" Type="http://schemas.openxmlformats.org/officeDocument/2006/relationships/image" Target="../media/image6.png"/><Relationship Id="rId12" Type="http://schemas.openxmlformats.org/officeDocument/2006/relationships/image" Target="../media/image12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5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7.png"/><Relationship Id="rId5" Type="http://schemas.openxmlformats.org/officeDocument/2006/relationships/image" Target="../media/image126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25.png"/><Relationship Id="rId9" Type="http://schemas.openxmlformats.org/officeDocument/2006/relationships/image" Target="../media/image7.png"/><Relationship Id="rId1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1.png"/><Relationship Id="rId3" Type="http://schemas.openxmlformats.org/officeDocument/2006/relationships/image" Target="../media/image138.png"/><Relationship Id="rId7" Type="http://schemas.openxmlformats.org/officeDocument/2006/relationships/image" Target="../media/image6.png"/><Relationship Id="rId12" Type="http://schemas.openxmlformats.org/officeDocument/2006/relationships/image" Target="../media/image14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09.png"/><Relationship Id="rId4" Type="http://schemas.openxmlformats.org/officeDocument/2006/relationships/image" Target="../media/image1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2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4.png"/><Relationship Id="rId10" Type="http://schemas.openxmlformats.org/officeDocument/2006/relationships/image" Target="../media/image149.png"/><Relationship Id="rId19" Type="http://schemas.openxmlformats.org/officeDocument/2006/relationships/image" Target="../media/image26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17" Type="http://schemas.openxmlformats.org/officeDocument/2006/relationships/image" Target="../media/image157.png"/><Relationship Id="rId2" Type="http://schemas.openxmlformats.org/officeDocument/2006/relationships/image" Target="../media/image2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4.png"/><Relationship Id="rId3" Type="http://schemas.openxmlformats.org/officeDocument/2006/relationships/image" Target="../media/image162.png"/><Relationship Id="rId7" Type="http://schemas.openxmlformats.org/officeDocument/2006/relationships/image" Target="../media/image163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openxmlformats.org/officeDocument/2006/relationships/image" Target="../media/image165.png"/><Relationship Id="rId5" Type="http://schemas.openxmlformats.org/officeDocument/2006/relationships/image" Target="../media/image5.png"/><Relationship Id="rId10" Type="http://schemas.openxmlformats.org/officeDocument/2006/relationships/image" Target="../media/image164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openxmlformats.org/officeDocument/2006/relationships/image" Target="../media/image2.png"/><Relationship Id="rId21" Type="http://schemas.openxmlformats.org/officeDocument/2006/relationships/image" Target="../media/image48.png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image" Target="../media/image20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19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1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6.png"/><Relationship Id="rId12" Type="http://schemas.openxmlformats.org/officeDocument/2006/relationships/image" Target="../media/image52.png"/><Relationship Id="rId17" Type="http://schemas.openxmlformats.org/officeDocument/2006/relationships/image" Target="../media/image54.png"/><Relationship Id="rId2" Type="http://schemas.openxmlformats.org/officeDocument/2006/relationships/image" Target="../media/image4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19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"/>
            <a:ext cx="5412105" cy="457200"/>
          </a:xfrm>
          <a:custGeom>
            <a:avLst/>
            <a:gdLst/>
            <a:ahLst/>
            <a:cxnLst/>
            <a:rect l="l" t="t" r="r" b="b"/>
            <a:pathLst>
              <a:path w="5412105" h="457200">
                <a:moveTo>
                  <a:pt x="0" y="457200"/>
                </a:moveTo>
                <a:lnTo>
                  <a:pt x="5412003" y="457200"/>
                </a:lnTo>
                <a:lnTo>
                  <a:pt x="541200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1600" y="1670050"/>
            <a:ext cx="5995433" cy="2181366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10"/>
              </a:spcBef>
            </a:pPr>
            <a:r>
              <a:rPr lang="pt-BR" sz="3550" b="1" spc="-65" dirty="0" smtClean="0">
                <a:solidFill>
                  <a:srgbClr val="006C67"/>
                </a:solidFill>
                <a:latin typeface="Arial"/>
                <a:cs typeface="Arial"/>
              </a:rPr>
              <a:t>PEC 06/2019 </a:t>
            </a:r>
          </a:p>
          <a:p>
            <a:pPr marL="12700" marR="5080">
              <a:lnSpc>
                <a:spcPts val="3800"/>
              </a:lnSpc>
              <a:spcBef>
                <a:spcPts val="610"/>
              </a:spcBef>
            </a:pPr>
            <a:endParaRPr lang="pt-BR" sz="3550" b="1" spc="-65" dirty="0">
              <a:solidFill>
                <a:srgbClr val="006C67"/>
              </a:solidFill>
              <a:latin typeface="Arial"/>
              <a:cs typeface="Arial"/>
            </a:endParaRPr>
          </a:p>
          <a:p>
            <a:pPr marL="12700" marR="5080">
              <a:lnSpc>
                <a:spcPts val="3800"/>
              </a:lnSpc>
              <a:spcBef>
                <a:spcPts val="610"/>
              </a:spcBef>
            </a:pPr>
            <a:r>
              <a:rPr lang="pt-BR" sz="3550" b="1" spc="-65" dirty="0" smtClean="0">
                <a:solidFill>
                  <a:srgbClr val="006C67"/>
                </a:solidFill>
                <a:latin typeface="Arial"/>
                <a:cs typeface="Arial"/>
              </a:rPr>
              <a:t>TEXTO APROVADO PELA CÂMARA DOS DEPUTADOS</a:t>
            </a:r>
            <a:endParaRPr sz="355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5652008"/>
            <a:ext cx="2904490" cy="1188085"/>
          </a:xfrm>
          <a:custGeom>
            <a:avLst/>
            <a:gdLst/>
            <a:ahLst/>
            <a:cxnLst/>
            <a:rect l="l" t="t" r="r" b="b"/>
            <a:pathLst>
              <a:path w="2904490" h="1188084">
                <a:moveTo>
                  <a:pt x="0" y="1187996"/>
                </a:moveTo>
                <a:lnTo>
                  <a:pt x="2903994" y="1187996"/>
                </a:lnTo>
                <a:lnTo>
                  <a:pt x="2903994" y="0"/>
                </a:lnTo>
                <a:lnTo>
                  <a:pt x="0" y="0"/>
                </a:lnTo>
                <a:lnTo>
                  <a:pt x="0" y="118799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3990" y="12"/>
            <a:ext cx="1500505" cy="1212215"/>
          </a:xfrm>
          <a:custGeom>
            <a:avLst/>
            <a:gdLst/>
            <a:ahLst/>
            <a:cxnLst/>
            <a:rect l="l" t="t" r="r" b="b"/>
            <a:pathLst>
              <a:path w="1500504" h="1212215">
                <a:moveTo>
                  <a:pt x="0" y="1211999"/>
                </a:moveTo>
                <a:lnTo>
                  <a:pt x="1500009" y="1211999"/>
                </a:lnTo>
                <a:lnTo>
                  <a:pt x="1500009" y="0"/>
                </a:lnTo>
                <a:lnTo>
                  <a:pt x="0" y="0"/>
                </a:lnTo>
                <a:lnTo>
                  <a:pt x="0" y="1211999"/>
                </a:lnTo>
                <a:close/>
              </a:path>
            </a:pathLst>
          </a:custGeom>
          <a:solidFill>
            <a:srgbClr val="2DA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259992"/>
            <a:ext cx="900430" cy="3312160"/>
          </a:xfrm>
          <a:custGeom>
            <a:avLst/>
            <a:gdLst/>
            <a:ahLst/>
            <a:cxnLst/>
            <a:rect l="l" t="t" r="r" b="b"/>
            <a:pathLst>
              <a:path w="900430" h="3312160">
                <a:moveTo>
                  <a:pt x="0" y="3312007"/>
                </a:moveTo>
                <a:lnTo>
                  <a:pt x="899998" y="3312007"/>
                </a:lnTo>
                <a:lnTo>
                  <a:pt x="899998" y="0"/>
                </a:lnTo>
                <a:lnTo>
                  <a:pt x="0" y="0"/>
                </a:lnTo>
                <a:lnTo>
                  <a:pt x="0" y="331200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">
            <a:extLst>
              <a:ext uri="{FF2B5EF4-FFF2-40B4-BE49-F238E27FC236}">
                <a16:creationId xmlns="" xmlns:a16="http://schemas.microsoft.com/office/drawing/2014/main" id="{953ED5D3-6420-D942-8013-D8DE5178195F}"/>
              </a:ext>
            </a:extLst>
          </p:cNvPr>
          <p:cNvSpPr/>
          <p:nvPr/>
        </p:nvSpPr>
        <p:spPr>
          <a:xfrm>
            <a:off x="6654826" y="6222873"/>
            <a:ext cx="432904" cy="284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">
            <a:extLst>
              <a:ext uri="{FF2B5EF4-FFF2-40B4-BE49-F238E27FC236}">
                <a16:creationId xmlns="" xmlns:a16="http://schemas.microsoft.com/office/drawing/2014/main" id="{3F4A8273-7ED2-5549-98D6-74DB44991BCF}"/>
              </a:ext>
            </a:extLst>
          </p:cNvPr>
          <p:cNvSpPr/>
          <p:nvPr/>
        </p:nvSpPr>
        <p:spPr>
          <a:xfrm>
            <a:off x="6659182" y="6494145"/>
            <a:ext cx="12763" cy="9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">
            <a:extLst>
              <a:ext uri="{FF2B5EF4-FFF2-40B4-BE49-F238E27FC236}">
                <a16:creationId xmlns="" xmlns:a16="http://schemas.microsoft.com/office/drawing/2014/main" id="{66A6E4A0-FB5D-6C4B-BCEE-663FBD87AA99}"/>
              </a:ext>
            </a:extLst>
          </p:cNvPr>
          <p:cNvSpPr/>
          <p:nvPr/>
        </p:nvSpPr>
        <p:spPr>
          <a:xfrm>
            <a:off x="6659156" y="6302273"/>
            <a:ext cx="333082" cy="201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>
            <a:extLst>
              <a:ext uri="{FF2B5EF4-FFF2-40B4-BE49-F238E27FC236}">
                <a16:creationId xmlns="" xmlns:a16="http://schemas.microsoft.com/office/drawing/2014/main" id="{9D3D7DF7-A249-8D4C-8DDA-01CB5D0D39D0}"/>
              </a:ext>
            </a:extLst>
          </p:cNvPr>
          <p:cNvSpPr/>
          <p:nvPr/>
        </p:nvSpPr>
        <p:spPr>
          <a:xfrm>
            <a:off x="6694322" y="6344120"/>
            <a:ext cx="254038" cy="134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>
            <a:extLst>
              <a:ext uri="{FF2B5EF4-FFF2-40B4-BE49-F238E27FC236}">
                <a16:creationId xmlns="" xmlns:a16="http://schemas.microsoft.com/office/drawing/2014/main" id="{71A441E9-3AD6-5847-80E3-7212A1E4E770}"/>
              </a:ext>
            </a:extLst>
          </p:cNvPr>
          <p:cNvSpPr/>
          <p:nvPr/>
        </p:nvSpPr>
        <p:spPr>
          <a:xfrm>
            <a:off x="6654839" y="636540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>
            <a:extLst>
              <a:ext uri="{FF2B5EF4-FFF2-40B4-BE49-F238E27FC236}">
                <a16:creationId xmlns="" xmlns:a16="http://schemas.microsoft.com/office/drawing/2014/main" id="{A429DEBE-6BD2-BC45-9C2A-00632461A406}"/>
              </a:ext>
            </a:extLst>
          </p:cNvPr>
          <p:cNvSpPr/>
          <p:nvPr/>
        </p:nvSpPr>
        <p:spPr>
          <a:xfrm>
            <a:off x="6654851" y="6418567"/>
            <a:ext cx="432879" cy="1107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>
            <a:extLst>
              <a:ext uri="{FF2B5EF4-FFF2-40B4-BE49-F238E27FC236}">
                <a16:creationId xmlns="" xmlns:a16="http://schemas.microsoft.com/office/drawing/2014/main" id="{8800F252-BD43-BC43-9A00-CEA5448672BB}"/>
              </a:ext>
            </a:extLst>
          </p:cNvPr>
          <p:cNvSpPr/>
          <p:nvPr/>
        </p:nvSpPr>
        <p:spPr>
          <a:xfrm>
            <a:off x="7128993" y="6198496"/>
            <a:ext cx="702906" cy="331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9">
            <a:extLst>
              <a:ext uri="{FF2B5EF4-FFF2-40B4-BE49-F238E27FC236}">
                <a16:creationId xmlns="" xmlns:a16="http://schemas.microsoft.com/office/drawing/2014/main" id="{DA93F0B2-37D9-6749-9F16-C0BCE24D39B9}"/>
              </a:ext>
            </a:extLst>
          </p:cNvPr>
          <p:cNvSpPr/>
          <p:nvPr/>
        </p:nvSpPr>
        <p:spPr>
          <a:xfrm>
            <a:off x="5861228" y="6370757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0">
            <a:extLst>
              <a:ext uri="{FF2B5EF4-FFF2-40B4-BE49-F238E27FC236}">
                <a16:creationId xmlns="" xmlns:a16="http://schemas.microsoft.com/office/drawing/2014/main" id="{2F73F4A7-E925-144D-B0C6-9695FAF2FE22}"/>
              </a:ext>
            </a:extLst>
          </p:cNvPr>
          <p:cNvSpPr/>
          <p:nvPr/>
        </p:nvSpPr>
        <p:spPr>
          <a:xfrm>
            <a:off x="5079594" y="6371667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4">
            <a:extLst>
              <a:ext uri="{FF2B5EF4-FFF2-40B4-BE49-F238E27FC236}">
                <a16:creationId xmlns="" xmlns:a16="http://schemas.microsoft.com/office/drawing/2014/main" id="{1F51E3CF-9AD4-6241-9B7F-FE4604C2EAEA}"/>
              </a:ext>
            </a:extLst>
          </p:cNvPr>
          <p:cNvSpPr/>
          <p:nvPr/>
        </p:nvSpPr>
        <p:spPr>
          <a:xfrm>
            <a:off x="4724400" y="6092825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5">
            <a:extLst>
              <a:ext uri="{FF2B5EF4-FFF2-40B4-BE49-F238E27FC236}">
                <a16:creationId xmlns="" xmlns:a16="http://schemas.microsoft.com/office/drawing/2014/main" id="{DC1B24BF-1BB7-3249-A7BB-171BF6DCEDBF}"/>
              </a:ext>
            </a:extLst>
          </p:cNvPr>
          <p:cNvSpPr/>
          <p:nvPr/>
        </p:nvSpPr>
        <p:spPr>
          <a:xfrm>
            <a:off x="6659639" y="6317424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6">
            <a:extLst>
              <a:ext uri="{FF2B5EF4-FFF2-40B4-BE49-F238E27FC236}">
                <a16:creationId xmlns="" xmlns:a16="http://schemas.microsoft.com/office/drawing/2014/main" id="{93B927AC-29DC-2745-B6C8-F1161AF6E9E7}"/>
              </a:ext>
            </a:extLst>
          </p:cNvPr>
          <p:cNvSpPr/>
          <p:nvPr/>
        </p:nvSpPr>
        <p:spPr>
          <a:xfrm>
            <a:off x="6659626" y="6317374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7">
            <a:extLst>
              <a:ext uri="{FF2B5EF4-FFF2-40B4-BE49-F238E27FC236}">
                <a16:creationId xmlns="" xmlns:a16="http://schemas.microsoft.com/office/drawing/2014/main" id="{BB32AE7D-7C22-714D-9F4E-CA3AA5312C94}"/>
              </a:ext>
            </a:extLst>
          </p:cNvPr>
          <p:cNvSpPr/>
          <p:nvPr/>
        </p:nvSpPr>
        <p:spPr>
          <a:xfrm>
            <a:off x="6663982" y="6592798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8">
            <a:extLst>
              <a:ext uri="{FF2B5EF4-FFF2-40B4-BE49-F238E27FC236}">
                <a16:creationId xmlns="" xmlns:a16="http://schemas.microsoft.com/office/drawing/2014/main" id="{DCB28EC4-7A79-9A46-9ACC-6BC0A9DFB63C}"/>
              </a:ext>
            </a:extLst>
          </p:cNvPr>
          <p:cNvSpPr/>
          <p:nvPr/>
        </p:nvSpPr>
        <p:spPr>
          <a:xfrm>
            <a:off x="6663957" y="6396774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9">
            <a:extLst>
              <a:ext uri="{FF2B5EF4-FFF2-40B4-BE49-F238E27FC236}">
                <a16:creationId xmlns="" xmlns:a16="http://schemas.microsoft.com/office/drawing/2014/main" id="{C7FD56E1-E2AF-ED4A-8B56-2282158AFD5D}"/>
              </a:ext>
            </a:extLst>
          </p:cNvPr>
          <p:cNvSpPr/>
          <p:nvPr/>
        </p:nvSpPr>
        <p:spPr>
          <a:xfrm>
            <a:off x="6699124" y="6438620"/>
            <a:ext cx="254038" cy="134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0">
            <a:extLst>
              <a:ext uri="{FF2B5EF4-FFF2-40B4-BE49-F238E27FC236}">
                <a16:creationId xmlns="" xmlns:a16="http://schemas.microsoft.com/office/drawing/2014/main" id="{A68C1CA3-F601-3A47-9B09-32FF7E2A1E12}"/>
              </a:ext>
            </a:extLst>
          </p:cNvPr>
          <p:cNvSpPr/>
          <p:nvPr/>
        </p:nvSpPr>
        <p:spPr>
          <a:xfrm>
            <a:off x="6659639" y="6459905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1">
            <a:extLst>
              <a:ext uri="{FF2B5EF4-FFF2-40B4-BE49-F238E27FC236}">
                <a16:creationId xmlns="" xmlns:a16="http://schemas.microsoft.com/office/drawing/2014/main" id="{8C104759-8FAD-774B-8D10-D374B3826F3A}"/>
              </a:ext>
            </a:extLst>
          </p:cNvPr>
          <p:cNvSpPr/>
          <p:nvPr/>
        </p:nvSpPr>
        <p:spPr>
          <a:xfrm>
            <a:off x="6659652" y="6513055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2">
            <a:extLst>
              <a:ext uri="{FF2B5EF4-FFF2-40B4-BE49-F238E27FC236}">
                <a16:creationId xmlns="" xmlns:a16="http://schemas.microsoft.com/office/drawing/2014/main" id="{977BC3F8-0D91-D74E-B659-623E133A5FD8}"/>
              </a:ext>
            </a:extLst>
          </p:cNvPr>
          <p:cNvSpPr/>
          <p:nvPr/>
        </p:nvSpPr>
        <p:spPr>
          <a:xfrm>
            <a:off x="7133793" y="6292997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3">
            <a:extLst>
              <a:ext uri="{FF2B5EF4-FFF2-40B4-BE49-F238E27FC236}">
                <a16:creationId xmlns="" xmlns:a16="http://schemas.microsoft.com/office/drawing/2014/main" id="{7A51488A-235F-3146-96C5-E158201CB190}"/>
              </a:ext>
            </a:extLst>
          </p:cNvPr>
          <p:cNvSpPr/>
          <p:nvPr/>
        </p:nvSpPr>
        <p:spPr>
          <a:xfrm>
            <a:off x="5084395" y="6465256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03540" y="4032250"/>
            <a:ext cx="1140460" cy="2880360"/>
          </a:xfrm>
          <a:custGeom>
            <a:avLst/>
            <a:gdLst/>
            <a:ahLst/>
            <a:cxnLst/>
            <a:rect l="l" t="t" r="r" b="b"/>
            <a:pathLst>
              <a:path w="1140459" h="2880359">
                <a:moveTo>
                  <a:pt x="0" y="2880004"/>
                </a:moveTo>
                <a:lnTo>
                  <a:pt x="1140002" y="2880004"/>
                </a:lnTo>
                <a:lnTo>
                  <a:pt x="1140002" y="0"/>
                </a:lnTo>
                <a:lnTo>
                  <a:pt x="0" y="0"/>
                </a:lnTo>
                <a:lnTo>
                  <a:pt x="0" y="288000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0" y="1199997"/>
                </a:moveTo>
                <a:lnTo>
                  <a:pt x="9144000" y="1199997"/>
                </a:lnTo>
                <a:lnTo>
                  <a:pt x="9144000" y="0"/>
                </a:lnTo>
                <a:lnTo>
                  <a:pt x="0" y="0"/>
                </a:lnTo>
                <a:lnTo>
                  <a:pt x="0" y="1199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735062"/>
            <a:ext cx="4724400" cy="624205"/>
          </a:xfrm>
          <a:custGeom>
            <a:avLst/>
            <a:gdLst/>
            <a:ahLst/>
            <a:cxnLst/>
            <a:rect l="l" t="t" r="r" b="b"/>
            <a:pathLst>
              <a:path w="6732270" h="871219">
                <a:moveTo>
                  <a:pt x="0" y="871207"/>
                </a:moveTo>
                <a:lnTo>
                  <a:pt x="6732003" y="871207"/>
                </a:lnTo>
                <a:lnTo>
                  <a:pt x="6732003" y="0"/>
                </a:lnTo>
                <a:lnTo>
                  <a:pt x="0" y="0"/>
                </a:lnTo>
                <a:lnTo>
                  <a:pt x="0" y="87120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3400" y="825944"/>
            <a:ext cx="4396244" cy="386906"/>
          </a:xfrm>
          <a:prstGeom prst="rect">
            <a:avLst/>
          </a:prstGeom>
          <a:solidFill>
            <a:srgbClr val="F7A600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42570">
              <a:spcBef>
                <a:spcPts val="1070"/>
              </a:spcBef>
            </a:pPr>
            <a:r>
              <a:rPr lang="pt-BR" sz="1600" b="1" spc="5" dirty="0">
                <a:solidFill>
                  <a:srgbClr val="006C67"/>
                </a:solidFill>
                <a:latin typeface="Arial"/>
                <a:cs typeface="Arial"/>
              </a:rPr>
              <a:t>Garantia de salário mínimo para todos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2001" y="1569273"/>
            <a:ext cx="7543800" cy="1319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28699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pt-BR" sz="1400" spc="50" dirty="0">
                <a:solidFill>
                  <a:srgbClr val="3C3C3B"/>
                </a:solidFill>
                <a:latin typeface="Arial"/>
                <a:cs typeface="Arial"/>
              </a:rPr>
              <a:t>60% + 2% por ano de contribuição que exceder 15 anos para mulheres e 20 anos para homens </a:t>
            </a:r>
            <a:r>
              <a:rPr lang="pt-BR" sz="1400" spc="50" dirty="0" err="1">
                <a:solidFill>
                  <a:srgbClr val="3C3C3B"/>
                </a:solidFill>
                <a:latin typeface="Arial"/>
                <a:cs typeface="Arial"/>
              </a:rPr>
              <a:t>X</a:t>
            </a:r>
            <a:r>
              <a:rPr lang="pt-BR" sz="1400" spc="50" dirty="0">
                <a:solidFill>
                  <a:srgbClr val="3C3C3B"/>
                </a:solidFill>
                <a:latin typeface="Arial"/>
                <a:cs typeface="Arial"/>
              </a:rPr>
              <a:t> média de 100% dos salários de contribuição desde julho de 1994.</a:t>
            </a:r>
          </a:p>
          <a:p>
            <a:pPr marL="184150" marR="5080" indent="-171450">
              <a:lnSpc>
                <a:spcPct val="128699"/>
              </a:lnSpc>
              <a:spcBef>
                <a:spcPts val="100"/>
              </a:spcBef>
              <a:buFont typeface="Wingdings" pitchFamily="2" charset="2"/>
              <a:buChar char="Ø"/>
            </a:pPr>
            <a:endParaRPr lang="pt-BR" sz="1000" spc="50" dirty="0">
              <a:solidFill>
                <a:srgbClr val="3C3C3B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28699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pt-BR" sz="1400" spc="50" dirty="0">
                <a:solidFill>
                  <a:srgbClr val="3C3C3B"/>
                </a:solidFill>
                <a:latin typeface="Arial"/>
                <a:cs typeface="Arial"/>
              </a:rPr>
              <a:t>Para obter 100%: homens precisam de 40 anos de contribuição e mulheres de 35 anos de contribuição.</a:t>
            </a:r>
          </a:p>
        </p:txBody>
      </p:sp>
      <p:sp>
        <p:nvSpPr>
          <p:cNvPr id="27" name="object 27"/>
          <p:cNvSpPr/>
          <p:nvPr/>
        </p:nvSpPr>
        <p:spPr>
          <a:xfrm>
            <a:off x="457200" y="279005"/>
            <a:ext cx="6553200" cy="569811"/>
          </a:xfrm>
          <a:custGeom>
            <a:avLst/>
            <a:gdLst/>
            <a:ahLst/>
            <a:cxnLst/>
            <a:rect l="l" t="t" r="r" b="b"/>
            <a:pathLst>
              <a:path w="7282815" h="513080">
                <a:moveTo>
                  <a:pt x="0" y="513003"/>
                </a:moveTo>
                <a:lnTo>
                  <a:pt x="7282802" y="513003"/>
                </a:lnTo>
                <a:lnTo>
                  <a:pt x="7282802" y="0"/>
                </a:lnTo>
                <a:lnTo>
                  <a:pt x="0" y="0"/>
                </a:lnTo>
                <a:lnTo>
                  <a:pt x="0" y="513003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28">
            <a:extLst>
              <a:ext uri="{FF2B5EF4-FFF2-40B4-BE49-F238E27FC236}">
                <a16:creationId xmlns="" xmlns:a16="http://schemas.microsoft.com/office/drawing/2014/main" id="{A923F5BF-E0F3-AA48-A07E-79EEE7DCF5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72709"/>
            <a:ext cx="6400800" cy="224549"/>
          </a:xfrm>
          <a:prstGeom prst="rect">
            <a:avLst/>
          </a:prstGeom>
          <a:solidFill>
            <a:srgbClr val="006C67"/>
          </a:solidFill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ts val="1645"/>
              </a:lnSpc>
            </a:pPr>
            <a:r>
              <a:rPr sz="22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Regra de Cálculo de </a:t>
            </a:r>
            <a:r>
              <a:rPr lang="pt-BR" sz="22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Aposentadoria</a:t>
            </a:r>
            <a:r>
              <a:rPr sz="22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 </a:t>
            </a:r>
            <a:r>
              <a:rPr lang="pt-BR" sz="22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 </a:t>
            </a:r>
            <a:r>
              <a:rPr sz="22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(RGPS)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="" xmlns:a16="http://schemas.microsoft.com/office/drawing/2014/main" id="{55EA5E01-F47C-394F-96DD-EC24780C8F89}"/>
              </a:ext>
            </a:extLst>
          </p:cNvPr>
          <p:cNvSpPr/>
          <p:nvPr/>
        </p:nvSpPr>
        <p:spPr>
          <a:xfrm>
            <a:off x="762000" y="3205718"/>
            <a:ext cx="2782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pt-BR" sz="2000" b="1" spc="-75" dirty="0">
                <a:solidFill>
                  <a:srgbClr val="595959"/>
                </a:solidFill>
                <a:latin typeface="Trebuchet MS"/>
                <a:cs typeface="Trebuchet MS"/>
              </a:rPr>
              <a:t>Tempo </a:t>
            </a:r>
            <a:r>
              <a:rPr lang="pt-BR" sz="2000" b="1" spc="-70" dirty="0">
                <a:solidFill>
                  <a:srgbClr val="595959"/>
                </a:solidFill>
                <a:latin typeface="Trebuchet MS"/>
                <a:cs typeface="Trebuchet MS"/>
              </a:rPr>
              <a:t>de</a:t>
            </a:r>
            <a:r>
              <a:rPr lang="pt-BR" sz="2000" b="1" spc="-11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lang="pt-BR" sz="2000" b="1" spc="-65" dirty="0">
                <a:solidFill>
                  <a:srgbClr val="595959"/>
                </a:solidFill>
                <a:latin typeface="Trebuchet MS"/>
                <a:cs typeface="Trebuchet MS"/>
              </a:rPr>
              <a:t>Contribuição</a:t>
            </a:r>
            <a:endParaRPr lang="pt-BR" sz="2000" dirty="0">
              <a:latin typeface="Trebuchet MS"/>
              <a:cs typeface="Trebuchet MS"/>
            </a:endParaRPr>
          </a:p>
        </p:txBody>
      </p:sp>
      <p:sp>
        <p:nvSpPr>
          <p:cNvPr id="127" name="Retângulo 126">
            <a:extLst>
              <a:ext uri="{FF2B5EF4-FFF2-40B4-BE49-F238E27FC236}">
                <a16:creationId xmlns="" xmlns:a16="http://schemas.microsoft.com/office/drawing/2014/main" id="{E9159D08-9B1B-BC4A-8445-DBECEC81C648}"/>
              </a:ext>
            </a:extLst>
          </p:cNvPr>
          <p:cNvSpPr/>
          <p:nvPr/>
        </p:nvSpPr>
        <p:spPr>
          <a:xfrm>
            <a:off x="2286000" y="2243225"/>
            <a:ext cx="4572000" cy="3957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8435" marR="416559">
              <a:lnSpc>
                <a:spcPct val="138900"/>
              </a:lnSpc>
              <a:spcBef>
                <a:spcPts val="275"/>
              </a:spcBef>
            </a:pPr>
            <a:endParaRPr lang="pt-BR" sz="1600" dirty="0">
              <a:latin typeface="Arial"/>
              <a:cs typeface="Arial"/>
            </a:endParaRPr>
          </a:p>
        </p:txBody>
      </p:sp>
      <p:sp>
        <p:nvSpPr>
          <p:cNvPr id="128" name="Retângulo 127">
            <a:extLst>
              <a:ext uri="{FF2B5EF4-FFF2-40B4-BE49-F238E27FC236}">
                <a16:creationId xmlns="" xmlns:a16="http://schemas.microsoft.com/office/drawing/2014/main" id="{15A777BD-D716-8B49-84BD-82F5862B268D}"/>
              </a:ext>
            </a:extLst>
          </p:cNvPr>
          <p:cNvSpPr/>
          <p:nvPr/>
        </p:nvSpPr>
        <p:spPr>
          <a:xfrm>
            <a:off x="762000" y="3703913"/>
            <a:ext cx="4108255" cy="1928537"/>
          </a:xfrm>
          <a:prstGeom prst="rect">
            <a:avLst/>
          </a:prstGeom>
          <a:solidFill>
            <a:srgbClr val="2B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regra permanente e de transição (RGPS) o percentual de benefício recebido poderá ultrapassar 100% para mulheres que contribuírem mais de 35 anos e homens mais de 40 anos.</a:t>
            </a:r>
          </a:p>
        </p:txBody>
      </p:sp>
      <p:sp>
        <p:nvSpPr>
          <p:cNvPr id="129" name="Retângulo 128">
            <a:extLst>
              <a:ext uri="{FF2B5EF4-FFF2-40B4-BE49-F238E27FC236}">
                <a16:creationId xmlns="" xmlns:a16="http://schemas.microsoft.com/office/drawing/2014/main" id="{9FAEA1D3-0E1A-E047-AF0B-3FED5620FAB6}"/>
              </a:ext>
            </a:extLst>
          </p:cNvPr>
          <p:cNvSpPr/>
          <p:nvPr/>
        </p:nvSpPr>
        <p:spPr>
          <a:xfrm>
            <a:off x="5105400" y="3703913"/>
            <a:ext cx="3276600" cy="1928537"/>
          </a:xfrm>
          <a:prstGeom prst="rect">
            <a:avLst/>
          </a:prstGeom>
          <a:solidFill>
            <a:srgbClr val="2B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valor do benefício não será inferior a um salário mínimo 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$ 998,00) ou superior ao teto do INSS 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$ 5.839,45).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0" y="1199997"/>
                </a:moveTo>
                <a:lnTo>
                  <a:pt x="9144000" y="1199997"/>
                </a:lnTo>
                <a:lnTo>
                  <a:pt x="9144000" y="0"/>
                </a:lnTo>
                <a:lnTo>
                  <a:pt x="0" y="0"/>
                </a:lnTo>
                <a:lnTo>
                  <a:pt x="0" y="1199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" y="298450"/>
            <a:ext cx="6705600" cy="705245"/>
          </a:xfrm>
          <a:custGeom>
            <a:avLst/>
            <a:gdLst/>
            <a:ahLst/>
            <a:cxnLst/>
            <a:rect l="l" t="t" r="r" b="b"/>
            <a:pathLst>
              <a:path w="6090284" h="501650">
                <a:moveTo>
                  <a:pt x="0" y="501256"/>
                </a:moveTo>
                <a:lnTo>
                  <a:pt x="6090208" y="501256"/>
                </a:lnTo>
                <a:lnTo>
                  <a:pt x="6090208" y="0"/>
                </a:lnTo>
                <a:lnTo>
                  <a:pt x="0" y="0"/>
                </a:lnTo>
                <a:lnTo>
                  <a:pt x="0" y="501256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57200" y="551596"/>
            <a:ext cx="6705600" cy="205184"/>
          </a:xfrm>
          <a:prstGeom prst="rect">
            <a:avLst/>
          </a:prstGeom>
          <a:solidFill>
            <a:srgbClr val="006C67"/>
          </a:solidFill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ts val="1645"/>
              </a:lnSpc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Nova Regra Geral RPPS </a:t>
            </a:r>
            <a:r>
              <a:rPr sz="24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da </a:t>
            </a: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União</a:t>
            </a:r>
          </a:p>
        </p:txBody>
      </p:sp>
      <p:sp>
        <p:nvSpPr>
          <p:cNvPr id="29" name="object 29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979993"/>
            <a:ext cx="323215" cy="2243455"/>
          </a:xfrm>
          <a:custGeom>
            <a:avLst/>
            <a:gdLst/>
            <a:ahLst/>
            <a:cxnLst/>
            <a:rect l="l" t="t" r="r" b="b"/>
            <a:pathLst>
              <a:path w="323215" h="2243454">
                <a:moveTo>
                  <a:pt x="0" y="2243201"/>
                </a:moveTo>
                <a:lnTo>
                  <a:pt x="322694" y="2243201"/>
                </a:lnTo>
                <a:lnTo>
                  <a:pt x="322694" y="0"/>
                </a:lnTo>
                <a:lnTo>
                  <a:pt x="0" y="0"/>
                </a:lnTo>
                <a:lnTo>
                  <a:pt x="0" y="2243201"/>
                </a:lnTo>
                <a:close/>
              </a:path>
            </a:pathLst>
          </a:custGeom>
          <a:solidFill>
            <a:srgbClr val="2DA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1979993"/>
            <a:ext cx="171450" cy="2243455"/>
          </a:xfrm>
          <a:custGeom>
            <a:avLst/>
            <a:gdLst/>
            <a:ahLst/>
            <a:cxnLst/>
            <a:rect l="l" t="t" r="r" b="b"/>
            <a:pathLst>
              <a:path w="171450" h="2243454">
                <a:moveTo>
                  <a:pt x="0" y="2243201"/>
                </a:moveTo>
                <a:lnTo>
                  <a:pt x="171005" y="2243201"/>
                </a:lnTo>
                <a:lnTo>
                  <a:pt x="171005" y="0"/>
                </a:lnTo>
                <a:lnTo>
                  <a:pt x="0" y="0"/>
                </a:lnTo>
                <a:lnTo>
                  <a:pt x="0" y="2243201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72000" y="1548003"/>
            <a:ext cx="1269365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35"/>
              </a:spcBef>
            </a:pPr>
            <a:r>
              <a:rPr sz="1300" b="1" spc="-60" dirty="0">
                <a:solidFill>
                  <a:srgbClr val="006C67"/>
                </a:solidFill>
                <a:latin typeface="Arial"/>
                <a:cs typeface="Arial"/>
              </a:rPr>
              <a:t>PROPOSTA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9005" y="1548003"/>
            <a:ext cx="855344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35"/>
              </a:spcBef>
            </a:pPr>
            <a:r>
              <a:rPr sz="1300" b="1" spc="-10" dirty="0">
                <a:solidFill>
                  <a:srgbClr val="006C67"/>
                </a:solidFill>
                <a:latin typeface="Arial"/>
                <a:cs typeface="Arial"/>
              </a:rPr>
              <a:t>HOJE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2000" y="4469694"/>
            <a:ext cx="7619999" cy="1543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>
              <a:lnSpc>
                <a:spcPct val="1181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Regra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75756"/>
                </a:solidFill>
                <a:latin typeface="Arial"/>
                <a:cs typeface="Arial"/>
              </a:rPr>
              <a:t>cálculo: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75756"/>
                </a:solidFill>
                <a:latin typeface="Arial"/>
                <a:cs typeface="Arial"/>
              </a:rPr>
              <a:t>60%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575756"/>
                </a:solidFill>
                <a:latin typeface="Arial"/>
                <a:cs typeface="Arial"/>
              </a:rPr>
              <a:t>+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575756"/>
                </a:solidFill>
                <a:latin typeface="Arial"/>
                <a:cs typeface="Arial"/>
              </a:rPr>
              <a:t>2%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575756"/>
                </a:solidFill>
                <a:latin typeface="Arial"/>
                <a:cs typeface="Arial"/>
              </a:rPr>
              <a:t>por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575756"/>
                </a:solidFill>
                <a:latin typeface="Arial"/>
                <a:cs typeface="Arial"/>
              </a:rPr>
              <a:t>ano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75756"/>
                </a:solidFill>
                <a:latin typeface="Arial"/>
                <a:cs typeface="Arial"/>
              </a:rPr>
              <a:t>contribuição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que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0" dirty="0" err="1">
                <a:solidFill>
                  <a:srgbClr val="575756"/>
                </a:solidFill>
                <a:latin typeface="Arial"/>
                <a:cs typeface="Arial"/>
              </a:rPr>
              <a:t>exceder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575756"/>
                </a:solidFill>
                <a:latin typeface="Arial"/>
                <a:cs typeface="Arial"/>
              </a:rPr>
              <a:t>20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575756"/>
                </a:solidFill>
                <a:latin typeface="Arial"/>
                <a:cs typeface="Arial"/>
              </a:rPr>
              <a:t>anos</a:t>
            </a:r>
            <a:r>
              <a:rPr lang="pt-BR" sz="1600" dirty="0">
                <a:solidFill>
                  <a:srgbClr val="575756"/>
                </a:solidFill>
                <a:latin typeface="Arial"/>
                <a:cs typeface="Arial"/>
              </a:rPr>
              <a:t>**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75756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média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75756"/>
                </a:solidFill>
                <a:latin typeface="Arial"/>
                <a:cs typeface="Arial"/>
              </a:rPr>
              <a:t>100%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dos 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salários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spc="35" dirty="0">
                <a:solidFill>
                  <a:srgbClr val="575756"/>
                </a:solidFill>
                <a:latin typeface="Arial"/>
                <a:cs typeface="Arial"/>
              </a:rPr>
              <a:t>contribuição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desde 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julho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1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1994.</a:t>
            </a:r>
            <a:endParaRPr lang="pt-BR" sz="1600" spc="-10" dirty="0">
              <a:solidFill>
                <a:srgbClr val="575756"/>
              </a:solidFill>
              <a:latin typeface="Arial"/>
              <a:cs typeface="Arial"/>
            </a:endParaRPr>
          </a:p>
          <a:p>
            <a:pPr marL="12700" marR="180975">
              <a:lnSpc>
                <a:spcPct val="118100"/>
              </a:lnSpc>
              <a:spcBef>
                <a:spcPts val="100"/>
              </a:spcBef>
            </a:pPr>
            <a:endParaRPr sz="1000" dirty="0">
              <a:latin typeface="Arial"/>
              <a:cs typeface="Arial"/>
            </a:endParaRPr>
          </a:p>
          <a:p>
            <a:pPr marL="12700" marR="5080" indent="-635">
              <a:lnSpc>
                <a:spcPct val="141700"/>
              </a:lnSpc>
              <a:spcBef>
                <a:spcPts val="480"/>
              </a:spcBef>
            </a:pPr>
            <a:r>
              <a:rPr lang="pt-BR" sz="1000" spc="10" dirty="0">
                <a:solidFill>
                  <a:srgbClr val="575756"/>
                </a:solidFill>
                <a:latin typeface="Arial"/>
                <a:cs typeface="Arial"/>
              </a:rPr>
              <a:t>*</a:t>
            </a:r>
            <a:r>
              <a:rPr lang="pt-BR" sz="1000" spc="10" dirty="0" smtClean="0">
                <a:solidFill>
                  <a:srgbClr val="575756"/>
                </a:solidFill>
                <a:latin typeface="Arial"/>
                <a:cs typeface="Arial"/>
              </a:rPr>
              <a:t>Professor</a:t>
            </a:r>
            <a:r>
              <a:rPr sz="1000" spc="-15" dirty="0" smtClean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575756"/>
                </a:solidFill>
                <a:latin typeface="Arial"/>
                <a:cs typeface="Arial"/>
              </a:rPr>
              <a:t>que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575756"/>
                </a:solidFill>
                <a:latin typeface="Arial"/>
                <a:cs typeface="Arial"/>
              </a:rPr>
              <a:t>comprovar,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575756"/>
                </a:solidFill>
                <a:latin typeface="Arial"/>
                <a:cs typeface="Arial"/>
              </a:rPr>
              <a:t>exclusivamente,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575756"/>
                </a:solidFill>
                <a:latin typeface="Arial"/>
                <a:cs typeface="Arial"/>
              </a:rPr>
              <a:t>tempo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575756"/>
                </a:solidFill>
                <a:latin typeface="Arial"/>
                <a:cs typeface="Arial"/>
              </a:rPr>
              <a:t>efetivo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Arial"/>
                <a:cs typeface="Arial"/>
              </a:rPr>
              <a:t>exercício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das </a:t>
            </a:r>
            <a:r>
              <a:rPr sz="1000" spc="25" dirty="0">
                <a:solidFill>
                  <a:srgbClr val="575756"/>
                </a:solidFill>
                <a:latin typeface="Arial"/>
                <a:cs typeface="Arial"/>
              </a:rPr>
              <a:t>funções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575756"/>
                </a:solidFill>
                <a:latin typeface="Arial"/>
                <a:cs typeface="Arial"/>
              </a:rPr>
              <a:t>magistério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75756"/>
                </a:solidFill>
                <a:latin typeface="Arial"/>
                <a:cs typeface="Arial"/>
              </a:rPr>
              <a:t>na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Arial"/>
                <a:cs typeface="Arial"/>
              </a:rPr>
              <a:t>educação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575756"/>
                </a:solidFill>
                <a:latin typeface="Arial"/>
                <a:cs typeface="Arial"/>
              </a:rPr>
              <a:t>infantil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e  </a:t>
            </a:r>
            <a:r>
              <a:rPr sz="1000" spc="55" dirty="0">
                <a:solidFill>
                  <a:srgbClr val="575756"/>
                </a:solidFill>
                <a:latin typeface="Arial"/>
                <a:cs typeface="Arial"/>
              </a:rPr>
              <a:t>no </a:t>
            </a:r>
            <a:r>
              <a:rPr sz="1000" spc="20" dirty="0">
                <a:solidFill>
                  <a:srgbClr val="575756"/>
                </a:solidFill>
                <a:latin typeface="Arial"/>
                <a:cs typeface="Arial"/>
              </a:rPr>
              <a:t>ensino </a:t>
            </a:r>
            <a:r>
              <a:rPr sz="1000" spc="35" dirty="0">
                <a:solidFill>
                  <a:srgbClr val="575756"/>
                </a:solidFill>
                <a:latin typeface="Arial"/>
                <a:cs typeface="Arial"/>
              </a:rPr>
              <a:t>fundamental</a:t>
            </a:r>
            <a:r>
              <a:rPr sz="1000" spc="-1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e </a:t>
            </a:r>
            <a:r>
              <a:rPr sz="1000" spc="30" dirty="0">
                <a:solidFill>
                  <a:srgbClr val="575756"/>
                </a:solidFill>
                <a:latin typeface="Arial"/>
                <a:cs typeface="Arial"/>
              </a:rPr>
              <a:t>médio.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pt-BR" sz="1000" spc="50" dirty="0">
                <a:solidFill>
                  <a:srgbClr val="575756"/>
                </a:solidFill>
                <a:latin typeface="Arial"/>
                <a:cs typeface="Arial"/>
              </a:rPr>
              <a:t>**N</a:t>
            </a:r>
            <a:r>
              <a:rPr sz="1000" spc="50" dirty="0">
                <a:solidFill>
                  <a:srgbClr val="575756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575756"/>
                </a:solidFill>
                <a:latin typeface="Arial"/>
                <a:cs typeface="Arial"/>
              </a:rPr>
              <a:t>RPPS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575756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575756"/>
                </a:solidFill>
                <a:latin typeface="Arial"/>
                <a:cs typeface="Arial"/>
              </a:rPr>
              <a:t>cálculo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575756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575756"/>
                </a:solidFill>
                <a:latin typeface="Arial"/>
                <a:cs typeface="Arial"/>
              </a:rPr>
              <a:t>adicional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575756"/>
                </a:solidFill>
                <a:latin typeface="Arial"/>
                <a:cs typeface="Arial"/>
              </a:rPr>
              <a:t>2%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575756"/>
                </a:solidFill>
                <a:latin typeface="Arial"/>
                <a:cs typeface="Arial"/>
              </a:rPr>
              <a:t>parte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Arial"/>
                <a:cs typeface="Arial"/>
              </a:rPr>
              <a:t>dos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575756"/>
                </a:solidFill>
                <a:latin typeface="Arial"/>
                <a:cs typeface="Arial"/>
              </a:rPr>
              <a:t>20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lang="pt-BR" sz="1000" spc="5" dirty="0" smtClean="0">
                <a:solidFill>
                  <a:srgbClr val="575756"/>
                </a:solidFill>
                <a:latin typeface="Arial"/>
                <a:cs typeface="Arial"/>
              </a:rPr>
              <a:t>anos</a:t>
            </a:r>
            <a:r>
              <a:rPr sz="1000" spc="-25" dirty="0" smtClean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75756"/>
                </a:solidFill>
                <a:latin typeface="Arial"/>
                <a:cs typeface="Arial"/>
              </a:rPr>
              <a:t>para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575756"/>
                </a:solidFill>
                <a:latin typeface="Arial"/>
                <a:cs typeface="Arial"/>
              </a:rPr>
              <a:t>home</a:t>
            </a:r>
            <a:r>
              <a:rPr lang="pt-BR" sz="1000" spc="55" dirty="0" err="1">
                <a:solidFill>
                  <a:srgbClr val="575756"/>
                </a:solidFill>
                <a:latin typeface="Arial"/>
                <a:cs typeface="Arial"/>
              </a:rPr>
              <a:t>ns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lang="pt-BR" sz="1000" spc="5" dirty="0">
                <a:solidFill>
                  <a:srgbClr val="575756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lang="pt-BR" sz="1000" spc="25" dirty="0" smtClean="0">
                <a:solidFill>
                  <a:srgbClr val="575756"/>
                </a:solidFill>
                <a:latin typeface="Arial"/>
                <a:cs typeface="Arial"/>
              </a:rPr>
              <a:t>mulheres</a:t>
            </a:r>
            <a:r>
              <a:rPr sz="1000" spc="25" dirty="0">
                <a:solidFill>
                  <a:srgbClr val="575756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8050" y="2024926"/>
            <a:ext cx="3207130" cy="20540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60505" y="1980006"/>
            <a:ext cx="3098177" cy="19985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295222" y="2681300"/>
            <a:ext cx="234607" cy="2843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05717" y="2681300"/>
            <a:ext cx="234607" cy="2843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03094" y="2698127"/>
            <a:ext cx="233819" cy="2361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7200" y="2660982"/>
            <a:ext cx="450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2DAFE5"/>
                </a:solidFill>
                <a:latin typeface="Arial"/>
                <a:cs typeface="Arial"/>
              </a:rPr>
              <a:t>A</a:t>
            </a:r>
            <a:r>
              <a:rPr sz="1400" spc="-55" dirty="0">
                <a:solidFill>
                  <a:srgbClr val="2DAFE5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DAFE5"/>
                </a:solidFill>
                <a:latin typeface="Arial"/>
                <a:cs typeface="Arial"/>
              </a:rPr>
              <a:t>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AB4448EC-5025-D64D-86B4-4D5471953CAE}"/>
              </a:ext>
            </a:extLst>
          </p:cNvPr>
          <p:cNvSpPr txBox="1"/>
          <p:nvPr/>
        </p:nvSpPr>
        <p:spPr>
          <a:xfrm>
            <a:off x="6758305" y="3420418"/>
            <a:ext cx="25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3A2FC162-B0B0-BE4B-9101-18357623AFDB}"/>
              </a:ext>
            </a:extLst>
          </p:cNvPr>
          <p:cNvSpPr/>
          <p:nvPr/>
        </p:nvSpPr>
        <p:spPr>
          <a:xfrm>
            <a:off x="425278" y="3194050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15" dirty="0">
                <a:solidFill>
                  <a:srgbClr val="2DAFE5"/>
                </a:solidFill>
                <a:latin typeface="Arial"/>
                <a:cs typeface="Arial"/>
              </a:rPr>
              <a:t>Idade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14132D9F-82C5-324B-8FE5-46A1C5A02863}"/>
              </a:ext>
            </a:extLst>
          </p:cNvPr>
          <p:cNvSpPr txBox="1"/>
          <p:nvPr/>
        </p:nvSpPr>
        <p:spPr>
          <a:xfrm>
            <a:off x="5047562" y="3713578"/>
            <a:ext cx="909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highlight>
                  <a:srgbClr val="FFFFFF"/>
                </a:highlight>
              </a:rPr>
              <a:t>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60 / 57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="" xmlns:a16="http://schemas.microsoft.com/office/drawing/2014/main" id="{A40ADB75-DE79-A543-9166-6C17FF8CE770}"/>
              </a:ext>
            </a:extLst>
          </p:cNvPr>
          <p:cNvSpPr/>
          <p:nvPr/>
        </p:nvSpPr>
        <p:spPr>
          <a:xfrm>
            <a:off x="5791200" y="3707050"/>
            <a:ext cx="369155" cy="2425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="" xmlns:a16="http://schemas.microsoft.com/office/drawing/2014/main" id="{8737249E-C01A-9C4F-A804-F93F31C57EBD}"/>
              </a:ext>
            </a:extLst>
          </p:cNvPr>
          <p:cNvSpPr txBox="1"/>
          <p:nvPr/>
        </p:nvSpPr>
        <p:spPr>
          <a:xfrm>
            <a:off x="5871264" y="3692945"/>
            <a:ext cx="43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25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   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997" y="0"/>
            <a:ext cx="6912609" cy="1905"/>
          </a:xfrm>
          <a:custGeom>
            <a:avLst/>
            <a:gdLst/>
            <a:ahLst/>
            <a:cxnLst/>
            <a:rect l="l" t="t" r="r" b="b"/>
            <a:pathLst>
              <a:path w="6912609" h="1905">
                <a:moveTo>
                  <a:pt x="0" y="1511"/>
                </a:moveTo>
                <a:lnTo>
                  <a:pt x="6912000" y="1511"/>
                </a:lnTo>
                <a:lnTo>
                  <a:pt x="6912000" y="0"/>
                </a:lnTo>
                <a:lnTo>
                  <a:pt x="0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2193" y="5890501"/>
            <a:ext cx="3632200" cy="231140"/>
          </a:xfrm>
          <a:custGeom>
            <a:avLst/>
            <a:gdLst/>
            <a:ahLst/>
            <a:cxnLst/>
            <a:rect l="l" t="t" r="r" b="b"/>
            <a:pathLst>
              <a:path w="3632200" h="231139">
                <a:moveTo>
                  <a:pt x="0" y="231013"/>
                </a:moveTo>
                <a:lnTo>
                  <a:pt x="3631806" y="231013"/>
                </a:lnTo>
                <a:lnTo>
                  <a:pt x="3631806" y="0"/>
                </a:lnTo>
                <a:lnTo>
                  <a:pt x="0" y="0"/>
                </a:lnTo>
                <a:lnTo>
                  <a:pt x="0" y="231013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192" y="6121514"/>
            <a:ext cx="8896985" cy="718820"/>
          </a:xfrm>
          <a:custGeom>
            <a:avLst/>
            <a:gdLst/>
            <a:ahLst/>
            <a:cxnLst/>
            <a:rect l="l" t="t" r="r" b="b"/>
            <a:pathLst>
              <a:path w="8896985" h="718820">
                <a:moveTo>
                  <a:pt x="0" y="718489"/>
                </a:moveTo>
                <a:lnTo>
                  <a:pt x="8896807" y="718489"/>
                </a:lnTo>
                <a:lnTo>
                  <a:pt x="8896807" y="0"/>
                </a:lnTo>
                <a:lnTo>
                  <a:pt x="0" y="0"/>
                </a:lnTo>
                <a:lnTo>
                  <a:pt x="0" y="71848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5203" y="5986856"/>
            <a:ext cx="3479165" cy="837565"/>
          </a:xfrm>
          <a:custGeom>
            <a:avLst/>
            <a:gdLst/>
            <a:ahLst/>
            <a:cxnLst/>
            <a:rect l="l" t="t" r="r" b="b"/>
            <a:pathLst>
              <a:path w="3479165" h="837565">
                <a:moveTo>
                  <a:pt x="0" y="837145"/>
                </a:moveTo>
                <a:lnTo>
                  <a:pt x="3478796" y="837145"/>
                </a:lnTo>
                <a:lnTo>
                  <a:pt x="3478796" y="0"/>
                </a:lnTo>
                <a:lnTo>
                  <a:pt x="0" y="0"/>
                </a:lnTo>
                <a:lnTo>
                  <a:pt x="0" y="837145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42" y="6211430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12"/>
                </a:moveTo>
                <a:lnTo>
                  <a:pt x="432892" y="306412"/>
                </a:lnTo>
                <a:lnTo>
                  <a:pt x="432892" y="0"/>
                </a:lnTo>
                <a:lnTo>
                  <a:pt x="0" y="0"/>
                </a:lnTo>
                <a:lnTo>
                  <a:pt x="0" y="306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5197" y="6359276"/>
            <a:ext cx="1447914" cy="157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37504"/>
            <a:ext cx="247650" cy="1102995"/>
          </a:xfrm>
          <a:custGeom>
            <a:avLst/>
            <a:gdLst/>
            <a:ahLst/>
            <a:cxnLst/>
            <a:rect l="l" t="t" r="r" b="b"/>
            <a:pathLst>
              <a:path w="247650" h="1102995">
                <a:moveTo>
                  <a:pt x="0" y="1102499"/>
                </a:moveTo>
                <a:lnTo>
                  <a:pt x="247192" y="1102499"/>
                </a:lnTo>
                <a:lnTo>
                  <a:pt x="247192" y="0"/>
                </a:lnTo>
                <a:lnTo>
                  <a:pt x="0" y="0"/>
                </a:lnTo>
                <a:lnTo>
                  <a:pt x="0" y="11024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02827"/>
              </p:ext>
            </p:extLst>
          </p:nvPr>
        </p:nvGraphicFramePr>
        <p:xfrm>
          <a:off x="4800600" y="2031631"/>
          <a:ext cx="3962398" cy="1796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0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2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290830" marR="265430" indent="77470">
                        <a:lnSpc>
                          <a:spcPts val="1600"/>
                        </a:lnSpc>
                        <a:spcBef>
                          <a:spcPts val="1320"/>
                        </a:spcBef>
                      </a:pP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Idade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Mínima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81B859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29539" indent="103505">
                        <a:lnSpc>
                          <a:spcPts val="1600"/>
                        </a:lnSpc>
                        <a:spcBef>
                          <a:spcPts val="1320"/>
                        </a:spcBef>
                      </a:pPr>
                      <a:r>
                        <a:rPr sz="14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Tempo 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Contribuiçã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81B859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272415" indent="81915" algn="ctr">
                        <a:lnSpc>
                          <a:spcPct val="98200"/>
                        </a:lnSpc>
                        <a:spcBef>
                          <a:spcPts val="390"/>
                        </a:spcBef>
                      </a:pPr>
                      <a:r>
                        <a:rPr sz="14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Tempo  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mínimo  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400" b="1" spc="-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cargo</a:t>
                      </a:r>
                      <a:r>
                        <a:rPr lang="pt-BR" sz="1050" b="1" spc="-104" baseline="2777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endParaRPr sz="1050" baseline="27777" dirty="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81B8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4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6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55/55</a:t>
                      </a:r>
                      <a:r>
                        <a:rPr sz="1400" spc="-1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anos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4480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400" spc="-114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anos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5433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r>
                        <a:rPr sz="1400" spc="-114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anos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02775"/>
              </p:ext>
            </p:extLst>
          </p:nvPr>
        </p:nvGraphicFramePr>
        <p:xfrm>
          <a:off x="762000" y="2031631"/>
          <a:ext cx="3515550" cy="187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7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4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213995" marR="188595" indent="77470">
                        <a:lnSpc>
                          <a:spcPts val="1600"/>
                        </a:lnSpc>
                        <a:spcBef>
                          <a:spcPts val="1320"/>
                        </a:spcBef>
                      </a:pPr>
                      <a:r>
                        <a:rPr sz="1200" b="1" spc="-6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Idade  </a:t>
                      </a:r>
                      <a:r>
                        <a:rPr sz="1200" b="1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Mínima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83185" indent="103505">
                        <a:lnSpc>
                          <a:spcPts val="1600"/>
                        </a:lnSpc>
                        <a:spcBef>
                          <a:spcPts val="1320"/>
                        </a:spcBef>
                      </a:pPr>
                      <a:r>
                        <a:rPr sz="1200" b="1" spc="-9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Tempo </a:t>
                      </a:r>
                      <a:r>
                        <a:rPr sz="1200" b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de  </a:t>
                      </a:r>
                      <a:r>
                        <a:rPr sz="1200" b="1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Contribuiçã</a:t>
                      </a:r>
                      <a:r>
                        <a:rPr sz="1200" b="1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3535" marR="317500" algn="ctr">
                        <a:lnSpc>
                          <a:spcPts val="1600"/>
                        </a:lnSpc>
                        <a:spcBef>
                          <a:spcPts val="480"/>
                        </a:spcBef>
                      </a:pPr>
                      <a:r>
                        <a:rPr sz="1200" b="1" spc="-9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Tempo  </a:t>
                      </a:r>
                      <a:r>
                        <a:rPr sz="1200" b="1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mínimo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20320" algn="ctr">
                        <a:lnSpc>
                          <a:spcPts val="1660"/>
                        </a:lnSpc>
                      </a:pPr>
                      <a:r>
                        <a:rPr sz="1200" b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1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atividade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9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43204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400" spc="-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Não</a:t>
                      </a:r>
                      <a:r>
                        <a:rPr sz="1400" spc="-1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há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400" spc="-6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25/30</a:t>
                      </a:r>
                      <a:r>
                        <a:rPr sz="1400" spc="-1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anos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400" spc="-6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15/20</a:t>
                      </a:r>
                      <a:r>
                        <a:rPr sz="1400" spc="-12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anos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0" y="1511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642620" cy="514350"/>
          </a:xfrm>
          <a:custGeom>
            <a:avLst/>
            <a:gdLst/>
            <a:ahLst/>
            <a:cxnLst/>
            <a:rect l="l" t="t" r="r" b="b"/>
            <a:pathLst>
              <a:path w="642620" h="514350">
                <a:moveTo>
                  <a:pt x="0" y="514248"/>
                </a:moveTo>
                <a:lnTo>
                  <a:pt x="641997" y="514248"/>
                </a:lnTo>
                <a:lnTo>
                  <a:pt x="641997" y="0"/>
                </a:lnTo>
                <a:lnTo>
                  <a:pt x="0" y="0"/>
                </a:lnTo>
                <a:lnTo>
                  <a:pt x="0" y="514248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3997" y="12"/>
            <a:ext cx="1590040" cy="445770"/>
          </a:xfrm>
          <a:custGeom>
            <a:avLst/>
            <a:gdLst/>
            <a:ahLst/>
            <a:cxnLst/>
            <a:rect l="l" t="t" r="r" b="b"/>
            <a:pathLst>
              <a:path w="1590040" h="445770">
                <a:moveTo>
                  <a:pt x="0" y="445490"/>
                </a:moveTo>
                <a:lnTo>
                  <a:pt x="1590001" y="445490"/>
                </a:lnTo>
                <a:lnTo>
                  <a:pt x="1590001" y="0"/>
                </a:lnTo>
                <a:lnTo>
                  <a:pt x="0" y="0"/>
                </a:lnTo>
                <a:lnTo>
                  <a:pt x="0" y="44549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21991" y="3397504"/>
            <a:ext cx="222250" cy="1656080"/>
          </a:xfrm>
          <a:custGeom>
            <a:avLst/>
            <a:gdLst/>
            <a:ahLst/>
            <a:cxnLst/>
            <a:rect l="l" t="t" r="r" b="b"/>
            <a:pathLst>
              <a:path w="222250" h="1656079">
                <a:moveTo>
                  <a:pt x="0" y="1656003"/>
                </a:moveTo>
                <a:lnTo>
                  <a:pt x="222008" y="1656003"/>
                </a:lnTo>
                <a:lnTo>
                  <a:pt x="222008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29510"/>
            <a:ext cx="340995" cy="2243455"/>
          </a:xfrm>
          <a:custGeom>
            <a:avLst/>
            <a:gdLst/>
            <a:ahLst/>
            <a:cxnLst/>
            <a:rect l="l" t="t" r="r" b="b"/>
            <a:pathLst>
              <a:path w="340995" h="2243454">
                <a:moveTo>
                  <a:pt x="0" y="2243188"/>
                </a:moveTo>
                <a:lnTo>
                  <a:pt x="340690" y="2243188"/>
                </a:lnTo>
                <a:lnTo>
                  <a:pt x="340690" y="0"/>
                </a:lnTo>
                <a:lnTo>
                  <a:pt x="0" y="0"/>
                </a:lnTo>
                <a:lnTo>
                  <a:pt x="0" y="2243188"/>
                </a:lnTo>
                <a:close/>
              </a:path>
            </a:pathLst>
          </a:custGeom>
          <a:solidFill>
            <a:srgbClr val="2DA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5635" y="2029498"/>
            <a:ext cx="171450" cy="2243455"/>
          </a:xfrm>
          <a:custGeom>
            <a:avLst/>
            <a:gdLst/>
            <a:ahLst/>
            <a:cxnLst/>
            <a:rect l="l" t="t" r="r" b="b"/>
            <a:pathLst>
              <a:path w="171450" h="2243454">
                <a:moveTo>
                  <a:pt x="0" y="2243200"/>
                </a:moveTo>
                <a:lnTo>
                  <a:pt x="171005" y="2243200"/>
                </a:lnTo>
                <a:lnTo>
                  <a:pt x="171005" y="0"/>
                </a:lnTo>
                <a:lnTo>
                  <a:pt x="0" y="0"/>
                </a:lnTo>
                <a:lnTo>
                  <a:pt x="0" y="2243200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45635" y="1597507"/>
            <a:ext cx="1269365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30"/>
              </a:spcBef>
            </a:pPr>
            <a:r>
              <a:rPr sz="1300" b="1" spc="-60" dirty="0">
                <a:solidFill>
                  <a:srgbClr val="006C67"/>
                </a:solidFill>
                <a:latin typeface="Arial"/>
                <a:cs typeface="Arial"/>
              </a:rPr>
              <a:t>PROPOSTA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7001" y="1597507"/>
            <a:ext cx="855344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30"/>
              </a:spcBef>
            </a:pPr>
            <a:r>
              <a:rPr sz="1300" b="1" spc="-10" dirty="0">
                <a:solidFill>
                  <a:srgbClr val="006C67"/>
                </a:solidFill>
                <a:latin typeface="Arial"/>
                <a:cs typeface="Arial"/>
              </a:rPr>
              <a:t>HOJE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2000" y="4565650"/>
            <a:ext cx="7620000" cy="1332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Regra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75756"/>
                </a:solidFill>
                <a:latin typeface="Arial"/>
                <a:cs typeface="Arial"/>
              </a:rPr>
              <a:t>cálculo: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75756"/>
                </a:solidFill>
                <a:latin typeface="Arial"/>
                <a:cs typeface="Arial"/>
              </a:rPr>
              <a:t>60%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575756"/>
                </a:solidFill>
                <a:latin typeface="Arial"/>
                <a:cs typeface="Arial"/>
              </a:rPr>
              <a:t>+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575756"/>
                </a:solidFill>
                <a:latin typeface="Arial"/>
                <a:cs typeface="Arial"/>
              </a:rPr>
              <a:t>2%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575756"/>
                </a:solidFill>
                <a:latin typeface="Arial"/>
                <a:cs typeface="Arial"/>
              </a:rPr>
              <a:t>por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575756"/>
                </a:solidFill>
                <a:latin typeface="Arial"/>
                <a:cs typeface="Arial"/>
              </a:rPr>
              <a:t>ano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75756"/>
                </a:solidFill>
                <a:latin typeface="Arial"/>
                <a:cs typeface="Arial"/>
              </a:rPr>
              <a:t>contribuição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que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0" dirty="0" err="1">
                <a:solidFill>
                  <a:srgbClr val="575756"/>
                </a:solidFill>
                <a:latin typeface="Arial"/>
                <a:cs typeface="Arial"/>
              </a:rPr>
              <a:t>exceder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575756"/>
                </a:solidFill>
                <a:latin typeface="Arial"/>
                <a:cs typeface="Arial"/>
              </a:rPr>
              <a:t>20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575756"/>
                </a:solidFill>
                <a:latin typeface="Arial"/>
                <a:cs typeface="Arial"/>
              </a:rPr>
              <a:t>anos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75756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média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75756"/>
                </a:solidFill>
                <a:latin typeface="Arial"/>
                <a:cs typeface="Arial"/>
              </a:rPr>
              <a:t>100%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dos 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salários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spc="35" dirty="0">
                <a:solidFill>
                  <a:srgbClr val="575756"/>
                </a:solidFill>
                <a:latin typeface="Arial"/>
                <a:cs typeface="Arial"/>
              </a:rPr>
              <a:t>contribuição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desde 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julho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1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1994.</a:t>
            </a:r>
            <a:endParaRPr lang="pt-BR" sz="1600" spc="-10" dirty="0">
              <a:solidFill>
                <a:srgbClr val="575756"/>
              </a:solidFill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  <a:p>
            <a:pPr marL="12700" marR="46355" indent="-635">
              <a:lnSpc>
                <a:spcPct val="118100"/>
              </a:lnSpc>
              <a:spcBef>
                <a:spcPts val="670"/>
              </a:spcBef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os cargos de agente penitenciário, agente socioeducativo, policial legislativo, </a:t>
            </a:r>
            <a:r>
              <a:rPr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policial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federal,  policial rodoviário federal, policial ferroviário federal e policial civil do Distrito Federal.</a:t>
            </a:r>
          </a:p>
        </p:txBody>
      </p:sp>
      <p:sp>
        <p:nvSpPr>
          <p:cNvPr id="28" name="object 28"/>
          <p:cNvSpPr/>
          <p:nvPr/>
        </p:nvSpPr>
        <p:spPr>
          <a:xfrm>
            <a:off x="1143000" y="3008947"/>
            <a:ext cx="234594" cy="284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23725" y="2955798"/>
            <a:ext cx="234594" cy="284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1102" y="3025775"/>
            <a:ext cx="233819" cy="2361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47981" y="3025775"/>
            <a:ext cx="233819" cy="236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1">
            <a:extLst>
              <a:ext uri="{FF2B5EF4-FFF2-40B4-BE49-F238E27FC236}">
                <a16:creationId xmlns="" xmlns:a16="http://schemas.microsoft.com/office/drawing/2014/main" id="{2BDE3307-7E97-7B49-9BE5-9737F8366601}"/>
              </a:ext>
            </a:extLst>
          </p:cNvPr>
          <p:cNvSpPr/>
          <p:nvPr/>
        </p:nvSpPr>
        <p:spPr>
          <a:xfrm>
            <a:off x="7924800" y="3041650"/>
            <a:ext cx="233819" cy="236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0">
            <a:extLst>
              <a:ext uri="{FF2B5EF4-FFF2-40B4-BE49-F238E27FC236}">
                <a16:creationId xmlns="" xmlns:a16="http://schemas.microsoft.com/office/drawing/2014/main" id="{18034016-71BA-5D47-9038-787251D098C2}"/>
              </a:ext>
            </a:extLst>
          </p:cNvPr>
          <p:cNvSpPr/>
          <p:nvPr/>
        </p:nvSpPr>
        <p:spPr>
          <a:xfrm>
            <a:off x="3423781" y="3041650"/>
            <a:ext cx="233819" cy="2361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7">
            <a:extLst>
              <a:ext uri="{FF2B5EF4-FFF2-40B4-BE49-F238E27FC236}">
                <a16:creationId xmlns="" xmlns:a16="http://schemas.microsoft.com/office/drawing/2014/main" id="{382469AA-6415-E944-A3DE-4A9887C5D6F3}"/>
              </a:ext>
            </a:extLst>
          </p:cNvPr>
          <p:cNvSpPr/>
          <p:nvPr/>
        </p:nvSpPr>
        <p:spPr>
          <a:xfrm>
            <a:off x="457200" y="298450"/>
            <a:ext cx="5867400" cy="928434"/>
          </a:xfrm>
          <a:custGeom>
            <a:avLst/>
            <a:gdLst/>
            <a:ahLst/>
            <a:cxnLst/>
            <a:rect l="l" t="t" r="r" b="b"/>
            <a:pathLst>
              <a:path w="6090284" h="501650">
                <a:moveTo>
                  <a:pt x="0" y="501256"/>
                </a:moveTo>
                <a:lnTo>
                  <a:pt x="6090208" y="501256"/>
                </a:lnTo>
                <a:lnTo>
                  <a:pt x="6090208" y="0"/>
                </a:lnTo>
                <a:lnTo>
                  <a:pt x="0" y="0"/>
                </a:lnTo>
                <a:lnTo>
                  <a:pt x="0" y="501256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75195" y="328511"/>
            <a:ext cx="5392205" cy="813684"/>
          </a:xfrm>
          <a:prstGeom prst="rect">
            <a:avLst/>
          </a:prstGeom>
          <a:solidFill>
            <a:srgbClr val="006C67"/>
          </a:solidFill>
        </p:spPr>
        <p:txBody>
          <a:bodyPr vert="horz" wrap="square" lIns="0" tIns="74295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585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Nova Regra Geral RPPS </a:t>
            </a:r>
            <a:r>
              <a:rPr sz="2400" kern="1200" dirty="0" err="1">
                <a:solidFill>
                  <a:schemeClr val="bg1"/>
                </a:solidFill>
                <a:latin typeface="Raleway"/>
                <a:ea typeface="+mn-ea"/>
                <a:cs typeface="+mn-cs"/>
              </a:rPr>
              <a:t>Uniã</a:t>
            </a:r>
            <a:r>
              <a:rPr lang="pt-BR"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o </a:t>
            </a:r>
            <a:br>
              <a:rPr lang="pt-BR"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</a:br>
            <a:r>
              <a:rPr lang="pt-BR"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Policiais e agentes*</a:t>
            </a:r>
            <a:endParaRPr sz="2400" kern="1200" dirty="0">
              <a:solidFill>
                <a:schemeClr val="bg1"/>
              </a:solidFill>
              <a:latin typeface="Raleway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0" y="1199997"/>
                </a:moveTo>
                <a:lnTo>
                  <a:pt x="9144000" y="1199997"/>
                </a:lnTo>
                <a:lnTo>
                  <a:pt x="9144000" y="0"/>
                </a:lnTo>
                <a:lnTo>
                  <a:pt x="0" y="0"/>
                </a:lnTo>
                <a:lnTo>
                  <a:pt x="0" y="1199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2152408"/>
            <a:ext cx="801370" cy="2376170"/>
          </a:xfrm>
          <a:custGeom>
            <a:avLst/>
            <a:gdLst/>
            <a:ahLst/>
            <a:cxnLst/>
            <a:rect l="l" t="t" r="r" b="b"/>
            <a:pathLst>
              <a:path w="801370" h="2376170">
                <a:moveTo>
                  <a:pt x="0" y="2375992"/>
                </a:moveTo>
                <a:lnTo>
                  <a:pt x="801001" y="2375992"/>
                </a:lnTo>
                <a:lnTo>
                  <a:pt x="801001" y="0"/>
                </a:lnTo>
                <a:lnTo>
                  <a:pt x="0" y="0"/>
                </a:lnTo>
                <a:lnTo>
                  <a:pt x="0" y="2375992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005" y="2152396"/>
            <a:ext cx="801370" cy="2376170"/>
          </a:xfrm>
          <a:custGeom>
            <a:avLst/>
            <a:gdLst/>
            <a:ahLst/>
            <a:cxnLst/>
            <a:rect l="l" t="t" r="r" b="b"/>
            <a:pathLst>
              <a:path w="801369" h="2376170">
                <a:moveTo>
                  <a:pt x="0" y="2376004"/>
                </a:moveTo>
                <a:lnTo>
                  <a:pt x="801001" y="2376004"/>
                </a:lnTo>
                <a:lnTo>
                  <a:pt x="801001" y="0"/>
                </a:lnTo>
                <a:lnTo>
                  <a:pt x="0" y="0"/>
                </a:lnTo>
                <a:lnTo>
                  <a:pt x="0" y="2376004"/>
                </a:lnTo>
                <a:close/>
              </a:path>
            </a:pathLst>
          </a:custGeom>
          <a:solidFill>
            <a:srgbClr val="2DA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72000" y="1810410"/>
            <a:ext cx="1269365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30"/>
              </a:spcBef>
            </a:pPr>
            <a:r>
              <a:rPr sz="1300" b="1" spc="-60" dirty="0">
                <a:solidFill>
                  <a:srgbClr val="006C67"/>
                </a:solidFill>
                <a:latin typeface="Arial"/>
                <a:cs typeface="Arial"/>
              </a:rPr>
              <a:t>PROPOSTA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11191" y="2275205"/>
            <a:ext cx="3376803" cy="30423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5197" y="2275205"/>
            <a:ext cx="3079800" cy="27841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29005" y="1810397"/>
            <a:ext cx="855344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35"/>
              </a:spcBef>
            </a:pPr>
            <a:r>
              <a:rPr sz="1300" b="1" spc="-10" dirty="0">
                <a:solidFill>
                  <a:srgbClr val="006C67"/>
                </a:solidFill>
                <a:latin typeface="Arial"/>
                <a:cs typeface="Arial"/>
              </a:rPr>
              <a:t>HOJE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59269" y="5582246"/>
            <a:ext cx="64636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Alíquota</a:t>
            </a:r>
            <a:r>
              <a:rPr sz="13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efetiva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3C3C3B"/>
                </a:solidFill>
                <a:latin typeface="Arial"/>
                <a:cs typeface="Arial"/>
              </a:rPr>
              <a:t>resulta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3C3C3B"/>
                </a:solidFill>
                <a:latin typeface="Arial"/>
                <a:cs typeface="Arial"/>
              </a:rPr>
              <a:t>da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aplicação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3C3C3B"/>
                </a:solidFill>
                <a:latin typeface="Arial"/>
                <a:cs typeface="Arial"/>
              </a:rPr>
              <a:t>da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3C3C3B"/>
                </a:solidFill>
                <a:latin typeface="Arial"/>
                <a:cs typeface="Arial"/>
              </a:rPr>
              <a:t>alíquota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3C3C3B"/>
                </a:solidFill>
                <a:latin typeface="Arial"/>
                <a:cs typeface="Arial"/>
              </a:rPr>
              <a:t>progressiva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sobre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3C3C3B"/>
                </a:solidFill>
                <a:latin typeface="Arial"/>
                <a:cs typeface="Arial"/>
              </a:rPr>
              <a:t>cada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3C3C3B"/>
                </a:solidFill>
                <a:latin typeface="Arial"/>
                <a:cs typeface="Arial"/>
              </a:rPr>
              <a:t>faixa</a:t>
            </a:r>
            <a:r>
              <a:rPr sz="13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3C3C3B"/>
                </a:solidFill>
                <a:latin typeface="Arial"/>
                <a:cs typeface="Arial"/>
              </a:rPr>
              <a:t>salarial.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27">
            <a:extLst>
              <a:ext uri="{FF2B5EF4-FFF2-40B4-BE49-F238E27FC236}">
                <a16:creationId xmlns="" xmlns:a16="http://schemas.microsoft.com/office/drawing/2014/main" id="{42128F74-E8C4-0C41-BCA2-3D7C14256AF1}"/>
              </a:ext>
            </a:extLst>
          </p:cNvPr>
          <p:cNvSpPr/>
          <p:nvPr/>
        </p:nvSpPr>
        <p:spPr>
          <a:xfrm>
            <a:off x="457200" y="318769"/>
            <a:ext cx="6254089" cy="781649"/>
          </a:xfrm>
          <a:custGeom>
            <a:avLst/>
            <a:gdLst/>
            <a:ahLst/>
            <a:cxnLst/>
            <a:rect l="l" t="t" r="r" b="b"/>
            <a:pathLst>
              <a:path w="5681345" h="513080">
                <a:moveTo>
                  <a:pt x="0" y="513003"/>
                </a:moveTo>
                <a:lnTo>
                  <a:pt x="5680798" y="513003"/>
                </a:lnTo>
                <a:lnTo>
                  <a:pt x="5680798" y="0"/>
                </a:lnTo>
                <a:lnTo>
                  <a:pt x="0" y="0"/>
                </a:lnTo>
                <a:lnTo>
                  <a:pt x="0" y="513003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8">
            <a:extLst>
              <a:ext uri="{FF2B5EF4-FFF2-40B4-BE49-F238E27FC236}">
                <a16:creationId xmlns="" xmlns:a16="http://schemas.microsoft.com/office/drawing/2014/main" id="{2FF3E698-6A62-0441-BED6-D40534573A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07301"/>
            <a:ext cx="6019800" cy="223907"/>
          </a:xfrm>
          <a:prstGeom prst="rect">
            <a:avLst/>
          </a:prstGeom>
          <a:solidFill>
            <a:srgbClr val="006C67"/>
          </a:solidFill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ts val="1645"/>
              </a:lnSpc>
            </a:pPr>
            <a:r>
              <a:rPr lang="pt-BR" sz="24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Alíquotas</a:t>
            </a:r>
            <a:r>
              <a:rPr sz="24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 </a:t>
            </a:r>
            <a:r>
              <a:rPr lang="pt-BR" sz="24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progressivas</a:t>
            </a:r>
            <a:endParaRPr lang="pt-BR" sz="2400" kern="1200" dirty="0">
              <a:solidFill>
                <a:schemeClr val="bg1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42" name="object 32">
            <a:extLst>
              <a:ext uri="{FF2B5EF4-FFF2-40B4-BE49-F238E27FC236}">
                <a16:creationId xmlns="" xmlns:a16="http://schemas.microsoft.com/office/drawing/2014/main" id="{ADCA8B77-4576-6943-80D9-F1F234F81766}"/>
              </a:ext>
            </a:extLst>
          </p:cNvPr>
          <p:cNvSpPr/>
          <p:nvPr/>
        </p:nvSpPr>
        <p:spPr>
          <a:xfrm>
            <a:off x="457199" y="984250"/>
            <a:ext cx="5181601" cy="352374"/>
          </a:xfrm>
          <a:custGeom>
            <a:avLst/>
            <a:gdLst/>
            <a:ahLst/>
            <a:cxnLst/>
            <a:rect l="l" t="t" r="r" b="b"/>
            <a:pathLst>
              <a:path w="7931150" h="648335">
                <a:moveTo>
                  <a:pt x="0" y="647992"/>
                </a:moveTo>
                <a:lnTo>
                  <a:pt x="7930794" y="647992"/>
                </a:lnTo>
                <a:lnTo>
                  <a:pt x="7930794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8">
            <a:extLst>
              <a:ext uri="{FF2B5EF4-FFF2-40B4-BE49-F238E27FC236}">
                <a16:creationId xmlns="" xmlns:a16="http://schemas.microsoft.com/office/drawing/2014/main" id="{659C4FE1-B38E-F64C-9216-8B5A91AE6255}"/>
              </a:ext>
            </a:extLst>
          </p:cNvPr>
          <p:cNvSpPr txBox="1"/>
          <p:nvPr/>
        </p:nvSpPr>
        <p:spPr>
          <a:xfrm>
            <a:off x="609600" y="1002020"/>
            <a:ext cx="4122597" cy="258404"/>
          </a:xfrm>
          <a:prstGeom prst="rect">
            <a:avLst/>
          </a:prstGeom>
          <a:solidFill>
            <a:srgbClr val="F7A6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006C67"/>
                </a:solidFill>
                <a:latin typeface="Arial"/>
                <a:cs typeface="Arial"/>
              </a:rPr>
              <a:t>Quem </a:t>
            </a:r>
            <a:r>
              <a:rPr sz="1600" b="1" spc="15" dirty="0">
                <a:solidFill>
                  <a:srgbClr val="006C67"/>
                </a:solidFill>
                <a:latin typeface="Arial"/>
                <a:cs typeface="Arial"/>
              </a:rPr>
              <a:t>ganha </a:t>
            </a:r>
            <a:r>
              <a:rPr sz="1600" b="1" spc="5" dirty="0">
                <a:solidFill>
                  <a:srgbClr val="006C67"/>
                </a:solidFill>
                <a:latin typeface="Arial"/>
                <a:cs typeface="Arial"/>
              </a:rPr>
              <a:t>mais paga</a:t>
            </a:r>
            <a:r>
              <a:rPr sz="1600" b="1" spc="-21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6C67"/>
                </a:solidFill>
                <a:latin typeface="Arial"/>
                <a:cs typeface="Arial"/>
              </a:rPr>
              <a:t>mais</a:t>
            </a: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39991"/>
                </a:moveTo>
                <a:lnTo>
                  <a:pt x="9144000" y="6839991"/>
                </a:lnTo>
                <a:lnTo>
                  <a:pt x="9144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5989" y="12"/>
            <a:ext cx="4248150" cy="1332230"/>
          </a:xfrm>
          <a:custGeom>
            <a:avLst/>
            <a:gdLst/>
            <a:ahLst/>
            <a:cxnLst/>
            <a:rect l="l" t="t" r="r" b="b"/>
            <a:pathLst>
              <a:path w="4248150" h="1332230">
                <a:moveTo>
                  <a:pt x="0" y="1331988"/>
                </a:moveTo>
                <a:lnTo>
                  <a:pt x="4248010" y="1331988"/>
                </a:lnTo>
                <a:lnTo>
                  <a:pt x="4248010" y="0"/>
                </a:lnTo>
                <a:lnTo>
                  <a:pt x="0" y="0"/>
                </a:lnTo>
                <a:lnTo>
                  <a:pt x="0" y="1331988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996" y="4338002"/>
            <a:ext cx="990600" cy="2502535"/>
          </a:xfrm>
          <a:custGeom>
            <a:avLst/>
            <a:gdLst/>
            <a:ahLst/>
            <a:cxnLst/>
            <a:rect l="l" t="t" r="r" b="b"/>
            <a:pathLst>
              <a:path w="990600" h="2502534">
                <a:moveTo>
                  <a:pt x="0" y="2502001"/>
                </a:moveTo>
                <a:lnTo>
                  <a:pt x="990003" y="2502001"/>
                </a:lnTo>
                <a:lnTo>
                  <a:pt x="990003" y="0"/>
                </a:lnTo>
                <a:lnTo>
                  <a:pt x="0" y="0"/>
                </a:lnTo>
                <a:lnTo>
                  <a:pt x="0" y="2502001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6007" y="6587934"/>
            <a:ext cx="3726179" cy="252095"/>
          </a:xfrm>
          <a:custGeom>
            <a:avLst/>
            <a:gdLst/>
            <a:ahLst/>
            <a:cxnLst/>
            <a:rect l="l" t="t" r="r" b="b"/>
            <a:pathLst>
              <a:path w="3726179" h="252095">
                <a:moveTo>
                  <a:pt x="0" y="252069"/>
                </a:moveTo>
                <a:lnTo>
                  <a:pt x="3726002" y="252069"/>
                </a:lnTo>
                <a:lnTo>
                  <a:pt x="3726002" y="0"/>
                </a:lnTo>
                <a:lnTo>
                  <a:pt x="0" y="0"/>
                </a:lnTo>
                <a:lnTo>
                  <a:pt x="0" y="25206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83994"/>
            <a:ext cx="259715" cy="621030"/>
          </a:xfrm>
          <a:custGeom>
            <a:avLst/>
            <a:gdLst/>
            <a:ahLst/>
            <a:cxnLst/>
            <a:rect l="l" t="t" r="r" b="b"/>
            <a:pathLst>
              <a:path w="259715" h="621030">
                <a:moveTo>
                  <a:pt x="0" y="621004"/>
                </a:moveTo>
                <a:lnTo>
                  <a:pt x="259194" y="621004"/>
                </a:lnTo>
                <a:lnTo>
                  <a:pt x="259194" y="0"/>
                </a:lnTo>
                <a:lnTo>
                  <a:pt x="0" y="0"/>
                </a:lnTo>
                <a:lnTo>
                  <a:pt x="0" y="621004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1926" y="2204999"/>
            <a:ext cx="688267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PEC 06/2019</a:t>
            </a:r>
            <a:b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</a:b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CCJC S</a:t>
            </a: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enado</a:t>
            </a:r>
            <a:b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</a:b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Regras de Transição</a:t>
            </a:r>
            <a:endParaRPr sz="4800" kern="1200" dirty="0">
              <a:solidFill>
                <a:srgbClr val="2B6C68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204999"/>
            <a:ext cx="882015" cy="2430145"/>
          </a:xfrm>
          <a:custGeom>
            <a:avLst/>
            <a:gdLst/>
            <a:ahLst/>
            <a:cxnLst/>
            <a:rect l="l" t="t" r="r" b="b"/>
            <a:pathLst>
              <a:path w="882015" h="2430145">
                <a:moveTo>
                  <a:pt x="0" y="2430005"/>
                </a:moveTo>
                <a:lnTo>
                  <a:pt x="882002" y="2430005"/>
                </a:lnTo>
                <a:lnTo>
                  <a:pt x="882002" y="0"/>
                </a:lnTo>
                <a:lnTo>
                  <a:pt x="0" y="0"/>
                </a:lnTo>
                <a:lnTo>
                  <a:pt x="0" y="243000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2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251994" y="1520101"/>
            <a:ext cx="8206206" cy="43692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86485" marR="5080">
              <a:lnSpc>
                <a:spcPct val="101200"/>
              </a:lnSpc>
              <a:spcBef>
                <a:spcPts val="80"/>
              </a:spcBef>
            </a:pPr>
            <a:r>
              <a:rPr sz="1600" b="1" spc="10" dirty="0">
                <a:solidFill>
                  <a:srgbClr val="006C67"/>
                </a:solidFill>
                <a:latin typeface="Arial"/>
                <a:cs typeface="Arial"/>
              </a:rPr>
              <a:t>Direito </a:t>
            </a:r>
            <a:r>
              <a:rPr sz="1600" b="1" spc="-15" dirty="0">
                <a:solidFill>
                  <a:srgbClr val="006C67"/>
                </a:solidFill>
                <a:latin typeface="Arial"/>
                <a:cs typeface="Arial"/>
              </a:rPr>
              <a:t>adquirido: </a:t>
            </a:r>
            <a:r>
              <a:rPr lang="pt-BR" sz="1600" b="1" spc="-135" dirty="0">
                <a:solidFill>
                  <a:srgbClr val="006C67"/>
                </a:solidFill>
                <a:latin typeface="Arial"/>
                <a:cs typeface="Arial"/>
              </a:rPr>
              <a:t>a</a:t>
            </a:r>
            <a:r>
              <a:rPr sz="1600" b="1" spc="-135" dirty="0">
                <a:solidFill>
                  <a:srgbClr val="006C67"/>
                </a:solidFill>
                <a:latin typeface="Arial"/>
                <a:cs typeface="Arial"/>
              </a:rPr>
              <a:t>s </a:t>
            </a:r>
            <a:r>
              <a:rPr sz="1600" b="1" spc="-30" dirty="0">
                <a:solidFill>
                  <a:srgbClr val="006C67"/>
                </a:solidFill>
                <a:latin typeface="Arial"/>
                <a:cs typeface="Arial"/>
              </a:rPr>
              <a:t>regras </a:t>
            </a:r>
            <a:r>
              <a:rPr sz="1600" b="1" spc="-5" dirty="0">
                <a:solidFill>
                  <a:srgbClr val="006C67"/>
                </a:solidFill>
                <a:latin typeface="Arial"/>
                <a:cs typeface="Arial"/>
              </a:rPr>
              <a:t>de </a:t>
            </a:r>
            <a:r>
              <a:rPr sz="1600" b="1" spc="-15" dirty="0">
                <a:solidFill>
                  <a:srgbClr val="006C67"/>
                </a:solidFill>
                <a:latin typeface="Arial"/>
                <a:cs typeface="Arial"/>
              </a:rPr>
              <a:t>aposentadoria </a:t>
            </a:r>
            <a:r>
              <a:rPr sz="1600" b="1" spc="-5" dirty="0">
                <a:solidFill>
                  <a:srgbClr val="006C67"/>
                </a:solidFill>
                <a:latin typeface="Arial"/>
                <a:cs typeface="Arial"/>
              </a:rPr>
              <a:t>e </a:t>
            </a:r>
            <a:r>
              <a:rPr sz="1600" b="1" spc="-30" dirty="0" err="1">
                <a:solidFill>
                  <a:srgbClr val="006C67"/>
                </a:solidFill>
                <a:latin typeface="Arial"/>
                <a:cs typeface="Arial"/>
              </a:rPr>
              <a:t>pensão</a:t>
            </a:r>
            <a:r>
              <a:rPr lang="pt-BR" sz="1600" b="1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06C67"/>
                </a:solidFill>
                <a:latin typeface="Arial"/>
                <a:cs typeface="Arial"/>
              </a:rPr>
              <a:t>permanecem</a:t>
            </a:r>
            <a:r>
              <a:rPr sz="1600" b="1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endParaRPr lang="pt-BR" sz="1600" b="1" dirty="0">
              <a:solidFill>
                <a:srgbClr val="006C67"/>
              </a:solidFill>
              <a:latin typeface="Arial"/>
              <a:cs typeface="Arial"/>
            </a:endParaRPr>
          </a:p>
          <a:p>
            <a:pPr marL="1086485" marR="5080">
              <a:lnSpc>
                <a:spcPct val="101200"/>
              </a:lnSpc>
              <a:spcBef>
                <a:spcPts val="80"/>
              </a:spcBef>
            </a:pPr>
            <a:r>
              <a:rPr sz="1600" b="1" spc="-90" dirty="0">
                <a:solidFill>
                  <a:srgbClr val="006C67"/>
                </a:solidFill>
                <a:latin typeface="Arial"/>
                <a:cs typeface="Arial"/>
              </a:rPr>
              <a:t>as </a:t>
            </a:r>
            <a:r>
              <a:rPr sz="1600" b="1" spc="-45" dirty="0">
                <a:solidFill>
                  <a:srgbClr val="006C67"/>
                </a:solidFill>
                <a:latin typeface="Arial"/>
                <a:cs typeface="Arial"/>
              </a:rPr>
              <a:t>mesmas </a:t>
            </a:r>
            <a:r>
              <a:rPr sz="1600" b="1" spc="-15" dirty="0">
                <a:solidFill>
                  <a:srgbClr val="006C67"/>
                </a:solidFill>
                <a:latin typeface="Arial"/>
                <a:cs typeface="Arial"/>
              </a:rPr>
              <a:t>para </a:t>
            </a:r>
            <a:r>
              <a:rPr sz="1600" b="1" spc="-65" dirty="0">
                <a:solidFill>
                  <a:srgbClr val="006C67"/>
                </a:solidFill>
                <a:latin typeface="Arial"/>
                <a:cs typeface="Arial"/>
              </a:rPr>
              <a:t>os </a:t>
            </a:r>
            <a:r>
              <a:rPr sz="1600" b="1" spc="-5" dirty="0">
                <a:solidFill>
                  <a:srgbClr val="006C67"/>
                </a:solidFill>
                <a:latin typeface="Arial"/>
                <a:cs typeface="Arial"/>
              </a:rPr>
              <a:t>que </a:t>
            </a:r>
            <a:r>
              <a:rPr sz="1600" b="1" spc="-25" dirty="0">
                <a:solidFill>
                  <a:srgbClr val="006C67"/>
                </a:solidFill>
                <a:latin typeface="Arial"/>
                <a:cs typeface="Arial"/>
              </a:rPr>
              <a:t>já </a:t>
            </a:r>
            <a:r>
              <a:rPr sz="1600" b="1" dirty="0">
                <a:solidFill>
                  <a:srgbClr val="006C67"/>
                </a:solidFill>
                <a:latin typeface="Arial"/>
                <a:cs typeface="Arial"/>
              </a:rPr>
              <a:t>recebem </a:t>
            </a:r>
            <a:r>
              <a:rPr sz="1600" b="1" spc="15" dirty="0">
                <a:solidFill>
                  <a:srgbClr val="006C67"/>
                </a:solidFill>
                <a:latin typeface="Arial"/>
                <a:cs typeface="Arial"/>
              </a:rPr>
              <a:t>o</a:t>
            </a:r>
            <a:r>
              <a:rPr sz="1600" b="1" spc="-28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C67"/>
                </a:solidFill>
                <a:latin typeface="Arial"/>
                <a:cs typeface="Arial"/>
              </a:rPr>
              <a:t>benefício </a:t>
            </a:r>
            <a:r>
              <a:rPr sz="1600" b="1" spc="5" dirty="0">
                <a:solidFill>
                  <a:srgbClr val="006C67"/>
                </a:solidFill>
                <a:latin typeface="Arial"/>
                <a:cs typeface="Arial"/>
              </a:rPr>
              <a:t>ou </a:t>
            </a:r>
            <a:r>
              <a:rPr sz="1600" b="1" spc="-25" dirty="0">
                <a:solidFill>
                  <a:srgbClr val="006C67"/>
                </a:solidFill>
                <a:latin typeface="Arial"/>
                <a:cs typeface="Arial"/>
              </a:rPr>
              <a:t>já  </a:t>
            </a:r>
            <a:r>
              <a:rPr sz="1600" b="1" dirty="0">
                <a:solidFill>
                  <a:srgbClr val="006C67"/>
                </a:solidFill>
                <a:latin typeface="Arial"/>
                <a:cs typeface="Arial"/>
              </a:rPr>
              <a:t>cumpriram </a:t>
            </a:r>
            <a:r>
              <a:rPr sz="1600" b="1" spc="-65" dirty="0">
                <a:solidFill>
                  <a:srgbClr val="006C67"/>
                </a:solidFill>
                <a:latin typeface="Arial"/>
                <a:cs typeface="Arial"/>
              </a:rPr>
              <a:t>os</a:t>
            </a:r>
            <a:r>
              <a:rPr sz="1600" b="1" spc="-10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600" b="1" spc="-25" dirty="0" err="1">
                <a:solidFill>
                  <a:srgbClr val="006C67"/>
                </a:solidFill>
                <a:latin typeface="Arial"/>
                <a:cs typeface="Arial"/>
              </a:rPr>
              <a:t>requisitos</a:t>
            </a:r>
            <a:r>
              <a:rPr sz="1600" b="1" spc="-25" dirty="0" smtClean="0">
                <a:solidFill>
                  <a:srgbClr val="006C67"/>
                </a:solidFill>
                <a:latin typeface="Arial"/>
                <a:cs typeface="Arial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086485">
              <a:lnSpc>
                <a:spcPct val="100000"/>
              </a:lnSpc>
            </a:pPr>
            <a:r>
              <a:rPr sz="1600" b="1" spc="-90" dirty="0">
                <a:solidFill>
                  <a:srgbClr val="006C67"/>
                </a:solidFill>
                <a:latin typeface="Arial"/>
                <a:cs typeface="Arial"/>
              </a:rPr>
              <a:t>RGPS</a:t>
            </a:r>
            <a:r>
              <a:rPr sz="1600" b="1" spc="-40" dirty="0">
                <a:solidFill>
                  <a:srgbClr val="006C67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1638935" indent="-95250">
              <a:lnSpc>
                <a:spcPct val="100000"/>
              </a:lnSpc>
              <a:spcBef>
                <a:spcPts val="20"/>
              </a:spcBef>
              <a:buChar char="•"/>
              <a:tabLst>
                <a:tab pos="1663064" algn="l"/>
              </a:tabLst>
            </a:pPr>
            <a:r>
              <a:rPr lang="pt-BR" sz="1600" b="1" spc="40" dirty="0">
                <a:solidFill>
                  <a:srgbClr val="575756"/>
                </a:solidFill>
                <a:latin typeface="Arial"/>
                <a:cs typeface="Arial"/>
              </a:rPr>
              <a:t>4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lang="pt-BR" sz="1600" spc="40" dirty="0">
                <a:solidFill>
                  <a:srgbClr val="575756"/>
                </a:solidFill>
                <a:latin typeface="Arial"/>
                <a:cs typeface="Arial"/>
              </a:rPr>
              <a:t>opções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para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Aposentadoria </a:t>
            </a:r>
            <a:r>
              <a:rPr sz="1600" spc="55" dirty="0">
                <a:solidFill>
                  <a:srgbClr val="575756"/>
                </a:solidFill>
                <a:latin typeface="Arial"/>
                <a:cs typeface="Arial"/>
              </a:rPr>
              <a:t>por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Tempo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575756"/>
                </a:solidFill>
                <a:latin typeface="Arial"/>
                <a:cs typeface="Arial"/>
              </a:rPr>
              <a:t>Contribuição.</a:t>
            </a:r>
            <a:endParaRPr sz="1600" dirty="0">
              <a:latin typeface="Arial"/>
              <a:cs typeface="Arial"/>
            </a:endParaRPr>
          </a:p>
          <a:p>
            <a:pPr marL="1638935" indent="-95250">
              <a:lnSpc>
                <a:spcPct val="100000"/>
              </a:lnSpc>
              <a:spcBef>
                <a:spcPts val="20"/>
              </a:spcBef>
              <a:buChar char="•"/>
              <a:tabLst>
                <a:tab pos="1663064" algn="l"/>
              </a:tabLst>
            </a:pPr>
            <a:r>
              <a:rPr lang="pt-BR" sz="1600" b="1" spc="20" dirty="0">
                <a:solidFill>
                  <a:srgbClr val="575756"/>
                </a:solidFill>
                <a:latin typeface="Arial"/>
                <a:cs typeface="Arial"/>
              </a:rPr>
              <a:t>1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lang="pt-BR" sz="1600" spc="20" dirty="0">
                <a:solidFill>
                  <a:srgbClr val="575756"/>
                </a:solidFill>
                <a:latin typeface="Arial"/>
                <a:cs typeface="Arial"/>
              </a:rPr>
              <a:t>opção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para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Aposentadoria </a:t>
            </a:r>
            <a:r>
              <a:rPr sz="1600" spc="55" dirty="0">
                <a:solidFill>
                  <a:srgbClr val="575756"/>
                </a:solidFill>
                <a:latin typeface="Arial"/>
                <a:cs typeface="Arial"/>
              </a:rPr>
              <a:t>por</a:t>
            </a:r>
            <a:r>
              <a:rPr sz="1600" spc="-9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Idade.</a:t>
            </a:r>
            <a:endParaRPr sz="1600" dirty="0">
              <a:latin typeface="Arial"/>
              <a:cs typeface="Arial"/>
            </a:endParaRPr>
          </a:p>
          <a:p>
            <a:pPr marL="1638935" indent="-95250">
              <a:lnSpc>
                <a:spcPct val="100000"/>
              </a:lnSpc>
              <a:spcBef>
                <a:spcPts val="20"/>
              </a:spcBef>
              <a:buChar char="•"/>
              <a:tabLst>
                <a:tab pos="1663064" algn="l"/>
              </a:tabLst>
            </a:pPr>
            <a:r>
              <a:rPr sz="1600" spc="60" dirty="0">
                <a:solidFill>
                  <a:srgbClr val="575756"/>
                </a:solidFill>
                <a:latin typeface="Arial"/>
                <a:cs typeface="Arial"/>
              </a:rPr>
              <a:t>O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segurado </a:t>
            </a:r>
            <a:r>
              <a:rPr sz="1600" spc="25" dirty="0">
                <a:solidFill>
                  <a:srgbClr val="575756"/>
                </a:solidFill>
                <a:latin typeface="Arial"/>
                <a:cs typeface="Arial"/>
              </a:rPr>
              <a:t>poderá 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optar </a:t>
            </a:r>
            <a:r>
              <a:rPr sz="1600" spc="5" dirty="0">
                <a:solidFill>
                  <a:srgbClr val="575756"/>
                </a:solidFill>
                <a:latin typeface="Arial"/>
                <a:cs typeface="Arial"/>
              </a:rPr>
              <a:t>pela </a:t>
            </a:r>
            <a:r>
              <a:rPr sz="1600" spc="45" dirty="0">
                <a:solidFill>
                  <a:srgbClr val="575756"/>
                </a:solidFill>
                <a:latin typeface="Arial"/>
                <a:cs typeface="Arial"/>
              </a:rPr>
              <a:t>forma</a:t>
            </a:r>
            <a:r>
              <a:rPr sz="1600" spc="-229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mais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vantajosa.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75756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1086485">
              <a:lnSpc>
                <a:spcPct val="100000"/>
              </a:lnSpc>
              <a:spcBef>
                <a:spcPts val="5"/>
              </a:spcBef>
            </a:pPr>
            <a:r>
              <a:rPr sz="1600" b="1" spc="-100" dirty="0">
                <a:solidFill>
                  <a:srgbClr val="006C67"/>
                </a:solidFill>
                <a:latin typeface="Arial"/>
                <a:cs typeface="Arial"/>
              </a:rPr>
              <a:t>RPPS </a:t>
            </a:r>
            <a:r>
              <a:rPr sz="1600" b="1" spc="-20" dirty="0">
                <a:solidFill>
                  <a:srgbClr val="006C67"/>
                </a:solidFill>
                <a:latin typeface="Arial"/>
                <a:cs typeface="Arial"/>
              </a:rPr>
              <a:t>da</a:t>
            </a:r>
            <a:r>
              <a:rPr sz="1600" b="1" spc="-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6C67"/>
                </a:solidFill>
                <a:latin typeface="Arial"/>
                <a:cs typeface="Arial"/>
              </a:rPr>
              <a:t>União:</a:t>
            </a:r>
            <a:endParaRPr sz="1600" dirty="0">
              <a:latin typeface="Arial"/>
              <a:cs typeface="Arial"/>
            </a:endParaRPr>
          </a:p>
          <a:p>
            <a:pPr marL="1638935" marR="142240" indent="-95250">
              <a:lnSpc>
                <a:spcPct val="101200"/>
              </a:lnSpc>
              <a:buChar char="•"/>
              <a:tabLst>
                <a:tab pos="1663064" algn="l"/>
              </a:tabLst>
            </a:pPr>
            <a:r>
              <a:rPr lang="pt-BR" sz="1600" b="1" spc="-20" dirty="0">
                <a:solidFill>
                  <a:srgbClr val="575756"/>
                </a:solidFill>
                <a:latin typeface="Arial"/>
                <a:cs typeface="Arial"/>
              </a:rPr>
              <a:t>2</a:t>
            </a:r>
            <a:r>
              <a:rPr sz="16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575756"/>
                </a:solidFill>
                <a:latin typeface="Arial"/>
                <a:cs typeface="Arial"/>
              </a:rPr>
              <a:t>opções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transição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para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aposentadoria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1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575756"/>
                </a:solidFill>
                <a:latin typeface="Arial"/>
                <a:cs typeface="Arial"/>
              </a:rPr>
              <a:t>servidores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55" dirty="0" err="1">
                <a:solidFill>
                  <a:srgbClr val="575756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geral.</a:t>
            </a:r>
            <a:endParaRPr sz="1600" dirty="0">
              <a:latin typeface="Arial"/>
              <a:cs typeface="Arial"/>
            </a:endParaRPr>
          </a:p>
          <a:p>
            <a:pPr marL="1638935" marR="108585" indent="-95250">
              <a:lnSpc>
                <a:spcPct val="101200"/>
              </a:lnSpc>
              <a:buChar char="•"/>
              <a:tabLst>
                <a:tab pos="1663064" algn="l"/>
              </a:tabLst>
            </a:pP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Abono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 permanência: </a:t>
            </a:r>
            <a:r>
              <a:rPr sz="1600" spc="45" dirty="0" err="1">
                <a:solidFill>
                  <a:srgbClr val="575756"/>
                </a:solidFill>
                <a:latin typeface="Arial"/>
                <a:cs typeface="Arial"/>
              </a:rPr>
              <a:t>mantido</a:t>
            </a:r>
            <a:r>
              <a:rPr sz="1600" spc="4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lang="pt-BR" sz="1600" spc="70" dirty="0">
                <a:solidFill>
                  <a:srgbClr val="575756"/>
                </a:solidFill>
                <a:latin typeface="Arial"/>
                <a:cs typeface="Arial"/>
              </a:rPr>
              <a:t>igual ao</a:t>
            </a:r>
            <a:r>
              <a:rPr sz="1600" spc="7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valor 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da</a:t>
            </a:r>
            <a:r>
              <a:rPr sz="1600" spc="-24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75756"/>
                </a:solidFill>
                <a:latin typeface="Arial"/>
                <a:cs typeface="Arial"/>
              </a:rPr>
              <a:t>contribuição,  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mas </a:t>
            </a:r>
            <a:r>
              <a:rPr sz="1600" spc="35" dirty="0">
                <a:solidFill>
                  <a:srgbClr val="575756"/>
                </a:solidFill>
                <a:latin typeface="Arial"/>
                <a:cs typeface="Arial"/>
              </a:rPr>
              <a:t>poderão </a:t>
            </a:r>
            <a:r>
              <a:rPr sz="1600" spc="-20" dirty="0">
                <a:solidFill>
                  <a:srgbClr val="575756"/>
                </a:solidFill>
                <a:latin typeface="Arial"/>
                <a:cs typeface="Arial"/>
              </a:rPr>
              <a:t>ser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estabelecidos </a:t>
            </a:r>
            <a:r>
              <a:rPr sz="1600" spc="25" dirty="0">
                <a:solidFill>
                  <a:srgbClr val="575756"/>
                </a:solidFill>
                <a:latin typeface="Arial"/>
                <a:cs typeface="Arial"/>
              </a:rPr>
              <a:t>critérios </a:t>
            </a:r>
            <a:r>
              <a:rPr sz="1600" spc="55" dirty="0">
                <a:solidFill>
                  <a:srgbClr val="575756"/>
                </a:solidFill>
                <a:latin typeface="Arial"/>
                <a:cs typeface="Arial"/>
              </a:rPr>
              <a:t>em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lei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para </a:t>
            </a:r>
            <a:r>
              <a:rPr sz="1600" spc="90" dirty="0">
                <a:solidFill>
                  <a:srgbClr val="575756"/>
                </a:solidFill>
                <a:latin typeface="Arial"/>
                <a:cs typeface="Arial"/>
              </a:rPr>
              <a:t>o </a:t>
            </a:r>
            <a:r>
              <a:rPr sz="1600" spc="-15" dirty="0">
                <a:solidFill>
                  <a:srgbClr val="575756"/>
                </a:solidFill>
                <a:latin typeface="Arial"/>
                <a:cs typeface="Arial"/>
              </a:rPr>
              <a:t>seu  </a:t>
            </a:r>
            <a:r>
              <a:rPr sz="1600" spc="25" dirty="0">
                <a:solidFill>
                  <a:srgbClr val="575756"/>
                </a:solidFill>
                <a:latin typeface="Arial"/>
                <a:cs typeface="Arial"/>
              </a:rPr>
              <a:t>pagamento.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42925" marR="36195" algn="just">
              <a:lnSpc>
                <a:spcPct val="118100"/>
              </a:lnSpc>
            </a:pPr>
            <a:r>
              <a:rPr sz="1600" spc="25" dirty="0">
                <a:solidFill>
                  <a:srgbClr val="575756"/>
                </a:solidFill>
                <a:latin typeface="Arial"/>
                <a:cs typeface="Arial"/>
              </a:rPr>
              <a:t>*Há 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também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regras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 transição 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específicas </a:t>
            </a:r>
            <a:r>
              <a:rPr sz="1600" spc="45" dirty="0">
                <a:solidFill>
                  <a:srgbClr val="575756"/>
                </a:solidFill>
                <a:latin typeface="Arial"/>
                <a:cs typeface="Arial"/>
              </a:rPr>
              <a:t>em </a:t>
            </a:r>
            <a:r>
              <a:rPr sz="1600" spc="25" dirty="0">
                <a:solidFill>
                  <a:srgbClr val="575756"/>
                </a:solidFill>
                <a:latin typeface="Arial"/>
                <a:cs typeface="Arial"/>
              </a:rPr>
              <a:t>decorrência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 exposição</a:t>
            </a:r>
            <a:r>
              <a:rPr sz="1600" spc="-229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75756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agentes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nocivos, 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aposentadoria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professores, </a:t>
            </a:r>
            <a:r>
              <a:rPr sz="1600" spc="5" dirty="0">
                <a:solidFill>
                  <a:srgbClr val="575756"/>
                </a:solidFill>
                <a:latin typeface="Arial"/>
                <a:cs typeface="Arial"/>
              </a:rPr>
              <a:t>policiais, </a:t>
            </a:r>
            <a:r>
              <a:rPr sz="1600" dirty="0" err="1">
                <a:solidFill>
                  <a:srgbClr val="575756"/>
                </a:solidFill>
                <a:latin typeface="Arial"/>
                <a:cs typeface="Arial"/>
              </a:rPr>
              <a:t>agentes</a:t>
            </a:r>
            <a:r>
              <a:rPr sz="1600" spc="-8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20" dirty="0" err="1" smtClean="0">
                <a:solidFill>
                  <a:srgbClr val="575756"/>
                </a:solidFill>
                <a:latin typeface="Arial"/>
                <a:cs typeface="Arial"/>
              </a:rPr>
              <a:t>penitenciários</a:t>
            </a:r>
            <a:r>
              <a:rPr lang="pt-BR" sz="1600" spc="20" dirty="0" smtClean="0">
                <a:solidFill>
                  <a:srgbClr val="575756"/>
                </a:solidFill>
                <a:latin typeface="Arial"/>
                <a:cs typeface="Arial"/>
              </a:rPr>
              <a:t> e </a:t>
            </a:r>
            <a:r>
              <a:rPr sz="1600" spc="20" dirty="0" err="1" smtClean="0">
                <a:solidFill>
                  <a:srgbClr val="575756"/>
                </a:solidFill>
                <a:latin typeface="Arial"/>
                <a:cs typeface="Arial"/>
              </a:rPr>
              <a:t>socioeducativos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" y="279006"/>
            <a:ext cx="4495800" cy="705244"/>
          </a:xfrm>
          <a:custGeom>
            <a:avLst/>
            <a:gdLst/>
            <a:ahLst/>
            <a:cxnLst/>
            <a:rect l="l" t="t" r="r" b="b"/>
            <a:pathLst>
              <a:path w="3515360" h="576580">
                <a:moveTo>
                  <a:pt x="0" y="575995"/>
                </a:moveTo>
                <a:lnTo>
                  <a:pt x="3514801" y="575995"/>
                </a:lnTo>
                <a:lnTo>
                  <a:pt x="3514801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775335" y="399360"/>
            <a:ext cx="295846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Regras de transição</a:t>
            </a:r>
          </a:p>
        </p:txBody>
      </p:sp>
      <p:sp>
        <p:nvSpPr>
          <p:cNvPr id="30" name="object 30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5335" y="1563360"/>
            <a:ext cx="504190" cy="153035"/>
          </a:xfrm>
          <a:custGeom>
            <a:avLst/>
            <a:gdLst/>
            <a:ahLst/>
            <a:cxnLst/>
            <a:rect l="l" t="t" r="r" b="b"/>
            <a:pathLst>
              <a:path w="504189" h="153035">
                <a:moveTo>
                  <a:pt x="0" y="152996"/>
                </a:moveTo>
                <a:lnTo>
                  <a:pt x="503999" y="152996"/>
                </a:lnTo>
                <a:lnTo>
                  <a:pt x="503999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335" y="2573485"/>
            <a:ext cx="504190" cy="153035"/>
          </a:xfrm>
          <a:custGeom>
            <a:avLst/>
            <a:gdLst/>
            <a:ahLst/>
            <a:cxnLst/>
            <a:rect l="l" t="t" r="r" b="b"/>
            <a:pathLst>
              <a:path w="504189" h="153035">
                <a:moveTo>
                  <a:pt x="0" y="152996"/>
                </a:moveTo>
                <a:lnTo>
                  <a:pt x="503999" y="152996"/>
                </a:lnTo>
                <a:lnTo>
                  <a:pt x="503999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5335" y="3803650"/>
            <a:ext cx="504190" cy="153035"/>
          </a:xfrm>
          <a:custGeom>
            <a:avLst/>
            <a:gdLst/>
            <a:ahLst/>
            <a:cxnLst/>
            <a:rect l="l" t="t" r="r" b="b"/>
            <a:pathLst>
              <a:path w="504189" h="153035">
                <a:moveTo>
                  <a:pt x="0" y="152996"/>
                </a:moveTo>
                <a:lnTo>
                  <a:pt x="503999" y="152996"/>
                </a:lnTo>
                <a:lnTo>
                  <a:pt x="503999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96532" y="3347998"/>
            <a:ext cx="247505" cy="1707659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279006"/>
            <a:ext cx="7642859" cy="981075"/>
          </a:xfrm>
          <a:custGeom>
            <a:avLst/>
            <a:gdLst/>
            <a:ahLst/>
            <a:cxnLst/>
            <a:rect l="l" t="t" r="r" b="b"/>
            <a:pathLst>
              <a:path w="7642859" h="981075">
                <a:moveTo>
                  <a:pt x="0" y="980998"/>
                </a:moveTo>
                <a:lnTo>
                  <a:pt x="7642796" y="980998"/>
                </a:lnTo>
                <a:lnTo>
                  <a:pt x="7642796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42843" y="408887"/>
            <a:ext cx="3716654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400" kern="1200" dirty="0" smtClean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Regra de transição RGPS</a:t>
            </a:r>
            <a:endParaRPr lang="pt-BR" sz="2400" kern="1200" dirty="0">
              <a:solidFill>
                <a:schemeClr val="bg1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3300" y="752572"/>
            <a:ext cx="707898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Raleway"/>
              </a:rPr>
              <a:t>Aposentadoria por Tempo de Contribuição - 1</a:t>
            </a:r>
            <a:endParaRPr lang="pt-BR" sz="2400" b="1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5624" y="1201060"/>
            <a:ext cx="7642859" cy="479754"/>
          </a:xfrm>
          <a:custGeom>
            <a:avLst/>
            <a:gdLst/>
            <a:ahLst/>
            <a:cxnLst/>
            <a:rect l="l" t="t" r="r" b="b"/>
            <a:pathLst>
              <a:path w="3774440" h="648335">
                <a:moveTo>
                  <a:pt x="0" y="647992"/>
                </a:moveTo>
                <a:lnTo>
                  <a:pt x="3773995" y="647992"/>
                </a:lnTo>
                <a:lnTo>
                  <a:pt x="3773995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2000" y="1289050"/>
            <a:ext cx="7136874" cy="239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50" b="1" spc="-55" dirty="0">
                <a:solidFill>
                  <a:srgbClr val="006C67"/>
                </a:solidFill>
                <a:latin typeface="Arial"/>
                <a:cs typeface="Arial"/>
              </a:rPr>
              <a:t>A</a:t>
            </a:r>
            <a:r>
              <a:rPr sz="1350" b="1" spc="-4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006C67"/>
                </a:solidFill>
                <a:latin typeface="Arial"/>
                <a:cs typeface="Arial"/>
              </a:rPr>
              <a:t>regra</a:t>
            </a:r>
            <a:r>
              <a:rPr sz="1350" b="1" spc="-3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006C67"/>
                </a:solidFill>
                <a:latin typeface="Arial"/>
                <a:cs typeface="Arial"/>
              </a:rPr>
              <a:t>da</a:t>
            </a:r>
            <a:r>
              <a:rPr sz="1350" b="1" spc="-4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006C67"/>
                </a:solidFill>
                <a:latin typeface="Arial"/>
                <a:cs typeface="Arial"/>
              </a:rPr>
              <a:t>soma</a:t>
            </a:r>
            <a:r>
              <a:rPr sz="1350" b="1" spc="-3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70" dirty="0" smtClean="0">
                <a:solidFill>
                  <a:srgbClr val="006C67"/>
                </a:solidFill>
                <a:latin typeface="Arial"/>
                <a:cs typeface="Arial"/>
              </a:rPr>
              <a:t>do</a:t>
            </a:r>
            <a:r>
              <a:rPr lang="pt-BR" sz="1350" b="1" spc="-40" dirty="0" smtClean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70" dirty="0" smtClean="0">
                <a:solidFill>
                  <a:srgbClr val="006C67"/>
                </a:solidFill>
                <a:latin typeface="Arial"/>
                <a:cs typeface="Arial"/>
              </a:rPr>
              <a:t>tempo</a:t>
            </a:r>
            <a:r>
              <a:rPr lang="pt-BR" sz="1350" b="1" spc="-35" dirty="0" smtClean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25" dirty="0" smtClean="0">
                <a:solidFill>
                  <a:srgbClr val="006C67"/>
                </a:solidFill>
                <a:latin typeface="Arial"/>
                <a:cs typeface="Arial"/>
              </a:rPr>
              <a:t>de</a:t>
            </a:r>
            <a:r>
              <a:rPr lang="pt-BR" sz="1350" b="1" spc="-35" dirty="0" smtClean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55" dirty="0" smtClean="0">
                <a:solidFill>
                  <a:srgbClr val="006C67"/>
                </a:solidFill>
                <a:latin typeface="Arial"/>
                <a:cs typeface="Arial"/>
              </a:rPr>
              <a:t>contribuição </a:t>
            </a:r>
            <a:r>
              <a:rPr lang="pt-BR" sz="1350" b="1" spc="80" dirty="0" smtClean="0">
                <a:solidFill>
                  <a:srgbClr val="006C67"/>
                </a:solidFill>
                <a:latin typeface="Arial"/>
                <a:cs typeface="Arial"/>
              </a:rPr>
              <a:t>com </a:t>
            </a:r>
            <a:r>
              <a:rPr lang="pt-BR" sz="1350" b="1" spc="-40" dirty="0" smtClean="0">
                <a:solidFill>
                  <a:srgbClr val="006C67"/>
                </a:solidFill>
                <a:latin typeface="Arial"/>
                <a:cs typeface="Arial"/>
              </a:rPr>
              <a:t>a </a:t>
            </a:r>
            <a:r>
              <a:rPr lang="pt-BR" sz="1350" b="1" spc="20" dirty="0" smtClean="0">
                <a:solidFill>
                  <a:srgbClr val="006C67"/>
                </a:solidFill>
                <a:latin typeface="Arial"/>
                <a:cs typeface="Arial"/>
              </a:rPr>
              <a:t>idade </a:t>
            </a:r>
            <a:r>
              <a:rPr lang="pt-BR" sz="1350" b="1" spc="-35" dirty="0" smtClean="0">
                <a:solidFill>
                  <a:srgbClr val="006C67"/>
                </a:solidFill>
                <a:latin typeface="Arial"/>
                <a:cs typeface="Arial"/>
              </a:rPr>
              <a:t>passa </a:t>
            </a:r>
            <a:r>
              <a:rPr lang="pt-BR" sz="1350" b="1" spc="-40" dirty="0" smtClean="0">
                <a:solidFill>
                  <a:srgbClr val="006C67"/>
                </a:solidFill>
                <a:latin typeface="Arial"/>
                <a:cs typeface="Arial"/>
              </a:rPr>
              <a:t>a </a:t>
            </a:r>
            <a:r>
              <a:rPr sz="1350" b="1" spc="-5" dirty="0" err="1" smtClean="0">
                <a:solidFill>
                  <a:srgbClr val="006C67"/>
                </a:solidFill>
                <a:latin typeface="Arial"/>
                <a:cs typeface="Arial"/>
              </a:rPr>
              <a:t>ser</a:t>
            </a:r>
            <a:r>
              <a:rPr sz="1350" b="1" spc="-5" dirty="0" smtClean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006C67"/>
                </a:solidFill>
                <a:latin typeface="Arial"/>
                <a:cs typeface="Arial"/>
              </a:rPr>
              <a:t>regra </a:t>
            </a:r>
            <a:r>
              <a:rPr sz="1350" b="1" spc="25" dirty="0">
                <a:solidFill>
                  <a:srgbClr val="006C67"/>
                </a:solidFill>
                <a:latin typeface="Arial"/>
                <a:cs typeface="Arial"/>
              </a:rPr>
              <a:t>de</a:t>
            </a:r>
            <a:r>
              <a:rPr sz="1350" b="1" spc="-25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006C67"/>
                </a:solidFill>
                <a:latin typeface="Arial"/>
                <a:cs typeface="Arial"/>
              </a:rPr>
              <a:t>acesso</a:t>
            </a:r>
            <a:endParaRPr sz="1350" b="1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62000" y="1898649"/>
            <a:ext cx="2286000" cy="24197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77609" y="1898650"/>
            <a:ext cx="4704392" cy="23968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43953" y="2263483"/>
            <a:ext cx="4381455" cy="19880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762000" y="4533083"/>
            <a:ext cx="7620000" cy="1426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297180" indent="-171450">
              <a:lnSpc>
                <a:spcPct val="1297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89535" algn="l"/>
              </a:tabLst>
            </a:pPr>
            <a:r>
              <a:rPr lang="pt-BR" sz="1400" b="1" spc="-20" dirty="0" smtClean="0">
                <a:solidFill>
                  <a:srgbClr val="3C3C3B"/>
                </a:solidFill>
                <a:latin typeface="Arial"/>
                <a:cs typeface="Arial"/>
              </a:rPr>
              <a:t>Regra </a:t>
            </a:r>
            <a:r>
              <a:rPr lang="pt-BR" sz="1400" b="1" spc="10" dirty="0" smtClean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lang="pt-BR" sz="1400" b="1" spc="25" dirty="0" smtClean="0">
                <a:solidFill>
                  <a:srgbClr val="3C3C3B"/>
                </a:solidFill>
                <a:latin typeface="Arial"/>
                <a:cs typeface="Arial"/>
              </a:rPr>
              <a:t>cálculo: </a:t>
            </a:r>
            <a:r>
              <a:rPr lang="pt-BR" sz="1400" spc="-20" dirty="0" smtClean="0">
                <a:solidFill>
                  <a:srgbClr val="3C3C3B"/>
                </a:solidFill>
                <a:latin typeface="Arial"/>
                <a:cs typeface="Arial"/>
              </a:rPr>
              <a:t>60% </a:t>
            </a:r>
            <a:r>
              <a:rPr lang="pt-BR" sz="1400" spc="90" dirty="0" smtClean="0">
                <a:solidFill>
                  <a:srgbClr val="3C3C3B"/>
                </a:solidFill>
                <a:latin typeface="Arial"/>
                <a:cs typeface="Arial"/>
              </a:rPr>
              <a:t>+ </a:t>
            </a:r>
            <a:r>
              <a:rPr lang="pt-BR" sz="1400" spc="-70" dirty="0" smtClean="0">
                <a:solidFill>
                  <a:srgbClr val="3C3C3B"/>
                </a:solidFill>
                <a:latin typeface="Arial"/>
                <a:cs typeface="Arial"/>
              </a:rPr>
              <a:t>2% </a:t>
            </a:r>
            <a:r>
              <a:rPr lang="pt-BR" sz="1400" spc="35" dirty="0" smtClean="0">
                <a:solidFill>
                  <a:srgbClr val="3C3C3B"/>
                </a:solidFill>
                <a:latin typeface="Arial"/>
                <a:cs typeface="Arial"/>
              </a:rPr>
              <a:t>por </a:t>
            </a:r>
            <a:r>
              <a:rPr lang="pt-BR" sz="1400" spc="20" dirty="0" smtClean="0">
                <a:solidFill>
                  <a:srgbClr val="3C3C3B"/>
                </a:solidFill>
                <a:latin typeface="Arial"/>
                <a:cs typeface="Arial"/>
              </a:rPr>
              <a:t>ano </a:t>
            </a:r>
            <a:r>
              <a:rPr lang="pt-BR" sz="1400" spc="10" dirty="0" smtClean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lang="pt-BR" sz="1400" spc="25" dirty="0" smtClean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lang="pt-BR" sz="1400" spc="15" dirty="0" smtClean="0">
                <a:solidFill>
                  <a:srgbClr val="3C3C3B"/>
                </a:solidFill>
                <a:latin typeface="Arial"/>
                <a:cs typeface="Arial"/>
              </a:rPr>
              <a:t>que </a:t>
            </a:r>
            <a:r>
              <a:rPr lang="pt-BR" sz="1400" spc="5" dirty="0" smtClean="0">
                <a:solidFill>
                  <a:srgbClr val="3C3C3B"/>
                </a:solidFill>
                <a:latin typeface="Arial"/>
                <a:cs typeface="Arial"/>
              </a:rPr>
              <a:t>exceder </a:t>
            </a:r>
            <a:r>
              <a:rPr lang="pt-BR" sz="1400" spc="-35" dirty="0" smtClean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lang="pt-BR" sz="1400" spc="-5" dirty="0" smtClean="0">
                <a:solidFill>
                  <a:srgbClr val="3C3C3B"/>
                </a:solidFill>
                <a:latin typeface="Arial"/>
                <a:cs typeface="Arial"/>
              </a:rPr>
              <a:t>15(M)/20(H) </a:t>
            </a:r>
            <a:r>
              <a:rPr lang="pt-BR" sz="1400" dirty="0" smtClean="0">
                <a:solidFill>
                  <a:srgbClr val="3C3C3B"/>
                </a:solidFill>
                <a:latin typeface="Arial"/>
                <a:cs typeface="Arial"/>
              </a:rPr>
              <a:t>anos </a:t>
            </a:r>
            <a:r>
              <a:rPr lang="pt-BR" sz="1400" spc="-10" dirty="0" smtClean="0">
                <a:solidFill>
                  <a:srgbClr val="3C3C3B"/>
                </a:solidFill>
                <a:latin typeface="Arial"/>
                <a:cs typeface="Arial"/>
              </a:rPr>
              <a:t>x </a:t>
            </a:r>
            <a:r>
              <a:rPr lang="pt-BR" sz="1400" spc="15" dirty="0" smtClean="0">
                <a:solidFill>
                  <a:srgbClr val="3C3C3B"/>
                </a:solidFill>
                <a:latin typeface="Arial"/>
                <a:cs typeface="Arial"/>
              </a:rPr>
              <a:t>média </a:t>
            </a:r>
            <a:r>
              <a:rPr lang="pt-BR" sz="1400" spc="10" dirty="0" smtClean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lang="pt-BR" sz="1400" spc="-30" dirty="0" smtClean="0">
                <a:solidFill>
                  <a:srgbClr val="3C3C3B"/>
                </a:solidFill>
                <a:latin typeface="Arial"/>
                <a:cs typeface="Arial"/>
              </a:rPr>
              <a:t>100% </a:t>
            </a:r>
            <a:r>
              <a:rPr lang="pt-BR" sz="1400" spc="10" dirty="0" smtClean="0">
                <a:solidFill>
                  <a:srgbClr val="3C3C3B"/>
                </a:solidFill>
                <a:latin typeface="Arial"/>
                <a:cs typeface="Arial"/>
              </a:rPr>
              <a:t>dos </a:t>
            </a:r>
            <a:r>
              <a:rPr lang="pt-BR" sz="1400" spc="-10" dirty="0" smtClean="0">
                <a:solidFill>
                  <a:srgbClr val="3C3C3B"/>
                </a:solidFill>
                <a:latin typeface="Arial"/>
                <a:cs typeface="Arial"/>
              </a:rPr>
              <a:t>salários </a:t>
            </a:r>
            <a:r>
              <a:rPr lang="pt-BR" sz="1400" spc="10" dirty="0" smtClean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lang="pt-BR" sz="1400" spc="-60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400" spc="25" dirty="0" smtClean="0">
                <a:solidFill>
                  <a:srgbClr val="3C3C3B"/>
                </a:solidFill>
                <a:latin typeface="Arial"/>
                <a:cs typeface="Arial"/>
              </a:rPr>
              <a:t>contribuição  </a:t>
            </a:r>
            <a:r>
              <a:rPr lang="pt-BR" sz="1400" dirty="0" smtClean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lang="pt-BR" sz="1400" spc="30" dirty="0" smtClean="0">
                <a:solidFill>
                  <a:srgbClr val="3C3C3B"/>
                </a:solidFill>
                <a:latin typeface="Arial"/>
                <a:cs typeface="Arial"/>
              </a:rPr>
              <a:t>julho </a:t>
            </a:r>
            <a:r>
              <a:rPr lang="pt-BR" sz="1400" spc="10" dirty="0" smtClean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lang="pt-BR" sz="1400" spc="-6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400" spc="-10" dirty="0" smtClean="0">
                <a:solidFill>
                  <a:srgbClr val="3C3C3B"/>
                </a:solidFill>
                <a:latin typeface="Arial"/>
                <a:cs typeface="Arial"/>
              </a:rPr>
              <a:t>1994.</a:t>
            </a:r>
          </a:p>
          <a:p>
            <a:pPr marL="184150" marR="297180" indent="-171450">
              <a:lnSpc>
                <a:spcPct val="1297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89535" algn="l"/>
              </a:tabLst>
            </a:pP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Professores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terão redução 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(bônus)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5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pontos, </a:t>
            </a:r>
            <a:r>
              <a:rPr lang="pt-BR" sz="1050" spc="55" dirty="0" smtClean="0">
                <a:solidFill>
                  <a:srgbClr val="3C3C3B"/>
                </a:solidFill>
                <a:latin typeface="Arial"/>
                <a:cs typeface="Arial"/>
              </a:rPr>
              <a:t>com </a:t>
            </a:r>
            <a:r>
              <a:rPr lang="pt-BR" sz="1050" spc="45" dirty="0" smtClean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lang="pt-BR" sz="1050" spc="30" dirty="0" smtClean="0">
                <a:solidFill>
                  <a:srgbClr val="3C3C3B"/>
                </a:solidFill>
                <a:latin typeface="Arial"/>
                <a:cs typeface="Arial"/>
              </a:rPr>
              <a:t>mínimo </a:t>
            </a:r>
            <a:r>
              <a:rPr lang="pt-BR" sz="1050" spc="35" dirty="0" smtClean="0">
                <a:solidFill>
                  <a:srgbClr val="3C3C3B"/>
                </a:solidFill>
                <a:latin typeface="Arial"/>
                <a:cs typeface="Arial"/>
              </a:rPr>
              <a:t>25/30 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anos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lang="pt-BR" sz="1050" spc="25" dirty="0" smtClean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(M/H): </a:t>
            </a:r>
            <a:r>
              <a:rPr lang="pt-BR" sz="1050" spc="-35" dirty="0" smtClean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soma </a:t>
            </a:r>
            <a:r>
              <a:rPr lang="pt-BR" sz="1050" spc="40" dirty="0" smtClean="0">
                <a:solidFill>
                  <a:srgbClr val="3C3C3B"/>
                </a:solidFill>
                <a:latin typeface="Arial"/>
                <a:cs typeface="Arial"/>
              </a:rPr>
              <a:t>do tempo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lang="pt-BR" sz="1050" spc="25" dirty="0" smtClean="0">
                <a:solidFill>
                  <a:srgbClr val="3C3C3B"/>
                </a:solidFill>
                <a:latin typeface="Arial"/>
                <a:cs typeface="Arial"/>
              </a:rPr>
              <a:t>contribuição  </a:t>
            </a:r>
            <a:r>
              <a:rPr lang="pt-BR" sz="1050" spc="55" dirty="0" smtClean="0">
                <a:solidFill>
                  <a:srgbClr val="3C3C3B"/>
                </a:solidFill>
                <a:latin typeface="Arial"/>
                <a:cs typeface="Arial"/>
              </a:rPr>
              <a:t>com </a:t>
            </a:r>
            <a:r>
              <a:rPr lang="pt-BR" sz="1050" spc="-35" dirty="0" smtClean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lang="pt-BR" sz="1050" spc="5" dirty="0" smtClean="0">
                <a:solidFill>
                  <a:srgbClr val="3C3C3B"/>
                </a:solidFill>
                <a:latin typeface="Arial"/>
                <a:cs typeface="Arial"/>
              </a:rPr>
              <a:t>idade </a:t>
            </a:r>
            <a:r>
              <a:rPr lang="pt-BR" sz="1050" spc="-30" dirty="0" smtClean="0">
                <a:solidFill>
                  <a:srgbClr val="3C3C3B"/>
                </a:solidFill>
                <a:latin typeface="Arial"/>
                <a:cs typeface="Arial"/>
              </a:rPr>
              <a:t>se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inicia </a:t>
            </a:r>
            <a:r>
              <a:rPr lang="pt-BR" sz="1050" spc="35" dirty="0" smtClean="0">
                <a:solidFill>
                  <a:srgbClr val="3C3C3B"/>
                </a:solidFill>
                <a:latin typeface="Arial"/>
                <a:cs typeface="Arial"/>
              </a:rPr>
              <a:t>em </a:t>
            </a:r>
            <a:r>
              <a:rPr lang="pt-BR" sz="1050" spc="-10" dirty="0" smtClean="0">
                <a:solidFill>
                  <a:srgbClr val="3C3C3B"/>
                </a:solidFill>
                <a:latin typeface="Arial"/>
                <a:cs typeface="Arial"/>
              </a:rPr>
              <a:t>2019, </a:t>
            </a:r>
            <a:r>
              <a:rPr lang="pt-BR" sz="1050" spc="55" dirty="0" smtClean="0">
                <a:solidFill>
                  <a:srgbClr val="3C3C3B"/>
                </a:solidFill>
                <a:latin typeface="Arial"/>
                <a:cs typeface="Arial"/>
              </a:rPr>
              <a:t>com </a:t>
            </a:r>
            <a:r>
              <a:rPr lang="pt-BR" sz="1050" spc="-20" dirty="0" smtClean="0">
                <a:solidFill>
                  <a:srgbClr val="3C3C3B"/>
                </a:solidFill>
                <a:latin typeface="Arial"/>
                <a:cs typeface="Arial"/>
              </a:rPr>
              <a:t>81 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para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mulheres 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lang="pt-BR" sz="1050" spc="-25" dirty="0" smtClean="0">
                <a:solidFill>
                  <a:srgbClr val="3C3C3B"/>
                </a:solidFill>
                <a:latin typeface="Arial"/>
                <a:cs typeface="Arial"/>
              </a:rPr>
              <a:t>91 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para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homens, 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que </a:t>
            </a:r>
            <a:r>
              <a:rPr lang="pt-BR" sz="1050" spc="30" dirty="0" smtClean="0">
                <a:solidFill>
                  <a:srgbClr val="3C3C3B"/>
                </a:solidFill>
                <a:latin typeface="Arial"/>
                <a:cs typeface="Arial"/>
              </a:rPr>
              <a:t>comprovem, </a:t>
            </a:r>
            <a:r>
              <a:rPr lang="pt-BR" sz="1050" spc="5" dirty="0" smtClean="0">
                <a:solidFill>
                  <a:srgbClr val="3C3C3B"/>
                </a:solidFill>
                <a:latin typeface="Arial"/>
                <a:cs typeface="Arial"/>
              </a:rPr>
              <a:t>exclusivamente, </a:t>
            </a:r>
            <a:r>
              <a:rPr lang="pt-BR" sz="1050" spc="40" dirty="0" smtClean="0">
                <a:solidFill>
                  <a:srgbClr val="3C3C3B"/>
                </a:solidFill>
                <a:latin typeface="Arial"/>
                <a:cs typeface="Arial"/>
              </a:rPr>
              <a:t>tempo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efetivo 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exercício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-20" dirty="0" smtClean="0">
                <a:solidFill>
                  <a:srgbClr val="3C3C3B"/>
                </a:solidFill>
                <a:latin typeface="Arial"/>
                <a:cs typeface="Arial"/>
              </a:rPr>
              <a:t>das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funções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magistério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na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educação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infantil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e </a:t>
            </a:r>
            <a:r>
              <a:rPr lang="pt-BR" sz="1050" spc="45" dirty="0" smtClean="0">
                <a:solidFill>
                  <a:srgbClr val="3C3C3B"/>
                </a:solidFill>
                <a:latin typeface="Arial"/>
                <a:cs typeface="Arial"/>
              </a:rPr>
              <a:t>no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ensino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fundamental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e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médio.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Os </a:t>
            </a:r>
            <a:r>
              <a:rPr lang="pt-BR" sz="1050" spc="30" dirty="0" smtClean="0">
                <a:solidFill>
                  <a:srgbClr val="3C3C3B"/>
                </a:solidFill>
                <a:latin typeface="Arial"/>
                <a:cs typeface="Arial"/>
              </a:rPr>
              <a:t>pontos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sobem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até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15" dirty="0" smtClean="0">
                <a:solidFill>
                  <a:srgbClr val="3C3C3B"/>
                </a:solidFill>
                <a:latin typeface="Arial"/>
                <a:cs typeface="Arial"/>
              </a:rPr>
              <a:t>atingir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92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pontos,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 para  professoras, e </a:t>
            </a:r>
            <a:r>
              <a:rPr lang="pt-BR" sz="1050" spc="10" dirty="0" smtClean="0">
                <a:solidFill>
                  <a:srgbClr val="3C3C3B"/>
                </a:solidFill>
                <a:latin typeface="Arial"/>
                <a:cs typeface="Arial"/>
              </a:rPr>
              <a:t>100 </a:t>
            </a:r>
            <a:r>
              <a:rPr lang="pt-BR" sz="1050" spc="20" dirty="0" smtClean="0">
                <a:solidFill>
                  <a:srgbClr val="3C3C3B"/>
                </a:solidFill>
                <a:latin typeface="Arial"/>
                <a:cs typeface="Arial"/>
              </a:rPr>
              <a:t>pontos, </a:t>
            </a:r>
            <a:r>
              <a:rPr lang="pt-BR" sz="1050" spc="-5" dirty="0" smtClean="0">
                <a:solidFill>
                  <a:srgbClr val="3C3C3B"/>
                </a:solidFill>
                <a:latin typeface="Arial"/>
                <a:cs typeface="Arial"/>
              </a:rPr>
              <a:t>para</a:t>
            </a:r>
            <a:r>
              <a:rPr lang="pt-BR" sz="1050" spc="-75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050" dirty="0" smtClean="0">
                <a:solidFill>
                  <a:srgbClr val="3C3C3B"/>
                </a:solidFill>
                <a:latin typeface="Arial"/>
                <a:cs typeface="Arial"/>
              </a:rPr>
              <a:t>professores.</a:t>
            </a:r>
            <a:endParaRPr lang="pt-BR" sz="1050" dirty="0">
              <a:latin typeface="Arial"/>
              <a:cs typeface="Arial"/>
            </a:endParaRPr>
          </a:p>
        </p:txBody>
      </p:sp>
      <p:sp>
        <p:nvSpPr>
          <p:cNvPr id="45" name="object 38">
            <a:extLst>
              <a:ext uri="{FF2B5EF4-FFF2-40B4-BE49-F238E27FC236}">
                <a16:creationId xmlns="" xmlns:a16="http://schemas.microsoft.com/office/drawing/2014/main" id="{F49E09BD-A9E6-0741-B2D8-C84A9B166452}"/>
              </a:ext>
            </a:extLst>
          </p:cNvPr>
          <p:cNvSpPr/>
          <p:nvPr/>
        </p:nvSpPr>
        <p:spPr>
          <a:xfrm>
            <a:off x="2261278" y="2854274"/>
            <a:ext cx="313690" cy="570230"/>
          </a:xfrm>
          <a:custGeom>
            <a:avLst/>
            <a:gdLst/>
            <a:ahLst/>
            <a:cxnLst/>
            <a:rect l="l" t="t" r="r" b="b"/>
            <a:pathLst>
              <a:path w="313689" h="570229">
                <a:moveTo>
                  <a:pt x="149997" y="324002"/>
                </a:moveTo>
                <a:lnTo>
                  <a:pt x="103490" y="324002"/>
                </a:lnTo>
                <a:lnTo>
                  <a:pt x="103490" y="546747"/>
                </a:lnTo>
                <a:lnTo>
                  <a:pt x="105195" y="555645"/>
                </a:lnTo>
                <a:lnTo>
                  <a:pt x="109846" y="562911"/>
                </a:lnTo>
                <a:lnTo>
                  <a:pt x="116745" y="567811"/>
                </a:lnTo>
                <a:lnTo>
                  <a:pt x="125194" y="569607"/>
                </a:lnTo>
                <a:lnTo>
                  <a:pt x="128293" y="569607"/>
                </a:lnTo>
                <a:lnTo>
                  <a:pt x="136742" y="567811"/>
                </a:lnTo>
                <a:lnTo>
                  <a:pt x="143641" y="562911"/>
                </a:lnTo>
                <a:lnTo>
                  <a:pt x="148292" y="555645"/>
                </a:lnTo>
                <a:lnTo>
                  <a:pt x="149997" y="546747"/>
                </a:lnTo>
                <a:lnTo>
                  <a:pt x="149997" y="324002"/>
                </a:lnTo>
                <a:close/>
              </a:path>
              <a:path w="313689" h="570229">
                <a:moveTo>
                  <a:pt x="207541" y="324002"/>
                </a:moveTo>
                <a:lnTo>
                  <a:pt x="161046" y="324002"/>
                </a:lnTo>
                <a:lnTo>
                  <a:pt x="161046" y="546747"/>
                </a:lnTo>
                <a:lnTo>
                  <a:pt x="162752" y="555645"/>
                </a:lnTo>
                <a:lnTo>
                  <a:pt x="167401" y="562911"/>
                </a:lnTo>
                <a:lnTo>
                  <a:pt x="174296" y="567811"/>
                </a:lnTo>
                <a:lnTo>
                  <a:pt x="182738" y="569607"/>
                </a:lnTo>
                <a:lnTo>
                  <a:pt x="185850" y="569607"/>
                </a:lnTo>
                <a:lnTo>
                  <a:pt x="194291" y="567811"/>
                </a:lnTo>
                <a:lnTo>
                  <a:pt x="201186" y="562911"/>
                </a:lnTo>
                <a:lnTo>
                  <a:pt x="205836" y="555645"/>
                </a:lnTo>
                <a:lnTo>
                  <a:pt x="207541" y="546747"/>
                </a:lnTo>
                <a:lnTo>
                  <a:pt x="207541" y="324002"/>
                </a:lnTo>
                <a:close/>
              </a:path>
              <a:path w="313689" h="570229">
                <a:moveTo>
                  <a:pt x="207821" y="63601"/>
                </a:moveTo>
                <a:lnTo>
                  <a:pt x="105319" y="63601"/>
                </a:lnTo>
                <a:lnTo>
                  <a:pt x="50607" y="324002"/>
                </a:lnTo>
                <a:lnTo>
                  <a:pt x="260437" y="324002"/>
                </a:lnTo>
                <a:lnTo>
                  <a:pt x="207821" y="63601"/>
                </a:lnTo>
                <a:close/>
              </a:path>
              <a:path w="313689" h="570229">
                <a:moveTo>
                  <a:pt x="213167" y="0"/>
                </a:moveTo>
                <a:lnTo>
                  <a:pt x="99985" y="0"/>
                </a:lnTo>
                <a:lnTo>
                  <a:pt x="78405" y="4195"/>
                </a:lnTo>
                <a:lnTo>
                  <a:pt x="47094" y="33073"/>
                </a:lnTo>
                <a:lnTo>
                  <a:pt x="188" y="240487"/>
                </a:lnTo>
                <a:lnTo>
                  <a:pt x="0" y="248696"/>
                </a:lnTo>
                <a:lnTo>
                  <a:pt x="2717" y="256085"/>
                </a:lnTo>
                <a:lnTo>
                  <a:pt x="7866" y="261861"/>
                </a:lnTo>
                <a:lnTo>
                  <a:pt x="14971" y="265226"/>
                </a:lnTo>
                <a:lnTo>
                  <a:pt x="22758" y="265424"/>
                </a:lnTo>
                <a:lnTo>
                  <a:pt x="29770" y="262561"/>
                </a:lnTo>
                <a:lnTo>
                  <a:pt x="35252" y="257138"/>
                </a:lnTo>
                <a:lnTo>
                  <a:pt x="38453" y="249656"/>
                </a:lnTo>
                <a:lnTo>
                  <a:pt x="78598" y="63601"/>
                </a:lnTo>
                <a:lnTo>
                  <a:pt x="274795" y="63601"/>
                </a:lnTo>
                <a:lnTo>
                  <a:pt x="272857" y="54622"/>
                </a:lnTo>
                <a:lnTo>
                  <a:pt x="266065" y="33068"/>
                </a:lnTo>
                <a:lnTo>
                  <a:pt x="252875" y="15738"/>
                </a:lnTo>
                <a:lnTo>
                  <a:pt x="234754" y="4194"/>
                </a:lnTo>
                <a:lnTo>
                  <a:pt x="213167" y="0"/>
                </a:lnTo>
                <a:close/>
              </a:path>
              <a:path w="313689" h="570229">
                <a:moveTo>
                  <a:pt x="274795" y="63601"/>
                </a:moveTo>
                <a:lnTo>
                  <a:pt x="234541" y="63601"/>
                </a:lnTo>
                <a:lnTo>
                  <a:pt x="274699" y="249656"/>
                </a:lnTo>
                <a:lnTo>
                  <a:pt x="277895" y="257138"/>
                </a:lnTo>
                <a:lnTo>
                  <a:pt x="283378" y="262561"/>
                </a:lnTo>
                <a:lnTo>
                  <a:pt x="290392" y="265424"/>
                </a:lnTo>
                <a:lnTo>
                  <a:pt x="298181" y="265226"/>
                </a:lnTo>
                <a:lnTo>
                  <a:pt x="305286" y="261861"/>
                </a:lnTo>
                <a:lnTo>
                  <a:pt x="310435" y="256085"/>
                </a:lnTo>
                <a:lnTo>
                  <a:pt x="313153" y="248696"/>
                </a:lnTo>
                <a:lnTo>
                  <a:pt x="312964" y="240487"/>
                </a:lnTo>
                <a:lnTo>
                  <a:pt x="274795" y="63601"/>
                </a:lnTo>
                <a:close/>
              </a:path>
            </a:pathLst>
          </a:custGeom>
          <a:solidFill>
            <a:srgbClr val="ED3F7E"/>
          </a:solidFill>
        </p:spPr>
        <p:txBody>
          <a:bodyPr wrap="square" lIns="0" tIns="0" rIns="0" bIns="0" rtlCol="0"/>
          <a:lstStyle/>
          <a:p>
            <a:endParaRPr>
              <a:solidFill>
                <a:srgbClr val="ED3F7E"/>
              </a:solidFill>
            </a:endParaRPr>
          </a:p>
        </p:txBody>
      </p:sp>
      <p:sp>
        <p:nvSpPr>
          <p:cNvPr id="46" name="object 40">
            <a:extLst>
              <a:ext uri="{FF2B5EF4-FFF2-40B4-BE49-F238E27FC236}">
                <a16:creationId xmlns="" xmlns:a16="http://schemas.microsoft.com/office/drawing/2014/main" id="{87018537-EA5F-F849-B29C-1A154D473E74}"/>
              </a:ext>
            </a:extLst>
          </p:cNvPr>
          <p:cNvSpPr txBox="1"/>
          <p:nvPr/>
        </p:nvSpPr>
        <p:spPr>
          <a:xfrm>
            <a:off x="2104571" y="3567387"/>
            <a:ext cx="63690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60" dirty="0">
                <a:solidFill>
                  <a:srgbClr val="ED3F7E"/>
                </a:solidFill>
                <a:latin typeface="Arial"/>
                <a:cs typeface="Arial"/>
              </a:rPr>
              <a:t>30</a:t>
            </a:r>
            <a:r>
              <a:rPr sz="1300" spc="-95" dirty="0">
                <a:solidFill>
                  <a:srgbClr val="ED3F7E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ED3F7E"/>
                </a:solidFill>
                <a:latin typeface="Arial"/>
                <a:cs typeface="Arial"/>
              </a:rPr>
              <a:t>anos</a:t>
            </a:r>
            <a:endParaRPr sz="1300" dirty="0">
              <a:solidFill>
                <a:srgbClr val="ED3F7E"/>
              </a:solidFill>
              <a:latin typeface="Arial"/>
              <a:cs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BC8A824F-456E-B64D-993D-8C875F8C15E2}"/>
              </a:ext>
            </a:extLst>
          </p:cNvPr>
          <p:cNvSpPr/>
          <p:nvPr/>
        </p:nvSpPr>
        <p:spPr>
          <a:xfrm>
            <a:off x="2374509" y="2741421"/>
            <a:ext cx="103708" cy="101423"/>
          </a:xfrm>
          <a:prstGeom prst="ellipse">
            <a:avLst/>
          </a:prstGeom>
          <a:solidFill>
            <a:srgbClr val="ED3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object 36">
            <a:extLst>
              <a:ext uri="{FF2B5EF4-FFF2-40B4-BE49-F238E27FC236}">
                <a16:creationId xmlns="" xmlns:a16="http://schemas.microsoft.com/office/drawing/2014/main" id="{7F0A488B-9B8F-A14D-9B5D-C27C8DB337A6}"/>
              </a:ext>
            </a:extLst>
          </p:cNvPr>
          <p:cNvSpPr/>
          <p:nvPr/>
        </p:nvSpPr>
        <p:spPr>
          <a:xfrm>
            <a:off x="1195936" y="2854262"/>
            <a:ext cx="234315" cy="569595"/>
          </a:xfrm>
          <a:custGeom>
            <a:avLst/>
            <a:gdLst/>
            <a:ahLst/>
            <a:cxnLst/>
            <a:rect l="l" t="t" r="r" b="b"/>
            <a:pathLst>
              <a:path w="234314" h="569595">
                <a:moveTo>
                  <a:pt x="183794" y="63601"/>
                </a:moveTo>
                <a:lnTo>
                  <a:pt x="50088" y="63601"/>
                </a:lnTo>
                <a:lnTo>
                  <a:pt x="50091" y="538124"/>
                </a:lnTo>
                <a:lnTo>
                  <a:pt x="52444" y="550376"/>
                </a:lnTo>
                <a:lnTo>
                  <a:pt x="58851" y="560379"/>
                </a:lnTo>
                <a:lnTo>
                  <a:pt x="68346" y="567122"/>
                </a:lnTo>
                <a:lnTo>
                  <a:pt x="79959" y="569595"/>
                </a:lnTo>
                <a:lnTo>
                  <a:pt x="91593" y="567118"/>
                </a:lnTo>
                <a:lnTo>
                  <a:pt x="101092" y="560368"/>
                </a:lnTo>
                <a:lnTo>
                  <a:pt x="107494" y="550360"/>
                </a:lnTo>
                <a:lnTo>
                  <a:pt x="109839" y="538124"/>
                </a:lnTo>
                <a:lnTo>
                  <a:pt x="109842" y="268643"/>
                </a:lnTo>
                <a:lnTo>
                  <a:pt x="183794" y="268643"/>
                </a:lnTo>
                <a:lnTo>
                  <a:pt x="183794" y="63601"/>
                </a:lnTo>
                <a:close/>
              </a:path>
              <a:path w="234314" h="569595">
                <a:moveTo>
                  <a:pt x="183794" y="268643"/>
                </a:moveTo>
                <a:lnTo>
                  <a:pt x="124040" y="268643"/>
                </a:lnTo>
                <a:lnTo>
                  <a:pt x="124040" y="538124"/>
                </a:lnTo>
                <a:lnTo>
                  <a:pt x="126390" y="550376"/>
                </a:lnTo>
                <a:lnTo>
                  <a:pt x="132794" y="560379"/>
                </a:lnTo>
                <a:lnTo>
                  <a:pt x="142289" y="567122"/>
                </a:lnTo>
                <a:lnTo>
                  <a:pt x="153911" y="569595"/>
                </a:lnTo>
                <a:lnTo>
                  <a:pt x="165543" y="567118"/>
                </a:lnTo>
                <a:lnTo>
                  <a:pt x="175043" y="560368"/>
                </a:lnTo>
                <a:lnTo>
                  <a:pt x="181447" y="550360"/>
                </a:lnTo>
                <a:lnTo>
                  <a:pt x="183794" y="538124"/>
                </a:lnTo>
                <a:lnTo>
                  <a:pt x="183794" y="268643"/>
                </a:lnTo>
                <a:close/>
              </a:path>
              <a:path w="234314" h="569595">
                <a:moveTo>
                  <a:pt x="233883" y="58089"/>
                </a:moveTo>
                <a:lnTo>
                  <a:pt x="0" y="58089"/>
                </a:lnTo>
                <a:lnTo>
                  <a:pt x="0" y="253479"/>
                </a:lnTo>
                <a:lnTo>
                  <a:pt x="1542" y="261519"/>
                </a:lnTo>
                <a:lnTo>
                  <a:pt x="5746" y="268087"/>
                </a:lnTo>
                <a:lnTo>
                  <a:pt x="11980" y="272517"/>
                </a:lnTo>
                <a:lnTo>
                  <a:pt x="19608" y="274142"/>
                </a:lnTo>
                <a:lnTo>
                  <a:pt x="27244" y="272517"/>
                </a:lnTo>
                <a:lnTo>
                  <a:pt x="33481" y="268087"/>
                </a:lnTo>
                <a:lnTo>
                  <a:pt x="37687" y="261519"/>
                </a:lnTo>
                <a:lnTo>
                  <a:pt x="39230" y="253479"/>
                </a:lnTo>
                <a:lnTo>
                  <a:pt x="39230" y="63601"/>
                </a:lnTo>
                <a:lnTo>
                  <a:pt x="233883" y="63601"/>
                </a:lnTo>
                <a:lnTo>
                  <a:pt x="233883" y="58089"/>
                </a:lnTo>
                <a:close/>
              </a:path>
              <a:path w="234314" h="569595">
                <a:moveTo>
                  <a:pt x="233883" y="63601"/>
                </a:moveTo>
                <a:lnTo>
                  <a:pt x="194652" y="63601"/>
                </a:lnTo>
                <a:lnTo>
                  <a:pt x="194652" y="253479"/>
                </a:lnTo>
                <a:lnTo>
                  <a:pt x="196193" y="261519"/>
                </a:lnTo>
                <a:lnTo>
                  <a:pt x="200394" y="268087"/>
                </a:lnTo>
                <a:lnTo>
                  <a:pt x="206627" y="272517"/>
                </a:lnTo>
                <a:lnTo>
                  <a:pt x="214261" y="274142"/>
                </a:lnTo>
                <a:lnTo>
                  <a:pt x="221897" y="272517"/>
                </a:lnTo>
                <a:lnTo>
                  <a:pt x="228134" y="268087"/>
                </a:lnTo>
                <a:lnTo>
                  <a:pt x="232340" y="261519"/>
                </a:lnTo>
                <a:lnTo>
                  <a:pt x="233883" y="253479"/>
                </a:lnTo>
                <a:lnTo>
                  <a:pt x="233883" y="63601"/>
                </a:lnTo>
                <a:close/>
              </a:path>
              <a:path w="234314" h="569595">
                <a:moveTo>
                  <a:pt x="173532" y="0"/>
                </a:moveTo>
                <a:lnTo>
                  <a:pt x="60350" y="0"/>
                </a:lnTo>
                <a:lnTo>
                  <a:pt x="38014" y="4500"/>
                </a:lnTo>
                <a:lnTo>
                  <a:pt x="19457" y="16843"/>
                </a:lnTo>
                <a:lnTo>
                  <a:pt x="6324" y="35286"/>
                </a:lnTo>
                <a:lnTo>
                  <a:pt x="253" y="58089"/>
                </a:lnTo>
                <a:lnTo>
                  <a:pt x="233629" y="58089"/>
                </a:lnTo>
                <a:lnTo>
                  <a:pt x="227559" y="35286"/>
                </a:lnTo>
                <a:lnTo>
                  <a:pt x="214425" y="16843"/>
                </a:lnTo>
                <a:lnTo>
                  <a:pt x="195869" y="4500"/>
                </a:lnTo>
                <a:lnTo>
                  <a:pt x="173532" y="0"/>
                </a:lnTo>
                <a:close/>
              </a:path>
            </a:pathLst>
          </a:custGeom>
          <a:solidFill>
            <a:srgbClr val="0B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9">
            <a:extLst>
              <a:ext uri="{FF2B5EF4-FFF2-40B4-BE49-F238E27FC236}">
                <a16:creationId xmlns="" xmlns:a16="http://schemas.microsoft.com/office/drawing/2014/main" id="{99926567-D2E9-E748-8A87-DF15BB4F59C6}"/>
              </a:ext>
            </a:extLst>
          </p:cNvPr>
          <p:cNvSpPr txBox="1"/>
          <p:nvPr/>
        </p:nvSpPr>
        <p:spPr>
          <a:xfrm>
            <a:off x="999622" y="3567387"/>
            <a:ext cx="62674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20" dirty="0">
                <a:solidFill>
                  <a:srgbClr val="0B64FF"/>
                </a:solidFill>
                <a:latin typeface="Arial"/>
                <a:cs typeface="Arial"/>
              </a:rPr>
              <a:t>35</a:t>
            </a:r>
            <a:r>
              <a:rPr sz="1300" spc="-95" dirty="0">
                <a:solidFill>
                  <a:srgbClr val="0B64FF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0B64FF"/>
                </a:solidFill>
                <a:latin typeface="Arial"/>
                <a:cs typeface="Arial"/>
              </a:rPr>
              <a:t>anos</a:t>
            </a:r>
            <a:endParaRPr sz="1300" dirty="0">
              <a:solidFill>
                <a:srgbClr val="0B64FF"/>
              </a:solidFill>
              <a:latin typeface="Arial"/>
              <a:cs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EF60172F-12A6-C74A-AC30-E27EF3D1BEB6}"/>
              </a:ext>
            </a:extLst>
          </p:cNvPr>
          <p:cNvSpPr/>
          <p:nvPr/>
        </p:nvSpPr>
        <p:spPr>
          <a:xfrm>
            <a:off x="1259639" y="2737269"/>
            <a:ext cx="103708" cy="101423"/>
          </a:xfrm>
          <a:prstGeom prst="ellipse">
            <a:avLst/>
          </a:prstGeom>
          <a:solidFill>
            <a:srgbClr val="0B6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279006"/>
            <a:ext cx="7642859" cy="981075"/>
          </a:xfrm>
          <a:custGeom>
            <a:avLst/>
            <a:gdLst/>
            <a:ahLst/>
            <a:cxnLst/>
            <a:rect l="l" t="t" r="r" b="b"/>
            <a:pathLst>
              <a:path w="7642859" h="981075">
                <a:moveTo>
                  <a:pt x="0" y="980998"/>
                </a:moveTo>
                <a:lnTo>
                  <a:pt x="7642796" y="980998"/>
                </a:lnTo>
                <a:lnTo>
                  <a:pt x="7642796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57200" y="414497"/>
            <a:ext cx="7642859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14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Regra de transição RGPS</a:t>
            </a:r>
          </a:p>
          <a:p>
            <a:pPr marL="298450">
              <a:lnSpc>
                <a:spcPct val="100000"/>
              </a:lnSpc>
              <a:spcBef>
                <a:spcPts val="15"/>
              </a:spcBef>
            </a:pPr>
            <a:r>
              <a:rPr sz="2400" kern="1200" dirty="0" err="1">
                <a:solidFill>
                  <a:schemeClr val="bg1"/>
                </a:solidFill>
                <a:latin typeface="Raleway"/>
                <a:ea typeface="+mn-ea"/>
                <a:cs typeface="+mn-cs"/>
              </a:rPr>
              <a:t>Aposentadoria</a:t>
            </a: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 por Tempo de Contribuição - 2</a:t>
            </a:r>
          </a:p>
        </p:txBody>
      </p:sp>
      <p:sp>
        <p:nvSpPr>
          <p:cNvPr id="32" name="object 32"/>
          <p:cNvSpPr/>
          <p:nvPr/>
        </p:nvSpPr>
        <p:spPr>
          <a:xfrm>
            <a:off x="456743" y="1224341"/>
            <a:ext cx="6080480" cy="445709"/>
          </a:xfrm>
          <a:custGeom>
            <a:avLst/>
            <a:gdLst/>
            <a:ahLst/>
            <a:cxnLst/>
            <a:rect l="l" t="t" r="r" b="b"/>
            <a:pathLst>
              <a:path w="3774440" h="648335">
                <a:moveTo>
                  <a:pt x="0" y="647992"/>
                </a:moveTo>
                <a:lnTo>
                  <a:pt x="3773995" y="647992"/>
                </a:lnTo>
                <a:lnTo>
                  <a:pt x="3773995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200" y="1848536"/>
            <a:ext cx="2219325" cy="2349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2136" y="2804148"/>
            <a:ext cx="234315" cy="569595"/>
          </a:xfrm>
          <a:custGeom>
            <a:avLst/>
            <a:gdLst/>
            <a:ahLst/>
            <a:cxnLst/>
            <a:rect l="l" t="t" r="r" b="b"/>
            <a:pathLst>
              <a:path w="234314" h="569595">
                <a:moveTo>
                  <a:pt x="183794" y="63601"/>
                </a:moveTo>
                <a:lnTo>
                  <a:pt x="50088" y="63601"/>
                </a:lnTo>
                <a:lnTo>
                  <a:pt x="50091" y="538124"/>
                </a:lnTo>
                <a:lnTo>
                  <a:pt x="52444" y="550376"/>
                </a:lnTo>
                <a:lnTo>
                  <a:pt x="58851" y="560379"/>
                </a:lnTo>
                <a:lnTo>
                  <a:pt x="68346" y="567122"/>
                </a:lnTo>
                <a:lnTo>
                  <a:pt x="79959" y="569595"/>
                </a:lnTo>
                <a:lnTo>
                  <a:pt x="91593" y="567118"/>
                </a:lnTo>
                <a:lnTo>
                  <a:pt x="101092" y="560368"/>
                </a:lnTo>
                <a:lnTo>
                  <a:pt x="107494" y="550360"/>
                </a:lnTo>
                <a:lnTo>
                  <a:pt x="109839" y="538124"/>
                </a:lnTo>
                <a:lnTo>
                  <a:pt x="109842" y="268643"/>
                </a:lnTo>
                <a:lnTo>
                  <a:pt x="183794" y="268643"/>
                </a:lnTo>
                <a:lnTo>
                  <a:pt x="183794" y="63601"/>
                </a:lnTo>
                <a:close/>
              </a:path>
              <a:path w="234314" h="569595">
                <a:moveTo>
                  <a:pt x="183794" y="268643"/>
                </a:moveTo>
                <a:lnTo>
                  <a:pt x="124040" y="268643"/>
                </a:lnTo>
                <a:lnTo>
                  <a:pt x="124040" y="538124"/>
                </a:lnTo>
                <a:lnTo>
                  <a:pt x="126390" y="550376"/>
                </a:lnTo>
                <a:lnTo>
                  <a:pt x="132794" y="560379"/>
                </a:lnTo>
                <a:lnTo>
                  <a:pt x="142289" y="567122"/>
                </a:lnTo>
                <a:lnTo>
                  <a:pt x="153911" y="569595"/>
                </a:lnTo>
                <a:lnTo>
                  <a:pt x="165543" y="567118"/>
                </a:lnTo>
                <a:lnTo>
                  <a:pt x="175043" y="560368"/>
                </a:lnTo>
                <a:lnTo>
                  <a:pt x="181447" y="550360"/>
                </a:lnTo>
                <a:lnTo>
                  <a:pt x="183794" y="538124"/>
                </a:lnTo>
                <a:lnTo>
                  <a:pt x="183794" y="268643"/>
                </a:lnTo>
                <a:close/>
              </a:path>
              <a:path w="234314" h="569595">
                <a:moveTo>
                  <a:pt x="233883" y="58089"/>
                </a:moveTo>
                <a:lnTo>
                  <a:pt x="0" y="58089"/>
                </a:lnTo>
                <a:lnTo>
                  <a:pt x="0" y="253479"/>
                </a:lnTo>
                <a:lnTo>
                  <a:pt x="1542" y="261519"/>
                </a:lnTo>
                <a:lnTo>
                  <a:pt x="5746" y="268087"/>
                </a:lnTo>
                <a:lnTo>
                  <a:pt x="11980" y="272517"/>
                </a:lnTo>
                <a:lnTo>
                  <a:pt x="19608" y="274142"/>
                </a:lnTo>
                <a:lnTo>
                  <a:pt x="27244" y="272517"/>
                </a:lnTo>
                <a:lnTo>
                  <a:pt x="33481" y="268087"/>
                </a:lnTo>
                <a:lnTo>
                  <a:pt x="37687" y="261519"/>
                </a:lnTo>
                <a:lnTo>
                  <a:pt x="39230" y="253479"/>
                </a:lnTo>
                <a:lnTo>
                  <a:pt x="39230" y="63601"/>
                </a:lnTo>
                <a:lnTo>
                  <a:pt x="233883" y="63601"/>
                </a:lnTo>
                <a:lnTo>
                  <a:pt x="233883" y="58089"/>
                </a:lnTo>
                <a:close/>
              </a:path>
              <a:path w="234314" h="569595">
                <a:moveTo>
                  <a:pt x="233883" y="63601"/>
                </a:moveTo>
                <a:lnTo>
                  <a:pt x="194652" y="63601"/>
                </a:lnTo>
                <a:lnTo>
                  <a:pt x="194652" y="253479"/>
                </a:lnTo>
                <a:lnTo>
                  <a:pt x="196193" y="261519"/>
                </a:lnTo>
                <a:lnTo>
                  <a:pt x="200394" y="268087"/>
                </a:lnTo>
                <a:lnTo>
                  <a:pt x="206627" y="272517"/>
                </a:lnTo>
                <a:lnTo>
                  <a:pt x="214261" y="274142"/>
                </a:lnTo>
                <a:lnTo>
                  <a:pt x="221897" y="272517"/>
                </a:lnTo>
                <a:lnTo>
                  <a:pt x="228134" y="268087"/>
                </a:lnTo>
                <a:lnTo>
                  <a:pt x="232340" y="261519"/>
                </a:lnTo>
                <a:lnTo>
                  <a:pt x="233883" y="253479"/>
                </a:lnTo>
                <a:lnTo>
                  <a:pt x="233883" y="63601"/>
                </a:lnTo>
                <a:close/>
              </a:path>
              <a:path w="234314" h="569595">
                <a:moveTo>
                  <a:pt x="173532" y="0"/>
                </a:moveTo>
                <a:lnTo>
                  <a:pt x="60350" y="0"/>
                </a:lnTo>
                <a:lnTo>
                  <a:pt x="38014" y="4500"/>
                </a:lnTo>
                <a:lnTo>
                  <a:pt x="19457" y="16843"/>
                </a:lnTo>
                <a:lnTo>
                  <a:pt x="6324" y="35286"/>
                </a:lnTo>
                <a:lnTo>
                  <a:pt x="253" y="58089"/>
                </a:lnTo>
                <a:lnTo>
                  <a:pt x="233629" y="58089"/>
                </a:lnTo>
                <a:lnTo>
                  <a:pt x="227559" y="35286"/>
                </a:lnTo>
                <a:lnTo>
                  <a:pt x="214425" y="16843"/>
                </a:lnTo>
                <a:lnTo>
                  <a:pt x="195869" y="4500"/>
                </a:lnTo>
                <a:lnTo>
                  <a:pt x="173532" y="0"/>
                </a:lnTo>
                <a:close/>
              </a:path>
            </a:pathLst>
          </a:custGeom>
          <a:solidFill>
            <a:srgbClr val="0B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37478" y="2804160"/>
            <a:ext cx="313690" cy="570230"/>
          </a:xfrm>
          <a:custGeom>
            <a:avLst/>
            <a:gdLst/>
            <a:ahLst/>
            <a:cxnLst/>
            <a:rect l="l" t="t" r="r" b="b"/>
            <a:pathLst>
              <a:path w="313689" h="570229">
                <a:moveTo>
                  <a:pt x="149997" y="324002"/>
                </a:moveTo>
                <a:lnTo>
                  <a:pt x="103490" y="324002"/>
                </a:lnTo>
                <a:lnTo>
                  <a:pt x="103490" y="546747"/>
                </a:lnTo>
                <a:lnTo>
                  <a:pt x="105195" y="555645"/>
                </a:lnTo>
                <a:lnTo>
                  <a:pt x="109846" y="562911"/>
                </a:lnTo>
                <a:lnTo>
                  <a:pt x="116745" y="567811"/>
                </a:lnTo>
                <a:lnTo>
                  <a:pt x="125194" y="569607"/>
                </a:lnTo>
                <a:lnTo>
                  <a:pt x="128293" y="569607"/>
                </a:lnTo>
                <a:lnTo>
                  <a:pt x="136742" y="567811"/>
                </a:lnTo>
                <a:lnTo>
                  <a:pt x="143641" y="562911"/>
                </a:lnTo>
                <a:lnTo>
                  <a:pt x="148292" y="555645"/>
                </a:lnTo>
                <a:lnTo>
                  <a:pt x="149997" y="546747"/>
                </a:lnTo>
                <a:lnTo>
                  <a:pt x="149997" y="324002"/>
                </a:lnTo>
                <a:close/>
              </a:path>
              <a:path w="313689" h="570229">
                <a:moveTo>
                  <a:pt x="207541" y="324002"/>
                </a:moveTo>
                <a:lnTo>
                  <a:pt x="161046" y="324002"/>
                </a:lnTo>
                <a:lnTo>
                  <a:pt x="161046" y="546747"/>
                </a:lnTo>
                <a:lnTo>
                  <a:pt x="162752" y="555645"/>
                </a:lnTo>
                <a:lnTo>
                  <a:pt x="167401" y="562911"/>
                </a:lnTo>
                <a:lnTo>
                  <a:pt x="174296" y="567811"/>
                </a:lnTo>
                <a:lnTo>
                  <a:pt x="182738" y="569607"/>
                </a:lnTo>
                <a:lnTo>
                  <a:pt x="185850" y="569607"/>
                </a:lnTo>
                <a:lnTo>
                  <a:pt x="194291" y="567811"/>
                </a:lnTo>
                <a:lnTo>
                  <a:pt x="201186" y="562911"/>
                </a:lnTo>
                <a:lnTo>
                  <a:pt x="205836" y="555645"/>
                </a:lnTo>
                <a:lnTo>
                  <a:pt x="207541" y="546747"/>
                </a:lnTo>
                <a:lnTo>
                  <a:pt x="207541" y="324002"/>
                </a:lnTo>
                <a:close/>
              </a:path>
              <a:path w="313689" h="570229">
                <a:moveTo>
                  <a:pt x="207821" y="63601"/>
                </a:moveTo>
                <a:lnTo>
                  <a:pt x="105319" y="63601"/>
                </a:lnTo>
                <a:lnTo>
                  <a:pt x="50607" y="324002"/>
                </a:lnTo>
                <a:lnTo>
                  <a:pt x="260437" y="324002"/>
                </a:lnTo>
                <a:lnTo>
                  <a:pt x="207821" y="63601"/>
                </a:lnTo>
                <a:close/>
              </a:path>
              <a:path w="313689" h="570229">
                <a:moveTo>
                  <a:pt x="213167" y="0"/>
                </a:moveTo>
                <a:lnTo>
                  <a:pt x="99985" y="0"/>
                </a:lnTo>
                <a:lnTo>
                  <a:pt x="78405" y="4195"/>
                </a:lnTo>
                <a:lnTo>
                  <a:pt x="47094" y="33073"/>
                </a:lnTo>
                <a:lnTo>
                  <a:pt x="188" y="240487"/>
                </a:lnTo>
                <a:lnTo>
                  <a:pt x="0" y="248696"/>
                </a:lnTo>
                <a:lnTo>
                  <a:pt x="2717" y="256085"/>
                </a:lnTo>
                <a:lnTo>
                  <a:pt x="7866" y="261861"/>
                </a:lnTo>
                <a:lnTo>
                  <a:pt x="14971" y="265226"/>
                </a:lnTo>
                <a:lnTo>
                  <a:pt x="22758" y="265424"/>
                </a:lnTo>
                <a:lnTo>
                  <a:pt x="29770" y="262561"/>
                </a:lnTo>
                <a:lnTo>
                  <a:pt x="35252" y="257138"/>
                </a:lnTo>
                <a:lnTo>
                  <a:pt x="38453" y="249656"/>
                </a:lnTo>
                <a:lnTo>
                  <a:pt x="78598" y="63601"/>
                </a:lnTo>
                <a:lnTo>
                  <a:pt x="274795" y="63601"/>
                </a:lnTo>
                <a:lnTo>
                  <a:pt x="272857" y="54622"/>
                </a:lnTo>
                <a:lnTo>
                  <a:pt x="266065" y="33068"/>
                </a:lnTo>
                <a:lnTo>
                  <a:pt x="252875" y="15738"/>
                </a:lnTo>
                <a:lnTo>
                  <a:pt x="234754" y="4194"/>
                </a:lnTo>
                <a:lnTo>
                  <a:pt x="213167" y="0"/>
                </a:lnTo>
                <a:close/>
              </a:path>
              <a:path w="313689" h="570229">
                <a:moveTo>
                  <a:pt x="274795" y="63601"/>
                </a:moveTo>
                <a:lnTo>
                  <a:pt x="234541" y="63601"/>
                </a:lnTo>
                <a:lnTo>
                  <a:pt x="274699" y="249656"/>
                </a:lnTo>
                <a:lnTo>
                  <a:pt x="277895" y="257138"/>
                </a:lnTo>
                <a:lnTo>
                  <a:pt x="283378" y="262561"/>
                </a:lnTo>
                <a:lnTo>
                  <a:pt x="290392" y="265424"/>
                </a:lnTo>
                <a:lnTo>
                  <a:pt x="298181" y="265226"/>
                </a:lnTo>
                <a:lnTo>
                  <a:pt x="305286" y="261861"/>
                </a:lnTo>
                <a:lnTo>
                  <a:pt x="310435" y="256085"/>
                </a:lnTo>
                <a:lnTo>
                  <a:pt x="313153" y="248696"/>
                </a:lnTo>
                <a:lnTo>
                  <a:pt x="312964" y="240487"/>
                </a:lnTo>
                <a:lnTo>
                  <a:pt x="274795" y="63601"/>
                </a:lnTo>
                <a:close/>
              </a:path>
            </a:pathLst>
          </a:custGeom>
          <a:solidFill>
            <a:srgbClr val="ED3F7E"/>
          </a:solidFill>
        </p:spPr>
        <p:txBody>
          <a:bodyPr wrap="square" lIns="0" tIns="0" rIns="0" bIns="0" rtlCol="0"/>
          <a:lstStyle/>
          <a:p>
            <a:endParaRPr>
              <a:solidFill>
                <a:srgbClr val="ED3F7E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5822" y="3517273"/>
            <a:ext cx="62674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20" dirty="0">
                <a:solidFill>
                  <a:srgbClr val="0B64FF"/>
                </a:solidFill>
                <a:latin typeface="Arial"/>
                <a:cs typeface="Arial"/>
              </a:rPr>
              <a:t>35</a:t>
            </a:r>
            <a:r>
              <a:rPr sz="1300" spc="-95" dirty="0">
                <a:solidFill>
                  <a:srgbClr val="0B64FF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0B64FF"/>
                </a:solidFill>
                <a:latin typeface="Arial"/>
                <a:cs typeface="Arial"/>
              </a:rPr>
              <a:t>anos</a:t>
            </a:r>
            <a:endParaRPr sz="1300" dirty="0">
              <a:solidFill>
                <a:srgbClr val="0B64FF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80771" y="3517273"/>
            <a:ext cx="63690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60" dirty="0">
                <a:solidFill>
                  <a:srgbClr val="ED3F7E"/>
                </a:solidFill>
                <a:latin typeface="Arial"/>
                <a:cs typeface="Arial"/>
              </a:rPr>
              <a:t>30</a:t>
            </a:r>
            <a:r>
              <a:rPr sz="1300" spc="-95" dirty="0">
                <a:solidFill>
                  <a:srgbClr val="ED3F7E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ED3F7E"/>
                </a:solidFill>
                <a:latin typeface="Arial"/>
                <a:cs typeface="Arial"/>
              </a:rPr>
              <a:t>anos</a:t>
            </a:r>
            <a:endParaRPr sz="1300" dirty="0">
              <a:solidFill>
                <a:srgbClr val="ED3F7E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2000" y="4641850"/>
            <a:ext cx="7619999" cy="1210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118745" indent="-171450">
              <a:lnSpc>
                <a:spcPct val="1297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89535" algn="l"/>
              </a:tabLst>
            </a:pPr>
            <a:r>
              <a:rPr sz="1400" b="1" spc="-20" dirty="0">
                <a:solidFill>
                  <a:srgbClr val="3C3C3B"/>
                </a:solidFill>
                <a:latin typeface="Arial"/>
                <a:cs typeface="Arial"/>
              </a:rPr>
              <a:t>Regra </a:t>
            </a:r>
            <a:r>
              <a:rPr sz="1400" b="1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400" b="1" spc="25" dirty="0">
                <a:solidFill>
                  <a:srgbClr val="3C3C3B"/>
                </a:solidFill>
                <a:latin typeface="Arial"/>
                <a:cs typeface="Arial"/>
              </a:rPr>
              <a:t>cálculo: </a:t>
            </a:r>
            <a:r>
              <a:rPr sz="1400" spc="-20" dirty="0">
                <a:solidFill>
                  <a:srgbClr val="3C3C3B"/>
                </a:solidFill>
                <a:latin typeface="Arial"/>
                <a:cs typeface="Arial"/>
              </a:rPr>
              <a:t>60% </a:t>
            </a:r>
            <a:r>
              <a:rPr sz="1400" spc="90" dirty="0">
                <a:solidFill>
                  <a:srgbClr val="3C3C3B"/>
                </a:solidFill>
                <a:latin typeface="Arial"/>
                <a:cs typeface="Arial"/>
              </a:rPr>
              <a:t>+ </a:t>
            </a:r>
            <a:r>
              <a:rPr sz="1400" spc="-70" dirty="0">
                <a:solidFill>
                  <a:srgbClr val="3C3C3B"/>
                </a:solidFill>
                <a:latin typeface="Arial"/>
                <a:cs typeface="Arial"/>
              </a:rPr>
              <a:t>2% </a:t>
            </a:r>
            <a:r>
              <a:rPr sz="1400" spc="35" dirty="0">
                <a:solidFill>
                  <a:srgbClr val="3C3C3B"/>
                </a:solidFill>
                <a:latin typeface="Arial"/>
                <a:cs typeface="Arial"/>
              </a:rPr>
              <a:t>por </a:t>
            </a:r>
            <a:r>
              <a:rPr sz="1400" spc="20" dirty="0">
                <a:solidFill>
                  <a:srgbClr val="3C3C3B"/>
                </a:solidFill>
                <a:latin typeface="Arial"/>
                <a:cs typeface="Arial"/>
              </a:rPr>
              <a:t>ano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sz="1400" spc="15" dirty="0">
                <a:solidFill>
                  <a:srgbClr val="3C3C3B"/>
                </a:solidFill>
                <a:latin typeface="Arial"/>
                <a:cs typeface="Arial"/>
              </a:rPr>
              <a:t>que </a:t>
            </a:r>
            <a:r>
              <a:rPr sz="1400" spc="5" dirty="0">
                <a:solidFill>
                  <a:srgbClr val="3C3C3B"/>
                </a:solidFill>
                <a:latin typeface="Arial"/>
                <a:cs typeface="Arial"/>
              </a:rPr>
              <a:t>exceder </a:t>
            </a:r>
            <a:r>
              <a:rPr sz="1400" spc="-35" dirty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3C3C3B"/>
                </a:solidFill>
                <a:latin typeface="Arial"/>
                <a:cs typeface="Arial"/>
              </a:rPr>
              <a:t>15(M)/20(H) </a:t>
            </a:r>
            <a:r>
              <a:rPr sz="1400" dirty="0">
                <a:solidFill>
                  <a:srgbClr val="3C3C3B"/>
                </a:solidFill>
                <a:latin typeface="Arial"/>
                <a:cs typeface="Arial"/>
              </a:rPr>
              <a:t>anos </a:t>
            </a:r>
            <a:r>
              <a:rPr sz="1400" spc="-10" dirty="0">
                <a:solidFill>
                  <a:srgbClr val="3C3C3B"/>
                </a:solidFill>
                <a:latin typeface="Arial"/>
                <a:cs typeface="Arial"/>
              </a:rPr>
              <a:t>x </a:t>
            </a:r>
            <a:r>
              <a:rPr sz="1400" spc="15" dirty="0">
                <a:solidFill>
                  <a:srgbClr val="3C3C3B"/>
                </a:solidFill>
                <a:latin typeface="Arial"/>
                <a:cs typeface="Arial"/>
              </a:rPr>
              <a:t>média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400" spc="-1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3C3C3B"/>
                </a:solidFill>
                <a:latin typeface="Arial"/>
                <a:cs typeface="Arial"/>
              </a:rPr>
              <a:t>100% 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dos </a:t>
            </a:r>
            <a:r>
              <a:rPr sz="1400" spc="-10" dirty="0">
                <a:solidFill>
                  <a:srgbClr val="3C3C3B"/>
                </a:solidFill>
                <a:latin typeface="Arial"/>
                <a:cs typeface="Arial"/>
              </a:rPr>
              <a:t>salários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sz="1400" dirty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sz="1400" spc="30" dirty="0">
                <a:solidFill>
                  <a:srgbClr val="3C3C3B"/>
                </a:solidFill>
                <a:latin typeface="Arial"/>
                <a:cs typeface="Arial"/>
              </a:rPr>
              <a:t>julho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400" spc="-13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C3C3B"/>
                </a:solidFill>
                <a:latin typeface="Arial"/>
                <a:cs typeface="Arial"/>
              </a:rPr>
              <a:t>1994.</a:t>
            </a:r>
            <a:endParaRPr sz="1400" dirty="0">
              <a:latin typeface="Arial"/>
              <a:cs typeface="Arial"/>
            </a:endParaRPr>
          </a:p>
          <a:p>
            <a:pPr marL="184150" marR="5080" indent="-171450">
              <a:lnSpc>
                <a:spcPct val="129700"/>
              </a:lnSpc>
              <a:buFont typeface="Wingdings" pitchFamily="2" charset="2"/>
              <a:buChar char="Ø"/>
              <a:tabLst>
                <a:tab pos="89535" algn="l"/>
              </a:tabLst>
            </a:pP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Professores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terão redução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(bônus)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5 anos na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idade </a:t>
            </a:r>
            <a:r>
              <a:rPr sz="1100" spc="25" dirty="0">
                <a:solidFill>
                  <a:srgbClr val="3C3C3B"/>
                </a:solidFill>
                <a:latin typeface="Arial"/>
                <a:cs typeface="Arial"/>
              </a:rPr>
              <a:t>(56-H;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51-M)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tempo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25" dirty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(30-H; 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25-M),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desde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que</a:t>
            </a:r>
            <a:r>
              <a:rPr sz="11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comprovem,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exclusivamente,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tempo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efetivo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exercício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das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funções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magistério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na 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educação infantil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ensino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fundamental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médio. </a:t>
            </a:r>
            <a:r>
              <a:rPr sz="1100" spc="-50" dirty="0">
                <a:solidFill>
                  <a:srgbClr val="3C3C3B"/>
                </a:solidFill>
                <a:latin typeface="Arial"/>
                <a:cs typeface="Arial"/>
              </a:rPr>
              <a:t>As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idades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sobem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até </a:t>
            </a:r>
            <a:r>
              <a:rPr sz="1100" spc="45" dirty="0">
                <a:solidFill>
                  <a:srgbClr val="3C3C3B"/>
                </a:solidFill>
                <a:latin typeface="Arial"/>
                <a:cs typeface="Arial"/>
              </a:rPr>
              <a:t>60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anos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para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os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homens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57 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anos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para </a:t>
            </a:r>
            <a:r>
              <a:rPr sz="1100" spc="-45" dirty="0">
                <a:solidFill>
                  <a:srgbClr val="3C3C3B"/>
                </a:solidFill>
                <a:latin typeface="Arial"/>
                <a:cs typeface="Arial"/>
              </a:rPr>
              <a:t>as</a:t>
            </a:r>
            <a:r>
              <a:rPr sz="1100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mulheres.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09707" y="2161756"/>
            <a:ext cx="4507865" cy="12700"/>
          </a:xfrm>
          <a:custGeom>
            <a:avLst/>
            <a:gdLst/>
            <a:ahLst/>
            <a:cxnLst/>
            <a:rect l="l" t="t" r="r" b="b"/>
            <a:pathLst>
              <a:path w="4507865" h="12700">
                <a:moveTo>
                  <a:pt x="0" y="12700"/>
                </a:moveTo>
                <a:lnTo>
                  <a:pt x="4507725" y="12700"/>
                </a:lnTo>
                <a:lnTo>
                  <a:pt x="450772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16057" y="1822450"/>
            <a:ext cx="0" cy="2296795"/>
          </a:xfrm>
          <a:custGeom>
            <a:avLst/>
            <a:gdLst/>
            <a:ahLst/>
            <a:cxnLst/>
            <a:rect l="l" t="t" r="r" b="b"/>
            <a:pathLst>
              <a:path h="2296795">
                <a:moveTo>
                  <a:pt x="0" y="0"/>
                </a:moveTo>
                <a:lnTo>
                  <a:pt x="0" y="2296718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1083" y="1822450"/>
            <a:ext cx="0" cy="2296795"/>
          </a:xfrm>
          <a:custGeom>
            <a:avLst/>
            <a:gdLst/>
            <a:ahLst/>
            <a:cxnLst/>
            <a:rect l="l" t="t" r="r" b="b"/>
            <a:pathLst>
              <a:path h="2296795">
                <a:moveTo>
                  <a:pt x="0" y="0"/>
                </a:moveTo>
                <a:lnTo>
                  <a:pt x="0" y="2296718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9707" y="4112819"/>
            <a:ext cx="4507865" cy="0"/>
          </a:xfrm>
          <a:custGeom>
            <a:avLst/>
            <a:gdLst/>
            <a:ahLst/>
            <a:cxnLst/>
            <a:rect l="l" t="t" r="r" b="b"/>
            <a:pathLst>
              <a:path w="4507865">
                <a:moveTo>
                  <a:pt x="0" y="0"/>
                </a:moveTo>
                <a:lnTo>
                  <a:pt x="4507725" y="0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816057" y="1828800"/>
            <a:ext cx="4495165" cy="339725"/>
          </a:xfrm>
          <a:prstGeom prst="rect">
            <a:avLst/>
          </a:prstGeom>
          <a:solidFill>
            <a:srgbClr val="81B859"/>
          </a:solidFill>
          <a:ln w="12700">
            <a:solidFill>
              <a:srgbClr val="AFABAB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434"/>
              </a:spcBef>
            </a:pP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Idade</a:t>
            </a:r>
            <a:r>
              <a:rPr sz="15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Trebuchet MS"/>
                <a:cs typeface="Trebuchet MS"/>
              </a:rPr>
              <a:t>mínima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56495" y="3071648"/>
            <a:ext cx="98425" cy="104775"/>
          </a:xfrm>
          <a:custGeom>
            <a:avLst/>
            <a:gdLst/>
            <a:ahLst/>
            <a:cxnLst/>
            <a:rect l="l" t="t" r="r" b="b"/>
            <a:pathLst>
              <a:path w="98425" h="104775">
                <a:moveTo>
                  <a:pt x="98094" y="0"/>
                </a:moveTo>
                <a:lnTo>
                  <a:pt x="0" y="0"/>
                </a:lnTo>
                <a:lnTo>
                  <a:pt x="0" y="104203"/>
                </a:lnTo>
                <a:lnTo>
                  <a:pt x="98094" y="104203"/>
                </a:lnTo>
                <a:lnTo>
                  <a:pt x="98094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52304" y="2973553"/>
            <a:ext cx="306705" cy="98425"/>
          </a:xfrm>
          <a:custGeom>
            <a:avLst/>
            <a:gdLst/>
            <a:ahLst/>
            <a:cxnLst/>
            <a:rect l="l" t="t" r="r" b="b"/>
            <a:pathLst>
              <a:path w="306704" h="98425">
                <a:moveTo>
                  <a:pt x="306476" y="0"/>
                </a:moveTo>
                <a:lnTo>
                  <a:pt x="0" y="0"/>
                </a:lnTo>
                <a:lnTo>
                  <a:pt x="0" y="98094"/>
                </a:lnTo>
                <a:lnTo>
                  <a:pt x="306476" y="98094"/>
                </a:lnTo>
                <a:lnTo>
                  <a:pt x="306476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6495" y="2869362"/>
            <a:ext cx="98425" cy="104775"/>
          </a:xfrm>
          <a:custGeom>
            <a:avLst/>
            <a:gdLst/>
            <a:ahLst/>
            <a:cxnLst/>
            <a:rect l="l" t="t" r="r" b="b"/>
            <a:pathLst>
              <a:path w="98425" h="104775">
                <a:moveTo>
                  <a:pt x="98094" y="0"/>
                </a:moveTo>
                <a:lnTo>
                  <a:pt x="0" y="0"/>
                </a:lnTo>
                <a:lnTo>
                  <a:pt x="0" y="104190"/>
                </a:lnTo>
                <a:lnTo>
                  <a:pt x="98094" y="104190"/>
                </a:lnTo>
                <a:lnTo>
                  <a:pt x="98094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57256" y="2950934"/>
            <a:ext cx="317500" cy="34290"/>
          </a:xfrm>
          <a:custGeom>
            <a:avLst/>
            <a:gdLst/>
            <a:ahLst/>
            <a:cxnLst/>
            <a:rect l="l" t="t" r="r" b="b"/>
            <a:pathLst>
              <a:path w="317500" h="34289">
                <a:moveTo>
                  <a:pt x="0" y="33858"/>
                </a:moveTo>
                <a:lnTo>
                  <a:pt x="317500" y="0"/>
                </a:lnTo>
              </a:path>
            </a:pathLst>
          </a:custGeom>
          <a:ln w="19049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4756" y="29128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92256" y="2887434"/>
            <a:ext cx="330200" cy="25400"/>
          </a:xfrm>
          <a:custGeom>
            <a:avLst/>
            <a:gdLst/>
            <a:ahLst/>
            <a:cxnLst/>
            <a:rect l="l" t="t" r="r" b="b"/>
            <a:pathLst>
              <a:path w="330200" h="25400">
                <a:moveTo>
                  <a:pt x="0" y="25399"/>
                </a:moveTo>
                <a:lnTo>
                  <a:pt x="3302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22456" y="28493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39956" y="28112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57456" y="27731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74956" y="2747734"/>
            <a:ext cx="317500" cy="25400"/>
          </a:xfrm>
          <a:custGeom>
            <a:avLst/>
            <a:gdLst/>
            <a:ahLst/>
            <a:cxnLst/>
            <a:rect l="l" t="t" r="r" b="b"/>
            <a:pathLst>
              <a:path w="317500" h="25400">
                <a:moveTo>
                  <a:pt x="0" y="253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92456" y="27096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09955" y="270963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27455" y="270963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44955" y="270963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2455" y="270963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13136" y="2941930"/>
            <a:ext cx="88900" cy="88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30636" y="2903830"/>
            <a:ext cx="88887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48136" y="2865730"/>
            <a:ext cx="88887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78336" y="2840330"/>
            <a:ext cx="88887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95836" y="2802230"/>
            <a:ext cx="88887" cy="88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13336" y="2764130"/>
            <a:ext cx="88900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30836" y="2726030"/>
            <a:ext cx="88887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48336" y="2700630"/>
            <a:ext cx="88887" cy="88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65835" y="2662530"/>
            <a:ext cx="88887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83335" y="2662530"/>
            <a:ext cx="88900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00835" y="2662530"/>
            <a:ext cx="88900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18335" y="2662530"/>
            <a:ext cx="88887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35835" y="2662530"/>
            <a:ext cx="88887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57256" y="3293834"/>
            <a:ext cx="317500" cy="36195"/>
          </a:xfrm>
          <a:custGeom>
            <a:avLst/>
            <a:gdLst/>
            <a:ahLst/>
            <a:cxnLst/>
            <a:rect l="l" t="t" r="r" b="b"/>
            <a:pathLst>
              <a:path w="317500" h="36195">
                <a:moveTo>
                  <a:pt x="0" y="36093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74756" y="32557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92256" y="3230334"/>
            <a:ext cx="330200" cy="25400"/>
          </a:xfrm>
          <a:custGeom>
            <a:avLst/>
            <a:gdLst/>
            <a:ahLst/>
            <a:cxnLst/>
            <a:rect l="l" t="t" r="r" b="b"/>
            <a:pathLst>
              <a:path w="330200" h="25400">
                <a:moveTo>
                  <a:pt x="0" y="25399"/>
                </a:moveTo>
                <a:lnTo>
                  <a:pt x="3302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22456" y="31922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39956" y="31541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57456" y="3128734"/>
            <a:ext cx="317500" cy="25400"/>
          </a:xfrm>
          <a:custGeom>
            <a:avLst/>
            <a:gdLst/>
            <a:ahLst/>
            <a:cxnLst/>
            <a:rect l="l" t="t" r="r" b="b"/>
            <a:pathLst>
              <a:path w="317500" h="25400">
                <a:moveTo>
                  <a:pt x="0" y="253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74956" y="30906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2456" y="30525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09955" y="30144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27455" y="2989034"/>
            <a:ext cx="317500" cy="25400"/>
          </a:xfrm>
          <a:custGeom>
            <a:avLst/>
            <a:gdLst/>
            <a:ahLst/>
            <a:cxnLst/>
            <a:rect l="l" t="t" r="r" b="b"/>
            <a:pathLst>
              <a:path w="317500" h="25400">
                <a:moveTo>
                  <a:pt x="0" y="253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44955" y="29509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62455" y="2912834"/>
            <a:ext cx="317500" cy="38100"/>
          </a:xfrm>
          <a:custGeom>
            <a:avLst/>
            <a:gdLst/>
            <a:ahLst/>
            <a:cxnLst/>
            <a:rect l="l" t="t" r="r" b="b"/>
            <a:pathLst>
              <a:path w="317500" h="38100">
                <a:moveTo>
                  <a:pt x="0" y="38099"/>
                </a:moveTo>
                <a:lnTo>
                  <a:pt x="317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13136" y="3284830"/>
            <a:ext cx="88900" cy="88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30636" y="3246730"/>
            <a:ext cx="88887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48136" y="3208630"/>
            <a:ext cx="88887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78336" y="3183230"/>
            <a:ext cx="88887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95836" y="3145130"/>
            <a:ext cx="88887" cy="88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13336" y="3107030"/>
            <a:ext cx="88900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30836" y="3081630"/>
            <a:ext cx="88887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48336" y="3043530"/>
            <a:ext cx="88887" cy="88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65835" y="3005430"/>
            <a:ext cx="88887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83335" y="2967330"/>
            <a:ext cx="88900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00835" y="2941930"/>
            <a:ext cx="88900" cy="88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18335" y="2903830"/>
            <a:ext cx="88887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5835" y="2865730"/>
            <a:ext cx="88887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170565" y="2622639"/>
            <a:ext cx="579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00" spc="-37" baseline="-9920" dirty="0">
                <a:solidFill>
                  <a:srgbClr val="404040"/>
                </a:solidFill>
                <a:latin typeface="Trebuchet MS"/>
                <a:cs typeface="Trebuchet MS"/>
              </a:rPr>
              <a:t>61</a:t>
            </a:r>
            <a:r>
              <a:rPr sz="2100" spc="82" baseline="-99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04040"/>
                </a:solidFill>
                <a:latin typeface="Trebuchet MS"/>
                <a:cs typeface="Trebuchet MS"/>
              </a:rPr>
              <a:t>61.5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07089" y="2415680"/>
            <a:ext cx="2105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00" spc="-37" baseline="-53571" dirty="0">
                <a:solidFill>
                  <a:srgbClr val="404040"/>
                </a:solidFill>
                <a:latin typeface="Trebuchet MS"/>
                <a:cs typeface="Trebuchet MS"/>
              </a:rPr>
              <a:t>62 </a:t>
            </a:r>
            <a:r>
              <a:rPr sz="2100" spc="-89" baseline="-43650" dirty="0">
                <a:solidFill>
                  <a:srgbClr val="404040"/>
                </a:solidFill>
                <a:latin typeface="Trebuchet MS"/>
                <a:cs typeface="Trebuchet MS"/>
              </a:rPr>
              <a:t>62.5 </a:t>
            </a:r>
            <a:r>
              <a:rPr sz="2100" spc="-37" baseline="-31746" dirty="0">
                <a:solidFill>
                  <a:srgbClr val="404040"/>
                </a:solidFill>
                <a:latin typeface="Trebuchet MS"/>
                <a:cs typeface="Trebuchet MS"/>
              </a:rPr>
              <a:t>63 </a:t>
            </a:r>
            <a:r>
              <a:rPr sz="2100" spc="-89" baseline="-21825" dirty="0">
                <a:solidFill>
                  <a:srgbClr val="404040"/>
                </a:solidFill>
                <a:latin typeface="Trebuchet MS"/>
                <a:cs typeface="Trebuchet MS"/>
              </a:rPr>
              <a:t>63.5 </a:t>
            </a:r>
            <a:r>
              <a:rPr sz="2100" spc="-37" baseline="-9920" dirty="0">
                <a:solidFill>
                  <a:srgbClr val="404040"/>
                </a:solidFill>
                <a:latin typeface="Trebuchet MS"/>
                <a:cs typeface="Trebuchet MS"/>
              </a:rPr>
              <a:t>64 </a:t>
            </a:r>
            <a:r>
              <a:rPr sz="1400" spc="-60" dirty="0">
                <a:solidFill>
                  <a:srgbClr val="404040"/>
                </a:solidFill>
                <a:latin typeface="Trebuchet MS"/>
                <a:cs typeface="Trebuchet MS"/>
              </a:rPr>
              <a:t>64.5</a:t>
            </a:r>
            <a:r>
              <a:rPr sz="1400" spc="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37" baseline="9920" dirty="0">
                <a:solidFill>
                  <a:srgbClr val="404040"/>
                </a:solidFill>
                <a:latin typeface="Trebuchet MS"/>
                <a:cs typeface="Trebuchet MS"/>
              </a:rPr>
              <a:t>65</a:t>
            </a:r>
            <a:endParaRPr sz="2100" baseline="992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169854" y="2381187"/>
            <a:ext cx="4017010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318135" algn="l"/>
                <a:tab pos="636905" algn="l"/>
                <a:tab pos="955675" algn="l"/>
              </a:tabLst>
            </a:pP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65	65	65	65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100" spc="-37" baseline="-31746" dirty="0">
                <a:solidFill>
                  <a:srgbClr val="404040"/>
                </a:solidFill>
                <a:latin typeface="Trebuchet MS"/>
                <a:cs typeface="Trebuchet MS"/>
              </a:rPr>
              <a:t>56 </a:t>
            </a:r>
            <a:r>
              <a:rPr sz="2100" spc="-89" baseline="-21825" dirty="0">
                <a:solidFill>
                  <a:srgbClr val="404040"/>
                </a:solidFill>
                <a:latin typeface="Trebuchet MS"/>
                <a:cs typeface="Trebuchet MS"/>
              </a:rPr>
              <a:t>56.5 </a:t>
            </a:r>
            <a:r>
              <a:rPr sz="2100" spc="-37" baseline="-9920" dirty="0">
                <a:solidFill>
                  <a:srgbClr val="404040"/>
                </a:solidFill>
                <a:latin typeface="Trebuchet MS"/>
                <a:cs typeface="Trebuchet MS"/>
              </a:rPr>
              <a:t>57</a:t>
            </a:r>
            <a:r>
              <a:rPr sz="2100" spc="157" baseline="-99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04040"/>
                </a:solidFill>
                <a:latin typeface="Trebuchet MS"/>
                <a:cs typeface="Trebuchet MS"/>
              </a:rPr>
              <a:t>57.5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444325" y="3246540"/>
            <a:ext cx="5829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00" spc="-37" baseline="-9920" dirty="0">
                <a:solidFill>
                  <a:srgbClr val="404040"/>
                </a:solidFill>
                <a:latin typeface="Trebuchet MS"/>
                <a:cs typeface="Trebuchet MS"/>
              </a:rPr>
              <a:t>58</a:t>
            </a:r>
            <a:r>
              <a:rPr sz="2100" spc="120" baseline="-99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04040"/>
                </a:solidFill>
                <a:latin typeface="Trebuchet MS"/>
                <a:cs typeface="Trebuchet MS"/>
              </a:rPr>
              <a:t>58.5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81560" y="3039580"/>
            <a:ext cx="2105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00" spc="-37" baseline="-53571" dirty="0">
                <a:solidFill>
                  <a:srgbClr val="404040"/>
                </a:solidFill>
                <a:latin typeface="Trebuchet MS"/>
                <a:cs typeface="Trebuchet MS"/>
              </a:rPr>
              <a:t>59 </a:t>
            </a:r>
            <a:r>
              <a:rPr sz="2100" spc="-89" baseline="-43650" dirty="0">
                <a:solidFill>
                  <a:srgbClr val="404040"/>
                </a:solidFill>
                <a:latin typeface="Trebuchet MS"/>
                <a:cs typeface="Trebuchet MS"/>
              </a:rPr>
              <a:t>59.5 </a:t>
            </a:r>
            <a:r>
              <a:rPr sz="2100" spc="-37" baseline="-31746" dirty="0">
                <a:solidFill>
                  <a:srgbClr val="404040"/>
                </a:solidFill>
                <a:latin typeface="Trebuchet MS"/>
                <a:cs typeface="Trebuchet MS"/>
              </a:rPr>
              <a:t>60 </a:t>
            </a:r>
            <a:r>
              <a:rPr sz="2100" spc="-89" baseline="-21825" dirty="0">
                <a:solidFill>
                  <a:srgbClr val="404040"/>
                </a:solidFill>
                <a:latin typeface="Trebuchet MS"/>
                <a:cs typeface="Trebuchet MS"/>
              </a:rPr>
              <a:t>60.5 </a:t>
            </a:r>
            <a:r>
              <a:rPr sz="2100" spc="-37" baseline="-9920" dirty="0">
                <a:solidFill>
                  <a:srgbClr val="404040"/>
                </a:solidFill>
                <a:latin typeface="Trebuchet MS"/>
                <a:cs typeface="Trebuchet MS"/>
              </a:rPr>
              <a:t>61 </a:t>
            </a:r>
            <a:r>
              <a:rPr sz="1400" spc="-60" dirty="0">
                <a:solidFill>
                  <a:srgbClr val="404040"/>
                </a:solidFill>
                <a:latin typeface="Trebuchet MS"/>
                <a:cs typeface="Trebuchet MS"/>
              </a:rPr>
              <a:t>61.5</a:t>
            </a:r>
            <a:r>
              <a:rPr sz="1400" spc="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37" baseline="9920" dirty="0">
                <a:solidFill>
                  <a:srgbClr val="404040"/>
                </a:solidFill>
                <a:latin typeface="Trebuchet MS"/>
                <a:cs typeface="Trebuchet MS"/>
              </a:rPr>
              <a:t>62</a:t>
            </a:r>
            <a:endParaRPr sz="2100" baseline="992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080446" y="3844265"/>
            <a:ext cx="419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36905" algn="l"/>
                <a:tab pos="1273810" algn="l"/>
                <a:tab pos="1911350" algn="l"/>
                <a:tab pos="2548255" algn="l"/>
                <a:tab pos="3185160" algn="l"/>
                <a:tab pos="3822700" algn="l"/>
              </a:tabLst>
            </a:pPr>
            <a:r>
              <a:rPr sz="1400" b="1" spc="-114" dirty="0">
                <a:solidFill>
                  <a:srgbClr val="595959"/>
                </a:solidFill>
                <a:latin typeface="Trebuchet MS"/>
                <a:cs typeface="Trebuchet MS"/>
              </a:rPr>
              <a:t>2019	2021	2023	2025	2027	2029	2031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08AFBEB-0EE4-8C4D-84B5-2236A5C729E1}"/>
              </a:ext>
            </a:extLst>
          </p:cNvPr>
          <p:cNvSpPr/>
          <p:nvPr/>
        </p:nvSpPr>
        <p:spPr>
          <a:xfrm>
            <a:off x="457200" y="1278327"/>
            <a:ext cx="7617395" cy="30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" marR="330835">
              <a:lnSpc>
                <a:spcPct val="109000"/>
              </a:lnSpc>
              <a:spcBef>
                <a:spcPts val="180"/>
              </a:spcBef>
            </a:pPr>
            <a:r>
              <a:rPr lang="pt-BR" sz="1350" b="1" spc="70" dirty="0">
                <a:solidFill>
                  <a:srgbClr val="006C67"/>
                </a:solidFill>
                <a:latin typeface="Arial"/>
                <a:cs typeface="Arial"/>
              </a:rPr>
              <a:t>Tempo </a:t>
            </a:r>
            <a:r>
              <a:rPr lang="pt-BR" sz="1350" b="1" spc="25" dirty="0">
                <a:solidFill>
                  <a:srgbClr val="006C67"/>
                </a:solidFill>
                <a:latin typeface="Arial"/>
                <a:cs typeface="Arial"/>
              </a:rPr>
              <a:t>de </a:t>
            </a:r>
            <a:r>
              <a:rPr lang="pt-BR" sz="1350" b="1" spc="-26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55" dirty="0">
                <a:solidFill>
                  <a:srgbClr val="006C67"/>
                </a:solidFill>
                <a:latin typeface="Arial"/>
                <a:cs typeface="Arial"/>
              </a:rPr>
              <a:t>contribuição </a:t>
            </a:r>
            <a:r>
              <a:rPr lang="pt-BR" sz="1350" b="1" spc="-5" dirty="0">
                <a:solidFill>
                  <a:srgbClr val="006C67"/>
                </a:solidFill>
                <a:latin typeface="Arial"/>
                <a:cs typeface="Arial"/>
              </a:rPr>
              <a:t>e</a:t>
            </a:r>
            <a:r>
              <a:rPr lang="pt-BR" sz="1350" b="1" spc="-3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20" dirty="0">
                <a:solidFill>
                  <a:srgbClr val="006C67"/>
                </a:solidFill>
                <a:latin typeface="Arial"/>
                <a:cs typeface="Arial"/>
              </a:rPr>
              <a:t>idade</a:t>
            </a:r>
            <a:r>
              <a:rPr lang="pt-BR" sz="1350" b="1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35" dirty="0">
                <a:solidFill>
                  <a:srgbClr val="006C67"/>
                </a:solidFill>
                <a:latin typeface="Arial"/>
                <a:cs typeface="Arial"/>
              </a:rPr>
              <a:t>mínima</a:t>
            </a:r>
            <a:r>
              <a:rPr lang="pt-BR" sz="1350" b="1" spc="-3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85" dirty="0">
                <a:solidFill>
                  <a:srgbClr val="006C67"/>
                </a:solidFill>
                <a:latin typeface="Arial"/>
                <a:cs typeface="Arial"/>
              </a:rPr>
              <a:t>como</a:t>
            </a:r>
            <a:r>
              <a:rPr lang="pt-BR" sz="1350" b="1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20" dirty="0">
                <a:solidFill>
                  <a:srgbClr val="006C67"/>
                </a:solidFill>
                <a:latin typeface="Arial"/>
                <a:cs typeface="Arial"/>
              </a:rPr>
              <a:t>regra</a:t>
            </a:r>
            <a:r>
              <a:rPr lang="pt-BR" sz="1350" b="1" spc="-3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25" dirty="0">
                <a:solidFill>
                  <a:srgbClr val="006C67"/>
                </a:solidFill>
                <a:latin typeface="Arial"/>
                <a:cs typeface="Arial"/>
              </a:rPr>
              <a:t>de</a:t>
            </a:r>
            <a:r>
              <a:rPr lang="pt-BR" sz="1350" b="1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lang="pt-BR" sz="1350" b="1" spc="-5" dirty="0">
                <a:solidFill>
                  <a:srgbClr val="006C67"/>
                </a:solidFill>
                <a:latin typeface="Arial"/>
                <a:cs typeface="Arial"/>
              </a:rPr>
              <a:t>acesso</a:t>
            </a:r>
            <a:endParaRPr lang="pt-BR" sz="1350" b="1" dirty="0">
              <a:latin typeface="Arial"/>
              <a:cs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CBF63B92-79DA-B44C-920F-07A54CAD75B0}"/>
              </a:ext>
            </a:extLst>
          </p:cNvPr>
          <p:cNvSpPr/>
          <p:nvPr/>
        </p:nvSpPr>
        <p:spPr>
          <a:xfrm>
            <a:off x="2450709" y="2691307"/>
            <a:ext cx="103708" cy="101423"/>
          </a:xfrm>
          <a:prstGeom prst="ellipse">
            <a:avLst/>
          </a:prstGeom>
          <a:solidFill>
            <a:srgbClr val="ED3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0B1F6FA9-2A6E-BE4F-907D-AC051EEFF42F}"/>
              </a:ext>
            </a:extLst>
          </p:cNvPr>
          <p:cNvSpPr/>
          <p:nvPr/>
        </p:nvSpPr>
        <p:spPr>
          <a:xfrm>
            <a:off x="1335839" y="2687155"/>
            <a:ext cx="103708" cy="101423"/>
          </a:xfrm>
          <a:prstGeom prst="ellipse">
            <a:avLst/>
          </a:prstGeom>
          <a:solidFill>
            <a:srgbClr val="0B6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279006"/>
            <a:ext cx="7642859" cy="981075"/>
          </a:xfrm>
          <a:custGeom>
            <a:avLst/>
            <a:gdLst/>
            <a:ahLst/>
            <a:cxnLst/>
            <a:rect l="l" t="t" r="r" b="b"/>
            <a:pathLst>
              <a:path w="7642859" h="981075">
                <a:moveTo>
                  <a:pt x="0" y="980998"/>
                </a:moveTo>
                <a:lnTo>
                  <a:pt x="7642796" y="980998"/>
                </a:lnTo>
                <a:lnTo>
                  <a:pt x="7642796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42843" y="396074"/>
            <a:ext cx="3716654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Regra de transição RGPS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43300" y="752572"/>
            <a:ext cx="709930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dirty="0" err="1">
                <a:solidFill>
                  <a:schemeClr val="bg1"/>
                </a:solidFill>
                <a:latin typeface="Raleway"/>
              </a:rPr>
              <a:t>Aposentadoria</a:t>
            </a:r>
            <a:r>
              <a:rPr sz="2400" b="1" dirty="0">
                <a:solidFill>
                  <a:schemeClr val="bg1"/>
                </a:solidFill>
                <a:latin typeface="Raleway"/>
              </a:rPr>
              <a:t> por Tempo de Contribuição - 3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27530" y="2173725"/>
            <a:ext cx="6082030" cy="266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400"/>
              </a:lnSpc>
              <a:spcBef>
                <a:spcPts val="100"/>
              </a:spcBef>
            </a:pPr>
            <a:r>
              <a:rPr sz="1500" spc="60" dirty="0">
                <a:solidFill>
                  <a:srgbClr val="575756"/>
                </a:solidFill>
                <a:latin typeface="Arial"/>
                <a:cs typeface="Arial"/>
              </a:rPr>
              <a:t>Quem </a:t>
            </a:r>
            <a:r>
              <a:rPr sz="1500" spc="-15" dirty="0">
                <a:solidFill>
                  <a:srgbClr val="575756"/>
                </a:solidFill>
                <a:latin typeface="Arial"/>
                <a:cs typeface="Arial"/>
              </a:rPr>
              <a:t>está </a:t>
            </a:r>
            <a:r>
              <a:rPr sz="1500" spc="95" dirty="0">
                <a:solidFill>
                  <a:srgbClr val="575756"/>
                </a:solidFill>
                <a:latin typeface="Arial"/>
                <a:cs typeface="Arial"/>
              </a:rPr>
              <a:t>com </a:t>
            </a:r>
            <a:r>
              <a:rPr sz="1500" spc="-5" dirty="0">
                <a:solidFill>
                  <a:srgbClr val="575756"/>
                </a:solidFill>
                <a:latin typeface="Arial"/>
                <a:cs typeface="Arial"/>
              </a:rPr>
              <a:t>mais </a:t>
            </a:r>
            <a:r>
              <a:rPr sz="1500" spc="40" dirty="0">
                <a:solidFill>
                  <a:srgbClr val="575756"/>
                </a:solidFill>
                <a:latin typeface="Arial"/>
                <a:cs typeface="Arial"/>
              </a:rPr>
              <a:t>28 </a:t>
            </a:r>
            <a:r>
              <a:rPr sz="1500" dirty="0">
                <a:solidFill>
                  <a:srgbClr val="575756"/>
                </a:solidFill>
                <a:latin typeface="Arial"/>
                <a:cs typeface="Arial"/>
              </a:rPr>
              <a:t>anos </a:t>
            </a:r>
            <a:r>
              <a:rPr sz="1500" spc="20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500" spc="40" dirty="0">
                <a:solidFill>
                  <a:srgbClr val="575756"/>
                </a:solidFill>
                <a:latin typeface="Arial"/>
                <a:cs typeface="Arial"/>
              </a:rPr>
              <a:t>contribuição, </a:t>
            </a:r>
            <a:r>
              <a:rPr sz="1500" spc="-50" dirty="0">
                <a:solidFill>
                  <a:srgbClr val="575756"/>
                </a:solidFill>
                <a:latin typeface="Arial"/>
                <a:cs typeface="Arial"/>
              </a:rPr>
              <a:t>se </a:t>
            </a:r>
            <a:r>
              <a:rPr sz="1500" spc="25" dirty="0">
                <a:solidFill>
                  <a:srgbClr val="575756"/>
                </a:solidFill>
                <a:latin typeface="Arial"/>
                <a:cs typeface="Arial"/>
              </a:rPr>
              <a:t>mulher, </a:t>
            </a:r>
            <a:r>
              <a:rPr sz="1500" spc="-5" dirty="0">
                <a:solidFill>
                  <a:srgbClr val="575756"/>
                </a:solidFill>
                <a:latin typeface="Arial"/>
                <a:cs typeface="Arial"/>
              </a:rPr>
              <a:t>e mais </a:t>
            </a:r>
            <a:r>
              <a:rPr sz="1500" spc="20" dirty="0">
                <a:solidFill>
                  <a:srgbClr val="575756"/>
                </a:solidFill>
                <a:latin typeface="Arial"/>
                <a:cs typeface="Arial"/>
              </a:rPr>
              <a:t>de  </a:t>
            </a:r>
            <a:r>
              <a:rPr sz="1500" spc="5" dirty="0">
                <a:solidFill>
                  <a:srgbClr val="575756"/>
                </a:solidFill>
                <a:latin typeface="Arial"/>
                <a:cs typeface="Arial"/>
              </a:rPr>
              <a:t>33 </a:t>
            </a:r>
            <a:r>
              <a:rPr sz="1500" dirty="0">
                <a:solidFill>
                  <a:srgbClr val="575756"/>
                </a:solidFill>
                <a:latin typeface="Arial"/>
                <a:cs typeface="Arial"/>
              </a:rPr>
              <a:t>anos </a:t>
            </a:r>
            <a:r>
              <a:rPr sz="1500" spc="20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500" spc="40" dirty="0">
                <a:solidFill>
                  <a:srgbClr val="575756"/>
                </a:solidFill>
                <a:latin typeface="Arial"/>
                <a:cs typeface="Arial"/>
              </a:rPr>
              <a:t>contribuição, </a:t>
            </a:r>
            <a:r>
              <a:rPr sz="1500" spc="-50" dirty="0">
                <a:solidFill>
                  <a:srgbClr val="575756"/>
                </a:solidFill>
                <a:latin typeface="Arial"/>
                <a:cs typeface="Arial"/>
              </a:rPr>
              <a:t>se </a:t>
            </a:r>
            <a:r>
              <a:rPr sz="1500" spc="55" dirty="0">
                <a:solidFill>
                  <a:srgbClr val="575756"/>
                </a:solidFill>
                <a:latin typeface="Arial"/>
                <a:cs typeface="Arial"/>
              </a:rPr>
              <a:t>homem, </a:t>
            </a:r>
            <a:r>
              <a:rPr sz="1500" spc="25" dirty="0" err="1">
                <a:solidFill>
                  <a:srgbClr val="575756"/>
                </a:solidFill>
                <a:latin typeface="Arial"/>
                <a:cs typeface="Arial"/>
              </a:rPr>
              <a:t>poderá</a:t>
            </a:r>
            <a:r>
              <a:rPr lang="pt-BR" sz="1500" spc="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40" dirty="0" err="1">
                <a:solidFill>
                  <a:srgbClr val="575756"/>
                </a:solidFill>
                <a:latin typeface="Arial"/>
                <a:cs typeface="Arial"/>
              </a:rPr>
              <a:t>optar</a:t>
            </a:r>
            <a:r>
              <a:rPr lang="pt-BR" sz="1500" spc="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575756"/>
                </a:solidFill>
                <a:latin typeface="Arial"/>
                <a:cs typeface="Arial"/>
              </a:rPr>
              <a:t>pela</a:t>
            </a:r>
            <a:r>
              <a:rPr sz="1500" spc="-2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575756"/>
                </a:solidFill>
                <a:latin typeface="Arial"/>
                <a:cs typeface="Arial"/>
              </a:rPr>
              <a:t>aposentadoria  </a:t>
            </a:r>
            <a:r>
              <a:rPr sz="1500" spc="10" dirty="0">
                <a:solidFill>
                  <a:srgbClr val="575756"/>
                </a:solidFill>
                <a:latin typeface="Arial"/>
                <a:cs typeface="Arial"/>
              </a:rPr>
              <a:t>sem idade </a:t>
            </a:r>
            <a:r>
              <a:rPr sz="1500" spc="20" dirty="0">
                <a:solidFill>
                  <a:srgbClr val="575756"/>
                </a:solidFill>
                <a:latin typeface="Arial"/>
                <a:cs typeface="Arial"/>
              </a:rPr>
              <a:t>mínima, </a:t>
            </a:r>
            <a:r>
              <a:rPr sz="1500" spc="30" dirty="0">
                <a:solidFill>
                  <a:srgbClr val="575756"/>
                </a:solidFill>
                <a:latin typeface="Arial"/>
                <a:cs typeface="Arial"/>
              </a:rPr>
              <a:t>aplicando-se </a:t>
            </a:r>
            <a:r>
              <a:rPr sz="1500" spc="95" dirty="0">
                <a:solidFill>
                  <a:srgbClr val="575756"/>
                </a:solidFill>
                <a:latin typeface="Arial"/>
                <a:cs typeface="Arial"/>
              </a:rPr>
              <a:t>o </a:t>
            </a:r>
            <a:r>
              <a:rPr sz="1500" spc="-5" dirty="0">
                <a:solidFill>
                  <a:srgbClr val="575756"/>
                </a:solidFill>
                <a:latin typeface="Arial"/>
                <a:cs typeface="Arial"/>
              </a:rPr>
              <a:t>Fator </a:t>
            </a:r>
            <a:r>
              <a:rPr sz="1500" spc="5" dirty="0">
                <a:solidFill>
                  <a:srgbClr val="575756"/>
                </a:solidFill>
                <a:latin typeface="Arial"/>
                <a:cs typeface="Arial"/>
              </a:rPr>
              <a:t>Previdenciário,</a:t>
            </a:r>
            <a:r>
              <a:rPr sz="1500" spc="-2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75756"/>
                </a:solidFill>
                <a:latin typeface="Arial"/>
                <a:cs typeface="Arial"/>
              </a:rPr>
              <a:t>após</a:t>
            </a:r>
            <a:endParaRPr sz="1500" dirty="0">
              <a:latin typeface="Arial"/>
              <a:cs typeface="Arial"/>
            </a:endParaRPr>
          </a:p>
          <a:p>
            <a:pPr marL="12700" marR="172720">
              <a:lnSpc>
                <a:spcPct val="144400"/>
              </a:lnSpc>
            </a:pPr>
            <a:r>
              <a:rPr sz="1500" spc="50" dirty="0">
                <a:solidFill>
                  <a:srgbClr val="575756"/>
                </a:solidFill>
                <a:latin typeface="Arial"/>
                <a:cs typeface="Arial"/>
              </a:rPr>
              <a:t>cumprir</a:t>
            </a:r>
            <a:r>
              <a:rPr sz="15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575756"/>
                </a:solidFill>
                <a:latin typeface="Arial"/>
                <a:cs typeface="Arial"/>
              </a:rPr>
              <a:t>pedágio</a:t>
            </a:r>
            <a:r>
              <a:rPr sz="15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5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75756"/>
                </a:solidFill>
                <a:latin typeface="Arial"/>
                <a:cs typeface="Arial"/>
              </a:rPr>
              <a:t>50%</a:t>
            </a:r>
            <a:r>
              <a:rPr sz="15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575756"/>
                </a:solidFill>
                <a:latin typeface="Arial"/>
                <a:cs typeface="Arial"/>
              </a:rPr>
              <a:t>sobre</a:t>
            </a:r>
            <a:r>
              <a:rPr sz="15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575756"/>
                </a:solidFill>
                <a:latin typeface="Arial"/>
                <a:cs typeface="Arial"/>
              </a:rPr>
              <a:t>o</a:t>
            </a:r>
            <a:r>
              <a:rPr sz="15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575756"/>
                </a:solidFill>
                <a:latin typeface="Arial"/>
                <a:cs typeface="Arial"/>
              </a:rPr>
              <a:t>tempo</a:t>
            </a:r>
            <a:r>
              <a:rPr sz="15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575756"/>
                </a:solidFill>
                <a:latin typeface="Arial"/>
                <a:cs typeface="Arial"/>
              </a:rPr>
              <a:t>faltante</a:t>
            </a:r>
            <a:r>
              <a:rPr sz="1500" spc="-10" dirty="0">
                <a:solidFill>
                  <a:srgbClr val="575756"/>
                </a:solidFill>
                <a:latin typeface="Arial"/>
                <a:cs typeface="Arial"/>
              </a:rPr>
              <a:t> para</a:t>
            </a:r>
            <a:r>
              <a:rPr sz="15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575756"/>
                </a:solidFill>
                <a:latin typeface="Arial"/>
                <a:cs typeface="Arial"/>
              </a:rPr>
              <a:t>30/35</a:t>
            </a:r>
            <a:r>
              <a:rPr sz="15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75756"/>
                </a:solidFill>
                <a:latin typeface="Arial"/>
                <a:cs typeface="Arial"/>
              </a:rPr>
              <a:t>anos</a:t>
            </a:r>
            <a:r>
              <a:rPr sz="15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575756"/>
                </a:solidFill>
                <a:latin typeface="Arial"/>
                <a:cs typeface="Arial"/>
              </a:rPr>
              <a:t>de  </a:t>
            </a:r>
            <a:r>
              <a:rPr sz="1500" spc="40" dirty="0">
                <a:solidFill>
                  <a:srgbClr val="575756"/>
                </a:solidFill>
                <a:latin typeface="Arial"/>
                <a:cs typeface="Arial"/>
              </a:rPr>
              <a:t>contribuição.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128905">
              <a:lnSpc>
                <a:spcPct val="144400"/>
              </a:lnSpc>
              <a:spcBef>
                <a:spcPts val="5"/>
              </a:spcBef>
            </a:pPr>
            <a:r>
              <a:rPr sz="1500" b="1" spc="-30" dirty="0">
                <a:solidFill>
                  <a:srgbClr val="575756"/>
                </a:solidFill>
                <a:latin typeface="Arial"/>
                <a:cs typeface="Arial"/>
              </a:rPr>
              <a:t>Exemplo: </a:t>
            </a:r>
            <a:r>
              <a:rPr sz="1500" spc="45" dirty="0">
                <a:solidFill>
                  <a:srgbClr val="575756"/>
                </a:solidFill>
                <a:latin typeface="Arial"/>
                <a:cs typeface="Arial"/>
              </a:rPr>
              <a:t>mulher </a:t>
            </a:r>
            <a:r>
              <a:rPr sz="1500" spc="95" dirty="0">
                <a:solidFill>
                  <a:srgbClr val="575756"/>
                </a:solidFill>
                <a:latin typeface="Arial"/>
                <a:cs typeface="Arial"/>
              </a:rPr>
              <a:t>com </a:t>
            </a:r>
            <a:r>
              <a:rPr sz="1500" spc="35" dirty="0">
                <a:solidFill>
                  <a:srgbClr val="575756"/>
                </a:solidFill>
                <a:latin typeface="Arial"/>
                <a:cs typeface="Arial"/>
              </a:rPr>
              <a:t>29 </a:t>
            </a:r>
            <a:r>
              <a:rPr sz="1500" dirty="0">
                <a:solidFill>
                  <a:srgbClr val="575756"/>
                </a:solidFill>
                <a:latin typeface="Arial"/>
                <a:cs typeface="Arial"/>
              </a:rPr>
              <a:t>anos </a:t>
            </a:r>
            <a:r>
              <a:rPr sz="1500" spc="20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500" spc="45" dirty="0">
                <a:solidFill>
                  <a:srgbClr val="575756"/>
                </a:solidFill>
                <a:latin typeface="Arial"/>
                <a:cs typeface="Arial"/>
              </a:rPr>
              <a:t>contribuição </a:t>
            </a:r>
            <a:r>
              <a:rPr sz="1500" spc="25" dirty="0">
                <a:solidFill>
                  <a:srgbClr val="575756"/>
                </a:solidFill>
                <a:latin typeface="Arial"/>
                <a:cs typeface="Arial"/>
              </a:rPr>
              <a:t>poderá </a:t>
            </a:r>
            <a:r>
              <a:rPr sz="1500" spc="-50" dirty="0">
                <a:solidFill>
                  <a:srgbClr val="575756"/>
                </a:solidFill>
                <a:latin typeface="Arial"/>
                <a:cs typeface="Arial"/>
              </a:rPr>
              <a:t>se</a:t>
            </a:r>
            <a:r>
              <a:rPr sz="1500" spc="-28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75756"/>
                </a:solidFill>
                <a:latin typeface="Arial"/>
                <a:cs typeface="Arial"/>
              </a:rPr>
              <a:t>aposentar  </a:t>
            </a:r>
            <a:r>
              <a:rPr sz="1500" spc="45" dirty="0">
                <a:solidFill>
                  <a:srgbClr val="575756"/>
                </a:solidFill>
                <a:latin typeface="Arial"/>
                <a:cs typeface="Arial"/>
              </a:rPr>
              <a:t>pelo </a:t>
            </a:r>
            <a:r>
              <a:rPr sz="1500" spc="-5" dirty="0">
                <a:solidFill>
                  <a:srgbClr val="575756"/>
                </a:solidFill>
                <a:latin typeface="Arial"/>
                <a:cs typeface="Arial"/>
              </a:rPr>
              <a:t>Fator </a:t>
            </a:r>
            <a:r>
              <a:rPr sz="1500" spc="10" dirty="0">
                <a:solidFill>
                  <a:srgbClr val="575756"/>
                </a:solidFill>
                <a:latin typeface="Arial"/>
                <a:cs typeface="Arial"/>
              </a:rPr>
              <a:t>Previdenciário </a:t>
            </a:r>
            <a:r>
              <a:rPr sz="1500" spc="-50" dirty="0">
                <a:solidFill>
                  <a:srgbClr val="575756"/>
                </a:solidFill>
                <a:latin typeface="Arial"/>
                <a:cs typeface="Arial"/>
              </a:rPr>
              <a:t>se </a:t>
            </a:r>
            <a:r>
              <a:rPr sz="1500" spc="50" dirty="0">
                <a:solidFill>
                  <a:srgbClr val="575756"/>
                </a:solidFill>
                <a:latin typeface="Arial"/>
                <a:cs typeface="Arial"/>
              </a:rPr>
              <a:t>contribuir </a:t>
            </a:r>
            <a:r>
              <a:rPr sz="1500" spc="-5" dirty="0">
                <a:solidFill>
                  <a:srgbClr val="575756"/>
                </a:solidFill>
                <a:latin typeface="Arial"/>
                <a:cs typeface="Arial"/>
              </a:rPr>
              <a:t>mais </a:t>
            </a:r>
            <a:r>
              <a:rPr sz="1500" spc="85" dirty="0">
                <a:solidFill>
                  <a:srgbClr val="575756"/>
                </a:solidFill>
                <a:latin typeface="Arial"/>
                <a:cs typeface="Arial"/>
              </a:rPr>
              <a:t>um </a:t>
            </a:r>
            <a:r>
              <a:rPr sz="1500" spc="30" dirty="0">
                <a:solidFill>
                  <a:srgbClr val="575756"/>
                </a:solidFill>
                <a:latin typeface="Arial"/>
                <a:cs typeface="Arial"/>
              </a:rPr>
              <a:t>ano </a:t>
            </a:r>
            <a:r>
              <a:rPr sz="1500" spc="-5" dirty="0">
                <a:solidFill>
                  <a:srgbClr val="575756"/>
                </a:solidFill>
                <a:latin typeface="Arial"/>
                <a:cs typeface="Arial"/>
              </a:rPr>
              <a:t>e</a:t>
            </a:r>
            <a:r>
              <a:rPr sz="1500" spc="-28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575756"/>
                </a:solidFill>
                <a:latin typeface="Arial"/>
                <a:cs typeface="Arial"/>
              </a:rPr>
              <a:t>meio.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199" y="279006"/>
            <a:ext cx="7617397" cy="981075"/>
          </a:xfrm>
          <a:custGeom>
            <a:avLst/>
            <a:gdLst/>
            <a:ahLst/>
            <a:cxnLst/>
            <a:rect l="l" t="t" r="r" b="b"/>
            <a:pathLst>
              <a:path w="6953250" h="981075">
                <a:moveTo>
                  <a:pt x="0" y="980998"/>
                </a:moveTo>
                <a:lnTo>
                  <a:pt x="6952729" y="980998"/>
                </a:lnTo>
                <a:lnTo>
                  <a:pt x="6952729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57199" y="450850"/>
            <a:ext cx="7772400" cy="735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96265">
              <a:lnSpc>
                <a:spcPct val="100600"/>
              </a:lnSpc>
              <a:spcBef>
                <a:spcPts val="95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Regra de transição RGPS </a:t>
            </a:r>
            <a:r>
              <a:rPr lang="pt-BR"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/>
            </a:r>
            <a:br>
              <a:rPr lang="pt-BR"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</a:br>
            <a:r>
              <a:rPr sz="2400" kern="1200" dirty="0" err="1">
                <a:solidFill>
                  <a:schemeClr val="bg1"/>
                </a:solidFill>
                <a:latin typeface="Raleway"/>
                <a:ea typeface="+mn-ea"/>
                <a:cs typeface="+mn-cs"/>
              </a:rPr>
              <a:t>Aposentadoria</a:t>
            </a: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  por Tempo de Contribuição - </a:t>
            </a:r>
            <a:r>
              <a:rPr lang="pt-BR"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4</a:t>
            </a:r>
            <a:endParaRPr sz="2400" kern="1200" dirty="0">
              <a:solidFill>
                <a:schemeClr val="bg1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96087" y="2852989"/>
            <a:ext cx="106070" cy="111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9539" y="2987672"/>
            <a:ext cx="239395" cy="582930"/>
          </a:xfrm>
          <a:custGeom>
            <a:avLst/>
            <a:gdLst/>
            <a:ahLst/>
            <a:cxnLst/>
            <a:rect l="l" t="t" r="r" b="b"/>
            <a:pathLst>
              <a:path w="239394" h="582929">
                <a:moveTo>
                  <a:pt x="187947" y="65036"/>
                </a:moveTo>
                <a:lnTo>
                  <a:pt x="51219" y="65036"/>
                </a:lnTo>
                <a:lnTo>
                  <a:pt x="51221" y="550303"/>
                </a:lnTo>
                <a:lnTo>
                  <a:pt x="53628" y="562833"/>
                </a:lnTo>
                <a:lnTo>
                  <a:pt x="60181" y="573062"/>
                </a:lnTo>
                <a:lnTo>
                  <a:pt x="69895" y="579957"/>
                </a:lnTo>
                <a:lnTo>
                  <a:pt x="81775" y="582485"/>
                </a:lnTo>
                <a:lnTo>
                  <a:pt x="93662" y="579953"/>
                </a:lnTo>
                <a:lnTo>
                  <a:pt x="103371" y="573050"/>
                </a:lnTo>
                <a:lnTo>
                  <a:pt x="109918" y="562816"/>
                </a:lnTo>
                <a:lnTo>
                  <a:pt x="112316" y="550303"/>
                </a:lnTo>
                <a:lnTo>
                  <a:pt x="112318" y="274726"/>
                </a:lnTo>
                <a:lnTo>
                  <a:pt x="187947" y="274726"/>
                </a:lnTo>
                <a:lnTo>
                  <a:pt x="187947" y="65036"/>
                </a:lnTo>
                <a:close/>
              </a:path>
              <a:path w="239394" h="582929">
                <a:moveTo>
                  <a:pt x="187947" y="274726"/>
                </a:moveTo>
                <a:lnTo>
                  <a:pt x="126847" y="274726"/>
                </a:lnTo>
                <a:lnTo>
                  <a:pt x="126847" y="550303"/>
                </a:lnTo>
                <a:lnTo>
                  <a:pt x="129248" y="562833"/>
                </a:lnTo>
                <a:lnTo>
                  <a:pt x="135794" y="573062"/>
                </a:lnTo>
                <a:lnTo>
                  <a:pt x="145503" y="579957"/>
                </a:lnTo>
                <a:lnTo>
                  <a:pt x="157391" y="582485"/>
                </a:lnTo>
                <a:lnTo>
                  <a:pt x="169288" y="579953"/>
                </a:lnTo>
                <a:lnTo>
                  <a:pt x="179002" y="573050"/>
                </a:lnTo>
                <a:lnTo>
                  <a:pt x="185548" y="562816"/>
                </a:lnTo>
                <a:lnTo>
                  <a:pt x="187947" y="550303"/>
                </a:lnTo>
                <a:lnTo>
                  <a:pt x="187947" y="274726"/>
                </a:lnTo>
                <a:close/>
              </a:path>
              <a:path w="239394" h="582929">
                <a:moveTo>
                  <a:pt x="239166" y="59410"/>
                </a:moveTo>
                <a:lnTo>
                  <a:pt x="0" y="59410"/>
                </a:lnTo>
                <a:lnTo>
                  <a:pt x="0" y="259219"/>
                </a:lnTo>
                <a:lnTo>
                  <a:pt x="1575" y="267445"/>
                </a:lnTo>
                <a:lnTo>
                  <a:pt x="5873" y="274162"/>
                </a:lnTo>
                <a:lnTo>
                  <a:pt x="12247" y="278691"/>
                </a:lnTo>
                <a:lnTo>
                  <a:pt x="20053" y="280352"/>
                </a:lnTo>
                <a:lnTo>
                  <a:pt x="27860" y="278691"/>
                </a:lnTo>
                <a:lnTo>
                  <a:pt x="34239" y="274162"/>
                </a:lnTo>
                <a:lnTo>
                  <a:pt x="38541" y="267445"/>
                </a:lnTo>
                <a:lnTo>
                  <a:pt x="40119" y="259219"/>
                </a:lnTo>
                <a:lnTo>
                  <a:pt x="40119" y="65036"/>
                </a:lnTo>
                <a:lnTo>
                  <a:pt x="239166" y="65036"/>
                </a:lnTo>
                <a:lnTo>
                  <a:pt x="239166" y="59410"/>
                </a:lnTo>
                <a:close/>
              </a:path>
              <a:path w="239394" h="582929">
                <a:moveTo>
                  <a:pt x="239166" y="65036"/>
                </a:moveTo>
                <a:lnTo>
                  <a:pt x="199059" y="65036"/>
                </a:lnTo>
                <a:lnTo>
                  <a:pt x="199059" y="259219"/>
                </a:lnTo>
                <a:lnTo>
                  <a:pt x="200635" y="267445"/>
                </a:lnTo>
                <a:lnTo>
                  <a:pt x="204933" y="274162"/>
                </a:lnTo>
                <a:lnTo>
                  <a:pt x="211307" y="278691"/>
                </a:lnTo>
                <a:lnTo>
                  <a:pt x="219113" y="280352"/>
                </a:lnTo>
                <a:lnTo>
                  <a:pt x="226918" y="278691"/>
                </a:lnTo>
                <a:lnTo>
                  <a:pt x="233292" y="274162"/>
                </a:lnTo>
                <a:lnTo>
                  <a:pt x="237590" y="267445"/>
                </a:lnTo>
                <a:lnTo>
                  <a:pt x="239166" y="259219"/>
                </a:lnTo>
                <a:lnTo>
                  <a:pt x="239166" y="65036"/>
                </a:lnTo>
                <a:close/>
              </a:path>
              <a:path w="239394" h="582929">
                <a:moveTo>
                  <a:pt x="177457" y="0"/>
                </a:moveTo>
                <a:lnTo>
                  <a:pt x="61709" y="0"/>
                </a:lnTo>
                <a:lnTo>
                  <a:pt x="38871" y="4603"/>
                </a:lnTo>
                <a:lnTo>
                  <a:pt x="19900" y="17227"/>
                </a:lnTo>
                <a:lnTo>
                  <a:pt x="6473" y="36090"/>
                </a:lnTo>
                <a:lnTo>
                  <a:pt x="266" y="59410"/>
                </a:lnTo>
                <a:lnTo>
                  <a:pt x="238912" y="59410"/>
                </a:lnTo>
                <a:lnTo>
                  <a:pt x="232705" y="36090"/>
                </a:lnTo>
                <a:lnTo>
                  <a:pt x="219276" y="17227"/>
                </a:lnTo>
                <a:lnTo>
                  <a:pt x="200302" y="4603"/>
                </a:lnTo>
                <a:lnTo>
                  <a:pt x="177457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54590" y="2856393"/>
            <a:ext cx="106070" cy="111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8041" y="2991076"/>
            <a:ext cx="239395" cy="582930"/>
          </a:xfrm>
          <a:custGeom>
            <a:avLst/>
            <a:gdLst/>
            <a:ahLst/>
            <a:cxnLst/>
            <a:rect l="l" t="t" r="r" b="b"/>
            <a:pathLst>
              <a:path w="239395" h="582929">
                <a:moveTo>
                  <a:pt x="187947" y="65036"/>
                </a:moveTo>
                <a:lnTo>
                  <a:pt x="51219" y="65036"/>
                </a:lnTo>
                <a:lnTo>
                  <a:pt x="51221" y="550303"/>
                </a:lnTo>
                <a:lnTo>
                  <a:pt x="53628" y="562833"/>
                </a:lnTo>
                <a:lnTo>
                  <a:pt x="60181" y="573062"/>
                </a:lnTo>
                <a:lnTo>
                  <a:pt x="69895" y="579957"/>
                </a:lnTo>
                <a:lnTo>
                  <a:pt x="81775" y="582485"/>
                </a:lnTo>
                <a:lnTo>
                  <a:pt x="93662" y="579953"/>
                </a:lnTo>
                <a:lnTo>
                  <a:pt x="103371" y="573050"/>
                </a:lnTo>
                <a:lnTo>
                  <a:pt x="109918" y="562816"/>
                </a:lnTo>
                <a:lnTo>
                  <a:pt x="112316" y="550303"/>
                </a:lnTo>
                <a:lnTo>
                  <a:pt x="112318" y="274726"/>
                </a:lnTo>
                <a:lnTo>
                  <a:pt x="187947" y="274726"/>
                </a:lnTo>
                <a:lnTo>
                  <a:pt x="187947" y="65036"/>
                </a:lnTo>
                <a:close/>
              </a:path>
              <a:path w="239395" h="582929">
                <a:moveTo>
                  <a:pt x="187947" y="274726"/>
                </a:moveTo>
                <a:lnTo>
                  <a:pt x="126847" y="274726"/>
                </a:lnTo>
                <a:lnTo>
                  <a:pt x="126847" y="550303"/>
                </a:lnTo>
                <a:lnTo>
                  <a:pt x="129248" y="562833"/>
                </a:lnTo>
                <a:lnTo>
                  <a:pt x="135794" y="573062"/>
                </a:lnTo>
                <a:lnTo>
                  <a:pt x="145503" y="579957"/>
                </a:lnTo>
                <a:lnTo>
                  <a:pt x="157391" y="582485"/>
                </a:lnTo>
                <a:lnTo>
                  <a:pt x="169288" y="579953"/>
                </a:lnTo>
                <a:lnTo>
                  <a:pt x="179002" y="573050"/>
                </a:lnTo>
                <a:lnTo>
                  <a:pt x="185548" y="562816"/>
                </a:lnTo>
                <a:lnTo>
                  <a:pt x="187947" y="550303"/>
                </a:lnTo>
                <a:lnTo>
                  <a:pt x="187947" y="274726"/>
                </a:lnTo>
                <a:close/>
              </a:path>
              <a:path w="239395" h="582929">
                <a:moveTo>
                  <a:pt x="239166" y="59410"/>
                </a:moveTo>
                <a:lnTo>
                  <a:pt x="0" y="59410"/>
                </a:lnTo>
                <a:lnTo>
                  <a:pt x="0" y="259219"/>
                </a:lnTo>
                <a:lnTo>
                  <a:pt x="1575" y="267445"/>
                </a:lnTo>
                <a:lnTo>
                  <a:pt x="5873" y="274162"/>
                </a:lnTo>
                <a:lnTo>
                  <a:pt x="12247" y="278691"/>
                </a:lnTo>
                <a:lnTo>
                  <a:pt x="20053" y="280352"/>
                </a:lnTo>
                <a:lnTo>
                  <a:pt x="27860" y="278691"/>
                </a:lnTo>
                <a:lnTo>
                  <a:pt x="34239" y="274162"/>
                </a:lnTo>
                <a:lnTo>
                  <a:pt x="38541" y="267445"/>
                </a:lnTo>
                <a:lnTo>
                  <a:pt x="40119" y="259219"/>
                </a:lnTo>
                <a:lnTo>
                  <a:pt x="40119" y="65036"/>
                </a:lnTo>
                <a:lnTo>
                  <a:pt x="239166" y="65036"/>
                </a:lnTo>
                <a:lnTo>
                  <a:pt x="239166" y="59410"/>
                </a:lnTo>
                <a:close/>
              </a:path>
              <a:path w="239395" h="582929">
                <a:moveTo>
                  <a:pt x="239166" y="65036"/>
                </a:moveTo>
                <a:lnTo>
                  <a:pt x="199059" y="65036"/>
                </a:lnTo>
                <a:lnTo>
                  <a:pt x="199059" y="259219"/>
                </a:lnTo>
                <a:lnTo>
                  <a:pt x="200635" y="267445"/>
                </a:lnTo>
                <a:lnTo>
                  <a:pt x="204933" y="274162"/>
                </a:lnTo>
                <a:lnTo>
                  <a:pt x="211307" y="278691"/>
                </a:lnTo>
                <a:lnTo>
                  <a:pt x="219113" y="280352"/>
                </a:lnTo>
                <a:lnTo>
                  <a:pt x="226918" y="278691"/>
                </a:lnTo>
                <a:lnTo>
                  <a:pt x="233292" y="274162"/>
                </a:lnTo>
                <a:lnTo>
                  <a:pt x="237590" y="267445"/>
                </a:lnTo>
                <a:lnTo>
                  <a:pt x="239166" y="259219"/>
                </a:lnTo>
                <a:lnTo>
                  <a:pt x="239166" y="65036"/>
                </a:lnTo>
                <a:close/>
              </a:path>
              <a:path w="239395" h="582929">
                <a:moveTo>
                  <a:pt x="177457" y="0"/>
                </a:moveTo>
                <a:lnTo>
                  <a:pt x="61709" y="0"/>
                </a:lnTo>
                <a:lnTo>
                  <a:pt x="38871" y="4603"/>
                </a:lnTo>
                <a:lnTo>
                  <a:pt x="19900" y="17227"/>
                </a:lnTo>
                <a:lnTo>
                  <a:pt x="6473" y="36090"/>
                </a:lnTo>
                <a:lnTo>
                  <a:pt x="266" y="59410"/>
                </a:lnTo>
                <a:lnTo>
                  <a:pt x="238912" y="59410"/>
                </a:lnTo>
                <a:lnTo>
                  <a:pt x="232705" y="36090"/>
                </a:lnTo>
                <a:lnTo>
                  <a:pt x="219276" y="17227"/>
                </a:lnTo>
                <a:lnTo>
                  <a:pt x="200302" y="4603"/>
                </a:lnTo>
                <a:lnTo>
                  <a:pt x="177457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25701" y="2852989"/>
            <a:ext cx="106070" cy="111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18602" y="2987685"/>
            <a:ext cx="320675" cy="582930"/>
          </a:xfrm>
          <a:custGeom>
            <a:avLst/>
            <a:gdLst/>
            <a:ahLst/>
            <a:cxnLst/>
            <a:rect l="l" t="t" r="r" b="b"/>
            <a:pathLst>
              <a:path w="320675" h="582929">
                <a:moveTo>
                  <a:pt x="153390" y="331330"/>
                </a:moveTo>
                <a:lnTo>
                  <a:pt x="105841" y="331330"/>
                </a:lnTo>
                <a:lnTo>
                  <a:pt x="105841" y="559104"/>
                </a:lnTo>
                <a:lnTo>
                  <a:pt x="107585" y="568206"/>
                </a:lnTo>
                <a:lnTo>
                  <a:pt x="112339" y="575638"/>
                </a:lnTo>
                <a:lnTo>
                  <a:pt x="119391" y="580648"/>
                </a:lnTo>
                <a:lnTo>
                  <a:pt x="128028" y="582485"/>
                </a:lnTo>
                <a:lnTo>
                  <a:pt x="131203" y="582485"/>
                </a:lnTo>
                <a:lnTo>
                  <a:pt x="139835" y="580648"/>
                </a:lnTo>
                <a:lnTo>
                  <a:pt x="146888" y="575638"/>
                </a:lnTo>
                <a:lnTo>
                  <a:pt x="151645" y="568206"/>
                </a:lnTo>
                <a:lnTo>
                  <a:pt x="153390" y="559104"/>
                </a:lnTo>
                <a:lnTo>
                  <a:pt x="153390" y="331330"/>
                </a:lnTo>
                <a:close/>
              </a:path>
              <a:path w="320675" h="582929">
                <a:moveTo>
                  <a:pt x="212242" y="331330"/>
                </a:moveTo>
                <a:lnTo>
                  <a:pt x="164693" y="331330"/>
                </a:lnTo>
                <a:lnTo>
                  <a:pt x="164693" y="559104"/>
                </a:lnTo>
                <a:lnTo>
                  <a:pt x="166436" y="568206"/>
                </a:lnTo>
                <a:lnTo>
                  <a:pt x="171191" y="575638"/>
                </a:lnTo>
                <a:lnTo>
                  <a:pt x="178243" y="580648"/>
                </a:lnTo>
                <a:lnTo>
                  <a:pt x="186880" y="582485"/>
                </a:lnTo>
                <a:lnTo>
                  <a:pt x="190055" y="582485"/>
                </a:lnTo>
                <a:lnTo>
                  <a:pt x="198687" y="580648"/>
                </a:lnTo>
                <a:lnTo>
                  <a:pt x="205740" y="575638"/>
                </a:lnTo>
                <a:lnTo>
                  <a:pt x="210497" y="568206"/>
                </a:lnTo>
                <a:lnTo>
                  <a:pt x="212242" y="559104"/>
                </a:lnTo>
                <a:lnTo>
                  <a:pt x="212242" y="331330"/>
                </a:lnTo>
                <a:close/>
              </a:path>
              <a:path w="320675" h="582929">
                <a:moveTo>
                  <a:pt x="212534" y="65036"/>
                </a:moveTo>
                <a:lnTo>
                  <a:pt x="107708" y="65036"/>
                </a:lnTo>
                <a:lnTo>
                  <a:pt x="51752" y="331330"/>
                </a:lnTo>
                <a:lnTo>
                  <a:pt x="266331" y="331330"/>
                </a:lnTo>
                <a:lnTo>
                  <a:pt x="212534" y="65036"/>
                </a:lnTo>
                <a:close/>
              </a:path>
              <a:path w="320675" h="582929">
                <a:moveTo>
                  <a:pt x="217995" y="0"/>
                </a:moveTo>
                <a:lnTo>
                  <a:pt x="102247" y="0"/>
                </a:lnTo>
                <a:lnTo>
                  <a:pt x="80180" y="4289"/>
                </a:lnTo>
                <a:lnTo>
                  <a:pt x="48162" y="33818"/>
                </a:lnTo>
                <a:lnTo>
                  <a:pt x="190" y="245922"/>
                </a:lnTo>
                <a:lnTo>
                  <a:pt x="0" y="254311"/>
                </a:lnTo>
                <a:lnTo>
                  <a:pt x="2781" y="261867"/>
                </a:lnTo>
                <a:lnTo>
                  <a:pt x="8048" y="267775"/>
                </a:lnTo>
                <a:lnTo>
                  <a:pt x="15316" y="271221"/>
                </a:lnTo>
                <a:lnTo>
                  <a:pt x="23276" y="271425"/>
                </a:lnTo>
                <a:lnTo>
                  <a:pt x="30446" y="268497"/>
                </a:lnTo>
                <a:lnTo>
                  <a:pt x="36052" y="262948"/>
                </a:lnTo>
                <a:lnTo>
                  <a:pt x="39319" y="255295"/>
                </a:lnTo>
                <a:lnTo>
                  <a:pt x="80378" y="65036"/>
                </a:lnTo>
                <a:lnTo>
                  <a:pt x="281012" y="65036"/>
                </a:lnTo>
                <a:lnTo>
                  <a:pt x="279031" y="55854"/>
                </a:lnTo>
                <a:lnTo>
                  <a:pt x="272080" y="33813"/>
                </a:lnTo>
                <a:lnTo>
                  <a:pt x="258591" y="16092"/>
                </a:lnTo>
                <a:lnTo>
                  <a:pt x="240062" y="4289"/>
                </a:lnTo>
                <a:lnTo>
                  <a:pt x="217995" y="0"/>
                </a:lnTo>
                <a:close/>
              </a:path>
              <a:path w="320675" h="582929">
                <a:moveTo>
                  <a:pt x="281012" y="65036"/>
                </a:moveTo>
                <a:lnTo>
                  <a:pt x="239852" y="65036"/>
                </a:lnTo>
                <a:lnTo>
                  <a:pt x="280911" y="255295"/>
                </a:lnTo>
                <a:lnTo>
                  <a:pt x="284183" y="262948"/>
                </a:lnTo>
                <a:lnTo>
                  <a:pt x="289790" y="268497"/>
                </a:lnTo>
                <a:lnTo>
                  <a:pt x="296961" y="271425"/>
                </a:lnTo>
                <a:lnTo>
                  <a:pt x="304927" y="271221"/>
                </a:lnTo>
                <a:lnTo>
                  <a:pt x="312192" y="267775"/>
                </a:lnTo>
                <a:lnTo>
                  <a:pt x="317455" y="261867"/>
                </a:lnTo>
                <a:lnTo>
                  <a:pt x="320232" y="254311"/>
                </a:lnTo>
                <a:lnTo>
                  <a:pt x="320040" y="245922"/>
                </a:lnTo>
                <a:lnTo>
                  <a:pt x="281012" y="6503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84191" y="2856393"/>
            <a:ext cx="106070" cy="111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77105" y="2991089"/>
            <a:ext cx="320675" cy="582930"/>
          </a:xfrm>
          <a:custGeom>
            <a:avLst/>
            <a:gdLst/>
            <a:ahLst/>
            <a:cxnLst/>
            <a:rect l="l" t="t" r="r" b="b"/>
            <a:pathLst>
              <a:path w="320675" h="582929">
                <a:moveTo>
                  <a:pt x="153390" y="331330"/>
                </a:moveTo>
                <a:lnTo>
                  <a:pt x="105841" y="331330"/>
                </a:lnTo>
                <a:lnTo>
                  <a:pt x="105841" y="559104"/>
                </a:lnTo>
                <a:lnTo>
                  <a:pt x="107585" y="568206"/>
                </a:lnTo>
                <a:lnTo>
                  <a:pt x="112339" y="575638"/>
                </a:lnTo>
                <a:lnTo>
                  <a:pt x="119391" y="580648"/>
                </a:lnTo>
                <a:lnTo>
                  <a:pt x="128028" y="582485"/>
                </a:lnTo>
                <a:lnTo>
                  <a:pt x="131203" y="582485"/>
                </a:lnTo>
                <a:lnTo>
                  <a:pt x="139835" y="580648"/>
                </a:lnTo>
                <a:lnTo>
                  <a:pt x="146888" y="575638"/>
                </a:lnTo>
                <a:lnTo>
                  <a:pt x="151645" y="568206"/>
                </a:lnTo>
                <a:lnTo>
                  <a:pt x="153390" y="559104"/>
                </a:lnTo>
                <a:lnTo>
                  <a:pt x="153390" y="331330"/>
                </a:lnTo>
                <a:close/>
              </a:path>
              <a:path w="320675" h="582929">
                <a:moveTo>
                  <a:pt x="212242" y="331330"/>
                </a:moveTo>
                <a:lnTo>
                  <a:pt x="164693" y="331330"/>
                </a:lnTo>
                <a:lnTo>
                  <a:pt x="164693" y="559104"/>
                </a:lnTo>
                <a:lnTo>
                  <a:pt x="166436" y="568206"/>
                </a:lnTo>
                <a:lnTo>
                  <a:pt x="171191" y="575638"/>
                </a:lnTo>
                <a:lnTo>
                  <a:pt x="178243" y="580648"/>
                </a:lnTo>
                <a:lnTo>
                  <a:pt x="186880" y="582485"/>
                </a:lnTo>
                <a:lnTo>
                  <a:pt x="190055" y="582485"/>
                </a:lnTo>
                <a:lnTo>
                  <a:pt x="198687" y="580648"/>
                </a:lnTo>
                <a:lnTo>
                  <a:pt x="205740" y="575638"/>
                </a:lnTo>
                <a:lnTo>
                  <a:pt x="210497" y="568206"/>
                </a:lnTo>
                <a:lnTo>
                  <a:pt x="212242" y="559104"/>
                </a:lnTo>
                <a:lnTo>
                  <a:pt x="212242" y="331330"/>
                </a:lnTo>
                <a:close/>
              </a:path>
              <a:path w="320675" h="582929">
                <a:moveTo>
                  <a:pt x="212521" y="65036"/>
                </a:moveTo>
                <a:lnTo>
                  <a:pt x="107708" y="65036"/>
                </a:lnTo>
                <a:lnTo>
                  <a:pt x="51752" y="331330"/>
                </a:lnTo>
                <a:lnTo>
                  <a:pt x="266331" y="331330"/>
                </a:lnTo>
                <a:lnTo>
                  <a:pt x="212521" y="65036"/>
                </a:lnTo>
                <a:close/>
              </a:path>
              <a:path w="320675" h="582929">
                <a:moveTo>
                  <a:pt x="217995" y="0"/>
                </a:moveTo>
                <a:lnTo>
                  <a:pt x="102247" y="0"/>
                </a:lnTo>
                <a:lnTo>
                  <a:pt x="80180" y="4289"/>
                </a:lnTo>
                <a:lnTo>
                  <a:pt x="48162" y="33818"/>
                </a:lnTo>
                <a:lnTo>
                  <a:pt x="190" y="245922"/>
                </a:lnTo>
                <a:lnTo>
                  <a:pt x="0" y="254311"/>
                </a:lnTo>
                <a:lnTo>
                  <a:pt x="2781" y="261867"/>
                </a:lnTo>
                <a:lnTo>
                  <a:pt x="8048" y="267775"/>
                </a:lnTo>
                <a:lnTo>
                  <a:pt x="15316" y="271221"/>
                </a:lnTo>
                <a:lnTo>
                  <a:pt x="23276" y="271425"/>
                </a:lnTo>
                <a:lnTo>
                  <a:pt x="30446" y="268497"/>
                </a:lnTo>
                <a:lnTo>
                  <a:pt x="36052" y="262948"/>
                </a:lnTo>
                <a:lnTo>
                  <a:pt x="39319" y="255295"/>
                </a:lnTo>
                <a:lnTo>
                  <a:pt x="80378" y="65036"/>
                </a:lnTo>
                <a:lnTo>
                  <a:pt x="281012" y="65036"/>
                </a:lnTo>
                <a:lnTo>
                  <a:pt x="279031" y="55854"/>
                </a:lnTo>
                <a:lnTo>
                  <a:pt x="272080" y="33813"/>
                </a:lnTo>
                <a:lnTo>
                  <a:pt x="258591" y="16092"/>
                </a:lnTo>
                <a:lnTo>
                  <a:pt x="240062" y="4289"/>
                </a:lnTo>
                <a:lnTo>
                  <a:pt x="217995" y="0"/>
                </a:lnTo>
                <a:close/>
              </a:path>
              <a:path w="320675" h="582929">
                <a:moveTo>
                  <a:pt x="281012" y="65036"/>
                </a:moveTo>
                <a:lnTo>
                  <a:pt x="239852" y="65036"/>
                </a:lnTo>
                <a:lnTo>
                  <a:pt x="280911" y="255295"/>
                </a:lnTo>
                <a:lnTo>
                  <a:pt x="284183" y="262948"/>
                </a:lnTo>
                <a:lnTo>
                  <a:pt x="289790" y="268497"/>
                </a:lnTo>
                <a:lnTo>
                  <a:pt x="296961" y="271425"/>
                </a:lnTo>
                <a:lnTo>
                  <a:pt x="304927" y="271221"/>
                </a:lnTo>
                <a:lnTo>
                  <a:pt x="312192" y="267775"/>
                </a:lnTo>
                <a:lnTo>
                  <a:pt x="317455" y="261867"/>
                </a:lnTo>
                <a:lnTo>
                  <a:pt x="320232" y="254311"/>
                </a:lnTo>
                <a:lnTo>
                  <a:pt x="320040" y="245922"/>
                </a:lnTo>
                <a:lnTo>
                  <a:pt x="281012" y="6503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200" y="1239139"/>
            <a:ext cx="6953247" cy="435559"/>
          </a:xfrm>
          <a:custGeom>
            <a:avLst/>
            <a:gdLst/>
            <a:ahLst/>
            <a:cxnLst/>
            <a:rect l="l" t="t" r="r" b="b"/>
            <a:pathLst>
              <a:path w="3774440" h="648335">
                <a:moveTo>
                  <a:pt x="0" y="647992"/>
                </a:moveTo>
                <a:lnTo>
                  <a:pt x="3773995" y="647992"/>
                </a:lnTo>
                <a:lnTo>
                  <a:pt x="3773995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33400" y="1302655"/>
            <a:ext cx="6877047" cy="214995"/>
          </a:xfrm>
          <a:prstGeom prst="rect">
            <a:avLst/>
          </a:prstGeom>
          <a:solidFill>
            <a:srgbClr val="F7A600"/>
          </a:solidFill>
        </p:spPr>
        <p:txBody>
          <a:bodyPr vert="horz" wrap="square" lIns="0" tIns="5715" rIns="0" bIns="0" rtlCol="0">
            <a:spAutoFit/>
          </a:bodyPr>
          <a:lstStyle/>
          <a:p>
            <a:pPr marL="242570" marR="204470">
              <a:lnSpc>
                <a:spcPct val="109000"/>
              </a:lnSpc>
              <a:spcBef>
                <a:spcPts val="45"/>
              </a:spcBef>
            </a:pPr>
            <a:r>
              <a:rPr sz="1350" b="1" spc="55" dirty="0">
                <a:solidFill>
                  <a:srgbClr val="006C67"/>
                </a:solidFill>
                <a:latin typeface="Arial"/>
                <a:cs typeface="Arial"/>
              </a:rPr>
              <a:t>A regra estabelece uma idade mínima e </a:t>
            </a:r>
            <a:r>
              <a:rPr sz="1350" b="1" spc="55" dirty="0" err="1">
                <a:solidFill>
                  <a:srgbClr val="006C67"/>
                </a:solidFill>
                <a:latin typeface="Arial"/>
                <a:cs typeface="Arial"/>
              </a:rPr>
              <a:t>cria</a:t>
            </a:r>
            <a:r>
              <a:rPr sz="1350" b="1" spc="55" dirty="0">
                <a:solidFill>
                  <a:srgbClr val="006C67"/>
                </a:solidFill>
                <a:latin typeface="Arial"/>
                <a:cs typeface="Arial"/>
              </a:rPr>
              <a:t> um pedágio de </a:t>
            </a:r>
            <a:r>
              <a:rPr sz="1350" b="1" spc="55" dirty="0" err="1">
                <a:solidFill>
                  <a:srgbClr val="006C67"/>
                </a:solidFill>
                <a:latin typeface="Arial"/>
                <a:cs typeface="Arial"/>
              </a:rPr>
              <a:t>contribuição</a:t>
            </a:r>
            <a:endParaRPr sz="1350" b="1" spc="55" dirty="0">
              <a:solidFill>
                <a:srgbClr val="006C67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3538" y="2052939"/>
            <a:ext cx="2182495" cy="335915"/>
          </a:xfrm>
          <a:custGeom>
            <a:avLst/>
            <a:gdLst/>
            <a:ahLst/>
            <a:cxnLst/>
            <a:rect l="l" t="t" r="r" b="b"/>
            <a:pathLst>
              <a:path w="2182495" h="335914">
                <a:moveTo>
                  <a:pt x="0" y="335699"/>
                </a:moveTo>
                <a:lnTo>
                  <a:pt x="2182380" y="335699"/>
                </a:lnTo>
                <a:lnTo>
                  <a:pt x="2182380" y="0"/>
                </a:lnTo>
                <a:lnTo>
                  <a:pt x="0" y="0"/>
                </a:lnTo>
                <a:lnTo>
                  <a:pt x="0" y="335699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00" y="2382288"/>
            <a:ext cx="2192020" cy="12700"/>
          </a:xfrm>
          <a:custGeom>
            <a:avLst/>
            <a:gdLst/>
            <a:ahLst/>
            <a:cxnLst/>
            <a:rect l="l" t="t" r="r" b="b"/>
            <a:pathLst>
              <a:path w="2192020" h="12700">
                <a:moveTo>
                  <a:pt x="0" y="12700"/>
                </a:moveTo>
                <a:lnTo>
                  <a:pt x="2191613" y="12700"/>
                </a:lnTo>
                <a:lnTo>
                  <a:pt x="21916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550" y="2049523"/>
            <a:ext cx="0" cy="2322830"/>
          </a:xfrm>
          <a:custGeom>
            <a:avLst/>
            <a:gdLst/>
            <a:ahLst/>
            <a:cxnLst/>
            <a:rect l="l" t="t" r="r" b="b"/>
            <a:pathLst>
              <a:path h="2322829">
                <a:moveTo>
                  <a:pt x="0" y="0"/>
                </a:moveTo>
                <a:lnTo>
                  <a:pt x="0" y="2322233"/>
                </a:lnTo>
              </a:path>
            </a:pathLst>
          </a:custGeom>
          <a:ln w="12700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44191" y="2049523"/>
            <a:ext cx="0" cy="2322830"/>
          </a:xfrm>
          <a:custGeom>
            <a:avLst/>
            <a:gdLst/>
            <a:ahLst/>
            <a:cxnLst/>
            <a:rect l="l" t="t" r="r" b="b"/>
            <a:pathLst>
              <a:path h="2322829">
                <a:moveTo>
                  <a:pt x="0" y="0"/>
                </a:moveTo>
                <a:lnTo>
                  <a:pt x="0" y="2322233"/>
                </a:lnTo>
              </a:path>
            </a:pathLst>
          </a:custGeom>
          <a:ln w="9245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" y="2054412"/>
            <a:ext cx="2192020" cy="0"/>
          </a:xfrm>
          <a:custGeom>
            <a:avLst/>
            <a:gdLst/>
            <a:ahLst/>
            <a:cxnLst/>
            <a:rect l="l" t="t" r="r" b="b"/>
            <a:pathLst>
              <a:path w="2192020">
                <a:moveTo>
                  <a:pt x="0" y="0"/>
                </a:moveTo>
                <a:lnTo>
                  <a:pt x="2191613" y="0"/>
                </a:lnTo>
              </a:path>
            </a:pathLst>
          </a:custGeom>
          <a:ln w="9779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200" y="4365406"/>
            <a:ext cx="2192020" cy="0"/>
          </a:xfrm>
          <a:custGeom>
            <a:avLst/>
            <a:gdLst/>
            <a:ahLst/>
            <a:cxnLst/>
            <a:rect l="l" t="t" r="r" b="b"/>
            <a:pathLst>
              <a:path w="2192020">
                <a:moveTo>
                  <a:pt x="0" y="0"/>
                </a:moveTo>
                <a:lnTo>
                  <a:pt x="2191613" y="0"/>
                </a:lnTo>
              </a:path>
            </a:pathLst>
          </a:custGeom>
          <a:ln w="12700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9900" y="2059302"/>
            <a:ext cx="2169795" cy="323215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4699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70"/>
              </a:spcBef>
            </a:pP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Idade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7152" y="3726050"/>
            <a:ext cx="624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595959"/>
                </a:solidFill>
                <a:latin typeface="Trebuchet MS"/>
                <a:cs typeface="Trebuchet MS"/>
              </a:rPr>
              <a:t>60</a:t>
            </a:r>
            <a:r>
              <a:rPr sz="15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500" b="1" spc="-6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44485" y="3731054"/>
            <a:ext cx="624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595959"/>
                </a:solidFill>
                <a:latin typeface="Trebuchet MS"/>
                <a:cs typeface="Trebuchet MS"/>
              </a:rPr>
              <a:t>57</a:t>
            </a:r>
            <a:r>
              <a:rPr sz="15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500" b="1" spc="-6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49955" y="2056343"/>
            <a:ext cx="2182495" cy="335915"/>
          </a:xfrm>
          <a:custGeom>
            <a:avLst/>
            <a:gdLst/>
            <a:ahLst/>
            <a:cxnLst/>
            <a:rect l="l" t="t" r="r" b="b"/>
            <a:pathLst>
              <a:path w="2182495" h="335914">
                <a:moveTo>
                  <a:pt x="0" y="335699"/>
                </a:moveTo>
                <a:lnTo>
                  <a:pt x="2182380" y="335699"/>
                </a:lnTo>
                <a:lnTo>
                  <a:pt x="2182380" y="0"/>
                </a:lnTo>
                <a:lnTo>
                  <a:pt x="0" y="0"/>
                </a:lnTo>
                <a:lnTo>
                  <a:pt x="0" y="335699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43605" y="2385692"/>
            <a:ext cx="2195195" cy="12700"/>
          </a:xfrm>
          <a:custGeom>
            <a:avLst/>
            <a:gdLst/>
            <a:ahLst/>
            <a:cxnLst/>
            <a:rect l="l" t="t" r="r" b="b"/>
            <a:pathLst>
              <a:path w="2195195" h="12700">
                <a:moveTo>
                  <a:pt x="0" y="12700"/>
                </a:moveTo>
                <a:lnTo>
                  <a:pt x="2195068" y="12700"/>
                </a:lnTo>
                <a:lnTo>
                  <a:pt x="219506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50298" y="2052927"/>
            <a:ext cx="0" cy="2322830"/>
          </a:xfrm>
          <a:custGeom>
            <a:avLst/>
            <a:gdLst/>
            <a:ahLst/>
            <a:cxnLst/>
            <a:rect l="l" t="t" r="r" b="b"/>
            <a:pathLst>
              <a:path h="2322829">
                <a:moveTo>
                  <a:pt x="0" y="0"/>
                </a:moveTo>
                <a:lnTo>
                  <a:pt x="0" y="2322233"/>
                </a:lnTo>
              </a:path>
            </a:pathLst>
          </a:custGeom>
          <a:ln w="12014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32323" y="2052927"/>
            <a:ext cx="0" cy="2322830"/>
          </a:xfrm>
          <a:custGeom>
            <a:avLst/>
            <a:gdLst/>
            <a:ahLst/>
            <a:cxnLst/>
            <a:rect l="l" t="t" r="r" b="b"/>
            <a:pathLst>
              <a:path h="2322829">
                <a:moveTo>
                  <a:pt x="0" y="0"/>
                </a:moveTo>
                <a:lnTo>
                  <a:pt x="0" y="2322233"/>
                </a:lnTo>
              </a:path>
            </a:pathLst>
          </a:custGeom>
          <a:ln w="12700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43605" y="2056356"/>
            <a:ext cx="2195195" cy="0"/>
          </a:xfrm>
          <a:custGeom>
            <a:avLst/>
            <a:gdLst/>
            <a:ahLst/>
            <a:cxnLst/>
            <a:rect l="l" t="t" r="r" b="b"/>
            <a:pathLst>
              <a:path w="2195195">
                <a:moveTo>
                  <a:pt x="0" y="0"/>
                </a:moveTo>
                <a:lnTo>
                  <a:pt x="2195068" y="0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43605" y="4368810"/>
            <a:ext cx="2195195" cy="0"/>
          </a:xfrm>
          <a:custGeom>
            <a:avLst/>
            <a:gdLst/>
            <a:ahLst/>
            <a:cxnLst/>
            <a:rect l="l" t="t" r="r" b="b"/>
            <a:pathLst>
              <a:path w="2195195">
                <a:moveTo>
                  <a:pt x="0" y="0"/>
                </a:moveTo>
                <a:lnTo>
                  <a:pt x="2195068" y="0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456305" y="2062706"/>
            <a:ext cx="2169795" cy="323215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4699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370"/>
              </a:spcBef>
            </a:pPr>
            <a:r>
              <a:rPr sz="1500" b="1" spc="-100" dirty="0">
                <a:solidFill>
                  <a:srgbClr val="FFFFFF"/>
                </a:solidFill>
                <a:latin typeface="Trebuchet MS"/>
                <a:cs typeface="Trebuchet MS"/>
              </a:rPr>
              <a:t>Tempo 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Contribuição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94531" y="3729454"/>
            <a:ext cx="624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595959"/>
                </a:solidFill>
                <a:latin typeface="Trebuchet MS"/>
                <a:cs typeface="Trebuchet MS"/>
              </a:rPr>
              <a:t>35</a:t>
            </a:r>
            <a:r>
              <a:rPr sz="15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500" b="1" spc="-6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92764" y="3734407"/>
            <a:ext cx="624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595959"/>
                </a:solidFill>
                <a:latin typeface="Trebuchet MS"/>
                <a:cs typeface="Trebuchet MS"/>
              </a:rPr>
              <a:t>30</a:t>
            </a:r>
            <a:r>
              <a:rPr sz="15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500" b="1" spc="-6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2001" y="4870450"/>
            <a:ext cx="7291236" cy="87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165735" indent="-171450">
              <a:lnSpc>
                <a:spcPct val="1297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89535" algn="l"/>
              </a:tabLst>
            </a:pP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valor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da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aposentadoria 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será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-30" dirty="0">
                <a:solidFill>
                  <a:srgbClr val="3C3C3B"/>
                </a:solidFill>
                <a:latin typeface="Arial"/>
                <a:cs typeface="Arial"/>
              </a:rPr>
              <a:t>100%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da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média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-30" dirty="0">
                <a:solidFill>
                  <a:srgbClr val="3C3C3B"/>
                </a:solidFill>
                <a:latin typeface="Arial"/>
                <a:cs typeface="Arial"/>
              </a:rPr>
              <a:t>100%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dos </a:t>
            </a:r>
            <a:r>
              <a:rPr sz="1100" spc="-10" dirty="0">
                <a:solidFill>
                  <a:srgbClr val="3C3C3B"/>
                </a:solidFill>
                <a:latin typeface="Arial"/>
                <a:cs typeface="Arial"/>
              </a:rPr>
              <a:t>salários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25" dirty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julho</a:t>
            </a:r>
            <a:r>
              <a:rPr sz="1100" spc="-1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 </a:t>
            </a:r>
            <a:r>
              <a:rPr sz="1100" spc="-10" dirty="0">
                <a:solidFill>
                  <a:srgbClr val="3C3C3B"/>
                </a:solidFill>
                <a:latin typeface="Arial"/>
                <a:cs typeface="Arial"/>
              </a:rPr>
              <a:t>1994.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29700"/>
              </a:lnSpc>
              <a:buFont typeface="Wingdings" pitchFamily="2" charset="2"/>
              <a:buChar char="Ø"/>
              <a:tabLst>
                <a:tab pos="89535" algn="l"/>
              </a:tabLst>
            </a:pP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Professores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terão redução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(bônus)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5 anos na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idade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tempo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25" dirty="0">
                <a:solidFill>
                  <a:srgbClr val="3C3C3B"/>
                </a:solidFill>
                <a:latin typeface="Arial"/>
                <a:cs typeface="Arial"/>
              </a:rPr>
              <a:t>contribuição,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que 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comprovem,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exclusivamente,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tempo</a:t>
            </a:r>
            <a:r>
              <a:rPr sz="1100" spc="-17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efetivo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exercício 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das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funções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magistério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na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educação infantil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 </a:t>
            </a:r>
            <a:r>
              <a:rPr sz="1100" spc="45" dirty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ensino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fundamental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</a:t>
            </a:r>
            <a:r>
              <a:rPr sz="1100" spc="-1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médio.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61" name="Espaço Reservado para Conteúdo 3">
            <a:extLst>
              <a:ext uri="{FF2B5EF4-FFF2-40B4-BE49-F238E27FC236}">
                <a16:creationId xmlns="" xmlns:a16="http://schemas.microsoft.com/office/drawing/2014/main" id="{7BCFCCE3-47D5-674F-AC29-02A9C433D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3491"/>
              </p:ext>
            </p:extLst>
          </p:nvPr>
        </p:nvGraphicFramePr>
        <p:xfrm>
          <a:off x="6481374" y="2100792"/>
          <a:ext cx="1592114" cy="23124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2114">
                  <a:extLst>
                    <a:ext uri="{9D8B030D-6E8A-4147-A177-3AD203B41FA5}">
                      <a16:colId xmlns="" xmlns:a16="http://schemas.microsoft.com/office/drawing/2014/main" val="1854705044"/>
                    </a:ext>
                  </a:extLst>
                </a:gridCol>
              </a:tblGrid>
              <a:tr h="335693">
                <a:tc>
                  <a:txBody>
                    <a:bodyPr/>
                    <a:lstStyle/>
                    <a:p>
                      <a:pPr algn="ctr"/>
                      <a:r>
                        <a:rPr lang="pt-BR" sz="1500" kern="1200" dirty="0">
                          <a:latin typeface="+mn-lt"/>
                          <a:cs typeface="Calibri"/>
                        </a:rPr>
                        <a:t>Pedágio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4037998"/>
                  </a:ext>
                </a:extLst>
              </a:tr>
              <a:tr h="1976765">
                <a:tc>
                  <a:txBody>
                    <a:bodyPr/>
                    <a:lstStyle/>
                    <a:p>
                      <a:pPr algn="ctr"/>
                      <a:endParaRPr lang="pt-BR" sz="1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8580" marR="68580" marT="41564" marB="41564">
                    <a:lnL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BA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2313786"/>
                  </a:ext>
                </a:extLst>
              </a:tr>
            </a:tbl>
          </a:graphicData>
        </a:graphic>
      </p:graphicFrame>
      <p:sp>
        <p:nvSpPr>
          <p:cNvPr id="62" name="CaixaDeTexto 61">
            <a:extLst>
              <a:ext uri="{FF2B5EF4-FFF2-40B4-BE49-F238E27FC236}">
                <a16:creationId xmlns="" xmlns:a16="http://schemas.microsoft.com/office/drawing/2014/main" id="{D7E8FE21-9D94-014A-8A2E-5692C02C4F2C}"/>
              </a:ext>
            </a:extLst>
          </p:cNvPr>
          <p:cNvSpPr txBox="1"/>
          <p:nvPr/>
        </p:nvSpPr>
        <p:spPr>
          <a:xfrm>
            <a:off x="6497252" y="2618410"/>
            <a:ext cx="1576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100%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="" xmlns:a16="http://schemas.microsoft.com/office/drawing/2014/main" id="{878658BC-42BA-464C-848A-9E520EEA14A6}"/>
              </a:ext>
            </a:extLst>
          </p:cNvPr>
          <p:cNvSpPr txBox="1"/>
          <p:nvPr/>
        </p:nvSpPr>
        <p:spPr>
          <a:xfrm>
            <a:off x="6477000" y="3018464"/>
            <a:ext cx="157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 tempo que falta para atingir o tempo de contribuição</a:t>
            </a:r>
          </a:p>
        </p:txBody>
      </p:sp>
      <p:sp>
        <p:nvSpPr>
          <p:cNvPr id="64" name="Plus 3">
            <a:extLst>
              <a:ext uri="{FF2B5EF4-FFF2-40B4-BE49-F238E27FC236}">
                <a16:creationId xmlns="" xmlns:a16="http://schemas.microsoft.com/office/drawing/2014/main" id="{0702B113-3ED0-2842-A07C-FA245FE37786}"/>
              </a:ext>
            </a:extLst>
          </p:cNvPr>
          <p:cNvSpPr/>
          <p:nvPr/>
        </p:nvSpPr>
        <p:spPr>
          <a:xfrm>
            <a:off x="2859566" y="3119727"/>
            <a:ext cx="417034" cy="41703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3">
            <a:extLst>
              <a:ext uri="{FF2B5EF4-FFF2-40B4-BE49-F238E27FC236}">
                <a16:creationId xmlns="" xmlns:a16="http://schemas.microsoft.com/office/drawing/2014/main" id="{8EBA80E5-A4C6-0840-9515-660F5D8FF9B8}"/>
              </a:ext>
            </a:extLst>
          </p:cNvPr>
          <p:cNvSpPr/>
          <p:nvPr/>
        </p:nvSpPr>
        <p:spPr>
          <a:xfrm>
            <a:off x="5831366" y="3119727"/>
            <a:ext cx="417034" cy="41703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39991"/>
                </a:moveTo>
                <a:lnTo>
                  <a:pt x="9144000" y="6839991"/>
                </a:lnTo>
                <a:lnTo>
                  <a:pt x="9144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5989" y="12"/>
            <a:ext cx="4248150" cy="1332230"/>
          </a:xfrm>
          <a:custGeom>
            <a:avLst/>
            <a:gdLst/>
            <a:ahLst/>
            <a:cxnLst/>
            <a:rect l="l" t="t" r="r" b="b"/>
            <a:pathLst>
              <a:path w="4248150" h="1332230">
                <a:moveTo>
                  <a:pt x="0" y="1331988"/>
                </a:moveTo>
                <a:lnTo>
                  <a:pt x="4248010" y="1331988"/>
                </a:lnTo>
                <a:lnTo>
                  <a:pt x="4248010" y="0"/>
                </a:lnTo>
                <a:lnTo>
                  <a:pt x="0" y="0"/>
                </a:lnTo>
                <a:lnTo>
                  <a:pt x="0" y="1331988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996" y="4338002"/>
            <a:ext cx="990600" cy="2502535"/>
          </a:xfrm>
          <a:custGeom>
            <a:avLst/>
            <a:gdLst/>
            <a:ahLst/>
            <a:cxnLst/>
            <a:rect l="l" t="t" r="r" b="b"/>
            <a:pathLst>
              <a:path w="990600" h="2502534">
                <a:moveTo>
                  <a:pt x="0" y="2502001"/>
                </a:moveTo>
                <a:lnTo>
                  <a:pt x="990003" y="2502001"/>
                </a:lnTo>
                <a:lnTo>
                  <a:pt x="990003" y="0"/>
                </a:lnTo>
                <a:lnTo>
                  <a:pt x="0" y="0"/>
                </a:lnTo>
                <a:lnTo>
                  <a:pt x="0" y="2502001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6007" y="6587934"/>
            <a:ext cx="3726179" cy="252095"/>
          </a:xfrm>
          <a:custGeom>
            <a:avLst/>
            <a:gdLst/>
            <a:ahLst/>
            <a:cxnLst/>
            <a:rect l="l" t="t" r="r" b="b"/>
            <a:pathLst>
              <a:path w="3726179" h="252095">
                <a:moveTo>
                  <a:pt x="0" y="252069"/>
                </a:moveTo>
                <a:lnTo>
                  <a:pt x="3726002" y="252069"/>
                </a:lnTo>
                <a:lnTo>
                  <a:pt x="3726002" y="0"/>
                </a:lnTo>
                <a:lnTo>
                  <a:pt x="0" y="0"/>
                </a:lnTo>
                <a:lnTo>
                  <a:pt x="0" y="25206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83994"/>
            <a:ext cx="259715" cy="621030"/>
          </a:xfrm>
          <a:custGeom>
            <a:avLst/>
            <a:gdLst/>
            <a:ahLst/>
            <a:cxnLst/>
            <a:rect l="l" t="t" r="r" b="b"/>
            <a:pathLst>
              <a:path w="259715" h="621030">
                <a:moveTo>
                  <a:pt x="0" y="621004"/>
                </a:moveTo>
                <a:lnTo>
                  <a:pt x="259194" y="621004"/>
                </a:lnTo>
                <a:lnTo>
                  <a:pt x="259194" y="0"/>
                </a:lnTo>
                <a:lnTo>
                  <a:pt x="0" y="0"/>
                </a:lnTo>
                <a:lnTo>
                  <a:pt x="0" y="621004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1926" y="2204999"/>
            <a:ext cx="688267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PEC 06/2019</a:t>
            </a:r>
            <a:b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</a:b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CCJC S</a:t>
            </a: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enado</a:t>
            </a:r>
            <a:b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</a:b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Alterações e Impacto</a:t>
            </a:r>
            <a:endParaRPr sz="4800" kern="1200" dirty="0">
              <a:solidFill>
                <a:srgbClr val="2B6C68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204999"/>
            <a:ext cx="882015" cy="2430145"/>
          </a:xfrm>
          <a:custGeom>
            <a:avLst/>
            <a:gdLst/>
            <a:ahLst/>
            <a:cxnLst/>
            <a:rect l="l" t="t" r="r" b="b"/>
            <a:pathLst>
              <a:path w="882015" h="2430145">
                <a:moveTo>
                  <a:pt x="0" y="2430005"/>
                </a:moveTo>
                <a:lnTo>
                  <a:pt x="882002" y="2430005"/>
                </a:lnTo>
                <a:lnTo>
                  <a:pt x="882002" y="0"/>
                </a:lnTo>
                <a:lnTo>
                  <a:pt x="0" y="0"/>
                </a:lnTo>
                <a:lnTo>
                  <a:pt x="0" y="243000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9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1EFED8D9-A656-A049-81FE-5CADA837708C}"/>
              </a:ext>
            </a:extLst>
          </p:cNvPr>
          <p:cNvSpPr/>
          <p:nvPr/>
        </p:nvSpPr>
        <p:spPr>
          <a:xfrm>
            <a:off x="762000" y="2556891"/>
            <a:ext cx="1266923" cy="318084"/>
          </a:xfrm>
          <a:prstGeom prst="rect">
            <a:avLst/>
          </a:prstGeom>
          <a:solidFill>
            <a:srgbClr val="81B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63">
            <a:extLst>
              <a:ext uri="{FF2B5EF4-FFF2-40B4-BE49-F238E27FC236}">
                <a16:creationId xmlns="" xmlns:a16="http://schemas.microsoft.com/office/drawing/2014/main" id="{FEADEAB0-EBF2-F441-91DA-F40F20EEF2BD}"/>
              </a:ext>
            </a:extLst>
          </p:cNvPr>
          <p:cNvSpPr/>
          <p:nvPr/>
        </p:nvSpPr>
        <p:spPr>
          <a:xfrm>
            <a:off x="2139832" y="2546337"/>
            <a:ext cx="2312035" cy="318084"/>
          </a:xfrm>
          <a:prstGeom prst="rect">
            <a:avLst/>
          </a:prstGeom>
          <a:solidFill>
            <a:srgbClr val="81B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3"/>
          <p:cNvSpPr/>
          <p:nvPr/>
        </p:nvSpPr>
        <p:spPr>
          <a:xfrm>
            <a:off x="5512193" y="5890501"/>
            <a:ext cx="3632200" cy="231140"/>
          </a:xfrm>
          <a:custGeom>
            <a:avLst/>
            <a:gdLst/>
            <a:ahLst/>
            <a:cxnLst/>
            <a:rect l="l" t="t" r="r" b="b"/>
            <a:pathLst>
              <a:path w="3632200" h="231139">
                <a:moveTo>
                  <a:pt x="0" y="231013"/>
                </a:moveTo>
                <a:lnTo>
                  <a:pt x="3631806" y="231013"/>
                </a:lnTo>
                <a:lnTo>
                  <a:pt x="3631806" y="0"/>
                </a:lnTo>
                <a:lnTo>
                  <a:pt x="0" y="0"/>
                </a:lnTo>
                <a:lnTo>
                  <a:pt x="0" y="231013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192" y="6121514"/>
            <a:ext cx="8896985" cy="718820"/>
          </a:xfrm>
          <a:custGeom>
            <a:avLst/>
            <a:gdLst/>
            <a:ahLst/>
            <a:cxnLst/>
            <a:rect l="l" t="t" r="r" b="b"/>
            <a:pathLst>
              <a:path w="8896985" h="718820">
                <a:moveTo>
                  <a:pt x="0" y="718489"/>
                </a:moveTo>
                <a:lnTo>
                  <a:pt x="8896807" y="718489"/>
                </a:lnTo>
                <a:lnTo>
                  <a:pt x="8896807" y="0"/>
                </a:lnTo>
                <a:lnTo>
                  <a:pt x="0" y="0"/>
                </a:lnTo>
                <a:lnTo>
                  <a:pt x="0" y="71848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5203" y="5986856"/>
            <a:ext cx="3479165" cy="837565"/>
          </a:xfrm>
          <a:custGeom>
            <a:avLst/>
            <a:gdLst/>
            <a:ahLst/>
            <a:cxnLst/>
            <a:rect l="l" t="t" r="r" b="b"/>
            <a:pathLst>
              <a:path w="3479165" h="837565">
                <a:moveTo>
                  <a:pt x="0" y="837145"/>
                </a:moveTo>
                <a:lnTo>
                  <a:pt x="3478796" y="837145"/>
                </a:lnTo>
                <a:lnTo>
                  <a:pt x="3478796" y="0"/>
                </a:lnTo>
                <a:lnTo>
                  <a:pt x="0" y="0"/>
                </a:lnTo>
                <a:lnTo>
                  <a:pt x="0" y="837145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211430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12"/>
                </a:moveTo>
                <a:lnTo>
                  <a:pt x="432892" y="306412"/>
                </a:lnTo>
                <a:lnTo>
                  <a:pt x="432892" y="0"/>
                </a:lnTo>
                <a:lnTo>
                  <a:pt x="0" y="0"/>
                </a:lnTo>
                <a:lnTo>
                  <a:pt x="0" y="306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5197" y="6359276"/>
            <a:ext cx="1447914" cy="157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737504"/>
            <a:ext cx="247650" cy="1102995"/>
          </a:xfrm>
          <a:custGeom>
            <a:avLst/>
            <a:gdLst/>
            <a:ahLst/>
            <a:cxnLst/>
            <a:rect l="l" t="t" r="r" b="b"/>
            <a:pathLst>
              <a:path w="247650" h="1102995">
                <a:moveTo>
                  <a:pt x="0" y="1102499"/>
                </a:moveTo>
                <a:lnTo>
                  <a:pt x="247192" y="1102499"/>
                </a:lnTo>
                <a:lnTo>
                  <a:pt x="247192" y="0"/>
                </a:lnTo>
                <a:lnTo>
                  <a:pt x="0" y="0"/>
                </a:lnTo>
                <a:lnTo>
                  <a:pt x="0" y="11024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" y="11"/>
            <a:ext cx="9144001" cy="1260375"/>
          </a:xfrm>
          <a:custGeom>
            <a:avLst/>
            <a:gdLst/>
            <a:ahLst/>
            <a:cxnLst/>
            <a:rect l="l" t="t" r="r" b="b"/>
            <a:pathLst>
              <a:path w="9144000" h="1039494">
                <a:moveTo>
                  <a:pt x="0" y="1039494"/>
                </a:moveTo>
                <a:lnTo>
                  <a:pt x="9144000" y="1039494"/>
                </a:lnTo>
                <a:lnTo>
                  <a:pt x="9144000" y="0"/>
                </a:lnTo>
                <a:lnTo>
                  <a:pt x="0" y="0"/>
                </a:lnTo>
                <a:lnTo>
                  <a:pt x="0" y="10394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2"/>
            <a:ext cx="609600" cy="450838"/>
          </a:xfrm>
          <a:custGeom>
            <a:avLst/>
            <a:gdLst/>
            <a:ahLst/>
            <a:cxnLst/>
            <a:rect l="l" t="t" r="r" b="b"/>
            <a:pathLst>
              <a:path w="676910" h="244475">
                <a:moveTo>
                  <a:pt x="0" y="244246"/>
                </a:moveTo>
                <a:lnTo>
                  <a:pt x="676490" y="244246"/>
                </a:lnTo>
                <a:lnTo>
                  <a:pt x="676490" y="0"/>
                </a:lnTo>
                <a:lnTo>
                  <a:pt x="0" y="0"/>
                </a:lnTo>
                <a:lnTo>
                  <a:pt x="0" y="24424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73111" y="0"/>
            <a:ext cx="1671143" cy="450838"/>
          </a:xfrm>
          <a:custGeom>
            <a:avLst/>
            <a:gdLst/>
            <a:ahLst/>
            <a:cxnLst/>
            <a:rect l="l" t="t" r="r" b="b"/>
            <a:pathLst>
              <a:path w="1555750" h="175895">
                <a:moveTo>
                  <a:pt x="0" y="175501"/>
                </a:moveTo>
                <a:lnTo>
                  <a:pt x="1555496" y="175501"/>
                </a:lnTo>
                <a:lnTo>
                  <a:pt x="1555496" y="0"/>
                </a:lnTo>
                <a:lnTo>
                  <a:pt x="0" y="0"/>
                </a:lnTo>
                <a:lnTo>
                  <a:pt x="0" y="175501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56497" y="3127502"/>
            <a:ext cx="187960" cy="1656080"/>
          </a:xfrm>
          <a:custGeom>
            <a:avLst/>
            <a:gdLst/>
            <a:ahLst/>
            <a:cxnLst/>
            <a:rect l="l" t="t" r="r" b="b"/>
            <a:pathLst>
              <a:path w="187959" h="1656079">
                <a:moveTo>
                  <a:pt x="0" y="1656003"/>
                </a:moveTo>
                <a:lnTo>
                  <a:pt x="187502" y="1656003"/>
                </a:lnTo>
                <a:lnTo>
                  <a:pt x="187502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701" y="304800"/>
            <a:ext cx="4597935" cy="949301"/>
          </a:xfrm>
          <a:custGeom>
            <a:avLst/>
            <a:gdLst/>
            <a:ahLst/>
            <a:cxnLst/>
            <a:rect l="l" t="t" r="r" b="b"/>
            <a:pathLst>
              <a:path w="6953250" h="981075">
                <a:moveTo>
                  <a:pt x="0" y="980998"/>
                </a:moveTo>
                <a:lnTo>
                  <a:pt x="6952729" y="980998"/>
                </a:lnTo>
                <a:lnTo>
                  <a:pt x="6952729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87780" y="409050"/>
            <a:ext cx="4294063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Regra de </a:t>
            </a:r>
            <a:r>
              <a:rPr sz="2400" kern="1200" dirty="0" err="1">
                <a:solidFill>
                  <a:schemeClr val="bg1"/>
                </a:solidFill>
                <a:latin typeface="Raleway"/>
                <a:ea typeface="+mn-ea"/>
                <a:cs typeface="+mn-cs"/>
              </a:rPr>
              <a:t>transição</a:t>
            </a: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 RGPS</a:t>
            </a:r>
            <a:r>
              <a:rPr lang="pt-BR"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 Aposentadoria por Idade</a:t>
            </a:r>
            <a:endParaRPr sz="2400" kern="1200" dirty="0">
              <a:solidFill>
                <a:schemeClr val="bg1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000" y="4794250"/>
            <a:ext cx="73152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297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89535" algn="l"/>
              </a:tabLst>
            </a:pPr>
            <a:r>
              <a:rPr sz="1400" b="1" spc="-20" dirty="0">
                <a:solidFill>
                  <a:srgbClr val="3C3C3B"/>
                </a:solidFill>
                <a:latin typeface="Arial"/>
                <a:cs typeface="Arial"/>
              </a:rPr>
              <a:t>Regra </a:t>
            </a:r>
            <a:r>
              <a:rPr sz="1400" b="1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400" b="1" spc="25" dirty="0">
                <a:solidFill>
                  <a:srgbClr val="3C3C3B"/>
                </a:solidFill>
                <a:latin typeface="Arial"/>
                <a:cs typeface="Arial"/>
              </a:rPr>
              <a:t>cálculo: </a:t>
            </a:r>
            <a:r>
              <a:rPr sz="1400" spc="-20" dirty="0">
                <a:solidFill>
                  <a:srgbClr val="3C3C3B"/>
                </a:solidFill>
                <a:latin typeface="Arial"/>
                <a:cs typeface="Arial"/>
              </a:rPr>
              <a:t>60% </a:t>
            </a:r>
            <a:r>
              <a:rPr sz="1400" spc="90" dirty="0">
                <a:solidFill>
                  <a:srgbClr val="3C3C3B"/>
                </a:solidFill>
                <a:latin typeface="Arial"/>
                <a:cs typeface="Arial"/>
              </a:rPr>
              <a:t>+ </a:t>
            </a:r>
            <a:r>
              <a:rPr sz="1400" spc="-70" dirty="0">
                <a:solidFill>
                  <a:srgbClr val="3C3C3B"/>
                </a:solidFill>
                <a:latin typeface="Arial"/>
                <a:cs typeface="Arial"/>
              </a:rPr>
              <a:t>2% </a:t>
            </a:r>
            <a:r>
              <a:rPr sz="1400" spc="35" dirty="0">
                <a:solidFill>
                  <a:srgbClr val="3C3C3B"/>
                </a:solidFill>
                <a:latin typeface="Arial"/>
                <a:cs typeface="Arial"/>
              </a:rPr>
              <a:t>por </a:t>
            </a:r>
            <a:r>
              <a:rPr sz="1400" spc="20" dirty="0">
                <a:solidFill>
                  <a:srgbClr val="3C3C3B"/>
                </a:solidFill>
                <a:latin typeface="Arial"/>
                <a:cs typeface="Arial"/>
              </a:rPr>
              <a:t>ano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sz="1400" spc="15" dirty="0">
                <a:solidFill>
                  <a:srgbClr val="3C3C3B"/>
                </a:solidFill>
                <a:latin typeface="Arial"/>
                <a:cs typeface="Arial"/>
              </a:rPr>
              <a:t>que </a:t>
            </a:r>
            <a:r>
              <a:rPr sz="1400" spc="5" dirty="0">
                <a:solidFill>
                  <a:srgbClr val="3C3C3B"/>
                </a:solidFill>
                <a:latin typeface="Arial"/>
                <a:cs typeface="Arial"/>
              </a:rPr>
              <a:t>exceder </a:t>
            </a:r>
            <a:r>
              <a:rPr sz="1400" spc="-35" dirty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3C3C3B"/>
                </a:solidFill>
                <a:latin typeface="Arial"/>
                <a:cs typeface="Arial"/>
              </a:rPr>
              <a:t>15(M)/20(H) </a:t>
            </a:r>
            <a:r>
              <a:rPr sz="1400" dirty="0">
                <a:solidFill>
                  <a:srgbClr val="3C3C3B"/>
                </a:solidFill>
                <a:latin typeface="Arial"/>
                <a:cs typeface="Arial"/>
              </a:rPr>
              <a:t>anos </a:t>
            </a:r>
            <a:r>
              <a:rPr sz="1400" spc="-10" dirty="0">
                <a:solidFill>
                  <a:srgbClr val="3C3C3B"/>
                </a:solidFill>
                <a:latin typeface="Arial"/>
                <a:cs typeface="Arial"/>
              </a:rPr>
              <a:t>x </a:t>
            </a:r>
            <a:r>
              <a:rPr sz="1400" spc="15" dirty="0">
                <a:solidFill>
                  <a:srgbClr val="3C3C3B"/>
                </a:solidFill>
                <a:latin typeface="Arial"/>
                <a:cs typeface="Arial"/>
              </a:rPr>
              <a:t>média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400" spc="-1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3C3C3B"/>
                </a:solidFill>
                <a:latin typeface="Arial"/>
                <a:cs typeface="Arial"/>
              </a:rPr>
              <a:t>100% 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dos </a:t>
            </a:r>
            <a:r>
              <a:rPr sz="1400" spc="-10" dirty="0">
                <a:solidFill>
                  <a:srgbClr val="3C3C3B"/>
                </a:solidFill>
                <a:latin typeface="Arial"/>
                <a:cs typeface="Arial"/>
              </a:rPr>
              <a:t>salários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3C3C3B"/>
                </a:solidFill>
                <a:latin typeface="Arial"/>
                <a:cs typeface="Arial"/>
              </a:rPr>
              <a:t>contribuição </a:t>
            </a:r>
            <a:r>
              <a:rPr sz="1400" dirty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sz="1400" spc="30" dirty="0">
                <a:solidFill>
                  <a:srgbClr val="3C3C3B"/>
                </a:solidFill>
                <a:latin typeface="Arial"/>
                <a:cs typeface="Arial"/>
              </a:rPr>
              <a:t>julho </a:t>
            </a:r>
            <a:r>
              <a:rPr sz="14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400" spc="-13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C3C3B"/>
                </a:solidFill>
                <a:latin typeface="Arial"/>
                <a:cs typeface="Arial"/>
              </a:rPr>
              <a:t>1994.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5080" y="4300131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39">
                <a:moveTo>
                  <a:pt x="0" y="0"/>
                </a:moveTo>
                <a:lnTo>
                  <a:pt x="1285176" y="0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6271" y="2539987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671"/>
                </a:lnTo>
              </a:path>
            </a:pathLst>
          </a:custGeom>
          <a:ln w="12700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1867" y="2539987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671"/>
                </a:lnTo>
              </a:path>
            </a:pathLst>
          </a:custGeom>
          <a:ln w="12700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9921" y="2546337"/>
            <a:ext cx="2318385" cy="0"/>
          </a:xfrm>
          <a:custGeom>
            <a:avLst/>
            <a:gdLst/>
            <a:ahLst/>
            <a:cxnLst/>
            <a:rect l="l" t="t" r="r" b="b"/>
            <a:pathLst>
              <a:path w="2318385">
                <a:moveTo>
                  <a:pt x="0" y="0"/>
                </a:moveTo>
                <a:lnTo>
                  <a:pt x="2318283" y="0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9921" y="4300131"/>
            <a:ext cx="2318385" cy="0"/>
          </a:xfrm>
          <a:custGeom>
            <a:avLst/>
            <a:gdLst/>
            <a:ahLst/>
            <a:cxnLst/>
            <a:rect l="l" t="t" r="r" b="b"/>
            <a:pathLst>
              <a:path w="2318385">
                <a:moveTo>
                  <a:pt x="0" y="0"/>
                </a:moveTo>
                <a:lnTo>
                  <a:pt x="2318283" y="0"/>
                </a:lnTo>
              </a:path>
            </a:pathLst>
          </a:cu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52391" y="3505200"/>
            <a:ext cx="98425" cy="104775"/>
          </a:xfrm>
          <a:custGeom>
            <a:avLst/>
            <a:gdLst/>
            <a:ahLst/>
            <a:cxnLst/>
            <a:rect l="l" t="t" r="r" b="b"/>
            <a:pathLst>
              <a:path w="98425" h="104775">
                <a:moveTo>
                  <a:pt x="98094" y="0"/>
                </a:moveTo>
                <a:lnTo>
                  <a:pt x="0" y="0"/>
                </a:lnTo>
                <a:lnTo>
                  <a:pt x="0" y="104203"/>
                </a:lnTo>
                <a:lnTo>
                  <a:pt x="98094" y="104203"/>
                </a:lnTo>
                <a:lnTo>
                  <a:pt x="98094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8200" y="3407118"/>
            <a:ext cx="306705" cy="98425"/>
          </a:xfrm>
          <a:custGeom>
            <a:avLst/>
            <a:gdLst/>
            <a:ahLst/>
            <a:cxnLst/>
            <a:rect l="l" t="t" r="r" b="b"/>
            <a:pathLst>
              <a:path w="306704" h="98425">
                <a:moveTo>
                  <a:pt x="306476" y="0"/>
                </a:moveTo>
                <a:lnTo>
                  <a:pt x="0" y="0"/>
                </a:lnTo>
                <a:lnTo>
                  <a:pt x="0" y="98082"/>
                </a:lnTo>
                <a:lnTo>
                  <a:pt x="306476" y="98082"/>
                </a:lnTo>
                <a:lnTo>
                  <a:pt x="306476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52391" y="3302927"/>
            <a:ext cx="98425" cy="104775"/>
          </a:xfrm>
          <a:custGeom>
            <a:avLst/>
            <a:gdLst/>
            <a:ahLst/>
            <a:cxnLst/>
            <a:rect l="l" t="t" r="r" b="b"/>
            <a:pathLst>
              <a:path w="98425" h="104775">
                <a:moveTo>
                  <a:pt x="98094" y="0"/>
                </a:moveTo>
                <a:lnTo>
                  <a:pt x="0" y="0"/>
                </a:lnTo>
                <a:lnTo>
                  <a:pt x="0" y="104190"/>
                </a:lnTo>
                <a:lnTo>
                  <a:pt x="98094" y="104190"/>
                </a:lnTo>
                <a:lnTo>
                  <a:pt x="98094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40835" y="3302965"/>
            <a:ext cx="431800" cy="101600"/>
          </a:xfrm>
          <a:custGeom>
            <a:avLst/>
            <a:gdLst/>
            <a:ahLst/>
            <a:cxnLst/>
            <a:rect l="l" t="t" r="r" b="b"/>
            <a:pathLst>
              <a:path w="431800" h="101600">
                <a:moveTo>
                  <a:pt x="0" y="101600"/>
                </a:moveTo>
                <a:lnTo>
                  <a:pt x="4318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72635" y="3201365"/>
            <a:ext cx="444500" cy="101600"/>
          </a:xfrm>
          <a:custGeom>
            <a:avLst/>
            <a:gdLst/>
            <a:ahLst/>
            <a:cxnLst/>
            <a:rect l="l" t="t" r="r" b="b"/>
            <a:pathLst>
              <a:path w="444500" h="101600">
                <a:moveTo>
                  <a:pt x="0" y="101600"/>
                </a:moveTo>
                <a:lnTo>
                  <a:pt x="4445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7135" y="3099765"/>
            <a:ext cx="431800" cy="101600"/>
          </a:xfrm>
          <a:custGeom>
            <a:avLst/>
            <a:gdLst/>
            <a:ahLst/>
            <a:cxnLst/>
            <a:rect l="l" t="t" r="r" b="b"/>
            <a:pathLst>
              <a:path w="431800" h="101600">
                <a:moveTo>
                  <a:pt x="0" y="101600"/>
                </a:moveTo>
                <a:lnTo>
                  <a:pt x="431800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48935" y="2998165"/>
            <a:ext cx="431165" cy="101600"/>
          </a:xfrm>
          <a:custGeom>
            <a:avLst/>
            <a:gdLst/>
            <a:ahLst/>
            <a:cxnLst/>
            <a:rect l="l" t="t" r="r" b="b"/>
            <a:pathLst>
              <a:path w="431164" h="101600">
                <a:moveTo>
                  <a:pt x="0" y="101600"/>
                </a:moveTo>
                <a:lnTo>
                  <a:pt x="430949" y="0"/>
                </a:lnTo>
              </a:path>
            </a:pathLst>
          </a:custGeom>
          <a:ln w="19050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1516" y="3359162"/>
            <a:ext cx="88887" cy="88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3303" y="3257562"/>
            <a:ext cx="88900" cy="88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77803" y="3155962"/>
            <a:ext cx="88900" cy="88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09603" y="3054362"/>
            <a:ext cx="88900" cy="88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1403" y="2952750"/>
            <a:ext cx="88900" cy="8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352697" y="3496881"/>
            <a:ext cx="193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60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0387" y="3394646"/>
            <a:ext cx="328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404040"/>
                </a:solidFill>
                <a:latin typeface="Trebuchet MS"/>
                <a:cs typeface="Trebuchet MS"/>
              </a:rPr>
              <a:t>60.</a:t>
            </a: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88229" y="3190176"/>
            <a:ext cx="328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404040"/>
                </a:solidFill>
                <a:latin typeface="Trebuchet MS"/>
                <a:cs typeface="Trebuchet MS"/>
              </a:rPr>
              <a:t>61.</a:t>
            </a: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88558" y="3087941"/>
            <a:ext cx="193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62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63619" y="3292411"/>
            <a:ext cx="12407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3980" algn="r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61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0"/>
              </a:spcBef>
              <a:tabLst>
                <a:tab pos="866775" algn="l"/>
              </a:tabLst>
            </a:pPr>
            <a:r>
              <a:rPr sz="1400" b="1" spc="-114" dirty="0">
                <a:solidFill>
                  <a:srgbClr val="595959"/>
                </a:solidFill>
                <a:latin typeface="Trebuchet MS"/>
                <a:cs typeface="Trebuchet MS"/>
              </a:rPr>
              <a:t>2019	2021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98947" y="3916845"/>
            <a:ext cx="374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solidFill>
                  <a:srgbClr val="595959"/>
                </a:solidFill>
                <a:latin typeface="Trebuchet MS"/>
                <a:cs typeface="Trebuchet MS"/>
              </a:rPr>
              <a:t>2023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94936" y="2825851"/>
            <a:ext cx="3036570" cy="12700"/>
          </a:xfrm>
          <a:custGeom>
            <a:avLst/>
            <a:gdLst/>
            <a:ahLst/>
            <a:cxnLst/>
            <a:rect l="l" t="t" r="r" b="b"/>
            <a:pathLst>
              <a:path w="3036570" h="12700">
                <a:moveTo>
                  <a:pt x="0" y="12700"/>
                </a:moveTo>
                <a:lnTo>
                  <a:pt x="3036214" y="12700"/>
                </a:lnTo>
                <a:lnTo>
                  <a:pt x="303621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94936" y="2520480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214" y="0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94936" y="4325036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214" y="0"/>
                </a:lnTo>
              </a:path>
            </a:pathLst>
          </a:custGeom>
          <a:ln w="1270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107636" y="2526830"/>
            <a:ext cx="3011170" cy="299085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3492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275"/>
              </a:spcBef>
            </a:pP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Contribuição </a:t>
            </a:r>
            <a:r>
              <a:rPr sz="1500" b="1" spc="-80" dirty="0">
                <a:solidFill>
                  <a:srgbClr val="FFFFFF"/>
                </a:solidFill>
                <a:latin typeface="Trebuchet MS"/>
                <a:cs typeface="Trebuchet MS"/>
              </a:rPr>
              <a:t>mínima</a:t>
            </a:r>
            <a:r>
              <a:rPr sz="15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(anos)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07636" y="2838551"/>
            <a:ext cx="3011170" cy="147219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74930" algn="ctr">
              <a:lnSpc>
                <a:spcPct val="100000"/>
              </a:lnSpc>
              <a:spcBef>
                <a:spcPts val="5"/>
              </a:spcBef>
            </a:pPr>
            <a:r>
              <a:rPr sz="2000" spc="-40" dirty="0">
                <a:latin typeface="Trebuchet MS"/>
                <a:cs typeface="Trebuchet MS"/>
              </a:rPr>
              <a:t>15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50" dirty="0" err="1">
                <a:latin typeface="Trebuchet MS"/>
                <a:cs typeface="Trebuchet MS"/>
              </a:rPr>
              <a:t>anos</a:t>
            </a:r>
            <a:endParaRPr lang="pt-BR" sz="2000" spc="-50" dirty="0">
              <a:latin typeface="Trebuchet MS"/>
              <a:cs typeface="Trebuchet MS"/>
            </a:endParaRPr>
          </a:p>
          <a:p>
            <a:pPr marL="74930" algn="ctr">
              <a:lnSpc>
                <a:spcPct val="100000"/>
              </a:lnSpc>
              <a:spcBef>
                <a:spcPts val="5"/>
              </a:spcBef>
            </a:pPr>
            <a:endParaRPr lang="pt-BR" sz="2000" spc="-50" dirty="0">
              <a:latin typeface="Trebuchet MS"/>
              <a:cs typeface="Trebuchet MS"/>
            </a:endParaRPr>
          </a:p>
          <a:p>
            <a:pPr marL="74930" algn="ctr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A7735F86-8C82-C14E-B993-591A1A8C543F}"/>
              </a:ext>
            </a:extLst>
          </p:cNvPr>
          <p:cNvGrpSpPr/>
          <p:nvPr/>
        </p:nvGrpSpPr>
        <p:grpSpPr>
          <a:xfrm>
            <a:off x="1280271" y="1656003"/>
            <a:ext cx="239395" cy="717614"/>
            <a:chOff x="1395006" y="1656003"/>
            <a:chExt cx="239395" cy="717614"/>
          </a:xfrm>
        </p:grpSpPr>
        <p:sp>
          <p:nvSpPr>
            <p:cNvPr id="57" name="object 57"/>
            <p:cNvSpPr/>
            <p:nvPr/>
          </p:nvSpPr>
          <p:spPr>
            <a:xfrm>
              <a:off x="1461554" y="1656003"/>
              <a:ext cx="106070" cy="111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95006" y="1790687"/>
              <a:ext cx="239395" cy="582930"/>
            </a:xfrm>
            <a:custGeom>
              <a:avLst/>
              <a:gdLst/>
              <a:ahLst/>
              <a:cxnLst/>
              <a:rect l="l" t="t" r="r" b="b"/>
              <a:pathLst>
                <a:path w="239394" h="582930">
                  <a:moveTo>
                    <a:pt x="187947" y="65036"/>
                  </a:moveTo>
                  <a:lnTo>
                    <a:pt x="51219" y="65036"/>
                  </a:lnTo>
                  <a:lnTo>
                    <a:pt x="51221" y="550303"/>
                  </a:lnTo>
                  <a:lnTo>
                    <a:pt x="53628" y="562833"/>
                  </a:lnTo>
                  <a:lnTo>
                    <a:pt x="60181" y="573062"/>
                  </a:lnTo>
                  <a:lnTo>
                    <a:pt x="69895" y="579957"/>
                  </a:lnTo>
                  <a:lnTo>
                    <a:pt x="81775" y="582485"/>
                  </a:lnTo>
                  <a:lnTo>
                    <a:pt x="93662" y="579953"/>
                  </a:lnTo>
                  <a:lnTo>
                    <a:pt x="103371" y="573050"/>
                  </a:lnTo>
                  <a:lnTo>
                    <a:pt x="109918" y="562816"/>
                  </a:lnTo>
                  <a:lnTo>
                    <a:pt x="112316" y="550303"/>
                  </a:lnTo>
                  <a:lnTo>
                    <a:pt x="112318" y="274726"/>
                  </a:lnTo>
                  <a:lnTo>
                    <a:pt x="187947" y="274726"/>
                  </a:lnTo>
                  <a:lnTo>
                    <a:pt x="187947" y="65036"/>
                  </a:lnTo>
                  <a:close/>
                </a:path>
                <a:path w="239394" h="582930">
                  <a:moveTo>
                    <a:pt x="187947" y="274726"/>
                  </a:moveTo>
                  <a:lnTo>
                    <a:pt x="126847" y="274726"/>
                  </a:lnTo>
                  <a:lnTo>
                    <a:pt x="126847" y="550303"/>
                  </a:lnTo>
                  <a:lnTo>
                    <a:pt x="129248" y="562833"/>
                  </a:lnTo>
                  <a:lnTo>
                    <a:pt x="135794" y="573062"/>
                  </a:lnTo>
                  <a:lnTo>
                    <a:pt x="145503" y="579957"/>
                  </a:lnTo>
                  <a:lnTo>
                    <a:pt x="157391" y="582485"/>
                  </a:lnTo>
                  <a:lnTo>
                    <a:pt x="169288" y="579953"/>
                  </a:lnTo>
                  <a:lnTo>
                    <a:pt x="179002" y="573050"/>
                  </a:lnTo>
                  <a:lnTo>
                    <a:pt x="185548" y="562816"/>
                  </a:lnTo>
                  <a:lnTo>
                    <a:pt x="187947" y="550303"/>
                  </a:lnTo>
                  <a:lnTo>
                    <a:pt x="187947" y="274726"/>
                  </a:lnTo>
                  <a:close/>
                </a:path>
                <a:path w="239394" h="582930">
                  <a:moveTo>
                    <a:pt x="239166" y="59410"/>
                  </a:moveTo>
                  <a:lnTo>
                    <a:pt x="0" y="59410"/>
                  </a:lnTo>
                  <a:lnTo>
                    <a:pt x="0" y="259219"/>
                  </a:lnTo>
                  <a:lnTo>
                    <a:pt x="1575" y="267445"/>
                  </a:lnTo>
                  <a:lnTo>
                    <a:pt x="5873" y="274162"/>
                  </a:lnTo>
                  <a:lnTo>
                    <a:pt x="12247" y="278691"/>
                  </a:lnTo>
                  <a:lnTo>
                    <a:pt x="20053" y="280352"/>
                  </a:lnTo>
                  <a:lnTo>
                    <a:pt x="27860" y="278691"/>
                  </a:lnTo>
                  <a:lnTo>
                    <a:pt x="34239" y="274162"/>
                  </a:lnTo>
                  <a:lnTo>
                    <a:pt x="38541" y="267445"/>
                  </a:lnTo>
                  <a:lnTo>
                    <a:pt x="40119" y="259219"/>
                  </a:lnTo>
                  <a:lnTo>
                    <a:pt x="40119" y="65036"/>
                  </a:lnTo>
                  <a:lnTo>
                    <a:pt x="239166" y="65036"/>
                  </a:lnTo>
                  <a:lnTo>
                    <a:pt x="239166" y="59410"/>
                  </a:lnTo>
                  <a:close/>
                </a:path>
                <a:path w="239394" h="582930">
                  <a:moveTo>
                    <a:pt x="239166" y="65036"/>
                  </a:moveTo>
                  <a:lnTo>
                    <a:pt x="199059" y="65036"/>
                  </a:lnTo>
                  <a:lnTo>
                    <a:pt x="199059" y="259219"/>
                  </a:lnTo>
                  <a:lnTo>
                    <a:pt x="200635" y="267445"/>
                  </a:lnTo>
                  <a:lnTo>
                    <a:pt x="204933" y="274162"/>
                  </a:lnTo>
                  <a:lnTo>
                    <a:pt x="211307" y="278691"/>
                  </a:lnTo>
                  <a:lnTo>
                    <a:pt x="219113" y="280352"/>
                  </a:lnTo>
                  <a:lnTo>
                    <a:pt x="226918" y="278691"/>
                  </a:lnTo>
                  <a:lnTo>
                    <a:pt x="233292" y="274162"/>
                  </a:lnTo>
                  <a:lnTo>
                    <a:pt x="237590" y="267445"/>
                  </a:lnTo>
                  <a:lnTo>
                    <a:pt x="239166" y="259219"/>
                  </a:lnTo>
                  <a:lnTo>
                    <a:pt x="239166" y="65036"/>
                  </a:lnTo>
                  <a:close/>
                </a:path>
                <a:path w="239394" h="582930">
                  <a:moveTo>
                    <a:pt x="177457" y="0"/>
                  </a:moveTo>
                  <a:lnTo>
                    <a:pt x="61709" y="0"/>
                  </a:lnTo>
                  <a:lnTo>
                    <a:pt x="38871" y="4603"/>
                  </a:lnTo>
                  <a:lnTo>
                    <a:pt x="19900" y="17227"/>
                  </a:lnTo>
                  <a:lnTo>
                    <a:pt x="6473" y="36090"/>
                  </a:lnTo>
                  <a:lnTo>
                    <a:pt x="266" y="59410"/>
                  </a:lnTo>
                  <a:lnTo>
                    <a:pt x="238912" y="59410"/>
                  </a:lnTo>
                  <a:lnTo>
                    <a:pt x="232705" y="36090"/>
                  </a:lnTo>
                  <a:lnTo>
                    <a:pt x="219276" y="17227"/>
                  </a:lnTo>
                  <a:lnTo>
                    <a:pt x="200302" y="4603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="" xmlns:a16="http://schemas.microsoft.com/office/drawing/2014/main" id="{021C9AA8-826C-B04C-A85C-7702E273A3C9}"/>
              </a:ext>
            </a:extLst>
          </p:cNvPr>
          <p:cNvGrpSpPr/>
          <p:nvPr/>
        </p:nvGrpSpPr>
        <p:grpSpPr>
          <a:xfrm>
            <a:off x="3143576" y="1656003"/>
            <a:ext cx="320675" cy="717627"/>
            <a:chOff x="3258311" y="1656003"/>
            <a:chExt cx="320675" cy="717627"/>
          </a:xfrm>
        </p:grpSpPr>
        <p:sp>
          <p:nvSpPr>
            <p:cNvPr id="59" name="object 59"/>
            <p:cNvSpPr/>
            <p:nvPr/>
          </p:nvSpPr>
          <p:spPr>
            <a:xfrm>
              <a:off x="3365398" y="1656003"/>
              <a:ext cx="106070" cy="111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58311" y="1790700"/>
              <a:ext cx="320675" cy="582930"/>
            </a:xfrm>
            <a:custGeom>
              <a:avLst/>
              <a:gdLst/>
              <a:ahLst/>
              <a:cxnLst/>
              <a:rect l="l" t="t" r="r" b="b"/>
              <a:pathLst>
                <a:path w="320675" h="582930">
                  <a:moveTo>
                    <a:pt x="153390" y="331330"/>
                  </a:moveTo>
                  <a:lnTo>
                    <a:pt x="105841" y="331330"/>
                  </a:lnTo>
                  <a:lnTo>
                    <a:pt x="105841" y="559104"/>
                  </a:lnTo>
                  <a:lnTo>
                    <a:pt x="107585" y="568206"/>
                  </a:lnTo>
                  <a:lnTo>
                    <a:pt x="112339" y="575638"/>
                  </a:lnTo>
                  <a:lnTo>
                    <a:pt x="119391" y="580648"/>
                  </a:lnTo>
                  <a:lnTo>
                    <a:pt x="128028" y="582485"/>
                  </a:lnTo>
                  <a:lnTo>
                    <a:pt x="131203" y="582485"/>
                  </a:lnTo>
                  <a:lnTo>
                    <a:pt x="139835" y="580648"/>
                  </a:lnTo>
                  <a:lnTo>
                    <a:pt x="146888" y="575638"/>
                  </a:lnTo>
                  <a:lnTo>
                    <a:pt x="151645" y="568206"/>
                  </a:lnTo>
                  <a:lnTo>
                    <a:pt x="153390" y="559104"/>
                  </a:lnTo>
                  <a:lnTo>
                    <a:pt x="153390" y="331330"/>
                  </a:lnTo>
                  <a:close/>
                </a:path>
                <a:path w="320675" h="582930">
                  <a:moveTo>
                    <a:pt x="212242" y="331330"/>
                  </a:moveTo>
                  <a:lnTo>
                    <a:pt x="164693" y="331330"/>
                  </a:lnTo>
                  <a:lnTo>
                    <a:pt x="164693" y="559104"/>
                  </a:lnTo>
                  <a:lnTo>
                    <a:pt x="166436" y="568206"/>
                  </a:lnTo>
                  <a:lnTo>
                    <a:pt x="171191" y="575638"/>
                  </a:lnTo>
                  <a:lnTo>
                    <a:pt x="178243" y="580648"/>
                  </a:lnTo>
                  <a:lnTo>
                    <a:pt x="186880" y="582485"/>
                  </a:lnTo>
                  <a:lnTo>
                    <a:pt x="190055" y="582485"/>
                  </a:lnTo>
                  <a:lnTo>
                    <a:pt x="198687" y="580648"/>
                  </a:lnTo>
                  <a:lnTo>
                    <a:pt x="205740" y="575638"/>
                  </a:lnTo>
                  <a:lnTo>
                    <a:pt x="210497" y="568206"/>
                  </a:lnTo>
                  <a:lnTo>
                    <a:pt x="212242" y="559104"/>
                  </a:lnTo>
                  <a:lnTo>
                    <a:pt x="212242" y="331330"/>
                  </a:lnTo>
                  <a:close/>
                </a:path>
                <a:path w="320675" h="582930">
                  <a:moveTo>
                    <a:pt x="212534" y="65036"/>
                  </a:moveTo>
                  <a:lnTo>
                    <a:pt x="107708" y="65036"/>
                  </a:lnTo>
                  <a:lnTo>
                    <a:pt x="51752" y="331330"/>
                  </a:lnTo>
                  <a:lnTo>
                    <a:pt x="266331" y="331330"/>
                  </a:lnTo>
                  <a:lnTo>
                    <a:pt x="212534" y="65036"/>
                  </a:lnTo>
                  <a:close/>
                </a:path>
                <a:path w="320675" h="582930">
                  <a:moveTo>
                    <a:pt x="217995" y="0"/>
                  </a:moveTo>
                  <a:lnTo>
                    <a:pt x="102247" y="0"/>
                  </a:lnTo>
                  <a:lnTo>
                    <a:pt x="80180" y="4289"/>
                  </a:lnTo>
                  <a:lnTo>
                    <a:pt x="48162" y="33818"/>
                  </a:lnTo>
                  <a:lnTo>
                    <a:pt x="190" y="245922"/>
                  </a:lnTo>
                  <a:lnTo>
                    <a:pt x="0" y="254311"/>
                  </a:lnTo>
                  <a:lnTo>
                    <a:pt x="2781" y="261867"/>
                  </a:lnTo>
                  <a:lnTo>
                    <a:pt x="8048" y="267775"/>
                  </a:lnTo>
                  <a:lnTo>
                    <a:pt x="15316" y="271221"/>
                  </a:lnTo>
                  <a:lnTo>
                    <a:pt x="23276" y="271425"/>
                  </a:lnTo>
                  <a:lnTo>
                    <a:pt x="30446" y="268497"/>
                  </a:lnTo>
                  <a:lnTo>
                    <a:pt x="36052" y="262948"/>
                  </a:lnTo>
                  <a:lnTo>
                    <a:pt x="39319" y="255295"/>
                  </a:lnTo>
                  <a:lnTo>
                    <a:pt x="80378" y="65036"/>
                  </a:lnTo>
                  <a:lnTo>
                    <a:pt x="281012" y="65036"/>
                  </a:lnTo>
                  <a:lnTo>
                    <a:pt x="279031" y="55854"/>
                  </a:lnTo>
                  <a:lnTo>
                    <a:pt x="272080" y="33813"/>
                  </a:lnTo>
                  <a:lnTo>
                    <a:pt x="258591" y="16092"/>
                  </a:lnTo>
                  <a:lnTo>
                    <a:pt x="240062" y="4289"/>
                  </a:lnTo>
                  <a:lnTo>
                    <a:pt x="217995" y="0"/>
                  </a:lnTo>
                  <a:close/>
                </a:path>
                <a:path w="320675" h="582930">
                  <a:moveTo>
                    <a:pt x="281012" y="65036"/>
                  </a:moveTo>
                  <a:lnTo>
                    <a:pt x="239852" y="65036"/>
                  </a:lnTo>
                  <a:lnTo>
                    <a:pt x="280911" y="255295"/>
                  </a:lnTo>
                  <a:lnTo>
                    <a:pt x="284183" y="262948"/>
                  </a:lnTo>
                  <a:lnTo>
                    <a:pt x="289790" y="268497"/>
                  </a:lnTo>
                  <a:lnTo>
                    <a:pt x="296961" y="271425"/>
                  </a:lnTo>
                  <a:lnTo>
                    <a:pt x="304927" y="271221"/>
                  </a:lnTo>
                  <a:lnTo>
                    <a:pt x="312192" y="267775"/>
                  </a:lnTo>
                  <a:lnTo>
                    <a:pt x="317455" y="261867"/>
                  </a:lnTo>
                  <a:lnTo>
                    <a:pt x="320232" y="254311"/>
                  </a:lnTo>
                  <a:lnTo>
                    <a:pt x="320040" y="245922"/>
                  </a:lnTo>
                  <a:lnTo>
                    <a:pt x="281012" y="65036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26">
            <a:extLst>
              <a:ext uri="{FF2B5EF4-FFF2-40B4-BE49-F238E27FC236}">
                <a16:creationId xmlns="" xmlns:a16="http://schemas.microsoft.com/office/drawing/2014/main" id="{10DAD5B3-B5DD-8F48-9D17-DB8D663FC5AD}"/>
              </a:ext>
            </a:extLst>
          </p:cNvPr>
          <p:cNvSpPr txBox="1"/>
          <p:nvPr/>
        </p:nvSpPr>
        <p:spPr>
          <a:xfrm>
            <a:off x="2139832" y="2539822"/>
            <a:ext cx="2299329" cy="266098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34925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275"/>
              </a:spcBef>
            </a:pP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Idade</a:t>
            </a:r>
            <a:r>
              <a:rPr sz="15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Mínima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3" name="object 26">
            <a:extLst>
              <a:ext uri="{FF2B5EF4-FFF2-40B4-BE49-F238E27FC236}">
                <a16:creationId xmlns="" xmlns:a16="http://schemas.microsoft.com/office/drawing/2014/main" id="{8A5AB15F-BEAD-F741-A4AD-8B118E422774}"/>
              </a:ext>
            </a:extLst>
          </p:cNvPr>
          <p:cNvSpPr txBox="1"/>
          <p:nvPr/>
        </p:nvSpPr>
        <p:spPr>
          <a:xfrm>
            <a:off x="787780" y="2552687"/>
            <a:ext cx="1231085" cy="266098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3492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75"/>
              </a:spcBef>
            </a:pP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Idade</a:t>
            </a:r>
            <a:r>
              <a:rPr sz="15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Mínima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="" xmlns:a16="http://schemas.microsoft.com/office/drawing/2014/main" id="{B1A4E422-4FDC-8248-B54C-AC9CD446488E}"/>
              </a:ext>
            </a:extLst>
          </p:cNvPr>
          <p:cNvSpPr/>
          <p:nvPr/>
        </p:nvSpPr>
        <p:spPr>
          <a:xfrm>
            <a:off x="762520" y="2864421"/>
            <a:ext cx="1256345" cy="143571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>
            <a:extLst>
              <a:ext uri="{FF2B5EF4-FFF2-40B4-BE49-F238E27FC236}">
                <a16:creationId xmlns="" xmlns:a16="http://schemas.microsoft.com/office/drawing/2014/main" id="{E12DE763-58DC-9D42-BD70-EBAA8F9F198B}"/>
              </a:ext>
            </a:extLst>
          </p:cNvPr>
          <p:cNvSpPr txBox="1"/>
          <p:nvPr/>
        </p:nvSpPr>
        <p:spPr>
          <a:xfrm>
            <a:off x="1104465" y="3280430"/>
            <a:ext cx="58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spc="-50" dirty="0">
                <a:latin typeface="Trebuchet MS"/>
              </a:rPr>
              <a:t>65</a:t>
            </a:r>
            <a:endParaRPr lang="pt-BR" sz="2000" spc="-50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ráfico 134">
            <a:extLst>
              <a:ext uri="{FF2B5EF4-FFF2-40B4-BE49-F238E27FC236}">
                <a16:creationId xmlns="" xmlns:a16="http://schemas.microsoft.com/office/drawing/2014/main" id="{B14D1E61-32F6-D942-8C6C-4A81E1E13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520577"/>
              </p:ext>
            </p:extLst>
          </p:nvPr>
        </p:nvGraphicFramePr>
        <p:xfrm>
          <a:off x="109612" y="2986907"/>
          <a:ext cx="1490588" cy="89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Gráfico 138">
            <a:extLst>
              <a:ext uri="{FF2B5EF4-FFF2-40B4-BE49-F238E27FC236}">
                <a16:creationId xmlns="" xmlns:a16="http://schemas.microsoft.com/office/drawing/2014/main" id="{24AF36CB-6915-3B4A-A31D-633F054F1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567456"/>
              </p:ext>
            </p:extLst>
          </p:nvPr>
        </p:nvGraphicFramePr>
        <p:xfrm>
          <a:off x="76200" y="2051050"/>
          <a:ext cx="1490588" cy="89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object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51418"/>
              </p:ext>
            </p:extLst>
          </p:nvPr>
        </p:nvGraphicFramePr>
        <p:xfrm>
          <a:off x="338212" y="1536611"/>
          <a:ext cx="2328788" cy="2299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1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264160" marR="240665" indent="65405">
                        <a:lnSpc>
                          <a:spcPts val="1370"/>
                        </a:lnSpc>
                        <a:spcBef>
                          <a:spcPts val="385"/>
                        </a:spcBef>
                      </a:pPr>
                      <a:r>
                        <a:rPr sz="115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Idade  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Mínima</a:t>
                      </a:r>
                      <a:endParaRPr sz="1150" dirty="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81B859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120650" indent="87630">
                        <a:lnSpc>
                          <a:spcPts val="1370"/>
                        </a:lnSpc>
                        <a:spcBef>
                          <a:spcPts val="385"/>
                        </a:spcBef>
                      </a:pPr>
                      <a:r>
                        <a:rPr sz="115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Tempo de  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Contribuiçã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150" dirty="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81B8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1544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50"/>
                        </a:spcBef>
                        <a:tabLst>
                          <a:tab pos="614045" algn="l"/>
                        </a:tabLst>
                      </a:pPr>
                      <a:r>
                        <a:rPr lang="pt-BR" sz="1875" b="1" spc="-135" baseline="-24444" dirty="0">
                          <a:solidFill>
                            <a:srgbClr val="F5A740"/>
                          </a:solidFill>
                          <a:latin typeface="Trebuchet MS"/>
                          <a:cs typeface="Trebuchet MS"/>
                        </a:rPr>
                        <a:t>61</a:t>
                      </a:r>
                      <a:r>
                        <a:rPr lang="pt-BR" sz="1875" b="1" spc="-135" baseline="-24444" dirty="0">
                          <a:solidFill>
                            <a:srgbClr val="0B64FF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lang="pt-BR" sz="1250" b="1" spc="-90" dirty="0">
                          <a:solidFill>
                            <a:srgbClr val="F5A740"/>
                          </a:solidFill>
                          <a:latin typeface="Trebuchet MS"/>
                          <a:cs typeface="Trebuchet MS"/>
                        </a:rPr>
                        <a:t>62</a:t>
                      </a:r>
                      <a:endParaRPr sz="1250" dirty="0">
                        <a:solidFill>
                          <a:srgbClr val="F5A74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350" b="1" spc="-10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35</a:t>
                      </a:r>
                      <a:r>
                        <a:rPr sz="135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anos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1544">
                <a:tc>
                  <a:txBody>
                    <a:bodyPr/>
                    <a:lstStyle/>
                    <a:p>
                      <a:pPr marL="233679">
                        <a:lnSpc>
                          <a:spcPts val="1265"/>
                        </a:lnSpc>
                        <a:tabLst>
                          <a:tab pos="573405" algn="l"/>
                        </a:tabLst>
                      </a:pPr>
                      <a:endParaRPr lang="pt-BR" sz="600" b="1" spc="-135" baseline="-31111" dirty="0">
                        <a:solidFill>
                          <a:srgbClr val="FB016C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33679">
                        <a:lnSpc>
                          <a:spcPts val="1265"/>
                        </a:lnSpc>
                        <a:tabLst>
                          <a:tab pos="573405" algn="l"/>
                        </a:tabLst>
                      </a:pPr>
                      <a:r>
                        <a:rPr sz="1875" b="1" spc="-135" baseline="-31111" dirty="0">
                          <a:solidFill>
                            <a:srgbClr val="F5A740"/>
                          </a:solidFill>
                          <a:latin typeface="Trebuchet MS"/>
                          <a:cs typeface="Trebuchet MS"/>
                        </a:rPr>
                        <a:t>56	</a:t>
                      </a:r>
                      <a:r>
                        <a:rPr sz="1250" b="1" spc="-90" dirty="0">
                          <a:solidFill>
                            <a:srgbClr val="F5A740"/>
                          </a:solidFill>
                          <a:latin typeface="Trebuchet MS"/>
                          <a:cs typeface="Trebuchet MS"/>
                        </a:rPr>
                        <a:t>57</a:t>
                      </a:r>
                      <a:endParaRPr sz="1250" dirty="0">
                        <a:solidFill>
                          <a:srgbClr val="F5A740"/>
                        </a:solidFill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pt-BR" sz="3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350" b="1" spc="-10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35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anos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5190" y="1831975"/>
            <a:ext cx="660400" cy="806450"/>
          </a:xfrm>
          <a:custGeom>
            <a:avLst/>
            <a:gdLst/>
            <a:ahLst/>
            <a:cxnLst/>
            <a:rect l="l" t="t" r="r" b="b"/>
            <a:pathLst>
              <a:path w="660400" h="806450">
                <a:moveTo>
                  <a:pt x="0" y="806196"/>
                </a:moveTo>
                <a:lnTo>
                  <a:pt x="660120" y="806196"/>
                </a:lnTo>
                <a:lnTo>
                  <a:pt x="660120" y="0"/>
                </a:lnTo>
                <a:lnTo>
                  <a:pt x="0" y="0"/>
                </a:lnTo>
                <a:lnTo>
                  <a:pt x="0" y="806196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35298" y="1831975"/>
            <a:ext cx="593725" cy="806450"/>
          </a:xfrm>
          <a:custGeom>
            <a:avLst/>
            <a:gdLst/>
            <a:ahLst/>
            <a:cxnLst/>
            <a:rect l="l" t="t" r="r" b="b"/>
            <a:pathLst>
              <a:path w="593725" h="806450">
                <a:moveTo>
                  <a:pt x="0" y="806196"/>
                </a:moveTo>
                <a:lnTo>
                  <a:pt x="593369" y="806196"/>
                </a:lnTo>
                <a:lnTo>
                  <a:pt x="593369" y="0"/>
                </a:lnTo>
                <a:lnTo>
                  <a:pt x="0" y="0"/>
                </a:lnTo>
                <a:lnTo>
                  <a:pt x="0" y="806196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35298" y="1826196"/>
            <a:ext cx="0" cy="812165"/>
          </a:xfrm>
          <a:custGeom>
            <a:avLst/>
            <a:gdLst/>
            <a:ahLst/>
            <a:cxnLst/>
            <a:rect l="l" t="t" r="r" b="b"/>
            <a:pathLst>
              <a:path h="812164">
                <a:moveTo>
                  <a:pt x="0" y="0"/>
                </a:moveTo>
                <a:lnTo>
                  <a:pt x="0" y="811987"/>
                </a:lnTo>
              </a:path>
            </a:pathLst>
          </a:custGeom>
          <a:ln w="1158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5298" y="2638171"/>
            <a:ext cx="0" cy="937894"/>
          </a:xfrm>
          <a:custGeom>
            <a:avLst/>
            <a:gdLst/>
            <a:ahLst/>
            <a:cxnLst/>
            <a:rect l="l" t="t" r="r" b="b"/>
            <a:pathLst>
              <a:path h="937895">
                <a:moveTo>
                  <a:pt x="0" y="0"/>
                </a:moveTo>
                <a:lnTo>
                  <a:pt x="0" y="937641"/>
                </a:lnTo>
              </a:path>
            </a:pathLst>
          </a:custGeom>
          <a:ln w="11582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69399" y="2638171"/>
            <a:ext cx="1261745" cy="0"/>
          </a:xfrm>
          <a:custGeom>
            <a:avLst/>
            <a:gdLst/>
            <a:ahLst/>
            <a:cxnLst/>
            <a:rect l="l" t="t" r="r" b="b"/>
            <a:pathLst>
              <a:path w="1261745">
                <a:moveTo>
                  <a:pt x="0" y="0"/>
                </a:moveTo>
                <a:lnTo>
                  <a:pt x="1261148" y="0"/>
                </a:lnTo>
              </a:path>
            </a:pathLst>
          </a:custGeom>
          <a:ln w="11582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5190" y="1826196"/>
            <a:ext cx="0" cy="1750060"/>
          </a:xfrm>
          <a:custGeom>
            <a:avLst/>
            <a:gdLst/>
            <a:ahLst/>
            <a:cxnLst/>
            <a:rect l="l" t="t" r="r" b="b"/>
            <a:pathLst>
              <a:path h="1750060">
                <a:moveTo>
                  <a:pt x="0" y="0"/>
                </a:moveTo>
                <a:lnTo>
                  <a:pt x="0" y="1749615"/>
                </a:lnTo>
              </a:path>
            </a:pathLst>
          </a:custGeom>
          <a:ln w="11582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28667" y="1826196"/>
            <a:ext cx="0" cy="1750060"/>
          </a:xfrm>
          <a:custGeom>
            <a:avLst/>
            <a:gdLst/>
            <a:ahLst/>
            <a:cxnLst/>
            <a:rect l="l" t="t" r="r" b="b"/>
            <a:pathLst>
              <a:path h="1750060">
                <a:moveTo>
                  <a:pt x="0" y="0"/>
                </a:moveTo>
                <a:lnTo>
                  <a:pt x="0" y="1749615"/>
                </a:lnTo>
              </a:path>
            </a:pathLst>
          </a:custGeom>
          <a:ln w="11582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69399" y="1833181"/>
            <a:ext cx="1261745" cy="0"/>
          </a:xfrm>
          <a:custGeom>
            <a:avLst/>
            <a:gdLst/>
            <a:ahLst/>
            <a:cxnLst/>
            <a:rect l="l" t="t" r="r" b="b"/>
            <a:pathLst>
              <a:path w="1261745">
                <a:moveTo>
                  <a:pt x="0" y="0"/>
                </a:moveTo>
                <a:lnTo>
                  <a:pt x="1261148" y="0"/>
                </a:lnTo>
              </a:path>
            </a:pathLst>
          </a:custGeom>
          <a:ln w="9194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69399" y="3570020"/>
            <a:ext cx="1261745" cy="0"/>
          </a:xfrm>
          <a:custGeom>
            <a:avLst/>
            <a:gdLst/>
            <a:ahLst/>
            <a:cxnLst/>
            <a:rect l="l" t="t" r="r" b="b"/>
            <a:pathLst>
              <a:path w="1261745">
                <a:moveTo>
                  <a:pt x="0" y="0"/>
                </a:moveTo>
                <a:lnTo>
                  <a:pt x="1261148" y="0"/>
                </a:lnTo>
              </a:path>
            </a:pathLst>
          </a:custGeom>
          <a:ln w="11582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218380" y="1860983"/>
            <a:ext cx="591620" cy="739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ctr">
              <a:lnSpc>
                <a:spcPct val="101400"/>
              </a:lnSpc>
              <a:spcBef>
                <a:spcPts val="114"/>
              </a:spcBef>
            </a:pPr>
            <a:r>
              <a:rPr sz="1150" b="1" spc="-65" dirty="0">
                <a:solidFill>
                  <a:srgbClr val="FFFFFF"/>
                </a:solidFill>
                <a:latin typeface="Trebuchet MS"/>
                <a:cs typeface="Trebuchet MS"/>
              </a:rPr>
              <a:t>Temp</a:t>
            </a:r>
            <a:r>
              <a:rPr sz="1150" b="1" spc="-1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1150" b="1" spc="-50" dirty="0">
                <a:solidFill>
                  <a:srgbClr val="FFFFFF"/>
                </a:solidFill>
                <a:latin typeface="Trebuchet MS"/>
                <a:cs typeface="Trebuchet MS"/>
              </a:rPr>
              <a:t>de  Se</a:t>
            </a:r>
            <a:r>
              <a:rPr sz="1150" b="1" spc="-7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50" b="1" spc="-65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sz="1150" b="1" spc="-75" dirty="0">
                <a:solidFill>
                  <a:srgbClr val="FFFFFF"/>
                </a:solidFill>
                <a:latin typeface="Trebuchet MS"/>
                <a:cs typeface="Trebuchet MS"/>
              </a:rPr>
              <a:t>ç</a:t>
            </a:r>
            <a:r>
              <a:rPr sz="1150" b="1" spc="-1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1150" b="1" spc="-50" dirty="0">
                <a:solidFill>
                  <a:srgbClr val="FFFFFF"/>
                </a:solidFill>
                <a:latin typeface="Trebuchet MS"/>
                <a:cs typeface="Trebuchet MS"/>
              </a:rPr>
              <a:t>Pú</a:t>
            </a:r>
            <a:r>
              <a:rPr sz="1150" b="1" spc="-4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150" b="1" spc="-5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50" b="1" spc="-60" dirty="0">
                <a:solidFill>
                  <a:srgbClr val="FFFFFF"/>
                </a:solidFill>
                <a:latin typeface="Trebuchet MS"/>
                <a:cs typeface="Trebuchet MS"/>
              </a:rPr>
              <a:t>ico</a:t>
            </a:r>
            <a:endParaRPr sz="1150" dirty="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62627" y="1951330"/>
            <a:ext cx="556974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2499"/>
              </a:lnSpc>
              <a:spcBef>
                <a:spcPts val="100"/>
              </a:spcBef>
            </a:pPr>
            <a:r>
              <a:rPr sz="1150" b="1" spc="-65" dirty="0">
                <a:solidFill>
                  <a:srgbClr val="FFFFFF"/>
                </a:solidFill>
                <a:latin typeface="Trebuchet MS"/>
                <a:cs typeface="Trebuchet MS"/>
              </a:rPr>
              <a:t>Temp</a:t>
            </a:r>
            <a:r>
              <a:rPr sz="1150" b="1" spc="-1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1150" b="1" spc="-50" dirty="0">
                <a:solidFill>
                  <a:srgbClr val="FFFFFF"/>
                </a:solidFill>
                <a:latin typeface="Trebuchet MS"/>
                <a:cs typeface="Trebuchet MS"/>
              </a:rPr>
              <a:t>de  Cargo</a:t>
            </a:r>
            <a:endParaRPr sz="115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80981" y="2643962"/>
            <a:ext cx="648970" cy="9207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150" b="1" spc="-75" dirty="0">
                <a:solidFill>
                  <a:srgbClr val="595959"/>
                </a:solidFill>
                <a:latin typeface="Trebuchet MS"/>
                <a:cs typeface="Trebuchet MS"/>
              </a:rPr>
              <a:t>20</a:t>
            </a:r>
            <a:r>
              <a:rPr sz="1150" b="1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50" b="1" spc="-3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15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1089" y="2643962"/>
            <a:ext cx="582295" cy="9207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150" b="1" spc="-75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1150" b="1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50" b="1" spc="-3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15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111191" y="1544751"/>
            <a:ext cx="3648075" cy="360680"/>
          </a:xfrm>
          <a:custGeom>
            <a:avLst/>
            <a:gdLst/>
            <a:ahLst/>
            <a:cxnLst/>
            <a:rect l="l" t="t" r="r" b="b"/>
            <a:pathLst>
              <a:path w="3648075" h="360680">
                <a:moveTo>
                  <a:pt x="0" y="0"/>
                </a:moveTo>
                <a:lnTo>
                  <a:pt x="3648036" y="0"/>
                </a:lnTo>
                <a:lnTo>
                  <a:pt x="3648036" y="360464"/>
                </a:lnTo>
                <a:lnTo>
                  <a:pt x="0" y="360464"/>
                </a:lnTo>
                <a:lnTo>
                  <a:pt x="0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5400" y="1899424"/>
            <a:ext cx="3660140" cy="12065"/>
          </a:xfrm>
          <a:custGeom>
            <a:avLst/>
            <a:gdLst/>
            <a:ahLst/>
            <a:cxnLst/>
            <a:rect l="l" t="t" r="r" b="b"/>
            <a:pathLst>
              <a:path w="3660140" h="12064">
                <a:moveTo>
                  <a:pt x="0" y="11582"/>
                </a:moveTo>
                <a:lnTo>
                  <a:pt x="3659619" y="11582"/>
                </a:lnTo>
                <a:lnTo>
                  <a:pt x="3659619" y="0"/>
                </a:lnTo>
                <a:lnTo>
                  <a:pt x="0" y="0"/>
                </a:lnTo>
                <a:lnTo>
                  <a:pt x="0" y="11582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11191" y="1538960"/>
            <a:ext cx="0" cy="2098675"/>
          </a:xfrm>
          <a:custGeom>
            <a:avLst/>
            <a:gdLst/>
            <a:ahLst/>
            <a:cxnLst/>
            <a:rect l="l" t="t" r="r" b="b"/>
            <a:pathLst>
              <a:path h="2098675">
                <a:moveTo>
                  <a:pt x="0" y="0"/>
                </a:moveTo>
                <a:lnTo>
                  <a:pt x="0" y="2098294"/>
                </a:lnTo>
              </a:path>
            </a:pathLst>
          </a:custGeom>
          <a:ln w="11582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59241" y="1538960"/>
            <a:ext cx="0" cy="2098675"/>
          </a:xfrm>
          <a:custGeom>
            <a:avLst/>
            <a:gdLst/>
            <a:ahLst/>
            <a:cxnLst/>
            <a:rect l="l" t="t" r="r" b="b"/>
            <a:pathLst>
              <a:path h="2098675">
                <a:moveTo>
                  <a:pt x="0" y="0"/>
                </a:moveTo>
                <a:lnTo>
                  <a:pt x="0" y="2098294"/>
                </a:lnTo>
              </a:path>
            </a:pathLst>
          </a:custGeom>
          <a:ln w="11582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05400" y="3631463"/>
            <a:ext cx="3660140" cy="0"/>
          </a:xfrm>
          <a:custGeom>
            <a:avLst/>
            <a:gdLst/>
            <a:ahLst/>
            <a:cxnLst/>
            <a:rect l="l" t="t" r="r" b="b"/>
            <a:pathLst>
              <a:path w="3660140">
                <a:moveTo>
                  <a:pt x="0" y="0"/>
                </a:moveTo>
                <a:lnTo>
                  <a:pt x="3659619" y="0"/>
                </a:lnTo>
              </a:path>
            </a:pathLst>
          </a:custGeom>
          <a:ln w="11582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111191" y="1544751"/>
            <a:ext cx="3648075" cy="286617"/>
          </a:xfrm>
          <a:prstGeom prst="rect">
            <a:avLst/>
          </a:prstGeom>
          <a:solidFill>
            <a:srgbClr val="81B859"/>
          </a:solidFill>
          <a:ln w="11582">
            <a:solidFill>
              <a:srgbClr val="AFABAB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615"/>
              </a:spcBef>
            </a:pPr>
            <a:r>
              <a:rPr sz="1350" b="1" spc="-55" dirty="0">
                <a:solidFill>
                  <a:srgbClr val="FFFFFF"/>
                </a:solidFill>
                <a:latin typeface="Trebuchet MS"/>
                <a:cs typeface="Trebuchet MS"/>
              </a:rPr>
              <a:t>Pontos (Idade </a:t>
            </a:r>
            <a:r>
              <a:rPr sz="1350" b="1" spc="-110" dirty="0">
                <a:solidFill>
                  <a:srgbClr val="FFFFFF"/>
                </a:solidFill>
                <a:latin typeface="Trebuchet MS"/>
                <a:cs typeface="Trebuchet MS"/>
              </a:rPr>
              <a:t>+ </a:t>
            </a:r>
            <a:r>
              <a:rPr sz="1350" b="1" spc="-80" dirty="0">
                <a:solidFill>
                  <a:srgbClr val="FFFFFF"/>
                </a:solidFill>
                <a:latin typeface="Trebuchet MS"/>
                <a:cs typeface="Trebuchet MS"/>
              </a:rPr>
              <a:t>Tempo </a:t>
            </a:r>
            <a:r>
              <a:rPr sz="1350" b="1" spc="-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350" b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75" dirty="0">
                <a:solidFill>
                  <a:srgbClr val="FFFFFF"/>
                </a:solidFill>
                <a:latin typeface="Trebuchet MS"/>
                <a:cs typeface="Trebuchet MS"/>
              </a:rPr>
              <a:t>Contribuição)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79072" y="2594940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4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87568" y="2548610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4" h="46355">
                <a:moveTo>
                  <a:pt x="0" y="46329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96064" y="2513850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4" h="34925">
                <a:moveTo>
                  <a:pt x="0" y="34759"/>
                </a:moveTo>
                <a:lnTo>
                  <a:pt x="208508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04573" y="2467521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4" h="46355">
                <a:moveTo>
                  <a:pt x="0" y="46329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13068" y="2432773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4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21564" y="2386444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4" h="46355">
                <a:moveTo>
                  <a:pt x="0" y="46329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30060" y="2351684"/>
            <a:ext cx="220345" cy="34925"/>
          </a:xfrm>
          <a:custGeom>
            <a:avLst/>
            <a:gdLst/>
            <a:ahLst/>
            <a:cxnLst/>
            <a:rect l="l" t="t" r="r" b="b"/>
            <a:pathLst>
              <a:path w="220345" h="34925">
                <a:moveTo>
                  <a:pt x="0" y="34759"/>
                </a:moveTo>
                <a:lnTo>
                  <a:pt x="220078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0138" y="2316937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5" h="34925">
                <a:moveTo>
                  <a:pt x="0" y="34747"/>
                </a:moveTo>
                <a:lnTo>
                  <a:pt x="208508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58647" y="2270607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5" h="46355">
                <a:moveTo>
                  <a:pt x="0" y="46329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67143" y="2270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75639" y="2270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84135" y="2270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92631" y="2270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01127" y="227060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871" y="0"/>
                </a:lnTo>
              </a:path>
            </a:pathLst>
          </a:custGeom>
          <a:ln w="17373">
            <a:solidFill>
              <a:srgbClr val="007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04332" y="2318435"/>
            <a:ext cx="36385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37" baseline="-15151" dirty="0">
                <a:solidFill>
                  <a:srgbClr val="404040"/>
                </a:solidFill>
                <a:latin typeface="Trebuchet MS"/>
                <a:cs typeface="Trebuchet MS"/>
              </a:rPr>
              <a:t>96</a:t>
            </a:r>
            <a:r>
              <a:rPr sz="1650" spc="202" baseline="-1515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97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24665" y="2159976"/>
            <a:ext cx="81915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37" baseline="-47979" dirty="0">
                <a:solidFill>
                  <a:srgbClr val="404040"/>
                </a:solidFill>
                <a:latin typeface="Trebuchet MS"/>
                <a:cs typeface="Trebuchet MS"/>
              </a:rPr>
              <a:t>98 </a:t>
            </a:r>
            <a:r>
              <a:rPr sz="1650" spc="-37" baseline="-30303" dirty="0">
                <a:solidFill>
                  <a:srgbClr val="404040"/>
                </a:solidFill>
                <a:latin typeface="Trebuchet MS"/>
                <a:cs typeface="Trebuchet MS"/>
              </a:rPr>
              <a:t>99</a:t>
            </a:r>
            <a:r>
              <a:rPr sz="1650" spc="-330" baseline="-3030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50" spc="-37" baseline="-15151" dirty="0">
                <a:solidFill>
                  <a:srgbClr val="404040"/>
                </a:solidFill>
                <a:latin typeface="Trebuchet MS"/>
                <a:cs typeface="Trebuchet MS"/>
              </a:rPr>
              <a:t>100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101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29191" y="2001517"/>
            <a:ext cx="190563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44" baseline="-47979" dirty="0">
                <a:solidFill>
                  <a:srgbClr val="404040"/>
                </a:solidFill>
                <a:latin typeface="Trebuchet MS"/>
                <a:cs typeface="Trebuchet MS"/>
              </a:rPr>
              <a:t>102</a:t>
            </a:r>
            <a:r>
              <a:rPr sz="1650" spc="-44" baseline="-30303" dirty="0">
                <a:solidFill>
                  <a:srgbClr val="404040"/>
                </a:solidFill>
                <a:latin typeface="Trebuchet MS"/>
                <a:cs typeface="Trebuchet MS"/>
              </a:rPr>
              <a:t>103</a:t>
            </a:r>
            <a:r>
              <a:rPr sz="1650" spc="-44" baseline="-15151" dirty="0">
                <a:solidFill>
                  <a:srgbClr val="404040"/>
                </a:solidFill>
                <a:latin typeface="Trebuchet MS"/>
                <a:cs typeface="Trebuchet MS"/>
              </a:rPr>
              <a:t>104</a:t>
            </a:r>
            <a:r>
              <a:rPr sz="1100" spc="-30" dirty="0">
                <a:solidFill>
                  <a:srgbClr val="404040"/>
                </a:solidFill>
                <a:latin typeface="Trebuchet MS"/>
                <a:cs typeface="Trebuchet MS"/>
              </a:rPr>
              <a:t>105105105105105105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04472" y="3067639"/>
            <a:ext cx="36385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37" baseline="-15151" dirty="0">
                <a:solidFill>
                  <a:srgbClr val="404040"/>
                </a:solidFill>
                <a:latin typeface="Trebuchet MS"/>
                <a:cs typeface="Trebuchet MS"/>
              </a:rPr>
              <a:t>86</a:t>
            </a:r>
            <a:r>
              <a:rPr sz="1650" spc="202" baseline="-1515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87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724804" y="2869565"/>
            <a:ext cx="99441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37" baseline="-63131" dirty="0">
                <a:solidFill>
                  <a:srgbClr val="404040"/>
                </a:solidFill>
                <a:latin typeface="Trebuchet MS"/>
                <a:cs typeface="Trebuchet MS"/>
              </a:rPr>
              <a:t>88 </a:t>
            </a:r>
            <a:r>
              <a:rPr sz="1650" spc="-37" baseline="-47979" dirty="0">
                <a:solidFill>
                  <a:srgbClr val="404040"/>
                </a:solidFill>
                <a:latin typeface="Trebuchet MS"/>
                <a:cs typeface="Trebuchet MS"/>
              </a:rPr>
              <a:t>89 </a:t>
            </a:r>
            <a:r>
              <a:rPr sz="1650" spc="-37" baseline="-30303" dirty="0">
                <a:solidFill>
                  <a:srgbClr val="404040"/>
                </a:solidFill>
                <a:latin typeface="Trebuchet MS"/>
                <a:cs typeface="Trebuchet MS"/>
              </a:rPr>
              <a:t>90 </a:t>
            </a:r>
            <a:r>
              <a:rPr sz="1650" spc="-37" baseline="-15151" dirty="0">
                <a:solidFill>
                  <a:srgbClr val="404040"/>
                </a:solidFill>
                <a:latin typeface="Trebuchet MS"/>
                <a:cs typeface="Trebuchet MS"/>
              </a:rPr>
              <a:t>91</a:t>
            </a:r>
            <a:r>
              <a:rPr sz="1650" spc="-104" baseline="-1515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92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75636" y="2750722"/>
            <a:ext cx="57404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37" baseline="-30303" dirty="0">
                <a:solidFill>
                  <a:srgbClr val="404040"/>
                </a:solidFill>
                <a:latin typeface="Trebuchet MS"/>
                <a:cs typeface="Trebuchet MS"/>
              </a:rPr>
              <a:t>93 </a:t>
            </a:r>
            <a:r>
              <a:rPr sz="1650" spc="-37" baseline="-15151" dirty="0">
                <a:solidFill>
                  <a:srgbClr val="404040"/>
                </a:solidFill>
                <a:latin typeface="Trebuchet MS"/>
                <a:cs typeface="Trebuchet MS"/>
              </a:rPr>
              <a:t>94</a:t>
            </a:r>
            <a:r>
              <a:rPr sz="1650" spc="97" baseline="-1515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95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406136" y="2552648"/>
            <a:ext cx="102933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37" baseline="-63131" dirty="0">
                <a:solidFill>
                  <a:srgbClr val="404040"/>
                </a:solidFill>
                <a:latin typeface="Trebuchet MS"/>
                <a:cs typeface="Trebuchet MS"/>
              </a:rPr>
              <a:t>96 </a:t>
            </a:r>
            <a:r>
              <a:rPr sz="1650" spc="-37" baseline="-47979" dirty="0">
                <a:solidFill>
                  <a:srgbClr val="404040"/>
                </a:solidFill>
                <a:latin typeface="Trebuchet MS"/>
                <a:cs typeface="Trebuchet MS"/>
              </a:rPr>
              <a:t>97 </a:t>
            </a:r>
            <a:r>
              <a:rPr sz="1650" spc="-37" baseline="-30303" dirty="0">
                <a:solidFill>
                  <a:srgbClr val="404040"/>
                </a:solidFill>
                <a:latin typeface="Trebuchet MS"/>
                <a:cs typeface="Trebuchet MS"/>
              </a:rPr>
              <a:t>98</a:t>
            </a:r>
            <a:r>
              <a:rPr sz="1650" spc="-67" baseline="-3030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50" spc="-37" baseline="-15151" dirty="0">
                <a:solidFill>
                  <a:srgbClr val="404040"/>
                </a:solidFill>
                <a:latin typeface="Trebuchet MS"/>
                <a:cs typeface="Trebuchet MS"/>
              </a:rPr>
              <a:t>99 </a:t>
            </a:r>
            <a:r>
              <a:rPr sz="1100" spc="-25" dirty="0">
                <a:solidFill>
                  <a:srgbClr val="404040"/>
                </a:solidFill>
                <a:latin typeface="Trebuchet MS"/>
                <a:cs typeface="Trebuchet MS"/>
              </a:rPr>
              <a:t>100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09502" y="3355100"/>
            <a:ext cx="328231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b="1" spc="-90" dirty="0">
                <a:solidFill>
                  <a:srgbClr val="595959"/>
                </a:solidFill>
                <a:latin typeface="Trebuchet MS"/>
                <a:cs typeface="Trebuchet MS"/>
              </a:rPr>
              <a:t>2019 2021 2023 2025 2027 2029 2031</a:t>
            </a:r>
            <a:r>
              <a:rPr sz="1250" b="1" spc="10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b="1" spc="-90" dirty="0">
                <a:solidFill>
                  <a:srgbClr val="595959"/>
                </a:solidFill>
                <a:latin typeface="Trebuchet MS"/>
                <a:cs typeface="Trebuchet MS"/>
              </a:rPr>
              <a:t>2033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334521" y="2593080"/>
            <a:ext cx="81076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43016" y="2558332"/>
            <a:ext cx="81076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51512" y="2511990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60008" y="2477243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68504" y="2430914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77013" y="2396166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85509" y="2349830"/>
            <a:ext cx="81082" cy="810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05587" y="2315083"/>
            <a:ext cx="81082" cy="810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14083" y="2280329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22579" y="2234000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31087" y="2234000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39583" y="2234000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48079" y="2234000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56575" y="2234000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76653" y="2234000"/>
            <a:ext cx="81082" cy="810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79072" y="2988767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4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87568" y="2942437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4" h="46355">
                <a:moveTo>
                  <a:pt x="0" y="46329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96064" y="2907677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4" h="34925">
                <a:moveTo>
                  <a:pt x="0" y="34759"/>
                </a:moveTo>
                <a:lnTo>
                  <a:pt x="208508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04573" y="2872930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4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3068" y="2826600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4" h="46355">
                <a:moveTo>
                  <a:pt x="0" y="46329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21564" y="2791853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4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30060" y="2745511"/>
            <a:ext cx="220345" cy="46355"/>
          </a:xfrm>
          <a:custGeom>
            <a:avLst/>
            <a:gdLst/>
            <a:ahLst/>
            <a:cxnLst/>
            <a:rect l="l" t="t" r="r" b="b"/>
            <a:pathLst>
              <a:path w="220345" h="46355">
                <a:moveTo>
                  <a:pt x="0" y="46342"/>
                </a:moveTo>
                <a:lnTo>
                  <a:pt x="220078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50138" y="2710764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5" h="34925">
                <a:moveTo>
                  <a:pt x="0" y="34747"/>
                </a:moveTo>
                <a:lnTo>
                  <a:pt x="208508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58647" y="2664434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5" h="46355">
                <a:moveTo>
                  <a:pt x="0" y="46329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67143" y="2629687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5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75639" y="2594940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5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84135" y="2548597"/>
            <a:ext cx="208915" cy="46355"/>
          </a:xfrm>
          <a:custGeom>
            <a:avLst/>
            <a:gdLst/>
            <a:ahLst/>
            <a:cxnLst/>
            <a:rect l="l" t="t" r="r" b="b"/>
            <a:pathLst>
              <a:path w="208915" h="46355">
                <a:moveTo>
                  <a:pt x="0" y="46342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2631" y="2513850"/>
            <a:ext cx="208915" cy="34925"/>
          </a:xfrm>
          <a:custGeom>
            <a:avLst/>
            <a:gdLst/>
            <a:ahLst/>
            <a:cxnLst/>
            <a:rect l="l" t="t" r="r" b="b"/>
            <a:pathLst>
              <a:path w="208915" h="34925">
                <a:moveTo>
                  <a:pt x="0" y="34747"/>
                </a:moveTo>
                <a:lnTo>
                  <a:pt x="208495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01127" y="2467521"/>
            <a:ext cx="215265" cy="46355"/>
          </a:xfrm>
          <a:custGeom>
            <a:avLst/>
            <a:gdLst/>
            <a:ahLst/>
            <a:cxnLst/>
            <a:rect l="l" t="t" r="r" b="b"/>
            <a:pathLst>
              <a:path w="215265" h="46355">
                <a:moveTo>
                  <a:pt x="0" y="46329"/>
                </a:moveTo>
                <a:lnTo>
                  <a:pt x="214871" y="0"/>
                </a:lnTo>
              </a:path>
            </a:pathLst>
          </a:custGeom>
          <a:ln w="17373">
            <a:solidFill>
              <a:srgbClr val="FF2D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34521" y="2986907"/>
            <a:ext cx="81076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5543016" y="2952160"/>
            <a:ext cx="81076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51512" y="2905830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60008" y="2871070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68504" y="2836323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77013" y="2789993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85509" y="2755246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05587" y="2708904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14083" y="2674157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22579" y="2627827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31087" y="2593080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39583" y="2558332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848079" y="2511990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56575" y="2477243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76653" y="2430914"/>
            <a:ext cx="81082" cy="81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978038" y="2781643"/>
            <a:ext cx="656374" cy="5648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27857" y="2772994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563"/>
                </a:lnTo>
              </a:path>
            </a:pathLst>
          </a:custGeom>
          <a:ln w="852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94660" y="273036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407" y="0"/>
                </a:lnTo>
              </a:path>
            </a:pathLst>
          </a:custGeom>
          <a:ln w="85255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27857" y="2597162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576"/>
                </a:lnTo>
              </a:path>
            </a:pathLst>
          </a:custGeom>
          <a:ln w="852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19510" y="2798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563"/>
                </a:lnTo>
              </a:path>
            </a:pathLst>
          </a:custGeom>
          <a:ln w="852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86300" y="275581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407" y="0"/>
                </a:lnTo>
              </a:path>
            </a:pathLst>
          </a:custGeom>
          <a:ln w="85255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19510" y="2622613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576"/>
                </a:lnTo>
              </a:path>
            </a:pathLst>
          </a:custGeom>
          <a:ln w="852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35062"/>
              </p:ext>
            </p:extLst>
          </p:nvPr>
        </p:nvGraphicFramePr>
        <p:xfrm>
          <a:off x="338213" y="3964654"/>
          <a:ext cx="8196186" cy="1927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6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59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9692">
                <a:tc grid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Regra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Cálculo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Benefício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rgbClr val="81B8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9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Ingresso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até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31/12/2003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478155">
                        <a:lnSpc>
                          <a:spcPts val="1270"/>
                        </a:lnSpc>
                        <a:spcBef>
                          <a:spcPts val="39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Mantida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integralidade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paridade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aos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65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anos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(homem)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62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(mulher)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se  professor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(homem)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57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(mulher)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Ingresso </a:t>
                      </a: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após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31/12/2003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18440">
                        <a:lnSpc>
                          <a:spcPts val="1270"/>
                        </a:lnSpc>
                        <a:spcBef>
                          <a:spcPts val="390"/>
                        </a:spcBef>
                      </a:pPr>
                      <a:r>
                        <a:rPr sz="1100" spc="30" dirty="0">
                          <a:latin typeface="Trebuchet MS"/>
                          <a:cs typeface="Trebuchet MS"/>
                        </a:rPr>
                        <a:t>60%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55" dirty="0">
                          <a:latin typeface="Trebuchet MS"/>
                          <a:cs typeface="Trebuchet MS"/>
                        </a:rPr>
                        <a:t>2%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por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ano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contribuição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exceder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anos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75" dirty="0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média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15" dirty="0">
                          <a:latin typeface="Trebuchet MS"/>
                          <a:cs typeface="Trebuchet MS"/>
                        </a:rPr>
                        <a:t>100%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dos 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salários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contribuição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desde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julho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1994.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Reajuste</a:t>
                      </a:r>
                      <a:r>
                        <a:rPr sz="11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pelo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INPC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(mesmo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critério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1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RGPS).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859">
                <a:tc gridSpan="2">
                  <a:txBody>
                    <a:bodyPr/>
                    <a:lstStyle/>
                    <a:p>
                      <a:pPr marL="63500" marR="39370" algn="just">
                        <a:lnSpc>
                          <a:spcPct val="109400"/>
                        </a:lnSpc>
                        <a:spcBef>
                          <a:spcPts val="305"/>
                        </a:spcBef>
                      </a:pPr>
                      <a:r>
                        <a:rPr sz="1100" spc="-35" dirty="0">
                          <a:latin typeface="Trebuchet MS"/>
                          <a:cs typeface="Trebuchet MS"/>
                        </a:rPr>
                        <a:t>Professores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terão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redução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anos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idade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tempo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contribuição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pontuação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parte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81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para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professora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91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para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professor aumentando 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um 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ponto 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até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atingir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92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para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mulher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100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para homem,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desde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que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comprovem, 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exclusivamente,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tempo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efetivo 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exercício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das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funções de magistério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na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educação 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infantil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no 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ensino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fundamental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e  médio.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FABAB"/>
                      </a:solidFill>
                      <a:prstDash val="solid"/>
                    </a:lnL>
                    <a:lnR w="12700">
                      <a:solidFill>
                        <a:srgbClr val="AFABAB"/>
                      </a:solidFill>
                      <a:prstDash val="solid"/>
                    </a:lnR>
                    <a:lnT w="12700">
                      <a:solidFill>
                        <a:srgbClr val="AFABAB"/>
                      </a:solidFill>
                      <a:prstDash val="solid"/>
                    </a:lnT>
                    <a:lnB w="12700">
                      <a:solidFill>
                        <a:srgbClr val="AFABAB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" name="Retângulo 128">
            <a:extLst>
              <a:ext uri="{FF2B5EF4-FFF2-40B4-BE49-F238E27FC236}">
                <a16:creationId xmlns="" xmlns:a16="http://schemas.microsoft.com/office/drawing/2014/main" id="{6E1DBE93-DB42-7849-BF52-2406A6107ABC}"/>
              </a:ext>
            </a:extLst>
          </p:cNvPr>
          <p:cNvSpPr/>
          <p:nvPr/>
        </p:nvSpPr>
        <p:spPr>
          <a:xfrm>
            <a:off x="263097" y="2733560"/>
            <a:ext cx="123950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0" algn="ctr">
              <a:lnSpc>
                <a:spcPts val="990"/>
              </a:lnSpc>
              <a:tabLst>
                <a:tab pos="483234" algn="l"/>
              </a:tabLst>
            </a:pPr>
            <a:r>
              <a:rPr lang="pt-BR" sz="900" b="1" dirty="0">
                <a:solidFill>
                  <a:srgbClr val="595959"/>
                </a:solidFill>
                <a:latin typeface="Trebuchet MS"/>
                <a:cs typeface="Trebuchet MS"/>
              </a:rPr>
              <a:t>2019	2022</a:t>
            </a:r>
            <a:endParaRPr lang="pt-BR" sz="900" dirty="0">
              <a:latin typeface="Trebuchet MS"/>
              <a:cs typeface="Trebuchet MS"/>
            </a:endParaRPr>
          </a:p>
        </p:txBody>
      </p:sp>
      <p:sp>
        <p:nvSpPr>
          <p:cNvPr id="131" name="Retângulo 130">
            <a:extLst>
              <a:ext uri="{FF2B5EF4-FFF2-40B4-BE49-F238E27FC236}">
                <a16:creationId xmlns="" xmlns:a16="http://schemas.microsoft.com/office/drawing/2014/main" id="{2D795C98-3160-D04C-8676-73050E097885}"/>
              </a:ext>
            </a:extLst>
          </p:cNvPr>
          <p:cNvSpPr/>
          <p:nvPr/>
        </p:nvSpPr>
        <p:spPr>
          <a:xfrm>
            <a:off x="312102" y="3634218"/>
            <a:ext cx="114191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0" algn="ctr">
              <a:lnSpc>
                <a:spcPts val="990"/>
              </a:lnSpc>
              <a:tabLst>
                <a:tab pos="483234" algn="l"/>
              </a:tabLst>
            </a:pPr>
            <a:r>
              <a:rPr lang="pt-BR" sz="900" b="1" dirty="0">
                <a:solidFill>
                  <a:srgbClr val="595959"/>
                </a:solidFill>
                <a:latin typeface="Trebuchet MS"/>
                <a:cs typeface="Trebuchet MS"/>
              </a:rPr>
              <a:t>2019     2022</a:t>
            </a:r>
            <a:endParaRPr lang="pt-BR" sz="900" dirty="0">
              <a:latin typeface="Trebuchet MS"/>
              <a:cs typeface="Trebuchet MS"/>
            </a:endParaRPr>
          </a:p>
        </p:txBody>
      </p:sp>
      <p:grpSp>
        <p:nvGrpSpPr>
          <p:cNvPr id="132" name="Agrupar 131">
            <a:extLst>
              <a:ext uri="{FF2B5EF4-FFF2-40B4-BE49-F238E27FC236}">
                <a16:creationId xmlns="" xmlns:a16="http://schemas.microsoft.com/office/drawing/2014/main" id="{0F43220C-046E-5047-83BD-87C2C44F0A18}"/>
              </a:ext>
            </a:extLst>
          </p:cNvPr>
          <p:cNvGrpSpPr/>
          <p:nvPr/>
        </p:nvGrpSpPr>
        <p:grpSpPr>
          <a:xfrm>
            <a:off x="1871814" y="2127250"/>
            <a:ext cx="185586" cy="556311"/>
            <a:chOff x="1394997" y="1656003"/>
            <a:chExt cx="239395" cy="717612"/>
          </a:xfrm>
        </p:grpSpPr>
        <p:sp>
          <p:nvSpPr>
            <p:cNvPr id="133" name="object 57">
              <a:extLst>
                <a:ext uri="{FF2B5EF4-FFF2-40B4-BE49-F238E27FC236}">
                  <a16:creationId xmlns="" xmlns:a16="http://schemas.microsoft.com/office/drawing/2014/main" id="{668530A6-1CF7-D941-A110-F5ED413256E3}"/>
                </a:ext>
              </a:extLst>
            </p:cNvPr>
            <p:cNvSpPr/>
            <p:nvPr/>
          </p:nvSpPr>
          <p:spPr>
            <a:xfrm>
              <a:off x="1461554" y="1656003"/>
              <a:ext cx="106070" cy="1117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58">
              <a:extLst>
                <a:ext uri="{FF2B5EF4-FFF2-40B4-BE49-F238E27FC236}">
                  <a16:creationId xmlns="" xmlns:a16="http://schemas.microsoft.com/office/drawing/2014/main" id="{F1E32070-6FE1-B346-BAC7-CCD384F84288}"/>
                </a:ext>
              </a:extLst>
            </p:cNvPr>
            <p:cNvSpPr/>
            <p:nvPr/>
          </p:nvSpPr>
          <p:spPr>
            <a:xfrm>
              <a:off x="1394997" y="1790685"/>
              <a:ext cx="239395" cy="582930"/>
            </a:xfrm>
            <a:custGeom>
              <a:avLst/>
              <a:gdLst/>
              <a:ahLst/>
              <a:cxnLst/>
              <a:rect l="l" t="t" r="r" b="b"/>
              <a:pathLst>
                <a:path w="239394" h="582930">
                  <a:moveTo>
                    <a:pt x="187947" y="65036"/>
                  </a:moveTo>
                  <a:lnTo>
                    <a:pt x="51219" y="65036"/>
                  </a:lnTo>
                  <a:lnTo>
                    <a:pt x="51221" y="550303"/>
                  </a:lnTo>
                  <a:lnTo>
                    <a:pt x="53628" y="562833"/>
                  </a:lnTo>
                  <a:lnTo>
                    <a:pt x="60181" y="573062"/>
                  </a:lnTo>
                  <a:lnTo>
                    <a:pt x="69895" y="579957"/>
                  </a:lnTo>
                  <a:lnTo>
                    <a:pt x="81775" y="582485"/>
                  </a:lnTo>
                  <a:lnTo>
                    <a:pt x="93662" y="579953"/>
                  </a:lnTo>
                  <a:lnTo>
                    <a:pt x="103371" y="573050"/>
                  </a:lnTo>
                  <a:lnTo>
                    <a:pt x="109918" y="562816"/>
                  </a:lnTo>
                  <a:lnTo>
                    <a:pt x="112316" y="550303"/>
                  </a:lnTo>
                  <a:lnTo>
                    <a:pt x="112318" y="274726"/>
                  </a:lnTo>
                  <a:lnTo>
                    <a:pt x="187947" y="274726"/>
                  </a:lnTo>
                  <a:lnTo>
                    <a:pt x="187947" y="65036"/>
                  </a:lnTo>
                  <a:close/>
                </a:path>
                <a:path w="239394" h="582930">
                  <a:moveTo>
                    <a:pt x="187947" y="274726"/>
                  </a:moveTo>
                  <a:lnTo>
                    <a:pt x="126847" y="274726"/>
                  </a:lnTo>
                  <a:lnTo>
                    <a:pt x="126847" y="550303"/>
                  </a:lnTo>
                  <a:lnTo>
                    <a:pt x="129248" y="562833"/>
                  </a:lnTo>
                  <a:lnTo>
                    <a:pt x="135794" y="573062"/>
                  </a:lnTo>
                  <a:lnTo>
                    <a:pt x="145503" y="579957"/>
                  </a:lnTo>
                  <a:lnTo>
                    <a:pt x="157391" y="582485"/>
                  </a:lnTo>
                  <a:lnTo>
                    <a:pt x="169288" y="579953"/>
                  </a:lnTo>
                  <a:lnTo>
                    <a:pt x="179002" y="573050"/>
                  </a:lnTo>
                  <a:lnTo>
                    <a:pt x="185548" y="562816"/>
                  </a:lnTo>
                  <a:lnTo>
                    <a:pt x="187947" y="550303"/>
                  </a:lnTo>
                  <a:lnTo>
                    <a:pt x="187947" y="274726"/>
                  </a:lnTo>
                  <a:close/>
                </a:path>
                <a:path w="239394" h="582930">
                  <a:moveTo>
                    <a:pt x="239166" y="59410"/>
                  </a:moveTo>
                  <a:lnTo>
                    <a:pt x="0" y="59410"/>
                  </a:lnTo>
                  <a:lnTo>
                    <a:pt x="0" y="259219"/>
                  </a:lnTo>
                  <a:lnTo>
                    <a:pt x="1575" y="267445"/>
                  </a:lnTo>
                  <a:lnTo>
                    <a:pt x="5873" y="274162"/>
                  </a:lnTo>
                  <a:lnTo>
                    <a:pt x="12247" y="278691"/>
                  </a:lnTo>
                  <a:lnTo>
                    <a:pt x="20053" y="280352"/>
                  </a:lnTo>
                  <a:lnTo>
                    <a:pt x="27860" y="278691"/>
                  </a:lnTo>
                  <a:lnTo>
                    <a:pt x="34239" y="274162"/>
                  </a:lnTo>
                  <a:lnTo>
                    <a:pt x="38541" y="267445"/>
                  </a:lnTo>
                  <a:lnTo>
                    <a:pt x="40119" y="259219"/>
                  </a:lnTo>
                  <a:lnTo>
                    <a:pt x="40119" y="65036"/>
                  </a:lnTo>
                  <a:lnTo>
                    <a:pt x="239166" y="65036"/>
                  </a:lnTo>
                  <a:lnTo>
                    <a:pt x="239166" y="59410"/>
                  </a:lnTo>
                  <a:close/>
                </a:path>
                <a:path w="239394" h="582930">
                  <a:moveTo>
                    <a:pt x="239166" y="65036"/>
                  </a:moveTo>
                  <a:lnTo>
                    <a:pt x="199059" y="65036"/>
                  </a:lnTo>
                  <a:lnTo>
                    <a:pt x="199059" y="259219"/>
                  </a:lnTo>
                  <a:lnTo>
                    <a:pt x="200635" y="267445"/>
                  </a:lnTo>
                  <a:lnTo>
                    <a:pt x="204933" y="274162"/>
                  </a:lnTo>
                  <a:lnTo>
                    <a:pt x="211307" y="278691"/>
                  </a:lnTo>
                  <a:lnTo>
                    <a:pt x="219113" y="280352"/>
                  </a:lnTo>
                  <a:lnTo>
                    <a:pt x="226918" y="278691"/>
                  </a:lnTo>
                  <a:lnTo>
                    <a:pt x="233292" y="274162"/>
                  </a:lnTo>
                  <a:lnTo>
                    <a:pt x="237590" y="267445"/>
                  </a:lnTo>
                  <a:lnTo>
                    <a:pt x="239166" y="259219"/>
                  </a:lnTo>
                  <a:lnTo>
                    <a:pt x="239166" y="65036"/>
                  </a:lnTo>
                  <a:close/>
                </a:path>
                <a:path w="239394" h="582930">
                  <a:moveTo>
                    <a:pt x="177457" y="0"/>
                  </a:moveTo>
                  <a:lnTo>
                    <a:pt x="61709" y="0"/>
                  </a:lnTo>
                  <a:lnTo>
                    <a:pt x="38871" y="4603"/>
                  </a:lnTo>
                  <a:lnTo>
                    <a:pt x="19900" y="17227"/>
                  </a:lnTo>
                  <a:lnTo>
                    <a:pt x="6473" y="36090"/>
                  </a:lnTo>
                  <a:lnTo>
                    <a:pt x="266" y="59410"/>
                  </a:lnTo>
                  <a:lnTo>
                    <a:pt x="238912" y="59410"/>
                  </a:lnTo>
                  <a:lnTo>
                    <a:pt x="232705" y="36090"/>
                  </a:lnTo>
                  <a:lnTo>
                    <a:pt x="219276" y="17227"/>
                  </a:lnTo>
                  <a:lnTo>
                    <a:pt x="200302" y="4603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="" xmlns:a16="http://schemas.microsoft.com/office/drawing/2014/main" id="{A94BDDE7-D670-D241-AE2E-552B3D655014}"/>
              </a:ext>
            </a:extLst>
          </p:cNvPr>
          <p:cNvGrpSpPr/>
          <p:nvPr/>
        </p:nvGrpSpPr>
        <p:grpSpPr>
          <a:xfrm>
            <a:off x="1870277" y="2965450"/>
            <a:ext cx="263323" cy="589280"/>
            <a:chOff x="3258311" y="1656003"/>
            <a:chExt cx="320675" cy="717627"/>
          </a:xfrm>
        </p:grpSpPr>
        <p:sp>
          <p:nvSpPr>
            <p:cNvPr id="137" name="object 59">
              <a:extLst>
                <a:ext uri="{FF2B5EF4-FFF2-40B4-BE49-F238E27FC236}">
                  <a16:creationId xmlns="" xmlns:a16="http://schemas.microsoft.com/office/drawing/2014/main" id="{3E314967-F64F-C242-BCBB-FE1593F61762}"/>
                </a:ext>
              </a:extLst>
            </p:cNvPr>
            <p:cNvSpPr/>
            <p:nvPr/>
          </p:nvSpPr>
          <p:spPr>
            <a:xfrm>
              <a:off x="3365398" y="1656003"/>
              <a:ext cx="106070" cy="1117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60">
              <a:extLst>
                <a:ext uri="{FF2B5EF4-FFF2-40B4-BE49-F238E27FC236}">
                  <a16:creationId xmlns="" xmlns:a16="http://schemas.microsoft.com/office/drawing/2014/main" id="{0218FD94-59A9-714A-BAFF-B5CFABEFBC9A}"/>
                </a:ext>
              </a:extLst>
            </p:cNvPr>
            <p:cNvSpPr/>
            <p:nvPr/>
          </p:nvSpPr>
          <p:spPr>
            <a:xfrm>
              <a:off x="3258311" y="1790699"/>
              <a:ext cx="320675" cy="582931"/>
            </a:xfrm>
            <a:custGeom>
              <a:avLst/>
              <a:gdLst/>
              <a:ahLst/>
              <a:cxnLst/>
              <a:rect l="l" t="t" r="r" b="b"/>
              <a:pathLst>
                <a:path w="320675" h="582930">
                  <a:moveTo>
                    <a:pt x="153390" y="331330"/>
                  </a:moveTo>
                  <a:lnTo>
                    <a:pt x="105841" y="331330"/>
                  </a:lnTo>
                  <a:lnTo>
                    <a:pt x="105841" y="559104"/>
                  </a:lnTo>
                  <a:lnTo>
                    <a:pt x="107585" y="568206"/>
                  </a:lnTo>
                  <a:lnTo>
                    <a:pt x="112339" y="575638"/>
                  </a:lnTo>
                  <a:lnTo>
                    <a:pt x="119391" y="580648"/>
                  </a:lnTo>
                  <a:lnTo>
                    <a:pt x="128028" y="582485"/>
                  </a:lnTo>
                  <a:lnTo>
                    <a:pt x="131203" y="582485"/>
                  </a:lnTo>
                  <a:lnTo>
                    <a:pt x="139835" y="580648"/>
                  </a:lnTo>
                  <a:lnTo>
                    <a:pt x="146888" y="575638"/>
                  </a:lnTo>
                  <a:lnTo>
                    <a:pt x="151645" y="568206"/>
                  </a:lnTo>
                  <a:lnTo>
                    <a:pt x="153390" y="559104"/>
                  </a:lnTo>
                  <a:lnTo>
                    <a:pt x="153390" y="331330"/>
                  </a:lnTo>
                  <a:close/>
                </a:path>
                <a:path w="320675" h="582930">
                  <a:moveTo>
                    <a:pt x="212242" y="331330"/>
                  </a:moveTo>
                  <a:lnTo>
                    <a:pt x="164693" y="331330"/>
                  </a:lnTo>
                  <a:lnTo>
                    <a:pt x="164693" y="559104"/>
                  </a:lnTo>
                  <a:lnTo>
                    <a:pt x="166436" y="568206"/>
                  </a:lnTo>
                  <a:lnTo>
                    <a:pt x="171191" y="575638"/>
                  </a:lnTo>
                  <a:lnTo>
                    <a:pt x="178243" y="580648"/>
                  </a:lnTo>
                  <a:lnTo>
                    <a:pt x="186880" y="582485"/>
                  </a:lnTo>
                  <a:lnTo>
                    <a:pt x="190055" y="582485"/>
                  </a:lnTo>
                  <a:lnTo>
                    <a:pt x="198687" y="580648"/>
                  </a:lnTo>
                  <a:lnTo>
                    <a:pt x="205740" y="575638"/>
                  </a:lnTo>
                  <a:lnTo>
                    <a:pt x="210497" y="568206"/>
                  </a:lnTo>
                  <a:lnTo>
                    <a:pt x="212242" y="559104"/>
                  </a:lnTo>
                  <a:lnTo>
                    <a:pt x="212242" y="331330"/>
                  </a:lnTo>
                  <a:close/>
                </a:path>
                <a:path w="320675" h="582930">
                  <a:moveTo>
                    <a:pt x="212534" y="65036"/>
                  </a:moveTo>
                  <a:lnTo>
                    <a:pt x="107708" y="65036"/>
                  </a:lnTo>
                  <a:lnTo>
                    <a:pt x="51752" y="331330"/>
                  </a:lnTo>
                  <a:lnTo>
                    <a:pt x="266331" y="331330"/>
                  </a:lnTo>
                  <a:lnTo>
                    <a:pt x="212534" y="65036"/>
                  </a:lnTo>
                  <a:close/>
                </a:path>
                <a:path w="320675" h="582930">
                  <a:moveTo>
                    <a:pt x="217995" y="0"/>
                  </a:moveTo>
                  <a:lnTo>
                    <a:pt x="102247" y="0"/>
                  </a:lnTo>
                  <a:lnTo>
                    <a:pt x="80180" y="4289"/>
                  </a:lnTo>
                  <a:lnTo>
                    <a:pt x="48162" y="33818"/>
                  </a:lnTo>
                  <a:lnTo>
                    <a:pt x="190" y="245922"/>
                  </a:lnTo>
                  <a:lnTo>
                    <a:pt x="0" y="254311"/>
                  </a:lnTo>
                  <a:lnTo>
                    <a:pt x="2781" y="261867"/>
                  </a:lnTo>
                  <a:lnTo>
                    <a:pt x="8048" y="267775"/>
                  </a:lnTo>
                  <a:lnTo>
                    <a:pt x="15316" y="271221"/>
                  </a:lnTo>
                  <a:lnTo>
                    <a:pt x="23276" y="271425"/>
                  </a:lnTo>
                  <a:lnTo>
                    <a:pt x="30446" y="268497"/>
                  </a:lnTo>
                  <a:lnTo>
                    <a:pt x="36052" y="262948"/>
                  </a:lnTo>
                  <a:lnTo>
                    <a:pt x="39319" y="255295"/>
                  </a:lnTo>
                  <a:lnTo>
                    <a:pt x="80378" y="65036"/>
                  </a:lnTo>
                  <a:lnTo>
                    <a:pt x="281012" y="65036"/>
                  </a:lnTo>
                  <a:lnTo>
                    <a:pt x="279031" y="55854"/>
                  </a:lnTo>
                  <a:lnTo>
                    <a:pt x="272080" y="33813"/>
                  </a:lnTo>
                  <a:lnTo>
                    <a:pt x="258591" y="16092"/>
                  </a:lnTo>
                  <a:lnTo>
                    <a:pt x="240062" y="4289"/>
                  </a:lnTo>
                  <a:lnTo>
                    <a:pt x="217995" y="0"/>
                  </a:lnTo>
                  <a:close/>
                </a:path>
                <a:path w="320675" h="582930">
                  <a:moveTo>
                    <a:pt x="281012" y="65036"/>
                  </a:moveTo>
                  <a:lnTo>
                    <a:pt x="239852" y="65036"/>
                  </a:lnTo>
                  <a:lnTo>
                    <a:pt x="280911" y="255295"/>
                  </a:lnTo>
                  <a:lnTo>
                    <a:pt x="284183" y="262948"/>
                  </a:lnTo>
                  <a:lnTo>
                    <a:pt x="289790" y="268497"/>
                  </a:lnTo>
                  <a:lnTo>
                    <a:pt x="296961" y="271425"/>
                  </a:lnTo>
                  <a:lnTo>
                    <a:pt x="304927" y="271221"/>
                  </a:lnTo>
                  <a:lnTo>
                    <a:pt x="312192" y="267775"/>
                  </a:lnTo>
                  <a:lnTo>
                    <a:pt x="317455" y="261867"/>
                  </a:lnTo>
                  <a:lnTo>
                    <a:pt x="320232" y="254311"/>
                  </a:lnTo>
                  <a:lnTo>
                    <a:pt x="320040" y="245922"/>
                  </a:lnTo>
                  <a:lnTo>
                    <a:pt x="281012" y="65036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30">
            <a:extLst>
              <a:ext uri="{FF2B5EF4-FFF2-40B4-BE49-F238E27FC236}">
                <a16:creationId xmlns="" xmlns:a16="http://schemas.microsoft.com/office/drawing/2014/main" id="{B583F412-9DD5-6A45-92DA-CD62349B1F72}"/>
              </a:ext>
            </a:extLst>
          </p:cNvPr>
          <p:cNvSpPr/>
          <p:nvPr/>
        </p:nvSpPr>
        <p:spPr>
          <a:xfrm>
            <a:off x="457200" y="279006"/>
            <a:ext cx="4648191" cy="981418"/>
          </a:xfrm>
          <a:custGeom>
            <a:avLst/>
            <a:gdLst/>
            <a:ahLst/>
            <a:cxnLst/>
            <a:rect l="l" t="t" r="r" b="b"/>
            <a:pathLst>
              <a:path w="7391400" h="981075">
                <a:moveTo>
                  <a:pt x="0" y="980998"/>
                </a:moveTo>
                <a:lnTo>
                  <a:pt x="7390803" y="980998"/>
                </a:lnTo>
                <a:lnTo>
                  <a:pt x="7390803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FCEFDFD6-D976-1D48-B035-340C57E90394}"/>
              </a:ext>
            </a:extLst>
          </p:cNvPr>
          <p:cNvSpPr/>
          <p:nvPr/>
        </p:nvSpPr>
        <p:spPr>
          <a:xfrm>
            <a:off x="675220" y="3818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Raleway"/>
              </a:rPr>
              <a:t>Regra de transição RPPS  Servidores da União - 1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5874385" y="2889250"/>
            <a:ext cx="1212215" cy="1684020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475"/>
              </a:spcBef>
            </a:pPr>
            <a:r>
              <a:rPr sz="1800" b="1" spc="-135" dirty="0">
                <a:solidFill>
                  <a:srgbClr val="767171"/>
                </a:solidFill>
                <a:latin typeface="Trebuchet MS"/>
                <a:cs typeface="Trebuchet MS"/>
              </a:rPr>
              <a:t>5</a:t>
            </a:r>
            <a:r>
              <a:rPr sz="1800" b="1" spc="-145" dirty="0">
                <a:solidFill>
                  <a:srgbClr val="767171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767171"/>
                </a:solidFill>
                <a:latin typeface="Trebuchet MS"/>
                <a:cs typeface="Trebuchet MS"/>
              </a:rPr>
              <a:t>anos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74385" y="2432323"/>
            <a:ext cx="1212215" cy="487680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31115" rIns="0" bIns="0" rtlCol="0">
            <a:spAutoFit/>
          </a:bodyPr>
          <a:lstStyle/>
          <a:p>
            <a:pPr marL="398145" marR="230504" indent="-154940">
              <a:lnSpc>
                <a:spcPct val="102600"/>
              </a:lnSpc>
              <a:spcBef>
                <a:spcPts val="245"/>
              </a:spcBef>
            </a:pPr>
            <a:r>
              <a:rPr sz="1350" b="1" spc="-70" dirty="0">
                <a:solidFill>
                  <a:srgbClr val="FFFFFF"/>
                </a:solidFill>
                <a:latin typeface="Trebuchet MS"/>
                <a:cs typeface="Trebuchet MS"/>
              </a:rPr>
              <a:t>Tempo</a:t>
            </a:r>
            <a:r>
              <a:rPr sz="135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6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Cargo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0890" y="2410269"/>
            <a:ext cx="1459865" cy="309880"/>
          </a:xfrm>
          <a:prstGeom prst="rect">
            <a:avLst/>
          </a:prstGeom>
          <a:solidFill>
            <a:srgbClr val="81B859"/>
          </a:solidFill>
          <a:ln w="11722">
            <a:solidFill>
              <a:srgbClr val="AFABAB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420"/>
              </a:spcBef>
            </a:pPr>
            <a:r>
              <a:rPr sz="1350" b="1" spc="-45" dirty="0">
                <a:solidFill>
                  <a:srgbClr val="FFFFFF"/>
                </a:solidFill>
                <a:latin typeface="Trebuchet MS"/>
                <a:cs typeface="Trebuchet MS"/>
              </a:rPr>
              <a:t>Idade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09218" y="2714288"/>
            <a:ext cx="1231265" cy="12065"/>
          </a:xfrm>
          <a:custGeom>
            <a:avLst/>
            <a:gdLst/>
            <a:ahLst/>
            <a:cxnLst/>
            <a:rect l="l" t="t" r="r" b="b"/>
            <a:pathLst>
              <a:path w="1231265" h="12064">
                <a:moveTo>
                  <a:pt x="0" y="11722"/>
                </a:moveTo>
                <a:lnTo>
                  <a:pt x="1230782" y="11722"/>
                </a:lnTo>
                <a:lnTo>
                  <a:pt x="1230782" y="0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09218" y="2411390"/>
            <a:ext cx="1231265" cy="0"/>
          </a:xfrm>
          <a:custGeom>
            <a:avLst/>
            <a:gdLst/>
            <a:ahLst/>
            <a:cxnLst/>
            <a:rect l="l" t="t" r="r" b="b"/>
            <a:pathLst>
              <a:path w="1231265">
                <a:moveTo>
                  <a:pt x="0" y="0"/>
                </a:moveTo>
                <a:lnTo>
                  <a:pt x="1230782" y="0"/>
                </a:lnTo>
              </a:path>
            </a:pathLst>
          </a:custGeom>
          <a:ln w="9480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09218" y="4544898"/>
            <a:ext cx="1231265" cy="0"/>
          </a:xfrm>
          <a:custGeom>
            <a:avLst/>
            <a:gdLst/>
            <a:ahLst/>
            <a:cxnLst/>
            <a:rect l="l" t="t" r="r" b="b"/>
            <a:pathLst>
              <a:path w="1231265">
                <a:moveTo>
                  <a:pt x="0" y="0"/>
                </a:moveTo>
                <a:lnTo>
                  <a:pt x="1230782" y="0"/>
                </a:lnTo>
              </a:path>
            </a:pathLst>
          </a:custGeom>
          <a:ln w="11722">
            <a:solidFill>
              <a:srgbClr val="A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420946" y="2416130"/>
            <a:ext cx="1212215" cy="298450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4762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375"/>
              </a:spcBef>
            </a:pPr>
            <a:r>
              <a:rPr sz="1350" b="1" spc="-50" dirty="0">
                <a:solidFill>
                  <a:srgbClr val="FFFFFF"/>
                </a:solidFill>
                <a:latin typeface="Trebuchet MS"/>
                <a:cs typeface="Trebuchet MS"/>
              </a:rPr>
              <a:t>Pedágio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15168" y="2410269"/>
            <a:ext cx="1223645" cy="709930"/>
          </a:xfrm>
          <a:prstGeom prst="rect">
            <a:avLst/>
          </a:prstGeom>
          <a:solidFill>
            <a:srgbClr val="81B859"/>
          </a:solidFill>
          <a:ln w="11722">
            <a:solidFill>
              <a:srgbClr val="AFABAB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45440" marR="236854" indent="-97155">
              <a:lnSpc>
                <a:spcPct val="102600"/>
              </a:lnSpc>
              <a:spcBef>
                <a:spcPts val="295"/>
              </a:spcBef>
            </a:pPr>
            <a:r>
              <a:rPr sz="1350" b="1" spc="-70" dirty="0">
                <a:solidFill>
                  <a:srgbClr val="FFFFFF"/>
                </a:solidFill>
                <a:latin typeface="Trebuchet MS"/>
                <a:cs typeface="Trebuchet MS"/>
              </a:rPr>
              <a:t>Tempo</a:t>
            </a:r>
            <a:r>
              <a:rPr sz="135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6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350" b="1" spc="-70" dirty="0" err="1">
                <a:solidFill>
                  <a:srgbClr val="FFFFFF"/>
                </a:solidFill>
                <a:latin typeface="Trebuchet MS"/>
                <a:cs typeface="Trebuchet MS"/>
              </a:rPr>
              <a:t>Serviço</a:t>
            </a:r>
            <a:r>
              <a:rPr sz="1350" b="1" spc="-7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lang="pt-BR" sz="1350" b="1" spc="-65" dirty="0">
                <a:solidFill>
                  <a:srgbClr val="FFFFFF"/>
                </a:solidFill>
                <a:latin typeface="Trebuchet MS"/>
                <a:cs typeface="Trebuchet MS"/>
              </a:rPr>
              <a:t>Público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75903" y="2410269"/>
            <a:ext cx="1459865" cy="499109"/>
          </a:xfrm>
          <a:prstGeom prst="rect">
            <a:avLst/>
          </a:prstGeom>
          <a:solidFill>
            <a:srgbClr val="81B859"/>
          </a:solidFill>
          <a:ln w="11722">
            <a:solidFill>
              <a:srgbClr val="AFABAB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64160" marR="252729" indent="102235">
              <a:lnSpc>
                <a:spcPct val="102600"/>
              </a:lnSpc>
              <a:spcBef>
                <a:spcPts val="295"/>
              </a:spcBef>
            </a:pPr>
            <a:r>
              <a:rPr sz="1350" b="1" spc="-70" dirty="0">
                <a:solidFill>
                  <a:srgbClr val="FFFFFF"/>
                </a:solidFill>
                <a:latin typeface="Trebuchet MS"/>
                <a:cs typeface="Trebuchet MS"/>
              </a:rPr>
              <a:t>Tempo </a:t>
            </a:r>
            <a:r>
              <a:rPr sz="1350" b="1" spc="-65" dirty="0">
                <a:solidFill>
                  <a:srgbClr val="FFFFFF"/>
                </a:solidFill>
                <a:latin typeface="Trebuchet MS"/>
                <a:cs typeface="Trebuchet MS"/>
              </a:rPr>
              <a:t>de  Co</a:t>
            </a: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350" b="1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350" b="1" spc="-80" dirty="0">
                <a:solidFill>
                  <a:srgbClr val="FFFFFF"/>
                </a:solidFill>
                <a:latin typeface="Trebuchet MS"/>
                <a:cs typeface="Trebuchet MS"/>
              </a:rPr>
              <a:t>ri</a:t>
            </a:r>
            <a:r>
              <a:rPr sz="1350" b="1" spc="-5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350" b="1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350" b="1" spc="-80" dirty="0">
                <a:solidFill>
                  <a:srgbClr val="FFFFFF"/>
                </a:solidFill>
                <a:latin typeface="Trebuchet MS"/>
                <a:cs typeface="Trebuchet MS"/>
              </a:rPr>
              <a:t>çã</a:t>
            </a:r>
            <a:r>
              <a:rPr sz="1350" b="1" spc="-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0890" y="2720149"/>
            <a:ext cx="1459865" cy="1824989"/>
          </a:xfrm>
          <a:prstGeom prst="rect">
            <a:avLst/>
          </a:prstGeom>
          <a:ln w="11722">
            <a:solidFill>
              <a:srgbClr val="AFAB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70180">
              <a:lnSpc>
                <a:spcPct val="100000"/>
              </a:lnSpc>
            </a:pPr>
            <a:r>
              <a:rPr sz="2025" b="1" spc="-150" baseline="2057" dirty="0">
                <a:solidFill>
                  <a:srgbClr val="595959"/>
                </a:solidFill>
                <a:latin typeface="Trebuchet MS"/>
                <a:cs typeface="Trebuchet MS"/>
              </a:rPr>
              <a:t>60 </a:t>
            </a:r>
            <a:r>
              <a:rPr sz="2025" b="1" spc="-67" baseline="2057" dirty="0">
                <a:solidFill>
                  <a:srgbClr val="595959"/>
                </a:solidFill>
                <a:latin typeface="Trebuchet MS"/>
                <a:cs typeface="Trebuchet MS"/>
              </a:rPr>
              <a:t>anos </a:t>
            </a:r>
            <a:r>
              <a:rPr sz="1350" b="1" spc="-100" dirty="0">
                <a:solidFill>
                  <a:srgbClr val="595959"/>
                </a:solidFill>
                <a:latin typeface="Trebuchet MS"/>
                <a:cs typeface="Trebuchet MS"/>
              </a:rPr>
              <a:t>57</a:t>
            </a:r>
            <a:r>
              <a:rPr sz="1350" b="1" spc="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350" b="1" spc="-4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20946" y="2726010"/>
            <a:ext cx="1212215" cy="1813560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300"/>
              </a:spcBef>
            </a:pPr>
            <a:r>
              <a:rPr sz="2000" b="1" spc="-95" dirty="0">
                <a:solidFill>
                  <a:srgbClr val="767171"/>
                </a:solidFill>
                <a:latin typeface="Trebuchet MS"/>
                <a:cs typeface="Trebuchet MS"/>
              </a:rPr>
              <a:t>100%</a:t>
            </a:r>
            <a:endParaRPr sz="2000" dirty="0">
              <a:latin typeface="Trebuchet MS"/>
              <a:cs typeface="Trebuchet MS"/>
            </a:endParaRPr>
          </a:p>
          <a:p>
            <a:pPr marL="161290" marR="139700" indent="1270" algn="ctr">
              <a:lnSpc>
                <a:spcPct val="101200"/>
              </a:lnSpc>
              <a:spcBef>
                <a:spcPts val="145"/>
              </a:spcBef>
            </a:pPr>
            <a:r>
              <a:rPr sz="1350" b="1" spc="-45" dirty="0">
                <a:solidFill>
                  <a:srgbClr val="767171"/>
                </a:solidFill>
                <a:latin typeface="Trebuchet MS"/>
                <a:cs typeface="Trebuchet MS"/>
              </a:rPr>
              <a:t>do </a:t>
            </a:r>
            <a:r>
              <a:rPr sz="1350" b="1" spc="-60" dirty="0">
                <a:solidFill>
                  <a:srgbClr val="767171"/>
                </a:solidFill>
                <a:latin typeface="Trebuchet MS"/>
                <a:cs typeface="Trebuchet MS"/>
              </a:rPr>
              <a:t>tempo  </a:t>
            </a:r>
            <a:r>
              <a:rPr sz="1350" b="1" spc="-70" dirty="0">
                <a:solidFill>
                  <a:srgbClr val="767171"/>
                </a:solidFill>
                <a:latin typeface="Trebuchet MS"/>
                <a:cs typeface="Trebuchet MS"/>
              </a:rPr>
              <a:t>que </a:t>
            </a:r>
            <a:r>
              <a:rPr sz="1350" b="1" spc="-60" dirty="0">
                <a:solidFill>
                  <a:srgbClr val="767171"/>
                </a:solidFill>
                <a:latin typeface="Trebuchet MS"/>
                <a:cs typeface="Trebuchet MS"/>
              </a:rPr>
              <a:t>falta  para </a:t>
            </a:r>
            <a:r>
              <a:rPr sz="1350" b="1" spc="-65" dirty="0">
                <a:solidFill>
                  <a:srgbClr val="767171"/>
                </a:solidFill>
                <a:latin typeface="Trebuchet MS"/>
                <a:cs typeface="Trebuchet MS"/>
              </a:rPr>
              <a:t>atingir  </a:t>
            </a:r>
            <a:r>
              <a:rPr sz="1350" b="1" spc="-30" dirty="0">
                <a:solidFill>
                  <a:srgbClr val="767171"/>
                </a:solidFill>
                <a:latin typeface="Trebuchet MS"/>
                <a:cs typeface="Trebuchet MS"/>
              </a:rPr>
              <a:t>o </a:t>
            </a:r>
            <a:r>
              <a:rPr sz="1350" b="1" spc="-60" dirty="0">
                <a:solidFill>
                  <a:srgbClr val="767171"/>
                </a:solidFill>
                <a:latin typeface="Trebuchet MS"/>
                <a:cs typeface="Trebuchet MS"/>
              </a:rPr>
              <a:t>tempo  mínimo </a:t>
            </a:r>
            <a:r>
              <a:rPr sz="1350" b="1" spc="-75" dirty="0">
                <a:solidFill>
                  <a:srgbClr val="767171"/>
                </a:solidFill>
                <a:latin typeface="Trebuchet MS"/>
                <a:cs typeface="Trebuchet MS"/>
              </a:rPr>
              <a:t>de  </a:t>
            </a:r>
            <a:r>
              <a:rPr sz="1350" b="1" spc="-80" dirty="0">
                <a:solidFill>
                  <a:srgbClr val="767171"/>
                </a:solidFill>
                <a:latin typeface="Trebuchet MS"/>
                <a:cs typeface="Trebuchet MS"/>
              </a:rPr>
              <a:t>co</a:t>
            </a:r>
            <a:r>
              <a:rPr sz="1350" b="1" spc="-70" dirty="0">
                <a:solidFill>
                  <a:srgbClr val="767171"/>
                </a:solidFill>
                <a:latin typeface="Trebuchet MS"/>
                <a:cs typeface="Trebuchet MS"/>
              </a:rPr>
              <a:t>nt</a:t>
            </a:r>
            <a:r>
              <a:rPr sz="1350" b="1" spc="-85" dirty="0">
                <a:solidFill>
                  <a:srgbClr val="767171"/>
                </a:solidFill>
                <a:latin typeface="Trebuchet MS"/>
                <a:cs typeface="Trebuchet MS"/>
              </a:rPr>
              <a:t>ri</a:t>
            </a:r>
            <a:r>
              <a:rPr sz="1350" b="1" spc="-60" dirty="0">
                <a:solidFill>
                  <a:srgbClr val="767171"/>
                </a:solidFill>
                <a:latin typeface="Trebuchet MS"/>
                <a:cs typeface="Trebuchet MS"/>
              </a:rPr>
              <a:t>b</a:t>
            </a:r>
            <a:r>
              <a:rPr sz="1350" b="1" spc="-70" dirty="0">
                <a:solidFill>
                  <a:srgbClr val="767171"/>
                </a:solidFill>
                <a:latin typeface="Trebuchet MS"/>
                <a:cs typeface="Trebuchet MS"/>
              </a:rPr>
              <a:t>u</a:t>
            </a:r>
            <a:r>
              <a:rPr sz="1350" b="1" spc="-75" dirty="0">
                <a:solidFill>
                  <a:srgbClr val="767171"/>
                </a:solidFill>
                <a:latin typeface="Trebuchet MS"/>
                <a:cs typeface="Trebuchet MS"/>
              </a:rPr>
              <a:t>i</a:t>
            </a:r>
            <a:r>
              <a:rPr sz="1350" b="1" spc="-90" dirty="0">
                <a:solidFill>
                  <a:srgbClr val="767171"/>
                </a:solidFill>
                <a:latin typeface="Trebuchet MS"/>
                <a:cs typeface="Trebuchet MS"/>
              </a:rPr>
              <a:t>çã</a:t>
            </a:r>
            <a:r>
              <a:rPr sz="1350" b="1" spc="-30" dirty="0">
                <a:solidFill>
                  <a:srgbClr val="767171"/>
                </a:solidFill>
                <a:latin typeface="Trebuchet MS"/>
                <a:cs typeface="Trebuchet MS"/>
              </a:rPr>
              <a:t>o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15168" y="3085465"/>
            <a:ext cx="1223645" cy="1480185"/>
          </a:xfrm>
          <a:prstGeom prst="rect">
            <a:avLst/>
          </a:prstGeom>
          <a:solidFill>
            <a:schemeClr val="bg1"/>
          </a:solidFill>
          <a:ln w="11722">
            <a:solidFill>
              <a:srgbClr val="AFAB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 dirty="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</a:pPr>
            <a:r>
              <a:rPr sz="1800" b="1" spc="-135" dirty="0">
                <a:solidFill>
                  <a:srgbClr val="767171"/>
                </a:solidFill>
                <a:latin typeface="Trebuchet MS"/>
                <a:cs typeface="Trebuchet MS"/>
              </a:rPr>
              <a:t>20</a:t>
            </a:r>
            <a:r>
              <a:rPr sz="1800" b="1" spc="-145" dirty="0">
                <a:solidFill>
                  <a:srgbClr val="767171"/>
                </a:solidFill>
                <a:latin typeface="Trebuchet MS"/>
                <a:cs typeface="Trebuchet MS"/>
              </a:rPr>
              <a:t> </a:t>
            </a:r>
            <a:r>
              <a:rPr sz="1800" b="1" spc="-60" dirty="0" err="1">
                <a:solidFill>
                  <a:srgbClr val="767171"/>
                </a:solidFill>
                <a:latin typeface="Trebuchet MS"/>
                <a:cs typeface="Trebuchet MS"/>
              </a:rPr>
              <a:t>anos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75903" y="2909049"/>
            <a:ext cx="1459865" cy="1676400"/>
          </a:xfrm>
          <a:prstGeom prst="rect">
            <a:avLst/>
          </a:prstGeom>
          <a:ln w="11722">
            <a:solidFill>
              <a:srgbClr val="AFAB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1280"/>
              </a:spcBef>
              <a:tabLst>
                <a:tab pos="838200" algn="l"/>
              </a:tabLst>
            </a:pPr>
            <a:r>
              <a:rPr sz="1350" b="1" spc="-100" dirty="0">
                <a:solidFill>
                  <a:srgbClr val="595959"/>
                </a:solidFill>
                <a:latin typeface="Trebuchet MS"/>
                <a:cs typeface="Trebuchet MS"/>
              </a:rPr>
              <a:t>35 </a:t>
            </a:r>
            <a:r>
              <a:rPr sz="1350" b="1" spc="-45" dirty="0">
                <a:solidFill>
                  <a:srgbClr val="595959"/>
                </a:solidFill>
                <a:latin typeface="Trebuchet MS"/>
                <a:cs typeface="Trebuchet MS"/>
              </a:rPr>
              <a:t>anos	</a:t>
            </a:r>
            <a:r>
              <a:rPr sz="1350" b="1" spc="-100" dirty="0">
                <a:solidFill>
                  <a:srgbClr val="595959"/>
                </a:solidFill>
                <a:latin typeface="Trebuchet MS"/>
                <a:cs typeface="Trebuchet MS"/>
              </a:rPr>
              <a:t>30</a:t>
            </a:r>
            <a:r>
              <a:rPr sz="1350" b="1" spc="-1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350" b="1" spc="-4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2001" y="4922037"/>
            <a:ext cx="7315200" cy="109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297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89535" algn="l"/>
              </a:tabLst>
            </a:pP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valor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da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aposentadoria 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será </a:t>
            </a:r>
            <a:r>
              <a:rPr sz="1100" spc="-35" dirty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sz="1100" spc="25" dirty="0">
                <a:solidFill>
                  <a:srgbClr val="3C3C3B"/>
                </a:solidFill>
                <a:latin typeface="Arial"/>
                <a:cs typeface="Arial"/>
              </a:rPr>
              <a:t>última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remuneração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para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quem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ingressou </a:t>
            </a:r>
            <a:r>
              <a:rPr sz="1100" dirty="0" err="1">
                <a:solidFill>
                  <a:srgbClr val="3C3C3B"/>
                </a:solidFill>
                <a:latin typeface="Arial"/>
                <a:cs typeface="Arial"/>
              </a:rPr>
              <a:t>até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31/12/2</a:t>
            </a:r>
            <a:r>
              <a:rPr lang="pt-BR" sz="1100" spc="15" dirty="0">
                <a:solidFill>
                  <a:srgbClr val="3C3C3B"/>
                </a:solidFill>
                <a:latin typeface="Arial"/>
                <a:cs typeface="Arial"/>
              </a:rPr>
              <a:t>0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03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ou </a:t>
            </a:r>
            <a:r>
              <a:rPr sz="1100" spc="-30" dirty="0">
                <a:solidFill>
                  <a:srgbClr val="3C3C3B"/>
                </a:solidFill>
                <a:latin typeface="Arial"/>
                <a:cs typeface="Arial"/>
              </a:rPr>
              <a:t>100%</a:t>
            </a:r>
            <a:r>
              <a:rPr sz="1100" spc="-16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da</a:t>
            </a:r>
            <a:r>
              <a:rPr lang="pt-BR" sz="11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5" dirty="0" err="1">
                <a:solidFill>
                  <a:srgbClr val="3C3C3B"/>
                </a:solidFill>
                <a:latin typeface="Arial"/>
                <a:cs typeface="Arial"/>
              </a:rPr>
              <a:t>média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julho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100" spc="-9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Arial"/>
                <a:cs typeface="Arial"/>
              </a:rPr>
              <a:t>1994.</a:t>
            </a:r>
            <a:endParaRPr sz="1100" dirty="0">
              <a:latin typeface="Arial"/>
              <a:cs typeface="Arial"/>
            </a:endParaRPr>
          </a:p>
          <a:p>
            <a:pPr marL="184150" marR="44450" indent="-171450">
              <a:lnSpc>
                <a:spcPct val="129700"/>
              </a:lnSpc>
              <a:buFont typeface="Wingdings" pitchFamily="2" charset="2"/>
              <a:buChar char="Ø"/>
              <a:tabLst>
                <a:tab pos="89535" algn="l"/>
              </a:tabLst>
            </a:pP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Professores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terão redução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5 anos na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idade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tempo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25" dirty="0">
                <a:solidFill>
                  <a:srgbClr val="3C3C3B"/>
                </a:solidFill>
                <a:latin typeface="Arial"/>
                <a:cs typeface="Arial"/>
              </a:rPr>
              <a:t>contribuição,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desde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que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comprovem,  </a:t>
            </a:r>
            <a:r>
              <a:rPr sz="1100" spc="5" dirty="0">
                <a:solidFill>
                  <a:srgbClr val="3C3C3B"/>
                </a:solidFill>
                <a:latin typeface="Arial"/>
                <a:cs typeface="Arial"/>
              </a:rPr>
              <a:t>exclusivamente,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tempo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efetivo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exercício 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das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funções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magistério </a:t>
            </a:r>
            <a:r>
              <a:rPr sz="1100" dirty="0">
                <a:solidFill>
                  <a:srgbClr val="3C3C3B"/>
                </a:solidFill>
                <a:latin typeface="Arial"/>
                <a:cs typeface="Arial"/>
              </a:rPr>
              <a:t>na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educação infantil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3C3C3B"/>
                </a:solidFill>
                <a:latin typeface="Arial"/>
                <a:cs typeface="Arial"/>
              </a:rPr>
              <a:t>no</a:t>
            </a:r>
            <a:r>
              <a:rPr sz="1100" spc="-16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ensino 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fundamental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médio.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65" name="Agrupar 64">
            <a:extLst>
              <a:ext uri="{FF2B5EF4-FFF2-40B4-BE49-F238E27FC236}">
                <a16:creationId xmlns="" xmlns:a16="http://schemas.microsoft.com/office/drawing/2014/main" id="{B0838C82-A393-9749-A65C-77764A71585E}"/>
              </a:ext>
            </a:extLst>
          </p:cNvPr>
          <p:cNvGrpSpPr/>
          <p:nvPr/>
        </p:nvGrpSpPr>
        <p:grpSpPr>
          <a:xfrm>
            <a:off x="927287" y="2994268"/>
            <a:ext cx="239395" cy="717614"/>
            <a:chOff x="1395006" y="1656003"/>
            <a:chExt cx="239395" cy="717614"/>
          </a:xfrm>
        </p:grpSpPr>
        <p:sp>
          <p:nvSpPr>
            <p:cNvPr id="66" name="object 57">
              <a:extLst>
                <a:ext uri="{FF2B5EF4-FFF2-40B4-BE49-F238E27FC236}">
                  <a16:creationId xmlns="" xmlns:a16="http://schemas.microsoft.com/office/drawing/2014/main" id="{C2D6171C-6A96-2643-A97F-863D6CFB0903}"/>
                </a:ext>
              </a:extLst>
            </p:cNvPr>
            <p:cNvSpPr/>
            <p:nvPr/>
          </p:nvSpPr>
          <p:spPr>
            <a:xfrm>
              <a:off x="1461554" y="1656003"/>
              <a:ext cx="106070" cy="111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8">
              <a:extLst>
                <a:ext uri="{FF2B5EF4-FFF2-40B4-BE49-F238E27FC236}">
                  <a16:creationId xmlns="" xmlns:a16="http://schemas.microsoft.com/office/drawing/2014/main" id="{6C37B1C0-51D8-064B-A284-B78DDBE7F551}"/>
                </a:ext>
              </a:extLst>
            </p:cNvPr>
            <p:cNvSpPr/>
            <p:nvPr/>
          </p:nvSpPr>
          <p:spPr>
            <a:xfrm>
              <a:off x="1395006" y="1790687"/>
              <a:ext cx="239395" cy="582930"/>
            </a:xfrm>
            <a:custGeom>
              <a:avLst/>
              <a:gdLst/>
              <a:ahLst/>
              <a:cxnLst/>
              <a:rect l="l" t="t" r="r" b="b"/>
              <a:pathLst>
                <a:path w="239394" h="582930">
                  <a:moveTo>
                    <a:pt x="187947" y="65036"/>
                  </a:moveTo>
                  <a:lnTo>
                    <a:pt x="51219" y="65036"/>
                  </a:lnTo>
                  <a:lnTo>
                    <a:pt x="51221" y="550303"/>
                  </a:lnTo>
                  <a:lnTo>
                    <a:pt x="53628" y="562833"/>
                  </a:lnTo>
                  <a:lnTo>
                    <a:pt x="60181" y="573062"/>
                  </a:lnTo>
                  <a:lnTo>
                    <a:pt x="69895" y="579957"/>
                  </a:lnTo>
                  <a:lnTo>
                    <a:pt x="81775" y="582485"/>
                  </a:lnTo>
                  <a:lnTo>
                    <a:pt x="93662" y="579953"/>
                  </a:lnTo>
                  <a:lnTo>
                    <a:pt x="103371" y="573050"/>
                  </a:lnTo>
                  <a:lnTo>
                    <a:pt x="109918" y="562816"/>
                  </a:lnTo>
                  <a:lnTo>
                    <a:pt x="112316" y="550303"/>
                  </a:lnTo>
                  <a:lnTo>
                    <a:pt x="112318" y="274726"/>
                  </a:lnTo>
                  <a:lnTo>
                    <a:pt x="187947" y="274726"/>
                  </a:lnTo>
                  <a:lnTo>
                    <a:pt x="187947" y="65036"/>
                  </a:lnTo>
                  <a:close/>
                </a:path>
                <a:path w="239394" h="582930">
                  <a:moveTo>
                    <a:pt x="187947" y="274726"/>
                  </a:moveTo>
                  <a:lnTo>
                    <a:pt x="126847" y="274726"/>
                  </a:lnTo>
                  <a:lnTo>
                    <a:pt x="126847" y="550303"/>
                  </a:lnTo>
                  <a:lnTo>
                    <a:pt x="129248" y="562833"/>
                  </a:lnTo>
                  <a:lnTo>
                    <a:pt x="135794" y="573062"/>
                  </a:lnTo>
                  <a:lnTo>
                    <a:pt x="145503" y="579957"/>
                  </a:lnTo>
                  <a:lnTo>
                    <a:pt x="157391" y="582485"/>
                  </a:lnTo>
                  <a:lnTo>
                    <a:pt x="169288" y="579953"/>
                  </a:lnTo>
                  <a:lnTo>
                    <a:pt x="179002" y="573050"/>
                  </a:lnTo>
                  <a:lnTo>
                    <a:pt x="185548" y="562816"/>
                  </a:lnTo>
                  <a:lnTo>
                    <a:pt x="187947" y="550303"/>
                  </a:lnTo>
                  <a:lnTo>
                    <a:pt x="187947" y="274726"/>
                  </a:lnTo>
                  <a:close/>
                </a:path>
                <a:path w="239394" h="582930">
                  <a:moveTo>
                    <a:pt x="239166" y="59410"/>
                  </a:moveTo>
                  <a:lnTo>
                    <a:pt x="0" y="59410"/>
                  </a:lnTo>
                  <a:lnTo>
                    <a:pt x="0" y="259219"/>
                  </a:lnTo>
                  <a:lnTo>
                    <a:pt x="1575" y="267445"/>
                  </a:lnTo>
                  <a:lnTo>
                    <a:pt x="5873" y="274162"/>
                  </a:lnTo>
                  <a:lnTo>
                    <a:pt x="12247" y="278691"/>
                  </a:lnTo>
                  <a:lnTo>
                    <a:pt x="20053" y="280352"/>
                  </a:lnTo>
                  <a:lnTo>
                    <a:pt x="27860" y="278691"/>
                  </a:lnTo>
                  <a:lnTo>
                    <a:pt x="34239" y="274162"/>
                  </a:lnTo>
                  <a:lnTo>
                    <a:pt x="38541" y="267445"/>
                  </a:lnTo>
                  <a:lnTo>
                    <a:pt x="40119" y="259219"/>
                  </a:lnTo>
                  <a:lnTo>
                    <a:pt x="40119" y="65036"/>
                  </a:lnTo>
                  <a:lnTo>
                    <a:pt x="239166" y="65036"/>
                  </a:lnTo>
                  <a:lnTo>
                    <a:pt x="239166" y="59410"/>
                  </a:lnTo>
                  <a:close/>
                </a:path>
                <a:path w="239394" h="582930">
                  <a:moveTo>
                    <a:pt x="239166" y="65036"/>
                  </a:moveTo>
                  <a:lnTo>
                    <a:pt x="199059" y="65036"/>
                  </a:lnTo>
                  <a:lnTo>
                    <a:pt x="199059" y="259219"/>
                  </a:lnTo>
                  <a:lnTo>
                    <a:pt x="200635" y="267445"/>
                  </a:lnTo>
                  <a:lnTo>
                    <a:pt x="204933" y="274162"/>
                  </a:lnTo>
                  <a:lnTo>
                    <a:pt x="211307" y="278691"/>
                  </a:lnTo>
                  <a:lnTo>
                    <a:pt x="219113" y="280352"/>
                  </a:lnTo>
                  <a:lnTo>
                    <a:pt x="226918" y="278691"/>
                  </a:lnTo>
                  <a:lnTo>
                    <a:pt x="233292" y="274162"/>
                  </a:lnTo>
                  <a:lnTo>
                    <a:pt x="237590" y="267445"/>
                  </a:lnTo>
                  <a:lnTo>
                    <a:pt x="239166" y="259219"/>
                  </a:lnTo>
                  <a:lnTo>
                    <a:pt x="239166" y="65036"/>
                  </a:lnTo>
                  <a:close/>
                </a:path>
                <a:path w="239394" h="582930">
                  <a:moveTo>
                    <a:pt x="177457" y="0"/>
                  </a:moveTo>
                  <a:lnTo>
                    <a:pt x="61709" y="0"/>
                  </a:lnTo>
                  <a:lnTo>
                    <a:pt x="38871" y="4603"/>
                  </a:lnTo>
                  <a:lnTo>
                    <a:pt x="19900" y="17227"/>
                  </a:lnTo>
                  <a:lnTo>
                    <a:pt x="6473" y="36090"/>
                  </a:lnTo>
                  <a:lnTo>
                    <a:pt x="266" y="59410"/>
                  </a:lnTo>
                  <a:lnTo>
                    <a:pt x="238912" y="59410"/>
                  </a:lnTo>
                  <a:lnTo>
                    <a:pt x="232705" y="36090"/>
                  </a:lnTo>
                  <a:lnTo>
                    <a:pt x="219276" y="17227"/>
                  </a:lnTo>
                  <a:lnTo>
                    <a:pt x="200302" y="4603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="" xmlns:a16="http://schemas.microsoft.com/office/drawing/2014/main" id="{5AA25B53-5F5E-FA40-B4B6-7E51A2572A16}"/>
              </a:ext>
            </a:extLst>
          </p:cNvPr>
          <p:cNvGrpSpPr/>
          <p:nvPr/>
        </p:nvGrpSpPr>
        <p:grpSpPr>
          <a:xfrm>
            <a:off x="1384488" y="2966664"/>
            <a:ext cx="333010" cy="745231"/>
            <a:chOff x="3258311" y="1656003"/>
            <a:chExt cx="320675" cy="717627"/>
          </a:xfrm>
        </p:grpSpPr>
        <p:sp>
          <p:nvSpPr>
            <p:cNvPr id="69" name="object 59">
              <a:extLst>
                <a:ext uri="{FF2B5EF4-FFF2-40B4-BE49-F238E27FC236}">
                  <a16:creationId xmlns="" xmlns:a16="http://schemas.microsoft.com/office/drawing/2014/main" id="{838ACE57-0C9D-1140-B78C-56113DC453B9}"/>
                </a:ext>
              </a:extLst>
            </p:cNvPr>
            <p:cNvSpPr/>
            <p:nvPr/>
          </p:nvSpPr>
          <p:spPr>
            <a:xfrm>
              <a:off x="3365398" y="1656003"/>
              <a:ext cx="106070" cy="111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0">
              <a:extLst>
                <a:ext uri="{FF2B5EF4-FFF2-40B4-BE49-F238E27FC236}">
                  <a16:creationId xmlns="" xmlns:a16="http://schemas.microsoft.com/office/drawing/2014/main" id="{3A1E9669-BED6-D94C-8690-E98A821B6A5C}"/>
                </a:ext>
              </a:extLst>
            </p:cNvPr>
            <p:cNvSpPr/>
            <p:nvPr/>
          </p:nvSpPr>
          <p:spPr>
            <a:xfrm>
              <a:off x="3258311" y="1790700"/>
              <a:ext cx="320675" cy="582930"/>
            </a:xfrm>
            <a:custGeom>
              <a:avLst/>
              <a:gdLst/>
              <a:ahLst/>
              <a:cxnLst/>
              <a:rect l="l" t="t" r="r" b="b"/>
              <a:pathLst>
                <a:path w="320675" h="582930">
                  <a:moveTo>
                    <a:pt x="153390" y="331330"/>
                  </a:moveTo>
                  <a:lnTo>
                    <a:pt x="105841" y="331330"/>
                  </a:lnTo>
                  <a:lnTo>
                    <a:pt x="105841" y="559104"/>
                  </a:lnTo>
                  <a:lnTo>
                    <a:pt x="107585" y="568206"/>
                  </a:lnTo>
                  <a:lnTo>
                    <a:pt x="112339" y="575638"/>
                  </a:lnTo>
                  <a:lnTo>
                    <a:pt x="119391" y="580648"/>
                  </a:lnTo>
                  <a:lnTo>
                    <a:pt x="128028" y="582485"/>
                  </a:lnTo>
                  <a:lnTo>
                    <a:pt x="131203" y="582485"/>
                  </a:lnTo>
                  <a:lnTo>
                    <a:pt x="139835" y="580648"/>
                  </a:lnTo>
                  <a:lnTo>
                    <a:pt x="146888" y="575638"/>
                  </a:lnTo>
                  <a:lnTo>
                    <a:pt x="151645" y="568206"/>
                  </a:lnTo>
                  <a:lnTo>
                    <a:pt x="153390" y="559104"/>
                  </a:lnTo>
                  <a:lnTo>
                    <a:pt x="153390" y="331330"/>
                  </a:lnTo>
                  <a:close/>
                </a:path>
                <a:path w="320675" h="582930">
                  <a:moveTo>
                    <a:pt x="212242" y="331330"/>
                  </a:moveTo>
                  <a:lnTo>
                    <a:pt x="164693" y="331330"/>
                  </a:lnTo>
                  <a:lnTo>
                    <a:pt x="164693" y="559104"/>
                  </a:lnTo>
                  <a:lnTo>
                    <a:pt x="166436" y="568206"/>
                  </a:lnTo>
                  <a:lnTo>
                    <a:pt x="171191" y="575638"/>
                  </a:lnTo>
                  <a:lnTo>
                    <a:pt x="178243" y="580648"/>
                  </a:lnTo>
                  <a:lnTo>
                    <a:pt x="186880" y="582485"/>
                  </a:lnTo>
                  <a:lnTo>
                    <a:pt x="190055" y="582485"/>
                  </a:lnTo>
                  <a:lnTo>
                    <a:pt x="198687" y="580648"/>
                  </a:lnTo>
                  <a:lnTo>
                    <a:pt x="205740" y="575638"/>
                  </a:lnTo>
                  <a:lnTo>
                    <a:pt x="210497" y="568206"/>
                  </a:lnTo>
                  <a:lnTo>
                    <a:pt x="212242" y="559104"/>
                  </a:lnTo>
                  <a:lnTo>
                    <a:pt x="212242" y="331330"/>
                  </a:lnTo>
                  <a:close/>
                </a:path>
                <a:path w="320675" h="582930">
                  <a:moveTo>
                    <a:pt x="212534" y="65036"/>
                  </a:moveTo>
                  <a:lnTo>
                    <a:pt x="107708" y="65036"/>
                  </a:lnTo>
                  <a:lnTo>
                    <a:pt x="51752" y="331330"/>
                  </a:lnTo>
                  <a:lnTo>
                    <a:pt x="266331" y="331330"/>
                  </a:lnTo>
                  <a:lnTo>
                    <a:pt x="212534" y="65036"/>
                  </a:lnTo>
                  <a:close/>
                </a:path>
                <a:path w="320675" h="582930">
                  <a:moveTo>
                    <a:pt x="217995" y="0"/>
                  </a:moveTo>
                  <a:lnTo>
                    <a:pt x="102247" y="0"/>
                  </a:lnTo>
                  <a:lnTo>
                    <a:pt x="80180" y="4289"/>
                  </a:lnTo>
                  <a:lnTo>
                    <a:pt x="48162" y="33818"/>
                  </a:lnTo>
                  <a:lnTo>
                    <a:pt x="190" y="245922"/>
                  </a:lnTo>
                  <a:lnTo>
                    <a:pt x="0" y="254311"/>
                  </a:lnTo>
                  <a:lnTo>
                    <a:pt x="2781" y="261867"/>
                  </a:lnTo>
                  <a:lnTo>
                    <a:pt x="8048" y="267775"/>
                  </a:lnTo>
                  <a:lnTo>
                    <a:pt x="15316" y="271221"/>
                  </a:lnTo>
                  <a:lnTo>
                    <a:pt x="23276" y="271425"/>
                  </a:lnTo>
                  <a:lnTo>
                    <a:pt x="30446" y="268497"/>
                  </a:lnTo>
                  <a:lnTo>
                    <a:pt x="36052" y="262948"/>
                  </a:lnTo>
                  <a:lnTo>
                    <a:pt x="39319" y="255295"/>
                  </a:lnTo>
                  <a:lnTo>
                    <a:pt x="80378" y="65036"/>
                  </a:lnTo>
                  <a:lnTo>
                    <a:pt x="281012" y="65036"/>
                  </a:lnTo>
                  <a:lnTo>
                    <a:pt x="279031" y="55854"/>
                  </a:lnTo>
                  <a:lnTo>
                    <a:pt x="272080" y="33813"/>
                  </a:lnTo>
                  <a:lnTo>
                    <a:pt x="258591" y="16092"/>
                  </a:lnTo>
                  <a:lnTo>
                    <a:pt x="240062" y="4289"/>
                  </a:lnTo>
                  <a:lnTo>
                    <a:pt x="217995" y="0"/>
                  </a:lnTo>
                  <a:close/>
                </a:path>
                <a:path w="320675" h="582930">
                  <a:moveTo>
                    <a:pt x="281012" y="65036"/>
                  </a:moveTo>
                  <a:lnTo>
                    <a:pt x="239852" y="65036"/>
                  </a:lnTo>
                  <a:lnTo>
                    <a:pt x="280911" y="255295"/>
                  </a:lnTo>
                  <a:lnTo>
                    <a:pt x="284183" y="262948"/>
                  </a:lnTo>
                  <a:lnTo>
                    <a:pt x="289790" y="268497"/>
                  </a:lnTo>
                  <a:lnTo>
                    <a:pt x="296961" y="271425"/>
                  </a:lnTo>
                  <a:lnTo>
                    <a:pt x="304927" y="271221"/>
                  </a:lnTo>
                  <a:lnTo>
                    <a:pt x="312192" y="267775"/>
                  </a:lnTo>
                  <a:lnTo>
                    <a:pt x="317455" y="261867"/>
                  </a:lnTo>
                  <a:lnTo>
                    <a:pt x="320232" y="254311"/>
                  </a:lnTo>
                  <a:lnTo>
                    <a:pt x="320040" y="245922"/>
                  </a:lnTo>
                  <a:lnTo>
                    <a:pt x="281012" y="65036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="" xmlns:a16="http://schemas.microsoft.com/office/drawing/2014/main" id="{CA1D156C-4AB0-1F47-A647-F405277DAC9D}"/>
              </a:ext>
            </a:extLst>
          </p:cNvPr>
          <p:cNvGrpSpPr/>
          <p:nvPr/>
        </p:nvGrpSpPr>
        <p:grpSpPr>
          <a:xfrm>
            <a:off x="2714989" y="3041650"/>
            <a:ext cx="239395" cy="717614"/>
            <a:chOff x="1395006" y="1656003"/>
            <a:chExt cx="239395" cy="717614"/>
          </a:xfrm>
        </p:grpSpPr>
        <p:sp>
          <p:nvSpPr>
            <p:cNvPr id="72" name="object 57">
              <a:extLst>
                <a:ext uri="{FF2B5EF4-FFF2-40B4-BE49-F238E27FC236}">
                  <a16:creationId xmlns="" xmlns:a16="http://schemas.microsoft.com/office/drawing/2014/main" id="{F2D6ED8B-5EE7-9640-88DB-9D0EA754A63D}"/>
                </a:ext>
              </a:extLst>
            </p:cNvPr>
            <p:cNvSpPr/>
            <p:nvPr/>
          </p:nvSpPr>
          <p:spPr>
            <a:xfrm>
              <a:off x="1461554" y="1656003"/>
              <a:ext cx="106070" cy="111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8">
              <a:extLst>
                <a:ext uri="{FF2B5EF4-FFF2-40B4-BE49-F238E27FC236}">
                  <a16:creationId xmlns="" xmlns:a16="http://schemas.microsoft.com/office/drawing/2014/main" id="{3564AAC3-AC59-DB42-B917-A9328CBB2FB3}"/>
                </a:ext>
              </a:extLst>
            </p:cNvPr>
            <p:cNvSpPr/>
            <p:nvPr/>
          </p:nvSpPr>
          <p:spPr>
            <a:xfrm>
              <a:off x="1395006" y="1790687"/>
              <a:ext cx="239395" cy="582930"/>
            </a:xfrm>
            <a:custGeom>
              <a:avLst/>
              <a:gdLst/>
              <a:ahLst/>
              <a:cxnLst/>
              <a:rect l="l" t="t" r="r" b="b"/>
              <a:pathLst>
                <a:path w="239394" h="582930">
                  <a:moveTo>
                    <a:pt x="187947" y="65036"/>
                  </a:moveTo>
                  <a:lnTo>
                    <a:pt x="51219" y="65036"/>
                  </a:lnTo>
                  <a:lnTo>
                    <a:pt x="51221" y="550303"/>
                  </a:lnTo>
                  <a:lnTo>
                    <a:pt x="53628" y="562833"/>
                  </a:lnTo>
                  <a:lnTo>
                    <a:pt x="60181" y="573062"/>
                  </a:lnTo>
                  <a:lnTo>
                    <a:pt x="69895" y="579957"/>
                  </a:lnTo>
                  <a:lnTo>
                    <a:pt x="81775" y="582485"/>
                  </a:lnTo>
                  <a:lnTo>
                    <a:pt x="93662" y="579953"/>
                  </a:lnTo>
                  <a:lnTo>
                    <a:pt x="103371" y="573050"/>
                  </a:lnTo>
                  <a:lnTo>
                    <a:pt x="109918" y="562816"/>
                  </a:lnTo>
                  <a:lnTo>
                    <a:pt x="112316" y="550303"/>
                  </a:lnTo>
                  <a:lnTo>
                    <a:pt x="112318" y="274726"/>
                  </a:lnTo>
                  <a:lnTo>
                    <a:pt x="187947" y="274726"/>
                  </a:lnTo>
                  <a:lnTo>
                    <a:pt x="187947" y="65036"/>
                  </a:lnTo>
                  <a:close/>
                </a:path>
                <a:path w="239394" h="582930">
                  <a:moveTo>
                    <a:pt x="187947" y="274726"/>
                  </a:moveTo>
                  <a:lnTo>
                    <a:pt x="126847" y="274726"/>
                  </a:lnTo>
                  <a:lnTo>
                    <a:pt x="126847" y="550303"/>
                  </a:lnTo>
                  <a:lnTo>
                    <a:pt x="129248" y="562833"/>
                  </a:lnTo>
                  <a:lnTo>
                    <a:pt x="135794" y="573062"/>
                  </a:lnTo>
                  <a:lnTo>
                    <a:pt x="145503" y="579957"/>
                  </a:lnTo>
                  <a:lnTo>
                    <a:pt x="157391" y="582485"/>
                  </a:lnTo>
                  <a:lnTo>
                    <a:pt x="169288" y="579953"/>
                  </a:lnTo>
                  <a:lnTo>
                    <a:pt x="179002" y="573050"/>
                  </a:lnTo>
                  <a:lnTo>
                    <a:pt x="185548" y="562816"/>
                  </a:lnTo>
                  <a:lnTo>
                    <a:pt x="187947" y="550303"/>
                  </a:lnTo>
                  <a:lnTo>
                    <a:pt x="187947" y="274726"/>
                  </a:lnTo>
                  <a:close/>
                </a:path>
                <a:path w="239394" h="582930">
                  <a:moveTo>
                    <a:pt x="239166" y="59410"/>
                  </a:moveTo>
                  <a:lnTo>
                    <a:pt x="0" y="59410"/>
                  </a:lnTo>
                  <a:lnTo>
                    <a:pt x="0" y="259219"/>
                  </a:lnTo>
                  <a:lnTo>
                    <a:pt x="1575" y="267445"/>
                  </a:lnTo>
                  <a:lnTo>
                    <a:pt x="5873" y="274162"/>
                  </a:lnTo>
                  <a:lnTo>
                    <a:pt x="12247" y="278691"/>
                  </a:lnTo>
                  <a:lnTo>
                    <a:pt x="20053" y="280352"/>
                  </a:lnTo>
                  <a:lnTo>
                    <a:pt x="27860" y="278691"/>
                  </a:lnTo>
                  <a:lnTo>
                    <a:pt x="34239" y="274162"/>
                  </a:lnTo>
                  <a:lnTo>
                    <a:pt x="38541" y="267445"/>
                  </a:lnTo>
                  <a:lnTo>
                    <a:pt x="40119" y="259219"/>
                  </a:lnTo>
                  <a:lnTo>
                    <a:pt x="40119" y="65036"/>
                  </a:lnTo>
                  <a:lnTo>
                    <a:pt x="239166" y="65036"/>
                  </a:lnTo>
                  <a:lnTo>
                    <a:pt x="239166" y="59410"/>
                  </a:lnTo>
                  <a:close/>
                </a:path>
                <a:path w="239394" h="582930">
                  <a:moveTo>
                    <a:pt x="239166" y="65036"/>
                  </a:moveTo>
                  <a:lnTo>
                    <a:pt x="199059" y="65036"/>
                  </a:lnTo>
                  <a:lnTo>
                    <a:pt x="199059" y="259219"/>
                  </a:lnTo>
                  <a:lnTo>
                    <a:pt x="200635" y="267445"/>
                  </a:lnTo>
                  <a:lnTo>
                    <a:pt x="204933" y="274162"/>
                  </a:lnTo>
                  <a:lnTo>
                    <a:pt x="211307" y="278691"/>
                  </a:lnTo>
                  <a:lnTo>
                    <a:pt x="219113" y="280352"/>
                  </a:lnTo>
                  <a:lnTo>
                    <a:pt x="226918" y="278691"/>
                  </a:lnTo>
                  <a:lnTo>
                    <a:pt x="233292" y="274162"/>
                  </a:lnTo>
                  <a:lnTo>
                    <a:pt x="237590" y="267445"/>
                  </a:lnTo>
                  <a:lnTo>
                    <a:pt x="239166" y="259219"/>
                  </a:lnTo>
                  <a:lnTo>
                    <a:pt x="239166" y="65036"/>
                  </a:lnTo>
                  <a:close/>
                </a:path>
                <a:path w="239394" h="582930">
                  <a:moveTo>
                    <a:pt x="177457" y="0"/>
                  </a:moveTo>
                  <a:lnTo>
                    <a:pt x="61709" y="0"/>
                  </a:lnTo>
                  <a:lnTo>
                    <a:pt x="38871" y="4603"/>
                  </a:lnTo>
                  <a:lnTo>
                    <a:pt x="19900" y="17227"/>
                  </a:lnTo>
                  <a:lnTo>
                    <a:pt x="6473" y="36090"/>
                  </a:lnTo>
                  <a:lnTo>
                    <a:pt x="266" y="59410"/>
                  </a:lnTo>
                  <a:lnTo>
                    <a:pt x="238912" y="59410"/>
                  </a:lnTo>
                  <a:lnTo>
                    <a:pt x="232705" y="36090"/>
                  </a:lnTo>
                  <a:lnTo>
                    <a:pt x="219276" y="17227"/>
                  </a:lnTo>
                  <a:lnTo>
                    <a:pt x="200302" y="4603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="" xmlns:a16="http://schemas.microsoft.com/office/drawing/2014/main" id="{0E0C1E46-9FF5-F447-B271-DA654D8B1BE1}"/>
              </a:ext>
            </a:extLst>
          </p:cNvPr>
          <p:cNvGrpSpPr/>
          <p:nvPr/>
        </p:nvGrpSpPr>
        <p:grpSpPr>
          <a:xfrm>
            <a:off x="3248390" y="3058419"/>
            <a:ext cx="333010" cy="745231"/>
            <a:chOff x="3258311" y="1656003"/>
            <a:chExt cx="320675" cy="717627"/>
          </a:xfrm>
        </p:grpSpPr>
        <p:sp>
          <p:nvSpPr>
            <p:cNvPr id="75" name="object 59">
              <a:extLst>
                <a:ext uri="{FF2B5EF4-FFF2-40B4-BE49-F238E27FC236}">
                  <a16:creationId xmlns="" xmlns:a16="http://schemas.microsoft.com/office/drawing/2014/main" id="{4AB025B7-498A-3B46-AB68-3B039BF4D5F2}"/>
                </a:ext>
              </a:extLst>
            </p:cNvPr>
            <p:cNvSpPr/>
            <p:nvPr/>
          </p:nvSpPr>
          <p:spPr>
            <a:xfrm>
              <a:off x="3365398" y="1656003"/>
              <a:ext cx="106070" cy="111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0">
              <a:extLst>
                <a:ext uri="{FF2B5EF4-FFF2-40B4-BE49-F238E27FC236}">
                  <a16:creationId xmlns="" xmlns:a16="http://schemas.microsoft.com/office/drawing/2014/main" id="{E3728FF8-1979-EB4C-B05F-05B1A5EFEC09}"/>
                </a:ext>
              </a:extLst>
            </p:cNvPr>
            <p:cNvSpPr/>
            <p:nvPr/>
          </p:nvSpPr>
          <p:spPr>
            <a:xfrm>
              <a:off x="3258311" y="1790700"/>
              <a:ext cx="320675" cy="582930"/>
            </a:xfrm>
            <a:custGeom>
              <a:avLst/>
              <a:gdLst/>
              <a:ahLst/>
              <a:cxnLst/>
              <a:rect l="l" t="t" r="r" b="b"/>
              <a:pathLst>
                <a:path w="320675" h="582930">
                  <a:moveTo>
                    <a:pt x="153390" y="331330"/>
                  </a:moveTo>
                  <a:lnTo>
                    <a:pt x="105841" y="331330"/>
                  </a:lnTo>
                  <a:lnTo>
                    <a:pt x="105841" y="559104"/>
                  </a:lnTo>
                  <a:lnTo>
                    <a:pt x="107585" y="568206"/>
                  </a:lnTo>
                  <a:lnTo>
                    <a:pt x="112339" y="575638"/>
                  </a:lnTo>
                  <a:lnTo>
                    <a:pt x="119391" y="580648"/>
                  </a:lnTo>
                  <a:lnTo>
                    <a:pt x="128028" y="582485"/>
                  </a:lnTo>
                  <a:lnTo>
                    <a:pt x="131203" y="582485"/>
                  </a:lnTo>
                  <a:lnTo>
                    <a:pt x="139835" y="580648"/>
                  </a:lnTo>
                  <a:lnTo>
                    <a:pt x="146888" y="575638"/>
                  </a:lnTo>
                  <a:lnTo>
                    <a:pt x="151645" y="568206"/>
                  </a:lnTo>
                  <a:lnTo>
                    <a:pt x="153390" y="559104"/>
                  </a:lnTo>
                  <a:lnTo>
                    <a:pt x="153390" y="331330"/>
                  </a:lnTo>
                  <a:close/>
                </a:path>
                <a:path w="320675" h="582930">
                  <a:moveTo>
                    <a:pt x="212242" y="331330"/>
                  </a:moveTo>
                  <a:lnTo>
                    <a:pt x="164693" y="331330"/>
                  </a:lnTo>
                  <a:lnTo>
                    <a:pt x="164693" y="559104"/>
                  </a:lnTo>
                  <a:lnTo>
                    <a:pt x="166436" y="568206"/>
                  </a:lnTo>
                  <a:lnTo>
                    <a:pt x="171191" y="575638"/>
                  </a:lnTo>
                  <a:lnTo>
                    <a:pt x="178243" y="580648"/>
                  </a:lnTo>
                  <a:lnTo>
                    <a:pt x="186880" y="582485"/>
                  </a:lnTo>
                  <a:lnTo>
                    <a:pt x="190055" y="582485"/>
                  </a:lnTo>
                  <a:lnTo>
                    <a:pt x="198687" y="580648"/>
                  </a:lnTo>
                  <a:lnTo>
                    <a:pt x="205740" y="575638"/>
                  </a:lnTo>
                  <a:lnTo>
                    <a:pt x="210497" y="568206"/>
                  </a:lnTo>
                  <a:lnTo>
                    <a:pt x="212242" y="559104"/>
                  </a:lnTo>
                  <a:lnTo>
                    <a:pt x="212242" y="331330"/>
                  </a:lnTo>
                  <a:close/>
                </a:path>
                <a:path w="320675" h="582930">
                  <a:moveTo>
                    <a:pt x="212534" y="65036"/>
                  </a:moveTo>
                  <a:lnTo>
                    <a:pt x="107708" y="65036"/>
                  </a:lnTo>
                  <a:lnTo>
                    <a:pt x="51752" y="331330"/>
                  </a:lnTo>
                  <a:lnTo>
                    <a:pt x="266331" y="331330"/>
                  </a:lnTo>
                  <a:lnTo>
                    <a:pt x="212534" y="65036"/>
                  </a:lnTo>
                  <a:close/>
                </a:path>
                <a:path w="320675" h="582930">
                  <a:moveTo>
                    <a:pt x="217995" y="0"/>
                  </a:moveTo>
                  <a:lnTo>
                    <a:pt x="102247" y="0"/>
                  </a:lnTo>
                  <a:lnTo>
                    <a:pt x="80180" y="4289"/>
                  </a:lnTo>
                  <a:lnTo>
                    <a:pt x="48162" y="33818"/>
                  </a:lnTo>
                  <a:lnTo>
                    <a:pt x="190" y="245922"/>
                  </a:lnTo>
                  <a:lnTo>
                    <a:pt x="0" y="254311"/>
                  </a:lnTo>
                  <a:lnTo>
                    <a:pt x="2781" y="261867"/>
                  </a:lnTo>
                  <a:lnTo>
                    <a:pt x="8048" y="267775"/>
                  </a:lnTo>
                  <a:lnTo>
                    <a:pt x="15316" y="271221"/>
                  </a:lnTo>
                  <a:lnTo>
                    <a:pt x="23276" y="271425"/>
                  </a:lnTo>
                  <a:lnTo>
                    <a:pt x="30446" y="268497"/>
                  </a:lnTo>
                  <a:lnTo>
                    <a:pt x="36052" y="262948"/>
                  </a:lnTo>
                  <a:lnTo>
                    <a:pt x="39319" y="255295"/>
                  </a:lnTo>
                  <a:lnTo>
                    <a:pt x="80378" y="65036"/>
                  </a:lnTo>
                  <a:lnTo>
                    <a:pt x="281012" y="65036"/>
                  </a:lnTo>
                  <a:lnTo>
                    <a:pt x="279031" y="55854"/>
                  </a:lnTo>
                  <a:lnTo>
                    <a:pt x="272080" y="33813"/>
                  </a:lnTo>
                  <a:lnTo>
                    <a:pt x="258591" y="16092"/>
                  </a:lnTo>
                  <a:lnTo>
                    <a:pt x="240062" y="4289"/>
                  </a:lnTo>
                  <a:lnTo>
                    <a:pt x="217995" y="0"/>
                  </a:lnTo>
                  <a:close/>
                </a:path>
                <a:path w="320675" h="582930">
                  <a:moveTo>
                    <a:pt x="281012" y="65036"/>
                  </a:moveTo>
                  <a:lnTo>
                    <a:pt x="239852" y="65036"/>
                  </a:lnTo>
                  <a:lnTo>
                    <a:pt x="280911" y="255295"/>
                  </a:lnTo>
                  <a:lnTo>
                    <a:pt x="284183" y="262948"/>
                  </a:lnTo>
                  <a:lnTo>
                    <a:pt x="289790" y="268497"/>
                  </a:lnTo>
                  <a:lnTo>
                    <a:pt x="296961" y="271425"/>
                  </a:lnTo>
                  <a:lnTo>
                    <a:pt x="304927" y="271221"/>
                  </a:lnTo>
                  <a:lnTo>
                    <a:pt x="312192" y="267775"/>
                  </a:lnTo>
                  <a:lnTo>
                    <a:pt x="317455" y="261867"/>
                  </a:lnTo>
                  <a:lnTo>
                    <a:pt x="320232" y="254311"/>
                  </a:lnTo>
                  <a:lnTo>
                    <a:pt x="320040" y="245922"/>
                  </a:lnTo>
                  <a:lnTo>
                    <a:pt x="281012" y="65036"/>
                  </a:lnTo>
                  <a:close/>
                </a:path>
              </a:pathLst>
            </a:custGeom>
            <a:solidFill>
              <a:srgbClr val="F7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Plus 3">
            <a:extLst>
              <a:ext uri="{FF2B5EF4-FFF2-40B4-BE49-F238E27FC236}">
                <a16:creationId xmlns="" xmlns:a16="http://schemas.microsoft.com/office/drawing/2014/main" id="{567D519F-58B7-2741-9791-87B92821A12E}"/>
              </a:ext>
            </a:extLst>
          </p:cNvPr>
          <p:cNvSpPr/>
          <p:nvPr/>
        </p:nvSpPr>
        <p:spPr>
          <a:xfrm>
            <a:off x="3886200" y="3502135"/>
            <a:ext cx="270516" cy="30151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lus 3">
            <a:extLst>
              <a:ext uri="{FF2B5EF4-FFF2-40B4-BE49-F238E27FC236}">
                <a16:creationId xmlns="" xmlns:a16="http://schemas.microsoft.com/office/drawing/2014/main" id="{D4F6D139-73FA-0F48-8F9A-7690BD769411}"/>
              </a:ext>
            </a:extLst>
          </p:cNvPr>
          <p:cNvSpPr/>
          <p:nvPr/>
        </p:nvSpPr>
        <p:spPr>
          <a:xfrm>
            <a:off x="5520684" y="3502135"/>
            <a:ext cx="270516" cy="30151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lus 3">
            <a:extLst>
              <a:ext uri="{FF2B5EF4-FFF2-40B4-BE49-F238E27FC236}">
                <a16:creationId xmlns="" xmlns:a16="http://schemas.microsoft.com/office/drawing/2014/main" id="{D0B7D0C0-3439-2649-939F-E4C88FDE6CB6}"/>
              </a:ext>
            </a:extLst>
          </p:cNvPr>
          <p:cNvSpPr/>
          <p:nvPr/>
        </p:nvSpPr>
        <p:spPr>
          <a:xfrm>
            <a:off x="7120884" y="3502135"/>
            <a:ext cx="270516" cy="30151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lus 3">
            <a:extLst>
              <a:ext uri="{FF2B5EF4-FFF2-40B4-BE49-F238E27FC236}">
                <a16:creationId xmlns="" xmlns:a16="http://schemas.microsoft.com/office/drawing/2014/main" id="{8287C3F9-6B43-604E-82D2-65C549862CD5}"/>
              </a:ext>
            </a:extLst>
          </p:cNvPr>
          <p:cNvSpPr/>
          <p:nvPr/>
        </p:nvSpPr>
        <p:spPr>
          <a:xfrm>
            <a:off x="2015484" y="3502135"/>
            <a:ext cx="270516" cy="30151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ject 30">
            <a:extLst>
              <a:ext uri="{FF2B5EF4-FFF2-40B4-BE49-F238E27FC236}">
                <a16:creationId xmlns="" xmlns:a16="http://schemas.microsoft.com/office/drawing/2014/main" id="{9434FE90-3551-DA4E-AEB2-FB61F32D3CD3}"/>
              </a:ext>
            </a:extLst>
          </p:cNvPr>
          <p:cNvSpPr/>
          <p:nvPr/>
        </p:nvSpPr>
        <p:spPr>
          <a:xfrm>
            <a:off x="457200" y="279006"/>
            <a:ext cx="4572000" cy="981418"/>
          </a:xfrm>
          <a:custGeom>
            <a:avLst/>
            <a:gdLst/>
            <a:ahLst/>
            <a:cxnLst/>
            <a:rect l="l" t="t" r="r" b="b"/>
            <a:pathLst>
              <a:path w="7391400" h="981075">
                <a:moveTo>
                  <a:pt x="0" y="980998"/>
                </a:moveTo>
                <a:lnTo>
                  <a:pt x="7390803" y="980998"/>
                </a:lnTo>
                <a:lnTo>
                  <a:pt x="7390803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B14D1784-783B-574D-AC72-CE2A2DB99130}"/>
              </a:ext>
            </a:extLst>
          </p:cNvPr>
          <p:cNvSpPr/>
          <p:nvPr/>
        </p:nvSpPr>
        <p:spPr>
          <a:xfrm>
            <a:off x="685800" y="3818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Raleway"/>
              </a:rPr>
              <a:t>Regra de transição RPPS  Servidores da União - 2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279006"/>
            <a:ext cx="5212803" cy="981418"/>
          </a:xfrm>
          <a:custGeom>
            <a:avLst/>
            <a:gdLst/>
            <a:ahLst/>
            <a:cxnLst/>
            <a:rect l="l" t="t" r="r" b="b"/>
            <a:pathLst>
              <a:path w="7391400" h="981075">
                <a:moveTo>
                  <a:pt x="0" y="980998"/>
                </a:moveTo>
                <a:lnTo>
                  <a:pt x="7390803" y="980998"/>
                </a:lnTo>
                <a:lnTo>
                  <a:pt x="7390803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71601" y="398501"/>
            <a:ext cx="8062799" cy="814349"/>
          </a:xfrm>
          <a:prstGeom prst="rect">
            <a:avLst/>
          </a:prstGeom>
        </p:spPr>
        <p:txBody>
          <a:bodyPr vert="horz" wrap="square" lIns="0" tIns="60729" rIns="0" bIns="0" rtlCol="0">
            <a:spAutoFit/>
          </a:bodyPr>
          <a:lstStyle/>
          <a:p>
            <a:pPr marL="298450" marR="2436495">
              <a:lnSpc>
                <a:spcPct val="100600"/>
              </a:lnSpc>
              <a:spcBef>
                <a:spcPts val="95"/>
              </a:spcBef>
            </a:pPr>
            <a:r>
              <a:rPr sz="2400" kern="1200" dirty="0" err="1">
                <a:solidFill>
                  <a:schemeClr val="bg1"/>
                </a:solidFill>
                <a:latin typeface="Raleway"/>
              </a:rPr>
              <a:t>Regra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 </a:t>
            </a:r>
            <a:r>
              <a:rPr lang="pt-BR" sz="2400" kern="1200" dirty="0" err="1">
                <a:solidFill>
                  <a:schemeClr val="bg1"/>
                </a:solidFill>
                <a:latin typeface="Raleway"/>
              </a:rPr>
              <a:t>t</a:t>
            </a:r>
            <a:r>
              <a:rPr sz="2400" kern="1200" dirty="0" err="1">
                <a:solidFill>
                  <a:schemeClr val="bg1"/>
                </a:solidFill>
                <a:latin typeface="Raleway"/>
              </a:rPr>
              <a:t>ransição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 RPPS da </a:t>
            </a:r>
            <a:r>
              <a:rPr sz="2400" kern="1200" dirty="0" err="1">
                <a:solidFill>
                  <a:schemeClr val="bg1"/>
                </a:solidFill>
                <a:latin typeface="Raleway"/>
              </a:rPr>
              <a:t>União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  </a:t>
            </a:r>
            <a:r>
              <a:rPr lang="pt-BR" sz="2400" kern="1200" dirty="0" err="1">
                <a:solidFill>
                  <a:schemeClr val="bg1"/>
                </a:solidFill>
                <a:latin typeface="Raleway"/>
              </a:rPr>
              <a:t>P</a:t>
            </a:r>
            <a:r>
              <a:rPr sz="2400" kern="1200" dirty="0" err="1">
                <a:solidFill>
                  <a:schemeClr val="bg1"/>
                </a:solidFill>
                <a:latin typeface="Raleway"/>
              </a:rPr>
              <a:t>oliciais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 e </a:t>
            </a:r>
            <a:r>
              <a:rPr sz="2400" kern="1200" dirty="0" err="1">
                <a:solidFill>
                  <a:schemeClr val="bg1"/>
                </a:solidFill>
                <a:latin typeface="Raleway"/>
              </a:rPr>
              <a:t>agentes</a:t>
            </a:r>
            <a:r>
              <a:rPr lang="pt-BR" sz="2400" kern="1200" dirty="0">
                <a:solidFill>
                  <a:schemeClr val="bg1"/>
                </a:solidFill>
                <a:latin typeface="Raleway"/>
              </a:rPr>
              <a:t>*</a:t>
            </a:r>
            <a:endParaRPr sz="2400" kern="1200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63228" y="1582496"/>
            <a:ext cx="455295" cy="441959"/>
          </a:xfrm>
          <a:custGeom>
            <a:avLst/>
            <a:gdLst/>
            <a:ahLst/>
            <a:cxnLst/>
            <a:rect l="l" t="t" r="r" b="b"/>
            <a:pathLst>
              <a:path w="455294" h="441960">
                <a:moveTo>
                  <a:pt x="0" y="441553"/>
                </a:moveTo>
                <a:lnTo>
                  <a:pt x="455193" y="441553"/>
                </a:lnTo>
                <a:lnTo>
                  <a:pt x="455193" y="0"/>
                </a:lnTo>
                <a:lnTo>
                  <a:pt x="0" y="0"/>
                </a:lnTo>
                <a:lnTo>
                  <a:pt x="0" y="441553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8421" y="1582496"/>
            <a:ext cx="617220" cy="441959"/>
          </a:xfrm>
          <a:custGeom>
            <a:avLst/>
            <a:gdLst/>
            <a:ahLst/>
            <a:cxnLst/>
            <a:rect l="l" t="t" r="r" b="b"/>
            <a:pathLst>
              <a:path w="617220" h="441960">
                <a:moveTo>
                  <a:pt x="0" y="0"/>
                </a:moveTo>
                <a:lnTo>
                  <a:pt x="617194" y="0"/>
                </a:lnTo>
                <a:lnTo>
                  <a:pt x="617194" y="441553"/>
                </a:lnTo>
                <a:lnTo>
                  <a:pt x="0" y="441553"/>
                </a:lnTo>
                <a:lnTo>
                  <a:pt x="0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5616" y="1582496"/>
            <a:ext cx="988060" cy="441959"/>
          </a:xfrm>
          <a:custGeom>
            <a:avLst/>
            <a:gdLst/>
            <a:ahLst/>
            <a:cxnLst/>
            <a:rect l="l" t="t" r="r" b="b"/>
            <a:pathLst>
              <a:path w="988060" h="441960">
                <a:moveTo>
                  <a:pt x="0" y="0"/>
                </a:moveTo>
                <a:lnTo>
                  <a:pt x="987513" y="0"/>
                </a:lnTo>
                <a:lnTo>
                  <a:pt x="987513" y="441553"/>
                </a:lnTo>
                <a:lnTo>
                  <a:pt x="0" y="441553"/>
                </a:lnTo>
                <a:lnTo>
                  <a:pt x="0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3143" y="1582496"/>
            <a:ext cx="979805" cy="441959"/>
          </a:xfrm>
          <a:custGeom>
            <a:avLst/>
            <a:gdLst/>
            <a:ahLst/>
            <a:cxnLst/>
            <a:rect l="l" t="t" r="r" b="b"/>
            <a:pathLst>
              <a:path w="979804" h="441960">
                <a:moveTo>
                  <a:pt x="0" y="0"/>
                </a:moveTo>
                <a:lnTo>
                  <a:pt x="979804" y="0"/>
                </a:lnTo>
                <a:lnTo>
                  <a:pt x="979804" y="441553"/>
                </a:lnTo>
                <a:lnTo>
                  <a:pt x="0" y="441553"/>
                </a:lnTo>
                <a:lnTo>
                  <a:pt x="0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8421" y="1577086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963"/>
                </a:lnTo>
              </a:path>
            </a:pathLst>
          </a:custGeom>
          <a:ln w="1082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5616" y="1577086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963"/>
                </a:lnTo>
              </a:path>
            </a:pathLst>
          </a:custGeom>
          <a:ln w="1082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3143" y="1577086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963"/>
                </a:lnTo>
              </a:path>
            </a:pathLst>
          </a:custGeom>
          <a:ln w="1082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3143" y="2024062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749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7830" y="2024062"/>
            <a:ext cx="3050540" cy="0"/>
          </a:xfrm>
          <a:custGeom>
            <a:avLst/>
            <a:gdLst/>
            <a:ahLst/>
            <a:cxnLst/>
            <a:rect l="l" t="t" r="r" b="b"/>
            <a:pathLst>
              <a:path w="3050540">
                <a:moveTo>
                  <a:pt x="0" y="0"/>
                </a:moveTo>
                <a:lnTo>
                  <a:pt x="3050527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57830" y="2553055"/>
            <a:ext cx="466090" cy="0"/>
          </a:xfrm>
          <a:custGeom>
            <a:avLst/>
            <a:gdLst/>
            <a:ahLst/>
            <a:cxnLst/>
            <a:rect l="l" t="t" r="r" b="b"/>
            <a:pathLst>
              <a:path w="466089">
                <a:moveTo>
                  <a:pt x="0" y="0"/>
                </a:moveTo>
                <a:lnTo>
                  <a:pt x="466001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30206" y="2553055"/>
            <a:ext cx="1978660" cy="0"/>
          </a:xfrm>
          <a:custGeom>
            <a:avLst/>
            <a:gdLst/>
            <a:ahLst/>
            <a:cxnLst/>
            <a:rect l="l" t="t" r="r" b="b"/>
            <a:pathLst>
              <a:path w="1978660">
                <a:moveTo>
                  <a:pt x="0" y="0"/>
                </a:moveTo>
                <a:lnTo>
                  <a:pt x="1978152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63241" y="1577086"/>
            <a:ext cx="0" cy="151384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0"/>
                </a:moveTo>
                <a:lnTo>
                  <a:pt x="0" y="1513713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02948" y="1577086"/>
            <a:ext cx="0" cy="151384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0"/>
                </a:moveTo>
                <a:lnTo>
                  <a:pt x="0" y="1513713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57830" y="1582496"/>
            <a:ext cx="3050540" cy="0"/>
          </a:xfrm>
          <a:custGeom>
            <a:avLst/>
            <a:gdLst/>
            <a:ahLst/>
            <a:cxnLst/>
            <a:rect l="l" t="t" r="r" b="b"/>
            <a:pathLst>
              <a:path w="3050540">
                <a:moveTo>
                  <a:pt x="0" y="0"/>
                </a:moveTo>
                <a:lnTo>
                  <a:pt x="3050527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57830" y="3085401"/>
            <a:ext cx="3050540" cy="0"/>
          </a:xfrm>
          <a:custGeom>
            <a:avLst/>
            <a:gdLst/>
            <a:ahLst/>
            <a:cxnLst/>
            <a:rect l="l" t="t" r="r" b="b"/>
            <a:pathLst>
              <a:path w="3050540">
                <a:moveTo>
                  <a:pt x="0" y="0"/>
                </a:moveTo>
                <a:lnTo>
                  <a:pt x="3050527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986067" y="1608757"/>
            <a:ext cx="1460500" cy="3810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indent="66040">
              <a:lnSpc>
                <a:spcPts val="1360"/>
              </a:lnSpc>
              <a:spcBef>
                <a:spcPts val="204"/>
              </a:spcBef>
              <a:tabLst>
                <a:tab pos="641985" algn="l"/>
                <a:tab pos="730885" algn="l"/>
              </a:tabLst>
            </a:pP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Idade		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Tempo </a:t>
            </a:r>
            <a:r>
              <a:rPr sz="1200" b="1" spc="-8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Mínima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200" b="1" spc="-80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1200" b="1" spc="-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b="1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ri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200" b="1" spc="-7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b="1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çã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94223" y="1608757"/>
            <a:ext cx="654685" cy="3810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indent="6350">
              <a:lnSpc>
                <a:spcPts val="1360"/>
              </a:lnSpc>
              <a:spcBef>
                <a:spcPts val="204"/>
              </a:spcBef>
            </a:pP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Tempo</a:t>
            </a:r>
            <a:r>
              <a:rPr sz="12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Exercício</a:t>
            </a:r>
            <a:r>
              <a:rPr sz="12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4" baseline="2430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200" baseline="24305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18421" y="2024062"/>
            <a:ext cx="617220" cy="1061720"/>
          </a:xfrm>
          <a:prstGeom prst="rect">
            <a:avLst/>
          </a:prstGeom>
          <a:solidFill>
            <a:schemeClr val="bg1"/>
          </a:solidFill>
          <a:ln w="10820">
            <a:solidFill>
              <a:srgbClr val="AFAB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</a:pPr>
            <a:r>
              <a:rPr sz="1200" b="1" spc="-100" dirty="0">
                <a:solidFill>
                  <a:srgbClr val="595959"/>
                </a:solidFill>
                <a:latin typeface="Trebuchet MS"/>
                <a:cs typeface="Trebuchet MS"/>
              </a:rPr>
              <a:t>55</a:t>
            </a:r>
            <a:r>
              <a:rPr sz="1200" b="1" spc="-13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35616" y="2024062"/>
            <a:ext cx="988060" cy="529590"/>
          </a:xfrm>
          <a:prstGeom prst="rect">
            <a:avLst/>
          </a:prstGeom>
          <a:solidFill>
            <a:schemeClr val="bg1"/>
          </a:solidFill>
          <a:ln w="10820">
            <a:solidFill>
              <a:srgbClr val="AFABAB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30</a:t>
            </a:r>
            <a:r>
              <a:rPr sz="1200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23143" y="2024062"/>
            <a:ext cx="979805" cy="529590"/>
          </a:xfrm>
          <a:prstGeom prst="rect">
            <a:avLst/>
          </a:prstGeom>
          <a:solidFill>
            <a:schemeClr val="bg1"/>
          </a:solidFill>
          <a:ln w="10820">
            <a:solidFill>
              <a:srgbClr val="AFABAB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52095">
              <a:lnSpc>
                <a:spcPct val="100000"/>
              </a:lnSpc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20</a:t>
            </a:r>
            <a:r>
              <a:rPr sz="1200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35616" y="2553055"/>
            <a:ext cx="988060" cy="532765"/>
          </a:xfrm>
          <a:prstGeom prst="rect">
            <a:avLst/>
          </a:prstGeom>
          <a:solidFill>
            <a:schemeClr val="bg1"/>
          </a:solidFill>
          <a:ln w="10820">
            <a:solidFill>
              <a:srgbClr val="AFABAB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25</a:t>
            </a:r>
            <a:r>
              <a:rPr sz="1200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23143" y="2553055"/>
            <a:ext cx="979805" cy="532765"/>
          </a:xfrm>
          <a:prstGeom prst="rect">
            <a:avLst/>
          </a:prstGeom>
          <a:solidFill>
            <a:schemeClr val="bg1"/>
          </a:solidFill>
          <a:ln w="10820">
            <a:solidFill>
              <a:srgbClr val="AFABAB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252095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15</a:t>
            </a:r>
            <a:r>
              <a:rPr sz="1200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70327" y="3417252"/>
            <a:ext cx="427990" cy="563245"/>
          </a:xfrm>
          <a:custGeom>
            <a:avLst/>
            <a:gdLst/>
            <a:ahLst/>
            <a:cxnLst/>
            <a:rect l="l" t="t" r="r" b="b"/>
            <a:pathLst>
              <a:path w="427989" h="563245">
                <a:moveTo>
                  <a:pt x="0" y="563206"/>
                </a:moveTo>
                <a:lnTo>
                  <a:pt x="427393" y="563206"/>
                </a:lnTo>
                <a:lnTo>
                  <a:pt x="427393" y="0"/>
                </a:lnTo>
                <a:lnTo>
                  <a:pt x="0" y="0"/>
                </a:lnTo>
                <a:lnTo>
                  <a:pt x="0" y="563206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97720" y="3417252"/>
            <a:ext cx="647065" cy="563245"/>
          </a:xfrm>
          <a:custGeom>
            <a:avLst/>
            <a:gdLst/>
            <a:ahLst/>
            <a:cxnLst/>
            <a:rect l="l" t="t" r="r" b="b"/>
            <a:pathLst>
              <a:path w="647064" h="563245">
                <a:moveTo>
                  <a:pt x="0" y="563206"/>
                </a:moveTo>
                <a:lnTo>
                  <a:pt x="646506" y="563206"/>
                </a:lnTo>
                <a:lnTo>
                  <a:pt x="646506" y="0"/>
                </a:lnTo>
                <a:lnTo>
                  <a:pt x="0" y="0"/>
                </a:lnTo>
                <a:lnTo>
                  <a:pt x="0" y="563206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44227" y="3417252"/>
            <a:ext cx="972185" cy="563245"/>
          </a:xfrm>
          <a:custGeom>
            <a:avLst/>
            <a:gdLst/>
            <a:ahLst/>
            <a:cxnLst/>
            <a:rect l="l" t="t" r="r" b="b"/>
            <a:pathLst>
              <a:path w="972185" h="563245">
                <a:moveTo>
                  <a:pt x="0" y="563206"/>
                </a:moveTo>
                <a:lnTo>
                  <a:pt x="972083" y="563206"/>
                </a:lnTo>
                <a:lnTo>
                  <a:pt x="972083" y="0"/>
                </a:lnTo>
                <a:lnTo>
                  <a:pt x="0" y="0"/>
                </a:lnTo>
                <a:lnTo>
                  <a:pt x="0" y="563206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6310" y="3417252"/>
            <a:ext cx="995680" cy="563245"/>
          </a:xfrm>
          <a:custGeom>
            <a:avLst/>
            <a:gdLst/>
            <a:ahLst/>
            <a:cxnLst/>
            <a:rect l="l" t="t" r="r" b="b"/>
            <a:pathLst>
              <a:path w="995679" h="563245">
                <a:moveTo>
                  <a:pt x="0" y="563206"/>
                </a:moveTo>
                <a:lnTo>
                  <a:pt x="995235" y="563206"/>
                </a:lnTo>
                <a:lnTo>
                  <a:pt x="995235" y="0"/>
                </a:lnTo>
                <a:lnTo>
                  <a:pt x="0" y="0"/>
                </a:lnTo>
                <a:lnTo>
                  <a:pt x="0" y="563206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11546" y="3417252"/>
            <a:ext cx="1574165" cy="563245"/>
          </a:xfrm>
          <a:custGeom>
            <a:avLst/>
            <a:gdLst/>
            <a:ahLst/>
            <a:cxnLst/>
            <a:rect l="l" t="t" r="r" b="b"/>
            <a:pathLst>
              <a:path w="1574165" h="563245">
                <a:moveTo>
                  <a:pt x="0" y="563206"/>
                </a:moveTo>
                <a:lnTo>
                  <a:pt x="1573847" y="563206"/>
                </a:lnTo>
                <a:lnTo>
                  <a:pt x="1573847" y="0"/>
                </a:lnTo>
                <a:lnTo>
                  <a:pt x="0" y="0"/>
                </a:lnTo>
                <a:lnTo>
                  <a:pt x="0" y="563206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97720" y="3411854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604"/>
                </a:lnTo>
              </a:path>
            </a:pathLst>
          </a:custGeom>
          <a:ln w="1082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97720" y="3980459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416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214" y="3411854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604"/>
                </a:lnTo>
              </a:path>
            </a:pathLst>
          </a:custGeom>
          <a:ln w="1082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44214" y="3980459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416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16310" y="3411854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604"/>
                </a:lnTo>
              </a:path>
            </a:pathLst>
          </a:custGeom>
          <a:ln w="1082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16310" y="3980459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416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11546" y="3411854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604"/>
                </a:lnTo>
              </a:path>
            </a:pathLst>
          </a:custGeom>
          <a:ln w="1082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11546" y="3980459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416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64917" y="3980459"/>
            <a:ext cx="4625975" cy="0"/>
          </a:xfrm>
          <a:custGeom>
            <a:avLst/>
            <a:gdLst/>
            <a:ahLst/>
            <a:cxnLst/>
            <a:rect l="l" t="t" r="r" b="b"/>
            <a:pathLst>
              <a:path w="4625975">
                <a:moveTo>
                  <a:pt x="0" y="0"/>
                </a:moveTo>
                <a:lnTo>
                  <a:pt x="4625898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64917" y="4431068"/>
            <a:ext cx="3052445" cy="0"/>
          </a:xfrm>
          <a:custGeom>
            <a:avLst/>
            <a:gdLst/>
            <a:ahLst/>
            <a:cxnLst/>
            <a:rect l="l" t="t" r="r" b="b"/>
            <a:pathLst>
              <a:path w="3052445">
                <a:moveTo>
                  <a:pt x="0" y="0"/>
                </a:moveTo>
                <a:lnTo>
                  <a:pt x="3052038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70327" y="3411854"/>
            <a:ext cx="0" cy="1561465"/>
          </a:xfrm>
          <a:custGeom>
            <a:avLst/>
            <a:gdLst/>
            <a:ahLst/>
            <a:cxnLst/>
            <a:rect l="l" t="t" r="r" b="b"/>
            <a:pathLst>
              <a:path h="1561464">
                <a:moveTo>
                  <a:pt x="0" y="0"/>
                </a:moveTo>
                <a:lnTo>
                  <a:pt x="0" y="156102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5406" y="3411854"/>
            <a:ext cx="0" cy="1561465"/>
          </a:xfrm>
          <a:custGeom>
            <a:avLst/>
            <a:gdLst/>
            <a:ahLst/>
            <a:cxnLst/>
            <a:rect l="l" t="t" r="r" b="b"/>
            <a:pathLst>
              <a:path h="1561464">
                <a:moveTo>
                  <a:pt x="0" y="0"/>
                </a:moveTo>
                <a:lnTo>
                  <a:pt x="0" y="156102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64917" y="3417265"/>
            <a:ext cx="4625975" cy="0"/>
          </a:xfrm>
          <a:custGeom>
            <a:avLst/>
            <a:gdLst/>
            <a:ahLst/>
            <a:cxnLst/>
            <a:rect l="l" t="t" r="r" b="b"/>
            <a:pathLst>
              <a:path w="4625975">
                <a:moveTo>
                  <a:pt x="0" y="0"/>
                </a:moveTo>
                <a:lnTo>
                  <a:pt x="4625898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64917" y="4967465"/>
            <a:ext cx="4625975" cy="0"/>
          </a:xfrm>
          <a:custGeom>
            <a:avLst/>
            <a:gdLst/>
            <a:ahLst/>
            <a:cxnLst/>
            <a:rect l="l" t="t" r="r" b="b"/>
            <a:pathLst>
              <a:path w="4625975">
                <a:moveTo>
                  <a:pt x="0" y="0"/>
                </a:moveTo>
                <a:lnTo>
                  <a:pt x="4625898" y="0"/>
                </a:lnTo>
              </a:path>
            </a:pathLst>
          </a:custGeom>
          <a:ln w="10820">
            <a:solidFill>
              <a:srgbClr val="AFABA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967551" y="3504346"/>
            <a:ext cx="511809" cy="3810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6040">
              <a:lnSpc>
                <a:spcPts val="1360"/>
              </a:lnSpc>
              <a:spcBef>
                <a:spcPts val="204"/>
              </a:spcBef>
            </a:pP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Idade 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Mínima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17096" y="3504346"/>
            <a:ext cx="830580" cy="3810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88265">
              <a:lnSpc>
                <a:spcPts val="1360"/>
              </a:lnSpc>
              <a:spcBef>
                <a:spcPts val="204"/>
              </a:spcBef>
            </a:pP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Tempo </a:t>
            </a:r>
            <a:r>
              <a:rPr sz="1200" b="1" spc="-80" dirty="0">
                <a:solidFill>
                  <a:srgbClr val="FFFFFF"/>
                </a:solidFill>
                <a:latin typeface="Trebuchet MS"/>
                <a:cs typeface="Trebuchet MS"/>
              </a:rPr>
              <a:t>de  Co</a:t>
            </a:r>
            <a:r>
              <a:rPr sz="1200" b="1" spc="-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b="1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ri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200" b="1" spc="-7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b="1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çã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686443" y="3504346"/>
            <a:ext cx="660400" cy="38536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2540">
              <a:lnSpc>
                <a:spcPts val="1360"/>
              </a:lnSpc>
              <a:spcBef>
                <a:spcPts val="204"/>
              </a:spcBef>
            </a:pP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Tempo</a:t>
            </a:r>
            <a:r>
              <a:rPr sz="12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200" b="1" spc="-90" dirty="0" err="1">
                <a:solidFill>
                  <a:srgbClr val="FFFFFF"/>
                </a:solidFill>
                <a:latin typeface="Trebuchet MS"/>
                <a:cs typeface="Trebuchet MS"/>
              </a:rPr>
              <a:t>Exercício</a:t>
            </a:r>
            <a:r>
              <a:rPr lang="pt-BR" sz="975" b="1" spc="-60" baseline="25641" dirty="0">
                <a:solidFill>
                  <a:srgbClr val="FFFFFF"/>
                </a:solidFill>
                <a:latin typeface="Trebuchet MS"/>
                <a:cs typeface="Trebuchet MS"/>
              </a:rPr>
              <a:t>**</a:t>
            </a:r>
            <a:endParaRPr sz="975" baseline="25641" dirty="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36716" y="3595253"/>
            <a:ext cx="52895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Pedágio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67809" y="4102217"/>
            <a:ext cx="511809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100" dirty="0">
                <a:solidFill>
                  <a:srgbClr val="595959"/>
                </a:solidFill>
                <a:latin typeface="Trebuchet MS"/>
                <a:cs typeface="Trebuchet MS"/>
              </a:rPr>
              <a:t>53</a:t>
            </a:r>
            <a:r>
              <a:rPr sz="1200" b="1" spc="-1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80679" y="4102217"/>
            <a:ext cx="50482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30</a:t>
            </a:r>
            <a:r>
              <a:rPr sz="1200" spc="-15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64305" y="4102217"/>
            <a:ext cx="50482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20</a:t>
            </a:r>
            <a:r>
              <a:rPr sz="1200" spc="-15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42326" y="4006763"/>
            <a:ext cx="1320165" cy="93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90"/>
              </a:spcBef>
            </a:pPr>
            <a:r>
              <a:rPr sz="1200" b="1" spc="-65" dirty="0">
                <a:solidFill>
                  <a:srgbClr val="767171"/>
                </a:solidFill>
                <a:latin typeface="Trebuchet MS"/>
                <a:cs typeface="Trebuchet MS"/>
              </a:rPr>
              <a:t>100%</a:t>
            </a:r>
            <a:endParaRPr sz="1200">
              <a:latin typeface="Trebuchet MS"/>
              <a:cs typeface="Trebuchet MS"/>
            </a:endParaRPr>
          </a:p>
          <a:p>
            <a:pPr marL="12065" marR="5080" indent="-635" algn="ctr">
              <a:lnSpc>
                <a:spcPts val="1450"/>
              </a:lnSpc>
              <a:spcBef>
                <a:spcPts val="5"/>
              </a:spcBef>
            </a:pPr>
            <a:r>
              <a:rPr sz="1200" b="1" spc="-50" dirty="0">
                <a:solidFill>
                  <a:srgbClr val="767171"/>
                </a:solidFill>
                <a:latin typeface="Trebuchet MS"/>
                <a:cs typeface="Trebuchet MS"/>
              </a:rPr>
              <a:t>do </a:t>
            </a:r>
            <a:r>
              <a:rPr sz="1200" b="1" spc="-65" dirty="0">
                <a:solidFill>
                  <a:srgbClr val="767171"/>
                </a:solidFill>
                <a:latin typeface="Trebuchet MS"/>
                <a:cs typeface="Trebuchet MS"/>
              </a:rPr>
              <a:t>tempo </a:t>
            </a:r>
            <a:r>
              <a:rPr sz="1200" b="1" spc="-75" dirty="0">
                <a:solidFill>
                  <a:srgbClr val="767171"/>
                </a:solidFill>
                <a:latin typeface="Trebuchet MS"/>
                <a:cs typeface="Trebuchet MS"/>
              </a:rPr>
              <a:t>que </a:t>
            </a:r>
            <a:r>
              <a:rPr sz="1200" b="1" spc="-60" dirty="0">
                <a:solidFill>
                  <a:srgbClr val="767171"/>
                </a:solidFill>
                <a:latin typeface="Trebuchet MS"/>
                <a:cs typeface="Trebuchet MS"/>
              </a:rPr>
              <a:t>falta  </a:t>
            </a:r>
            <a:r>
              <a:rPr sz="1200" b="1" spc="-65" dirty="0">
                <a:solidFill>
                  <a:srgbClr val="767171"/>
                </a:solidFill>
                <a:latin typeface="Trebuchet MS"/>
                <a:cs typeface="Trebuchet MS"/>
              </a:rPr>
              <a:t>para atingir </a:t>
            </a:r>
            <a:r>
              <a:rPr sz="1200" b="1" spc="-40" dirty="0">
                <a:solidFill>
                  <a:srgbClr val="767171"/>
                </a:solidFill>
                <a:latin typeface="Trebuchet MS"/>
                <a:cs typeface="Trebuchet MS"/>
              </a:rPr>
              <a:t>o</a:t>
            </a:r>
            <a:r>
              <a:rPr sz="1200" b="1" spc="-200" dirty="0">
                <a:solidFill>
                  <a:srgbClr val="767171"/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rgbClr val="767171"/>
                </a:solidFill>
                <a:latin typeface="Trebuchet MS"/>
                <a:cs typeface="Trebuchet MS"/>
              </a:rPr>
              <a:t>tempo  mínimo </a:t>
            </a:r>
            <a:r>
              <a:rPr sz="1200" b="1" spc="-80" dirty="0">
                <a:solidFill>
                  <a:srgbClr val="767171"/>
                </a:solidFill>
                <a:latin typeface="Trebuchet MS"/>
                <a:cs typeface="Trebuchet MS"/>
              </a:rPr>
              <a:t>de  </a:t>
            </a:r>
            <a:r>
              <a:rPr sz="1200" b="1" spc="-75" dirty="0">
                <a:solidFill>
                  <a:srgbClr val="767171"/>
                </a:solidFill>
                <a:latin typeface="Trebuchet MS"/>
                <a:cs typeface="Trebuchet MS"/>
              </a:rPr>
              <a:t>contribuição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43567" y="4595545"/>
            <a:ext cx="511809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100" dirty="0">
                <a:solidFill>
                  <a:srgbClr val="595959"/>
                </a:solidFill>
                <a:latin typeface="Trebuchet MS"/>
                <a:cs typeface="Trebuchet MS"/>
              </a:rPr>
              <a:t>52</a:t>
            </a:r>
            <a:r>
              <a:rPr sz="1200" b="1" spc="-1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80679" y="4595545"/>
            <a:ext cx="50482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25</a:t>
            </a:r>
            <a:r>
              <a:rPr sz="1200" spc="-15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764305" y="4595545"/>
            <a:ext cx="50482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15</a:t>
            </a:r>
            <a:r>
              <a:rPr sz="1200" spc="-15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anos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1262" y="2185898"/>
            <a:ext cx="1339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35" dirty="0">
                <a:solidFill>
                  <a:srgbClr val="767171"/>
                </a:solidFill>
                <a:latin typeface="Trebuchet MS"/>
                <a:cs typeface="Trebuchet MS"/>
              </a:rPr>
              <a:t>Transição</a:t>
            </a:r>
            <a:r>
              <a:rPr sz="2200" b="1" spc="-235" dirty="0">
                <a:solidFill>
                  <a:srgbClr val="767171"/>
                </a:solidFill>
                <a:latin typeface="Trebuchet MS"/>
                <a:cs typeface="Trebuchet MS"/>
              </a:rPr>
              <a:t> </a:t>
            </a:r>
            <a:r>
              <a:rPr sz="2200" b="1" spc="-175" dirty="0">
                <a:solidFill>
                  <a:srgbClr val="767171"/>
                </a:solidFill>
                <a:latin typeface="Trebuchet MS"/>
                <a:cs typeface="Trebuchet MS"/>
              </a:rPr>
              <a:t>1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45042" y="4221327"/>
            <a:ext cx="1339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35" dirty="0">
                <a:solidFill>
                  <a:srgbClr val="767171"/>
                </a:solidFill>
                <a:latin typeface="Trebuchet MS"/>
                <a:cs typeface="Trebuchet MS"/>
              </a:rPr>
              <a:t>Transição</a:t>
            </a:r>
            <a:r>
              <a:rPr sz="2200" b="1" spc="-235" dirty="0">
                <a:solidFill>
                  <a:srgbClr val="767171"/>
                </a:solidFill>
                <a:latin typeface="Trebuchet MS"/>
                <a:cs typeface="Trebuchet MS"/>
              </a:rPr>
              <a:t> </a:t>
            </a:r>
            <a:r>
              <a:rPr sz="2200" b="1" spc="-175" dirty="0">
                <a:solidFill>
                  <a:srgbClr val="767171"/>
                </a:solidFill>
                <a:latin typeface="Trebuchet MS"/>
                <a:cs typeface="Trebuchet MS"/>
              </a:rPr>
              <a:t>2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59299" y="5206784"/>
            <a:ext cx="7270301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29700"/>
              </a:lnSpc>
              <a:spcBef>
                <a:spcPts val="100"/>
              </a:spcBef>
            </a:pPr>
            <a:r>
              <a:rPr lang="pt-BR" sz="900" spc="-30" dirty="0">
                <a:solidFill>
                  <a:srgbClr val="3C3C3B"/>
                </a:solidFill>
                <a:latin typeface="Arial"/>
                <a:cs typeface="Arial"/>
              </a:rPr>
              <a:t>*</a:t>
            </a:r>
            <a:r>
              <a:rPr lang="pt-BR" sz="900" spc="-30" dirty="0" err="1">
                <a:solidFill>
                  <a:srgbClr val="3C3C3B"/>
                </a:solidFill>
                <a:latin typeface="Arial"/>
                <a:cs typeface="Arial"/>
              </a:rPr>
              <a:t>P</a:t>
            </a:r>
            <a:r>
              <a:rPr sz="900" spc="-30" dirty="0" err="1">
                <a:solidFill>
                  <a:srgbClr val="3C3C3B"/>
                </a:solidFill>
                <a:latin typeface="Arial"/>
                <a:cs typeface="Arial"/>
              </a:rPr>
              <a:t>ara</a:t>
            </a:r>
            <a:r>
              <a:rPr sz="900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3C3C3B"/>
                </a:solidFill>
                <a:latin typeface="Arial"/>
                <a:cs typeface="Arial"/>
              </a:rPr>
              <a:t>os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3C3C3B"/>
                </a:solidFill>
                <a:latin typeface="Arial"/>
                <a:cs typeface="Arial"/>
              </a:rPr>
              <a:t>cargos 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900" spc="10" dirty="0" err="1">
                <a:solidFill>
                  <a:srgbClr val="3C3C3B"/>
                </a:solidFill>
                <a:latin typeface="Arial"/>
                <a:cs typeface="Arial"/>
              </a:rPr>
              <a:t>agente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5" dirty="0" err="1">
                <a:solidFill>
                  <a:srgbClr val="3C3C3B"/>
                </a:solidFill>
                <a:latin typeface="Arial"/>
                <a:cs typeface="Arial"/>
              </a:rPr>
              <a:t>penitenciário</a:t>
            </a:r>
            <a:r>
              <a:rPr sz="900" spc="15" dirty="0">
                <a:solidFill>
                  <a:srgbClr val="3C3C3B"/>
                </a:solidFill>
                <a:latin typeface="Arial"/>
                <a:cs typeface="Arial"/>
              </a:rPr>
              <a:t>, </a:t>
            </a:r>
            <a:r>
              <a:rPr sz="900" spc="10" dirty="0" err="1">
                <a:solidFill>
                  <a:srgbClr val="3C3C3B"/>
                </a:solidFill>
                <a:latin typeface="Arial"/>
                <a:cs typeface="Arial"/>
              </a:rPr>
              <a:t>agente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5" dirty="0" err="1">
                <a:solidFill>
                  <a:srgbClr val="3C3C3B"/>
                </a:solidFill>
                <a:latin typeface="Arial"/>
                <a:cs typeface="Arial"/>
              </a:rPr>
              <a:t>socioeducativo</a:t>
            </a:r>
            <a:r>
              <a:rPr sz="900" spc="15" dirty="0">
                <a:solidFill>
                  <a:srgbClr val="3C3C3B"/>
                </a:solidFill>
                <a:latin typeface="Arial"/>
                <a:cs typeface="Arial"/>
              </a:rPr>
              <a:t>,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policial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5" dirty="0" err="1">
                <a:solidFill>
                  <a:srgbClr val="3C3C3B"/>
                </a:solidFill>
                <a:latin typeface="Arial"/>
                <a:cs typeface="Arial"/>
              </a:rPr>
              <a:t>legislativo</a:t>
            </a:r>
            <a:r>
              <a:rPr sz="900" spc="5" dirty="0">
                <a:solidFill>
                  <a:srgbClr val="3C3C3B"/>
                </a:solidFill>
                <a:latin typeface="Arial"/>
                <a:cs typeface="Arial"/>
              </a:rPr>
              <a:t>,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policial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federal,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policial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rodoviário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federal,</a:t>
            </a:r>
            <a:r>
              <a:rPr sz="900" spc="-17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policial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  </a:t>
            </a:r>
            <a:r>
              <a:rPr sz="900" spc="15" dirty="0" err="1">
                <a:solidFill>
                  <a:srgbClr val="3C3C3B"/>
                </a:solidFill>
                <a:latin typeface="Arial"/>
                <a:cs typeface="Arial"/>
              </a:rPr>
              <a:t>ferroviário</a:t>
            </a:r>
            <a:r>
              <a:rPr sz="90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3C3C3B"/>
                </a:solidFill>
                <a:latin typeface="Arial"/>
                <a:cs typeface="Arial"/>
              </a:rPr>
              <a:t>federal </a:t>
            </a:r>
            <a:r>
              <a:rPr sz="9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policial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civil </a:t>
            </a:r>
            <a:r>
              <a:rPr sz="900" spc="40" dirty="0">
                <a:solidFill>
                  <a:srgbClr val="3C3C3B"/>
                </a:solidFill>
                <a:latin typeface="Arial"/>
                <a:cs typeface="Arial"/>
              </a:rPr>
              <a:t>do 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Distrito</a:t>
            </a:r>
            <a:r>
              <a:rPr sz="900" spc="-15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3C3C3B"/>
                </a:solidFill>
                <a:latin typeface="Arial"/>
                <a:cs typeface="Arial"/>
              </a:rPr>
              <a:t>Federal.</a:t>
            </a:r>
          </a:p>
          <a:p>
            <a:pPr marL="12700" marR="62230" indent="-635">
              <a:lnSpc>
                <a:spcPts val="1400"/>
              </a:lnSpc>
              <a:spcBef>
                <a:spcPts val="100"/>
              </a:spcBef>
            </a:pPr>
            <a:r>
              <a:rPr lang="pt-BR" sz="900" dirty="0">
                <a:solidFill>
                  <a:srgbClr val="3C3C3B"/>
                </a:solidFill>
                <a:latin typeface="Arial"/>
                <a:cs typeface="Arial"/>
              </a:rPr>
              <a:t>**</a:t>
            </a:r>
            <a:r>
              <a:rPr lang="pt-BR" sz="900" dirty="0" err="1">
                <a:solidFill>
                  <a:srgbClr val="3C3C3B"/>
                </a:solidFill>
                <a:latin typeface="Arial"/>
                <a:cs typeface="Arial"/>
              </a:rPr>
              <a:t>P</a:t>
            </a:r>
            <a:r>
              <a:rPr sz="900" dirty="0" err="1">
                <a:solidFill>
                  <a:srgbClr val="3C3C3B"/>
                </a:solidFill>
                <a:latin typeface="Arial"/>
                <a:cs typeface="Arial"/>
              </a:rPr>
              <a:t>oderá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3C3C3B"/>
                </a:solidFill>
                <a:latin typeface="Arial"/>
                <a:cs typeface="Arial"/>
              </a:rPr>
              <a:t>ser</a:t>
            </a:r>
            <a:r>
              <a:rPr sz="900" spc="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5" dirty="0" err="1">
                <a:solidFill>
                  <a:srgbClr val="3C3C3B"/>
                </a:solidFill>
                <a:latin typeface="Arial"/>
                <a:cs typeface="Arial"/>
              </a:rPr>
              <a:t>considerado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3C3C3B"/>
                </a:solidFill>
                <a:latin typeface="Arial"/>
                <a:cs typeface="Arial"/>
              </a:rPr>
              <a:t>tempo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5" dirty="0" err="1">
                <a:solidFill>
                  <a:srgbClr val="3C3C3B"/>
                </a:solidFill>
                <a:latin typeface="Arial"/>
                <a:cs typeface="Arial"/>
              </a:rPr>
              <a:t>serviço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35" dirty="0" err="1">
                <a:solidFill>
                  <a:srgbClr val="3C3C3B"/>
                </a:solidFill>
                <a:latin typeface="Arial"/>
                <a:cs typeface="Arial"/>
              </a:rPr>
              <a:t>em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3C3C3B"/>
                </a:solidFill>
                <a:latin typeface="Arial"/>
                <a:cs typeface="Arial"/>
              </a:rPr>
              <a:t>cargo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5" dirty="0" err="1">
                <a:solidFill>
                  <a:srgbClr val="3C3C3B"/>
                </a:solidFill>
                <a:latin typeface="Arial"/>
                <a:cs typeface="Arial"/>
              </a:rPr>
              <a:t>natureza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5" dirty="0" err="1">
                <a:solidFill>
                  <a:srgbClr val="3C3C3B"/>
                </a:solidFill>
                <a:latin typeface="Arial"/>
                <a:cs typeface="Arial"/>
              </a:rPr>
              <a:t>estritamente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5" dirty="0" err="1">
                <a:solidFill>
                  <a:srgbClr val="3C3C3B"/>
                </a:solidFill>
                <a:latin typeface="Arial"/>
                <a:cs typeface="Arial"/>
              </a:rPr>
              <a:t>policial</a:t>
            </a:r>
            <a:r>
              <a:rPr sz="900" spc="15" dirty="0">
                <a:solidFill>
                  <a:srgbClr val="3C3C3B"/>
                </a:solidFill>
                <a:latin typeface="Arial"/>
                <a:cs typeface="Arial"/>
              </a:rPr>
              <a:t>: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3C3C3B"/>
                </a:solidFill>
                <a:latin typeface="Arial"/>
                <a:cs typeface="Arial"/>
              </a:rPr>
              <a:t>tempo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3C3C3B"/>
                </a:solidFill>
                <a:latin typeface="Arial"/>
                <a:cs typeface="Arial"/>
              </a:rPr>
              <a:t>atividade</a:t>
            </a:r>
            <a:r>
              <a:rPr sz="900" spc="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20" dirty="0" err="1">
                <a:solidFill>
                  <a:srgbClr val="3C3C3B"/>
                </a:solidFill>
                <a:latin typeface="Arial"/>
                <a:cs typeface="Arial"/>
              </a:rPr>
              <a:t>nas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10" dirty="0" err="1">
                <a:solidFill>
                  <a:srgbClr val="3C3C3B"/>
                </a:solidFill>
                <a:latin typeface="Arial"/>
                <a:cs typeface="Arial"/>
              </a:rPr>
              <a:t>Forças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Armadas,</a:t>
            </a:r>
            <a:r>
              <a:rPr sz="90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20" dirty="0" err="1">
                <a:solidFill>
                  <a:srgbClr val="3C3C3B"/>
                </a:solidFill>
                <a:latin typeface="Arial"/>
                <a:cs typeface="Arial"/>
              </a:rPr>
              <a:t>nas</a:t>
            </a:r>
            <a:r>
              <a:rPr sz="900" spc="-20" dirty="0">
                <a:solidFill>
                  <a:srgbClr val="3C3C3B"/>
                </a:solidFill>
                <a:latin typeface="Arial"/>
                <a:cs typeface="Arial"/>
              </a:rPr>
              <a:t>  </a:t>
            </a:r>
            <a:r>
              <a:rPr sz="900" dirty="0" err="1">
                <a:solidFill>
                  <a:srgbClr val="3C3C3B"/>
                </a:solidFill>
                <a:latin typeface="Arial"/>
                <a:cs typeface="Arial"/>
              </a:rPr>
              <a:t>polícias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 err="1">
                <a:solidFill>
                  <a:srgbClr val="3C3C3B"/>
                </a:solidFill>
                <a:latin typeface="Arial"/>
                <a:cs typeface="Arial"/>
              </a:rPr>
              <a:t>militares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C3C3B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 err="1">
                <a:solidFill>
                  <a:srgbClr val="3C3C3B"/>
                </a:solidFill>
                <a:latin typeface="Arial"/>
                <a:cs typeface="Arial"/>
              </a:rPr>
              <a:t>nos</a:t>
            </a:r>
            <a:r>
              <a:rPr sz="9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25" dirty="0" err="1">
                <a:solidFill>
                  <a:srgbClr val="3C3C3B"/>
                </a:solidFill>
                <a:latin typeface="Arial"/>
                <a:cs typeface="Arial"/>
              </a:rPr>
              <a:t>corpos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bombeiros</a:t>
            </a:r>
            <a:r>
              <a:rPr sz="9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 err="1">
                <a:solidFill>
                  <a:srgbClr val="3C3C3B"/>
                </a:solidFill>
                <a:latin typeface="Arial"/>
                <a:cs typeface="Arial"/>
              </a:rPr>
              <a:t>militares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C3C3B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3C3C3B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3C3C3B"/>
                </a:solidFill>
                <a:latin typeface="Arial"/>
                <a:cs typeface="Arial"/>
              </a:rPr>
              <a:t>tempo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0" dirty="0" err="1">
                <a:solidFill>
                  <a:srgbClr val="3C3C3B"/>
                </a:solidFill>
                <a:latin typeface="Arial"/>
                <a:cs typeface="Arial"/>
              </a:rPr>
              <a:t>agente</a:t>
            </a:r>
            <a:r>
              <a:rPr sz="9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20" dirty="0" err="1">
                <a:solidFill>
                  <a:srgbClr val="3C3C3B"/>
                </a:solidFill>
                <a:latin typeface="Arial"/>
                <a:cs typeface="Arial"/>
              </a:rPr>
              <a:t>penitenciário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40" dirty="0" err="1">
                <a:solidFill>
                  <a:srgbClr val="3C3C3B"/>
                </a:solidFill>
                <a:latin typeface="Arial"/>
                <a:cs typeface="Arial"/>
              </a:rPr>
              <a:t>ou</a:t>
            </a:r>
            <a:r>
              <a:rPr sz="9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00" spc="15" dirty="0" err="1">
                <a:solidFill>
                  <a:srgbClr val="3C3C3B"/>
                </a:solidFill>
                <a:latin typeface="Arial"/>
                <a:cs typeface="Arial"/>
              </a:rPr>
              <a:t>socioeducativo</a:t>
            </a:r>
            <a:r>
              <a:rPr sz="900" spc="15" dirty="0">
                <a:solidFill>
                  <a:srgbClr val="3C3C3B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645473" y="2092502"/>
            <a:ext cx="62865" cy="66675"/>
          </a:xfrm>
          <a:custGeom>
            <a:avLst/>
            <a:gdLst/>
            <a:ahLst/>
            <a:cxnLst/>
            <a:rect l="l" t="t" r="r" b="b"/>
            <a:pathLst>
              <a:path w="62864" h="66675">
                <a:moveTo>
                  <a:pt x="31343" y="0"/>
                </a:moveTo>
                <a:lnTo>
                  <a:pt x="19143" y="2594"/>
                </a:lnTo>
                <a:lnTo>
                  <a:pt x="9180" y="9672"/>
                </a:lnTo>
                <a:lnTo>
                  <a:pt x="2463" y="20172"/>
                </a:lnTo>
                <a:lnTo>
                  <a:pt x="0" y="33032"/>
                </a:lnTo>
                <a:lnTo>
                  <a:pt x="2463" y="45885"/>
                </a:lnTo>
                <a:lnTo>
                  <a:pt x="9180" y="56381"/>
                </a:lnTo>
                <a:lnTo>
                  <a:pt x="19143" y="63457"/>
                </a:lnTo>
                <a:lnTo>
                  <a:pt x="31343" y="66052"/>
                </a:lnTo>
                <a:lnTo>
                  <a:pt x="43543" y="63457"/>
                </a:lnTo>
                <a:lnTo>
                  <a:pt x="53506" y="56381"/>
                </a:lnTo>
                <a:lnTo>
                  <a:pt x="60223" y="45885"/>
                </a:lnTo>
                <a:lnTo>
                  <a:pt x="62687" y="33032"/>
                </a:lnTo>
                <a:lnTo>
                  <a:pt x="60223" y="20172"/>
                </a:lnTo>
                <a:lnTo>
                  <a:pt x="53506" y="9672"/>
                </a:lnTo>
                <a:lnTo>
                  <a:pt x="43543" y="2594"/>
                </a:lnTo>
                <a:lnTo>
                  <a:pt x="31343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06141" y="2172106"/>
            <a:ext cx="141605" cy="344805"/>
          </a:xfrm>
          <a:custGeom>
            <a:avLst/>
            <a:gdLst/>
            <a:ahLst/>
            <a:cxnLst/>
            <a:rect l="l" t="t" r="r" b="b"/>
            <a:pathLst>
              <a:path w="141605" h="344805">
                <a:moveTo>
                  <a:pt x="111086" y="162382"/>
                </a:moveTo>
                <a:lnTo>
                  <a:pt x="74980" y="162382"/>
                </a:lnTo>
                <a:lnTo>
                  <a:pt x="74980" y="325259"/>
                </a:lnTo>
                <a:lnTo>
                  <a:pt x="76398" y="332663"/>
                </a:lnTo>
                <a:lnTo>
                  <a:pt x="80265" y="338710"/>
                </a:lnTo>
                <a:lnTo>
                  <a:pt x="86001" y="342788"/>
                </a:lnTo>
                <a:lnTo>
                  <a:pt x="93027" y="344284"/>
                </a:lnTo>
                <a:lnTo>
                  <a:pt x="100073" y="342775"/>
                </a:lnTo>
                <a:lnTo>
                  <a:pt x="105803" y="338697"/>
                </a:lnTo>
                <a:lnTo>
                  <a:pt x="109669" y="332650"/>
                </a:lnTo>
                <a:lnTo>
                  <a:pt x="111086" y="325259"/>
                </a:lnTo>
                <a:lnTo>
                  <a:pt x="111086" y="162382"/>
                </a:lnTo>
                <a:close/>
              </a:path>
              <a:path w="141605" h="344805">
                <a:moveTo>
                  <a:pt x="111086" y="38442"/>
                </a:moveTo>
                <a:lnTo>
                  <a:pt x="30276" y="38442"/>
                </a:lnTo>
                <a:lnTo>
                  <a:pt x="30279" y="325259"/>
                </a:lnTo>
                <a:lnTo>
                  <a:pt x="31701" y="332663"/>
                </a:lnTo>
                <a:lnTo>
                  <a:pt x="35579" y="338710"/>
                </a:lnTo>
                <a:lnTo>
                  <a:pt x="41306" y="342775"/>
                </a:lnTo>
                <a:lnTo>
                  <a:pt x="48336" y="344271"/>
                </a:lnTo>
                <a:lnTo>
                  <a:pt x="55363" y="342775"/>
                </a:lnTo>
                <a:lnTo>
                  <a:pt x="61104" y="338697"/>
                </a:lnTo>
                <a:lnTo>
                  <a:pt x="64975" y="332650"/>
                </a:lnTo>
                <a:lnTo>
                  <a:pt x="66393" y="325259"/>
                </a:lnTo>
                <a:lnTo>
                  <a:pt x="66395" y="162382"/>
                </a:lnTo>
                <a:lnTo>
                  <a:pt x="111086" y="162382"/>
                </a:lnTo>
                <a:lnTo>
                  <a:pt x="111086" y="38442"/>
                </a:lnTo>
                <a:close/>
              </a:path>
              <a:path w="141605" h="344805">
                <a:moveTo>
                  <a:pt x="141363" y="35115"/>
                </a:moveTo>
                <a:lnTo>
                  <a:pt x="0" y="35115"/>
                </a:lnTo>
                <a:lnTo>
                  <a:pt x="0" y="160108"/>
                </a:lnTo>
                <a:lnTo>
                  <a:pt x="5308" y="165696"/>
                </a:lnTo>
                <a:lnTo>
                  <a:pt x="18402" y="165696"/>
                </a:lnTo>
                <a:lnTo>
                  <a:pt x="23710" y="160108"/>
                </a:lnTo>
                <a:lnTo>
                  <a:pt x="23710" y="38442"/>
                </a:lnTo>
                <a:lnTo>
                  <a:pt x="141363" y="38442"/>
                </a:lnTo>
                <a:lnTo>
                  <a:pt x="141363" y="35115"/>
                </a:lnTo>
                <a:close/>
              </a:path>
              <a:path w="141605" h="344805">
                <a:moveTo>
                  <a:pt x="141363" y="38442"/>
                </a:moveTo>
                <a:lnTo>
                  <a:pt x="117652" y="38442"/>
                </a:lnTo>
                <a:lnTo>
                  <a:pt x="117652" y="160108"/>
                </a:lnTo>
                <a:lnTo>
                  <a:pt x="122961" y="165696"/>
                </a:lnTo>
                <a:lnTo>
                  <a:pt x="136055" y="165696"/>
                </a:lnTo>
                <a:lnTo>
                  <a:pt x="141363" y="160108"/>
                </a:lnTo>
                <a:lnTo>
                  <a:pt x="141363" y="38442"/>
                </a:lnTo>
                <a:close/>
              </a:path>
              <a:path w="141605" h="344805">
                <a:moveTo>
                  <a:pt x="104889" y="0"/>
                </a:moveTo>
                <a:lnTo>
                  <a:pt x="36474" y="0"/>
                </a:lnTo>
                <a:lnTo>
                  <a:pt x="22978" y="2720"/>
                </a:lnTo>
                <a:lnTo>
                  <a:pt x="11764" y="10180"/>
                </a:lnTo>
                <a:lnTo>
                  <a:pt x="3825" y="21329"/>
                </a:lnTo>
                <a:lnTo>
                  <a:pt x="152" y="35115"/>
                </a:lnTo>
                <a:lnTo>
                  <a:pt x="141211" y="35115"/>
                </a:lnTo>
                <a:lnTo>
                  <a:pt x="137545" y="21329"/>
                </a:lnTo>
                <a:lnTo>
                  <a:pt x="129608" y="10180"/>
                </a:lnTo>
                <a:lnTo>
                  <a:pt x="118392" y="2720"/>
                </a:lnTo>
                <a:lnTo>
                  <a:pt x="104889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50045" y="4028147"/>
            <a:ext cx="53975" cy="56515"/>
          </a:xfrm>
          <a:custGeom>
            <a:avLst/>
            <a:gdLst/>
            <a:ahLst/>
            <a:cxnLst/>
            <a:rect l="l" t="t" r="r" b="b"/>
            <a:pathLst>
              <a:path w="53975" h="56514">
                <a:moveTo>
                  <a:pt x="26771" y="0"/>
                </a:moveTo>
                <a:lnTo>
                  <a:pt x="16352" y="2215"/>
                </a:lnTo>
                <a:lnTo>
                  <a:pt x="7842" y="8259"/>
                </a:lnTo>
                <a:lnTo>
                  <a:pt x="2104" y="17225"/>
                </a:lnTo>
                <a:lnTo>
                  <a:pt x="0" y="28206"/>
                </a:lnTo>
                <a:lnTo>
                  <a:pt x="2104" y="39188"/>
                </a:lnTo>
                <a:lnTo>
                  <a:pt x="7842" y="48153"/>
                </a:lnTo>
                <a:lnTo>
                  <a:pt x="16352" y="54197"/>
                </a:lnTo>
                <a:lnTo>
                  <a:pt x="26771" y="56413"/>
                </a:lnTo>
                <a:lnTo>
                  <a:pt x="37191" y="54197"/>
                </a:lnTo>
                <a:lnTo>
                  <a:pt x="45700" y="48153"/>
                </a:lnTo>
                <a:lnTo>
                  <a:pt x="51438" y="39188"/>
                </a:lnTo>
                <a:lnTo>
                  <a:pt x="53543" y="28206"/>
                </a:lnTo>
                <a:lnTo>
                  <a:pt x="51438" y="17225"/>
                </a:lnTo>
                <a:lnTo>
                  <a:pt x="45700" y="8259"/>
                </a:lnTo>
                <a:lnTo>
                  <a:pt x="37191" y="2215"/>
                </a:lnTo>
                <a:lnTo>
                  <a:pt x="26771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16466" y="4096130"/>
            <a:ext cx="121285" cy="294005"/>
          </a:xfrm>
          <a:custGeom>
            <a:avLst/>
            <a:gdLst/>
            <a:ahLst/>
            <a:cxnLst/>
            <a:rect l="l" t="t" r="r" b="b"/>
            <a:pathLst>
              <a:path w="121285" h="294004">
                <a:moveTo>
                  <a:pt x="94856" y="32829"/>
                </a:moveTo>
                <a:lnTo>
                  <a:pt x="25844" y="32829"/>
                </a:lnTo>
                <a:lnTo>
                  <a:pt x="25856" y="286740"/>
                </a:lnTo>
                <a:lnTo>
                  <a:pt x="32753" y="294004"/>
                </a:lnTo>
                <a:lnTo>
                  <a:pt x="49784" y="294004"/>
                </a:lnTo>
                <a:lnTo>
                  <a:pt x="56680" y="286740"/>
                </a:lnTo>
                <a:lnTo>
                  <a:pt x="56692" y="138671"/>
                </a:lnTo>
                <a:lnTo>
                  <a:pt x="94856" y="138671"/>
                </a:lnTo>
                <a:lnTo>
                  <a:pt x="94856" y="32829"/>
                </a:lnTo>
                <a:close/>
              </a:path>
              <a:path w="121285" h="294004">
                <a:moveTo>
                  <a:pt x="94856" y="138671"/>
                </a:moveTo>
                <a:lnTo>
                  <a:pt x="64020" y="138671"/>
                </a:lnTo>
                <a:lnTo>
                  <a:pt x="64020" y="286740"/>
                </a:lnTo>
                <a:lnTo>
                  <a:pt x="70929" y="294004"/>
                </a:lnTo>
                <a:lnTo>
                  <a:pt x="87960" y="294004"/>
                </a:lnTo>
                <a:lnTo>
                  <a:pt x="94844" y="286740"/>
                </a:lnTo>
                <a:lnTo>
                  <a:pt x="94856" y="138671"/>
                </a:lnTo>
                <a:close/>
              </a:path>
              <a:path w="121285" h="294004">
                <a:moveTo>
                  <a:pt x="120713" y="29984"/>
                </a:moveTo>
                <a:lnTo>
                  <a:pt x="0" y="29984"/>
                </a:lnTo>
                <a:lnTo>
                  <a:pt x="0" y="136728"/>
                </a:lnTo>
                <a:lnTo>
                  <a:pt x="4521" y="141503"/>
                </a:lnTo>
                <a:lnTo>
                  <a:pt x="15709" y="141503"/>
                </a:lnTo>
                <a:lnTo>
                  <a:pt x="20243" y="136728"/>
                </a:lnTo>
                <a:lnTo>
                  <a:pt x="20243" y="32829"/>
                </a:lnTo>
                <a:lnTo>
                  <a:pt x="120713" y="32829"/>
                </a:lnTo>
                <a:lnTo>
                  <a:pt x="120713" y="29984"/>
                </a:lnTo>
                <a:close/>
              </a:path>
              <a:path w="121285" h="294004">
                <a:moveTo>
                  <a:pt x="120713" y="32829"/>
                </a:moveTo>
                <a:lnTo>
                  <a:pt x="100469" y="32829"/>
                </a:lnTo>
                <a:lnTo>
                  <a:pt x="100469" y="136728"/>
                </a:lnTo>
                <a:lnTo>
                  <a:pt x="105003" y="141503"/>
                </a:lnTo>
                <a:lnTo>
                  <a:pt x="116179" y="141503"/>
                </a:lnTo>
                <a:lnTo>
                  <a:pt x="120713" y="136728"/>
                </a:lnTo>
                <a:lnTo>
                  <a:pt x="120713" y="32829"/>
                </a:lnTo>
                <a:close/>
              </a:path>
              <a:path w="121285" h="294004">
                <a:moveTo>
                  <a:pt x="89573" y="0"/>
                </a:moveTo>
                <a:lnTo>
                  <a:pt x="31140" y="0"/>
                </a:lnTo>
                <a:lnTo>
                  <a:pt x="19613" y="2322"/>
                </a:lnTo>
                <a:lnTo>
                  <a:pt x="10037" y="8691"/>
                </a:lnTo>
                <a:lnTo>
                  <a:pt x="3260" y="18211"/>
                </a:lnTo>
                <a:lnTo>
                  <a:pt x="127" y="29984"/>
                </a:lnTo>
                <a:lnTo>
                  <a:pt x="120586" y="29984"/>
                </a:lnTo>
                <a:lnTo>
                  <a:pt x="117453" y="18211"/>
                </a:lnTo>
                <a:lnTo>
                  <a:pt x="110675" y="8691"/>
                </a:lnTo>
                <a:lnTo>
                  <a:pt x="101100" y="2322"/>
                </a:lnTo>
                <a:lnTo>
                  <a:pt x="89573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45473" y="2593251"/>
            <a:ext cx="62865" cy="66675"/>
          </a:xfrm>
          <a:custGeom>
            <a:avLst/>
            <a:gdLst/>
            <a:ahLst/>
            <a:cxnLst/>
            <a:rect l="l" t="t" r="r" b="b"/>
            <a:pathLst>
              <a:path w="62864" h="66675">
                <a:moveTo>
                  <a:pt x="31343" y="0"/>
                </a:moveTo>
                <a:lnTo>
                  <a:pt x="19143" y="2594"/>
                </a:lnTo>
                <a:lnTo>
                  <a:pt x="9180" y="9672"/>
                </a:lnTo>
                <a:lnTo>
                  <a:pt x="2463" y="20172"/>
                </a:lnTo>
                <a:lnTo>
                  <a:pt x="0" y="33032"/>
                </a:lnTo>
                <a:lnTo>
                  <a:pt x="2463" y="45885"/>
                </a:lnTo>
                <a:lnTo>
                  <a:pt x="9180" y="56381"/>
                </a:lnTo>
                <a:lnTo>
                  <a:pt x="19143" y="63457"/>
                </a:lnTo>
                <a:lnTo>
                  <a:pt x="31343" y="66052"/>
                </a:lnTo>
                <a:lnTo>
                  <a:pt x="43543" y="63457"/>
                </a:lnTo>
                <a:lnTo>
                  <a:pt x="53506" y="56381"/>
                </a:lnTo>
                <a:lnTo>
                  <a:pt x="60223" y="45885"/>
                </a:lnTo>
                <a:lnTo>
                  <a:pt x="62687" y="33032"/>
                </a:lnTo>
                <a:lnTo>
                  <a:pt x="60223" y="20172"/>
                </a:lnTo>
                <a:lnTo>
                  <a:pt x="53506" y="9672"/>
                </a:lnTo>
                <a:lnTo>
                  <a:pt x="43543" y="2594"/>
                </a:lnTo>
                <a:lnTo>
                  <a:pt x="31343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80843" y="2672854"/>
            <a:ext cx="192405" cy="344805"/>
          </a:xfrm>
          <a:custGeom>
            <a:avLst/>
            <a:gdLst/>
            <a:ahLst/>
            <a:cxnLst/>
            <a:rect l="l" t="t" r="r" b="b"/>
            <a:pathLst>
              <a:path w="192405" h="344805">
                <a:moveTo>
                  <a:pt x="91998" y="195846"/>
                </a:moveTo>
                <a:lnTo>
                  <a:pt x="63893" y="195846"/>
                </a:lnTo>
                <a:lnTo>
                  <a:pt x="63893" y="338099"/>
                </a:lnTo>
                <a:lnTo>
                  <a:pt x="69761" y="344284"/>
                </a:lnTo>
                <a:lnTo>
                  <a:pt x="86118" y="344284"/>
                </a:lnTo>
                <a:lnTo>
                  <a:pt x="91998" y="338099"/>
                </a:lnTo>
                <a:lnTo>
                  <a:pt x="91998" y="195846"/>
                </a:lnTo>
                <a:close/>
              </a:path>
              <a:path w="192405" h="344805">
                <a:moveTo>
                  <a:pt x="126784" y="195846"/>
                </a:moveTo>
                <a:lnTo>
                  <a:pt x="98679" y="195846"/>
                </a:lnTo>
                <a:lnTo>
                  <a:pt x="98679" y="338099"/>
                </a:lnTo>
                <a:lnTo>
                  <a:pt x="104546" y="344284"/>
                </a:lnTo>
                <a:lnTo>
                  <a:pt x="120904" y="344284"/>
                </a:lnTo>
                <a:lnTo>
                  <a:pt x="126784" y="338099"/>
                </a:lnTo>
                <a:lnTo>
                  <a:pt x="126784" y="195846"/>
                </a:lnTo>
                <a:close/>
              </a:path>
              <a:path w="192405" h="344805">
                <a:moveTo>
                  <a:pt x="126949" y="38442"/>
                </a:moveTo>
                <a:lnTo>
                  <a:pt x="64998" y="38442"/>
                </a:lnTo>
                <a:lnTo>
                  <a:pt x="31915" y="195846"/>
                </a:lnTo>
                <a:lnTo>
                  <a:pt x="158750" y="195846"/>
                </a:lnTo>
                <a:lnTo>
                  <a:pt x="126949" y="38442"/>
                </a:lnTo>
                <a:close/>
              </a:path>
              <a:path w="192405" h="344805">
                <a:moveTo>
                  <a:pt x="130175" y="0"/>
                </a:moveTo>
                <a:lnTo>
                  <a:pt x="61772" y="0"/>
                </a:lnTo>
                <a:lnTo>
                  <a:pt x="48723" y="2535"/>
                </a:lnTo>
                <a:lnTo>
                  <a:pt x="37769" y="9513"/>
                </a:lnTo>
                <a:lnTo>
                  <a:pt x="29797" y="19989"/>
                </a:lnTo>
                <a:lnTo>
                  <a:pt x="25692" y="33020"/>
                </a:lnTo>
                <a:lnTo>
                  <a:pt x="0" y="152082"/>
                </a:lnTo>
                <a:lnTo>
                  <a:pt x="4000" y="158788"/>
                </a:lnTo>
                <a:lnTo>
                  <a:pt x="16764" y="161848"/>
                </a:lnTo>
                <a:lnTo>
                  <a:pt x="23126" y="157632"/>
                </a:lnTo>
                <a:lnTo>
                  <a:pt x="48844" y="38442"/>
                </a:lnTo>
                <a:lnTo>
                  <a:pt x="167425" y="38442"/>
                </a:lnTo>
                <a:lnTo>
                  <a:pt x="166255" y="33020"/>
                </a:lnTo>
                <a:lnTo>
                  <a:pt x="162150" y="19989"/>
                </a:lnTo>
                <a:lnTo>
                  <a:pt x="154178" y="9513"/>
                </a:lnTo>
                <a:lnTo>
                  <a:pt x="143224" y="2535"/>
                </a:lnTo>
                <a:lnTo>
                  <a:pt x="130175" y="0"/>
                </a:lnTo>
                <a:close/>
              </a:path>
              <a:path w="192405" h="344805">
                <a:moveTo>
                  <a:pt x="167425" y="38442"/>
                </a:moveTo>
                <a:lnTo>
                  <a:pt x="143103" y="38442"/>
                </a:lnTo>
                <a:lnTo>
                  <a:pt x="168821" y="157632"/>
                </a:lnTo>
                <a:lnTo>
                  <a:pt x="175171" y="161848"/>
                </a:lnTo>
                <a:lnTo>
                  <a:pt x="187947" y="158788"/>
                </a:lnTo>
                <a:lnTo>
                  <a:pt x="191947" y="152082"/>
                </a:lnTo>
                <a:lnTo>
                  <a:pt x="167425" y="38442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50045" y="4511509"/>
            <a:ext cx="53975" cy="56515"/>
          </a:xfrm>
          <a:custGeom>
            <a:avLst/>
            <a:gdLst/>
            <a:ahLst/>
            <a:cxnLst/>
            <a:rect l="l" t="t" r="r" b="b"/>
            <a:pathLst>
              <a:path w="53975" h="56514">
                <a:moveTo>
                  <a:pt x="26771" y="0"/>
                </a:moveTo>
                <a:lnTo>
                  <a:pt x="16352" y="2215"/>
                </a:lnTo>
                <a:lnTo>
                  <a:pt x="7842" y="8259"/>
                </a:lnTo>
                <a:lnTo>
                  <a:pt x="2104" y="17225"/>
                </a:lnTo>
                <a:lnTo>
                  <a:pt x="0" y="28206"/>
                </a:lnTo>
                <a:lnTo>
                  <a:pt x="2104" y="39188"/>
                </a:lnTo>
                <a:lnTo>
                  <a:pt x="7842" y="48153"/>
                </a:lnTo>
                <a:lnTo>
                  <a:pt x="16352" y="54197"/>
                </a:lnTo>
                <a:lnTo>
                  <a:pt x="26771" y="56413"/>
                </a:lnTo>
                <a:lnTo>
                  <a:pt x="37191" y="54197"/>
                </a:lnTo>
                <a:lnTo>
                  <a:pt x="45700" y="48153"/>
                </a:lnTo>
                <a:lnTo>
                  <a:pt x="51438" y="39188"/>
                </a:lnTo>
                <a:lnTo>
                  <a:pt x="53543" y="28206"/>
                </a:lnTo>
                <a:lnTo>
                  <a:pt x="51438" y="17225"/>
                </a:lnTo>
                <a:lnTo>
                  <a:pt x="45700" y="8259"/>
                </a:lnTo>
                <a:lnTo>
                  <a:pt x="37191" y="2215"/>
                </a:lnTo>
                <a:lnTo>
                  <a:pt x="26771" y="0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94851" y="4579492"/>
            <a:ext cx="164465" cy="294640"/>
          </a:xfrm>
          <a:custGeom>
            <a:avLst/>
            <a:gdLst/>
            <a:ahLst/>
            <a:cxnLst/>
            <a:rect l="l" t="t" r="r" b="b"/>
            <a:pathLst>
              <a:path w="164464" h="294639">
                <a:moveTo>
                  <a:pt x="78562" y="167246"/>
                </a:moveTo>
                <a:lnTo>
                  <a:pt x="54571" y="167246"/>
                </a:lnTo>
                <a:lnTo>
                  <a:pt x="54571" y="288734"/>
                </a:lnTo>
                <a:lnTo>
                  <a:pt x="59575" y="294017"/>
                </a:lnTo>
                <a:lnTo>
                  <a:pt x="73545" y="294017"/>
                </a:lnTo>
                <a:lnTo>
                  <a:pt x="78562" y="288734"/>
                </a:lnTo>
                <a:lnTo>
                  <a:pt x="78562" y="167246"/>
                </a:lnTo>
                <a:close/>
              </a:path>
              <a:path w="164464" h="294639">
                <a:moveTo>
                  <a:pt x="108267" y="167246"/>
                </a:moveTo>
                <a:lnTo>
                  <a:pt x="84277" y="167246"/>
                </a:lnTo>
                <a:lnTo>
                  <a:pt x="84277" y="288734"/>
                </a:lnTo>
                <a:lnTo>
                  <a:pt x="89281" y="294017"/>
                </a:lnTo>
                <a:lnTo>
                  <a:pt x="103251" y="294017"/>
                </a:lnTo>
                <a:lnTo>
                  <a:pt x="108267" y="288734"/>
                </a:lnTo>
                <a:lnTo>
                  <a:pt x="108267" y="167246"/>
                </a:lnTo>
                <a:close/>
              </a:path>
              <a:path w="164464" h="294639">
                <a:moveTo>
                  <a:pt x="108419" y="32829"/>
                </a:moveTo>
                <a:lnTo>
                  <a:pt x="55511" y="32829"/>
                </a:lnTo>
                <a:lnTo>
                  <a:pt x="27266" y="167246"/>
                </a:lnTo>
                <a:lnTo>
                  <a:pt x="135572" y="167246"/>
                </a:lnTo>
                <a:lnTo>
                  <a:pt x="108419" y="32829"/>
                </a:lnTo>
                <a:close/>
              </a:path>
              <a:path w="164464" h="294639">
                <a:moveTo>
                  <a:pt x="111175" y="0"/>
                </a:moveTo>
                <a:lnTo>
                  <a:pt x="52755" y="0"/>
                </a:lnTo>
                <a:lnTo>
                  <a:pt x="41615" y="2165"/>
                </a:lnTo>
                <a:lnTo>
                  <a:pt x="32264" y="8124"/>
                </a:lnTo>
                <a:lnTo>
                  <a:pt x="25455" y="17069"/>
                </a:lnTo>
                <a:lnTo>
                  <a:pt x="21945" y="28193"/>
                </a:lnTo>
                <a:lnTo>
                  <a:pt x="0" y="129882"/>
                </a:lnTo>
                <a:lnTo>
                  <a:pt x="3416" y="135597"/>
                </a:lnTo>
                <a:lnTo>
                  <a:pt x="14325" y="138214"/>
                </a:lnTo>
                <a:lnTo>
                  <a:pt x="19748" y="134607"/>
                </a:lnTo>
                <a:lnTo>
                  <a:pt x="41719" y="32829"/>
                </a:lnTo>
                <a:lnTo>
                  <a:pt x="142985" y="32829"/>
                </a:lnTo>
                <a:lnTo>
                  <a:pt x="141986" y="28193"/>
                </a:lnTo>
                <a:lnTo>
                  <a:pt x="138475" y="17069"/>
                </a:lnTo>
                <a:lnTo>
                  <a:pt x="131667" y="8124"/>
                </a:lnTo>
                <a:lnTo>
                  <a:pt x="122315" y="2165"/>
                </a:lnTo>
                <a:lnTo>
                  <a:pt x="111175" y="0"/>
                </a:lnTo>
                <a:close/>
              </a:path>
              <a:path w="164464" h="294639">
                <a:moveTo>
                  <a:pt x="142985" y="32829"/>
                </a:moveTo>
                <a:lnTo>
                  <a:pt x="122212" y="32829"/>
                </a:lnTo>
                <a:lnTo>
                  <a:pt x="144183" y="134607"/>
                </a:lnTo>
                <a:lnTo>
                  <a:pt x="149606" y="138214"/>
                </a:lnTo>
                <a:lnTo>
                  <a:pt x="160515" y="135597"/>
                </a:lnTo>
                <a:lnTo>
                  <a:pt x="163918" y="129882"/>
                </a:lnTo>
                <a:lnTo>
                  <a:pt x="142985" y="3282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9005" y="2889250"/>
            <a:ext cx="1269365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30"/>
              </a:spcBef>
            </a:pPr>
            <a:r>
              <a:rPr sz="1300" b="1" spc="-60" dirty="0">
                <a:solidFill>
                  <a:srgbClr val="006C67"/>
                </a:solidFill>
                <a:latin typeface="Arial"/>
                <a:cs typeface="Arial"/>
              </a:rPr>
              <a:t>PROPOSTA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9005" y="1332992"/>
            <a:ext cx="855344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35"/>
              </a:spcBef>
            </a:pPr>
            <a:r>
              <a:rPr sz="1300" b="1" spc="-10" dirty="0">
                <a:solidFill>
                  <a:srgbClr val="006C67"/>
                </a:solidFill>
                <a:latin typeface="Arial"/>
                <a:cs typeface="Arial"/>
              </a:rPr>
              <a:t>HOJE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81464"/>
              </p:ext>
            </p:extLst>
          </p:nvPr>
        </p:nvGraphicFramePr>
        <p:xfrm>
          <a:off x="732360" y="1758981"/>
          <a:ext cx="6972300" cy="948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9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8450">
                <a:tc gridSpan="2">
                  <a:txBody>
                    <a:bodyPr/>
                    <a:lstStyle/>
                    <a:p>
                      <a:pPr marL="23291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Taxa </a:t>
                      </a:r>
                      <a:r>
                        <a:rPr sz="1400" b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400" b="1" spc="-7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Reposição </a:t>
                      </a:r>
                      <a:r>
                        <a:rPr sz="1400" b="1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400" b="1" spc="-17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Benefício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6350">
                      <a:solidFill>
                        <a:srgbClr val="A5A5A5"/>
                      </a:solidFill>
                      <a:prstDash val="solid"/>
                    </a:lnL>
                    <a:lnR w="6350">
                      <a:solidFill>
                        <a:srgbClr val="A5A5A5"/>
                      </a:solidFill>
                      <a:prstDash val="solid"/>
                    </a:lnR>
                    <a:lnT w="6350">
                      <a:solidFill>
                        <a:srgbClr val="A5A5A5"/>
                      </a:solidFill>
                      <a:prstDash val="solid"/>
                    </a:lnT>
                    <a:lnB w="6350">
                      <a:solidFill>
                        <a:srgbClr val="A5A5A5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5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RPPS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9215" marB="0">
                    <a:lnL w="6350">
                      <a:solidFill>
                        <a:srgbClr val="A5A5A5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5A5A5"/>
                      </a:solidFill>
                      <a:prstDash val="solid"/>
                    </a:lnT>
                    <a:lnB w="6350">
                      <a:solidFill>
                        <a:srgbClr val="A5A5A5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2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até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teto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RGPS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parcela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superar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teto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RGPS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921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5A5A5"/>
                      </a:solidFill>
                      <a:prstDash val="solid"/>
                    </a:lnR>
                    <a:lnT w="6350">
                      <a:solidFill>
                        <a:srgbClr val="A5A5A5"/>
                      </a:solidFill>
                      <a:prstDash val="solid"/>
                    </a:lnT>
                    <a:lnB w="6350">
                      <a:solidFill>
                        <a:srgbClr val="A5A5A5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RGPS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6350">
                      <a:solidFill>
                        <a:srgbClr val="A5A5A5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5A5A5"/>
                      </a:solidFill>
                      <a:prstDash val="solid"/>
                    </a:lnT>
                    <a:lnB w="6350">
                      <a:solidFill>
                        <a:srgbClr val="A5A5A5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2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benefício,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respeitado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teto</a:t>
                      </a:r>
                      <a:r>
                        <a:rPr sz="1400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400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RGPS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5A5A5"/>
                      </a:solidFill>
                      <a:prstDash val="solid"/>
                    </a:lnR>
                    <a:lnT w="6350">
                      <a:solidFill>
                        <a:srgbClr val="A5A5A5"/>
                      </a:solidFill>
                      <a:prstDash val="solid"/>
                    </a:lnT>
                    <a:lnB w="6350">
                      <a:solidFill>
                        <a:srgbClr val="A5A5A5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731229" y="3308870"/>
            <a:ext cx="3496945" cy="425450"/>
          </a:xfrm>
          <a:prstGeom prst="rect">
            <a:avLst/>
          </a:prstGeom>
          <a:solidFill>
            <a:srgbClr val="81B859"/>
          </a:solidFill>
          <a:ln w="5816">
            <a:solidFill>
              <a:srgbClr val="A5A5A5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612140">
              <a:lnSpc>
                <a:spcPct val="100000"/>
              </a:lnSpc>
              <a:spcBef>
                <a:spcPts val="869"/>
              </a:spcBef>
            </a:pPr>
            <a:r>
              <a:rPr sz="1350" b="1" spc="-90" dirty="0">
                <a:solidFill>
                  <a:srgbClr val="FFFFFF"/>
                </a:solidFill>
                <a:latin typeface="Trebuchet MS"/>
                <a:cs typeface="Trebuchet MS"/>
              </a:rPr>
              <a:t>Taxa </a:t>
            </a:r>
            <a:r>
              <a:rPr sz="1350" b="1" spc="-7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Reposição </a:t>
            </a:r>
            <a:r>
              <a:rPr sz="1350" b="1" spc="-4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135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75" dirty="0">
                <a:solidFill>
                  <a:srgbClr val="FFFFFF"/>
                </a:solidFill>
                <a:latin typeface="Trebuchet MS"/>
                <a:cs typeface="Trebuchet MS"/>
              </a:rPr>
              <a:t>Benefício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1229" y="3733800"/>
            <a:ext cx="3496945" cy="1060450"/>
          </a:xfrm>
          <a:prstGeom prst="rect">
            <a:avLst/>
          </a:prstGeom>
          <a:solidFill>
            <a:schemeClr val="bg1"/>
          </a:solidFill>
          <a:ln w="5816">
            <a:solidFill>
              <a:srgbClr val="A5A5A5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2230" marR="136525">
              <a:lnSpc>
                <a:spcPct val="102200"/>
              </a:lnSpc>
              <a:spcBef>
                <a:spcPts val="325"/>
              </a:spcBef>
            </a:pPr>
            <a:r>
              <a:rPr sz="1250" spc="50" dirty="0">
                <a:solidFill>
                  <a:srgbClr val="595959"/>
                </a:solidFill>
                <a:latin typeface="Trebuchet MS"/>
                <a:cs typeface="Trebuchet MS"/>
              </a:rPr>
              <a:t>60% </a:t>
            </a:r>
            <a:r>
              <a:rPr sz="1250" spc="-45" dirty="0">
                <a:solidFill>
                  <a:srgbClr val="595959"/>
                </a:solidFill>
                <a:latin typeface="Trebuchet MS"/>
                <a:cs typeface="Trebuchet MS"/>
              </a:rPr>
              <a:t>(1 dependente) </a:t>
            </a:r>
            <a:r>
              <a:rPr sz="1250" spc="-20" dirty="0">
                <a:solidFill>
                  <a:srgbClr val="595959"/>
                </a:solidFill>
                <a:latin typeface="Trebuchet MS"/>
                <a:cs typeface="Trebuchet MS"/>
              </a:rPr>
              <a:t>+ </a:t>
            </a:r>
            <a:r>
              <a:rPr sz="1250" spc="50" dirty="0">
                <a:solidFill>
                  <a:srgbClr val="595959"/>
                </a:solidFill>
                <a:latin typeface="Trebuchet MS"/>
                <a:cs typeface="Trebuchet MS"/>
              </a:rPr>
              <a:t>10% </a:t>
            </a:r>
            <a:r>
              <a:rPr sz="1250" spc="-25" dirty="0">
                <a:solidFill>
                  <a:srgbClr val="595959"/>
                </a:solidFill>
                <a:latin typeface="Trebuchet MS"/>
                <a:cs typeface="Trebuchet MS"/>
              </a:rPr>
              <a:t>por </a:t>
            </a:r>
            <a:r>
              <a:rPr sz="1250" spc="-40" dirty="0">
                <a:solidFill>
                  <a:srgbClr val="595959"/>
                </a:solidFill>
                <a:latin typeface="Trebuchet MS"/>
                <a:cs typeface="Trebuchet MS"/>
              </a:rPr>
              <a:t>dependente  </a:t>
            </a:r>
            <a:r>
              <a:rPr sz="1250" spc="-55" dirty="0">
                <a:solidFill>
                  <a:srgbClr val="595959"/>
                </a:solidFill>
                <a:latin typeface="Trebuchet MS"/>
                <a:cs typeface="Trebuchet MS"/>
              </a:rPr>
              <a:t>adicional, </a:t>
            </a:r>
            <a:r>
              <a:rPr sz="1250" spc="-40" dirty="0">
                <a:solidFill>
                  <a:srgbClr val="595959"/>
                </a:solidFill>
                <a:latin typeface="Trebuchet MS"/>
                <a:cs typeface="Trebuchet MS"/>
              </a:rPr>
              <a:t>aplicados </a:t>
            </a:r>
            <a:r>
              <a:rPr sz="1250" spc="-30" dirty="0">
                <a:solidFill>
                  <a:srgbClr val="595959"/>
                </a:solidFill>
                <a:latin typeface="Trebuchet MS"/>
                <a:cs typeface="Trebuchet MS"/>
              </a:rPr>
              <a:t>sobre </a:t>
            </a:r>
            <a:r>
              <a:rPr sz="1250" dirty="0">
                <a:solidFill>
                  <a:srgbClr val="595959"/>
                </a:solidFill>
                <a:latin typeface="Trebuchet MS"/>
                <a:cs typeface="Trebuchet MS"/>
              </a:rPr>
              <a:t>o </a:t>
            </a:r>
            <a:r>
              <a:rPr sz="1250" spc="-40" dirty="0">
                <a:solidFill>
                  <a:srgbClr val="595959"/>
                </a:solidFill>
                <a:latin typeface="Trebuchet MS"/>
                <a:cs typeface="Trebuchet MS"/>
              </a:rPr>
              <a:t>valor da  </a:t>
            </a:r>
            <a:r>
              <a:rPr sz="1250" spc="-35" dirty="0">
                <a:solidFill>
                  <a:srgbClr val="595959"/>
                </a:solidFill>
                <a:latin typeface="Trebuchet MS"/>
                <a:cs typeface="Trebuchet MS"/>
              </a:rPr>
              <a:t>aposentadoria</a:t>
            </a:r>
            <a:r>
              <a:rPr sz="125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55" dirty="0">
                <a:solidFill>
                  <a:srgbClr val="595959"/>
                </a:solidFill>
                <a:latin typeface="Trebuchet MS"/>
                <a:cs typeface="Trebuchet MS"/>
              </a:rPr>
              <a:t>ou,</a:t>
            </a:r>
            <a:r>
              <a:rPr sz="125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30" dirty="0">
                <a:solidFill>
                  <a:srgbClr val="595959"/>
                </a:solidFill>
                <a:latin typeface="Trebuchet MS"/>
                <a:cs typeface="Trebuchet MS"/>
              </a:rPr>
              <a:t>em</a:t>
            </a:r>
            <a:r>
              <a:rPr sz="125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35" dirty="0">
                <a:solidFill>
                  <a:srgbClr val="595959"/>
                </a:solidFill>
                <a:latin typeface="Trebuchet MS"/>
                <a:cs typeface="Trebuchet MS"/>
              </a:rPr>
              <a:t>caso</a:t>
            </a:r>
            <a:r>
              <a:rPr sz="125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40" dirty="0">
                <a:solidFill>
                  <a:srgbClr val="595959"/>
                </a:solidFill>
                <a:latin typeface="Trebuchet MS"/>
                <a:cs typeface="Trebuchet MS"/>
              </a:rPr>
              <a:t>de</a:t>
            </a:r>
            <a:r>
              <a:rPr sz="125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35" dirty="0">
                <a:solidFill>
                  <a:srgbClr val="595959"/>
                </a:solidFill>
                <a:latin typeface="Trebuchet MS"/>
                <a:cs typeface="Trebuchet MS"/>
              </a:rPr>
              <a:t>morte</a:t>
            </a:r>
            <a:r>
              <a:rPr sz="125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595959"/>
                </a:solidFill>
                <a:latin typeface="Trebuchet MS"/>
                <a:cs typeface="Trebuchet MS"/>
              </a:rPr>
              <a:t>do</a:t>
            </a:r>
            <a:r>
              <a:rPr sz="125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30" dirty="0">
                <a:solidFill>
                  <a:srgbClr val="595959"/>
                </a:solidFill>
                <a:latin typeface="Trebuchet MS"/>
                <a:cs typeface="Trebuchet MS"/>
              </a:rPr>
              <a:t>segurado  em </a:t>
            </a:r>
            <a:r>
              <a:rPr sz="1250" spc="-55" dirty="0">
                <a:solidFill>
                  <a:srgbClr val="595959"/>
                </a:solidFill>
                <a:latin typeface="Trebuchet MS"/>
                <a:cs typeface="Trebuchet MS"/>
              </a:rPr>
              <a:t>atividade, </a:t>
            </a:r>
            <a:r>
              <a:rPr sz="1250" spc="-20" dirty="0">
                <a:solidFill>
                  <a:srgbClr val="595959"/>
                </a:solidFill>
                <a:latin typeface="Trebuchet MS"/>
                <a:cs typeface="Trebuchet MS"/>
              </a:rPr>
              <a:t>ao </a:t>
            </a:r>
            <a:r>
              <a:rPr sz="1250" spc="-40" dirty="0">
                <a:solidFill>
                  <a:srgbClr val="595959"/>
                </a:solidFill>
                <a:latin typeface="Trebuchet MS"/>
                <a:cs typeface="Trebuchet MS"/>
              </a:rPr>
              <a:t>valor </a:t>
            </a:r>
            <a:r>
              <a:rPr sz="1250" spc="-30" dirty="0">
                <a:solidFill>
                  <a:srgbClr val="595959"/>
                </a:solidFill>
                <a:latin typeface="Trebuchet MS"/>
                <a:cs typeface="Trebuchet MS"/>
              </a:rPr>
              <a:t>que </a:t>
            </a:r>
            <a:r>
              <a:rPr sz="1250" spc="-50" dirty="0">
                <a:solidFill>
                  <a:srgbClr val="595959"/>
                </a:solidFill>
                <a:latin typeface="Trebuchet MS"/>
                <a:cs typeface="Trebuchet MS"/>
              </a:rPr>
              <a:t>receberia </a:t>
            </a:r>
            <a:r>
              <a:rPr sz="1250" spc="-30" dirty="0">
                <a:solidFill>
                  <a:srgbClr val="595959"/>
                </a:solidFill>
                <a:latin typeface="Trebuchet MS"/>
                <a:cs typeface="Trebuchet MS"/>
              </a:rPr>
              <a:t>em  </a:t>
            </a:r>
            <a:r>
              <a:rPr sz="1250" spc="-35" dirty="0">
                <a:solidFill>
                  <a:srgbClr val="595959"/>
                </a:solidFill>
                <a:latin typeface="Trebuchet MS"/>
                <a:cs typeface="Trebuchet MS"/>
              </a:rPr>
              <a:t>aposentadoria </a:t>
            </a:r>
            <a:r>
              <a:rPr sz="1250" spc="-25" dirty="0">
                <a:solidFill>
                  <a:srgbClr val="595959"/>
                </a:solidFill>
                <a:latin typeface="Trebuchet MS"/>
                <a:cs typeface="Trebuchet MS"/>
              </a:rPr>
              <a:t>por </a:t>
            </a:r>
            <a:r>
              <a:rPr sz="1250" spc="-50" dirty="0">
                <a:solidFill>
                  <a:srgbClr val="595959"/>
                </a:solidFill>
                <a:latin typeface="Trebuchet MS"/>
                <a:cs typeface="Trebuchet MS"/>
              </a:rPr>
              <a:t>incapacidade</a:t>
            </a:r>
            <a:r>
              <a:rPr sz="1250" spc="-21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spc="-40" dirty="0">
                <a:solidFill>
                  <a:srgbClr val="595959"/>
                </a:solidFill>
                <a:latin typeface="Trebuchet MS"/>
                <a:cs typeface="Trebuchet MS"/>
              </a:rPr>
              <a:t>permanente</a:t>
            </a:r>
            <a:endParaRPr sz="125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19775" y="3602444"/>
            <a:ext cx="1080770" cy="93345"/>
          </a:xfrm>
          <a:custGeom>
            <a:avLst/>
            <a:gdLst/>
            <a:ahLst/>
            <a:cxnLst/>
            <a:rect l="l" t="t" r="r" b="b"/>
            <a:pathLst>
              <a:path w="1080770" h="93345">
                <a:moveTo>
                  <a:pt x="1080744" y="0"/>
                </a:moveTo>
                <a:lnTo>
                  <a:pt x="0" y="0"/>
                </a:lnTo>
                <a:lnTo>
                  <a:pt x="0" y="92976"/>
                </a:lnTo>
                <a:lnTo>
                  <a:pt x="1080744" y="92976"/>
                </a:lnTo>
                <a:lnTo>
                  <a:pt x="1080744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19775" y="3834866"/>
            <a:ext cx="1266825" cy="93345"/>
          </a:xfrm>
          <a:custGeom>
            <a:avLst/>
            <a:gdLst/>
            <a:ahLst/>
            <a:cxnLst/>
            <a:rect l="l" t="t" r="r" b="b"/>
            <a:pathLst>
              <a:path w="1266825" h="93345">
                <a:moveTo>
                  <a:pt x="1266672" y="0"/>
                </a:moveTo>
                <a:lnTo>
                  <a:pt x="0" y="0"/>
                </a:lnTo>
                <a:lnTo>
                  <a:pt x="0" y="92976"/>
                </a:lnTo>
                <a:lnTo>
                  <a:pt x="1266672" y="92976"/>
                </a:lnTo>
                <a:lnTo>
                  <a:pt x="1266672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19775" y="4067289"/>
            <a:ext cx="1441450" cy="104775"/>
          </a:xfrm>
          <a:custGeom>
            <a:avLst/>
            <a:gdLst/>
            <a:ahLst/>
            <a:cxnLst/>
            <a:rect l="l" t="t" r="r" b="b"/>
            <a:pathLst>
              <a:path w="1441450" h="104775">
                <a:moveTo>
                  <a:pt x="1440980" y="0"/>
                </a:moveTo>
                <a:lnTo>
                  <a:pt x="0" y="0"/>
                </a:lnTo>
                <a:lnTo>
                  <a:pt x="0" y="104584"/>
                </a:lnTo>
                <a:lnTo>
                  <a:pt x="1440980" y="104584"/>
                </a:lnTo>
                <a:lnTo>
                  <a:pt x="1440980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19775" y="4311332"/>
            <a:ext cx="1627505" cy="93345"/>
          </a:xfrm>
          <a:custGeom>
            <a:avLst/>
            <a:gdLst/>
            <a:ahLst/>
            <a:cxnLst/>
            <a:rect l="l" t="t" r="r" b="b"/>
            <a:pathLst>
              <a:path w="1627504" h="93345">
                <a:moveTo>
                  <a:pt x="1626908" y="0"/>
                </a:moveTo>
                <a:lnTo>
                  <a:pt x="0" y="0"/>
                </a:lnTo>
                <a:lnTo>
                  <a:pt x="0" y="92963"/>
                </a:lnTo>
                <a:lnTo>
                  <a:pt x="1626908" y="92963"/>
                </a:lnTo>
                <a:lnTo>
                  <a:pt x="1626908" y="0"/>
                </a:lnTo>
                <a:close/>
              </a:path>
            </a:pathLst>
          </a:custGeom>
          <a:solidFill>
            <a:srgbClr val="81B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19775" y="4311320"/>
            <a:ext cx="1627505" cy="93345"/>
          </a:xfrm>
          <a:custGeom>
            <a:avLst/>
            <a:gdLst/>
            <a:ahLst/>
            <a:cxnLst/>
            <a:rect l="l" t="t" r="r" b="b"/>
            <a:pathLst>
              <a:path w="1627504" h="93345">
                <a:moveTo>
                  <a:pt x="1626920" y="92964"/>
                </a:moveTo>
                <a:lnTo>
                  <a:pt x="0" y="92964"/>
                </a:lnTo>
                <a:lnTo>
                  <a:pt x="0" y="0"/>
                </a:lnTo>
                <a:lnTo>
                  <a:pt x="1626920" y="0"/>
                </a:lnTo>
                <a:lnTo>
                  <a:pt x="1626920" y="92964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19775" y="4067289"/>
            <a:ext cx="1441450" cy="104775"/>
          </a:xfrm>
          <a:custGeom>
            <a:avLst/>
            <a:gdLst/>
            <a:ahLst/>
            <a:cxnLst/>
            <a:rect l="l" t="t" r="r" b="b"/>
            <a:pathLst>
              <a:path w="1441450" h="104775">
                <a:moveTo>
                  <a:pt x="1440980" y="104584"/>
                </a:moveTo>
                <a:lnTo>
                  <a:pt x="0" y="104584"/>
                </a:lnTo>
                <a:lnTo>
                  <a:pt x="0" y="0"/>
                </a:lnTo>
                <a:lnTo>
                  <a:pt x="1440980" y="0"/>
                </a:lnTo>
                <a:lnTo>
                  <a:pt x="1440980" y="104584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19775" y="3834866"/>
            <a:ext cx="1266825" cy="93345"/>
          </a:xfrm>
          <a:custGeom>
            <a:avLst/>
            <a:gdLst/>
            <a:ahLst/>
            <a:cxnLst/>
            <a:rect l="l" t="t" r="r" b="b"/>
            <a:pathLst>
              <a:path w="1266825" h="93345">
                <a:moveTo>
                  <a:pt x="1266672" y="92964"/>
                </a:moveTo>
                <a:lnTo>
                  <a:pt x="0" y="92964"/>
                </a:lnTo>
                <a:lnTo>
                  <a:pt x="0" y="0"/>
                </a:lnTo>
                <a:lnTo>
                  <a:pt x="1266672" y="0"/>
                </a:lnTo>
                <a:lnTo>
                  <a:pt x="1266672" y="92964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19775" y="3602456"/>
            <a:ext cx="1080770" cy="93345"/>
          </a:xfrm>
          <a:custGeom>
            <a:avLst/>
            <a:gdLst/>
            <a:ahLst/>
            <a:cxnLst/>
            <a:rect l="l" t="t" r="r" b="b"/>
            <a:pathLst>
              <a:path w="1080770" h="93345">
                <a:moveTo>
                  <a:pt x="1080731" y="92963"/>
                </a:moveTo>
                <a:lnTo>
                  <a:pt x="0" y="92963"/>
                </a:lnTo>
                <a:lnTo>
                  <a:pt x="0" y="0"/>
                </a:lnTo>
                <a:lnTo>
                  <a:pt x="1080731" y="0"/>
                </a:lnTo>
                <a:lnTo>
                  <a:pt x="1080731" y="92963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6695" y="4311332"/>
            <a:ext cx="174625" cy="93345"/>
          </a:xfrm>
          <a:custGeom>
            <a:avLst/>
            <a:gdLst/>
            <a:ahLst/>
            <a:cxnLst/>
            <a:rect l="l" t="t" r="r" b="b"/>
            <a:pathLst>
              <a:path w="174625" h="93345">
                <a:moveTo>
                  <a:pt x="174307" y="92963"/>
                </a:moveTo>
                <a:lnTo>
                  <a:pt x="0" y="92963"/>
                </a:lnTo>
                <a:lnTo>
                  <a:pt x="0" y="0"/>
                </a:lnTo>
                <a:lnTo>
                  <a:pt x="174307" y="0"/>
                </a:lnTo>
                <a:lnTo>
                  <a:pt x="174307" y="92963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60755" y="4067289"/>
            <a:ext cx="360680" cy="104775"/>
          </a:xfrm>
          <a:custGeom>
            <a:avLst/>
            <a:gdLst/>
            <a:ahLst/>
            <a:cxnLst/>
            <a:rect l="l" t="t" r="r" b="b"/>
            <a:pathLst>
              <a:path w="360679" h="104775">
                <a:moveTo>
                  <a:pt x="360248" y="104584"/>
                </a:moveTo>
                <a:lnTo>
                  <a:pt x="0" y="104584"/>
                </a:lnTo>
                <a:lnTo>
                  <a:pt x="0" y="0"/>
                </a:lnTo>
                <a:lnTo>
                  <a:pt x="360248" y="0"/>
                </a:lnTo>
                <a:lnTo>
                  <a:pt x="360248" y="104584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86447" y="3834879"/>
            <a:ext cx="534670" cy="93345"/>
          </a:xfrm>
          <a:custGeom>
            <a:avLst/>
            <a:gdLst/>
            <a:ahLst/>
            <a:cxnLst/>
            <a:rect l="l" t="t" r="r" b="b"/>
            <a:pathLst>
              <a:path w="534670" h="93345">
                <a:moveTo>
                  <a:pt x="534555" y="92964"/>
                </a:moveTo>
                <a:lnTo>
                  <a:pt x="0" y="92964"/>
                </a:lnTo>
                <a:lnTo>
                  <a:pt x="0" y="0"/>
                </a:lnTo>
                <a:lnTo>
                  <a:pt x="534555" y="0"/>
                </a:lnTo>
                <a:lnTo>
                  <a:pt x="534555" y="92964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00507" y="3602456"/>
            <a:ext cx="720725" cy="93345"/>
          </a:xfrm>
          <a:custGeom>
            <a:avLst/>
            <a:gdLst/>
            <a:ahLst/>
            <a:cxnLst/>
            <a:rect l="l" t="t" r="r" b="b"/>
            <a:pathLst>
              <a:path w="720725" h="93345">
                <a:moveTo>
                  <a:pt x="720496" y="92964"/>
                </a:moveTo>
                <a:lnTo>
                  <a:pt x="0" y="92964"/>
                </a:lnTo>
                <a:lnTo>
                  <a:pt x="0" y="0"/>
                </a:lnTo>
                <a:lnTo>
                  <a:pt x="720496" y="0"/>
                </a:lnTo>
                <a:lnTo>
                  <a:pt x="720496" y="92964"/>
                </a:lnTo>
                <a:close/>
              </a:path>
            </a:pathLst>
          </a:custGeom>
          <a:ln w="11620">
            <a:solidFill>
              <a:srgbClr val="81B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13965" y="4537932"/>
            <a:ext cx="1812925" cy="106376"/>
          </a:xfrm>
          <a:prstGeom prst="rect">
            <a:avLst/>
          </a:prstGeom>
          <a:solidFill>
            <a:srgbClr val="81B859"/>
          </a:solidFill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ts val="825"/>
              </a:lnSpc>
            </a:pPr>
            <a:r>
              <a:rPr sz="1000" b="1" spc="-80" dirty="0">
                <a:latin typeface="Trebuchet MS"/>
                <a:cs typeface="Trebuchet MS"/>
              </a:rPr>
              <a:t>100</a:t>
            </a:r>
            <a:r>
              <a:rPr lang="pt-BR" sz="1000" b="1" spc="-80" dirty="0">
                <a:latin typeface="Trebuchet MS"/>
                <a:cs typeface="Trebuchet MS"/>
              </a:rPr>
              <a:t>%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59770" y="4266990"/>
            <a:ext cx="28692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80" dirty="0">
                <a:latin typeface="Trebuchet MS"/>
                <a:cs typeface="Trebuchet MS"/>
              </a:rPr>
              <a:t>90</a:t>
            </a:r>
            <a:r>
              <a:rPr lang="pt-BR" sz="1000" b="1" spc="-80" dirty="0">
                <a:latin typeface="Trebuchet MS"/>
                <a:cs typeface="Trebuchet MS"/>
              </a:rPr>
              <a:t>%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53325" y="4029739"/>
            <a:ext cx="30743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80" dirty="0">
                <a:latin typeface="Trebuchet MS"/>
                <a:cs typeface="Trebuchet MS"/>
              </a:rPr>
              <a:t>80</a:t>
            </a:r>
            <a:r>
              <a:rPr lang="pt-BR" sz="1000" b="1" spc="-80" dirty="0">
                <a:latin typeface="Trebuchet MS"/>
                <a:cs typeface="Trebuchet MS"/>
              </a:rPr>
              <a:t>%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70146" y="3792488"/>
            <a:ext cx="24002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80" dirty="0">
                <a:latin typeface="Trebuchet MS"/>
                <a:cs typeface="Trebuchet MS"/>
              </a:rPr>
              <a:t>70</a:t>
            </a:r>
            <a:r>
              <a:rPr lang="pt-BR" sz="1000" b="1" spc="-80" dirty="0">
                <a:latin typeface="Trebuchet MS"/>
                <a:cs typeface="Trebuchet MS"/>
              </a:rPr>
              <a:t>%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98599" y="3555237"/>
            <a:ext cx="24002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80" dirty="0">
                <a:latin typeface="Trebuchet MS"/>
                <a:cs typeface="Trebuchet MS"/>
              </a:rPr>
              <a:t>60</a:t>
            </a:r>
            <a:r>
              <a:rPr lang="pt-BR" sz="1000" b="1" spc="-80" dirty="0">
                <a:latin typeface="Trebuchet MS"/>
                <a:cs typeface="Trebuchet MS"/>
              </a:rPr>
              <a:t>%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19600" y="3492541"/>
            <a:ext cx="1361440" cy="119628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459"/>
              </a:spcBef>
            </a:pPr>
            <a:r>
              <a:rPr sz="1250" b="1" spc="-8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1250" b="1" spc="-1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b="1" spc="-60" dirty="0">
                <a:solidFill>
                  <a:srgbClr val="595959"/>
                </a:solidFill>
                <a:latin typeface="Trebuchet MS"/>
                <a:cs typeface="Trebuchet MS"/>
              </a:rPr>
              <a:t>dependente</a:t>
            </a:r>
            <a:endParaRPr sz="1250" dirty="0">
              <a:latin typeface="Trebuchet MS"/>
              <a:cs typeface="Trebuchet MS"/>
            </a:endParaRPr>
          </a:p>
          <a:p>
            <a:pPr marL="12700" algn="r">
              <a:lnSpc>
                <a:spcPct val="100000"/>
              </a:lnSpc>
              <a:spcBef>
                <a:spcPts val="370"/>
              </a:spcBef>
              <a:tabLst>
                <a:tab pos="459740" algn="l"/>
              </a:tabLst>
            </a:pPr>
            <a:r>
              <a:rPr lang="pt-BR" sz="1250" b="1" spc="-55" dirty="0">
                <a:solidFill>
                  <a:srgbClr val="595959"/>
                </a:solidFill>
                <a:latin typeface="Trebuchet MS"/>
                <a:cs typeface="Trebuchet MS"/>
              </a:rPr>
              <a:t> 2 </a:t>
            </a:r>
            <a:r>
              <a:rPr sz="1250" b="1" spc="-55" dirty="0" err="1">
                <a:solidFill>
                  <a:srgbClr val="595959"/>
                </a:solidFill>
                <a:latin typeface="Trebuchet MS"/>
                <a:cs typeface="Trebuchet MS"/>
              </a:rPr>
              <a:t>dependentes</a:t>
            </a:r>
            <a:endParaRPr lang="pt-BR" sz="1250" dirty="0">
              <a:latin typeface="Trebuchet MS"/>
              <a:cs typeface="Trebuchet MS"/>
            </a:endParaRPr>
          </a:p>
          <a:p>
            <a:pPr marL="12700" algn="r">
              <a:lnSpc>
                <a:spcPct val="100000"/>
              </a:lnSpc>
              <a:spcBef>
                <a:spcPts val="370"/>
              </a:spcBef>
              <a:tabLst>
                <a:tab pos="459740" algn="l"/>
              </a:tabLst>
            </a:pPr>
            <a:r>
              <a:rPr lang="pt-BR" sz="1250" b="1" spc="-55" dirty="0">
                <a:solidFill>
                  <a:srgbClr val="595959"/>
                </a:solidFill>
                <a:latin typeface="Trebuchet MS"/>
                <a:cs typeface="Trebuchet MS"/>
              </a:rPr>
              <a:t>3 </a:t>
            </a:r>
            <a:r>
              <a:rPr sz="1250" b="1" spc="-55" dirty="0" err="1">
                <a:solidFill>
                  <a:srgbClr val="595959"/>
                </a:solidFill>
                <a:latin typeface="Trebuchet MS"/>
                <a:cs typeface="Trebuchet MS"/>
              </a:rPr>
              <a:t>dependentes</a:t>
            </a:r>
            <a:endParaRPr sz="1250" dirty="0">
              <a:latin typeface="Trebuchet MS"/>
              <a:cs typeface="Trebuchet MS"/>
            </a:endParaRPr>
          </a:p>
          <a:p>
            <a:pPr marL="12700" marR="5080" algn="r">
              <a:lnSpc>
                <a:spcPct val="124500"/>
              </a:lnSpc>
              <a:tabLst>
                <a:tab pos="459740" algn="l"/>
              </a:tabLst>
            </a:pPr>
            <a:r>
              <a:rPr lang="pt-BR" sz="1250" b="1" spc="-60" dirty="0">
                <a:solidFill>
                  <a:srgbClr val="595959"/>
                </a:solidFill>
                <a:latin typeface="Trebuchet MS"/>
                <a:cs typeface="Trebuchet MS"/>
              </a:rPr>
              <a:t>4 </a:t>
            </a:r>
            <a:r>
              <a:rPr sz="1250" b="1" spc="-60" dirty="0" err="1">
                <a:solidFill>
                  <a:srgbClr val="595959"/>
                </a:solidFill>
                <a:latin typeface="Trebuchet MS"/>
                <a:cs typeface="Trebuchet MS"/>
              </a:rPr>
              <a:t>depe</a:t>
            </a:r>
            <a:r>
              <a:rPr sz="1250" b="1" spc="-55" dirty="0" err="1">
                <a:solidFill>
                  <a:srgbClr val="595959"/>
                </a:solidFill>
                <a:latin typeface="Trebuchet MS"/>
                <a:cs typeface="Trebuchet MS"/>
              </a:rPr>
              <a:t>nde</a:t>
            </a:r>
            <a:r>
              <a:rPr sz="1250" b="1" spc="-60" dirty="0" err="1">
                <a:solidFill>
                  <a:srgbClr val="595959"/>
                </a:solidFill>
                <a:latin typeface="Trebuchet MS"/>
                <a:cs typeface="Trebuchet MS"/>
              </a:rPr>
              <a:t>nte</a:t>
            </a:r>
            <a:r>
              <a:rPr sz="1250" b="1" spc="-25" dirty="0" err="1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endParaRPr lang="pt-BR" sz="1250" b="1" spc="-25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12700" marR="5080" algn="r">
              <a:lnSpc>
                <a:spcPct val="124500"/>
              </a:lnSpc>
              <a:tabLst>
                <a:tab pos="459740" algn="l"/>
              </a:tabLst>
            </a:pPr>
            <a:r>
              <a:rPr sz="1250" b="1" spc="-85" dirty="0">
                <a:solidFill>
                  <a:srgbClr val="595959"/>
                </a:solidFill>
                <a:latin typeface="Trebuchet MS"/>
                <a:cs typeface="Trebuchet MS"/>
              </a:rPr>
              <a:t>5 </a:t>
            </a:r>
            <a:r>
              <a:rPr sz="1250" b="1" spc="-35" dirty="0">
                <a:solidFill>
                  <a:srgbClr val="595959"/>
                </a:solidFill>
                <a:latin typeface="Trebuchet MS"/>
                <a:cs typeface="Trebuchet MS"/>
              </a:rPr>
              <a:t>ou </a:t>
            </a:r>
            <a:r>
              <a:rPr sz="1250" b="1" spc="-95" dirty="0">
                <a:solidFill>
                  <a:srgbClr val="595959"/>
                </a:solidFill>
                <a:latin typeface="Trebuchet MS"/>
                <a:cs typeface="Trebuchet MS"/>
              </a:rPr>
              <a:t>+</a:t>
            </a:r>
            <a:r>
              <a:rPr sz="1250" b="1" spc="-2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50" b="1" spc="-55" dirty="0">
                <a:solidFill>
                  <a:srgbClr val="595959"/>
                </a:solidFill>
                <a:latin typeface="Trebuchet MS"/>
                <a:cs typeface="Trebuchet MS"/>
              </a:rPr>
              <a:t>dependentes</a:t>
            </a:r>
            <a:endParaRPr sz="1250" dirty="0">
              <a:latin typeface="Trebuchet MS"/>
              <a:cs typeface="Trebuchet MS"/>
            </a:endParaRPr>
          </a:p>
        </p:txBody>
      </p:sp>
      <p:sp>
        <p:nvSpPr>
          <p:cNvPr id="55" name="object 30">
            <a:extLst>
              <a:ext uri="{FF2B5EF4-FFF2-40B4-BE49-F238E27FC236}">
                <a16:creationId xmlns="" xmlns:a16="http://schemas.microsoft.com/office/drawing/2014/main" id="{F8B2A023-828F-FD43-8189-ACAA56614417}"/>
              </a:ext>
            </a:extLst>
          </p:cNvPr>
          <p:cNvSpPr/>
          <p:nvPr/>
        </p:nvSpPr>
        <p:spPr>
          <a:xfrm>
            <a:off x="457199" y="279006"/>
            <a:ext cx="6543308" cy="705243"/>
          </a:xfrm>
          <a:custGeom>
            <a:avLst/>
            <a:gdLst/>
            <a:ahLst/>
            <a:cxnLst/>
            <a:rect l="l" t="t" r="r" b="b"/>
            <a:pathLst>
              <a:path w="7391400" h="981075">
                <a:moveTo>
                  <a:pt x="0" y="980998"/>
                </a:moveTo>
                <a:lnTo>
                  <a:pt x="7390803" y="980998"/>
                </a:lnTo>
                <a:lnTo>
                  <a:pt x="7390803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5A4D0134-62C7-144B-84C6-DF80E85B3370}"/>
              </a:ext>
            </a:extLst>
          </p:cNvPr>
          <p:cNvSpPr/>
          <p:nvPr/>
        </p:nvSpPr>
        <p:spPr>
          <a:xfrm>
            <a:off x="685800" y="374650"/>
            <a:ext cx="6184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Raleway"/>
              </a:rPr>
              <a:t>Pensão por morte (RGPS e RPPS União)</a:t>
            </a:r>
            <a:endParaRPr lang="pt-BR" sz="2400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C6EB8F00-C0AE-B045-B0EE-234C2B96CCCF}"/>
              </a:ext>
            </a:extLst>
          </p:cNvPr>
          <p:cNvSpPr txBox="1"/>
          <p:nvPr/>
        </p:nvSpPr>
        <p:spPr>
          <a:xfrm>
            <a:off x="457200" y="4870450"/>
            <a:ext cx="8153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Dependente inválido ou com deficiência:</a:t>
            </a:r>
          </a:p>
          <a:p>
            <a:r>
              <a:rPr lang="pt-BR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•RGPS: 100% até o teto</a:t>
            </a:r>
          </a:p>
          <a:p>
            <a:r>
              <a:rPr lang="pt-BR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•RPPS: 100% até teto do RGPS, mais 60% + 10% por dependente adicional do que exceder o teto.  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BR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Observações: </a:t>
            </a:r>
          </a:p>
          <a:p>
            <a:r>
              <a:rPr lang="pt-BR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•RPPS: Servidor ingressou antes da criação da previdência complementar ou que não fez opção  pelo regime: a pensão será calculada sem limitação ao teto do RGPS.</a:t>
            </a:r>
          </a:p>
          <a:p>
            <a:r>
              <a:rPr lang="pt-BR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•RPPS: Morte de policial ou agente penitenciário/socioeducativo por agressão sofrida no exercício ou em razão da função: pensão será igual a remuneração do cargo  e vitalícia para o cônjuge/companheiro.</a:t>
            </a:r>
          </a:p>
          <a:p>
            <a:r>
              <a:rPr lang="pt-BR" sz="9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•RPPS e RGPS: Pensões já concedidas terão seus valores mantidos.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30" y="237761"/>
            <a:ext cx="5140960" cy="710548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Regras de transição: Exemplos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1812848"/>
            <a:ext cx="8969943" cy="33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30" y="237761"/>
            <a:ext cx="5140960" cy="710548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Regras de transição: Exemplos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0" y="1694051"/>
            <a:ext cx="9050471" cy="34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30" y="237761"/>
            <a:ext cx="5140960" cy="710548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Regras de transição: Exemplos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720" y="1728926"/>
            <a:ext cx="8801880" cy="34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30" y="237761"/>
            <a:ext cx="5140960" cy="710548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Regras de transição: Exemplos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910" y="1664831"/>
            <a:ext cx="8906333" cy="35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30" y="237761"/>
            <a:ext cx="5140960" cy="710548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Regras de transição: Exemplos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615" y="1644421"/>
            <a:ext cx="8718769" cy="35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514096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62000" y="405730"/>
            <a:ext cx="45789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400" kern="1200" dirty="0" smtClean="0">
                <a:solidFill>
                  <a:schemeClr val="bg1"/>
                </a:solidFill>
                <a:latin typeface="Raleway"/>
              </a:rPr>
              <a:t>Alterações na CCJC do Senado</a:t>
            </a:r>
            <a:endParaRPr sz="2400" kern="1200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5105" y="1312913"/>
            <a:ext cx="8486902" cy="537326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lang="pt-BR" sz="2000" b="1" spc="-30" dirty="0" smtClean="0">
                <a:solidFill>
                  <a:srgbClr val="575756"/>
                </a:solidFill>
                <a:latin typeface="Arial"/>
                <a:cs typeface="Arial"/>
              </a:rPr>
              <a:t>Emendas supressivas</a:t>
            </a:r>
            <a:r>
              <a:rPr sz="2000" b="1" spc="-40" dirty="0" smtClean="0">
                <a:solidFill>
                  <a:srgbClr val="575756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80" dirty="0" smtClean="0">
                <a:solidFill>
                  <a:srgbClr val="575756"/>
                </a:solidFill>
                <a:latin typeface="Arial"/>
                <a:cs typeface="Arial"/>
              </a:rPr>
              <a:t>Limite de ¼ do salário mínimo e vulnerabilidade social no BPC</a:t>
            </a:r>
            <a:r>
              <a:rPr sz="2000" spc="15" dirty="0" smtClean="0">
                <a:solidFill>
                  <a:srgbClr val="575756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5" dirty="0" smtClean="0">
                <a:solidFill>
                  <a:srgbClr val="575756"/>
                </a:solidFill>
                <a:latin typeface="Arial"/>
                <a:cs typeface="Arial"/>
              </a:rPr>
              <a:t>Elevação dos pontos </a:t>
            </a:r>
            <a:r>
              <a:rPr lang="pt-BR" sz="2000" spc="5" dirty="0" smtClean="0">
                <a:solidFill>
                  <a:srgbClr val="575756"/>
                </a:solidFill>
                <a:latin typeface="Arial"/>
                <a:cs typeface="Arial"/>
              </a:rPr>
              <a:t>na regra de transição da aposentadoria especial por exposição a agentes nocivos.</a:t>
            </a:r>
            <a:endParaRPr sz="2000" dirty="0">
              <a:latin typeface="Arial"/>
              <a:cs typeface="Arial"/>
            </a:endParaRP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-10" dirty="0" smtClean="0">
                <a:solidFill>
                  <a:srgbClr val="575756"/>
                </a:solidFill>
                <a:latin typeface="Arial"/>
                <a:cs typeface="Arial"/>
              </a:rPr>
              <a:t>Possibilidade de pensão inferior ao salário mínimo para dependentes com renda formal, no RGPS</a:t>
            </a:r>
            <a:r>
              <a:rPr sz="2000" spc="10" dirty="0" smtClean="0">
                <a:solidFill>
                  <a:srgbClr val="575756"/>
                </a:solidFill>
                <a:latin typeface="Arial"/>
                <a:cs typeface="Arial"/>
              </a:rPr>
              <a:t>.</a:t>
            </a:r>
            <a:endParaRPr lang="pt-BR" sz="2000" spc="10" dirty="0" smtClean="0">
              <a:solidFill>
                <a:srgbClr val="575756"/>
              </a:solidFill>
              <a:latin typeface="Arial"/>
              <a:cs typeface="Arial"/>
            </a:endParaRP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10" dirty="0" smtClean="0">
                <a:solidFill>
                  <a:srgbClr val="575756"/>
                </a:solidFill>
                <a:latin typeface="Arial"/>
                <a:cs typeface="Arial"/>
              </a:rPr>
              <a:t>Contribuição e limite do valor das reparações mensais a anistiados.</a:t>
            </a: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10" dirty="0" smtClean="0">
                <a:solidFill>
                  <a:srgbClr val="575756"/>
                </a:solidFill>
                <a:latin typeface="Arial"/>
                <a:cs typeface="Arial"/>
              </a:rPr>
              <a:t>Limitação da contribuição extraordinária aos servidores da União.</a:t>
            </a: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10" dirty="0" smtClean="0">
                <a:solidFill>
                  <a:srgbClr val="575756"/>
                </a:solidFill>
                <a:latin typeface="Arial"/>
                <a:cs typeface="Arial"/>
              </a:rPr>
              <a:t>Revogação do § 18 do art</a:t>
            </a:r>
            <a:r>
              <a:rPr lang="pt-BR" sz="2000" spc="10" dirty="0" smtClean="0">
                <a:solidFill>
                  <a:srgbClr val="575756"/>
                </a:solidFill>
                <a:latin typeface="Arial"/>
                <a:cs typeface="Arial"/>
              </a:rPr>
              <a:t>.40 (contribuição dos aposentados e pensionistas).</a:t>
            </a:r>
            <a:endParaRPr lang="pt-BR" sz="1650" dirty="0" smtClean="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lang="pt-BR" sz="2000" b="1" spc="-30" dirty="0">
                <a:solidFill>
                  <a:srgbClr val="575756"/>
                </a:solidFill>
                <a:latin typeface="Arial"/>
                <a:cs typeface="Arial"/>
              </a:rPr>
              <a:t>Emendas </a:t>
            </a:r>
            <a:r>
              <a:rPr lang="pt-BR" sz="2000" b="1" spc="-30" dirty="0" smtClean="0">
                <a:solidFill>
                  <a:srgbClr val="575756"/>
                </a:solidFill>
                <a:latin typeface="Arial"/>
                <a:cs typeface="Arial"/>
              </a:rPr>
              <a:t>de redação</a:t>
            </a:r>
            <a:r>
              <a:rPr lang="pt-BR" sz="2000" b="1" spc="-40" dirty="0" smtClean="0">
                <a:solidFill>
                  <a:srgbClr val="575756"/>
                </a:solidFill>
                <a:latin typeface="Arial"/>
                <a:cs typeface="Arial"/>
              </a:rPr>
              <a:t>:</a:t>
            </a:r>
            <a:endParaRPr lang="pt-BR" sz="2000" dirty="0">
              <a:latin typeface="Arial"/>
              <a:cs typeface="Arial"/>
            </a:endParaRP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80" dirty="0" smtClean="0">
                <a:solidFill>
                  <a:srgbClr val="575756"/>
                </a:solidFill>
                <a:latin typeface="Arial"/>
                <a:cs typeface="Arial"/>
              </a:rPr>
              <a:t>Referência aos informais entre trabalhadores de baixa renda</a:t>
            </a:r>
            <a:r>
              <a:rPr lang="pt-BR" sz="2000" spc="15" dirty="0" smtClean="0">
                <a:solidFill>
                  <a:srgbClr val="575756"/>
                </a:solidFill>
                <a:latin typeface="Arial"/>
                <a:cs typeface="Arial"/>
              </a:rPr>
              <a:t>.</a:t>
            </a:r>
            <a:endParaRPr lang="pt-BR" sz="2000" dirty="0">
              <a:latin typeface="Arial"/>
              <a:cs typeface="Arial"/>
            </a:endParaRP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5" dirty="0" smtClean="0">
                <a:solidFill>
                  <a:srgbClr val="575756"/>
                </a:solidFill>
                <a:latin typeface="Arial"/>
                <a:cs typeface="Arial"/>
              </a:rPr>
              <a:t>Referência a antigos parlamentares entre segurados dos regimes especiais de parlamentares.</a:t>
            </a:r>
          </a:p>
          <a:p>
            <a:pPr marL="298450" lvl="0" indent="-285750" algn="just">
              <a:spcBef>
                <a:spcPts val="600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lang="pt-BR" sz="2000" b="1" spc="-30" dirty="0" smtClean="0">
                <a:solidFill>
                  <a:srgbClr val="575756"/>
                </a:solidFill>
                <a:latin typeface="Arial"/>
                <a:cs typeface="Arial"/>
              </a:rPr>
              <a:t>Riscos em plenário...</a:t>
            </a:r>
            <a:endParaRPr lang="pt-BR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42913" lvl="1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1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30" y="237761"/>
            <a:ext cx="5140960" cy="710548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Regras de transição: Exemplos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384" y="1746250"/>
            <a:ext cx="8332117" cy="33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12475" y="3907777"/>
            <a:ext cx="6983095" cy="195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marR="144145" indent="-110489">
              <a:lnSpc>
                <a:spcPct val="1218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Não </a:t>
            </a:r>
            <a:r>
              <a:rPr sz="1300" spc="40" dirty="0">
                <a:solidFill>
                  <a:srgbClr val="3C3C3B"/>
                </a:solidFill>
                <a:latin typeface="Arial"/>
                <a:cs typeface="Arial"/>
              </a:rPr>
              <a:t>pode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acumular: </a:t>
            </a:r>
            <a:r>
              <a:rPr sz="1300" spc="-5" dirty="0">
                <a:solidFill>
                  <a:srgbClr val="3C3C3B"/>
                </a:solidFill>
                <a:latin typeface="Arial"/>
                <a:cs typeface="Arial"/>
              </a:rPr>
              <a:t>mais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300" spc="30" dirty="0">
                <a:solidFill>
                  <a:srgbClr val="3C3C3B"/>
                </a:solidFill>
                <a:latin typeface="Arial"/>
                <a:cs typeface="Arial"/>
              </a:rPr>
              <a:t>uma </a:t>
            </a:r>
            <a:r>
              <a:rPr sz="1300" spc="5" dirty="0">
                <a:solidFill>
                  <a:srgbClr val="3C3C3B"/>
                </a:solidFill>
                <a:latin typeface="Arial"/>
                <a:cs typeface="Arial"/>
              </a:rPr>
              <a:t>pensão </a:t>
            </a:r>
            <a:r>
              <a:rPr sz="1300" spc="-5" dirty="0">
                <a:solidFill>
                  <a:srgbClr val="3C3C3B"/>
                </a:solidFill>
                <a:latin typeface="Arial"/>
                <a:cs typeface="Arial"/>
              </a:rPr>
              <a:t>deixada </a:t>
            </a:r>
            <a:r>
              <a:rPr sz="1300" spc="50" dirty="0">
                <a:solidFill>
                  <a:srgbClr val="3C3C3B"/>
                </a:solidFill>
                <a:latin typeface="Arial"/>
                <a:cs typeface="Arial"/>
              </a:rPr>
              <a:t>por </a:t>
            </a:r>
            <a:r>
              <a:rPr sz="1300" spc="45" dirty="0">
                <a:solidFill>
                  <a:srgbClr val="3C3C3B"/>
                </a:solidFill>
                <a:latin typeface="Arial"/>
                <a:cs typeface="Arial"/>
              </a:rPr>
              <a:t>cônjuge/companheiro </a:t>
            </a:r>
            <a:r>
              <a:rPr sz="1300" spc="65" dirty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sz="1300" spc="40" dirty="0">
                <a:solidFill>
                  <a:srgbClr val="3C3C3B"/>
                </a:solidFill>
                <a:latin typeface="Arial"/>
                <a:cs typeface="Arial"/>
              </a:rPr>
              <a:t>mesmo 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regime, </a:t>
            </a:r>
            <a:r>
              <a:rPr sz="1300" spc="-15" dirty="0">
                <a:solidFill>
                  <a:srgbClr val="3C3C3B"/>
                </a:solidFill>
                <a:latin typeface="Arial"/>
                <a:cs typeface="Arial"/>
              </a:rPr>
              <a:t>salvo, </a:t>
            </a:r>
            <a:r>
              <a:rPr sz="1300" spc="65" dirty="0">
                <a:solidFill>
                  <a:srgbClr val="3C3C3B"/>
                </a:solidFill>
                <a:latin typeface="Arial"/>
                <a:cs typeface="Arial"/>
              </a:rPr>
              <a:t>no </a:t>
            </a:r>
            <a:r>
              <a:rPr sz="1300" spc="-110" dirty="0">
                <a:solidFill>
                  <a:srgbClr val="3C3C3B"/>
                </a:solidFill>
                <a:latin typeface="Arial"/>
                <a:cs typeface="Arial"/>
              </a:rPr>
              <a:t>RPPS, </a:t>
            </a:r>
            <a:r>
              <a:rPr sz="1300" spc="-50" dirty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sz="1300" spc="35" dirty="0">
                <a:solidFill>
                  <a:srgbClr val="3C3C3B"/>
                </a:solidFill>
                <a:latin typeface="Arial"/>
                <a:cs typeface="Arial"/>
              </a:rPr>
              <a:t>decorrente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300" spc="10" dirty="0">
                <a:solidFill>
                  <a:srgbClr val="3C3C3B"/>
                </a:solidFill>
                <a:latin typeface="Arial"/>
                <a:cs typeface="Arial"/>
              </a:rPr>
              <a:t>cargos</a:t>
            </a:r>
            <a:r>
              <a:rPr sz="1300" spc="-7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3C3C3B"/>
                </a:solidFill>
                <a:latin typeface="Arial"/>
                <a:cs typeface="Arial"/>
              </a:rPr>
              <a:t>acumuláveis.</a:t>
            </a:r>
            <a:endParaRPr sz="1300">
              <a:latin typeface="Arial"/>
              <a:cs typeface="Arial"/>
            </a:endParaRPr>
          </a:p>
          <a:p>
            <a:pPr marL="123189" marR="5080" indent="-110489">
              <a:lnSpc>
                <a:spcPct val="121800"/>
              </a:lnSpc>
              <a:buChar char="•"/>
              <a:tabLst>
                <a:tab pos="123825" algn="l"/>
              </a:tabLst>
            </a:pPr>
            <a:r>
              <a:rPr sz="1300" spc="5" dirty="0">
                <a:solidFill>
                  <a:srgbClr val="3C3C3B"/>
                </a:solidFill>
                <a:latin typeface="Arial"/>
                <a:cs typeface="Arial"/>
              </a:rPr>
              <a:t>Pode </a:t>
            </a:r>
            <a:r>
              <a:rPr sz="1300" spc="10" dirty="0">
                <a:solidFill>
                  <a:srgbClr val="3C3C3B"/>
                </a:solidFill>
                <a:latin typeface="Arial"/>
                <a:cs typeface="Arial"/>
              </a:rPr>
              <a:t>acumular, </a:t>
            </a:r>
            <a:r>
              <a:rPr sz="1300" spc="-5" dirty="0">
                <a:solidFill>
                  <a:srgbClr val="3C3C3B"/>
                </a:solidFill>
                <a:latin typeface="Arial"/>
                <a:cs typeface="Arial"/>
              </a:rPr>
              <a:t>mas </a:t>
            </a:r>
            <a:r>
              <a:rPr sz="1300" spc="-40" dirty="0">
                <a:solidFill>
                  <a:srgbClr val="3C3C3B"/>
                </a:solidFill>
                <a:latin typeface="Arial"/>
                <a:cs typeface="Arial"/>
              </a:rPr>
              <a:t>se </a:t>
            </a:r>
            <a:r>
              <a:rPr sz="1300" spc="5" dirty="0">
                <a:solidFill>
                  <a:srgbClr val="3C3C3B"/>
                </a:solidFill>
                <a:latin typeface="Arial"/>
                <a:cs typeface="Arial"/>
              </a:rPr>
              <a:t>aplica </a:t>
            </a:r>
            <a:r>
              <a:rPr sz="1300" spc="-50" dirty="0">
                <a:solidFill>
                  <a:srgbClr val="3C3C3B"/>
                </a:solidFill>
                <a:latin typeface="Arial"/>
                <a:cs typeface="Arial"/>
              </a:rPr>
              <a:t>a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redução </a:t>
            </a:r>
            <a:r>
              <a:rPr sz="1300" spc="50" dirty="0">
                <a:solidFill>
                  <a:srgbClr val="3C3C3B"/>
                </a:solidFill>
                <a:latin typeface="Arial"/>
                <a:cs typeface="Arial"/>
              </a:rPr>
              <a:t>por </a:t>
            </a:r>
            <a:r>
              <a:rPr sz="1300" spc="-15" dirty="0">
                <a:solidFill>
                  <a:srgbClr val="3C3C3B"/>
                </a:solidFill>
                <a:latin typeface="Arial"/>
                <a:cs typeface="Arial"/>
              </a:rPr>
              <a:t>faixas: </a:t>
            </a:r>
            <a:r>
              <a:rPr sz="1300" spc="-80" dirty="0">
                <a:solidFill>
                  <a:srgbClr val="3C3C3B"/>
                </a:solidFill>
                <a:latin typeface="Arial"/>
                <a:cs typeface="Arial"/>
              </a:rPr>
              <a:t>(1) </a:t>
            </a:r>
            <a:r>
              <a:rPr sz="1300" spc="-15" dirty="0">
                <a:solidFill>
                  <a:srgbClr val="3C3C3B"/>
                </a:solidFill>
                <a:latin typeface="Arial"/>
                <a:cs typeface="Arial"/>
              </a:rPr>
              <a:t>Pensão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300" spc="45" dirty="0">
                <a:solidFill>
                  <a:srgbClr val="3C3C3B"/>
                </a:solidFill>
                <a:latin typeface="Arial"/>
                <a:cs typeface="Arial"/>
              </a:rPr>
              <a:t>cônjuge/companheiro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de  </a:t>
            </a:r>
            <a:r>
              <a:rPr sz="1300" spc="70" dirty="0">
                <a:solidFill>
                  <a:srgbClr val="3C3C3B"/>
                </a:solidFill>
                <a:latin typeface="Arial"/>
                <a:cs typeface="Arial"/>
              </a:rPr>
              <a:t>um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regime </a:t>
            </a:r>
            <a:r>
              <a:rPr sz="1300" spc="85" dirty="0">
                <a:solidFill>
                  <a:srgbClr val="3C3C3B"/>
                </a:solidFill>
                <a:latin typeface="Arial"/>
                <a:cs typeface="Arial"/>
              </a:rPr>
              <a:t>com </a:t>
            </a:r>
            <a:r>
              <a:rPr sz="1300" spc="5" dirty="0">
                <a:solidFill>
                  <a:srgbClr val="3C3C3B"/>
                </a:solidFill>
                <a:latin typeface="Arial"/>
                <a:cs typeface="Arial"/>
              </a:rPr>
              <a:t>pensão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300" spc="60" dirty="0">
                <a:solidFill>
                  <a:srgbClr val="3C3C3B"/>
                </a:solidFill>
                <a:latin typeface="Arial"/>
                <a:cs typeface="Arial"/>
              </a:rPr>
              <a:t>outro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regime </a:t>
            </a:r>
            <a:r>
              <a:rPr sz="1300" spc="60" dirty="0">
                <a:solidFill>
                  <a:srgbClr val="3C3C3B"/>
                </a:solidFill>
                <a:latin typeface="Arial"/>
                <a:cs typeface="Arial"/>
              </a:rPr>
              <a:t>ou </a:t>
            </a:r>
            <a:r>
              <a:rPr sz="1300" spc="30" dirty="0">
                <a:solidFill>
                  <a:srgbClr val="3C3C3B"/>
                </a:solidFill>
                <a:latin typeface="Arial"/>
                <a:cs typeface="Arial"/>
              </a:rPr>
              <a:t>militar; </a:t>
            </a:r>
            <a:r>
              <a:rPr sz="1300" spc="-35" dirty="0">
                <a:solidFill>
                  <a:srgbClr val="3C3C3B"/>
                </a:solidFill>
                <a:latin typeface="Arial"/>
                <a:cs typeface="Arial"/>
              </a:rPr>
              <a:t>(2) </a:t>
            </a:r>
            <a:r>
              <a:rPr sz="1300" spc="-15" dirty="0">
                <a:solidFill>
                  <a:srgbClr val="3C3C3B"/>
                </a:solidFill>
                <a:latin typeface="Arial"/>
                <a:cs typeface="Arial"/>
              </a:rPr>
              <a:t>Pensão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300" spc="50" dirty="0">
                <a:solidFill>
                  <a:srgbClr val="3C3C3B"/>
                </a:solidFill>
                <a:latin typeface="Arial"/>
                <a:cs typeface="Arial"/>
              </a:rPr>
              <a:t>cônjuge/ </a:t>
            </a:r>
            <a:r>
              <a:rPr sz="1300" spc="40" dirty="0">
                <a:solidFill>
                  <a:srgbClr val="3C3C3B"/>
                </a:solidFill>
                <a:latin typeface="Arial"/>
                <a:cs typeface="Arial"/>
              </a:rPr>
              <a:t>companheiro 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300" spc="70" dirty="0">
                <a:solidFill>
                  <a:srgbClr val="3C3C3B"/>
                </a:solidFill>
                <a:latin typeface="Arial"/>
                <a:cs typeface="Arial"/>
              </a:rPr>
              <a:t>um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regime </a:t>
            </a:r>
            <a:r>
              <a:rPr sz="1300" spc="135" dirty="0">
                <a:solidFill>
                  <a:srgbClr val="3C3C3B"/>
                </a:solidFill>
                <a:latin typeface="Arial"/>
                <a:cs typeface="Arial"/>
              </a:rPr>
              <a:t>+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aposentadoria </a:t>
            </a:r>
            <a:r>
              <a:rPr sz="1300" spc="-25" dirty="0">
                <a:solidFill>
                  <a:srgbClr val="3C3C3B"/>
                </a:solidFill>
                <a:latin typeface="Arial"/>
                <a:cs typeface="Arial"/>
              </a:rPr>
              <a:t>RGPS/RPPS/inatividade </a:t>
            </a:r>
            <a:r>
              <a:rPr sz="1300" spc="30" dirty="0">
                <a:solidFill>
                  <a:srgbClr val="3C3C3B"/>
                </a:solidFill>
                <a:latin typeface="Arial"/>
                <a:cs typeface="Arial"/>
              </a:rPr>
              <a:t>militar; </a:t>
            </a:r>
            <a:r>
              <a:rPr sz="1300" spc="-40" dirty="0">
                <a:solidFill>
                  <a:srgbClr val="3C3C3B"/>
                </a:solidFill>
                <a:latin typeface="Arial"/>
                <a:cs typeface="Arial"/>
              </a:rPr>
              <a:t>(3) </a:t>
            </a:r>
            <a:r>
              <a:rPr sz="1300" spc="-15" dirty="0">
                <a:solidFill>
                  <a:srgbClr val="3C3C3B"/>
                </a:solidFill>
                <a:latin typeface="Arial"/>
                <a:cs typeface="Arial"/>
              </a:rPr>
              <a:t>Pensão </a:t>
            </a:r>
            <a:r>
              <a:rPr sz="1300" spc="30" dirty="0">
                <a:solidFill>
                  <a:srgbClr val="3C3C3B"/>
                </a:solidFill>
                <a:latin typeface="Arial"/>
                <a:cs typeface="Arial"/>
              </a:rPr>
              <a:t>militar </a:t>
            </a:r>
            <a:r>
              <a:rPr sz="1300" spc="135" dirty="0">
                <a:solidFill>
                  <a:srgbClr val="3C3C3B"/>
                </a:solidFill>
                <a:latin typeface="Arial"/>
                <a:cs typeface="Arial"/>
              </a:rPr>
              <a:t>+ 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aposentadoria</a:t>
            </a:r>
            <a:r>
              <a:rPr sz="13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-85" dirty="0">
                <a:solidFill>
                  <a:srgbClr val="3C3C3B"/>
                </a:solidFill>
                <a:latin typeface="Arial"/>
                <a:cs typeface="Arial"/>
              </a:rPr>
              <a:t>RGPS/RPPS</a:t>
            </a:r>
            <a:endParaRPr sz="1300">
              <a:latin typeface="Arial"/>
              <a:cs typeface="Arial"/>
            </a:endParaRPr>
          </a:p>
          <a:p>
            <a:pPr marL="123189" marR="595630" indent="-110489">
              <a:lnSpc>
                <a:spcPct val="121800"/>
              </a:lnSpc>
              <a:buChar char="•"/>
              <a:tabLst>
                <a:tab pos="123825" algn="l"/>
              </a:tabLst>
            </a:pPr>
            <a:r>
              <a:rPr sz="1300" spc="-125" dirty="0">
                <a:solidFill>
                  <a:srgbClr val="3C3C3B"/>
                </a:solidFill>
                <a:latin typeface="Arial"/>
                <a:cs typeface="Arial"/>
              </a:rPr>
              <a:t>É </a:t>
            </a:r>
            <a:r>
              <a:rPr sz="1300" spc="30" dirty="0">
                <a:solidFill>
                  <a:srgbClr val="3C3C3B"/>
                </a:solidFill>
                <a:latin typeface="Arial"/>
                <a:cs typeface="Arial"/>
              </a:rPr>
              <a:t>permitida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acumulação: </a:t>
            </a:r>
            <a:r>
              <a:rPr sz="1300" spc="-80" dirty="0">
                <a:solidFill>
                  <a:srgbClr val="3C3C3B"/>
                </a:solidFill>
                <a:latin typeface="Arial"/>
                <a:cs typeface="Arial"/>
              </a:rPr>
              <a:t>(1) </a:t>
            </a:r>
            <a:r>
              <a:rPr sz="1300" spc="30" dirty="0">
                <a:solidFill>
                  <a:srgbClr val="3C3C3B"/>
                </a:solidFill>
                <a:latin typeface="Arial"/>
                <a:cs typeface="Arial"/>
              </a:rPr>
              <a:t>direito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adquirido; </a:t>
            </a:r>
            <a:r>
              <a:rPr sz="1300" spc="-35" dirty="0">
                <a:solidFill>
                  <a:srgbClr val="3C3C3B"/>
                </a:solidFill>
                <a:latin typeface="Arial"/>
                <a:cs typeface="Arial"/>
              </a:rPr>
              <a:t>(2)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aposentadoria de </a:t>
            </a:r>
            <a:r>
              <a:rPr sz="1300" spc="70" dirty="0">
                <a:solidFill>
                  <a:srgbClr val="3C3C3B"/>
                </a:solidFill>
                <a:latin typeface="Arial"/>
                <a:cs typeface="Arial"/>
              </a:rPr>
              <a:t>um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regime</a:t>
            </a:r>
            <a:r>
              <a:rPr sz="1300" spc="-7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3C3C3B"/>
                </a:solidFill>
                <a:latin typeface="Arial"/>
                <a:cs typeface="Arial"/>
              </a:rPr>
              <a:t>com 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aposentadoria de </a:t>
            </a:r>
            <a:r>
              <a:rPr sz="1300" spc="60" dirty="0">
                <a:solidFill>
                  <a:srgbClr val="3C3C3B"/>
                </a:solidFill>
                <a:latin typeface="Arial"/>
                <a:cs typeface="Arial"/>
              </a:rPr>
              <a:t>outro </a:t>
            </a:r>
            <a:r>
              <a:rPr sz="1300" spc="20" dirty="0">
                <a:solidFill>
                  <a:srgbClr val="3C3C3B"/>
                </a:solidFill>
                <a:latin typeface="Arial"/>
                <a:cs typeface="Arial"/>
              </a:rPr>
              <a:t>regime/inatividade</a:t>
            </a:r>
            <a:r>
              <a:rPr sz="1300" spc="-15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3C3C3B"/>
                </a:solidFill>
                <a:latin typeface="Arial"/>
                <a:cs typeface="Arial"/>
              </a:rPr>
              <a:t>militar.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" y="279006"/>
            <a:ext cx="7391400" cy="981075"/>
          </a:xfrm>
          <a:custGeom>
            <a:avLst/>
            <a:gdLst/>
            <a:ahLst/>
            <a:cxnLst/>
            <a:rect l="l" t="t" r="r" b="b"/>
            <a:pathLst>
              <a:path w="7391400" h="981075">
                <a:moveTo>
                  <a:pt x="0" y="980998"/>
                </a:moveTo>
                <a:lnTo>
                  <a:pt x="7390803" y="980998"/>
                </a:lnTo>
                <a:lnTo>
                  <a:pt x="7390803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57200" y="374650"/>
            <a:ext cx="8229600" cy="807424"/>
          </a:xfrm>
          <a:prstGeom prst="rect">
            <a:avLst/>
          </a:prstGeom>
        </p:spPr>
        <p:txBody>
          <a:bodyPr vert="horz" wrap="square" lIns="0" tIns="60729" rIns="0" bIns="0" rtlCol="0">
            <a:spAutoFit/>
          </a:bodyPr>
          <a:lstStyle/>
          <a:p>
            <a:pPr marL="298450" marR="1174115">
              <a:lnSpc>
                <a:spcPct val="100600"/>
              </a:lnSpc>
              <a:spcBef>
                <a:spcPts val="95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</a:rPr>
              <a:t>Limitação de </a:t>
            </a:r>
            <a:r>
              <a:rPr lang="pt-BR" sz="2400" kern="1200" dirty="0" smtClean="0">
                <a:solidFill>
                  <a:schemeClr val="bg1"/>
                </a:solidFill>
                <a:latin typeface="Raleway"/>
              </a:rPr>
              <a:t>acumulação</a:t>
            </a:r>
            <a:r>
              <a:rPr sz="2400" kern="1200" dirty="0" smtClean="0">
                <a:solidFill>
                  <a:schemeClr val="bg1"/>
                </a:solidFill>
                <a:latin typeface="Raleway"/>
              </a:rPr>
              <a:t> 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de </a:t>
            </a:r>
            <a:r>
              <a:rPr lang="pt-BR" sz="2400" kern="1200" dirty="0" smtClean="0">
                <a:solidFill>
                  <a:schemeClr val="bg1"/>
                </a:solidFill>
                <a:latin typeface="Raleway"/>
              </a:rPr>
              <a:t>benefícios</a:t>
            </a:r>
            <a:r>
              <a:rPr sz="2400" kern="1200" dirty="0" smtClean="0">
                <a:solidFill>
                  <a:schemeClr val="bg1"/>
                </a:solidFill>
                <a:latin typeface="Raleway"/>
              </a:rPr>
              <a:t>  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(cônjuge e companheiros)</a:t>
            </a:r>
          </a:p>
        </p:txBody>
      </p:sp>
      <p:sp>
        <p:nvSpPr>
          <p:cNvPr id="32" name="object 32"/>
          <p:cNvSpPr/>
          <p:nvPr/>
        </p:nvSpPr>
        <p:spPr>
          <a:xfrm>
            <a:off x="3045345" y="2020493"/>
            <a:ext cx="171450" cy="1656080"/>
          </a:xfrm>
          <a:custGeom>
            <a:avLst/>
            <a:gdLst/>
            <a:ahLst/>
            <a:cxnLst/>
            <a:rect l="l" t="t" r="r" b="b"/>
            <a:pathLst>
              <a:path w="171450" h="1656079">
                <a:moveTo>
                  <a:pt x="0" y="1656003"/>
                </a:moveTo>
                <a:lnTo>
                  <a:pt x="171005" y="1656003"/>
                </a:lnTo>
                <a:lnTo>
                  <a:pt x="171005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045345" y="1588503"/>
            <a:ext cx="1269365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30"/>
              </a:spcBef>
            </a:pPr>
            <a:r>
              <a:rPr sz="1300" b="1" spc="-60" dirty="0">
                <a:solidFill>
                  <a:srgbClr val="006C67"/>
                </a:solidFill>
                <a:latin typeface="Arial"/>
                <a:cs typeface="Arial"/>
              </a:rPr>
              <a:t>PROPOSTA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8348" y="1588503"/>
            <a:ext cx="855344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30"/>
              </a:spcBef>
            </a:pPr>
            <a:r>
              <a:rPr sz="1300" b="1" spc="-10" dirty="0">
                <a:solidFill>
                  <a:srgbClr val="006C67"/>
                </a:solidFill>
                <a:latin typeface="Arial"/>
                <a:cs typeface="Arial"/>
              </a:rPr>
              <a:t>HOJE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7127" y="2111832"/>
            <a:ext cx="2305050" cy="528320"/>
          </a:xfrm>
          <a:prstGeom prst="rect">
            <a:avLst/>
          </a:prstGeom>
          <a:solidFill>
            <a:srgbClr val="CACACA"/>
          </a:solidFill>
          <a:ln w="6007">
            <a:solidFill>
              <a:srgbClr val="A5A5A5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45"/>
              </a:spcBef>
            </a:pPr>
            <a:r>
              <a:rPr sz="1400" b="1" spc="-65" dirty="0">
                <a:solidFill>
                  <a:srgbClr val="595959"/>
                </a:solidFill>
                <a:latin typeface="Trebuchet MS"/>
                <a:cs typeface="Trebuchet MS"/>
              </a:rPr>
              <a:t>Acumulação </a:t>
            </a:r>
            <a:r>
              <a:rPr sz="1400" b="1" spc="-75" dirty="0">
                <a:solidFill>
                  <a:srgbClr val="595959"/>
                </a:solidFill>
                <a:latin typeface="Trebuchet MS"/>
                <a:cs typeface="Trebuchet MS"/>
              </a:rPr>
              <a:t>de</a:t>
            </a:r>
            <a:r>
              <a:rPr sz="1400" b="1" spc="-1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595959"/>
                </a:solidFill>
                <a:latin typeface="Trebuchet MS"/>
                <a:cs typeface="Trebuchet MS"/>
              </a:rPr>
              <a:t>Benefícios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7127" y="2639720"/>
            <a:ext cx="2305050" cy="951865"/>
          </a:xfrm>
          <a:prstGeom prst="rect">
            <a:avLst/>
          </a:prstGeom>
          <a:noFill/>
          <a:ln w="6007">
            <a:solidFill>
              <a:srgbClr val="A5A5A5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4769" marR="114935">
              <a:lnSpc>
                <a:spcPct val="101400"/>
              </a:lnSpc>
              <a:spcBef>
                <a:spcPts val="335"/>
              </a:spcBef>
            </a:pPr>
            <a:r>
              <a:rPr sz="1400" spc="-60" dirty="0">
                <a:latin typeface="Trebuchet MS"/>
                <a:cs typeface="Trebuchet MS"/>
              </a:rPr>
              <a:t>É permitida a </a:t>
            </a:r>
            <a:r>
              <a:rPr sz="1400" spc="-55" dirty="0">
                <a:latin typeface="Trebuchet MS"/>
                <a:cs typeface="Trebuchet MS"/>
              </a:rPr>
              <a:t>acumulação</a:t>
            </a:r>
            <a:r>
              <a:rPr sz="1400" spc="-27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de  </a:t>
            </a:r>
            <a:r>
              <a:rPr sz="1400" spc="-60" dirty="0">
                <a:latin typeface="Trebuchet MS"/>
                <a:cs typeface="Trebuchet MS"/>
              </a:rPr>
              <a:t>diferentes </a:t>
            </a:r>
            <a:r>
              <a:rPr sz="1400" spc="-45" dirty="0">
                <a:latin typeface="Trebuchet MS"/>
                <a:cs typeface="Trebuchet MS"/>
              </a:rPr>
              <a:t>tipos </a:t>
            </a:r>
            <a:r>
              <a:rPr sz="1400" spc="-60" dirty="0">
                <a:latin typeface="Trebuchet MS"/>
                <a:cs typeface="Trebuchet MS"/>
              </a:rPr>
              <a:t>e </a:t>
            </a:r>
            <a:r>
              <a:rPr sz="1400" spc="-45" dirty="0">
                <a:latin typeface="Trebuchet MS"/>
                <a:cs typeface="Trebuchet MS"/>
              </a:rPr>
              <a:t>regimes  </a:t>
            </a:r>
            <a:r>
              <a:rPr sz="1400" b="1" spc="-125" dirty="0">
                <a:latin typeface="Trebuchet MS"/>
                <a:cs typeface="Trebuchet MS"/>
              </a:rPr>
              <a:t>Ex.: </a:t>
            </a:r>
            <a:r>
              <a:rPr sz="1400" spc="-35" dirty="0">
                <a:latin typeface="Trebuchet MS"/>
                <a:cs typeface="Trebuchet MS"/>
              </a:rPr>
              <a:t>pensão </a:t>
            </a:r>
            <a:r>
              <a:rPr sz="1400" spc="-60" dirty="0">
                <a:latin typeface="Trebuchet MS"/>
                <a:cs typeface="Trebuchet MS"/>
              </a:rPr>
              <a:t>e</a:t>
            </a:r>
            <a:r>
              <a:rPr sz="1400" spc="-20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aposentadoria;  </a:t>
            </a:r>
            <a:r>
              <a:rPr sz="1400" spc="-45" dirty="0">
                <a:latin typeface="Trebuchet MS"/>
                <a:cs typeface="Trebuchet MS"/>
              </a:rPr>
              <a:t>RPPS </a:t>
            </a:r>
            <a:r>
              <a:rPr sz="1400" spc="-60" dirty="0">
                <a:latin typeface="Trebuchet MS"/>
                <a:cs typeface="Trebuchet MS"/>
              </a:rPr>
              <a:t>e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RGPS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8689" y="2122971"/>
            <a:ext cx="2577465" cy="685800"/>
          </a:xfrm>
          <a:prstGeom prst="rect">
            <a:avLst/>
          </a:prstGeom>
          <a:solidFill>
            <a:srgbClr val="81B859"/>
          </a:solidFill>
          <a:ln w="11976">
            <a:solidFill>
              <a:srgbClr val="A5A5A5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794385" marR="470534" indent="-309880">
              <a:lnSpc>
                <a:spcPct val="100000"/>
              </a:lnSpc>
              <a:spcBef>
                <a:spcPts val="900"/>
              </a:spcBef>
            </a:pPr>
            <a:r>
              <a:rPr sz="1500" b="1" spc="-120" dirty="0">
                <a:solidFill>
                  <a:srgbClr val="FFFFFF"/>
                </a:solidFill>
                <a:latin typeface="Trebuchet MS"/>
                <a:cs typeface="Trebuchet MS"/>
              </a:rPr>
              <a:t>Regra </a:t>
            </a:r>
            <a:r>
              <a:rPr sz="15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25" dirty="0">
                <a:solidFill>
                  <a:srgbClr val="FFFFFF"/>
                </a:solidFill>
                <a:latin typeface="Trebuchet MS"/>
                <a:cs typeface="Trebuchet MS"/>
              </a:rPr>
              <a:t>Acumulação  </a:t>
            </a:r>
            <a:r>
              <a:rPr sz="1500" b="1" spc="-1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20" dirty="0">
                <a:solidFill>
                  <a:srgbClr val="FFFFFF"/>
                </a:solidFill>
                <a:latin typeface="Trebuchet MS"/>
                <a:cs typeface="Trebuchet MS"/>
              </a:rPr>
              <a:t>Benefícios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18689" y="2808655"/>
            <a:ext cx="2577465" cy="685800"/>
          </a:xfrm>
          <a:prstGeom prst="rect">
            <a:avLst/>
          </a:prstGeom>
          <a:noFill/>
          <a:ln w="11976">
            <a:solidFill>
              <a:srgbClr val="A5A5A5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00"/>
              </a:spcBef>
            </a:pPr>
            <a:r>
              <a:rPr sz="1500" spc="-25" dirty="0">
                <a:latin typeface="Trebuchet MS"/>
                <a:cs typeface="Trebuchet MS"/>
              </a:rPr>
              <a:t>100%</a:t>
            </a:r>
            <a:r>
              <a:rPr sz="1500" spc="-310" dirty="0">
                <a:latin typeface="Trebuchet MS"/>
                <a:cs typeface="Trebuchet MS"/>
              </a:rPr>
              <a:t> </a:t>
            </a:r>
            <a:r>
              <a:rPr sz="1500" spc="-80" dirty="0">
                <a:latin typeface="Trebuchet MS"/>
                <a:cs typeface="Trebuchet MS"/>
              </a:rPr>
              <a:t>do </a:t>
            </a:r>
            <a:r>
              <a:rPr sz="1500" spc="-110" dirty="0">
                <a:latin typeface="Trebuchet MS"/>
                <a:cs typeface="Trebuchet MS"/>
              </a:rPr>
              <a:t>benefício de </a:t>
            </a:r>
            <a:r>
              <a:rPr sz="1500" spc="-100" dirty="0">
                <a:latin typeface="Trebuchet MS"/>
                <a:cs typeface="Trebuchet MS"/>
              </a:rPr>
              <a:t>maior </a:t>
            </a:r>
            <a:r>
              <a:rPr sz="1500" spc="-95" dirty="0">
                <a:latin typeface="Trebuchet MS"/>
                <a:cs typeface="Trebuchet MS"/>
              </a:rPr>
              <a:t>valor</a:t>
            </a:r>
            <a:endParaRPr sz="1500">
              <a:latin typeface="Trebuchet MS"/>
              <a:cs typeface="Trebuchet MS"/>
            </a:endParaRPr>
          </a:p>
          <a:p>
            <a:pPr marL="64135">
              <a:lnSpc>
                <a:spcPct val="100000"/>
              </a:lnSpc>
            </a:pPr>
            <a:r>
              <a:rPr sz="1500" spc="-85" dirty="0">
                <a:latin typeface="Trebuchet MS"/>
                <a:cs typeface="Trebuchet MS"/>
              </a:rPr>
              <a:t>+ </a:t>
            </a:r>
            <a:r>
              <a:rPr sz="1500" spc="110" dirty="0">
                <a:latin typeface="Trebuchet MS"/>
                <a:cs typeface="Trebuchet MS"/>
              </a:rPr>
              <a:t>%</a:t>
            </a:r>
            <a:r>
              <a:rPr sz="1500" spc="-325" dirty="0">
                <a:latin typeface="Trebuchet MS"/>
                <a:cs typeface="Trebuchet MS"/>
              </a:rPr>
              <a:t> </a:t>
            </a:r>
            <a:r>
              <a:rPr sz="1500" spc="-75" dirty="0">
                <a:latin typeface="Trebuchet MS"/>
                <a:cs typeface="Trebuchet MS"/>
              </a:rPr>
              <a:t>dos </a:t>
            </a:r>
            <a:r>
              <a:rPr sz="1500" spc="-105" dirty="0">
                <a:latin typeface="Trebuchet MS"/>
                <a:cs typeface="Trebuchet MS"/>
              </a:rPr>
              <a:t>demais benefícios </a:t>
            </a:r>
            <a:r>
              <a:rPr sz="1500" spc="-85" dirty="0">
                <a:latin typeface="Wingdings"/>
                <a:cs typeface="Wingdings"/>
              </a:rPr>
              <a:t></a:t>
            </a:r>
            <a:endParaRPr sz="1500">
              <a:latin typeface="Wingdings"/>
              <a:cs typeface="Wingdings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15882"/>
              </p:ext>
            </p:extLst>
          </p:nvPr>
        </p:nvGraphicFramePr>
        <p:xfrm>
          <a:off x="6026779" y="2111832"/>
          <a:ext cx="2888623" cy="1393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5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7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50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9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15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85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494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87244">
                <a:tc>
                  <a:txBody>
                    <a:bodyPr/>
                    <a:lstStyle/>
                    <a:p>
                      <a:pPr marR="3810" algn="r">
                        <a:lnSpc>
                          <a:spcPts val="1170"/>
                        </a:lnSpc>
                        <a:spcBef>
                          <a:spcPts val="240"/>
                        </a:spcBef>
                      </a:pPr>
                      <a:r>
                        <a:rPr sz="1000" b="1" spc="-95" dirty="0">
                          <a:latin typeface="Trebuchet MS"/>
                          <a:cs typeface="Trebuchet MS"/>
                        </a:rPr>
                        <a:t>Acima </a:t>
                      </a:r>
                      <a:r>
                        <a:rPr sz="1000" b="1" spc="-10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0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pt-BR" sz="10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SM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107">
                <a:tc>
                  <a:txBody>
                    <a:bodyPr/>
                    <a:lstStyle/>
                    <a:p>
                      <a:pPr marR="2540" algn="r">
                        <a:lnSpc>
                          <a:spcPts val="1170"/>
                        </a:lnSpc>
                        <a:spcBef>
                          <a:spcPts val="250"/>
                        </a:spcBef>
                      </a:pPr>
                      <a:r>
                        <a:rPr sz="1000" b="1" spc="-105" dirty="0">
                          <a:latin typeface="Trebuchet MS"/>
                          <a:cs typeface="Trebuchet MS"/>
                        </a:rPr>
                        <a:t>Entre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1000" b="1" spc="-114" dirty="0"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0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pt-BR" sz="10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SM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DE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pPr marR="2540" algn="r">
                        <a:lnSpc>
                          <a:spcPts val="1170"/>
                        </a:lnSpc>
                        <a:spcBef>
                          <a:spcPts val="204"/>
                        </a:spcBef>
                      </a:pPr>
                      <a:r>
                        <a:rPr sz="1000" b="1" spc="-105" dirty="0">
                          <a:latin typeface="Trebuchet MS"/>
                          <a:cs typeface="Trebuchet MS"/>
                        </a:rPr>
                        <a:t>Entre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2 </a:t>
                      </a:r>
                      <a:r>
                        <a:rPr sz="1000" b="1" spc="-114" dirty="0"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lang="pt-BR" sz="10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SM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40%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DE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351">
                <a:tc>
                  <a:txBody>
                    <a:bodyPr/>
                    <a:lstStyle/>
                    <a:p>
                      <a:pPr marR="13335" algn="r">
                        <a:lnSpc>
                          <a:spcPts val="1040"/>
                        </a:lnSpc>
                        <a:spcBef>
                          <a:spcPts val="245"/>
                        </a:spcBef>
                      </a:pPr>
                      <a:r>
                        <a:rPr sz="1000" b="1" spc="-105" dirty="0">
                          <a:latin typeface="Trebuchet MS"/>
                          <a:cs typeface="Trebuchet MS"/>
                        </a:rPr>
                        <a:t>Entre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1 </a:t>
                      </a:r>
                      <a:r>
                        <a:rPr sz="1000" b="1" spc="-114" dirty="0"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pt-BR" sz="10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SM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  <a:lnB w="53975">
                      <a:solidFill>
                        <a:srgbClr val="FFFDE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60%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39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101">
                <a:tc>
                  <a:txBody>
                    <a:bodyPr/>
                    <a:lstStyle/>
                    <a:p>
                      <a:pPr marL="232410">
                        <a:lnSpc>
                          <a:spcPts val="1160"/>
                        </a:lnSpc>
                        <a:spcBef>
                          <a:spcPts val="370"/>
                        </a:spcBef>
                      </a:pPr>
                      <a:r>
                        <a:rPr sz="1000" b="1" spc="-90" dirty="0" err="1">
                          <a:latin typeface="Trebuchet MS"/>
                          <a:cs typeface="Trebuchet MS"/>
                        </a:rPr>
                        <a:t>Até</a:t>
                      </a:r>
                      <a:r>
                        <a:rPr sz="10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SM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469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  <a:lnT w="53975">
                      <a:solidFill>
                        <a:srgbClr val="FFFDEE"/>
                      </a:solidFill>
                      <a:prstDash val="soli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80%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39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514096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62000" y="405730"/>
            <a:ext cx="45789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kern="1200" dirty="0">
                <a:solidFill>
                  <a:schemeClr val="bg1"/>
                </a:solidFill>
                <a:latin typeface="Raleway"/>
              </a:rPr>
              <a:t>Titulares de mandatos eletivos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11299" y="1312913"/>
            <a:ext cx="8280707" cy="434926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sz="1600" b="1" spc="-30" dirty="0">
                <a:solidFill>
                  <a:srgbClr val="575756"/>
                </a:solidFill>
                <a:latin typeface="Arial"/>
                <a:cs typeface="Arial"/>
              </a:rPr>
              <a:t>Regra </a:t>
            </a:r>
            <a:r>
              <a:rPr sz="1600" b="1" dirty="0">
                <a:solidFill>
                  <a:srgbClr val="575756"/>
                </a:solidFill>
                <a:latin typeface="Arial"/>
                <a:cs typeface="Arial"/>
              </a:rPr>
              <a:t>atual </a:t>
            </a:r>
            <a:r>
              <a:rPr sz="1600" b="1" spc="-15" dirty="0">
                <a:solidFill>
                  <a:srgbClr val="575756"/>
                </a:solidFill>
                <a:latin typeface="Arial"/>
                <a:cs typeface="Arial"/>
              </a:rPr>
              <a:t>(deputados </a:t>
            </a: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federais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e</a:t>
            </a:r>
            <a:r>
              <a:rPr sz="1600" b="1" spc="-2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senadores):</a:t>
            </a:r>
            <a:endParaRPr sz="1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sz="1600" spc="80" dirty="0">
                <a:solidFill>
                  <a:srgbClr val="575756"/>
                </a:solidFill>
                <a:latin typeface="Arial"/>
                <a:cs typeface="Arial"/>
              </a:rPr>
              <a:t>60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anos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idade </a:t>
            </a:r>
            <a:r>
              <a:rPr sz="1600" spc="30" dirty="0">
                <a:solidFill>
                  <a:srgbClr val="575756"/>
                </a:solidFill>
                <a:latin typeface="Arial"/>
                <a:cs typeface="Arial"/>
              </a:rPr>
              <a:t>mínima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para 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homens 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e</a:t>
            </a:r>
            <a:r>
              <a:rPr sz="1600" spc="-29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75756"/>
                </a:solidFill>
                <a:latin typeface="Arial"/>
                <a:cs typeface="Arial"/>
              </a:rPr>
              <a:t>mulheres.</a:t>
            </a:r>
            <a:endParaRPr sz="1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sz="1600" spc="5" dirty="0">
                <a:solidFill>
                  <a:srgbClr val="575756"/>
                </a:solidFill>
                <a:latin typeface="Arial"/>
                <a:cs typeface="Arial"/>
              </a:rPr>
              <a:t>35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anos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contribuição.</a:t>
            </a:r>
            <a:endParaRPr sz="1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Recebe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1/35 </a:t>
            </a:r>
            <a:r>
              <a:rPr sz="1600" spc="70" dirty="0">
                <a:solidFill>
                  <a:srgbClr val="575756"/>
                </a:solidFill>
                <a:latin typeface="Arial"/>
                <a:cs typeface="Arial"/>
              </a:rPr>
              <a:t>do </a:t>
            </a:r>
            <a:r>
              <a:rPr sz="1600" spc="-5" dirty="0">
                <a:solidFill>
                  <a:srgbClr val="575756"/>
                </a:solidFill>
                <a:latin typeface="Arial"/>
                <a:cs typeface="Arial"/>
              </a:rPr>
              <a:t>salário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para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cada </a:t>
            </a:r>
            <a:r>
              <a:rPr sz="1600" spc="30" dirty="0">
                <a:solidFill>
                  <a:srgbClr val="575756"/>
                </a:solidFill>
                <a:latin typeface="Arial"/>
                <a:cs typeface="Arial"/>
              </a:rPr>
              <a:t>ano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spc="-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parlamentar.</a:t>
            </a:r>
            <a:endParaRPr sz="1600" dirty="0">
              <a:latin typeface="Arial"/>
              <a:cs typeface="Arial"/>
            </a:endParaRPr>
          </a:p>
          <a:p>
            <a:pPr marL="742950" lvl="1" indent="-285750">
              <a:lnSpc>
                <a:spcPct val="100000"/>
              </a:lnSpc>
              <a:buClr>
                <a:srgbClr val="575756"/>
              </a:buClr>
              <a:buFont typeface="Wingdings" pitchFamily="2" charset="2"/>
              <a:buChar char="Ø"/>
            </a:pPr>
            <a:endParaRPr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5600"/>
              </a:lnSpc>
              <a:buFont typeface="Wingdings" pitchFamily="2" charset="2"/>
              <a:buChar char="Ø"/>
              <a:tabLst>
                <a:tab pos="140335" algn="l"/>
              </a:tabLst>
            </a:pP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Os </a:t>
            </a: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regimes </a:t>
            </a:r>
            <a:r>
              <a:rPr sz="1600" b="1" spc="-45" dirty="0">
                <a:solidFill>
                  <a:srgbClr val="575756"/>
                </a:solidFill>
                <a:latin typeface="Arial"/>
                <a:cs typeface="Arial"/>
              </a:rPr>
              <a:t>dos </a:t>
            </a:r>
            <a:r>
              <a:rPr sz="1600" b="1" spc="-35" dirty="0">
                <a:solidFill>
                  <a:srgbClr val="575756"/>
                </a:solidFill>
                <a:latin typeface="Arial"/>
                <a:cs typeface="Arial"/>
              </a:rPr>
              <a:t>atuais </a:t>
            </a:r>
            <a:r>
              <a:rPr sz="1600" b="1" spc="-10" dirty="0">
                <a:solidFill>
                  <a:srgbClr val="575756"/>
                </a:solidFill>
                <a:latin typeface="Arial"/>
                <a:cs typeface="Arial"/>
              </a:rPr>
              <a:t>titulares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b="1" spc="5" dirty="0">
                <a:solidFill>
                  <a:srgbClr val="575756"/>
                </a:solidFill>
                <a:latin typeface="Arial"/>
                <a:cs typeface="Arial"/>
              </a:rPr>
              <a:t>mandato </a:t>
            </a:r>
            <a:r>
              <a:rPr sz="1600" b="1" dirty="0">
                <a:solidFill>
                  <a:srgbClr val="575756"/>
                </a:solidFill>
                <a:latin typeface="Arial"/>
                <a:cs typeface="Arial"/>
              </a:rPr>
              <a:t>eletivo </a:t>
            </a:r>
            <a:r>
              <a:rPr sz="1600" b="1" spc="-20" dirty="0">
                <a:solidFill>
                  <a:srgbClr val="575756"/>
                </a:solidFill>
                <a:latin typeface="Arial"/>
                <a:cs typeface="Arial"/>
              </a:rPr>
              <a:t>da </a:t>
            </a:r>
            <a:r>
              <a:rPr sz="1600" b="1" spc="-10" dirty="0">
                <a:solidFill>
                  <a:srgbClr val="575756"/>
                </a:solidFill>
                <a:latin typeface="Arial"/>
                <a:cs typeface="Arial"/>
              </a:rPr>
              <a:t>União, 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Estados,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Distrito</a:t>
            </a:r>
            <a:r>
              <a:rPr sz="1600" b="1" spc="-29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Federal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e  </a:t>
            </a:r>
            <a:r>
              <a:rPr sz="1600" b="1" spc="-15" dirty="0">
                <a:solidFill>
                  <a:srgbClr val="575756"/>
                </a:solidFill>
                <a:latin typeface="Arial"/>
                <a:cs typeface="Arial"/>
              </a:rPr>
              <a:t>Municípios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não </a:t>
            </a:r>
            <a:r>
              <a:rPr sz="1600" b="1" dirty="0">
                <a:solidFill>
                  <a:srgbClr val="575756"/>
                </a:solidFill>
                <a:latin typeface="Arial"/>
                <a:cs typeface="Arial"/>
              </a:rPr>
              <a:t>poderão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receber </a:t>
            </a:r>
            <a:r>
              <a:rPr sz="1600" b="1" spc="-35" dirty="0">
                <a:solidFill>
                  <a:srgbClr val="575756"/>
                </a:solidFill>
                <a:latin typeface="Arial"/>
                <a:cs typeface="Arial"/>
              </a:rPr>
              <a:t>novos 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segurados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e </a:t>
            </a:r>
            <a:r>
              <a:rPr sz="1600" b="1" spc="10" dirty="0">
                <a:solidFill>
                  <a:srgbClr val="575756"/>
                </a:solidFill>
                <a:latin typeface="Arial"/>
                <a:cs typeface="Arial"/>
              </a:rPr>
              <a:t>nem </a:t>
            </a:r>
            <a:r>
              <a:rPr sz="1600" b="1" dirty="0">
                <a:solidFill>
                  <a:srgbClr val="575756"/>
                </a:solidFill>
                <a:latin typeface="Arial"/>
                <a:cs typeface="Arial"/>
              </a:rPr>
              <a:t>poderão 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ser </a:t>
            </a:r>
            <a:r>
              <a:rPr sz="1600" b="1" spc="-20" dirty="0">
                <a:solidFill>
                  <a:srgbClr val="575756"/>
                </a:solidFill>
                <a:latin typeface="Arial"/>
                <a:cs typeface="Arial"/>
              </a:rPr>
              <a:t>instituídos </a:t>
            </a:r>
            <a:r>
              <a:rPr sz="1600" b="1" spc="-35" dirty="0">
                <a:solidFill>
                  <a:srgbClr val="575756"/>
                </a:solidFill>
                <a:latin typeface="Arial"/>
                <a:cs typeface="Arial"/>
              </a:rPr>
              <a:t>novos  </a:t>
            </a: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regimes </a:t>
            </a:r>
            <a:r>
              <a:rPr sz="1600" b="1" spc="-70" dirty="0">
                <a:solidFill>
                  <a:srgbClr val="575756"/>
                </a:solidFill>
                <a:latin typeface="Arial"/>
                <a:cs typeface="Arial"/>
              </a:rPr>
              <a:t>dessa</a:t>
            </a:r>
            <a:r>
              <a:rPr sz="1600" b="1" spc="-9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75756"/>
                </a:solidFill>
                <a:latin typeface="Arial"/>
                <a:cs typeface="Arial"/>
              </a:rPr>
              <a:t>natureza.</a:t>
            </a:r>
            <a:endParaRPr sz="16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45"/>
              </a:spcBef>
              <a:buClr>
                <a:srgbClr val="575756"/>
              </a:buClr>
              <a:buFont typeface="Wingdings" pitchFamily="2" charset="2"/>
              <a:buChar char="Ø"/>
            </a:pPr>
            <a:endParaRPr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  <a:tabLst>
                <a:tab pos="140335" algn="l"/>
              </a:tabLst>
            </a:pP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Os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575756"/>
                </a:solidFill>
                <a:latin typeface="Arial"/>
                <a:cs typeface="Arial"/>
              </a:rPr>
              <a:t>atuais</a:t>
            </a: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segurados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575756"/>
                </a:solidFill>
                <a:latin typeface="Arial"/>
                <a:cs typeface="Arial"/>
              </a:rPr>
              <a:t>têm</a:t>
            </a: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opção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575756"/>
                </a:solidFill>
                <a:latin typeface="Arial"/>
                <a:cs typeface="Arial"/>
              </a:rPr>
              <a:t>retirar-se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575756"/>
                </a:solidFill>
                <a:latin typeface="Arial"/>
                <a:cs typeface="Arial"/>
              </a:rPr>
              <a:t>desses</a:t>
            </a: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regimes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575756"/>
                </a:solidFill>
                <a:latin typeface="Arial"/>
                <a:cs typeface="Arial"/>
              </a:rPr>
              <a:t>no</a:t>
            </a: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575756"/>
                </a:solidFill>
                <a:latin typeface="Arial"/>
                <a:cs typeface="Arial"/>
              </a:rPr>
              <a:t>prazo</a:t>
            </a: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de</a:t>
            </a:r>
            <a:r>
              <a:rPr sz="16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575756"/>
                </a:solidFill>
                <a:latin typeface="Arial"/>
                <a:cs typeface="Arial"/>
              </a:rPr>
              <a:t>180</a:t>
            </a:r>
            <a:r>
              <a:rPr sz="1600" b="1" spc="-50" dirty="0">
                <a:solidFill>
                  <a:srgbClr val="575756"/>
                </a:solidFill>
                <a:latin typeface="Arial"/>
                <a:cs typeface="Arial"/>
              </a:rPr>
              <a:t> dias.</a:t>
            </a:r>
            <a:endParaRPr sz="16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buClr>
                <a:srgbClr val="575756"/>
              </a:buClr>
              <a:buFont typeface="Wingdings" pitchFamily="2" charset="2"/>
              <a:buChar char="Ø"/>
            </a:pPr>
            <a:endParaRPr sz="1600" dirty="0">
              <a:latin typeface="Times New Roman"/>
              <a:cs typeface="Times New Roman"/>
            </a:endParaRPr>
          </a:p>
          <a:p>
            <a:pPr marL="298450" marR="29845" indent="-285750">
              <a:lnSpc>
                <a:spcPct val="105600"/>
              </a:lnSpc>
              <a:spcBef>
                <a:spcPts val="5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Novos </a:t>
            </a:r>
            <a:r>
              <a:rPr sz="1600" b="1" spc="-15" dirty="0">
                <a:solidFill>
                  <a:srgbClr val="575756"/>
                </a:solidFill>
                <a:latin typeface="Arial"/>
                <a:cs typeface="Arial"/>
              </a:rPr>
              <a:t>eleitos </a:t>
            </a:r>
            <a:r>
              <a:rPr sz="1600" b="1" spc="-20" dirty="0">
                <a:solidFill>
                  <a:srgbClr val="575756"/>
                </a:solidFill>
                <a:latin typeface="Arial"/>
                <a:cs typeface="Arial"/>
              </a:rPr>
              <a:t>estarão </a:t>
            </a:r>
            <a:r>
              <a:rPr sz="1600" b="1" spc="5" dirty="0">
                <a:solidFill>
                  <a:srgbClr val="575756"/>
                </a:solidFill>
                <a:latin typeface="Arial"/>
                <a:cs typeface="Arial"/>
              </a:rPr>
              <a:t>automaticamente </a:t>
            </a:r>
            <a:r>
              <a:rPr sz="1600" b="1" spc="10" dirty="0">
                <a:solidFill>
                  <a:srgbClr val="575756"/>
                </a:solidFill>
                <a:latin typeface="Arial"/>
                <a:cs typeface="Arial"/>
              </a:rPr>
              <a:t>no </a:t>
            </a:r>
            <a:r>
              <a:rPr sz="1600" b="1" spc="-85" dirty="0">
                <a:solidFill>
                  <a:srgbClr val="575756"/>
                </a:solidFill>
                <a:latin typeface="Arial"/>
                <a:cs typeface="Arial"/>
              </a:rPr>
              <a:t>RGPS, </a:t>
            </a:r>
            <a:r>
              <a:rPr sz="1600" b="1" spc="-45" dirty="0">
                <a:solidFill>
                  <a:srgbClr val="575756"/>
                </a:solidFill>
                <a:latin typeface="Arial"/>
                <a:cs typeface="Arial"/>
              </a:rPr>
              <a:t>salvo </a:t>
            </a:r>
            <a:r>
              <a:rPr sz="1600" b="1" spc="-80" dirty="0">
                <a:solidFill>
                  <a:srgbClr val="575756"/>
                </a:solidFill>
                <a:latin typeface="Arial"/>
                <a:cs typeface="Arial"/>
              </a:rPr>
              <a:t>se </a:t>
            </a: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vinculados </a:t>
            </a:r>
            <a:r>
              <a:rPr sz="1600" b="1" spc="-35" dirty="0">
                <a:solidFill>
                  <a:srgbClr val="575756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575756"/>
                </a:solidFill>
                <a:latin typeface="Arial"/>
                <a:cs typeface="Arial"/>
              </a:rPr>
              <a:t>regime</a:t>
            </a:r>
            <a:r>
              <a:rPr sz="1600" b="1" spc="-2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575756"/>
                </a:solidFill>
                <a:latin typeface="Arial"/>
                <a:cs typeface="Arial"/>
              </a:rPr>
              <a:t>próprio  </a:t>
            </a:r>
            <a:r>
              <a:rPr sz="1600" b="1" spc="15" dirty="0">
                <a:solidFill>
                  <a:srgbClr val="575756"/>
                </a:solidFill>
                <a:latin typeface="Arial"/>
                <a:cs typeface="Arial"/>
              </a:rPr>
              <a:t>como</a:t>
            </a:r>
            <a:r>
              <a:rPr sz="16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575756"/>
                </a:solidFill>
                <a:latin typeface="Arial"/>
                <a:cs typeface="Arial"/>
              </a:rPr>
              <a:t>servidores.</a:t>
            </a:r>
            <a:endParaRPr sz="16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40"/>
              </a:spcBef>
              <a:buClr>
                <a:srgbClr val="575756"/>
              </a:buClr>
              <a:buFont typeface="Wingdings" pitchFamily="2" charset="2"/>
              <a:buChar char="Ø"/>
            </a:pPr>
            <a:endParaRPr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sz="1600" b="1" spc="-30" dirty="0">
                <a:solidFill>
                  <a:srgbClr val="575756"/>
                </a:solidFill>
                <a:latin typeface="Arial"/>
                <a:cs typeface="Arial"/>
              </a:rPr>
              <a:t>Regra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b="1" spc="-20" dirty="0">
                <a:solidFill>
                  <a:srgbClr val="575756"/>
                </a:solidFill>
                <a:latin typeface="Arial"/>
                <a:cs typeface="Arial"/>
              </a:rPr>
              <a:t>transição </a:t>
            </a:r>
            <a:r>
              <a:rPr sz="1600" b="1" spc="-15" dirty="0">
                <a:solidFill>
                  <a:srgbClr val="575756"/>
                </a:solidFill>
                <a:latin typeface="Arial"/>
                <a:cs typeface="Arial"/>
              </a:rPr>
              <a:t>(deputados </a:t>
            </a:r>
            <a:r>
              <a:rPr sz="1600" b="1" spc="-25" dirty="0">
                <a:solidFill>
                  <a:srgbClr val="575756"/>
                </a:solidFill>
                <a:latin typeface="Arial"/>
                <a:cs typeface="Arial"/>
              </a:rPr>
              <a:t>federais </a:t>
            </a:r>
            <a:r>
              <a:rPr sz="1600" b="1" spc="-5" dirty="0">
                <a:solidFill>
                  <a:srgbClr val="575756"/>
                </a:solidFill>
                <a:latin typeface="Arial"/>
                <a:cs typeface="Arial"/>
              </a:rPr>
              <a:t>e</a:t>
            </a:r>
            <a:r>
              <a:rPr sz="1600" b="1" spc="-2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575756"/>
                </a:solidFill>
                <a:latin typeface="Arial"/>
                <a:cs typeface="Arial"/>
              </a:rPr>
              <a:t>senadores):</a:t>
            </a:r>
            <a:endParaRPr sz="1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sz="1600" spc="80" dirty="0">
                <a:solidFill>
                  <a:srgbClr val="575756"/>
                </a:solidFill>
                <a:latin typeface="Arial"/>
                <a:cs typeface="Arial"/>
              </a:rPr>
              <a:t>6</a:t>
            </a:r>
            <a:r>
              <a:rPr lang="pt-BR" sz="1600" spc="80" dirty="0">
                <a:solidFill>
                  <a:srgbClr val="575756"/>
                </a:solidFill>
                <a:latin typeface="Arial"/>
                <a:cs typeface="Arial"/>
              </a:rPr>
              <a:t>5</a:t>
            </a:r>
            <a:r>
              <a:rPr sz="1600" spc="8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75756"/>
                </a:solidFill>
                <a:latin typeface="Arial"/>
                <a:cs typeface="Arial"/>
              </a:rPr>
              <a:t>anos </a:t>
            </a:r>
            <a:r>
              <a:rPr sz="1600" spc="20" dirty="0">
                <a:solidFill>
                  <a:srgbClr val="575756"/>
                </a:solidFill>
                <a:latin typeface="Arial"/>
                <a:cs typeface="Arial"/>
              </a:rPr>
              <a:t>de </a:t>
            </a:r>
            <a:r>
              <a:rPr sz="1600" spc="10" dirty="0">
                <a:solidFill>
                  <a:srgbClr val="575756"/>
                </a:solidFill>
                <a:latin typeface="Arial"/>
                <a:cs typeface="Arial"/>
              </a:rPr>
              <a:t>idade </a:t>
            </a:r>
            <a:r>
              <a:rPr sz="1600" spc="30" dirty="0">
                <a:solidFill>
                  <a:srgbClr val="575756"/>
                </a:solidFill>
                <a:latin typeface="Arial"/>
                <a:cs typeface="Arial"/>
              </a:rPr>
              <a:t>mínima </a:t>
            </a:r>
            <a:r>
              <a:rPr sz="1600" spc="-10" dirty="0">
                <a:solidFill>
                  <a:srgbClr val="575756"/>
                </a:solidFill>
                <a:latin typeface="Arial"/>
                <a:cs typeface="Arial"/>
              </a:rPr>
              <a:t>para </a:t>
            </a:r>
            <a:r>
              <a:rPr sz="1600" spc="40" dirty="0" err="1">
                <a:solidFill>
                  <a:srgbClr val="575756"/>
                </a:solidFill>
                <a:latin typeface="Arial"/>
                <a:cs typeface="Arial"/>
              </a:rPr>
              <a:t>homens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575756"/>
                </a:solidFill>
                <a:latin typeface="Arial"/>
                <a:cs typeface="Arial"/>
              </a:rPr>
              <a:t>e </a:t>
            </a:r>
            <a:r>
              <a:rPr lang="pt-BR" sz="1600" spc="30" dirty="0">
                <a:solidFill>
                  <a:srgbClr val="575756"/>
                </a:solidFill>
                <a:latin typeface="Arial"/>
                <a:cs typeface="Arial"/>
              </a:rPr>
              <a:t>62 anos para </a:t>
            </a:r>
            <a:r>
              <a:rPr sz="1600" spc="30" dirty="0" err="1">
                <a:solidFill>
                  <a:srgbClr val="575756"/>
                </a:solidFill>
                <a:latin typeface="Arial"/>
                <a:cs typeface="Arial"/>
              </a:rPr>
              <a:t>mulheres</a:t>
            </a:r>
            <a:r>
              <a:rPr sz="1600" spc="30" dirty="0">
                <a:solidFill>
                  <a:srgbClr val="575756"/>
                </a:solidFill>
                <a:latin typeface="Arial"/>
                <a:cs typeface="Arial"/>
              </a:rPr>
              <a:t>.</a:t>
            </a:r>
          </a:p>
          <a:p>
            <a:pPr marL="755650" lvl="1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sz="1600" spc="5" dirty="0">
                <a:solidFill>
                  <a:srgbClr val="575756"/>
                </a:solidFill>
                <a:latin typeface="Arial"/>
                <a:cs typeface="Arial"/>
              </a:rPr>
              <a:t>3</a:t>
            </a:r>
            <a:r>
              <a:rPr lang="pt-BR" sz="1600" spc="5" dirty="0">
                <a:solidFill>
                  <a:srgbClr val="575756"/>
                </a:solidFill>
                <a:latin typeface="Arial"/>
                <a:cs typeface="Arial"/>
              </a:rPr>
              <a:t>0% de pedágio do tempo que faltar para completar 35 anos de contribuição</a:t>
            </a:r>
            <a:r>
              <a:rPr sz="1600" spc="40" dirty="0">
                <a:solidFill>
                  <a:srgbClr val="575756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39991"/>
                </a:moveTo>
                <a:lnTo>
                  <a:pt x="9144000" y="6839991"/>
                </a:lnTo>
                <a:lnTo>
                  <a:pt x="9144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5989" y="12"/>
            <a:ext cx="4248150" cy="1332230"/>
          </a:xfrm>
          <a:custGeom>
            <a:avLst/>
            <a:gdLst/>
            <a:ahLst/>
            <a:cxnLst/>
            <a:rect l="l" t="t" r="r" b="b"/>
            <a:pathLst>
              <a:path w="4248150" h="1332230">
                <a:moveTo>
                  <a:pt x="0" y="1331988"/>
                </a:moveTo>
                <a:lnTo>
                  <a:pt x="4248010" y="1331988"/>
                </a:lnTo>
                <a:lnTo>
                  <a:pt x="4248010" y="0"/>
                </a:lnTo>
                <a:lnTo>
                  <a:pt x="0" y="0"/>
                </a:lnTo>
                <a:lnTo>
                  <a:pt x="0" y="1331988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996" y="4338002"/>
            <a:ext cx="990600" cy="2502535"/>
          </a:xfrm>
          <a:custGeom>
            <a:avLst/>
            <a:gdLst/>
            <a:ahLst/>
            <a:cxnLst/>
            <a:rect l="l" t="t" r="r" b="b"/>
            <a:pathLst>
              <a:path w="990600" h="2502534">
                <a:moveTo>
                  <a:pt x="0" y="2502001"/>
                </a:moveTo>
                <a:lnTo>
                  <a:pt x="990003" y="2502001"/>
                </a:lnTo>
                <a:lnTo>
                  <a:pt x="990003" y="0"/>
                </a:lnTo>
                <a:lnTo>
                  <a:pt x="0" y="0"/>
                </a:lnTo>
                <a:lnTo>
                  <a:pt x="0" y="2502001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6007" y="6587934"/>
            <a:ext cx="3726179" cy="252095"/>
          </a:xfrm>
          <a:custGeom>
            <a:avLst/>
            <a:gdLst/>
            <a:ahLst/>
            <a:cxnLst/>
            <a:rect l="l" t="t" r="r" b="b"/>
            <a:pathLst>
              <a:path w="3726179" h="252095">
                <a:moveTo>
                  <a:pt x="0" y="252069"/>
                </a:moveTo>
                <a:lnTo>
                  <a:pt x="3726002" y="252069"/>
                </a:lnTo>
                <a:lnTo>
                  <a:pt x="3726002" y="0"/>
                </a:lnTo>
                <a:lnTo>
                  <a:pt x="0" y="0"/>
                </a:lnTo>
                <a:lnTo>
                  <a:pt x="0" y="25206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83994"/>
            <a:ext cx="259715" cy="621030"/>
          </a:xfrm>
          <a:custGeom>
            <a:avLst/>
            <a:gdLst/>
            <a:ahLst/>
            <a:cxnLst/>
            <a:rect l="l" t="t" r="r" b="b"/>
            <a:pathLst>
              <a:path w="259715" h="621030">
                <a:moveTo>
                  <a:pt x="0" y="621004"/>
                </a:moveTo>
                <a:lnTo>
                  <a:pt x="259194" y="621004"/>
                </a:lnTo>
                <a:lnTo>
                  <a:pt x="259194" y="0"/>
                </a:lnTo>
                <a:lnTo>
                  <a:pt x="0" y="0"/>
                </a:lnTo>
                <a:lnTo>
                  <a:pt x="0" y="621004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1926" y="2548897"/>
            <a:ext cx="59480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PEC 133/2019</a:t>
            </a:r>
            <a:b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</a:b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(PEC Paralela)</a:t>
            </a:r>
            <a:endParaRPr sz="4800" kern="1200" dirty="0">
              <a:solidFill>
                <a:srgbClr val="2B6C68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204999"/>
            <a:ext cx="882015" cy="2430145"/>
          </a:xfrm>
          <a:custGeom>
            <a:avLst/>
            <a:gdLst/>
            <a:ahLst/>
            <a:cxnLst/>
            <a:rect l="l" t="t" r="r" b="b"/>
            <a:pathLst>
              <a:path w="882015" h="2430145">
                <a:moveTo>
                  <a:pt x="0" y="2430005"/>
                </a:moveTo>
                <a:lnTo>
                  <a:pt x="882002" y="2430005"/>
                </a:lnTo>
                <a:lnTo>
                  <a:pt x="882002" y="0"/>
                </a:lnTo>
                <a:lnTo>
                  <a:pt x="0" y="0"/>
                </a:lnTo>
                <a:lnTo>
                  <a:pt x="0" y="243000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7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26065">
            <a:off x="1183762" y="1672317"/>
            <a:ext cx="3731576" cy="10085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345">
            <a:off x="4864662" y="3739253"/>
            <a:ext cx="2844035" cy="8093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8579">
            <a:off x="4401551" y="1521901"/>
            <a:ext cx="3535781" cy="10001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26586">
            <a:off x="1930891" y="3664582"/>
            <a:ext cx="3390791" cy="4993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40350">
            <a:off x="29092" y="3690512"/>
            <a:ext cx="2664049" cy="9360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54781">
            <a:off x="1271077" y="4726699"/>
            <a:ext cx="3429317" cy="98134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0795">
            <a:off x="3722488" y="2266828"/>
            <a:ext cx="3167797" cy="92124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53469">
            <a:off x="4764169" y="4765054"/>
            <a:ext cx="3045017" cy="8364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25342">
            <a:off x="2011" y="1894189"/>
            <a:ext cx="3748799" cy="10008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073745">
            <a:off x="3951112" y="3592609"/>
            <a:ext cx="3999599" cy="64329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84025">
            <a:off x="5069998" y="1282062"/>
            <a:ext cx="3628178" cy="11385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332676">
            <a:off x="6241731" y="4077607"/>
            <a:ext cx="3170882" cy="79272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 rot="915494">
            <a:off x="439878" y="2415934"/>
            <a:ext cx="7992887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APESAR DISSO...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ESTADOS, DF E MUNICÍPIOS </a:t>
            </a:r>
            <a:r>
              <a:rPr lang="pt-BR" sz="3600" b="1" u="sng" dirty="0">
                <a:solidFill>
                  <a:srgbClr val="FF0000"/>
                </a:solidFill>
              </a:rPr>
              <a:t>EXCLUÍDOS</a:t>
            </a:r>
            <a:r>
              <a:rPr lang="pt-BR" sz="3600" b="1" dirty="0">
                <a:solidFill>
                  <a:srgbClr val="FF0000"/>
                </a:solidFill>
              </a:rPr>
              <a:t> DO TEXTO APROVADO NA CÂMARA DOS DEPUTADOS!!!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15" name="object 26"/>
          <p:cNvSpPr/>
          <p:nvPr/>
        </p:nvSpPr>
        <p:spPr>
          <a:xfrm>
            <a:off x="0" y="12014"/>
            <a:ext cx="9144000" cy="1025155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9"/>
          <p:cNvSpPr/>
          <p:nvPr/>
        </p:nvSpPr>
        <p:spPr>
          <a:xfrm>
            <a:off x="457200" y="298450"/>
            <a:ext cx="514096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600" dirty="0" smtClean="0">
                <a:solidFill>
                  <a:schemeClr val="bg1"/>
                </a:solidFill>
              </a:rPr>
              <a:t> “</a:t>
            </a:r>
            <a:r>
              <a:rPr lang="pt-BR" sz="3600" dirty="0" err="1" smtClean="0">
                <a:solidFill>
                  <a:schemeClr val="bg1"/>
                </a:solidFill>
              </a:rPr>
              <a:t>Bad</a:t>
            </a:r>
            <a:r>
              <a:rPr lang="pt-BR" sz="3600" dirty="0" smtClean="0">
                <a:solidFill>
                  <a:schemeClr val="bg1"/>
                </a:solidFill>
              </a:rPr>
              <a:t> News”...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3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514096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Pilares da Nova Previdência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993" y="1473889"/>
            <a:ext cx="8549107" cy="42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845820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“Reembarque” de Estados, DF e Municípios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755" y="1438684"/>
            <a:ext cx="8314298" cy="40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845820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“Reembarque” de Estados, DF e Municípios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001" y="2829818"/>
            <a:ext cx="7658654" cy="278825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751" y="1875119"/>
            <a:ext cx="7798104" cy="10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845820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“Reembarque” de Estados, DF e Municípios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1402905"/>
            <a:ext cx="7429500" cy="44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845820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“Reembarque” de Estados, DF e Municípios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1434385"/>
            <a:ext cx="8320302" cy="43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0" y="1199997"/>
                </a:moveTo>
                <a:lnTo>
                  <a:pt x="9144000" y="1199997"/>
                </a:lnTo>
                <a:lnTo>
                  <a:pt x="9144000" y="0"/>
                </a:lnTo>
                <a:lnTo>
                  <a:pt x="0" y="0"/>
                </a:lnTo>
                <a:lnTo>
                  <a:pt x="0" y="1199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199" y="279006"/>
            <a:ext cx="6254089" cy="705244"/>
          </a:xfrm>
          <a:custGeom>
            <a:avLst/>
            <a:gdLst/>
            <a:ahLst/>
            <a:cxnLst/>
            <a:rect l="l" t="t" r="r" b="b"/>
            <a:pathLst>
              <a:path w="4187190" h="585469">
                <a:moveTo>
                  <a:pt x="0" y="585000"/>
                </a:moveTo>
                <a:lnTo>
                  <a:pt x="4186796" y="585000"/>
                </a:lnTo>
                <a:lnTo>
                  <a:pt x="4186796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57200" y="527050"/>
            <a:ext cx="4187190" cy="265394"/>
          </a:xfrm>
          <a:prstGeom prst="rect">
            <a:avLst/>
          </a:prstGeom>
          <a:solidFill>
            <a:srgbClr val="006C67"/>
          </a:solidFill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ts val="2025"/>
              </a:lnSpc>
            </a:pPr>
            <a:r>
              <a:rPr sz="2400" kern="1200" dirty="0" err="1">
                <a:solidFill>
                  <a:schemeClr val="bg1"/>
                </a:solidFill>
                <a:latin typeface="Raleway"/>
              </a:rPr>
              <a:t>Impacto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 </a:t>
            </a:r>
            <a:r>
              <a:rPr sz="2400" kern="1200" dirty="0" smtClean="0">
                <a:solidFill>
                  <a:schemeClr val="bg1"/>
                </a:solidFill>
                <a:latin typeface="Raleway"/>
              </a:rPr>
              <a:t>(R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$ </a:t>
            </a:r>
            <a:r>
              <a:rPr lang="pt-BR" sz="2400" kern="1200" dirty="0" smtClean="0">
                <a:solidFill>
                  <a:schemeClr val="bg1"/>
                </a:solidFill>
                <a:latin typeface="Raleway"/>
              </a:rPr>
              <a:t>876,7</a:t>
            </a:r>
            <a:r>
              <a:rPr sz="2400" kern="1200" dirty="0" err="1" smtClean="0">
                <a:solidFill>
                  <a:schemeClr val="bg1"/>
                </a:solidFill>
                <a:latin typeface="Raleway"/>
              </a:rPr>
              <a:t>bilhões</a:t>
            </a:r>
            <a:r>
              <a:rPr sz="2400" kern="1200" dirty="0">
                <a:solidFill>
                  <a:schemeClr val="bg1"/>
                </a:solidFill>
                <a:latin typeface="Raleway"/>
              </a:rPr>
              <a:t>)</a:t>
            </a:r>
          </a:p>
        </p:txBody>
      </p:sp>
      <p:sp>
        <p:nvSpPr>
          <p:cNvPr id="29" name="object 29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9A05CF25-2C33-8248-85BE-BAD6E1ECD339}"/>
              </a:ext>
            </a:extLst>
          </p:cNvPr>
          <p:cNvSpPr txBox="1"/>
          <p:nvPr/>
        </p:nvSpPr>
        <p:spPr>
          <a:xfrm>
            <a:off x="3198778" y="1295134"/>
            <a:ext cx="289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ATUALIZAR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="" xmlns:a16="http://schemas.microsoft.com/office/drawing/2014/main" id="{8660A956-7DBF-DC49-9F16-D73E7786DED0}"/>
              </a:ext>
            </a:extLst>
          </p:cNvPr>
          <p:cNvGrpSpPr/>
          <p:nvPr/>
        </p:nvGrpSpPr>
        <p:grpSpPr>
          <a:xfrm>
            <a:off x="251993" y="1258268"/>
            <a:ext cx="8525509" cy="4811958"/>
            <a:chOff x="685800" y="1258268"/>
            <a:chExt cx="7848600" cy="4678197"/>
          </a:xfrm>
        </p:grpSpPr>
        <p:pic>
          <p:nvPicPr>
            <p:cNvPr id="34" name="Imagem 33">
              <a:extLst>
                <a:ext uri="{FF2B5EF4-FFF2-40B4-BE49-F238E27FC236}">
                  <a16:creationId xmlns="" xmlns:a16="http://schemas.microsoft.com/office/drawing/2014/main" id="{1378A84F-568B-AF41-B19E-02EDB1685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85800" y="1258268"/>
              <a:ext cx="7848600" cy="4678197"/>
            </a:xfrm>
            <a:prstGeom prst="rect">
              <a:avLst/>
            </a:prstGeom>
          </p:spPr>
        </p:pic>
        <p:sp>
          <p:nvSpPr>
            <p:cNvPr id="35" name="Retângulo 34">
              <a:extLst>
                <a:ext uri="{FF2B5EF4-FFF2-40B4-BE49-F238E27FC236}">
                  <a16:creationId xmlns="" xmlns:a16="http://schemas.microsoft.com/office/drawing/2014/main" id="{6BF1B6AA-3200-854C-8D20-E124D827FE6D}"/>
                </a:ext>
              </a:extLst>
            </p:cNvPr>
            <p:cNvSpPr/>
            <p:nvPr/>
          </p:nvSpPr>
          <p:spPr>
            <a:xfrm>
              <a:off x="838200" y="1368246"/>
              <a:ext cx="1066800" cy="219519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334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845820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“Reembarque” de Estados, DF e Municípios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5097" y="1687779"/>
            <a:ext cx="8543214" cy="34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845820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“Reembarque” de Estados, DF e Municípios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993" y="1628545"/>
            <a:ext cx="8473579" cy="37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298450"/>
            <a:ext cx="8458200" cy="705244"/>
          </a:xfrm>
          <a:custGeom>
            <a:avLst/>
            <a:gdLst/>
            <a:ahLst/>
            <a:cxnLst/>
            <a:rect l="l" t="t" r="r" b="b"/>
            <a:pathLst>
              <a:path w="5140960" h="585469">
                <a:moveTo>
                  <a:pt x="0" y="585000"/>
                </a:moveTo>
                <a:lnTo>
                  <a:pt x="5140794" y="585000"/>
                </a:lnTo>
                <a:lnTo>
                  <a:pt x="5140794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r>
              <a:rPr lang="pt-BR" sz="3200" dirty="0" smtClean="0">
                <a:solidFill>
                  <a:schemeClr val="bg1"/>
                </a:solidFill>
              </a:rPr>
              <a:t> Riscos da PEC Paralela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43000" y="2051050"/>
            <a:ext cx="4051109" cy="2595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lang="pt-BR" sz="4000" b="1" spc="-30" dirty="0" smtClean="0">
                <a:solidFill>
                  <a:srgbClr val="575756"/>
                </a:solidFill>
                <a:latin typeface="Arial"/>
                <a:cs typeface="Arial"/>
              </a:rPr>
              <a:t> Risco político</a:t>
            </a:r>
          </a:p>
          <a:p>
            <a:pPr marL="298450" indent="-285750" algn="just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Ø"/>
              <a:tabLst>
                <a:tab pos="140335" algn="l"/>
              </a:tabLst>
            </a:pPr>
            <a:endParaRPr lang="pt-BR" sz="4000" b="1" spc="-30" dirty="0">
              <a:solidFill>
                <a:srgbClr val="575756"/>
              </a:solidFill>
              <a:latin typeface="Arial"/>
              <a:cs typeface="Arial"/>
            </a:endParaRPr>
          </a:p>
          <a:p>
            <a:pPr marL="298450" indent="-285750" algn="just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Ø"/>
              <a:tabLst>
                <a:tab pos="140335" algn="l"/>
              </a:tabLst>
            </a:pPr>
            <a:r>
              <a:rPr lang="pt-BR" sz="4000" b="1" spc="-30" dirty="0" smtClean="0">
                <a:solidFill>
                  <a:srgbClr val="575756"/>
                </a:solidFill>
                <a:latin typeface="Arial"/>
                <a:cs typeface="Arial"/>
              </a:rPr>
              <a:t> Desidratação</a:t>
            </a:r>
          </a:p>
          <a:p>
            <a:pPr marL="298450" indent="-285750" algn="just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Ø"/>
              <a:tabLst>
                <a:tab pos="140335" algn="l"/>
              </a:tabLst>
            </a:pPr>
            <a:endParaRPr lang="pt-BR" b="1" spc="-30" dirty="0">
              <a:solidFill>
                <a:srgbClr val="575756"/>
              </a:solidFill>
              <a:latin typeface="Arial"/>
              <a:cs typeface="Arial"/>
            </a:endParaRPr>
          </a:p>
          <a:p>
            <a:pPr marL="298450" indent="-285750" algn="just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Ø"/>
              <a:tabLst>
                <a:tab pos="140335" algn="l"/>
              </a:tabLst>
            </a:pPr>
            <a:endParaRPr lang="pt-B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6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39991"/>
                </a:moveTo>
                <a:lnTo>
                  <a:pt x="9144000" y="6839991"/>
                </a:lnTo>
                <a:lnTo>
                  <a:pt x="9144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5989" y="12"/>
            <a:ext cx="4248150" cy="1332230"/>
          </a:xfrm>
          <a:custGeom>
            <a:avLst/>
            <a:gdLst/>
            <a:ahLst/>
            <a:cxnLst/>
            <a:rect l="l" t="t" r="r" b="b"/>
            <a:pathLst>
              <a:path w="4248150" h="1332230">
                <a:moveTo>
                  <a:pt x="0" y="1331988"/>
                </a:moveTo>
                <a:lnTo>
                  <a:pt x="4248010" y="1331988"/>
                </a:lnTo>
                <a:lnTo>
                  <a:pt x="4248010" y="0"/>
                </a:lnTo>
                <a:lnTo>
                  <a:pt x="0" y="0"/>
                </a:lnTo>
                <a:lnTo>
                  <a:pt x="0" y="1331988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83994"/>
            <a:ext cx="259715" cy="621030"/>
          </a:xfrm>
          <a:custGeom>
            <a:avLst/>
            <a:gdLst/>
            <a:ahLst/>
            <a:cxnLst/>
            <a:rect l="l" t="t" r="r" b="b"/>
            <a:pathLst>
              <a:path w="259715" h="621030">
                <a:moveTo>
                  <a:pt x="0" y="621004"/>
                </a:moveTo>
                <a:lnTo>
                  <a:pt x="259194" y="621004"/>
                </a:lnTo>
                <a:lnTo>
                  <a:pt x="259194" y="0"/>
                </a:lnTo>
                <a:lnTo>
                  <a:pt x="0" y="0"/>
                </a:lnTo>
                <a:lnTo>
                  <a:pt x="0" y="621004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9300" y="3010433"/>
            <a:ext cx="3611879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000" spc="-35" dirty="0">
                <a:solidFill>
                  <a:srgbClr val="006C67"/>
                </a:solidFill>
              </a:rPr>
              <a:t>OBRIGADO</a:t>
            </a:r>
            <a:br>
              <a:rPr lang="pt-BR" sz="5000" spc="-35" dirty="0">
                <a:solidFill>
                  <a:srgbClr val="006C67"/>
                </a:solidFill>
              </a:rPr>
            </a:br>
            <a:r>
              <a:rPr lang="pt-BR" sz="1200" spc="-35" dirty="0">
                <a:solidFill>
                  <a:srgbClr val="006C67"/>
                </a:solidFill>
              </a:rPr>
              <a:t>WWW.PREVIDENCIA.GOV.BR</a:t>
            </a:r>
            <a:endParaRPr sz="5000" dirty="0"/>
          </a:p>
        </p:txBody>
      </p:sp>
      <p:sp>
        <p:nvSpPr>
          <p:cNvPr id="16" name="object 16"/>
          <p:cNvSpPr/>
          <p:nvPr/>
        </p:nvSpPr>
        <p:spPr>
          <a:xfrm>
            <a:off x="0" y="2204999"/>
            <a:ext cx="882015" cy="2430145"/>
          </a:xfrm>
          <a:custGeom>
            <a:avLst/>
            <a:gdLst/>
            <a:ahLst/>
            <a:cxnLst/>
            <a:rect l="l" t="t" r="r" b="b"/>
            <a:pathLst>
              <a:path w="882015" h="2430145">
                <a:moveTo>
                  <a:pt x="0" y="2430005"/>
                </a:moveTo>
                <a:lnTo>
                  <a:pt x="882002" y="2430005"/>
                </a:lnTo>
                <a:lnTo>
                  <a:pt x="882002" y="0"/>
                </a:lnTo>
                <a:lnTo>
                  <a:pt x="0" y="0"/>
                </a:lnTo>
                <a:lnTo>
                  <a:pt x="0" y="243000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3">
            <a:extLst>
              <a:ext uri="{FF2B5EF4-FFF2-40B4-BE49-F238E27FC236}">
                <a16:creationId xmlns="" xmlns:a16="http://schemas.microsoft.com/office/drawing/2014/main" id="{94BD26A5-C923-714B-B069-527B4F627B78}"/>
              </a:ext>
            </a:extLst>
          </p:cNvPr>
          <p:cNvSpPr/>
          <p:nvPr/>
        </p:nvSpPr>
        <p:spPr>
          <a:xfrm>
            <a:off x="5516994" y="5985013"/>
            <a:ext cx="3627120" cy="855015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="" xmlns:a16="http://schemas.microsoft.com/office/drawing/2014/main" id="{39172E40-C72D-A642-91A2-046ED5D2642B}"/>
              </a:ext>
            </a:extLst>
          </p:cNvPr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>
            <a:extLst>
              <a:ext uri="{FF2B5EF4-FFF2-40B4-BE49-F238E27FC236}">
                <a16:creationId xmlns="" xmlns:a16="http://schemas.microsoft.com/office/drawing/2014/main" id="{3108EE41-8CD9-0E44-8433-BD33E3A7C79D}"/>
              </a:ext>
            </a:extLst>
          </p:cNvPr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>
            <a:extLst>
              <a:ext uri="{FF2B5EF4-FFF2-40B4-BE49-F238E27FC236}">
                <a16:creationId xmlns="" xmlns:a16="http://schemas.microsoft.com/office/drawing/2014/main" id="{C06807C8-980D-9A4A-80C3-F7C68ED6903B}"/>
              </a:ext>
            </a:extLst>
          </p:cNvPr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="" xmlns:a16="http://schemas.microsoft.com/office/drawing/2014/main" id="{69D1C18A-6E71-D841-B0B3-AE8619AE4752}"/>
              </a:ext>
            </a:extLst>
          </p:cNvPr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="" xmlns:a16="http://schemas.microsoft.com/office/drawing/2014/main" id="{9B225C2B-D8D1-9549-B61A-986F5D632562}"/>
              </a:ext>
            </a:extLst>
          </p:cNvPr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">
            <a:extLst>
              <a:ext uri="{FF2B5EF4-FFF2-40B4-BE49-F238E27FC236}">
                <a16:creationId xmlns="" xmlns:a16="http://schemas.microsoft.com/office/drawing/2014/main" id="{E701E6A7-E487-DE48-B93D-AA3B810C2209}"/>
              </a:ext>
            </a:extLst>
          </p:cNvPr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">
            <a:extLst>
              <a:ext uri="{FF2B5EF4-FFF2-40B4-BE49-F238E27FC236}">
                <a16:creationId xmlns="" xmlns:a16="http://schemas.microsoft.com/office/drawing/2014/main" id="{FF1BFC07-9DA7-2B49-AE54-DB96DC109AF6}"/>
              </a:ext>
            </a:extLst>
          </p:cNvPr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">
            <a:extLst>
              <a:ext uri="{FF2B5EF4-FFF2-40B4-BE49-F238E27FC236}">
                <a16:creationId xmlns="" xmlns:a16="http://schemas.microsoft.com/office/drawing/2014/main" id="{C6AC9697-0841-1A49-9EDE-EB3FC72B34DA}"/>
              </a:ext>
            </a:extLst>
          </p:cNvPr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="" xmlns:a16="http://schemas.microsoft.com/office/drawing/2014/main" id="{05EABDDA-4BD9-234A-BC98-C20AC3235201}"/>
              </a:ext>
            </a:extLst>
          </p:cNvPr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">
            <a:extLst>
              <a:ext uri="{FF2B5EF4-FFF2-40B4-BE49-F238E27FC236}">
                <a16:creationId xmlns="" xmlns:a16="http://schemas.microsoft.com/office/drawing/2014/main" id="{572D0A41-2A58-7045-8817-61971F54837F}"/>
              </a:ext>
            </a:extLst>
          </p:cNvPr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6">
            <a:extLst>
              <a:ext uri="{FF2B5EF4-FFF2-40B4-BE49-F238E27FC236}">
                <a16:creationId xmlns="" xmlns:a16="http://schemas.microsoft.com/office/drawing/2014/main" id="{3DA62FB8-FBBE-6A40-AF62-8EF369944C11}"/>
              </a:ext>
            </a:extLst>
          </p:cNvPr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7">
            <a:extLst>
              <a:ext uri="{FF2B5EF4-FFF2-40B4-BE49-F238E27FC236}">
                <a16:creationId xmlns="" xmlns:a16="http://schemas.microsoft.com/office/drawing/2014/main" id="{6E637AA7-0957-E848-BC85-C247E71FE3C9}"/>
              </a:ext>
            </a:extLst>
          </p:cNvPr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8">
            <a:extLst>
              <a:ext uri="{FF2B5EF4-FFF2-40B4-BE49-F238E27FC236}">
                <a16:creationId xmlns="" xmlns:a16="http://schemas.microsoft.com/office/drawing/2014/main" id="{F61BC634-FD78-5046-A0E0-B1DB33882B87}"/>
              </a:ext>
            </a:extLst>
          </p:cNvPr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9">
            <a:extLst>
              <a:ext uri="{FF2B5EF4-FFF2-40B4-BE49-F238E27FC236}">
                <a16:creationId xmlns="" xmlns:a16="http://schemas.microsoft.com/office/drawing/2014/main" id="{A7152C6C-EC47-8742-8DFD-47C5B356F4A7}"/>
              </a:ext>
            </a:extLst>
          </p:cNvPr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0">
            <a:extLst>
              <a:ext uri="{FF2B5EF4-FFF2-40B4-BE49-F238E27FC236}">
                <a16:creationId xmlns="" xmlns:a16="http://schemas.microsoft.com/office/drawing/2014/main" id="{9744043E-0B05-8446-A2A5-AC50D09F353A}"/>
              </a:ext>
            </a:extLst>
          </p:cNvPr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1">
            <a:extLst>
              <a:ext uri="{FF2B5EF4-FFF2-40B4-BE49-F238E27FC236}">
                <a16:creationId xmlns="" xmlns:a16="http://schemas.microsoft.com/office/drawing/2014/main" id="{E33153F9-BCDF-F441-8317-CE3DEBDEE8A1}"/>
              </a:ext>
            </a:extLst>
          </p:cNvPr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2">
            <a:extLst>
              <a:ext uri="{FF2B5EF4-FFF2-40B4-BE49-F238E27FC236}">
                <a16:creationId xmlns="" xmlns:a16="http://schemas.microsoft.com/office/drawing/2014/main" id="{9A75F09A-AA5D-3E49-8E8B-5BB338761EE4}"/>
              </a:ext>
            </a:extLst>
          </p:cNvPr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3">
            <a:extLst>
              <a:ext uri="{FF2B5EF4-FFF2-40B4-BE49-F238E27FC236}">
                <a16:creationId xmlns="" xmlns:a16="http://schemas.microsoft.com/office/drawing/2014/main" id="{0A56E375-43B7-9344-A956-92F72D939FF5}"/>
              </a:ext>
            </a:extLst>
          </p:cNvPr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4">
            <a:extLst>
              <a:ext uri="{FF2B5EF4-FFF2-40B4-BE49-F238E27FC236}">
                <a16:creationId xmlns="" xmlns:a16="http://schemas.microsoft.com/office/drawing/2014/main" id="{2F87A6DB-0167-904C-878F-C1DD71C43EF2}"/>
              </a:ext>
            </a:extLst>
          </p:cNvPr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9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199" y="300369"/>
            <a:ext cx="4315770" cy="683881"/>
          </a:xfrm>
          <a:custGeom>
            <a:avLst/>
            <a:gdLst/>
            <a:ahLst/>
            <a:cxnLst/>
            <a:rect l="l" t="t" r="r" b="b"/>
            <a:pathLst>
              <a:path w="6946900" h="903605">
                <a:moveTo>
                  <a:pt x="0" y="902995"/>
                </a:moveTo>
                <a:lnTo>
                  <a:pt x="6946798" y="902995"/>
                </a:lnTo>
                <a:lnTo>
                  <a:pt x="6946798" y="0"/>
                </a:lnTo>
                <a:lnTo>
                  <a:pt x="0" y="0"/>
                </a:lnTo>
                <a:lnTo>
                  <a:pt x="0" y="90299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0">
            <a:extLst>
              <a:ext uri="{FF2B5EF4-FFF2-40B4-BE49-F238E27FC236}">
                <a16:creationId xmlns="" xmlns:a16="http://schemas.microsoft.com/office/drawing/2014/main" id="{60830676-B765-E54D-A53F-5BD16907F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87095"/>
            <a:ext cx="3657600" cy="744755"/>
          </a:xfrm>
          <a:prstGeom prst="rect">
            <a:avLst/>
          </a:prstGeom>
        </p:spPr>
        <p:txBody>
          <a:bodyPr vert="horz" wrap="square" lIns="0" tIns="356552" rIns="0" bIns="0" rtlCol="0">
            <a:spAutoFit/>
          </a:bodyPr>
          <a:lstStyle/>
          <a:p>
            <a:pPr marL="298450" marR="5080">
              <a:lnSpc>
                <a:spcPct val="100000"/>
              </a:lnSpc>
              <a:spcBef>
                <a:spcPts val="100"/>
              </a:spcBef>
            </a:pPr>
            <a:r>
              <a:rPr lang="pt-BR" sz="2400" kern="1200" dirty="0">
                <a:solidFill>
                  <a:schemeClr val="bg1"/>
                </a:solidFill>
                <a:latin typeface="Raleway"/>
              </a:rPr>
              <a:t>Impacto per capita</a:t>
            </a:r>
            <a:endParaRPr sz="2400" kern="12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="" xmlns:a16="http://schemas.microsoft.com/office/drawing/2014/main" id="{4BD0CA9D-D6B6-6445-BAFF-0B3CFFD58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9770" y="1570084"/>
            <a:ext cx="1430442" cy="143797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5B0E9589-C2B3-CC40-9886-905E9B8471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3845" y="1648645"/>
            <a:ext cx="1128392" cy="136550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86AAE3D6-2457-AB47-AEE4-997E27AB8654}"/>
              </a:ext>
            </a:extLst>
          </p:cNvPr>
          <p:cNvSpPr txBox="1"/>
          <p:nvPr/>
        </p:nvSpPr>
        <p:spPr>
          <a:xfrm>
            <a:off x="773392" y="3239411"/>
            <a:ext cx="1538564" cy="583692"/>
          </a:xfrm>
          <a:prstGeom prst="rect">
            <a:avLst/>
          </a:prstGeom>
          <a:solidFill>
            <a:srgbClr val="2B6C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QUANTOS SÃO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71,3 MILHÕES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E7C4816D-4F86-0444-8A65-2D770CA36A1B}"/>
              </a:ext>
            </a:extLst>
          </p:cNvPr>
          <p:cNvSpPr txBox="1"/>
          <p:nvPr/>
        </p:nvSpPr>
        <p:spPr>
          <a:xfrm>
            <a:off x="2381640" y="3239411"/>
            <a:ext cx="2000783" cy="583692"/>
          </a:xfrm>
          <a:prstGeom prst="rect">
            <a:avLst/>
          </a:prstGeom>
          <a:solidFill>
            <a:srgbClr val="76A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ECONOMIA (10 ANOS)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R$ 621,3 BILHÕES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="" xmlns:a16="http://schemas.microsoft.com/office/drawing/2014/main" id="{FEBF1857-1FB4-1F4D-84BA-6F10820EF8B1}"/>
              </a:ext>
            </a:extLst>
          </p:cNvPr>
          <p:cNvSpPr txBox="1"/>
          <p:nvPr/>
        </p:nvSpPr>
        <p:spPr>
          <a:xfrm>
            <a:off x="774298" y="3912850"/>
            <a:ext cx="3608125" cy="1136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597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797" b="1" dirty="0">
                <a:solidFill>
                  <a:srgbClr val="2B6C68"/>
                </a:solidFill>
                <a:latin typeface="Arial Narrow" panose="020B0606020202030204" pitchFamily="34" charset="0"/>
              </a:rPr>
              <a:t>ECONOMIA POR INDIVÍDUO</a:t>
            </a:r>
          </a:p>
          <a:p>
            <a:pPr algn="ctr"/>
            <a:r>
              <a:rPr lang="pt-BR" sz="1797" b="1" dirty="0">
                <a:solidFill>
                  <a:srgbClr val="2B6C68"/>
                </a:solidFill>
                <a:latin typeface="Arial Narrow" panose="020B0606020202030204" pitchFamily="34" charset="0"/>
              </a:rPr>
              <a:t>R$ 8,7 MIL</a:t>
            </a:r>
          </a:p>
          <a:p>
            <a:pPr algn="ctr"/>
            <a:endParaRPr lang="pt-BR" sz="1597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56526113-EF28-CF49-B5FB-31D4F630CBF4}"/>
              </a:ext>
            </a:extLst>
          </p:cNvPr>
          <p:cNvSpPr txBox="1"/>
          <p:nvPr/>
        </p:nvSpPr>
        <p:spPr>
          <a:xfrm>
            <a:off x="4772969" y="3239411"/>
            <a:ext cx="1538564" cy="583692"/>
          </a:xfrm>
          <a:prstGeom prst="rect">
            <a:avLst/>
          </a:prstGeom>
          <a:solidFill>
            <a:srgbClr val="B278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QUANTOS SÃO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1,4 MILHÃO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="" xmlns:a16="http://schemas.microsoft.com/office/drawing/2014/main" id="{EB332DC4-B1F9-374A-A75C-1FB67365E839}"/>
              </a:ext>
            </a:extLst>
          </p:cNvPr>
          <p:cNvSpPr txBox="1"/>
          <p:nvPr/>
        </p:nvSpPr>
        <p:spPr>
          <a:xfrm>
            <a:off x="6381217" y="3239411"/>
            <a:ext cx="2000783" cy="583692"/>
          </a:xfrm>
          <a:prstGeom prst="rect">
            <a:avLst/>
          </a:prstGeom>
          <a:solidFill>
            <a:srgbClr val="F5A7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ECONOMIA (10 ANOS)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R$ 159,8 BILHÕES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AC162FEE-12FD-314D-A70A-C1A3B6518E56}"/>
              </a:ext>
            </a:extLst>
          </p:cNvPr>
          <p:cNvSpPr txBox="1"/>
          <p:nvPr/>
        </p:nvSpPr>
        <p:spPr>
          <a:xfrm>
            <a:off x="4773875" y="3912850"/>
            <a:ext cx="3608125" cy="113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597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797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ECONOMIA POR INDIVÍDUO</a:t>
            </a:r>
          </a:p>
          <a:p>
            <a:pPr algn="ctr"/>
            <a:r>
              <a:rPr lang="pt-BR" sz="1797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R$ 114,1 MIL</a:t>
            </a:r>
          </a:p>
          <a:p>
            <a:pPr algn="ctr"/>
            <a:endParaRPr lang="pt-BR" sz="1597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001" y="12"/>
            <a:ext cx="6912609" cy="12065"/>
          </a:xfrm>
          <a:custGeom>
            <a:avLst/>
            <a:gdLst/>
            <a:ahLst/>
            <a:cxnLst/>
            <a:rect l="l" t="t" r="r" b="b"/>
            <a:pathLst>
              <a:path w="6912609" h="12065">
                <a:moveTo>
                  <a:pt x="0" y="12001"/>
                </a:moveTo>
                <a:lnTo>
                  <a:pt x="6912000" y="12001"/>
                </a:lnTo>
                <a:lnTo>
                  <a:pt x="6912000" y="0"/>
                </a:lnTo>
                <a:lnTo>
                  <a:pt x="0" y="0"/>
                </a:lnTo>
                <a:lnTo>
                  <a:pt x="0" y="12001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14"/>
            <a:ext cx="9144000" cy="1248410"/>
          </a:xfrm>
          <a:custGeom>
            <a:avLst/>
            <a:gdLst/>
            <a:ahLst/>
            <a:cxnLst/>
            <a:rect l="l" t="t" r="r" b="b"/>
            <a:pathLst>
              <a:path w="9144000" h="1248410">
                <a:moveTo>
                  <a:pt x="0" y="1247990"/>
                </a:moveTo>
                <a:lnTo>
                  <a:pt x="9144000" y="1247990"/>
                </a:lnTo>
                <a:lnTo>
                  <a:pt x="9144000" y="0"/>
                </a:lnTo>
                <a:lnTo>
                  <a:pt x="0" y="0"/>
                </a:lnTo>
                <a:lnTo>
                  <a:pt x="0" y="12479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300369"/>
            <a:ext cx="4496294" cy="683881"/>
          </a:xfrm>
          <a:custGeom>
            <a:avLst/>
            <a:gdLst/>
            <a:ahLst/>
            <a:cxnLst/>
            <a:rect l="l" t="t" r="r" b="b"/>
            <a:pathLst>
              <a:path w="6946900" h="903605">
                <a:moveTo>
                  <a:pt x="0" y="902995"/>
                </a:moveTo>
                <a:lnTo>
                  <a:pt x="6946798" y="902995"/>
                </a:lnTo>
                <a:lnTo>
                  <a:pt x="6946798" y="0"/>
                </a:lnTo>
                <a:lnTo>
                  <a:pt x="0" y="0"/>
                </a:lnTo>
                <a:lnTo>
                  <a:pt x="0" y="90299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0">
            <a:extLst>
              <a:ext uri="{FF2B5EF4-FFF2-40B4-BE49-F238E27FC236}">
                <a16:creationId xmlns="" xmlns:a16="http://schemas.microsoft.com/office/drawing/2014/main" id="{60830676-B765-E54D-A53F-5BD16907F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911" y="69850"/>
            <a:ext cx="6087289" cy="744755"/>
          </a:xfrm>
          <a:prstGeom prst="rect">
            <a:avLst/>
          </a:prstGeom>
        </p:spPr>
        <p:txBody>
          <a:bodyPr vert="horz" wrap="square" lIns="0" tIns="356552" rIns="0" bIns="0" rtlCol="0">
            <a:spAutoFit/>
          </a:bodyPr>
          <a:lstStyle/>
          <a:p>
            <a:pPr marL="298450" marR="5080">
              <a:lnSpc>
                <a:spcPct val="100000"/>
              </a:lnSpc>
              <a:spcBef>
                <a:spcPts val="100"/>
              </a:spcBef>
            </a:pPr>
            <a:r>
              <a:rPr lang="pt-BR" sz="2400" kern="1200" dirty="0">
                <a:solidFill>
                  <a:schemeClr val="bg1"/>
                </a:solidFill>
                <a:latin typeface="Raleway"/>
              </a:rPr>
              <a:t>Impacto per capita</a:t>
            </a:r>
            <a:endParaRPr sz="2400" kern="1200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98EF2D38-F05B-BB40-B480-5FA3E46DF6AD}"/>
              </a:ext>
            </a:extLst>
          </p:cNvPr>
          <p:cNvSpPr txBox="1"/>
          <p:nvPr/>
        </p:nvSpPr>
        <p:spPr>
          <a:xfrm>
            <a:off x="762000" y="3667778"/>
            <a:ext cx="1538564" cy="583692"/>
          </a:xfrm>
          <a:prstGeom prst="rect">
            <a:avLst/>
          </a:prstGeom>
          <a:solidFill>
            <a:srgbClr val="2B6C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QUANTOS SÃO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35,8%*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E97DB92A-A2CF-294E-9D9D-356A8A0906DB}"/>
              </a:ext>
            </a:extLst>
          </p:cNvPr>
          <p:cNvSpPr txBox="1"/>
          <p:nvPr/>
        </p:nvSpPr>
        <p:spPr>
          <a:xfrm>
            <a:off x="2370248" y="3667778"/>
            <a:ext cx="2000783" cy="583692"/>
          </a:xfrm>
          <a:prstGeom prst="rect">
            <a:avLst/>
          </a:prstGeom>
          <a:solidFill>
            <a:srgbClr val="76A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ECONOMIA (10 ANOS)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R$ 110,7 BILHÕES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="" xmlns:a16="http://schemas.microsoft.com/office/drawing/2014/main" id="{30EA0A71-155D-0C4F-9962-17C116D047B3}"/>
              </a:ext>
            </a:extLst>
          </p:cNvPr>
          <p:cNvSpPr txBox="1"/>
          <p:nvPr/>
        </p:nvSpPr>
        <p:spPr>
          <a:xfrm>
            <a:off x="762906" y="4365237"/>
            <a:ext cx="3608125" cy="1136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597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797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ECONOMIA POR INDIVÍDUO</a:t>
            </a:r>
          </a:p>
          <a:p>
            <a:pPr algn="ctr"/>
            <a:r>
              <a:rPr lang="pt-BR" sz="1797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R$ 4,3 MIL</a:t>
            </a:r>
          </a:p>
          <a:p>
            <a:pPr algn="ctr"/>
            <a:endParaRPr lang="pt-BR" sz="1597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3EDE292C-87FE-7548-9A49-F145A8F76746}"/>
              </a:ext>
            </a:extLst>
          </p:cNvPr>
          <p:cNvSpPr txBox="1"/>
          <p:nvPr/>
        </p:nvSpPr>
        <p:spPr>
          <a:xfrm>
            <a:off x="4780927" y="3667778"/>
            <a:ext cx="1538564" cy="583692"/>
          </a:xfrm>
          <a:prstGeom prst="rect">
            <a:avLst/>
          </a:prstGeom>
          <a:solidFill>
            <a:srgbClr val="2B6C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QUANTOS SÃO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20,8%*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4B274927-7453-844F-B5F6-EC690D1996CF}"/>
              </a:ext>
            </a:extLst>
          </p:cNvPr>
          <p:cNvSpPr txBox="1"/>
          <p:nvPr/>
        </p:nvSpPr>
        <p:spPr>
          <a:xfrm>
            <a:off x="6389175" y="3667778"/>
            <a:ext cx="2000783" cy="583692"/>
          </a:xfrm>
          <a:prstGeom prst="rect">
            <a:avLst/>
          </a:prstGeom>
          <a:solidFill>
            <a:srgbClr val="76A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ECONOMIA (10 ANOS)</a:t>
            </a:r>
          </a:p>
          <a:p>
            <a:pPr algn="ctr"/>
            <a:r>
              <a:rPr lang="pt-BR" sz="1597" b="1" dirty="0">
                <a:solidFill>
                  <a:schemeClr val="bg1"/>
                </a:solidFill>
                <a:latin typeface="Arial Narrow" panose="020B0606020202030204" pitchFamily="34" charset="0"/>
              </a:rPr>
              <a:t>R$ 378,5 BILHÕES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5EEE6B80-E4AE-ED4A-9A67-09FBEB21AFEE}"/>
              </a:ext>
            </a:extLst>
          </p:cNvPr>
          <p:cNvSpPr txBox="1"/>
          <p:nvPr/>
        </p:nvSpPr>
        <p:spPr>
          <a:xfrm>
            <a:off x="4781833" y="4377247"/>
            <a:ext cx="3608125" cy="1136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597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797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ECONOMIA POR INDIVÍDUO</a:t>
            </a:r>
          </a:p>
          <a:p>
            <a:pPr algn="ctr"/>
            <a:r>
              <a:rPr lang="pt-BR" sz="1797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R$ 25,5 MIL</a:t>
            </a:r>
          </a:p>
          <a:p>
            <a:pPr algn="ctr"/>
            <a:endParaRPr lang="pt-BR" sz="1597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A8006D0C-D8B9-1046-9F48-7CC977C9B7F4}"/>
              </a:ext>
            </a:extLst>
          </p:cNvPr>
          <p:cNvSpPr txBox="1"/>
          <p:nvPr/>
        </p:nvSpPr>
        <p:spPr>
          <a:xfrm>
            <a:off x="987604" y="3243126"/>
            <a:ext cx="2947299" cy="337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97" b="1" dirty="0">
                <a:latin typeface="Arial Narrow" panose="020B0606020202030204" pitchFamily="34" charset="0"/>
              </a:rPr>
              <a:t> Aposentadoria por Idade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8BFD0F0D-6EE2-9442-938D-025FD5C3E32C}"/>
              </a:ext>
            </a:extLst>
          </p:cNvPr>
          <p:cNvSpPr txBox="1"/>
          <p:nvPr/>
        </p:nvSpPr>
        <p:spPr>
          <a:xfrm>
            <a:off x="4724400" y="3014949"/>
            <a:ext cx="3665558" cy="583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sz="1597" b="1" dirty="0">
              <a:latin typeface="Arial Narrow" panose="020B0606020202030204" pitchFamily="34" charset="0"/>
            </a:endParaRPr>
          </a:p>
          <a:p>
            <a:pPr algn="ctr"/>
            <a:r>
              <a:rPr lang="pt-BR" sz="1597" b="1" dirty="0">
                <a:latin typeface="Arial Narrow" panose="020B0606020202030204" pitchFamily="34" charset="0"/>
              </a:rPr>
              <a:t> Aposentadoria por Tempo de Contribuição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="" xmlns:a16="http://schemas.microsoft.com/office/drawing/2014/main" id="{3D9E539A-FFBC-544D-9A4F-0C9EA04289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34292" y="1356922"/>
            <a:ext cx="1675908" cy="168472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72A6DDAD-2766-C143-B5F2-F6952E48B0A0}"/>
              </a:ext>
            </a:extLst>
          </p:cNvPr>
          <p:cNvSpPr/>
          <p:nvPr/>
        </p:nvSpPr>
        <p:spPr>
          <a:xfrm>
            <a:off x="315799" y="5988134"/>
            <a:ext cx="24274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/>
              </a:rPr>
              <a:t>* </a:t>
            </a: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/>
                <a:sym typeface="Calibri" panose="020F0502020204030204" pitchFamily="34" charset="0"/>
              </a:rPr>
              <a:t>Percentual</a:t>
            </a: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/>
              </a:rPr>
              <a:t> atual de benefícios do RGPS</a:t>
            </a:r>
          </a:p>
        </p:txBody>
      </p:sp>
    </p:spTree>
    <p:extLst>
      <p:ext uri="{BB962C8B-B14F-4D97-AF65-F5344CB8AC3E}">
        <p14:creationId xmlns:p14="http://schemas.microsoft.com/office/powerpoint/2010/main" val="29297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39991"/>
                </a:moveTo>
                <a:lnTo>
                  <a:pt x="9144000" y="6839991"/>
                </a:lnTo>
                <a:lnTo>
                  <a:pt x="9144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5989" y="12"/>
            <a:ext cx="4248150" cy="1332230"/>
          </a:xfrm>
          <a:custGeom>
            <a:avLst/>
            <a:gdLst/>
            <a:ahLst/>
            <a:cxnLst/>
            <a:rect l="l" t="t" r="r" b="b"/>
            <a:pathLst>
              <a:path w="4248150" h="1332230">
                <a:moveTo>
                  <a:pt x="0" y="1331988"/>
                </a:moveTo>
                <a:lnTo>
                  <a:pt x="4248010" y="1331988"/>
                </a:lnTo>
                <a:lnTo>
                  <a:pt x="4248010" y="0"/>
                </a:lnTo>
                <a:lnTo>
                  <a:pt x="0" y="0"/>
                </a:lnTo>
                <a:lnTo>
                  <a:pt x="0" y="1331988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996" y="4338002"/>
            <a:ext cx="990600" cy="2502535"/>
          </a:xfrm>
          <a:custGeom>
            <a:avLst/>
            <a:gdLst/>
            <a:ahLst/>
            <a:cxnLst/>
            <a:rect l="l" t="t" r="r" b="b"/>
            <a:pathLst>
              <a:path w="990600" h="2502534">
                <a:moveTo>
                  <a:pt x="0" y="2502001"/>
                </a:moveTo>
                <a:lnTo>
                  <a:pt x="990003" y="2502001"/>
                </a:lnTo>
                <a:lnTo>
                  <a:pt x="990003" y="0"/>
                </a:lnTo>
                <a:lnTo>
                  <a:pt x="0" y="0"/>
                </a:lnTo>
                <a:lnTo>
                  <a:pt x="0" y="2502001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6007" y="6587934"/>
            <a:ext cx="3726179" cy="252095"/>
          </a:xfrm>
          <a:custGeom>
            <a:avLst/>
            <a:gdLst/>
            <a:ahLst/>
            <a:cxnLst/>
            <a:rect l="l" t="t" r="r" b="b"/>
            <a:pathLst>
              <a:path w="3726179" h="252095">
                <a:moveTo>
                  <a:pt x="0" y="252069"/>
                </a:moveTo>
                <a:lnTo>
                  <a:pt x="3726002" y="252069"/>
                </a:lnTo>
                <a:lnTo>
                  <a:pt x="3726002" y="0"/>
                </a:lnTo>
                <a:lnTo>
                  <a:pt x="0" y="0"/>
                </a:lnTo>
                <a:lnTo>
                  <a:pt x="0" y="25206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83994"/>
            <a:ext cx="259715" cy="621030"/>
          </a:xfrm>
          <a:custGeom>
            <a:avLst/>
            <a:gdLst/>
            <a:ahLst/>
            <a:cxnLst/>
            <a:rect l="l" t="t" r="r" b="b"/>
            <a:pathLst>
              <a:path w="259715" h="621030">
                <a:moveTo>
                  <a:pt x="0" y="621004"/>
                </a:moveTo>
                <a:lnTo>
                  <a:pt x="259194" y="621004"/>
                </a:lnTo>
                <a:lnTo>
                  <a:pt x="259194" y="0"/>
                </a:lnTo>
                <a:lnTo>
                  <a:pt x="0" y="0"/>
                </a:lnTo>
                <a:lnTo>
                  <a:pt x="0" y="621004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1926" y="2204999"/>
            <a:ext cx="688267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PEC 06/2019</a:t>
            </a:r>
            <a:b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</a:b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CCJC S</a:t>
            </a: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enado</a:t>
            </a:r>
            <a:b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</a:br>
            <a:r>
              <a:rPr lang="pt-BR" sz="4800" kern="1200" dirty="0" smtClean="0">
                <a:solidFill>
                  <a:srgbClr val="2B6C68"/>
                </a:solidFill>
                <a:latin typeface="Raleway"/>
                <a:ea typeface="+mn-ea"/>
                <a:cs typeface="+mn-cs"/>
              </a:rPr>
              <a:t>Regras Gerais</a:t>
            </a:r>
            <a:endParaRPr sz="4800" kern="1200" dirty="0">
              <a:solidFill>
                <a:srgbClr val="2B6C68"/>
              </a:solidFill>
              <a:latin typeface="Raleway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204999"/>
            <a:ext cx="882015" cy="2430145"/>
          </a:xfrm>
          <a:custGeom>
            <a:avLst/>
            <a:gdLst/>
            <a:ahLst/>
            <a:cxnLst/>
            <a:rect l="l" t="t" r="r" b="b"/>
            <a:pathLst>
              <a:path w="882015" h="2430145">
                <a:moveTo>
                  <a:pt x="0" y="2430005"/>
                </a:moveTo>
                <a:lnTo>
                  <a:pt x="882002" y="2430005"/>
                </a:lnTo>
                <a:lnTo>
                  <a:pt x="882002" y="0"/>
                </a:lnTo>
                <a:lnTo>
                  <a:pt x="0" y="0"/>
                </a:lnTo>
                <a:lnTo>
                  <a:pt x="0" y="2430005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4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0" y="1199997"/>
                </a:moveTo>
                <a:lnTo>
                  <a:pt x="9144000" y="1199997"/>
                </a:lnTo>
                <a:lnTo>
                  <a:pt x="9144000" y="0"/>
                </a:lnTo>
                <a:lnTo>
                  <a:pt x="0" y="0"/>
                </a:lnTo>
                <a:lnTo>
                  <a:pt x="0" y="1199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" y="298451"/>
            <a:ext cx="4114800" cy="533400"/>
          </a:xfrm>
          <a:custGeom>
            <a:avLst/>
            <a:gdLst/>
            <a:ahLst/>
            <a:cxnLst/>
            <a:rect l="l" t="t" r="r" b="b"/>
            <a:pathLst>
              <a:path w="3646804" h="513080">
                <a:moveTo>
                  <a:pt x="0" y="513003"/>
                </a:moveTo>
                <a:lnTo>
                  <a:pt x="3646804" y="513003"/>
                </a:lnTo>
                <a:lnTo>
                  <a:pt x="3646804" y="0"/>
                </a:lnTo>
                <a:lnTo>
                  <a:pt x="0" y="0"/>
                </a:lnTo>
                <a:lnTo>
                  <a:pt x="0" y="513003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57200" y="527050"/>
            <a:ext cx="4114800" cy="224549"/>
          </a:xfrm>
          <a:prstGeom prst="rect">
            <a:avLst/>
          </a:prstGeom>
          <a:solidFill>
            <a:srgbClr val="006C67"/>
          </a:solidFill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ts val="1645"/>
              </a:lnSpc>
            </a:pPr>
            <a:r>
              <a:rPr sz="2400" kern="12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Nova Regra Geral (RGPS)</a:t>
            </a:r>
          </a:p>
        </p:txBody>
      </p:sp>
      <p:sp>
        <p:nvSpPr>
          <p:cNvPr id="29" name="object 29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7201" y="5632450"/>
            <a:ext cx="8446808" cy="44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9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z="1300" b="1" spc="25" dirty="0">
                <a:solidFill>
                  <a:srgbClr val="3C3C3B"/>
                </a:solidFill>
                <a:latin typeface="Arial"/>
                <a:cs typeface="Arial"/>
              </a:rPr>
              <a:t>Aposentadoria</a:t>
            </a:r>
            <a:r>
              <a:rPr sz="1300" b="1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3C3C3B"/>
                </a:solidFill>
                <a:latin typeface="Arial"/>
                <a:cs typeface="Arial"/>
              </a:rPr>
              <a:t>rural:</a:t>
            </a:r>
            <a:r>
              <a:rPr sz="1300" b="1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3C3C3B"/>
                </a:solidFill>
                <a:latin typeface="Arial"/>
                <a:cs typeface="Arial"/>
              </a:rPr>
              <a:t>mantid</a:t>
            </a:r>
            <a:r>
              <a:rPr lang="pt-BR" sz="1300" spc="40" dirty="0">
                <a:solidFill>
                  <a:srgbClr val="3C3C3B"/>
                </a:solidFill>
                <a:latin typeface="Arial"/>
                <a:cs typeface="Arial"/>
              </a:rPr>
              <a:t>o </a:t>
            </a:r>
            <a:r>
              <a:rPr sz="1300" spc="5" dirty="0">
                <a:solidFill>
                  <a:srgbClr val="3C3C3B"/>
                </a:solidFill>
                <a:latin typeface="Arial"/>
                <a:cs typeface="Arial"/>
              </a:rPr>
              <a:t>55</a:t>
            </a:r>
            <a:r>
              <a:rPr sz="13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300" spc="35" dirty="0" smtClean="0">
                <a:solidFill>
                  <a:srgbClr val="3C3C3B"/>
                </a:solidFill>
                <a:latin typeface="Arial"/>
                <a:cs typeface="Arial"/>
              </a:rPr>
              <a:t>anos/mulheres,</a:t>
            </a:r>
            <a:r>
              <a:rPr sz="1300" spc="-30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300" spc="70" dirty="0">
                <a:solidFill>
                  <a:srgbClr val="3C3C3B"/>
                </a:solidFill>
                <a:latin typeface="Arial"/>
                <a:cs typeface="Arial"/>
              </a:rPr>
              <a:t>60</a:t>
            </a:r>
            <a:r>
              <a:rPr lang="pt-BR" sz="1300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pt-BR" sz="1300" spc="40" dirty="0">
                <a:solidFill>
                  <a:srgbClr val="3C3C3B"/>
                </a:solidFill>
                <a:latin typeface="Arial"/>
                <a:cs typeface="Arial"/>
              </a:rPr>
              <a:t>anos/homens</a:t>
            </a:r>
            <a:r>
              <a:rPr lang="pt-BR" sz="13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3C3C3B"/>
                </a:solidFill>
                <a:latin typeface="Arial"/>
                <a:cs typeface="Arial"/>
              </a:rPr>
              <a:t>e </a:t>
            </a:r>
            <a:r>
              <a:rPr sz="1300" spc="70" dirty="0">
                <a:solidFill>
                  <a:srgbClr val="3C3C3B"/>
                </a:solidFill>
                <a:latin typeface="Arial"/>
                <a:cs typeface="Arial"/>
              </a:rPr>
              <a:t>tempo</a:t>
            </a:r>
            <a:r>
              <a:rPr sz="1300" spc="-3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300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3C3C3B"/>
                </a:solidFill>
                <a:latin typeface="Arial"/>
                <a:cs typeface="Arial"/>
              </a:rPr>
              <a:t>contribuição</a:t>
            </a:r>
            <a:r>
              <a:rPr sz="1300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300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3C3C3B"/>
                </a:solidFill>
                <a:latin typeface="Arial"/>
                <a:cs typeface="Arial"/>
              </a:rPr>
              <a:t>15</a:t>
            </a:r>
            <a:r>
              <a:rPr sz="1300" spc="-3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300" spc="10" dirty="0" err="1">
                <a:solidFill>
                  <a:srgbClr val="3C3C3B"/>
                </a:solidFill>
                <a:latin typeface="Arial"/>
                <a:cs typeface="Arial"/>
              </a:rPr>
              <a:t>anos</a:t>
            </a:r>
            <a:r>
              <a:rPr lang="pt-BR" sz="1300" spc="10" dirty="0">
                <a:solidFill>
                  <a:srgbClr val="3C3C3B"/>
                </a:solidFill>
                <a:latin typeface="Arial"/>
                <a:cs typeface="Arial"/>
              </a:rPr>
              <a:t> para ambos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7200" y="838809"/>
            <a:ext cx="7631990" cy="648335"/>
          </a:xfrm>
          <a:custGeom>
            <a:avLst/>
            <a:gdLst/>
            <a:ahLst/>
            <a:cxnLst/>
            <a:rect l="l" t="t" r="r" b="b"/>
            <a:pathLst>
              <a:path w="7931150" h="648335">
                <a:moveTo>
                  <a:pt x="0" y="647992"/>
                </a:moveTo>
                <a:lnTo>
                  <a:pt x="7930794" y="647992"/>
                </a:lnTo>
                <a:lnTo>
                  <a:pt x="7930794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7200" y="815409"/>
            <a:ext cx="7613484" cy="352661"/>
          </a:xfrm>
          <a:prstGeom prst="rect">
            <a:avLst/>
          </a:prstGeom>
          <a:solidFill>
            <a:srgbClr val="F7A600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070"/>
              </a:spcBef>
            </a:pPr>
            <a:r>
              <a:rPr sz="1400" b="1" spc="-50" dirty="0">
                <a:solidFill>
                  <a:srgbClr val="006C67"/>
                </a:solidFill>
                <a:latin typeface="Arial"/>
                <a:cs typeface="Arial"/>
              </a:rPr>
              <a:t>52% </a:t>
            </a:r>
            <a:r>
              <a:rPr sz="1400" spc="-20" dirty="0">
                <a:solidFill>
                  <a:srgbClr val="006C67"/>
                </a:solidFill>
                <a:latin typeface="Arial"/>
                <a:cs typeface="Arial"/>
              </a:rPr>
              <a:t>das </a:t>
            </a:r>
            <a:r>
              <a:rPr sz="1400" spc="-15" dirty="0">
                <a:solidFill>
                  <a:srgbClr val="006C67"/>
                </a:solidFill>
                <a:latin typeface="Arial"/>
                <a:cs typeface="Arial"/>
              </a:rPr>
              <a:t>pessoas </a:t>
            </a:r>
            <a:r>
              <a:rPr sz="1400" spc="-35" dirty="0">
                <a:solidFill>
                  <a:srgbClr val="006C67"/>
                </a:solidFill>
                <a:latin typeface="Arial"/>
                <a:cs typeface="Arial"/>
              </a:rPr>
              <a:t>se </a:t>
            </a:r>
            <a:r>
              <a:rPr lang="pt-BR" sz="1400" spc="30" dirty="0" smtClean="0">
                <a:solidFill>
                  <a:srgbClr val="006C67"/>
                </a:solidFill>
                <a:latin typeface="Arial"/>
                <a:cs typeface="Arial"/>
              </a:rPr>
              <a:t>aposentam</a:t>
            </a:r>
            <a:r>
              <a:rPr sz="1400" spc="30" dirty="0" smtClean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006C67"/>
                </a:solidFill>
                <a:latin typeface="Arial"/>
                <a:cs typeface="Arial"/>
              </a:rPr>
              <a:t>por</a:t>
            </a:r>
            <a:r>
              <a:rPr sz="1400" spc="-9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006C67"/>
                </a:solidFill>
                <a:latin typeface="Arial"/>
                <a:cs typeface="Arial"/>
              </a:rPr>
              <a:t>idade</a:t>
            </a:r>
            <a:r>
              <a:rPr sz="1400" b="1" spc="10" dirty="0">
                <a:solidFill>
                  <a:srgbClr val="006C67"/>
                </a:solidFill>
                <a:latin typeface="Arial"/>
                <a:cs typeface="Arial"/>
              </a:rPr>
              <a:t>.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1410" y="1200009"/>
            <a:ext cx="7511923" cy="166712"/>
          </a:xfrm>
          <a:prstGeom prst="rect">
            <a:avLst/>
          </a:prstGeom>
          <a:solidFill>
            <a:srgbClr val="F7A600"/>
          </a:solidFill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1305"/>
              </a:lnSpc>
            </a:pPr>
            <a:r>
              <a:rPr sz="1300" spc="-60" dirty="0">
                <a:solidFill>
                  <a:srgbClr val="006C67"/>
                </a:solidFill>
                <a:latin typeface="Arial"/>
                <a:cs typeface="Arial"/>
              </a:rPr>
              <a:t>As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006C67"/>
                </a:solidFill>
                <a:latin typeface="Arial"/>
                <a:cs typeface="Arial"/>
              </a:rPr>
              <a:t>mulheres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006C67"/>
                </a:solidFill>
                <a:latin typeface="Arial"/>
                <a:cs typeface="Arial"/>
              </a:rPr>
              <a:t>se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006C67"/>
                </a:solidFill>
                <a:latin typeface="Arial"/>
                <a:cs typeface="Arial"/>
              </a:rPr>
              <a:t>aposentam</a:t>
            </a:r>
            <a:r>
              <a:rPr sz="1300" spc="-2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006C67"/>
                </a:solidFill>
                <a:latin typeface="Arial"/>
                <a:cs typeface="Arial"/>
              </a:rPr>
              <a:t>por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006C67"/>
                </a:solidFill>
                <a:latin typeface="Arial"/>
                <a:cs typeface="Arial"/>
              </a:rPr>
              <a:t>idade,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006C67"/>
                </a:solidFill>
                <a:latin typeface="Arial"/>
                <a:cs typeface="Arial"/>
              </a:rPr>
              <a:t>em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006C67"/>
                </a:solidFill>
                <a:latin typeface="Arial"/>
                <a:cs typeface="Arial"/>
              </a:rPr>
              <a:t>média,</a:t>
            </a:r>
            <a:r>
              <a:rPr sz="1300" spc="-2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006C67"/>
                </a:solidFill>
                <a:latin typeface="Arial"/>
                <a:cs typeface="Arial"/>
              </a:rPr>
              <a:t>com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06C67"/>
                </a:solidFill>
                <a:latin typeface="Arial"/>
                <a:cs typeface="Arial"/>
              </a:rPr>
              <a:t>61,5</a:t>
            </a:r>
            <a:r>
              <a:rPr sz="1300" b="1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6C67"/>
                </a:solidFill>
                <a:latin typeface="Arial"/>
                <a:cs typeface="Arial"/>
              </a:rPr>
              <a:t>anos,</a:t>
            </a:r>
            <a:r>
              <a:rPr sz="1300" b="1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006C67"/>
                </a:solidFill>
                <a:latin typeface="Arial"/>
                <a:cs typeface="Arial"/>
              </a:rPr>
              <a:t>e</a:t>
            </a:r>
            <a:r>
              <a:rPr sz="1300" spc="-2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006C67"/>
                </a:solidFill>
                <a:latin typeface="Arial"/>
                <a:cs typeface="Arial"/>
              </a:rPr>
              <a:t>os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b="1" spc="40" dirty="0">
                <a:solidFill>
                  <a:srgbClr val="006C67"/>
                </a:solidFill>
                <a:latin typeface="Arial"/>
                <a:cs typeface="Arial"/>
              </a:rPr>
              <a:t>homens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006C67"/>
                </a:solidFill>
                <a:latin typeface="Arial"/>
                <a:cs typeface="Arial"/>
              </a:rPr>
              <a:t>com</a:t>
            </a:r>
            <a:r>
              <a:rPr sz="1300" spc="-3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b="1" spc="5" dirty="0">
                <a:solidFill>
                  <a:srgbClr val="006C67"/>
                </a:solidFill>
                <a:latin typeface="Arial"/>
                <a:cs typeface="Arial"/>
              </a:rPr>
              <a:t>65,5</a:t>
            </a:r>
            <a:r>
              <a:rPr sz="1300" b="1" spc="-2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b="1" spc="10" dirty="0">
                <a:solidFill>
                  <a:srgbClr val="006C67"/>
                </a:solidFill>
                <a:latin typeface="Arial"/>
                <a:cs typeface="Arial"/>
              </a:rPr>
              <a:t>anos</a:t>
            </a:r>
            <a:endParaRPr sz="1300" b="1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1935848"/>
            <a:ext cx="801370" cy="2633029"/>
          </a:xfrm>
          <a:custGeom>
            <a:avLst/>
            <a:gdLst/>
            <a:ahLst/>
            <a:cxnLst/>
            <a:rect l="l" t="t" r="r" b="b"/>
            <a:pathLst>
              <a:path w="801370" h="2376170">
                <a:moveTo>
                  <a:pt x="0" y="2376004"/>
                </a:moveTo>
                <a:lnTo>
                  <a:pt x="801001" y="2376004"/>
                </a:lnTo>
                <a:lnTo>
                  <a:pt x="801001" y="0"/>
                </a:lnTo>
                <a:lnTo>
                  <a:pt x="0" y="0"/>
                </a:lnTo>
                <a:lnTo>
                  <a:pt x="0" y="2376004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005" y="1935848"/>
            <a:ext cx="801370" cy="2633029"/>
          </a:xfrm>
          <a:custGeom>
            <a:avLst/>
            <a:gdLst/>
            <a:ahLst/>
            <a:cxnLst/>
            <a:rect l="l" t="t" r="r" b="b"/>
            <a:pathLst>
              <a:path w="801369" h="2376170">
                <a:moveTo>
                  <a:pt x="0" y="2376004"/>
                </a:moveTo>
                <a:lnTo>
                  <a:pt x="801001" y="2376004"/>
                </a:lnTo>
                <a:lnTo>
                  <a:pt x="801001" y="0"/>
                </a:lnTo>
                <a:lnTo>
                  <a:pt x="0" y="0"/>
                </a:lnTo>
                <a:lnTo>
                  <a:pt x="0" y="2376004"/>
                </a:lnTo>
                <a:close/>
              </a:path>
            </a:pathLst>
          </a:custGeom>
          <a:solidFill>
            <a:srgbClr val="2DA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572000" y="1593850"/>
            <a:ext cx="1269365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30"/>
              </a:spcBef>
            </a:pPr>
            <a:r>
              <a:rPr sz="1300" b="1" spc="-60" dirty="0">
                <a:solidFill>
                  <a:srgbClr val="006C67"/>
                </a:solidFill>
                <a:latin typeface="Arial"/>
                <a:cs typeface="Arial"/>
              </a:rPr>
              <a:t>PROPOSTA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9005" y="1593850"/>
            <a:ext cx="855344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30"/>
              </a:spcBef>
            </a:pPr>
            <a:r>
              <a:rPr sz="1300" b="1" spc="-10" dirty="0">
                <a:solidFill>
                  <a:srgbClr val="006C67"/>
                </a:solidFill>
                <a:latin typeface="Arial"/>
                <a:cs typeface="Arial"/>
              </a:rPr>
              <a:t>HOJE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14514" y="1979155"/>
            <a:ext cx="19024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006C67"/>
                </a:solidFill>
                <a:latin typeface="Arial"/>
                <a:cs typeface="Arial"/>
              </a:rPr>
              <a:t>Aposentadoria </a:t>
            </a:r>
            <a:r>
              <a:rPr sz="1300" spc="65" dirty="0">
                <a:solidFill>
                  <a:srgbClr val="006C67"/>
                </a:solidFill>
                <a:latin typeface="Arial"/>
                <a:cs typeface="Arial"/>
              </a:rPr>
              <a:t>por</a:t>
            </a:r>
            <a:r>
              <a:rPr sz="1300" spc="-13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006C67"/>
                </a:solidFill>
                <a:latin typeface="Arial"/>
                <a:cs typeface="Arial"/>
              </a:rPr>
              <a:t>idade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82255" y="3396869"/>
            <a:ext cx="1988185" cy="89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0110">
              <a:lnSpc>
                <a:spcPct val="109000"/>
              </a:lnSpc>
              <a:spcBef>
                <a:spcPts val="100"/>
              </a:spcBef>
            </a:pPr>
            <a:r>
              <a:rPr lang="pt-BR" sz="1300" b="1" spc="70" dirty="0" smtClean="0">
                <a:solidFill>
                  <a:srgbClr val="006C67"/>
                </a:solidFill>
                <a:latin typeface="Arial"/>
                <a:cs typeface="Arial"/>
              </a:rPr>
              <a:t>ou</a:t>
            </a:r>
            <a:r>
              <a:rPr sz="1300" spc="70" dirty="0" smtClean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endParaRPr lang="pt-BR" sz="200" spc="70" dirty="0">
              <a:solidFill>
                <a:srgbClr val="006C67"/>
              </a:solidFill>
              <a:latin typeface="Arial"/>
              <a:cs typeface="Arial"/>
            </a:endParaRPr>
          </a:p>
          <a:p>
            <a:pPr marL="12700" marR="5080" indent="880110">
              <a:lnSpc>
                <a:spcPct val="109000"/>
              </a:lnSpc>
              <a:spcBef>
                <a:spcPts val="100"/>
              </a:spcBef>
            </a:pPr>
            <a:r>
              <a:rPr sz="1300" spc="7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06C67"/>
                </a:solidFill>
                <a:latin typeface="Arial"/>
                <a:cs typeface="Arial"/>
              </a:rPr>
              <a:t>Aposentadoria </a:t>
            </a:r>
            <a:r>
              <a:rPr sz="1300" spc="65" dirty="0">
                <a:solidFill>
                  <a:srgbClr val="006C67"/>
                </a:solidFill>
                <a:latin typeface="Arial"/>
                <a:cs typeface="Arial"/>
              </a:rPr>
              <a:t>por</a:t>
            </a:r>
            <a:r>
              <a:rPr sz="1300" spc="-15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006C67"/>
                </a:solidFill>
                <a:latin typeface="Arial"/>
                <a:cs typeface="Arial"/>
              </a:rPr>
              <a:t>tempo</a:t>
            </a:r>
            <a:endParaRPr sz="1300" dirty="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40"/>
              </a:spcBef>
            </a:pPr>
            <a:r>
              <a:rPr sz="1300" spc="25" dirty="0">
                <a:solidFill>
                  <a:srgbClr val="006C67"/>
                </a:solidFill>
                <a:latin typeface="Arial"/>
                <a:cs typeface="Arial"/>
              </a:rPr>
              <a:t>de</a:t>
            </a:r>
            <a:r>
              <a:rPr sz="1300" spc="-4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006C67"/>
                </a:solidFill>
                <a:latin typeface="Arial"/>
                <a:cs typeface="Arial"/>
              </a:rPr>
              <a:t>contribuição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20005" y="3879216"/>
            <a:ext cx="198818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>
              <a:lnSpc>
                <a:spcPct val="109000"/>
              </a:lnSpc>
              <a:spcBef>
                <a:spcPts val="100"/>
              </a:spcBef>
            </a:pPr>
            <a:r>
              <a:rPr sz="1300" spc="25" dirty="0">
                <a:solidFill>
                  <a:srgbClr val="006C67"/>
                </a:solidFill>
                <a:latin typeface="Arial"/>
                <a:cs typeface="Arial"/>
              </a:rPr>
              <a:t>Aposentadoria </a:t>
            </a:r>
            <a:r>
              <a:rPr sz="1300" spc="65" dirty="0">
                <a:solidFill>
                  <a:srgbClr val="006C67"/>
                </a:solidFill>
                <a:latin typeface="Arial"/>
                <a:cs typeface="Arial"/>
              </a:rPr>
              <a:t>por</a:t>
            </a:r>
            <a:r>
              <a:rPr sz="1300" spc="-15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006C67"/>
                </a:solidFill>
                <a:latin typeface="Arial"/>
                <a:cs typeface="Arial"/>
              </a:rPr>
              <a:t>tempo  </a:t>
            </a:r>
            <a:r>
              <a:rPr sz="1300" spc="25" dirty="0">
                <a:solidFill>
                  <a:srgbClr val="006C67"/>
                </a:solidFill>
                <a:latin typeface="Arial"/>
                <a:cs typeface="Arial"/>
              </a:rPr>
              <a:t>de</a:t>
            </a:r>
            <a:r>
              <a:rPr sz="1300" spc="-4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006C67"/>
                </a:solidFill>
                <a:latin typeface="Arial"/>
                <a:cs typeface="Arial"/>
              </a:rPr>
              <a:t>contribuição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95354" y="1979321"/>
            <a:ext cx="19024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006C67"/>
                </a:solidFill>
                <a:latin typeface="Arial"/>
                <a:cs typeface="Arial"/>
              </a:rPr>
              <a:t>Aposentadoria </a:t>
            </a:r>
            <a:r>
              <a:rPr sz="1300" spc="65" dirty="0">
                <a:solidFill>
                  <a:srgbClr val="006C67"/>
                </a:solidFill>
                <a:latin typeface="Arial"/>
                <a:cs typeface="Arial"/>
              </a:rPr>
              <a:t>por</a:t>
            </a:r>
            <a:r>
              <a:rPr sz="1300" spc="-13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006C67"/>
                </a:solidFill>
                <a:latin typeface="Arial"/>
                <a:cs typeface="Arial"/>
              </a:rPr>
              <a:t>idade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6807" y="2255889"/>
            <a:ext cx="3098190" cy="1113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08898" y="2680589"/>
            <a:ext cx="68884" cy="68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07730" y="2680589"/>
            <a:ext cx="68884" cy="68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5693" y="2763584"/>
            <a:ext cx="155575" cy="359410"/>
          </a:xfrm>
          <a:custGeom>
            <a:avLst/>
            <a:gdLst/>
            <a:ahLst/>
            <a:cxnLst/>
            <a:rect l="l" t="t" r="r" b="b"/>
            <a:pathLst>
              <a:path w="155575" h="359410">
                <a:moveTo>
                  <a:pt x="122047" y="169303"/>
                </a:moveTo>
                <a:lnTo>
                  <a:pt x="82372" y="169303"/>
                </a:lnTo>
                <a:lnTo>
                  <a:pt x="82372" y="339128"/>
                </a:lnTo>
                <a:lnTo>
                  <a:pt x="83932" y="346846"/>
                </a:lnTo>
                <a:lnTo>
                  <a:pt x="88185" y="353152"/>
                </a:lnTo>
                <a:lnTo>
                  <a:pt x="94491" y="357405"/>
                </a:lnTo>
                <a:lnTo>
                  <a:pt x="102209" y="358965"/>
                </a:lnTo>
                <a:lnTo>
                  <a:pt x="109943" y="357394"/>
                </a:lnTo>
                <a:lnTo>
                  <a:pt x="116238" y="353144"/>
                </a:lnTo>
                <a:lnTo>
                  <a:pt x="120488" y="346838"/>
                </a:lnTo>
                <a:lnTo>
                  <a:pt x="122047" y="339128"/>
                </a:lnTo>
                <a:lnTo>
                  <a:pt x="122047" y="169303"/>
                </a:lnTo>
                <a:close/>
              </a:path>
              <a:path w="155575" h="359410">
                <a:moveTo>
                  <a:pt x="122047" y="40081"/>
                </a:moveTo>
                <a:lnTo>
                  <a:pt x="33261" y="40081"/>
                </a:lnTo>
                <a:lnTo>
                  <a:pt x="33263" y="339128"/>
                </a:lnTo>
                <a:lnTo>
                  <a:pt x="34826" y="346846"/>
                </a:lnTo>
                <a:lnTo>
                  <a:pt x="39086" y="353152"/>
                </a:lnTo>
                <a:lnTo>
                  <a:pt x="45380" y="357394"/>
                </a:lnTo>
                <a:lnTo>
                  <a:pt x="53098" y="358952"/>
                </a:lnTo>
                <a:lnTo>
                  <a:pt x="60822" y="357394"/>
                </a:lnTo>
                <a:lnTo>
                  <a:pt x="67127" y="353144"/>
                </a:lnTo>
                <a:lnTo>
                  <a:pt x="71377" y="346838"/>
                </a:lnTo>
                <a:lnTo>
                  <a:pt x="72933" y="339128"/>
                </a:lnTo>
                <a:lnTo>
                  <a:pt x="72936" y="169303"/>
                </a:lnTo>
                <a:lnTo>
                  <a:pt x="122047" y="169303"/>
                </a:lnTo>
                <a:lnTo>
                  <a:pt x="122047" y="40081"/>
                </a:lnTo>
                <a:close/>
              </a:path>
              <a:path w="155575" h="359410">
                <a:moveTo>
                  <a:pt x="155308" y="36614"/>
                </a:moveTo>
                <a:lnTo>
                  <a:pt x="0" y="36614"/>
                </a:lnTo>
                <a:lnTo>
                  <a:pt x="0" y="166941"/>
                </a:lnTo>
                <a:lnTo>
                  <a:pt x="5829" y="172770"/>
                </a:lnTo>
                <a:lnTo>
                  <a:pt x="20218" y="172770"/>
                </a:lnTo>
                <a:lnTo>
                  <a:pt x="26047" y="166941"/>
                </a:lnTo>
                <a:lnTo>
                  <a:pt x="26047" y="40081"/>
                </a:lnTo>
                <a:lnTo>
                  <a:pt x="155308" y="40081"/>
                </a:lnTo>
                <a:lnTo>
                  <a:pt x="155308" y="36614"/>
                </a:lnTo>
                <a:close/>
              </a:path>
              <a:path w="155575" h="359410">
                <a:moveTo>
                  <a:pt x="155308" y="40081"/>
                </a:moveTo>
                <a:lnTo>
                  <a:pt x="129260" y="40081"/>
                </a:lnTo>
                <a:lnTo>
                  <a:pt x="129260" y="166941"/>
                </a:lnTo>
                <a:lnTo>
                  <a:pt x="135089" y="172770"/>
                </a:lnTo>
                <a:lnTo>
                  <a:pt x="149479" y="172770"/>
                </a:lnTo>
                <a:lnTo>
                  <a:pt x="155308" y="166941"/>
                </a:lnTo>
                <a:lnTo>
                  <a:pt x="155308" y="40081"/>
                </a:lnTo>
                <a:close/>
              </a:path>
              <a:path w="155575" h="359410">
                <a:moveTo>
                  <a:pt x="115239" y="0"/>
                </a:moveTo>
                <a:lnTo>
                  <a:pt x="40081" y="0"/>
                </a:lnTo>
                <a:lnTo>
                  <a:pt x="25247" y="2836"/>
                </a:lnTo>
                <a:lnTo>
                  <a:pt x="12923" y="10615"/>
                </a:lnTo>
                <a:lnTo>
                  <a:pt x="4203" y="22240"/>
                </a:lnTo>
                <a:lnTo>
                  <a:pt x="177" y="36614"/>
                </a:lnTo>
                <a:lnTo>
                  <a:pt x="155143" y="36614"/>
                </a:lnTo>
                <a:lnTo>
                  <a:pt x="151112" y="22240"/>
                </a:lnTo>
                <a:lnTo>
                  <a:pt x="142392" y="10615"/>
                </a:lnTo>
                <a:lnTo>
                  <a:pt x="130072" y="2836"/>
                </a:lnTo>
                <a:lnTo>
                  <a:pt x="115239" y="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6725" y="2763596"/>
            <a:ext cx="211454" cy="359410"/>
          </a:xfrm>
          <a:custGeom>
            <a:avLst/>
            <a:gdLst/>
            <a:ahLst/>
            <a:cxnLst/>
            <a:rect l="l" t="t" r="r" b="b"/>
            <a:pathLst>
              <a:path w="211455" h="359410">
                <a:moveTo>
                  <a:pt x="101079" y="204177"/>
                </a:moveTo>
                <a:lnTo>
                  <a:pt x="70192" y="204177"/>
                </a:lnTo>
                <a:lnTo>
                  <a:pt x="70192" y="352501"/>
                </a:lnTo>
                <a:lnTo>
                  <a:pt x="76644" y="358952"/>
                </a:lnTo>
                <a:lnTo>
                  <a:pt x="94627" y="358952"/>
                </a:lnTo>
                <a:lnTo>
                  <a:pt x="101079" y="352501"/>
                </a:lnTo>
                <a:lnTo>
                  <a:pt x="101079" y="204177"/>
                </a:lnTo>
                <a:close/>
              </a:path>
              <a:path w="211455" h="359410">
                <a:moveTo>
                  <a:pt x="139293" y="204177"/>
                </a:moveTo>
                <a:lnTo>
                  <a:pt x="108419" y="204177"/>
                </a:lnTo>
                <a:lnTo>
                  <a:pt x="108419" y="352501"/>
                </a:lnTo>
                <a:lnTo>
                  <a:pt x="114871" y="358952"/>
                </a:lnTo>
                <a:lnTo>
                  <a:pt x="132842" y="358952"/>
                </a:lnTo>
                <a:lnTo>
                  <a:pt x="139293" y="352501"/>
                </a:lnTo>
                <a:lnTo>
                  <a:pt x="139293" y="204177"/>
                </a:lnTo>
                <a:close/>
              </a:path>
              <a:path w="211455" h="359410">
                <a:moveTo>
                  <a:pt x="139484" y="40081"/>
                </a:moveTo>
                <a:lnTo>
                  <a:pt x="71412" y="40081"/>
                </a:lnTo>
                <a:lnTo>
                  <a:pt x="35077" y="204177"/>
                </a:lnTo>
                <a:lnTo>
                  <a:pt x="174409" y="204177"/>
                </a:lnTo>
                <a:lnTo>
                  <a:pt x="139484" y="40081"/>
                </a:lnTo>
                <a:close/>
              </a:path>
              <a:path w="211455" h="359410">
                <a:moveTo>
                  <a:pt x="143027" y="0"/>
                </a:moveTo>
                <a:lnTo>
                  <a:pt x="67868" y="0"/>
                </a:lnTo>
                <a:lnTo>
                  <a:pt x="53538" y="2643"/>
                </a:lnTo>
                <a:lnTo>
                  <a:pt x="41506" y="9917"/>
                </a:lnTo>
                <a:lnTo>
                  <a:pt x="32746" y="20836"/>
                </a:lnTo>
                <a:lnTo>
                  <a:pt x="28232" y="34416"/>
                </a:lnTo>
                <a:lnTo>
                  <a:pt x="0" y="158559"/>
                </a:lnTo>
                <a:lnTo>
                  <a:pt x="4394" y="165544"/>
                </a:lnTo>
                <a:lnTo>
                  <a:pt x="18427" y="168732"/>
                </a:lnTo>
                <a:lnTo>
                  <a:pt x="25412" y="164337"/>
                </a:lnTo>
                <a:lnTo>
                  <a:pt x="53670" y="40081"/>
                </a:lnTo>
                <a:lnTo>
                  <a:pt x="183951" y="40081"/>
                </a:lnTo>
                <a:lnTo>
                  <a:pt x="182664" y="34416"/>
                </a:lnTo>
                <a:lnTo>
                  <a:pt x="178149" y="20836"/>
                </a:lnTo>
                <a:lnTo>
                  <a:pt x="169389" y="9917"/>
                </a:lnTo>
                <a:lnTo>
                  <a:pt x="157357" y="2643"/>
                </a:lnTo>
                <a:lnTo>
                  <a:pt x="143027" y="0"/>
                </a:lnTo>
                <a:close/>
              </a:path>
              <a:path w="211455" h="359410">
                <a:moveTo>
                  <a:pt x="183951" y="40081"/>
                </a:moveTo>
                <a:lnTo>
                  <a:pt x="157226" y="40081"/>
                </a:lnTo>
                <a:lnTo>
                  <a:pt x="185483" y="164337"/>
                </a:lnTo>
                <a:lnTo>
                  <a:pt x="192468" y="168732"/>
                </a:lnTo>
                <a:lnTo>
                  <a:pt x="206489" y="165544"/>
                </a:lnTo>
                <a:lnTo>
                  <a:pt x="210883" y="158559"/>
                </a:lnTo>
                <a:lnTo>
                  <a:pt x="183951" y="40081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71968" y="2785682"/>
            <a:ext cx="2152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006C67"/>
                </a:solidFill>
                <a:latin typeface="Arial"/>
                <a:cs typeface="Arial"/>
              </a:rPr>
              <a:t>6</a:t>
            </a:r>
            <a:r>
              <a:rPr sz="1300" spc="85" dirty="0">
                <a:solidFill>
                  <a:srgbClr val="006C67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72335" y="2785682"/>
            <a:ext cx="21780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0" dirty="0">
                <a:solidFill>
                  <a:srgbClr val="006C67"/>
                </a:solidFill>
                <a:latin typeface="Arial"/>
                <a:cs typeface="Arial"/>
              </a:rPr>
              <a:t>65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16109" y="3157716"/>
            <a:ext cx="427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006C67"/>
                </a:solidFill>
                <a:latin typeface="Arial"/>
                <a:cs typeface="Arial"/>
              </a:rPr>
              <a:t>15</a:t>
            </a:r>
            <a:r>
              <a:rPr sz="900" spc="-8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006C67"/>
                </a:solidFill>
                <a:latin typeface="Arial"/>
                <a:cs typeface="Arial"/>
              </a:rPr>
              <a:t>anos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06559" y="2680589"/>
            <a:ext cx="446405" cy="441325"/>
          </a:xfrm>
          <a:custGeom>
            <a:avLst/>
            <a:gdLst/>
            <a:ahLst/>
            <a:cxnLst/>
            <a:rect l="l" t="t" r="r" b="b"/>
            <a:pathLst>
              <a:path w="446404" h="441325">
                <a:moveTo>
                  <a:pt x="221551" y="0"/>
                </a:moveTo>
                <a:lnTo>
                  <a:pt x="176701" y="4683"/>
                </a:lnTo>
                <a:lnTo>
                  <a:pt x="134982" y="17776"/>
                </a:lnTo>
                <a:lnTo>
                  <a:pt x="97280" y="38368"/>
                </a:lnTo>
                <a:lnTo>
                  <a:pt x="64479" y="65551"/>
                </a:lnTo>
                <a:lnTo>
                  <a:pt x="37465" y="98415"/>
                </a:lnTo>
                <a:lnTo>
                  <a:pt x="17124" y="136052"/>
                </a:lnTo>
                <a:lnTo>
                  <a:pt x="4340" y="177553"/>
                </a:lnTo>
                <a:lnTo>
                  <a:pt x="0" y="222008"/>
                </a:lnTo>
                <a:lnTo>
                  <a:pt x="4731" y="266405"/>
                </a:lnTo>
                <a:lnTo>
                  <a:pt x="17961" y="307731"/>
                </a:lnTo>
                <a:lnTo>
                  <a:pt x="38770" y="345095"/>
                </a:lnTo>
                <a:lnTo>
                  <a:pt x="66241" y="377604"/>
                </a:lnTo>
                <a:lnTo>
                  <a:pt x="99455" y="404365"/>
                </a:lnTo>
                <a:lnTo>
                  <a:pt x="137493" y="424485"/>
                </a:lnTo>
                <a:lnTo>
                  <a:pt x="179438" y="437073"/>
                </a:lnTo>
                <a:lnTo>
                  <a:pt x="224370" y="441236"/>
                </a:lnTo>
                <a:lnTo>
                  <a:pt x="269216" y="436441"/>
                </a:lnTo>
                <a:lnTo>
                  <a:pt x="310934" y="423340"/>
                </a:lnTo>
                <a:lnTo>
                  <a:pt x="319003" y="418947"/>
                </a:lnTo>
                <a:lnTo>
                  <a:pt x="224370" y="418947"/>
                </a:lnTo>
                <a:lnTo>
                  <a:pt x="178505" y="413910"/>
                </a:lnTo>
                <a:lnTo>
                  <a:pt x="136278" y="399198"/>
                </a:lnTo>
                <a:lnTo>
                  <a:pt x="98913" y="375997"/>
                </a:lnTo>
                <a:lnTo>
                  <a:pt x="67632" y="345491"/>
                </a:lnTo>
                <a:lnTo>
                  <a:pt x="43659" y="308868"/>
                </a:lnTo>
                <a:lnTo>
                  <a:pt x="28217" y="267311"/>
                </a:lnTo>
                <a:lnTo>
                  <a:pt x="22529" y="222008"/>
                </a:lnTo>
                <a:lnTo>
                  <a:pt x="27470" y="176630"/>
                </a:lnTo>
                <a:lnTo>
                  <a:pt x="42289" y="134858"/>
                </a:lnTo>
                <a:lnTo>
                  <a:pt x="65770" y="97913"/>
                </a:lnTo>
                <a:lnTo>
                  <a:pt x="96699" y="67011"/>
                </a:lnTo>
                <a:lnTo>
                  <a:pt x="133860" y="43373"/>
                </a:lnTo>
                <a:lnTo>
                  <a:pt x="176039" y="28215"/>
                </a:lnTo>
                <a:lnTo>
                  <a:pt x="222021" y="22758"/>
                </a:lnTo>
                <a:lnTo>
                  <a:pt x="319229" y="22758"/>
                </a:lnTo>
                <a:lnTo>
                  <a:pt x="308428" y="17021"/>
                </a:lnTo>
                <a:lnTo>
                  <a:pt x="266483" y="4317"/>
                </a:lnTo>
                <a:lnTo>
                  <a:pt x="221551" y="0"/>
                </a:lnTo>
                <a:close/>
              </a:path>
              <a:path w="446404" h="441325">
                <a:moveTo>
                  <a:pt x="319229" y="22758"/>
                </a:moveTo>
                <a:lnTo>
                  <a:pt x="222021" y="22758"/>
                </a:lnTo>
                <a:lnTo>
                  <a:pt x="267860" y="27647"/>
                </a:lnTo>
                <a:lnTo>
                  <a:pt x="310020" y="42301"/>
                </a:lnTo>
                <a:lnTo>
                  <a:pt x="347335" y="65551"/>
                </a:lnTo>
                <a:lnTo>
                  <a:pt x="378475" y="96063"/>
                </a:lnTo>
                <a:lnTo>
                  <a:pt x="402356" y="132751"/>
                </a:lnTo>
                <a:lnTo>
                  <a:pt x="417730" y="174361"/>
                </a:lnTo>
                <a:lnTo>
                  <a:pt x="423392" y="219684"/>
                </a:lnTo>
                <a:lnTo>
                  <a:pt x="418304" y="265067"/>
                </a:lnTo>
                <a:lnTo>
                  <a:pt x="403436" y="306842"/>
                </a:lnTo>
                <a:lnTo>
                  <a:pt x="379987" y="343790"/>
                </a:lnTo>
                <a:lnTo>
                  <a:pt x="349157" y="374693"/>
                </a:lnTo>
                <a:lnTo>
                  <a:pt x="312145" y="398332"/>
                </a:lnTo>
                <a:lnTo>
                  <a:pt x="270149" y="413490"/>
                </a:lnTo>
                <a:lnTo>
                  <a:pt x="224370" y="418947"/>
                </a:lnTo>
                <a:lnTo>
                  <a:pt x="319003" y="418947"/>
                </a:lnTo>
                <a:lnTo>
                  <a:pt x="381438" y="375746"/>
                </a:lnTo>
                <a:lnTo>
                  <a:pt x="408453" y="343018"/>
                </a:lnTo>
                <a:lnTo>
                  <a:pt x="428796" y="305510"/>
                </a:lnTo>
                <a:lnTo>
                  <a:pt x="441581" y="264105"/>
                </a:lnTo>
                <a:lnTo>
                  <a:pt x="445922" y="219684"/>
                </a:lnTo>
                <a:lnTo>
                  <a:pt x="441190" y="175291"/>
                </a:lnTo>
                <a:lnTo>
                  <a:pt x="427961" y="133961"/>
                </a:lnTo>
                <a:lnTo>
                  <a:pt x="407151" y="96582"/>
                </a:lnTo>
                <a:lnTo>
                  <a:pt x="379680" y="64041"/>
                </a:lnTo>
                <a:lnTo>
                  <a:pt x="346466" y="37225"/>
                </a:lnTo>
                <a:lnTo>
                  <a:pt x="319229" y="22758"/>
                </a:lnTo>
                <a:close/>
              </a:path>
              <a:path w="446404" h="441325">
                <a:moveTo>
                  <a:pt x="228117" y="58064"/>
                </a:moveTo>
                <a:lnTo>
                  <a:pt x="215912" y="58064"/>
                </a:lnTo>
                <a:lnTo>
                  <a:pt x="210756" y="63169"/>
                </a:lnTo>
                <a:lnTo>
                  <a:pt x="210756" y="69202"/>
                </a:lnTo>
                <a:lnTo>
                  <a:pt x="211696" y="221551"/>
                </a:lnTo>
                <a:lnTo>
                  <a:pt x="283514" y="291680"/>
                </a:lnTo>
                <a:lnTo>
                  <a:pt x="285864" y="294005"/>
                </a:lnTo>
                <a:lnTo>
                  <a:pt x="288670" y="294932"/>
                </a:lnTo>
                <a:lnTo>
                  <a:pt x="294309" y="294932"/>
                </a:lnTo>
                <a:lnTo>
                  <a:pt x="297129" y="294005"/>
                </a:lnTo>
                <a:lnTo>
                  <a:pt x="299466" y="291680"/>
                </a:lnTo>
                <a:lnTo>
                  <a:pt x="304165" y="287502"/>
                </a:lnTo>
                <a:lnTo>
                  <a:pt x="303695" y="280073"/>
                </a:lnTo>
                <a:lnTo>
                  <a:pt x="299466" y="275894"/>
                </a:lnTo>
                <a:lnTo>
                  <a:pt x="234226" y="212255"/>
                </a:lnTo>
                <a:lnTo>
                  <a:pt x="233286" y="69202"/>
                </a:lnTo>
                <a:lnTo>
                  <a:pt x="233286" y="63169"/>
                </a:lnTo>
                <a:lnTo>
                  <a:pt x="228117" y="58064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72494" y="2255889"/>
            <a:ext cx="3098190" cy="11138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704598" y="2680589"/>
            <a:ext cx="68884" cy="68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03430" y="2680589"/>
            <a:ext cx="68884" cy="68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1380" y="2763584"/>
            <a:ext cx="155575" cy="359410"/>
          </a:xfrm>
          <a:custGeom>
            <a:avLst/>
            <a:gdLst/>
            <a:ahLst/>
            <a:cxnLst/>
            <a:rect l="l" t="t" r="r" b="b"/>
            <a:pathLst>
              <a:path w="155575" h="359410">
                <a:moveTo>
                  <a:pt x="122047" y="169303"/>
                </a:moveTo>
                <a:lnTo>
                  <a:pt x="82372" y="169303"/>
                </a:lnTo>
                <a:lnTo>
                  <a:pt x="82372" y="339128"/>
                </a:lnTo>
                <a:lnTo>
                  <a:pt x="83932" y="346846"/>
                </a:lnTo>
                <a:lnTo>
                  <a:pt x="88185" y="353152"/>
                </a:lnTo>
                <a:lnTo>
                  <a:pt x="94491" y="357405"/>
                </a:lnTo>
                <a:lnTo>
                  <a:pt x="102209" y="358965"/>
                </a:lnTo>
                <a:lnTo>
                  <a:pt x="109943" y="357394"/>
                </a:lnTo>
                <a:lnTo>
                  <a:pt x="116238" y="353144"/>
                </a:lnTo>
                <a:lnTo>
                  <a:pt x="120488" y="346838"/>
                </a:lnTo>
                <a:lnTo>
                  <a:pt x="122047" y="339128"/>
                </a:lnTo>
                <a:lnTo>
                  <a:pt x="122047" y="169303"/>
                </a:lnTo>
                <a:close/>
              </a:path>
              <a:path w="155575" h="359410">
                <a:moveTo>
                  <a:pt x="122047" y="40081"/>
                </a:moveTo>
                <a:lnTo>
                  <a:pt x="33261" y="40081"/>
                </a:lnTo>
                <a:lnTo>
                  <a:pt x="33263" y="339128"/>
                </a:lnTo>
                <a:lnTo>
                  <a:pt x="34826" y="346846"/>
                </a:lnTo>
                <a:lnTo>
                  <a:pt x="39086" y="353152"/>
                </a:lnTo>
                <a:lnTo>
                  <a:pt x="45380" y="357394"/>
                </a:lnTo>
                <a:lnTo>
                  <a:pt x="53098" y="358952"/>
                </a:lnTo>
                <a:lnTo>
                  <a:pt x="60822" y="357394"/>
                </a:lnTo>
                <a:lnTo>
                  <a:pt x="67127" y="353144"/>
                </a:lnTo>
                <a:lnTo>
                  <a:pt x="71377" y="346838"/>
                </a:lnTo>
                <a:lnTo>
                  <a:pt x="72933" y="339128"/>
                </a:lnTo>
                <a:lnTo>
                  <a:pt x="72936" y="169303"/>
                </a:lnTo>
                <a:lnTo>
                  <a:pt x="122047" y="169303"/>
                </a:lnTo>
                <a:lnTo>
                  <a:pt x="122047" y="40081"/>
                </a:lnTo>
                <a:close/>
              </a:path>
              <a:path w="155575" h="359410">
                <a:moveTo>
                  <a:pt x="155308" y="36614"/>
                </a:moveTo>
                <a:lnTo>
                  <a:pt x="0" y="36614"/>
                </a:lnTo>
                <a:lnTo>
                  <a:pt x="0" y="166941"/>
                </a:lnTo>
                <a:lnTo>
                  <a:pt x="5829" y="172770"/>
                </a:lnTo>
                <a:lnTo>
                  <a:pt x="20218" y="172770"/>
                </a:lnTo>
                <a:lnTo>
                  <a:pt x="26047" y="166941"/>
                </a:lnTo>
                <a:lnTo>
                  <a:pt x="26047" y="40081"/>
                </a:lnTo>
                <a:lnTo>
                  <a:pt x="155308" y="40081"/>
                </a:lnTo>
                <a:lnTo>
                  <a:pt x="155308" y="36614"/>
                </a:lnTo>
                <a:close/>
              </a:path>
              <a:path w="155575" h="359410">
                <a:moveTo>
                  <a:pt x="155308" y="40081"/>
                </a:moveTo>
                <a:lnTo>
                  <a:pt x="129260" y="40081"/>
                </a:lnTo>
                <a:lnTo>
                  <a:pt x="129260" y="166941"/>
                </a:lnTo>
                <a:lnTo>
                  <a:pt x="135089" y="172770"/>
                </a:lnTo>
                <a:lnTo>
                  <a:pt x="149479" y="172770"/>
                </a:lnTo>
                <a:lnTo>
                  <a:pt x="155308" y="166941"/>
                </a:lnTo>
                <a:lnTo>
                  <a:pt x="155308" y="40081"/>
                </a:lnTo>
                <a:close/>
              </a:path>
              <a:path w="155575" h="359410">
                <a:moveTo>
                  <a:pt x="115239" y="0"/>
                </a:moveTo>
                <a:lnTo>
                  <a:pt x="40081" y="0"/>
                </a:lnTo>
                <a:lnTo>
                  <a:pt x="25247" y="2836"/>
                </a:lnTo>
                <a:lnTo>
                  <a:pt x="12923" y="10615"/>
                </a:lnTo>
                <a:lnTo>
                  <a:pt x="4203" y="22240"/>
                </a:lnTo>
                <a:lnTo>
                  <a:pt x="177" y="36614"/>
                </a:lnTo>
                <a:lnTo>
                  <a:pt x="155143" y="36614"/>
                </a:lnTo>
                <a:lnTo>
                  <a:pt x="151112" y="22240"/>
                </a:lnTo>
                <a:lnTo>
                  <a:pt x="142392" y="10615"/>
                </a:lnTo>
                <a:lnTo>
                  <a:pt x="130072" y="2836"/>
                </a:lnTo>
                <a:lnTo>
                  <a:pt x="115239" y="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32425" y="2763596"/>
            <a:ext cx="211454" cy="359410"/>
          </a:xfrm>
          <a:custGeom>
            <a:avLst/>
            <a:gdLst/>
            <a:ahLst/>
            <a:cxnLst/>
            <a:rect l="l" t="t" r="r" b="b"/>
            <a:pathLst>
              <a:path w="211454" h="359410">
                <a:moveTo>
                  <a:pt x="101079" y="204177"/>
                </a:moveTo>
                <a:lnTo>
                  <a:pt x="70192" y="204177"/>
                </a:lnTo>
                <a:lnTo>
                  <a:pt x="70192" y="352501"/>
                </a:lnTo>
                <a:lnTo>
                  <a:pt x="76644" y="358952"/>
                </a:lnTo>
                <a:lnTo>
                  <a:pt x="94627" y="358952"/>
                </a:lnTo>
                <a:lnTo>
                  <a:pt x="101079" y="352501"/>
                </a:lnTo>
                <a:lnTo>
                  <a:pt x="101079" y="204177"/>
                </a:lnTo>
                <a:close/>
              </a:path>
              <a:path w="211454" h="359410">
                <a:moveTo>
                  <a:pt x="139293" y="204177"/>
                </a:moveTo>
                <a:lnTo>
                  <a:pt x="108419" y="204177"/>
                </a:lnTo>
                <a:lnTo>
                  <a:pt x="108419" y="352501"/>
                </a:lnTo>
                <a:lnTo>
                  <a:pt x="114871" y="358952"/>
                </a:lnTo>
                <a:lnTo>
                  <a:pt x="132841" y="358952"/>
                </a:lnTo>
                <a:lnTo>
                  <a:pt x="139293" y="352501"/>
                </a:lnTo>
                <a:lnTo>
                  <a:pt x="139293" y="204177"/>
                </a:lnTo>
                <a:close/>
              </a:path>
              <a:path w="211454" h="359410">
                <a:moveTo>
                  <a:pt x="139484" y="40081"/>
                </a:moveTo>
                <a:lnTo>
                  <a:pt x="71412" y="40081"/>
                </a:lnTo>
                <a:lnTo>
                  <a:pt x="35077" y="204177"/>
                </a:lnTo>
                <a:lnTo>
                  <a:pt x="174409" y="204177"/>
                </a:lnTo>
                <a:lnTo>
                  <a:pt x="139484" y="40081"/>
                </a:lnTo>
                <a:close/>
              </a:path>
              <a:path w="211454" h="359410">
                <a:moveTo>
                  <a:pt x="143027" y="0"/>
                </a:moveTo>
                <a:lnTo>
                  <a:pt x="67868" y="0"/>
                </a:lnTo>
                <a:lnTo>
                  <a:pt x="53538" y="2643"/>
                </a:lnTo>
                <a:lnTo>
                  <a:pt x="41506" y="9917"/>
                </a:lnTo>
                <a:lnTo>
                  <a:pt x="32746" y="20836"/>
                </a:lnTo>
                <a:lnTo>
                  <a:pt x="28232" y="34416"/>
                </a:lnTo>
                <a:lnTo>
                  <a:pt x="0" y="158559"/>
                </a:lnTo>
                <a:lnTo>
                  <a:pt x="4394" y="165544"/>
                </a:lnTo>
                <a:lnTo>
                  <a:pt x="18427" y="168732"/>
                </a:lnTo>
                <a:lnTo>
                  <a:pt x="25412" y="164337"/>
                </a:lnTo>
                <a:lnTo>
                  <a:pt x="53670" y="40081"/>
                </a:lnTo>
                <a:lnTo>
                  <a:pt x="183951" y="40081"/>
                </a:lnTo>
                <a:lnTo>
                  <a:pt x="182664" y="34416"/>
                </a:lnTo>
                <a:lnTo>
                  <a:pt x="178149" y="20836"/>
                </a:lnTo>
                <a:lnTo>
                  <a:pt x="169389" y="9917"/>
                </a:lnTo>
                <a:lnTo>
                  <a:pt x="157357" y="2643"/>
                </a:lnTo>
                <a:lnTo>
                  <a:pt x="143027" y="0"/>
                </a:lnTo>
                <a:close/>
              </a:path>
              <a:path w="211454" h="359410">
                <a:moveTo>
                  <a:pt x="183951" y="40081"/>
                </a:moveTo>
                <a:lnTo>
                  <a:pt x="157225" y="40081"/>
                </a:lnTo>
                <a:lnTo>
                  <a:pt x="185483" y="164337"/>
                </a:lnTo>
                <a:lnTo>
                  <a:pt x="192468" y="168732"/>
                </a:lnTo>
                <a:lnTo>
                  <a:pt x="206489" y="165544"/>
                </a:lnTo>
                <a:lnTo>
                  <a:pt x="210883" y="158559"/>
                </a:lnTo>
                <a:lnTo>
                  <a:pt x="183951" y="40081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167655" y="2785682"/>
            <a:ext cx="2063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spc="35" dirty="0">
                <a:solidFill>
                  <a:srgbClr val="006C67"/>
                </a:solidFill>
                <a:latin typeface="Arial"/>
                <a:cs typeface="Arial"/>
              </a:rPr>
              <a:t>62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67857" y="2785682"/>
            <a:ext cx="21780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0" dirty="0">
                <a:solidFill>
                  <a:srgbClr val="006C67"/>
                </a:solidFill>
                <a:latin typeface="Arial"/>
                <a:cs typeface="Arial"/>
              </a:rPr>
              <a:t>65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08482" y="3162262"/>
            <a:ext cx="443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5" dirty="0">
                <a:solidFill>
                  <a:srgbClr val="006C67"/>
                </a:solidFill>
                <a:latin typeface="Arial"/>
                <a:cs typeface="Arial"/>
              </a:rPr>
              <a:t>20</a:t>
            </a:r>
            <a:r>
              <a:rPr sz="900" spc="-80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006C67"/>
                </a:solidFill>
                <a:latin typeface="Arial"/>
                <a:cs typeface="Arial"/>
              </a:rPr>
              <a:t>anos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002246" y="2680589"/>
            <a:ext cx="446405" cy="441325"/>
          </a:xfrm>
          <a:custGeom>
            <a:avLst/>
            <a:gdLst/>
            <a:ahLst/>
            <a:cxnLst/>
            <a:rect l="l" t="t" r="r" b="b"/>
            <a:pathLst>
              <a:path w="446404" h="441325">
                <a:moveTo>
                  <a:pt x="221551" y="0"/>
                </a:moveTo>
                <a:lnTo>
                  <a:pt x="176701" y="4683"/>
                </a:lnTo>
                <a:lnTo>
                  <a:pt x="134982" y="17776"/>
                </a:lnTo>
                <a:lnTo>
                  <a:pt x="97280" y="38368"/>
                </a:lnTo>
                <a:lnTo>
                  <a:pt x="64479" y="65551"/>
                </a:lnTo>
                <a:lnTo>
                  <a:pt x="37465" y="98415"/>
                </a:lnTo>
                <a:lnTo>
                  <a:pt x="17124" y="136052"/>
                </a:lnTo>
                <a:lnTo>
                  <a:pt x="4340" y="177553"/>
                </a:lnTo>
                <a:lnTo>
                  <a:pt x="0" y="222008"/>
                </a:lnTo>
                <a:lnTo>
                  <a:pt x="4731" y="266405"/>
                </a:lnTo>
                <a:lnTo>
                  <a:pt x="17961" y="307731"/>
                </a:lnTo>
                <a:lnTo>
                  <a:pt x="38770" y="345095"/>
                </a:lnTo>
                <a:lnTo>
                  <a:pt x="66241" y="377604"/>
                </a:lnTo>
                <a:lnTo>
                  <a:pt x="99455" y="404365"/>
                </a:lnTo>
                <a:lnTo>
                  <a:pt x="137493" y="424485"/>
                </a:lnTo>
                <a:lnTo>
                  <a:pt x="179438" y="437073"/>
                </a:lnTo>
                <a:lnTo>
                  <a:pt x="224370" y="441236"/>
                </a:lnTo>
                <a:lnTo>
                  <a:pt x="269216" y="436441"/>
                </a:lnTo>
                <a:lnTo>
                  <a:pt x="310934" y="423340"/>
                </a:lnTo>
                <a:lnTo>
                  <a:pt x="319003" y="418947"/>
                </a:lnTo>
                <a:lnTo>
                  <a:pt x="224370" y="418947"/>
                </a:lnTo>
                <a:lnTo>
                  <a:pt x="178505" y="413910"/>
                </a:lnTo>
                <a:lnTo>
                  <a:pt x="136278" y="399198"/>
                </a:lnTo>
                <a:lnTo>
                  <a:pt x="98913" y="375997"/>
                </a:lnTo>
                <a:lnTo>
                  <a:pt x="67632" y="345491"/>
                </a:lnTo>
                <a:lnTo>
                  <a:pt x="43659" y="308868"/>
                </a:lnTo>
                <a:lnTo>
                  <a:pt x="28217" y="267311"/>
                </a:lnTo>
                <a:lnTo>
                  <a:pt x="22529" y="222008"/>
                </a:lnTo>
                <a:lnTo>
                  <a:pt x="27470" y="176630"/>
                </a:lnTo>
                <a:lnTo>
                  <a:pt x="42289" y="134858"/>
                </a:lnTo>
                <a:lnTo>
                  <a:pt x="65770" y="97913"/>
                </a:lnTo>
                <a:lnTo>
                  <a:pt x="96699" y="67011"/>
                </a:lnTo>
                <a:lnTo>
                  <a:pt x="133860" y="43373"/>
                </a:lnTo>
                <a:lnTo>
                  <a:pt x="176039" y="28215"/>
                </a:lnTo>
                <a:lnTo>
                  <a:pt x="222021" y="22758"/>
                </a:lnTo>
                <a:lnTo>
                  <a:pt x="319229" y="22758"/>
                </a:lnTo>
                <a:lnTo>
                  <a:pt x="308428" y="17021"/>
                </a:lnTo>
                <a:lnTo>
                  <a:pt x="266483" y="4317"/>
                </a:lnTo>
                <a:lnTo>
                  <a:pt x="221551" y="0"/>
                </a:lnTo>
                <a:close/>
              </a:path>
              <a:path w="446404" h="441325">
                <a:moveTo>
                  <a:pt x="319229" y="22758"/>
                </a:moveTo>
                <a:lnTo>
                  <a:pt x="222021" y="22758"/>
                </a:lnTo>
                <a:lnTo>
                  <a:pt x="267860" y="27647"/>
                </a:lnTo>
                <a:lnTo>
                  <a:pt x="310020" y="42301"/>
                </a:lnTo>
                <a:lnTo>
                  <a:pt x="347335" y="65551"/>
                </a:lnTo>
                <a:lnTo>
                  <a:pt x="378475" y="96063"/>
                </a:lnTo>
                <a:lnTo>
                  <a:pt x="402356" y="132751"/>
                </a:lnTo>
                <a:lnTo>
                  <a:pt x="417730" y="174361"/>
                </a:lnTo>
                <a:lnTo>
                  <a:pt x="423392" y="219684"/>
                </a:lnTo>
                <a:lnTo>
                  <a:pt x="418304" y="265067"/>
                </a:lnTo>
                <a:lnTo>
                  <a:pt x="403436" y="306842"/>
                </a:lnTo>
                <a:lnTo>
                  <a:pt x="379987" y="343790"/>
                </a:lnTo>
                <a:lnTo>
                  <a:pt x="349157" y="374693"/>
                </a:lnTo>
                <a:lnTo>
                  <a:pt x="312145" y="398332"/>
                </a:lnTo>
                <a:lnTo>
                  <a:pt x="270149" y="413490"/>
                </a:lnTo>
                <a:lnTo>
                  <a:pt x="224370" y="418947"/>
                </a:lnTo>
                <a:lnTo>
                  <a:pt x="319003" y="418947"/>
                </a:lnTo>
                <a:lnTo>
                  <a:pt x="381438" y="375746"/>
                </a:lnTo>
                <a:lnTo>
                  <a:pt x="408453" y="343018"/>
                </a:lnTo>
                <a:lnTo>
                  <a:pt x="428796" y="305510"/>
                </a:lnTo>
                <a:lnTo>
                  <a:pt x="441581" y="264105"/>
                </a:lnTo>
                <a:lnTo>
                  <a:pt x="445922" y="219684"/>
                </a:lnTo>
                <a:lnTo>
                  <a:pt x="441190" y="175291"/>
                </a:lnTo>
                <a:lnTo>
                  <a:pt x="427961" y="133961"/>
                </a:lnTo>
                <a:lnTo>
                  <a:pt x="407151" y="96582"/>
                </a:lnTo>
                <a:lnTo>
                  <a:pt x="379680" y="64041"/>
                </a:lnTo>
                <a:lnTo>
                  <a:pt x="346466" y="37225"/>
                </a:lnTo>
                <a:lnTo>
                  <a:pt x="319229" y="22758"/>
                </a:lnTo>
                <a:close/>
              </a:path>
              <a:path w="446404" h="441325">
                <a:moveTo>
                  <a:pt x="228117" y="58064"/>
                </a:moveTo>
                <a:lnTo>
                  <a:pt x="215912" y="58064"/>
                </a:lnTo>
                <a:lnTo>
                  <a:pt x="210756" y="63169"/>
                </a:lnTo>
                <a:lnTo>
                  <a:pt x="210756" y="69202"/>
                </a:lnTo>
                <a:lnTo>
                  <a:pt x="211696" y="221551"/>
                </a:lnTo>
                <a:lnTo>
                  <a:pt x="283514" y="291680"/>
                </a:lnTo>
                <a:lnTo>
                  <a:pt x="285864" y="294005"/>
                </a:lnTo>
                <a:lnTo>
                  <a:pt x="288670" y="294932"/>
                </a:lnTo>
                <a:lnTo>
                  <a:pt x="294309" y="294932"/>
                </a:lnTo>
                <a:lnTo>
                  <a:pt x="297129" y="294005"/>
                </a:lnTo>
                <a:lnTo>
                  <a:pt x="299466" y="291680"/>
                </a:lnTo>
                <a:lnTo>
                  <a:pt x="304165" y="287502"/>
                </a:lnTo>
                <a:lnTo>
                  <a:pt x="303695" y="280073"/>
                </a:lnTo>
                <a:lnTo>
                  <a:pt x="299466" y="275894"/>
                </a:lnTo>
                <a:lnTo>
                  <a:pt x="234226" y="212255"/>
                </a:lnTo>
                <a:lnTo>
                  <a:pt x="233286" y="69202"/>
                </a:lnTo>
                <a:lnTo>
                  <a:pt x="233286" y="63169"/>
                </a:lnTo>
                <a:lnTo>
                  <a:pt x="228117" y="58064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76807" y="4369576"/>
            <a:ext cx="3098191" cy="10165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8921" y="4791279"/>
            <a:ext cx="68884" cy="68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07753" y="4791279"/>
            <a:ext cx="68884" cy="68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5703" y="4874273"/>
            <a:ext cx="155575" cy="359410"/>
          </a:xfrm>
          <a:custGeom>
            <a:avLst/>
            <a:gdLst/>
            <a:ahLst/>
            <a:cxnLst/>
            <a:rect l="l" t="t" r="r" b="b"/>
            <a:pathLst>
              <a:path w="155575" h="359410">
                <a:moveTo>
                  <a:pt x="122047" y="169303"/>
                </a:moveTo>
                <a:lnTo>
                  <a:pt x="82372" y="169303"/>
                </a:lnTo>
                <a:lnTo>
                  <a:pt x="82372" y="339128"/>
                </a:lnTo>
                <a:lnTo>
                  <a:pt x="83932" y="346846"/>
                </a:lnTo>
                <a:lnTo>
                  <a:pt x="88185" y="353152"/>
                </a:lnTo>
                <a:lnTo>
                  <a:pt x="94491" y="357405"/>
                </a:lnTo>
                <a:lnTo>
                  <a:pt x="102209" y="358965"/>
                </a:lnTo>
                <a:lnTo>
                  <a:pt x="109943" y="357394"/>
                </a:lnTo>
                <a:lnTo>
                  <a:pt x="116238" y="353144"/>
                </a:lnTo>
                <a:lnTo>
                  <a:pt x="120488" y="346838"/>
                </a:lnTo>
                <a:lnTo>
                  <a:pt x="122047" y="339128"/>
                </a:lnTo>
                <a:lnTo>
                  <a:pt x="122047" y="169303"/>
                </a:lnTo>
                <a:close/>
              </a:path>
              <a:path w="155575" h="359410">
                <a:moveTo>
                  <a:pt x="122047" y="40081"/>
                </a:moveTo>
                <a:lnTo>
                  <a:pt x="33261" y="40081"/>
                </a:lnTo>
                <a:lnTo>
                  <a:pt x="33263" y="339128"/>
                </a:lnTo>
                <a:lnTo>
                  <a:pt x="34826" y="346846"/>
                </a:lnTo>
                <a:lnTo>
                  <a:pt x="39086" y="353152"/>
                </a:lnTo>
                <a:lnTo>
                  <a:pt x="45380" y="357394"/>
                </a:lnTo>
                <a:lnTo>
                  <a:pt x="53098" y="358952"/>
                </a:lnTo>
                <a:lnTo>
                  <a:pt x="60822" y="357394"/>
                </a:lnTo>
                <a:lnTo>
                  <a:pt x="67127" y="353144"/>
                </a:lnTo>
                <a:lnTo>
                  <a:pt x="71377" y="346838"/>
                </a:lnTo>
                <a:lnTo>
                  <a:pt x="72933" y="339128"/>
                </a:lnTo>
                <a:lnTo>
                  <a:pt x="72936" y="169303"/>
                </a:lnTo>
                <a:lnTo>
                  <a:pt x="122047" y="169303"/>
                </a:lnTo>
                <a:lnTo>
                  <a:pt x="122047" y="40081"/>
                </a:lnTo>
                <a:close/>
              </a:path>
              <a:path w="155575" h="359410">
                <a:moveTo>
                  <a:pt x="155308" y="36614"/>
                </a:moveTo>
                <a:lnTo>
                  <a:pt x="0" y="36614"/>
                </a:lnTo>
                <a:lnTo>
                  <a:pt x="0" y="166941"/>
                </a:lnTo>
                <a:lnTo>
                  <a:pt x="5829" y="172770"/>
                </a:lnTo>
                <a:lnTo>
                  <a:pt x="20218" y="172770"/>
                </a:lnTo>
                <a:lnTo>
                  <a:pt x="26047" y="166941"/>
                </a:lnTo>
                <a:lnTo>
                  <a:pt x="26047" y="40081"/>
                </a:lnTo>
                <a:lnTo>
                  <a:pt x="155308" y="40081"/>
                </a:lnTo>
                <a:lnTo>
                  <a:pt x="155308" y="36614"/>
                </a:lnTo>
                <a:close/>
              </a:path>
              <a:path w="155575" h="359410">
                <a:moveTo>
                  <a:pt x="155308" y="40081"/>
                </a:moveTo>
                <a:lnTo>
                  <a:pt x="129260" y="40081"/>
                </a:lnTo>
                <a:lnTo>
                  <a:pt x="129260" y="166941"/>
                </a:lnTo>
                <a:lnTo>
                  <a:pt x="135089" y="172770"/>
                </a:lnTo>
                <a:lnTo>
                  <a:pt x="149479" y="172770"/>
                </a:lnTo>
                <a:lnTo>
                  <a:pt x="155308" y="166941"/>
                </a:lnTo>
                <a:lnTo>
                  <a:pt x="155308" y="40081"/>
                </a:lnTo>
                <a:close/>
              </a:path>
              <a:path w="155575" h="359410">
                <a:moveTo>
                  <a:pt x="115239" y="0"/>
                </a:moveTo>
                <a:lnTo>
                  <a:pt x="40081" y="0"/>
                </a:lnTo>
                <a:lnTo>
                  <a:pt x="25247" y="2836"/>
                </a:lnTo>
                <a:lnTo>
                  <a:pt x="12923" y="10615"/>
                </a:lnTo>
                <a:lnTo>
                  <a:pt x="4203" y="22240"/>
                </a:lnTo>
                <a:lnTo>
                  <a:pt x="177" y="36614"/>
                </a:lnTo>
                <a:lnTo>
                  <a:pt x="155143" y="36614"/>
                </a:lnTo>
                <a:lnTo>
                  <a:pt x="151112" y="22240"/>
                </a:lnTo>
                <a:lnTo>
                  <a:pt x="142392" y="10615"/>
                </a:lnTo>
                <a:lnTo>
                  <a:pt x="130072" y="2836"/>
                </a:lnTo>
                <a:lnTo>
                  <a:pt x="115239" y="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36747" y="4874286"/>
            <a:ext cx="211454" cy="359410"/>
          </a:xfrm>
          <a:custGeom>
            <a:avLst/>
            <a:gdLst/>
            <a:ahLst/>
            <a:cxnLst/>
            <a:rect l="l" t="t" r="r" b="b"/>
            <a:pathLst>
              <a:path w="211454" h="359410">
                <a:moveTo>
                  <a:pt x="101079" y="204177"/>
                </a:moveTo>
                <a:lnTo>
                  <a:pt x="70192" y="204177"/>
                </a:lnTo>
                <a:lnTo>
                  <a:pt x="70192" y="352501"/>
                </a:lnTo>
                <a:lnTo>
                  <a:pt x="76644" y="358952"/>
                </a:lnTo>
                <a:lnTo>
                  <a:pt x="94627" y="358952"/>
                </a:lnTo>
                <a:lnTo>
                  <a:pt x="101079" y="352501"/>
                </a:lnTo>
                <a:lnTo>
                  <a:pt x="101079" y="204177"/>
                </a:lnTo>
                <a:close/>
              </a:path>
              <a:path w="211454" h="359410">
                <a:moveTo>
                  <a:pt x="139293" y="204177"/>
                </a:moveTo>
                <a:lnTo>
                  <a:pt x="108419" y="204177"/>
                </a:lnTo>
                <a:lnTo>
                  <a:pt x="108419" y="352501"/>
                </a:lnTo>
                <a:lnTo>
                  <a:pt x="114871" y="358952"/>
                </a:lnTo>
                <a:lnTo>
                  <a:pt x="132842" y="358952"/>
                </a:lnTo>
                <a:lnTo>
                  <a:pt x="139293" y="352501"/>
                </a:lnTo>
                <a:lnTo>
                  <a:pt x="139293" y="204177"/>
                </a:lnTo>
                <a:close/>
              </a:path>
              <a:path w="211454" h="359410">
                <a:moveTo>
                  <a:pt x="139484" y="40081"/>
                </a:moveTo>
                <a:lnTo>
                  <a:pt x="71412" y="40081"/>
                </a:lnTo>
                <a:lnTo>
                  <a:pt x="35077" y="204177"/>
                </a:lnTo>
                <a:lnTo>
                  <a:pt x="174409" y="204177"/>
                </a:lnTo>
                <a:lnTo>
                  <a:pt x="139484" y="40081"/>
                </a:lnTo>
                <a:close/>
              </a:path>
              <a:path w="211454" h="359410">
                <a:moveTo>
                  <a:pt x="143027" y="0"/>
                </a:moveTo>
                <a:lnTo>
                  <a:pt x="67868" y="0"/>
                </a:lnTo>
                <a:lnTo>
                  <a:pt x="53538" y="2643"/>
                </a:lnTo>
                <a:lnTo>
                  <a:pt x="41506" y="9917"/>
                </a:lnTo>
                <a:lnTo>
                  <a:pt x="32746" y="20836"/>
                </a:lnTo>
                <a:lnTo>
                  <a:pt x="28232" y="34416"/>
                </a:lnTo>
                <a:lnTo>
                  <a:pt x="0" y="158559"/>
                </a:lnTo>
                <a:lnTo>
                  <a:pt x="4394" y="165544"/>
                </a:lnTo>
                <a:lnTo>
                  <a:pt x="18427" y="168732"/>
                </a:lnTo>
                <a:lnTo>
                  <a:pt x="25412" y="164337"/>
                </a:lnTo>
                <a:lnTo>
                  <a:pt x="53670" y="40081"/>
                </a:lnTo>
                <a:lnTo>
                  <a:pt x="183951" y="40081"/>
                </a:lnTo>
                <a:lnTo>
                  <a:pt x="182664" y="34416"/>
                </a:lnTo>
                <a:lnTo>
                  <a:pt x="178149" y="20836"/>
                </a:lnTo>
                <a:lnTo>
                  <a:pt x="169389" y="9917"/>
                </a:lnTo>
                <a:lnTo>
                  <a:pt x="157357" y="2643"/>
                </a:lnTo>
                <a:lnTo>
                  <a:pt x="143027" y="0"/>
                </a:lnTo>
                <a:close/>
              </a:path>
              <a:path w="211454" h="359410">
                <a:moveTo>
                  <a:pt x="183951" y="40081"/>
                </a:moveTo>
                <a:lnTo>
                  <a:pt x="157226" y="40081"/>
                </a:lnTo>
                <a:lnTo>
                  <a:pt x="185483" y="164337"/>
                </a:lnTo>
                <a:lnTo>
                  <a:pt x="192468" y="168732"/>
                </a:lnTo>
                <a:lnTo>
                  <a:pt x="206489" y="165544"/>
                </a:lnTo>
                <a:lnTo>
                  <a:pt x="210883" y="158559"/>
                </a:lnTo>
                <a:lnTo>
                  <a:pt x="183951" y="40081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959277" y="4896371"/>
            <a:ext cx="2222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0" dirty="0">
                <a:solidFill>
                  <a:srgbClr val="006C67"/>
                </a:solidFill>
                <a:latin typeface="Arial"/>
                <a:cs typeface="Arial"/>
              </a:rPr>
              <a:t>30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72179" y="4896371"/>
            <a:ext cx="212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006C67"/>
                </a:solidFill>
                <a:latin typeface="Arial"/>
                <a:cs typeface="Arial"/>
              </a:rPr>
              <a:t>35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972494" y="4369588"/>
            <a:ext cx="3098190" cy="10165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E06C2736-DFDF-AF41-A3E4-FF16469542DD}"/>
              </a:ext>
            </a:extLst>
          </p:cNvPr>
          <p:cNvSpPr/>
          <p:nvPr/>
        </p:nvSpPr>
        <p:spPr>
          <a:xfrm>
            <a:off x="6486155" y="2588286"/>
            <a:ext cx="1407808" cy="758164"/>
          </a:xfrm>
          <a:prstGeom prst="rect">
            <a:avLst/>
          </a:prstGeom>
          <a:solidFill>
            <a:srgbClr val="FAC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object 53">
            <a:extLst>
              <a:ext uri="{FF2B5EF4-FFF2-40B4-BE49-F238E27FC236}">
                <a16:creationId xmlns="" xmlns:a16="http://schemas.microsoft.com/office/drawing/2014/main" id="{A340969C-F6A3-BE4F-BFC0-CE3DD3A43CC9}"/>
              </a:ext>
            </a:extLst>
          </p:cNvPr>
          <p:cNvSpPr/>
          <p:nvPr/>
        </p:nvSpPr>
        <p:spPr>
          <a:xfrm>
            <a:off x="7166343" y="2736850"/>
            <a:ext cx="68884" cy="68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4">
            <a:extLst>
              <a:ext uri="{FF2B5EF4-FFF2-40B4-BE49-F238E27FC236}">
                <a16:creationId xmlns="" xmlns:a16="http://schemas.microsoft.com/office/drawing/2014/main" id="{7D104A1F-D1BA-9C42-ABCD-75D36426D196}"/>
              </a:ext>
            </a:extLst>
          </p:cNvPr>
          <p:cNvSpPr/>
          <p:nvPr/>
        </p:nvSpPr>
        <p:spPr>
          <a:xfrm>
            <a:off x="6965175" y="2736850"/>
            <a:ext cx="68884" cy="68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5">
            <a:extLst>
              <a:ext uri="{FF2B5EF4-FFF2-40B4-BE49-F238E27FC236}">
                <a16:creationId xmlns="" xmlns:a16="http://schemas.microsoft.com/office/drawing/2014/main" id="{BEBEFD17-8F39-D94C-A23E-152E455AE866}"/>
              </a:ext>
            </a:extLst>
          </p:cNvPr>
          <p:cNvSpPr/>
          <p:nvPr/>
        </p:nvSpPr>
        <p:spPr>
          <a:xfrm>
            <a:off x="7123125" y="2819845"/>
            <a:ext cx="155575" cy="359410"/>
          </a:xfrm>
          <a:custGeom>
            <a:avLst/>
            <a:gdLst/>
            <a:ahLst/>
            <a:cxnLst/>
            <a:rect l="l" t="t" r="r" b="b"/>
            <a:pathLst>
              <a:path w="155575" h="359410">
                <a:moveTo>
                  <a:pt x="122047" y="169303"/>
                </a:moveTo>
                <a:lnTo>
                  <a:pt x="82372" y="169303"/>
                </a:lnTo>
                <a:lnTo>
                  <a:pt x="82372" y="339128"/>
                </a:lnTo>
                <a:lnTo>
                  <a:pt x="83932" y="346846"/>
                </a:lnTo>
                <a:lnTo>
                  <a:pt x="88185" y="353152"/>
                </a:lnTo>
                <a:lnTo>
                  <a:pt x="94491" y="357405"/>
                </a:lnTo>
                <a:lnTo>
                  <a:pt x="102209" y="358965"/>
                </a:lnTo>
                <a:lnTo>
                  <a:pt x="109943" y="357394"/>
                </a:lnTo>
                <a:lnTo>
                  <a:pt x="116238" y="353144"/>
                </a:lnTo>
                <a:lnTo>
                  <a:pt x="120488" y="346838"/>
                </a:lnTo>
                <a:lnTo>
                  <a:pt x="122047" y="339128"/>
                </a:lnTo>
                <a:lnTo>
                  <a:pt x="122047" y="169303"/>
                </a:lnTo>
                <a:close/>
              </a:path>
              <a:path w="155575" h="359410">
                <a:moveTo>
                  <a:pt x="122047" y="40081"/>
                </a:moveTo>
                <a:lnTo>
                  <a:pt x="33261" y="40081"/>
                </a:lnTo>
                <a:lnTo>
                  <a:pt x="33263" y="339128"/>
                </a:lnTo>
                <a:lnTo>
                  <a:pt x="34826" y="346846"/>
                </a:lnTo>
                <a:lnTo>
                  <a:pt x="39086" y="353152"/>
                </a:lnTo>
                <a:lnTo>
                  <a:pt x="45380" y="357394"/>
                </a:lnTo>
                <a:lnTo>
                  <a:pt x="53098" y="358952"/>
                </a:lnTo>
                <a:lnTo>
                  <a:pt x="60822" y="357394"/>
                </a:lnTo>
                <a:lnTo>
                  <a:pt x="67127" y="353144"/>
                </a:lnTo>
                <a:lnTo>
                  <a:pt x="71377" y="346838"/>
                </a:lnTo>
                <a:lnTo>
                  <a:pt x="72933" y="339128"/>
                </a:lnTo>
                <a:lnTo>
                  <a:pt x="72936" y="169303"/>
                </a:lnTo>
                <a:lnTo>
                  <a:pt x="122047" y="169303"/>
                </a:lnTo>
                <a:lnTo>
                  <a:pt x="122047" y="40081"/>
                </a:lnTo>
                <a:close/>
              </a:path>
              <a:path w="155575" h="359410">
                <a:moveTo>
                  <a:pt x="155308" y="36614"/>
                </a:moveTo>
                <a:lnTo>
                  <a:pt x="0" y="36614"/>
                </a:lnTo>
                <a:lnTo>
                  <a:pt x="0" y="166941"/>
                </a:lnTo>
                <a:lnTo>
                  <a:pt x="5829" y="172770"/>
                </a:lnTo>
                <a:lnTo>
                  <a:pt x="20218" y="172770"/>
                </a:lnTo>
                <a:lnTo>
                  <a:pt x="26047" y="166941"/>
                </a:lnTo>
                <a:lnTo>
                  <a:pt x="26047" y="40081"/>
                </a:lnTo>
                <a:lnTo>
                  <a:pt x="155308" y="40081"/>
                </a:lnTo>
                <a:lnTo>
                  <a:pt x="155308" y="36614"/>
                </a:lnTo>
                <a:close/>
              </a:path>
              <a:path w="155575" h="359410">
                <a:moveTo>
                  <a:pt x="155308" y="40081"/>
                </a:moveTo>
                <a:lnTo>
                  <a:pt x="129260" y="40081"/>
                </a:lnTo>
                <a:lnTo>
                  <a:pt x="129260" y="166941"/>
                </a:lnTo>
                <a:lnTo>
                  <a:pt x="135089" y="172770"/>
                </a:lnTo>
                <a:lnTo>
                  <a:pt x="149479" y="172770"/>
                </a:lnTo>
                <a:lnTo>
                  <a:pt x="155308" y="166941"/>
                </a:lnTo>
                <a:lnTo>
                  <a:pt x="155308" y="40081"/>
                </a:lnTo>
                <a:close/>
              </a:path>
              <a:path w="155575" h="359410">
                <a:moveTo>
                  <a:pt x="115239" y="0"/>
                </a:moveTo>
                <a:lnTo>
                  <a:pt x="40081" y="0"/>
                </a:lnTo>
                <a:lnTo>
                  <a:pt x="25247" y="2836"/>
                </a:lnTo>
                <a:lnTo>
                  <a:pt x="12923" y="10615"/>
                </a:lnTo>
                <a:lnTo>
                  <a:pt x="4203" y="22240"/>
                </a:lnTo>
                <a:lnTo>
                  <a:pt x="177" y="36614"/>
                </a:lnTo>
                <a:lnTo>
                  <a:pt x="155143" y="36614"/>
                </a:lnTo>
                <a:lnTo>
                  <a:pt x="151112" y="22240"/>
                </a:lnTo>
                <a:lnTo>
                  <a:pt x="142392" y="10615"/>
                </a:lnTo>
                <a:lnTo>
                  <a:pt x="130072" y="2836"/>
                </a:lnTo>
                <a:lnTo>
                  <a:pt x="115239" y="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56">
            <a:extLst>
              <a:ext uri="{FF2B5EF4-FFF2-40B4-BE49-F238E27FC236}">
                <a16:creationId xmlns="" xmlns:a16="http://schemas.microsoft.com/office/drawing/2014/main" id="{B299C8B0-3196-984F-83BB-966DAAA39EE7}"/>
              </a:ext>
            </a:extLst>
          </p:cNvPr>
          <p:cNvSpPr/>
          <p:nvPr/>
        </p:nvSpPr>
        <p:spPr>
          <a:xfrm>
            <a:off x="6894170" y="2819857"/>
            <a:ext cx="211454" cy="359410"/>
          </a:xfrm>
          <a:custGeom>
            <a:avLst/>
            <a:gdLst/>
            <a:ahLst/>
            <a:cxnLst/>
            <a:rect l="l" t="t" r="r" b="b"/>
            <a:pathLst>
              <a:path w="211454" h="359410">
                <a:moveTo>
                  <a:pt x="101079" y="204177"/>
                </a:moveTo>
                <a:lnTo>
                  <a:pt x="70192" y="204177"/>
                </a:lnTo>
                <a:lnTo>
                  <a:pt x="70192" y="352501"/>
                </a:lnTo>
                <a:lnTo>
                  <a:pt x="76644" y="358952"/>
                </a:lnTo>
                <a:lnTo>
                  <a:pt x="94627" y="358952"/>
                </a:lnTo>
                <a:lnTo>
                  <a:pt x="101079" y="352501"/>
                </a:lnTo>
                <a:lnTo>
                  <a:pt x="101079" y="204177"/>
                </a:lnTo>
                <a:close/>
              </a:path>
              <a:path w="211454" h="359410">
                <a:moveTo>
                  <a:pt x="139293" y="204177"/>
                </a:moveTo>
                <a:lnTo>
                  <a:pt x="108419" y="204177"/>
                </a:lnTo>
                <a:lnTo>
                  <a:pt x="108419" y="352501"/>
                </a:lnTo>
                <a:lnTo>
                  <a:pt x="114871" y="358952"/>
                </a:lnTo>
                <a:lnTo>
                  <a:pt x="132841" y="358952"/>
                </a:lnTo>
                <a:lnTo>
                  <a:pt x="139293" y="352501"/>
                </a:lnTo>
                <a:lnTo>
                  <a:pt x="139293" y="204177"/>
                </a:lnTo>
                <a:close/>
              </a:path>
              <a:path w="211454" h="359410">
                <a:moveTo>
                  <a:pt x="139484" y="40081"/>
                </a:moveTo>
                <a:lnTo>
                  <a:pt x="71412" y="40081"/>
                </a:lnTo>
                <a:lnTo>
                  <a:pt x="35077" y="204177"/>
                </a:lnTo>
                <a:lnTo>
                  <a:pt x="174409" y="204177"/>
                </a:lnTo>
                <a:lnTo>
                  <a:pt x="139484" y="40081"/>
                </a:lnTo>
                <a:close/>
              </a:path>
              <a:path w="211454" h="359410">
                <a:moveTo>
                  <a:pt x="143027" y="0"/>
                </a:moveTo>
                <a:lnTo>
                  <a:pt x="67868" y="0"/>
                </a:lnTo>
                <a:lnTo>
                  <a:pt x="53538" y="2643"/>
                </a:lnTo>
                <a:lnTo>
                  <a:pt x="41506" y="9917"/>
                </a:lnTo>
                <a:lnTo>
                  <a:pt x="32746" y="20836"/>
                </a:lnTo>
                <a:lnTo>
                  <a:pt x="28232" y="34416"/>
                </a:lnTo>
                <a:lnTo>
                  <a:pt x="0" y="158559"/>
                </a:lnTo>
                <a:lnTo>
                  <a:pt x="4394" y="165544"/>
                </a:lnTo>
                <a:lnTo>
                  <a:pt x="18427" y="168732"/>
                </a:lnTo>
                <a:lnTo>
                  <a:pt x="25412" y="164337"/>
                </a:lnTo>
                <a:lnTo>
                  <a:pt x="53670" y="40081"/>
                </a:lnTo>
                <a:lnTo>
                  <a:pt x="183951" y="40081"/>
                </a:lnTo>
                <a:lnTo>
                  <a:pt x="182664" y="34416"/>
                </a:lnTo>
                <a:lnTo>
                  <a:pt x="178149" y="20836"/>
                </a:lnTo>
                <a:lnTo>
                  <a:pt x="169389" y="9917"/>
                </a:lnTo>
                <a:lnTo>
                  <a:pt x="157357" y="2643"/>
                </a:lnTo>
                <a:lnTo>
                  <a:pt x="143027" y="0"/>
                </a:lnTo>
                <a:close/>
              </a:path>
              <a:path w="211454" h="359410">
                <a:moveTo>
                  <a:pt x="183951" y="40081"/>
                </a:moveTo>
                <a:lnTo>
                  <a:pt x="157225" y="40081"/>
                </a:lnTo>
                <a:lnTo>
                  <a:pt x="185483" y="164337"/>
                </a:lnTo>
                <a:lnTo>
                  <a:pt x="192468" y="168732"/>
                </a:lnTo>
                <a:lnTo>
                  <a:pt x="206489" y="165544"/>
                </a:lnTo>
                <a:lnTo>
                  <a:pt x="210883" y="158559"/>
                </a:lnTo>
                <a:lnTo>
                  <a:pt x="183951" y="40081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57">
            <a:extLst>
              <a:ext uri="{FF2B5EF4-FFF2-40B4-BE49-F238E27FC236}">
                <a16:creationId xmlns="" xmlns:a16="http://schemas.microsoft.com/office/drawing/2014/main" id="{03403F0F-1026-6942-8FB9-3A36704AFC3F}"/>
              </a:ext>
            </a:extLst>
          </p:cNvPr>
          <p:cNvSpPr txBox="1"/>
          <p:nvPr/>
        </p:nvSpPr>
        <p:spPr>
          <a:xfrm>
            <a:off x="6629400" y="2841943"/>
            <a:ext cx="2063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pt-BR" sz="1300" spc="35" dirty="0">
                <a:solidFill>
                  <a:srgbClr val="006C67"/>
                </a:solidFill>
                <a:latin typeface="Arial"/>
                <a:cs typeface="Arial"/>
              </a:rPr>
              <a:t>15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4" name="object 58">
            <a:extLst>
              <a:ext uri="{FF2B5EF4-FFF2-40B4-BE49-F238E27FC236}">
                <a16:creationId xmlns="" xmlns:a16="http://schemas.microsoft.com/office/drawing/2014/main" id="{B3B62A10-B6F5-9944-B748-387F9C5A205C}"/>
              </a:ext>
            </a:extLst>
          </p:cNvPr>
          <p:cNvSpPr txBox="1"/>
          <p:nvPr/>
        </p:nvSpPr>
        <p:spPr>
          <a:xfrm>
            <a:off x="7325996" y="2813050"/>
            <a:ext cx="21780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00" spc="30" dirty="0">
                <a:solidFill>
                  <a:srgbClr val="006C67"/>
                </a:solidFill>
                <a:latin typeface="Arial"/>
                <a:cs typeface="Arial"/>
              </a:rPr>
              <a:t>20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429" y="6211392"/>
            <a:ext cx="432904" cy="28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85" y="6482664"/>
            <a:ext cx="12763" cy="9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59" y="6290792"/>
            <a:ext cx="333082" cy="201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925" y="63326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442" y="6353923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0454" y="6407086"/>
            <a:ext cx="432879" cy="110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4596" y="6187015"/>
            <a:ext cx="702906" cy="331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6831" y="6359276"/>
            <a:ext cx="666280" cy="156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5197" y="6360186"/>
            <a:ext cx="686092" cy="156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6994" y="5985014"/>
            <a:ext cx="3627120" cy="231140"/>
          </a:xfrm>
          <a:custGeom>
            <a:avLst/>
            <a:gdLst/>
            <a:ahLst/>
            <a:cxnLst/>
            <a:rect l="l" t="t" r="r" b="b"/>
            <a:pathLst>
              <a:path w="3627120" h="231139">
                <a:moveTo>
                  <a:pt x="0" y="230987"/>
                </a:moveTo>
                <a:lnTo>
                  <a:pt x="3627005" y="230987"/>
                </a:lnTo>
                <a:lnTo>
                  <a:pt x="3627005" y="0"/>
                </a:lnTo>
                <a:lnTo>
                  <a:pt x="0" y="0"/>
                </a:lnTo>
                <a:lnTo>
                  <a:pt x="0" y="230987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993" y="6216002"/>
            <a:ext cx="5418455" cy="624205"/>
          </a:xfrm>
          <a:custGeom>
            <a:avLst/>
            <a:gdLst/>
            <a:ahLst/>
            <a:cxnLst/>
            <a:rect l="l" t="t" r="r" b="b"/>
            <a:pathLst>
              <a:path w="5418455" h="624204">
                <a:moveTo>
                  <a:pt x="0" y="624001"/>
                </a:moveTo>
                <a:lnTo>
                  <a:pt x="5418010" y="624001"/>
                </a:lnTo>
                <a:lnTo>
                  <a:pt x="5418010" y="0"/>
                </a:lnTo>
                <a:lnTo>
                  <a:pt x="0" y="0"/>
                </a:lnTo>
                <a:lnTo>
                  <a:pt x="0" y="624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0003" y="6081344"/>
            <a:ext cx="3474085" cy="758825"/>
          </a:xfrm>
          <a:custGeom>
            <a:avLst/>
            <a:gdLst/>
            <a:ahLst/>
            <a:cxnLst/>
            <a:rect l="l" t="t" r="r" b="b"/>
            <a:pathLst>
              <a:path w="3474084" h="758825">
                <a:moveTo>
                  <a:pt x="0" y="758659"/>
                </a:moveTo>
                <a:lnTo>
                  <a:pt x="3473996" y="758659"/>
                </a:lnTo>
                <a:lnTo>
                  <a:pt x="3473996" y="0"/>
                </a:lnTo>
                <a:lnTo>
                  <a:pt x="0" y="0"/>
                </a:lnTo>
                <a:lnTo>
                  <a:pt x="0" y="758659"/>
                </a:lnTo>
                <a:close/>
              </a:path>
            </a:pathLst>
          </a:custGeom>
          <a:solidFill>
            <a:srgbClr val="FFF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5242" y="6305943"/>
            <a:ext cx="433070" cy="306705"/>
          </a:xfrm>
          <a:custGeom>
            <a:avLst/>
            <a:gdLst/>
            <a:ahLst/>
            <a:cxnLst/>
            <a:rect l="l" t="t" r="r" b="b"/>
            <a:pathLst>
              <a:path w="433070" h="306704">
                <a:moveTo>
                  <a:pt x="0" y="306400"/>
                </a:moveTo>
                <a:lnTo>
                  <a:pt x="432892" y="306400"/>
                </a:lnTo>
                <a:lnTo>
                  <a:pt x="432892" y="0"/>
                </a:lnTo>
                <a:lnTo>
                  <a:pt x="0" y="0"/>
                </a:lnTo>
                <a:lnTo>
                  <a:pt x="0" y="3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9" y="6305893"/>
            <a:ext cx="432904" cy="2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9585" y="6581317"/>
            <a:ext cx="7150" cy="5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560" y="6385293"/>
            <a:ext cx="333082" cy="2017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4727" y="6427139"/>
            <a:ext cx="254038" cy="134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242" y="6448424"/>
            <a:ext cx="433070" cy="164465"/>
          </a:xfrm>
          <a:custGeom>
            <a:avLst/>
            <a:gdLst/>
            <a:ahLst/>
            <a:cxnLst/>
            <a:rect l="l" t="t" r="r" b="b"/>
            <a:pathLst>
              <a:path w="433070" h="164465">
                <a:moveTo>
                  <a:pt x="396065" y="0"/>
                </a:moveTo>
                <a:lnTo>
                  <a:pt x="326320" y="5599"/>
                </a:lnTo>
                <a:lnTo>
                  <a:pt x="226410" y="26749"/>
                </a:lnTo>
                <a:lnTo>
                  <a:pt x="166897" y="47078"/>
                </a:lnTo>
                <a:lnTo>
                  <a:pt x="115533" y="69664"/>
                </a:lnTo>
                <a:lnTo>
                  <a:pt x="72879" y="92374"/>
                </a:lnTo>
                <a:lnTo>
                  <a:pt x="39496" y="113072"/>
                </a:lnTo>
                <a:lnTo>
                  <a:pt x="2556" y="140045"/>
                </a:lnTo>
                <a:lnTo>
                  <a:pt x="0" y="142193"/>
                </a:lnTo>
                <a:lnTo>
                  <a:pt x="0" y="163961"/>
                </a:lnTo>
                <a:lnTo>
                  <a:pt x="7714" y="157617"/>
                </a:lnTo>
                <a:lnTo>
                  <a:pt x="14185" y="152879"/>
                </a:lnTo>
                <a:lnTo>
                  <a:pt x="66688" y="122836"/>
                </a:lnTo>
                <a:lnTo>
                  <a:pt x="104129" y="105638"/>
                </a:lnTo>
                <a:lnTo>
                  <a:pt x="149640" y="88693"/>
                </a:lnTo>
                <a:lnTo>
                  <a:pt x="203104" y="73512"/>
                </a:lnTo>
                <a:lnTo>
                  <a:pt x="264402" y="61606"/>
                </a:lnTo>
                <a:lnTo>
                  <a:pt x="333413" y="54487"/>
                </a:lnTo>
                <a:lnTo>
                  <a:pt x="381615" y="53131"/>
                </a:lnTo>
                <a:lnTo>
                  <a:pt x="432904" y="53131"/>
                </a:lnTo>
                <a:lnTo>
                  <a:pt x="432904" y="17"/>
                </a:lnTo>
                <a:lnTo>
                  <a:pt x="396065" y="0"/>
                </a:lnTo>
                <a:close/>
              </a:path>
              <a:path w="433070" h="164465">
                <a:moveTo>
                  <a:pt x="432904" y="53131"/>
                </a:moveTo>
                <a:lnTo>
                  <a:pt x="381615" y="53131"/>
                </a:lnTo>
                <a:lnTo>
                  <a:pt x="406875" y="53551"/>
                </a:lnTo>
                <a:lnTo>
                  <a:pt x="432904" y="54766"/>
                </a:lnTo>
                <a:lnTo>
                  <a:pt x="432904" y="5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5255" y="6501574"/>
            <a:ext cx="432879" cy="110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9396" y="6281516"/>
            <a:ext cx="702906" cy="331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9998" y="6453775"/>
            <a:ext cx="1447914" cy="157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832005"/>
            <a:ext cx="252095" cy="1008380"/>
          </a:xfrm>
          <a:custGeom>
            <a:avLst/>
            <a:gdLst/>
            <a:ahLst/>
            <a:cxnLst/>
            <a:rect l="l" t="t" r="r" b="b"/>
            <a:pathLst>
              <a:path w="252095" h="1008379">
                <a:moveTo>
                  <a:pt x="0" y="1007999"/>
                </a:moveTo>
                <a:lnTo>
                  <a:pt x="251993" y="1007999"/>
                </a:lnTo>
                <a:lnTo>
                  <a:pt x="251993" y="0"/>
                </a:lnTo>
                <a:lnTo>
                  <a:pt x="0" y="0"/>
                </a:lnTo>
                <a:lnTo>
                  <a:pt x="0" y="1007999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0" y="1199997"/>
                </a:moveTo>
                <a:lnTo>
                  <a:pt x="9144000" y="1199997"/>
                </a:lnTo>
                <a:lnTo>
                  <a:pt x="9144000" y="0"/>
                </a:lnTo>
                <a:lnTo>
                  <a:pt x="0" y="0"/>
                </a:lnTo>
                <a:lnTo>
                  <a:pt x="0" y="1199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624205" cy="464820"/>
          </a:xfrm>
          <a:custGeom>
            <a:avLst/>
            <a:gdLst/>
            <a:ahLst/>
            <a:cxnLst/>
            <a:rect l="l" t="t" r="r" b="b"/>
            <a:pathLst>
              <a:path w="624205" h="464820">
                <a:moveTo>
                  <a:pt x="0" y="464756"/>
                </a:moveTo>
                <a:lnTo>
                  <a:pt x="624001" y="464756"/>
                </a:lnTo>
                <a:lnTo>
                  <a:pt x="624001" y="0"/>
                </a:lnTo>
                <a:lnTo>
                  <a:pt x="0" y="0"/>
                </a:lnTo>
                <a:lnTo>
                  <a:pt x="0" y="464756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36002" y="12"/>
            <a:ext cx="1608455" cy="396240"/>
          </a:xfrm>
          <a:custGeom>
            <a:avLst/>
            <a:gdLst/>
            <a:ahLst/>
            <a:cxnLst/>
            <a:rect l="l" t="t" r="r" b="b"/>
            <a:pathLst>
              <a:path w="1608454" h="396240">
                <a:moveTo>
                  <a:pt x="0" y="395986"/>
                </a:moveTo>
                <a:lnTo>
                  <a:pt x="1607997" y="395986"/>
                </a:lnTo>
                <a:lnTo>
                  <a:pt x="1607997" y="0"/>
                </a:lnTo>
                <a:lnTo>
                  <a:pt x="0" y="0"/>
                </a:lnTo>
                <a:lnTo>
                  <a:pt x="0" y="395986"/>
                </a:lnTo>
                <a:close/>
              </a:path>
            </a:pathLst>
          </a:custGeom>
          <a:solidFill>
            <a:srgbClr val="F7A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04008" y="3347999"/>
            <a:ext cx="240029" cy="1656080"/>
          </a:xfrm>
          <a:custGeom>
            <a:avLst/>
            <a:gdLst/>
            <a:ahLst/>
            <a:cxnLst/>
            <a:rect l="l" t="t" r="r" b="b"/>
            <a:pathLst>
              <a:path w="240029" h="1656079">
                <a:moveTo>
                  <a:pt x="0" y="1656003"/>
                </a:moveTo>
                <a:lnTo>
                  <a:pt x="239991" y="1656003"/>
                </a:lnTo>
                <a:lnTo>
                  <a:pt x="239991" y="0"/>
                </a:lnTo>
                <a:lnTo>
                  <a:pt x="0" y="0"/>
                </a:lnTo>
                <a:lnTo>
                  <a:pt x="0" y="1656003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33595" y="2152408"/>
            <a:ext cx="801370" cy="2376170"/>
          </a:xfrm>
          <a:custGeom>
            <a:avLst/>
            <a:gdLst/>
            <a:ahLst/>
            <a:cxnLst/>
            <a:rect l="l" t="t" r="r" b="b"/>
            <a:pathLst>
              <a:path w="801370" h="2376170">
                <a:moveTo>
                  <a:pt x="0" y="2375992"/>
                </a:moveTo>
                <a:lnTo>
                  <a:pt x="801001" y="2375992"/>
                </a:lnTo>
                <a:lnTo>
                  <a:pt x="801001" y="0"/>
                </a:lnTo>
                <a:lnTo>
                  <a:pt x="0" y="0"/>
                </a:lnTo>
                <a:lnTo>
                  <a:pt x="0" y="2375992"/>
                </a:lnTo>
                <a:close/>
              </a:path>
            </a:pathLst>
          </a:custGeom>
          <a:solidFill>
            <a:srgbClr val="76A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" y="2152396"/>
            <a:ext cx="801370" cy="2376170"/>
          </a:xfrm>
          <a:custGeom>
            <a:avLst/>
            <a:gdLst/>
            <a:ahLst/>
            <a:cxnLst/>
            <a:rect l="l" t="t" r="r" b="b"/>
            <a:pathLst>
              <a:path w="801369" h="2376170">
                <a:moveTo>
                  <a:pt x="0" y="2376004"/>
                </a:moveTo>
                <a:lnTo>
                  <a:pt x="801001" y="2376004"/>
                </a:lnTo>
                <a:lnTo>
                  <a:pt x="801001" y="0"/>
                </a:lnTo>
                <a:lnTo>
                  <a:pt x="0" y="0"/>
                </a:lnTo>
                <a:lnTo>
                  <a:pt x="0" y="2376004"/>
                </a:lnTo>
                <a:close/>
              </a:path>
            </a:pathLst>
          </a:custGeom>
          <a:solidFill>
            <a:srgbClr val="2DA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33595" y="1810410"/>
            <a:ext cx="1269365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30"/>
              </a:spcBef>
            </a:pPr>
            <a:r>
              <a:rPr sz="1300" b="1" spc="-60" dirty="0">
                <a:solidFill>
                  <a:srgbClr val="006C67"/>
                </a:solidFill>
                <a:latin typeface="Arial"/>
                <a:cs typeface="Arial"/>
              </a:rPr>
              <a:t>PROPOSTA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2000" y="1810397"/>
            <a:ext cx="855344" cy="3422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35"/>
              </a:spcBef>
            </a:pPr>
            <a:r>
              <a:rPr sz="1300" b="1" spc="-10" dirty="0">
                <a:solidFill>
                  <a:srgbClr val="006C67"/>
                </a:solidFill>
                <a:latin typeface="Arial"/>
                <a:cs typeface="Arial"/>
              </a:rPr>
              <a:t>HOJE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2000" y="5444089"/>
            <a:ext cx="7570279" cy="427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sz="975" spc="-75" baseline="29914" dirty="0">
                <a:solidFill>
                  <a:srgbClr val="3C3C3B"/>
                </a:solidFill>
                <a:latin typeface="Arial"/>
                <a:cs typeface="Arial"/>
              </a:rPr>
              <a:t>1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Professor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que comprovar, </a:t>
            </a:r>
            <a:r>
              <a:rPr sz="1100" spc="15" dirty="0">
                <a:solidFill>
                  <a:srgbClr val="3C3C3B"/>
                </a:solidFill>
                <a:latin typeface="Arial"/>
                <a:cs typeface="Arial"/>
              </a:rPr>
              <a:t>exclusivamente, </a:t>
            </a:r>
            <a:r>
              <a:rPr sz="1100" spc="55" dirty="0">
                <a:solidFill>
                  <a:srgbClr val="3C3C3B"/>
                </a:solidFill>
                <a:latin typeface="Arial"/>
                <a:cs typeface="Arial"/>
              </a:rPr>
              <a:t>tempo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1100" spc="35" dirty="0">
                <a:solidFill>
                  <a:srgbClr val="3C3C3B"/>
                </a:solidFill>
                <a:latin typeface="Arial"/>
                <a:cs typeface="Arial"/>
              </a:rPr>
              <a:t>efetivo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exercício </a:t>
            </a:r>
            <a:r>
              <a:rPr sz="1100" spc="-15" dirty="0">
                <a:solidFill>
                  <a:srgbClr val="3C3C3B"/>
                </a:solidFill>
                <a:latin typeface="Arial"/>
                <a:cs typeface="Arial"/>
              </a:rPr>
              <a:t>das 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funções</a:t>
            </a:r>
            <a:r>
              <a:rPr sz="11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3C3C3B"/>
                </a:solidFill>
                <a:latin typeface="Arial"/>
                <a:cs typeface="Arial"/>
              </a:rPr>
              <a:t>magistério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C3C3B"/>
                </a:solidFill>
                <a:latin typeface="Arial"/>
                <a:cs typeface="Arial"/>
              </a:rPr>
              <a:t>na</a:t>
            </a:r>
            <a:r>
              <a:rPr sz="11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3C3C3B"/>
                </a:solidFill>
                <a:latin typeface="Arial"/>
                <a:cs typeface="Arial"/>
              </a:rPr>
              <a:t>educação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3C3C3B"/>
                </a:solidFill>
                <a:latin typeface="Arial"/>
                <a:cs typeface="Arial"/>
              </a:rPr>
              <a:t>infantil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3C3C3B"/>
                </a:solidFill>
                <a:latin typeface="Arial"/>
                <a:cs typeface="Arial"/>
              </a:rPr>
              <a:t>no</a:t>
            </a:r>
            <a:r>
              <a:rPr sz="11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3C3C3B"/>
                </a:solidFill>
                <a:latin typeface="Arial"/>
                <a:cs typeface="Arial"/>
              </a:rPr>
              <a:t>ensino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3C3C3B"/>
                </a:solidFill>
                <a:latin typeface="Arial"/>
                <a:cs typeface="Arial"/>
              </a:rPr>
              <a:t>fundamental</a:t>
            </a:r>
            <a:r>
              <a:rPr sz="1100" spc="-2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3C3C3B"/>
                </a:solidFill>
                <a:latin typeface="Arial"/>
                <a:cs typeface="Arial"/>
              </a:rPr>
              <a:t>médio.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09802" y="2242413"/>
            <a:ext cx="3098800" cy="1402715"/>
          </a:xfrm>
          <a:custGeom>
            <a:avLst/>
            <a:gdLst/>
            <a:ahLst/>
            <a:cxnLst/>
            <a:rect l="l" t="t" r="r" b="b"/>
            <a:pathLst>
              <a:path w="3098800" h="1402714">
                <a:moveTo>
                  <a:pt x="0" y="1402588"/>
                </a:moveTo>
                <a:lnTo>
                  <a:pt x="3098190" y="1402588"/>
                </a:lnTo>
                <a:lnTo>
                  <a:pt x="3098190" y="0"/>
                </a:lnTo>
                <a:lnTo>
                  <a:pt x="0" y="0"/>
                </a:lnTo>
                <a:lnTo>
                  <a:pt x="0" y="140258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34089" y="2242413"/>
            <a:ext cx="3098800" cy="1402715"/>
          </a:xfrm>
          <a:custGeom>
            <a:avLst/>
            <a:gdLst/>
            <a:ahLst/>
            <a:cxnLst/>
            <a:rect l="l" t="t" r="r" b="b"/>
            <a:pathLst>
              <a:path w="3098800" h="1402714">
                <a:moveTo>
                  <a:pt x="0" y="1402588"/>
                </a:moveTo>
                <a:lnTo>
                  <a:pt x="3098190" y="1402588"/>
                </a:lnTo>
                <a:lnTo>
                  <a:pt x="3098190" y="0"/>
                </a:lnTo>
                <a:lnTo>
                  <a:pt x="0" y="0"/>
                </a:lnTo>
                <a:lnTo>
                  <a:pt x="0" y="140258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09803" y="2242413"/>
            <a:ext cx="3098190" cy="13301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34089" y="2242400"/>
            <a:ext cx="3098190" cy="13277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1136" y="2978048"/>
            <a:ext cx="68884" cy="68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9968" y="2978048"/>
            <a:ext cx="68884" cy="68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57918" y="3061043"/>
            <a:ext cx="155575" cy="359410"/>
          </a:xfrm>
          <a:custGeom>
            <a:avLst/>
            <a:gdLst/>
            <a:ahLst/>
            <a:cxnLst/>
            <a:rect l="l" t="t" r="r" b="b"/>
            <a:pathLst>
              <a:path w="155575" h="359410">
                <a:moveTo>
                  <a:pt x="122047" y="169303"/>
                </a:moveTo>
                <a:lnTo>
                  <a:pt x="82372" y="169303"/>
                </a:lnTo>
                <a:lnTo>
                  <a:pt x="82372" y="339128"/>
                </a:lnTo>
                <a:lnTo>
                  <a:pt x="83932" y="346846"/>
                </a:lnTo>
                <a:lnTo>
                  <a:pt x="88185" y="353152"/>
                </a:lnTo>
                <a:lnTo>
                  <a:pt x="94491" y="357405"/>
                </a:lnTo>
                <a:lnTo>
                  <a:pt x="102209" y="358965"/>
                </a:lnTo>
                <a:lnTo>
                  <a:pt x="109943" y="357394"/>
                </a:lnTo>
                <a:lnTo>
                  <a:pt x="116238" y="353144"/>
                </a:lnTo>
                <a:lnTo>
                  <a:pt x="120488" y="346838"/>
                </a:lnTo>
                <a:lnTo>
                  <a:pt x="122047" y="339128"/>
                </a:lnTo>
                <a:lnTo>
                  <a:pt x="122047" y="169303"/>
                </a:lnTo>
                <a:close/>
              </a:path>
              <a:path w="155575" h="359410">
                <a:moveTo>
                  <a:pt x="122047" y="40081"/>
                </a:moveTo>
                <a:lnTo>
                  <a:pt x="33261" y="40081"/>
                </a:lnTo>
                <a:lnTo>
                  <a:pt x="33263" y="339128"/>
                </a:lnTo>
                <a:lnTo>
                  <a:pt x="34826" y="346846"/>
                </a:lnTo>
                <a:lnTo>
                  <a:pt x="39086" y="353152"/>
                </a:lnTo>
                <a:lnTo>
                  <a:pt x="45380" y="357394"/>
                </a:lnTo>
                <a:lnTo>
                  <a:pt x="53098" y="358952"/>
                </a:lnTo>
                <a:lnTo>
                  <a:pt x="60822" y="357394"/>
                </a:lnTo>
                <a:lnTo>
                  <a:pt x="67127" y="353144"/>
                </a:lnTo>
                <a:lnTo>
                  <a:pt x="71377" y="346838"/>
                </a:lnTo>
                <a:lnTo>
                  <a:pt x="72933" y="339128"/>
                </a:lnTo>
                <a:lnTo>
                  <a:pt x="72936" y="169303"/>
                </a:lnTo>
                <a:lnTo>
                  <a:pt x="122047" y="169303"/>
                </a:lnTo>
                <a:lnTo>
                  <a:pt x="122047" y="40081"/>
                </a:lnTo>
                <a:close/>
              </a:path>
              <a:path w="155575" h="359410">
                <a:moveTo>
                  <a:pt x="155308" y="36614"/>
                </a:moveTo>
                <a:lnTo>
                  <a:pt x="0" y="36614"/>
                </a:lnTo>
                <a:lnTo>
                  <a:pt x="0" y="166941"/>
                </a:lnTo>
                <a:lnTo>
                  <a:pt x="5829" y="172770"/>
                </a:lnTo>
                <a:lnTo>
                  <a:pt x="20218" y="172770"/>
                </a:lnTo>
                <a:lnTo>
                  <a:pt x="26047" y="166941"/>
                </a:lnTo>
                <a:lnTo>
                  <a:pt x="26047" y="40081"/>
                </a:lnTo>
                <a:lnTo>
                  <a:pt x="155308" y="40081"/>
                </a:lnTo>
                <a:lnTo>
                  <a:pt x="155308" y="36614"/>
                </a:lnTo>
                <a:close/>
              </a:path>
              <a:path w="155575" h="359410">
                <a:moveTo>
                  <a:pt x="155308" y="40081"/>
                </a:moveTo>
                <a:lnTo>
                  <a:pt x="129260" y="40081"/>
                </a:lnTo>
                <a:lnTo>
                  <a:pt x="129260" y="166941"/>
                </a:lnTo>
                <a:lnTo>
                  <a:pt x="135089" y="172770"/>
                </a:lnTo>
                <a:lnTo>
                  <a:pt x="149479" y="172770"/>
                </a:lnTo>
                <a:lnTo>
                  <a:pt x="155308" y="166941"/>
                </a:lnTo>
                <a:lnTo>
                  <a:pt x="155308" y="40081"/>
                </a:lnTo>
                <a:close/>
              </a:path>
              <a:path w="155575" h="359410">
                <a:moveTo>
                  <a:pt x="115239" y="0"/>
                </a:moveTo>
                <a:lnTo>
                  <a:pt x="40081" y="0"/>
                </a:lnTo>
                <a:lnTo>
                  <a:pt x="25247" y="2836"/>
                </a:lnTo>
                <a:lnTo>
                  <a:pt x="12923" y="10615"/>
                </a:lnTo>
                <a:lnTo>
                  <a:pt x="4203" y="22240"/>
                </a:lnTo>
                <a:lnTo>
                  <a:pt x="177" y="36614"/>
                </a:lnTo>
                <a:lnTo>
                  <a:pt x="155143" y="36614"/>
                </a:lnTo>
                <a:lnTo>
                  <a:pt x="151112" y="22240"/>
                </a:lnTo>
                <a:lnTo>
                  <a:pt x="142392" y="10615"/>
                </a:lnTo>
                <a:lnTo>
                  <a:pt x="130072" y="2836"/>
                </a:lnTo>
                <a:lnTo>
                  <a:pt x="115239" y="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8962" y="3061055"/>
            <a:ext cx="211454" cy="359410"/>
          </a:xfrm>
          <a:custGeom>
            <a:avLst/>
            <a:gdLst/>
            <a:ahLst/>
            <a:cxnLst/>
            <a:rect l="l" t="t" r="r" b="b"/>
            <a:pathLst>
              <a:path w="211454" h="359410">
                <a:moveTo>
                  <a:pt x="101079" y="204177"/>
                </a:moveTo>
                <a:lnTo>
                  <a:pt x="70192" y="204177"/>
                </a:lnTo>
                <a:lnTo>
                  <a:pt x="70192" y="352501"/>
                </a:lnTo>
                <a:lnTo>
                  <a:pt x="76644" y="358952"/>
                </a:lnTo>
                <a:lnTo>
                  <a:pt x="94627" y="358952"/>
                </a:lnTo>
                <a:lnTo>
                  <a:pt x="101079" y="352501"/>
                </a:lnTo>
                <a:lnTo>
                  <a:pt x="101079" y="204177"/>
                </a:lnTo>
                <a:close/>
              </a:path>
              <a:path w="211454" h="359410">
                <a:moveTo>
                  <a:pt x="139293" y="204177"/>
                </a:moveTo>
                <a:lnTo>
                  <a:pt x="108419" y="204177"/>
                </a:lnTo>
                <a:lnTo>
                  <a:pt x="108419" y="352501"/>
                </a:lnTo>
                <a:lnTo>
                  <a:pt x="114871" y="358952"/>
                </a:lnTo>
                <a:lnTo>
                  <a:pt x="132841" y="358952"/>
                </a:lnTo>
                <a:lnTo>
                  <a:pt x="139293" y="352501"/>
                </a:lnTo>
                <a:lnTo>
                  <a:pt x="139293" y="204177"/>
                </a:lnTo>
                <a:close/>
              </a:path>
              <a:path w="211454" h="359410">
                <a:moveTo>
                  <a:pt x="139484" y="40081"/>
                </a:moveTo>
                <a:lnTo>
                  <a:pt x="71412" y="40081"/>
                </a:lnTo>
                <a:lnTo>
                  <a:pt x="35077" y="204177"/>
                </a:lnTo>
                <a:lnTo>
                  <a:pt x="174409" y="204177"/>
                </a:lnTo>
                <a:lnTo>
                  <a:pt x="139484" y="40081"/>
                </a:lnTo>
                <a:close/>
              </a:path>
              <a:path w="211454" h="359410">
                <a:moveTo>
                  <a:pt x="143027" y="0"/>
                </a:moveTo>
                <a:lnTo>
                  <a:pt x="67868" y="0"/>
                </a:lnTo>
                <a:lnTo>
                  <a:pt x="53538" y="2643"/>
                </a:lnTo>
                <a:lnTo>
                  <a:pt x="41506" y="9917"/>
                </a:lnTo>
                <a:lnTo>
                  <a:pt x="32746" y="20836"/>
                </a:lnTo>
                <a:lnTo>
                  <a:pt x="28232" y="34416"/>
                </a:lnTo>
                <a:lnTo>
                  <a:pt x="0" y="158559"/>
                </a:lnTo>
                <a:lnTo>
                  <a:pt x="4394" y="165544"/>
                </a:lnTo>
                <a:lnTo>
                  <a:pt x="18427" y="168732"/>
                </a:lnTo>
                <a:lnTo>
                  <a:pt x="25412" y="164337"/>
                </a:lnTo>
                <a:lnTo>
                  <a:pt x="53670" y="40081"/>
                </a:lnTo>
                <a:lnTo>
                  <a:pt x="183951" y="40081"/>
                </a:lnTo>
                <a:lnTo>
                  <a:pt x="182664" y="34416"/>
                </a:lnTo>
                <a:lnTo>
                  <a:pt x="178149" y="20836"/>
                </a:lnTo>
                <a:lnTo>
                  <a:pt x="169389" y="9917"/>
                </a:lnTo>
                <a:lnTo>
                  <a:pt x="157357" y="2643"/>
                </a:lnTo>
                <a:lnTo>
                  <a:pt x="143027" y="0"/>
                </a:lnTo>
                <a:close/>
              </a:path>
              <a:path w="211454" h="359410">
                <a:moveTo>
                  <a:pt x="183951" y="40081"/>
                </a:moveTo>
                <a:lnTo>
                  <a:pt x="157225" y="40081"/>
                </a:lnTo>
                <a:lnTo>
                  <a:pt x="185483" y="164337"/>
                </a:lnTo>
                <a:lnTo>
                  <a:pt x="192468" y="168732"/>
                </a:lnTo>
                <a:lnTo>
                  <a:pt x="206489" y="165544"/>
                </a:lnTo>
                <a:lnTo>
                  <a:pt x="210883" y="158559"/>
                </a:lnTo>
                <a:lnTo>
                  <a:pt x="183951" y="40081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064192" y="3083140"/>
            <a:ext cx="2006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006C67"/>
                </a:solidFill>
                <a:latin typeface="Arial"/>
                <a:cs typeface="Arial"/>
              </a:rPr>
              <a:t>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95255" y="3083140"/>
            <a:ext cx="2095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spc="50" dirty="0">
                <a:solidFill>
                  <a:srgbClr val="006C67"/>
                </a:solidFill>
                <a:latin typeface="Arial"/>
                <a:cs typeface="Arial"/>
              </a:rPr>
              <a:t>30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063526" y="2978048"/>
            <a:ext cx="68884" cy="68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62358" y="2978048"/>
            <a:ext cx="68884" cy="68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20321" y="3061043"/>
            <a:ext cx="155575" cy="359410"/>
          </a:xfrm>
          <a:custGeom>
            <a:avLst/>
            <a:gdLst/>
            <a:ahLst/>
            <a:cxnLst/>
            <a:rect l="l" t="t" r="r" b="b"/>
            <a:pathLst>
              <a:path w="155575" h="359410">
                <a:moveTo>
                  <a:pt x="122047" y="169303"/>
                </a:moveTo>
                <a:lnTo>
                  <a:pt x="82372" y="169303"/>
                </a:lnTo>
                <a:lnTo>
                  <a:pt x="82372" y="339128"/>
                </a:lnTo>
                <a:lnTo>
                  <a:pt x="83932" y="346846"/>
                </a:lnTo>
                <a:lnTo>
                  <a:pt x="88185" y="353152"/>
                </a:lnTo>
                <a:lnTo>
                  <a:pt x="94491" y="357405"/>
                </a:lnTo>
                <a:lnTo>
                  <a:pt x="102209" y="358965"/>
                </a:lnTo>
                <a:lnTo>
                  <a:pt x="109943" y="357394"/>
                </a:lnTo>
                <a:lnTo>
                  <a:pt x="116238" y="353144"/>
                </a:lnTo>
                <a:lnTo>
                  <a:pt x="120488" y="346838"/>
                </a:lnTo>
                <a:lnTo>
                  <a:pt x="122047" y="339128"/>
                </a:lnTo>
                <a:lnTo>
                  <a:pt x="122047" y="169303"/>
                </a:lnTo>
                <a:close/>
              </a:path>
              <a:path w="155575" h="359410">
                <a:moveTo>
                  <a:pt x="122047" y="40081"/>
                </a:moveTo>
                <a:lnTo>
                  <a:pt x="33261" y="40081"/>
                </a:lnTo>
                <a:lnTo>
                  <a:pt x="33263" y="339128"/>
                </a:lnTo>
                <a:lnTo>
                  <a:pt x="34826" y="346846"/>
                </a:lnTo>
                <a:lnTo>
                  <a:pt x="39086" y="353152"/>
                </a:lnTo>
                <a:lnTo>
                  <a:pt x="45380" y="357394"/>
                </a:lnTo>
                <a:lnTo>
                  <a:pt x="53098" y="358952"/>
                </a:lnTo>
                <a:lnTo>
                  <a:pt x="60822" y="357394"/>
                </a:lnTo>
                <a:lnTo>
                  <a:pt x="67127" y="353144"/>
                </a:lnTo>
                <a:lnTo>
                  <a:pt x="71377" y="346838"/>
                </a:lnTo>
                <a:lnTo>
                  <a:pt x="72933" y="339128"/>
                </a:lnTo>
                <a:lnTo>
                  <a:pt x="72936" y="169303"/>
                </a:lnTo>
                <a:lnTo>
                  <a:pt x="122047" y="169303"/>
                </a:lnTo>
                <a:lnTo>
                  <a:pt x="122047" y="40081"/>
                </a:lnTo>
                <a:close/>
              </a:path>
              <a:path w="155575" h="359410">
                <a:moveTo>
                  <a:pt x="155308" y="36614"/>
                </a:moveTo>
                <a:lnTo>
                  <a:pt x="0" y="36614"/>
                </a:lnTo>
                <a:lnTo>
                  <a:pt x="0" y="166941"/>
                </a:lnTo>
                <a:lnTo>
                  <a:pt x="5829" y="172770"/>
                </a:lnTo>
                <a:lnTo>
                  <a:pt x="20218" y="172770"/>
                </a:lnTo>
                <a:lnTo>
                  <a:pt x="26047" y="166941"/>
                </a:lnTo>
                <a:lnTo>
                  <a:pt x="26047" y="40081"/>
                </a:lnTo>
                <a:lnTo>
                  <a:pt x="155308" y="40081"/>
                </a:lnTo>
                <a:lnTo>
                  <a:pt x="155308" y="36614"/>
                </a:lnTo>
                <a:close/>
              </a:path>
              <a:path w="155575" h="359410">
                <a:moveTo>
                  <a:pt x="155308" y="40081"/>
                </a:moveTo>
                <a:lnTo>
                  <a:pt x="129260" y="40081"/>
                </a:lnTo>
                <a:lnTo>
                  <a:pt x="129260" y="166941"/>
                </a:lnTo>
                <a:lnTo>
                  <a:pt x="135089" y="172770"/>
                </a:lnTo>
                <a:lnTo>
                  <a:pt x="149479" y="172770"/>
                </a:lnTo>
                <a:lnTo>
                  <a:pt x="155308" y="166941"/>
                </a:lnTo>
                <a:lnTo>
                  <a:pt x="155308" y="40081"/>
                </a:lnTo>
                <a:close/>
              </a:path>
              <a:path w="155575" h="359410">
                <a:moveTo>
                  <a:pt x="115239" y="0"/>
                </a:moveTo>
                <a:lnTo>
                  <a:pt x="40081" y="0"/>
                </a:lnTo>
                <a:lnTo>
                  <a:pt x="25247" y="2836"/>
                </a:lnTo>
                <a:lnTo>
                  <a:pt x="12923" y="10615"/>
                </a:lnTo>
                <a:lnTo>
                  <a:pt x="4203" y="22240"/>
                </a:lnTo>
                <a:lnTo>
                  <a:pt x="177" y="36614"/>
                </a:lnTo>
                <a:lnTo>
                  <a:pt x="155143" y="36614"/>
                </a:lnTo>
                <a:lnTo>
                  <a:pt x="151112" y="22240"/>
                </a:lnTo>
                <a:lnTo>
                  <a:pt x="142392" y="10615"/>
                </a:lnTo>
                <a:lnTo>
                  <a:pt x="130072" y="2836"/>
                </a:lnTo>
                <a:lnTo>
                  <a:pt x="115239" y="0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1352" y="3061055"/>
            <a:ext cx="211454" cy="359410"/>
          </a:xfrm>
          <a:custGeom>
            <a:avLst/>
            <a:gdLst/>
            <a:ahLst/>
            <a:cxnLst/>
            <a:rect l="l" t="t" r="r" b="b"/>
            <a:pathLst>
              <a:path w="211454" h="359410">
                <a:moveTo>
                  <a:pt x="101079" y="204177"/>
                </a:moveTo>
                <a:lnTo>
                  <a:pt x="70192" y="204177"/>
                </a:lnTo>
                <a:lnTo>
                  <a:pt x="70192" y="352501"/>
                </a:lnTo>
                <a:lnTo>
                  <a:pt x="76644" y="358952"/>
                </a:lnTo>
                <a:lnTo>
                  <a:pt x="94627" y="358952"/>
                </a:lnTo>
                <a:lnTo>
                  <a:pt x="101079" y="352501"/>
                </a:lnTo>
                <a:lnTo>
                  <a:pt x="101079" y="204177"/>
                </a:lnTo>
                <a:close/>
              </a:path>
              <a:path w="211454" h="359410">
                <a:moveTo>
                  <a:pt x="139293" y="204177"/>
                </a:moveTo>
                <a:lnTo>
                  <a:pt x="108419" y="204177"/>
                </a:lnTo>
                <a:lnTo>
                  <a:pt x="108419" y="352501"/>
                </a:lnTo>
                <a:lnTo>
                  <a:pt x="114871" y="358952"/>
                </a:lnTo>
                <a:lnTo>
                  <a:pt x="132841" y="358952"/>
                </a:lnTo>
                <a:lnTo>
                  <a:pt x="139293" y="352501"/>
                </a:lnTo>
                <a:lnTo>
                  <a:pt x="139293" y="204177"/>
                </a:lnTo>
                <a:close/>
              </a:path>
              <a:path w="211454" h="359410">
                <a:moveTo>
                  <a:pt x="139484" y="40081"/>
                </a:moveTo>
                <a:lnTo>
                  <a:pt x="71412" y="40081"/>
                </a:lnTo>
                <a:lnTo>
                  <a:pt x="35077" y="204177"/>
                </a:lnTo>
                <a:lnTo>
                  <a:pt x="174409" y="204177"/>
                </a:lnTo>
                <a:lnTo>
                  <a:pt x="139484" y="40081"/>
                </a:lnTo>
                <a:close/>
              </a:path>
              <a:path w="211454" h="359410">
                <a:moveTo>
                  <a:pt x="143027" y="0"/>
                </a:moveTo>
                <a:lnTo>
                  <a:pt x="67868" y="0"/>
                </a:lnTo>
                <a:lnTo>
                  <a:pt x="53538" y="2643"/>
                </a:lnTo>
                <a:lnTo>
                  <a:pt x="41506" y="9917"/>
                </a:lnTo>
                <a:lnTo>
                  <a:pt x="32746" y="20836"/>
                </a:lnTo>
                <a:lnTo>
                  <a:pt x="28232" y="34416"/>
                </a:lnTo>
                <a:lnTo>
                  <a:pt x="0" y="158559"/>
                </a:lnTo>
                <a:lnTo>
                  <a:pt x="4394" y="165544"/>
                </a:lnTo>
                <a:lnTo>
                  <a:pt x="18427" y="168732"/>
                </a:lnTo>
                <a:lnTo>
                  <a:pt x="25412" y="164337"/>
                </a:lnTo>
                <a:lnTo>
                  <a:pt x="53670" y="40081"/>
                </a:lnTo>
                <a:lnTo>
                  <a:pt x="183951" y="40081"/>
                </a:lnTo>
                <a:lnTo>
                  <a:pt x="182664" y="34416"/>
                </a:lnTo>
                <a:lnTo>
                  <a:pt x="178149" y="20836"/>
                </a:lnTo>
                <a:lnTo>
                  <a:pt x="169389" y="9917"/>
                </a:lnTo>
                <a:lnTo>
                  <a:pt x="157357" y="2643"/>
                </a:lnTo>
                <a:lnTo>
                  <a:pt x="143027" y="0"/>
                </a:lnTo>
                <a:close/>
              </a:path>
              <a:path w="211454" h="359410">
                <a:moveTo>
                  <a:pt x="183951" y="40081"/>
                </a:moveTo>
                <a:lnTo>
                  <a:pt x="157225" y="40081"/>
                </a:lnTo>
                <a:lnTo>
                  <a:pt x="185483" y="164337"/>
                </a:lnTo>
                <a:lnTo>
                  <a:pt x="192468" y="168732"/>
                </a:lnTo>
                <a:lnTo>
                  <a:pt x="206489" y="165544"/>
                </a:lnTo>
                <a:lnTo>
                  <a:pt x="210883" y="158559"/>
                </a:lnTo>
                <a:lnTo>
                  <a:pt x="183951" y="40081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526595" y="3083140"/>
            <a:ext cx="1930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solidFill>
                  <a:srgbClr val="006C67"/>
                </a:solidFill>
                <a:latin typeface="Arial"/>
                <a:cs typeface="Arial"/>
              </a:rPr>
              <a:t>5</a:t>
            </a:r>
            <a:r>
              <a:rPr sz="1300" spc="-40" dirty="0">
                <a:solidFill>
                  <a:srgbClr val="006C67"/>
                </a:solidFill>
                <a:latin typeface="Arial"/>
                <a:cs typeface="Arial"/>
              </a:rPr>
              <a:t>7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57658" y="3083140"/>
            <a:ext cx="2152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spc="70" dirty="0">
                <a:solidFill>
                  <a:srgbClr val="006C67"/>
                </a:solidFill>
                <a:latin typeface="Arial"/>
                <a:cs typeface="Arial"/>
              </a:rPr>
              <a:t>60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03198" y="3305481"/>
            <a:ext cx="50863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solidFill>
                  <a:srgbClr val="006C67"/>
                </a:solidFill>
                <a:latin typeface="Arial"/>
                <a:cs typeface="Arial"/>
              </a:rPr>
              <a:t>25</a:t>
            </a:r>
            <a:r>
              <a:rPr sz="1050" spc="-75" dirty="0">
                <a:solidFill>
                  <a:srgbClr val="006C6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006C67"/>
                </a:solidFill>
                <a:latin typeface="Arial"/>
                <a:cs typeface="Arial"/>
              </a:rPr>
              <a:t>anos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356729" y="2906179"/>
            <a:ext cx="385445" cy="381000"/>
          </a:xfrm>
          <a:custGeom>
            <a:avLst/>
            <a:gdLst/>
            <a:ahLst/>
            <a:cxnLst/>
            <a:rect l="l" t="t" r="r" b="b"/>
            <a:pathLst>
              <a:path w="385445" h="381000">
                <a:moveTo>
                  <a:pt x="191261" y="0"/>
                </a:moveTo>
                <a:lnTo>
                  <a:pt x="147220" y="5227"/>
                </a:lnTo>
                <a:lnTo>
                  <a:pt x="106849" y="19790"/>
                </a:lnTo>
                <a:lnTo>
                  <a:pt x="71291" y="42518"/>
                </a:lnTo>
                <a:lnTo>
                  <a:pt x="41686" y="72239"/>
                </a:lnTo>
                <a:lnTo>
                  <a:pt x="19175" y="107781"/>
                </a:lnTo>
                <a:lnTo>
                  <a:pt x="4899" y="147973"/>
                </a:lnTo>
                <a:lnTo>
                  <a:pt x="0" y="191643"/>
                </a:lnTo>
                <a:lnTo>
                  <a:pt x="5286" y="235246"/>
                </a:lnTo>
                <a:lnTo>
                  <a:pt x="20006" y="275245"/>
                </a:lnTo>
                <a:lnTo>
                  <a:pt x="42978" y="310487"/>
                </a:lnTo>
                <a:lnTo>
                  <a:pt x="73016" y="339824"/>
                </a:lnTo>
                <a:lnTo>
                  <a:pt x="108939" y="362105"/>
                </a:lnTo>
                <a:lnTo>
                  <a:pt x="149561" y="376179"/>
                </a:lnTo>
                <a:lnTo>
                  <a:pt x="193700" y="380898"/>
                </a:lnTo>
                <a:lnTo>
                  <a:pt x="237741" y="375564"/>
                </a:lnTo>
                <a:lnTo>
                  <a:pt x="276344" y="361645"/>
                </a:lnTo>
                <a:lnTo>
                  <a:pt x="193700" y="361645"/>
                </a:lnTo>
                <a:lnTo>
                  <a:pt x="147785" y="355737"/>
                </a:lnTo>
                <a:lnTo>
                  <a:pt x="106384" y="338692"/>
                </a:lnTo>
                <a:lnTo>
                  <a:pt x="71173" y="312134"/>
                </a:lnTo>
                <a:lnTo>
                  <a:pt x="43830" y="277689"/>
                </a:lnTo>
                <a:lnTo>
                  <a:pt x="26032" y="236984"/>
                </a:lnTo>
                <a:lnTo>
                  <a:pt x="19456" y="191643"/>
                </a:lnTo>
                <a:lnTo>
                  <a:pt x="25289" y="146214"/>
                </a:lnTo>
                <a:lnTo>
                  <a:pt x="42491" y="105262"/>
                </a:lnTo>
                <a:lnTo>
                  <a:pt x="69395" y="70459"/>
                </a:lnTo>
                <a:lnTo>
                  <a:pt x="104337" y="43475"/>
                </a:lnTo>
                <a:lnTo>
                  <a:pt x="145650" y="25980"/>
                </a:lnTo>
                <a:lnTo>
                  <a:pt x="191668" y="19646"/>
                </a:lnTo>
                <a:lnTo>
                  <a:pt x="276984" y="19646"/>
                </a:lnTo>
                <a:lnTo>
                  <a:pt x="276014" y="19043"/>
                </a:lnTo>
                <a:lnTo>
                  <a:pt x="235395" y="4864"/>
                </a:lnTo>
                <a:lnTo>
                  <a:pt x="191261" y="0"/>
                </a:lnTo>
                <a:close/>
              </a:path>
              <a:path w="385445" h="381000">
                <a:moveTo>
                  <a:pt x="276984" y="19646"/>
                </a:moveTo>
                <a:lnTo>
                  <a:pt x="191668" y="19646"/>
                </a:lnTo>
                <a:lnTo>
                  <a:pt x="237552" y="25418"/>
                </a:lnTo>
                <a:lnTo>
                  <a:pt x="278878" y="42427"/>
                </a:lnTo>
                <a:lnTo>
                  <a:pt x="313991" y="69014"/>
                </a:lnTo>
                <a:lnTo>
                  <a:pt x="341236" y="103520"/>
                </a:lnTo>
                <a:lnTo>
                  <a:pt x="358959" y="144285"/>
                </a:lnTo>
                <a:lnTo>
                  <a:pt x="365505" y="189649"/>
                </a:lnTo>
                <a:lnTo>
                  <a:pt x="359532" y="235077"/>
                </a:lnTo>
                <a:lnTo>
                  <a:pt x="342302" y="276029"/>
                </a:lnTo>
                <a:lnTo>
                  <a:pt x="315460" y="310832"/>
                </a:lnTo>
                <a:lnTo>
                  <a:pt x="280649" y="337816"/>
                </a:lnTo>
                <a:lnTo>
                  <a:pt x="239514" y="355311"/>
                </a:lnTo>
                <a:lnTo>
                  <a:pt x="193700" y="361645"/>
                </a:lnTo>
                <a:lnTo>
                  <a:pt x="276344" y="361645"/>
                </a:lnTo>
                <a:lnTo>
                  <a:pt x="313669" y="338363"/>
                </a:lnTo>
                <a:lnTo>
                  <a:pt x="343273" y="308769"/>
                </a:lnTo>
                <a:lnTo>
                  <a:pt x="365782" y="273361"/>
                </a:lnTo>
                <a:lnTo>
                  <a:pt x="380054" y="233275"/>
                </a:lnTo>
                <a:lnTo>
                  <a:pt x="384949" y="189649"/>
                </a:lnTo>
                <a:lnTo>
                  <a:pt x="379663" y="146044"/>
                </a:lnTo>
                <a:lnTo>
                  <a:pt x="364943" y="106037"/>
                </a:lnTo>
                <a:lnTo>
                  <a:pt x="341972" y="70773"/>
                </a:lnTo>
                <a:lnTo>
                  <a:pt x="311935" y="41394"/>
                </a:lnTo>
                <a:lnTo>
                  <a:pt x="276984" y="19646"/>
                </a:lnTo>
                <a:close/>
              </a:path>
              <a:path w="385445" h="381000">
                <a:moveTo>
                  <a:pt x="196938" y="50114"/>
                </a:moveTo>
                <a:lnTo>
                  <a:pt x="186397" y="50114"/>
                </a:lnTo>
                <a:lnTo>
                  <a:pt x="181940" y="54521"/>
                </a:lnTo>
                <a:lnTo>
                  <a:pt x="182017" y="72239"/>
                </a:lnTo>
                <a:lnTo>
                  <a:pt x="182752" y="191249"/>
                </a:lnTo>
                <a:lnTo>
                  <a:pt x="244754" y="251790"/>
                </a:lnTo>
                <a:lnTo>
                  <a:pt x="246773" y="253796"/>
                </a:lnTo>
                <a:lnTo>
                  <a:pt x="249212" y="254596"/>
                </a:lnTo>
                <a:lnTo>
                  <a:pt x="254076" y="254596"/>
                </a:lnTo>
                <a:lnTo>
                  <a:pt x="256501" y="253796"/>
                </a:lnTo>
                <a:lnTo>
                  <a:pt x="258521" y="251790"/>
                </a:lnTo>
                <a:lnTo>
                  <a:pt x="262572" y="248183"/>
                </a:lnTo>
                <a:lnTo>
                  <a:pt x="262178" y="241769"/>
                </a:lnTo>
                <a:lnTo>
                  <a:pt x="258521" y="238163"/>
                </a:lnTo>
                <a:lnTo>
                  <a:pt x="202209" y="183222"/>
                </a:lnTo>
                <a:lnTo>
                  <a:pt x="201478" y="72239"/>
                </a:lnTo>
                <a:lnTo>
                  <a:pt x="201396" y="54521"/>
                </a:lnTo>
                <a:lnTo>
                  <a:pt x="196938" y="50114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7">
            <a:extLst>
              <a:ext uri="{FF2B5EF4-FFF2-40B4-BE49-F238E27FC236}">
                <a16:creationId xmlns="" xmlns:a16="http://schemas.microsoft.com/office/drawing/2014/main" id="{AD55D8A9-72C9-D04B-81E9-6A5D01412321}"/>
              </a:ext>
            </a:extLst>
          </p:cNvPr>
          <p:cNvSpPr/>
          <p:nvPr/>
        </p:nvSpPr>
        <p:spPr>
          <a:xfrm>
            <a:off x="457200" y="298450"/>
            <a:ext cx="4648200" cy="921156"/>
          </a:xfrm>
          <a:custGeom>
            <a:avLst/>
            <a:gdLst/>
            <a:ahLst/>
            <a:cxnLst/>
            <a:rect l="l" t="t" r="r" b="b"/>
            <a:pathLst>
              <a:path w="3646804" h="513080">
                <a:moveTo>
                  <a:pt x="0" y="513003"/>
                </a:moveTo>
                <a:lnTo>
                  <a:pt x="3646804" y="513003"/>
                </a:lnTo>
                <a:lnTo>
                  <a:pt x="3646804" y="0"/>
                </a:lnTo>
                <a:lnTo>
                  <a:pt x="0" y="0"/>
                </a:lnTo>
                <a:lnTo>
                  <a:pt x="0" y="513003"/>
                </a:lnTo>
                <a:close/>
              </a:path>
            </a:pathLst>
          </a:custGeom>
          <a:solidFill>
            <a:srgbClr val="006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0">
            <a:extLst>
              <a:ext uri="{FF2B5EF4-FFF2-40B4-BE49-F238E27FC236}">
                <a16:creationId xmlns="" xmlns:a16="http://schemas.microsoft.com/office/drawing/2014/main" id="{E8362D3C-E9F5-1841-B073-4485C2CF3A36}"/>
              </a:ext>
            </a:extLst>
          </p:cNvPr>
          <p:cNvSpPr txBox="1">
            <a:spLocks/>
          </p:cNvSpPr>
          <p:nvPr/>
        </p:nvSpPr>
        <p:spPr>
          <a:xfrm>
            <a:off x="475195" y="328511"/>
            <a:ext cx="4477805" cy="813684"/>
          </a:xfrm>
          <a:prstGeom prst="rect">
            <a:avLst/>
          </a:prstGeom>
          <a:solidFill>
            <a:srgbClr val="006C67"/>
          </a:solidFill>
        </p:spPr>
        <p:txBody>
          <a:bodyPr vert="horz" wrap="square" lIns="0" tIns="74295" rIns="0" bIns="0" rtlCol="0">
            <a:spAutoFit/>
          </a:bodyPr>
          <a:lstStyle>
            <a:lvl1pPr>
              <a:defRPr sz="1900" b="1" i="0">
                <a:solidFill>
                  <a:srgbClr val="FFFDE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8450" defTabSz="914400">
              <a:spcBef>
                <a:spcPts val="585"/>
              </a:spcBef>
            </a:pPr>
            <a:r>
              <a:rPr lang="pt-BR" sz="24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Nova Regra Geral (RGPS) </a:t>
            </a:r>
            <a:br>
              <a:rPr lang="pt-BR" sz="24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</a:br>
            <a:r>
              <a:rPr lang="pt-BR" sz="2400" dirty="0">
                <a:solidFill>
                  <a:schemeClr val="bg1"/>
                </a:solidFill>
                <a:latin typeface="Raleway"/>
                <a:ea typeface="+mn-ea"/>
                <a:cs typeface="+mn-cs"/>
              </a:rPr>
              <a:t>Professores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2425</Words>
  <Application>Microsoft Office PowerPoint</Application>
  <PresentationFormat>Personalizar</PresentationFormat>
  <Paragraphs>395</Paragraphs>
  <Slides>43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Calibri</vt:lpstr>
      <vt:lpstr>Museo Sans 100</vt:lpstr>
      <vt:lpstr>Raleway</vt:lpstr>
      <vt:lpstr>Times New Roman</vt:lpstr>
      <vt:lpstr>Trebuchet MS</vt:lpstr>
      <vt:lpstr>Wingdings</vt:lpstr>
      <vt:lpstr>Office Theme</vt:lpstr>
      <vt:lpstr>Apresentação do PowerPoint</vt:lpstr>
      <vt:lpstr>PEC 06/2019 CCJC Senado Alterações e Impacto</vt:lpstr>
      <vt:lpstr>Alterações na CCJC do Senado</vt:lpstr>
      <vt:lpstr>Impacto (R$ 876,7bilhões)</vt:lpstr>
      <vt:lpstr>Impacto per capita</vt:lpstr>
      <vt:lpstr>Impacto per capita</vt:lpstr>
      <vt:lpstr>PEC 06/2019 CCJC Senado Regras Gerais</vt:lpstr>
      <vt:lpstr>Nova Regra Geral (RGPS)</vt:lpstr>
      <vt:lpstr>Apresentação do PowerPoint</vt:lpstr>
      <vt:lpstr>Regra de Cálculo de Aposentadoria  (RGPS)</vt:lpstr>
      <vt:lpstr>Nova Regra Geral RPPS da União</vt:lpstr>
      <vt:lpstr>Nova Regra Geral RPPS União  Policiais e agentes*</vt:lpstr>
      <vt:lpstr>Alíquotas progressivas</vt:lpstr>
      <vt:lpstr>PEC 06/2019 CCJC Senado Regras de Transição</vt:lpstr>
      <vt:lpstr>Regras de transição</vt:lpstr>
      <vt:lpstr>Regra de transição RGPS</vt:lpstr>
      <vt:lpstr>Regra de transição RGPS Aposentadoria por Tempo de Contribuição - 2</vt:lpstr>
      <vt:lpstr>Regra de transição RGPS</vt:lpstr>
      <vt:lpstr>Regra de transição RGPS  Aposentadoria  por Tempo de Contribuição - 4</vt:lpstr>
      <vt:lpstr>Regra de transição RGPS Aposentadoria por Idade</vt:lpstr>
      <vt:lpstr>Apresentação do PowerPoint</vt:lpstr>
      <vt:lpstr>Apresentação do PowerPoint</vt:lpstr>
      <vt:lpstr>Regra transição RPPS da União  Policiais e agentes*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Limitação de acumulação de benefícios  (cônjuge e companheiros)</vt:lpstr>
      <vt:lpstr>Titulares de mandatos eletivos</vt:lpstr>
      <vt:lpstr>PEC 133/2019 (PEC Paralela)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WWW.PREVIDENCIA.GOV.BR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NARLON</cp:lastModifiedBy>
  <cp:revision>107</cp:revision>
  <dcterms:created xsi:type="dcterms:W3CDTF">2019-08-12T14:51:39Z</dcterms:created>
  <dcterms:modified xsi:type="dcterms:W3CDTF">2019-09-11T20:50:28Z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2019-08-12T00:00:00Z</vt:filetime>
  </property>
</Properties>
</file>