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  <p:sldMasterId id="2147483851" r:id="rId2"/>
    <p:sldMasterId id="2147483941" r:id="rId3"/>
  </p:sldMasterIdLst>
  <p:sldIdLst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\\bsbrsp86\Asset\Comum\Marketing%20&amp;%20Comunica&#231;&#227;o\Oferta%20Imobiliario\Gr&#225;fico%20Material%20de%20divulga&#231;&#227;o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'AuM FIIs'!$D$5</c:f>
              <c:strCache>
                <c:ptCount val="1"/>
                <c:pt idx="0">
                  <c:v>(R$ bi)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99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'AuM FIIs'!$C$6:$C$15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'AuM FIIs'!$D$6:$D$15</c:f>
              <c:numCache>
                <c:formatCode>General</c:formatCode>
                <c:ptCount val="10"/>
                <c:pt idx="0">
                  <c:v>1</c:v>
                </c:pt>
                <c:pt idx="1">
                  <c:v>5</c:v>
                </c:pt>
                <c:pt idx="2">
                  <c:v>14</c:v>
                </c:pt>
                <c:pt idx="3">
                  <c:v>38</c:v>
                </c:pt>
                <c:pt idx="4">
                  <c:v>47</c:v>
                </c:pt>
                <c:pt idx="5">
                  <c:v>63</c:v>
                </c:pt>
                <c:pt idx="6">
                  <c:v>70</c:v>
                </c:pt>
                <c:pt idx="7">
                  <c:v>67</c:v>
                </c:pt>
                <c:pt idx="8">
                  <c:v>69</c:v>
                </c:pt>
                <c:pt idx="9">
                  <c:v>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34-407F-AC0D-C8A888F9C5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68392064"/>
        <c:axId val="68407296"/>
      </c:barChart>
      <c:catAx>
        <c:axId val="6839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8407296"/>
        <c:crosses val="autoZero"/>
        <c:auto val="1"/>
        <c:lblAlgn val="ctr"/>
        <c:lblOffset val="100"/>
        <c:noMultiLvlLbl val="0"/>
      </c:catAx>
      <c:valAx>
        <c:axId val="684072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392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2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66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31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715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37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075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651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379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37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525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32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789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123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892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841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0872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652" y="-137940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4223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364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38" y="-33388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0671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7725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9297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4267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47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6482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1720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987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5485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40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99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1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28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14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16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32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2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C6AE276-4867-494C-B0C0-22B3116B9519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FAF6727-6ABF-4709-9F05-2CDE6EA6899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64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png"/><Relationship Id="rId5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D297EE1-F27F-4905-BB20-FD751D9D72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6C99F4-1109-472B-9783-C602AC00F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423" y="3766457"/>
            <a:ext cx="10909073" cy="1654629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/>
              <a:t>SANTANDER ASSET MANAGEMENT</a:t>
            </a:r>
            <a:endParaRPr lang="pt-BR" sz="6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51B20A1-F229-45B7-AF5A-38A6F7AD1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1474" y="5496089"/>
            <a:ext cx="9622971" cy="771743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MARCUS VINICIUS FERNANDES</a:t>
            </a:r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9396E07D-C712-4B7B-8958-0550A3B7D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195" y="932016"/>
            <a:ext cx="6150946" cy="250651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12971FE3-2302-4172-9AB1-5A82826F81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5159" y="5433708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AB10AF3-028D-41BB-9535-0F48BCD436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50352C9-B52B-4CF1-8D8F-43426EFA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1014" y="3849450"/>
            <a:ext cx="4377307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944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 txBox="1">
            <a:spLocks/>
          </p:cNvSpPr>
          <p:nvPr/>
        </p:nvSpPr>
        <p:spPr>
          <a:xfrm>
            <a:off x="1097279" y="355568"/>
            <a:ext cx="8186763" cy="1381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dirty="0" smtClean="0"/>
              <a:t>Estrutura SAM | FII</a:t>
            </a:r>
            <a:endParaRPr lang="pt-BR" sz="4600" dirty="0"/>
          </a:p>
        </p:txBody>
      </p:sp>
      <p:sp>
        <p:nvSpPr>
          <p:cNvPr id="74" name="Retângulo de cantos arredondados 9">
            <a:extLst>
              <a:ext uri="{FF2B5EF4-FFF2-40B4-BE49-F238E27FC236}"/>
            </a:extLst>
          </p:cNvPr>
          <p:cNvSpPr/>
          <p:nvPr/>
        </p:nvSpPr>
        <p:spPr bwMode="auto">
          <a:xfrm>
            <a:off x="2399613" y="1967955"/>
            <a:ext cx="3644900" cy="3862388"/>
          </a:xfrm>
          <a:prstGeom prst="roundRect">
            <a:avLst>
              <a:gd name="adj" fmla="val 2554"/>
            </a:avLst>
          </a:prstGeom>
          <a:solidFill>
            <a:sysClr val="window" lastClr="FFFFFF"/>
          </a:solidFill>
          <a:ln w="266700" cap="flat" cmpd="sng" algn="ctr">
            <a:solidFill>
              <a:srgbClr val="99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sp>
        <p:nvSpPr>
          <p:cNvPr id="75" name="Retângulo 10">
            <a:extLst>
              <a:ext uri="{FF2B5EF4-FFF2-40B4-BE49-F238E27FC236}"/>
            </a:extLst>
          </p:cNvPr>
          <p:cNvSpPr/>
          <p:nvPr/>
        </p:nvSpPr>
        <p:spPr bwMode="auto">
          <a:xfrm>
            <a:off x="2536138" y="5439818"/>
            <a:ext cx="3367088" cy="53975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sp>
        <p:nvSpPr>
          <p:cNvPr id="76" name="Rectangle 34"/>
          <p:cNvSpPr>
            <a:spLocks noChangeArrowheads="1"/>
          </p:cNvSpPr>
          <p:nvPr/>
        </p:nvSpPr>
        <p:spPr bwMode="auto">
          <a:xfrm>
            <a:off x="2663138" y="3061743"/>
            <a:ext cx="1395413" cy="492125"/>
          </a:xfrm>
          <a:prstGeom prst="rect">
            <a:avLst/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37148" rIns="74295" bIns="37148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en-US" sz="1800" b="0" i="0" u="none" strike="noStrike" kern="0" cap="none" spc="0" normalizeH="0" baseline="0" noProof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Santander text"/>
            </a:endParaRPr>
          </a:p>
        </p:txBody>
      </p:sp>
      <p:sp>
        <p:nvSpPr>
          <p:cNvPr id="77" name="CaixaDeTexto 103"/>
          <p:cNvSpPr txBox="1">
            <a:spLocks noChangeArrowheads="1"/>
          </p:cNvSpPr>
          <p:nvPr/>
        </p:nvSpPr>
        <p:spPr bwMode="auto">
          <a:xfrm>
            <a:off x="2850463" y="3158580"/>
            <a:ext cx="10005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</a:rPr>
              <a:t>Imobiliário</a:t>
            </a:r>
            <a:endParaRPr kumimoji="0" lang="pt-BR" alt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ntander text"/>
            </a:endParaRPr>
          </a:p>
        </p:txBody>
      </p:sp>
      <p:sp>
        <p:nvSpPr>
          <p:cNvPr id="78" name="Rectangle 34"/>
          <p:cNvSpPr>
            <a:spLocks noChangeArrowheads="1"/>
          </p:cNvSpPr>
          <p:nvPr/>
        </p:nvSpPr>
        <p:spPr bwMode="auto">
          <a:xfrm>
            <a:off x="4298263" y="3061743"/>
            <a:ext cx="1395413" cy="492125"/>
          </a:xfrm>
          <a:prstGeom prst="rect">
            <a:avLst/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37148" rIns="74295" bIns="37148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en-US" sz="1800" b="0" i="0" u="none" strike="noStrike" kern="0" cap="none" spc="0" normalizeH="0" baseline="0" noProof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Santander text"/>
            </a:endParaRPr>
          </a:p>
        </p:txBody>
      </p:sp>
      <p:sp>
        <p:nvSpPr>
          <p:cNvPr id="79" name="CaixaDeTexto 104"/>
          <p:cNvSpPr txBox="1">
            <a:spLocks noChangeArrowheads="1"/>
          </p:cNvSpPr>
          <p:nvPr/>
        </p:nvSpPr>
        <p:spPr bwMode="auto">
          <a:xfrm>
            <a:off x="4193488" y="3045868"/>
            <a:ext cx="1619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</a:rPr>
              <a:t>Riscos e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</a:rPr>
              <a:t>Compliance</a:t>
            </a:r>
          </a:p>
        </p:txBody>
      </p:sp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2666313" y="4095205"/>
            <a:ext cx="1397000" cy="492125"/>
          </a:xfrm>
          <a:prstGeom prst="rect">
            <a:avLst/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37148" rIns="74295" bIns="37148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en-US" sz="1800" b="0" i="0" u="none" strike="noStrike" kern="0" cap="none" spc="0" normalizeH="0" baseline="0" noProof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Santander text"/>
            </a:endParaRPr>
          </a:p>
        </p:txBody>
      </p:sp>
      <p:sp>
        <p:nvSpPr>
          <p:cNvPr id="81" name="Rectangle 34"/>
          <p:cNvSpPr>
            <a:spLocks noChangeArrowheads="1"/>
          </p:cNvSpPr>
          <p:nvPr/>
        </p:nvSpPr>
        <p:spPr bwMode="auto">
          <a:xfrm>
            <a:off x="4298263" y="4095205"/>
            <a:ext cx="1395413" cy="492125"/>
          </a:xfrm>
          <a:prstGeom prst="rect">
            <a:avLst/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37148" rIns="74295" bIns="37148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en-US" sz="1800" b="0" i="0" u="none" strike="noStrike" kern="0" cap="none" spc="0" normalizeH="0" baseline="0" noProof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Santander text"/>
            </a:endParaRP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2666313" y="5127080"/>
            <a:ext cx="1397000" cy="492125"/>
          </a:xfrm>
          <a:prstGeom prst="rect">
            <a:avLst/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37148" rIns="74295" bIns="37148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en-US" sz="1800" b="0" i="0" u="none" strike="noStrike" kern="0" cap="none" spc="0" normalizeH="0" baseline="0" noProof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Santander text"/>
            </a:endParaRPr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4298263" y="5127080"/>
            <a:ext cx="1395413" cy="492125"/>
          </a:xfrm>
          <a:prstGeom prst="rect">
            <a:avLst/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37148" rIns="74295" bIns="37148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en-US" sz="1800" b="0" i="0" u="none" strike="noStrike" kern="0" cap="none" spc="0" normalizeH="0" baseline="0" noProof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Santander text"/>
            </a:endParaRPr>
          </a:p>
        </p:txBody>
      </p:sp>
      <p:sp>
        <p:nvSpPr>
          <p:cNvPr id="84" name="CaixaDeTexto 106"/>
          <p:cNvSpPr txBox="1">
            <a:spLocks noChangeArrowheads="1"/>
          </p:cNvSpPr>
          <p:nvPr/>
        </p:nvSpPr>
        <p:spPr bwMode="auto">
          <a:xfrm>
            <a:off x="2501213" y="5112793"/>
            <a:ext cx="16922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</a:rPr>
              <a:t>Operações e Tecnologia</a:t>
            </a:r>
          </a:p>
        </p:txBody>
      </p:sp>
      <p:sp>
        <p:nvSpPr>
          <p:cNvPr id="85" name="CaixaDeTexto 109"/>
          <p:cNvSpPr txBox="1">
            <a:spLocks noChangeArrowheads="1"/>
          </p:cNvSpPr>
          <p:nvPr/>
        </p:nvSpPr>
        <p:spPr bwMode="auto">
          <a:xfrm>
            <a:off x="4141101" y="5225505"/>
            <a:ext cx="1690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</a:rPr>
              <a:t>Jurídico</a:t>
            </a:r>
          </a:p>
        </p:txBody>
      </p:sp>
      <p:sp>
        <p:nvSpPr>
          <p:cNvPr id="86" name="CaixaDeTexto 105"/>
          <p:cNvSpPr txBox="1">
            <a:spLocks noChangeArrowheads="1"/>
          </p:cNvSpPr>
          <p:nvPr/>
        </p:nvSpPr>
        <p:spPr bwMode="auto">
          <a:xfrm>
            <a:off x="4118876" y="4187280"/>
            <a:ext cx="1692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</a:rPr>
              <a:t>Crédito</a:t>
            </a:r>
          </a:p>
        </p:txBody>
      </p:sp>
      <p:sp>
        <p:nvSpPr>
          <p:cNvPr id="87" name="CaixaDeTexto 107"/>
          <p:cNvSpPr txBox="1">
            <a:spLocks noChangeArrowheads="1"/>
          </p:cNvSpPr>
          <p:nvPr/>
        </p:nvSpPr>
        <p:spPr bwMode="auto">
          <a:xfrm>
            <a:off x="2485338" y="4198393"/>
            <a:ext cx="1690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</a:rPr>
              <a:t>Comercial</a:t>
            </a:r>
          </a:p>
        </p:txBody>
      </p:sp>
      <p:sp>
        <p:nvSpPr>
          <p:cNvPr id="88" name="Retângulo 17">
            <a:extLst>
              <a:ext uri="{FF2B5EF4-FFF2-40B4-BE49-F238E27FC236}"/>
            </a:extLst>
          </p:cNvPr>
          <p:cNvSpPr/>
          <p:nvPr/>
        </p:nvSpPr>
        <p:spPr bwMode="auto">
          <a:xfrm>
            <a:off x="2485338" y="1966368"/>
            <a:ext cx="3495675" cy="809625"/>
          </a:xfrm>
          <a:prstGeom prst="rect">
            <a:avLst/>
          </a:prstGeom>
          <a:solidFill>
            <a:srgbClr val="99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pic>
        <p:nvPicPr>
          <p:cNvPr id="89" name="Imagem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563" y="1988593"/>
            <a:ext cx="3878263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Retângulo de cantos arredondados 121">
            <a:extLst>
              <a:ext uri="{FF2B5EF4-FFF2-40B4-BE49-F238E27FC236}"/>
            </a:extLst>
          </p:cNvPr>
          <p:cNvSpPr/>
          <p:nvPr/>
        </p:nvSpPr>
        <p:spPr bwMode="auto">
          <a:xfrm>
            <a:off x="664476" y="4695280"/>
            <a:ext cx="1384300" cy="1141413"/>
          </a:xfrm>
          <a:prstGeom prst="roundRect">
            <a:avLst>
              <a:gd name="adj" fmla="val 2554"/>
            </a:avLst>
          </a:prstGeom>
          <a:solidFill>
            <a:sysClr val="window" lastClr="FFFFFF"/>
          </a:solidFill>
          <a:ln w="266700" cap="flat" cmpd="sng" algn="ctr">
            <a:solidFill>
              <a:srgbClr val="EB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sp>
        <p:nvSpPr>
          <p:cNvPr id="91" name="Retângulo 122">
            <a:extLst>
              <a:ext uri="{FF2B5EF4-FFF2-40B4-BE49-F238E27FC236}"/>
            </a:extLst>
          </p:cNvPr>
          <p:cNvSpPr/>
          <p:nvPr/>
        </p:nvSpPr>
        <p:spPr bwMode="auto">
          <a:xfrm>
            <a:off x="791476" y="5112793"/>
            <a:ext cx="1452562" cy="87471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grpSp>
        <p:nvGrpSpPr>
          <p:cNvPr id="92" name="Grupo 19">
            <a:extLst>
              <a:ext uri="{FF2B5EF4-FFF2-40B4-BE49-F238E27FC236}"/>
            </a:extLst>
          </p:cNvPr>
          <p:cNvGrpSpPr/>
          <p:nvPr/>
        </p:nvGrpSpPr>
        <p:grpSpPr bwMode="auto">
          <a:xfrm>
            <a:off x="872488" y="5217550"/>
            <a:ext cx="1223700" cy="492420"/>
            <a:chOff x="1128213" y="4766398"/>
            <a:chExt cx="1223550" cy="492388"/>
          </a:xfrm>
          <a:solidFill>
            <a:srgbClr val="EB0000"/>
          </a:solidFill>
        </p:grpSpPr>
        <p:sp>
          <p:nvSpPr>
            <p:cNvPr id="93" name="Rectangle 3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>
              <a:off x="1128213" y="4766398"/>
              <a:ext cx="1223550" cy="492388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 lIns="74295" tIns="37148" rIns="74295" bIns="37148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dirty="0">
                <a:solidFill>
                  <a:srgbClr val="242F3A"/>
                </a:solidFill>
                <a:latin typeface="Santander text"/>
              </a:endParaRPr>
            </a:p>
          </p:txBody>
        </p:sp>
        <p:sp>
          <p:nvSpPr>
            <p:cNvPr id="94" name="CaixaDeTexto 120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1226065" y="4858703"/>
              <a:ext cx="1090363" cy="30777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1400" dirty="0">
                  <a:solidFill>
                    <a:prstClr val="white"/>
                  </a:solidFill>
                  <a:latin typeface="Santander text"/>
                </a:rPr>
                <a:t>Distribuidor</a:t>
              </a:r>
            </a:p>
          </p:txBody>
        </p:sp>
      </p:grpSp>
      <p:grpSp>
        <p:nvGrpSpPr>
          <p:cNvPr id="95" name="Grupo 124"/>
          <p:cNvGrpSpPr>
            <a:grpSpLocks/>
          </p:cNvGrpSpPr>
          <p:nvPr/>
        </p:nvGrpSpPr>
        <p:grpSpPr bwMode="auto">
          <a:xfrm flipH="1">
            <a:off x="6273113" y="4858793"/>
            <a:ext cx="1533525" cy="1169987"/>
            <a:chOff x="-1091419" y="3990877"/>
            <a:chExt cx="1694995" cy="2132096"/>
          </a:xfrm>
        </p:grpSpPr>
        <p:sp>
          <p:nvSpPr>
            <p:cNvPr id="96" name="Retângulo de cantos arredondados 12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942274" y="3990877"/>
              <a:ext cx="1396704" cy="1842802"/>
            </a:xfrm>
            <a:prstGeom prst="roundRect">
              <a:avLst>
                <a:gd name="adj" fmla="val 2554"/>
              </a:avLst>
            </a:prstGeom>
            <a:solidFill>
              <a:sysClr val="window" lastClr="FFFFFF"/>
            </a:solidFill>
            <a:ln w="266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97" name="Retângulo 12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8920" y="4184703"/>
              <a:ext cx="1412496" cy="193827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98" name="Rectangle 35"/>
            <p:cNvSpPr>
              <a:spLocks noChangeArrowheads="1"/>
            </p:cNvSpPr>
            <p:nvPr/>
          </p:nvSpPr>
          <p:spPr bwMode="auto">
            <a:xfrm>
              <a:off x="-1091419" y="5541747"/>
              <a:ext cx="270817" cy="581226"/>
            </a:xfrm>
            <a:prstGeom prst="rect">
              <a:avLst/>
            </a:prstGeom>
            <a:solidFill>
              <a:srgbClr val="242F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altLang="en-US" sz="1800" b="0" i="0" u="none" strike="noStrike" kern="0" cap="none" spc="0" normalizeH="0" baseline="0" noProof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</p:grpSp>
      <p:sp>
        <p:nvSpPr>
          <p:cNvPr id="99" name="CaixaDeTexto 102"/>
          <p:cNvSpPr txBox="1">
            <a:spLocks noChangeArrowheads="1"/>
          </p:cNvSpPr>
          <p:nvPr/>
        </p:nvSpPr>
        <p:spPr bwMode="auto">
          <a:xfrm>
            <a:off x="6355663" y="5225505"/>
            <a:ext cx="1112838" cy="461963"/>
          </a:xfrm>
          <a:prstGeom prst="rect">
            <a:avLst/>
          </a:prstGeom>
          <a:solidFill>
            <a:srgbClr val="242F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</a:rPr>
              <a:t>Auditor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</a:rPr>
              <a:t>Independente</a:t>
            </a:r>
          </a:p>
        </p:txBody>
      </p:sp>
      <p:sp>
        <p:nvSpPr>
          <p:cNvPr id="100" name="Retângulo 22">
            <a:extLst>
              <a:ext uri="{FF2B5EF4-FFF2-40B4-BE49-F238E27FC236}"/>
            </a:extLst>
          </p:cNvPr>
          <p:cNvSpPr/>
          <p:nvPr/>
        </p:nvSpPr>
        <p:spPr bwMode="auto">
          <a:xfrm>
            <a:off x="6276288" y="4858793"/>
            <a:ext cx="1316038" cy="254000"/>
          </a:xfrm>
          <a:prstGeom prst="rect">
            <a:avLst/>
          </a:prstGeom>
          <a:solidFill>
            <a:srgbClr val="242F3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sp>
        <p:nvSpPr>
          <p:cNvPr id="101" name="Text Box 85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6223901" y="4777830"/>
            <a:ext cx="1550987" cy="277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200" kern="0" dirty="0">
                <a:solidFill>
                  <a:prstClr val="white"/>
                </a:solidFill>
                <a:ea typeface="Segoe UI" panose="020B0502040204020203" pitchFamily="34" charset="0"/>
                <a:cs typeface="Arial" panose="020B0604020202020204" pitchFamily="34" charset="0"/>
              </a:rPr>
              <a:t>Terceiros</a:t>
            </a:r>
          </a:p>
        </p:txBody>
      </p:sp>
      <p:pic>
        <p:nvPicPr>
          <p:cNvPr id="102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3" t="21138" r="10826" b="18497"/>
          <a:stretch>
            <a:fillRect/>
          </a:stretch>
        </p:blipFill>
        <p:spPr bwMode="auto">
          <a:xfrm>
            <a:off x="750201" y="4736555"/>
            <a:ext cx="13160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" name="Content Placeholder 5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561288" y="6104993"/>
            <a:ext cx="2101850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894" dirty="0">
                <a:solidFill>
                  <a:srgbClr val="242F3A"/>
                </a:solidFill>
                <a:latin typeface="Santander text"/>
              </a:rPr>
              <a:t>Fonte: Santander Asset Management</a:t>
            </a:r>
          </a:p>
        </p:txBody>
      </p:sp>
      <p:cxnSp>
        <p:nvCxnSpPr>
          <p:cNvPr id="104" name="Straight Connector 216">
            <a:extLst>
              <a:ext uri="{FF2B5EF4-FFF2-40B4-BE49-F238E27FC236}"/>
            </a:extLst>
          </p:cNvPr>
          <p:cNvCxnSpPr/>
          <p:nvPr/>
        </p:nvCxnSpPr>
        <p:spPr bwMode="auto">
          <a:xfrm flipV="1">
            <a:off x="7989201" y="1834605"/>
            <a:ext cx="0" cy="4202113"/>
          </a:xfrm>
          <a:prstGeom prst="line">
            <a:avLst/>
          </a:prstGeom>
          <a:noFill/>
          <a:ln w="12700" cap="flat" cmpd="sng" algn="ctr">
            <a:solidFill>
              <a:srgbClr val="242F3A"/>
            </a:solidFill>
            <a:prstDash val="solid"/>
            <a:miter lim="800000"/>
          </a:ln>
          <a:effectLst/>
        </p:spPr>
      </p:cxnSp>
      <p:grpSp>
        <p:nvGrpSpPr>
          <p:cNvPr id="105" name="Group 1"/>
          <p:cNvGrpSpPr>
            <a:grpSpLocks/>
          </p:cNvGrpSpPr>
          <p:nvPr/>
        </p:nvGrpSpPr>
        <p:grpSpPr bwMode="auto">
          <a:xfrm rot="5400000" flipV="1">
            <a:off x="7410557" y="3427662"/>
            <a:ext cx="1222375" cy="687387"/>
            <a:chOff x="1306835" y="3054350"/>
            <a:chExt cx="596654" cy="209544"/>
          </a:xfrm>
        </p:grpSpPr>
        <p:sp>
          <p:nvSpPr>
            <p:cNvPr id="106" name="Isosceles Triangle 217">
              <a:extLst>
                <a:ext uri="{FF2B5EF4-FFF2-40B4-BE49-F238E27FC236}"/>
              </a:extLst>
            </p:cNvPr>
            <p:cNvSpPr/>
            <p:nvPr/>
          </p:nvSpPr>
          <p:spPr>
            <a:xfrm rot="10800000">
              <a:off x="1306835" y="3110487"/>
              <a:ext cx="596654" cy="169377"/>
            </a:xfrm>
            <a:prstGeom prst="triangle">
              <a:avLst/>
            </a:prstGeom>
            <a:solidFill>
              <a:srgbClr val="242F3A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lIns="36000" tIns="36000" rIns="36000" bIns="36000" anchor="ctr"/>
            <a:lstStyle/>
            <a:p>
              <a:pPr marL="271470" marR="0" lvl="0" indent="-184155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C9900">
                    <a:lumMod val="75000"/>
                  </a:srgbClr>
                </a:buClr>
                <a:buSzPct val="60000"/>
                <a:buFont typeface="Arial" pitchFamily="34" charset="0"/>
                <a:buChar char="►"/>
                <a:tabLst/>
                <a:defRPr/>
              </a:pPr>
              <a:endParaRPr kumimoji="0" lang="en-US" sz="1050" b="0" i="0" u="none" strike="noStrike" kern="0" cap="none" spc="0" normalizeH="0" baseline="0" noProof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7" name="Isosceles Triangle 218">
              <a:extLst>
                <a:ext uri="{FF2B5EF4-FFF2-40B4-BE49-F238E27FC236}"/>
              </a:extLst>
            </p:cNvPr>
            <p:cNvSpPr/>
            <p:nvPr/>
          </p:nvSpPr>
          <p:spPr>
            <a:xfrm rot="10800000">
              <a:off x="1306835" y="3070320"/>
              <a:ext cx="596654" cy="169377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36000" tIns="36000" rIns="36000" bIns="36000" anchor="ctr"/>
            <a:lstStyle/>
            <a:p>
              <a:pPr marL="271470" marR="0" lvl="0" indent="-184155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CC9900">
                    <a:lumMod val="75000"/>
                  </a:srgbClr>
                </a:buClr>
                <a:buSzPct val="60000"/>
                <a:buFont typeface="Arial" pitchFamily="34" charset="0"/>
                <a:buChar char="►"/>
                <a:tabLst/>
                <a:defRPr/>
              </a:pPr>
              <a:endParaRPr kumimoji="0" lang="en-US" sz="1050" b="0" i="0" u="none" strike="noStrike" kern="0" cap="none" spc="0" normalizeH="0" baseline="0" noProof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08" name="Grupo 139"/>
          <p:cNvGrpSpPr>
            <a:grpSpLocks/>
          </p:cNvGrpSpPr>
          <p:nvPr/>
        </p:nvGrpSpPr>
        <p:grpSpPr bwMode="auto">
          <a:xfrm>
            <a:off x="8146363" y="2582318"/>
            <a:ext cx="3632200" cy="2951162"/>
            <a:chOff x="4932291" y="1636977"/>
            <a:chExt cx="3871490" cy="3091270"/>
          </a:xfrm>
        </p:grpSpPr>
        <p:sp>
          <p:nvSpPr>
            <p:cNvPr id="109" name="AutoShape 41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4932291" y="1636977"/>
              <a:ext cx="3871490" cy="984418"/>
            </a:xfrm>
            <a:custGeom>
              <a:avLst/>
              <a:gdLst>
                <a:gd name="T0" fmla="*/ 66 w 21600"/>
                <a:gd name="T1" fmla="*/ 0 h 21600"/>
                <a:gd name="T2" fmla="*/ 38 w 21600"/>
                <a:gd name="T3" fmla="*/ 0 h 21600"/>
                <a:gd name="T4" fmla="*/ 9 w 21600"/>
                <a:gd name="T5" fmla="*/ 0 h 21600"/>
                <a:gd name="T6" fmla="*/ 3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1 w 21600"/>
                <a:gd name="T13" fmla="*/ 4519 h 21600"/>
                <a:gd name="T14" fmla="*/ 17099 w 21600"/>
                <a:gd name="T15" fmla="*/ 17081 h 21600"/>
                <a:gd name="connsiteX0" fmla="*/ 0 w 20767"/>
                <a:gd name="connsiteY0" fmla="*/ 0 h 21600"/>
                <a:gd name="connsiteX1" fmla="*/ 5400 w 20767"/>
                <a:gd name="connsiteY1" fmla="*/ 21600 h 21600"/>
                <a:gd name="connsiteX2" fmla="*/ 16200 w 20767"/>
                <a:gd name="connsiteY2" fmla="*/ 21600 h 21600"/>
                <a:gd name="connsiteX3" fmla="*/ 20767 w 20767"/>
                <a:gd name="connsiteY3" fmla="*/ 0 h 21600"/>
                <a:gd name="connsiteX4" fmla="*/ 0 w 20767"/>
                <a:gd name="connsiteY4" fmla="*/ 0 h 21600"/>
                <a:gd name="connsiteX0" fmla="*/ 0 w 19610"/>
                <a:gd name="connsiteY0" fmla="*/ 198 h 21600"/>
                <a:gd name="connsiteX1" fmla="*/ 4243 w 19610"/>
                <a:gd name="connsiteY1" fmla="*/ 21600 h 21600"/>
                <a:gd name="connsiteX2" fmla="*/ 15043 w 19610"/>
                <a:gd name="connsiteY2" fmla="*/ 21600 h 21600"/>
                <a:gd name="connsiteX3" fmla="*/ 19610 w 19610"/>
                <a:gd name="connsiteY3" fmla="*/ 0 h 21600"/>
                <a:gd name="connsiteX4" fmla="*/ 0 w 19610"/>
                <a:gd name="connsiteY4" fmla="*/ 198 h 21600"/>
                <a:gd name="connsiteX0" fmla="*/ 0 w 19055"/>
                <a:gd name="connsiteY0" fmla="*/ 0 h 21402"/>
                <a:gd name="connsiteX1" fmla="*/ 4243 w 19055"/>
                <a:gd name="connsiteY1" fmla="*/ 21402 h 21402"/>
                <a:gd name="connsiteX2" fmla="*/ 15043 w 19055"/>
                <a:gd name="connsiteY2" fmla="*/ 21402 h 21402"/>
                <a:gd name="connsiteX3" fmla="*/ 19055 w 19055"/>
                <a:gd name="connsiteY3" fmla="*/ 0 h 21402"/>
                <a:gd name="connsiteX4" fmla="*/ 0 w 19055"/>
                <a:gd name="connsiteY4" fmla="*/ 0 h 21402"/>
                <a:gd name="connsiteX0" fmla="*/ 0 w 18546"/>
                <a:gd name="connsiteY0" fmla="*/ 396 h 21402"/>
                <a:gd name="connsiteX1" fmla="*/ 3734 w 18546"/>
                <a:gd name="connsiteY1" fmla="*/ 21402 h 21402"/>
                <a:gd name="connsiteX2" fmla="*/ 14534 w 18546"/>
                <a:gd name="connsiteY2" fmla="*/ 21402 h 21402"/>
                <a:gd name="connsiteX3" fmla="*/ 18546 w 18546"/>
                <a:gd name="connsiteY3" fmla="*/ 0 h 21402"/>
                <a:gd name="connsiteX4" fmla="*/ 0 w 18546"/>
                <a:gd name="connsiteY4" fmla="*/ 396 h 21402"/>
                <a:gd name="connsiteX0" fmla="*/ 0 w 18546"/>
                <a:gd name="connsiteY0" fmla="*/ 198 h 21402"/>
                <a:gd name="connsiteX1" fmla="*/ 3734 w 18546"/>
                <a:gd name="connsiteY1" fmla="*/ 21402 h 21402"/>
                <a:gd name="connsiteX2" fmla="*/ 14534 w 18546"/>
                <a:gd name="connsiteY2" fmla="*/ 21402 h 21402"/>
                <a:gd name="connsiteX3" fmla="*/ 18546 w 18546"/>
                <a:gd name="connsiteY3" fmla="*/ 0 h 21402"/>
                <a:gd name="connsiteX4" fmla="*/ 0 w 18546"/>
                <a:gd name="connsiteY4" fmla="*/ 198 h 21402"/>
                <a:gd name="connsiteX0" fmla="*/ 0 w 18546"/>
                <a:gd name="connsiteY0" fmla="*/ 0 h 21402"/>
                <a:gd name="connsiteX1" fmla="*/ 3734 w 18546"/>
                <a:gd name="connsiteY1" fmla="*/ 21402 h 21402"/>
                <a:gd name="connsiteX2" fmla="*/ 14534 w 18546"/>
                <a:gd name="connsiteY2" fmla="*/ 21402 h 21402"/>
                <a:gd name="connsiteX3" fmla="*/ 18546 w 18546"/>
                <a:gd name="connsiteY3" fmla="*/ 0 h 21402"/>
                <a:gd name="connsiteX4" fmla="*/ 0 w 18546"/>
                <a:gd name="connsiteY4" fmla="*/ 0 h 21402"/>
                <a:gd name="connsiteX0" fmla="*/ 0 w 18354"/>
                <a:gd name="connsiteY0" fmla="*/ 0 h 21402"/>
                <a:gd name="connsiteX1" fmla="*/ 3734 w 18354"/>
                <a:gd name="connsiteY1" fmla="*/ 21402 h 21402"/>
                <a:gd name="connsiteX2" fmla="*/ 14534 w 18354"/>
                <a:gd name="connsiteY2" fmla="*/ 21402 h 21402"/>
                <a:gd name="connsiteX3" fmla="*/ 18354 w 18354"/>
                <a:gd name="connsiteY3" fmla="*/ 0 h 21402"/>
                <a:gd name="connsiteX4" fmla="*/ 0 w 18354"/>
                <a:gd name="connsiteY4" fmla="*/ 0 h 21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54" h="21402">
                  <a:moveTo>
                    <a:pt x="0" y="0"/>
                  </a:moveTo>
                  <a:lnTo>
                    <a:pt x="3734" y="21402"/>
                  </a:lnTo>
                  <a:lnTo>
                    <a:pt x="14534" y="21402"/>
                  </a:lnTo>
                  <a:lnTo>
                    <a:pt x="183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5756"/>
            </a:solidFill>
            <a:ln w="12700">
              <a:noFill/>
              <a:prstDash val="sysDot"/>
              <a:miter lim="800000"/>
              <a:headEnd/>
              <a:tailEnd/>
            </a:ln>
            <a:effectLst>
              <a:outerShdw sy="50000" rotWithShape="0">
                <a:srgbClr val="FFFF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975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0" name="Text Box 85">
              <a:extLst>
                <a:ext uri="{FF2B5EF4-FFF2-40B4-BE49-F238E27FC236}"/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6598" y="1917011"/>
              <a:ext cx="2702259" cy="41104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97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Universo de oportunidades de </a:t>
              </a:r>
              <a:r>
                <a:rPr kumimoji="0" lang="pt-BR" sz="975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investimentos</a:t>
              </a:r>
              <a:endParaRPr kumimoji="0" lang="pt-BR" sz="97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</a:endParaRPr>
            </a:p>
          </p:txBody>
        </p:sp>
        <p:sp>
          <p:nvSpPr>
            <p:cNvPr id="111" name="AutoShape 42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763105" y="2834242"/>
              <a:ext cx="2292774" cy="721684"/>
            </a:xfrm>
            <a:custGeom>
              <a:avLst/>
              <a:gdLst>
                <a:gd name="T0" fmla="*/ 8 w 21600"/>
                <a:gd name="T1" fmla="*/ 0 h 21600"/>
                <a:gd name="T2" fmla="*/ 5 w 21600"/>
                <a:gd name="T3" fmla="*/ 0 h 21600"/>
                <a:gd name="T4" fmla="*/ 1 w 21600"/>
                <a:gd name="T5" fmla="*/ 0 h 21600"/>
                <a:gd name="T6" fmla="*/ 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510 h 21600"/>
                <a:gd name="T14" fmla="*/ 17104 w 21600"/>
                <a:gd name="T15" fmla="*/ 17090 h 21600"/>
                <a:gd name="connsiteX0" fmla="*/ 0 w 20246"/>
                <a:gd name="connsiteY0" fmla="*/ 0 h 21600"/>
                <a:gd name="connsiteX1" fmla="*/ 5400 w 20246"/>
                <a:gd name="connsiteY1" fmla="*/ 21600 h 21600"/>
                <a:gd name="connsiteX2" fmla="*/ 16200 w 20246"/>
                <a:gd name="connsiteY2" fmla="*/ 21600 h 21600"/>
                <a:gd name="connsiteX3" fmla="*/ 20246 w 20246"/>
                <a:gd name="connsiteY3" fmla="*/ 273 h 21600"/>
                <a:gd name="connsiteX4" fmla="*/ 0 w 20246"/>
                <a:gd name="connsiteY4" fmla="*/ 0 h 21600"/>
                <a:gd name="connsiteX0" fmla="*/ 0 w 18414"/>
                <a:gd name="connsiteY0" fmla="*/ 0 h 21327"/>
                <a:gd name="connsiteX1" fmla="*/ 3568 w 18414"/>
                <a:gd name="connsiteY1" fmla="*/ 21327 h 21327"/>
                <a:gd name="connsiteX2" fmla="*/ 14368 w 18414"/>
                <a:gd name="connsiteY2" fmla="*/ 21327 h 21327"/>
                <a:gd name="connsiteX3" fmla="*/ 18414 w 18414"/>
                <a:gd name="connsiteY3" fmla="*/ 0 h 21327"/>
                <a:gd name="connsiteX4" fmla="*/ 0 w 18414"/>
                <a:gd name="connsiteY4" fmla="*/ 0 h 21327"/>
                <a:gd name="connsiteX0" fmla="*/ 0 w 18414"/>
                <a:gd name="connsiteY0" fmla="*/ 0 h 21327"/>
                <a:gd name="connsiteX1" fmla="*/ 3887 w 18414"/>
                <a:gd name="connsiteY1" fmla="*/ 21327 h 21327"/>
                <a:gd name="connsiteX2" fmla="*/ 14368 w 18414"/>
                <a:gd name="connsiteY2" fmla="*/ 21327 h 21327"/>
                <a:gd name="connsiteX3" fmla="*/ 18414 w 18414"/>
                <a:gd name="connsiteY3" fmla="*/ 0 h 21327"/>
                <a:gd name="connsiteX4" fmla="*/ 0 w 18414"/>
                <a:gd name="connsiteY4" fmla="*/ 0 h 21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14" h="21327">
                  <a:moveTo>
                    <a:pt x="0" y="0"/>
                  </a:moveTo>
                  <a:lnTo>
                    <a:pt x="3887" y="21327"/>
                  </a:lnTo>
                  <a:lnTo>
                    <a:pt x="14368" y="21327"/>
                  </a:lnTo>
                  <a:lnTo>
                    <a:pt x="184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9D9C"/>
            </a:solidFill>
            <a:ln w="12700">
              <a:noFill/>
              <a:prstDash val="sysDot"/>
              <a:miter lim="800000"/>
              <a:headEnd/>
              <a:tailEnd/>
            </a:ln>
            <a:effectLst>
              <a:outerShdw sy="50000" rotWithShape="0">
                <a:srgbClr val="FFFF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975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2" name="AutoShape 43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97804" y="3760458"/>
              <a:ext cx="1221685" cy="967789"/>
            </a:xfrm>
            <a:prstGeom prst="triangle">
              <a:avLst>
                <a:gd name="adj" fmla="val 47730"/>
              </a:avLst>
            </a:prstGeom>
            <a:solidFill>
              <a:srgbClr val="9C1915"/>
            </a:solidFill>
            <a:ln w="12700">
              <a:noFill/>
              <a:prstDash val="sysDot"/>
              <a:miter lim="800000"/>
              <a:headEnd/>
              <a:tailEnd/>
            </a:ln>
            <a:effectLst>
              <a:outerShdw sy="50000" rotWithShape="0">
                <a:srgbClr val="FFFF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975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3" name="Text Box 85">
              <a:extLst>
                <a:ext uri="{FF2B5EF4-FFF2-40B4-BE49-F238E27FC236}"/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21326" y="3795379"/>
              <a:ext cx="1025403" cy="272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ts val="97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975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Closing</a:t>
              </a:r>
              <a:endParaRPr kumimoji="0" lang="pt-BR" sz="97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</a:endParaRPr>
            </a:p>
          </p:txBody>
        </p:sp>
        <p:sp>
          <p:nvSpPr>
            <p:cNvPr id="114" name="Text Box 85">
              <a:extLst>
                <a:ext uri="{FF2B5EF4-FFF2-40B4-BE49-F238E27FC236}"/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4158" y="2864173"/>
              <a:ext cx="1978048" cy="568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97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Seleção </a:t>
              </a:r>
              <a:r>
                <a:rPr kumimoji="0" lang="pt-BR" sz="975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dos Ativos, negociações, </a:t>
              </a:r>
              <a:endParaRPr kumimoji="0" lang="pt-BR" sz="97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975" b="1" i="1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Due</a:t>
              </a:r>
              <a:r>
                <a:rPr kumimoji="0" lang="pt-BR" sz="975" b="1" i="1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 </a:t>
              </a:r>
              <a:r>
                <a:rPr kumimoji="0" lang="pt-BR" sz="975" b="1" i="1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Diligence</a:t>
              </a:r>
              <a:r>
                <a:rPr kumimoji="0" lang="pt-BR" sz="97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 </a:t>
              </a:r>
            </a:p>
          </p:txBody>
        </p:sp>
        <p:cxnSp>
          <p:nvCxnSpPr>
            <p:cNvPr id="115" name="6 Conector recto"/>
            <p:cNvCxnSpPr>
              <a:cxnSpLocks noChangeShapeType="1"/>
            </p:cNvCxnSpPr>
            <p:nvPr/>
          </p:nvCxnSpPr>
          <p:spPr bwMode="auto">
            <a:xfrm flipV="1">
              <a:off x="5582054" y="2720214"/>
              <a:ext cx="2909393" cy="3936"/>
            </a:xfrm>
            <a:prstGeom prst="line">
              <a:avLst/>
            </a:prstGeom>
            <a:noFill/>
            <a:ln w="9525" algn="ctr">
              <a:solidFill>
                <a:srgbClr val="BFBFB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6 Conector recto"/>
            <p:cNvCxnSpPr>
              <a:cxnSpLocks noChangeShapeType="1"/>
            </p:cNvCxnSpPr>
            <p:nvPr/>
          </p:nvCxnSpPr>
          <p:spPr bwMode="auto">
            <a:xfrm>
              <a:off x="5616421" y="3643522"/>
              <a:ext cx="2840659" cy="7286"/>
            </a:xfrm>
            <a:prstGeom prst="line">
              <a:avLst/>
            </a:prstGeom>
            <a:noFill/>
            <a:ln w="9525" algn="ctr">
              <a:solidFill>
                <a:srgbClr val="BFBFB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7" name="CaixaDeTexto 153"/>
          <p:cNvSpPr txBox="1">
            <a:spLocks noChangeArrowheads="1"/>
          </p:cNvSpPr>
          <p:nvPr/>
        </p:nvSpPr>
        <p:spPr bwMode="auto">
          <a:xfrm>
            <a:off x="8205101" y="1794918"/>
            <a:ext cx="3152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600" b="0" i="1" u="sng" strike="noStrike" kern="0" cap="none" spc="0" normalizeH="0" baseline="0" noProof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rPr>
              <a:t>Construção da Carteira</a:t>
            </a:r>
          </a:p>
        </p:txBody>
      </p:sp>
      <p:pic>
        <p:nvPicPr>
          <p:cNvPr id="118" name="Picture 1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67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 txBox="1">
            <a:spLocks/>
          </p:cNvSpPr>
          <p:nvPr/>
        </p:nvSpPr>
        <p:spPr>
          <a:xfrm>
            <a:off x="1097279" y="355568"/>
            <a:ext cx="8186763" cy="1381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dirty="0" smtClean="0"/>
              <a:t>Processo de Investimento</a:t>
            </a:r>
            <a:endParaRPr lang="pt-BR" sz="4600" dirty="0"/>
          </a:p>
        </p:txBody>
      </p:sp>
      <p:sp>
        <p:nvSpPr>
          <p:cNvPr id="74" name="Forma em L 2">
            <a:extLst>
              <a:ext uri="{FF2B5EF4-FFF2-40B4-BE49-F238E27FC236}"/>
            </a:extLst>
          </p:cNvPr>
          <p:cNvSpPr/>
          <p:nvPr/>
        </p:nvSpPr>
        <p:spPr>
          <a:xfrm>
            <a:off x="617283" y="3038096"/>
            <a:ext cx="2514600" cy="938212"/>
          </a:xfrm>
          <a:prstGeom prst="corner">
            <a:avLst>
              <a:gd name="adj1" fmla="val 5567"/>
              <a:gd name="adj2" fmla="val 6862"/>
            </a:avLst>
          </a:prstGeom>
          <a:solidFill>
            <a:srgbClr val="242F3A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sp>
        <p:nvSpPr>
          <p:cNvPr id="75" name="Título 5"/>
          <p:cNvSpPr txBox="1">
            <a:spLocks/>
          </p:cNvSpPr>
          <p:nvPr/>
        </p:nvSpPr>
        <p:spPr bwMode="auto">
          <a:xfrm>
            <a:off x="820483" y="3176208"/>
            <a:ext cx="24161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Originação dos ativos imobiliários</a:t>
            </a:r>
            <a:r>
              <a:rPr lang="pt-BR" altLang="pt-BR" sz="200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6" name="Espaço Reservado para Texto 1"/>
          <p:cNvSpPr txBox="1">
            <a:spLocks/>
          </p:cNvSpPr>
          <p:nvPr/>
        </p:nvSpPr>
        <p:spPr bwMode="auto">
          <a:xfrm>
            <a:off x="364870" y="4255708"/>
            <a:ext cx="11615738" cy="188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Equipe experiente e especializada 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mercado imobiliário brasileiro, com </a:t>
            </a: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relacionamento com os principais players 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deste mercado;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Equipe de gestão 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dedicada exclusivamente a fundos imobiliários, </a:t>
            </a: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alinhamento de longo prazo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Busca pelas melhores oportunidades do mercado, aproveitando-se das </a:t>
            </a: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sinergias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por fazer parte do grupo </a:t>
            </a: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Santander</a:t>
            </a:r>
            <a:endParaRPr kumimoji="0" lang="pt-BR" altLang="en-US" sz="2000" b="0" i="1" u="none" strike="noStrike" kern="120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77" name="Grupo 3"/>
          <p:cNvGrpSpPr>
            <a:grpSpLocks/>
          </p:cNvGrpSpPr>
          <p:nvPr/>
        </p:nvGrpSpPr>
        <p:grpSpPr bwMode="auto">
          <a:xfrm>
            <a:off x="620458" y="1879221"/>
            <a:ext cx="11360150" cy="1169987"/>
            <a:chOff x="496888" y="1541322"/>
            <a:chExt cx="11360151" cy="1169822"/>
          </a:xfrm>
        </p:grpSpPr>
        <p:sp>
          <p:nvSpPr>
            <p:cNvPr id="78" name="Chevron 3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96888" y="1555607"/>
              <a:ext cx="3100387" cy="1144427"/>
            </a:xfrm>
            <a:prstGeom prst="chevron">
              <a:avLst/>
            </a:prstGeom>
            <a:solidFill>
              <a:srgbClr val="242F3A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MERCADO: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Ativos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Imobiliários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9" name="Chevron 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92800" y="1552432"/>
              <a:ext cx="3101975" cy="1158712"/>
            </a:xfrm>
            <a:prstGeom prst="chevron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0" name="Chevron 7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589964" y="1541322"/>
              <a:ext cx="3103562" cy="1158712"/>
            </a:xfrm>
            <a:prstGeom prst="chevron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1" name="CaixaDeTexto 33"/>
            <p:cNvSpPr txBox="1">
              <a:spLocks noChangeArrowheads="1"/>
            </p:cNvSpPr>
            <p:nvPr/>
          </p:nvSpPr>
          <p:spPr bwMode="auto">
            <a:xfrm>
              <a:off x="8807011" y="1850514"/>
              <a:ext cx="3050028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MONITORAMENTO: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Execução</a:t>
              </a:r>
            </a:p>
          </p:txBody>
        </p:sp>
        <p:sp>
          <p:nvSpPr>
            <p:cNvPr id="82" name="CaixaDeTexto 35"/>
            <p:cNvSpPr txBox="1">
              <a:spLocks noChangeArrowheads="1"/>
            </p:cNvSpPr>
            <p:nvPr/>
          </p:nvSpPr>
          <p:spPr bwMode="auto">
            <a:xfrm>
              <a:off x="6249522" y="1850514"/>
              <a:ext cx="2658838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GOVERNANÇA: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Comitês Estratégicos</a:t>
              </a:r>
            </a:p>
          </p:txBody>
        </p:sp>
        <p:sp>
          <p:nvSpPr>
            <p:cNvPr id="83" name="Chevron 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94050" y="1552432"/>
              <a:ext cx="3103563" cy="1158712"/>
            </a:xfrm>
            <a:prstGeom prst="chevron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CRIAÇÃO DO PORTFOLIO: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Avaliação</a:t>
              </a:r>
            </a:p>
          </p:txBody>
        </p:sp>
      </p:grpSp>
      <p:pic>
        <p:nvPicPr>
          <p:cNvPr id="84" name="Picture 8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04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 txBox="1">
            <a:spLocks/>
          </p:cNvSpPr>
          <p:nvPr/>
        </p:nvSpPr>
        <p:spPr>
          <a:xfrm>
            <a:off x="1097279" y="355568"/>
            <a:ext cx="8186763" cy="1381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dirty="0" smtClean="0"/>
              <a:t>Processo de Investimento</a:t>
            </a:r>
            <a:endParaRPr lang="pt-BR" sz="4600" dirty="0"/>
          </a:p>
        </p:txBody>
      </p:sp>
      <p:sp>
        <p:nvSpPr>
          <p:cNvPr id="8" name="Título 5"/>
          <p:cNvSpPr txBox="1">
            <a:spLocks/>
          </p:cNvSpPr>
          <p:nvPr/>
        </p:nvSpPr>
        <p:spPr bwMode="auto">
          <a:xfrm>
            <a:off x="3234810" y="3049958"/>
            <a:ext cx="24161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Avaliação das Oportunidades</a:t>
            </a:r>
            <a:r>
              <a:rPr lang="pt-BR" altLang="pt-BR" sz="200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Espaço Reservado para Texto 1"/>
          <p:cNvSpPr txBox="1">
            <a:spLocks/>
          </p:cNvSpPr>
          <p:nvPr/>
        </p:nvSpPr>
        <p:spPr bwMode="auto">
          <a:xfrm>
            <a:off x="3136385" y="3880220"/>
            <a:ext cx="8662988" cy="195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Modelagem financeira 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das oportunidades, com cálculo de rentabilidade esperada e riscos envolvidos em diversos cenários;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Reuniões periódicas para avaliação de tendências do mercado imobiliário, novos estoques, últimas transações, </a:t>
            </a:r>
            <a:r>
              <a:rPr kumimoji="0" lang="pt-BR" alt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etc</a:t>
            </a: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Reuniões com management 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das empresas do setor imobiliário;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Negociação de termos e condições de aquisição, execução de </a:t>
            </a:r>
            <a:r>
              <a:rPr kumimoji="0" lang="pt-BR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due-diligence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e </a:t>
            </a:r>
            <a:r>
              <a:rPr kumimoji="0" lang="pt-BR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escrituração dos imóveis </a:t>
            </a:r>
            <a:r>
              <a:rPr kumimoji="0" lang="pt-B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10" name="Grupo 4"/>
          <p:cNvGrpSpPr>
            <a:grpSpLocks/>
          </p:cNvGrpSpPr>
          <p:nvPr/>
        </p:nvGrpSpPr>
        <p:grpSpPr bwMode="auto">
          <a:xfrm>
            <a:off x="436048" y="1775196"/>
            <a:ext cx="11363325" cy="1169987"/>
            <a:chOff x="493713" y="1541322"/>
            <a:chExt cx="11363326" cy="1169822"/>
          </a:xfrm>
        </p:grpSpPr>
        <p:sp>
          <p:nvSpPr>
            <p:cNvPr id="11" name="Chevron 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93713" y="1541322"/>
              <a:ext cx="3101975" cy="1158712"/>
            </a:xfrm>
            <a:prstGeom prst="chevron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MERCADO: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Ativos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Imobiliários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Chevron 3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94050" y="1546083"/>
              <a:ext cx="3100388" cy="1144427"/>
            </a:xfrm>
            <a:prstGeom prst="chevron">
              <a:avLst/>
            </a:prstGeom>
            <a:solidFill>
              <a:srgbClr val="242F3A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CRIAÇÃO DO PORTFOLIO: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Avaliação</a:t>
              </a:r>
            </a:p>
          </p:txBody>
        </p:sp>
        <p:sp>
          <p:nvSpPr>
            <p:cNvPr id="13" name="Chevron 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92800" y="1552432"/>
              <a:ext cx="3101975" cy="1158712"/>
            </a:xfrm>
            <a:prstGeom prst="chevron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Chevron 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589964" y="1541322"/>
              <a:ext cx="3103562" cy="1158712"/>
            </a:xfrm>
            <a:prstGeom prst="chevron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CaixaDeTexto 36"/>
            <p:cNvSpPr txBox="1">
              <a:spLocks noChangeArrowheads="1"/>
            </p:cNvSpPr>
            <p:nvPr/>
          </p:nvSpPr>
          <p:spPr bwMode="auto">
            <a:xfrm>
              <a:off x="8807011" y="1850514"/>
              <a:ext cx="3050028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MONITORAMENTO: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Execução</a:t>
              </a:r>
            </a:p>
          </p:txBody>
        </p:sp>
        <p:sp>
          <p:nvSpPr>
            <p:cNvPr id="16" name="CaixaDeTexto 37"/>
            <p:cNvSpPr txBox="1">
              <a:spLocks noChangeArrowheads="1"/>
            </p:cNvSpPr>
            <p:nvPr/>
          </p:nvSpPr>
          <p:spPr bwMode="auto">
            <a:xfrm>
              <a:off x="6249522" y="1850514"/>
              <a:ext cx="2658838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GOVERNANÇA: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Comitês Estratégicos</a:t>
              </a:r>
            </a:p>
          </p:txBody>
        </p:sp>
      </p:grpSp>
      <p:sp>
        <p:nvSpPr>
          <p:cNvPr id="17" name="Forma em L 39">
            <a:extLst>
              <a:ext uri="{FF2B5EF4-FFF2-40B4-BE49-F238E27FC236}"/>
            </a:extLst>
          </p:cNvPr>
          <p:cNvSpPr/>
          <p:nvPr/>
        </p:nvSpPr>
        <p:spPr>
          <a:xfrm>
            <a:off x="3136385" y="2924546"/>
            <a:ext cx="2514600" cy="939800"/>
          </a:xfrm>
          <a:prstGeom prst="corner">
            <a:avLst>
              <a:gd name="adj1" fmla="val 5567"/>
              <a:gd name="adj2" fmla="val 6862"/>
            </a:avLst>
          </a:prstGeom>
          <a:solidFill>
            <a:srgbClr val="242F3A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231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 txBox="1">
            <a:spLocks/>
          </p:cNvSpPr>
          <p:nvPr/>
        </p:nvSpPr>
        <p:spPr>
          <a:xfrm>
            <a:off x="1097279" y="355568"/>
            <a:ext cx="8186763" cy="1381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dirty="0" smtClean="0"/>
              <a:t>Processo de Investimento</a:t>
            </a:r>
            <a:endParaRPr lang="pt-BR" sz="4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  <p:sp>
        <p:nvSpPr>
          <p:cNvPr id="9" name="Título 5"/>
          <p:cNvSpPr txBox="1">
            <a:spLocks/>
          </p:cNvSpPr>
          <p:nvPr/>
        </p:nvSpPr>
        <p:spPr bwMode="auto">
          <a:xfrm>
            <a:off x="6002938" y="3196067"/>
            <a:ext cx="30813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Aprovação ou 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rejeição do Investimento</a:t>
            </a:r>
            <a:r>
              <a:rPr lang="pt-BR" altLang="pt-BR" sz="200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Espaço Reservado para Texto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09275" y="4008867"/>
            <a:ext cx="7165975" cy="2209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t-BR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Fórum de Investimentos equipe de gestão:</a:t>
            </a: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altLang="en-US" sz="2000" b="0" i="1" u="none" strike="noStrike" kern="1200" cap="none" spc="0" normalizeH="0" baseline="0" noProof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Apresentação das oportunidades</a:t>
            </a:r>
            <a:r>
              <a:rPr kumimoji="0" lang="pt-BR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Análise dos riscos envolvidos e mitigadores;</a:t>
            </a: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Retorno esperado.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t-BR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Comitê de Risco e Compliance: </a:t>
            </a: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altLang="es-ES" sz="1600" b="0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Análise das operações propostas pela equipe de gestão;</a:t>
            </a: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altLang="es-ES" sz="1600" b="0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Definição pela aprovação ou rejeição das propostas;</a:t>
            </a:r>
            <a:endParaRPr kumimoji="0" lang="pt-BR" altLang="en-US" sz="1600" b="0" i="0" u="none" strike="noStrike" kern="1200" cap="none" spc="0" normalizeH="0" baseline="0" noProof="0" smtClean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altLang="en-US" sz="2000" b="0" i="1" u="none" strike="noStrike" kern="1200" cap="none" spc="0" normalizeH="0" baseline="0" noProof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Definição dos riscos a serem monitorados</a:t>
            </a:r>
            <a:r>
              <a:rPr kumimoji="0" lang="pt-BR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1" name="Grupo 6"/>
          <p:cNvGrpSpPr>
            <a:grpSpLocks/>
          </p:cNvGrpSpPr>
          <p:nvPr/>
        </p:nvGrpSpPr>
        <p:grpSpPr bwMode="auto">
          <a:xfrm>
            <a:off x="510188" y="1935592"/>
            <a:ext cx="11199812" cy="1168400"/>
            <a:chOff x="493713" y="1532514"/>
            <a:chExt cx="11199289" cy="1167192"/>
          </a:xfrm>
        </p:grpSpPr>
        <p:sp>
          <p:nvSpPr>
            <p:cNvPr id="12" name="Chevron 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92337" y="1532514"/>
              <a:ext cx="3101830" cy="1157677"/>
            </a:xfrm>
            <a:prstGeom prst="chevron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CRIAÇÃO DO PORTFOLIO: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Avaliação</a:t>
              </a:r>
              <a:endPara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Chevron 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93713" y="1542029"/>
              <a:ext cx="3103417" cy="1157677"/>
            </a:xfrm>
            <a:prstGeom prst="chevron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MERCADO: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Ativos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Imobiliários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Chevron 3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92548" y="1538857"/>
              <a:ext cx="3100243" cy="1143404"/>
            </a:xfrm>
            <a:prstGeom prst="chevron">
              <a:avLst/>
            </a:prstGeom>
            <a:solidFill>
              <a:srgbClr val="242F3A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GOVERNANÇA: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Comitês Estratégicos</a:t>
              </a:r>
            </a:p>
          </p:txBody>
        </p:sp>
        <p:sp>
          <p:nvSpPr>
            <p:cNvPr id="15" name="Chevron 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589585" y="1542029"/>
              <a:ext cx="3103417" cy="1157677"/>
            </a:xfrm>
            <a:prstGeom prst="chevron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6" name="CaixaDeTexto 34"/>
          <p:cNvSpPr txBox="1">
            <a:spLocks noChangeArrowheads="1"/>
          </p:cNvSpPr>
          <p:nvPr/>
        </p:nvSpPr>
        <p:spPr bwMode="auto">
          <a:xfrm>
            <a:off x="8823925" y="2254679"/>
            <a:ext cx="30495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b="1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MONITORAMENTO: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16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</a:t>
            </a:r>
          </a:p>
        </p:txBody>
      </p:sp>
      <p:sp>
        <p:nvSpPr>
          <p:cNvPr id="17" name="Forma em L 36">
            <a:extLst>
              <a:ext uri="{FF2B5EF4-FFF2-40B4-BE49-F238E27FC236}"/>
            </a:extLst>
          </p:cNvPr>
          <p:cNvSpPr/>
          <p:nvPr/>
        </p:nvSpPr>
        <p:spPr>
          <a:xfrm>
            <a:off x="5909275" y="3084942"/>
            <a:ext cx="2914650" cy="939800"/>
          </a:xfrm>
          <a:prstGeom prst="corner">
            <a:avLst>
              <a:gd name="adj1" fmla="val 5567"/>
              <a:gd name="adj2" fmla="val 6862"/>
            </a:avLst>
          </a:prstGeom>
          <a:solidFill>
            <a:srgbClr val="242F3A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105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 txBox="1">
            <a:spLocks/>
          </p:cNvSpPr>
          <p:nvPr/>
        </p:nvSpPr>
        <p:spPr>
          <a:xfrm>
            <a:off x="1097279" y="355568"/>
            <a:ext cx="8186763" cy="1381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dirty="0" smtClean="0"/>
              <a:t>Processo de Investimento</a:t>
            </a:r>
            <a:endParaRPr lang="pt-BR" sz="4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  <p:grpSp>
        <p:nvGrpSpPr>
          <p:cNvPr id="19" name="Grupo 4"/>
          <p:cNvGrpSpPr>
            <a:grpSpLocks/>
          </p:cNvGrpSpPr>
          <p:nvPr/>
        </p:nvGrpSpPr>
        <p:grpSpPr bwMode="auto">
          <a:xfrm>
            <a:off x="5965353" y="1869690"/>
            <a:ext cx="3267075" cy="1157287"/>
            <a:chOff x="8590234" y="1541322"/>
            <a:chExt cx="3266805" cy="1158384"/>
          </a:xfrm>
        </p:grpSpPr>
        <p:sp>
          <p:nvSpPr>
            <p:cNvPr id="20" name="Chevron 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590234" y="1541322"/>
              <a:ext cx="3103306" cy="1158384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CaixaDeTexto 19"/>
            <p:cNvSpPr txBox="1">
              <a:spLocks noChangeArrowheads="1"/>
            </p:cNvSpPr>
            <p:nvPr/>
          </p:nvSpPr>
          <p:spPr bwMode="auto">
            <a:xfrm>
              <a:off x="8807011" y="1850514"/>
              <a:ext cx="3050028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algn="ctr"/>
              <a:r>
                <a:rPr lang="pt-BR" altLang="en-US" b="1">
                  <a:latin typeface="Arial" panose="020B0604020202020204" pitchFamily="34" charset="0"/>
                  <a:cs typeface="Arial" panose="020B0604020202020204" pitchFamily="34" charset="0"/>
                </a:rPr>
                <a:t>GOVERNANÇA:</a:t>
              </a:r>
            </a:p>
            <a:p>
              <a:pPr algn="ctr"/>
              <a:r>
                <a:rPr lang="pt-BR" altLang="en-US" sz="16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Comitês Estratégicos</a:t>
              </a:r>
            </a:p>
          </p:txBody>
        </p:sp>
      </p:grpSp>
      <p:sp>
        <p:nvSpPr>
          <p:cNvPr id="22" name="Chevron 30">
            <a:extLst>
              <a:ext uri="{FF2B5EF4-FFF2-40B4-BE49-F238E27FC236}"/>
            </a:extLst>
          </p:cNvPr>
          <p:cNvSpPr/>
          <p:nvPr/>
        </p:nvSpPr>
        <p:spPr>
          <a:xfrm>
            <a:off x="8667278" y="1876040"/>
            <a:ext cx="3100387" cy="1144587"/>
          </a:xfrm>
          <a:prstGeom prst="chevron">
            <a:avLst/>
          </a:prstGeom>
          <a:solidFill>
            <a:srgbClr val="242F3A"/>
          </a:solidFill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pt-B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ítulo 5"/>
          <p:cNvSpPr txBox="1">
            <a:spLocks/>
          </p:cNvSpPr>
          <p:nvPr/>
        </p:nvSpPr>
        <p:spPr bwMode="auto">
          <a:xfrm>
            <a:off x="8908578" y="3136515"/>
            <a:ext cx="2214562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>
              <a:lnSpc>
                <a:spcPct val="90000"/>
              </a:lnSpc>
            </a:pPr>
            <a:r>
              <a:rPr lang="pt-BR" altLang="pt-BR" sz="20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Monitoramento </a:t>
            </a:r>
          </a:p>
          <a:p>
            <a:pPr>
              <a:lnSpc>
                <a:spcPct val="90000"/>
              </a:lnSpc>
            </a:pPr>
            <a:r>
              <a:rPr lang="pt-BR" altLang="pt-BR" sz="20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Fundo</a:t>
            </a:r>
            <a:r>
              <a:rPr lang="pt-BR" altLang="pt-BR" sz="200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Espaço Reservado para Texto 1"/>
          <p:cNvSpPr txBox="1">
            <a:spLocks/>
          </p:cNvSpPr>
          <p:nvPr/>
        </p:nvSpPr>
        <p:spPr bwMode="auto">
          <a:xfrm>
            <a:off x="3669828" y="3965190"/>
            <a:ext cx="8097837" cy="180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pt-BR" altLang="en-US" smtClean="0">
                <a:solidFill>
                  <a:srgbClr val="990000"/>
                </a:solidFill>
              </a:rPr>
              <a:t>Monitoramento dos </a:t>
            </a:r>
            <a:r>
              <a:rPr lang="en-US" altLang="en-US" smtClean="0">
                <a:solidFill>
                  <a:srgbClr val="990000"/>
                </a:solidFill>
              </a:rPr>
              <a:t>contratos de locação, garantias, seguros,etc</a:t>
            </a:r>
            <a:r>
              <a:rPr lang="en-US" altLang="en-US" sz="1800" smtClean="0"/>
              <a:t>;</a:t>
            </a:r>
            <a:endParaRPr lang="pt-BR" altLang="en-US" sz="1800" smtClean="0"/>
          </a:p>
          <a:p>
            <a:pPr marL="171450" indent="-171450"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pt-BR" altLang="en-US" smtClean="0">
                <a:solidFill>
                  <a:srgbClr val="990000"/>
                </a:solidFill>
              </a:rPr>
              <a:t>Visita </a:t>
            </a:r>
            <a:r>
              <a:rPr lang="pt-BR" altLang="en-US" sz="1800" smtClean="0"/>
              <a:t>periódica </a:t>
            </a:r>
            <a:r>
              <a:rPr lang="pt-BR" altLang="en-US" smtClean="0">
                <a:solidFill>
                  <a:srgbClr val="990000"/>
                </a:solidFill>
              </a:rPr>
              <a:t>aos imóveis </a:t>
            </a:r>
            <a:r>
              <a:rPr lang="pt-BR" altLang="en-US" sz="1800" smtClean="0"/>
              <a:t>do portfólio;</a:t>
            </a:r>
          </a:p>
          <a:p>
            <a:pPr marL="171450" indent="-171450"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pt-BR" altLang="en-US" sz="1800" smtClean="0"/>
              <a:t>Gestão da carteira do Fundo;</a:t>
            </a:r>
          </a:p>
          <a:p>
            <a:pPr marL="171450" indent="-171450"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pt-BR" altLang="en-US" smtClean="0">
                <a:solidFill>
                  <a:srgbClr val="990000"/>
                </a:solidFill>
              </a:rPr>
              <a:t>Monitoramento financeiro </a:t>
            </a:r>
            <a:r>
              <a:rPr lang="pt-BR" altLang="en-US" sz="1800" smtClean="0"/>
              <a:t>do fundo e das distribuições de dividendos;</a:t>
            </a:r>
          </a:p>
          <a:p>
            <a:pPr marL="171450" indent="-171450"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pt-BR" altLang="en-US" smtClean="0">
                <a:solidFill>
                  <a:srgbClr val="990000"/>
                </a:solidFill>
              </a:rPr>
              <a:t>Relatório de gestão </a:t>
            </a:r>
            <a:r>
              <a:rPr lang="pt-BR" altLang="en-US" sz="1800" smtClean="0"/>
              <a:t>e posição mensal da carteira;</a:t>
            </a:r>
          </a:p>
          <a:p>
            <a:pPr marL="171450" indent="-171450"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pt-BR" altLang="en-US" smtClean="0">
                <a:solidFill>
                  <a:srgbClr val="990000"/>
                </a:solidFill>
              </a:rPr>
              <a:t>Relacionamento com os investidores</a:t>
            </a:r>
            <a:r>
              <a:rPr lang="pt-BR" altLang="en-US" sz="1800" smtClean="0"/>
              <a:t>.</a:t>
            </a:r>
            <a:endParaRPr lang="pt-BR" altLang="en-US" sz="1800" dirty="0" smtClean="0"/>
          </a:p>
        </p:txBody>
      </p:sp>
      <p:sp>
        <p:nvSpPr>
          <p:cNvPr id="25" name="Chevron 31">
            <a:extLst>
              <a:ext uri="{FF2B5EF4-FFF2-40B4-BE49-F238E27FC236}"/>
            </a:extLst>
          </p:cNvPr>
          <p:cNvSpPr/>
          <p:nvPr/>
        </p:nvSpPr>
        <p:spPr>
          <a:xfrm>
            <a:off x="3266603" y="1869690"/>
            <a:ext cx="3101975" cy="1158875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CRIAÇÃO DO PORTFOLIO:</a:t>
            </a:r>
          </a:p>
          <a:p>
            <a:pPr algn="ctr">
              <a:defRPr/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Avaliação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hevron 31">
            <a:extLst>
              <a:ext uri="{FF2B5EF4-FFF2-40B4-BE49-F238E27FC236}"/>
            </a:extLst>
          </p:cNvPr>
          <p:cNvSpPr/>
          <p:nvPr/>
        </p:nvSpPr>
        <p:spPr>
          <a:xfrm>
            <a:off x="567853" y="1879215"/>
            <a:ext cx="3101975" cy="1158875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MERCADO: </a:t>
            </a:r>
          </a:p>
          <a:p>
            <a:pPr algn="ctr">
              <a:defRPr/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Ativos </a:t>
            </a:r>
          </a:p>
          <a:p>
            <a:pPr algn="ctr">
              <a:defRPr/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Imobiliários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rma em L 20">
            <a:extLst>
              <a:ext uri="{FF2B5EF4-FFF2-40B4-BE49-F238E27FC236}"/>
            </a:extLst>
          </p:cNvPr>
          <p:cNvSpPr/>
          <p:nvPr/>
        </p:nvSpPr>
        <p:spPr>
          <a:xfrm>
            <a:off x="8664103" y="3025390"/>
            <a:ext cx="2914650" cy="939800"/>
          </a:xfrm>
          <a:prstGeom prst="corner">
            <a:avLst>
              <a:gd name="adj1" fmla="val 5567"/>
              <a:gd name="adj2" fmla="val 6862"/>
            </a:avLst>
          </a:prstGeom>
          <a:solidFill>
            <a:srgbClr val="242F3A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8" name="CaixaDeTexto 27">
            <a:extLst>
              <a:ext uri="{FF2B5EF4-FFF2-40B4-BE49-F238E27FC236}"/>
            </a:extLst>
          </p:cNvPr>
          <p:cNvSpPr txBox="1"/>
          <p:nvPr/>
        </p:nvSpPr>
        <p:spPr>
          <a:xfrm>
            <a:off x="9049865" y="2122102"/>
            <a:ext cx="2573338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MONITORAMENTO:</a:t>
            </a:r>
          </a:p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</a:t>
            </a:r>
          </a:p>
        </p:txBody>
      </p:sp>
    </p:spTree>
    <p:extLst>
      <p:ext uri="{BB962C8B-B14F-4D97-AF65-F5344CB8AC3E}">
        <p14:creationId xmlns:p14="http://schemas.microsoft.com/office/powerpoint/2010/main" val="3524754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D297EE1-F27F-4905-BB20-FD751D9D72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6C99F4-1109-472B-9783-C602AC00F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890" y="1254829"/>
            <a:ext cx="10909073" cy="1654629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/>
              <a:t>OBRIGADO!</a:t>
            </a:r>
            <a:endParaRPr lang="pt-BR" sz="6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51B20A1-F229-45B7-AF5A-38A6F7AD1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277" y="2968803"/>
            <a:ext cx="9622971" cy="771743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SANTANDER FUNDOS IMOBILIÁRIOS</a:t>
            </a:r>
            <a:endParaRPr lang="pt-BR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AB10AF3-028D-41BB-9535-0F48BCD436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50352C9-B52B-4CF1-8D8F-43426EFA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012" y="4750058"/>
            <a:ext cx="4377307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2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355568"/>
            <a:ext cx="8186763" cy="1381792"/>
          </a:xfrm>
        </p:spPr>
        <p:txBody>
          <a:bodyPr>
            <a:normAutofit/>
          </a:bodyPr>
          <a:lstStyle/>
          <a:p>
            <a:r>
              <a:rPr lang="pt-BR" sz="4600" dirty="0" smtClean="0"/>
              <a:t>A Santander </a:t>
            </a:r>
            <a:r>
              <a:rPr lang="pt-BR" sz="4600" dirty="0" err="1" smtClean="0"/>
              <a:t>Asset</a:t>
            </a:r>
            <a:r>
              <a:rPr lang="pt-BR" sz="4600" dirty="0" smtClean="0"/>
              <a:t> Management</a:t>
            </a:r>
            <a:endParaRPr lang="pt-BR" sz="46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  <p:sp>
        <p:nvSpPr>
          <p:cNvPr id="8" name="Marcador de texto 2"/>
          <p:cNvSpPr txBox="1">
            <a:spLocks/>
          </p:cNvSpPr>
          <p:nvPr/>
        </p:nvSpPr>
        <p:spPr bwMode="auto">
          <a:xfrm>
            <a:off x="4961753" y="2398168"/>
            <a:ext cx="1865313" cy="17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0" i="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alt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Solidez</a:t>
            </a:r>
          </a:p>
        </p:txBody>
      </p:sp>
      <p:sp>
        <p:nvSpPr>
          <p:cNvPr id="9" name="Marcador de texto 7"/>
          <p:cNvSpPr txBox="1">
            <a:spLocks/>
          </p:cNvSpPr>
          <p:nvPr/>
        </p:nvSpPr>
        <p:spPr bwMode="auto">
          <a:xfrm>
            <a:off x="6801666" y="2407693"/>
            <a:ext cx="2574925" cy="17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alt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t>Ativos sob Gestão</a:t>
            </a:r>
          </a:p>
        </p:txBody>
      </p:sp>
      <p:sp>
        <p:nvSpPr>
          <p:cNvPr id="10" name="Marcador de texto 12"/>
          <p:cNvSpPr txBox="1">
            <a:spLocks/>
          </p:cNvSpPr>
          <p:nvPr/>
        </p:nvSpPr>
        <p:spPr bwMode="auto">
          <a:xfrm>
            <a:off x="4864916" y="4104730"/>
            <a:ext cx="2822575" cy="22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alt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Rating Moody’s</a:t>
            </a:r>
            <a:r>
              <a:rPr kumimoji="0" lang="pt-BR" altLang="pt-BR" sz="1400" b="0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²</a:t>
            </a:r>
            <a:endParaRPr kumimoji="0" lang="pt-BR" altLang="pt-BR" sz="1400" b="0" i="0" u="none" strike="noStrike" kern="1200" cap="none" spc="0" normalizeH="0" baseline="0" noProof="0" smtClean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Marcador de texto 15"/>
          <p:cNvSpPr txBox="1">
            <a:spLocks/>
          </p:cNvSpPr>
          <p:nvPr/>
        </p:nvSpPr>
        <p:spPr bwMode="auto">
          <a:xfrm>
            <a:off x="9814741" y="2358480"/>
            <a:ext cx="19748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alt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Mais de</a:t>
            </a:r>
          </a:p>
        </p:txBody>
      </p:sp>
      <p:sp>
        <p:nvSpPr>
          <p:cNvPr id="12" name="Marcador de texto 1"/>
          <p:cNvSpPr txBox="1">
            <a:spLocks/>
          </p:cNvSpPr>
          <p:nvPr/>
        </p:nvSpPr>
        <p:spPr bwMode="auto">
          <a:xfrm>
            <a:off x="4834753" y="2636293"/>
            <a:ext cx="1868488" cy="64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s-ES" altLang="pt-BR" sz="5400" b="0" i="0" u="none" strike="noStrike" kern="1200" cap="none" spc="0" normalizeH="0" baseline="0" noProof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  <a:ea typeface="+mn-ea"/>
                <a:cs typeface="+mn-cs"/>
              </a:rPr>
              <a:t>5ª</a:t>
            </a:r>
            <a:endParaRPr kumimoji="0" lang="es-ES" altLang="pt-BR" sz="5400" b="0" i="0" u="none" strike="noStrike" kern="120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sp>
        <p:nvSpPr>
          <p:cNvPr id="13" name="Marcador de texto 4"/>
          <p:cNvSpPr txBox="1">
            <a:spLocks/>
          </p:cNvSpPr>
          <p:nvPr/>
        </p:nvSpPr>
        <p:spPr bwMode="auto">
          <a:xfrm>
            <a:off x="6774678" y="2636293"/>
            <a:ext cx="2574925" cy="64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s-ES" altLang="pt-BR" sz="5400" b="0" i="0" u="none" strike="noStrike" kern="1200" cap="none" spc="0" normalizeH="0" baseline="0" noProof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  <a:ea typeface="+mn-ea"/>
                <a:cs typeface="+mn-cs"/>
              </a:rPr>
              <a:t>R$ 267</a:t>
            </a:r>
            <a:endParaRPr kumimoji="0" lang="es-ES" altLang="pt-BR" sz="5400" b="0" i="0" u="none" strike="noStrike" kern="120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sp>
        <p:nvSpPr>
          <p:cNvPr id="14" name="Marcador de texto 82"/>
          <p:cNvSpPr txBox="1">
            <a:spLocks/>
          </p:cNvSpPr>
          <p:nvPr/>
        </p:nvSpPr>
        <p:spPr bwMode="auto">
          <a:xfrm>
            <a:off x="4818878" y="4363493"/>
            <a:ext cx="2574925" cy="64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s-ES" altLang="pt-BR" sz="5400" b="0" i="0" u="none" strike="noStrike" kern="1200" cap="none" spc="0" normalizeH="0" baseline="0" noProof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  <a:ea typeface="+mn-ea"/>
                <a:cs typeface="+mn-cs"/>
              </a:rPr>
              <a:t>MQ1</a:t>
            </a:r>
          </a:p>
        </p:txBody>
      </p:sp>
      <p:sp>
        <p:nvSpPr>
          <p:cNvPr id="15" name="Marcador de texto 83"/>
          <p:cNvSpPr txBox="1">
            <a:spLocks/>
          </p:cNvSpPr>
          <p:nvPr/>
        </p:nvSpPr>
        <p:spPr bwMode="auto">
          <a:xfrm>
            <a:off x="9698853" y="2636293"/>
            <a:ext cx="1974850" cy="64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s-ES" altLang="pt-BR" sz="5400" b="0" i="0" u="none" strike="noStrike" kern="1200" cap="none" spc="0" normalizeH="0" baseline="0" noProof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  <a:ea typeface="+mn-ea"/>
                <a:cs typeface="+mn-cs"/>
              </a:rPr>
              <a:t>800</a:t>
            </a:r>
            <a:endParaRPr kumimoji="0" lang="es-ES" altLang="pt-BR" sz="5400" b="0" i="0" u="none" strike="noStrike" kern="120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sp>
        <p:nvSpPr>
          <p:cNvPr id="16" name="Marcador de texto 3"/>
          <p:cNvSpPr txBox="1">
            <a:spLocks/>
          </p:cNvSpPr>
          <p:nvPr/>
        </p:nvSpPr>
        <p:spPr bwMode="auto">
          <a:xfrm>
            <a:off x="4864916" y="3285580"/>
            <a:ext cx="1881187" cy="70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altLang="pt-BR" sz="1200" smtClean="0">
                <a:latin typeface="Arial" panose="020B0604020202020204" pitchFamily="34" charset="0"/>
                <a:cs typeface="Arial" panose="020B0604020202020204" pitchFamily="34" charset="0"/>
              </a:rPr>
              <a:t>Maior gestora de recursos no Brasil.</a:t>
            </a:r>
          </a:p>
        </p:txBody>
      </p:sp>
      <p:sp>
        <p:nvSpPr>
          <p:cNvPr id="17" name="Marcador de texto 9"/>
          <p:cNvSpPr txBox="1">
            <a:spLocks/>
          </p:cNvSpPr>
          <p:nvPr/>
        </p:nvSpPr>
        <p:spPr bwMode="auto">
          <a:xfrm>
            <a:off x="6796903" y="3293518"/>
            <a:ext cx="3752850" cy="70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altLang="pt-BR" sz="1200" smtClean="0">
                <a:latin typeface="Arial" panose="020B0604020202020204" pitchFamily="34" charset="0"/>
                <a:cs typeface="Arial" panose="020B0604020202020204" pitchFamily="34" charset="0"/>
              </a:rPr>
              <a:t>Bilhões de ativos sob gestão</a:t>
            </a:r>
            <a:r>
              <a:rPr lang="pt-BR" altLang="pt-BR" sz="1200" smtClean="0">
                <a:latin typeface="Calibri" panose="020F0502020204030204" pitchFamily="34" charset="0"/>
                <a:cs typeface="Arial" panose="020B0604020202020204" pitchFamily="34" charset="0"/>
              </a:rPr>
              <a:t>¹</a:t>
            </a:r>
            <a:r>
              <a:rPr lang="pt-BR" altLang="pt-BR" sz="12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Marcador de texto 13"/>
          <p:cNvSpPr txBox="1">
            <a:spLocks/>
          </p:cNvSpPr>
          <p:nvPr/>
        </p:nvSpPr>
        <p:spPr bwMode="auto">
          <a:xfrm>
            <a:off x="4953816" y="5042943"/>
            <a:ext cx="2489200" cy="70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Avaliada com a nota máxima em:</a:t>
            </a:r>
          </a:p>
        </p:txBody>
      </p:sp>
      <p:sp>
        <p:nvSpPr>
          <p:cNvPr id="19" name="Marcador de texto 16"/>
          <p:cNvSpPr txBox="1">
            <a:spLocks/>
          </p:cNvSpPr>
          <p:nvPr/>
        </p:nvSpPr>
        <p:spPr bwMode="auto">
          <a:xfrm>
            <a:off x="9814741" y="3293518"/>
            <a:ext cx="2235200" cy="70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Fundos de investimento, com mais de 700 mil clientes.</a:t>
            </a:r>
            <a:endParaRPr kumimoji="0" lang="pt-BR" altLang="pt-BR" sz="1200" b="0" i="0" u="none" strike="noStrike" kern="1200" cap="none" spc="0" normalizeH="0" baseline="0" noProof="0" dirty="0" smtClean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ítulo 5"/>
          <p:cNvSpPr txBox="1">
            <a:spLocks/>
          </p:cNvSpPr>
          <p:nvPr/>
        </p:nvSpPr>
        <p:spPr bwMode="auto">
          <a:xfrm>
            <a:off x="804091" y="1794918"/>
            <a:ext cx="3808412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Presença Consolidada no </a:t>
            </a:r>
            <a:r>
              <a:rPr lang="pt-BR" altLang="pt-BR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pt-BR" altLang="pt-BR" sz="28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arcador de texto 35"/>
          <p:cNvSpPr txBox="1">
            <a:spLocks/>
          </p:cNvSpPr>
          <p:nvPr/>
        </p:nvSpPr>
        <p:spPr bwMode="auto">
          <a:xfrm>
            <a:off x="931091" y="2720430"/>
            <a:ext cx="2811462" cy="71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altLang="pt-BR" sz="900" b="0" i="1" u="none" strike="noStrike" kern="120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(1) Fonte: ANBIMA – Ranking de Gestão, Julho/2019; (2) Moody’s, Setembro/2018.</a:t>
            </a:r>
            <a:endParaRPr kumimoji="0" lang="pt-BR" altLang="pt-BR" sz="900" b="0" i="1" u="none" strike="noStrike" kern="1200" cap="none" spc="0" normalizeH="0" baseline="0" noProof="0" dirty="0" smtClean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898503" y="5052468"/>
            <a:ext cx="5151438" cy="93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Santander text"/>
              </a:defRPr>
            </a:lvl1pPr>
            <a:lvl2pPr marL="628650" indent="-1714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lvl="1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 disciplinado de decisão de investimentos;</a:t>
            </a:r>
          </a:p>
          <a:p>
            <a:pPr lvl="1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 voltada à gestão e controle de riscos;</a:t>
            </a:r>
          </a:p>
          <a:p>
            <a:pPr lvl="1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Sólido desempenho ajustado ao risco de seus fundos;</a:t>
            </a:r>
          </a:p>
          <a:p>
            <a:pPr lvl="1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Suporte e supervisão de sua controladora, SAM </a:t>
            </a: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Holding</a:t>
            </a:r>
            <a:endParaRPr lang="pt-BR" altLang="pt-BR" sz="1100" dirty="0">
              <a:solidFill>
                <a:srgbClr val="242F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Imagen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0" t="56946" r="61993"/>
          <a:stretch>
            <a:fillRect/>
          </a:stretch>
        </p:blipFill>
        <p:spPr bwMode="auto">
          <a:xfrm>
            <a:off x="1601016" y="3156993"/>
            <a:ext cx="2090737" cy="305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444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355568"/>
            <a:ext cx="8186763" cy="1381792"/>
          </a:xfrm>
        </p:spPr>
        <p:txBody>
          <a:bodyPr>
            <a:normAutofit/>
          </a:bodyPr>
          <a:lstStyle/>
          <a:p>
            <a:r>
              <a:rPr lang="pt-BR" sz="4600" dirty="0" smtClean="0"/>
              <a:t>A Santander </a:t>
            </a:r>
            <a:r>
              <a:rPr lang="pt-BR" sz="4600" dirty="0" err="1" smtClean="0"/>
              <a:t>Asset</a:t>
            </a:r>
            <a:r>
              <a:rPr lang="pt-BR" sz="4600" dirty="0" smtClean="0"/>
              <a:t> Management</a:t>
            </a:r>
            <a:endParaRPr lang="pt-BR" sz="46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  <p:sp>
        <p:nvSpPr>
          <p:cNvPr id="8" name="Título 5"/>
          <p:cNvSpPr txBox="1">
            <a:spLocks/>
          </p:cNvSpPr>
          <p:nvPr/>
        </p:nvSpPr>
        <p:spPr bwMode="auto">
          <a:xfrm>
            <a:off x="787615" y="1794918"/>
            <a:ext cx="10274492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Posicionamento Estratégico</a:t>
            </a:r>
            <a:endParaRPr lang="pt-BR" altLang="pt-BR" sz="2800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4801607" y="2787979"/>
            <a:ext cx="6760551" cy="3454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Santander text"/>
              </a:defRPr>
            </a:lvl1pPr>
            <a:lvl2pPr marL="628650" indent="-1714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lvl="1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Cenário estrutural de taxa de juros mais baixa no longo prazo</a:t>
            </a:r>
          </a:p>
          <a:p>
            <a:pPr lvl="1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Busca por produtos de maior valor agregado</a:t>
            </a:r>
          </a:p>
          <a:p>
            <a:pPr lvl="1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Aprovação na governança interna do grupo para criação de produtos </a:t>
            </a:r>
          </a:p>
          <a:p>
            <a:pPr lvl="2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Fundo de Infra- Estrutura</a:t>
            </a:r>
          </a:p>
          <a:p>
            <a:pPr lvl="3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Lançamento no início de 2019</a:t>
            </a:r>
          </a:p>
          <a:p>
            <a:pPr lvl="3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Captação de R$621MM em 13 dias úteis</a:t>
            </a:r>
          </a:p>
          <a:p>
            <a:pPr lvl="2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Fundo Imobiliário</a:t>
            </a:r>
          </a:p>
          <a:p>
            <a:pPr lvl="3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Aprovação no grupo Santander:</a:t>
            </a:r>
          </a:p>
          <a:p>
            <a:pPr lvl="4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Gestão de fundo imobiliário (SAM)</a:t>
            </a:r>
          </a:p>
          <a:p>
            <a:pPr lvl="6" algn="just">
              <a:lnSpc>
                <a:spcPct val="90000"/>
              </a:lnSpc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Fundo </a:t>
            </a:r>
            <a:r>
              <a:rPr lang="pt-BR" altLang="pt-BR" sz="11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Imobiliário de Renda </a:t>
            </a: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e;</a:t>
            </a:r>
          </a:p>
          <a:p>
            <a:pPr lvl="6" algn="just">
              <a:lnSpc>
                <a:spcPct val="90000"/>
              </a:lnSpc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Fundo </a:t>
            </a:r>
            <a:r>
              <a:rPr lang="pt-BR" altLang="pt-BR" sz="11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Imobiliário de </a:t>
            </a: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</a:t>
            </a:r>
          </a:p>
          <a:p>
            <a:pPr lvl="4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Administração de fundo imobiliário (S3)</a:t>
            </a:r>
          </a:p>
          <a:p>
            <a:pPr lvl="4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Distribuição (Banco Santander)</a:t>
            </a:r>
          </a:p>
          <a:p>
            <a:pPr lvl="3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Lançamento em Julho de 2019 – Santander Papeis Imobiliários CDI FII </a:t>
            </a:r>
          </a:p>
          <a:p>
            <a:pPr lvl="3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C1915"/>
              </a:buClr>
              <a:buSzPct val="150000"/>
              <a:buFont typeface="Wingdings" panose="05000000000000000000" pitchFamily="2" charset="2"/>
              <a:buChar char="ü"/>
            </a:pP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R$ 324MM - Captação </a:t>
            </a:r>
            <a:r>
              <a:rPr lang="pt-BR" altLang="pt-BR" sz="11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14 dias úteis</a:t>
            </a:r>
          </a:p>
        </p:txBody>
      </p:sp>
      <p:pic>
        <p:nvPicPr>
          <p:cNvPr id="10" name="Imagen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0" t="56946" r="61993"/>
          <a:stretch>
            <a:fillRect/>
          </a:stretch>
        </p:blipFill>
        <p:spPr bwMode="auto">
          <a:xfrm>
            <a:off x="1584540" y="3156993"/>
            <a:ext cx="2090737" cy="305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00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610" y="793110"/>
            <a:ext cx="5230999" cy="925263"/>
          </a:xfrm>
        </p:spPr>
        <p:txBody>
          <a:bodyPr>
            <a:normAutofit/>
          </a:bodyPr>
          <a:lstStyle/>
          <a:p>
            <a:r>
              <a:rPr lang="pt-BR" sz="4600" dirty="0" smtClean="0"/>
              <a:t>Cenário Econômico</a:t>
            </a:r>
            <a:endParaRPr lang="pt-BR" sz="46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ítulo 2"/>
          <p:cNvSpPr txBox="1">
            <a:spLocks/>
          </p:cNvSpPr>
          <p:nvPr/>
        </p:nvSpPr>
        <p:spPr bwMode="auto">
          <a:xfrm>
            <a:off x="4443649" y="1879500"/>
            <a:ext cx="75291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s-ES" sz="18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242F3A">
                    <a:lumMod val="75000"/>
                    <a:lumOff val="25000"/>
                  </a:srgbClr>
                </a:solidFill>
                <a:effectLst/>
                <a:uLnTx/>
                <a:uFillTx/>
                <a:latin typeface="Santander Headline"/>
                <a:ea typeface="+mj-ea"/>
                <a:cs typeface="Arial" panose="020B0604020202020204" pitchFamily="34" charset="0"/>
              </a:rPr>
              <a:t>Oportunidade de Investimentos: </a:t>
            </a:r>
            <a:r>
              <a:rPr kumimoji="0" lang="pt-BR" altLang="es-ES" sz="18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Headline"/>
                <a:ea typeface="+mj-ea"/>
                <a:cs typeface="+mj-cs"/>
              </a:rPr>
              <a:t>Retomada da economia, aumento da confiança do consumidor, taxa de juros em patamares historicamente baixo e inflação controlada.</a:t>
            </a:r>
            <a:endParaRPr kumimoji="0" lang="pt-BR" altLang="es-ES" sz="1800" b="0" i="0" u="none" strike="noStrike" kern="1200" cap="none" spc="-50" normalizeH="0" baseline="0" noProof="0" dirty="0" smtClean="0">
              <a:ln>
                <a:noFill/>
              </a:ln>
              <a:solidFill>
                <a:srgbClr val="242F3A">
                  <a:lumMod val="75000"/>
                  <a:lumOff val="25000"/>
                </a:srgbClr>
              </a:solidFill>
              <a:effectLst/>
              <a:uLnTx/>
              <a:uFillTx/>
              <a:latin typeface="Santander Headline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8054632" y="6122994"/>
            <a:ext cx="4860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808038" indent="-350838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9C1915"/>
              </a:buClr>
              <a:buSzPct val="150000"/>
            </a:pPr>
            <a:r>
              <a:rPr lang="pt-BR" altLang="pt-BR" sz="8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Banco Central do Brasil, IBGE, FGV e Santander </a:t>
            </a:r>
            <a:r>
              <a:rPr lang="pt-BR" altLang="pt-BR" sz="800" dirty="0" err="1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Asset</a:t>
            </a:r>
            <a:r>
              <a:rPr lang="pt-BR" altLang="pt-BR" sz="8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8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-  Agosto/19.</a:t>
            </a:r>
            <a:endParaRPr lang="pt-BR" altLang="pt-BR" sz="800" dirty="0">
              <a:solidFill>
                <a:srgbClr val="242F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018" y="1739504"/>
            <a:ext cx="3580751" cy="2312834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4052338"/>
            <a:ext cx="3562094" cy="2279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179" y="2810651"/>
            <a:ext cx="2409915" cy="32029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65" y="2810651"/>
            <a:ext cx="2247544" cy="320299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3" name="Picture 1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380" y="2810651"/>
            <a:ext cx="2392819" cy="32029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7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355568"/>
            <a:ext cx="8186763" cy="1381792"/>
          </a:xfrm>
        </p:spPr>
        <p:txBody>
          <a:bodyPr>
            <a:normAutofit/>
          </a:bodyPr>
          <a:lstStyle/>
          <a:p>
            <a:r>
              <a:rPr lang="pt-BR" sz="4600" dirty="0" smtClean="0"/>
              <a:t>Mercado de Fundos Imobiliários</a:t>
            </a:r>
            <a:endParaRPr lang="pt-BR" sz="46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extBox 46"/>
          <p:cNvSpPr txBox="1">
            <a:spLocks noChangeArrowheads="1"/>
          </p:cNvSpPr>
          <p:nvPr/>
        </p:nvSpPr>
        <p:spPr bwMode="auto">
          <a:xfrm>
            <a:off x="769680" y="5984669"/>
            <a:ext cx="25827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800" b="0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rPr>
              <a:t>Fonte: Boletim do Mercado Imobiliário </a:t>
            </a:r>
            <a:r>
              <a:rPr kumimoji="0" lang="pt-BR" alt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rPr>
              <a:t>B3 – Julho 19</a:t>
            </a:r>
            <a:endParaRPr kumimoji="0" lang="pt-BR" altLang="pt-BR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ntander text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518444" y="1710335"/>
            <a:ext cx="9318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s-ES" sz="16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</a:rPr>
              <a:t>Crescimento </a:t>
            </a:r>
            <a:r>
              <a:rPr kumimoji="0" lang="pt-BR" alt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</a:rPr>
              <a:t>mercado </a:t>
            </a:r>
            <a:r>
              <a:rPr kumimoji="0" lang="pt-BR" altLang="es-ES" sz="16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</a:rPr>
              <a:t>brasileiro de Fundos Imobiliários  </a:t>
            </a:r>
            <a:endParaRPr kumimoji="0" lang="pt-BR" altLang="pt-BR" sz="1600" b="0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ntander text"/>
            </a:endParaRPr>
          </a:p>
        </p:txBody>
      </p:sp>
      <p:sp>
        <p:nvSpPr>
          <p:cNvPr id="9" name="Divisa 30">
            <a:extLst>
              <a:ext uri="{FF2B5EF4-FFF2-40B4-BE49-F238E27FC236}"/>
            </a:extLst>
          </p:cNvPr>
          <p:cNvSpPr/>
          <p:nvPr/>
        </p:nvSpPr>
        <p:spPr>
          <a:xfrm rot="5400000">
            <a:off x="5953126" y="835279"/>
            <a:ext cx="449262" cy="3262313"/>
          </a:xfrm>
          <a:prstGeom prst="chevron">
            <a:avLst>
              <a:gd name="adj" fmla="val 97273"/>
            </a:avLst>
          </a:prstGeom>
          <a:solidFill>
            <a:srgbClr val="242F3A"/>
          </a:solidFill>
          <a:ln w="12700" cap="flat" cmpd="sng" algn="ctr">
            <a:solidFill>
              <a:srgbClr val="242F3A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srgbClr val="242F3A"/>
              </a:solidFill>
              <a:effectLst/>
              <a:uLnTx/>
              <a:uFillTx/>
              <a:latin typeface="Santander text"/>
              <a:ea typeface="+mn-ea"/>
              <a:cs typeface="+mn-cs"/>
            </a:endParaRPr>
          </a:p>
        </p:txBody>
      </p:sp>
      <p:grpSp>
        <p:nvGrpSpPr>
          <p:cNvPr id="10" name="Grupo 3"/>
          <p:cNvGrpSpPr>
            <a:grpSpLocks/>
          </p:cNvGrpSpPr>
          <p:nvPr/>
        </p:nvGrpSpPr>
        <p:grpSpPr bwMode="auto">
          <a:xfrm>
            <a:off x="4987925" y="3003476"/>
            <a:ext cx="2714376" cy="1635023"/>
            <a:chOff x="6167611" y="-324060"/>
            <a:chExt cx="2316583" cy="1536895"/>
          </a:xfrm>
        </p:grpSpPr>
        <p:grpSp>
          <p:nvGrpSpPr>
            <p:cNvPr id="11" name="Grupo 25600"/>
            <p:cNvGrpSpPr>
              <a:grpSpLocks/>
            </p:cNvGrpSpPr>
            <p:nvPr/>
          </p:nvGrpSpPr>
          <p:grpSpPr bwMode="auto">
            <a:xfrm>
              <a:off x="6177138" y="-324060"/>
              <a:ext cx="2300705" cy="1536895"/>
              <a:chOff x="8686739" y="591127"/>
              <a:chExt cx="2299760" cy="1536101"/>
            </a:xfrm>
          </p:grpSpPr>
          <p:grpSp>
            <p:nvGrpSpPr>
              <p:cNvPr id="17" name="Grupo 28"/>
              <p:cNvGrpSpPr>
                <a:grpSpLocks/>
              </p:cNvGrpSpPr>
              <p:nvPr/>
            </p:nvGrpSpPr>
            <p:grpSpPr bwMode="auto">
              <a:xfrm>
                <a:off x="8686739" y="591127"/>
                <a:ext cx="2299760" cy="1536101"/>
                <a:chOff x="9014070" y="5066582"/>
                <a:chExt cx="2299760" cy="1536101"/>
              </a:xfrm>
            </p:grpSpPr>
            <p:sp>
              <p:nvSpPr>
                <p:cNvPr id="19" name="CaixaDeTexto 2"/>
                <p:cNvSpPr txBox="1">
                  <a:spLocks noChangeArrowheads="1"/>
                </p:cNvSpPr>
                <p:nvPr/>
              </p:nvSpPr>
              <p:spPr bwMode="auto">
                <a:xfrm>
                  <a:off x="9093562" y="5470870"/>
                  <a:ext cx="1035487" cy="4626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Santander text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Santander text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Santander text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Santander text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Santander text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9pPr>
                </a:lstStyle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altLang="pt-BR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242F3A"/>
                      </a:solidFill>
                      <a:effectLst/>
                      <a:uLnTx/>
                      <a:uFillTx/>
                      <a:latin typeface="Santander text"/>
                    </a:rPr>
                    <a:t>106,2</a:t>
                  </a:r>
                  <a:endParaRPr kumimoji="0" lang="pt-BR" altLang="pt-BR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42F3A"/>
                    </a:solidFill>
                    <a:effectLst/>
                    <a:uLnTx/>
                    <a:uFillTx/>
                    <a:latin typeface="Santander text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altLang="pt-BR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242F3A"/>
                      </a:solidFill>
                      <a:effectLst/>
                      <a:uLnTx/>
                      <a:uFillTx/>
                      <a:latin typeface="Santander text"/>
                    </a:rPr>
                    <a:t>R$ BILHÕES (PL)</a:t>
                  </a:r>
                  <a:endParaRPr kumimoji="0" lang="pt-BR" altLang="pt-BR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242F3A"/>
                    </a:solidFill>
                    <a:effectLst/>
                    <a:uLnTx/>
                    <a:uFillTx/>
                    <a:latin typeface="Santander text"/>
                  </a:endParaRPr>
                </a:p>
              </p:txBody>
            </p:sp>
            <p:sp>
              <p:nvSpPr>
                <p:cNvPr id="20" name="CaixaDeTexto 15"/>
                <p:cNvSpPr txBox="1">
                  <a:spLocks noChangeArrowheads="1"/>
                </p:cNvSpPr>
                <p:nvPr/>
              </p:nvSpPr>
              <p:spPr bwMode="auto">
                <a:xfrm>
                  <a:off x="10456414" y="5468868"/>
                  <a:ext cx="619760" cy="4626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Santander text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Santander text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Santander text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Santander text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Santander text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altLang="pt-BR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242F3A"/>
                      </a:solidFill>
                      <a:effectLst/>
                      <a:uLnTx/>
                      <a:uFillTx/>
                      <a:latin typeface="Santander text"/>
                    </a:rPr>
                    <a:t>442 </a:t>
                  </a:r>
                  <a:endParaRPr kumimoji="0" lang="pt-BR" altLang="pt-BR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42F3A"/>
                    </a:solidFill>
                    <a:effectLst/>
                    <a:uLnTx/>
                    <a:uFillTx/>
                    <a:latin typeface="Santander text"/>
                  </a:endParaRPr>
                </a:p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altLang="pt-BR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242F3A"/>
                      </a:solidFill>
                      <a:effectLst/>
                      <a:uLnTx/>
                      <a:uFillTx/>
                      <a:latin typeface="Santander text"/>
                    </a:rPr>
                    <a:t>FUNDOS</a:t>
                  </a:r>
                </a:p>
              </p:txBody>
            </p:sp>
            <p:sp>
              <p:nvSpPr>
                <p:cNvPr id="21" name="Retângulo 4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9014070" y="5066582"/>
                  <a:ext cx="2299760" cy="1536101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990000"/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antander text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CaixaDeTexto 26"/>
                <p:cNvSpPr txBox="1">
                  <a:spLocks noChangeArrowheads="1"/>
                </p:cNvSpPr>
                <p:nvPr/>
              </p:nvSpPr>
              <p:spPr bwMode="auto">
                <a:xfrm>
                  <a:off x="9014692" y="5066582"/>
                  <a:ext cx="2299117" cy="2457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Santander text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Santander text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Santander text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Santander text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Santander text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Santander text"/>
                    </a:defRPr>
                  </a:lvl9pPr>
                </a:lstStyle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altLang="pt-BR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990000"/>
                      </a:solidFill>
                      <a:effectLst/>
                      <a:uLnTx/>
                      <a:uFillTx/>
                      <a:latin typeface="Santander text"/>
                    </a:rPr>
                    <a:t>PRINCIPAIS </a:t>
                  </a:r>
                  <a:r>
                    <a:rPr kumimoji="0" lang="pt-BR" altLang="pt-BR" sz="11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990000"/>
                      </a:solidFill>
                      <a:effectLst/>
                      <a:uLnTx/>
                      <a:uFillTx/>
                      <a:latin typeface="Santander text"/>
                    </a:rPr>
                    <a:t>NÚMEROS – </a:t>
                  </a:r>
                  <a:r>
                    <a:rPr kumimoji="0" lang="pt-BR" altLang="pt-BR" sz="11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rgbClr val="990000"/>
                      </a:solidFill>
                      <a:effectLst/>
                      <a:uLnTx/>
                      <a:uFillTx/>
                      <a:latin typeface="Santander text"/>
                    </a:rPr>
                    <a:t>Jul</a:t>
                  </a:r>
                  <a:r>
                    <a:rPr kumimoji="0" lang="pt-BR" altLang="pt-BR" sz="11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990000"/>
                      </a:solidFill>
                      <a:effectLst/>
                      <a:uLnTx/>
                      <a:uFillTx/>
                      <a:latin typeface="Santander text"/>
                    </a:rPr>
                    <a:t>/19</a:t>
                  </a:r>
                  <a:endParaRPr kumimoji="0" lang="pt-BR" altLang="pt-BR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990000"/>
                    </a:solidFill>
                    <a:effectLst/>
                    <a:uLnTx/>
                    <a:uFillTx/>
                    <a:latin typeface="Santander text"/>
                  </a:endParaRPr>
                </a:p>
              </p:txBody>
            </p:sp>
          </p:grpSp>
          <p:cxnSp>
            <p:nvCxnSpPr>
              <p:cNvPr id="18" name="Conector reto 37">
                <a:extLst>
                  <a:ext uri="{FF2B5EF4-FFF2-40B4-BE49-F238E27FC236}"/>
                </a:extLst>
              </p:cNvPr>
              <p:cNvCxnSpPr/>
              <p:nvPr/>
            </p:nvCxnSpPr>
            <p:spPr>
              <a:xfrm>
                <a:off x="8686739" y="829405"/>
                <a:ext cx="2296586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990000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12" name="Retângulo 1"/>
            <p:cNvSpPr>
              <a:spLocks noChangeArrowheads="1"/>
            </p:cNvSpPr>
            <p:nvPr/>
          </p:nvSpPr>
          <p:spPr bwMode="auto">
            <a:xfrm>
              <a:off x="6177758" y="-87703"/>
              <a:ext cx="230643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1100" b="0" i="0" u="none" strike="noStrike" kern="0" cap="none" spc="0" normalizeH="0" baseline="0" noProof="0">
                  <a:ln>
                    <a:noFill/>
                  </a:ln>
                  <a:solidFill>
                    <a:srgbClr val="575756"/>
                  </a:solidFill>
                  <a:effectLst/>
                  <a:uLnTx/>
                  <a:uFillTx/>
                  <a:latin typeface="Santander text"/>
                </a:rPr>
                <a:t>Total de FII’s registrados na CVM</a:t>
              </a:r>
            </a:p>
          </p:txBody>
        </p:sp>
        <p:sp>
          <p:nvSpPr>
            <p:cNvPr id="13" name="Retângulo 48"/>
            <p:cNvSpPr>
              <a:spLocks noChangeArrowheads="1"/>
            </p:cNvSpPr>
            <p:nvPr/>
          </p:nvSpPr>
          <p:spPr bwMode="auto">
            <a:xfrm>
              <a:off x="6167611" y="546144"/>
              <a:ext cx="2306436" cy="24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575756"/>
                  </a:solidFill>
                  <a:effectLst/>
                  <a:uLnTx/>
                  <a:uFillTx/>
                  <a:latin typeface="Santander text"/>
                </a:rPr>
                <a:t>Patrimônio Líquido - </a:t>
              </a:r>
              <a:r>
                <a:rPr kumimoji="0" lang="pt-BR" altLang="pt-BR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575756"/>
                  </a:solidFill>
                  <a:effectLst/>
                  <a:uLnTx/>
                  <a:uFillTx/>
                  <a:latin typeface="Santander text"/>
                </a:rPr>
                <a:t>FII’s</a:t>
              </a:r>
              <a:r>
                <a:rPr kumimoji="0" lang="pt-BR" altLang="pt-B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575756"/>
                  </a:solidFill>
                  <a:effectLst/>
                  <a:uLnTx/>
                  <a:uFillTx/>
                  <a:latin typeface="Santander text"/>
                </a:rPr>
                <a:t> </a:t>
              </a:r>
              <a:r>
                <a:rPr kumimoji="0" lang="pt-BR" altLang="pt-BR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575756"/>
                  </a:solidFill>
                  <a:effectLst/>
                  <a:uLnTx/>
                  <a:uFillTx/>
                  <a:latin typeface="Santander text"/>
                </a:rPr>
                <a:t>listados na B3</a:t>
              </a:r>
            </a:p>
          </p:txBody>
        </p:sp>
        <p:sp>
          <p:nvSpPr>
            <p:cNvPr id="14" name="CaixaDeTexto 2"/>
            <p:cNvSpPr txBox="1">
              <a:spLocks noChangeArrowheads="1"/>
            </p:cNvSpPr>
            <p:nvPr/>
          </p:nvSpPr>
          <p:spPr bwMode="auto">
            <a:xfrm>
              <a:off x="6220252" y="714479"/>
              <a:ext cx="1399823" cy="462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62,4</a:t>
              </a:r>
              <a:endParaRPr kumimoji="0" lang="pt-BR" alt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R$ BILHÕES (PL</a:t>
              </a:r>
              <a:r>
                <a:rPr kumimoji="0" lang="pt-BR" altLang="pt-B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) (</a:t>
              </a:r>
              <a:r>
                <a:rPr kumimoji="0" lang="pt-BR" altLang="pt-BR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jul</a:t>
              </a:r>
              <a:r>
                <a:rPr kumimoji="0" lang="pt-BR" altLang="pt-B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/19)</a:t>
              </a:r>
              <a:endParaRPr kumimoji="0" lang="pt-BR" altLang="pt-BR" sz="1000" b="1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15" name="CaixaDeTexto 15"/>
            <p:cNvSpPr txBox="1">
              <a:spLocks noChangeArrowheads="1"/>
            </p:cNvSpPr>
            <p:nvPr/>
          </p:nvSpPr>
          <p:spPr bwMode="auto">
            <a:xfrm>
              <a:off x="7639991" y="719545"/>
              <a:ext cx="620015" cy="462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186 </a:t>
              </a:r>
              <a:endParaRPr kumimoji="0" lang="pt-BR" alt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FUNDOS</a:t>
              </a:r>
            </a:p>
          </p:txBody>
        </p:sp>
        <p:cxnSp>
          <p:nvCxnSpPr>
            <p:cNvPr id="16" name="Conector reto 51">
              <a:extLst>
                <a:ext uri="{FF2B5EF4-FFF2-40B4-BE49-F238E27FC236}"/>
              </a:extLst>
            </p:cNvPr>
            <p:cNvCxnSpPr/>
            <p:nvPr/>
          </p:nvCxnSpPr>
          <p:spPr bwMode="auto">
            <a:xfrm>
              <a:off x="6177138" y="537364"/>
              <a:ext cx="2295941" cy="0"/>
            </a:xfrm>
            <a:prstGeom prst="line">
              <a:avLst/>
            </a:prstGeom>
            <a:noFill/>
            <a:ln w="6350" cap="flat" cmpd="sng" algn="ctr">
              <a:solidFill>
                <a:srgbClr val="990000"/>
              </a:solidFill>
              <a:prstDash val="solid"/>
              <a:miter lim="800000"/>
            </a:ln>
            <a:effectLst/>
          </p:spPr>
        </p:cxn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3" y="2434754"/>
            <a:ext cx="4208668" cy="3475236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7649923" y="2434754"/>
            <a:ext cx="4359469" cy="3715597"/>
            <a:chOff x="7913504" y="2211835"/>
            <a:chExt cx="3918315" cy="3287714"/>
          </a:xfrm>
        </p:grpSpPr>
        <p:graphicFrame>
          <p:nvGraphicFramePr>
            <p:cNvPr id="25" name="Gráfico 54">
              <a:extLst>
                <a:ext uri="{FF2B5EF4-FFF2-40B4-BE49-F238E27FC236}"/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7913504" y="2948814"/>
            <a:ext cx="3918315" cy="23103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6" name="TextBox 20">
              <a:extLst>
                <a:ext uri="{FF2B5EF4-FFF2-40B4-BE49-F238E27FC236}"/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26941" y="3179072"/>
              <a:ext cx="767245" cy="216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  <a:cs typeface="Arial" panose="020B0604020202020204" pitchFamily="34" charset="0"/>
                </a:rPr>
                <a:t>CAGR: +83,2%</a:t>
              </a:r>
              <a:endParaRPr kumimoji="0" lang="pt-BR" altLang="pt-BR" sz="1050" b="1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  <a:cs typeface="Arial" panose="020B0604020202020204" pitchFamily="34" charset="0"/>
              </a:endParaRPr>
            </a:p>
          </p:txBody>
        </p:sp>
        <p:sp>
          <p:nvSpPr>
            <p:cNvPr id="27" name="TextBox 22"/>
            <p:cNvSpPr txBox="1">
              <a:spLocks noChangeArrowheads="1"/>
            </p:cNvSpPr>
            <p:nvPr/>
          </p:nvSpPr>
          <p:spPr bwMode="auto">
            <a:xfrm>
              <a:off x="10238366" y="2529279"/>
              <a:ext cx="1121452" cy="216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  <a:cs typeface="Arial" panose="020B0604020202020204" pitchFamily="34" charset="0"/>
                </a:rPr>
                <a:t>CAGR: +4,8%</a:t>
              </a:r>
            </a:p>
          </p:txBody>
        </p:sp>
        <p:sp>
          <p:nvSpPr>
            <p:cNvPr id="28" name="TextBox 46"/>
            <p:cNvSpPr txBox="1">
              <a:spLocks noChangeArrowheads="1"/>
            </p:cNvSpPr>
            <p:nvPr/>
          </p:nvSpPr>
          <p:spPr bwMode="auto">
            <a:xfrm>
              <a:off x="8055517" y="5296861"/>
              <a:ext cx="1237887" cy="202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Fonte: Anbima dezembro 2018</a:t>
              </a:r>
            </a:p>
          </p:txBody>
        </p:sp>
        <p:sp>
          <p:nvSpPr>
            <p:cNvPr id="29" name="Retângulo 1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>
              <a:off x="8184209" y="2211835"/>
              <a:ext cx="3484468" cy="259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Santander text"/>
                  <a:cs typeface="Arial" panose="020B0604020202020204" pitchFamily="34" charset="0"/>
                </a:rPr>
                <a:t>Patrimônio Liquido dos Fundos Imobiliários </a:t>
              </a:r>
              <a:r>
                <a:rPr kumimoji="0" lang="pt-BR" altLang="pt-B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Santander text"/>
                  <a:cs typeface="Arial" panose="020B0604020202020204" pitchFamily="34" charset="0"/>
                </a:rPr>
                <a:t>(R$ bi)</a:t>
              </a:r>
            </a:p>
          </p:txBody>
        </p:sp>
        <p:cxnSp>
          <p:nvCxnSpPr>
            <p:cNvPr id="30" name="Conector angulado 55">
              <a:extLst>
                <a:ext uri="{FF2B5EF4-FFF2-40B4-BE49-F238E27FC236}"/>
              </a:extLst>
            </p:cNvPr>
            <p:cNvCxnSpPr/>
            <p:nvPr/>
          </p:nvCxnSpPr>
          <p:spPr>
            <a:xfrm rot="5400000" flipH="1" flipV="1">
              <a:off x="8922327" y="3648313"/>
              <a:ext cx="776473" cy="750086"/>
            </a:xfrm>
            <a:prstGeom prst="bentConnector3">
              <a:avLst>
                <a:gd name="adj1" fmla="val 135294"/>
              </a:avLst>
            </a:prstGeom>
            <a:noFill/>
            <a:ln w="6350" cap="flat" cmpd="sng" algn="ctr">
              <a:solidFill>
                <a:srgbClr val="99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1" name="Conector reto 27">
              <a:extLst>
                <a:ext uri="{FF2B5EF4-FFF2-40B4-BE49-F238E27FC236}"/>
              </a:extLst>
            </p:cNvPr>
            <p:cNvCxnSpPr/>
            <p:nvPr/>
          </p:nvCxnSpPr>
          <p:spPr>
            <a:xfrm flipV="1">
              <a:off x="10052070" y="2718554"/>
              <a:ext cx="0" cy="540997"/>
            </a:xfrm>
            <a:prstGeom prst="line">
              <a:avLst/>
            </a:prstGeom>
            <a:noFill/>
            <a:ln w="6350" cap="flat" cmpd="sng" algn="ctr">
              <a:solidFill>
                <a:srgbClr val="990000"/>
              </a:solidFill>
              <a:prstDash val="solid"/>
              <a:miter lim="800000"/>
            </a:ln>
            <a:effectLst/>
          </p:spPr>
        </p:cxnSp>
        <p:cxnSp>
          <p:nvCxnSpPr>
            <p:cNvPr id="32" name="Conector reto 58">
              <a:extLst>
                <a:ext uri="{FF2B5EF4-FFF2-40B4-BE49-F238E27FC236}"/>
              </a:extLst>
            </p:cNvPr>
            <p:cNvCxnSpPr/>
            <p:nvPr/>
          </p:nvCxnSpPr>
          <p:spPr>
            <a:xfrm flipV="1">
              <a:off x="10052070" y="2718554"/>
              <a:ext cx="1516280" cy="9734"/>
            </a:xfrm>
            <a:prstGeom prst="line">
              <a:avLst/>
            </a:prstGeom>
            <a:noFill/>
            <a:ln w="6350" cap="flat" cmpd="sng" algn="ctr">
              <a:solidFill>
                <a:srgbClr val="990000"/>
              </a:solidFill>
              <a:prstDash val="solid"/>
              <a:miter lim="800000"/>
            </a:ln>
            <a:effectLst/>
          </p:spPr>
        </p:cxnSp>
        <p:cxnSp>
          <p:nvCxnSpPr>
            <p:cNvPr id="33" name="Conector de seta reta 63">
              <a:extLst>
                <a:ext uri="{FF2B5EF4-FFF2-40B4-BE49-F238E27FC236}"/>
              </a:extLst>
            </p:cNvPr>
            <p:cNvCxnSpPr/>
            <p:nvPr/>
          </p:nvCxnSpPr>
          <p:spPr>
            <a:xfrm>
              <a:off x="11553914" y="2723349"/>
              <a:ext cx="7219" cy="235199"/>
            </a:xfrm>
            <a:prstGeom prst="straightConnector1">
              <a:avLst/>
            </a:prstGeom>
            <a:noFill/>
            <a:ln w="6350" cap="flat" cmpd="sng" algn="ctr">
              <a:solidFill>
                <a:srgbClr val="990000"/>
              </a:solidFill>
              <a:prstDash val="solid"/>
              <a:miter lim="800000"/>
              <a:tailEnd type="triangle"/>
            </a:ln>
            <a:effectLst/>
          </p:spPr>
        </p:cxn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43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4629593" y="2013551"/>
            <a:ext cx="4024596" cy="4062777"/>
            <a:chOff x="4469768" y="2094505"/>
            <a:chExt cx="3896092" cy="3882967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69768" y="2094505"/>
              <a:ext cx="3896092" cy="342798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7694" y="5745890"/>
              <a:ext cx="2338413" cy="231582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94210" y="5560686"/>
              <a:ext cx="2329795" cy="236835"/>
            </a:xfrm>
            <a:prstGeom prst="rect">
              <a:avLst/>
            </a:prstGeom>
          </p:spPr>
        </p:pic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 txBox="1">
            <a:spLocks/>
          </p:cNvSpPr>
          <p:nvPr/>
        </p:nvSpPr>
        <p:spPr>
          <a:xfrm>
            <a:off x="1097279" y="355568"/>
            <a:ext cx="8186763" cy="1381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dirty="0" smtClean="0"/>
              <a:t>Mercado de Fundos Imobiliários</a:t>
            </a:r>
            <a:endParaRPr lang="pt-BR" sz="4600" dirty="0"/>
          </a:p>
        </p:txBody>
      </p:sp>
      <p:sp>
        <p:nvSpPr>
          <p:cNvPr id="8" name="TextBox 46">
            <a:extLst>
              <a:ext uri="{FF2B5EF4-FFF2-40B4-BE49-F238E27FC236}"/>
            </a:extLst>
          </p:cNvPr>
          <p:cNvSpPr txBox="1"/>
          <p:nvPr/>
        </p:nvSpPr>
        <p:spPr>
          <a:xfrm>
            <a:off x="8592542" y="5801156"/>
            <a:ext cx="2864887" cy="22993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894" dirty="0">
                <a:solidFill>
                  <a:srgbClr val="242F3A"/>
                </a:solidFill>
                <a:latin typeface="Santander text"/>
              </a:rPr>
              <a:t>Fonte: Boletim do Mercado Imobiliário </a:t>
            </a:r>
            <a:r>
              <a:rPr lang="pt-BR" sz="894" dirty="0" smtClean="0">
                <a:solidFill>
                  <a:srgbClr val="242F3A"/>
                </a:solidFill>
                <a:latin typeface="Santander text"/>
              </a:rPr>
              <a:t>B3 – Julho 19</a:t>
            </a:r>
            <a:endParaRPr lang="pt-BR" sz="894" dirty="0">
              <a:solidFill>
                <a:prstClr val="black"/>
              </a:solidFill>
              <a:latin typeface="Santander text"/>
            </a:endParaRPr>
          </a:p>
        </p:txBody>
      </p:sp>
      <p:sp>
        <p:nvSpPr>
          <p:cNvPr id="9" name="TextBox 46">
            <a:extLst>
              <a:ext uri="{FF2B5EF4-FFF2-40B4-BE49-F238E27FC236}"/>
            </a:extLst>
          </p:cNvPr>
          <p:cNvSpPr txBox="1"/>
          <p:nvPr/>
        </p:nvSpPr>
        <p:spPr>
          <a:xfrm>
            <a:off x="1139136" y="5773076"/>
            <a:ext cx="2864887" cy="22993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894" dirty="0">
                <a:solidFill>
                  <a:srgbClr val="242F3A"/>
                </a:solidFill>
                <a:latin typeface="Santander text"/>
              </a:rPr>
              <a:t>Fonte: Boletim do Mercado Imobiliário </a:t>
            </a:r>
            <a:r>
              <a:rPr lang="pt-BR" sz="894" dirty="0" smtClean="0">
                <a:solidFill>
                  <a:srgbClr val="242F3A"/>
                </a:solidFill>
                <a:latin typeface="Santander text"/>
              </a:rPr>
              <a:t>B3 – Julho 19</a:t>
            </a:r>
            <a:endParaRPr lang="pt-BR" sz="894" dirty="0">
              <a:solidFill>
                <a:prstClr val="black"/>
              </a:solidFill>
              <a:latin typeface="Santander text"/>
            </a:endParaRPr>
          </a:p>
        </p:txBody>
      </p:sp>
      <p:sp>
        <p:nvSpPr>
          <p:cNvPr id="10" name="TextBox 46">
            <a:extLst>
              <a:ext uri="{FF2B5EF4-FFF2-40B4-BE49-F238E27FC236}"/>
            </a:extLst>
          </p:cNvPr>
          <p:cNvSpPr txBox="1"/>
          <p:nvPr/>
        </p:nvSpPr>
        <p:spPr>
          <a:xfrm>
            <a:off x="5173858" y="6031344"/>
            <a:ext cx="2864887" cy="22993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894" dirty="0">
                <a:solidFill>
                  <a:srgbClr val="242F3A"/>
                </a:solidFill>
                <a:latin typeface="Santander text"/>
              </a:rPr>
              <a:t>Fonte: Boletim do Mercado Imobiliário </a:t>
            </a:r>
            <a:r>
              <a:rPr lang="pt-BR" sz="894" dirty="0" smtClean="0">
                <a:solidFill>
                  <a:srgbClr val="242F3A"/>
                </a:solidFill>
                <a:latin typeface="Santander text"/>
              </a:rPr>
              <a:t>B3 – Julho 19</a:t>
            </a:r>
            <a:endParaRPr lang="pt-BR" sz="894" dirty="0">
              <a:solidFill>
                <a:prstClr val="black"/>
              </a:solidFill>
              <a:latin typeface="Santander text"/>
            </a:endParaRPr>
          </a:p>
        </p:txBody>
      </p:sp>
      <p:sp>
        <p:nvSpPr>
          <p:cNvPr id="11" name="Retângulo 1"/>
          <p:cNvSpPr>
            <a:spLocks noChangeArrowheads="1"/>
          </p:cNvSpPr>
          <p:nvPr/>
        </p:nvSpPr>
        <p:spPr bwMode="auto">
          <a:xfrm>
            <a:off x="4758139" y="1702413"/>
            <a:ext cx="33613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s-E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</a:rPr>
              <a:t>Perfil dos investidores </a:t>
            </a:r>
            <a:endParaRPr kumimoji="0" lang="pt-BR" altLang="pt-BR" sz="2000" b="0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ntander text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8951753" y="2366821"/>
            <a:ext cx="2036445" cy="3169862"/>
            <a:chOff x="8663424" y="2267965"/>
            <a:chExt cx="2036445" cy="3169862"/>
          </a:xfrm>
        </p:grpSpPr>
        <p:pic>
          <p:nvPicPr>
            <p:cNvPr id="13" name="Picture 12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8663424" y="2267965"/>
              <a:ext cx="2036445" cy="30099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663424" y="2809394"/>
              <a:ext cx="1802354" cy="2628433"/>
            </a:xfrm>
            <a:prstGeom prst="rect">
              <a:avLst/>
            </a:prstGeom>
          </p:spPr>
        </p:pic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5640" y="2366821"/>
            <a:ext cx="3795171" cy="324561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99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 txBox="1">
            <a:spLocks/>
          </p:cNvSpPr>
          <p:nvPr/>
        </p:nvSpPr>
        <p:spPr>
          <a:xfrm>
            <a:off x="1097279" y="355568"/>
            <a:ext cx="8186763" cy="1381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dirty="0" smtClean="0"/>
              <a:t>Mercado de Fundos Imobiliários</a:t>
            </a:r>
            <a:endParaRPr lang="pt-BR" sz="4600" dirty="0"/>
          </a:p>
        </p:txBody>
      </p:sp>
      <p:sp>
        <p:nvSpPr>
          <p:cNvPr id="8" name="Título 2"/>
          <p:cNvSpPr txBox="1">
            <a:spLocks/>
          </p:cNvSpPr>
          <p:nvPr/>
        </p:nvSpPr>
        <p:spPr bwMode="auto">
          <a:xfrm>
            <a:off x="669685" y="1979495"/>
            <a:ext cx="1842856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es-ES" sz="2000" dirty="0">
                <a:solidFill>
                  <a:srgbClr val="242F3A"/>
                </a:solidFill>
                <a:latin typeface="Santander Headline"/>
              </a:rPr>
              <a:t>O que </a:t>
            </a:r>
            <a:r>
              <a:rPr lang="pt-BR" altLang="es-ES" sz="2000" dirty="0" smtClean="0">
                <a:solidFill>
                  <a:srgbClr val="242F3A"/>
                </a:solidFill>
                <a:latin typeface="Santander Headline"/>
              </a:rPr>
              <a:t>são?</a:t>
            </a:r>
            <a:endParaRPr lang="pt-BR" altLang="es-ES" sz="2000" dirty="0">
              <a:solidFill>
                <a:srgbClr val="242F3A"/>
              </a:solidFill>
              <a:latin typeface="Santander Headline"/>
            </a:endParaRPr>
          </a:p>
        </p:txBody>
      </p:sp>
      <p:sp>
        <p:nvSpPr>
          <p:cNvPr id="9" name="Título 2"/>
          <p:cNvSpPr txBox="1">
            <a:spLocks/>
          </p:cNvSpPr>
          <p:nvPr/>
        </p:nvSpPr>
        <p:spPr bwMode="auto">
          <a:xfrm>
            <a:off x="399336" y="4217514"/>
            <a:ext cx="1043017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"/>
            </a:defPPr>
            <a:lvl1pPr algn="just">
              <a:defRPr sz="1100"/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es-ES" sz="1800" dirty="0" smtClean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pt-BR" altLang="es-ES" sz="18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$ 1 Tri – capitalização de mercado ( 2019)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es-ES" sz="18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milhões de americanos participam deste mercado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es-ES" sz="18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92% destes investidores investem em </a:t>
            </a:r>
            <a:r>
              <a:rPr lang="pt-BR" altLang="es-ES" sz="1800" dirty="0" err="1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REITs</a:t>
            </a:r>
            <a:r>
              <a:rPr lang="pt-BR" altLang="es-ES" sz="18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através de investidores institucionais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pt-BR" altLang="es-ES" sz="1800" dirty="0">
              <a:solidFill>
                <a:srgbClr val="242F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es-ES" sz="1800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diferenças operacionais para os fundos imobiliários:</a:t>
            </a:r>
          </a:p>
          <a:p>
            <a:pPr marL="1028700" lvl="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es-ES" dirty="0" err="1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REITs</a:t>
            </a:r>
            <a:r>
              <a:rPr lang="pt-BR" altLang="es-ES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 estrutura própria de gestão ( G&amp;A )</a:t>
            </a:r>
          </a:p>
          <a:p>
            <a:pPr marL="1028700" lvl="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es-ES" dirty="0" err="1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REITs</a:t>
            </a:r>
            <a:r>
              <a:rPr lang="pt-BR" altLang="es-ES" dirty="0">
                <a:solidFill>
                  <a:srgbClr val="242F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são alavancados ( 31% de alavancagem, em média) 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349506" y="3848811"/>
            <a:ext cx="667702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es-ES" sz="2000" b="1" u="sng" dirty="0" smtClean="0">
                <a:solidFill>
                  <a:srgbClr val="242F3A"/>
                </a:solidFill>
                <a:latin typeface="Santander Headline"/>
              </a:rPr>
              <a:t> Mercado de </a:t>
            </a:r>
            <a:r>
              <a:rPr lang="pt-BR" altLang="es-ES" sz="2000" b="1" u="sng" dirty="0" err="1" smtClean="0">
                <a:solidFill>
                  <a:srgbClr val="242F3A"/>
                </a:solidFill>
                <a:latin typeface="Santander Headline"/>
              </a:rPr>
              <a:t>REITs</a:t>
            </a:r>
            <a:r>
              <a:rPr lang="pt-BR" altLang="es-ES" sz="2000" b="1" u="sng" dirty="0" smtClean="0">
                <a:solidFill>
                  <a:srgbClr val="242F3A"/>
                </a:solidFill>
                <a:latin typeface="Santander Headline"/>
              </a:rPr>
              <a:t> ( EUA )</a:t>
            </a:r>
            <a:endParaRPr lang="pt-BR" altLang="es-ES" sz="2000" b="1" u="sng" dirty="0">
              <a:solidFill>
                <a:srgbClr val="242F3A"/>
              </a:solidFill>
              <a:latin typeface="Santander Headline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416689" y="1924854"/>
            <a:ext cx="6935045" cy="2176700"/>
            <a:chOff x="4071938" y="2354263"/>
            <a:chExt cx="6935045" cy="2176700"/>
          </a:xfrm>
        </p:grpSpPr>
        <p:grpSp>
          <p:nvGrpSpPr>
            <p:cNvPr id="12" name="Group 850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9240402" y="3365927"/>
              <a:ext cx="699760" cy="719424"/>
              <a:chOff x="2254250" y="5654675"/>
              <a:chExt cx="1022350" cy="1139826"/>
            </a:xfrm>
            <a:solidFill>
              <a:srgbClr val="990000"/>
            </a:solidFill>
          </p:grpSpPr>
          <p:sp>
            <p:nvSpPr>
              <p:cNvPr id="66" name="Rectangle 34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5913438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67" name="Rectangle 35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5913438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68" name="Rectangle 36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048375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69" name="Rectangle 37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048375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0" name="Rectangle 38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6013" y="6315075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1" name="Rectangle 39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6013" y="6723063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2" name="Rectangle 40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6013" y="6586538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3" name="Rectangle 41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6013" y="6451600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4" name="Rectangle 42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400" y="6723063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5" name="Rectangle 43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400" y="6586538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6" name="Rectangle 44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400" y="6451600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7" name="Rectangle 45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726238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8" name="Rectangle 46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726238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79" name="Rectangle 47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591300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0" name="Rectangle 48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591300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1" name="Rectangle 49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456363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2" name="Rectangle 50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456363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3" name="Rectangle 51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319838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4" name="Rectangle 52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319838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5" name="Rectangle 53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184900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6" name="Rectangle 54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184900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7" name="Freeform 6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2254250" y="6188075"/>
                <a:ext cx="200025" cy="606425"/>
              </a:xfrm>
              <a:custGeom>
                <a:avLst/>
                <a:gdLst>
                  <a:gd name="T0" fmla="*/ 0 w 47"/>
                  <a:gd name="T1" fmla="*/ 20 h 143"/>
                  <a:gd name="T2" fmla="*/ 0 w 47"/>
                  <a:gd name="T3" fmla="*/ 143 h 143"/>
                  <a:gd name="T4" fmla="*/ 14 w 47"/>
                  <a:gd name="T5" fmla="*/ 143 h 143"/>
                  <a:gd name="T6" fmla="*/ 14 w 47"/>
                  <a:gd name="T7" fmla="*/ 20 h 143"/>
                  <a:gd name="T8" fmla="*/ 20 w 47"/>
                  <a:gd name="T9" fmla="*/ 14 h 143"/>
                  <a:gd name="T10" fmla="*/ 47 w 47"/>
                  <a:gd name="T11" fmla="*/ 14 h 143"/>
                  <a:gd name="T12" fmla="*/ 47 w 47"/>
                  <a:gd name="T13" fmla="*/ 0 h 143"/>
                  <a:gd name="T14" fmla="*/ 20 w 47"/>
                  <a:gd name="T15" fmla="*/ 0 h 143"/>
                  <a:gd name="T16" fmla="*/ 0 w 47"/>
                  <a:gd name="T17" fmla="*/ 2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143">
                    <a:moveTo>
                      <a:pt x="0" y="20"/>
                    </a:moveTo>
                    <a:cubicBezTo>
                      <a:pt x="0" y="143"/>
                      <a:pt x="0" y="143"/>
                      <a:pt x="0" y="143"/>
                    </a:cubicBezTo>
                    <a:cubicBezTo>
                      <a:pt x="14" y="143"/>
                      <a:pt x="14" y="143"/>
                      <a:pt x="14" y="143"/>
                    </a:cubicBezTo>
                    <a:cubicBezTo>
                      <a:pt x="14" y="20"/>
                      <a:pt x="14" y="20"/>
                      <a:pt x="14" y="20"/>
                    </a:cubicBezTo>
                    <a:cubicBezTo>
                      <a:pt x="14" y="16"/>
                      <a:pt x="16" y="14"/>
                      <a:pt x="20" y="14"/>
                    </a:cubicBezTo>
                    <a:cubicBezTo>
                      <a:pt x="47" y="14"/>
                      <a:pt x="47" y="14"/>
                      <a:pt x="47" y="14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9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8" name="Freeform 6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073400" y="6324600"/>
                <a:ext cx="203200" cy="469900"/>
              </a:xfrm>
              <a:custGeom>
                <a:avLst/>
                <a:gdLst>
                  <a:gd name="T0" fmla="*/ 28 w 48"/>
                  <a:gd name="T1" fmla="*/ 0 h 111"/>
                  <a:gd name="T2" fmla="*/ 0 w 48"/>
                  <a:gd name="T3" fmla="*/ 0 h 111"/>
                  <a:gd name="T4" fmla="*/ 0 w 48"/>
                  <a:gd name="T5" fmla="*/ 14 h 111"/>
                  <a:gd name="T6" fmla="*/ 28 w 48"/>
                  <a:gd name="T7" fmla="*/ 14 h 111"/>
                  <a:gd name="T8" fmla="*/ 34 w 48"/>
                  <a:gd name="T9" fmla="*/ 20 h 111"/>
                  <a:gd name="T10" fmla="*/ 34 w 48"/>
                  <a:gd name="T11" fmla="*/ 111 h 111"/>
                  <a:gd name="T12" fmla="*/ 48 w 48"/>
                  <a:gd name="T13" fmla="*/ 111 h 111"/>
                  <a:gd name="T14" fmla="*/ 48 w 48"/>
                  <a:gd name="T15" fmla="*/ 20 h 111"/>
                  <a:gd name="T16" fmla="*/ 28 w 48"/>
                  <a:gd name="T1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111">
                    <a:moveTo>
                      <a:pt x="28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31" y="14"/>
                      <a:pt x="34" y="17"/>
                      <a:pt x="34" y="20"/>
                    </a:cubicBezTo>
                    <a:cubicBezTo>
                      <a:pt x="34" y="111"/>
                      <a:pt x="34" y="111"/>
                      <a:pt x="34" y="111"/>
                    </a:cubicBezTo>
                    <a:cubicBezTo>
                      <a:pt x="48" y="111"/>
                      <a:pt x="48" y="111"/>
                      <a:pt x="48" y="111"/>
                    </a:cubicBezTo>
                    <a:cubicBezTo>
                      <a:pt x="48" y="20"/>
                      <a:pt x="48" y="20"/>
                      <a:pt x="48" y="20"/>
                    </a:cubicBezTo>
                    <a:cubicBezTo>
                      <a:pt x="48" y="9"/>
                      <a:pt x="39" y="0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89" name="Freeform 6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2522538" y="5654675"/>
                <a:ext cx="482600" cy="1139825"/>
              </a:xfrm>
              <a:custGeom>
                <a:avLst/>
                <a:gdLst>
                  <a:gd name="T0" fmla="*/ 94 w 114"/>
                  <a:gd name="T1" fmla="*/ 31 h 269"/>
                  <a:gd name="T2" fmla="*/ 64 w 114"/>
                  <a:gd name="T3" fmla="*/ 31 h 269"/>
                  <a:gd name="T4" fmla="*/ 64 w 114"/>
                  <a:gd name="T5" fmla="*/ 7 h 269"/>
                  <a:gd name="T6" fmla="*/ 57 w 114"/>
                  <a:gd name="T7" fmla="*/ 0 h 269"/>
                  <a:gd name="T8" fmla="*/ 50 w 114"/>
                  <a:gd name="T9" fmla="*/ 7 h 269"/>
                  <a:gd name="T10" fmla="*/ 50 w 114"/>
                  <a:gd name="T11" fmla="*/ 31 h 269"/>
                  <a:gd name="T12" fmla="*/ 20 w 114"/>
                  <a:gd name="T13" fmla="*/ 31 h 269"/>
                  <a:gd name="T14" fmla="*/ 0 w 114"/>
                  <a:gd name="T15" fmla="*/ 51 h 269"/>
                  <a:gd name="T16" fmla="*/ 0 w 114"/>
                  <a:gd name="T17" fmla="*/ 269 h 269"/>
                  <a:gd name="T18" fmla="*/ 0 w 114"/>
                  <a:gd name="T19" fmla="*/ 269 h 269"/>
                  <a:gd name="T20" fmla="*/ 14 w 114"/>
                  <a:gd name="T21" fmla="*/ 269 h 269"/>
                  <a:gd name="T22" fmla="*/ 14 w 114"/>
                  <a:gd name="T23" fmla="*/ 269 h 269"/>
                  <a:gd name="T24" fmla="*/ 14 w 114"/>
                  <a:gd name="T25" fmla="*/ 51 h 269"/>
                  <a:gd name="T26" fmla="*/ 20 w 114"/>
                  <a:gd name="T27" fmla="*/ 45 h 269"/>
                  <a:gd name="T28" fmla="*/ 94 w 114"/>
                  <a:gd name="T29" fmla="*/ 45 h 269"/>
                  <a:gd name="T30" fmla="*/ 100 w 114"/>
                  <a:gd name="T31" fmla="*/ 51 h 269"/>
                  <a:gd name="T32" fmla="*/ 100 w 114"/>
                  <a:gd name="T33" fmla="*/ 269 h 269"/>
                  <a:gd name="T34" fmla="*/ 100 w 114"/>
                  <a:gd name="T35" fmla="*/ 269 h 269"/>
                  <a:gd name="T36" fmla="*/ 114 w 114"/>
                  <a:gd name="T37" fmla="*/ 269 h 269"/>
                  <a:gd name="T38" fmla="*/ 114 w 114"/>
                  <a:gd name="T39" fmla="*/ 269 h 269"/>
                  <a:gd name="T40" fmla="*/ 114 w 114"/>
                  <a:gd name="T41" fmla="*/ 51 h 269"/>
                  <a:gd name="T42" fmla="*/ 94 w 114"/>
                  <a:gd name="T43" fmla="*/ 31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4" h="269">
                    <a:moveTo>
                      <a:pt x="94" y="31"/>
                    </a:moveTo>
                    <a:cubicBezTo>
                      <a:pt x="64" y="31"/>
                      <a:pt x="64" y="31"/>
                      <a:pt x="64" y="31"/>
                    </a:cubicBezTo>
                    <a:cubicBezTo>
                      <a:pt x="64" y="7"/>
                      <a:pt x="64" y="7"/>
                      <a:pt x="64" y="7"/>
                    </a:cubicBezTo>
                    <a:cubicBezTo>
                      <a:pt x="64" y="3"/>
                      <a:pt x="61" y="0"/>
                      <a:pt x="57" y="0"/>
                    </a:cubicBezTo>
                    <a:cubicBezTo>
                      <a:pt x="53" y="0"/>
                      <a:pt x="50" y="3"/>
                      <a:pt x="50" y="7"/>
                    </a:cubicBezTo>
                    <a:cubicBezTo>
                      <a:pt x="50" y="31"/>
                      <a:pt x="50" y="31"/>
                      <a:pt x="50" y="31"/>
                    </a:cubicBezTo>
                    <a:cubicBezTo>
                      <a:pt x="20" y="31"/>
                      <a:pt x="20" y="31"/>
                      <a:pt x="20" y="31"/>
                    </a:cubicBezTo>
                    <a:cubicBezTo>
                      <a:pt x="9" y="31"/>
                      <a:pt x="0" y="40"/>
                      <a:pt x="0" y="51"/>
                    </a:cubicBezTo>
                    <a:cubicBezTo>
                      <a:pt x="0" y="269"/>
                      <a:pt x="0" y="269"/>
                      <a:pt x="0" y="269"/>
                    </a:cubicBezTo>
                    <a:cubicBezTo>
                      <a:pt x="0" y="269"/>
                      <a:pt x="0" y="269"/>
                      <a:pt x="0" y="269"/>
                    </a:cubicBezTo>
                    <a:cubicBezTo>
                      <a:pt x="14" y="269"/>
                      <a:pt x="14" y="269"/>
                      <a:pt x="14" y="269"/>
                    </a:cubicBezTo>
                    <a:cubicBezTo>
                      <a:pt x="14" y="269"/>
                      <a:pt x="14" y="269"/>
                      <a:pt x="14" y="269"/>
                    </a:cubicBezTo>
                    <a:cubicBezTo>
                      <a:pt x="14" y="51"/>
                      <a:pt x="14" y="51"/>
                      <a:pt x="14" y="51"/>
                    </a:cubicBezTo>
                    <a:cubicBezTo>
                      <a:pt x="14" y="48"/>
                      <a:pt x="16" y="45"/>
                      <a:pt x="20" y="45"/>
                    </a:cubicBezTo>
                    <a:cubicBezTo>
                      <a:pt x="94" y="45"/>
                      <a:pt x="94" y="45"/>
                      <a:pt x="94" y="45"/>
                    </a:cubicBezTo>
                    <a:cubicBezTo>
                      <a:pt x="98" y="45"/>
                      <a:pt x="100" y="48"/>
                      <a:pt x="100" y="51"/>
                    </a:cubicBezTo>
                    <a:cubicBezTo>
                      <a:pt x="100" y="269"/>
                      <a:pt x="100" y="269"/>
                      <a:pt x="100" y="269"/>
                    </a:cubicBezTo>
                    <a:cubicBezTo>
                      <a:pt x="100" y="269"/>
                      <a:pt x="100" y="269"/>
                      <a:pt x="100" y="269"/>
                    </a:cubicBezTo>
                    <a:cubicBezTo>
                      <a:pt x="114" y="269"/>
                      <a:pt x="114" y="269"/>
                      <a:pt x="114" y="269"/>
                    </a:cubicBezTo>
                    <a:cubicBezTo>
                      <a:pt x="114" y="269"/>
                      <a:pt x="114" y="269"/>
                      <a:pt x="114" y="269"/>
                    </a:cubicBezTo>
                    <a:cubicBezTo>
                      <a:pt x="114" y="51"/>
                      <a:pt x="114" y="51"/>
                      <a:pt x="114" y="51"/>
                    </a:cubicBezTo>
                    <a:cubicBezTo>
                      <a:pt x="114" y="40"/>
                      <a:pt x="105" y="31"/>
                      <a:pt x="9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</p:grpSp>
        <p:sp>
          <p:nvSpPr>
            <p:cNvPr id="13" name="CaixaDeTexto 115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6346825" y="2354263"/>
              <a:ext cx="1768475" cy="25876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ts val="163"/>
                </a:spcBef>
                <a:spcAft>
                  <a:spcPts val="163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Santander text"/>
                </a:rPr>
                <a:t>DINÂMICA</a:t>
              </a:r>
              <a:endParaRPr kumimoji="0" lang="pt-BR" sz="1200" b="1" i="1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14" name="Grupo 14"/>
            <p:cNvGrpSpPr>
              <a:grpSpLocks/>
            </p:cNvGrpSpPr>
            <p:nvPr/>
          </p:nvGrpSpPr>
          <p:grpSpPr bwMode="auto">
            <a:xfrm>
              <a:off x="4071938" y="2959100"/>
              <a:ext cx="1392237" cy="1246188"/>
              <a:chOff x="5343302" y="2662020"/>
              <a:chExt cx="1392160" cy="1247039"/>
            </a:xfrm>
          </p:grpSpPr>
          <p:sp>
            <p:nvSpPr>
              <p:cNvPr id="64" name="Retângulo de cantos arredondados 9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5343302" y="2662020"/>
                <a:ext cx="1392160" cy="1247039"/>
              </a:xfrm>
              <a:prstGeom prst="roundRect">
                <a:avLst/>
              </a:prstGeom>
              <a:noFill/>
              <a:ln w="12700" cap="flat" cmpd="sng" algn="ctr">
                <a:solidFill>
                  <a:srgbClr val="990000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ntander text"/>
                  <a:ea typeface="+mn-ea"/>
                  <a:cs typeface="+mn-cs"/>
                </a:endParaRPr>
              </a:p>
            </p:txBody>
          </p:sp>
          <p:sp>
            <p:nvSpPr>
              <p:cNvPr id="65" name="Retângulo 144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5343302" y="2762101"/>
                <a:ext cx="1392160" cy="2780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pt-BR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990000"/>
                    </a:solidFill>
                    <a:effectLst/>
                    <a:uLnTx/>
                    <a:uFillTx/>
                    <a:latin typeface="Santander text"/>
                  </a:rPr>
                  <a:t>Investidores</a:t>
                </a:r>
              </a:p>
            </p:txBody>
          </p:sp>
        </p:grpSp>
        <p:sp>
          <p:nvSpPr>
            <p:cNvPr id="15" name="Retângulo de cantos arredondados 142">
              <a:extLst>
                <a:ext uri="{FF2B5EF4-FFF2-40B4-BE49-F238E27FC236}"/>
              </a:extLst>
            </p:cNvPr>
            <p:cNvSpPr/>
            <p:nvPr/>
          </p:nvSpPr>
          <p:spPr bwMode="auto">
            <a:xfrm>
              <a:off x="6542088" y="2959100"/>
              <a:ext cx="1465262" cy="1246188"/>
            </a:xfrm>
            <a:prstGeom prst="roundRect">
              <a:avLst/>
            </a:prstGeom>
            <a:noFill/>
            <a:ln w="12700" cap="flat" cmpd="sng" algn="ctr">
              <a:solidFill>
                <a:srgbClr val="99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16" name="Retângulo 145">
              <a:extLst>
                <a:ext uri="{FF2B5EF4-FFF2-40B4-BE49-F238E27FC236}"/>
              </a:extLst>
            </p:cNvPr>
            <p:cNvSpPr/>
            <p:nvPr/>
          </p:nvSpPr>
          <p:spPr bwMode="auto">
            <a:xfrm>
              <a:off x="6467475" y="2967038"/>
              <a:ext cx="1600200" cy="27699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FII</a:t>
              </a:r>
              <a:endPara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17" name="Retângulo de cantos arredondados 143">
              <a:extLst>
                <a:ext uri="{FF2B5EF4-FFF2-40B4-BE49-F238E27FC236}"/>
              </a:extLst>
            </p:cNvPr>
            <p:cNvSpPr/>
            <p:nvPr/>
          </p:nvSpPr>
          <p:spPr bwMode="auto">
            <a:xfrm>
              <a:off x="9039225" y="2613025"/>
              <a:ext cx="1967758" cy="1917938"/>
            </a:xfrm>
            <a:prstGeom prst="roundRect">
              <a:avLst/>
            </a:prstGeom>
            <a:noFill/>
            <a:ln w="12700" cap="flat" cmpd="sng" algn="ctr">
              <a:solidFill>
                <a:srgbClr val="99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18" name="Retângulo 146">
              <a:extLst>
                <a:ext uri="{FF2B5EF4-FFF2-40B4-BE49-F238E27FC236}"/>
              </a:extLst>
            </p:cNvPr>
            <p:cNvSpPr/>
            <p:nvPr/>
          </p:nvSpPr>
          <p:spPr bwMode="auto">
            <a:xfrm>
              <a:off x="9239578" y="2652136"/>
              <a:ext cx="157744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Santander text"/>
                </a:rPr>
                <a:t>Ativo Imobiliário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Santander text"/>
                </a:rPr>
                <a:t>(respeitadas as restrições legais) </a:t>
              </a:r>
              <a:endPara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ntander text"/>
              </a:endParaRPr>
            </a:p>
          </p:txBody>
        </p:sp>
        <p:cxnSp>
          <p:nvCxnSpPr>
            <p:cNvPr id="19" name="Conector de seta reta 20">
              <a:extLst>
                <a:ext uri="{FF2B5EF4-FFF2-40B4-BE49-F238E27FC236}"/>
              </a:extLst>
            </p:cNvPr>
            <p:cNvCxnSpPr/>
            <p:nvPr/>
          </p:nvCxnSpPr>
          <p:spPr bwMode="auto">
            <a:xfrm>
              <a:off x="5565775" y="3303588"/>
              <a:ext cx="8509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99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0" name="Conector de seta reta 148">
              <a:extLst>
                <a:ext uri="{FF2B5EF4-FFF2-40B4-BE49-F238E27FC236}"/>
              </a:extLst>
            </p:cNvPr>
            <p:cNvCxnSpPr/>
            <p:nvPr/>
          </p:nvCxnSpPr>
          <p:spPr bwMode="auto">
            <a:xfrm>
              <a:off x="8058150" y="3303588"/>
              <a:ext cx="849313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99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1" name="Conector de seta reta 26">
              <a:extLst>
                <a:ext uri="{FF2B5EF4-FFF2-40B4-BE49-F238E27FC236}"/>
              </a:extLst>
            </p:cNvPr>
            <p:cNvCxnSpPr/>
            <p:nvPr/>
          </p:nvCxnSpPr>
          <p:spPr bwMode="auto">
            <a:xfrm flipH="1">
              <a:off x="5565775" y="3940175"/>
              <a:ext cx="8509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99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2" name="Conector de seta reta 151">
              <a:extLst>
                <a:ext uri="{FF2B5EF4-FFF2-40B4-BE49-F238E27FC236}"/>
              </a:extLst>
            </p:cNvPr>
            <p:cNvCxnSpPr/>
            <p:nvPr/>
          </p:nvCxnSpPr>
          <p:spPr bwMode="auto">
            <a:xfrm flipH="1">
              <a:off x="8059738" y="3940175"/>
              <a:ext cx="8509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99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3" name="Retângulo 152">
              <a:extLst>
                <a:ext uri="{FF2B5EF4-FFF2-40B4-BE49-F238E27FC236}"/>
              </a:extLst>
            </p:cNvPr>
            <p:cNvSpPr/>
            <p:nvPr/>
          </p:nvSpPr>
          <p:spPr bwMode="auto">
            <a:xfrm>
              <a:off x="5291138" y="3035300"/>
              <a:ext cx="1400175" cy="2603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SzTx/>
                <a:buFontTx/>
                <a:buNone/>
                <a:tabLst/>
                <a:defRPr/>
              </a:pPr>
              <a:r>
                <a:rPr kumimoji="0" lang="pt-B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575756"/>
                  </a:solidFill>
                  <a:effectLst/>
                  <a:uLnTx/>
                  <a:uFillTx/>
                  <a:latin typeface="Santander text"/>
                </a:rPr>
                <a:t>Investimentos</a:t>
              </a:r>
            </a:p>
          </p:txBody>
        </p:sp>
        <p:sp>
          <p:nvSpPr>
            <p:cNvPr id="24" name="Retângulo 153">
              <a:extLst>
                <a:ext uri="{FF2B5EF4-FFF2-40B4-BE49-F238E27FC236}"/>
              </a:extLst>
            </p:cNvPr>
            <p:cNvSpPr/>
            <p:nvPr/>
          </p:nvSpPr>
          <p:spPr bwMode="auto">
            <a:xfrm>
              <a:off x="5308600" y="3956050"/>
              <a:ext cx="1398588" cy="2619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SzTx/>
                <a:buFontTx/>
                <a:buNone/>
                <a:tabLst/>
                <a:defRPr/>
              </a:pPr>
              <a:r>
                <a:rPr kumimoji="0" lang="pt-B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575756"/>
                  </a:solidFill>
                  <a:effectLst/>
                  <a:uLnTx/>
                  <a:uFillTx/>
                  <a:latin typeface="Santander text"/>
                </a:rPr>
                <a:t>Rendimentos</a:t>
              </a:r>
            </a:p>
          </p:txBody>
        </p:sp>
        <p:sp>
          <p:nvSpPr>
            <p:cNvPr id="25" name="Retângulo 154">
              <a:extLst>
                <a:ext uri="{FF2B5EF4-FFF2-40B4-BE49-F238E27FC236}"/>
              </a:extLst>
            </p:cNvPr>
            <p:cNvSpPr/>
            <p:nvPr/>
          </p:nvSpPr>
          <p:spPr bwMode="auto">
            <a:xfrm>
              <a:off x="7871909" y="3963091"/>
              <a:ext cx="1351196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SzTx/>
                <a:buFontTx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575756"/>
                  </a:solidFill>
                  <a:effectLst/>
                  <a:uLnTx/>
                  <a:uFillTx/>
                  <a:latin typeface="Santander text"/>
                </a:rPr>
                <a:t>Retorno (Aluguel, Juros,...)</a:t>
              </a:r>
              <a:endParaRPr kumimoji="0" lang="pt-BR" sz="1000" b="0" i="0" u="none" strike="noStrike" kern="0" cap="none" spc="0" normalizeH="0" baseline="0" noProof="0" dirty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26" name="Retângulo 155">
              <a:extLst>
                <a:ext uri="{FF2B5EF4-FFF2-40B4-BE49-F238E27FC236}"/>
              </a:extLst>
            </p:cNvPr>
            <p:cNvSpPr/>
            <p:nvPr/>
          </p:nvSpPr>
          <p:spPr bwMode="auto">
            <a:xfrm>
              <a:off x="7778750" y="3046413"/>
              <a:ext cx="1398588" cy="26193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SzTx/>
                <a:buFontTx/>
                <a:buNone/>
                <a:tabLst/>
                <a:defRPr/>
              </a:pPr>
              <a:r>
                <a:rPr kumimoji="0" lang="pt-B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575756"/>
                  </a:solidFill>
                  <a:effectLst/>
                  <a:uLnTx/>
                  <a:uFillTx/>
                  <a:latin typeface="Santander text"/>
                </a:rPr>
                <a:t>Aquisição</a:t>
              </a:r>
            </a:p>
          </p:txBody>
        </p:sp>
        <p:pic>
          <p:nvPicPr>
            <p:cNvPr id="27" name="Imagen 6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5638" y="3429000"/>
              <a:ext cx="615950" cy="611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8" name="Group 36"/>
            <p:cNvGrpSpPr>
              <a:grpSpLocks noChangeAspect="1"/>
            </p:cNvGrpSpPr>
            <p:nvPr/>
          </p:nvGrpSpPr>
          <p:grpSpPr bwMode="auto">
            <a:xfrm>
              <a:off x="6934200" y="3436938"/>
              <a:ext cx="681038" cy="628650"/>
              <a:chOff x="-143" y="1405"/>
              <a:chExt cx="399" cy="368"/>
            </a:xfrm>
          </p:grpSpPr>
          <p:sp>
            <p:nvSpPr>
              <p:cNvPr id="54" name="AutoShape 35"/>
              <p:cNvSpPr>
                <a:spLocks noChangeAspect="1" noChangeArrowheads="1" noTextEdit="1"/>
              </p:cNvSpPr>
              <p:nvPr/>
            </p:nvSpPr>
            <p:spPr bwMode="auto">
              <a:xfrm>
                <a:off x="-143" y="1405"/>
                <a:ext cx="399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55" name="Freeform 37"/>
              <p:cNvSpPr>
                <a:spLocks/>
              </p:cNvSpPr>
              <p:nvPr/>
            </p:nvSpPr>
            <p:spPr bwMode="auto">
              <a:xfrm>
                <a:off x="-146" y="1759"/>
                <a:ext cx="402" cy="14"/>
              </a:xfrm>
              <a:custGeom>
                <a:avLst/>
                <a:gdLst>
                  <a:gd name="T0" fmla="*/ 2147483646 w 148"/>
                  <a:gd name="T1" fmla="*/ 2147483646 h 5"/>
                  <a:gd name="T2" fmla="*/ 2147483646 w 148"/>
                  <a:gd name="T3" fmla="*/ 2147483646 h 5"/>
                  <a:gd name="T4" fmla="*/ 0 w 148"/>
                  <a:gd name="T5" fmla="*/ 2147483646 h 5"/>
                  <a:gd name="T6" fmla="*/ 2147483646 w 148"/>
                  <a:gd name="T7" fmla="*/ 0 h 5"/>
                  <a:gd name="T8" fmla="*/ 2147483646 w 148"/>
                  <a:gd name="T9" fmla="*/ 0 h 5"/>
                  <a:gd name="T10" fmla="*/ 2147483646 w 148"/>
                  <a:gd name="T11" fmla="*/ 2147483646 h 5"/>
                  <a:gd name="T12" fmla="*/ 2147483646 w 148"/>
                  <a:gd name="T13" fmla="*/ 2147483646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8" h="5">
                    <a:moveTo>
                      <a:pt x="145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2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46" y="0"/>
                      <a:pt x="148" y="1"/>
                      <a:pt x="148" y="2"/>
                    </a:cubicBezTo>
                    <a:cubicBezTo>
                      <a:pt x="148" y="4"/>
                      <a:pt x="146" y="5"/>
                      <a:pt x="145" y="5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56" name="Freeform 38"/>
              <p:cNvSpPr>
                <a:spLocks noEditPoints="1"/>
              </p:cNvSpPr>
              <p:nvPr/>
            </p:nvSpPr>
            <p:spPr bwMode="auto">
              <a:xfrm>
                <a:off x="-72" y="1408"/>
                <a:ext cx="331" cy="332"/>
              </a:xfrm>
              <a:custGeom>
                <a:avLst/>
                <a:gdLst>
                  <a:gd name="T0" fmla="*/ 2147483646 w 122"/>
                  <a:gd name="T1" fmla="*/ 2147483646 h 122"/>
                  <a:gd name="T2" fmla="*/ 2147483646 w 122"/>
                  <a:gd name="T3" fmla="*/ 2147483646 h 122"/>
                  <a:gd name="T4" fmla="*/ 2147483646 w 122"/>
                  <a:gd name="T5" fmla="*/ 2147483646 h 122"/>
                  <a:gd name="T6" fmla="*/ 2147483646 w 122"/>
                  <a:gd name="T7" fmla="*/ 2147483646 h 122"/>
                  <a:gd name="T8" fmla="*/ 2147483646 w 122"/>
                  <a:gd name="T9" fmla="*/ 2147483646 h 122"/>
                  <a:gd name="T10" fmla="*/ 2147483646 w 122"/>
                  <a:gd name="T11" fmla="*/ 0 h 122"/>
                  <a:gd name="T12" fmla="*/ 2147483646 w 122"/>
                  <a:gd name="T13" fmla="*/ 2147483646 h 122"/>
                  <a:gd name="T14" fmla="*/ 0 w 122"/>
                  <a:gd name="T15" fmla="*/ 2147483646 h 122"/>
                  <a:gd name="T16" fmla="*/ 2147483646 w 122"/>
                  <a:gd name="T17" fmla="*/ 2147483646 h 122"/>
                  <a:gd name="T18" fmla="*/ 2147483646 w 122"/>
                  <a:gd name="T19" fmla="*/ 2147483646 h 122"/>
                  <a:gd name="T20" fmla="*/ 2147483646 w 122"/>
                  <a:gd name="T21" fmla="*/ 2147483646 h 122"/>
                  <a:gd name="T22" fmla="*/ 2147483646 w 122"/>
                  <a:gd name="T23" fmla="*/ 2147483646 h 122"/>
                  <a:gd name="T24" fmla="*/ 2147483646 w 122"/>
                  <a:gd name="T25" fmla="*/ 2147483646 h 122"/>
                  <a:gd name="T26" fmla="*/ 2147483646 w 122"/>
                  <a:gd name="T27" fmla="*/ 2147483646 h 122"/>
                  <a:gd name="T28" fmla="*/ 2147483646 w 122"/>
                  <a:gd name="T29" fmla="*/ 2147483646 h 122"/>
                  <a:gd name="T30" fmla="*/ 2147483646 w 122"/>
                  <a:gd name="T31" fmla="*/ 2147483646 h 122"/>
                  <a:gd name="T32" fmla="*/ 2147483646 w 122"/>
                  <a:gd name="T33" fmla="*/ 2147483646 h 122"/>
                  <a:gd name="T34" fmla="*/ 2147483646 w 122"/>
                  <a:gd name="T35" fmla="*/ 2147483646 h 122"/>
                  <a:gd name="T36" fmla="*/ 2147483646 w 122"/>
                  <a:gd name="T37" fmla="*/ 2147483646 h 122"/>
                  <a:gd name="T38" fmla="*/ 2147483646 w 122"/>
                  <a:gd name="T39" fmla="*/ 2147483646 h 122"/>
                  <a:gd name="T40" fmla="*/ 2147483646 w 122"/>
                  <a:gd name="T41" fmla="*/ 2147483646 h 122"/>
                  <a:gd name="T42" fmla="*/ 2147483646 w 122"/>
                  <a:gd name="T43" fmla="*/ 2147483646 h 122"/>
                  <a:gd name="T44" fmla="*/ 2147483646 w 122"/>
                  <a:gd name="T45" fmla="*/ 2147483646 h 122"/>
                  <a:gd name="T46" fmla="*/ 2147483646 w 122"/>
                  <a:gd name="T47" fmla="*/ 2147483646 h 122"/>
                  <a:gd name="T48" fmla="*/ 2147483646 w 122"/>
                  <a:gd name="T49" fmla="*/ 2147483646 h 122"/>
                  <a:gd name="T50" fmla="*/ 2147483646 w 122"/>
                  <a:gd name="T51" fmla="*/ 2147483646 h 122"/>
                  <a:gd name="T52" fmla="*/ 2147483646 w 122"/>
                  <a:gd name="T53" fmla="*/ 2147483646 h 122"/>
                  <a:gd name="T54" fmla="*/ 2147483646 w 122"/>
                  <a:gd name="T55" fmla="*/ 2147483646 h 122"/>
                  <a:gd name="T56" fmla="*/ 2147483646 w 122"/>
                  <a:gd name="T57" fmla="*/ 2147483646 h 122"/>
                  <a:gd name="T58" fmla="*/ 2147483646 w 122"/>
                  <a:gd name="T59" fmla="*/ 2147483646 h 122"/>
                  <a:gd name="T60" fmla="*/ 2147483646 w 122"/>
                  <a:gd name="T61" fmla="*/ 2147483646 h 122"/>
                  <a:gd name="T62" fmla="*/ 2147483646 w 122"/>
                  <a:gd name="T63" fmla="*/ 2147483646 h 122"/>
                  <a:gd name="T64" fmla="*/ 2147483646 w 122"/>
                  <a:gd name="T65" fmla="*/ 2147483646 h 122"/>
                  <a:gd name="T66" fmla="*/ 2147483646 w 122"/>
                  <a:gd name="T67" fmla="*/ 2147483646 h 122"/>
                  <a:gd name="T68" fmla="*/ 2147483646 w 122"/>
                  <a:gd name="T69" fmla="*/ 2147483646 h 12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22" h="122">
                    <a:moveTo>
                      <a:pt x="116" y="101"/>
                    </a:moveTo>
                    <a:cubicBezTo>
                      <a:pt x="89" y="74"/>
                      <a:pt x="89" y="74"/>
                      <a:pt x="89" y="74"/>
                    </a:cubicBezTo>
                    <a:cubicBezTo>
                      <a:pt x="89" y="74"/>
                      <a:pt x="89" y="74"/>
                      <a:pt x="89" y="74"/>
                    </a:cubicBezTo>
                    <a:cubicBezTo>
                      <a:pt x="94" y="66"/>
                      <a:pt x="97" y="57"/>
                      <a:pt x="97" y="48"/>
                    </a:cubicBezTo>
                    <a:cubicBezTo>
                      <a:pt x="97" y="35"/>
                      <a:pt x="92" y="23"/>
                      <a:pt x="83" y="14"/>
                    </a:cubicBezTo>
                    <a:cubicBezTo>
                      <a:pt x="73" y="5"/>
                      <a:pt x="61" y="0"/>
                      <a:pt x="48" y="0"/>
                    </a:cubicBezTo>
                    <a:cubicBezTo>
                      <a:pt x="35" y="0"/>
                      <a:pt x="23" y="5"/>
                      <a:pt x="14" y="14"/>
                    </a:cubicBezTo>
                    <a:cubicBezTo>
                      <a:pt x="5" y="23"/>
                      <a:pt x="0" y="35"/>
                      <a:pt x="0" y="48"/>
                    </a:cubicBezTo>
                    <a:cubicBezTo>
                      <a:pt x="0" y="61"/>
                      <a:pt x="5" y="73"/>
                      <a:pt x="14" y="82"/>
                    </a:cubicBezTo>
                    <a:cubicBezTo>
                      <a:pt x="23" y="91"/>
                      <a:pt x="35" y="97"/>
                      <a:pt x="48" y="97"/>
                    </a:cubicBezTo>
                    <a:cubicBezTo>
                      <a:pt x="57" y="97"/>
                      <a:pt x="65" y="94"/>
                      <a:pt x="73" y="90"/>
                    </a:cubicBezTo>
                    <a:cubicBezTo>
                      <a:pt x="73" y="89"/>
                      <a:pt x="73" y="89"/>
                      <a:pt x="73" y="89"/>
                    </a:cubicBezTo>
                    <a:cubicBezTo>
                      <a:pt x="101" y="116"/>
                      <a:pt x="101" y="116"/>
                      <a:pt x="101" y="116"/>
                    </a:cubicBezTo>
                    <a:cubicBezTo>
                      <a:pt x="107" y="121"/>
                      <a:pt x="115" y="122"/>
                      <a:pt x="118" y="118"/>
                    </a:cubicBezTo>
                    <a:cubicBezTo>
                      <a:pt x="122" y="114"/>
                      <a:pt x="121" y="106"/>
                      <a:pt x="116" y="101"/>
                    </a:cubicBezTo>
                    <a:close/>
                    <a:moveTo>
                      <a:pt x="49" y="91"/>
                    </a:moveTo>
                    <a:cubicBezTo>
                      <a:pt x="47" y="91"/>
                      <a:pt x="47" y="91"/>
                      <a:pt x="47" y="91"/>
                    </a:cubicBezTo>
                    <a:cubicBezTo>
                      <a:pt x="36" y="91"/>
                      <a:pt x="25" y="86"/>
                      <a:pt x="18" y="78"/>
                    </a:cubicBezTo>
                    <a:cubicBezTo>
                      <a:pt x="10" y="70"/>
                      <a:pt x="5" y="59"/>
                      <a:pt x="5" y="48"/>
                    </a:cubicBezTo>
                    <a:cubicBezTo>
                      <a:pt x="5" y="36"/>
                      <a:pt x="10" y="26"/>
                      <a:pt x="18" y="18"/>
                    </a:cubicBezTo>
                    <a:cubicBezTo>
                      <a:pt x="26" y="10"/>
                      <a:pt x="37" y="5"/>
                      <a:pt x="48" y="5"/>
                    </a:cubicBezTo>
                    <a:cubicBezTo>
                      <a:pt x="60" y="5"/>
                      <a:pt x="70" y="10"/>
                      <a:pt x="79" y="18"/>
                    </a:cubicBezTo>
                    <a:cubicBezTo>
                      <a:pt x="87" y="26"/>
                      <a:pt x="91" y="37"/>
                      <a:pt x="91" y="48"/>
                    </a:cubicBezTo>
                    <a:cubicBezTo>
                      <a:pt x="91" y="60"/>
                      <a:pt x="86" y="70"/>
                      <a:pt x="78" y="79"/>
                    </a:cubicBezTo>
                    <a:cubicBezTo>
                      <a:pt x="71" y="86"/>
                      <a:pt x="60" y="91"/>
                      <a:pt x="49" y="91"/>
                    </a:cubicBezTo>
                    <a:close/>
                    <a:moveTo>
                      <a:pt x="114" y="114"/>
                    </a:moveTo>
                    <a:cubicBezTo>
                      <a:pt x="114" y="115"/>
                      <a:pt x="113" y="115"/>
                      <a:pt x="112" y="115"/>
                    </a:cubicBezTo>
                    <a:cubicBezTo>
                      <a:pt x="109" y="115"/>
                      <a:pt x="107" y="114"/>
                      <a:pt x="104" y="112"/>
                    </a:cubicBezTo>
                    <a:cubicBezTo>
                      <a:pt x="78" y="86"/>
                      <a:pt x="78" y="86"/>
                      <a:pt x="78" y="86"/>
                    </a:cubicBezTo>
                    <a:cubicBezTo>
                      <a:pt x="79" y="85"/>
                      <a:pt x="79" y="85"/>
                      <a:pt x="79" y="85"/>
                    </a:cubicBezTo>
                    <a:cubicBezTo>
                      <a:pt x="80" y="84"/>
                      <a:pt x="81" y="83"/>
                      <a:pt x="82" y="83"/>
                    </a:cubicBezTo>
                    <a:cubicBezTo>
                      <a:pt x="83" y="82"/>
                      <a:pt x="84" y="81"/>
                      <a:pt x="85" y="80"/>
                    </a:cubicBezTo>
                    <a:cubicBezTo>
                      <a:pt x="85" y="79"/>
                      <a:pt x="85" y="79"/>
                      <a:pt x="85" y="79"/>
                    </a:cubicBezTo>
                    <a:cubicBezTo>
                      <a:pt x="112" y="104"/>
                      <a:pt x="112" y="104"/>
                      <a:pt x="112" y="104"/>
                    </a:cubicBezTo>
                    <a:cubicBezTo>
                      <a:pt x="115" y="107"/>
                      <a:pt x="116" y="112"/>
                      <a:pt x="114" y="114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57" name="Freeform 39"/>
              <p:cNvSpPr>
                <a:spLocks/>
              </p:cNvSpPr>
              <p:nvPr/>
            </p:nvSpPr>
            <p:spPr bwMode="auto">
              <a:xfrm>
                <a:off x="158" y="1432"/>
                <a:ext cx="84" cy="229"/>
              </a:xfrm>
              <a:custGeom>
                <a:avLst/>
                <a:gdLst>
                  <a:gd name="T0" fmla="*/ 2147483646 w 31"/>
                  <a:gd name="T1" fmla="*/ 2147483646 h 84"/>
                  <a:gd name="T2" fmla="*/ 2147483646 w 31"/>
                  <a:gd name="T3" fmla="*/ 2147483646 h 84"/>
                  <a:gd name="T4" fmla="*/ 2147483646 w 31"/>
                  <a:gd name="T5" fmla="*/ 2147483646 h 84"/>
                  <a:gd name="T6" fmla="*/ 2147483646 w 31"/>
                  <a:gd name="T7" fmla="*/ 2147483646 h 84"/>
                  <a:gd name="T8" fmla="*/ 2147483646 w 31"/>
                  <a:gd name="T9" fmla="*/ 2147483646 h 84"/>
                  <a:gd name="T10" fmla="*/ 2147483646 w 31"/>
                  <a:gd name="T11" fmla="*/ 2147483646 h 84"/>
                  <a:gd name="T12" fmla="*/ 2147483646 w 31"/>
                  <a:gd name="T13" fmla="*/ 2147483646 h 84"/>
                  <a:gd name="T14" fmla="*/ 2147483646 w 31"/>
                  <a:gd name="T15" fmla="*/ 0 h 84"/>
                  <a:gd name="T16" fmla="*/ 2147483646 w 31"/>
                  <a:gd name="T17" fmla="*/ 0 h 84"/>
                  <a:gd name="T18" fmla="*/ 0 w 31"/>
                  <a:gd name="T19" fmla="*/ 2147483646 h 84"/>
                  <a:gd name="T20" fmla="*/ 2147483646 w 31"/>
                  <a:gd name="T21" fmla="*/ 2147483646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1" h="84">
                    <a:moveTo>
                      <a:pt x="1" y="1"/>
                    </a:moveTo>
                    <a:cubicBezTo>
                      <a:pt x="2" y="3"/>
                      <a:pt x="4" y="4"/>
                      <a:pt x="5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22" y="6"/>
                      <a:pt x="25" y="9"/>
                      <a:pt x="25" y="13"/>
                    </a:cubicBezTo>
                    <a:cubicBezTo>
                      <a:pt x="25" y="79"/>
                      <a:pt x="25" y="79"/>
                      <a:pt x="25" y="79"/>
                    </a:cubicBezTo>
                    <a:cubicBezTo>
                      <a:pt x="31" y="84"/>
                      <a:pt x="31" y="84"/>
                      <a:pt x="31" y="84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1" y="6"/>
                      <a:pt x="25" y="0"/>
                      <a:pt x="18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58" name="Freeform 40"/>
              <p:cNvSpPr>
                <a:spLocks/>
              </p:cNvSpPr>
              <p:nvPr/>
            </p:nvSpPr>
            <p:spPr bwMode="auto">
              <a:xfrm>
                <a:off x="134" y="1462"/>
                <a:ext cx="16" cy="145"/>
              </a:xfrm>
              <a:custGeom>
                <a:avLst/>
                <a:gdLst>
                  <a:gd name="T0" fmla="*/ 2147483646 w 6"/>
                  <a:gd name="T1" fmla="*/ 2147483646 h 53"/>
                  <a:gd name="T2" fmla="*/ 0 w 6"/>
                  <a:gd name="T3" fmla="*/ 0 h 53"/>
                  <a:gd name="T4" fmla="*/ 0 w 6"/>
                  <a:gd name="T5" fmla="*/ 2147483646 h 53"/>
                  <a:gd name="T6" fmla="*/ 2147483646 w 6"/>
                  <a:gd name="T7" fmla="*/ 2147483646 h 53"/>
                  <a:gd name="T8" fmla="*/ 2147483646 w 6"/>
                  <a:gd name="T9" fmla="*/ 2147483646 h 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3">
                    <a:moveTo>
                      <a:pt x="6" y="9"/>
                    </a:moveTo>
                    <a:cubicBezTo>
                      <a:pt x="5" y="6"/>
                      <a:pt x="3" y="3"/>
                      <a:pt x="0" y="0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3" y="50"/>
                      <a:pt x="5" y="47"/>
                      <a:pt x="6" y="44"/>
                    </a:cubicBezTo>
                    <a:lnTo>
                      <a:pt x="6" y="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59" name="Freeform 41"/>
              <p:cNvSpPr>
                <a:spLocks/>
              </p:cNvSpPr>
              <p:nvPr/>
            </p:nvSpPr>
            <p:spPr bwMode="auto">
              <a:xfrm>
                <a:off x="137" y="1678"/>
                <a:ext cx="86" cy="76"/>
              </a:xfrm>
              <a:custGeom>
                <a:avLst/>
                <a:gdLst>
                  <a:gd name="T0" fmla="*/ 2147483646 w 32"/>
                  <a:gd name="T1" fmla="*/ 2147483646 h 28"/>
                  <a:gd name="T2" fmla="*/ 2147483646 w 32"/>
                  <a:gd name="T3" fmla="*/ 2147483646 h 28"/>
                  <a:gd name="T4" fmla="*/ 2147483646 w 32"/>
                  <a:gd name="T5" fmla="*/ 2147483646 h 28"/>
                  <a:gd name="T6" fmla="*/ 2147483646 w 32"/>
                  <a:gd name="T7" fmla="*/ 2147483646 h 28"/>
                  <a:gd name="T8" fmla="*/ 0 w 32"/>
                  <a:gd name="T9" fmla="*/ 0 h 28"/>
                  <a:gd name="T10" fmla="*/ 0 w 32"/>
                  <a:gd name="T11" fmla="*/ 2147483646 h 28"/>
                  <a:gd name="T12" fmla="*/ 2147483646 w 32"/>
                  <a:gd name="T13" fmla="*/ 2147483646 h 28"/>
                  <a:gd name="T14" fmla="*/ 2147483646 w 32"/>
                  <a:gd name="T15" fmla="*/ 2147483646 h 28"/>
                  <a:gd name="T16" fmla="*/ 2147483646 w 32"/>
                  <a:gd name="T17" fmla="*/ 2147483646 h 28"/>
                  <a:gd name="T18" fmla="*/ 2147483646 w 32"/>
                  <a:gd name="T19" fmla="*/ 2147483646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28">
                    <a:moveTo>
                      <a:pt x="23" y="22"/>
                    </a:moveTo>
                    <a:cubicBezTo>
                      <a:pt x="12" y="22"/>
                      <a:pt x="12" y="22"/>
                      <a:pt x="12" y="22"/>
                    </a:cubicBezTo>
                    <a:cubicBezTo>
                      <a:pt x="9" y="22"/>
                      <a:pt x="5" y="19"/>
                      <a:pt x="5" y="15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22"/>
                      <a:pt x="5" y="28"/>
                      <a:pt x="12" y="28"/>
                    </a:cubicBezTo>
                    <a:cubicBezTo>
                      <a:pt x="26" y="28"/>
                      <a:pt x="26" y="28"/>
                      <a:pt x="26" y="28"/>
                    </a:cubicBezTo>
                    <a:cubicBezTo>
                      <a:pt x="28" y="28"/>
                      <a:pt x="30" y="27"/>
                      <a:pt x="32" y="26"/>
                    </a:cubicBezTo>
                    <a:cubicBezTo>
                      <a:pt x="29" y="26"/>
                      <a:pt x="26" y="24"/>
                      <a:pt x="23" y="2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60" name="Freeform 42"/>
              <p:cNvSpPr>
                <a:spLocks/>
              </p:cNvSpPr>
              <p:nvPr/>
            </p:nvSpPr>
            <p:spPr bwMode="auto">
              <a:xfrm>
                <a:off x="6" y="1438"/>
                <a:ext cx="106" cy="30"/>
              </a:xfrm>
              <a:custGeom>
                <a:avLst/>
                <a:gdLst>
                  <a:gd name="T0" fmla="*/ 2147483646 w 39"/>
                  <a:gd name="T1" fmla="*/ 2147483646 h 11"/>
                  <a:gd name="T2" fmla="*/ 2147483646 w 39"/>
                  <a:gd name="T3" fmla="*/ 2147483646 h 11"/>
                  <a:gd name="T4" fmla="*/ 2147483646 w 39"/>
                  <a:gd name="T5" fmla="*/ 2147483646 h 11"/>
                  <a:gd name="T6" fmla="*/ 2147483646 w 39"/>
                  <a:gd name="T7" fmla="*/ 0 h 11"/>
                  <a:gd name="T8" fmla="*/ 2147483646 w 39"/>
                  <a:gd name="T9" fmla="*/ 2147483646 h 11"/>
                  <a:gd name="T10" fmla="*/ 0 w 39"/>
                  <a:gd name="T11" fmla="*/ 2147483646 h 11"/>
                  <a:gd name="T12" fmla="*/ 0 w 39"/>
                  <a:gd name="T13" fmla="*/ 2147483646 h 11"/>
                  <a:gd name="T14" fmla="*/ 2147483646 w 39"/>
                  <a:gd name="T15" fmla="*/ 2147483646 h 11"/>
                  <a:gd name="T16" fmla="*/ 2147483646 w 39"/>
                  <a:gd name="T17" fmla="*/ 2147483646 h 11"/>
                  <a:gd name="T18" fmla="*/ 2147483646 w 39"/>
                  <a:gd name="T19" fmla="*/ 2147483646 h 11"/>
                  <a:gd name="T20" fmla="*/ 2147483646 w 39"/>
                  <a:gd name="T21" fmla="*/ 2147483646 h 11"/>
                  <a:gd name="T22" fmla="*/ 2147483646 w 39"/>
                  <a:gd name="T23" fmla="*/ 2147483646 h 11"/>
                  <a:gd name="T24" fmla="*/ 2147483646 w 39"/>
                  <a:gd name="T25" fmla="*/ 2147483646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9" h="11">
                    <a:moveTo>
                      <a:pt x="39" y="8"/>
                    </a:moveTo>
                    <a:cubicBezTo>
                      <a:pt x="39" y="8"/>
                      <a:pt x="39" y="7"/>
                      <a:pt x="39" y="6"/>
                    </a:cubicBezTo>
                    <a:cubicBezTo>
                      <a:pt x="38" y="5"/>
                      <a:pt x="38" y="5"/>
                      <a:pt x="37" y="4"/>
                    </a:cubicBezTo>
                    <a:cubicBezTo>
                      <a:pt x="31" y="2"/>
                      <a:pt x="25" y="0"/>
                      <a:pt x="20" y="0"/>
                    </a:cubicBezTo>
                    <a:cubicBezTo>
                      <a:pt x="8" y="0"/>
                      <a:pt x="1" y="6"/>
                      <a:pt x="1" y="6"/>
                    </a:cubicBezTo>
                    <a:cubicBezTo>
                      <a:pt x="0" y="7"/>
                      <a:pt x="0" y="7"/>
                      <a:pt x="0" y="8"/>
                    </a:cubicBezTo>
                    <a:cubicBezTo>
                      <a:pt x="0" y="9"/>
                      <a:pt x="0" y="9"/>
                      <a:pt x="0" y="10"/>
                    </a:cubicBezTo>
                    <a:cubicBezTo>
                      <a:pt x="1" y="11"/>
                      <a:pt x="2" y="11"/>
                      <a:pt x="2" y="11"/>
                    </a:cubicBezTo>
                    <a:cubicBezTo>
                      <a:pt x="3" y="11"/>
                      <a:pt x="4" y="11"/>
                      <a:pt x="4" y="10"/>
                    </a:cubicBezTo>
                    <a:cubicBezTo>
                      <a:pt x="5" y="10"/>
                      <a:pt x="17" y="1"/>
                      <a:pt x="35" y="9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6" y="10"/>
                      <a:pt x="36" y="10"/>
                      <a:pt x="37" y="10"/>
                    </a:cubicBezTo>
                    <a:cubicBezTo>
                      <a:pt x="38" y="9"/>
                      <a:pt x="38" y="9"/>
                      <a:pt x="39" y="8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61" name="Freeform 43"/>
              <p:cNvSpPr>
                <a:spLocks/>
              </p:cNvSpPr>
              <p:nvPr/>
            </p:nvSpPr>
            <p:spPr bwMode="auto">
              <a:xfrm>
                <a:off x="1" y="1672"/>
                <a:ext cx="106" cy="82"/>
              </a:xfrm>
              <a:custGeom>
                <a:avLst/>
                <a:gdLst>
                  <a:gd name="T0" fmla="*/ 2147483646 w 39"/>
                  <a:gd name="T1" fmla="*/ 2147483646 h 30"/>
                  <a:gd name="T2" fmla="*/ 2147483646 w 39"/>
                  <a:gd name="T3" fmla="*/ 2147483646 h 30"/>
                  <a:gd name="T4" fmla="*/ 2147483646 w 39"/>
                  <a:gd name="T5" fmla="*/ 2147483646 h 30"/>
                  <a:gd name="T6" fmla="*/ 2147483646 w 39"/>
                  <a:gd name="T7" fmla="*/ 2147483646 h 30"/>
                  <a:gd name="T8" fmla="*/ 2147483646 w 39"/>
                  <a:gd name="T9" fmla="*/ 2147483646 h 30"/>
                  <a:gd name="T10" fmla="*/ 2147483646 w 39"/>
                  <a:gd name="T11" fmla="*/ 2147483646 h 30"/>
                  <a:gd name="T12" fmla="*/ 0 w 39"/>
                  <a:gd name="T13" fmla="*/ 0 h 30"/>
                  <a:gd name="T14" fmla="*/ 0 w 39"/>
                  <a:gd name="T15" fmla="*/ 2147483646 h 30"/>
                  <a:gd name="T16" fmla="*/ 2147483646 w 39"/>
                  <a:gd name="T17" fmla="*/ 2147483646 h 30"/>
                  <a:gd name="T18" fmla="*/ 2147483646 w 39"/>
                  <a:gd name="T19" fmla="*/ 2147483646 h 30"/>
                  <a:gd name="T20" fmla="*/ 2147483646 w 39"/>
                  <a:gd name="T21" fmla="*/ 2147483646 h 30"/>
                  <a:gd name="T22" fmla="*/ 2147483646 w 39"/>
                  <a:gd name="T23" fmla="*/ 2147483646 h 30"/>
                  <a:gd name="T24" fmla="*/ 2147483646 w 39"/>
                  <a:gd name="T25" fmla="*/ 2147483646 h 3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9" h="30">
                    <a:moveTo>
                      <a:pt x="33" y="3"/>
                    </a:moveTo>
                    <a:cubicBezTo>
                      <a:pt x="33" y="17"/>
                      <a:pt x="33" y="17"/>
                      <a:pt x="33" y="17"/>
                    </a:cubicBezTo>
                    <a:cubicBezTo>
                      <a:pt x="33" y="21"/>
                      <a:pt x="30" y="24"/>
                      <a:pt x="26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9" y="24"/>
                      <a:pt x="6" y="21"/>
                      <a:pt x="6" y="17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4" y="2"/>
                      <a:pt x="2" y="1"/>
                      <a:pt x="0" y="0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24"/>
                      <a:pt x="6" y="30"/>
                      <a:pt x="13" y="30"/>
                    </a:cubicBezTo>
                    <a:cubicBezTo>
                      <a:pt x="26" y="30"/>
                      <a:pt x="26" y="30"/>
                      <a:pt x="26" y="30"/>
                    </a:cubicBezTo>
                    <a:cubicBezTo>
                      <a:pt x="33" y="30"/>
                      <a:pt x="39" y="24"/>
                      <a:pt x="39" y="17"/>
                    </a:cubicBezTo>
                    <a:cubicBezTo>
                      <a:pt x="39" y="2"/>
                      <a:pt x="39" y="2"/>
                      <a:pt x="39" y="2"/>
                    </a:cubicBezTo>
                    <a:cubicBezTo>
                      <a:pt x="37" y="2"/>
                      <a:pt x="35" y="3"/>
                      <a:pt x="33" y="3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62" name="Freeform 44"/>
              <p:cNvSpPr>
                <a:spLocks/>
              </p:cNvSpPr>
              <p:nvPr/>
            </p:nvSpPr>
            <p:spPr bwMode="auto">
              <a:xfrm>
                <a:off x="-7" y="1479"/>
                <a:ext cx="119" cy="158"/>
              </a:xfrm>
              <a:custGeom>
                <a:avLst/>
                <a:gdLst>
                  <a:gd name="T0" fmla="*/ 2147483646 w 44"/>
                  <a:gd name="T1" fmla="*/ 2147483646 h 58"/>
                  <a:gd name="T2" fmla="*/ 2147483646 w 44"/>
                  <a:gd name="T3" fmla="*/ 2147483646 h 58"/>
                  <a:gd name="T4" fmla="*/ 2147483646 w 44"/>
                  <a:gd name="T5" fmla="*/ 0 h 58"/>
                  <a:gd name="T6" fmla="*/ 2147483646 w 44"/>
                  <a:gd name="T7" fmla="*/ 0 h 58"/>
                  <a:gd name="T8" fmla="*/ 0 w 44"/>
                  <a:gd name="T9" fmla="*/ 2147483646 h 58"/>
                  <a:gd name="T10" fmla="*/ 0 w 44"/>
                  <a:gd name="T11" fmla="*/ 2147483646 h 58"/>
                  <a:gd name="T12" fmla="*/ 2147483646 w 44"/>
                  <a:gd name="T13" fmla="*/ 2147483646 h 58"/>
                  <a:gd name="T14" fmla="*/ 2147483646 w 44"/>
                  <a:gd name="T15" fmla="*/ 2147483646 h 58"/>
                  <a:gd name="T16" fmla="*/ 2147483646 w 44"/>
                  <a:gd name="T17" fmla="*/ 2147483646 h 58"/>
                  <a:gd name="T18" fmla="*/ 2147483646 w 44"/>
                  <a:gd name="T19" fmla="*/ 2147483646 h 58"/>
                  <a:gd name="T20" fmla="*/ 2147483646 w 44"/>
                  <a:gd name="T21" fmla="*/ 2147483646 h 58"/>
                  <a:gd name="T22" fmla="*/ 2147483646 w 44"/>
                  <a:gd name="T23" fmla="*/ 2147483646 h 58"/>
                  <a:gd name="T24" fmla="*/ 2147483646 w 44"/>
                  <a:gd name="T25" fmla="*/ 2147483646 h 5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4" h="58">
                    <a:moveTo>
                      <a:pt x="44" y="55"/>
                    </a:move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6"/>
                      <a:pt x="38" y="0"/>
                      <a:pt x="30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6"/>
                      <a:pt x="0" y="14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2" y="54"/>
                      <a:pt x="4" y="55"/>
                      <a:pt x="6" y="56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6" y="9"/>
                      <a:pt x="10" y="5"/>
                      <a:pt x="15" y="5"/>
                    </a:cubicBezTo>
                    <a:cubicBezTo>
                      <a:pt x="30" y="5"/>
                      <a:pt x="30" y="5"/>
                      <a:pt x="30" y="5"/>
                    </a:cubicBezTo>
                    <a:cubicBezTo>
                      <a:pt x="35" y="5"/>
                      <a:pt x="38" y="9"/>
                      <a:pt x="38" y="14"/>
                    </a:cubicBezTo>
                    <a:cubicBezTo>
                      <a:pt x="38" y="58"/>
                      <a:pt x="38" y="58"/>
                      <a:pt x="38" y="58"/>
                    </a:cubicBezTo>
                    <a:cubicBezTo>
                      <a:pt x="40" y="57"/>
                      <a:pt x="42" y="56"/>
                      <a:pt x="44" y="55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63" name="Freeform 45"/>
              <p:cNvSpPr>
                <a:spLocks/>
              </p:cNvSpPr>
              <p:nvPr/>
            </p:nvSpPr>
            <p:spPr bwMode="auto">
              <a:xfrm>
                <a:off x="-129" y="1579"/>
                <a:ext cx="103" cy="175"/>
              </a:xfrm>
              <a:custGeom>
                <a:avLst/>
                <a:gdLst>
                  <a:gd name="T0" fmla="*/ 2147483646 w 38"/>
                  <a:gd name="T1" fmla="*/ 2147483646 h 64"/>
                  <a:gd name="T2" fmla="*/ 2147483646 w 38"/>
                  <a:gd name="T3" fmla="*/ 2147483646 h 64"/>
                  <a:gd name="T4" fmla="*/ 2147483646 w 38"/>
                  <a:gd name="T5" fmla="*/ 2147483646 h 64"/>
                  <a:gd name="T6" fmla="*/ 2147483646 w 38"/>
                  <a:gd name="T7" fmla="*/ 2147483646 h 64"/>
                  <a:gd name="T8" fmla="*/ 2147483646 w 38"/>
                  <a:gd name="T9" fmla="*/ 2147483646 h 64"/>
                  <a:gd name="T10" fmla="*/ 2147483646 w 38"/>
                  <a:gd name="T11" fmla="*/ 2147483646 h 64"/>
                  <a:gd name="T12" fmla="*/ 2147483646 w 38"/>
                  <a:gd name="T13" fmla="*/ 2147483646 h 64"/>
                  <a:gd name="T14" fmla="*/ 2147483646 w 38"/>
                  <a:gd name="T15" fmla="*/ 2147483646 h 64"/>
                  <a:gd name="T16" fmla="*/ 2147483646 w 38"/>
                  <a:gd name="T17" fmla="*/ 0 h 64"/>
                  <a:gd name="T18" fmla="*/ 2147483646 w 38"/>
                  <a:gd name="T19" fmla="*/ 0 h 64"/>
                  <a:gd name="T20" fmla="*/ 0 w 38"/>
                  <a:gd name="T21" fmla="*/ 2147483646 h 64"/>
                  <a:gd name="T22" fmla="*/ 0 w 38"/>
                  <a:gd name="T23" fmla="*/ 2147483646 h 64"/>
                  <a:gd name="T24" fmla="*/ 2147483646 w 38"/>
                  <a:gd name="T25" fmla="*/ 2147483646 h 64"/>
                  <a:gd name="T26" fmla="*/ 2147483646 w 38"/>
                  <a:gd name="T27" fmla="*/ 2147483646 h 64"/>
                  <a:gd name="T28" fmla="*/ 2147483646 w 38"/>
                  <a:gd name="T29" fmla="*/ 2147483646 h 64"/>
                  <a:gd name="T30" fmla="*/ 2147483646 w 38"/>
                  <a:gd name="T31" fmla="*/ 2147483646 h 64"/>
                  <a:gd name="T32" fmla="*/ 2147483646 w 38"/>
                  <a:gd name="T33" fmla="*/ 2147483646 h 6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8" h="64">
                    <a:moveTo>
                      <a:pt x="33" y="24"/>
                    </a:moveTo>
                    <a:cubicBezTo>
                      <a:pt x="33" y="51"/>
                      <a:pt x="33" y="51"/>
                      <a:pt x="33" y="51"/>
                    </a:cubicBezTo>
                    <a:cubicBezTo>
                      <a:pt x="33" y="55"/>
                      <a:pt x="30" y="58"/>
                      <a:pt x="26" y="58"/>
                    </a:cubicBezTo>
                    <a:cubicBezTo>
                      <a:pt x="12" y="58"/>
                      <a:pt x="12" y="58"/>
                      <a:pt x="12" y="58"/>
                    </a:cubicBezTo>
                    <a:cubicBezTo>
                      <a:pt x="8" y="58"/>
                      <a:pt x="5" y="55"/>
                      <a:pt x="5" y="51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9"/>
                      <a:pt x="8" y="5"/>
                      <a:pt x="12" y="5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19" y="4"/>
                      <a:pt x="18" y="2"/>
                      <a:pt x="18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8"/>
                      <a:pt x="5" y="64"/>
                      <a:pt x="12" y="64"/>
                    </a:cubicBezTo>
                    <a:cubicBezTo>
                      <a:pt x="26" y="64"/>
                      <a:pt x="26" y="64"/>
                      <a:pt x="26" y="64"/>
                    </a:cubicBezTo>
                    <a:cubicBezTo>
                      <a:pt x="33" y="64"/>
                      <a:pt x="38" y="58"/>
                      <a:pt x="38" y="51"/>
                    </a:cubicBezTo>
                    <a:cubicBezTo>
                      <a:pt x="38" y="29"/>
                      <a:pt x="38" y="29"/>
                      <a:pt x="38" y="29"/>
                    </a:cubicBezTo>
                    <a:cubicBezTo>
                      <a:pt x="36" y="27"/>
                      <a:pt x="35" y="26"/>
                      <a:pt x="33" y="24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</p:grpSp>
        <p:grpSp>
          <p:nvGrpSpPr>
            <p:cNvPr id="29" name="Group 850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10115318" y="3702092"/>
              <a:ext cx="699760" cy="719424"/>
              <a:chOff x="2254250" y="5654675"/>
              <a:chExt cx="1022350" cy="1139826"/>
            </a:xfrm>
            <a:solidFill>
              <a:srgbClr val="990000"/>
            </a:solidFill>
          </p:grpSpPr>
          <p:sp>
            <p:nvSpPr>
              <p:cNvPr id="30" name="Rectangle 34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5913438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31" name="Rectangle 35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5913438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32" name="Rectangle 36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048375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33" name="Rectangle 37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048375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34" name="Rectangle 38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6013" y="6315075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35" name="Rectangle 39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6013" y="6723063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36" name="Rectangle 40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6013" y="6586538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37" name="Rectangle 41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6013" y="6451600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38" name="Rectangle 42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400" y="6723063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39" name="Rectangle 43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400" y="6586538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0" name="Rectangle 44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400" y="6451600"/>
                <a:ext cx="68263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1" name="Rectangle 45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726238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2" name="Rectangle 46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726238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3" name="Rectangle 47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591300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4" name="Rectangle 48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591300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5" name="Rectangle 49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456363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6" name="Rectangle 50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456363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7" name="Rectangle 51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319838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8" name="Rectangle 52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319838"/>
                <a:ext cx="66675" cy="682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49" name="Rectangle 53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6184900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50" name="Rectangle 54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000" y="6184900"/>
                <a:ext cx="666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51" name="Freeform 6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2254250" y="6188075"/>
                <a:ext cx="200025" cy="606425"/>
              </a:xfrm>
              <a:custGeom>
                <a:avLst/>
                <a:gdLst>
                  <a:gd name="T0" fmla="*/ 0 w 47"/>
                  <a:gd name="T1" fmla="*/ 20 h 143"/>
                  <a:gd name="T2" fmla="*/ 0 w 47"/>
                  <a:gd name="T3" fmla="*/ 143 h 143"/>
                  <a:gd name="T4" fmla="*/ 14 w 47"/>
                  <a:gd name="T5" fmla="*/ 143 h 143"/>
                  <a:gd name="T6" fmla="*/ 14 w 47"/>
                  <a:gd name="T7" fmla="*/ 20 h 143"/>
                  <a:gd name="T8" fmla="*/ 20 w 47"/>
                  <a:gd name="T9" fmla="*/ 14 h 143"/>
                  <a:gd name="T10" fmla="*/ 47 w 47"/>
                  <a:gd name="T11" fmla="*/ 14 h 143"/>
                  <a:gd name="T12" fmla="*/ 47 w 47"/>
                  <a:gd name="T13" fmla="*/ 0 h 143"/>
                  <a:gd name="T14" fmla="*/ 20 w 47"/>
                  <a:gd name="T15" fmla="*/ 0 h 143"/>
                  <a:gd name="T16" fmla="*/ 0 w 47"/>
                  <a:gd name="T17" fmla="*/ 2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143">
                    <a:moveTo>
                      <a:pt x="0" y="20"/>
                    </a:moveTo>
                    <a:cubicBezTo>
                      <a:pt x="0" y="143"/>
                      <a:pt x="0" y="143"/>
                      <a:pt x="0" y="143"/>
                    </a:cubicBezTo>
                    <a:cubicBezTo>
                      <a:pt x="14" y="143"/>
                      <a:pt x="14" y="143"/>
                      <a:pt x="14" y="143"/>
                    </a:cubicBezTo>
                    <a:cubicBezTo>
                      <a:pt x="14" y="20"/>
                      <a:pt x="14" y="20"/>
                      <a:pt x="14" y="20"/>
                    </a:cubicBezTo>
                    <a:cubicBezTo>
                      <a:pt x="14" y="16"/>
                      <a:pt x="16" y="14"/>
                      <a:pt x="20" y="14"/>
                    </a:cubicBezTo>
                    <a:cubicBezTo>
                      <a:pt x="47" y="14"/>
                      <a:pt x="47" y="14"/>
                      <a:pt x="47" y="14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9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52" name="Freeform 6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073400" y="6324600"/>
                <a:ext cx="203200" cy="469900"/>
              </a:xfrm>
              <a:custGeom>
                <a:avLst/>
                <a:gdLst>
                  <a:gd name="T0" fmla="*/ 28 w 48"/>
                  <a:gd name="T1" fmla="*/ 0 h 111"/>
                  <a:gd name="T2" fmla="*/ 0 w 48"/>
                  <a:gd name="T3" fmla="*/ 0 h 111"/>
                  <a:gd name="T4" fmla="*/ 0 w 48"/>
                  <a:gd name="T5" fmla="*/ 14 h 111"/>
                  <a:gd name="T6" fmla="*/ 28 w 48"/>
                  <a:gd name="T7" fmla="*/ 14 h 111"/>
                  <a:gd name="T8" fmla="*/ 34 w 48"/>
                  <a:gd name="T9" fmla="*/ 20 h 111"/>
                  <a:gd name="T10" fmla="*/ 34 w 48"/>
                  <a:gd name="T11" fmla="*/ 111 h 111"/>
                  <a:gd name="T12" fmla="*/ 48 w 48"/>
                  <a:gd name="T13" fmla="*/ 111 h 111"/>
                  <a:gd name="T14" fmla="*/ 48 w 48"/>
                  <a:gd name="T15" fmla="*/ 20 h 111"/>
                  <a:gd name="T16" fmla="*/ 28 w 48"/>
                  <a:gd name="T1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111">
                    <a:moveTo>
                      <a:pt x="28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31" y="14"/>
                      <a:pt x="34" y="17"/>
                      <a:pt x="34" y="20"/>
                    </a:cubicBezTo>
                    <a:cubicBezTo>
                      <a:pt x="34" y="111"/>
                      <a:pt x="34" y="111"/>
                      <a:pt x="34" y="111"/>
                    </a:cubicBezTo>
                    <a:cubicBezTo>
                      <a:pt x="48" y="111"/>
                      <a:pt x="48" y="111"/>
                      <a:pt x="48" y="111"/>
                    </a:cubicBezTo>
                    <a:cubicBezTo>
                      <a:pt x="48" y="20"/>
                      <a:pt x="48" y="20"/>
                      <a:pt x="48" y="20"/>
                    </a:cubicBezTo>
                    <a:cubicBezTo>
                      <a:pt x="48" y="9"/>
                      <a:pt x="39" y="0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  <p:sp>
            <p:nvSpPr>
              <p:cNvPr id="53" name="Freeform 6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2522538" y="5654675"/>
                <a:ext cx="482600" cy="1139825"/>
              </a:xfrm>
              <a:custGeom>
                <a:avLst/>
                <a:gdLst>
                  <a:gd name="T0" fmla="*/ 94 w 114"/>
                  <a:gd name="T1" fmla="*/ 31 h 269"/>
                  <a:gd name="T2" fmla="*/ 64 w 114"/>
                  <a:gd name="T3" fmla="*/ 31 h 269"/>
                  <a:gd name="T4" fmla="*/ 64 w 114"/>
                  <a:gd name="T5" fmla="*/ 7 h 269"/>
                  <a:gd name="T6" fmla="*/ 57 w 114"/>
                  <a:gd name="T7" fmla="*/ 0 h 269"/>
                  <a:gd name="T8" fmla="*/ 50 w 114"/>
                  <a:gd name="T9" fmla="*/ 7 h 269"/>
                  <a:gd name="T10" fmla="*/ 50 w 114"/>
                  <a:gd name="T11" fmla="*/ 31 h 269"/>
                  <a:gd name="T12" fmla="*/ 20 w 114"/>
                  <a:gd name="T13" fmla="*/ 31 h 269"/>
                  <a:gd name="T14" fmla="*/ 0 w 114"/>
                  <a:gd name="T15" fmla="*/ 51 h 269"/>
                  <a:gd name="T16" fmla="*/ 0 w 114"/>
                  <a:gd name="T17" fmla="*/ 269 h 269"/>
                  <a:gd name="T18" fmla="*/ 0 w 114"/>
                  <a:gd name="T19" fmla="*/ 269 h 269"/>
                  <a:gd name="T20" fmla="*/ 14 w 114"/>
                  <a:gd name="T21" fmla="*/ 269 h 269"/>
                  <a:gd name="T22" fmla="*/ 14 w 114"/>
                  <a:gd name="T23" fmla="*/ 269 h 269"/>
                  <a:gd name="T24" fmla="*/ 14 w 114"/>
                  <a:gd name="T25" fmla="*/ 51 h 269"/>
                  <a:gd name="T26" fmla="*/ 20 w 114"/>
                  <a:gd name="T27" fmla="*/ 45 h 269"/>
                  <a:gd name="T28" fmla="*/ 94 w 114"/>
                  <a:gd name="T29" fmla="*/ 45 h 269"/>
                  <a:gd name="T30" fmla="*/ 100 w 114"/>
                  <a:gd name="T31" fmla="*/ 51 h 269"/>
                  <a:gd name="T32" fmla="*/ 100 w 114"/>
                  <a:gd name="T33" fmla="*/ 269 h 269"/>
                  <a:gd name="T34" fmla="*/ 100 w 114"/>
                  <a:gd name="T35" fmla="*/ 269 h 269"/>
                  <a:gd name="T36" fmla="*/ 114 w 114"/>
                  <a:gd name="T37" fmla="*/ 269 h 269"/>
                  <a:gd name="T38" fmla="*/ 114 w 114"/>
                  <a:gd name="T39" fmla="*/ 269 h 269"/>
                  <a:gd name="T40" fmla="*/ 114 w 114"/>
                  <a:gd name="T41" fmla="*/ 51 h 269"/>
                  <a:gd name="T42" fmla="*/ 94 w 114"/>
                  <a:gd name="T43" fmla="*/ 31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4" h="269">
                    <a:moveTo>
                      <a:pt x="94" y="31"/>
                    </a:moveTo>
                    <a:cubicBezTo>
                      <a:pt x="64" y="31"/>
                      <a:pt x="64" y="31"/>
                      <a:pt x="64" y="31"/>
                    </a:cubicBezTo>
                    <a:cubicBezTo>
                      <a:pt x="64" y="7"/>
                      <a:pt x="64" y="7"/>
                      <a:pt x="64" y="7"/>
                    </a:cubicBezTo>
                    <a:cubicBezTo>
                      <a:pt x="64" y="3"/>
                      <a:pt x="61" y="0"/>
                      <a:pt x="57" y="0"/>
                    </a:cubicBezTo>
                    <a:cubicBezTo>
                      <a:pt x="53" y="0"/>
                      <a:pt x="50" y="3"/>
                      <a:pt x="50" y="7"/>
                    </a:cubicBezTo>
                    <a:cubicBezTo>
                      <a:pt x="50" y="31"/>
                      <a:pt x="50" y="31"/>
                      <a:pt x="50" y="31"/>
                    </a:cubicBezTo>
                    <a:cubicBezTo>
                      <a:pt x="20" y="31"/>
                      <a:pt x="20" y="31"/>
                      <a:pt x="20" y="31"/>
                    </a:cubicBezTo>
                    <a:cubicBezTo>
                      <a:pt x="9" y="31"/>
                      <a:pt x="0" y="40"/>
                      <a:pt x="0" y="51"/>
                    </a:cubicBezTo>
                    <a:cubicBezTo>
                      <a:pt x="0" y="269"/>
                      <a:pt x="0" y="269"/>
                      <a:pt x="0" y="269"/>
                    </a:cubicBezTo>
                    <a:cubicBezTo>
                      <a:pt x="0" y="269"/>
                      <a:pt x="0" y="269"/>
                      <a:pt x="0" y="269"/>
                    </a:cubicBezTo>
                    <a:cubicBezTo>
                      <a:pt x="14" y="269"/>
                      <a:pt x="14" y="269"/>
                      <a:pt x="14" y="269"/>
                    </a:cubicBezTo>
                    <a:cubicBezTo>
                      <a:pt x="14" y="269"/>
                      <a:pt x="14" y="269"/>
                      <a:pt x="14" y="269"/>
                    </a:cubicBezTo>
                    <a:cubicBezTo>
                      <a:pt x="14" y="51"/>
                      <a:pt x="14" y="51"/>
                      <a:pt x="14" y="51"/>
                    </a:cubicBezTo>
                    <a:cubicBezTo>
                      <a:pt x="14" y="48"/>
                      <a:pt x="16" y="45"/>
                      <a:pt x="20" y="45"/>
                    </a:cubicBezTo>
                    <a:cubicBezTo>
                      <a:pt x="94" y="45"/>
                      <a:pt x="94" y="45"/>
                      <a:pt x="94" y="45"/>
                    </a:cubicBezTo>
                    <a:cubicBezTo>
                      <a:pt x="98" y="45"/>
                      <a:pt x="100" y="48"/>
                      <a:pt x="100" y="51"/>
                    </a:cubicBezTo>
                    <a:cubicBezTo>
                      <a:pt x="100" y="269"/>
                      <a:pt x="100" y="269"/>
                      <a:pt x="100" y="269"/>
                    </a:cubicBezTo>
                    <a:cubicBezTo>
                      <a:pt x="100" y="269"/>
                      <a:pt x="100" y="269"/>
                      <a:pt x="100" y="269"/>
                    </a:cubicBezTo>
                    <a:cubicBezTo>
                      <a:pt x="114" y="269"/>
                      <a:pt x="114" y="269"/>
                      <a:pt x="114" y="269"/>
                    </a:cubicBezTo>
                    <a:cubicBezTo>
                      <a:pt x="114" y="269"/>
                      <a:pt x="114" y="269"/>
                      <a:pt x="114" y="269"/>
                    </a:cubicBezTo>
                    <a:cubicBezTo>
                      <a:pt x="114" y="51"/>
                      <a:pt x="114" y="51"/>
                      <a:pt x="114" y="51"/>
                    </a:cubicBezTo>
                    <a:cubicBezTo>
                      <a:pt x="114" y="40"/>
                      <a:pt x="105" y="31"/>
                      <a:pt x="9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endParaRPr>
              </a:p>
            </p:txBody>
          </p:sp>
        </p:grpSp>
      </p:grpSp>
      <p:sp>
        <p:nvSpPr>
          <p:cNvPr id="90" name="CaixaDeTexto 115">
            <a:extLst>
              <a:ext uri="{FF2B5EF4-FFF2-40B4-BE49-F238E27FC236}"/>
            </a:extLst>
          </p:cNvPr>
          <p:cNvSpPr txBox="1"/>
          <p:nvPr/>
        </p:nvSpPr>
        <p:spPr>
          <a:xfrm>
            <a:off x="645873" y="2394153"/>
            <a:ext cx="328504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90000"/>
              </a:lnSpc>
              <a:spcBef>
                <a:spcPts val="163"/>
              </a:spcBef>
              <a:spcAft>
                <a:spcPts val="163"/>
              </a:spcAft>
              <a:defRPr/>
            </a:pPr>
            <a:r>
              <a:rPr lang="pt-BR" sz="1200" dirty="0" smtClean="0">
                <a:solidFill>
                  <a:srgbClr val="242F3A"/>
                </a:solidFill>
                <a:latin typeface="Santander text"/>
              </a:rPr>
              <a:t>Objetivo é montar e gerir  uma carteira diversificada de ativos imobiliários, e distribuir a renda (dividendo) aos cotistas do fundo imobiliário ( mínimo 95% do lucro apurado semestralmente) .</a:t>
            </a:r>
            <a:endParaRPr lang="pt-BR" sz="1200" i="1" dirty="0">
              <a:solidFill>
                <a:prstClr val="white"/>
              </a:solidFill>
              <a:latin typeface="Santander tex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47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 txBox="1">
            <a:spLocks/>
          </p:cNvSpPr>
          <p:nvPr/>
        </p:nvSpPr>
        <p:spPr>
          <a:xfrm>
            <a:off x="1097279" y="355568"/>
            <a:ext cx="8186763" cy="1381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dirty="0" smtClean="0"/>
              <a:t>Mercado de Fundos Imobiliários</a:t>
            </a:r>
            <a:endParaRPr lang="pt-BR" sz="4600" dirty="0"/>
          </a:p>
        </p:txBody>
      </p:sp>
      <p:sp>
        <p:nvSpPr>
          <p:cNvPr id="8" name="Título 2"/>
          <p:cNvSpPr txBox="1">
            <a:spLocks/>
          </p:cNvSpPr>
          <p:nvPr/>
        </p:nvSpPr>
        <p:spPr bwMode="auto">
          <a:xfrm>
            <a:off x="295877" y="1751131"/>
            <a:ext cx="2636794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es-ES" sz="2000" dirty="0" smtClean="0">
                <a:solidFill>
                  <a:srgbClr val="242F3A"/>
                </a:solidFill>
                <a:latin typeface="Santander Headline"/>
              </a:rPr>
              <a:t>Evolução Regulatória</a:t>
            </a:r>
            <a:endParaRPr lang="pt-BR" altLang="es-ES" sz="2000" dirty="0">
              <a:solidFill>
                <a:srgbClr val="242F3A"/>
              </a:solidFill>
              <a:latin typeface="Santander Headline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0612" y="1950233"/>
            <a:ext cx="12228615" cy="4110129"/>
            <a:chOff x="13164" y="1886659"/>
            <a:chExt cx="12228615" cy="4110129"/>
          </a:xfrm>
        </p:grpSpPr>
        <p:sp>
          <p:nvSpPr>
            <p:cNvPr id="10" name="TextBox 46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9891037" y="4975421"/>
              <a:ext cx="2350742" cy="8300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94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* </a:t>
              </a:r>
              <a:r>
                <a:rPr kumimoji="0" lang="pt-BR" sz="894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ntander text"/>
                </a:rPr>
                <a:t>Sujeitas as exigências legais:</a:t>
              </a:r>
            </a:p>
            <a:p>
              <a:pPr marL="557213" marR="0" lvl="1" indent="-185738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pt-BR" sz="6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ntander text"/>
                </a:rPr>
                <a:t>Cotas distribuídas , no mínimo, a 50 cotistas</a:t>
              </a:r>
            </a:p>
            <a:p>
              <a:pPr marL="557213" marR="0" lvl="1" indent="-185738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pt-BR" sz="6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ntander text"/>
                </a:rPr>
                <a:t>Cotas negociadas em bolsa de valores ou balcão</a:t>
              </a:r>
            </a:p>
            <a:p>
              <a:pPr marL="557213" marR="0" lvl="1" indent="-185738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pt-BR" sz="6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ntander text"/>
                </a:rPr>
                <a:t>Cotista detenha menos de 10% da totalidade das cotas do fundo</a:t>
              </a:r>
            </a:p>
          </p:txBody>
        </p:sp>
        <p:sp>
          <p:nvSpPr>
            <p:cNvPr id="11" name="CaixaDeTexto 9"/>
            <p:cNvSpPr txBox="1">
              <a:spLocks noChangeArrowheads="1"/>
            </p:cNvSpPr>
            <p:nvPr/>
          </p:nvSpPr>
          <p:spPr bwMode="auto">
            <a:xfrm>
              <a:off x="19815" y="2804742"/>
              <a:ext cx="8066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Lei nº 8.668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Cria os </a:t>
              </a:r>
              <a:r>
                <a:rPr kumimoji="0" lang="pt-BR" altLang="pt-BR" sz="9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FIIs</a:t>
              </a:r>
              <a:endParaRPr kumimoji="0" lang="pt-BR" altLang="pt-BR" sz="900" b="1" i="0" u="none" strike="noStrike" kern="0" cap="none" spc="0" normalizeH="0" baseline="0" noProof="0" dirty="0">
                <a:ln>
                  <a:noFill/>
                </a:ln>
                <a:solidFill>
                  <a:srgbClr val="043CAC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12" name="CaixaDeTexto 42"/>
            <p:cNvSpPr txBox="1">
              <a:spLocks noChangeArrowheads="1"/>
            </p:cNvSpPr>
            <p:nvPr/>
          </p:nvSpPr>
          <p:spPr bwMode="auto">
            <a:xfrm>
              <a:off x="585755" y="4241054"/>
              <a:ext cx="1015790" cy="1338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Instrução CVM nº 205 e 206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Dispõe sobre a constituição e o funcionamento dos </a:t>
              </a:r>
              <a:r>
                <a:rPr kumimoji="0" lang="pt-BR" altLang="pt-BR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FIIs</a:t>
              </a: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 e sobre as normas contábeis aplicáveis</a:t>
              </a:r>
            </a:p>
          </p:txBody>
        </p:sp>
        <p:sp>
          <p:nvSpPr>
            <p:cNvPr id="13" name="CaixaDeTexto 43"/>
            <p:cNvSpPr txBox="1">
              <a:spLocks noChangeArrowheads="1"/>
            </p:cNvSpPr>
            <p:nvPr/>
          </p:nvSpPr>
          <p:spPr bwMode="auto">
            <a:xfrm>
              <a:off x="1344026" y="2510280"/>
              <a:ext cx="1252611" cy="507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Lei nº 9.779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Trata das regras de tributação dos </a:t>
              </a:r>
              <a:r>
                <a:rPr kumimoji="0" lang="pt-BR" altLang="pt-BR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FIIs</a:t>
              </a:r>
              <a:endParaRPr kumimoji="0" lang="pt-BR" altLang="pt-BR" sz="900" b="0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14" name="CaixaDeTexto 44"/>
            <p:cNvSpPr txBox="1">
              <a:spLocks noChangeArrowheads="1"/>
            </p:cNvSpPr>
            <p:nvPr/>
          </p:nvSpPr>
          <p:spPr bwMode="auto">
            <a:xfrm>
              <a:off x="2501219" y="4361037"/>
              <a:ext cx="1077955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Lei nº 11.033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Isenta de IR para Pessoas Físicas a remuneração de CRI.</a:t>
              </a:r>
            </a:p>
          </p:txBody>
        </p:sp>
        <p:sp>
          <p:nvSpPr>
            <p:cNvPr id="15" name="CaixaDeTexto 45"/>
            <p:cNvSpPr txBox="1">
              <a:spLocks noChangeArrowheads="1"/>
            </p:cNvSpPr>
            <p:nvPr/>
          </p:nvSpPr>
          <p:spPr bwMode="auto">
            <a:xfrm>
              <a:off x="3602261" y="2013016"/>
              <a:ext cx="133402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Lei nº 11.196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Isenta a cobrança de IR na distribuição dos rendimentos dos </a:t>
              </a:r>
              <a:r>
                <a:rPr kumimoji="0" lang="pt-BR" altLang="pt-BR" sz="9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FIIs</a:t>
              </a: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 para Pessoas Físicas</a:t>
              </a: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.</a:t>
              </a:r>
            </a:p>
          </p:txBody>
        </p:sp>
        <p:sp>
          <p:nvSpPr>
            <p:cNvPr id="16" name="CaixaDeTexto 47"/>
            <p:cNvSpPr txBox="1">
              <a:spLocks noChangeArrowheads="1"/>
            </p:cNvSpPr>
            <p:nvPr/>
          </p:nvSpPr>
          <p:spPr bwMode="auto">
            <a:xfrm>
              <a:off x="6324964" y="2055451"/>
              <a:ext cx="1944735" cy="6464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Lei nº 12.024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Isenta de IR retido na fonte os rendimentos dos </a:t>
              </a:r>
              <a:r>
                <a:rPr kumimoji="0" lang="pt-BR" altLang="pt-BR" sz="9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FIIs</a:t>
              </a: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 em CRI, LH, LCI e outras quotas de </a:t>
              </a:r>
              <a:r>
                <a:rPr kumimoji="0" lang="pt-BR" altLang="pt-BR" sz="9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FIIs</a:t>
              </a: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.</a:t>
              </a:r>
            </a:p>
          </p:txBody>
        </p:sp>
        <p:sp>
          <p:nvSpPr>
            <p:cNvPr id="17" name="CaixaDeTexto 46"/>
            <p:cNvSpPr txBox="1">
              <a:spLocks noChangeArrowheads="1"/>
            </p:cNvSpPr>
            <p:nvPr/>
          </p:nvSpPr>
          <p:spPr bwMode="auto">
            <a:xfrm>
              <a:off x="5042263" y="4545637"/>
              <a:ext cx="1408056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Instrução CVM nº 472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Revoga a Instrução CVM nº205. Permite aos </a:t>
              </a:r>
              <a:r>
                <a:rPr kumimoji="0" lang="pt-BR" altLang="pt-BR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FIIs</a:t>
              </a: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 Investimentos em valores mobiliários de base imobiliária.</a:t>
              </a:r>
            </a:p>
          </p:txBody>
        </p:sp>
        <p:sp>
          <p:nvSpPr>
            <p:cNvPr id="18" name="CaixaDeTexto 48"/>
            <p:cNvSpPr txBox="1">
              <a:spLocks noChangeArrowheads="1"/>
            </p:cNvSpPr>
            <p:nvPr/>
          </p:nvSpPr>
          <p:spPr bwMode="auto">
            <a:xfrm>
              <a:off x="8342065" y="4657960"/>
              <a:ext cx="1508036" cy="1338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Ofício Circular CVM nº 5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Orientação sobre a aplicação de alguns dispositivos da Instrução CVM nº 472.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Alteração </a:t>
              </a: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ao Código ANBIMA de Regulação e Melhores Práticas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Aplicação aos </a:t>
              </a:r>
              <a:r>
                <a:rPr kumimoji="0" lang="pt-BR" altLang="pt-BR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FIIs</a:t>
              </a:r>
              <a:endParaRPr kumimoji="0" lang="pt-BR" altLang="pt-BR" sz="900" b="0" i="0" u="none" strike="noStrike" kern="0" cap="none" spc="0" normalizeH="0" baseline="0" noProof="0" dirty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19" name="CaixaDeTexto 61"/>
            <p:cNvSpPr txBox="1">
              <a:spLocks noChangeArrowheads="1"/>
            </p:cNvSpPr>
            <p:nvPr/>
          </p:nvSpPr>
          <p:spPr bwMode="auto">
            <a:xfrm>
              <a:off x="9850101" y="1886659"/>
              <a:ext cx="218034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Santander tex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Santander tex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Santander tex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Santander tex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Santander text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Santander text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Instrução CVM nº 571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Alterou dispositivos da Instrução CVM nº 472, </a:t>
              </a:r>
              <a:r>
                <a:rPr kumimoji="0" lang="pt-BR" alt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43CAC"/>
                  </a:solidFill>
                  <a:effectLst/>
                  <a:uLnTx/>
                  <a:uFillTx/>
                  <a:latin typeface="Santander text"/>
                </a:rPr>
                <a:t>com foco em governança e regime informacional</a:t>
              </a:r>
              <a:r>
                <a:rPr kumimoji="0" lang="pt-BR" altLang="pt-B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242F3A"/>
                  </a:solidFill>
                  <a:effectLst/>
                  <a:uLnTx/>
                  <a:uFillTx/>
                  <a:latin typeface="Santander text"/>
                </a:rPr>
                <a:t>.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13164" y="3271866"/>
              <a:ext cx="720000" cy="720000"/>
            </a:xfrm>
            <a:prstGeom prst="ellipse">
              <a:avLst/>
            </a:prstGeom>
            <a:solidFill>
              <a:srgbClr val="9E3667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627191" y="3181866"/>
              <a:ext cx="900000" cy="900000"/>
            </a:xfrm>
            <a:prstGeom prst="ellipse">
              <a:avLst/>
            </a:prstGeom>
            <a:solidFill>
              <a:srgbClr val="9E3667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1421219" y="3091866"/>
              <a:ext cx="1080000" cy="1080000"/>
            </a:xfrm>
            <a:prstGeom prst="ellipse">
              <a:avLst/>
            </a:prstGeom>
            <a:solidFill>
              <a:srgbClr val="9E3667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395247" y="3001866"/>
              <a:ext cx="1260000" cy="1260000"/>
            </a:xfrm>
            <a:prstGeom prst="ellipse">
              <a:avLst/>
            </a:prstGeom>
            <a:solidFill>
              <a:srgbClr val="990000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549275" y="2911866"/>
              <a:ext cx="1440000" cy="1440000"/>
            </a:xfrm>
            <a:prstGeom prst="ellipse">
              <a:avLst/>
            </a:prstGeom>
            <a:solidFill>
              <a:srgbClr val="990000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4883303" y="2821866"/>
              <a:ext cx="1620000" cy="1620000"/>
            </a:xfrm>
            <a:prstGeom prst="ellipse">
              <a:avLst/>
            </a:prstGeom>
            <a:solidFill>
              <a:srgbClr val="990000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6397331" y="2731866"/>
              <a:ext cx="1800000" cy="1800000"/>
            </a:xfrm>
            <a:prstGeom prst="ellipse">
              <a:avLst/>
            </a:prstGeom>
            <a:solidFill>
              <a:srgbClr val="1BADBC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8091359" y="2641866"/>
              <a:ext cx="1980000" cy="1980000"/>
            </a:xfrm>
            <a:prstGeom prst="ellipse">
              <a:avLst/>
            </a:prstGeom>
            <a:solidFill>
              <a:srgbClr val="1BADBC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9965384" y="2551866"/>
              <a:ext cx="2160000" cy="2160000"/>
            </a:xfrm>
            <a:prstGeom prst="ellipse">
              <a:avLst/>
            </a:prstGeom>
            <a:solidFill>
              <a:srgbClr val="1BADBC"/>
            </a:solidFill>
            <a:ln w="12700" cap="flat" cmpd="sng" algn="ctr">
              <a:solidFill>
                <a:srgbClr val="242F3A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ntander text"/>
                <a:ea typeface="+mn-ea"/>
                <a:cs typeface="+mn-c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618" y="3447200"/>
              <a:ext cx="622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1993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734241" y="3454524"/>
              <a:ext cx="622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2015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770216" y="3454524"/>
              <a:ext cx="622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2013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967698" y="3448786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2009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71508" y="3456808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2008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9189" y="3448786"/>
              <a:ext cx="6270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1994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942758" y="3456808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2005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664679" y="3445529"/>
              <a:ext cx="663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2004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16813" y="3445529"/>
              <a:ext cx="622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Light" panose="020B0502040204020203" pitchFamily="34" charset="0"/>
                  <a:cs typeface="Segoe UI Light" panose="020B0502040204020203" pitchFamily="34" charset="0"/>
                </a:rPr>
                <a:t>1999</a:t>
              </a:r>
            </a:p>
          </p:txBody>
        </p: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67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CB5D06C-4E5A-4148-A9EA-1D1CC0A55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0" y="298010"/>
            <a:ext cx="3390899" cy="138179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130D188-5683-4364-AF15-01A09D50B17D}"/>
              </a:ext>
            </a:extLst>
          </p:cNvPr>
          <p:cNvSpPr txBox="1">
            <a:spLocks/>
          </p:cNvSpPr>
          <p:nvPr/>
        </p:nvSpPr>
        <p:spPr>
          <a:xfrm>
            <a:off x="1097279" y="355568"/>
            <a:ext cx="8186763" cy="1381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600" dirty="0" smtClean="0"/>
              <a:t>Por que investir em FII?</a:t>
            </a:r>
            <a:endParaRPr lang="pt-BR" sz="4600" dirty="0"/>
          </a:p>
        </p:txBody>
      </p:sp>
      <p:sp>
        <p:nvSpPr>
          <p:cNvPr id="38" name="CaixaDeTexto 115"/>
          <p:cNvSpPr txBox="1">
            <a:spLocks noChangeArrowheads="1"/>
          </p:cNvSpPr>
          <p:nvPr/>
        </p:nvSpPr>
        <p:spPr bwMode="auto">
          <a:xfrm>
            <a:off x="2372069" y="5486101"/>
            <a:ext cx="8266311" cy="441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400" b="1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b="1" dirty="0">
                <a:solidFill>
                  <a:srgbClr val="990000"/>
                </a:solidFill>
                <a:latin typeface="Arial" panose="020B0604020202020204" pitchFamily="34" charset="0"/>
              </a:rPr>
              <a:t>Gestão da Santander </a:t>
            </a:r>
            <a:r>
              <a:rPr lang="pt-BR" altLang="pt-BR" sz="1400" b="1" dirty="0" err="1">
                <a:solidFill>
                  <a:srgbClr val="990000"/>
                </a:solidFill>
                <a:latin typeface="Arial" panose="020B0604020202020204" pitchFamily="34" charset="0"/>
              </a:rPr>
              <a:t>Asset</a:t>
            </a:r>
            <a:r>
              <a:rPr lang="pt-BR" altLang="pt-BR" sz="1400" b="1" dirty="0">
                <a:solidFill>
                  <a:srgbClr val="990000"/>
                </a:solidFill>
                <a:latin typeface="Arial" panose="020B0604020202020204" pitchFamily="34" charset="0"/>
              </a:rPr>
              <a:t> Management </a:t>
            </a:r>
            <a:r>
              <a:rPr lang="pt-BR" altLang="pt-BR" sz="1100" dirty="0">
                <a:solidFill>
                  <a:srgbClr val="242F3A"/>
                </a:solidFill>
                <a:latin typeface="Arial" panose="020B0604020202020204" pitchFamily="34" charset="0"/>
              </a:rPr>
              <a:t> com uma equipe especializada em Fundos </a:t>
            </a: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</a:rPr>
              <a:t>Imobiliários, levando governança corporativa e alinhamento de interesse com cotistas;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100" dirty="0">
              <a:solidFill>
                <a:srgbClr val="242F3A"/>
              </a:solidFill>
              <a:latin typeface="Arial" panose="020B0604020202020204" pitchFamily="34" charset="0"/>
            </a:endParaRPr>
          </a:p>
        </p:txBody>
      </p:sp>
      <p:sp>
        <p:nvSpPr>
          <p:cNvPr id="39" name="CaixaDeTexto 115"/>
          <p:cNvSpPr txBox="1">
            <a:spLocks noChangeArrowheads="1"/>
          </p:cNvSpPr>
          <p:nvPr/>
        </p:nvSpPr>
        <p:spPr bwMode="auto">
          <a:xfrm>
            <a:off x="2305029" y="4491489"/>
            <a:ext cx="6996185" cy="50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es-ES"/>
            </a:defPPr>
            <a:lvl1pPr algn="just">
              <a:defRPr sz="1400" b="1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panose="020B0604020202020204" pitchFamily="34" charset="0"/>
              </a:rPr>
              <a:t>Ter também diversificação na carteira de investimentos do fundo </a:t>
            </a:r>
            <a:endParaRPr kumimoji="0" lang="pt-BR" altLang="pt-BR" sz="14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0" name="CaixaDeTexto 115"/>
          <p:cNvSpPr txBox="1">
            <a:spLocks noChangeArrowheads="1"/>
          </p:cNvSpPr>
          <p:nvPr/>
        </p:nvSpPr>
        <p:spPr bwMode="auto">
          <a:xfrm>
            <a:off x="2362596" y="3506419"/>
            <a:ext cx="7006984" cy="457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b="1" dirty="0" smtClean="0">
                <a:solidFill>
                  <a:srgbClr val="990000"/>
                </a:solidFill>
                <a:latin typeface="Arial" panose="020B0604020202020204" pitchFamily="34" charset="0"/>
              </a:rPr>
              <a:t>Distribuição periódica de dividendos</a:t>
            </a:r>
            <a:r>
              <a:rPr lang="pt-BR" altLang="pt-BR" sz="1100" dirty="0" smtClean="0">
                <a:solidFill>
                  <a:srgbClr val="242F3A"/>
                </a:solidFill>
                <a:latin typeface="Arial" panose="020B0604020202020204" pitchFamily="34" charset="0"/>
              </a:rPr>
              <a:t>;</a:t>
            </a:r>
            <a:endParaRPr lang="pt-BR" altLang="pt-BR" sz="1100" dirty="0">
              <a:solidFill>
                <a:srgbClr val="242F3A"/>
              </a:solidFill>
              <a:latin typeface="Arial" panose="020B0604020202020204" pitchFamily="34" charset="0"/>
            </a:endParaRPr>
          </a:p>
        </p:txBody>
      </p:sp>
      <p:sp>
        <p:nvSpPr>
          <p:cNvPr id="41" name="TextBox 48"/>
          <p:cNvSpPr txBox="1">
            <a:spLocks noChangeArrowheads="1"/>
          </p:cNvSpPr>
          <p:nvPr/>
        </p:nvSpPr>
        <p:spPr bwMode="auto">
          <a:xfrm>
            <a:off x="2163635" y="1860005"/>
            <a:ext cx="844508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b="1" dirty="0" smtClean="0">
                <a:solidFill>
                  <a:srgbClr val="990000"/>
                </a:solidFill>
                <a:latin typeface="Arial" panose="020B0604020202020204" pitchFamily="34" charset="0"/>
              </a:rPr>
              <a:t>Veículo que permite exposição de capital </a:t>
            </a:r>
            <a:r>
              <a:rPr lang="pt-BR" altLang="pt-BR" sz="1400" b="1" dirty="0">
                <a:solidFill>
                  <a:srgbClr val="990000"/>
                </a:solidFill>
                <a:latin typeface="Arial" panose="020B0604020202020204" pitchFamily="34" charset="0"/>
              </a:rPr>
              <a:t>estruturada ao mercado imobiliário, diversificando o risco da carteira de investimentos; </a:t>
            </a:r>
          </a:p>
        </p:txBody>
      </p:sp>
      <p:sp>
        <p:nvSpPr>
          <p:cNvPr id="42" name="TextBox 37"/>
          <p:cNvSpPr txBox="1">
            <a:spLocks noChangeArrowheads="1"/>
          </p:cNvSpPr>
          <p:nvPr/>
        </p:nvSpPr>
        <p:spPr bwMode="auto">
          <a:xfrm>
            <a:off x="2181204" y="2621754"/>
            <a:ext cx="7367838" cy="491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antander text"/>
              </a:defRPr>
            </a:lvl1pPr>
            <a:lvl2pPr marL="742950" indent="-285750">
              <a:defRPr>
                <a:solidFill>
                  <a:schemeClr val="tx1"/>
                </a:solidFill>
                <a:latin typeface="Santander text"/>
              </a:defRPr>
            </a:lvl2pPr>
            <a:lvl3pPr marL="1143000" indent="-228600">
              <a:defRPr>
                <a:solidFill>
                  <a:schemeClr val="tx1"/>
                </a:solidFill>
                <a:latin typeface="Santander text"/>
              </a:defRPr>
            </a:lvl3pPr>
            <a:lvl4pPr marL="1600200" indent="-228600">
              <a:defRPr>
                <a:solidFill>
                  <a:schemeClr val="tx1"/>
                </a:solidFill>
                <a:latin typeface="Santander text"/>
              </a:defRPr>
            </a:lvl4pPr>
            <a:lvl5pPr marL="2057400" indent="-228600">
              <a:defRPr>
                <a:solidFill>
                  <a:schemeClr val="tx1"/>
                </a:solidFill>
                <a:latin typeface="Santander tex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ntander text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b="1" dirty="0" smtClean="0">
                <a:solidFill>
                  <a:srgbClr val="990000"/>
                </a:solidFill>
                <a:latin typeface="Arial" panose="020B0604020202020204" pitchFamily="34" charset="0"/>
              </a:rPr>
              <a:t>Crescimento da liquidez do mercado de FII;</a:t>
            </a:r>
            <a:endParaRPr lang="pt-BR" altLang="pt-BR" sz="1100" dirty="0">
              <a:solidFill>
                <a:srgbClr val="242F3A"/>
              </a:solidFill>
              <a:latin typeface="Arial" panose="020B0604020202020204" pitchFamily="34" charset="0"/>
            </a:endParaRPr>
          </a:p>
        </p:txBody>
      </p:sp>
      <p:grpSp>
        <p:nvGrpSpPr>
          <p:cNvPr id="43" name="Group 48"/>
          <p:cNvGrpSpPr>
            <a:grpSpLocks noChangeAspect="1"/>
          </p:cNvGrpSpPr>
          <p:nvPr/>
        </p:nvGrpSpPr>
        <p:grpSpPr bwMode="auto">
          <a:xfrm>
            <a:off x="1317499" y="2611831"/>
            <a:ext cx="692150" cy="692150"/>
            <a:chOff x="1252" y="1675"/>
            <a:chExt cx="400" cy="400"/>
          </a:xfrm>
        </p:grpSpPr>
        <p:sp>
          <p:nvSpPr>
            <p:cNvPr id="44" name="AutoShape 47"/>
            <p:cNvSpPr>
              <a:spLocks noChangeAspect="1" noChangeArrowheads="1" noTextEdit="1"/>
            </p:cNvSpPr>
            <p:nvPr/>
          </p:nvSpPr>
          <p:spPr bwMode="auto">
            <a:xfrm>
              <a:off x="1252" y="1675"/>
              <a:ext cx="400" cy="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auto">
            <a:xfrm>
              <a:off x="1247" y="1751"/>
              <a:ext cx="209" cy="166"/>
            </a:xfrm>
            <a:custGeom>
              <a:avLst/>
              <a:gdLst>
                <a:gd name="T0" fmla="*/ 2147483646 w 77"/>
                <a:gd name="T1" fmla="*/ 2147483646 h 61"/>
                <a:gd name="T2" fmla="*/ 2147483646 w 77"/>
                <a:gd name="T3" fmla="*/ 2147483646 h 61"/>
                <a:gd name="T4" fmla="*/ 2147483646 w 77"/>
                <a:gd name="T5" fmla="*/ 2147483646 h 61"/>
                <a:gd name="T6" fmla="*/ 2147483646 w 77"/>
                <a:gd name="T7" fmla="*/ 2147483646 h 61"/>
                <a:gd name="T8" fmla="*/ 2147483646 w 77"/>
                <a:gd name="T9" fmla="*/ 2147483646 h 61"/>
                <a:gd name="T10" fmla="*/ 2147483646 w 77"/>
                <a:gd name="T11" fmla="*/ 0 h 61"/>
                <a:gd name="T12" fmla="*/ 2147483646 w 77"/>
                <a:gd name="T13" fmla="*/ 2147483646 h 61"/>
                <a:gd name="T14" fmla="*/ 2147483646 w 77"/>
                <a:gd name="T15" fmla="*/ 2147483646 h 61"/>
                <a:gd name="T16" fmla="*/ 2147483646 w 77"/>
                <a:gd name="T17" fmla="*/ 2147483646 h 61"/>
                <a:gd name="T18" fmla="*/ 2147483646 w 77"/>
                <a:gd name="T19" fmla="*/ 2147483646 h 61"/>
                <a:gd name="T20" fmla="*/ 2147483646 w 77"/>
                <a:gd name="T21" fmla="*/ 2147483646 h 61"/>
                <a:gd name="T22" fmla="*/ 2147483646 w 77"/>
                <a:gd name="T23" fmla="*/ 2147483646 h 61"/>
                <a:gd name="T24" fmla="*/ 2147483646 w 77"/>
                <a:gd name="T25" fmla="*/ 2147483646 h 61"/>
                <a:gd name="T26" fmla="*/ 2147483646 w 77"/>
                <a:gd name="T27" fmla="*/ 2147483646 h 61"/>
                <a:gd name="T28" fmla="*/ 2147483646 w 77"/>
                <a:gd name="T29" fmla="*/ 2147483646 h 61"/>
                <a:gd name="T30" fmla="*/ 2147483646 w 77"/>
                <a:gd name="T31" fmla="*/ 2147483646 h 6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7" h="61">
                  <a:moveTo>
                    <a:pt x="56" y="41"/>
                  </a:moveTo>
                  <a:cubicBezTo>
                    <a:pt x="56" y="42"/>
                    <a:pt x="57" y="43"/>
                    <a:pt x="59" y="43"/>
                  </a:cubicBezTo>
                  <a:cubicBezTo>
                    <a:pt x="68" y="43"/>
                    <a:pt x="68" y="43"/>
                    <a:pt x="68" y="43"/>
                  </a:cubicBezTo>
                  <a:cubicBezTo>
                    <a:pt x="54" y="55"/>
                    <a:pt x="32" y="54"/>
                    <a:pt x="19" y="41"/>
                  </a:cubicBezTo>
                  <a:cubicBezTo>
                    <a:pt x="9" y="32"/>
                    <a:pt x="6" y="17"/>
                    <a:pt x="11" y="4"/>
                  </a:cubicBezTo>
                  <a:cubicBezTo>
                    <a:pt x="11" y="2"/>
                    <a:pt x="11" y="1"/>
                    <a:pt x="9" y="0"/>
                  </a:cubicBezTo>
                  <a:cubicBezTo>
                    <a:pt x="8" y="0"/>
                    <a:pt x="6" y="1"/>
                    <a:pt x="6" y="2"/>
                  </a:cubicBezTo>
                  <a:cubicBezTo>
                    <a:pt x="0" y="17"/>
                    <a:pt x="4" y="34"/>
                    <a:pt x="15" y="45"/>
                  </a:cubicBezTo>
                  <a:cubicBezTo>
                    <a:pt x="31" y="60"/>
                    <a:pt x="56" y="61"/>
                    <a:pt x="72" y="47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2" y="57"/>
                    <a:pt x="72" y="58"/>
                    <a:pt x="73" y="58"/>
                  </a:cubicBezTo>
                  <a:cubicBezTo>
                    <a:pt x="73" y="59"/>
                    <a:pt x="74" y="59"/>
                    <a:pt x="74" y="59"/>
                  </a:cubicBezTo>
                  <a:cubicBezTo>
                    <a:pt x="76" y="59"/>
                    <a:pt x="77" y="58"/>
                    <a:pt x="77" y="56"/>
                  </a:cubicBezTo>
                  <a:cubicBezTo>
                    <a:pt x="77" y="38"/>
                    <a:pt x="77" y="38"/>
                    <a:pt x="77" y="38"/>
                  </a:cubicBezTo>
                  <a:cubicBezTo>
                    <a:pt x="59" y="38"/>
                    <a:pt x="59" y="38"/>
                    <a:pt x="59" y="38"/>
                  </a:cubicBezTo>
                  <a:cubicBezTo>
                    <a:pt x="57" y="38"/>
                    <a:pt x="56" y="39"/>
                    <a:pt x="56" y="4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auto">
            <a:xfrm>
              <a:off x="1279" y="1672"/>
              <a:ext cx="210" cy="166"/>
            </a:xfrm>
            <a:custGeom>
              <a:avLst/>
              <a:gdLst>
                <a:gd name="T0" fmla="*/ 2147483646 w 77"/>
                <a:gd name="T1" fmla="*/ 2147483646 h 61"/>
                <a:gd name="T2" fmla="*/ 2147483646 w 77"/>
                <a:gd name="T3" fmla="*/ 2147483646 h 61"/>
                <a:gd name="T4" fmla="*/ 2147483646 w 77"/>
                <a:gd name="T5" fmla="*/ 2147483646 h 61"/>
                <a:gd name="T6" fmla="*/ 2147483646 w 77"/>
                <a:gd name="T7" fmla="*/ 2147483646 h 61"/>
                <a:gd name="T8" fmla="*/ 2147483646 w 77"/>
                <a:gd name="T9" fmla="*/ 2147483646 h 61"/>
                <a:gd name="T10" fmla="*/ 0 w 77"/>
                <a:gd name="T11" fmla="*/ 2147483646 h 61"/>
                <a:gd name="T12" fmla="*/ 0 w 77"/>
                <a:gd name="T13" fmla="*/ 2147483646 h 61"/>
                <a:gd name="T14" fmla="*/ 2147483646 w 77"/>
                <a:gd name="T15" fmla="*/ 2147483646 h 61"/>
                <a:gd name="T16" fmla="*/ 2147483646 w 77"/>
                <a:gd name="T17" fmla="*/ 2147483646 h 61"/>
                <a:gd name="T18" fmla="*/ 2147483646 w 77"/>
                <a:gd name="T19" fmla="*/ 2147483646 h 61"/>
                <a:gd name="T20" fmla="*/ 2147483646 w 77"/>
                <a:gd name="T21" fmla="*/ 2147483646 h 61"/>
                <a:gd name="T22" fmla="*/ 2147483646 w 77"/>
                <a:gd name="T23" fmla="*/ 2147483646 h 61"/>
                <a:gd name="T24" fmla="*/ 2147483646 w 77"/>
                <a:gd name="T25" fmla="*/ 2147483646 h 61"/>
                <a:gd name="T26" fmla="*/ 2147483646 w 77"/>
                <a:gd name="T27" fmla="*/ 2147483646 h 61"/>
                <a:gd name="T28" fmla="*/ 2147483646 w 77"/>
                <a:gd name="T29" fmla="*/ 2147483646 h 61"/>
                <a:gd name="T30" fmla="*/ 2147483646 w 77"/>
                <a:gd name="T31" fmla="*/ 2147483646 h 61"/>
                <a:gd name="T32" fmla="*/ 2147483646 w 77"/>
                <a:gd name="T33" fmla="*/ 2147483646 h 61"/>
                <a:gd name="T34" fmla="*/ 2147483646 w 77"/>
                <a:gd name="T35" fmla="*/ 2147483646 h 61"/>
                <a:gd name="T36" fmla="*/ 2147483646 w 77"/>
                <a:gd name="T37" fmla="*/ 2147483646 h 6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7" h="61">
                  <a:moveTo>
                    <a:pt x="62" y="16"/>
                  </a:moveTo>
                  <a:cubicBezTo>
                    <a:pt x="46" y="0"/>
                    <a:pt x="22" y="0"/>
                    <a:pt x="5" y="1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3"/>
                    <a:pt x="5" y="3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1" y="2"/>
                    <a:pt x="0" y="3"/>
                    <a:pt x="0" y="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20" y="23"/>
                    <a:pt x="21" y="22"/>
                    <a:pt x="21" y="20"/>
                  </a:cubicBezTo>
                  <a:cubicBezTo>
                    <a:pt x="21" y="19"/>
                    <a:pt x="20" y="18"/>
                    <a:pt x="18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6" y="12"/>
                    <a:pt x="24" y="9"/>
                    <a:pt x="33" y="9"/>
                  </a:cubicBezTo>
                  <a:cubicBezTo>
                    <a:pt x="42" y="9"/>
                    <a:pt x="51" y="13"/>
                    <a:pt x="58" y="19"/>
                  </a:cubicBezTo>
                  <a:cubicBezTo>
                    <a:pt x="68" y="29"/>
                    <a:pt x="71" y="44"/>
                    <a:pt x="66" y="57"/>
                  </a:cubicBezTo>
                  <a:cubicBezTo>
                    <a:pt x="66" y="58"/>
                    <a:pt x="66" y="58"/>
                    <a:pt x="66" y="59"/>
                  </a:cubicBezTo>
                  <a:cubicBezTo>
                    <a:pt x="67" y="60"/>
                    <a:pt x="67" y="60"/>
                    <a:pt x="68" y="61"/>
                  </a:cubicBezTo>
                  <a:cubicBezTo>
                    <a:pt x="68" y="61"/>
                    <a:pt x="69" y="61"/>
                    <a:pt x="69" y="61"/>
                  </a:cubicBezTo>
                  <a:cubicBezTo>
                    <a:pt x="70" y="61"/>
                    <a:pt x="71" y="60"/>
                    <a:pt x="71" y="59"/>
                  </a:cubicBezTo>
                  <a:cubicBezTo>
                    <a:pt x="77" y="44"/>
                    <a:pt x="73" y="27"/>
                    <a:pt x="62" y="16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auto">
            <a:xfrm>
              <a:off x="1334" y="1735"/>
              <a:ext cx="68" cy="120"/>
            </a:xfrm>
            <a:custGeom>
              <a:avLst/>
              <a:gdLst>
                <a:gd name="T0" fmla="*/ 2147483646 w 25"/>
                <a:gd name="T1" fmla="*/ 0 h 44"/>
                <a:gd name="T2" fmla="*/ 2147483646 w 25"/>
                <a:gd name="T3" fmla="*/ 2147483646 h 44"/>
                <a:gd name="T4" fmla="*/ 2147483646 w 25"/>
                <a:gd name="T5" fmla="*/ 2147483646 h 44"/>
                <a:gd name="T6" fmla="*/ 0 w 25"/>
                <a:gd name="T7" fmla="*/ 2147483646 h 44"/>
                <a:gd name="T8" fmla="*/ 2147483646 w 25"/>
                <a:gd name="T9" fmla="*/ 2147483646 h 44"/>
                <a:gd name="T10" fmla="*/ 2147483646 w 25"/>
                <a:gd name="T11" fmla="*/ 2147483646 h 44"/>
                <a:gd name="T12" fmla="*/ 2147483646 w 25"/>
                <a:gd name="T13" fmla="*/ 2147483646 h 44"/>
                <a:gd name="T14" fmla="*/ 2147483646 w 25"/>
                <a:gd name="T15" fmla="*/ 2147483646 h 44"/>
                <a:gd name="T16" fmla="*/ 2147483646 w 25"/>
                <a:gd name="T17" fmla="*/ 2147483646 h 44"/>
                <a:gd name="T18" fmla="*/ 2147483646 w 25"/>
                <a:gd name="T19" fmla="*/ 2147483646 h 44"/>
                <a:gd name="T20" fmla="*/ 2147483646 w 25"/>
                <a:gd name="T21" fmla="*/ 2147483646 h 44"/>
                <a:gd name="T22" fmla="*/ 2147483646 w 25"/>
                <a:gd name="T23" fmla="*/ 2147483646 h 44"/>
                <a:gd name="T24" fmla="*/ 2147483646 w 25"/>
                <a:gd name="T25" fmla="*/ 2147483646 h 44"/>
                <a:gd name="T26" fmla="*/ 2147483646 w 25"/>
                <a:gd name="T27" fmla="*/ 2147483646 h 44"/>
                <a:gd name="T28" fmla="*/ 2147483646 w 25"/>
                <a:gd name="T29" fmla="*/ 2147483646 h 44"/>
                <a:gd name="T30" fmla="*/ 2147483646 w 25"/>
                <a:gd name="T31" fmla="*/ 2147483646 h 44"/>
                <a:gd name="T32" fmla="*/ 2147483646 w 25"/>
                <a:gd name="T33" fmla="*/ 2147483646 h 44"/>
                <a:gd name="T34" fmla="*/ 2147483646 w 25"/>
                <a:gd name="T35" fmla="*/ 2147483646 h 44"/>
                <a:gd name="T36" fmla="*/ 2147483646 w 25"/>
                <a:gd name="T37" fmla="*/ 2147483646 h 44"/>
                <a:gd name="T38" fmla="*/ 2147483646 w 25"/>
                <a:gd name="T39" fmla="*/ 2147483646 h 44"/>
                <a:gd name="T40" fmla="*/ 2147483646 w 25"/>
                <a:gd name="T41" fmla="*/ 2147483646 h 44"/>
                <a:gd name="T42" fmla="*/ 2147483646 w 25"/>
                <a:gd name="T43" fmla="*/ 2147483646 h 44"/>
                <a:gd name="T44" fmla="*/ 2147483646 w 25"/>
                <a:gd name="T45" fmla="*/ 2147483646 h 44"/>
                <a:gd name="T46" fmla="*/ 2147483646 w 25"/>
                <a:gd name="T47" fmla="*/ 2147483646 h 44"/>
                <a:gd name="T48" fmla="*/ 2147483646 w 25"/>
                <a:gd name="T49" fmla="*/ 2147483646 h 44"/>
                <a:gd name="T50" fmla="*/ 2147483646 w 25"/>
                <a:gd name="T51" fmla="*/ 2147483646 h 44"/>
                <a:gd name="T52" fmla="*/ 2147483646 w 25"/>
                <a:gd name="T53" fmla="*/ 2147483646 h 44"/>
                <a:gd name="T54" fmla="*/ 2147483646 w 25"/>
                <a:gd name="T55" fmla="*/ 0 h 4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" h="44">
                  <a:moveTo>
                    <a:pt x="13" y="0"/>
                  </a:moveTo>
                  <a:cubicBezTo>
                    <a:pt x="11" y="0"/>
                    <a:pt x="10" y="1"/>
                    <a:pt x="10" y="3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" y="6"/>
                    <a:pt x="0" y="12"/>
                    <a:pt x="0" y="14"/>
                  </a:cubicBezTo>
                  <a:cubicBezTo>
                    <a:pt x="0" y="20"/>
                    <a:pt x="7" y="22"/>
                    <a:pt x="12" y="24"/>
                  </a:cubicBezTo>
                  <a:cubicBezTo>
                    <a:pt x="15" y="25"/>
                    <a:pt x="20" y="26"/>
                    <a:pt x="20" y="29"/>
                  </a:cubicBezTo>
                  <a:cubicBezTo>
                    <a:pt x="20" y="31"/>
                    <a:pt x="20" y="34"/>
                    <a:pt x="12" y="34"/>
                  </a:cubicBezTo>
                  <a:cubicBezTo>
                    <a:pt x="7" y="34"/>
                    <a:pt x="6" y="30"/>
                    <a:pt x="6" y="30"/>
                  </a:cubicBezTo>
                  <a:cubicBezTo>
                    <a:pt x="6" y="29"/>
                    <a:pt x="4" y="28"/>
                    <a:pt x="3" y="28"/>
                  </a:cubicBezTo>
                  <a:cubicBezTo>
                    <a:pt x="2" y="28"/>
                    <a:pt x="1" y="29"/>
                    <a:pt x="1" y="29"/>
                  </a:cubicBezTo>
                  <a:cubicBezTo>
                    <a:pt x="1" y="30"/>
                    <a:pt x="0" y="31"/>
                    <a:pt x="1" y="31"/>
                  </a:cubicBezTo>
                  <a:cubicBezTo>
                    <a:pt x="1" y="32"/>
                    <a:pt x="2" y="38"/>
                    <a:pt x="10" y="39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10" y="42"/>
                    <a:pt x="11" y="44"/>
                    <a:pt x="13" y="44"/>
                  </a:cubicBezTo>
                  <a:cubicBezTo>
                    <a:pt x="14" y="44"/>
                    <a:pt x="15" y="42"/>
                    <a:pt x="15" y="41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24" y="38"/>
                    <a:pt x="25" y="32"/>
                    <a:pt x="25" y="29"/>
                  </a:cubicBezTo>
                  <a:cubicBezTo>
                    <a:pt x="25" y="24"/>
                    <a:pt x="21" y="21"/>
                    <a:pt x="13" y="18"/>
                  </a:cubicBezTo>
                  <a:cubicBezTo>
                    <a:pt x="7" y="17"/>
                    <a:pt x="6" y="15"/>
                    <a:pt x="6" y="14"/>
                  </a:cubicBezTo>
                  <a:cubicBezTo>
                    <a:pt x="6" y="11"/>
                    <a:pt x="11" y="10"/>
                    <a:pt x="13" y="10"/>
                  </a:cubicBezTo>
                  <a:cubicBezTo>
                    <a:pt x="18" y="10"/>
                    <a:pt x="19" y="13"/>
                    <a:pt x="19" y="13"/>
                  </a:cubicBezTo>
                  <a:cubicBezTo>
                    <a:pt x="20" y="14"/>
                    <a:pt x="20" y="15"/>
                    <a:pt x="21" y="15"/>
                  </a:cubicBezTo>
                  <a:cubicBezTo>
                    <a:pt x="21" y="15"/>
                    <a:pt x="22" y="15"/>
                    <a:pt x="23" y="15"/>
                  </a:cubicBezTo>
                  <a:cubicBezTo>
                    <a:pt x="23" y="15"/>
                    <a:pt x="24" y="14"/>
                    <a:pt x="24" y="13"/>
                  </a:cubicBezTo>
                  <a:cubicBezTo>
                    <a:pt x="24" y="13"/>
                    <a:pt x="24" y="12"/>
                    <a:pt x="24" y="11"/>
                  </a:cubicBezTo>
                  <a:cubicBezTo>
                    <a:pt x="24" y="11"/>
                    <a:pt x="22" y="6"/>
                    <a:pt x="15" y="5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48" name="Freeform 52"/>
            <p:cNvSpPr>
              <a:spLocks noEditPoints="1"/>
            </p:cNvSpPr>
            <p:nvPr/>
          </p:nvSpPr>
          <p:spPr bwMode="auto">
            <a:xfrm>
              <a:off x="1255" y="1898"/>
              <a:ext cx="400" cy="180"/>
            </a:xfrm>
            <a:custGeom>
              <a:avLst/>
              <a:gdLst>
                <a:gd name="T0" fmla="*/ 2147483646 w 147"/>
                <a:gd name="T1" fmla="*/ 2147483646 h 66"/>
                <a:gd name="T2" fmla="*/ 2147483646 w 147"/>
                <a:gd name="T3" fmla="*/ 2147483646 h 66"/>
                <a:gd name="T4" fmla="*/ 2147483646 w 147"/>
                <a:gd name="T5" fmla="*/ 2147483646 h 66"/>
                <a:gd name="T6" fmla="*/ 2147483646 w 147"/>
                <a:gd name="T7" fmla="*/ 2147483646 h 66"/>
                <a:gd name="T8" fmla="*/ 2147483646 w 147"/>
                <a:gd name="T9" fmla="*/ 2147483646 h 66"/>
                <a:gd name="T10" fmla="*/ 2147483646 w 147"/>
                <a:gd name="T11" fmla="*/ 2147483646 h 66"/>
                <a:gd name="T12" fmla="*/ 2147483646 w 147"/>
                <a:gd name="T13" fmla="*/ 2147483646 h 66"/>
                <a:gd name="T14" fmla="*/ 2147483646 w 147"/>
                <a:gd name="T15" fmla="*/ 2147483646 h 66"/>
                <a:gd name="T16" fmla="*/ 2147483646 w 147"/>
                <a:gd name="T17" fmla="*/ 2147483646 h 66"/>
                <a:gd name="T18" fmla="*/ 2147483646 w 147"/>
                <a:gd name="T19" fmla="*/ 2147483646 h 66"/>
                <a:gd name="T20" fmla="*/ 2147483646 w 147"/>
                <a:gd name="T21" fmla="*/ 2147483646 h 66"/>
                <a:gd name="T22" fmla="*/ 2147483646 w 147"/>
                <a:gd name="T23" fmla="*/ 2147483646 h 66"/>
                <a:gd name="T24" fmla="*/ 2147483646 w 147"/>
                <a:gd name="T25" fmla="*/ 2147483646 h 66"/>
                <a:gd name="T26" fmla="*/ 2147483646 w 147"/>
                <a:gd name="T27" fmla="*/ 2147483646 h 66"/>
                <a:gd name="T28" fmla="*/ 2147483646 w 147"/>
                <a:gd name="T29" fmla="*/ 2147483646 h 66"/>
                <a:gd name="T30" fmla="*/ 2147483646 w 147"/>
                <a:gd name="T31" fmla="*/ 2147483646 h 66"/>
                <a:gd name="T32" fmla="*/ 2147483646 w 147"/>
                <a:gd name="T33" fmla="*/ 2147483646 h 66"/>
                <a:gd name="T34" fmla="*/ 2147483646 w 147"/>
                <a:gd name="T35" fmla="*/ 2147483646 h 66"/>
                <a:gd name="T36" fmla="*/ 2147483646 w 147"/>
                <a:gd name="T37" fmla="*/ 2147483646 h 66"/>
                <a:gd name="T38" fmla="*/ 2147483646 w 147"/>
                <a:gd name="T39" fmla="*/ 2147483646 h 66"/>
                <a:gd name="T40" fmla="*/ 2147483646 w 147"/>
                <a:gd name="T41" fmla="*/ 2147483646 h 66"/>
                <a:gd name="T42" fmla="*/ 2147483646 w 147"/>
                <a:gd name="T43" fmla="*/ 2147483646 h 66"/>
                <a:gd name="T44" fmla="*/ 2147483646 w 147"/>
                <a:gd name="T45" fmla="*/ 2147483646 h 66"/>
                <a:gd name="T46" fmla="*/ 2147483646 w 147"/>
                <a:gd name="T47" fmla="*/ 2147483646 h 66"/>
                <a:gd name="T48" fmla="*/ 2147483646 w 147"/>
                <a:gd name="T49" fmla="*/ 2147483646 h 66"/>
                <a:gd name="T50" fmla="*/ 2147483646 w 147"/>
                <a:gd name="T51" fmla="*/ 2147483646 h 66"/>
                <a:gd name="T52" fmla="*/ 2147483646 w 147"/>
                <a:gd name="T53" fmla="*/ 2147483646 h 66"/>
                <a:gd name="T54" fmla="*/ 2147483646 w 147"/>
                <a:gd name="T55" fmla="*/ 2147483646 h 66"/>
                <a:gd name="T56" fmla="*/ 2147483646 w 147"/>
                <a:gd name="T57" fmla="*/ 2147483646 h 66"/>
                <a:gd name="T58" fmla="*/ 2147483646 w 147"/>
                <a:gd name="T59" fmla="*/ 2147483646 h 66"/>
                <a:gd name="T60" fmla="*/ 2147483646 w 147"/>
                <a:gd name="T61" fmla="*/ 2147483646 h 66"/>
                <a:gd name="T62" fmla="*/ 2147483646 w 147"/>
                <a:gd name="T63" fmla="*/ 2147483646 h 66"/>
                <a:gd name="T64" fmla="*/ 2147483646 w 147"/>
                <a:gd name="T65" fmla="*/ 2147483646 h 66"/>
                <a:gd name="T66" fmla="*/ 2147483646 w 147"/>
                <a:gd name="T67" fmla="*/ 2147483646 h 66"/>
                <a:gd name="T68" fmla="*/ 2147483646 w 147"/>
                <a:gd name="T69" fmla="*/ 2147483646 h 66"/>
                <a:gd name="T70" fmla="*/ 2147483646 w 147"/>
                <a:gd name="T71" fmla="*/ 2147483646 h 66"/>
                <a:gd name="T72" fmla="*/ 2147483646 w 147"/>
                <a:gd name="T73" fmla="*/ 2147483646 h 66"/>
                <a:gd name="T74" fmla="*/ 2147483646 w 147"/>
                <a:gd name="T75" fmla="*/ 2147483646 h 66"/>
                <a:gd name="T76" fmla="*/ 2147483646 w 147"/>
                <a:gd name="T77" fmla="*/ 2147483646 h 66"/>
                <a:gd name="T78" fmla="*/ 2147483646 w 147"/>
                <a:gd name="T79" fmla="*/ 2147483646 h 66"/>
                <a:gd name="T80" fmla="*/ 0 w 147"/>
                <a:gd name="T81" fmla="*/ 2147483646 h 66"/>
                <a:gd name="T82" fmla="*/ 0 w 147"/>
                <a:gd name="T83" fmla="*/ 2147483646 h 66"/>
                <a:gd name="T84" fmla="*/ 2147483646 w 147"/>
                <a:gd name="T85" fmla="*/ 2147483646 h 66"/>
                <a:gd name="T86" fmla="*/ 2147483646 w 147"/>
                <a:gd name="T87" fmla="*/ 2147483646 h 66"/>
                <a:gd name="T88" fmla="*/ 2147483646 w 147"/>
                <a:gd name="T89" fmla="*/ 2147483646 h 66"/>
                <a:gd name="T90" fmla="*/ 2147483646 w 147"/>
                <a:gd name="T91" fmla="*/ 2147483646 h 66"/>
                <a:gd name="T92" fmla="*/ 2147483646 w 147"/>
                <a:gd name="T93" fmla="*/ 2147483646 h 66"/>
                <a:gd name="T94" fmla="*/ 2147483646 w 147"/>
                <a:gd name="T95" fmla="*/ 2147483646 h 66"/>
                <a:gd name="T96" fmla="*/ 2147483646 w 147"/>
                <a:gd name="T97" fmla="*/ 2147483646 h 66"/>
                <a:gd name="T98" fmla="*/ 2147483646 w 147"/>
                <a:gd name="T99" fmla="*/ 2147483646 h 66"/>
                <a:gd name="T100" fmla="*/ 2147483646 w 147"/>
                <a:gd name="T101" fmla="*/ 2147483646 h 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47" h="66">
                  <a:moveTo>
                    <a:pt x="141" y="48"/>
                  </a:moveTo>
                  <a:cubicBezTo>
                    <a:pt x="130" y="48"/>
                    <a:pt x="130" y="48"/>
                    <a:pt x="130" y="48"/>
                  </a:cubicBezTo>
                  <a:cubicBezTo>
                    <a:pt x="127" y="48"/>
                    <a:pt x="123" y="48"/>
                    <a:pt x="120" y="49"/>
                  </a:cubicBezTo>
                  <a:cubicBezTo>
                    <a:pt x="79" y="60"/>
                    <a:pt x="79" y="60"/>
                    <a:pt x="79" y="60"/>
                  </a:cubicBezTo>
                  <a:cubicBezTo>
                    <a:pt x="75" y="61"/>
                    <a:pt x="71" y="61"/>
                    <a:pt x="67" y="6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6"/>
                    <a:pt x="6" y="36"/>
                    <a:pt x="6" y="35"/>
                  </a:cubicBezTo>
                  <a:cubicBezTo>
                    <a:pt x="5" y="35"/>
                    <a:pt x="5" y="35"/>
                    <a:pt x="6" y="35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8" y="31"/>
                    <a:pt x="10" y="29"/>
                    <a:pt x="12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7" y="40"/>
                    <a:pt x="62" y="42"/>
                    <a:pt x="67" y="41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2" y="32"/>
                    <a:pt x="113" y="32"/>
                    <a:pt x="113" y="32"/>
                  </a:cubicBezTo>
                  <a:cubicBezTo>
                    <a:pt x="114" y="31"/>
                    <a:pt x="114" y="30"/>
                    <a:pt x="114" y="30"/>
                  </a:cubicBezTo>
                  <a:cubicBezTo>
                    <a:pt x="113" y="28"/>
                    <a:pt x="112" y="27"/>
                    <a:pt x="110" y="28"/>
                  </a:cubicBezTo>
                  <a:cubicBezTo>
                    <a:pt x="66" y="36"/>
                    <a:pt x="66" y="36"/>
                    <a:pt x="66" y="36"/>
                  </a:cubicBezTo>
                  <a:cubicBezTo>
                    <a:pt x="63" y="37"/>
                    <a:pt x="60" y="35"/>
                    <a:pt x="59" y="32"/>
                  </a:cubicBezTo>
                  <a:cubicBezTo>
                    <a:pt x="57" y="28"/>
                    <a:pt x="60" y="23"/>
                    <a:pt x="64" y="21"/>
                  </a:cubicBezTo>
                  <a:cubicBezTo>
                    <a:pt x="96" y="9"/>
                    <a:pt x="96" y="9"/>
                    <a:pt x="96" y="9"/>
                  </a:cubicBezTo>
                  <a:cubicBezTo>
                    <a:pt x="105" y="5"/>
                    <a:pt x="116" y="5"/>
                    <a:pt x="125" y="9"/>
                  </a:cubicBezTo>
                  <a:cubicBezTo>
                    <a:pt x="141" y="15"/>
                    <a:pt x="141" y="15"/>
                    <a:pt x="141" y="15"/>
                  </a:cubicBezTo>
                  <a:lnTo>
                    <a:pt x="141" y="48"/>
                  </a:lnTo>
                  <a:close/>
                  <a:moveTo>
                    <a:pt x="147" y="50"/>
                  </a:moveTo>
                  <a:cubicBezTo>
                    <a:pt x="147" y="13"/>
                    <a:pt x="147" y="13"/>
                    <a:pt x="147" y="13"/>
                  </a:cubicBezTo>
                  <a:cubicBezTo>
                    <a:pt x="147" y="12"/>
                    <a:pt x="147" y="11"/>
                    <a:pt x="145" y="11"/>
                  </a:cubicBezTo>
                  <a:cubicBezTo>
                    <a:pt x="128" y="4"/>
                    <a:pt x="128" y="4"/>
                    <a:pt x="128" y="4"/>
                  </a:cubicBezTo>
                  <a:cubicBezTo>
                    <a:pt x="121" y="1"/>
                    <a:pt x="113" y="0"/>
                    <a:pt x="106" y="1"/>
                  </a:cubicBezTo>
                  <a:cubicBezTo>
                    <a:pt x="106" y="1"/>
                    <a:pt x="103" y="1"/>
                    <a:pt x="98" y="2"/>
                  </a:cubicBezTo>
                  <a:cubicBezTo>
                    <a:pt x="94" y="4"/>
                    <a:pt x="95" y="3"/>
                    <a:pt x="94" y="4"/>
                  </a:cubicBezTo>
                  <a:cubicBezTo>
                    <a:pt x="62" y="16"/>
                    <a:pt x="62" y="16"/>
                    <a:pt x="62" y="16"/>
                  </a:cubicBezTo>
                  <a:cubicBezTo>
                    <a:pt x="61" y="17"/>
                    <a:pt x="60" y="17"/>
                    <a:pt x="58" y="19"/>
                  </a:cubicBezTo>
                  <a:cubicBezTo>
                    <a:pt x="55" y="21"/>
                    <a:pt x="54" y="23"/>
                    <a:pt x="54" y="23"/>
                  </a:cubicBezTo>
                  <a:cubicBezTo>
                    <a:pt x="53" y="26"/>
                    <a:pt x="52" y="28"/>
                    <a:pt x="53" y="30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9" y="24"/>
                    <a:pt x="4" y="26"/>
                    <a:pt x="1" y="30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1" y="30"/>
                    <a:pt x="1" y="30"/>
                    <a:pt x="1" y="3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4"/>
                    <a:pt x="0" y="36"/>
                    <a:pt x="0" y="37"/>
                  </a:cubicBezTo>
                  <a:cubicBezTo>
                    <a:pt x="1" y="39"/>
                    <a:pt x="2" y="40"/>
                    <a:pt x="4" y="41"/>
                  </a:cubicBezTo>
                  <a:cubicBezTo>
                    <a:pt x="65" y="65"/>
                    <a:pt x="65" y="65"/>
                    <a:pt x="65" y="65"/>
                  </a:cubicBezTo>
                  <a:cubicBezTo>
                    <a:pt x="65" y="65"/>
                    <a:pt x="65" y="65"/>
                    <a:pt x="65" y="65"/>
                  </a:cubicBezTo>
                  <a:cubicBezTo>
                    <a:pt x="67" y="66"/>
                    <a:pt x="70" y="66"/>
                    <a:pt x="73" y="66"/>
                  </a:cubicBezTo>
                  <a:cubicBezTo>
                    <a:pt x="76" y="66"/>
                    <a:pt x="78" y="66"/>
                    <a:pt x="80" y="65"/>
                  </a:cubicBezTo>
                  <a:cubicBezTo>
                    <a:pt x="122" y="54"/>
                    <a:pt x="122" y="54"/>
                    <a:pt x="122" y="54"/>
                  </a:cubicBezTo>
                  <a:cubicBezTo>
                    <a:pt x="125" y="53"/>
                    <a:pt x="127" y="53"/>
                    <a:pt x="130" y="53"/>
                  </a:cubicBezTo>
                  <a:cubicBezTo>
                    <a:pt x="144" y="53"/>
                    <a:pt x="144" y="53"/>
                    <a:pt x="144" y="53"/>
                  </a:cubicBezTo>
                  <a:cubicBezTo>
                    <a:pt x="146" y="53"/>
                    <a:pt x="147" y="52"/>
                    <a:pt x="147" y="50"/>
                  </a:cubicBezTo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</p:grpSp>
      <p:grpSp>
        <p:nvGrpSpPr>
          <p:cNvPr id="49" name="Grupo 18"/>
          <p:cNvGrpSpPr>
            <a:grpSpLocks/>
          </p:cNvGrpSpPr>
          <p:nvPr/>
        </p:nvGrpSpPr>
        <p:grpSpPr bwMode="auto">
          <a:xfrm>
            <a:off x="1311149" y="1794918"/>
            <a:ext cx="650875" cy="504825"/>
            <a:chOff x="5927398" y="1850661"/>
            <a:chExt cx="650876" cy="504825"/>
          </a:xfrm>
        </p:grpSpPr>
        <p:sp>
          <p:nvSpPr>
            <p:cNvPr id="50" name="AutoShape 89"/>
            <p:cNvSpPr>
              <a:spLocks noChangeAspect="1" noChangeArrowheads="1" noTextEdit="1"/>
            </p:cNvSpPr>
            <p:nvPr/>
          </p:nvSpPr>
          <p:spPr bwMode="auto">
            <a:xfrm>
              <a:off x="5932161" y="1855423"/>
              <a:ext cx="646113" cy="495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51" name="Freeform 91"/>
            <p:cNvSpPr>
              <a:spLocks noEditPoints="1"/>
            </p:cNvSpPr>
            <p:nvPr/>
          </p:nvSpPr>
          <p:spPr bwMode="auto">
            <a:xfrm>
              <a:off x="6271886" y="2045923"/>
              <a:ext cx="301625" cy="309563"/>
            </a:xfrm>
            <a:custGeom>
              <a:avLst/>
              <a:gdLst>
                <a:gd name="T0" fmla="*/ 2147483646 w 70"/>
                <a:gd name="T1" fmla="*/ 2147483646 h 71"/>
                <a:gd name="T2" fmla="*/ 0 w 70"/>
                <a:gd name="T3" fmla="*/ 2147483646 h 71"/>
                <a:gd name="T4" fmla="*/ 2147483646 w 70"/>
                <a:gd name="T5" fmla="*/ 0 h 71"/>
                <a:gd name="T6" fmla="*/ 2147483646 w 70"/>
                <a:gd name="T7" fmla="*/ 2147483646 h 71"/>
                <a:gd name="T8" fmla="*/ 2147483646 w 70"/>
                <a:gd name="T9" fmla="*/ 2147483646 h 71"/>
                <a:gd name="T10" fmla="*/ 2147483646 w 70"/>
                <a:gd name="T11" fmla="*/ 2147483646 h 71"/>
                <a:gd name="T12" fmla="*/ 2147483646 w 70"/>
                <a:gd name="T13" fmla="*/ 2147483646 h 71"/>
                <a:gd name="T14" fmla="*/ 2147483646 w 70"/>
                <a:gd name="T15" fmla="*/ 2147483646 h 71"/>
                <a:gd name="T16" fmla="*/ 2147483646 w 70"/>
                <a:gd name="T17" fmla="*/ 2147483646 h 71"/>
                <a:gd name="T18" fmla="*/ 2147483646 w 70"/>
                <a:gd name="T19" fmla="*/ 2147483646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0" h="71">
                  <a:moveTo>
                    <a:pt x="35" y="71"/>
                  </a:moveTo>
                  <a:cubicBezTo>
                    <a:pt x="16" y="71"/>
                    <a:pt x="0" y="55"/>
                    <a:pt x="0" y="35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5" y="0"/>
                    <a:pt x="70" y="16"/>
                    <a:pt x="70" y="35"/>
                  </a:cubicBezTo>
                  <a:cubicBezTo>
                    <a:pt x="70" y="55"/>
                    <a:pt x="55" y="71"/>
                    <a:pt x="35" y="71"/>
                  </a:cubicBezTo>
                  <a:close/>
                  <a:moveTo>
                    <a:pt x="35" y="6"/>
                  </a:moveTo>
                  <a:cubicBezTo>
                    <a:pt x="19" y="6"/>
                    <a:pt x="6" y="19"/>
                    <a:pt x="6" y="35"/>
                  </a:cubicBezTo>
                  <a:cubicBezTo>
                    <a:pt x="6" y="52"/>
                    <a:pt x="19" y="65"/>
                    <a:pt x="35" y="65"/>
                  </a:cubicBezTo>
                  <a:cubicBezTo>
                    <a:pt x="51" y="65"/>
                    <a:pt x="64" y="52"/>
                    <a:pt x="64" y="35"/>
                  </a:cubicBezTo>
                  <a:cubicBezTo>
                    <a:pt x="64" y="19"/>
                    <a:pt x="51" y="6"/>
                    <a:pt x="35" y="6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52" name="Freeform 92"/>
            <p:cNvSpPr>
              <a:spLocks noEditPoints="1"/>
            </p:cNvSpPr>
            <p:nvPr/>
          </p:nvSpPr>
          <p:spPr bwMode="auto">
            <a:xfrm>
              <a:off x="5927398" y="1850661"/>
              <a:ext cx="500063" cy="504825"/>
            </a:xfrm>
            <a:custGeom>
              <a:avLst/>
              <a:gdLst>
                <a:gd name="T0" fmla="*/ 2147483646 w 116"/>
                <a:gd name="T1" fmla="*/ 2147483646 h 116"/>
                <a:gd name="T2" fmla="*/ 2147483646 w 116"/>
                <a:gd name="T3" fmla="*/ 2147483646 h 116"/>
                <a:gd name="T4" fmla="*/ 2147483646 w 116"/>
                <a:gd name="T5" fmla="*/ 2147483646 h 116"/>
                <a:gd name="T6" fmla="*/ 2147483646 w 116"/>
                <a:gd name="T7" fmla="*/ 2147483646 h 116"/>
                <a:gd name="T8" fmla="*/ 2147483646 w 116"/>
                <a:gd name="T9" fmla="*/ 2147483646 h 116"/>
                <a:gd name="T10" fmla="*/ 2147483646 w 116"/>
                <a:gd name="T11" fmla="*/ 0 h 116"/>
                <a:gd name="T12" fmla="*/ 2147483646 w 116"/>
                <a:gd name="T13" fmla="*/ 0 h 116"/>
                <a:gd name="T14" fmla="*/ 2147483646 w 116"/>
                <a:gd name="T15" fmla="*/ 2147483646 h 116"/>
                <a:gd name="T16" fmla="*/ 2147483646 w 116"/>
                <a:gd name="T17" fmla="*/ 2147483646 h 116"/>
                <a:gd name="T18" fmla="*/ 2147483646 w 116"/>
                <a:gd name="T19" fmla="*/ 2147483646 h 116"/>
                <a:gd name="T20" fmla="*/ 2147483646 w 116"/>
                <a:gd name="T21" fmla="*/ 2147483646 h 116"/>
                <a:gd name="T22" fmla="*/ 2147483646 w 116"/>
                <a:gd name="T23" fmla="*/ 2147483646 h 116"/>
                <a:gd name="T24" fmla="*/ 2147483646 w 116"/>
                <a:gd name="T25" fmla="*/ 2147483646 h 116"/>
                <a:gd name="T26" fmla="*/ 2147483646 w 116"/>
                <a:gd name="T27" fmla="*/ 2147483646 h 116"/>
                <a:gd name="T28" fmla="*/ 2147483646 w 116"/>
                <a:gd name="T29" fmla="*/ 2147483646 h 116"/>
                <a:gd name="T30" fmla="*/ 0 w 116"/>
                <a:gd name="T31" fmla="*/ 2147483646 h 116"/>
                <a:gd name="T32" fmla="*/ 0 w 116"/>
                <a:gd name="T33" fmla="*/ 2147483646 h 116"/>
                <a:gd name="T34" fmla="*/ 2147483646 w 116"/>
                <a:gd name="T35" fmla="*/ 2147483646 h 116"/>
                <a:gd name="T36" fmla="*/ 2147483646 w 116"/>
                <a:gd name="T37" fmla="*/ 2147483646 h 116"/>
                <a:gd name="T38" fmla="*/ 2147483646 w 116"/>
                <a:gd name="T39" fmla="*/ 2147483646 h 116"/>
                <a:gd name="T40" fmla="*/ 2147483646 w 116"/>
                <a:gd name="T41" fmla="*/ 2147483646 h 116"/>
                <a:gd name="T42" fmla="*/ 2147483646 w 116"/>
                <a:gd name="T43" fmla="*/ 2147483646 h 116"/>
                <a:gd name="T44" fmla="*/ 2147483646 w 116"/>
                <a:gd name="T45" fmla="*/ 2147483646 h 116"/>
                <a:gd name="T46" fmla="*/ 2147483646 w 116"/>
                <a:gd name="T47" fmla="*/ 2147483646 h 116"/>
                <a:gd name="T48" fmla="*/ 0 w 116"/>
                <a:gd name="T49" fmla="*/ 2147483646 h 116"/>
                <a:gd name="T50" fmla="*/ 2147483646 w 116"/>
                <a:gd name="T51" fmla="*/ 2147483646 h 116"/>
                <a:gd name="T52" fmla="*/ 2147483646 w 116"/>
                <a:gd name="T53" fmla="*/ 2147483646 h 116"/>
                <a:gd name="T54" fmla="*/ 2147483646 w 116"/>
                <a:gd name="T55" fmla="*/ 2147483646 h 116"/>
                <a:gd name="T56" fmla="*/ 2147483646 w 116"/>
                <a:gd name="T57" fmla="*/ 2147483646 h 116"/>
                <a:gd name="T58" fmla="*/ 2147483646 w 116"/>
                <a:gd name="T59" fmla="*/ 2147483646 h 116"/>
                <a:gd name="T60" fmla="*/ 2147483646 w 116"/>
                <a:gd name="T61" fmla="*/ 2147483646 h 116"/>
                <a:gd name="T62" fmla="*/ 2147483646 w 116"/>
                <a:gd name="T63" fmla="*/ 2147483646 h 116"/>
                <a:gd name="T64" fmla="*/ 2147483646 w 116"/>
                <a:gd name="T65" fmla="*/ 2147483646 h 116"/>
                <a:gd name="T66" fmla="*/ 2147483646 w 116"/>
                <a:gd name="T67" fmla="*/ 2147483646 h 116"/>
                <a:gd name="T68" fmla="*/ 2147483646 w 116"/>
                <a:gd name="T69" fmla="*/ 2147483646 h 116"/>
                <a:gd name="T70" fmla="*/ 2147483646 w 116"/>
                <a:gd name="T71" fmla="*/ 2147483646 h 116"/>
                <a:gd name="T72" fmla="*/ 2147483646 w 116"/>
                <a:gd name="T73" fmla="*/ 2147483646 h 116"/>
                <a:gd name="T74" fmla="*/ 2147483646 w 116"/>
                <a:gd name="T75" fmla="*/ 2147483646 h 116"/>
                <a:gd name="T76" fmla="*/ 2147483646 w 116"/>
                <a:gd name="T77" fmla="*/ 2147483646 h 116"/>
                <a:gd name="T78" fmla="*/ 2147483646 w 116"/>
                <a:gd name="T79" fmla="*/ 2147483646 h 116"/>
                <a:gd name="T80" fmla="*/ 2147483646 w 116"/>
                <a:gd name="T81" fmla="*/ 2147483646 h 116"/>
                <a:gd name="T82" fmla="*/ 2147483646 w 116"/>
                <a:gd name="T83" fmla="*/ 2147483646 h 116"/>
                <a:gd name="T84" fmla="*/ 2147483646 w 116"/>
                <a:gd name="T85" fmla="*/ 2147483646 h 116"/>
                <a:gd name="T86" fmla="*/ 2147483646 w 116"/>
                <a:gd name="T87" fmla="*/ 2147483646 h 116"/>
                <a:gd name="T88" fmla="*/ 2147483646 w 116"/>
                <a:gd name="T89" fmla="*/ 2147483646 h 116"/>
                <a:gd name="T90" fmla="*/ 2147483646 w 116"/>
                <a:gd name="T91" fmla="*/ 2147483646 h 116"/>
                <a:gd name="T92" fmla="*/ 2147483646 w 116"/>
                <a:gd name="T93" fmla="*/ 2147483646 h 116"/>
                <a:gd name="T94" fmla="*/ 2147483646 w 116"/>
                <a:gd name="T95" fmla="*/ 2147483646 h 116"/>
                <a:gd name="T96" fmla="*/ 2147483646 w 116"/>
                <a:gd name="T97" fmla="*/ 2147483646 h 116"/>
                <a:gd name="T98" fmla="*/ 2147483646 w 116"/>
                <a:gd name="T99" fmla="*/ 2147483646 h 116"/>
                <a:gd name="T100" fmla="*/ 2147483646 w 116"/>
                <a:gd name="T101" fmla="*/ 2147483646 h 116"/>
                <a:gd name="T102" fmla="*/ 2147483646 w 116"/>
                <a:gd name="T103" fmla="*/ 2147483646 h 116"/>
                <a:gd name="T104" fmla="*/ 2147483646 w 116"/>
                <a:gd name="T105" fmla="*/ 2147483646 h 11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16" h="116">
                  <a:moveTo>
                    <a:pt x="62" y="45"/>
                  </a:moveTo>
                  <a:cubicBezTo>
                    <a:pt x="79" y="45"/>
                    <a:pt x="79" y="45"/>
                    <a:pt x="79" y="45"/>
                  </a:cubicBezTo>
                  <a:cubicBezTo>
                    <a:pt x="102" y="45"/>
                    <a:pt x="116" y="31"/>
                    <a:pt x="116" y="7"/>
                  </a:cubicBezTo>
                  <a:cubicBezTo>
                    <a:pt x="116" y="6"/>
                    <a:pt x="116" y="6"/>
                    <a:pt x="116" y="6"/>
                  </a:cubicBezTo>
                  <a:cubicBezTo>
                    <a:pt x="116" y="5"/>
                    <a:pt x="115" y="4"/>
                    <a:pt x="114" y="3"/>
                  </a:cubicBezTo>
                  <a:cubicBezTo>
                    <a:pt x="108" y="1"/>
                    <a:pt x="102" y="0"/>
                    <a:pt x="95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70" y="0"/>
                    <a:pt x="55" y="14"/>
                    <a:pt x="55" y="37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9"/>
                    <a:pt x="55" y="39"/>
                  </a:cubicBezTo>
                  <a:cubicBezTo>
                    <a:pt x="55" y="39"/>
                    <a:pt x="55" y="40"/>
                    <a:pt x="55" y="40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48" y="33"/>
                    <a:pt x="36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14" y="27"/>
                    <a:pt x="7" y="29"/>
                    <a:pt x="2" y="31"/>
                  </a:cubicBezTo>
                  <a:cubicBezTo>
                    <a:pt x="1" y="31"/>
                    <a:pt x="0" y="32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58"/>
                    <a:pt x="14" y="73"/>
                    <a:pt x="37" y="73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4" y="73"/>
                    <a:pt x="55" y="73"/>
                    <a:pt x="55" y="73"/>
                  </a:cubicBezTo>
                  <a:cubicBezTo>
                    <a:pt x="55" y="105"/>
                    <a:pt x="55" y="105"/>
                    <a:pt x="55" y="105"/>
                  </a:cubicBezTo>
                  <a:cubicBezTo>
                    <a:pt x="39" y="105"/>
                    <a:pt x="23" y="106"/>
                    <a:pt x="7" y="109"/>
                  </a:cubicBezTo>
                  <a:cubicBezTo>
                    <a:pt x="2" y="110"/>
                    <a:pt x="2" y="110"/>
                    <a:pt x="2" y="110"/>
                  </a:cubicBezTo>
                  <a:cubicBezTo>
                    <a:pt x="2" y="110"/>
                    <a:pt x="1" y="110"/>
                    <a:pt x="1" y="111"/>
                  </a:cubicBezTo>
                  <a:cubicBezTo>
                    <a:pt x="0" y="112"/>
                    <a:pt x="0" y="112"/>
                    <a:pt x="0" y="113"/>
                  </a:cubicBezTo>
                  <a:cubicBezTo>
                    <a:pt x="0" y="114"/>
                    <a:pt x="1" y="115"/>
                    <a:pt x="1" y="115"/>
                  </a:cubicBezTo>
                  <a:cubicBezTo>
                    <a:pt x="2" y="115"/>
                    <a:pt x="2" y="116"/>
                    <a:pt x="3" y="116"/>
                  </a:cubicBezTo>
                  <a:cubicBezTo>
                    <a:pt x="3" y="116"/>
                    <a:pt x="3" y="116"/>
                    <a:pt x="3" y="116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1" y="109"/>
                    <a:pt x="75" y="109"/>
                    <a:pt x="108" y="115"/>
                  </a:cubicBezTo>
                  <a:cubicBezTo>
                    <a:pt x="112" y="116"/>
                    <a:pt x="112" y="116"/>
                    <a:pt x="112" y="116"/>
                  </a:cubicBezTo>
                  <a:cubicBezTo>
                    <a:pt x="114" y="116"/>
                    <a:pt x="115" y="115"/>
                    <a:pt x="116" y="113"/>
                  </a:cubicBezTo>
                  <a:cubicBezTo>
                    <a:pt x="116" y="112"/>
                    <a:pt x="115" y="110"/>
                    <a:pt x="113" y="110"/>
                  </a:cubicBezTo>
                  <a:cubicBezTo>
                    <a:pt x="109" y="109"/>
                    <a:pt x="109" y="109"/>
                    <a:pt x="109" y="109"/>
                  </a:cubicBezTo>
                  <a:cubicBezTo>
                    <a:pt x="93" y="106"/>
                    <a:pt x="77" y="105"/>
                    <a:pt x="61" y="105"/>
                  </a:cubicBezTo>
                  <a:cubicBezTo>
                    <a:pt x="61" y="45"/>
                    <a:pt x="61" y="45"/>
                    <a:pt x="61" y="45"/>
                  </a:cubicBezTo>
                  <a:cubicBezTo>
                    <a:pt x="61" y="45"/>
                    <a:pt x="62" y="45"/>
                    <a:pt x="62" y="45"/>
                  </a:cubicBezTo>
                  <a:close/>
                  <a:moveTo>
                    <a:pt x="61" y="38"/>
                  </a:moveTo>
                  <a:cubicBezTo>
                    <a:pt x="61" y="37"/>
                    <a:pt x="61" y="37"/>
                    <a:pt x="61" y="37"/>
                  </a:cubicBezTo>
                  <a:cubicBezTo>
                    <a:pt x="61" y="14"/>
                    <a:pt x="78" y="6"/>
                    <a:pt x="94" y="6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101" y="6"/>
                    <a:pt x="106" y="6"/>
                    <a:pt x="110" y="8"/>
                  </a:cubicBezTo>
                  <a:cubicBezTo>
                    <a:pt x="110" y="23"/>
                    <a:pt x="102" y="40"/>
                    <a:pt x="79" y="40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1" y="40"/>
                    <a:pt x="61" y="39"/>
                    <a:pt x="61" y="38"/>
                  </a:cubicBezTo>
                  <a:close/>
                  <a:moveTo>
                    <a:pt x="55" y="60"/>
                  </a:moveTo>
                  <a:cubicBezTo>
                    <a:pt x="55" y="65"/>
                    <a:pt x="55" y="65"/>
                    <a:pt x="55" y="65"/>
                  </a:cubicBezTo>
                  <a:cubicBezTo>
                    <a:pt x="55" y="66"/>
                    <a:pt x="54" y="67"/>
                    <a:pt x="53" y="67"/>
                  </a:cubicBezTo>
                  <a:cubicBezTo>
                    <a:pt x="37" y="67"/>
                    <a:pt x="37" y="67"/>
                    <a:pt x="37" y="67"/>
                  </a:cubicBezTo>
                  <a:cubicBezTo>
                    <a:pt x="14" y="67"/>
                    <a:pt x="6" y="51"/>
                    <a:pt x="6" y="36"/>
                  </a:cubicBezTo>
                  <a:cubicBezTo>
                    <a:pt x="10" y="34"/>
                    <a:pt x="15" y="33"/>
                    <a:pt x="21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41" y="33"/>
                    <a:pt x="55" y="44"/>
                    <a:pt x="55" y="60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53" name="Freeform 65"/>
            <p:cNvSpPr>
              <a:spLocks/>
            </p:cNvSpPr>
            <p:nvPr/>
          </p:nvSpPr>
          <p:spPr bwMode="auto">
            <a:xfrm>
              <a:off x="6368723" y="2105454"/>
              <a:ext cx="107950" cy="190500"/>
            </a:xfrm>
            <a:custGeom>
              <a:avLst/>
              <a:gdLst>
                <a:gd name="T0" fmla="*/ 2147483646 w 25"/>
                <a:gd name="T1" fmla="*/ 0 h 44"/>
                <a:gd name="T2" fmla="*/ 2147483646 w 25"/>
                <a:gd name="T3" fmla="*/ 2147483646 h 44"/>
                <a:gd name="T4" fmla="*/ 2147483646 w 25"/>
                <a:gd name="T5" fmla="*/ 2147483646 h 44"/>
                <a:gd name="T6" fmla="*/ 0 w 25"/>
                <a:gd name="T7" fmla="*/ 2147483646 h 44"/>
                <a:gd name="T8" fmla="*/ 2147483646 w 25"/>
                <a:gd name="T9" fmla="*/ 2147483646 h 44"/>
                <a:gd name="T10" fmla="*/ 2147483646 w 25"/>
                <a:gd name="T11" fmla="*/ 2147483646 h 44"/>
                <a:gd name="T12" fmla="*/ 2147483646 w 25"/>
                <a:gd name="T13" fmla="*/ 2147483646 h 44"/>
                <a:gd name="T14" fmla="*/ 2147483646 w 25"/>
                <a:gd name="T15" fmla="*/ 2147483646 h 44"/>
                <a:gd name="T16" fmla="*/ 2147483646 w 25"/>
                <a:gd name="T17" fmla="*/ 2147483646 h 44"/>
                <a:gd name="T18" fmla="*/ 2147483646 w 25"/>
                <a:gd name="T19" fmla="*/ 2147483646 h 44"/>
                <a:gd name="T20" fmla="*/ 2147483646 w 25"/>
                <a:gd name="T21" fmla="*/ 2147483646 h 44"/>
                <a:gd name="T22" fmla="*/ 2147483646 w 25"/>
                <a:gd name="T23" fmla="*/ 2147483646 h 44"/>
                <a:gd name="T24" fmla="*/ 2147483646 w 25"/>
                <a:gd name="T25" fmla="*/ 2147483646 h 44"/>
                <a:gd name="T26" fmla="*/ 2147483646 w 25"/>
                <a:gd name="T27" fmla="*/ 2147483646 h 44"/>
                <a:gd name="T28" fmla="*/ 2147483646 w 25"/>
                <a:gd name="T29" fmla="*/ 2147483646 h 44"/>
                <a:gd name="T30" fmla="*/ 2147483646 w 25"/>
                <a:gd name="T31" fmla="*/ 2147483646 h 44"/>
                <a:gd name="T32" fmla="*/ 2147483646 w 25"/>
                <a:gd name="T33" fmla="*/ 2147483646 h 44"/>
                <a:gd name="T34" fmla="*/ 2147483646 w 25"/>
                <a:gd name="T35" fmla="*/ 2147483646 h 44"/>
                <a:gd name="T36" fmla="*/ 2147483646 w 25"/>
                <a:gd name="T37" fmla="*/ 2147483646 h 44"/>
                <a:gd name="T38" fmla="*/ 2147483646 w 25"/>
                <a:gd name="T39" fmla="*/ 2147483646 h 44"/>
                <a:gd name="T40" fmla="*/ 2147483646 w 25"/>
                <a:gd name="T41" fmla="*/ 2147483646 h 44"/>
                <a:gd name="T42" fmla="*/ 2147483646 w 25"/>
                <a:gd name="T43" fmla="*/ 2147483646 h 44"/>
                <a:gd name="T44" fmla="*/ 2147483646 w 25"/>
                <a:gd name="T45" fmla="*/ 2147483646 h 44"/>
                <a:gd name="T46" fmla="*/ 2147483646 w 25"/>
                <a:gd name="T47" fmla="*/ 2147483646 h 44"/>
                <a:gd name="T48" fmla="*/ 2147483646 w 25"/>
                <a:gd name="T49" fmla="*/ 2147483646 h 44"/>
                <a:gd name="T50" fmla="*/ 2147483646 w 25"/>
                <a:gd name="T51" fmla="*/ 2147483646 h 44"/>
                <a:gd name="T52" fmla="*/ 2147483646 w 25"/>
                <a:gd name="T53" fmla="*/ 2147483646 h 44"/>
                <a:gd name="T54" fmla="*/ 2147483646 w 25"/>
                <a:gd name="T55" fmla="*/ 0 h 4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" h="44">
                  <a:moveTo>
                    <a:pt x="13" y="0"/>
                  </a:moveTo>
                  <a:cubicBezTo>
                    <a:pt x="11" y="0"/>
                    <a:pt x="10" y="1"/>
                    <a:pt x="10" y="3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" y="6"/>
                    <a:pt x="0" y="12"/>
                    <a:pt x="0" y="14"/>
                  </a:cubicBezTo>
                  <a:cubicBezTo>
                    <a:pt x="0" y="20"/>
                    <a:pt x="7" y="22"/>
                    <a:pt x="12" y="24"/>
                  </a:cubicBezTo>
                  <a:cubicBezTo>
                    <a:pt x="15" y="25"/>
                    <a:pt x="20" y="26"/>
                    <a:pt x="20" y="29"/>
                  </a:cubicBezTo>
                  <a:cubicBezTo>
                    <a:pt x="20" y="31"/>
                    <a:pt x="20" y="34"/>
                    <a:pt x="12" y="34"/>
                  </a:cubicBezTo>
                  <a:cubicBezTo>
                    <a:pt x="7" y="34"/>
                    <a:pt x="6" y="30"/>
                    <a:pt x="6" y="30"/>
                  </a:cubicBezTo>
                  <a:cubicBezTo>
                    <a:pt x="6" y="29"/>
                    <a:pt x="4" y="28"/>
                    <a:pt x="3" y="28"/>
                  </a:cubicBezTo>
                  <a:cubicBezTo>
                    <a:pt x="2" y="28"/>
                    <a:pt x="1" y="29"/>
                    <a:pt x="1" y="29"/>
                  </a:cubicBezTo>
                  <a:cubicBezTo>
                    <a:pt x="1" y="30"/>
                    <a:pt x="0" y="31"/>
                    <a:pt x="1" y="31"/>
                  </a:cubicBezTo>
                  <a:cubicBezTo>
                    <a:pt x="1" y="32"/>
                    <a:pt x="2" y="38"/>
                    <a:pt x="10" y="39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10" y="42"/>
                    <a:pt x="11" y="44"/>
                    <a:pt x="13" y="44"/>
                  </a:cubicBezTo>
                  <a:cubicBezTo>
                    <a:pt x="14" y="44"/>
                    <a:pt x="15" y="42"/>
                    <a:pt x="15" y="41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24" y="38"/>
                    <a:pt x="25" y="32"/>
                    <a:pt x="25" y="29"/>
                  </a:cubicBezTo>
                  <a:cubicBezTo>
                    <a:pt x="25" y="24"/>
                    <a:pt x="21" y="21"/>
                    <a:pt x="13" y="18"/>
                  </a:cubicBezTo>
                  <a:cubicBezTo>
                    <a:pt x="7" y="17"/>
                    <a:pt x="6" y="15"/>
                    <a:pt x="6" y="14"/>
                  </a:cubicBezTo>
                  <a:cubicBezTo>
                    <a:pt x="6" y="11"/>
                    <a:pt x="11" y="10"/>
                    <a:pt x="13" y="10"/>
                  </a:cubicBezTo>
                  <a:cubicBezTo>
                    <a:pt x="18" y="10"/>
                    <a:pt x="19" y="13"/>
                    <a:pt x="19" y="13"/>
                  </a:cubicBezTo>
                  <a:cubicBezTo>
                    <a:pt x="20" y="14"/>
                    <a:pt x="20" y="15"/>
                    <a:pt x="21" y="15"/>
                  </a:cubicBezTo>
                  <a:cubicBezTo>
                    <a:pt x="21" y="15"/>
                    <a:pt x="22" y="15"/>
                    <a:pt x="23" y="15"/>
                  </a:cubicBezTo>
                  <a:cubicBezTo>
                    <a:pt x="23" y="15"/>
                    <a:pt x="24" y="14"/>
                    <a:pt x="24" y="13"/>
                  </a:cubicBezTo>
                  <a:cubicBezTo>
                    <a:pt x="24" y="13"/>
                    <a:pt x="24" y="12"/>
                    <a:pt x="24" y="11"/>
                  </a:cubicBezTo>
                  <a:cubicBezTo>
                    <a:pt x="24" y="11"/>
                    <a:pt x="22" y="6"/>
                    <a:pt x="15" y="5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</p:grpSp>
      <p:pic>
        <p:nvPicPr>
          <p:cNvPr id="54" name="Imagen 8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522" y="3407993"/>
            <a:ext cx="64611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" name="Group 36"/>
          <p:cNvGrpSpPr>
            <a:grpSpLocks noChangeAspect="1"/>
          </p:cNvGrpSpPr>
          <p:nvPr/>
        </p:nvGrpSpPr>
        <p:grpSpPr bwMode="auto">
          <a:xfrm>
            <a:off x="1401742" y="4413131"/>
            <a:ext cx="633412" cy="584200"/>
            <a:chOff x="-143" y="1405"/>
            <a:chExt cx="399" cy="368"/>
          </a:xfrm>
        </p:grpSpPr>
        <p:sp>
          <p:nvSpPr>
            <p:cNvPr id="56" name="AutoShape 35"/>
            <p:cNvSpPr>
              <a:spLocks noChangeAspect="1" noChangeArrowheads="1" noTextEdit="1"/>
            </p:cNvSpPr>
            <p:nvPr/>
          </p:nvSpPr>
          <p:spPr bwMode="auto">
            <a:xfrm>
              <a:off x="-143" y="1405"/>
              <a:ext cx="39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57" name="Freeform 37"/>
            <p:cNvSpPr>
              <a:spLocks/>
            </p:cNvSpPr>
            <p:nvPr/>
          </p:nvSpPr>
          <p:spPr bwMode="auto">
            <a:xfrm>
              <a:off x="-146" y="1759"/>
              <a:ext cx="402" cy="14"/>
            </a:xfrm>
            <a:custGeom>
              <a:avLst/>
              <a:gdLst>
                <a:gd name="T0" fmla="*/ 2147483646 w 148"/>
                <a:gd name="T1" fmla="*/ 2147483646 h 5"/>
                <a:gd name="T2" fmla="*/ 2147483646 w 148"/>
                <a:gd name="T3" fmla="*/ 2147483646 h 5"/>
                <a:gd name="T4" fmla="*/ 0 w 148"/>
                <a:gd name="T5" fmla="*/ 2147483646 h 5"/>
                <a:gd name="T6" fmla="*/ 2147483646 w 148"/>
                <a:gd name="T7" fmla="*/ 0 h 5"/>
                <a:gd name="T8" fmla="*/ 2147483646 w 148"/>
                <a:gd name="T9" fmla="*/ 0 h 5"/>
                <a:gd name="T10" fmla="*/ 2147483646 w 148"/>
                <a:gd name="T11" fmla="*/ 2147483646 h 5"/>
                <a:gd name="T12" fmla="*/ 2147483646 w 148"/>
                <a:gd name="T13" fmla="*/ 2147483646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8" h="5">
                  <a:moveTo>
                    <a:pt x="145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0" y="4"/>
                    <a:pt x="0" y="2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46" y="0"/>
                    <a:pt x="148" y="1"/>
                    <a:pt x="148" y="2"/>
                  </a:cubicBezTo>
                  <a:cubicBezTo>
                    <a:pt x="148" y="4"/>
                    <a:pt x="146" y="5"/>
                    <a:pt x="145" y="5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58" name="Freeform 38"/>
            <p:cNvSpPr>
              <a:spLocks noEditPoints="1"/>
            </p:cNvSpPr>
            <p:nvPr/>
          </p:nvSpPr>
          <p:spPr bwMode="auto">
            <a:xfrm>
              <a:off x="-72" y="1408"/>
              <a:ext cx="331" cy="332"/>
            </a:xfrm>
            <a:custGeom>
              <a:avLst/>
              <a:gdLst>
                <a:gd name="T0" fmla="*/ 2147483646 w 122"/>
                <a:gd name="T1" fmla="*/ 2147483646 h 122"/>
                <a:gd name="T2" fmla="*/ 2147483646 w 122"/>
                <a:gd name="T3" fmla="*/ 2147483646 h 122"/>
                <a:gd name="T4" fmla="*/ 2147483646 w 122"/>
                <a:gd name="T5" fmla="*/ 2147483646 h 122"/>
                <a:gd name="T6" fmla="*/ 2147483646 w 122"/>
                <a:gd name="T7" fmla="*/ 2147483646 h 122"/>
                <a:gd name="T8" fmla="*/ 2147483646 w 122"/>
                <a:gd name="T9" fmla="*/ 2147483646 h 122"/>
                <a:gd name="T10" fmla="*/ 2147483646 w 122"/>
                <a:gd name="T11" fmla="*/ 0 h 122"/>
                <a:gd name="T12" fmla="*/ 2147483646 w 122"/>
                <a:gd name="T13" fmla="*/ 2147483646 h 122"/>
                <a:gd name="T14" fmla="*/ 0 w 122"/>
                <a:gd name="T15" fmla="*/ 2147483646 h 122"/>
                <a:gd name="T16" fmla="*/ 2147483646 w 122"/>
                <a:gd name="T17" fmla="*/ 2147483646 h 122"/>
                <a:gd name="T18" fmla="*/ 2147483646 w 122"/>
                <a:gd name="T19" fmla="*/ 2147483646 h 122"/>
                <a:gd name="T20" fmla="*/ 2147483646 w 122"/>
                <a:gd name="T21" fmla="*/ 2147483646 h 122"/>
                <a:gd name="T22" fmla="*/ 2147483646 w 122"/>
                <a:gd name="T23" fmla="*/ 2147483646 h 122"/>
                <a:gd name="T24" fmla="*/ 2147483646 w 122"/>
                <a:gd name="T25" fmla="*/ 2147483646 h 122"/>
                <a:gd name="T26" fmla="*/ 2147483646 w 122"/>
                <a:gd name="T27" fmla="*/ 2147483646 h 122"/>
                <a:gd name="T28" fmla="*/ 2147483646 w 122"/>
                <a:gd name="T29" fmla="*/ 2147483646 h 122"/>
                <a:gd name="T30" fmla="*/ 2147483646 w 122"/>
                <a:gd name="T31" fmla="*/ 2147483646 h 122"/>
                <a:gd name="T32" fmla="*/ 2147483646 w 122"/>
                <a:gd name="T33" fmla="*/ 2147483646 h 122"/>
                <a:gd name="T34" fmla="*/ 2147483646 w 122"/>
                <a:gd name="T35" fmla="*/ 2147483646 h 122"/>
                <a:gd name="T36" fmla="*/ 2147483646 w 122"/>
                <a:gd name="T37" fmla="*/ 2147483646 h 122"/>
                <a:gd name="T38" fmla="*/ 2147483646 w 122"/>
                <a:gd name="T39" fmla="*/ 2147483646 h 122"/>
                <a:gd name="T40" fmla="*/ 2147483646 w 122"/>
                <a:gd name="T41" fmla="*/ 2147483646 h 122"/>
                <a:gd name="T42" fmla="*/ 2147483646 w 122"/>
                <a:gd name="T43" fmla="*/ 2147483646 h 122"/>
                <a:gd name="T44" fmla="*/ 2147483646 w 122"/>
                <a:gd name="T45" fmla="*/ 2147483646 h 122"/>
                <a:gd name="T46" fmla="*/ 2147483646 w 122"/>
                <a:gd name="T47" fmla="*/ 2147483646 h 122"/>
                <a:gd name="T48" fmla="*/ 2147483646 w 122"/>
                <a:gd name="T49" fmla="*/ 2147483646 h 122"/>
                <a:gd name="T50" fmla="*/ 2147483646 w 122"/>
                <a:gd name="T51" fmla="*/ 2147483646 h 122"/>
                <a:gd name="T52" fmla="*/ 2147483646 w 122"/>
                <a:gd name="T53" fmla="*/ 2147483646 h 122"/>
                <a:gd name="T54" fmla="*/ 2147483646 w 122"/>
                <a:gd name="T55" fmla="*/ 2147483646 h 122"/>
                <a:gd name="T56" fmla="*/ 2147483646 w 122"/>
                <a:gd name="T57" fmla="*/ 2147483646 h 122"/>
                <a:gd name="T58" fmla="*/ 2147483646 w 122"/>
                <a:gd name="T59" fmla="*/ 2147483646 h 122"/>
                <a:gd name="T60" fmla="*/ 2147483646 w 122"/>
                <a:gd name="T61" fmla="*/ 2147483646 h 122"/>
                <a:gd name="T62" fmla="*/ 2147483646 w 122"/>
                <a:gd name="T63" fmla="*/ 2147483646 h 122"/>
                <a:gd name="T64" fmla="*/ 2147483646 w 122"/>
                <a:gd name="T65" fmla="*/ 2147483646 h 122"/>
                <a:gd name="T66" fmla="*/ 2147483646 w 122"/>
                <a:gd name="T67" fmla="*/ 2147483646 h 122"/>
                <a:gd name="T68" fmla="*/ 2147483646 w 122"/>
                <a:gd name="T69" fmla="*/ 2147483646 h 1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2" h="122">
                  <a:moveTo>
                    <a:pt x="116" y="101"/>
                  </a:moveTo>
                  <a:cubicBezTo>
                    <a:pt x="89" y="74"/>
                    <a:pt x="89" y="74"/>
                    <a:pt x="89" y="74"/>
                  </a:cubicBezTo>
                  <a:cubicBezTo>
                    <a:pt x="89" y="74"/>
                    <a:pt x="89" y="74"/>
                    <a:pt x="89" y="74"/>
                  </a:cubicBezTo>
                  <a:cubicBezTo>
                    <a:pt x="94" y="66"/>
                    <a:pt x="97" y="57"/>
                    <a:pt x="97" y="48"/>
                  </a:cubicBezTo>
                  <a:cubicBezTo>
                    <a:pt x="97" y="35"/>
                    <a:pt x="92" y="23"/>
                    <a:pt x="83" y="14"/>
                  </a:cubicBezTo>
                  <a:cubicBezTo>
                    <a:pt x="73" y="5"/>
                    <a:pt x="61" y="0"/>
                    <a:pt x="48" y="0"/>
                  </a:cubicBezTo>
                  <a:cubicBezTo>
                    <a:pt x="35" y="0"/>
                    <a:pt x="23" y="5"/>
                    <a:pt x="14" y="14"/>
                  </a:cubicBezTo>
                  <a:cubicBezTo>
                    <a:pt x="5" y="23"/>
                    <a:pt x="0" y="35"/>
                    <a:pt x="0" y="48"/>
                  </a:cubicBezTo>
                  <a:cubicBezTo>
                    <a:pt x="0" y="61"/>
                    <a:pt x="5" y="73"/>
                    <a:pt x="14" y="82"/>
                  </a:cubicBezTo>
                  <a:cubicBezTo>
                    <a:pt x="23" y="91"/>
                    <a:pt x="35" y="97"/>
                    <a:pt x="48" y="97"/>
                  </a:cubicBezTo>
                  <a:cubicBezTo>
                    <a:pt x="57" y="97"/>
                    <a:pt x="65" y="94"/>
                    <a:pt x="73" y="90"/>
                  </a:cubicBezTo>
                  <a:cubicBezTo>
                    <a:pt x="73" y="89"/>
                    <a:pt x="73" y="89"/>
                    <a:pt x="73" y="89"/>
                  </a:cubicBezTo>
                  <a:cubicBezTo>
                    <a:pt x="101" y="116"/>
                    <a:pt x="101" y="116"/>
                    <a:pt x="101" y="116"/>
                  </a:cubicBezTo>
                  <a:cubicBezTo>
                    <a:pt x="107" y="121"/>
                    <a:pt x="115" y="122"/>
                    <a:pt x="118" y="118"/>
                  </a:cubicBezTo>
                  <a:cubicBezTo>
                    <a:pt x="122" y="114"/>
                    <a:pt x="121" y="106"/>
                    <a:pt x="116" y="101"/>
                  </a:cubicBezTo>
                  <a:close/>
                  <a:moveTo>
                    <a:pt x="49" y="91"/>
                  </a:moveTo>
                  <a:cubicBezTo>
                    <a:pt x="47" y="91"/>
                    <a:pt x="47" y="91"/>
                    <a:pt x="47" y="91"/>
                  </a:cubicBezTo>
                  <a:cubicBezTo>
                    <a:pt x="36" y="91"/>
                    <a:pt x="25" y="86"/>
                    <a:pt x="18" y="78"/>
                  </a:cubicBezTo>
                  <a:cubicBezTo>
                    <a:pt x="10" y="70"/>
                    <a:pt x="5" y="59"/>
                    <a:pt x="5" y="48"/>
                  </a:cubicBezTo>
                  <a:cubicBezTo>
                    <a:pt x="5" y="36"/>
                    <a:pt x="10" y="26"/>
                    <a:pt x="18" y="18"/>
                  </a:cubicBezTo>
                  <a:cubicBezTo>
                    <a:pt x="26" y="10"/>
                    <a:pt x="37" y="5"/>
                    <a:pt x="48" y="5"/>
                  </a:cubicBezTo>
                  <a:cubicBezTo>
                    <a:pt x="60" y="5"/>
                    <a:pt x="70" y="10"/>
                    <a:pt x="79" y="18"/>
                  </a:cubicBezTo>
                  <a:cubicBezTo>
                    <a:pt x="87" y="26"/>
                    <a:pt x="91" y="37"/>
                    <a:pt x="91" y="48"/>
                  </a:cubicBezTo>
                  <a:cubicBezTo>
                    <a:pt x="91" y="60"/>
                    <a:pt x="86" y="70"/>
                    <a:pt x="78" y="79"/>
                  </a:cubicBezTo>
                  <a:cubicBezTo>
                    <a:pt x="71" y="86"/>
                    <a:pt x="60" y="91"/>
                    <a:pt x="49" y="91"/>
                  </a:cubicBezTo>
                  <a:close/>
                  <a:moveTo>
                    <a:pt x="114" y="114"/>
                  </a:moveTo>
                  <a:cubicBezTo>
                    <a:pt x="114" y="115"/>
                    <a:pt x="113" y="115"/>
                    <a:pt x="112" y="115"/>
                  </a:cubicBezTo>
                  <a:cubicBezTo>
                    <a:pt x="109" y="115"/>
                    <a:pt x="107" y="114"/>
                    <a:pt x="104" y="112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0" y="84"/>
                    <a:pt x="81" y="83"/>
                    <a:pt x="82" y="83"/>
                  </a:cubicBezTo>
                  <a:cubicBezTo>
                    <a:pt x="83" y="82"/>
                    <a:pt x="84" y="81"/>
                    <a:pt x="85" y="80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15" y="107"/>
                    <a:pt x="116" y="112"/>
                    <a:pt x="114" y="114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59" name="Freeform 39"/>
            <p:cNvSpPr>
              <a:spLocks/>
            </p:cNvSpPr>
            <p:nvPr/>
          </p:nvSpPr>
          <p:spPr bwMode="auto">
            <a:xfrm>
              <a:off x="158" y="1432"/>
              <a:ext cx="84" cy="229"/>
            </a:xfrm>
            <a:custGeom>
              <a:avLst/>
              <a:gdLst>
                <a:gd name="T0" fmla="*/ 2147483646 w 31"/>
                <a:gd name="T1" fmla="*/ 2147483646 h 84"/>
                <a:gd name="T2" fmla="*/ 2147483646 w 31"/>
                <a:gd name="T3" fmla="*/ 2147483646 h 84"/>
                <a:gd name="T4" fmla="*/ 2147483646 w 31"/>
                <a:gd name="T5" fmla="*/ 2147483646 h 84"/>
                <a:gd name="T6" fmla="*/ 2147483646 w 31"/>
                <a:gd name="T7" fmla="*/ 2147483646 h 84"/>
                <a:gd name="T8" fmla="*/ 2147483646 w 31"/>
                <a:gd name="T9" fmla="*/ 2147483646 h 84"/>
                <a:gd name="T10" fmla="*/ 2147483646 w 31"/>
                <a:gd name="T11" fmla="*/ 2147483646 h 84"/>
                <a:gd name="T12" fmla="*/ 2147483646 w 31"/>
                <a:gd name="T13" fmla="*/ 2147483646 h 84"/>
                <a:gd name="T14" fmla="*/ 2147483646 w 31"/>
                <a:gd name="T15" fmla="*/ 0 h 84"/>
                <a:gd name="T16" fmla="*/ 2147483646 w 31"/>
                <a:gd name="T17" fmla="*/ 0 h 84"/>
                <a:gd name="T18" fmla="*/ 0 w 31"/>
                <a:gd name="T19" fmla="*/ 2147483646 h 84"/>
                <a:gd name="T20" fmla="*/ 2147483646 w 31"/>
                <a:gd name="T21" fmla="*/ 2147483646 h 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" h="84">
                  <a:moveTo>
                    <a:pt x="1" y="1"/>
                  </a:moveTo>
                  <a:cubicBezTo>
                    <a:pt x="2" y="3"/>
                    <a:pt x="4" y="4"/>
                    <a:pt x="5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22" y="6"/>
                    <a:pt x="25" y="9"/>
                    <a:pt x="25" y="13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31" y="84"/>
                    <a:pt x="31" y="84"/>
                    <a:pt x="31" y="84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6"/>
                    <a:pt x="25" y="0"/>
                    <a:pt x="18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60" name="Freeform 40"/>
            <p:cNvSpPr>
              <a:spLocks/>
            </p:cNvSpPr>
            <p:nvPr/>
          </p:nvSpPr>
          <p:spPr bwMode="auto">
            <a:xfrm>
              <a:off x="134" y="1462"/>
              <a:ext cx="16" cy="145"/>
            </a:xfrm>
            <a:custGeom>
              <a:avLst/>
              <a:gdLst>
                <a:gd name="T0" fmla="*/ 2147483646 w 6"/>
                <a:gd name="T1" fmla="*/ 2147483646 h 53"/>
                <a:gd name="T2" fmla="*/ 0 w 6"/>
                <a:gd name="T3" fmla="*/ 0 h 53"/>
                <a:gd name="T4" fmla="*/ 0 w 6"/>
                <a:gd name="T5" fmla="*/ 2147483646 h 53"/>
                <a:gd name="T6" fmla="*/ 2147483646 w 6"/>
                <a:gd name="T7" fmla="*/ 2147483646 h 53"/>
                <a:gd name="T8" fmla="*/ 2147483646 w 6"/>
                <a:gd name="T9" fmla="*/ 2147483646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53">
                  <a:moveTo>
                    <a:pt x="6" y="9"/>
                  </a:moveTo>
                  <a:cubicBezTo>
                    <a:pt x="5" y="6"/>
                    <a:pt x="3" y="3"/>
                    <a:pt x="0" y="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3" y="50"/>
                    <a:pt x="5" y="47"/>
                    <a:pt x="6" y="44"/>
                  </a:cubicBezTo>
                  <a:lnTo>
                    <a:pt x="6" y="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61" name="Freeform 41"/>
            <p:cNvSpPr>
              <a:spLocks/>
            </p:cNvSpPr>
            <p:nvPr/>
          </p:nvSpPr>
          <p:spPr bwMode="auto">
            <a:xfrm>
              <a:off x="137" y="1678"/>
              <a:ext cx="86" cy="76"/>
            </a:xfrm>
            <a:custGeom>
              <a:avLst/>
              <a:gdLst>
                <a:gd name="T0" fmla="*/ 2147483646 w 32"/>
                <a:gd name="T1" fmla="*/ 2147483646 h 28"/>
                <a:gd name="T2" fmla="*/ 2147483646 w 32"/>
                <a:gd name="T3" fmla="*/ 2147483646 h 28"/>
                <a:gd name="T4" fmla="*/ 2147483646 w 32"/>
                <a:gd name="T5" fmla="*/ 2147483646 h 28"/>
                <a:gd name="T6" fmla="*/ 2147483646 w 32"/>
                <a:gd name="T7" fmla="*/ 2147483646 h 28"/>
                <a:gd name="T8" fmla="*/ 0 w 32"/>
                <a:gd name="T9" fmla="*/ 0 h 28"/>
                <a:gd name="T10" fmla="*/ 0 w 32"/>
                <a:gd name="T11" fmla="*/ 2147483646 h 28"/>
                <a:gd name="T12" fmla="*/ 2147483646 w 32"/>
                <a:gd name="T13" fmla="*/ 2147483646 h 28"/>
                <a:gd name="T14" fmla="*/ 2147483646 w 32"/>
                <a:gd name="T15" fmla="*/ 2147483646 h 28"/>
                <a:gd name="T16" fmla="*/ 2147483646 w 32"/>
                <a:gd name="T17" fmla="*/ 2147483646 h 28"/>
                <a:gd name="T18" fmla="*/ 2147483646 w 32"/>
                <a:gd name="T19" fmla="*/ 2147483646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28">
                  <a:moveTo>
                    <a:pt x="23" y="22"/>
                  </a:moveTo>
                  <a:cubicBezTo>
                    <a:pt x="12" y="22"/>
                    <a:pt x="12" y="22"/>
                    <a:pt x="12" y="22"/>
                  </a:cubicBezTo>
                  <a:cubicBezTo>
                    <a:pt x="9" y="22"/>
                    <a:pt x="5" y="19"/>
                    <a:pt x="5" y="15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2"/>
                    <a:pt x="5" y="28"/>
                    <a:pt x="12" y="28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28" y="28"/>
                    <a:pt x="30" y="27"/>
                    <a:pt x="32" y="26"/>
                  </a:cubicBezTo>
                  <a:cubicBezTo>
                    <a:pt x="29" y="26"/>
                    <a:pt x="26" y="24"/>
                    <a:pt x="23" y="22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62" name="Freeform 42"/>
            <p:cNvSpPr>
              <a:spLocks/>
            </p:cNvSpPr>
            <p:nvPr/>
          </p:nvSpPr>
          <p:spPr bwMode="auto">
            <a:xfrm>
              <a:off x="6" y="1438"/>
              <a:ext cx="106" cy="30"/>
            </a:xfrm>
            <a:custGeom>
              <a:avLst/>
              <a:gdLst>
                <a:gd name="T0" fmla="*/ 2147483646 w 39"/>
                <a:gd name="T1" fmla="*/ 2147483646 h 11"/>
                <a:gd name="T2" fmla="*/ 2147483646 w 39"/>
                <a:gd name="T3" fmla="*/ 2147483646 h 11"/>
                <a:gd name="T4" fmla="*/ 2147483646 w 39"/>
                <a:gd name="T5" fmla="*/ 2147483646 h 11"/>
                <a:gd name="T6" fmla="*/ 2147483646 w 39"/>
                <a:gd name="T7" fmla="*/ 0 h 11"/>
                <a:gd name="T8" fmla="*/ 2147483646 w 39"/>
                <a:gd name="T9" fmla="*/ 2147483646 h 11"/>
                <a:gd name="T10" fmla="*/ 0 w 39"/>
                <a:gd name="T11" fmla="*/ 2147483646 h 11"/>
                <a:gd name="T12" fmla="*/ 0 w 39"/>
                <a:gd name="T13" fmla="*/ 2147483646 h 11"/>
                <a:gd name="T14" fmla="*/ 2147483646 w 39"/>
                <a:gd name="T15" fmla="*/ 2147483646 h 11"/>
                <a:gd name="T16" fmla="*/ 2147483646 w 39"/>
                <a:gd name="T17" fmla="*/ 2147483646 h 11"/>
                <a:gd name="T18" fmla="*/ 2147483646 w 39"/>
                <a:gd name="T19" fmla="*/ 2147483646 h 11"/>
                <a:gd name="T20" fmla="*/ 2147483646 w 39"/>
                <a:gd name="T21" fmla="*/ 2147483646 h 11"/>
                <a:gd name="T22" fmla="*/ 2147483646 w 39"/>
                <a:gd name="T23" fmla="*/ 2147483646 h 11"/>
                <a:gd name="T24" fmla="*/ 2147483646 w 39"/>
                <a:gd name="T25" fmla="*/ 2147483646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11">
                  <a:moveTo>
                    <a:pt x="39" y="8"/>
                  </a:moveTo>
                  <a:cubicBezTo>
                    <a:pt x="39" y="8"/>
                    <a:pt x="39" y="7"/>
                    <a:pt x="39" y="6"/>
                  </a:cubicBezTo>
                  <a:cubicBezTo>
                    <a:pt x="38" y="5"/>
                    <a:pt x="38" y="5"/>
                    <a:pt x="37" y="4"/>
                  </a:cubicBezTo>
                  <a:cubicBezTo>
                    <a:pt x="31" y="2"/>
                    <a:pt x="25" y="0"/>
                    <a:pt x="20" y="0"/>
                  </a:cubicBezTo>
                  <a:cubicBezTo>
                    <a:pt x="8" y="0"/>
                    <a:pt x="1" y="6"/>
                    <a:pt x="1" y="6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1" y="11"/>
                    <a:pt x="2" y="11"/>
                    <a:pt x="2" y="11"/>
                  </a:cubicBezTo>
                  <a:cubicBezTo>
                    <a:pt x="3" y="11"/>
                    <a:pt x="4" y="11"/>
                    <a:pt x="4" y="10"/>
                  </a:cubicBezTo>
                  <a:cubicBezTo>
                    <a:pt x="5" y="10"/>
                    <a:pt x="17" y="1"/>
                    <a:pt x="35" y="9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6" y="10"/>
                    <a:pt x="36" y="10"/>
                    <a:pt x="37" y="10"/>
                  </a:cubicBezTo>
                  <a:cubicBezTo>
                    <a:pt x="38" y="9"/>
                    <a:pt x="38" y="9"/>
                    <a:pt x="39" y="8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63" name="Freeform 43"/>
            <p:cNvSpPr>
              <a:spLocks/>
            </p:cNvSpPr>
            <p:nvPr/>
          </p:nvSpPr>
          <p:spPr bwMode="auto">
            <a:xfrm>
              <a:off x="1" y="1672"/>
              <a:ext cx="106" cy="82"/>
            </a:xfrm>
            <a:custGeom>
              <a:avLst/>
              <a:gdLst>
                <a:gd name="T0" fmla="*/ 2147483646 w 39"/>
                <a:gd name="T1" fmla="*/ 2147483646 h 30"/>
                <a:gd name="T2" fmla="*/ 2147483646 w 39"/>
                <a:gd name="T3" fmla="*/ 2147483646 h 30"/>
                <a:gd name="T4" fmla="*/ 2147483646 w 39"/>
                <a:gd name="T5" fmla="*/ 2147483646 h 30"/>
                <a:gd name="T6" fmla="*/ 2147483646 w 39"/>
                <a:gd name="T7" fmla="*/ 2147483646 h 30"/>
                <a:gd name="T8" fmla="*/ 2147483646 w 39"/>
                <a:gd name="T9" fmla="*/ 2147483646 h 30"/>
                <a:gd name="T10" fmla="*/ 2147483646 w 39"/>
                <a:gd name="T11" fmla="*/ 2147483646 h 30"/>
                <a:gd name="T12" fmla="*/ 0 w 39"/>
                <a:gd name="T13" fmla="*/ 0 h 30"/>
                <a:gd name="T14" fmla="*/ 0 w 39"/>
                <a:gd name="T15" fmla="*/ 2147483646 h 30"/>
                <a:gd name="T16" fmla="*/ 2147483646 w 39"/>
                <a:gd name="T17" fmla="*/ 2147483646 h 30"/>
                <a:gd name="T18" fmla="*/ 2147483646 w 39"/>
                <a:gd name="T19" fmla="*/ 2147483646 h 30"/>
                <a:gd name="T20" fmla="*/ 2147483646 w 39"/>
                <a:gd name="T21" fmla="*/ 2147483646 h 30"/>
                <a:gd name="T22" fmla="*/ 2147483646 w 39"/>
                <a:gd name="T23" fmla="*/ 2147483646 h 30"/>
                <a:gd name="T24" fmla="*/ 2147483646 w 39"/>
                <a:gd name="T25" fmla="*/ 2147483646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30">
                  <a:moveTo>
                    <a:pt x="33" y="3"/>
                  </a:moveTo>
                  <a:cubicBezTo>
                    <a:pt x="33" y="17"/>
                    <a:pt x="33" y="17"/>
                    <a:pt x="33" y="17"/>
                  </a:cubicBezTo>
                  <a:cubicBezTo>
                    <a:pt x="33" y="21"/>
                    <a:pt x="30" y="24"/>
                    <a:pt x="26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9" y="24"/>
                    <a:pt x="6" y="21"/>
                    <a:pt x="6" y="17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4" y="2"/>
                    <a:pt x="2" y="1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4"/>
                    <a:pt x="6" y="30"/>
                    <a:pt x="13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33" y="30"/>
                    <a:pt x="39" y="24"/>
                    <a:pt x="39" y="17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7" y="2"/>
                    <a:pt x="35" y="3"/>
                    <a:pt x="33" y="3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64" name="Freeform 44"/>
            <p:cNvSpPr>
              <a:spLocks/>
            </p:cNvSpPr>
            <p:nvPr/>
          </p:nvSpPr>
          <p:spPr bwMode="auto">
            <a:xfrm>
              <a:off x="-7" y="1479"/>
              <a:ext cx="119" cy="158"/>
            </a:xfrm>
            <a:custGeom>
              <a:avLst/>
              <a:gdLst>
                <a:gd name="T0" fmla="*/ 2147483646 w 44"/>
                <a:gd name="T1" fmla="*/ 2147483646 h 58"/>
                <a:gd name="T2" fmla="*/ 2147483646 w 44"/>
                <a:gd name="T3" fmla="*/ 2147483646 h 58"/>
                <a:gd name="T4" fmla="*/ 2147483646 w 44"/>
                <a:gd name="T5" fmla="*/ 0 h 58"/>
                <a:gd name="T6" fmla="*/ 2147483646 w 44"/>
                <a:gd name="T7" fmla="*/ 0 h 58"/>
                <a:gd name="T8" fmla="*/ 0 w 44"/>
                <a:gd name="T9" fmla="*/ 2147483646 h 58"/>
                <a:gd name="T10" fmla="*/ 0 w 44"/>
                <a:gd name="T11" fmla="*/ 2147483646 h 58"/>
                <a:gd name="T12" fmla="*/ 2147483646 w 44"/>
                <a:gd name="T13" fmla="*/ 2147483646 h 58"/>
                <a:gd name="T14" fmla="*/ 2147483646 w 44"/>
                <a:gd name="T15" fmla="*/ 2147483646 h 58"/>
                <a:gd name="T16" fmla="*/ 2147483646 w 44"/>
                <a:gd name="T17" fmla="*/ 2147483646 h 58"/>
                <a:gd name="T18" fmla="*/ 2147483646 w 44"/>
                <a:gd name="T19" fmla="*/ 2147483646 h 58"/>
                <a:gd name="T20" fmla="*/ 2147483646 w 44"/>
                <a:gd name="T21" fmla="*/ 2147483646 h 58"/>
                <a:gd name="T22" fmla="*/ 2147483646 w 44"/>
                <a:gd name="T23" fmla="*/ 2147483646 h 58"/>
                <a:gd name="T24" fmla="*/ 2147483646 w 44"/>
                <a:gd name="T25" fmla="*/ 2147483646 h 5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" h="58">
                  <a:moveTo>
                    <a:pt x="44" y="55"/>
                  </a:moveTo>
                  <a:cubicBezTo>
                    <a:pt x="44" y="14"/>
                    <a:pt x="44" y="14"/>
                    <a:pt x="44" y="14"/>
                  </a:cubicBezTo>
                  <a:cubicBezTo>
                    <a:pt x="44" y="6"/>
                    <a:pt x="38" y="0"/>
                    <a:pt x="30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4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" y="54"/>
                    <a:pt x="4" y="55"/>
                    <a:pt x="6" y="56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9"/>
                    <a:pt x="10" y="5"/>
                    <a:pt x="15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5" y="5"/>
                    <a:pt x="38" y="9"/>
                    <a:pt x="38" y="14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40" y="57"/>
                    <a:pt x="42" y="56"/>
                    <a:pt x="44" y="55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  <p:sp>
          <p:nvSpPr>
            <p:cNvPr id="65" name="Freeform 45"/>
            <p:cNvSpPr>
              <a:spLocks/>
            </p:cNvSpPr>
            <p:nvPr/>
          </p:nvSpPr>
          <p:spPr bwMode="auto">
            <a:xfrm>
              <a:off x="-129" y="1579"/>
              <a:ext cx="103" cy="175"/>
            </a:xfrm>
            <a:custGeom>
              <a:avLst/>
              <a:gdLst>
                <a:gd name="T0" fmla="*/ 2147483646 w 38"/>
                <a:gd name="T1" fmla="*/ 2147483646 h 64"/>
                <a:gd name="T2" fmla="*/ 2147483646 w 38"/>
                <a:gd name="T3" fmla="*/ 2147483646 h 64"/>
                <a:gd name="T4" fmla="*/ 2147483646 w 38"/>
                <a:gd name="T5" fmla="*/ 2147483646 h 64"/>
                <a:gd name="T6" fmla="*/ 2147483646 w 38"/>
                <a:gd name="T7" fmla="*/ 2147483646 h 64"/>
                <a:gd name="T8" fmla="*/ 2147483646 w 38"/>
                <a:gd name="T9" fmla="*/ 2147483646 h 64"/>
                <a:gd name="T10" fmla="*/ 2147483646 w 38"/>
                <a:gd name="T11" fmla="*/ 2147483646 h 64"/>
                <a:gd name="T12" fmla="*/ 2147483646 w 38"/>
                <a:gd name="T13" fmla="*/ 2147483646 h 64"/>
                <a:gd name="T14" fmla="*/ 2147483646 w 38"/>
                <a:gd name="T15" fmla="*/ 2147483646 h 64"/>
                <a:gd name="T16" fmla="*/ 2147483646 w 38"/>
                <a:gd name="T17" fmla="*/ 0 h 64"/>
                <a:gd name="T18" fmla="*/ 2147483646 w 38"/>
                <a:gd name="T19" fmla="*/ 0 h 64"/>
                <a:gd name="T20" fmla="*/ 0 w 38"/>
                <a:gd name="T21" fmla="*/ 2147483646 h 64"/>
                <a:gd name="T22" fmla="*/ 0 w 38"/>
                <a:gd name="T23" fmla="*/ 2147483646 h 64"/>
                <a:gd name="T24" fmla="*/ 2147483646 w 38"/>
                <a:gd name="T25" fmla="*/ 2147483646 h 64"/>
                <a:gd name="T26" fmla="*/ 2147483646 w 38"/>
                <a:gd name="T27" fmla="*/ 2147483646 h 64"/>
                <a:gd name="T28" fmla="*/ 2147483646 w 38"/>
                <a:gd name="T29" fmla="*/ 2147483646 h 64"/>
                <a:gd name="T30" fmla="*/ 2147483646 w 38"/>
                <a:gd name="T31" fmla="*/ 2147483646 h 64"/>
                <a:gd name="T32" fmla="*/ 2147483646 w 38"/>
                <a:gd name="T33" fmla="*/ 2147483646 h 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8" h="64">
                  <a:moveTo>
                    <a:pt x="33" y="24"/>
                  </a:moveTo>
                  <a:cubicBezTo>
                    <a:pt x="33" y="51"/>
                    <a:pt x="33" y="51"/>
                    <a:pt x="33" y="51"/>
                  </a:cubicBezTo>
                  <a:cubicBezTo>
                    <a:pt x="33" y="55"/>
                    <a:pt x="30" y="58"/>
                    <a:pt x="26" y="58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8" y="58"/>
                    <a:pt x="5" y="55"/>
                    <a:pt x="5" y="5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9"/>
                    <a:pt x="8" y="5"/>
                    <a:pt x="12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9" y="4"/>
                    <a:pt x="18" y="2"/>
                    <a:pt x="18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8"/>
                    <a:pt x="5" y="64"/>
                    <a:pt x="12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33" y="64"/>
                    <a:pt x="38" y="58"/>
                    <a:pt x="38" y="51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6" y="27"/>
                    <a:pt x="35" y="26"/>
                    <a:pt x="33" y="24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rgbClr val="242F3A"/>
                </a:solidFill>
                <a:effectLst/>
                <a:uLnTx/>
                <a:uFillTx/>
                <a:latin typeface="Santander text"/>
              </a:endParaRPr>
            </a:p>
          </p:txBody>
        </p:sp>
      </p:grpSp>
      <p:grpSp>
        <p:nvGrpSpPr>
          <p:cNvPr id="66" name="Group 663">
            <a:extLst>
              <a:ext uri="{FF2B5EF4-FFF2-40B4-BE49-F238E27FC236}"/>
            </a:extLst>
          </p:cNvPr>
          <p:cNvGrpSpPr/>
          <p:nvPr/>
        </p:nvGrpSpPr>
        <p:grpSpPr>
          <a:xfrm>
            <a:off x="1423967" y="5395794"/>
            <a:ext cx="642834" cy="653767"/>
            <a:chOff x="10928351" y="2025650"/>
            <a:chExt cx="1073150" cy="1077913"/>
          </a:xfrm>
          <a:solidFill>
            <a:srgbClr val="990000"/>
          </a:solidFill>
        </p:grpSpPr>
        <p:sp>
          <p:nvSpPr>
            <p:cNvPr id="67" name="Freeform 100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11250613" y="2322513"/>
              <a:ext cx="428625" cy="187325"/>
            </a:xfrm>
            <a:custGeom>
              <a:avLst/>
              <a:gdLst>
                <a:gd name="T0" fmla="*/ 14 w 101"/>
                <a:gd name="T1" fmla="*/ 28 h 44"/>
                <a:gd name="T2" fmla="*/ 28 w 101"/>
                <a:gd name="T3" fmla="*/ 14 h 44"/>
                <a:gd name="T4" fmla="*/ 73 w 101"/>
                <a:gd name="T5" fmla="*/ 14 h 44"/>
                <a:gd name="T6" fmla="*/ 87 w 101"/>
                <a:gd name="T7" fmla="*/ 28 h 44"/>
                <a:gd name="T8" fmla="*/ 87 w 101"/>
                <a:gd name="T9" fmla="*/ 44 h 44"/>
                <a:gd name="T10" fmla="*/ 101 w 101"/>
                <a:gd name="T11" fmla="*/ 44 h 44"/>
                <a:gd name="T12" fmla="*/ 101 w 101"/>
                <a:gd name="T13" fmla="*/ 28 h 44"/>
                <a:gd name="T14" fmla="*/ 73 w 101"/>
                <a:gd name="T15" fmla="*/ 0 h 44"/>
                <a:gd name="T16" fmla="*/ 28 w 101"/>
                <a:gd name="T17" fmla="*/ 0 h 44"/>
                <a:gd name="T18" fmla="*/ 0 w 101"/>
                <a:gd name="T19" fmla="*/ 28 h 44"/>
                <a:gd name="T20" fmla="*/ 0 w 101"/>
                <a:gd name="T21" fmla="*/ 44 h 44"/>
                <a:gd name="T22" fmla="*/ 14 w 101"/>
                <a:gd name="T23" fmla="*/ 44 h 44"/>
                <a:gd name="T24" fmla="*/ 14 w 101"/>
                <a:gd name="T25" fmla="*/ 2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" h="44">
                  <a:moveTo>
                    <a:pt x="14" y="28"/>
                  </a:moveTo>
                  <a:cubicBezTo>
                    <a:pt x="14" y="20"/>
                    <a:pt x="20" y="14"/>
                    <a:pt x="28" y="14"/>
                  </a:cubicBezTo>
                  <a:cubicBezTo>
                    <a:pt x="73" y="14"/>
                    <a:pt x="73" y="14"/>
                    <a:pt x="73" y="14"/>
                  </a:cubicBezTo>
                  <a:cubicBezTo>
                    <a:pt x="81" y="14"/>
                    <a:pt x="87" y="20"/>
                    <a:pt x="87" y="28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101" y="44"/>
                    <a:pt x="101" y="44"/>
                    <a:pt x="101" y="44"/>
                  </a:cubicBezTo>
                  <a:cubicBezTo>
                    <a:pt x="101" y="28"/>
                    <a:pt x="101" y="28"/>
                    <a:pt x="101" y="28"/>
                  </a:cubicBezTo>
                  <a:cubicBezTo>
                    <a:pt x="101" y="12"/>
                    <a:pt x="89" y="0"/>
                    <a:pt x="7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4" y="44"/>
                    <a:pt x="14" y="44"/>
                    <a:pt x="14" y="44"/>
                  </a:cubicBez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242F3A"/>
                </a:solidFill>
                <a:latin typeface="Santander text"/>
              </a:endParaRPr>
            </a:p>
          </p:txBody>
        </p:sp>
        <p:sp>
          <p:nvSpPr>
            <p:cNvPr id="68" name="Freeform 101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10928351" y="2908300"/>
              <a:ext cx="428625" cy="195263"/>
            </a:xfrm>
            <a:custGeom>
              <a:avLst/>
              <a:gdLst>
                <a:gd name="T0" fmla="*/ 14 w 101"/>
                <a:gd name="T1" fmla="*/ 28 h 46"/>
                <a:gd name="T2" fmla="*/ 28 w 101"/>
                <a:gd name="T3" fmla="*/ 14 h 46"/>
                <a:gd name="T4" fmla="*/ 73 w 101"/>
                <a:gd name="T5" fmla="*/ 14 h 46"/>
                <a:gd name="T6" fmla="*/ 87 w 101"/>
                <a:gd name="T7" fmla="*/ 28 h 46"/>
                <a:gd name="T8" fmla="*/ 87 w 101"/>
                <a:gd name="T9" fmla="*/ 46 h 46"/>
                <a:gd name="T10" fmla="*/ 101 w 101"/>
                <a:gd name="T11" fmla="*/ 46 h 46"/>
                <a:gd name="T12" fmla="*/ 101 w 101"/>
                <a:gd name="T13" fmla="*/ 28 h 46"/>
                <a:gd name="T14" fmla="*/ 73 w 101"/>
                <a:gd name="T15" fmla="*/ 0 h 46"/>
                <a:gd name="T16" fmla="*/ 28 w 101"/>
                <a:gd name="T17" fmla="*/ 0 h 46"/>
                <a:gd name="T18" fmla="*/ 0 w 101"/>
                <a:gd name="T19" fmla="*/ 28 h 46"/>
                <a:gd name="T20" fmla="*/ 0 w 101"/>
                <a:gd name="T21" fmla="*/ 46 h 46"/>
                <a:gd name="T22" fmla="*/ 14 w 101"/>
                <a:gd name="T23" fmla="*/ 46 h 46"/>
                <a:gd name="T24" fmla="*/ 14 w 101"/>
                <a:gd name="T25" fmla="*/ 2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" h="46">
                  <a:moveTo>
                    <a:pt x="14" y="28"/>
                  </a:moveTo>
                  <a:cubicBezTo>
                    <a:pt x="14" y="21"/>
                    <a:pt x="20" y="14"/>
                    <a:pt x="28" y="14"/>
                  </a:cubicBezTo>
                  <a:cubicBezTo>
                    <a:pt x="73" y="14"/>
                    <a:pt x="73" y="14"/>
                    <a:pt x="73" y="14"/>
                  </a:cubicBezTo>
                  <a:cubicBezTo>
                    <a:pt x="81" y="14"/>
                    <a:pt x="87" y="21"/>
                    <a:pt x="87" y="28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101" y="46"/>
                    <a:pt x="101" y="46"/>
                    <a:pt x="101" y="46"/>
                  </a:cubicBezTo>
                  <a:cubicBezTo>
                    <a:pt x="101" y="28"/>
                    <a:pt x="101" y="28"/>
                    <a:pt x="101" y="28"/>
                  </a:cubicBezTo>
                  <a:cubicBezTo>
                    <a:pt x="101" y="13"/>
                    <a:pt x="89" y="0"/>
                    <a:pt x="7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0"/>
                    <a:pt x="0" y="13"/>
                    <a:pt x="0" y="28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4" y="46"/>
                    <a:pt x="14" y="46"/>
                    <a:pt x="14" y="46"/>
                  </a:cubicBez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242F3A"/>
                </a:solidFill>
                <a:latin typeface="Santander text"/>
              </a:endParaRPr>
            </a:p>
          </p:txBody>
        </p:sp>
        <p:sp>
          <p:nvSpPr>
            <p:cNvPr id="69" name="Freeform 102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11318876" y="2497138"/>
              <a:ext cx="296863" cy="284163"/>
            </a:xfrm>
            <a:custGeom>
              <a:avLst/>
              <a:gdLst>
                <a:gd name="T0" fmla="*/ 69 w 70"/>
                <a:gd name="T1" fmla="*/ 57 h 67"/>
                <a:gd name="T2" fmla="*/ 66 w 70"/>
                <a:gd name="T3" fmla="*/ 53 h 67"/>
                <a:gd name="T4" fmla="*/ 42 w 70"/>
                <a:gd name="T5" fmla="*/ 36 h 67"/>
                <a:gd name="T6" fmla="*/ 42 w 70"/>
                <a:gd name="T7" fmla="*/ 35 h 67"/>
                <a:gd name="T8" fmla="*/ 42 w 70"/>
                <a:gd name="T9" fmla="*/ 7 h 67"/>
                <a:gd name="T10" fmla="*/ 35 w 70"/>
                <a:gd name="T11" fmla="*/ 0 h 67"/>
                <a:gd name="T12" fmla="*/ 28 w 70"/>
                <a:gd name="T13" fmla="*/ 7 h 67"/>
                <a:gd name="T14" fmla="*/ 28 w 70"/>
                <a:gd name="T15" fmla="*/ 35 h 67"/>
                <a:gd name="T16" fmla="*/ 27 w 70"/>
                <a:gd name="T17" fmla="*/ 36 h 67"/>
                <a:gd name="T18" fmla="*/ 3 w 70"/>
                <a:gd name="T19" fmla="*/ 53 h 67"/>
                <a:gd name="T20" fmla="*/ 0 w 70"/>
                <a:gd name="T21" fmla="*/ 57 h 67"/>
                <a:gd name="T22" fmla="*/ 1 w 70"/>
                <a:gd name="T23" fmla="*/ 63 h 67"/>
                <a:gd name="T24" fmla="*/ 11 w 70"/>
                <a:gd name="T25" fmla="*/ 65 h 67"/>
                <a:gd name="T26" fmla="*/ 34 w 70"/>
                <a:gd name="T27" fmla="*/ 48 h 67"/>
                <a:gd name="T28" fmla="*/ 35 w 70"/>
                <a:gd name="T29" fmla="*/ 48 h 67"/>
                <a:gd name="T30" fmla="*/ 59 w 70"/>
                <a:gd name="T31" fmla="*/ 65 h 67"/>
                <a:gd name="T32" fmla="*/ 63 w 70"/>
                <a:gd name="T33" fmla="*/ 66 h 67"/>
                <a:gd name="T34" fmla="*/ 69 w 70"/>
                <a:gd name="T35" fmla="*/ 63 h 67"/>
                <a:gd name="T36" fmla="*/ 69 w 70"/>
                <a:gd name="T37" fmla="*/ 5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0" h="67">
                  <a:moveTo>
                    <a:pt x="69" y="57"/>
                  </a:moveTo>
                  <a:cubicBezTo>
                    <a:pt x="69" y="56"/>
                    <a:pt x="68" y="54"/>
                    <a:pt x="66" y="53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42" y="36"/>
                    <a:pt x="42" y="36"/>
                    <a:pt x="42" y="35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2" y="3"/>
                    <a:pt x="38" y="0"/>
                    <a:pt x="35" y="0"/>
                  </a:cubicBezTo>
                  <a:cubicBezTo>
                    <a:pt x="31" y="0"/>
                    <a:pt x="28" y="3"/>
                    <a:pt x="28" y="7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8" y="36"/>
                    <a:pt x="28" y="36"/>
                    <a:pt x="27" y="36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4"/>
                    <a:pt x="1" y="56"/>
                    <a:pt x="0" y="57"/>
                  </a:cubicBezTo>
                  <a:cubicBezTo>
                    <a:pt x="0" y="59"/>
                    <a:pt x="0" y="61"/>
                    <a:pt x="1" y="63"/>
                  </a:cubicBezTo>
                  <a:cubicBezTo>
                    <a:pt x="3" y="66"/>
                    <a:pt x="7" y="67"/>
                    <a:pt x="11" y="65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5" y="48"/>
                    <a:pt x="35" y="48"/>
                    <a:pt x="35" y="48"/>
                  </a:cubicBezTo>
                  <a:cubicBezTo>
                    <a:pt x="59" y="65"/>
                    <a:pt x="59" y="65"/>
                    <a:pt x="59" y="65"/>
                  </a:cubicBezTo>
                  <a:cubicBezTo>
                    <a:pt x="60" y="65"/>
                    <a:pt x="61" y="66"/>
                    <a:pt x="63" y="66"/>
                  </a:cubicBezTo>
                  <a:cubicBezTo>
                    <a:pt x="65" y="66"/>
                    <a:pt x="67" y="65"/>
                    <a:pt x="69" y="63"/>
                  </a:cubicBezTo>
                  <a:cubicBezTo>
                    <a:pt x="70" y="61"/>
                    <a:pt x="70" y="59"/>
                    <a:pt x="69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242F3A"/>
                </a:solidFill>
                <a:latin typeface="Santander text"/>
              </a:endParaRPr>
            </a:p>
          </p:txBody>
        </p:sp>
        <p:sp>
          <p:nvSpPr>
            <p:cNvPr id="70" name="Freeform 103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11572876" y="2908300"/>
              <a:ext cx="428625" cy="195263"/>
            </a:xfrm>
            <a:custGeom>
              <a:avLst/>
              <a:gdLst>
                <a:gd name="T0" fmla="*/ 14 w 101"/>
                <a:gd name="T1" fmla="*/ 28 h 46"/>
                <a:gd name="T2" fmla="*/ 28 w 101"/>
                <a:gd name="T3" fmla="*/ 14 h 46"/>
                <a:gd name="T4" fmla="*/ 73 w 101"/>
                <a:gd name="T5" fmla="*/ 14 h 46"/>
                <a:gd name="T6" fmla="*/ 87 w 101"/>
                <a:gd name="T7" fmla="*/ 28 h 46"/>
                <a:gd name="T8" fmla="*/ 87 w 101"/>
                <a:gd name="T9" fmla="*/ 46 h 46"/>
                <a:gd name="T10" fmla="*/ 101 w 101"/>
                <a:gd name="T11" fmla="*/ 46 h 46"/>
                <a:gd name="T12" fmla="*/ 101 w 101"/>
                <a:gd name="T13" fmla="*/ 28 h 46"/>
                <a:gd name="T14" fmla="*/ 73 w 101"/>
                <a:gd name="T15" fmla="*/ 0 h 46"/>
                <a:gd name="T16" fmla="*/ 28 w 101"/>
                <a:gd name="T17" fmla="*/ 0 h 46"/>
                <a:gd name="T18" fmla="*/ 0 w 101"/>
                <a:gd name="T19" fmla="*/ 28 h 46"/>
                <a:gd name="T20" fmla="*/ 0 w 101"/>
                <a:gd name="T21" fmla="*/ 46 h 46"/>
                <a:gd name="T22" fmla="*/ 14 w 101"/>
                <a:gd name="T23" fmla="*/ 46 h 46"/>
                <a:gd name="T24" fmla="*/ 14 w 101"/>
                <a:gd name="T25" fmla="*/ 2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" h="46">
                  <a:moveTo>
                    <a:pt x="14" y="28"/>
                  </a:moveTo>
                  <a:cubicBezTo>
                    <a:pt x="14" y="21"/>
                    <a:pt x="20" y="14"/>
                    <a:pt x="28" y="14"/>
                  </a:cubicBezTo>
                  <a:cubicBezTo>
                    <a:pt x="73" y="14"/>
                    <a:pt x="73" y="14"/>
                    <a:pt x="73" y="14"/>
                  </a:cubicBezTo>
                  <a:cubicBezTo>
                    <a:pt x="81" y="14"/>
                    <a:pt x="87" y="21"/>
                    <a:pt x="87" y="28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101" y="46"/>
                    <a:pt x="101" y="46"/>
                    <a:pt x="101" y="46"/>
                  </a:cubicBezTo>
                  <a:cubicBezTo>
                    <a:pt x="101" y="28"/>
                    <a:pt x="101" y="28"/>
                    <a:pt x="101" y="28"/>
                  </a:cubicBezTo>
                  <a:cubicBezTo>
                    <a:pt x="101" y="13"/>
                    <a:pt x="89" y="0"/>
                    <a:pt x="7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0"/>
                    <a:pt x="0" y="13"/>
                    <a:pt x="0" y="28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4" y="46"/>
                    <a:pt x="14" y="46"/>
                    <a:pt x="14" y="46"/>
                  </a:cubicBez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242F3A"/>
                </a:solidFill>
                <a:latin typeface="Santander text"/>
              </a:endParaRPr>
            </a:p>
          </p:txBody>
        </p:sp>
        <p:sp>
          <p:nvSpPr>
            <p:cNvPr id="71" name="Freeform 104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auto">
            <a:xfrm>
              <a:off x="11341101" y="2025650"/>
              <a:ext cx="246063" cy="2460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44 h 58"/>
                <a:gd name="T12" fmla="*/ 14 w 58"/>
                <a:gd name="T13" fmla="*/ 29 h 58"/>
                <a:gd name="T14" fmla="*/ 29 w 58"/>
                <a:gd name="T15" fmla="*/ 14 h 58"/>
                <a:gd name="T16" fmla="*/ 44 w 58"/>
                <a:gd name="T17" fmla="*/ 29 h 58"/>
                <a:gd name="T18" fmla="*/ 29 w 58"/>
                <a:gd name="T19" fmla="*/ 4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44"/>
                  </a:moveTo>
                  <a:cubicBezTo>
                    <a:pt x="21" y="44"/>
                    <a:pt x="14" y="37"/>
                    <a:pt x="14" y="29"/>
                  </a:cubicBezTo>
                  <a:cubicBezTo>
                    <a:pt x="14" y="20"/>
                    <a:pt x="21" y="14"/>
                    <a:pt x="29" y="14"/>
                  </a:cubicBezTo>
                  <a:cubicBezTo>
                    <a:pt x="37" y="14"/>
                    <a:pt x="44" y="20"/>
                    <a:pt x="44" y="29"/>
                  </a:cubicBezTo>
                  <a:cubicBezTo>
                    <a:pt x="44" y="37"/>
                    <a:pt x="37" y="44"/>
                    <a:pt x="29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242F3A"/>
                </a:solidFill>
                <a:latin typeface="Santander text"/>
              </a:endParaRPr>
            </a:p>
          </p:txBody>
        </p:sp>
        <p:sp>
          <p:nvSpPr>
            <p:cNvPr id="72" name="Freeform 105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auto">
            <a:xfrm>
              <a:off x="11663363" y="2614613"/>
              <a:ext cx="246063" cy="2460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44 h 58"/>
                <a:gd name="T12" fmla="*/ 14 w 58"/>
                <a:gd name="T13" fmla="*/ 29 h 58"/>
                <a:gd name="T14" fmla="*/ 29 w 58"/>
                <a:gd name="T15" fmla="*/ 14 h 58"/>
                <a:gd name="T16" fmla="*/ 44 w 58"/>
                <a:gd name="T17" fmla="*/ 29 h 58"/>
                <a:gd name="T18" fmla="*/ 29 w 58"/>
                <a:gd name="T19" fmla="*/ 4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44"/>
                  </a:moveTo>
                  <a:cubicBezTo>
                    <a:pt x="21" y="44"/>
                    <a:pt x="14" y="37"/>
                    <a:pt x="14" y="29"/>
                  </a:cubicBezTo>
                  <a:cubicBezTo>
                    <a:pt x="14" y="20"/>
                    <a:pt x="21" y="14"/>
                    <a:pt x="29" y="14"/>
                  </a:cubicBezTo>
                  <a:cubicBezTo>
                    <a:pt x="37" y="14"/>
                    <a:pt x="44" y="20"/>
                    <a:pt x="44" y="29"/>
                  </a:cubicBezTo>
                  <a:cubicBezTo>
                    <a:pt x="44" y="37"/>
                    <a:pt x="37" y="44"/>
                    <a:pt x="29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242F3A"/>
                </a:solidFill>
                <a:latin typeface="Santander text"/>
              </a:endParaRPr>
            </a:p>
          </p:txBody>
        </p:sp>
        <p:sp>
          <p:nvSpPr>
            <p:cNvPr id="73" name="Freeform 106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auto">
            <a:xfrm>
              <a:off x="11018838" y="2614613"/>
              <a:ext cx="244475" cy="246063"/>
            </a:xfrm>
            <a:custGeom>
              <a:avLst/>
              <a:gdLst>
                <a:gd name="T0" fmla="*/ 29 w 58"/>
                <a:gd name="T1" fmla="*/ 58 h 58"/>
                <a:gd name="T2" fmla="*/ 58 w 58"/>
                <a:gd name="T3" fmla="*/ 29 h 58"/>
                <a:gd name="T4" fmla="*/ 29 w 58"/>
                <a:gd name="T5" fmla="*/ 0 h 58"/>
                <a:gd name="T6" fmla="*/ 0 w 58"/>
                <a:gd name="T7" fmla="*/ 29 h 58"/>
                <a:gd name="T8" fmla="*/ 29 w 58"/>
                <a:gd name="T9" fmla="*/ 58 h 58"/>
                <a:gd name="T10" fmla="*/ 29 w 58"/>
                <a:gd name="T11" fmla="*/ 14 h 58"/>
                <a:gd name="T12" fmla="*/ 44 w 58"/>
                <a:gd name="T13" fmla="*/ 29 h 58"/>
                <a:gd name="T14" fmla="*/ 29 w 58"/>
                <a:gd name="T15" fmla="*/ 44 h 58"/>
                <a:gd name="T16" fmla="*/ 14 w 58"/>
                <a:gd name="T17" fmla="*/ 29 h 58"/>
                <a:gd name="T18" fmla="*/ 29 w 58"/>
                <a:gd name="T19" fmla="*/ 1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58"/>
                  </a:move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lose/>
                  <a:moveTo>
                    <a:pt x="29" y="14"/>
                  </a:moveTo>
                  <a:cubicBezTo>
                    <a:pt x="37" y="14"/>
                    <a:pt x="44" y="20"/>
                    <a:pt x="44" y="29"/>
                  </a:cubicBezTo>
                  <a:cubicBezTo>
                    <a:pt x="44" y="37"/>
                    <a:pt x="37" y="44"/>
                    <a:pt x="29" y="44"/>
                  </a:cubicBezTo>
                  <a:cubicBezTo>
                    <a:pt x="21" y="44"/>
                    <a:pt x="14" y="37"/>
                    <a:pt x="14" y="29"/>
                  </a:cubicBezTo>
                  <a:cubicBezTo>
                    <a:pt x="14" y="20"/>
                    <a:pt x="21" y="14"/>
                    <a:pt x="2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242F3A"/>
                </a:solidFill>
                <a:latin typeface="Santander text"/>
              </a:endParaRPr>
            </a:p>
          </p:txBody>
        </p:sp>
      </p:grpSp>
      <p:pic>
        <p:nvPicPr>
          <p:cNvPr id="74" name="Picture 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2034"/>
            <a:ext cx="3030819" cy="5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65210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Retrospectiva">
  <a:themeElements>
    <a:clrScheme name="Personalizada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6413E"/>
      </a:accent1>
      <a:accent2>
        <a:srgbClr val="0C0C0C"/>
      </a:accent2>
      <a:accent3>
        <a:srgbClr val="D8D8D8"/>
      </a:accent3>
      <a:accent4>
        <a:srgbClr val="BFBFBF"/>
      </a:accent4>
      <a:accent5>
        <a:srgbClr val="918485"/>
      </a:accent5>
      <a:accent6>
        <a:srgbClr val="7F7F7F"/>
      </a:accent6>
      <a:hlink>
        <a:srgbClr val="CC9900"/>
      </a:hlink>
      <a:folHlink>
        <a:srgbClr val="96A9A9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02006FA4-1611-4B07-AF7F-85CF6D20EB3E}"/>
    </a:ext>
  </a:extLst>
</a:theme>
</file>

<file path=ppt/theme/themeOverride1.xml><?xml version="1.0" encoding="utf-8"?>
<a:themeOverride xmlns:a="http://schemas.openxmlformats.org/drawingml/2006/main">
  <a:clrScheme name="Santander">
    <a:dk1>
      <a:srgbClr val="242F3A"/>
    </a:dk1>
    <a:lt1>
      <a:sysClr val="window" lastClr="FFFFFF"/>
    </a:lt1>
    <a:dk2>
      <a:srgbClr val="63BA68"/>
    </a:dk2>
    <a:lt2>
      <a:srgbClr val="FFCC33"/>
    </a:lt2>
    <a:accent1>
      <a:srgbClr val="990000"/>
    </a:accent1>
    <a:accent2>
      <a:srgbClr val="EC0000"/>
    </a:accent2>
    <a:accent3>
      <a:srgbClr val="DEEDF2"/>
    </a:accent3>
    <a:accent4>
      <a:srgbClr val="6F7779"/>
    </a:accent4>
    <a:accent5>
      <a:srgbClr val="3366FF"/>
    </a:accent5>
    <a:accent6>
      <a:srgbClr val="9E3667"/>
    </a:accent6>
    <a:hlink>
      <a:srgbClr val="9BC3D3"/>
    </a:hlink>
    <a:folHlink>
      <a:srgbClr val="63BA68"/>
    </a:folHlink>
  </a:clrScheme>
  <a:fontScheme name="SAM_Fuente_santander">
    <a:majorFont>
      <a:latin typeface="Santander Headline"/>
      <a:ea typeface=""/>
      <a:cs typeface=""/>
    </a:majorFont>
    <a:minorFont>
      <a:latin typeface="Santander tex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1143</Words>
  <Application>Microsoft Office PowerPoint</Application>
  <PresentationFormat>Personalizar</PresentationFormat>
  <Paragraphs>213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HDOfficeLightV0</vt:lpstr>
      <vt:lpstr>1_HDOfficeLightV0</vt:lpstr>
      <vt:lpstr>Retrospectiva</vt:lpstr>
      <vt:lpstr>SANTANDER ASSET MANAGEMENT</vt:lpstr>
      <vt:lpstr>A Santander Asset Management</vt:lpstr>
      <vt:lpstr>A Santander Asset Management</vt:lpstr>
      <vt:lpstr>Cenário Econômico</vt:lpstr>
      <vt:lpstr>Mercado de Fundos Imobiliários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TÍTULO TÍTULO TÍTULO TÍTULO</dc:title>
  <dc:creator>Eduardo Reichert</dc:creator>
  <cp:lastModifiedBy>EAD</cp:lastModifiedBy>
  <cp:revision>11</cp:revision>
  <dcterms:created xsi:type="dcterms:W3CDTF">2019-09-01T20:08:50Z</dcterms:created>
  <dcterms:modified xsi:type="dcterms:W3CDTF">2019-09-11T18:42:26Z</dcterms:modified>
</cp:coreProperties>
</file>